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</p:sldIdLst>
  <p:sldSz cx="12192000" cy="6858000"/>
  <p:notesSz cx="6858000" cy="9144000"/>
  <p:embeddedFontLst>
    <p:embeddedFont>
      <p:font typeface="Helvetica Neue" panose="02000503000000020004" pitchFamily="2" charset="0"/>
      <p:regular r:id="rId89"/>
      <p:bold r:id="rId90"/>
      <p:italic r:id="rId91"/>
      <p:boldItalic r:id="rId9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97" roundtripDataSignature="AMtx7mgMi6e4pUQmX1azOSbQt4w8UuU4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AFEC"/>
    <a:srgbClr val="207D82"/>
    <a:srgbClr val="374961"/>
    <a:srgbClr val="733961"/>
    <a:srgbClr val="AC6B96"/>
    <a:srgbClr val="97477C"/>
    <a:srgbClr val="447633"/>
    <a:srgbClr val="006591"/>
    <a:srgbClr val="00638F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AD0D50C-49FF-4F5D-899B-4CA0D96C6532}">
  <a:tblStyle styleId="{1AD0D50C-49FF-4F5D-899B-4CA0D96C653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7"/>
    <p:restoredTop sz="94672"/>
  </p:normalViewPr>
  <p:slideViewPr>
    <p:cSldViewPr snapToGrid="0">
      <p:cViewPr varScale="1">
        <p:scale>
          <a:sx n="99" d="100"/>
          <a:sy n="99" d="100"/>
        </p:scale>
        <p:origin x="3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font" Target="fonts/font1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font" Target="fonts/font2.fntdata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customschemas.google.com/relationships/presentationmetadata" Target="meta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4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07" name="Google Shape;20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dirty="0"/>
              <a:t>Sesión 1.3: PNAH y Principios Rectores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81" name="Google Shape;28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dirty="0"/>
              <a:t>Sesión 1.3: PNAH y Principios Rectores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88" name="Google Shape;28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117350fde23_0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dirty="0"/>
              <a:t>1.4 Conexión del Desarrollo Infantil, los Factores de Riesgo y Protección y la </a:t>
            </a:r>
            <a:r>
              <a:rPr lang="es-ES" dirty="0" err="1"/>
              <a:t>Socioecología</a:t>
            </a:r>
            <a:endParaRPr dirty="0"/>
          </a:p>
        </p:txBody>
      </p:sp>
      <p:sp>
        <p:nvSpPr>
          <p:cNvPr id="296" name="Google Shape;296;g117350fde23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Session </a:t>
            </a:r>
            <a:r>
              <a:rPr lang="es-ES" dirty="0"/>
              <a:t>1.4 Conexión del Desarrollo Infantil, los Factores de Riesgo y Protección y la </a:t>
            </a:r>
            <a:r>
              <a:rPr lang="es-ES" dirty="0" err="1"/>
              <a:t>Socioecología</a:t>
            </a:r>
            <a:endParaRPr dirty="0"/>
          </a:p>
        </p:txBody>
      </p:sp>
      <p:sp>
        <p:nvSpPr>
          <p:cNvPr id="303" name="Google Shape;30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0" name="Google Shape;31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/>
              <a:t>Session </a:t>
            </a:r>
            <a:r>
              <a:rPr lang="es-ES" dirty="0"/>
              <a:t>1.4 Conexión del Desarrollo Infantil, los Factores de Riesgo y Protección y la </a:t>
            </a:r>
            <a:r>
              <a:rPr lang="es-ES" dirty="0" err="1"/>
              <a:t>Socioecología</a:t>
            </a: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11" name="Google Shape;311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f3b0c0896f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/>
              <a:t>Session </a:t>
            </a:r>
            <a:r>
              <a:rPr lang="es-ES" dirty="0"/>
              <a:t>1.4 Conexión del Desarrollo Infantil, los Factores de Riesgo y Protección y la </a:t>
            </a:r>
            <a:r>
              <a:rPr lang="es-ES" dirty="0" err="1"/>
              <a:t>Socioecología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18" name="Google Shape;318;gf3b0c0896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6" name="Google Shape;326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/>
              <a:t>Session </a:t>
            </a:r>
            <a:r>
              <a:rPr lang="es-ES" dirty="0"/>
              <a:t>1.4 Conexión del Desarrollo Infantil, los Factores de Riesgo y Protección y la </a:t>
            </a:r>
            <a:r>
              <a:rPr lang="es-ES" dirty="0" err="1"/>
              <a:t>Socioecología</a:t>
            </a: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27" name="Google Shape;327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4" name="Google Shape;334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/>
              <a:t>Session </a:t>
            </a:r>
            <a:r>
              <a:rPr lang="es-ES" dirty="0"/>
              <a:t>1.4 Conexión del Desarrollo Infantil, los Factores de Riesgo y Protección y la </a:t>
            </a:r>
            <a:r>
              <a:rPr lang="es-ES" dirty="0" err="1"/>
              <a:t>Socioecología</a:t>
            </a: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35" name="Google Shape;335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dirty="0"/>
              <a:t>1.5 Herramienta de Priorización de Factores de Riesgo y de Protección</a:t>
            </a:r>
            <a:endParaRPr dirty="0"/>
          </a:p>
        </p:txBody>
      </p:sp>
      <p:sp>
        <p:nvSpPr>
          <p:cNvPr id="343" name="Google Shape;34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9" name="Google Shape;349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dirty="0"/>
              <a:t>1.5 Herramienta de Priorización de Factores de Riesgo y de Protección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50" name="Google Shape;350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dirty="0"/>
              <a:t>Sesión 1.0: Sesión de Introducción en Línea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15" name="Google Shape;21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3" name="Google Shape;363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dirty="0"/>
              <a:t>1.5 Herramienta de Priorización de Factores de Riesgo y de Protección</a:t>
            </a: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64" name="Google Shape;364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0" name="Google Shape;370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dirty="0"/>
              <a:t>1.5 Herramienta de Priorización de Factores de Riesgo y de Protección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71" name="Google Shape;371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dirty="0"/>
              <a:t>1.5 Herramienta de Priorización de Factores de Riesgo y de Protección</a:t>
            </a:r>
            <a:endParaRPr dirty="0"/>
          </a:p>
        </p:txBody>
      </p:sp>
      <p:sp>
        <p:nvSpPr>
          <p:cNvPr id="376" name="Google Shape;37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dirty="0"/>
              <a:t>Sesión 1.6.: Recapitulación de los Riesgos de PN</a:t>
            </a:r>
            <a:endParaRPr dirty="0"/>
          </a:p>
        </p:txBody>
      </p:sp>
      <p:sp>
        <p:nvSpPr>
          <p:cNvPr id="383" name="Google Shape;383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dirty="0"/>
              <a:t>Sesión 1.6.: Recapitulación de los Riesgos de PN</a:t>
            </a:r>
            <a:endParaRPr dirty="0"/>
          </a:p>
        </p:txBody>
      </p:sp>
      <p:sp>
        <p:nvSpPr>
          <p:cNvPr id="390" name="Google Shape;390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dirty="0"/>
              <a:t>Sesión 1.6.: Recapitulación de los Riesgos de PN</a:t>
            </a:r>
            <a:endParaRPr dirty="0"/>
          </a:p>
        </p:txBody>
      </p:sp>
      <p:sp>
        <p:nvSpPr>
          <p:cNvPr id="398" name="Google Shape;398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117350fde23_0_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dirty="0"/>
              <a:t>Sesión 1.7: Introducción a las Estrategias de Prevención y Respuesta a la PN</a:t>
            </a:r>
            <a:endParaRPr dirty="0"/>
          </a:p>
        </p:txBody>
      </p:sp>
      <p:sp>
        <p:nvSpPr>
          <p:cNvPr id="406" name="Google Shape;406;g117350fde23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117350fde23_0_30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dirty="0"/>
              <a:t>Sesión 1.7: Introducción a las Estrategias de Prevención y Respuesta a la PN</a:t>
            </a:r>
            <a:endParaRPr dirty="0"/>
          </a:p>
        </p:txBody>
      </p:sp>
      <p:sp>
        <p:nvSpPr>
          <p:cNvPr id="414" name="Google Shape;414;g117350fde23_0_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11f0b6602ad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dirty="0"/>
              <a:t>Sesión 1.7: Introducción a las Estrategias de Prevención y Respuesta a la PN</a:t>
            </a:r>
            <a:endParaRPr dirty="0"/>
          </a:p>
        </p:txBody>
      </p:sp>
      <p:sp>
        <p:nvSpPr>
          <p:cNvPr id="420" name="Google Shape;420;g11f0b6602a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6" name="Google Shape;426;p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dirty="0"/>
              <a:t>Sesión 1.7: Introducción a las Estrategias de Prevención y Respuesta a la PN</a:t>
            </a: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27" name="Google Shape;427;p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dirty="0"/>
              <a:t>Sesión 1.0: Sesión de Introducción en Línea</a:t>
            </a:r>
            <a:endParaRPr dirty="0"/>
          </a:p>
        </p:txBody>
      </p:sp>
      <p:sp>
        <p:nvSpPr>
          <p:cNvPr id="227" name="Google Shape;22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3" name="Google Shape;433;p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dirty="0"/>
              <a:t>Sesión 1.7: Introducción a las Estrategias de Prevención y Respuesta a la PN</a:t>
            </a: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34" name="Google Shape;434;p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0" name="Google Shape;440;p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dirty="0"/>
              <a:t>Sesión 1.7: Introducción a las Estrategias de Prevención y Respuesta a la PN</a:t>
            </a: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41" name="Google Shape;441;p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117350fde23_0_3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dirty="0"/>
              <a:t>Sesión 1.8 Estrategias de Prevención y Respuesta a la PN</a:t>
            </a:r>
            <a:endParaRPr dirty="0"/>
          </a:p>
        </p:txBody>
      </p:sp>
      <p:sp>
        <p:nvSpPr>
          <p:cNvPr id="448" name="Google Shape;448;g117350fde23_0_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dirty="0"/>
              <a:t>Sesión 1.8 Estrategias de Prevención y Respuesta a la PN</a:t>
            </a:r>
            <a:endParaRPr dirty="0"/>
          </a:p>
        </p:txBody>
      </p:sp>
      <p:sp>
        <p:nvSpPr>
          <p:cNvPr id="455" name="Google Shape;455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dirty="0"/>
              <a:t>Sesión 1.9 Norma para una Respuesta de Calidad</a:t>
            </a:r>
            <a:endParaRPr dirty="0"/>
          </a:p>
        </p:txBody>
      </p:sp>
      <p:sp>
        <p:nvSpPr>
          <p:cNvPr id="463" name="Google Shape;463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dirty="0"/>
              <a:t>Sesión 1.9 Norma para una Respuesta de Calidad</a:t>
            </a:r>
            <a:endParaRPr dirty="0"/>
          </a:p>
        </p:txBody>
      </p:sp>
      <p:sp>
        <p:nvSpPr>
          <p:cNvPr id="470" name="Google Shape;470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dirty="0"/>
              <a:t>Sesión 1.9 Norma para una Respuesta de Calidad</a:t>
            </a:r>
            <a:endParaRPr dirty="0"/>
          </a:p>
        </p:txBody>
      </p:sp>
      <p:sp>
        <p:nvSpPr>
          <p:cNvPr id="479" name="Google Shape;479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117350fde23_0_3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dirty="0"/>
              <a:t>Sesión 1.10: RRHH para una Respuesta de Calidad</a:t>
            </a:r>
            <a:endParaRPr dirty="0"/>
          </a:p>
        </p:txBody>
      </p:sp>
      <p:sp>
        <p:nvSpPr>
          <p:cNvPr id="487" name="Google Shape;487;g117350fde23_0_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dirty="0"/>
              <a:t>Sesión 1.10: RRHH para una Respuesta de Calidad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94" name="Google Shape;494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dirty="0"/>
              <a:t>Sesión 1.10: RRHH para una Respuesta de Calidad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02" name="Google Shape;502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dirty="0"/>
              <a:t>Sesión 1.0: Sesión de Introducción en Línea</a:t>
            </a:r>
            <a:endParaRPr dirty="0"/>
          </a:p>
        </p:txBody>
      </p:sp>
      <p:sp>
        <p:nvSpPr>
          <p:cNvPr id="234" name="Google Shape;23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dirty="0"/>
              <a:t>Sesión 1.10: RRHH para una Respuesta de Calidad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09" name="Google Shape;509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117350fde23_0_3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dirty="0"/>
              <a:t>Sesión 1.11: Comunicación y Abogacía</a:t>
            </a:r>
            <a:endParaRPr dirty="0"/>
          </a:p>
        </p:txBody>
      </p:sp>
      <p:sp>
        <p:nvSpPr>
          <p:cNvPr id="517" name="Google Shape;517;g117350fde23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dirty="0"/>
              <a:t>Sesión 1.11: Comunicación y Abogacía</a:t>
            </a:r>
            <a:endParaRPr dirty="0"/>
          </a:p>
        </p:txBody>
      </p:sp>
      <p:sp>
        <p:nvSpPr>
          <p:cNvPr id="526" name="Google Shape;526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dirty="0"/>
              <a:t>Sesión 1.11: Comunicación y Abogacía</a:t>
            </a:r>
            <a:endParaRPr dirty="0"/>
          </a:p>
        </p:txBody>
      </p:sp>
      <p:sp>
        <p:nvSpPr>
          <p:cNvPr id="533" name="Google Shape;533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dirty="0"/>
              <a:t>Sesión 1.12: Gestión de la Información y Monitoreo de la PN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41" name="Google Shape;541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dirty="0"/>
              <a:t>Sesión 1.12: Gestión de la Información y Monitoreo de la PN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sz="18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 necesario gestionar cuatro grandes categorías de información para la protección de la niñez y adolescencia en la acción humanitaria (PNAH) - información sobre:</a:t>
            </a:r>
            <a:r>
              <a:rPr lang="en-US" sz="18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s-ES" sz="18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situación de emergencia y los mecanismos de coordinación,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s-ES" sz="18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respuesta global y la respuesta PN</a:t>
            </a:r>
            <a:r>
              <a:rPr lang="en-US" sz="18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 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s-ES" sz="18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situación de los NNA en el contexto dado, y</a:t>
            </a:r>
            <a:r>
              <a:rPr lang="en-US" sz="18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s-ES" sz="18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información concreta sobre NNA que se enfrentan a problemas de protección.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sz="18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 se comparte la información, cómo y por qué debe considerarse cuidadosamente, y esta norma ofrece orientación al respecto.</a:t>
            </a:r>
            <a:endParaRPr b="0"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lang="en-US" dirty="0"/>
            </a:br>
            <a:endParaRPr dirty="0"/>
          </a:p>
        </p:txBody>
      </p:sp>
      <p:sp>
        <p:nvSpPr>
          <p:cNvPr id="548" name="Google Shape;548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11d4509b7b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dirty="0"/>
              <a:t>Sesión 1.12: Gestión de la Información y Monitoreo de la PN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55" name="Google Shape;555;g11d4509b7b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117350fde23_0_3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dirty="0"/>
              <a:t>Sesión 1.12: Gestión de la Información y Monitoreo de la PN</a:t>
            </a:r>
            <a:endParaRPr dirty="0"/>
          </a:p>
        </p:txBody>
      </p:sp>
      <p:sp>
        <p:nvSpPr>
          <p:cNvPr id="562" name="Google Shape;562;g117350fde23_0_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dirty="0"/>
              <a:t>Sesión 1.12: Gestión de la Información y Monitoreo de la PN</a:t>
            </a:r>
            <a:endParaRPr dirty="0"/>
          </a:p>
        </p:txBody>
      </p:sp>
      <p:sp>
        <p:nvSpPr>
          <p:cNvPr id="570" name="Google Shape;570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dirty="0"/>
              <a:t>Sesión 1.12: Gestión de la Información y Monitoreo de la PN</a:t>
            </a:r>
            <a:endParaRPr dirty="0"/>
          </a:p>
        </p:txBody>
      </p:sp>
      <p:sp>
        <p:nvSpPr>
          <p:cNvPr id="578" name="Google Shape;578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dirty="0"/>
              <a:t>Sesión 1.1: Bienvenida y Presentación</a:t>
            </a:r>
            <a:endParaRPr dirty="0"/>
          </a:p>
        </p:txBody>
      </p:sp>
      <p:sp>
        <p:nvSpPr>
          <p:cNvPr id="242" name="Google Shape;24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dirty="0"/>
              <a:t>Sesión 1.12: Gestión de la Información y Monitoreo de la PN</a:t>
            </a:r>
            <a:endParaRPr dirty="0"/>
          </a:p>
        </p:txBody>
      </p:sp>
      <p:sp>
        <p:nvSpPr>
          <p:cNvPr id="585" name="Google Shape;585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3" name="Google Shape;593;p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 err="1"/>
              <a:t>Sesión</a:t>
            </a:r>
            <a:r>
              <a:rPr lang="en-US" dirty="0"/>
              <a:t> 1.13: </a:t>
            </a:r>
            <a:r>
              <a:rPr lang="en-US" dirty="0" err="1"/>
              <a:t>Trabajo</a:t>
            </a:r>
            <a:r>
              <a:rPr lang="en-US" dirty="0"/>
              <a:t> </a:t>
            </a:r>
            <a:r>
              <a:rPr lang="en-US" dirty="0" err="1"/>
              <a:t>Intersectorial</a:t>
            </a:r>
            <a:endParaRPr dirty="0"/>
          </a:p>
        </p:txBody>
      </p:sp>
      <p:sp>
        <p:nvSpPr>
          <p:cNvPr id="594" name="Google Shape;594;p7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119679e012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0" name="Google Shape;600;g119679e012c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 err="1"/>
              <a:t>Sesión</a:t>
            </a:r>
            <a:r>
              <a:rPr lang="en-US" dirty="0"/>
              <a:t> 1.13: </a:t>
            </a:r>
            <a:r>
              <a:rPr lang="en-US" dirty="0" err="1"/>
              <a:t>Trabajo</a:t>
            </a:r>
            <a:r>
              <a:rPr lang="en-US" dirty="0"/>
              <a:t> </a:t>
            </a:r>
            <a:r>
              <a:rPr lang="en-US" dirty="0" err="1"/>
              <a:t>Intersectorial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601" name="Google Shape;601;g119679e012c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52</a:t>
            </a:fld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119679e012c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8" name="Google Shape;608;g119679e012c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 err="1"/>
              <a:t>Sesión</a:t>
            </a:r>
            <a:r>
              <a:rPr lang="en-US" dirty="0"/>
              <a:t> 1.13: </a:t>
            </a:r>
            <a:r>
              <a:rPr lang="en-US" dirty="0" err="1"/>
              <a:t>Trabajo</a:t>
            </a:r>
            <a:r>
              <a:rPr lang="en-US" dirty="0"/>
              <a:t> </a:t>
            </a:r>
            <a:r>
              <a:rPr lang="en-US" dirty="0" err="1"/>
              <a:t>Intersectorial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609" name="Google Shape;609;g119679e012c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53</a:t>
            </a:fld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6" name="Google Shape;616;p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 err="1"/>
              <a:t>Sesión</a:t>
            </a:r>
            <a:r>
              <a:rPr lang="en-US" dirty="0"/>
              <a:t> 1.13: </a:t>
            </a:r>
            <a:r>
              <a:rPr lang="en-US" dirty="0" err="1"/>
              <a:t>Trabajo</a:t>
            </a:r>
            <a:r>
              <a:rPr lang="en-US" dirty="0"/>
              <a:t> </a:t>
            </a:r>
            <a:r>
              <a:rPr lang="en-US" dirty="0" err="1"/>
              <a:t>Intersectorial</a:t>
            </a:r>
            <a:endParaRPr dirty="0"/>
          </a:p>
        </p:txBody>
      </p:sp>
      <p:sp>
        <p:nvSpPr>
          <p:cNvPr id="617" name="Google Shape;617;p7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4" name="Google Shape;624;p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 err="1"/>
              <a:t>Sesión</a:t>
            </a:r>
            <a:r>
              <a:rPr lang="en-US" dirty="0"/>
              <a:t> 1.13: </a:t>
            </a:r>
            <a:r>
              <a:rPr lang="en-US" dirty="0" err="1"/>
              <a:t>Trabajo</a:t>
            </a:r>
            <a:r>
              <a:rPr lang="en-US" dirty="0"/>
              <a:t> </a:t>
            </a:r>
            <a:r>
              <a:rPr lang="en-US" dirty="0" err="1"/>
              <a:t>Intersectorial</a:t>
            </a:r>
            <a:endParaRPr dirty="0"/>
          </a:p>
        </p:txBody>
      </p:sp>
      <p:sp>
        <p:nvSpPr>
          <p:cNvPr id="625" name="Google Shape;625;p7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33" name="Google Shape;63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12f6204770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9" name="Google Shape;639;g12f6204770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dirty="0"/>
              <a:t>Sesión 2.1: Rendición de Cuentas a las Poblaciones Afectadas</a:t>
            </a:r>
            <a:endParaRPr dirty="0"/>
          </a:p>
        </p:txBody>
      </p:sp>
      <p:sp>
        <p:nvSpPr>
          <p:cNvPr id="640" name="Google Shape;640;g12f62047705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57</a:t>
            </a:fld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6" name="Google Shape;646;p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dirty="0"/>
              <a:t>Sesión 2.1: Rendición de Cuentas a las Poblaciones Afectadas</a:t>
            </a:r>
            <a:endParaRPr dirty="0"/>
          </a:p>
        </p:txBody>
      </p:sp>
      <p:sp>
        <p:nvSpPr>
          <p:cNvPr id="647" name="Google Shape;647;p7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58</a:t>
            </a:fld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12f62047705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3" name="Google Shape;653;g12f62047705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dirty="0"/>
              <a:t>Sesión 2.1: Rendición de Cuentas a las Poblaciones Afectadas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654" name="Google Shape;654;g12f62047705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59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dirty="0"/>
              <a:t>Sesión 1.2: Objetivos y expectativas</a:t>
            </a:r>
            <a:endParaRPr dirty="0"/>
          </a:p>
        </p:txBody>
      </p:sp>
      <p:sp>
        <p:nvSpPr>
          <p:cNvPr id="251" name="Google Shape;25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0" name="Google Shape;660;p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dirty="0"/>
              <a:t>Sesión 2.1: Rendición de Cuentas a las Poblaciones Afectadas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661" name="Google Shape;661;p7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60</a:t>
            </a:fld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dirty="0"/>
              <a:t>Sesión 2.2: Programación para Adolescentes</a:t>
            </a:r>
            <a:endParaRPr dirty="0"/>
          </a:p>
        </p:txBody>
      </p:sp>
      <p:sp>
        <p:nvSpPr>
          <p:cNvPr id="668" name="Google Shape;66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1140bdd51fb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dirty="0"/>
              <a:t>Sesión 2.2: Programación para Adolescentes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675" name="Google Shape;675;g1140bdd51f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1140bdd51fb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dirty="0"/>
              <a:t>Sesión 2.2: Programación para Adolescentes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682" name="Google Shape;682;g1140bdd51fb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dirty="0"/>
              <a:t>Sesión 2.2: Programación para Adolescentes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689" name="Google Shape;689;p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7" name="Google Shape;697;p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dirty="0"/>
              <a:t>Sesión 2.3: Desarrollo de la Primera Infancia (ECD)</a:t>
            </a:r>
            <a:endParaRPr dirty="0"/>
          </a:p>
        </p:txBody>
      </p:sp>
      <p:sp>
        <p:nvSpPr>
          <p:cNvPr id="698" name="Google Shape;698;p8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4" name="Google Shape;704;p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dirty="0"/>
              <a:t>Sesión 2.3: Desarrollo de la Primera Infancia (ECD)</a:t>
            </a:r>
            <a:endParaRPr dirty="0"/>
          </a:p>
        </p:txBody>
      </p:sp>
      <p:sp>
        <p:nvSpPr>
          <p:cNvPr id="705" name="Google Shape;705;p8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1" name="Google Shape;711;p8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dirty="0"/>
              <a:t>Sesión 2.3: Desarrollo de la Primera Infancia (ECD)</a:t>
            </a:r>
            <a:endParaRPr dirty="0"/>
          </a:p>
        </p:txBody>
      </p:sp>
      <p:sp>
        <p:nvSpPr>
          <p:cNvPr id="712" name="Google Shape;712;p8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8" name="Google Shape;718;p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dirty="0"/>
              <a:t>Sesión 2.3: Desarrollo de la Primera Infancia (ECD)</a:t>
            </a:r>
            <a:endParaRPr dirty="0"/>
          </a:p>
        </p:txBody>
      </p:sp>
      <p:sp>
        <p:nvSpPr>
          <p:cNvPr id="719" name="Google Shape;719;p8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dirty="0"/>
              <a:t>Sesión 2.4: Asistencia en Efectivo y Cupones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726" name="Google Shape;726;p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dirty="0"/>
              <a:t>Sesión 1.2: Objetivos y expectativas</a:t>
            </a:r>
            <a:endParaRPr dirty="0"/>
          </a:p>
        </p:txBody>
      </p:sp>
      <p:sp>
        <p:nvSpPr>
          <p:cNvPr id="258" name="Google Shape;25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dirty="0"/>
              <a:t>Sesión 2.4: Asistencia en Efectivo y Cupones</a:t>
            </a:r>
            <a:endParaRPr dirty="0"/>
          </a:p>
        </p:txBody>
      </p:sp>
      <p:sp>
        <p:nvSpPr>
          <p:cNvPr id="732" name="Google Shape;732;p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1140bdd51fb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dirty="0"/>
              <a:t>Sesión 2.4: Asistencia en Efectivo y Cupones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740" name="Google Shape;740;g1140bdd51fb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dirty="0"/>
              <a:t>Sesión 2.4: Asistencia en Efectivo y Cupones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747" name="Google Shape;747;p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1140bdd51fb_0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dirty="0"/>
              <a:t>Sesión 2.4: Asistencia en Efectivo y Cupones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754" name="Google Shape;754;g1140bdd51fb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8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dirty="0"/>
              <a:t>Sesión 2.4: Asistencia en Efectivo y Cupones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762" name="Google Shape;762;p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dirty="0"/>
              <a:t>Sesión 2.4: Asistencia en Efectivo y Cupones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769" name="Google Shape;769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7" name="Google Shape;777;p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 err="1"/>
              <a:t>Sesión</a:t>
            </a:r>
            <a:r>
              <a:rPr lang="en-US" dirty="0"/>
              <a:t> 2.5: </a:t>
            </a:r>
            <a:r>
              <a:rPr lang="en-US" dirty="0" err="1"/>
              <a:t>Discapacidad</a:t>
            </a:r>
            <a:endParaRPr dirty="0"/>
          </a:p>
        </p:txBody>
      </p:sp>
      <p:sp>
        <p:nvSpPr>
          <p:cNvPr id="778" name="Google Shape;778;p8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5" name="Google Shape;785;p9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 err="1"/>
              <a:t>Sesión</a:t>
            </a:r>
            <a:r>
              <a:rPr lang="en-US" dirty="0"/>
              <a:t> 2.5: </a:t>
            </a:r>
            <a:r>
              <a:rPr lang="en-US" dirty="0" err="1"/>
              <a:t>Discapacidad</a:t>
            </a:r>
            <a:endParaRPr dirty="0"/>
          </a:p>
        </p:txBody>
      </p:sp>
      <p:sp>
        <p:nvSpPr>
          <p:cNvPr id="786" name="Google Shape;786;p9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3" name="Google Shape;793;p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 err="1"/>
              <a:t>Sesión</a:t>
            </a:r>
            <a:r>
              <a:rPr lang="en-US" dirty="0"/>
              <a:t> 2.5: </a:t>
            </a:r>
            <a:r>
              <a:rPr lang="en-US" dirty="0" err="1"/>
              <a:t>Discapacidad</a:t>
            </a:r>
            <a:endParaRPr dirty="0"/>
          </a:p>
        </p:txBody>
      </p:sp>
      <p:sp>
        <p:nvSpPr>
          <p:cNvPr id="794" name="Google Shape;794;p9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g1140bdd51fb_0_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 err="1"/>
              <a:t>Sesión</a:t>
            </a:r>
            <a:r>
              <a:rPr lang="en-US" dirty="0"/>
              <a:t> 2.6: </a:t>
            </a:r>
            <a:r>
              <a:rPr lang="en-US" dirty="0" err="1"/>
              <a:t>Consideraciones</a:t>
            </a:r>
            <a:r>
              <a:rPr lang="en-US" dirty="0"/>
              <a:t> </a:t>
            </a:r>
            <a:r>
              <a:rPr lang="en-US" dirty="0" err="1"/>
              <a:t>Medioambientales</a:t>
            </a:r>
            <a:endParaRPr dirty="0"/>
          </a:p>
        </p:txBody>
      </p:sp>
      <p:sp>
        <p:nvSpPr>
          <p:cNvPr id="802" name="Google Shape;802;g1140bdd51fb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117350fde23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dirty="0"/>
              <a:t>Sesión 1.3: PNAH y Principios Rectores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65" name="Google Shape;265;g117350fde23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g1140bdd51fb_0_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 err="1"/>
              <a:t>Sesión</a:t>
            </a:r>
            <a:r>
              <a:rPr lang="en-US" dirty="0"/>
              <a:t> 2.6: </a:t>
            </a:r>
            <a:r>
              <a:rPr lang="en-US" dirty="0" err="1"/>
              <a:t>Consideraciones</a:t>
            </a:r>
            <a:r>
              <a:rPr lang="en-US" dirty="0"/>
              <a:t> </a:t>
            </a:r>
            <a:r>
              <a:rPr lang="en-US" dirty="0" err="1"/>
              <a:t>Medioambientales</a:t>
            </a:r>
            <a:endParaRPr dirty="0"/>
          </a:p>
        </p:txBody>
      </p:sp>
      <p:sp>
        <p:nvSpPr>
          <p:cNvPr id="809" name="Google Shape;809;g1140bdd51fb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 err="1"/>
              <a:t>Sesión</a:t>
            </a:r>
            <a:r>
              <a:rPr lang="en-US" dirty="0"/>
              <a:t> 2.6: </a:t>
            </a:r>
            <a:r>
              <a:rPr lang="en-US" dirty="0" err="1"/>
              <a:t>Consideraciones</a:t>
            </a:r>
            <a:r>
              <a:rPr lang="en-US" dirty="0"/>
              <a:t> </a:t>
            </a:r>
            <a:r>
              <a:rPr lang="en-US" dirty="0" err="1"/>
              <a:t>Medioambientales</a:t>
            </a:r>
            <a:endParaRPr dirty="0"/>
          </a:p>
        </p:txBody>
      </p:sp>
      <p:sp>
        <p:nvSpPr>
          <p:cNvPr id="816" name="Google Shape;816;p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g1140bdd51fb_0_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 err="1"/>
              <a:t>Sesión</a:t>
            </a:r>
            <a:r>
              <a:rPr lang="en-US" dirty="0"/>
              <a:t> 2.7: </a:t>
            </a:r>
            <a:r>
              <a:rPr lang="en-US" dirty="0" err="1"/>
              <a:t>Género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24" name="Google Shape;824;g1140bdd51fb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9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 err="1"/>
              <a:t>Sesión</a:t>
            </a:r>
            <a:r>
              <a:rPr lang="en-US" dirty="0"/>
              <a:t> 2.7: </a:t>
            </a:r>
            <a:r>
              <a:rPr lang="en-US" dirty="0" err="1"/>
              <a:t>Género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31" name="Google Shape;831;p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1140bdd51fb_0_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 err="1"/>
              <a:t>Sesión</a:t>
            </a:r>
            <a:r>
              <a:rPr lang="en-US" dirty="0"/>
              <a:t> 2.7: </a:t>
            </a:r>
            <a:r>
              <a:rPr lang="en-US" dirty="0" err="1"/>
              <a:t>Género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38" name="Google Shape;838;g1140bdd51fb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g1140bdd51fb_0_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 err="1"/>
              <a:t>Sesión</a:t>
            </a:r>
            <a:r>
              <a:rPr lang="en-US" dirty="0"/>
              <a:t> 2.7: </a:t>
            </a:r>
            <a:r>
              <a:rPr lang="en-US" dirty="0" err="1"/>
              <a:t>Género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45" name="Google Shape;845;g1140bdd51fb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9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 err="1"/>
              <a:t>Sesión</a:t>
            </a:r>
            <a:r>
              <a:rPr lang="en-US" dirty="0"/>
              <a:t> 2.7: </a:t>
            </a:r>
            <a:r>
              <a:rPr lang="en-US" dirty="0" err="1"/>
              <a:t>Género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52" name="Google Shape;852;p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17350fde23_0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dirty="0"/>
              <a:t>Sesión 1.3: PNAH y Principios Rectores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73" name="Google Shape;273;g117350fde23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8"/>
          <p:cNvSpPr txBox="1">
            <a:spLocks noGrp="1"/>
          </p:cNvSpPr>
          <p:nvPr>
            <p:ph type="title"/>
          </p:nvPr>
        </p:nvSpPr>
        <p:spPr>
          <a:xfrm>
            <a:off x="6712238" y="4570639"/>
            <a:ext cx="48892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5E79"/>
              </a:buClr>
              <a:buSzPts val="4000"/>
              <a:buFont typeface="Helvetica Neue"/>
              <a:buNone/>
              <a:defRPr sz="4000" b="1">
                <a:solidFill>
                  <a:srgbClr val="405E7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" name="Google Shape;14;p28"/>
          <p:cNvPicPr preferRelativeResize="0"/>
          <p:nvPr/>
        </p:nvPicPr>
        <p:blipFill rotWithShape="1">
          <a:blip r:embed="rId2">
            <a:alphaModFix/>
          </a:blip>
          <a:srcRect l="30622" t="-2" r="34584"/>
          <a:stretch/>
        </p:blipFill>
        <p:spPr>
          <a:xfrm>
            <a:off x="0" y="14990"/>
            <a:ext cx="4242216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Google Shape;15;p28"/>
          <p:cNvCxnSpPr/>
          <p:nvPr/>
        </p:nvCxnSpPr>
        <p:spPr>
          <a:xfrm>
            <a:off x="4737140" y="6016980"/>
            <a:ext cx="7454860" cy="0"/>
          </a:xfrm>
          <a:prstGeom prst="straightConnector1">
            <a:avLst/>
          </a:prstGeom>
          <a:noFill/>
          <a:ln w="9525" cap="flat" cmpd="sng">
            <a:solidFill>
              <a:srgbClr val="405E79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6" name="Google Shape;16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03790" y="3746756"/>
            <a:ext cx="1956048" cy="2028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Purple Background">
  <p:cSld name="Cover - Purple 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7467D">
              <a:alpha val="7725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27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27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27"/>
          <p:cNvSpPr/>
          <p:nvPr/>
        </p:nvSpPr>
        <p:spPr>
          <a:xfrm>
            <a:off x="5083215" y="2704632"/>
            <a:ext cx="2025570" cy="1191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405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- Blue">
  <p:cSld name="Title &amp; Text - Blue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3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Helvetica Neue"/>
              <a:buNone/>
              <a:defRPr sz="3600" b="1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71" name="Google Shape;71;p33"/>
          <p:cNvCxnSpPr/>
          <p:nvPr/>
        </p:nvCxnSpPr>
        <p:spPr>
          <a:xfrm rot="10800000" flipH="1">
            <a:off x="656024" y="1635973"/>
            <a:ext cx="10820189" cy="33878"/>
          </a:xfrm>
          <a:prstGeom prst="straightConnector1">
            <a:avLst/>
          </a:prstGeom>
          <a:noFill/>
          <a:ln w="9525" cap="flat" cmpd="sng">
            <a:solidFill>
              <a:srgbClr val="03679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2" name="Google Shape;72;p33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rgbClr val="0367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body" idx="1"/>
          </p:nvPr>
        </p:nvSpPr>
        <p:spPr>
          <a:xfrm>
            <a:off x="656022" y="1971675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b="1">
                <a:solidFill>
                  <a:schemeClr val="accent3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33"/>
          <p:cNvSpPr txBox="1">
            <a:spLocks noGrp="1"/>
          </p:cNvSpPr>
          <p:nvPr>
            <p:ph type="body" idx="2"/>
          </p:nvPr>
        </p:nvSpPr>
        <p:spPr>
          <a:xfrm>
            <a:off x="656021" y="2614613"/>
            <a:ext cx="10820015" cy="37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Blue Background">
  <p:cSld name="Cover - Blue 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26794">
              <a:alpha val="7450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24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4"/>
          <p:cNvSpPr/>
          <p:nvPr/>
        </p:nvSpPr>
        <p:spPr>
          <a:xfrm>
            <a:off x="5083215" y="2704632"/>
            <a:ext cx="2025570" cy="119131"/>
          </a:xfrm>
          <a:prstGeom prst="rect">
            <a:avLst/>
          </a:prstGeom>
          <a:solidFill>
            <a:srgbClr val="9746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405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Teal Background">
  <p:cSld name="Cover - Teal 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5B2B4">
              <a:alpha val="7725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25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25"/>
          <p:cNvSpPr/>
          <p:nvPr/>
        </p:nvSpPr>
        <p:spPr>
          <a:xfrm>
            <a:off x="5083215" y="2704632"/>
            <a:ext cx="2025570" cy="1191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405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Green Background">
  <p:cSld name="Cover - Green 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5CD7A">
              <a:alpha val="7254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26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26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26"/>
          <p:cNvSpPr/>
          <p:nvPr/>
        </p:nvSpPr>
        <p:spPr>
          <a:xfrm>
            <a:off x="5083215" y="2704632"/>
            <a:ext cx="2025570" cy="1191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405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&amp; Text - Purple">
  <p:cSld name="Image &amp; Text - Purp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7"/>
          <p:cNvSpPr txBox="1">
            <a:spLocks noGrp="1"/>
          </p:cNvSpPr>
          <p:nvPr>
            <p:ph type="title"/>
          </p:nvPr>
        </p:nvSpPr>
        <p:spPr>
          <a:xfrm>
            <a:off x="4890099" y="257176"/>
            <a:ext cx="694330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Helvetica Neue"/>
              <a:buNone/>
              <a:defRPr sz="3200" b="1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92" name="Google Shape;92;p37"/>
          <p:cNvCxnSpPr/>
          <p:nvPr/>
        </p:nvCxnSpPr>
        <p:spPr>
          <a:xfrm rot="10800000" flipH="1">
            <a:off x="5027117" y="1509236"/>
            <a:ext cx="6806284" cy="17612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3" name="Google Shape;93;p37"/>
          <p:cNvSpPr/>
          <p:nvPr/>
        </p:nvSpPr>
        <p:spPr>
          <a:xfrm>
            <a:off x="9351335" y="1467293"/>
            <a:ext cx="2482066" cy="7822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37"/>
          <p:cNvSpPr>
            <a:spLocks noGrp="1"/>
          </p:cNvSpPr>
          <p:nvPr>
            <p:ph type="pic" idx="2"/>
          </p:nvPr>
        </p:nvSpPr>
        <p:spPr>
          <a:xfrm>
            <a:off x="0" y="0"/>
            <a:ext cx="4340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95" name="Google Shape;95;p37"/>
          <p:cNvSpPr txBox="1">
            <a:spLocks noGrp="1"/>
          </p:cNvSpPr>
          <p:nvPr>
            <p:ph type="body" idx="1"/>
          </p:nvPr>
        </p:nvSpPr>
        <p:spPr>
          <a:xfrm>
            <a:off x="4890100" y="1907476"/>
            <a:ext cx="6943302" cy="449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&amp; Text - Blue">
  <p:cSld name="Image &amp; Text - Blue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8"/>
          <p:cNvSpPr txBox="1">
            <a:spLocks noGrp="1"/>
          </p:cNvSpPr>
          <p:nvPr>
            <p:ph type="title"/>
          </p:nvPr>
        </p:nvSpPr>
        <p:spPr>
          <a:xfrm>
            <a:off x="4890099" y="257176"/>
            <a:ext cx="694330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elvetica Neue"/>
              <a:buNone/>
              <a:defRPr sz="3200" b="1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98" name="Google Shape;98;p38"/>
          <p:cNvCxnSpPr/>
          <p:nvPr/>
        </p:nvCxnSpPr>
        <p:spPr>
          <a:xfrm rot="10800000" flipH="1">
            <a:off x="5027117" y="1509236"/>
            <a:ext cx="6806284" cy="17612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9" name="Google Shape;99;p38"/>
          <p:cNvSpPr/>
          <p:nvPr/>
        </p:nvSpPr>
        <p:spPr>
          <a:xfrm>
            <a:off x="9351335" y="1467293"/>
            <a:ext cx="2482066" cy="78223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38"/>
          <p:cNvSpPr>
            <a:spLocks noGrp="1"/>
          </p:cNvSpPr>
          <p:nvPr>
            <p:ph type="pic" idx="2"/>
          </p:nvPr>
        </p:nvSpPr>
        <p:spPr>
          <a:xfrm>
            <a:off x="0" y="0"/>
            <a:ext cx="4340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01" name="Google Shape;101;p38"/>
          <p:cNvSpPr txBox="1">
            <a:spLocks noGrp="1"/>
          </p:cNvSpPr>
          <p:nvPr>
            <p:ph type="body" idx="1"/>
          </p:nvPr>
        </p:nvSpPr>
        <p:spPr>
          <a:xfrm>
            <a:off x="4890100" y="1907476"/>
            <a:ext cx="6943302" cy="449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&amp; Text - Teal">
  <p:cSld name="Image &amp; Text - Teal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9"/>
          <p:cNvSpPr txBox="1">
            <a:spLocks noGrp="1"/>
          </p:cNvSpPr>
          <p:nvPr>
            <p:ph type="title"/>
          </p:nvPr>
        </p:nvSpPr>
        <p:spPr>
          <a:xfrm>
            <a:off x="4890099" y="257176"/>
            <a:ext cx="694330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Helvetica Neue"/>
              <a:buNone/>
              <a:defRPr sz="3200" b="1"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4" name="Google Shape;104;p39"/>
          <p:cNvCxnSpPr/>
          <p:nvPr/>
        </p:nvCxnSpPr>
        <p:spPr>
          <a:xfrm rot="10800000" flipH="1">
            <a:off x="5027117" y="1509236"/>
            <a:ext cx="6806284" cy="17612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5" name="Google Shape;105;p39"/>
          <p:cNvSpPr/>
          <p:nvPr/>
        </p:nvSpPr>
        <p:spPr>
          <a:xfrm>
            <a:off x="9351335" y="1467293"/>
            <a:ext cx="2482066" cy="78223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39"/>
          <p:cNvSpPr>
            <a:spLocks noGrp="1"/>
          </p:cNvSpPr>
          <p:nvPr>
            <p:ph type="pic" idx="2"/>
          </p:nvPr>
        </p:nvSpPr>
        <p:spPr>
          <a:xfrm>
            <a:off x="0" y="0"/>
            <a:ext cx="4340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07" name="Google Shape;107;p39"/>
          <p:cNvSpPr txBox="1">
            <a:spLocks noGrp="1"/>
          </p:cNvSpPr>
          <p:nvPr>
            <p:ph type="body" idx="1"/>
          </p:nvPr>
        </p:nvSpPr>
        <p:spPr>
          <a:xfrm>
            <a:off x="4890100" y="1907476"/>
            <a:ext cx="6943302" cy="449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&amp; Text - Green">
  <p:cSld name="Image &amp; Text - Green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0"/>
          <p:cNvSpPr txBox="1">
            <a:spLocks noGrp="1"/>
          </p:cNvSpPr>
          <p:nvPr>
            <p:ph type="title"/>
          </p:nvPr>
        </p:nvSpPr>
        <p:spPr>
          <a:xfrm>
            <a:off x="4890099" y="257176"/>
            <a:ext cx="694330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Helvetica Neue"/>
              <a:buNone/>
              <a:defRPr sz="3200" b="1"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0" name="Google Shape;110;p40"/>
          <p:cNvCxnSpPr/>
          <p:nvPr/>
        </p:nvCxnSpPr>
        <p:spPr>
          <a:xfrm rot="10800000" flipH="1">
            <a:off x="5027117" y="1509236"/>
            <a:ext cx="6806284" cy="17612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1" name="Google Shape;111;p40"/>
          <p:cNvSpPr/>
          <p:nvPr/>
        </p:nvSpPr>
        <p:spPr>
          <a:xfrm>
            <a:off x="9351335" y="1467293"/>
            <a:ext cx="2482066" cy="78223"/>
          </a:xfrm>
          <a:prstGeom prst="rect">
            <a:avLst/>
          </a:prstGeom>
          <a:solidFill>
            <a:schemeClr val="accent4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40"/>
          <p:cNvSpPr>
            <a:spLocks noGrp="1"/>
          </p:cNvSpPr>
          <p:nvPr>
            <p:ph type="pic" idx="2"/>
          </p:nvPr>
        </p:nvSpPr>
        <p:spPr>
          <a:xfrm>
            <a:off x="0" y="0"/>
            <a:ext cx="4340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13" name="Google Shape;113;p40"/>
          <p:cNvSpPr txBox="1">
            <a:spLocks noGrp="1"/>
          </p:cNvSpPr>
          <p:nvPr>
            <p:ph type="body" idx="1"/>
          </p:nvPr>
        </p:nvSpPr>
        <p:spPr>
          <a:xfrm>
            <a:off x="4890100" y="1907476"/>
            <a:ext cx="6943302" cy="449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with Dots - Purple">
  <p:cSld name="Title &amp; Text with Dots - Purple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42"/>
          <p:cNvGrpSpPr/>
          <p:nvPr/>
        </p:nvGrpSpPr>
        <p:grpSpPr>
          <a:xfrm>
            <a:off x="0" y="5303521"/>
            <a:ext cx="12192000" cy="1639827"/>
            <a:chOff x="0" y="5303521"/>
            <a:chExt cx="12192000" cy="1639827"/>
          </a:xfrm>
        </p:grpSpPr>
        <p:pic>
          <p:nvPicPr>
            <p:cNvPr id="116" name="Google Shape;116;p42"/>
            <p:cNvPicPr preferRelativeResize="0"/>
            <p:nvPr/>
          </p:nvPicPr>
          <p:blipFill rotWithShape="1">
            <a:blip r:embed="rId2">
              <a:alphaModFix amt="20000"/>
            </a:blip>
            <a:srcRect l="59835" t="10673" r="12104" b="6770"/>
            <a:stretch/>
          </p:blipFill>
          <p:spPr>
            <a:xfrm rot="5400000">
              <a:off x="2302155" y="3001365"/>
              <a:ext cx="1639827" cy="6244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" name="Google Shape;117;p42"/>
            <p:cNvPicPr preferRelativeResize="0"/>
            <p:nvPr/>
          </p:nvPicPr>
          <p:blipFill rotWithShape="1">
            <a:blip r:embed="rId2">
              <a:alphaModFix amt="20000"/>
            </a:blip>
            <a:srcRect l="60063" t="10673" r="11952" b="6770"/>
            <a:stretch/>
          </p:blipFill>
          <p:spPr>
            <a:xfrm rot="5400000">
              <a:off x="8439135" y="3108523"/>
              <a:ext cx="1557867" cy="59478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8" name="Google Shape;118;p42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lvetica Neue"/>
              <a:buNone/>
              <a:defRPr sz="3600" b="1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42"/>
          <p:cNvSpPr txBox="1">
            <a:spLocks noGrp="1"/>
          </p:cNvSpPr>
          <p:nvPr>
            <p:ph type="body" idx="1"/>
          </p:nvPr>
        </p:nvSpPr>
        <p:spPr>
          <a:xfrm>
            <a:off x="656022" y="1690688"/>
            <a:ext cx="1082001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42"/>
          <p:cNvSpPr txBox="1">
            <a:spLocks noGrp="1"/>
          </p:cNvSpPr>
          <p:nvPr>
            <p:ph type="body" idx="2"/>
          </p:nvPr>
        </p:nvSpPr>
        <p:spPr>
          <a:xfrm>
            <a:off x="656021" y="2333625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- Teal">
  <p:cSld name="Split - Teal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31"/>
          <p:cNvSpPr/>
          <p:nvPr/>
        </p:nvSpPr>
        <p:spPr>
          <a:xfrm>
            <a:off x="0" y="0"/>
            <a:ext cx="357254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167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" name="Google Shape;20;p31"/>
          <p:cNvPicPr preferRelativeResize="0"/>
          <p:nvPr/>
        </p:nvPicPr>
        <p:blipFill rotWithShape="1">
          <a:blip r:embed="rId2">
            <a:alphaModFix amt="20000"/>
          </a:blip>
          <a:srcRect l="4826" t="9031" r="39371" b="9029"/>
          <a:stretch/>
        </p:blipFill>
        <p:spPr>
          <a:xfrm>
            <a:off x="0" y="0"/>
            <a:ext cx="35725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1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  <a:defRPr sz="3200" b="1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1"/>
          <p:cNvSpPr txBox="1">
            <a:spLocks noGrp="1"/>
          </p:cNvSpPr>
          <p:nvPr>
            <p:ph type="body" idx="2"/>
          </p:nvPr>
        </p:nvSpPr>
        <p:spPr>
          <a:xfrm>
            <a:off x="4100513" y="2400300"/>
            <a:ext cx="7300912" cy="2128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31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wo Column - Blue">
  <p:cSld name="Title &amp; Two Column - Blue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6"/>
          <p:cNvSpPr/>
          <p:nvPr/>
        </p:nvSpPr>
        <p:spPr>
          <a:xfrm>
            <a:off x="0" y="0"/>
            <a:ext cx="12192000" cy="1609344"/>
          </a:xfrm>
          <a:prstGeom prst="rect">
            <a:avLst/>
          </a:prstGeom>
          <a:solidFill>
            <a:srgbClr val="016794"/>
          </a:solidFill>
          <a:ln w="12700" cap="flat" cmpd="sng">
            <a:solidFill>
              <a:srgbClr val="0147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3" name="Google Shape;123;p46"/>
          <p:cNvGrpSpPr/>
          <p:nvPr/>
        </p:nvGrpSpPr>
        <p:grpSpPr>
          <a:xfrm>
            <a:off x="-208788" y="0"/>
            <a:ext cx="12609575" cy="2174490"/>
            <a:chOff x="-1" y="5043119"/>
            <a:chExt cx="12192000" cy="1814883"/>
          </a:xfrm>
        </p:grpSpPr>
        <p:pic>
          <p:nvPicPr>
            <p:cNvPr id="124" name="Google Shape;124;p46"/>
            <p:cNvPicPr preferRelativeResize="0"/>
            <p:nvPr/>
          </p:nvPicPr>
          <p:blipFill rotWithShape="1">
            <a:blip r:embed="rId2">
              <a:alphaModFix amt="20000"/>
            </a:blip>
            <a:srcRect l="50000" t="7392" r="19089" b="9029"/>
            <a:stretch/>
          </p:blipFill>
          <p:spPr>
            <a:xfrm rot="5400000">
              <a:off x="2349106" y="2694015"/>
              <a:ext cx="1814881" cy="65130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46"/>
            <p:cNvPicPr preferRelativeResize="0"/>
            <p:nvPr/>
          </p:nvPicPr>
          <p:blipFill rotWithShape="1">
            <a:blip r:embed="rId2">
              <a:alphaModFix amt="20000"/>
            </a:blip>
            <a:srcRect l="54597" t="31445" r="16825" b="9028"/>
            <a:stretch/>
          </p:blipFill>
          <p:spPr>
            <a:xfrm rot="5400000">
              <a:off x="8435259" y="3077812"/>
              <a:ext cx="1791433" cy="572204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6" name="Google Shape;126;p46"/>
          <p:cNvCxnSpPr/>
          <p:nvPr/>
        </p:nvCxnSpPr>
        <p:spPr>
          <a:xfrm>
            <a:off x="6125488" y="3178428"/>
            <a:ext cx="0" cy="3127254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7" name="Google Shape;127;p46"/>
          <p:cNvSpPr txBox="1">
            <a:spLocks noGrp="1"/>
          </p:cNvSpPr>
          <p:nvPr>
            <p:ph type="title"/>
          </p:nvPr>
        </p:nvSpPr>
        <p:spPr>
          <a:xfrm>
            <a:off x="656023" y="2465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46"/>
          <p:cNvSpPr txBox="1">
            <a:spLocks noGrp="1"/>
          </p:cNvSpPr>
          <p:nvPr>
            <p:ph type="body" idx="1"/>
          </p:nvPr>
        </p:nvSpPr>
        <p:spPr>
          <a:xfrm>
            <a:off x="656022" y="1903943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b="1">
                <a:solidFill>
                  <a:schemeClr val="accent3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46"/>
          <p:cNvSpPr txBox="1">
            <a:spLocks noGrp="1"/>
          </p:cNvSpPr>
          <p:nvPr>
            <p:ph type="body" idx="2"/>
          </p:nvPr>
        </p:nvSpPr>
        <p:spPr>
          <a:xfrm>
            <a:off x="656021" y="2479149"/>
            <a:ext cx="10820015" cy="52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46"/>
          <p:cNvSpPr txBox="1">
            <a:spLocks noGrp="1"/>
          </p:cNvSpPr>
          <p:nvPr>
            <p:ph type="body" idx="3"/>
          </p:nvPr>
        </p:nvSpPr>
        <p:spPr>
          <a:xfrm>
            <a:off x="656022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 b="1">
                <a:solidFill>
                  <a:schemeClr val="accent3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46"/>
          <p:cNvSpPr txBox="1">
            <a:spLocks noGrp="1"/>
          </p:cNvSpPr>
          <p:nvPr>
            <p:ph type="body" idx="4"/>
          </p:nvPr>
        </p:nvSpPr>
        <p:spPr>
          <a:xfrm>
            <a:off x="656022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p46"/>
          <p:cNvSpPr txBox="1">
            <a:spLocks noGrp="1"/>
          </p:cNvSpPr>
          <p:nvPr>
            <p:ph type="body" idx="5"/>
          </p:nvPr>
        </p:nvSpPr>
        <p:spPr>
          <a:xfrm>
            <a:off x="6814990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 b="1">
                <a:solidFill>
                  <a:schemeClr val="accent3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46"/>
          <p:cNvSpPr txBox="1">
            <a:spLocks noGrp="1"/>
          </p:cNvSpPr>
          <p:nvPr>
            <p:ph type="body" idx="6"/>
          </p:nvPr>
        </p:nvSpPr>
        <p:spPr>
          <a:xfrm>
            <a:off x="6814990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wo Column - Purple">
  <p:cSld name="Title &amp; Two Column - Purple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7"/>
          <p:cNvSpPr/>
          <p:nvPr/>
        </p:nvSpPr>
        <p:spPr>
          <a:xfrm>
            <a:off x="0" y="0"/>
            <a:ext cx="12192000" cy="16093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6" name="Google Shape;136;p47"/>
          <p:cNvGrpSpPr/>
          <p:nvPr/>
        </p:nvGrpSpPr>
        <p:grpSpPr>
          <a:xfrm>
            <a:off x="-208788" y="0"/>
            <a:ext cx="12609575" cy="2174490"/>
            <a:chOff x="-1" y="5043119"/>
            <a:chExt cx="12192000" cy="1814883"/>
          </a:xfrm>
        </p:grpSpPr>
        <p:pic>
          <p:nvPicPr>
            <p:cNvPr id="137" name="Google Shape;137;p47"/>
            <p:cNvPicPr preferRelativeResize="0"/>
            <p:nvPr/>
          </p:nvPicPr>
          <p:blipFill rotWithShape="1">
            <a:blip r:embed="rId2">
              <a:alphaModFix amt="20000"/>
            </a:blip>
            <a:srcRect l="50000" t="7392" r="19089" b="9029"/>
            <a:stretch/>
          </p:blipFill>
          <p:spPr>
            <a:xfrm rot="5400000">
              <a:off x="2349106" y="2694015"/>
              <a:ext cx="1814881" cy="65130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" name="Google Shape;138;p47"/>
            <p:cNvPicPr preferRelativeResize="0"/>
            <p:nvPr/>
          </p:nvPicPr>
          <p:blipFill rotWithShape="1">
            <a:blip r:embed="rId2">
              <a:alphaModFix amt="20000"/>
            </a:blip>
            <a:srcRect l="54597" t="31445" r="16825" b="9028"/>
            <a:stretch/>
          </p:blipFill>
          <p:spPr>
            <a:xfrm rot="5400000">
              <a:off x="8435259" y="3077812"/>
              <a:ext cx="1791433" cy="572204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39" name="Google Shape;139;p47"/>
          <p:cNvCxnSpPr/>
          <p:nvPr/>
        </p:nvCxnSpPr>
        <p:spPr>
          <a:xfrm>
            <a:off x="6125488" y="3178428"/>
            <a:ext cx="0" cy="3127254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0" name="Google Shape;140;p47"/>
          <p:cNvSpPr txBox="1">
            <a:spLocks noGrp="1"/>
          </p:cNvSpPr>
          <p:nvPr>
            <p:ph type="title"/>
          </p:nvPr>
        </p:nvSpPr>
        <p:spPr>
          <a:xfrm>
            <a:off x="656023" y="2465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47"/>
          <p:cNvSpPr txBox="1">
            <a:spLocks noGrp="1"/>
          </p:cNvSpPr>
          <p:nvPr>
            <p:ph type="body" idx="1"/>
          </p:nvPr>
        </p:nvSpPr>
        <p:spPr>
          <a:xfrm>
            <a:off x="656022" y="1903943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47"/>
          <p:cNvSpPr txBox="1">
            <a:spLocks noGrp="1"/>
          </p:cNvSpPr>
          <p:nvPr>
            <p:ph type="body" idx="2"/>
          </p:nvPr>
        </p:nvSpPr>
        <p:spPr>
          <a:xfrm>
            <a:off x="656021" y="2479149"/>
            <a:ext cx="10820015" cy="52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p47"/>
          <p:cNvSpPr txBox="1">
            <a:spLocks noGrp="1"/>
          </p:cNvSpPr>
          <p:nvPr>
            <p:ph type="body" idx="3"/>
          </p:nvPr>
        </p:nvSpPr>
        <p:spPr>
          <a:xfrm>
            <a:off x="656022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 b="1">
                <a:solidFill>
                  <a:schemeClr val="accen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p47"/>
          <p:cNvSpPr txBox="1">
            <a:spLocks noGrp="1"/>
          </p:cNvSpPr>
          <p:nvPr>
            <p:ph type="body" idx="4"/>
          </p:nvPr>
        </p:nvSpPr>
        <p:spPr>
          <a:xfrm>
            <a:off x="656022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5" name="Google Shape;145;p47"/>
          <p:cNvSpPr txBox="1">
            <a:spLocks noGrp="1"/>
          </p:cNvSpPr>
          <p:nvPr>
            <p:ph type="body" idx="5"/>
          </p:nvPr>
        </p:nvSpPr>
        <p:spPr>
          <a:xfrm>
            <a:off x="6814990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 b="1">
                <a:solidFill>
                  <a:schemeClr val="accen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47"/>
          <p:cNvSpPr txBox="1">
            <a:spLocks noGrp="1"/>
          </p:cNvSpPr>
          <p:nvPr>
            <p:ph type="body" idx="6"/>
          </p:nvPr>
        </p:nvSpPr>
        <p:spPr>
          <a:xfrm>
            <a:off x="6814990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wo Column - Teal">
  <p:cSld name="Title &amp; Two Column - Teal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8"/>
          <p:cNvSpPr/>
          <p:nvPr/>
        </p:nvSpPr>
        <p:spPr>
          <a:xfrm>
            <a:off x="0" y="0"/>
            <a:ext cx="12192000" cy="160934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9" name="Google Shape;149;p48"/>
          <p:cNvGrpSpPr/>
          <p:nvPr/>
        </p:nvGrpSpPr>
        <p:grpSpPr>
          <a:xfrm>
            <a:off x="-208788" y="0"/>
            <a:ext cx="12609575" cy="2174490"/>
            <a:chOff x="-1" y="5043119"/>
            <a:chExt cx="12192000" cy="1814883"/>
          </a:xfrm>
        </p:grpSpPr>
        <p:pic>
          <p:nvPicPr>
            <p:cNvPr id="150" name="Google Shape;150;p48"/>
            <p:cNvPicPr preferRelativeResize="0"/>
            <p:nvPr/>
          </p:nvPicPr>
          <p:blipFill rotWithShape="1">
            <a:blip r:embed="rId2">
              <a:alphaModFix amt="20000"/>
            </a:blip>
            <a:srcRect l="50000" t="7392" r="19089" b="9029"/>
            <a:stretch/>
          </p:blipFill>
          <p:spPr>
            <a:xfrm rot="5400000">
              <a:off x="2349106" y="2694015"/>
              <a:ext cx="1814881" cy="65130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1" name="Google Shape;151;p48"/>
            <p:cNvPicPr preferRelativeResize="0"/>
            <p:nvPr/>
          </p:nvPicPr>
          <p:blipFill rotWithShape="1">
            <a:blip r:embed="rId2">
              <a:alphaModFix amt="20000"/>
            </a:blip>
            <a:srcRect l="54597" t="31445" r="16825" b="9028"/>
            <a:stretch/>
          </p:blipFill>
          <p:spPr>
            <a:xfrm rot="5400000">
              <a:off x="8435259" y="3077812"/>
              <a:ext cx="1791433" cy="572204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52" name="Google Shape;152;p48"/>
          <p:cNvCxnSpPr/>
          <p:nvPr/>
        </p:nvCxnSpPr>
        <p:spPr>
          <a:xfrm>
            <a:off x="6125488" y="3178428"/>
            <a:ext cx="0" cy="3127254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3" name="Google Shape;153;p48"/>
          <p:cNvSpPr txBox="1">
            <a:spLocks noGrp="1"/>
          </p:cNvSpPr>
          <p:nvPr>
            <p:ph type="title"/>
          </p:nvPr>
        </p:nvSpPr>
        <p:spPr>
          <a:xfrm>
            <a:off x="656023" y="2465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48"/>
          <p:cNvSpPr txBox="1">
            <a:spLocks noGrp="1"/>
          </p:cNvSpPr>
          <p:nvPr>
            <p:ph type="body" idx="1"/>
          </p:nvPr>
        </p:nvSpPr>
        <p:spPr>
          <a:xfrm>
            <a:off x="656022" y="1903943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b="1">
                <a:solidFill>
                  <a:schemeClr val="accent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48"/>
          <p:cNvSpPr txBox="1">
            <a:spLocks noGrp="1"/>
          </p:cNvSpPr>
          <p:nvPr>
            <p:ph type="body" idx="2"/>
          </p:nvPr>
        </p:nvSpPr>
        <p:spPr>
          <a:xfrm>
            <a:off x="656021" y="2479149"/>
            <a:ext cx="10820015" cy="52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48"/>
          <p:cNvSpPr txBox="1">
            <a:spLocks noGrp="1"/>
          </p:cNvSpPr>
          <p:nvPr>
            <p:ph type="body" idx="3"/>
          </p:nvPr>
        </p:nvSpPr>
        <p:spPr>
          <a:xfrm>
            <a:off x="656022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 b="1">
                <a:solidFill>
                  <a:schemeClr val="accent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p48"/>
          <p:cNvSpPr txBox="1">
            <a:spLocks noGrp="1"/>
          </p:cNvSpPr>
          <p:nvPr>
            <p:ph type="body" idx="4"/>
          </p:nvPr>
        </p:nvSpPr>
        <p:spPr>
          <a:xfrm>
            <a:off x="656022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p48"/>
          <p:cNvSpPr txBox="1">
            <a:spLocks noGrp="1"/>
          </p:cNvSpPr>
          <p:nvPr>
            <p:ph type="body" idx="5"/>
          </p:nvPr>
        </p:nvSpPr>
        <p:spPr>
          <a:xfrm>
            <a:off x="6814990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 b="1">
                <a:solidFill>
                  <a:schemeClr val="accent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9" name="Google Shape;159;p48"/>
          <p:cNvSpPr txBox="1">
            <a:spLocks noGrp="1"/>
          </p:cNvSpPr>
          <p:nvPr>
            <p:ph type="body" idx="6"/>
          </p:nvPr>
        </p:nvSpPr>
        <p:spPr>
          <a:xfrm>
            <a:off x="6814990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wo Column - Green">
  <p:cSld name="Title &amp; Two Column - Green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9"/>
          <p:cNvSpPr/>
          <p:nvPr/>
        </p:nvSpPr>
        <p:spPr>
          <a:xfrm>
            <a:off x="0" y="0"/>
            <a:ext cx="12192000" cy="16093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2" name="Google Shape;162;p49"/>
          <p:cNvGrpSpPr/>
          <p:nvPr/>
        </p:nvGrpSpPr>
        <p:grpSpPr>
          <a:xfrm>
            <a:off x="-208788" y="0"/>
            <a:ext cx="12609575" cy="2174490"/>
            <a:chOff x="-1" y="5043119"/>
            <a:chExt cx="12192000" cy="1814883"/>
          </a:xfrm>
        </p:grpSpPr>
        <p:pic>
          <p:nvPicPr>
            <p:cNvPr id="163" name="Google Shape;163;p49"/>
            <p:cNvPicPr preferRelativeResize="0"/>
            <p:nvPr/>
          </p:nvPicPr>
          <p:blipFill rotWithShape="1">
            <a:blip r:embed="rId2">
              <a:alphaModFix amt="20000"/>
            </a:blip>
            <a:srcRect l="50000" t="7392" r="19089" b="9029"/>
            <a:stretch/>
          </p:blipFill>
          <p:spPr>
            <a:xfrm rot="5400000">
              <a:off x="2349106" y="2694015"/>
              <a:ext cx="1814881" cy="65130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4" name="Google Shape;164;p49"/>
            <p:cNvPicPr preferRelativeResize="0"/>
            <p:nvPr/>
          </p:nvPicPr>
          <p:blipFill rotWithShape="1">
            <a:blip r:embed="rId2">
              <a:alphaModFix amt="20000"/>
            </a:blip>
            <a:srcRect l="54597" t="31445" r="16825" b="9028"/>
            <a:stretch/>
          </p:blipFill>
          <p:spPr>
            <a:xfrm rot="5400000">
              <a:off x="8435259" y="3077812"/>
              <a:ext cx="1791433" cy="572204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65" name="Google Shape;165;p49"/>
          <p:cNvCxnSpPr/>
          <p:nvPr/>
        </p:nvCxnSpPr>
        <p:spPr>
          <a:xfrm>
            <a:off x="6125488" y="3178428"/>
            <a:ext cx="0" cy="3127254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6" name="Google Shape;166;p49"/>
          <p:cNvSpPr txBox="1">
            <a:spLocks noGrp="1"/>
          </p:cNvSpPr>
          <p:nvPr>
            <p:ph type="title"/>
          </p:nvPr>
        </p:nvSpPr>
        <p:spPr>
          <a:xfrm>
            <a:off x="656023" y="2465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49"/>
          <p:cNvSpPr txBox="1">
            <a:spLocks noGrp="1"/>
          </p:cNvSpPr>
          <p:nvPr>
            <p:ph type="body" idx="1"/>
          </p:nvPr>
        </p:nvSpPr>
        <p:spPr>
          <a:xfrm>
            <a:off x="656022" y="1903943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8" name="Google Shape;168;p49"/>
          <p:cNvSpPr txBox="1">
            <a:spLocks noGrp="1"/>
          </p:cNvSpPr>
          <p:nvPr>
            <p:ph type="body" idx="2"/>
          </p:nvPr>
        </p:nvSpPr>
        <p:spPr>
          <a:xfrm>
            <a:off x="656021" y="2479149"/>
            <a:ext cx="10820015" cy="52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" name="Google Shape;169;p49"/>
          <p:cNvSpPr txBox="1">
            <a:spLocks noGrp="1"/>
          </p:cNvSpPr>
          <p:nvPr>
            <p:ph type="body" idx="3"/>
          </p:nvPr>
        </p:nvSpPr>
        <p:spPr>
          <a:xfrm>
            <a:off x="656022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49"/>
          <p:cNvSpPr txBox="1">
            <a:spLocks noGrp="1"/>
          </p:cNvSpPr>
          <p:nvPr>
            <p:ph type="body" idx="4"/>
          </p:nvPr>
        </p:nvSpPr>
        <p:spPr>
          <a:xfrm>
            <a:off x="656022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1" name="Google Shape;171;p49"/>
          <p:cNvSpPr txBox="1">
            <a:spLocks noGrp="1"/>
          </p:cNvSpPr>
          <p:nvPr>
            <p:ph type="body" idx="5"/>
          </p:nvPr>
        </p:nvSpPr>
        <p:spPr>
          <a:xfrm>
            <a:off x="6814990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" name="Google Shape;172;p49"/>
          <p:cNvSpPr txBox="1">
            <a:spLocks noGrp="1"/>
          </p:cNvSpPr>
          <p:nvPr>
            <p:ph type="body" idx="6"/>
          </p:nvPr>
        </p:nvSpPr>
        <p:spPr>
          <a:xfrm>
            <a:off x="6814990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Colored Background - Blue">
  <p:cSld name="Title on Colored Background - Blue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50"/>
          <p:cNvSpPr/>
          <p:nvPr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50"/>
          <p:cNvSpPr/>
          <p:nvPr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w="571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50"/>
          <p:cNvSpPr/>
          <p:nvPr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50"/>
          <p:cNvPicPr preferRelativeResize="0"/>
          <p:nvPr/>
        </p:nvPicPr>
        <p:blipFill rotWithShape="1">
          <a:blip r:embed="rId2">
            <a:alphaModFix amt="20000"/>
          </a:blip>
          <a:srcRect l="60398" t="16294" r="3320" b="6458"/>
          <a:stretch/>
        </p:blipFill>
        <p:spPr>
          <a:xfrm rot="5400000">
            <a:off x="4171319" y="95874"/>
            <a:ext cx="384935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50"/>
          <p:cNvSpPr txBox="1">
            <a:spLocks noGrp="1"/>
          </p:cNvSpPr>
          <p:nvPr>
            <p:ph type="title"/>
          </p:nvPr>
        </p:nvSpPr>
        <p:spPr>
          <a:xfrm>
            <a:off x="2145791" y="3099692"/>
            <a:ext cx="7851649" cy="56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50"/>
          <p:cNvSpPr txBox="1">
            <a:spLocks noGrp="1"/>
          </p:cNvSpPr>
          <p:nvPr>
            <p:ph type="body" idx="1"/>
          </p:nvPr>
        </p:nvSpPr>
        <p:spPr>
          <a:xfrm>
            <a:off x="2610678" y="2678354"/>
            <a:ext cx="6997148" cy="37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Colored Background - Purple">
  <p:cSld name="Title on Colored Background - Purple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1"/>
          <p:cNvSpPr/>
          <p:nvPr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rgbClr val="9746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51"/>
          <p:cNvSpPr/>
          <p:nvPr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51"/>
          <p:cNvSpPr/>
          <p:nvPr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rgbClr val="9746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4" name="Google Shape;184;p51"/>
          <p:cNvPicPr preferRelativeResize="0"/>
          <p:nvPr/>
        </p:nvPicPr>
        <p:blipFill rotWithShape="1">
          <a:blip r:embed="rId2">
            <a:alphaModFix amt="20000"/>
          </a:blip>
          <a:srcRect l="60398" t="16294" r="3320" b="6458"/>
          <a:stretch/>
        </p:blipFill>
        <p:spPr>
          <a:xfrm rot="5400000">
            <a:off x="4171319" y="95874"/>
            <a:ext cx="384935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51"/>
          <p:cNvSpPr txBox="1">
            <a:spLocks noGrp="1"/>
          </p:cNvSpPr>
          <p:nvPr>
            <p:ph type="title"/>
          </p:nvPr>
        </p:nvSpPr>
        <p:spPr>
          <a:xfrm>
            <a:off x="2145791" y="3099692"/>
            <a:ext cx="7851649" cy="56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51"/>
          <p:cNvSpPr txBox="1">
            <a:spLocks noGrp="1"/>
          </p:cNvSpPr>
          <p:nvPr>
            <p:ph type="body" idx="1"/>
          </p:nvPr>
        </p:nvSpPr>
        <p:spPr>
          <a:xfrm>
            <a:off x="2610678" y="2678354"/>
            <a:ext cx="6997148" cy="37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Colored Background - Teal">
  <p:cSld name="Title on Colored Background - Teal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52"/>
          <p:cNvSpPr/>
          <p:nvPr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52"/>
          <p:cNvSpPr/>
          <p:nvPr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w="5715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52"/>
          <p:cNvSpPr/>
          <p:nvPr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52"/>
          <p:cNvPicPr preferRelativeResize="0"/>
          <p:nvPr/>
        </p:nvPicPr>
        <p:blipFill rotWithShape="1">
          <a:blip r:embed="rId2">
            <a:alphaModFix amt="20000"/>
          </a:blip>
          <a:srcRect l="60398" t="16294" r="3320" b="6458"/>
          <a:stretch/>
        </p:blipFill>
        <p:spPr>
          <a:xfrm rot="5400000">
            <a:off x="4171319" y="95874"/>
            <a:ext cx="384935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52"/>
          <p:cNvSpPr txBox="1">
            <a:spLocks noGrp="1"/>
          </p:cNvSpPr>
          <p:nvPr>
            <p:ph type="title"/>
          </p:nvPr>
        </p:nvSpPr>
        <p:spPr>
          <a:xfrm>
            <a:off x="2145791" y="3099692"/>
            <a:ext cx="7851649" cy="56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52"/>
          <p:cNvSpPr txBox="1">
            <a:spLocks noGrp="1"/>
          </p:cNvSpPr>
          <p:nvPr>
            <p:ph type="body" idx="1"/>
          </p:nvPr>
        </p:nvSpPr>
        <p:spPr>
          <a:xfrm>
            <a:off x="2610678" y="2678354"/>
            <a:ext cx="6997148" cy="37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Colored Background - Green">
  <p:cSld name="Title on Colored Background - Green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53"/>
          <p:cNvSpPr/>
          <p:nvPr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53"/>
          <p:cNvSpPr/>
          <p:nvPr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53"/>
          <p:cNvSpPr/>
          <p:nvPr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8" name="Google Shape;198;p53"/>
          <p:cNvPicPr preferRelativeResize="0"/>
          <p:nvPr/>
        </p:nvPicPr>
        <p:blipFill rotWithShape="1">
          <a:blip r:embed="rId2">
            <a:alphaModFix amt="20000"/>
          </a:blip>
          <a:srcRect l="60398" t="16294" r="3320" b="6458"/>
          <a:stretch/>
        </p:blipFill>
        <p:spPr>
          <a:xfrm rot="5400000">
            <a:off x="4171319" y="95874"/>
            <a:ext cx="384935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53"/>
          <p:cNvSpPr txBox="1">
            <a:spLocks noGrp="1"/>
          </p:cNvSpPr>
          <p:nvPr>
            <p:ph type="title"/>
          </p:nvPr>
        </p:nvSpPr>
        <p:spPr>
          <a:xfrm>
            <a:off x="2145791" y="3099692"/>
            <a:ext cx="7851649" cy="56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53"/>
          <p:cNvSpPr txBox="1">
            <a:spLocks noGrp="1"/>
          </p:cNvSpPr>
          <p:nvPr>
            <p:ph type="body" idx="1"/>
          </p:nvPr>
        </p:nvSpPr>
        <p:spPr>
          <a:xfrm>
            <a:off x="2610678" y="2678354"/>
            <a:ext cx="6997148" cy="37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2f606da09c_0_95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203" name="Google Shape;203;g12f606da09c_0_95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204" name="Google Shape;204;g12f606da09c_0_9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- Purple">
  <p:cSld name="Title &amp; Text - Purp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4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lvetica Neue"/>
              <a:buNone/>
              <a:defRPr sz="3600" b="1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6" name="Google Shape;26;p34"/>
          <p:cNvCxnSpPr/>
          <p:nvPr/>
        </p:nvCxnSpPr>
        <p:spPr>
          <a:xfrm rot="10800000" flipH="1">
            <a:off x="656024" y="1635973"/>
            <a:ext cx="10820189" cy="33878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" name="Google Shape;27;p34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4"/>
          <p:cNvSpPr txBox="1">
            <a:spLocks noGrp="1"/>
          </p:cNvSpPr>
          <p:nvPr>
            <p:ph type="body" idx="1"/>
          </p:nvPr>
        </p:nvSpPr>
        <p:spPr>
          <a:xfrm>
            <a:off x="656022" y="1971675"/>
            <a:ext cx="1082001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34"/>
          <p:cNvSpPr txBox="1">
            <a:spLocks noGrp="1"/>
          </p:cNvSpPr>
          <p:nvPr>
            <p:ph type="body" idx="2"/>
          </p:nvPr>
        </p:nvSpPr>
        <p:spPr>
          <a:xfrm>
            <a:off x="656021" y="2614612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- Purple">
  <p:cSld name="Split - Purpl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30"/>
          <p:cNvSpPr/>
          <p:nvPr/>
        </p:nvSpPr>
        <p:spPr>
          <a:xfrm>
            <a:off x="0" y="0"/>
            <a:ext cx="3572540" cy="6858000"/>
          </a:xfrm>
          <a:prstGeom prst="rect">
            <a:avLst/>
          </a:prstGeom>
          <a:solidFill>
            <a:srgbClr val="9746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167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" name="Google Shape;33;p30"/>
          <p:cNvPicPr preferRelativeResize="0"/>
          <p:nvPr/>
        </p:nvPicPr>
        <p:blipFill rotWithShape="1">
          <a:blip r:embed="rId2">
            <a:alphaModFix amt="20000"/>
          </a:blip>
          <a:srcRect l="4826" t="9031" r="39371" b="9029"/>
          <a:stretch/>
        </p:blipFill>
        <p:spPr>
          <a:xfrm>
            <a:off x="0" y="0"/>
            <a:ext cx="35725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30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6794"/>
              </a:buClr>
              <a:buSzPts val="3200"/>
              <a:buNone/>
              <a:defRPr sz="3200" b="1">
                <a:solidFill>
                  <a:srgbClr val="026794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30"/>
          <p:cNvSpPr txBox="1">
            <a:spLocks noGrp="1"/>
          </p:cNvSpPr>
          <p:nvPr>
            <p:ph type="body" idx="2"/>
          </p:nvPr>
        </p:nvSpPr>
        <p:spPr>
          <a:xfrm>
            <a:off x="4100513" y="2400300"/>
            <a:ext cx="7300912" cy="2128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0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- Green">
  <p:cSld name="Split - Gree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32"/>
          <p:cNvSpPr/>
          <p:nvPr/>
        </p:nvSpPr>
        <p:spPr>
          <a:xfrm>
            <a:off x="0" y="0"/>
            <a:ext cx="357254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167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" name="Google Shape;40;p32"/>
          <p:cNvPicPr preferRelativeResize="0"/>
          <p:nvPr/>
        </p:nvPicPr>
        <p:blipFill rotWithShape="1">
          <a:blip r:embed="rId2">
            <a:alphaModFix amt="20000"/>
          </a:blip>
          <a:srcRect l="4826" t="9031" r="39371" b="9029"/>
          <a:stretch/>
        </p:blipFill>
        <p:spPr>
          <a:xfrm>
            <a:off x="0" y="0"/>
            <a:ext cx="35725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32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  <a:defRPr sz="3200" b="1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32"/>
          <p:cNvSpPr txBox="1">
            <a:spLocks noGrp="1"/>
          </p:cNvSpPr>
          <p:nvPr>
            <p:ph type="body" idx="2"/>
          </p:nvPr>
        </p:nvSpPr>
        <p:spPr>
          <a:xfrm>
            <a:off x="4100513" y="2400300"/>
            <a:ext cx="7300912" cy="2128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32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- Blue">
  <p:cSld name="Split - Blue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29"/>
          <p:cNvSpPr/>
          <p:nvPr/>
        </p:nvSpPr>
        <p:spPr>
          <a:xfrm>
            <a:off x="0" y="0"/>
            <a:ext cx="357254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167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" name="Google Shape;47;p29"/>
          <p:cNvPicPr preferRelativeResize="0"/>
          <p:nvPr/>
        </p:nvPicPr>
        <p:blipFill rotWithShape="1">
          <a:blip r:embed="rId2">
            <a:alphaModFix amt="20000"/>
          </a:blip>
          <a:srcRect l="4826" t="9031" r="39371" b="9029"/>
          <a:stretch/>
        </p:blipFill>
        <p:spPr>
          <a:xfrm>
            <a:off x="0" y="0"/>
            <a:ext cx="35725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6794"/>
              </a:buClr>
              <a:buSzPts val="3200"/>
              <a:buNone/>
              <a:defRPr sz="3200" b="1">
                <a:solidFill>
                  <a:srgbClr val="026794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4100513" y="2400300"/>
            <a:ext cx="7300912" cy="2128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- Green">
  <p:cSld name="Title &amp; Text - Gree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6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Helvetica Neue"/>
              <a:buNone/>
              <a:defRPr sz="3600" b="1"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3" name="Google Shape;53;p36"/>
          <p:cNvCxnSpPr/>
          <p:nvPr/>
        </p:nvCxnSpPr>
        <p:spPr>
          <a:xfrm rot="10800000" flipH="1">
            <a:off x="656024" y="1635973"/>
            <a:ext cx="10820189" cy="33878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4" name="Google Shape;54;p36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chemeClr val="accent4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36"/>
          <p:cNvSpPr txBox="1">
            <a:spLocks noGrp="1"/>
          </p:cNvSpPr>
          <p:nvPr>
            <p:ph type="body" idx="1"/>
          </p:nvPr>
        </p:nvSpPr>
        <p:spPr>
          <a:xfrm>
            <a:off x="656022" y="1971675"/>
            <a:ext cx="10820015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36"/>
          <p:cNvSpPr txBox="1">
            <a:spLocks noGrp="1"/>
          </p:cNvSpPr>
          <p:nvPr>
            <p:ph type="body" idx="2"/>
          </p:nvPr>
        </p:nvSpPr>
        <p:spPr>
          <a:xfrm>
            <a:off x="656021" y="2614612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- Teal">
  <p:cSld name="Title &amp; Text - Teal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5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Helvetica Neue"/>
              <a:buNone/>
              <a:defRPr sz="3600" b="1"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60" name="Google Shape;60;p35"/>
          <p:cNvCxnSpPr/>
          <p:nvPr/>
        </p:nvCxnSpPr>
        <p:spPr>
          <a:xfrm rot="10800000" flipH="1">
            <a:off x="656024" y="1635973"/>
            <a:ext cx="10820189" cy="33878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1" name="Google Shape;61;p35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chemeClr val="accent5"/>
          </a:solidFill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35"/>
          <p:cNvSpPr txBox="1">
            <a:spLocks noGrp="1"/>
          </p:cNvSpPr>
          <p:nvPr>
            <p:ph type="body" idx="1"/>
          </p:nvPr>
        </p:nvSpPr>
        <p:spPr>
          <a:xfrm>
            <a:off x="656022" y="1971676"/>
            <a:ext cx="1082001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b="1">
                <a:solidFill>
                  <a:schemeClr val="accent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35"/>
          <p:cNvSpPr txBox="1">
            <a:spLocks noGrp="1"/>
          </p:cNvSpPr>
          <p:nvPr>
            <p:ph type="body" idx="2"/>
          </p:nvPr>
        </p:nvSpPr>
        <p:spPr>
          <a:xfrm>
            <a:off x="656021" y="2614612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5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5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"/>
          <p:cNvSpPr/>
          <p:nvPr/>
        </p:nvSpPr>
        <p:spPr>
          <a:xfrm>
            <a:off x="4512366" y="3588025"/>
            <a:ext cx="7679634" cy="291133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5"/>
          <p:cNvSpPr txBox="1"/>
          <p:nvPr/>
        </p:nvSpPr>
        <p:spPr>
          <a:xfrm>
            <a:off x="5542014" y="542606"/>
            <a:ext cx="5687871" cy="2169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en-US" sz="4300" b="1" i="0" u="none" strike="noStrike" cap="none" dirty="0" err="1">
                <a:solidFill>
                  <a:schemeClr val="accent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Paquete</a:t>
            </a:r>
            <a:r>
              <a:rPr lang="en-US" sz="4300" b="1" i="0" u="none" strike="noStrike" cap="none" dirty="0">
                <a:solidFill>
                  <a:schemeClr val="accent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en-US" sz="4300" b="1" dirty="0" err="1">
                <a:solidFill>
                  <a:schemeClr val="accent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</a:t>
            </a:r>
            <a:r>
              <a:rPr lang="en-US" sz="4300" b="1" i="0" u="none" strike="noStrike" cap="none" dirty="0" err="1">
                <a:solidFill>
                  <a:schemeClr val="accent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apacitación</a:t>
            </a:r>
            <a:r>
              <a:rPr lang="en-US" sz="4300" b="1" i="0" u="none" strike="noStrike" cap="none" dirty="0">
                <a:solidFill>
                  <a:schemeClr val="accent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en-US" sz="4300" b="1" i="0" u="none" strike="noStrike" cap="none" dirty="0">
                <a:solidFill>
                  <a:schemeClr val="accent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PNAH-NMPN</a:t>
            </a:r>
            <a:endParaRPr sz="4300" b="1" i="0" u="none" strike="noStrike" cap="none" dirty="0">
              <a:solidFill>
                <a:schemeClr val="accent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2" name="Google Shape;212;p5"/>
          <p:cNvSpPr txBox="1"/>
          <p:nvPr/>
        </p:nvSpPr>
        <p:spPr>
          <a:xfrm>
            <a:off x="6751400" y="2712400"/>
            <a:ext cx="3269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 dirty="0">
                <a:solidFill>
                  <a:schemeClr val="accent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Lugar, </a:t>
            </a:r>
            <a:r>
              <a:rPr lang="en-US" sz="2200" b="0" i="0" u="none" strike="noStrike" cap="none" dirty="0" err="1">
                <a:solidFill>
                  <a:schemeClr val="accent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fecha</a:t>
            </a:r>
            <a:endParaRPr sz="2400" b="0" i="0" u="none" strike="noStrike" cap="none" dirty="0">
              <a:solidFill>
                <a:schemeClr val="accent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" name="Picture 2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A4DE9F2D-98A8-9201-08AC-ABBD84EB5B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933" y="3629158"/>
            <a:ext cx="7556500" cy="2870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7"/>
          <p:cNvSpPr txBox="1">
            <a:spLocks noGrp="1"/>
          </p:cNvSpPr>
          <p:nvPr>
            <p:ph type="body" idx="1"/>
          </p:nvPr>
        </p:nvSpPr>
        <p:spPr>
          <a:xfrm>
            <a:off x="4100513" y="297712"/>
            <a:ext cx="7300800" cy="12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</a:pPr>
            <a:r>
              <a:rPr lang="en-US" dirty="0" err="1"/>
              <a:t>Principios</a:t>
            </a:r>
            <a:r>
              <a:rPr lang="en-US" dirty="0"/>
              <a:t> </a:t>
            </a:r>
            <a:r>
              <a:rPr lang="en-US" dirty="0" err="1"/>
              <a:t>Rectores</a:t>
            </a:r>
            <a:endParaRPr dirty="0"/>
          </a:p>
        </p:txBody>
      </p:sp>
      <p:sp>
        <p:nvSpPr>
          <p:cNvPr id="284" name="Google Shape;284;p7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900" cy="47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 dirty="0"/>
              <a:t>PNAH y </a:t>
            </a:r>
            <a:r>
              <a:rPr lang="en-US" dirty="0" err="1"/>
              <a:t>Principios</a:t>
            </a:r>
            <a:r>
              <a:rPr lang="en-US" dirty="0"/>
              <a:t> </a:t>
            </a:r>
            <a:r>
              <a:rPr lang="en-US" dirty="0" err="1"/>
              <a:t>Rectores</a:t>
            </a:r>
            <a:endParaRPr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3DBAC87-EF08-DAD2-AFB9-BA8E653F9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8255" y="833241"/>
            <a:ext cx="6188363" cy="588929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9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800" cy="12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</a:pPr>
            <a:r>
              <a:rPr lang="en-US" dirty="0" err="1"/>
              <a:t>Práctica</a:t>
            </a:r>
            <a:r>
              <a:rPr lang="en-US" dirty="0"/>
              <a:t> </a:t>
            </a:r>
            <a:r>
              <a:rPr lang="en-US" dirty="0" err="1"/>
              <a:t>Reflexiva</a:t>
            </a:r>
            <a:endParaRPr dirty="0"/>
          </a:p>
        </p:txBody>
      </p:sp>
      <p:sp>
        <p:nvSpPr>
          <p:cNvPr id="291" name="Google Shape;291;p9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900" cy="47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 dirty="0"/>
              <a:t>PNAH y </a:t>
            </a:r>
            <a:r>
              <a:rPr lang="en-US" dirty="0" err="1"/>
              <a:t>Principios</a:t>
            </a:r>
            <a:r>
              <a:rPr lang="en-US" dirty="0"/>
              <a:t> </a:t>
            </a:r>
            <a:r>
              <a:rPr lang="en-US" dirty="0" err="1"/>
              <a:t>Rectores</a:t>
            </a:r>
            <a:endParaRPr dirty="0"/>
          </a:p>
        </p:txBody>
      </p:sp>
      <p:sp>
        <p:nvSpPr>
          <p:cNvPr id="292" name="Google Shape;292;p9"/>
          <p:cNvSpPr txBox="1">
            <a:spLocks noGrp="1"/>
          </p:cNvSpPr>
          <p:nvPr>
            <p:ph type="body" idx="2"/>
          </p:nvPr>
        </p:nvSpPr>
        <p:spPr>
          <a:xfrm>
            <a:off x="3915113" y="2031150"/>
            <a:ext cx="7671600" cy="27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lvl="0">
              <a:buSzPct val="108108"/>
            </a:pPr>
            <a:r>
              <a:rPr lang="es-PA" dirty="0"/>
              <a:t>¿Cuál es la relevancia de la CNUDN en su propio contexto?</a:t>
            </a:r>
            <a:endParaRPr dirty="0"/>
          </a:p>
          <a:p>
            <a:pPr lvl="0">
              <a:buSzPct val="108108"/>
            </a:pPr>
            <a:r>
              <a:rPr lang="en-US" dirty="0"/>
              <a:t>¿</a:t>
            </a:r>
            <a:r>
              <a:rPr lang="en-US" dirty="0" err="1"/>
              <a:t>Qué</a:t>
            </a:r>
            <a:r>
              <a:rPr lang="en-US" dirty="0"/>
              <a:t> son las NMPN?</a:t>
            </a:r>
            <a:endParaRPr dirty="0"/>
          </a:p>
          <a:p>
            <a:pPr lvl="0">
              <a:buSzPct val="108108"/>
            </a:pPr>
            <a:r>
              <a:rPr lang="es-PA" dirty="0"/>
              <a:t>¿Qué relevancia tienen los principios rectores de la PN en su contexto?</a:t>
            </a:r>
            <a:endParaRPr dirty="0"/>
          </a:p>
          <a:p>
            <a:pPr lvl="0">
              <a:buSzPct val="108108"/>
            </a:pPr>
            <a:r>
              <a:rPr lang="es-PA" dirty="0"/>
              <a:t>¿Cuál es el proceso de notificación de la </a:t>
            </a:r>
            <a:r>
              <a:rPr lang="es-ES" dirty="0"/>
              <a:t>protección de la niñez y adolescencia</a:t>
            </a:r>
            <a:r>
              <a:rPr lang="es-PA" dirty="0"/>
              <a:t> en su propio contexto?</a:t>
            </a:r>
            <a:endParaRPr dirty="0"/>
          </a:p>
        </p:txBody>
      </p:sp>
      <p:pic>
        <p:nvPicPr>
          <p:cNvPr id="293" name="Google Shape;293;p9" descr="Reflective practice Education Reflective writing Learning Professional  development, Assert transparent background PNG clipart | HiClipar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15414" y="4688294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117350fde23_0_21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800" cy="12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6794"/>
              </a:buClr>
              <a:buSzPts val="3200"/>
              <a:buNone/>
            </a:pPr>
            <a:r>
              <a:rPr lang="es-PA" dirty="0"/>
              <a:t>Temas en el desarrollo infantil: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299" name="Google Shape;299;g117350fde23_0_21"/>
          <p:cNvSpPr txBox="1">
            <a:spLocks noGrp="1"/>
          </p:cNvSpPr>
          <p:nvPr>
            <p:ph type="body" idx="2"/>
          </p:nvPr>
        </p:nvSpPr>
        <p:spPr>
          <a:xfrm>
            <a:off x="4100525" y="1717450"/>
            <a:ext cx="7300800" cy="42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Noto Sans Symbols"/>
              <a:buChar char="∙"/>
            </a:pPr>
            <a:r>
              <a:rPr lang="es-PA" sz="2400" dirty="0">
                <a:latin typeface="Helvetica Neue"/>
                <a:ea typeface="Helvetica Neue"/>
                <a:cs typeface="Helvetica Neue"/>
                <a:sym typeface="Helvetica Neue"/>
              </a:rPr>
              <a:t>Cambios físicos: crecimiento y maduración del cuerpo</a:t>
            </a:r>
            <a:r>
              <a:rPr lang="en-US" sz="2400" dirty="0">
                <a:latin typeface="Helvetica Neue"/>
                <a:ea typeface="Helvetica Neue"/>
                <a:cs typeface="Helvetica Neue"/>
                <a:sym typeface="Helvetica Neue"/>
              </a:rPr>
              <a:t>. </a:t>
            </a:r>
            <a:endParaRPr dirty="0"/>
          </a:p>
          <a:p>
            <a:pPr marL="342900" lvl="0" indent="-342900" algn="l" rtl="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Noto Sans Symbols"/>
              <a:buChar char="∙"/>
            </a:pPr>
            <a:r>
              <a:rPr lang="es-PA" sz="2400" dirty="0">
                <a:latin typeface="Helvetica Neue"/>
                <a:ea typeface="Helvetica Neue"/>
                <a:cs typeface="Helvetica Neue"/>
                <a:sym typeface="Helvetica Neue"/>
              </a:rPr>
              <a:t>Cambios cognitivos: aprendizaje del lenguaje, recuerdo de hechos, resolución de problemas, etc.</a:t>
            </a:r>
            <a:r>
              <a:rPr lang="en-US" sz="2400" dirty="0">
                <a:latin typeface="Helvetica Neue"/>
                <a:ea typeface="Helvetica Neue"/>
                <a:cs typeface="Helvetica Neue"/>
                <a:sym typeface="Helvetica Neue"/>
              </a:rPr>
              <a:t> </a:t>
            </a:r>
            <a:endParaRPr dirty="0"/>
          </a:p>
          <a:p>
            <a:pPr marL="342900" lvl="0" indent="-342900" algn="l" rtl="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Noto Sans Symbols"/>
              <a:buChar char="∙"/>
            </a:pPr>
            <a:r>
              <a:rPr lang="es-PA" sz="2400" dirty="0">
                <a:latin typeface="Helvetica Neue"/>
                <a:ea typeface="Helvetica Neue"/>
                <a:cs typeface="Helvetica Neue"/>
                <a:sym typeface="Helvetica Neue"/>
              </a:rPr>
              <a:t>Cambios emocionales: aprender a identificar las emociones en uno mismo y en los demás.</a:t>
            </a:r>
            <a:r>
              <a:rPr lang="en-US" sz="2400" dirty="0">
                <a:latin typeface="Helvetica Neue"/>
                <a:ea typeface="Helvetica Neue"/>
                <a:cs typeface="Helvetica Neue"/>
                <a:sym typeface="Helvetica Neue"/>
              </a:rPr>
              <a:t> </a:t>
            </a:r>
            <a:endParaRPr dirty="0"/>
          </a:p>
          <a:p>
            <a:pPr marL="342900" lvl="0" indent="-342900" algn="l" rtl="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Noto Sans Symbols"/>
              <a:buChar char="∙"/>
            </a:pPr>
            <a:r>
              <a:rPr lang="es-PA" sz="2400" dirty="0">
                <a:latin typeface="Helvetica Neue"/>
                <a:ea typeface="Helvetica Neue"/>
                <a:cs typeface="Helvetica Neue"/>
                <a:sym typeface="Helvetica Neue"/>
              </a:rPr>
              <a:t>Cambios sociales: aprender a interactuar con los demás y a regular nuestro propio comportamiento.</a:t>
            </a:r>
            <a:r>
              <a:rPr lang="en-US" sz="240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dirty="0"/>
          </a:p>
          <a:p>
            <a:pPr marL="45720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</a:pPr>
            <a:endParaRPr dirty="0"/>
          </a:p>
        </p:txBody>
      </p:sp>
      <p:sp>
        <p:nvSpPr>
          <p:cNvPr id="300" name="Google Shape;300;g117350fde23_0_21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900" cy="47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 dirty="0"/>
              <a:t>Desarrollo </a:t>
            </a:r>
            <a:r>
              <a:rPr lang="en-US" dirty="0" err="1"/>
              <a:t>Infantil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4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800" cy="12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6794"/>
              </a:buClr>
              <a:buSzPts val="3200"/>
              <a:buNone/>
            </a:pPr>
            <a:r>
              <a:rPr lang="en-US" dirty="0"/>
              <a:t>Desarrollo </a:t>
            </a:r>
            <a:r>
              <a:rPr lang="en-US" dirty="0" err="1"/>
              <a:t>infantil</a:t>
            </a:r>
            <a:endParaRPr dirty="0"/>
          </a:p>
        </p:txBody>
      </p:sp>
      <p:sp>
        <p:nvSpPr>
          <p:cNvPr id="306" name="Google Shape;306;p14"/>
          <p:cNvSpPr txBox="1">
            <a:spLocks noGrp="1"/>
          </p:cNvSpPr>
          <p:nvPr>
            <p:ph type="body" idx="2"/>
          </p:nvPr>
        </p:nvSpPr>
        <p:spPr>
          <a:xfrm>
            <a:off x="4100525" y="1717450"/>
            <a:ext cx="7300800" cy="42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dirty="0"/>
              <a:t>En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grupo</a:t>
            </a:r>
            <a:r>
              <a:rPr lang="en-US" dirty="0"/>
              <a:t>: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dirty="0"/>
          </a:p>
          <a:p>
            <a:pPr marL="457200" marR="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s-PA" dirty="0"/>
              <a:t>Enumere ejemplos de cambios que se producen en</a:t>
            </a:r>
            <a:r>
              <a:rPr lang="en-US" dirty="0"/>
              <a:t>:</a:t>
            </a:r>
            <a:endParaRPr dirty="0"/>
          </a:p>
          <a:p>
            <a:pPr marL="914400" marR="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Desarrollo </a:t>
            </a:r>
            <a:r>
              <a:rPr lang="en-US" dirty="0" err="1"/>
              <a:t>físico</a:t>
            </a:r>
            <a:endParaRPr dirty="0"/>
          </a:p>
          <a:p>
            <a:pPr marL="914400" marR="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Desarrollo </a:t>
            </a:r>
            <a:r>
              <a:rPr lang="en-US" dirty="0" err="1"/>
              <a:t>cognitivo</a:t>
            </a:r>
            <a:endParaRPr dirty="0"/>
          </a:p>
          <a:p>
            <a:pPr marL="914400" marR="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Desarrollo </a:t>
            </a:r>
            <a:r>
              <a:rPr lang="en-US" dirty="0" err="1"/>
              <a:t>emocional</a:t>
            </a:r>
            <a:endParaRPr dirty="0"/>
          </a:p>
          <a:p>
            <a:pPr marL="914400" marR="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Desarrollo social</a:t>
            </a:r>
            <a:endParaRPr dirty="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dirty="0"/>
          </a:p>
        </p:txBody>
      </p:sp>
      <p:sp>
        <p:nvSpPr>
          <p:cNvPr id="307" name="Google Shape;307;p14"/>
          <p:cNvSpPr txBox="1">
            <a:spLocks noGrp="1"/>
          </p:cNvSpPr>
          <p:nvPr>
            <p:ph type="body" idx="3"/>
          </p:nvPr>
        </p:nvSpPr>
        <p:spPr>
          <a:xfrm>
            <a:off x="284416" y="528638"/>
            <a:ext cx="3192561" cy="47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 dirty="0" err="1"/>
              <a:t>Instrucciones</a:t>
            </a:r>
            <a:r>
              <a:rPr lang="en-US" dirty="0"/>
              <a:t> para la </a:t>
            </a:r>
            <a:r>
              <a:rPr lang="en-US" dirty="0" err="1"/>
              <a:t>actividad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5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6794"/>
              </a:buClr>
              <a:buSzPts val="3200"/>
              <a:buNone/>
            </a:pPr>
            <a:r>
              <a:rPr lang="en-US" dirty="0" err="1"/>
              <a:t>Etapas</a:t>
            </a:r>
            <a:r>
              <a:rPr lang="en-US" dirty="0"/>
              <a:t> del Desarrollo </a:t>
            </a:r>
            <a:r>
              <a:rPr lang="en-US" dirty="0" err="1"/>
              <a:t>Infantil</a:t>
            </a:r>
            <a:endParaRPr dirty="0"/>
          </a:p>
        </p:txBody>
      </p:sp>
      <p:sp>
        <p:nvSpPr>
          <p:cNvPr id="314" name="Google Shape;314;p15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 sz="2800" dirty="0"/>
              <a:t>Desarrollo </a:t>
            </a:r>
            <a:r>
              <a:rPr lang="en-US" sz="2800" dirty="0" err="1"/>
              <a:t>Infantil</a:t>
            </a:r>
            <a:endParaRPr dirty="0"/>
          </a:p>
        </p:txBody>
      </p:sp>
      <p:graphicFrame>
        <p:nvGraphicFramePr>
          <p:cNvPr id="315" name="Google Shape;315;p15"/>
          <p:cNvGraphicFramePr/>
          <p:nvPr>
            <p:extLst>
              <p:ext uri="{D42A27DB-BD31-4B8C-83A1-F6EECF244321}">
                <p14:modId xmlns:p14="http://schemas.microsoft.com/office/powerpoint/2010/main" val="2458510556"/>
              </p:ext>
            </p:extLst>
          </p:nvPr>
        </p:nvGraphicFramePr>
        <p:xfrm>
          <a:off x="3650731" y="1800225"/>
          <a:ext cx="8200500" cy="2365175"/>
        </p:xfrm>
        <a:graphic>
          <a:graphicData uri="http://schemas.openxmlformats.org/drawingml/2006/table">
            <a:tbl>
              <a:tblPr>
                <a:noFill/>
                <a:tableStyleId>{1AD0D50C-49FF-4F5D-899B-4CA0D96C6532}</a:tableStyleId>
              </a:tblPr>
              <a:tblGrid>
                <a:gridCol w="16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0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0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0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0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26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Infancia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temprana</a:t>
                      </a:r>
                      <a:endParaRPr sz="2000" u="none" strike="noStrike" cap="none" dirty="0"/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Primera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Infancia</a:t>
                      </a:r>
                      <a:endParaRPr sz="2000" u="none" strike="noStrike" cap="none" dirty="0"/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Niños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en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Edad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Preescolar</a:t>
                      </a:r>
                      <a:endParaRPr sz="2000" u="none" strike="noStrike" cap="none" dirty="0"/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Infancia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Media</a:t>
                      </a:r>
                      <a:endParaRPr sz="2000" u="none" strike="noStrike" cap="none" dirty="0"/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Adolescencia</a:t>
                      </a:r>
                      <a:endParaRPr sz="2000" u="none" strike="noStrike" cap="none" dirty="0"/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3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A" sz="2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0 - 12 meses</a:t>
                      </a:r>
                      <a:endParaRPr sz="2000" u="none" strike="noStrike" cap="none" dirty="0"/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A" sz="2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 12 meses a 3 años</a:t>
                      </a:r>
                      <a:endParaRPr sz="2000" u="none" strike="noStrike" cap="none" dirty="0"/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A" sz="2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 4 a 6 años</a:t>
                      </a:r>
                      <a:endParaRPr sz="2000" u="none" strike="noStrike" cap="none" dirty="0"/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A" sz="2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 7 a 12 años</a:t>
                      </a:r>
                      <a:endParaRPr sz="2000" u="none" strike="noStrike" cap="none" dirty="0"/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A" sz="2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 13 a 18 años</a:t>
                      </a:r>
                      <a:endParaRPr sz="2000" u="none" strike="noStrike" cap="none" dirty="0"/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f3b0c0896f_0_0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/>
              <a:t>Socio-Ecological Model</a:t>
            </a:r>
            <a:endParaRPr/>
          </a:p>
        </p:txBody>
      </p:sp>
      <p:sp>
        <p:nvSpPr>
          <p:cNvPr id="321" name="Google Shape;321;gf3b0c0896f_0_0"/>
          <p:cNvSpPr txBox="1">
            <a:spLocks noGrp="1"/>
          </p:cNvSpPr>
          <p:nvPr>
            <p:ph type="body" idx="2"/>
          </p:nvPr>
        </p:nvSpPr>
        <p:spPr>
          <a:xfrm>
            <a:off x="4100513" y="2400300"/>
            <a:ext cx="7300912" cy="2128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</a:pPr>
            <a:endParaRPr/>
          </a:p>
        </p:txBody>
      </p:sp>
      <p:sp>
        <p:nvSpPr>
          <p:cNvPr id="322" name="Google Shape;322;gf3b0c0896f_0_0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3102250" cy="479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 sz="3600" dirty="0" err="1"/>
              <a:t>Modelo</a:t>
            </a:r>
            <a:r>
              <a:rPr lang="en-US" sz="3600" dirty="0"/>
              <a:t> Socio-</a:t>
            </a:r>
            <a:r>
              <a:rPr lang="en-US" sz="3600" dirty="0" err="1"/>
              <a:t>ecológico</a:t>
            </a:r>
            <a:endParaRPr dirty="0"/>
          </a:p>
        </p:txBody>
      </p:sp>
      <p:pic>
        <p:nvPicPr>
          <p:cNvPr id="323" name="Google Shape;323;gf3b0c0896f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00514" y="528638"/>
            <a:ext cx="7300800" cy="5557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6A472FB-633B-D851-9F51-5510A824F0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2605" y="908695"/>
            <a:ext cx="7184678" cy="494917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6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6794"/>
              </a:buClr>
              <a:buSzPts val="3200"/>
              <a:buNone/>
            </a:pPr>
            <a:r>
              <a:rPr lang="en-US" dirty="0" err="1"/>
              <a:t>Recordatorio</a:t>
            </a:r>
            <a:endParaRPr dirty="0"/>
          </a:p>
        </p:txBody>
      </p:sp>
      <p:sp>
        <p:nvSpPr>
          <p:cNvPr id="330" name="Google Shape;330;p16"/>
          <p:cNvSpPr txBox="1">
            <a:spLocks noGrp="1"/>
          </p:cNvSpPr>
          <p:nvPr>
            <p:ph type="body" idx="2"/>
          </p:nvPr>
        </p:nvSpPr>
        <p:spPr>
          <a:xfrm>
            <a:off x="4100513" y="1392865"/>
            <a:ext cx="7300912" cy="4391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358"/>
              <a:buFont typeface="Arial"/>
              <a:buChar char="•"/>
            </a:pPr>
            <a:r>
              <a:rPr lang="es-PA" sz="3600" i="0" u="none" strike="noStrik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Los factores de protección </a:t>
            </a:r>
            <a:r>
              <a:rPr lang="es-PA" sz="3600" i="0" u="none" strike="noStrike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son aquellos factores de la vida de los niños que favorecen su desarrollo sano y positivo.</a:t>
            </a:r>
            <a:r>
              <a:rPr lang="en-US" sz="360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dirty="0"/>
          </a:p>
          <a:p>
            <a:pPr marL="457200" lvl="0" indent="-4064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0358"/>
              <a:buFont typeface="Arial"/>
              <a:buChar char="•"/>
            </a:pPr>
            <a:r>
              <a:rPr lang="es-PA" sz="3600" i="0" u="none" strike="noStrik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Los factores de riesgo </a:t>
            </a:r>
            <a:r>
              <a:rPr lang="es-PA" sz="3600" i="0" u="none" strike="noStrike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son aquellos factores de la vida de los niños que interfieren en su desarrollo y los hacen más vulnerables</a:t>
            </a:r>
            <a:endParaRPr i="0" u="none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0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29032"/>
              <a:buNone/>
            </a:pP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0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9481"/>
              <a:buNone/>
            </a:pPr>
            <a:r>
              <a:rPr lang="en-US" sz="33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¡</a:t>
            </a:r>
            <a:r>
              <a:rPr lang="en-US" sz="33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Actividad</a:t>
            </a:r>
            <a:r>
              <a:rPr lang="en-US" sz="33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! En </a:t>
            </a:r>
            <a:r>
              <a:rPr lang="en-US" sz="33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tus</a:t>
            </a:r>
            <a:r>
              <a:rPr lang="en-US" sz="33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grupos</a:t>
            </a:r>
            <a:r>
              <a:rPr lang="en-US" sz="33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sz="33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6021"/>
              <a:buFont typeface="Arial"/>
              <a:buChar char="•"/>
            </a:pPr>
            <a:r>
              <a:rPr lang="es-PA" sz="3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Seleccionar un grupo de edad específico</a:t>
            </a:r>
            <a:endParaRPr dirty="0"/>
          </a:p>
          <a:p>
            <a:pPr marL="91440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6021"/>
              <a:buFont typeface="Arial"/>
              <a:buChar char="•"/>
            </a:pPr>
            <a:r>
              <a:rPr lang="es-PA" sz="3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Enumerar y describir los factores de riesgo y de protección para el grupo de edad seleccionado.</a:t>
            </a:r>
            <a:r>
              <a:rPr lang="en-US" sz="36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600" i="0" u="none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129032"/>
              <a:buNone/>
            </a:pPr>
            <a:endParaRPr dirty="0"/>
          </a:p>
        </p:txBody>
      </p:sp>
      <p:sp>
        <p:nvSpPr>
          <p:cNvPr id="331" name="Google Shape;331;p16"/>
          <p:cNvSpPr txBox="1">
            <a:spLocks noGrp="1"/>
          </p:cNvSpPr>
          <p:nvPr>
            <p:ph type="body" idx="3"/>
          </p:nvPr>
        </p:nvSpPr>
        <p:spPr>
          <a:xfrm>
            <a:off x="112889" y="528638"/>
            <a:ext cx="3251200" cy="4811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s-PA" dirty="0"/>
              <a:t>Riesgos y Factores de Protección</a:t>
            </a:r>
            <a:r>
              <a:rPr lang="en-US" dirty="0"/>
              <a:t> 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7"/>
          <p:cNvSpPr txBox="1">
            <a:spLocks noGrp="1"/>
          </p:cNvSpPr>
          <p:nvPr>
            <p:ph type="body" idx="1"/>
          </p:nvPr>
        </p:nvSpPr>
        <p:spPr>
          <a:xfrm>
            <a:off x="3942852" y="284090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6794"/>
              </a:buClr>
              <a:buSzPts val="3200"/>
              <a:buNone/>
            </a:pPr>
            <a:r>
              <a:rPr lang="en-US" dirty="0" err="1"/>
              <a:t>Práctica</a:t>
            </a:r>
            <a:r>
              <a:rPr lang="en-US" dirty="0"/>
              <a:t> </a:t>
            </a:r>
            <a:r>
              <a:rPr lang="en-US" dirty="0" err="1"/>
              <a:t>Reflexiva</a:t>
            </a:r>
            <a:endParaRPr dirty="0"/>
          </a:p>
        </p:txBody>
      </p:sp>
      <p:sp>
        <p:nvSpPr>
          <p:cNvPr id="338" name="Google Shape;338;p17"/>
          <p:cNvSpPr txBox="1">
            <a:spLocks noGrp="1"/>
          </p:cNvSpPr>
          <p:nvPr>
            <p:ph type="body" idx="2"/>
          </p:nvPr>
        </p:nvSpPr>
        <p:spPr>
          <a:xfrm>
            <a:off x="3785191" y="1007596"/>
            <a:ext cx="7616234" cy="4391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s-PA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¿Qué más le gustaría aprender sobre las etapas de desarrollo de los NNA?</a:t>
            </a:r>
            <a:endParaRPr dirty="0"/>
          </a:p>
          <a:p>
            <a: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endParaRPr b="0" i="0" u="none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s-PA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¿Qué puedes hacer con lo que has aprendido sobre las etapas de desarrollo de los NNA?</a:t>
            </a:r>
            <a:endParaRPr dirty="0"/>
          </a:p>
          <a:p>
            <a: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endParaRPr b="0" i="0" u="none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s-PA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¿Qué puedes hacer con los factores de riesgo y protección y el modelo </a:t>
            </a:r>
            <a:r>
              <a:rPr lang="es-PA" b="0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socioecológico</a:t>
            </a:r>
            <a:r>
              <a:rPr lang="es-PA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en tu propio trabajo?</a:t>
            </a:r>
            <a:endParaRPr dirty="0"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</a:pPr>
            <a:endParaRPr dirty="0"/>
          </a:p>
        </p:txBody>
      </p:sp>
      <p:sp>
        <p:nvSpPr>
          <p:cNvPr id="339" name="Google Shape;339;p17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s-PA" sz="3200" dirty="0"/>
              <a:t>Conexión entre el Desarrollo Infantil, los Factores de Riesgo y Protección y la Socio-ecología</a:t>
            </a:r>
            <a:endParaRPr dirty="0"/>
          </a:p>
        </p:txBody>
      </p:sp>
      <p:pic>
        <p:nvPicPr>
          <p:cNvPr id="340" name="Google Shape;340;p17" descr="Reflective practice Education Reflective writing Learning Professional  development, Assert transparent background PNG clipart | HiClipar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74069" y="4692303"/>
            <a:ext cx="1917931" cy="18816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8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Helvetica Neue"/>
              <a:buNone/>
            </a:pPr>
            <a:r>
              <a:rPr lang="en-US" dirty="0" err="1"/>
              <a:t>Herramienta</a:t>
            </a:r>
            <a:r>
              <a:rPr lang="en-US" dirty="0"/>
              <a:t> de </a:t>
            </a:r>
            <a:r>
              <a:rPr lang="en-US" dirty="0" err="1"/>
              <a:t>priorización</a:t>
            </a:r>
            <a:endParaRPr dirty="0"/>
          </a:p>
        </p:txBody>
      </p:sp>
      <p:sp>
        <p:nvSpPr>
          <p:cNvPr id="346" name="Google Shape;346;p18"/>
          <p:cNvSpPr txBox="1">
            <a:spLocks noGrp="1"/>
          </p:cNvSpPr>
          <p:nvPr>
            <p:ph type="body" idx="2"/>
          </p:nvPr>
        </p:nvSpPr>
        <p:spPr>
          <a:xfrm>
            <a:off x="656025" y="2048598"/>
            <a:ext cx="10820100" cy="42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s-PA" dirty="0"/>
              <a:t>Identificar los factores de riesgo y de protección</a:t>
            </a:r>
            <a:endParaRPr dirty="0"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 dirty="0" err="1"/>
              <a:t>Puntuar</a:t>
            </a:r>
            <a:r>
              <a:rPr lang="en-US" dirty="0"/>
              <a:t> </a:t>
            </a:r>
            <a:r>
              <a:rPr lang="en-US" dirty="0" err="1"/>
              <a:t>cada</a:t>
            </a:r>
            <a:r>
              <a:rPr lang="en-US" dirty="0"/>
              <a:t> factor </a:t>
            </a:r>
            <a:r>
              <a:rPr lang="en-US" dirty="0" err="1"/>
              <a:t>por</a:t>
            </a:r>
            <a:r>
              <a:rPr lang="en-US" dirty="0"/>
              <a:t>:</a:t>
            </a:r>
            <a:endParaRPr dirty="0"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-US" dirty="0" err="1"/>
              <a:t>impacto</a:t>
            </a:r>
            <a:endParaRPr dirty="0"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-US" dirty="0" err="1"/>
              <a:t>viabilidad</a:t>
            </a:r>
            <a:endParaRPr dirty="0"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s-PA" dirty="0"/>
              <a:t>Representar las puntuaciones en el gráfico</a:t>
            </a:r>
            <a:endParaRPr dirty="0"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s-PA" dirty="0"/>
              <a:t>Priorizar los factores de gran impacto y viabilidad</a:t>
            </a:r>
            <a:endParaRPr dirty="0"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s-PA" dirty="0"/>
              <a:t>Repetir para prevenir otros efectos perjudiciales</a:t>
            </a: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Google Shape;35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4825" y="152400"/>
            <a:ext cx="10326812" cy="6553200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19"/>
          <p:cNvSpPr/>
          <p:nvPr/>
        </p:nvSpPr>
        <p:spPr>
          <a:xfrm>
            <a:off x="9013500" y="1644000"/>
            <a:ext cx="190500" cy="205200"/>
          </a:xfrm>
          <a:prstGeom prst="ellipse">
            <a:avLst/>
          </a:pr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19"/>
          <p:cNvSpPr txBox="1"/>
          <p:nvPr/>
        </p:nvSpPr>
        <p:spPr>
          <a:xfrm>
            <a:off x="9266028" y="1438838"/>
            <a:ext cx="12894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buSzPts val="1400"/>
            </a:pP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Seguridad   alimentaria</a:t>
            </a:r>
            <a:endParaRPr sz="14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5" name="Google Shape;355;p19"/>
          <p:cNvSpPr/>
          <p:nvPr/>
        </p:nvSpPr>
        <p:spPr>
          <a:xfrm>
            <a:off x="9013500" y="653400"/>
            <a:ext cx="190500" cy="205200"/>
          </a:xfrm>
          <a:prstGeom prst="ellipse">
            <a:avLst/>
          </a:pr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19"/>
          <p:cNvSpPr txBox="1"/>
          <p:nvPr/>
        </p:nvSpPr>
        <p:spPr>
          <a:xfrm>
            <a:off x="9204000" y="448561"/>
            <a:ext cx="1787700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buSzPts val="1400"/>
            </a:pPr>
            <a:r>
              <a:rPr lang="es-PA" dirty="0">
                <a:latin typeface="Helvetica Neue"/>
                <a:ea typeface="Helvetica Neue"/>
                <a:cs typeface="Helvetica Neue"/>
                <a:sym typeface="Helvetica Neue"/>
              </a:rPr>
              <a:t>Acceso a la enseñanza secundaria</a:t>
            </a:r>
            <a:endParaRPr sz="14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7" name="Google Shape;357;p19"/>
          <p:cNvSpPr txBox="1"/>
          <p:nvPr/>
        </p:nvSpPr>
        <p:spPr>
          <a:xfrm>
            <a:off x="5613825" y="3228900"/>
            <a:ext cx="1289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Pobreza</a:t>
            </a:r>
            <a:endParaRPr sz="14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8" name="Google Shape;358;p19"/>
          <p:cNvSpPr/>
          <p:nvPr/>
        </p:nvSpPr>
        <p:spPr>
          <a:xfrm>
            <a:off x="5531750" y="3560725"/>
            <a:ext cx="190500" cy="205200"/>
          </a:xfrm>
          <a:prstGeom prst="ellipse">
            <a:avLst/>
          </a:pr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19"/>
          <p:cNvSpPr/>
          <p:nvPr/>
        </p:nvSpPr>
        <p:spPr>
          <a:xfrm>
            <a:off x="5531750" y="2599425"/>
            <a:ext cx="190500" cy="205200"/>
          </a:xfrm>
          <a:prstGeom prst="ellipse">
            <a:avLst/>
          </a:pr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19"/>
          <p:cNvSpPr txBox="1"/>
          <p:nvPr/>
        </p:nvSpPr>
        <p:spPr>
          <a:xfrm>
            <a:off x="4309650" y="2212425"/>
            <a:ext cx="2139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buSzPts val="1400"/>
            </a:pPr>
            <a:r>
              <a:rPr lang="es-PA" dirty="0">
                <a:latin typeface="Helvetica Neue"/>
                <a:ea typeface="Helvetica Neue"/>
                <a:cs typeface="Helvetica Neue"/>
                <a:sym typeface="Helvetica Neue"/>
              </a:rPr>
              <a:t>Relación positiva con el cuidador</a:t>
            </a:r>
            <a:endParaRPr sz="14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481A6745-13A2-DEA8-6721-36F38439EEE8}"/>
              </a:ext>
            </a:extLst>
          </p:cNvPr>
          <p:cNvSpPr/>
          <p:nvPr/>
        </p:nvSpPr>
        <p:spPr>
          <a:xfrm rot="16200000">
            <a:off x="371634" y="2879243"/>
            <a:ext cx="2133600" cy="657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1800" b="1" dirty="0">
                <a:solidFill>
                  <a:schemeClr val="bg2"/>
                </a:solidFill>
              </a:rPr>
              <a:t>Impacto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EC43BC49-BF42-1DF8-6E7C-033AF7DA6689}"/>
              </a:ext>
            </a:extLst>
          </p:cNvPr>
          <p:cNvSpPr/>
          <p:nvPr/>
        </p:nvSpPr>
        <p:spPr>
          <a:xfrm>
            <a:off x="5379450" y="6047850"/>
            <a:ext cx="2133600" cy="657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1800" b="1" dirty="0">
                <a:solidFill>
                  <a:schemeClr val="bg2"/>
                </a:solidFill>
              </a:rPr>
              <a:t>Viabilidad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8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</a:pPr>
            <a:r>
              <a:rPr lang="en-US" dirty="0" err="1"/>
              <a:t>Expectativas</a:t>
            </a:r>
            <a:r>
              <a:rPr lang="en-US" dirty="0"/>
              <a:t> </a:t>
            </a:r>
            <a:r>
              <a:rPr lang="en-US" dirty="0" err="1"/>
              <a:t>individuales</a:t>
            </a:r>
            <a:endParaRPr dirty="0"/>
          </a:p>
        </p:txBody>
      </p:sp>
      <p:sp>
        <p:nvSpPr>
          <p:cNvPr id="218" name="Google Shape;218;p8"/>
          <p:cNvSpPr txBox="1">
            <a:spLocks noGrp="1"/>
          </p:cNvSpPr>
          <p:nvPr>
            <p:ph type="body" idx="2"/>
          </p:nvPr>
        </p:nvSpPr>
        <p:spPr>
          <a:xfrm>
            <a:off x="4100513" y="2174520"/>
            <a:ext cx="7300912" cy="2128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rPr lang="en-US" dirty="0" err="1"/>
              <a:t>Discutan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sus </a:t>
            </a:r>
            <a:r>
              <a:rPr lang="en-US" dirty="0" err="1"/>
              <a:t>grupos</a:t>
            </a:r>
            <a:r>
              <a:rPr lang="en-US" dirty="0"/>
              <a:t>: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endParaRPr lang="en-US" dirty="0"/>
          </a:p>
          <a:p>
            <a:pPr marL="457200" marR="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8108"/>
              <a:buChar char="•"/>
            </a:pPr>
            <a:r>
              <a:rPr lang="es-PA" dirty="0"/>
              <a:t>¿Qué deseos o expectativas tiene para el curso?</a:t>
            </a:r>
            <a:endParaRPr dirty="0"/>
          </a:p>
          <a:p>
            <a:pPr marL="457200" marR="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8108"/>
              <a:buChar char="•"/>
            </a:pPr>
            <a:r>
              <a:rPr lang="es-PA" dirty="0"/>
              <a:t>¿Qué le preocupa del curso, si es que le preocupa algo?</a:t>
            </a:r>
            <a:endParaRPr dirty="0"/>
          </a:p>
        </p:txBody>
      </p:sp>
      <p:sp>
        <p:nvSpPr>
          <p:cNvPr id="219" name="Google Shape;219;p8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3192561" cy="479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 dirty="0" err="1"/>
              <a:t>Instrucciones</a:t>
            </a:r>
            <a:r>
              <a:rPr lang="en-US" dirty="0"/>
              <a:t> para la </a:t>
            </a:r>
            <a:r>
              <a:rPr lang="en-US" dirty="0" err="1"/>
              <a:t>actividad</a:t>
            </a:r>
            <a:endParaRPr dirty="0"/>
          </a:p>
        </p:txBody>
      </p:sp>
      <p:sp>
        <p:nvSpPr>
          <p:cNvPr id="220" name="Google Shape;220;p8"/>
          <p:cNvSpPr txBox="1">
            <a:spLocks noGrp="1"/>
          </p:cNvSpPr>
          <p:nvPr>
            <p:ph type="body" idx="4294967295"/>
          </p:nvPr>
        </p:nvSpPr>
        <p:spPr>
          <a:xfrm>
            <a:off x="4891088" y="4297363"/>
            <a:ext cx="7300912" cy="2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dirty="0" err="1"/>
              <a:t>Individualmente</a:t>
            </a:r>
            <a:r>
              <a:rPr lang="en-US" dirty="0"/>
              <a:t>:</a:t>
            </a:r>
            <a:endParaRPr dirty="0"/>
          </a:p>
        </p:txBody>
      </p:sp>
      <p:pic>
        <p:nvPicPr>
          <p:cNvPr id="221" name="Google Shape;22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57141" y="4815416"/>
            <a:ext cx="1493700" cy="1759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91616" y="4735541"/>
            <a:ext cx="1493700" cy="1759324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8"/>
          <p:cNvSpPr txBox="1"/>
          <p:nvPr/>
        </p:nvSpPr>
        <p:spPr>
          <a:xfrm rot="-710610">
            <a:off x="5788531" y="5387318"/>
            <a:ext cx="1030921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 err="1">
                <a:latin typeface="Helvetica Neue"/>
                <a:ea typeface="Helvetica Neue"/>
                <a:cs typeface="Helvetica Neue"/>
                <a:sym typeface="Helvetica Neue"/>
              </a:rPr>
              <a:t>deseo</a:t>
            </a:r>
            <a:endParaRPr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4" name="Google Shape;224;p8"/>
          <p:cNvSpPr txBox="1"/>
          <p:nvPr/>
        </p:nvSpPr>
        <p:spPr>
          <a:xfrm rot="-710394">
            <a:off x="7469949" y="5276528"/>
            <a:ext cx="1125853" cy="615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expectativa</a:t>
            </a:r>
            <a:endParaRPr sz="14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0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Helvetica Neue"/>
              <a:buNone/>
            </a:pPr>
            <a:r>
              <a:rPr lang="es-PA" dirty="0"/>
              <a:t>Herramienta de Priorización Trabajo en Grupo</a:t>
            </a:r>
            <a:endParaRPr dirty="0"/>
          </a:p>
        </p:txBody>
      </p:sp>
      <p:sp>
        <p:nvSpPr>
          <p:cNvPr id="367" name="Google Shape;367;p20"/>
          <p:cNvSpPr txBox="1">
            <a:spLocks noGrp="1"/>
          </p:cNvSpPr>
          <p:nvPr>
            <p:ph type="body" idx="2"/>
          </p:nvPr>
        </p:nvSpPr>
        <p:spPr>
          <a:xfrm>
            <a:off x="656021" y="2614612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08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s-PA" sz="2400" dirty="0"/>
              <a:t>En tus grupos (2 grupos que trabajen sobre el CAAFAG y 2 grupos que trabajen sobre el Matrimonio Infantil, sigue los siguientes pasos:</a:t>
            </a:r>
            <a:r>
              <a:rPr lang="en-US" sz="2400" dirty="0"/>
              <a:t> </a:t>
            </a:r>
            <a:endParaRPr dirty="0"/>
          </a:p>
          <a:p>
            <a:pPr marL="1371600" lvl="2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s-PA" sz="2400" b="0" i="0" u="none" strike="noStrik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Convertir la clasificación de la comunidad en puntuaciones de impacto</a:t>
            </a:r>
            <a:endParaRPr dirty="0"/>
          </a:p>
          <a:p>
            <a:pPr marL="1371600" lvl="2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s-PA" sz="2400" b="0" i="0" u="none" strike="noStrik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Calificar los factores de viabilidad en el contexto de Cabo Delgado</a:t>
            </a:r>
            <a:endParaRPr dirty="0"/>
          </a:p>
          <a:p>
            <a:pPr marL="1371600" lvl="2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s-PA" sz="2400" b="0" i="0" u="none" strike="noStrik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Represente las puntuaciones combinadas en el gráfico en blanco</a:t>
            </a:r>
            <a:endParaRPr dirty="0"/>
          </a:p>
          <a:p>
            <a:pPr marL="1371600" lvl="2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400" b="0" i="0" u="none" strike="noStrik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Determinar</a:t>
            </a:r>
            <a:r>
              <a:rPr lang="en-US" sz="2400" b="0" i="0" u="none" strike="noStrik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las </a:t>
            </a:r>
            <a:r>
              <a:rPr lang="en-US" sz="2400" b="0" i="0" u="none" strike="noStrik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prioridades</a:t>
            </a:r>
            <a:endParaRPr dirty="0"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•"/>
            </a:pPr>
            <a:r>
              <a:rPr lang="en-US" dirty="0"/>
              <a:t>20 </a:t>
            </a:r>
            <a:r>
              <a:rPr lang="en-US" dirty="0" err="1"/>
              <a:t>minutos</a:t>
            </a: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5D45DC5-BBA1-BA43-60D0-FA85724A2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1" y="188851"/>
            <a:ext cx="9896474" cy="589044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2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Helvetica Neue"/>
              <a:buNone/>
            </a:pPr>
            <a:r>
              <a:rPr lang="en-US" dirty="0" err="1"/>
              <a:t>Práctica</a:t>
            </a:r>
            <a:r>
              <a:rPr lang="en-US" dirty="0"/>
              <a:t> </a:t>
            </a:r>
            <a:r>
              <a:rPr lang="en-US" dirty="0" err="1"/>
              <a:t>Reflexiva</a:t>
            </a:r>
            <a:endParaRPr dirty="0"/>
          </a:p>
        </p:txBody>
      </p:sp>
      <p:sp>
        <p:nvSpPr>
          <p:cNvPr id="379" name="Google Shape;379;p22"/>
          <p:cNvSpPr txBox="1">
            <a:spLocks noGrp="1"/>
          </p:cNvSpPr>
          <p:nvPr>
            <p:ph type="body" idx="2"/>
          </p:nvPr>
        </p:nvSpPr>
        <p:spPr>
          <a:xfrm>
            <a:off x="656025" y="2048598"/>
            <a:ext cx="10820100" cy="42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s-PA" sz="3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¿Cree que la herramienta de priorización podría ser útil en su contexto?</a:t>
            </a:r>
            <a:r>
              <a:rPr lang="en-US" sz="3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dirty="0"/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s-PA" sz="3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¿Cómo piensa utilizar la herramienta de priorización?</a:t>
            </a:r>
            <a:endParaRPr dirty="0"/>
          </a:p>
        </p:txBody>
      </p:sp>
      <p:pic>
        <p:nvPicPr>
          <p:cNvPr id="380" name="Google Shape;380;p22" descr="Reflective practice Education Reflective writing Learning Professional  development, Assert transparent background PNG clipart | HiClipar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92850" y="4196148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4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6794"/>
              </a:buClr>
              <a:buSzPts val="3200"/>
              <a:buNone/>
            </a:pPr>
            <a:r>
              <a:rPr lang="en-US" dirty="0" err="1"/>
              <a:t>Riesgos</a:t>
            </a:r>
            <a:r>
              <a:rPr lang="en-US" dirty="0"/>
              <a:t> de PN</a:t>
            </a:r>
            <a:endParaRPr dirty="0"/>
          </a:p>
        </p:txBody>
      </p:sp>
      <p:sp>
        <p:nvSpPr>
          <p:cNvPr id="386" name="Google Shape;386;p54"/>
          <p:cNvSpPr txBox="1">
            <a:spLocks noGrp="1"/>
          </p:cNvSpPr>
          <p:nvPr>
            <p:ph type="body" idx="2"/>
          </p:nvPr>
        </p:nvSpPr>
        <p:spPr>
          <a:xfrm>
            <a:off x="4100513" y="1403497"/>
            <a:ext cx="7300912" cy="4072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s-PA" sz="2400" b="0" i="0" u="none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Norma 7: Peligros y daños </a:t>
            </a:r>
            <a:r>
              <a:rPr lang="en-US" sz="2400" b="0" i="0" u="none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dirty="0"/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s-PA" sz="2400" b="0" i="0" u="none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Norma 8: Maltrato físico y emocional </a:t>
            </a:r>
            <a:r>
              <a:rPr lang="en-US" sz="2400" b="0" i="0" u="none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dirty="0"/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s-PA" sz="2400" b="0" i="0" u="none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Norma 9: </a:t>
            </a:r>
            <a:r>
              <a:rPr lang="es-ES" sz="2400" b="0" i="0" u="none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Violencia Sexual y Basada en Género</a:t>
            </a:r>
            <a:r>
              <a:rPr lang="es-PA" sz="2400" b="0" i="0" u="none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(VSBG) </a:t>
            </a:r>
            <a:r>
              <a:rPr lang="en-US" sz="2400" b="0" i="0" u="none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dirty="0"/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s-PA" sz="2400" b="0" i="0" u="none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Norma 10: </a:t>
            </a:r>
            <a:r>
              <a:rPr lang="es-ES" sz="2400" b="0" i="0" u="none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Salud Mental y Trastornos Psicosociales</a:t>
            </a:r>
            <a:r>
              <a:rPr lang="es-PA" sz="2400" b="0" i="0" u="none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dirty="0"/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s-PA" sz="2400" b="0" i="0" u="none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Norma 11: </a:t>
            </a:r>
            <a:r>
              <a:rPr lang="es-ES" sz="2400" b="0" i="0" u="none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Niños, niñas y adolescentes vinculados con fuerza y grupos armados</a:t>
            </a:r>
            <a:r>
              <a:rPr lang="en-US" sz="2400" b="0" i="0" u="none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 </a:t>
            </a:r>
            <a:endParaRPr dirty="0"/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2400" b="0" i="0" u="none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Norma 12: </a:t>
            </a:r>
            <a:r>
              <a:rPr lang="en-US" sz="2400" b="0" i="0" u="none" strike="noStrik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Trabajo</a:t>
            </a:r>
            <a:r>
              <a:rPr lang="en-US" sz="2400" b="0" i="0" u="none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infantil</a:t>
            </a:r>
            <a:r>
              <a:rPr lang="en-US" sz="2400" b="0" i="0" u="none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 </a:t>
            </a:r>
            <a:endParaRPr dirty="0"/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s-PA" sz="2400" b="0" i="0" u="none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Norma 13: </a:t>
            </a:r>
            <a:r>
              <a:rPr lang="es-ES" sz="2400" b="0" i="0" u="none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Niños, niñas y adolescentes separados y no acompañados</a:t>
            </a:r>
            <a:r>
              <a:rPr lang="es-PA" sz="2400" b="0" i="0" u="none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dirty="0"/>
          </a:p>
        </p:txBody>
      </p:sp>
      <p:sp>
        <p:nvSpPr>
          <p:cNvPr id="387" name="Google Shape;387;p54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 dirty="0"/>
              <a:t>Pilar 2 de las NMPN</a:t>
            </a:r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55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6794"/>
              </a:buClr>
              <a:buSzPts val="3200"/>
              <a:buNone/>
            </a:pPr>
            <a:r>
              <a:rPr lang="es-PA" dirty="0"/>
              <a:t>Presentación del Grupo de Riesgos de las NMPN</a:t>
            </a:r>
            <a:endParaRPr dirty="0"/>
          </a:p>
        </p:txBody>
      </p:sp>
      <p:sp>
        <p:nvSpPr>
          <p:cNvPr id="393" name="Google Shape;393;p55"/>
          <p:cNvSpPr txBox="1">
            <a:spLocks noGrp="1"/>
          </p:cNvSpPr>
          <p:nvPr>
            <p:ph type="body" idx="2"/>
          </p:nvPr>
        </p:nvSpPr>
        <p:spPr>
          <a:xfrm>
            <a:off x="4100513" y="1403497"/>
            <a:ext cx="7300912" cy="4072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s-PA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Preparar una presentación de 5 minutos sobre las acciones clave para prevenir y responder al riesgo asignado.</a:t>
            </a:r>
            <a:endParaRPr dirty="0"/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minutos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preparación</a:t>
            </a:r>
            <a:endParaRPr dirty="0"/>
          </a:p>
          <a:p>
            <a:pPr marL="50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800" b="0" i="0" u="none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0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¡¡¡¡Su </a:t>
            </a:r>
            <a:r>
              <a:rPr lang="en-US" sz="24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presentación</a:t>
            </a:r>
            <a:r>
              <a:rPr lang="en-US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será</a:t>
            </a:r>
            <a:r>
              <a:rPr lang="en-US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cronometrada</a:t>
            </a:r>
            <a:r>
              <a:rPr lang="en-US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!!!!</a:t>
            </a:r>
            <a:endParaRPr sz="2400" b="0" i="0" u="none" strike="noStrik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0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0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400" b="0" i="0" u="none" strike="noStrik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55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 dirty="0"/>
              <a:t>Pilar 2 de las NMPN</a:t>
            </a:r>
            <a:endParaRPr dirty="0"/>
          </a:p>
        </p:txBody>
      </p:sp>
      <p:pic>
        <p:nvPicPr>
          <p:cNvPr id="395" name="Google Shape;395;p55" descr="SVG, Vettoriale - Cronometro / Cronometro Timer Logo Icona 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75455" y="3429000"/>
            <a:ext cx="1943100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56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6794"/>
              </a:buClr>
              <a:buSzPts val="3200"/>
              <a:buNone/>
            </a:pPr>
            <a:r>
              <a:rPr lang="en-US" dirty="0" err="1"/>
              <a:t>Práctica</a:t>
            </a:r>
            <a:r>
              <a:rPr lang="en-US" dirty="0"/>
              <a:t> </a:t>
            </a:r>
            <a:r>
              <a:rPr lang="en-US" dirty="0" err="1"/>
              <a:t>Reflexiva</a:t>
            </a:r>
            <a:endParaRPr dirty="0"/>
          </a:p>
        </p:txBody>
      </p:sp>
      <p:sp>
        <p:nvSpPr>
          <p:cNvPr id="401" name="Google Shape;401;p56"/>
          <p:cNvSpPr txBox="1">
            <a:spLocks noGrp="1"/>
          </p:cNvSpPr>
          <p:nvPr>
            <p:ph type="body" idx="2"/>
          </p:nvPr>
        </p:nvSpPr>
        <p:spPr>
          <a:xfrm>
            <a:off x="4100513" y="1403497"/>
            <a:ext cx="7300912" cy="4072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s-PA" sz="36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¿Qué despertó tu curiosidad durante esta sesión?</a:t>
            </a:r>
            <a:endParaRPr dirty="0"/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s-PA" sz="36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¿Hay algún Riesgo de PN sobre el que le gustaría saber más?</a:t>
            </a:r>
            <a:endParaRPr dirty="0"/>
          </a:p>
          <a:p>
            <a:pPr marL="50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400" b="0" i="0" u="none" strike="noStrik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56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 dirty="0"/>
              <a:t>Pilar 2 de las NMPN</a:t>
            </a:r>
            <a:endParaRPr dirty="0"/>
          </a:p>
        </p:txBody>
      </p:sp>
      <p:pic>
        <p:nvPicPr>
          <p:cNvPr id="403" name="Google Shape;403;p56" descr="Reflective practice Education Reflective writing Learning Professional  development, Assert transparent background PNG clipart | HiClipar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57759" y="4404203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117350fde23_0_42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800" cy="12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</a:pPr>
            <a:r>
              <a:rPr lang="es-PA" dirty="0"/>
              <a:t>Intervenciones de PN dentro del modelo </a:t>
            </a:r>
            <a:r>
              <a:rPr lang="es-PA" dirty="0" err="1"/>
              <a:t>socioecológico</a:t>
            </a:r>
            <a:r>
              <a:rPr lang="es-PA" dirty="0"/>
              <a:t> - Actividad</a:t>
            </a:r>
            <a:endParaRPr dirty="0"/>
          </a:p>
        </p:txBody>
      </p:sp>
      <p:sp>
        <p:nvSpPr>
          <p:cNvPr id="409" name="Google Shape;409;g117350fde23_0_42"/>
          <p:cNvSpPr txBox="1">
            <a:spLocks noGrp="1"/>
          </p:cNvSpPr>
          <p:nvPr>
            <p:ph type="body" idx="2"/>
          </p:nvPr>
        </p:nvSpPr>
        <p:spPr>
          <a:xfrm>
            <a:off x="4100525" y="1658254"/>
            <a:ext cx="7300800" cy="28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dirty="0"/>
              <a:t>En </a:t>
            </a:r>
            <a:r>
              <a:rPr lang="en-US" dirty="0" err="1"/>
              <a:t>tus</a:t>
            </a:r>
            <a:r>
              <a:rPr lang="en-US" dirty="0"/>
              <a:t> </a:t>
            </a:r>
            <a:r>
              <a:rPr lang="en-US" dirty="0" err="1"/>
              <a:t>grupos</a:t>
            </a:r>
            <a:r>
              <a:rPr lang="en-US" dirty="0"/>
              <a:t>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dirty="0"/>
          </a:p>
          <a:p>
            <a:pPr marL="457200" marR="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dirty="0" err="1"/>
              <a:t>Dibujar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modelo</a:t>
            </a:r>
            <a:r>
              <a:rPr lang="en-US" dirty="0"/>
              <a:t> </a:t>
            </a:r>
            <a:r>
              <a:rPr lang="en-US" dirty="0" err="1"/>
              <a:t>socioecológico</a:t>
            </a:r>
            <a:endParaRPr dirty="0"/>
          </a:p>
          <a:p>
            <a:pPr marL="457200" marR="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s-PA" dirty="0"/>
              <a:t>Debatir cada tarjeta y decidir dónde colocarla en el modelo.</a:t>
            </a:r>
            <a:endParaRPr dirty="0"/>
          </a:p>
          <a:p>
            <a:pPr marL="457200" marR="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15 </a:t>
            </a:r>
            <a:r>
              <a:rPr lang="en-US" dirty="0" err="1"/>
              <a:t>minutos</a:t>
            </a:r>
            <a:endParaRPr dirty="0"/>
          </a:p>
        </p:txBody>
      </p:sp>
      <p:sp>
        <p:nvSpPr>
          <p:cNvPr id="410" name="Google Shape;410;g117350fde23_0_42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900" cy="47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 dirty="0"/>
              <a:t>Pilar 3 de las NMPN</a:t>
            </a:r>
            <a:endParaRPr dirty="0"/>
          </a:p>
        </p:txBody>
      </p:sp>
      <p:pic>
        <p:nvPicPr>
          <p:cNvPr id="411" name="Google Shape;411;g117350fde23_0_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64026" y="3753375"/>
            <a:ext cx="4838750" cy="26212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89122DA1-46AC-A615-F5EF-1B1749C67E7B}"/>
              </a:ext>
            </a:extLst>
          </p:cNvPr>
          <p:cNvSpPr/>
          <p:nvPr/>
        </p:nvSpPr>
        <p:spPr>
          <a:xfrm>
            <a:off x="6899566" y="4738251"/>
            <a:ext cx="619298" cy="565266"/>
          </a:xfrm>
          <a:prstGeom prst="ellipse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500" b="1" dirty="0">
                <a:solidFill>
                  <a:srgbClr val="00638F"/>
                </a:solidFill>
              </a:rPr>
              <a:t>Normas Socio-culturales</a:t>
            </a: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2660A471-CC4D-978B-41A1-87C98D4F2760}"/>
              </a:ext>
            </a:extLst>
          </p:cNvPr>
          <p:cNvSpPr/>
          <p:nvPr/>
        </p:nvSpPr>
        <p:spPr>
          <a:xfrm>
            <a:off x="8458200" y="4347556"/>
            <a:ext cx="835429" cy="278476"/>
          </a:xfrm>
          <a:prstGeom prst="ellipse">
            <a:avLst/>
          </a:prstGeom>
          <a:solidFill>
            <a:srgbClr val="006591"/>
          </a:solidFill>
          <a:ln>
            <a:solidFill>
              <a:srgbClr val="0065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500" b="1" dirty="0">
                <a:solidFill>
                  <a:schemeClr val="bg1"/>
                </a:solidFill>
              </a:rPr>
              <a:t>Sociedad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11E7AB5A-B2F1-4813-839D-5231D32E3E60}"/>
              </a:ext>
            </a:extLst>
          </p:cNvPr>
          <p:cNvSpPr/>
          <p:nvPr/>
        </p:nvSpPr>
        <p:spPr>
          <a:xfrm>
            <a:off x="9042862" y="4621876"/>
            <a:ext cx="882534" cy="245226"/>
          </a:xfrm>
          <a:prstGeom prst="ellipse">
            <a:avLst/>
          </a:prstGeom>
          <a:solidFill>
            <a:srgbClr val="447633"/>
          </a:solidFill>
          <a:ln>
            <a:solidFill>
              <a:srgbClr val="447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500" b="1" dirty="0">
                <a:solidFill>
                  <a:schemeClr val="bg1"/>
                </a:solidFill>
              </a:rPr>
              <a:t>Comunidad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4081279A-551C-16F3-7308-706E9BA73337}"/>
              </a:ext>
            </a:extLst>
          </p:cNvPr>
          <p:cNvSpPr/>
          <p:nvPr/>
        </p:nvSpPr>
        <p:spPr>
          <a:xfrm>
            <a:off x="9419705" y="4898271"/>
            <a:ext cx="882534" cy="245226"/>
          </a:xfrm>
          <a:prstGeom prst="ellipse">
            <a:avLst/>
          </a:prstGeom>
          <a:solidFill>
            <a:srgbClr val="97477C"/>
          </a:solidFill>
          <a:ln>
            <a:solidFill>
              <a:srgbClr val="9747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500" b="1" dirty="0">
                <a:solidFill>
                  <a:schemeClr val="bg1"/>
                </a:solidFill>
              </a:rPr>
              <a:t>Familia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DBEB6AF2-013D-6B55-30C8-30B4C7ABE121}"/>
              </a:ext>
            </a:extLst>
          </p:cNvPr>
          <p:cNvSpPr/>
          <p:nvPr/>
        </p:nvSpPr>
        <p:spPr>
          <a:xfrm>
            <a:off x="10357657" y="5082812"/>
            <a:ext cx="706583" cy="245226"/>
          </a:xfrm>
          <a:prstGeom prst="ellipse">
            <a:avLst/>
          </a:prstGeom>
          <a:solidFill>
            <a:srgbClr val="AC6B96"/>
          </a:solidFill>
          <a:ln>
            <a:solidFill>
              <a:srgbClr val="AC6B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500" b="1" dirty="0">
                <a:solidFill>
                  <a:schemeClr val="bg1"/>
                </a:solidFill>
              </a:rPr>
              <a:t>NNA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117350fde23_0_304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lvetica Neue"/>
              <a:buNone/>
            </a:pPr>
            <a:r>
              <a:rPr lang="en-US" dirty="0" err="1"/>
              <a:t>Prevención</a:t>
            </a:r>
            <a:endParaRPr dirty="0"/>
          </a:p>
        </p:txBody>
      </p:sp>
      <p:pic>
        <p:nvPicPr>
          <p:cNvPr id="417" name="Google Shape;417;g117350fde23_0_3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3550" y="189825"/>
            <a:ext cx="7344451" cy="6548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FA28B49-E9A4-8BBB-0A5C-3D5C5EAF0E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3100" y="365125"/>
            <a:ext cx="2572677" cy="34897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84BFD07-6B3A-3885-A962-4DE4E77C3D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2181" y="2120338"/>
            <a:ext cx="3012824" cy="35052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F609693-7395-A6D0-048E-530F507067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3955" y="3870574"/>
            <a:ext cx="2236335" cy="35052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11f0b6602ad_0_0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lvetica Neue"/>
              <a:buNone/>
            </a:pPr>
            <a:r>
              <a:rPr lang="en-US" sz="2800" dirty="0"/>
              <a:t>3 </a:t>
            </a:r>
            <a:r>
              <a:rPr lang="en-US" sz="2800" dirty="0" err="1"/>
              <a:t>niveles</a:t>
            </a:r>
            <a:r>
              <a:rPr lang="en-US" sz="2800" dirty="0"/>
              <a:t> de </a:t>
            </a:r>
            <a:br>
              <a:rPr lang="en-US" sz="2800" dirty="0"/>
            </a:br>
            <a:r>
              <a:rPr lang="en-US" sz="2800" dirty="0" err="1"/>
              <a:t>Prevención</a:t>
            </a:r>
            <a:endParaRPr sz="28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5CD5BE3-4762-A4AA-3312-326259CC44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1002" y="590182"/>
            <a:ext cx="6077118" cy="5556854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57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Helvetica Neue"/>
              <a:buNone/>
            </a:pPr>
            <a:r>
              <a:rPr lang="es-PA" dirty="0"/>
              <a:t>¿Por qué es importante la Prevención Primaria?</a:t>
            </a:r>
            <a:endParaRPr dirty="0"/>
          </a:p>
        </p:txBody>
      </p:sp>
      <p:sp>
        <p:nvSpPr>
          <p:cNvPr id="430" name="Google Shape;430;p57"/>
          <p:cNvSpPr txBox="1">
            <a:spLocks noGrp="1"/>
          </p:cNvSpPr>
          <p:nvPr>
            <p:ph type="body" idx="2"/>
          </p:nvPr>
        </p:nvSpPr>
        <p:spPr>
          <a:xfrm>
            <a:off x="656021" y="2614613"/>
            <a:ext cx="10820015" cy="275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-4064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s-PA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responsabilidad ética de prevenir el daño a los niños antes de que se produzca siempre que sea posible por parte de todos los trabajadores humanitarios;</a:t>
            </a:r>
            <a:endParaRPr dirty="0"/>
          </a:p>
          <a:p>
            <a:pPr marL="45720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endParaRPr b="0" i="0" u="none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064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s-PA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Mejorar la sostenibilidad y el impacto a largo plazo de las respuestas humanitarias.</a:t>
            </a:r>
            <a:endParaRPr dirty="0"/>
          </a:p>
          <a:p>
            <a:pPr marL="45720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endParaRPr b="0" i="0" u="none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064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s-PA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Mayor rentabilidad de las intervenciones de </a:t>
            </a:r>
            <a:r>
              <a:rPr lang="es-ES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protección de la niñez y adolescencia</a:t>
            </a:r>
            <a:endParaRPr dirty="0"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1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lvetica Neue"/>
              <a:buNone/>
            </a:pPr>
            <a:r>
              <a:rPr lang="es-PA"/>
              <a:t>Objetivos de aprendizaje del curso</a:t>
            </a:r>
            <a:endParaRPr dirty="0"/>
          </a:p>
        </p:txBody>
      </p:sp>
      <p:sp>
        <p:nvSpPr>
          <p:cNvPr id="230" name="Google Shape;230;p11"/>
          <p:cNvSpPr txBox="1">
            <a:spLocks noGrp="1"/>
          </p:cNvSpPr>
          <p:nvPr>
            <p:ph type="body" idx="1"/>
          </p:nvPr>
        </p:nvSpPr>
        <p:spPr>
          <a:xfrm>
            <a:off x="656022" y="1770325"/>
            <a:ext cx="10820100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</a:pPr>
            <a:r>
              <a:rPr lang="es-PA" dirty="0"/>
              <a:t>Al final del curso serás capaz de:</a:t>
            </a:r>
            <a:endParaRPr dirty="0"/>
          </a:p>
        </p:txBody>
      </p:sp>
      <p:sp>
        <p:nvSpPr>
          <p:cNvPr id="231" name="Google Shape;231;p11"/>
          <p:cNvSpPr txBox="1">
            <a:spLocks noGrp="1"/>
          </p:cNvSpPr>
          <p:nvPr>
            <p:ph type="body" idx="2"/>
          </p:nvPr>
        </p:nvSpPr>
        <p:spPr>
          <a:xfrm>
            <a:off x="656025" y="2335650"/>
            <a:ext cx="10820100" cy="4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457200" marR="0" lvl="0" indent="-36639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s-PA" dirty="0"/>
              <a:t>Debatir la importancia de los principios rectores de la </a:t>
            </a:r>
            <a:r>
              <a:rPr lang="es-ES" dirty="0"/>
              <a:t>protección de la niñez y adolescencia</a:t>
            </a:r>
            <a:r>
              <a:rPr lang="es-PA" dirty="0"/>
              <a:t> en las acciones humanitarias de prevención y respuesta;</a:t>
            </a:r>
            <a:r>
              <a:rPr lang="en-US" dirty="0"/>
              <a:t> </a:t>
            </a:r>
            <a:endParaRPr dirty="0"/>
          </a:p>
          <a:p>
            <a:pPr marL="457200" marR="0" lvl="0" indent="-36639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s-PA" dirty="0"/>
              <a:t>Describir los riesgos y factores de </a:t>
            </a:r>
            <a:r>
              <a:rPr lang="es-ES" dirty="0"/>
              <a:t>protección de la niñez y adolescencia</a:t>
            </a:r>
            <a:r>
              <a:rPr lang="es-PA" dirty="0"/>
              <a:t> a través de un modelo </a:t>
            </a:r>
            <a:r>
              <a:rPr lang="es-PA" dirty="0" err="1"/>
              <a:t>socioecológico</a:t>
            </a:r>
            <a:r>
              <a:rPr lang="es-PA" dirty="0"/>
              <a:t> en contextos humanitarios;</a:t>
            </a:r>
            <a:endParaRPr dirty="0"/>
          </a:p>
          <a:p>
            <a:pPr marL="457200" marR="0" lvl="0" indent="-36639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s-PA" dirty="0"/>
              <a:t>Explicar el alcance y la variedad de las estrategias de prevención y respuesta en materia de </a:t>
            </a:r>
            <a:r>
              <a:rPr lang="es-ES" dirty="0"/>
              <a:t>protección de la niñez y adolescencia</a:t>
            </a:r>
            <a:r>
              <a:rPr lang="es-PA" dirty="0"/>
              <a:t> en contextos humanitarios;</a:t>
            </a:r>
            <a:endParaRPr dirty="0"/>
          </a:p>
          <a:p>
            <a:pPr marL="457200" marR="0" lvl="0" indent="-36639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s-PA" dirty="0"/>
              <a:t>Sugerir formas de garantizar una respuesta de calidad en materia de </a:t>
            </a:r>
            <a:r>
              <a:rPr lang="es-ES" dirty="0"/>
              <a:t>protección de la niñez y adolescencia</a:t>
            </a:r>
            <a:r>
              <a:rPr lang="es-PA" dirty="0"/>
              <a:t> a través de 6 áreas clave de programación destacadas en las </a:t>
            </a:r>
            <a:r>
              <a:rPr lang="es-ES" dirty="0"/>
              <a:t>Normas Mínimas de Protección de la Niñez y Adolescencia</a:t>
            </a:r>
            <a:r>
              <a:rPr lang="es-PA" dirty="0"/>
              <a:t>;</a:t>
            </a:r>
            <a:endParaRPr dirty="0"/>
          </a:p>
          <a:p>
            <a:pPr marL="457200" marR="0" lvl="0" indent="-36639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s-PA" dirty="0"/>
              <a:t>Sugerir formas de trabajar en todos los sectores humanitarios para maximizar los resultados de la protección de los NNA;</a:t>
            </a:r>
            <a:endParaRPr dirty="0"/>
          </a:p>
          <a:p>
            <a:pPr marL="457200" marR="0" lvl="0" indent="-36639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s-PA" dirty="0"/>
              <a:t>Describir la importancia y los desafíos potenciales de la incorporación de los temas transversales seleccionados en la respuesta humanitaria de </a:t>
            </a:r>
            <a:r>
              <a:rPr lang="es-ES" dirty="0"/>
              <a:t>protección de la niñez y adolescencia</a:t>
            </a:r>
            <a:r>
              <a:rPr lang="es-PA" dirty="0"/>
              <a:t>.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58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Helvetica Neue"/>
              <a:buNone/>
            </a:pPr>
            <a:r>
              <a:rPr lang="es-PA" dirty="0"/>
              <a:t>Prevención, respuesta, preparación, actuación temprana. ¿Cuál es la diferencia?</a:t>
            </a:r>
            <a:endParaRPr dirty="0"/>
          </a:p>
        </p:txBody>
      </p:sp>
      <p:sp>
        <p:nvSpPr>
          <p:cNvPr id="437" name="Google Shape;437;p58"/>
          <p:cNvSpPr txBox="1">
            <a:spLocks noGrp="1"/>
          </p:cNvSpPr>
          <p:nvPr>
            <p:ph type="body" idx="2"/>
          </p:nvPr>
        </p:nvSpPr>
        <p:spPr>
          <a:xfrm>
            <a:off x="656021" y="2614613"/>
            <a:ext cx="10820015" cy="275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b="0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Trabajo</a:t>
            </a:r>
            <a:r>
              <a:rPr lang="en-US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grupo</a:t>
            </a:r>
            <a:endParaRPr dirty="0"/>
          </a:p>
          <a:p>
            <a:pPr marL="457200" lvl="0" indent="-4064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Ejercicio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emparejamiento</a:t>
            </a:r>
            <a:endParaRPr dirty="0"/>
          </a:p>
          <a:p>
            <a:pPr marL="457200" lvl="0" indent="-4064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 </a:t>
            </a: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minutos</a:t>
            </a:r>
            <a:endParaRPr b="0" i="0" u="none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endParaRPr b="0" i="0" u="none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59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Helvetica Neue"/>
              <a:buNone/>
            </a:pPr>
            <a:r>
              <a:rPr lang="en-US" dirty="0" err="1"/>
              <a:t>Práctica</a:t>
            </a:r>
            <a:r>
              <a:rPr lang="en-US" dirty="0"/>
              <a:t> </a:t>
            </a:r>
            <a:r>
              <a:rPr lang="en-US" dirty="0" err="1"/>
              <a:t>Reflexiva</a:t>
            </a:r>
            <a:endParaRPr dirty="0"/>
          </a:p>
        </p:txBody>
      </p:sp>
      <p:sp>
        <p:nvSpPr>
          <p:cNvPr id="444" name="Google Shape;444;p59"/>
          <p:cNvSpPr txBox="1">
            <a:spLocks noGrp="1"/>
          </p:cNvSpPr>
          <p:nvPr>
            <p:ph type="body" idx="2"/>
          </p:nvPr>
        </p:nvSpPr>
        <p:spPr>
          <a:xfrm>
            <a:off x="656021" y="2274371"/>
            <a:ext cx="10820015" cy="275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s-PA" sz="3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¿Qué programas están aplicando en los distintos niveles del modelo </a:t>
            </a:r>
            <a:r>
              <a:rPr lang="es-PA" sz="3200" b="0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socioecológico</a:t>
            </a:r>
            <a:r>
              <a:rPr lang="es-PA" sz="3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en su contexto?</a:t>
            </a:r>
            <a:endParaRPr dirty="0"/>
          </a:p>
          <a:p>
            <a:pPr marL="50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3200" b="0" i="0" u="none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s-PA" sz="3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¿Cuál es la pertinencia de los programas de prevención de la PNAH en su contexto? ¿Y la prevención primaria más concretamente?</a:t>
            </a:r>
            <a:endParaRPr dirty="0"/>
          </a:p>
          <a:p>
            <a:pPr marL="45720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endParaRPr sz="3200" b="0" i="0" u="none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</a:pPr>
            <a:endParaRPr dirty="0"/>
          </a:p>
        </p:txBody>
      </p:sp>
      <p:pic>
        <p:nvPicPr>
          <p:cNvPr id="445" name="Google Shape;445;p59" descr="Reflective practice Education Reflective writing Learning Professional  development, Assert transparent background PNG clipart | HiClipar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32911" y="4541321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117350fde23_0_312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800" cy="12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</a:pPr>
            <a:r>
              <a:rPr lang="es-PA" dirty="0"/>
              <a:t>Estrategias de PN - Actividad en Grupo</a:t>
            </a:r>
            <a:endParaRPr dirty="0"/>
          </a:p>
        </p:txBody>
      </p:sp>
      <p:sp>
        <p:nvSpPr>
          <p:cNvPr id="451" name="Google Shape;451;g117350fde23_0_312"/>
          <p:cNvSpPr txBox="1">
            <a:spLocks noGrp="1"/>
          </p:cNvSpPr>
          <p:nvPr>
            <p:ph type="body" idx="2"/>
          </p:nvPr>
        </p:nvSpPr>
        <p:spPr>
          <a:xfrm>
            <a:off x="4100525" y="1521650"/>
            <a:ext cx="7300800" cy="38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8600" lvl="0" indent="-50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None/>
            </a:pPr>
            <a:r>
              <a:rPr lang="en-US" dirty="0"/>
              <a:t>En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grupo</a:t>
            </a:r>
            <a:r>
              <a:rPr lang="en-US" dirty="0"/>
              <a:t>:</a:t>
            </a:r>
            <a:endParaRPr dirty="0"/>
          </a:p>
          <a:p>
            <a:pPr marL="457200" lvl="0" indent="-39306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s-PA" dirty="0"/>
              <a:t>Leer el estudio de caso</a:t>
            </a:r>
            <a:endParaRPr dirty="0"/>
          </a:p>
          <a:p>
            <a:pPr marL="457200" lvl="0" indent="-39306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Responder a las </a:t>
            </a:r>
            <a:r>
              <a:rPr lang="en-US" dirty="0" err="1"/>
              <a:t>preguntas</a:t>
            </a:r>
            <a:r>
              <a:rPr lang="en-US" dirty="0"/>
              <a:t>:</a:t>
            </a:r>
            <a:endParaRPr dirty="0"/>
          </a:p>
          <a:p>
            <a:pPr marL="914400" marR="0" lvl="1" indent="-36956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5714"/>
              <a:buChar char="•"/>
            </a:pPr>
            <a:r>
              <a:rPr lang="es-PA" sz="2800" dirty="0"/>
              <a:t>¿Qué norma (15-20) es más relevante?</a:t>
            </a:r>
            <a:endParaRPr sz="2800" dirty="0"/>
          </a:p>
          <a:p>
            <a:pPr marL="914400" marR="0" lvl="1" indent="-36956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5714"/>
              <a:buChar char="•"/>
            </a:pPr>
            <a:r>
              <a:rPr lang="es-PA" sz="2800" dirty="0"/>
              <a:t>¿Qué acciones clave se incluyen/describen?</a:t>
            </a:r>
            <a:endParaRPr sz="2800" dirty="0"/>
          </a:p>
          <a:p>
            <a:pPr marL="914400" marR="0" lvl="1" indent="-36956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5714"/>
              <a:buChar char="•"/>
            </a:pPr>
            <a:r>
              <a:rPr lang="es-PA" sz="2800" dirty="0"/>
              <a:t>¿Qué otros tipos de programación pueden ser relevantes para esta norma?</a:t>
            </a:r>
            <a:r>
              <a:rPr lang="en-US" sz="2800" dirty="0"/>
              <a:t> </a:t>
            </a:r>
            <a:endParaRPr sz="2800" dirty="0"/>
          </a:p>
          <a:p>
            <a:pPr marL="457200" marR="0" lvl="0" indent="-39306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s-PA" dirty="0"/>
              <a:t>Tomar notas en un rotafolio</a:t>
            </a:r>
            <a:endParaRPr dirty="0"/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sz="2800" dirty="0"/>
          </a:p>
        </p:txBody>
      </p:sp>
      <p:sp>
        <p:nvSpPr>
          <p:cNvPr id="452" name="Google Shape;452;g117350fde23_0_312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900" cy="47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 dirty="0"/>
              <a:t>Pilar 3 de las NMPN</a:t>
            </a:r>
            <a:endParaRPr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60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800" cy="12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</a:pPr>
            <a:r>
              <a:rPr lang="en-US" dirty="0" err="1"/>
              <a:t>Práctica</a:t>
            </a:r>
            <a:r>
              <a:rPr lang="en-US" dirty="0"/>
              <a:t> </a:t>
            </a:r>
            <a:r>
              <a:rPr lang="en-US" dirty="0" err="1"/>
              <a:t>Reflexiva</a:t>
            </a:r>
            <a:endParaRPr dirty="0"/>
          </a:p>
        </p:txBody>
      </p:sp>
      <p:sp>
        <p:nvSpPr>
          <p:cNvPr id="458" name="Google Shape;458;p60"/>
          <p:cNvSpPr txBox="1">
            <a:spLocks noGrp="1"/>
          </p:cNvSpPr>
          <p:nvPr>
            <p:ph type="body" idx="2"/>
          </p:nvPr>
        </p:nvSpPr>
        <p:spPr>
          <a:xfrm>
            <a:off x="4100525" y="1521650"/>
            <a:ext cx="7300800" cy="38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s-PA" sz="3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¿Qué puedes hacer ahora con lo que has aprendido sobre las estrategias de PN?</a:t>
            </a:r>
            <a:endParaRPr dirty="0"/>
          </a:p>
          <a:p>
            <a:pPr marL="50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3200" b="0" i="0" u="none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s-PA" sz="3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¿Qué es lo más importante que ha aprendido hoy?</a:t>
            </a:r>
            <a:endParaRPr dirty="0"/>
          </a:p>
          <a:p>
            <a:pPr marL="457200" marR="0" lvl="0" indent="-21526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800" dirty="0"/>
          </a:p>
        </p:txBody>
      </p:sp>
      <p:sp>
        <p:nvSpPr>
          <p:cNvPr id="459" name="Google Shape;459;p60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900" cy="47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 dirty="0"/>
              <a:t>Pilar 3 de las NMPN</a:t>
            </a:r>
            <a:endParaRPr dirty="0"/>
          </a:p>
        </p:txBody>
      </p:sp>
      <p:pic>
        <p:nvPicPr>
          <p:cNvPr id="460" name="Google Shape;460;p60" descr="Reflective practice Education Reflective writing Learning Professional  development, Assert transparent background PNG clipart | HiClipar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36494" y="4553060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61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800" cy="12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6794"/>
              </a:buClr>
              <a:buSzPts val="3200"/>
              <a:buNone/>
            </a:pPr>
            <a:r>
              <a:rPr lang="es-PA" dirty="0"/>
              <a:t>Normas para una Respuesta de Calidad</a:t>
            </a:r>
            <a:endParaRPr dirty="0"/>
          </a:p>
        </p:txBody>
      </p:sp>
      <p:sp>
        <p:nvSpPr>
          <p:cNvPr id="466" name="Google Shape;466;p61"/>
          <p:cNvSpPr txBox="1">
            <a:spLocks noGrp="1"/>
          </p:cNvSpPr>
          <p:nvPr>
            <p:ph type="body" idx="2"/>
          </p:nvPr>
        </p:nvSpPr>
        <p:spPr>
          <a:xfrm>
            <a:off x="4100525" y="1717450"/>
            <a:ext cx="7300800" cy="42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s-PA" sz="28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Coordinación;</a:t>
            </a:r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s-PA" sz="28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Recursos humanos;</a:t>
            </a:r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s-PA" sz="28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Comunicación y promoción;</a:t>
            </a:r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s-PA" sz="28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Gestión del ciclo del programa;</a:t>
            </a:r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s-PA" sz="28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Gestión de la información; y</a:t>
            </a:r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s-PA" sz="28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Seguimiento de la </a:t>
            </a:r>
            <a:r>
              <a:rPr lang="es-ES" sz="28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protección de la niñez y adolescencia</a:t>
            </a:r>
            <a:r>
              <a:rPr lang="es-PA" sz="28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dirty="0"/>
          </a:p>
        </p:txBody>
      </p:sp>
      <p:sp>
        <p:nvSpPr>
          <p:cNvPr id="467" name="Google Shape;467;p61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900" cy="47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 dirty="0"/>
              <a:t>Pilar 1 de las NMPN</a:t>
            </a:r>
            <a:endParaRPr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62"/>
          <p:cNvSpPr txBox="1">
            <a:spLocks noGrp="1"/>
          </p:cNvSpPr>
          <p:nvPr>
            <p:ph type="body" idx="1"/>
          </p:nvPr>
        </p:nvSpPr>
        <p:spPr>
          <a:xfrm>
            <a:off x="4100513" y="294722"/>
            <a:ext cx="7300800" cy="12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6794"/>
              </a:buClr>
              <a:buSzPts val="3200"/>
              <a:buNone/>
            </a:pPr>
            <a:r>
              <a:rPr lang="es-PA" dirty="0"/>
              <a:t>Etapas de la Gestión del Ciclo del Programa</a:t>
            </a:r>
            <a:endParaRPr dirty="0"/>
          </a:p>
        </p:txBody>
      </p:sp>
      <p:sp>
        <p:nvSpPr>
          <p:cNvPr id="473" name="Google Shape;473;p62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900" cy="47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 dirty="0"/>
              <a:t>Norma 4</a:t>
            </a:r>
            <a:endParaRPr dirty="0"/>
          </a:p>
        </p:txBody>
      </p:sp>
      <p:grpSp>
        <p:nvGrpSpPr>
          <p:cNvPr id="474" name="Google Shape;474;p62"/>
          <p:cNvGrpSpPr/>
          <p:nvPr/>
        </p:nvGrpSpPr>
        <p:grpSpPr>
          <a:xfrm>
            <a:off x="5057422" y="1219200"/>
            <a:ext cx="5605816" cy="5478462"/>
            <a:chOff x="3050" y="586"/>
            <a:chExt cx="3667" cy="3633"/>
          </a:xfrm>
        </p:grpSpPr>
        <p:sp>
          <p:nvSpPr>
            <p:cNvPr id="475" name="Google Shape;475;p62"/>
            <p:cNvSpPr/>
            <p:nvPr/>
          </p:nvSpPr>
          <p:spPr>
            <a:xfrm>
              <a:off x="3050" y="586"/>
              <a:ext cx="3665" cy="36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76" name="Google Shape;476;p6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050" y="586"/>
              <a:ext cx="3667" cy="363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7D3C7411-7631-A182-0CCA-4EF1B339FE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37" b="99291" l="5931" r="97035">
                        <a14:foregroundMark x1="32949" y1="14362" x2="51895" y2="13830"/>
                        <a14:foregroundMark x1="51895" y1="13830" x2="36738" y2="10284"/>
                        <a14:foregroundMark x1="36738" y1="10284" x2="48435" y2="10816"/>
                        <a14:foregroundMark x1="48435" y1="10816" x2="35750" y2="13652"/>
                        <a14:foregroundMark x1="35750" y1="13652" x2="40362" y2="14007"/>
                        <a14:foregroundMark x1="51895" y1="11702" x2="51895" y2="11702"/>
                        <a14:foregroundMark x1="50741" y1="10461" x2="50741" y2="10461"/>
                        <a14:foregroundMark x1="51400" y1="10284" x2="51400" y2="10284"/>
                        <a14:foregroundMark x1="50906" y1="9574" x2="50906" y2="8333"/>
                        <a14:foregroundMark x1="62603" y1="4433" x2="62603" y2="4433"/>
                        <a14:foregroundMark x1="50412" y1="4078" x2="50412" y2="4078"/>
                        <a14:foregroundMark x1="49918" y1="10993" x2="49918" y2="10993"/>
                        <a14:foregroundMark x1="51071" y1="10284" x2="51071" y2="10284"/>
                        <a14:foregroundMark x1="50577" y1="10284" x2="50577" y2="10284"/>
                        <a14:foregroundMark x1="51071" y1="10816" x2="51071" y2="10284"/>
                        <a14:foregroundMark x1="50247" y1="10461" x2="52389" y2="11348"/>
                        <a14:foregroundMark x1="62438" y1="2837" x2="62438" y2="2837"/>
                        <a14:foregroundMark x1="63262" y1="2837" x2="63262" y2="2837"/>
                        <a14:foregroundMark x1="20758" y1="23050" x2="20758" y2="23050"/>
                        <a14:foregroundMark x1="20758" y1="23050" x2="6755" y2="54078"/>
                        <a14:foregroundMark x1="6755" y1="54078" x2="11279" y2="65169"/>
                        <a14:foregroundMark x1="15723" y1="70740" x2="50741" y2="95213"/>
                        <a14:foregroundMark x1="50741" y1="95213" x2="50906" y2="95213"/>
                        <a14:foregroundMark x1="5931" y1="51418" x2="5931" y2="51418"/>
                        <a14:foregroundMark x1="27183" y1="21099" x2="27189" y2="20944"/>
                        <a14:foregroundMark x1="92092" y1="50887" x2="92092" y2="50887"/>
                        <a14:foregroundMark x1="96046" y1="49468" x2="96046" y2="49468"/>
                        <a14:foregroundMark x1="64025" y1="18755" x2="65733" y2="17376"/>
                        <a14:foregroundMark x1="63591" y1="14894" x2="65769" y2="15819"/>
                        <a14:foregroundMark x1="90939" y1="57447" x2="90939" y2="57447"/>
                        <a14:foregroundMark x1="91598" y1="56028" x2="91598" y2="56028"/>
                        <a14:foregroundMark x1="64745" y1="22695" x2="62768" y2="22163"/>
                        <a14:foregroundMark x1="85667" y1="62766" x2="87641" y2="60083"/>
                        <a14:foregroundMark x1="89073" y1="58687" x2="90610" y2="58333"/>
                        <a14:foregroundMark x1="88633" y1="64894" x2="90326" y2="57936"/>
                        <a14:foregroundMark x1="84679" y1="64894" x2="90035" y2="58168"/>
                        <a14:foregroundMark x1="91303" y1="56056" x2="91928" y2="55496"/>
                        <a14:foregroundMark x1="91763" y1="55851" x2="91598" y2="55851"/>
                        <a14:foregroundMark x1="92092" y1="55674" x2="92092" y2="55319"/>
                        <a14:foregroundMark x1="97035" y1="48936" x2="97035" y2="48936"/>
                        <a14:foregroundMark x1="70840" y1="17199" x2="70620" y2="16678"/>
                        <a14:foregroundMark x1="70212" y1="16826" x2="70346" y2="17199"/>
                        <a14:backgroundMark x1="64250" y1="99645" x2="65074" y2="99645"/>
                        <a14:backgroundMark x1="17792" y1="20035" x2="26689" y2="20035"/>
                        <a14:backgroundMark x1="26689" y1="20035" x2="27018" y2="20213"/>
                        <a14:backgroundMark x1="27183" y1="29078" x2="27183" y2="20922"/>
                        <a14:backgroundMark x1="17957" y1="20390" x2="16804" y2="20390"/>
                        <a14:backgroundMark x1="26689" y1="28014" x2="26524" y2="29787"/>
                        <a14:backgroundMark x1="63881" y1="21009" x2="70181" y2="18794"/>
                        <a14:backgroundMark x1="70181" y1="18794" x2="69685" y2="17461"/>
                        <a14:backgroundMark x1="14498" y1="63830" x2="12356" y2="72695"/>
                        <a14:backgroundMark x1="55189" y1="81915" x2="50082" y2="88830"/>
                        <a14:backgroundMark x1="50082" y1="88830" x2="49918" y2="88830"/>
                        <a14:backgroundMark x1="78748" y1="54078" x2="83690" y2="61525"/>
                        <a14:backgroundMark x1="83690" y1="61525" x2="86493" y2="59606"/>
                        <a14:backgroundMark x1="60132" y1="98227" x2="58979" y2="96454"/>
                        <a14:backgroundMark x1="58649" y1="95922" x2="63756" y2="99291"/>
                        <a14:backgroundMark x1="63921" y1="99468" x2="63756" y2="98936"/>
                        <a14:backgroundMark x1="63427" y1="98227" x2="64909" y2="99645"/>
                        <a14:backgroundMark x1="61779" y1="22872" x2="61944" y2="22872"/>
                        <a14:backgroundMark x1="63570" y1="23877" x2="61285" y2="22340"/>
                        <a14:backgroundMark x1="66227" y1="9043" x2="66557" y2="9220"/>
                        <a14:backgroundMark x1="66474" y1="8865" x2="66849" y2="9673"/>
                        <a14:backgroundMark x1="66227" y1="8333" x2="66474" y2="8865"/>
                        <a14:backgroundMark x1="66989" y1="9618" x2="66886" y2="9397"/>
                        <a14:backgroundMark x1="91407" y1="55249" x2="91763" y2="54965"/>
                        <a14:backgroundMark x1="86656" y1="59043" x2="91295" y2="55339"/>
                        <a14:backgroundMark x1="92257" y1="55496" x2="92257" y2="55142"/>
                        <a14:backgroundMark x1="67216" y1="11170" x2="69193" y2="17199"/>
                        <a14:backgroundMark x1="67216" y1="7979" x2="66722" y2="7624"/>
                        <a14:backgroundMark x1="81054" y1="86348" x2="81054" y2="8634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34125" y="1123892"/>
            <a:ext cx="6109776" cy="5676958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63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800" cy="12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6794"/>
              </a:buClr>
              <a:buSzPts val="3200"/>
              <a:buNone/>
            </a:pPr>
            <a:r>
              <a:rPr lang="en-US" dirty="0" err="1"/>
              <a:t>Práctica</a:t>
            </a:r>
            <a:r>
              <a:rPr lang="en-US" dirty="0"/>
              <a:t> </a:t>
            </a:r>
            <a:r>
              <a:rPr lang="en-US" dirty="0" err="1"/>
              <a:t>Reflexiva</a:t>
            </a:r>
            <a:endParaRPr dirty="0"/>
          </a:p>
        </p:txBody>
      </p:sp>
      <p:sp>
        <p:nvSpPr>
          <p:cNvPr id="482" name="Google Shape;482;p63"/>
          <p:cNvSpPr txBox="1">
            <a:spLocks noGrp="1"/>
          </p:cNvSpPr>
          <p:nvPr>
            <p:ph type="body" idx="2"/>
          </p:nvPr>
        </p:nvSpPr>
        <p:spPr>
          <a:xfrm>
            <a:off x="4100525" y="1717450"/>
            <a:ext cx="7300800" cy="42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s-PA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¿Cuáles son las normas de calidad de la PNAH?</a:t>
            </a:r>
            <a:endParaRPr dirty="0"/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s-PA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¿Por qué es primordial la coordinación en la PNAH?</a:t>
            </a:r>
            <a:endParaRPr dirty="0"/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s-PA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¿Cuáles son las consideraciones específicas sobre </a:t>
            </a:r>
            <a:r>
              <a:rPr lang="es-ES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protección de la niñez y adolescencia</a:t>
            </a:r>
            <a:r>
              <a:rPr lang="es-PA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que deben tenerse en cuenta en la gestión del ciclo del programa?</a:t>
            </a:r>
            <a:endParaRPr dirty="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dirty="0"/>
          </a:p>
        </p:txBody>
      </p:sp>
      <p:sp>
        <p:nvSpPr>
          <p:cNvPr id="483" name="Google Shape;483;p63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900" cy="47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 dirty="0"/>
              <a:t>Pilar 1 de las NMPN</a:t>
            </a:r>
            <a:endParaRPr dirty="0"/>
          </a:p>
        </p:txBody>
      </p:sp>
      <p:pic>
        <p:nvPicPr>
          <p:cNvPr id="484" name="Google Shape;484;p63" descr="Reflective practice Education Reflective writing Learning Professional  development, Assert transparent background PNG clipart | HiClipar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92267" y="4561832"/>
            <a:ext cx="1895352" cy="20489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117350fde23_0_346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800" cy="12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</a:pPr>
            <a:r>
              <a:rPr lang="es-PA" dirty="0"/>
              <a:t>Gestión de Recursos Humanos - Instrucciones para la Actividad</a:t>
            </a:r>
            <a:endParaRPr dirty="0"/>
          </a:p>
        </p:txBody>
      </p:sp>
      <p:sp>
        <p:nvSpPr>
          <p:cNvPr id="490" name="Google Shape;490;g117350fde23_0_346"/>
          <p:cNvSpPr txBox="1">
            <a:spLocks noGrp="1"/>
          </p:cNvSpPr>
          <p:nvPr>
            <p:ph type="body" idx="2"/>
          </p:nvPr>
        </p:nvSpPr>
        <p:spPr>
          <a:xfrm>
            <a:off x="4100525" y="2099625"/>
            <a:ext cx="7300800" cy="32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</a:pPr>
            <a:r>
              <a:rPr lang="en-US" dirty="0"/>
              <a:t>En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grupo</a:t>
            </a:r>
            <a:r>
              <a:rPr lang="en-US" dirty="0"/>
              <a:t>:</a:t>
            </a:r>
            <a:endParaRPr dirty="0"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s-PA" dirty="0"/>
              <a:t>Debatir por qué la gestión de RRHH es importante para la PNAH y la calidad de la respuesta</a:t>
            </a:r>
            <a:endParaRPr dirty="0"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s-PA" dirty="0"/>
              <a:t>Hacer dibujos para ilustrar tus respuestas</a:t>
            </a:r>
            <a:endParaRPr dirty="0"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15 </a:t>
            </a:r>
            <a:r>
              <a:rPr lang="en-US" dirty="0" err="1"/>
              <a:t>minutos</a:t>
            </a:r>
            <a:endParaRPr dirty="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800" dirty="0"/>
          </a:p>
        </p:txBody>
      </p:sp>
      <p:sp>
        <p:nvSpPr>
          <p:cNvPr id="491" name="Google Shape;491;g117350fde23_0_346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900" cy="47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 dirty="0"/>
              <a:t>Norma 2 - </a:t>
            </a:r>
            <a:r>
              <a:rPr lang="en-US" dirty="0" err="1"/>
              <a:t>Recursos</a:t>
            </a:r>
            <a:r>
              <a:rPr lang="en-US" dirty="0"/>
              <a:t> Humanos</a:t>
            </a:r>
            <a:endParaRPr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64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800" cy="12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</a:pPr>
            <a:r>
              <a:rPr lang="en-US" dirty="0"/>
              <a:t>¡Hora del </a:t>
            </a:r>
            <a:r>
              <a:rPr lang="en-US" dirty="0" err="1"/>
              <a:t>cuestionario</a:t>
            </a:r>
            <a:r>
              <a:rPr lang="en-US" dirty="0"/>
              <a:t>!</a:t>
            </a:r>
            <a:endParaRPr dirty="0"/>
          </a:p>
        </p:txBody>
      </p:sp>
      <p:sp>
        <p:nvSpPr>
          <p:cNvPr id="497" name="Google Shape;497;p64"/>
          <p:cNvSpPr txBox="1">
            <a:spLocks noGrp="1"/>
          </p:cNvSpPr>
          <p:nvPr>
            <p:ph type="body" idx="2"/>
          </p:nvPr>
        </p:nvSpPr>
        <p:spPr>
          <a:xfrm>
            <a:off x="4100525" y="2099625"/>
            <a:ext cx="7300800" cy="32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</a:pPr>
            <a:r>
              <a:rPr lang="en-US" dirty="0"/>
              <a:t>En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grupo</a:t>
            </a:r>
            <a:r>
              <a:rPr lang="en-US" dirty="0"/>
              <a:t>:</a:t>
            </a:r>
            <a:endParaRPr dirty="0"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s-PA" dirty="0"/>
              <a:t>Navegue por el Marco de competencias de la PNAH para encontrar la respuesta correcta</a:t>
            </a:r>
            <a:endParaRPr dirty="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800" dirty="0"/>
          </a:p>
        </p:txBody>
      </p:sp>
      <p:sp>
        <p:nvSpPr>
          <p:cNvPr id="498" name="Google Shape;498;p64"/>
          <p:cNvSpPr txBox="1">
            <a:spLocks noGrp="1"/>
          </p:cNvSpPr>
          <p:nvPr>
            <p:ph type="body" idx="3"/>
          </p:nvPr>
        </p:nvSpPr>
        <p:spPr>
          <a:xfrm>
            <a:off x="0" y="528638"/>
            <a:ext cx="3386667" cy="479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s-PA" dirty="0"/>
              <a:t>Marco de Competencias de la PNAH</a:t>
            </a:r>
            <a:endParaRPr dirty="0"/>
          </a:p>
        </p:txBody>
      </p:sp>
      <p:pic>
        <p:nvPicPr>
          <p:cNvPr id="499" name="Google Shape;499;p64" descr="Quiz logo Vectors &amp; Illustrations for Free Download | Freepi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81769" y="4186237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65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800" cy="12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</a:pPr>
            <a:r>
              <a:rPr lang="es-PA" dirty="0"/>
              <a:t>Estructura del Marco de Competencias de la PNAH</a:t>
            </a:r>
            <a:endParaRPr dirty="0"/>
          </a:p>
        </p:txBody>
      </p:sp>
      <p:sp>
        <p:nvSpPr>
          <p:cNvPr id="505" name="Google Shape;505;p65"/>
          <p:cNvSpPr txBox="1">
            <a:spLocks noGrp="1"/>
          </p:cNvSpPr>
          <p:nvPr>
            <p:ph type="body" idx="3"/>
          </p:nvPr>
        </p:nvSpPr>
        <p:spPr>
          <a:xfrm>
            <a:off x="112889" y="393399"/>
            <a:ext cx="3375378" cy="5036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s-PA" dirty="0"/>
              <a:t>Marco de Competencias de la PNAH</a:t>
            </a:r>
            <a:endParaRPr dirty="0"/>
          </a:p>
        </p:txBody>
      </p:sp>
      <p:pic>
        <p:nvPicPr>
          <p:cNvPr id="506" name="Google Shape;506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83646" y="1610266"/>
            <a:ext cx="4534533" cy="49346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FD2002D1-C8C4-5C15-5A3B-6B1218F99DA4}"/>
              </a:ext>
            </a:extLst>
          </p:cNvPr>
          <p:cNvSpPr/>
          <p:nvPr/>
        </p:nvSpPr>
        <p:spPr>
          <a:xfrm rot="20633175">
            <a:off x="6075321" y="2339889"/>
            <a:ext cx="2633627" cy="690283"/>
          </a:xfrm>
          <a:prstGeom prst="ellipse">
            <a:avLst/>
          </a:prstGeom>
          <a:solidFill>
            <a:srgbClr val="733961"/>
          </a:solidFill>
          <a:ln>
            <a:solidFill>
              <a:srgbClr val="7339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1200" b="1" dirty="0">
                <a:solidFill>
                  <a:schemeClr val="bg1"/>
                </a:solidFill>
              </a:rPr>
              <a:t>Principios Rectores de PNAH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4C43462A-95B8-50B8-5EA7-28D19B6D10CD}"/>
              </a:ext>
            </a:extLst>
          </p:cNvPr>
          <p:cNvSpPr/>
          <p:nvPr/>
        </p:nvSpPr>
        <p:spPr>
          <a:xfrm rot="13439977">
            <a:off x="5549526" y="4425739"/>
            <a:ext cx="2425275" cy="762506"/>
          </a:xfrm>
          <a:prstGeom prst="ellipse">
            <a:avLst/>
          </a:prstGeom>
          <a:solidFill>
            <a:srgbClr val="374961"/>
          </a:solidFill>
          <a:ln>
            <a:solidFill>
              <a:srgbClr val="3749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1000" b="1" dirty="0">
                <a:solidFill>
                  <a:schemeClr val="bg1"/>
                </a:solidFill>
              </a:rPr>
              <a:t>Competencias Humanitarias Básicas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854B5309-801E-C818-A418-1E14F67340E9}"/>
              </a:ext>
            </a:extLst>
          </p:cNvPr>
          <p:cNvSpPr/>
          <p:nvPr/>
        </p:nvSpPr>
        <p:spPr>
          <a:xfrm>
            <a:off x="6031264" y="3560103"/>
            <a:ext cx="490917" cy="517482"/>
          </a:xfrm>
          <a:prstGeom prst="ellipse">
            <a:avLst/>
          </a:prstGeom>
          <a:solidFill>
            <a:srgbClr val="374961"/>
          </a:solidFill>
          <a:ln>
            <a:solidFill>
              <a:srgbClr val="3749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4FF76D32-0E5D-AE74-9D1F-2A555145605F}"/>
              </a:ext>
            </a:extLst>
          </p:cNvPr>
          <p:cNvSpPr/>
          <p:nvPr/>
        </p:nvSpPr>
        <p:spPr>
          <a:xfrm>
            <a:off x="7505453" y="5366074"/>
            <a:ext cx="490917" cy="517482"/>
          </a:xfrm>
          <a:prstGeom prst="ellipse">
            <a:avLst/>
          </a:prstGeom>
          <a:solidFill>
            <a:srgbClr val="374961"/>
          </a:solidFill>
          <a:ln>
            <a:solidFill>
              <a:srgbClr val="3749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2F74EF3F-B408-68C9-615D-C4063DFE09A1}"/>
              </a:ext>
            </a:extLst>
          </p:cNvPr>
          <p:cNvSpPr/>
          <p:nvPr/>
        </p:nvSpPr>
        <p:spPr>
          <a:xfrm rot="5400000">
            <a:off x="7847680" y="3772184"/>
            <a:ext cx="2425275" cy="762506"/>
          </a:xfrm>
          <a:prstGeom prst="ellipse">
            <a:avLst/>
          </a:prstGeom>
          <a:solidFill>
            <a:srgbClr val="207D82"/>
          </a:solidFill>
          <a:ln>
            <a:solidFill>
              <a:srgbClr val="207D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>
                <a:solidFill>
                  <a:schemeClr val="bg1"/>
                </a:solidFill>
              </a:rPr>
              <a:t>Competencias Técnicas de la PNAH</a:t>
            </a:r>
            <a:endParaRPr lang="es-PA" sz="1000" b="1" dirty="0">
              <a:solidFill>
                <a:schemeClr val="bg1"/>
              </a:solidFill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FF176937-40AE-118A-4877-BD88405CE58A}"/>
              </a:ext>
            </a:extLst>
          </p:cNvPr>
          <p:cNvSpPr/>
          <p:nvPr/>
        </p:nvSpPr>
        <p:spPr>
          <a:xfrm>
            <a:off x="8480453" y="4968510"/>
            <a:ext cx="490917" cy="397564"/>
          </a:xfrm>
          <a:prstGeom prst="ellipse">
            <a:avLst/>
          </a:prstGeom>
          <a:solidFill>
            <a:srgbClr val="207D82"/>
          </a:solidFill>
          <a:ln>
            <a:solidFill>
              <a:srgbClr val="207D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6794"/>
              </a:buClr>
              <a:buSzPts val="3200"/>
              <a:buNone/>
            </a:pPr>
            <a:r>
              <a:rPr lang="en-US" dirty="0"/>
              <a:t>¿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hacer</a:t>
            </a:r>
            <a:r>
              <a:rPr lang="en-US" dirty="0"/>
              <a:t> </a:t>
            </a:r>
            <a:r>
              <a:rPr lang="en-US" dirty="0" err="1"/>
              <a:t>ahora</a:t>
            </a:r>
            <a:r>
              <a:rPr lang="en-US" dirty="0"/>
              <a:t>?</a:t>
            </a:r>
            <a:endParaRPr dirty="0"/>
          </a:p>
        </p:txBody>
      </p:sp>
      <p:sp>
        <p:nvSpPr>
          <p:cNvPr id="237" name="Google Shape;237;p6"/>
          <p:cNvSpPr txBox="1">
            <a:spLocks noGrp="1"/>
          </p:cNvSpPr>
          <p:nvPr>
            <p:ph type="body" idx="2"/>
          </p:nvPr>
        </p:nvSpPr>
        <p:spPr>
          <a:xfrm>
            <a:off x="4100513" y="2400300"/>
            <a:ext cx="7300912" cy="2128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marR="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37254"/>
              <a:buChar char="•"/>
            </a:pPr>
            <a:r>
              <a:rPr lang="es-PA" sz="2400" dirty="0">
                <a:latin typeface="Helvetica Neue"/>
                <a:ea typeface="Helvetica Neue"/>
                <a:cs typeface="Helvetica Neue"/>
                <a:sym typeface="Helvetica Neue"/>
              </a:rPr>
              <a:t>Autoevaluación Completa, Tareas 1 y 2</a:t>
            </a:r>
            <a:r>
              <a:rPr lang="en-US" sz="240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24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37254"/>
              <a:buFont typeface="Arial"/>
              <a:buChar char="•"/>
            </a:pPr>
            <a:r>
              <a:rPr lang="es-PA" sz="2400" b="0" i="0" u="none" strike="noStrik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Comprobar los requisitos de visado</a:t>
            </a:r>
            <a:endParaRPr dirty="0"/>
          </a:p>
          <a:p>
            <a:pPr marL="457200" lvl="0" indent="-4064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37254"/>
              <a:buFont typeface="Arial"/>
              <a:buChar char="•"/>
            </a:pPr>
            <a:r>
              <a:rPr lang="es-PA" sz="2400" b="0" i="0" u="none" strike="noStrik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Reservar viajes de acuerdo con los requisitos de seguridad de la propia organización.</a:t>
            </a:r>
            <a:endParaRPr dirty="0"/>
          </a:p>
          <a:p>
            <a:pPr marL="457200" lvl="0" indent="-4064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37254"/>
              <a:buFont typeface="Arial"/>
              <a:buChar char="•"/>
            </a:pPr>
            <a:r>
              <a:rPr lang="es-PA" sz="2400" b="0" i="0" u="none" strike="noStrik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Asegurarse de que se dispone de un seguro de viaje y tener los datos listos para el viaje.</a:t>
            </a:r>
            <a:endParaRPr dirty="0"/>
          </a:p>
          <a:p>
            <a:pPr marL="457200" lvl="0" indent="-4064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37254"/>
              <a:buFont typeface="Arial"/>
              <a:buChar char="•"/>
            </a:pPr>
            <a:r>
              <a:rPr lang="en-US" sz="2400" b="0" i="0" u="none" strike="noStrik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Garantizar</a:t>
            </a:r>
            <a:r>
              <a:rPr lang="en-US" sz="2400" b="0" i="0" u="none" strike="noStrik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el</a:t>
            </a:r>
            <a:r>
              <a:rPr lang="en-US" sz="2400" b="0" i="0" u="none" strike="noStrik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alojamiento</a:t>
            </a:r>
            <a:r>
              <a:rPr lang="en-US" sz="2400" b="0" i="0" u="none" strike="noStrik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necesario</a:t>
            </a:r>
            <a:r>
              <a:rPr lang="en-US" sz="2400" b="0" i="0" u="none" strike="noStrik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 </a:t>
            </a:r>
            <a:endParaRPr dirty="0"/>
          </a:p>
          <a:p>
            <a:pPr marL="45720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17647"/>
              <a:buNone/>
            </a:pPr>
            <a:endParaRPr dirty="0"/>
          </a:p>
        </p:txBody>
      </p:sp>
      <p:sp>
        <p:nvSpPr>
          <p:cNvPr id="238" name="Google Shape;238;p6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 dirty="0" err="1"/>
              <a:t>Próximos</a:t>
            </a:r>
            <a:r>
              <a:rPr lang="en-US" dirty="0"/>
              <a:t> Pasos</a:t>
            </a:r>
            <a:endParaRPr dirty="0"/>
          </a:p>
        </p:txBody>
      </p:sp>
      <p:pic>
        <p:nvPicPr>
          <p:cNvPr id="239" name="Google Shape;239;p6" descr="Next Step Logo Vector Images (over 430)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58300" y="4632805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66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800" cy="12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</a:pPr>
            <a:r>
              <a:rPr lang="en-US" dirty="0" err="1"/>
              <a:t>Práctica</a:t>
            </a:r>
            <a:r>
              <a:rPr lang="en-US" dirty="0"/>
              <a:t> </a:t>
            </a:r>
            <a:r>
              <a:rPr lang="en-US" dirty="0" err="1"/>
              <a:t>Reflexiva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512" name="Google Shape;512;p66"/>
          <p:cNvSpPr txBox="1">
            <a:spLocks noGrp="1"/>
          </p:cNvSpPr>
          <p:nvPr>
            <p:ph type="body" idx="2"/>
          </p:nvPr>
        </p:nvSpPr>
        <p:spPr>
          <a:xfrm>
            <a:off x="3749651" y="1461671"/>
            <a:ext cx="7300800" cy="32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s-PA" sz="3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¿Qué puedes hacer ahora con lo que has aprendido Recursos Humanos y </a:t>
            </a:r>
            <a:r>
              <a:rPr lang="es-ES" sz="3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Protección de la Niñez y Adolescencia</a:t>
            </a:r>
            <a:r>
              <a:rPr lang="es-PA" sz="3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en la Acción Humanitaria?</a:t>
            </a:r>
            <a:endParaRPr dirty="0"/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s-PA" sz="3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¿Hay algo que haya despertado tu curiosidad en esta sesión?</a:t>
            </a:r>
            <a:endParaRPr dirty="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800" dirty="0"/>
          </a:p>
        </p:txBody>
      </p:sp>
      <p:sp>
        <p:nvSpPr>
          <p:cNvPr id="513" name="Google Shape;513;p66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900" cy="47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 dirty="0"/>
              <a:t>Norma 2 - </a:t>
            </a:r>
            <a:r>
              <a:rPr lang="en-US" dirty="0" err="1"/>
              <a:t>Recursos</a:t>
            </a:r>
            <a:r>
              <a:rPr lang="en-US" dirty="0"/>
              <a:t> Humanos</a:t>
            </a:r>
            <a:endParaRPr dirty="0"/>
          </a:p>
        </p:txBody>
      </p:sp>
      <p:pic>
        <p:nvPicPr>
          <p:cNvPr id="514" name="Google Shape;514;p66" descr="Reflective practice Education Reflective writing Learning Professional  development, Assert transparent background PNG clipart | HiClipar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05830" y="4124184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117350fde23_0_358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800" cy="12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6794"/>
              </a:buClr>
              <a:buSzPts val="3200"/>
              <a:buNone/>
            </a:pPr>
            <a:r>
              <a:rPr lang="en-US" dirty="0" err="1"/>
              <a:t>Comunicación</a:t>
            </a:r>
            <a:r>
              <a:rPr lang="en-US" dirty="0"/>
              <a:t> y </a:t>
            </a:r>
            <a:r>
              <a:rPr lang="en-US" dirty="0" err="1"/>
              <a:t>Abogacía</a:t>
            </a:r>
            <a:r>
              <a:rPr lang="en-US" dirty="0"/>
              <a:t> - </a:t>
            </a:r>
            <a:r>
              <a:rPr lang="en-US" dirty="0" err="1"/>
              <a:t>Actividad</a:t>
            </a:r>
            <a:endParaRPr dirty="0"/>
          </a:p>
        </p:txBody>
      </p:sp>
      <p:sp>
        <p:nvSpPr>
          <p:cNvPr id="520" name="Google Shape;520;g117350fde23_0_358"/>
          <p:cNvSpPr txBox="1">
            <a:spLocks noGrp="1"/>
          </p:cNvSpPr>
          <p:nvPr>
            <p:ph type="body" idx="2"/>
          </p:nvPr>
        </p:nvSpPr>
        <p:spPr>
          <a:xfrm>
            <a:off x="4100525" y="1800350"/>
            <a:ext cx="7300800" cy="27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</a:pPr>
            <a:r>
              <a:rPr lang="es-PA" sz="3200" dirty="0"/>
              <a:t>En tu grupo, haz una lista de lo que </a:t>
            </a:r>
            <a:r>
              <a:rPr lang="es-PA" sz="3200" b="1" dirty="0"/>
              <a:t>se debe</a:t>
            </a:r>
            <a:r>
              <a:rPr lang="es-PA" sz="3200" dirty="0"/>
              <a:t> y </a:t>
            </a:r>
            <a:r>
              <a:rPr lang="es-PA" sz="3200" b="1" dirty="0"/>
              <a:t>no se debe</a:t>
            </a:r>
            <a:r>
              <a:rPr lang="es-PA" sz="3200" dirty="0"/>
              <a:t> </a:t>
            </a:r>
            <a:r>
              <a:rPr lang="es-PA" sz="3200" b="1" dirty="0"/>
              <a:t>hacer</a:t>
            </a:r>
            <a:r>
              <a:rPr lang="es-PA" sz="3200" dirty="0"/>
              <a:t> en materia de comunicación y promoción en la PNAH</a:t>
            </a:r>
            <a:endParaRPr sz="3200" dirty="0"/>
          </a:p>
        </p:txBody>
      </p:sp>
      <p:sp>
        <p:nvSpPr>
          <p:cNvPr id="521" name="Google Shape;521;g117350fde23_0_358"/>
          <p:cNvSpPr txBox="1">
            <a:spLocks noGrp="1"/>
          </p:cNvSpPr>
          <p:nvPr>
            <p:ph type="body" idx="3"/>
          </p:nvPr>
        </p:nvSpPr>
        <p:spPr>
          <a:xfrm>
            <a:off x="0" y="528637"/>
            <a:ext cx="3409243" cy="4833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s-PA" dirty="0"/>
              <a:t>Norma 3 Comunicación y Abogacía</a:t>
            </a:r>
            <a:endParaRPr dirty="0"/>
          </a:p>
        </p:txBody>
      </p:sp>
      <p:pic>
        <p:nvPicPr>
          <p:cNvPr id="522" name="Google Shape;522;g117350fde23_0_3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09417" y="4293575"/>
            <a:ext cx="2060595" cy="202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g117350fde23_0_3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08417" y="4384850"/>
            <a:ext cx="1771043" cy="202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67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800" cy="12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6794"/>
              </a:buClr>
              <a:buSzPts val="3200"/>
              <a:buNone/>
            </a:pPr>
            <a:r>
              <a:rPr lang="es-PA" dirty="0"/>
              <a:t>Comunicación y Abogacía - Estudio de caso</a:t>
            </a:r>
            <a:endParaRPr dirty="0"/>
          </a:p>
        </p:txBody>
      </p:sp>
      <p:sp>
        <p:nvSpPr>
          <p:cNvPr id="529" name="Google Shape;529;p67"/>
          <p:cNvSpPr txBox="1">
            <a:spLocks noGrp="1"/>
          </p:cNvSpPr>
          <p:nvPr>
            <p:ph type="body" idx="2"/>
          </p:nvPr>
        </p:nvSpPr>
        <p:spPr>
          <a:xfrm>
            <a:off x="3589280" y="1587698"/>
            <a:ext cx="8318303" cy="4876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</a:pPr>
            <a:r>
              <a:rPr lang="en-US" sz="3200" dirty="0">
                <a:latin typeface="Helvetica Neue"/>
                <a:ea typeface="Helvetica Neue"/>
                <a:cs typeface="Helvetica Neue"/>
                <a:sym typeface="Helvetica Neue"/>
              </a:rPr>
              <a:t>- </a:t>
            </a:r>
            <a:r>
              <a:rPr lang="es-PA" sz="3200" dirty="0">
                <a:latin typeface="Helvetica Neue"/>
                <a:ea typeface="Helvetica Neue"/>
                <a:cs typeface="Helvetica Neue"/>
                <a:sym typeface="Helvetica Neue"/>
              </a:rPr>
              <a:t>Recordar lo que se debe y lo que no se debe hacer en el ejercicio anterior</a:t>
            </a:r>
            <a:endParaRPr dirty="0"/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</a:pPr>
            <a:r>
              <a:rPr lang="en-US" sz="3200" dirty="0">
                <a:latin typeface="Helvetica Neue"/>
                <a:ea typeface="Helvetica Neue"/>
                <a:cs typeface="Helvetica Neue"/>
                <a:sym typeface="Helvetica Neue"/>
              </a:rPr>
              <a:t>- </a:t>
            </a:r>
            <a:r>
              <a:rPr lang="en-US" sz="3200" dirty="0" err="1">
                <a:latin typeface="Helvetica Neue"/>
                <a:ea typeface="Helvetica Neue"/>
                <a:cs typeface="Helvetica Neue"/>
                <a:sym typeface="Helvetica Neue"/>
              </a:rPr>
              <a:t>Elegir</a:t>
            </a:r>
            <a:r>
              <a:rPr lang="en-US" sz="320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200" dirty="0" err="1">
                <a:latin typeface="Helvetica Neue"/>
                <a:ea typeface="Helvetica Neue"/>
                <a:cs typeface="Helvetica Neue"/>
                <a:sym typeface="Helvetica Neue"/>
              </a:rPr>
              <a:t>una</a:t>
            </a:r>
            <a:r>
              <a:rPr lang="en-US" sz="320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200" dirty="0" err="1">
                <a:latin typeface="Helvetica Neue"/>
                <a:ea typeface="Helvetica Neue"/>
                <a:cs typeface="Helvetica Neue"/>
                <a:sym typeface="Helvetica Neue"/>
              </a:rPr>
              <a:t>situación</a:t>
            </a:r>
            <a:r>
              <a:rPr lang="en-US" sz="320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dirty="0"/>
          </a:p>
          <a:p>
            <a:pPr marL="91440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s-PA" b="0" i="0" u="none" strike="noStrik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¿Qué medidas podrían haberse tomado para evitar esta situación?</a:t>
            </a:r>
            <a:endParaRPr b="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PA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¿Cómo se abordará esta situación en caso de que se produzca?</a:t>
            </a:r>
            <a:endParaRPr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533400" lvl="1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</a:pPr>
            <a:endParaRPr sz="3200" b="0" i="0" u="none" strike="noStrik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533400" lvl="1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</a:pPr>
            <a:r>
              <a:rPr lang="en-US" sz="3200" b="0" i="0" u="none" strike="noStrik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Tomar </a:t>
            </a:r>
            <a:r>
              <a:rPr lang="en-US" sz="3200" b="0" i="0" u="none" strike="noStrik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</a:t>
            </a:r>
            <a:r>
              <a:rPr lang="en-US" sz="3200" b="0" i="0" u="none" strike="noStrik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consideración</a:t>
            </a:r>
            <a:r>
              <a:rPr lang="en-US" sz="3200" b="0" i="0" u="none" strike="noStrik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:</a:t>
            </a:r>
            <a:endParaRPr sz="3200" b="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lang="es-PA" sz="2000" b="0" i="0" u="none" strike="noStrik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Pasos y medidas que podrían adoptarse en las distintas fases del proceso (incluso hace meses)</a:t>
            </a:r>
            <a:endParaRPr sz="2000" b="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s-PA" sz="2000" b="0" i="0" u="none" strike="noStrik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Jugar con los supuestos y crear realidades ficticias</a:t>
            </a:r>
            <a:endParaRPr sz="2000" b="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s-PA" sz="2000" b="0" i="0" u="none" strike="noStrik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Ser creativo y usar la imaginación</a:t>
            </a:r>
            <a:endParaRPr sz="2000" b="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508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</a:pPr>
            <a:br>
              <a:rPr lang="en-US" sz="3200" dirty="0">
                <a:latin typeface="Helvetica Neue"/>
                <a:ea typeface="Helvetica Neue"/>
                <a:cs typeface="Helvetica Neue"/>
                <a:sym typeface="Helvetica Neue"/>
              </a:rPr>
            </a:br>
            <a:endParaRPr sz="32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30" name="Google Shape;530;p67"/>
          <p:cNvSpPr txBox="1">
            <a:spLocks noGrp="1"/>
          </p:cNvSpPr>
          <p:nvPr>
            <p:ph type="body" idx="3"/>
          </p:nvPr>
        </p:nvSpPr>
        <p:spPr>
          <a:xfrm>
            <a:off x="90312" y="528637"/>
            <a:ext cx="3364088" cy="4876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s-PA" dirty="0"/>
              <a:t>Norma 3 Comunicación y Abogacía</a:t>
            </a:r>
            <a:endParaRPr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68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800" cy="12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6794"/>
              </a:buClr>
              <a:buSzPts val="3200"/>
              <a:buNone/>
            </a:pPr>
            <a:r>
              <a:rPr lang="en-US" dirty="0" err="1"/>
              <a:t>Práctica</a:t>
            </a:r>
            <a:r>
              <a:rPr lang="en-US" dirty="0"/>
              <a:t> </a:t>
            </a:r>
            <a:r>
              <a:rPr lang="en-US" dirty="0" err="1"/>
              <a:t>Reflexiva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536" name="Google Shape;536;p68"/>
          <p:cNvSpPr txBox="1">
            <a:spLocks noGrp="1"/>
          </p:cNvSpPr>
          <p:nvPr>
            <p:ph type="body" idx="2"/>
          </p:nvPr>
        </p:nvSpPr>
        <p:spPr>
          <a:xfrm>
            <a:off x="3589280" y="1587698"/>
            <a:ext cx="8318303" cy="4876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</a:pPr>
            <a:r>
              <a:rPr lang="es-PA" sz="3600" b="0" i="0" u="none" strike="noStrik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¿Cómo utiliza la comunicación y abogacía en los programas de la PNAH en su contexto? ¿Hay algo que haría de forma diferente?</a:t>
            </a:r>
            <a:endParaRPr dirty="0"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</a:pPr>
            <a:endParaRPr sz="32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37" name="Google Shape;537;p68"/>
          <p:cNvSpPr txBox="1">
            <a:spLocks noGrp="1"/>
          </p:cNvSpPr>
          <p:nvPr>
            <p:ph type="body" idx="3"/>
          </p:nvPr>
        </p:nvSpPr>
        <p:spPr>
          <a:xfrm>
            <a:off x="146756" y="451141"/>
            <a:ext cx="3341511" cy="49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s-PA" dirty="0"/>
              <a:t>Norma 3 Comunicación y Abogacía</a:t>
            </a:r>
            <a:endParaRPr dirty="0"/>
          </a:p>
        </p:txBody>
      </p:sp>
      <p:pic>
        <p:nvPicPr>
          <p:cNvPr id="538" name="Google Shape;538;p68" descr="Reflective practice Education Reflective writing Learning Professional  development, Assert transparent background PNG clipart | HiClipar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36494" y="4553060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69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800" cy="12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</a:pPr>
            <a:r>
              <a:rPr lang="es-PA" dirty="0"/>
              <a:t>Gestión de la Información y Monitoreo de la PN</a:t>
            </a:r>
            <a:endParaRPr dirty="0"/>
          </a:p>
        </p:txBody>
      </p:sp>
      <p:sp>
        <p:nvSpPr>
          <p:cNvPr id="544" name="Google Shape;544;p69"/>
          <p:cNvSpPr txBox="1">
            <a:spLocks noGrp="1"/>
          </p:cNvSpPr>
          <p:nvPr>
            <p:ph type="body" idx="2"/>
          </p:nvPr>
        </p:nvSpPr>
        <p:spPr>
          <a:xfrm>
            <a:off x="3847384" y="1800337"/>
            <a:ext cx="7807058" cy="4355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26126"/>
              <a:buChar char="•"/>
            </a:pPr>
            <a:r>
              <a:rPr lang="es-PA" sz="24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Norma 5: Se recopila, procesa/analiza y comparte la información actualizada necesaria para la acción de </a:t>
            </a:r>
            <a:r>
              <a:rPr lang="es-ES" sz="24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protección de la niñez y adolescencia</a:t>
            </a:r>
            <a:r>
              <a:rPr lang="es-PA" sz="24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acuerdo con los principios internacionales de </a:t>
            </a:r>
            <a:r>
              <a:rPr lang="es-ES" sz="24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protección de la niñez y adolescencia</a:t>
            </a:r>
            <a:r>
              <a:rPr lang="es-PA" sz="24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y respetando plenamente la confidencialidad, la protección de datos y los protocolos de intercambio de información.</a:t>
            </a:r>
            <a:endParaRPr dirty="0"/>
          </a:p>
          <a:p>
            <a:pPr marL="50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26126"/>
              <a:buNone/>
            </a:pPr>
            <a:endParaRPr sz="2400" dirty="0"/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26126"/>
              <a:buChar char="•"/>
            </a:pPr>
            <a:r>
              <a:rPr lang="es-PA" sz="24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Norma 6: Se recopilan, gestionan, analizan y utilizan datos e información objetivos y oportunos sobre los riesgos para la </a:t>
            </a:r>
            <a:r>
              <a:rPr lang="es-ES" sz="24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protección de la niñez y adolescencia</a:t>
            </a:r>
            <a:r>
              <a:rPr lang="es-PA" sz="24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una manera basada en principios, segura y colaborativa, para permitir acciones de prevención y respuesta basadas en pruebas.</a:t>
            </a:r>
            <a:endParaRPr sz="2400" b="0" dirty="0"/>
          </a:p>
          <a:p>
            <a:pPr marL="508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8108"/>
              <a:buNone/>
            </a:pPr>
            <a:br>
              <a:rPr lang="en-US" dirty="0"/>
            </a:br>
            <a:endParaRPr dirty="0"/>
          </a:p>
        </p:txBody>
      </p:sp>
      <p:sp>
        <p:nvSpPr>
          <p:cNvPr id="545" name="Google Shape;545;p69"/>
          <p:cNvSpPr txBox="1">
            <a:spLocks noGrp="1"/>
          </p:cNvSpPr>
          <p:nvPr>
            <p:ph type="body" idx="3"/>
          </p:nvPr>
        </p:nvSpPr>
        <p:spPr>
          <a:xfrm>
            <a:off x="284416" y="528638"/>
            <a:ext cx="3113539" cy="4833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s-PA" dirty="0"/>
              <a:t>Normas 5 y 6 Gestión de la Información y Monitoreo de la PN</a:t>
            </a:r>
            <a:endParaRPr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70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800" cy="12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</a:pPr>
            <a:r>
              <a:rPr lang="es-PA" dirty="0"/>
              <a:t>Información Necesaria para la </a:t>
            </a:r>
            <a:r>
              <a:rPr lang="es-ES" dirty="0"/>
              <a:t>Protección de la Niñez y Adolescencia</a:t>
            </a:r>
            <a:endParaRPr dirty="0"/>
          </a:p>
        </p:txBody>
      </p:sp>
      <p:sp>
        <p:nvSpPr>
          <p:cNvPr id="551" name="Google Shape;551;p70"/>
          <p:cNvSpPr txBox="1">
            <a:spLocks noGrp="1"/>
          </p:cNvSpPr>
          <p:nvPr>
            <p:ph type="body" idx="2"/>
          </p:nvPr>
        </p:nvSpPr>
        <p:spPr>
          <a:xfrm>
            <a:off x="3847384" y="1800337"/>
            <a:ext cx="7807058" cy="4355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s-PA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situación de emergencia y los mecanismos de coordinación,</a:t>
            </a:r>
            <a:endParaRPr dirty="0"/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s-PA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respuesta global y la respuesta PN</a:t>
            </a:r>
            <a:r>
              <a:rPr lang="en-US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 </a:t>
            </a:r>
            <a:endParaRPr dirty="0"/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s-PA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situación de la infancia en un contexto determinado, y</a:t>
            </a:r>
            <a:r>
              <a:rPr lang="en-US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dirty="0"/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s-PA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información sobre los menores que se enfrentan a problemas de protección.</a:t>
            </a:r>
            <a:endParaRPr dirty="0"/>
          </a:p>
          <a:p>
            <a:pPr marL="508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br>
              <a:rPr lang="en-US" dirty="0"/>
            </a:br>
            <a:endParaRPr dirty="0"/>
          </a:p>
        </p:txBody>
      </p:sp>
      <p:sp>
        <p:nvSpPr>
          <p:cNvPr id="552" name="Google Shape;552;p70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3079672" cy="4788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s-PA" dirty="0"/>
              <a:t>Normas 5 y 6 Gestión de la Información y Monitoreo de la PN</a:t>
            </a:r>
            <a:endParaRPr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11d4509b7ba_0_0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800" cy="12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</a:pPr>
            <a:r>
              <a:rPr lang="en-US" dirty="0" err="1"/>
              <a:t>Gestión</a:t>
            </a:r>
            <a:r>
              <a:rPr lang="en-US" dirty="0"/>
              <a:t> de la </a:t>
            </a:r>
            <a:r>
              <a:rPr lang="en-US" dirty="0" err="1"/>
              <a:t>Información</a:t>
            </a:r>
            <a:endParaRPr dirty="0"/>
          </a:p>
        </p:txBody>
      </p:sp>
      <p:sp>
        <p:nvSpPr>
          <p:cNvPr id="558" name="Google Shape;558;g11d4509b7ba_0_0"/>
          <p:cNvSpPr txBox="1">
            <a:spLocks noGrp="1"/>
          </p:cNvSpPr>
          <p:nvPr>
            <p:ph type="body" idx="2"/>
          </p:nvPr>
        </p:nvSpPr>
        <p:spPr>
          <a:xfrm>
            <a:off x="4100525" y="1886475"/>
            <a:ext cx="7300800" cy="41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rPr lang="es-PA" dirty="0"/>
              <a:t>En tus grupos, haz una lluvia de ideas con ejemplos de información de cada categoría:</a:t>
            </a:r>
            <a:br>
              <a:rPr lang="en-US" dirty="0"/>
            </a:br>
            <a:endParaRPr dirty="0"/>
          </a:p>
          <a:p>
            <a:pPr marL="457200" marR="0" lvl="0" indent="-39306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s-PA" dirty="0"/>
              <a:t>La situación de emergencia y los mecanismos de coordinación</a:t>
            </a:r>
            <a:r>
              <a:rPr lang="en-US" dirty="0"/>
              <a:t>,</a:t>
            </a:r>
            <a:endParaRPr dirty="0"/>
          </a:p>
          <a:p>
            <a:pPr marL="457200" marR="0" lvl="0" indent="-39306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s-PA" dirty="0"/>
              <a:t>La respuesta global y la respuesta PN</a:t>
            </a:r>
            <a:r>
              <a:rPr lang="en-US" dirty="0"/>
              <a:t>, </a:t>
            </a:r>
            <a:endParaRPr dirty="0"/>
          </a:p>
          <a:p>
            <a:pPr marL="457200" marR="0" lvl="0" indent="-39306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s-PA" dirty="0"/>
              <a:t>La situación de la infancia en el contexto dado, y</a:t>
            </a:r>
            <a:r>
              <a:rPr lang="en-US" dirty="0"/>
              <a:t> </a:t>
            </a:r>
            <a:endParaRPr dirty="0"/>
          </a:p>
          <a:p>
            <a:pPr marL="457200" marR="0" lvl="0" indent="-39306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s-PA" dirty="0"/>
              <a:t>Información sobre los menores que se enfrentan a problemas de protección</a:t>
            </a:r>
            <a:r>
              <a:rPr lang="en-US" dirty="0"/>
              <a:t>.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endParaRPr dirty="0"/>
          </a:p>
        </p:txBody>
      </p:sp>
      <p:sp>
        <p:nvSpPr>
          <p:cNvPr id="559" name="Google Shape;559;g11d4509b7ba_0_0"/>
          <p:cNvSpPr txBox="1">
            <a:spLocks noGrp="1"/>
          </p:cNvSpPr>
          <p:nvPr>
            <p:ph type="body" idx="3"/>
          </p:nvPr>
        </p:nvSpPr>
        <p:spPr>
          <a:xfrm>
            <a:off x="284417" y="528637"/>
            <a:ext cx="3181272" cy="4844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 dirty="0" err="1"/>
              <a:t>Instrucciones</a:t>
            </a:r>
            <a:r>
              <a:rPr lang="en-US" dirty="0"/>
              <a:t> para la </a:t>
            </a:r>
            <a:r>
              <a:rPr lang="en-US" dirty="0" err="1"/>
              <a:t>actividad</a:t>
            </a:r>
            <a:endParaRPr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117350fde23_0_367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6794"/>
              </a:buClr>
              <a:buSzPts val="3200"/>
              <a:buNone/>
            </a:pPr>
            <a:r>
              <a:rPr lang="es-PA" dirty="0"/>
              <a:t>Norma 5 y Norma 6</a:t>
            </a:r>
            <a:endParaRPr dirty="0"/>
          </a:p>
        </p:txBody>
      </p:sp>
      <p:sp>
        <p:nvSpPr>
          <p:cNvPr id="565" name="Google Shape;565;g117350fde23_0_367"/>
          <p:cNvSpPr txBox="1">
            <a:spLocks noGrp="1"/>
          </p:cNvSpPr>
          <p:nvPr>
            <p:ph type="body" idx="2"/>
          </p:nvPr>
        </p:nvSpPr>
        <p:spPr>
          <a:xfrm>
            <a:off x="4100513" y="2400300"/>
            <a:ext cx="7300912" cy="2128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rPr lang="es-PA" dirty="0"/>
              <a:t>En tu grupo, desarrolla un anuncio de radio, explicando</a:t>
            </a:r>
            <a:r>
              <a:rPr lang="en-US" dirty="0"/>
              <a:t>: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endParaRPr dirty="0"/>
          </a:p>
          <a:p>
            <a:pPr marL="457200" marR="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8108"/>
              <a:buChar char="•"/>
            </a:pPr>
            <a:r>
              <a:rPr lang="en-US" dirty="0"/>
              <a:t>Lo que </a:t>
            </a:r>
            <a:r>
              <a:rPr lang="en-US" dirty="0" err="1"/>
              <a:t>significa</a:t>
            </a:r>
            <a:r>
              <a:rPr lang="en-US" dirty="0"/>
              <a:t> la norma</a:t>
            </a:r>
            <a:endParaRPr dirty="0"/>
          </a:p>
          <a:p>
            <a:pPr marL="457200" marR="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8108"/>
              <a:buChar char="•"/>
            </a:pPr>
            <a:r>
              <a:rPr lang="es-PA" dirty="0"/>
              <a:t>Por qué es importante para una respuesta de calidad de la PN</a:t>
            </a:r>
            <a:endParaRPr dirty="0"/>
          </a:p>
          <a:p>
            <a:pPr marL="457200" marR="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8108"/>
              <a:buChar char="•"/>
            </a:pPr>
            <a:r>
              <a:rPr lang="es-PA" dirty="0"/>
              <a:t>Consejos para aplicar la norma</a:t>
            </a:r>
            <a:r>
              <a:rPr lang="en-US" dirty="0"/>
              <a:t>.</a:t>
            </a:r>
            <a:endParaRPr dirty="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endParaRPr dirty="0"/>
          </a:p>
        </p:txBody>
      </p:sp>
      <p:sp>
        <p:nvSpPr>
          <p:cNvPr id="566" name="Google Shape;566;g117350fde23_0_367"/>
          <p:cNvSpPr txBox="1">
            <a:spLocks noGrp="1"/>
          </p:cNvSpPr>
          <p:nvPr>
            <p:ph type="body" idx="3"/>
          </p:nvPr>
        </p:nvSpPr>
        <p:spPr>
          <a:xfrm>
            <a:off x="284417" y="528637"/>
            <a:ext cx="3192561" cy="4890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 dirty="0" err="1"/>
              <a:t>Instrucciones</a:t>
            </a:r>
            <a:r>
              <a:rPr lang="en-US" dirty="0"/>
              <a:t> para la </a:t>
            </a:r>
            <a:r>
              <a:rPr lang="en-US" dirty="0" err="1"/>
              <a:t>actividad</a:t>
            </a:r>
            <a:endParaRPr dirty="0"/>
          </a:p>
        </p:txBody>
      </p:sp>
      <p:pic>
        <p:nvPicPr>
          <p:cNvPr id="567" name="Google Shape;567;g117350fde23_0_367" descr="100,000 Radio logo Vector Images | Depositphoto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8173" y="4457701"/>
            <a:ext cx="2914650" cy="157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71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6794"/>
              </a:buClr>
              <a:buSzPts val="3200"/>
              <a:buNone/>
            </a:pPr>
            <a:r>
              <a:rPr lang="es-PA" dirty="0"/>
              <a:t>Presentación de la Norma 5 y la Norma 6</a:t>
            </a:r>
            <a:endParaRPr dirty="0"/>
          </a:p>
        </p:txBody>
      </p:sp>
      <p:sp>
        <p:nvSpPr>
          <p:cNvPr id="573" name="Google Shape;573;p71"/>
          <p:cNvSpPr txBox="1">
            <a:spLocks noGrp="1"/>
          </p:cNvSpPr>
          <p:nvPr>
            <p:ph type="body" idx="2"/>
          </p:nvPr>
        </p:nvSpPr>
        <p:spPr>
          <a:xfrm>
            <a:off x="4100513" y="1800225"/>
            <a:ext cx="7300912" cy="2657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50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358"/>
              <a:buNone/>
            </a:pPr>
            <a:endParaRPr sz="3600" b="0" i="0" u="none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0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358"/>
              <a:buNone/>
            </a:pPr>
            <a:r>
              <a:rPr lang="es-PA" sz="36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Escuchar los anuncios de radio y luego hablar de ello</a:t>
            </a:r>
            <a:r>
              <a:rPr lang="en-US" sz="36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dirty="0"/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358"/>
              <a:buFont typeface="Arial"/>
              <a:buChar char="•"/>
            </a:pPr>
            <a:r>
              <a:rPr lang="es-PA" sz="36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¿De qué trata esta norma?</a:t>
            </a:r>
            <a:endParaRPr dirty="0"/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358"/>
              <a:buFont typeface="Arial"/>
              <a:buChar char="•"/>
            </a:pPr>
            <a:r>
              <a:rPr lang="es-PA" sz="36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¿Qué importancia tiene la gestión de la información y el seguimiento de la PN para una respuesta de calidad?</a:t>
            </a:r>
            <a:endParaRPr dirty="0"/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358"/>
              <a:buFont typeface="Arial"/>
              <a:buChar char="•"/>
            </a:pPr>
            <a:r>
              <a:rPr lang="en-US" sz="36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¿</a:t>
            </a:r>
            <a:r>
              <a:rPr lang="en-US" sz="3600" b="0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Qué</a:t>
            </a:r>
            <a:r>
              <a:rPr lang="en-US" sz="36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consejos</a:t>
            </a:r>
            <a:r>
              <a:rPr lang="en-US" sz="36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has </a:t>
            </a:r>
            <a:r>
              <a:rPr lang="en-US" sz="3600" b="0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escuchado</a:t>
            </a:r>
            <a:r>
              <a:rPr lang="en-US" sz="36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dirty="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29032"/>
              <a:buNone/>
            </a:pPr>
            <a:endParaRPr dirty="0"/>
          </a:p>
        </p:txBody>
      </p:sp>
      <p:sp>
        <p:nvSpPr>
          <p:cNvPr id="574" name="Google Shape;574;p71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3169983" cy="4878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 dirty="0" err="1"/>
              <a:t>Instrucciones</a:t>
            </a:r>
            <a:r>
              <a:rPr lang="en-US" dirty="0"/>
              <a:t> para la </a:t>
            </a:r>
            <a:r>
              <a:rPr lang="en-US" dirty="0" err="1"/>
              <a:t>actividad</a:t>
            </a:r>
            <a:endParaRPr dirty="0"/>
          </a:p>
        </p:txBody>
      </p:sp>
      <p:pic>
        <p:nvPicPr>
          <p:cNvPr id="575" name="Google Shape;575;p71" descr="100,000 Radio logo Vector Images | Depositphoto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8173" y="4457701"/>
            <a:ext cx="2914650" cy="157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72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6794"/>
              </a:buClr>
              <a:buSzPts val="3200"/>
              <a:buNone/>
            </a:pPr>
            <a:r>
              <a:rPr lang="es-PA" dirty="0"/>
              <a:t>Consideraciones Éticas sobre la Obtención de Datos en Situaciones Humanitarias</a:t>
            </a:r>
            <a:endParaRPr dirty="0"/>
          </a:p>
        </p:txBody>
      </p:sp>
      <p:sp>
        <p:nvSpPr>
          <p:cNvPr id="581" name="Google Shape;581;p72"/>
          <p:cNvSpPr txBox="1">
            <a:spLocks noGrp="1"/>
          </p:cNvSpPr>
          <p:nvPr>
            <p:ph type="body" idx="2"/>
          </p:nvPr>
        </p:nvSpPr>
        <p:spPr>
          <a:xfrm>
            <a:off x="4100513" y="2400300"/>
            <a:ext cx="7300912" cy="2657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0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3600" b="0" i="0" u="none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0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PA" sz="36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¡Relacionar los Principios con su definición!</a:t>
            </a:r>
            <a:endParaRPr dirty="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dirty="0"/>
          </a:p>
        </p:txBody>
      </p:sp>
      <p:sp>
        <p:nvSpPr>
          <p:cNvPr id="582" name="Google Shape;582;p72"/>
          <p:cNvSpPr txBox="1">
            <a:spLocks noGrp="1"/>
          </p:cNvSpPr>
          <p:nvPr>
            <p:ph type="body" idx="3"/>
          </p:nvPr>
        </p:nvSpPr>
        <p:spPr>
          <a:xfrm>
            <a:off x="126373" y="528638"/>
            <a:ext cx="3553805" cy="5206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 dirty="0" err="1"/>
              <a:t>Instrucciones</a:t>
            </a:r>
            <a:r>
              <a:rPr lang="en-US" dirty="0"/>
              <a:t> para la </a:t>
            </a:r>
            <a:r>
              <a:rPr lang="en-US" dirty="0" err="1"/>
              <a:t>actividad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6794"/>
              </a:buClr>
              <a:buSzPts val="3200"/>
              <a:buNone/>
            </a:pPr>
            <a:r>
              <a:rPr lang="en-US" dirty="0" err="1"/>
              <a:t>Prácticas</a:t>
            </a:r>
            <a:r>
              <a:rPr lang="en-US" dirty="0"/>
              <a:t> de </a:t>
            </a:r>
            <a:r>
              <a:rPr lang="en-US" dirty="0" err="1"/>
              <a:t>aprendizaje</a:t>
            </a:r>
            <a:r>
              <a:rPr lang="en-US" dirty="0"/>
              <a:t> 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6794"/>
              </a:buClr>
              <a:buSzPts val="3200"/>
              <a:buNone/>
            </a:pPr>
            <a:r>
              <a:rPr lang="en-US" dirty="0" err="1"/>
              <a:t>reflexivo</a:t>
            </a:r>
            <a:endParaRPr dirty="0"/>
          </a:p>
        </p:txBody>
      </p:sp>
      <p:sp>
        <p:nvSpPr>
          <p:cNvPr id="245" name="Google Shape;245;p1"/>
          <p:cNvSpPr txBox="1">
            <a:spLocks noGrp="1"/>
          </p:cNvSpPr>
          <p:nvPr>
            <p:ph type="body" idx="2"/>
          </p:nvPr>
        </p:nvSpPr>
        <p:spPr>
          <a:xfrm>
            <a:off x="4100513" y="2400300"/>
            <a:ext cx="7300912" cy="2128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457200" marR="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42857"/>
              <a:buChar char="•"/>
            </a:pPr>
            <a:r>
              <a:rPr lang="en-US" dirty="0" err="1"/>
              <a:t>Descargar</a:t>
            </a:r>
            <a:r>
              <a:rPr lang="en-US" dirty="0"/>
              <a:t> </a:t>
            </a:r>
            <a:r>
              <a:rPr lang="en-US" dirty="0" err="1"/>
              <a:t>AnkiPro</a:t>
            </a:r>
            <a:r>
              <a:rPr lang="en-US" dirty="0"/>
              <a:t>, o </a:t>
            </a:r>
            <a:r>
              <a:rPr lang="en-US" dirty="0" err="1"/>
              <a:t>AnkiDroid</a:t>
            </a:r>
            <a:endParaRPr dirty="0"/>
          </a:p>
          <a:p>
            <a:pPr marL="457200" marR="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42857"/>
              <a:buChar char="•"/>
            </a:pPr>
            <a:r>
              <a:rPr lang="en-US" dirty="0" err="1"/>
              <a:t>Haga</a:t>
            </a:r>
            <a:r>
              <a:rPr lang="en-US" dirty="0"/>
              <a:t> click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Plataformas</a:t>
            </a:r>
            <a:r>
              <a:rPr lang="en-US" dirty="0"/>
              <a:t> (Decks)</a:t>
            </a:r>
            <a:endParaRPr dirty="0"/>
          </a:p>
          <a:p>
            <a:pPr marL="457200" marR="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42857"/>
              <a:buChar char="•"/>
            </a:pPr>
            <a:r>
              <a:rPr lang="en-US" dirty="0" err="1"/>
              <a:t>Haga</a:t>
            </a:r>
            <a:r>
              <a:rPr lang="en-US" dirty="0"/>
              <a:t> click </a:t>
            </a:r>
            <a:r>
              <a:rPr lang="en-US" dirty="0" err="1"/>
              <a:t>en</a:t>
            </a:r>
            <a:r>
              <a:rPr lang="en-US" dirty="0"/>
              <a:t> Nuevo (New)</a:t>
            </a:r>
            <a:endParaRPr dirty="0"/>
          </a:p>
          <a:p>
            <a:pPr marL="457200" marR="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42857"/>
              <a:buChar char="•"/>
            </a:pPr>
            <a:r>
              <a:rPr lang="en-US" dirty="0" err="1"/>
              <a:t>Nombre</a:t>
            </a:r>
            <a:r>
              <a:rPr lang="en-US" dirty="0"/>
              <a:t> la </a:t>
            </a:r>
            <a:r>
              <a:rPr lang="en-US" dirty="0" err="1"/>
              <a:t>plataforma</a:t>
            </a:r>
            <a:r>
              <a:rPr lang="en-US" dirty="0"/>
              <a:t> </a:t>
            </a:r>
            <a:endParaRPr dirty="0"/>
          </a:p>
          <a:p>
            <a:pPr marL="457200" marR="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42857"/>
              <a:buChar char="•"/>
            </a:pPr>
            <a:r>
              <a:rPr lang="en-US" dirty="0" err="1"/>
              <a:t>Haga</a:t>
            </a:r>
            <a:r>
              <a:rPr lang="en-US" dirty="0"/>
              <a:t> click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Crear</a:t>
            </a:r>
            <a:r>
              <a:rPr lang="en-US" dirty="0"/>
              <a:t> </a:t>
            </a:r>
            <a:r>
              <a:rPr lang="en-US" dirty="0" err="1"/>
              <a:t>nueva</a:t>
            </a:r>
            <a:r>
              <a:rPr lang="en-US" dirty="0"/>
              <a:t> </a:t>
            </a:r>
            <a:r>
              <a:rPr lang="en-US" dirty="0" err="1"/>
              <a:t>plataforma</a:t>
            </a:r>
            <a:endParaRPr dirty="0"/>
          </a:p>
          <a:p>
            <a:pPr marL="457200" marR="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42857"/>
              <a:buChar char="•"/>
            </a:pPr>
            <a:r>
              <a:rPr lang="es-PA" dirty="0"/>
              <a:t>Haga clic en el nombre de la plataforma y, a continuación, en Crear una tarjeta (</a:t>
            </a:r>
            <a:r>
              <a:rPr lang="es-PA" dirty="0" err="1"/>
              <a:t>card</a:t>
            </a:r>
            <a:r>
              <a:rPr lang="es-PA" dirty="0"/>
              <a:t>)</a:t>
            </a:r>
            <a:endParaRPr dirty="0"/>
          </a:p>
          <a:p>
            <a:pPr marL="457200" marR="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42857"/>
              <a:buChar char="•"/>
            </a:pPr>
            <a:r>
              <a:rPr lang="es-PA" dirty="0"/>
              <a:t>Parte delantera: Añadir una palabra clave o un tema.</a:t>
            </a:r>
          </a:p>
          <a:p>
            <a:pPr marL="457200" marR="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42857"/>
              <a:buChar char="•"/>
            </a:pPr>
            <a:r>
              <a:rPr lang="es-ES" dirty="0"/>
              <a:t>En el reverso: Añade más detalles / tu punto de aprendizaje </a:t>
            </a:r>
          </a:p>
          <a:p>
            <a:pPr marL="457200" marR="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42857"/>
              <a:buChar char="•"/>
            </a:pPr>
            <a:r>
              <a:rPr lang="es-ES" dirty="0"/>
              <a:t>Continúe con otra ficha o haga clic en la x</a:t>
            </a:r>
          </a:p>
          <a:p>
            <a:pPr marL="508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42857"/>
              <a:buNone/>
            </a:pPr>
            <a:endParaRPr lang="es-PA" dirty="0"/>
          </a:p>
          <a:p>
            <a:pPr marL="508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42857"/>
              <a:buNone/>
            </a:pPr>
            <a:endParaRPr lang="es-ES" dirty="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42857"/>
              <a:buNone/>
            </a:pPr>
            <a:endParaRPr dirty="0"/>
          </a:p>
        </p:txBody>
      </p:sp>
      <p:sp>
        <p:nvSpPr>
          <p:cNvPr id="246" name="Google Shape;246;p1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3217383" cy="479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 dirty="0" err="1"/>
              <a:t>Instrucciones</a:t>
            </a:r>
            <a:r>
              <a:rPr lang="en-US" dirty="0"/>
              <a:t> para la </a:t>
            </a:r>
            <a:r>
              <a:rPr lang="en-US" dirty="0" err="1"/>
              <a:t>actividad</a:t>
            </a:r>
            <a:endParaRPr dirty="0"/>
          </a:p>
        </p:txBody>
      </p:sp>
      <p:pic>
        <p:nvPicPr>
          <p:cNvPr id="247" name="Google Shape;24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57013" y="528638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" descr="Reflective practice Education Reflective writing Learning Professional  development, Assert transparent background PNG clipart | HiClipar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13013" y="4656396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73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6794"/>
              </a:buClr>
              <a:buSzPts val="3200"/>
              <a:buNone/>
            </a:pPr>
            <a:r>
              <a:rPr lang="en-US" dirty="0" err="1"/>
              <a:t>Práctica</a:t>
            </a:r>
            <a:r>
              <a:rPr lang="en-US" dirty="0"/>
              <a:t> </a:t>
            </a:r>
            <a:r>
              <a:rPr lang="en-US" dirty="0" err="1"/>
              <a:t>Reflexiva</a:t>
            </a:r>
            <a:endParaRPr dirty="0"/>
          </a:p>
        </p:txBody>
      </p:sp>
      <p:sp>
        <p:nvSpPr>
          <p:cNvPr id="588" name="Google Shape;588;p73"/>
          <p:cNvSpPr txBox="1">
            <a:spLocks noGrp="1"/>
          </p:cNvSpPr>
          <p:nvPr>
            <p:ph type="body" idx="2"/>
          </p:nvPr>
        </p:nvSpPr>
        <p:spPr>
          <a:xfrm>
            <a:off x="4100513" y="1599533"/>
            <a:ext cx="7300912" cy="2657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0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3600" b="0" i="0" u="none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s-PA" sz="36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¿Qué has aprendido en esta sesión?</a:t>
            </a:r>
            <a:endParaRPr dirty="0"/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36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¿</a:t>
            </a:r>
            <a:r>
              <a:rPr lang="en-US" sz="3600" b="0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Qué</a:t>
            </a:r>
            <a:r>
              <a:rPr lang="en-US" sz="36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</a:t>
            </a:r>
            <a:r>
              <a:rPr lang="en-US" sz="36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ha </a:t>
            </a:r>
            <a:r>
              <a:rPr lang="en-US" sz="3600" b="0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sorprendido</a:t>
            </a:r>
            <a:r>
              <a:rPr lang="en-US" sz="36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dirty="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dirty="0"/>
          </a:p>
        </p:txBody>
      </p:sp>
      <p:sp>
        <p:nvSpPr>
          <p:cNvPr id="589" name="Google Shape;589;p73"/>
          <p:cNvSpPr txBox="1">
            <a:spLocks noGrp="1"/>
          </p:cNvSpPr>
          <p:nvPr>
            <p:ph type="body" idx="3"/>
          </p:nvPr>
        </p:nvSpPr>
        <p:spPr>
          <a:xfrm>
            <a:off x="169333" y="528638"/>
            <a:ext cx="3085931" cy="4799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s-PA" dirty="0"/>
              <a:t>Normas 5 y 6 Gestión de la Información y Monitoreo de la PN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endParaRPr dirty="0"/>
          </a:p>
        </p:txBody>
      </p:sp>
      <p:pic>
        <p:nvPicPr>
          <p:cNvPr id="590" name="Google Shape;590;p73" descr="Reflective practice Education Reflective writing Learning Professional  development, Assert transparent background PNG clipart | HiClipar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36494" y="4553060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74"/>
          <p:cNvSpPr txBox="1">
            <a:spLocks noGrp="1"/>
          </p:cNvSpPr>
          <p:nvPr>
            <p:ph type="body" idx="2"/>
          </p:nvPr>
        </p:nvSpPr>
        <p:spPr>
          <a:xfrm>
            <a:off x="4153676" y="975536"/>
            <a:ext cx="7300912" cy="4799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ct val="110671"/>
              <a:buChar char="•"/>
            </a:pPr>
            <a:r>
              <a:rPr lang="es-PA" sz="46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 reconoce que la protección es el objetivo y el resultado previsto de la acción humanitaria.</a:t>
            </a:r>
            <a:endParaRPr dirty="0"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ct val="110671"/>
              <a:buChar char="•"/>
            </a:pPr>
            <a:r>
              <a:rPr lang="en-US" sz="46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PA" sz="46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Debe estar en el centro de todas las actividades de preparación y respuesta humanitaria en todos los sectores</a:t>
            </a:r>
            <a:r>
              <a:rPr lang="en-US" sz="46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ct val="110671"/>
              <a:buNone/>
            </a:pPr>
            <a:endParaRPr sz="4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ct val="110671"/>
              <a:buNone/>
            </a:pPr>
            <a:endParaRPr sz="4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0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0671"/>
              <a:buNone/>
            </a:pPr>
            <a:endParaRPr sz="4600" b="0" i="0" u="none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080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10671"/>
              <a:buNone/>
            </a:pPr>
            <a:r>
              <a:rPr lang="es-PA" sz="4600" b="0" i="0" u="none" strike="noStrik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¿Por qué todos los sectores tienen un papel que desempeñar en el apoyo a la protección y el </a:t>
            </a:r>
            <a:r>
              <a:rPr lang="es-ES" sz="4600" b="0" i="0" u="none" strike="noStrik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bienestar de la niñez y adolescencia</a:t>
            </a:r>
            <a:r>
              <a:rPr lang="es-PA" sz="4600" b="0" i="0" u="none" strike="noStrik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600" b="0" dirty="0">
              <a:solidFill>
                <a:srgbClr val="FF0000"/>
              </a:solidFill>
            </a:endParaRPr>
          </a:p>
          <a:p>
            <a:pPr marL="5080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ct val="181818"/>
              <a:buNone/>
            </a:pPr>
            <a:br>
              <a:rPr lang="en-US" dirty="0"/>
            </a:br>
            <a:endParaRPr dirty="0"/>
          </a:p>
        </p:txBody>
      </p:sp>
      <p:sp>
        <p:nvSpPr>
          <p:cNvPr id="597" name="Google Shape;597;p74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3124827" cy="4799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 dirty="0" err="1"/>
              <a:t>Trabajo</a:t>
            </a:r>
            <a:r>
              <a:rPr lang="en-US" dirty="0"/>
              <a:t> </a:t>
            </a:r>
            <a:r>
              <a:rPr lang="en-US" dirty="0" err="1"/>
              <a:t>Intersectorial</a:t>
            </a:r>
            <a:r>
              <a:rPr lang="en-US" dirty="0"/>
              <a:t> - Pilar 4</a:t>
            </a:r>
            <a:endParaRPr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119679e012c_0_0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 err="1"/>
              <a:t>Integración</a:t>
            </a:r>
            <a:r>
              <a:rPr lang="en-US" dirty="0"/>
              <a:t> de la </a:t>
            </a:r>
            <a:r>
              <a:rPr lang="en-US" dirty="0" err="1"/>
              <a:t>protección</a:t>
            </a:r>
            <a:endParaRPr dirty="0"/>
          </a:p>
        </p:txBody>
      </p:sp>
      <p:sp>
        <p:nvSpPr>
          <p:cNvPr id="604" name="Google Shape;604;g119679e012c_0_0"/>
          <p:cNvSpPr txBox="1">
            <a:spLocks noGrp="1"/>
          </p:cNvSpPr>
          <p:nvPr>
            <p:ph type="body" idx="1"/>
          </p:nvPr>
        </p:nvSpPr>
        <p:spPr>
          <a:xfrm>
            <a:off x="656022" y="1971675"/>
            <a:ext cx="10820015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60000"/>
              <a:buNone/>
            </a:pPr>
            <a:r>
              <a:rPr lang="en-US" b="0">
                <a:solidFill>
                  <a:schemeClr val="dk1"/>
                </a:solidFill>
              </a:rPr>
              <a:t> </a:t>
            </a:r>
            <a:endParaRPr/>
          </a:p>
        </p:txBody>
      </p:sp>
      <p:sp>
        <p:nvSpPr>
          <p:cNvPr id="605" name="Google Shape;605;g119679e012c_0_0"/>
          <p:cNvSpPr txBox="1">
            <a:spLocks noGrp="1"/>
          </p:cNvSpPr>
          <p:nvPr>
            <p:ph type="body" idx="2"/>
          </p:nvPr>
        </p:nvSpPr>
        <p:spPr>
          <a:xfrm>
            <a:off x="656021" y="2614612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s-PA" dirty="0"/>
              <a:t>el proceso de incorporación de los principios básicos de protección humanitaria</a:t>
            </a:r>
            <a:r>
              <a:rPr lang="en-US" dirty="0"/>
              <a:t> </a:t>
            </a:r>
            <a:br>
              <a:rPr lang="en-US" dirty="0"/>
            </a:b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s-PA" dirty="0"/>
              <a:t>fomentando la seguridad, la dignidad y el acceso de todas las personas afectadas</a:t>
            </a:r>
            <a:r>
              <a:rPr lang="en-US" dirty="0"/>
              <a:t>,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br>
              <a:rPr lang="en-US" dirty="0"/>
            </a:br>
            <a:r>
              <a:rPr lang="es-PA" dirty="0"/>
              <a:t>y garantizando la rendición de cuentas, la participación y el empoderamiento de las poblaciones afectadas.</a:t>
            </a:r>
            <a:r>
              <a:rPr lang="en-US" dirty="0"/>
              <a:t> </a:t>
            </a:r>
            <a:endParaRPr sz="11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119679e012c_0_7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 err="1"/>
              <a:t>Enfoques</a:t>
            </a:r>
            <a:r>
              <a:rPr lang="en-US" dirty="0"/>
              <a:t> </a:t>
            </a:r>
            <a:r>
              <a:rPr lang="en-US" dirty="0" err="1"/>
              <a:t>integrados</a:t>
            </a:r>
            <a:endParaRPr dirty="0"/>
          </a:p>
        </p:txBody>
      </p:sp>
      <p:sp>
        <p:nvSpPr>
          <p:cNvPr id="612" name="Google Shape;612;g119679e012c_0_7"/>
          <p:cNvSpPr txBox="1">
            <a:spLocks noGrp="1"/>
          </p:cNvSpPr>
          <p:nvPr>
            <p:ph type="body" idx="1"/>
          </p:nvPr>
        </p:nvSpPr>
        <p:spPr>
          <a:xfrm>
            <a:off x="656022" y="1971675"/>
            <a:ext cx="108201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60000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613" name="Google Shape;613;g119679e012c_0_7"/>
          <p:cNvSpPr txBox="1">
            <a:spLocks noGrp="1"/>
          </p:cNvSpPr>
          <p:nvPr>
            <p:ph type="body" idx="2"/>
          </p:nvPr>
        </p:nvSpPr>
        <p:spPr>
          <a:xfrm>
            <a:off x="656021" y="2614612"/>
            <a:ext cx="10820100" cy="37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s-PA" dirty="0"/>
              <a:t>Permite que dos o más sectores trabajen juntos para lograr uno o varios resultados comunes del programa.</a:t>
            </a:r>
            <a:r>
              <a:rPr lang="en-US" dirty="0"/>
              <a:t>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s-PA" dirty="0"/>
              <a:t>Basándose en las capacidades existentes y en la identificación y el análisis conjuntos de las necesidades.</a:t>
            </a:r>
            <a:r>
              <a:rPr lang="en-US" dirty="0"/>
              <a:t> </a:t>
            </a:r>
            <a:endParaRPr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75"/>
          <p:cNvSpPr txBox="1">
            <a:spLocks noGrp="1"/>
          </p:cNvSpPr>
          <p:nvPr>
            <p:ph type="body" idx="2"/>
          </p:nvPr>
        </p:nvSpPr>
        <p:spPr>
          <a:xfrm>
            <a:off x="4100513" y="1890929"/>
            <a:ext cx="7300912" cy="4265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50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26696"/>
              <a:buNone/>
            </a:pPr>
            <a:r>
              <a:rPr lang="es-PA" sz="26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 tus grupos y refiriéndote al sector asignado discute las siguientes preguntas:</a:t>
            </a:r>
            <a:r>
              <a:rPr lang="en-US" sz="26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dirty="0"/>
          </a:p>
          <a:p>
            <a:pPr marL="50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26696"/>
              <a:buNone/>
            </a:pPr>
            <a:endParaRPr sz="260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9071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26696"/>
              <a:buChar char="•"/>
            </a:pPr>
            <a:r>
              <a:rPr lang="es-PA" sz="2600" b="0" i="0" u="none" strike="noStrik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¿Qué acciones clave recomienda las NMPN que lleven a cabo conjuntamente los actores de la PN y de este sector? ¿Qué acciones clave se recomiendan para que los actores de la PN lideren el trabajo con este sector?</a:t>
            </a:r>
            <a:endParaRPr sz="2600" b="0" i="0" u="none" strike="noStrik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5655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es-PA" sz="2600" dirty="0">
                <a:solidFill>
                  <a:srgbClr val="000000"/>
                </a:solidFill>
              </a:rPr>
              <a:t>¿Qué competencias (creencias y aptitudes) necesita este sector para llevar a cabo estas acciones con eficacia?</a:t>
            </a:r>
            <a:endParaRPr sz="2600" dirty="0">
              <a:solidFill>
                <a:srgbClr val="000000"/>
              </a:solidFill>
            </a:endParaRPr>
          </a:p>
          <a:p>
            <a:pPr marL="457200" lvl="0" indent="-39071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26696"/>
              <a:buChar char="•"/>
            </a:pPr>
            <a:r>
              <a:rPr lang="es-PA" sz="2600" b="0" i="0" u="none" strike="noStrik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¿Qué logros ha presenciado o conoce?</a:t>
            </a:r>
            <a:endParaRPr sz="2600" b="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9071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26696"/>
              <a:buChar char="•"/>
            </a:pPr>
            <a:r>
              <a:rPr lang="es-PA" sz="2600" b="0" i="0" u="none" strike="noStrik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¿Qué desafíos prevé? ¿Cómo podría mitigarlos?</a:t>
            </a:r>
            <a:endParaRPr dirty="0"/>
          </a:p>
          <a:p>
            <a: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26696"/>
              <a:buNone/>
            </a:pPr>
            <a:endParaRPr sz="2600" b="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50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26696"/>
              <a:buNone/>
            </a:pPr>
            <a:endParaRPr sz="2600" b="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50800" lvl="0" indent="0">
              <a:buSzPct val="117647"/>
              <a:buNone/>
            </a:pPr>
            <a:r>
              <a:rPr lang="es-PA" dirty="0"/>
              <a:t>Tiene 25 minutos para preparar una presentación de 5 minutos</a:t>
            </a:r>
            <a:br>
              <a:rPr lang="en-US" dirty="0"/>
            </a:br>
            <a:endParaRPr dirty="0"/>
          </a:p>
        </p:txBody>
      </p:sp>
      <p:sp>
        <p:nvSpPr>
          <p:cNvPr id="620" name="Google Shape;620;p75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3090961" cy="4731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 dirty="0" err="1"/>
              <a:t>Trabajo</a:t>
            </a:r>
            <a:r>
              <a:rPr lang="en-US" dirty="0"/>
              <a:t> </a:t>
            </a:r>
            <a:r>
              <a:rPr lang="en-US" dirty="0" err="1"/>
              <a:t>Intersectorial</a:t>
            </a:r>
            <a:r>
              <a:rPr lang="en-US" dirty="0"/>
              <a:t> - Pilar 4</a:t>
            </a:r>
            <a:endParaRPr dirty="0"/>
          </a:p>
        </p:txBody>
      </p:sp>
      <p:sp>
        <p:nvSpPr>
          <p:cNvPr id="621" name="Google Shape;621;p75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6794"/>
              </a:buClr>
              <a:buSzPts val="3200"/>
              <a:buNone/>
            </a:pPr>
            <a:r>
              <a:rPr lang="es-PA" dirty="0"/>
              <a:t>Acciones Clave para el Trabajo Intersectorial</a:t>
            </a:r>
            <a:endParaRPr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76"/>
          <p:cNvSpPr txBox="1">
            <a:spLocks noGrp="1"/>
          </p:cNvSpPr>
          <p:nvPr>
            <p:ph type="body" idx="2"/>
          </p:nvPr>
        </p:nvSpPr>
        <p:spPr>
          <a:xfrm>
            <a:off x="4100513" y="1890929"/>
            <a:ext cx="7300912" cy="4265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s-PA" sz="3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¿Qué importancia tiene la protección en su contexto?</a:t>
            </a:r>
            <a:endParaRPr dirty="0"/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s-PA" sz="3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¿Qué hará para cooperar mejor con otros sectores en su propio contexto?</a:t>
            </a:r>
            <a:endParaRPr dirty="0"/>
          </a:p>
          <a:p>
            <a:pPr marL="508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br>
              <a:rPr lang="en-US" sz="3200" dirty="0"/>
            </a:br>
            <a:endParaRPr sz="3200" dirty="0"/>
          </a:p>
        </p:txBody>
      </p:sp>
      <p:sp>
        <p:nvSpPr>
          <p:cNvPr id="628" name="Google Shape;628;p76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3098054" cy="479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 dirty="0" err="1"/>
              <a:t>Trabajo</a:t>
            </a:r>
            <a:r>
              <a:rPr lang="en-US" dirty="0"/>
              <a:t> </a:t>
            </a:r>
            <a:r>
              <a:rPr lang="en-US" dirty="0" err="1"/>
              <a:t>Intersectorial</a:t>
            </a:r>
            <a:r>
              <a:rPr lang="en-US" dirty="0"/>
              <a:t> - Pilar 4</a:t>
            </a:r>
            <a:endParaRPr dirty="0"/>
          </a:p>
        </p:txBody>
      </p:sp>
      <p:sp>
        <p:nvSpPr>
          <p:cNvPr id="629" name="Google Shape;629;p76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6794"/>
              </a:buClr>
              <a:buSzPts val="3200"/>
              <a:buNone/>
            </a:pPr>
            <a:r>
              <a:rPr lang="en-US" dirty="0" err="1"/>
              <a:t>Práctica</a:t>
            </a:r>
            <a:r>
              <a:rPr lang="en-US" dirty="0"/>
              <a:t> </a:t>
            </a:r>
            <a:r>
              <a:rPr lang="en-US" dirty="0" err="1"/>
              <a:t>Reflexiva</a:t>
            </a:r>
            <a:endParaRPr dirty="0"/>
          </a:p>
        </p:txBody>
      </p:sp>
      <p:pic>
        <p:nvPicPr>
          <p:cNvPr id="630" name="Google Shape;630;p76" descr="Reflective practice Education Reflective writing Learning Professional  development, Assert transparent background PNG clipart | HiClipar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36494" y="4553060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4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dirty="0" err="1"/>
              <a:t>Sesiones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dirty="0" err="1"/>
              <a:t>asuntos</a:t>
            </a:r>
            <a:r>
              <a:rPr lang="en-US" dirty="0"/>
              <a:t> </a:t>
            </a:r>
            <a:r>
              <a:rPr lang="en-US" dirty="0" err="1"/>
              <a:t>transversales</a:t>
            </a:r>
            <a:endParaRPr lang="en-US" dirty="0"/>
          </a:p>
        </p:txBody>
      </p:sp>
      <p:sp>
        <p:nvSpPr>
          <p:cNvPr id="636" name="Google Shape;636;p4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12f62047705_0_0"/>
          <p:cNvSpPr txBox="1">
            <a:spLocks noGrp="1"/>
          </p:cNvSpPr>
          <p:nvPr>
            <p:ph type="body" idx="2"/>
          </p:nvPr>
        </p:nvSpPr>
        <p:spPr>
          <a:xfrm>
            <a:off x="656025" y="2018523"/>
            <a:ext cx="10820100" cy="4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s-PA" dirty="0"/>
              <a:t>Compromiso de los trabajadores humanitarios</a:t>
            </a:r>
            <a:r>
              <a:rPr lang="en-US" dirty="0"/>
              <a:t> </a:t>
            </a:r>
            <a:endParaRPr dirty="0"/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s-PA" dirty="0"/>
              <a:t>Uso responsable de la energía</a:t>
            </a:r>
            <a:endParaRPr dirty="0"/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s-PA" dirty="0"/>
              <a:t>Capacitar a las personas afectadas</a:t>
            </a:r>
            <a:r>
              <a:rPr lang="en-US" dirty="0"/>
              <a:t> </a:t>
            </a:r>
            <a:endParaRPr dirty="0"/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dirty="0" err="1"/>
              <a:t>Aprovechar</a:t>
            </a:r>
            <a:r>
              <a:rPr lang="en-US" dirty="0"/>
              <a:t> las </a:t>
            </a:r>
            <a:r>
              <a:rPr lang="en-US" dirty="0" err="1"/>
              <a:t>capacidades</a:t>
            </a:r>
            <a:r>
              <a:rPr lang="en-US" dirty="0"/>
              <a:t> </a:t>
            </a:r>
            <a:r>
              <a:rPr lang="en-US" dirty="0" err="1"/>
              <a:t>preexistentes</a:t>
            </a:r>
            <a:r>
              <a:rPr lang="en-US" dirty="0"/>
              <a:t> </a:t>
            </a:r>
            <a:endParaRPr dirty="0"/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A </a:t>
            </a:r>
            <a:r>
              <a:rPr lang="en-US" dirty="0" err="1"/>
              <a:t>través</a:t>
            </a:r>
            <a:r>
              <a:rPr lang="en-US" dirty="0"/>
              <a:t> de:</a:t>
            </a:r>
            <a:endParaRPr dirty="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s-PA" dirty="0"/>
              <a:t>Compartir información</a:t>
            </a:r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s-PA" dirty="0"/>
              <a:t>Apoyando la participación y el liderazgo</a:t>
            </a:r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s-PA" dirty="0"/>
              <a:t>Buscando retroalimentación y respondiendo a la misma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643" name="Google Shape;643;g12f62047705_0_0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s-ES" dirty="0"/>
              <a:t>Rendición de Cuentas ante las Poblaciones Afectadas</a:t>
            </a:r>
            <a:endParaRPr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77"/>
          <p:cNvSpPr txBox="1">
            <a:spLocks noGrp="1"/>
          </p:cNvSpPr>
          <p:nvPr>
            <p:ph type="body" idx="2"/>
          </p:nvPr>
        </p:nvSpPr>
        <p:spPr>
          <a:xfrm>
            <a:off x="656025" y="2018523"/>
            <a:ext cx="10820100" cy="4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s-PA" dirty="0">
                <a:latin typeface="Helvetica Neue"/>
                <a:ea typeface="Helvetica Neue"/>
                <a:cs typeface="Helvetica Neue"/>
                <a:sym typeface="Helvetica Neue"/>
              </a:rPr>
              <a:t>En tus grupos, leer los estudios de casos</a:t>
            </a:r>
            <a:endParaRPr dirty="0"/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s-PA" dirty="0">
                <a:latin typeface="Helvetica Neue"/>
                <a:ea typeface="Helvetica Neue"/>
                <a:cs typeface="Helvetica Neue"/>
                <a:sym typeface="Helvetica Neue"/>
              </a:rPr>
              <a:t>Debatir las siguientes cuestiones para cada uno de los casos prácticos</a:t>
            </a:r>
            <a:endParaRPr dirty="0"/>
          </a:p>
          <a:p>
            <a:pPr marL="914400" lvl="1" indent="-3810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s-PA" sz="2800" b="0" i="0" u="none" strike="noStrik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¿La acción descrita es pertinente en su contexto?</a:t>
            </a:r>
            <a:endParaRPr dirty="0"/>
          </a:p>
          <a:p>
            <a:pPr marL="914400" lvl="1" indent="-3810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s-PA" sz="2800" b="0" i="0" u="none" strike="noStrik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¿Encontraría dificultades para llevar a cabo este tipo de actividad?</a:t>
            </a:r>
            <a:endParaRPr sz="2800" b="1" i="0" u="none" strike="noStrik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20 </a:t>
            </a:r>
            <a:r>
              <a:rPr lang="en-US" dirty="0" err="1"/>
              <a:t>minutos</a:t>
            </a:r>
            <a:endParaRPr dirty="0"/>
          </a:p>
        </p:txBody>
      </p:sp>
      <p:sp>
        <p:nvSpPr>
          <p:cNvPr id="650" name="Google Shape;650;p77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s-ES" dirty="0"/>
              <a:t>Rendición de Cuentas ante las Poblaciones Afectadas</a:t>
            </a:r>
            <a:r>
              <a:rPr lang="es-PA" dirty="0"/>
              <a:t> - Actividad</a:t>
            </a:r>
            <a:endParaRPr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12f62047705_0_8"/>
          <p:cNvSpPr txBox="1">
            <a:spLocks noGrp="1"/>
          </p:cNvSpPr>
          <p:nvPr>
            <p:ph type="body" idx="2"/>
          </p:nvPr>
        </p:nvSpPr>
        <p:spPr>
          <a:xfrm>
            <a:off x="656025" y="1817925"/>
            <a:ext cx="10820100" cy="45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s-PA" dirty="0"/>
              <a:t>Intercambio de información regular, oportuno y accesible</a:t>
            </a:r>
            <a:r>
              <a:rPr lang="en-US" dirty="0"/>
              <a:t>. </a:t>
            </a:r>
            <a:endParaRPr dirty="0"/>
          </a:p>
          <a:p>
            <a:pPr marL="457200" marR="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s-PA" dirty="0"/>
              <a:t>Participación: debatir juntos, decidir juntos y trabajar juntos con los NNA</a:t>
            </a:r>
            <a:r>
              <a:rPr lang="en-US" dirty="0"/>
              <a:t>.</a:t>
            </a:r>
            <a:endParaRPr dirty="0"/>
          </a:p>
          <a:p>
            <a:pPr marL="457200" marR="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s-PA" dirty="0"/>
              <a:t>Buscar proactivamente la opinión de los NNA y tramitar sus quejas</a:t>
            </a:r>
            <a:r>
              <a:rPr lang="en-US" dirty="0"/>
              <a:t>.</a:t>
            </a:r>
            <a:endParaRPr dirty="0"/>
          </a:p>
          <a:p>
            <a:pPr marL="457200" marR="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s-PA" dirty="0"/>
              <a:t>Seguimiento, evaluación y aprendizaje: dar voz a los NNA en nuestros ejercicios de seguimiento y evaluación</a:t>
            </a:r>
            <a:r>
              <a:rPr lang="en-US" dirty="0"/>
              <a:t>. </a:t>
            </a:r>
            <a:endParaRPr dirty="0"/>
          </a:p>
          <a:p>
            <a:pPr marL="457200" marR="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s-PA" dirty="0"/>
              <a:t>Reforzar las competencias del personal para una programación responsable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657" name="Google Shape;657;g12f62047705_0_8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s-PA" dirty="0"/>
              <a:t>¿Qué significa en la práctica rendir cuentas a los niños?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lvetica Neue"/>
              <a:buNone/>
            </a:pPr>
            <a:r>
              <a:rPr lang="es-PA" dirty="0"/>
              <a:t>Objetivos de aprendizaje del curso</a:t>
            </a:r>
            <a:endParaRPr dirty="0"/>
          </a:p>
        </p:txBody>
      </p:sp>
      <p:sp>
        <p:nvSpPr>
          <p:cNvPr id="254" name="Google Shape;254;p2"/>
          <p:cNvSpPr txBox="1">
            <a:spLocks noGrp="1"/>
          </p:cNvSpPr>
          <p:nvPr>
            <p:ph type="body" idx="1"/>
          </p:nvPr>
        </p:nvSpPr>
        <p:spPr>
          <a:xfrm>
            <a:off x="656022" y="1770325"/>
            <a:ext cx="10820100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</a:pPr>
            <a:r>
              <a:rPr lang="es-ES" dirty="0"/>
              <a:t>Al finalizar el curso serás capaz de</a:t>
            </a:r>
            <a:r>
              <a:rPr lang="en-US" dirty="0"/>
              <a:t>:</a:t>
            </a:r>
            <a:endParaRPr dirty="0"/>
          </a:p>
        </p:txBody>
      </p:sp>
      <p:sp>
        <p:nvSpPr>
          <p:cNvPr id="255" name="Google Shape;255;p2"/>
          <p:cNvSpPr txBox="1">
            <a:spLocks noGrp="1"/>
          </p:cNvSpPr>
          <p:nvPr>
            <p:ph type="body" idx="2"/>
          </p:nvPr>
        </p:nvSpPr>
        <p:spPr>
          <a:xfrm>
            <a:off x="656025" y="2335650"/>
            <a:ext cx="10820100" cy="4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457200" marR="0" lvl="0" indent="-36639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s-PA" dirty="0"/>
              <a:t>Debatir la importancia de los principios rectores de la </a:t>
            </a:r>
            <a:r>
              <a:rPr lang="es-ES" dirty="0"/>
              <a:t>protección de la niñez y adolescencia</a:t>
            </a:r>
            <a:r>
              <a:rPr lang="es-PA" dirty="0"/>
              <a:t> en las acciones humanitarias de prevención y respuesta; </a:t>
            </a:r>
          </a:p>
          <a:p>
            <a:pPr marL="457200" marR="0" lvl="0" indent="-36639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s-PA" dirty="0"/>
              <a:t>Describir los riesgos y factores de </a:t>
            </a:r>
            <a:r>
              <a:rPr lang="es-ES" dirty="0"/>
              <a:t>protección de la niñez y adolescencia</a:t>
            </a:r>
            <a:r>
              <a:rPr lang="es-PA" dirty="0"/>
              <a:t> a través de un modelo </a:t>
            </a:r>
            <a:r>
              <a:rPr lang="es-PA" dirty="0" err="1"/>
              <a:t>socioecológico</a:t>
            </a:r>
            <a:r>
              <a:rPr lang="es-PA" dirty="0"/>
              <a:t> en contextos humanitarios;</a:t>
            </a:r>
          </a:p>
          <a:p>
            <a:pPr marL="457200" marR="0" lvl="0" indent="-36639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s-PA" dirty="0"/>
              <a:t>Explicar el alcance y la variedad de las estrategias de prevención y respuesta en materia de </a:t>
            </a:r>
            <a:r>
              <a:rPr lang="es-ES" dirty="0"/>
              <a:t>protección de la niñez y adolescencia</a:t>
            </a:r>
            <a:r>
              <a:rPr lang="es-PA" dirty="0"/>
              <a:t> en contextos humanitarios;</a:t>
            </a:r>
          </a:p>
          <a:p>
            <a:pPr marL="457200" marR="0" lvl="0" indent="-36639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s-PA" dirty="0"/>
              <a:t>Sugerir formas de garantizar una respuesta de calidad en materia de </a:t>
            </a:r>
            <a:r>
              <a:rPr lang="es-ES" dirty="0"/>
              <a:t>protección de la niñez y adolescencia</a:t>
            </a:r>
            <a:r>
              <a:rPr lang="es-PA" dirty="0"/>
              <a:t> a través de 6 áreas clave de programación destacadas en las </a:t>
            </a:r>
            <a:r>
              <a:rPr lang="es-ES" dirty="0"/>
              <a:t>Normas Mínimas de Protección de la Niñez y Adolescencia</a:t>
            </a:r>
            <a:r>
              <a:rPr lang="es-PA" dirty="0"/>
              <a:t>;</a:t>
            </a:r>
          </a:p>
          <a:p>
            <a:pPr marL="457200" marR="0" lvl="0" indent="-36639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s-PA" dirty="0"/>
              <a:t>Sugerir formas de trabajar en todos los sectores humanitarios para maximizar los resultados de la protección de los NNA;</a:t>
            </a:r>
          </a:p>
          <a:p>
            <a:pPr marL="457200" marR="0" lvl="0" indent="-36639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s-PA" dirty="0"/>
              <a:t>Describir la importancia y los desafíos potenciales de la incorporación de los temas transversales seleccionados en la respuesta humanitaria de </a:t>
            </a:r>
            <a:r>
              <a:rPr lang="es-ES" dirty="0"/>
              <a:t>protección de la niñez y adolescencia</a:t>
            </a:r>
            <a:r>
              <a:rPr lang="es-PA" dirty="0"/>
              <a:t>.</a:t>
            </a:r>
            <a:endParaRPr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78"/>
          <p:cNvSpPr txBox="1">
            <a:spLocks noGrp="1"/>
          </p:cNvSpPr>
          <p:nvPr>
            <p:ph type="body" idx="2"/>
          </p:nvPr>
        </p:nvSpPr>
        <p:spPr>
          <a:xfrm>
            <a:off x="656023" y="2253860"/>
            <a:ext cx="10820100" cy="45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s-PA" sz="3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¿Qué puedes hacer con lo que has aprendido hoy sobre la </a:t>
            </a:r>
            <a:r>
              <a:rPr lang="es-PA"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rendición de cuentas</a:t>
            </a:r>
            <a:r>
              <a:rPr lang="es-PA" sz="3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ante los NNA?</a:t>
            </a:r>
            <a:endParaRPr dirty="0"/>
          </a:p>
          <a:p>
            <a: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endParaRPr sz="3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0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3200" b="0" i="0" u="none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s-PA" sz="3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¿Qué es lo más importante que ha aprendido?</a:t>
            </a:r>
            <a:endParaRPr dirty="0"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dirty="0"/>
          </a:p>
        </p:txBody>
      </p:sp>
      <p:sp>
        <p:nvSpPr>
          <p:cNvPr id="664" name="Google Shape;664;p78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 err="1"/>
              <a:t>Práctica</a:t>
            </a:r>
            <a:r>
              <a:rPr lang="en-US" dirty="0"/>
              <a:t> </a:t>
            </a:r>
            <a:r>
              <a:rPr lang="en-US" dirty="0" err="1"/>
              <a:t>Reflexiva</a:t>
            </a:r>
            <a:endParaRPr dirty="0"/>
          </a:p>
        </p:txBody>
      </p:sp>
      <p:pic>
        <p:nvPicPr>
          <p:cNvPr id="665" name="Google Shape;665;p78" descr="Reflective practice Education Reflective writing Learning Professional  development, Assert transparent background PNG clipart | HiClipar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36494" y="4553060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10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Helvetica Neue"/>
              <a:buNone/>
            </a:pPr>
            <a:r>
              <a:rPr lang="en-US" dirty="0" err="1"/>
              <a:t>Adolescencia</a:t>
            </a:r>
            <a:endParaRPr dirty="0"/>
          </a:p>
        </p:txBody>
      </p:sp>
      <p:sp>
        <p:nvSpPr>
          <p:cNvPr id="671" name="Google Shape;671;p10"/>
          <p:cNvSpPr txBox="1">
            <a:spLocks noGrp="1"/>
          </p:cNvSpPr>
          <p:nvPr>
            <p:ph type="body" idx="2"/>
          </p:nvPr>
        </p:nvSpPr>
        <p:spPr>
          <a:xfrm>
            <a:off x="656025" y="2641325"/>
            <a:ext cx="10820100" cy="37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•"/>
            </a:pPr>
            <a:r>
              <a:rPr lang="es-PA" dirty="0"/>
              <a:t>rápido desarrollo cerebral y crecimiento físico</a:t>
            </a:r>
            <a:r>
              <a:rPr lang="en-US" dirty="0"/>
              <a:t> </a:t>
            </a:r>
            <a:endParaRPr dirty="0"/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s-PA" dirty="0"/>
              <a:t>mejora de la capacidad cognitiva</a:t>
            </a:r>
            <a:r>
              <a:rPr lang="en-US" dirty="0"/>
              <a:t> </a:t>
            </a:r>
            <a:endParaRPr dirty="0"/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s-PA" dirty="0"/>
              <a:t>inicio de la pubertad y conciencia sexual</a:t>
            </a:r>
            <a:r>
              <a:rPr lang="en-US" dirty="0"/>
              <a:t> </a:t>
            </a:r>
            <a:endParaRPr dirty="0"/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s-PA" dirty="0"/>
              <a:t>nuevas capacidades, puntos fuertes y competencias</a:t>
            </a:r>
            <a:r>
              <a:rPr lang="en-US" dirty="0"/>
              <a:t>. </a:t>
            </a:r>
            <a:endParaRPr dirty="0"/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dirty="0" err="1"/>
              <a:t>papel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sociedad</a:t>
            </a:r>
            <a:r>
              <a:rPr lang="en-US" dirty="0"/>
              <a:t> </a:t>
            </a:r>
            <a:endParaRPr dirty="0"/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s-PA" dirty="0"/>
              <a:t>relaciones más significativas con los compañeros</a:t>
            </a:r>
            <a:r>
              <a:rPr lang="en-US" dirty="0"/>
              <a:t> </a:t>
            </a:r>
            <a:endParaRPr dirty="0"/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s-PA" dirty="0"/>
              <a:t>transición de la dependencia a una mayor autonomía</a:t>
            </a:r>
            <a:r>
              <a:rPr lang="en-US" dirty="0"/>
              <a:t>.” </a:t>
            </a:r>
            <a:endParaRPr dirty="0"/>
          </a:p>
        </p:txBody>
      </p:sp>
      <p:sp>
        <p:nvSpPr>
          <p:cNvPr id="672" name="Google Shape;672;p10"/>
          <p:cNvSpPr txBox="1">
            <a:spLocks noGrp="1"/>
          </p:cNvSpPr>
          <p:nvPr>
            <p:ph type="body" idx="1"/>
          </p:nvPr>
        </p:nvSpPr>
        <p:spPr>
          <a:xfrm>
            <a:off x="656022" y="1770325"/>
            <a:ext cx="10820100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</a:pPr>
            <a:r>
              <a:rPr lang="en-US" dirty="0"/>
              <a:t>Se </a:t>
            </a:r>
            <a:r>
              <a:rPr lang="en-US" dirty="0" err="1"/>
              <a:t>caracteriza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:</a:t>
            </a:r>
            <a:endParaRPr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1140bdd51fb_0_1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800" cy="12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6794"/>
              </a:buClr>
              <a:buSzPts val="3200"/>
              <a:buNone/>
            </a:pPr>
            <a:r>
              <a:rPr lang="es-PA" dirty="0"/>
              <a:t>Necesidades diferenciadas de jóvenes y adolescentes</a:t>
            </a:r>
            <a:endParaRPr dirty="0"/>
          </a:p>
        </p:txBody>
      </p:sp>
      <p:sp>
        <p:nvSpPr>
          <p:cNvPr id="678" name="Google Shape;678;g1140bdd51fb_0_1"/>
          <p:cNvSpPr txBox="1">
            <a:spLocks noGrp="1"/>
          </p:cNvSpPr>
          <p:nvPr>
            <p:ph type="body" idx="2"/>
          </p:nvPr>
        </p:nvSpPr>
        <p:spPr>
          <a:xfrm>
            <a:off x="4100525" y="1717450"/>
            <a:ext cx="7300800" cy="42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dirty="0"/>
              <a:t>En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grupo</a:t>
            </a:r>
            <a:r>
              <a:rPr lang="en-US" dirty="0"/>
              <a:t>, 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rPr lang="es-PA" dirty="0"/>
              <a:t>debatir sobre las vulnerabilidades y los riesgos a los que se enfrentan los diferentes grupos de edad de adolescentes y/o jóvenes en su propio contexto</a:t>
            </a:r>
            <a:r>
              <a:rPr lang="en-US" dirty="0"/>
              <a:t>.</a:t>
            </a:r>
            <a:endParaRPr sz="1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PA" dirty="0"/>
              <a:t>Tomar notas en un rotafolio</a:t>
            </a:r>
            <a:endParaRPr dirty="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dirty="0"/>
          </a:p>
        </p:txBody>
      </p:sp>
      <p:sp>
        <p:nvSpPr>
          <p:cNvPr id="679" name="Google Shape;679;g1140bdd51fb_0_1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3158694" cy="4833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 dirty="0" err="1"/>
              <a:t>Instrucciones</a:t>
            </a:r>
            <a:r>
              <a:rPr lang="en-US" dirty="0"/>
              <a:t> para la </a:t>
            </a:r>
            <a:r>
              <a:rPr lang="en-US" dirty="0" err="1"/>
              <a:t>actividad</a:t>
            </a:r>
            <a:endParaRPr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1140bdd51fb_0_7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800" cy="12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6794"/>
              </a:buClr>
              <a:buSzPts val="3200"/>
              <a:buNone/>
            </a:pPr>
            <a:r>
              <a:rPr lang="es-PA" dirty="0"/>
              <a:t>Necesidades diferenciadas de jóvenes y adolescentes</a:t>
            </a:r>
            <a:endParaRPr dirty="0"/>
          </a:p>
        </p:txBody>
      </p:sp>
      <p:sp>
        <p:nvSpPr>
          <p:cNvPr id="685" name="Google Shape;685;g1140bdd51fb_0_7"/>
          <p:cNvSpPr txBox="1">
            <a:spLocks noGrp="1"/>
          </p:cNvSpPr>
          <p:nvPr>
            <p:ph type="body" idx="2"/>
          </p:nvPr>
        </p:nvSpPr>
        <p:spPr>
          <a:xfrm>
            <a:off x="4100525" y="1717450"/>
            <a:ext cx="7300800" cy="42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dirty="0"/>
              <a:t>En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grupo</a:t>
            </a:r>
            <a:r>
              <a:rPr lang="en-US" dirty="0"/>
              <a:t>,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rPr lang="es-PA" dirty="0"/>
              <a:t>debatir diferentes formas de garantizar la participación de los jóvenes en la programación de la PNAH, a lo largo de las 5 fases del ciclo del programa</a:t>
            </a:r>
            <a:r>
              <a:rPr lang="en-US" dirty="0"/>
              <a:t>. </a:t>
            </a:r>
            <a:endParaRPr sz="1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endParaRPr sz="1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endParaRPr dirty="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dirty="0"/>
          </a:p>
        </p:txBody>
      </p:sp>
      <p:sp>
        <p:nvSpPr>
          <p:cNvPr id="686" name="Google Shape;686;g1140bdd51fb_0_7"/>
          <p:cNvSpPr txBox="1">
            <a:spLocks noGrp="1"/>
          </p:cNvSpPr>
          <p:nvPr>
            <p:ph type="body" idx="3"/>
          </p:nvPr>
        </p:nvSpPr>
        <p:spPr>
          <a:xfrm>
            <a:off x="284416" y="528637"/>
            <a:ext cx="3226427" cy="4923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 dirty="0" err="1"/>
              <a:t>Instrucciones</a:t>
            </a:r>
            <a:r>
              <a:rPr lang="en-US" dirty="0"/>
              <a:t> para la </a:t>
            </a:r>
            <a:r>
              <a:rPr lang="en-US" dirty="0" err="1"/>
              <a:t>actividad</a:t>
            </a:r>
            <a:endParaRPr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79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800" cy="12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6794"/>
              </a:buClr>
              <a:buSzPts val="3200"/>
              <a:buNone/>
            </a:pPr>
            <a:r>
              <a:rPr lang="en-US" dirty="0" err="1"/>
              <a:t>Práctica</a:t>
            </a:r>
            <a:r>
              <a:rPr lang="en-US" dirty="0"/>
              <a:t> </a:t>
            </a:r>
            <a:r>
              <a:rPr lang="en-US" dirty="0" err="1"/>
              <a:t>Reflexiva</a:t>
            </a:r>
            <a:endParaRPr dirty="0"/>
          </a:p>
        </p:txBody>
      </p:sp>
      <p:sp>
        <p:nvSpPr>
          <p:cNvPr id="692" name="Google Shape;692;p79"/>
          <p:cNvSpPr txBox="1">
            <a:spLocks noGrp="1"/>
          </p:cNvSpPr>
          <p:nvPr>
            <p:ph type="body" idx="2"/>
          </p:nvPr>
        </p:nvSpPr>
        <p:spPr>
          <a:xfrm>
            <a:off x="4100525" y="1717450"/>
            <a:ext cx="7300800" cy="42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s-PA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¿Qué harías de forma diferente para los adolescentes en tu contexto después de esta sesión?</a:t>
            </a:r>
            <a:endParaRPr dirty="0"/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s-PA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¿Qué te ha sorprendido hoy?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endParaRPr dirty="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dirty="0"/>
          </a:p>
        </p:txBody>
      </p:sp>
      <p:sp>
        <p:nvSpPr>
          <p:cNvPr id="693" name="Google Shape;693;p79"/>
          <p:cNvSpPr txBox="1">
            <a:spLocks noGrp="1"/>
          </p:cNvSpPr>
          <p:nvPr>
            <p:ph type="body" idx="3"/>
          </p:nvPr>
        </p:nvSpPr>
        <p:spPr>
          <a:xfrm>
            <a:off x="191912" y="528637"/>
            <a:ext cx="3341510" cy="4923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 dirty="0" err="1"/>
              <a:t>Programación</a:t>
            </a:r>
            <a:r>
              <a:rPr lang="en-US" dirty="0"/>
              <a:t> para </a:t>
            </a:r>
            <a:r>
              <a:rPr lang="en-US" dirty="0" err="1"/>
              <a:t>Adolescentes</a:t>
            </a:r>
            <a:endParaRPr dirty="0"/>
          </a:p>
        </p:txBody>
      </p:sp>
      <p:pic>
        <p:nvPicPr>
          <p:cNvPr id="694" name="Google Shape;694;p79" descr="Reflective practice Education Reflective writing Learning Professional  development, Assert transparent background PNG clipart | HiClipar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36494" y="4553060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80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lvetica Neue"/>
              <a:buNone/>
            </a:pPr>
            <a:r>
              <a:rPr lang="es-PA" dirty="0"/>
              <a:t>Desarrollo de la Primera Infancia</a:t>
            </a:r>
            <a:endParaRPr dirty="0"/>
          </a:p>
        </p:txBody>
      </p:sp>
      <p:sp>
        <p:nvSpPr>
          <p:cNvPr id="701" name="Google Shape;701;p80"/>
          <p:cNvSpPr txBox="1">
            <a:spLocks noGrp="1"/>
          </p:cNvSpPr>
          <p:nvPr>
            <p:ph type="body" idx="2"/>
          </p:nvPr>
        </p:nvSpPr>
        <p:spPr>
          <a:xfrm>
            <a:off x="656023" y="2072351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8108"/>
              <a:buChar char="•"/>
            </a:pPr>
            <a:r>
              <a:rPr lang="es-PA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 un periodo de la vida de una persona comprendido entre la concepción y los 8 años.</a:t>
            </a:r>
            <a:endParaRPr dirty="0"/>
          </a:p>
          <a:p>
            <a:pPr marL="508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8108"/>
              <a:buNone/>
            </a:pPr>
            <a:endParaRPr b="0" i="0" u="none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8108"/>
              <a:buChar char="•"/>
            </a:pPr>
            <a:r>
              <a:rPr lang="es-PA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 un periodo de desarrollo rápido y crítico, en el que el 90% del cerebro del niño está desarrollado a los cinco años.</a:t>
            </a:r>
            <a:endParaRPr dirty="0"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8108"/>
              <a:buNone/>
            </a:pP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8108"/>
              <a:buChar char="•"/>
            </a:pPr>
            <a:r>
              <a:rPr lang="es-PA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Durante este periodo, unos cuidados de calidad son vitales para el desarrollo físico, cognitivo, lingüístico y socioemocional del niño y para que alcance su pleno potencial</a:t>
            </a:r>
            <a:r>
              <a:rPr lang="en-US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dirty="0"/>
          </a:p>
          <a:p>
            <a:pPr marL="508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252252"/>
              <a:buNone/>
            </a:pPr>
            <a:br>
              <a:rPr lang="en-US" sz="1200" dirty="0"/>
            </a:br>
            <a:endParaRPr sz="1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08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8108"/>
              <a:buNone/>
            </a:pPr>
            <a:endParaRPr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81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lvetica Neue"/>
              <a:buNone/>
            </a:pPr>
            <a:r>
              <a:rPr lang="es-PA" dirty="0"/>
              <a:t>Principios para mejorar los resultados de la Infancia</a:t>
            </a:r>
            <a:endParaRPr dirty="0"/>
          </a:p>
        </p:txBody>
      </p:sp>
      <p:sp>
        <p:nvSpPr>
          <p:cNvPr id="708" name="Google Shape;708;p81"/>
          <p:cNvSpPr txBox="1">
            <a:spLocks noGrp="1"/>
          </p:cNvSpPr>
          <p:nvPr>
            <p:ph type="body" idx="2"/>
          </p:nvPr>
        </p:nvSpPr>
        <p:spPr>
          <a:xfrm>
            <a:off x="656023" y="2072351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3600" b="0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Apoyar</a:t>
            </a:r>
            <a:r>
              <a:rPr lang="en-US" sz="36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una</a:t>
            </a:r>
            <a:r>
              <a:rPr lang="en-US" sz="36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Relación</a:t>
            </a:r>
            <a:r>
              <a:rPr lang="en-US" sz="36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Sensible</a:t>
            </a:r>
            <a:endParaRPr dirty="0"/>
          </a:p>
          <a:p>
            <a: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endParaRPr sz="3600" b="0" i="0" u="none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3600" b="0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Reforzar</a:t>
            </a:r>
            <a:r>
              <a:rPr lang="en-US" sz="36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las </a:t>
            </a:r>
            <a:r>
              <a:rPr lang="en-US" sz="3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en-US" sz="3600" b="0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abilidades</a:t>
            </a:r>
            <a:r>
              <a:rPr lang="en-US" sz="36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Básicas</a:t>
            </a:r>
            <a:endParaRPr dirty="0"/>
          </a:p>
          <a:p>
            <a:pPr marL="50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3600" b="0" i="0" u="none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s-PA" sz="36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Reducir las Fuentes de Estrés</a:t>
            </a:r>
            <a:endParaRPr sz="3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08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82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lvetica Neue"/>
              <a:buNone/>
            </a:pPr>
            <a:r>
              <a:rPr lang="es-PA" dirty="0"/>
              <a:t>Programación ECD Trabajo en Grupo</a:t>
            </a:r>
            <a:endParaRPr dirty="0"/>
          </a:p>
        </p:txBody>
      </p:sp>
      <p:sp>
        <p:nvSpPr>
          <p:cNvPr id="715" name="Google Shape;715;p82"/>
          <p:cNvSpPr txBox="1">
            <a:spLocks noGrp="1"/>
          </p:cNvSpPr>
          <p:nvPr>
            <p:ph type="body" idx="2"/>
          </p:nvPr>
        </p:nvSpPr>
        <p:spPr>
          <a:xfrm>
            <a:off x="656023" y="2072351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s-PA" sz="3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 sus grupos, leer el estudio de caso</a:t>
            </a:r>
            <a:endParaRPr sz="3600" b="0" i="0" u="none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endParaRPr sz="3600" b="0" i="0" u="none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s-PA" sz="36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Debatir: ¿Cuáles fueron las consideraciones y actividades clave en materia de ECD en los programas descritos?</a:t>
            </a:r>
            <a:endParaRPr dirty="0"/>
          </a:p>
          <a:p>
            <a: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endParaRPr sz="3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s-PA" sz="3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Presentación en sesión plenaria después de 15 minutos</a:t>
            </a:r>
            <a:endParaRPr dirty="0"/>
          </a:p>
          <a:p>
            <a:pPr marL="508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83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lvetica Neue"/>
              <a:buNone/>
            </a:pPr>
            <a:r>
              <a:rPr lang="en-US" dirty="0" err="1"/>
              <a:t>Práctica</a:t>
            </a:r>
            <a:r>
              <a:rPr lang="en-US" dirty="0"/>
              <a:t> </a:t>
            </a:r>
            <a:r>
              <a:rPr lang="en-US" dirty="0" err="1"/>
              <a:t>Reflexiva</a:t>
            </a:r>
            <a:endParaRPr dirty="0"/>
          </a:p>
        </p:txBody>
      </p:sp>
      <p:sp>
        <p:nvSpPr>
          <p:cNvPr id="722" name="Google Shape;722;p83"/>
          <p:cNvSpPr txBox="1">
            <a:spLocks noGrp="1"/>
          </p:cNvSpPr>
          <p:nvPr>
            <p:ph type="body" idx="2"/>
          </p:nvPr>
        </p:nvSpPr>
        <p:spPr>
          <a:xfrm>
            <a:off x="656023" y="2072351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s-PA" sz="3600" b="0" i="0" u="none" strike="noStrik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¿Qué relevancia tiene el desarrollo de la primera infancia en la </a:t>
            </a:r>
            <a:r>
              <a:rPr lang="es-ES" sz="3600" b="0" i="0" u="none" strike="noStrik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protección de la niñez y adolescencia</a:t>
            </a:r>
            <a:r>
              <a:rPr lang="es-PA" sz="3600" b="0" i="0" u="none" strike="noStrik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en la programación de la acción humanitaria? ¿Y en su contexto?</a:t>
            </a:r>
            <a:endParaRPr dirty="0"/>
          </a:p>
          <a:p>
            <a: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endParaRPr sz="3600" b="0" i="0" u="none" strike="noStrik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s-PA" sz="36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¿Hay alguna medida que vayas a tomar como consecuencia de lo que has aprendido?</a:t>
            </a:r>
            <a:endParaRPr dirty="0"/>
          </a:p>
        </p:txBody>
      </p:sp>
      <p:pic>
        <p:nvPicPr>
          <p:cNvPr id="723" name="Google Shape;723;p83" descr="Reflective practice Education Reflective writing Learning Professional  development, Assert transparent background PNG clipart | HiClipar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1678" y="4617156"/>
            <a:ext cx="1748597" cy="213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84"/>
          <p:cNvSpPr txBox="1">
            <a:spLocks noGrp="1"/>
          </p:cNvSpPr>
          <p:nvPr>
            <p:ph type="body" idx="2"/>
          </p:nvPr>
        </p:nvSpPr>
        <p:spPr>
          <a:xfrm>
            <a:off x="3833829" y="645619"/>
            <a:ext cx="7924898" cy="5085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PA" sz="28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CVA se refiere a todos los programas en los que se proporcionan directamente a los beneficiarios transferencias de efectivo o cupones para bienes o servicios.  Entre las Modalidades de </a:t>
            </a:r>
            <a:r>
              <a:rPr lang="es-ES" sz="28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Ayuda en Efectivo y Cupones</a:t>
            </a:r>
            <a:r>
              <a:rPr lang="es-PA" sz="28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se incluyen:</a:t>
            </a:r>
            <a:r>
              <a:rPr lang="en-US" sz="28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914400" lvl="2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Transferencias</a:t>
            </a:r>
            <a: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Efectivo</a:t>
            </a:r>
            <a:endParaRPr dirty="0"/>
          </a:p>
          <a:p>
            <a:pPr marL="914400" lvl="2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Cupones</a:t>
            </a:r>
            <a:endParaRPr dirty="0"/>
          </a:p>
          <a:p>
            <a:pPr marL="914400" lvl="2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En </a:t>
            </a:r>
            <a:r>
              <a:rPr lang="en-US" sz="2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Especie</a:t>
            </a:r>
            <a:endParaRPr dirty="0"/>
          </a:p>
          <a:p>
            <a:pPr marL="914400" lvl="2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Prestación</a:t>
            </a:r>
            <a: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Servicios</a:t>
            </a:r>
            <a:endParaRPr dirty="0"/>
          </a:p>
        </p:txBody>
      </p:sp>
      <p:sp>
        <p:nvSpPr>
          <p:cNvPr id="729" name="Google Shape;729;p84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900" cy="47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s-ES" dirty="0"/>
              <a:t>Ayuda en Efectivo y Cupones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lvetica Neue"/>
              <a:buNone/>
            </a:pPr>
            <a:r>
              <a:rPr lang="en-US" dirty="0" err="1"/>
              <a:t>Práctica</a:t>
            </a:r>
            <a:r>
              <a:rPr lang="en-US" dirty="0"/>
              <a:t> </a:t>
            </a:r>
            <a:r>
              <a:rPr lang="en-US" dirty="0" err="1"/>
              <a:t>Reflexiva</a:t>
            </a:r>
            <a:endParaRPr dirty="0"/>
          </a:p>
        </p:txBody>
      </p:sp>
      <p:sp>
        <p:nvSpPr>
          <p:cNvPr id="261" name="Google Shape;261;p3"/>
          <p:cNvSpPr txBox="1">
            <a:spLocks noGrp="1"/>
          </p:cNvSpPr>
          <p:nvPr>
            <p:ph type="body" idx="1"/>
          </p:nvPr>
        </p:nvSpPr>
        <p:spPr>
          <a:xfrm>
            <a:off x="715964" y="2614611"/>
            <a:ext cx="10820100" cy="1510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</a:pPr>
            <a:r>
              <a:rPr lang="es-PA" sz="28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¿Qué importancia tiene la </a:t>
            </a:r>
            <a:r>
              <a:rPr lang="es-ES" sz="28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Protección de la Niñez y Adolescencia</a:t>
            </a:r>
            <a:r>
              <a:rPr lang="es-PA" sz="28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en la Acción Humanitaria en su función y entorno actuales?</a:t>
            </a:r>
            <a:endParaRPr dirty="0"/>
          </a:p>
        </p:txBody>
      </p:sp>
      <p:pic>
        <p:nvPicPr>
          <p:cNvPr id="262" name="Google Shape;262;p3" descr="Reflective practice Education Reflective writing Learning Professional  development, Assert transparent background PNG clipart | HiClipar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596" y="4515847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85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735" name="Google Shape;735;p85"/>
          <p:cNvSpPr txBox="1">
            <a:spLocks noGrp="1"/>
          </p:cNvSpPr>
          <p:nvPr>
            <p:ph type="body" idx="2"/>
          </p:nvPr>
        </p:nvSpPr>
        <p:spPr>
          <a:xfrm>
            <a:off x="4100513" y="2400300"/>
            <a:ext cx="7300912" cy="2128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736" name="Google Shape;736;p85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s-ES" dirty="0"/>
              <a:t>Ayuda en Efectivo y Cupones</a:t>
            </a:r>
            <a:endParaRPr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61AAEB6-53B2-D9BB-F7EC-B94EE80D7C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5713" y="114102"/>
            <a:ext cx="4606379" cy="6333688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g1140bdd51fb_0_15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800" cy="12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</a:pPr>
            <a:r>
              <a:rPr lang="es-PA" dirty="0"/>
              <a:t>Resultados directos e indirectos para la </a:t>
            </a:r>
            <a:r>
              <a:rPr lang="es-ES" dirty="0"/>
              <a:t>protección de la niñez y adolescencia</a:t>
            </a:r>
            <a:endParaRPr dirty="0"/>
          </a:p>
        </p:txBody>
      </p:sp>
      <p:sp>
        <p:nvSpPr>
          <p:cNvPr id="743" name="Google Shape;743;g1140bdd51fb_0_15"/>
          <p:cNvSpPr txBox="1">
            <a:spLocks noGrp="1"/>
          </p:cNvSpPr>
          <p:nvPr>
            <p:ph type="body" idx="2"/>
          </p:nvPr>
        </p:nvSpPr>
        <p:spPr>
          <a:xfrm>
            <a:off x="4100525" y="1886476"/>
            <a:ext cx="7300800" cy="35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dirty="0"/>
              <a:t>En </a:t>
            </a:r>
            <a:r>
              <a:rPr lang="en-US" dirty="0" err="1"/>
              <a:t>tus</a:t>
            </a:r>
            <a:r>
              <a:rPr lang="en-US" dirty="0"/>
              <a:t> </a:t>
            </a:r>
            <a:r>
              <a:rPr lang="en-US" dirty="0" err="1"/>
              <a:t>grupos</a:t>
            </a:r>
            <a:r>
              <a:rPr lang="en-US" dirty="0"/>
              <a:t>:</a:t>
            </a:r>
            <a:endParaRPr dirty="0"/>
          </a:p>
          <a:p>
            <a:pPr marL="457200" marR="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s-PA" dirty="0"/>
              <a:t>Leer los estudios de caso</a:t>
            </a:r>
            <a:endParaRPr dirty="0"/>
          </a:p>
          <a:p>
            <a:pPr marL="457200" marR="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s-PA" dirty="0"/>
              <a:t>Acordar cuáles tienen un impacto </a:t>
            </a:r>
            <a:r>
              <a:rPr lang="es-PA" b="1" dirty="0"/>
              <a:t>directo</a:t>
            </a:r>
            <a:r>
              <a:rPr lang="es-PA" dirty="0"/>
              <a:t> en los resultados de la PN y cuáles tienen un impacto </a:t>
            </a:r>
            <a:r>
              <a:rPr lang="es-PA" b="1" dirty="0"/>
              <a:t>indirecto</a:t>
            </a:r>
            <a:r>
              <a:rPr lang="es-PA" dirty="0"/>
              <a:t>.</a:t>
            </a:r>
            <a:endParaRPr dirty="0"/>
          </a:p>
          <a:p>
            <a:pPr marL="457200" marR="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15 </a:t>
            </a:r>
            <a:r>
              <a:rPr lang="en-US" dirty="0" err="1"/>
              <a:t>minutos</a:t>
            </a:r>
            <a:endParaRPr dirty="0"/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dirty="0"/>
          </a:p>
        </p:txBody>
      </p:sp>
      <p:sp>
        <p:nvSpPr>
          <p:cNvPr id="744" name="Google Shape;744;g1140bdd51fb_0_15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3181272" cy="4948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 dirty="0" err="1"/>
              <a:t>Instrucciones</a:t>
            </a:r>
            <a:r>
              <a:rPr lang="en-US" dirty="0"/>
              <a:t> para la </a:t>
            </a:r>
            <a:r>
              <a:rPr lang="en-US" dirty="0" err="1"/>
              <a:t>actividad</a:t>
            </a:r>
            <a:endParaRPr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86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800" cy="12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</a:pPr>
            <a:r>
              <a:rPr lang="en-US" dirty="0" err="1"/>
              <a:t>Transferencias</a:t>
            </a:r>
            <a:r>
              <a:rPr lang="en-US" dirty="0"/>
              <a:t> </a:t>
            </a:r>
            <a:r>
              <a:rPr lang="en-US" dirty="0" err="1"/>
              <a:t>monetarias</a:t>
            </a:r>
            <a:r>
              <a:rPr lang="en-US" dirty="0"/>
              <a:t> </a:t>
            </a:r>
            <a:r>
              <a:rPr lang="en-US" dirty="0" err="1"/>
              <a:t>condicionadas</a:t>
            </a:r>
            <a:r>
              <a:rPr lang="en-US" dirty="0"/>
              <a:t> e </a:t>
            </a:r>
            <a:r>
              <a:rPr lang="en-US" dirty="0" err="1"/>
              <a:t>incondicionadas</a:t>
            </a:r>
            <a:endParaRPr dirty="0"/>
          </a:p>
        </p:txBody>
      </p:sp>
      <p:sp>
        <p:nvSpPr>
          <p:cNvPr id="750" name="Google Shape;750;p86"/>
          <p:cNvSpPr txBox="1">
            <a:spLocks noGrp="1"/>
          </p:cNvSpPr>
          <p:nvPr>
            <p:ph type="body" idx="2"/>
          </p:nvPr>
        </p:nvSpPr>
        <p:spPr>
          <a:xfrm>
            <a:off x="4100525" y="1886475"/>
            <a:ext cx="7300800" cy="4035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rPr lang="es-PA" sz="2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Las transferencias incondicionadas </a:t>
            </a:r>
            <a:r>
              <a:rPr lang="es-PA" sz="280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 entregan a los beneficiarios sin que éstos tengan que hacer nada para recibir la ayuda</a:t>
            </a:r>
            <a:r>
              <a:rPr lang="en-US" sz="28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rPr lang="es-PA" sz="28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Una </a:t>
            </a:r>
            <a:r>
              <a:rPr lang="es-PA" sz="2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transferencia condicionada</a:t>
            </a:r>
            <a:r>
              <a:rPr lang="es-PA" sz="28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requiere que los beneficiarios emprendan una acción/actividad específica (por ejemplo, asistir a la escuela, construir un refugio, asistir a revisiones nutricionales, emprender un trabajo, recibir capacitación, etc.) para recibir la ayuda.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endParaRPr dirty="0"/>
          </a:p>
        </p:txBody>
      </p:sp>
      <p:sp>
        <p:nvSpPr>
          <p:cNvPr id="751" name="Google Shape;751;p86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900" cy="47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s-ES" dirty="0"/>
              <a:t>Ayuda en Efectivo y Cupones</a:t>
            </a:r>
            <a:endParaRPr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g1140bdd51fb_0_21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800" cy="12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</a:pPr>
            <a:r>
              <a:rPr lang="en-US" dirty="0" err="1"/>
              <a:t>Transferencias</a:t>
            </a:r>
            <a:r>
              <a:rPr lang="en-US" dirty="0"/>
              <a:t> </a:t>
            </a:r>
            <a:r>
              <a:rPr lang="en-US" dirty="0" err="1"/>
              <a:t>monetarias</a:t>
            </a:r>
            <a:r>
              <a:rPr lang="en-US" dirty="0"/>
              <a:t> </a:t>
            </a:r>
            <a:r>
              <a:rPr lang="en-US" dirty="0" err="1"/>
              <a:t>condicionadas</a:t>
            </a:r>
            <a:r>
              <a:rPr lang="en-US" dirty="0"/>
              <a:t> e </a:t>
            </a:r>
            <a:r>
              <a:rPr lang="en-US" dirty="0" err="1"/>
              <a:t>incondicionadas</a:t>
            </a:r>
            <a:endParaRPr dirty="0"/>
          </a:p>
        </p:txBody>
      </p:sp>
      <p:sp>
        <p:nvSpPr>
          <p:cNvPr id="757" name="Google Shape;757;g1140bdd51fb_0_21"/>
          <p:cNvSpPr txBox="1">
            <a:spLocks noGrp="1"/>
          </p:cNvSpPr>
          <p:nvPr>
            <p:ph type="body" idx="2"/>
          </p:nvPr>
        </p:nvSpPr>
        <p:spPr>
          <a:xfrm>
            <a:off x="4100525" y="1886475"/>
            <a:ext cx="7300800" cy="21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dirty="0"/>
              <a:t>En </a:t>
            </a:r>
            <a:r>
              <a:rPr lang="en-US" dirty="0" err="1"/>
              <a:t>tus</a:t>
            </a:r>
            <a:r>
              <a:rPr lang="en-US" dirty="0"/>
              <a:t> </a:t>
            </a:r>
            <a:r>
              <a:rPr lang="en-US" dirty="0" err="1"/>
              <a:t>grupos</a:t>
            </a:r>
            <a:r>
              <a:rPr lang="en-US" dirty="0"/>
              <a:t>, </a:t>
            </a:r>
            <a:r>
              <a:rPr lang="en-US" dirty="0" err="1"/>
              <a:t>debatir</a:t>
            </a:r>
            <a:r>
              <a:rPr lang="en-US" dirty="0"/>
              <a:t>:</a:t>
            </a:r>
            <a:endParaRPr dirty="0"/>
          </a:p>
          <a:p>
            <a:pPr marL="457200" lvl="0" indent="-37973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s-PA" dirty="0"/>
              <a:t>los </a:t>
            </a:r>
            <a:r>
              <a:rPr lang="es-PA" b="1" dirty="0"/>
              <a:t>pros y los contras</a:t>
            </a:r>
            <a:r>
              <a:rPr lang="es-PA" dirty="0"/>
              <a:t> del enfoque condicional e incondicional de las transferencias de efectivo en la PNAH</a:t>
            </a:r>
            <a:endParaRPr dirty="0"/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dirty="0"/>
          </a:p>
        </p:txBody>
      </p:sp>
      <p:sp>
        <p:nvSpPr>
          <p:cNvPr id="758" name="Google Shape;758;g1140bdd51fb_0_21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3203850" cy="4912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 dirty="0" err="1"/>
              <a:t>Instrucciones</a:t>
            </a:r>
            <a:r>
              <a:rPr lang="en-US" dirty="0"/>
              <a:t> para la </a:t>
            </a:r>
            <a:r>
              <a:rPr lang="en-US" dirty="0" err="1"/>
              <a:t>actividad</a:t>
            </a:r>
            <a:endParaRPr dirty="0"/>
          </a:p>
        </p:txBody>
      </p:sp>
      <p:sp>
        <p:nvSpPr>
          <p:cNvPr id="759" name="Google Shape;759;g1140bdd51fb_0_21"/>
          <p:cNvSpPr txBox="1">
            <a:spLocks noGrp="1"/>
          </p:cNvSpPr>
          <p:nvPr>
            <p:ph type="body" idx="2"/>
          </p:nvPr>
        </p:nvSpPr>
        <p:spPr>
          <a:xfrm>
            <a:off x="4153025" y="3424675"/>
            <a:ext cx="7300800" cy="21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7647"/>
              <a:buNone/>
            </a:pPr>
            <a:endParaRPr dirty="0"/>
          </a:p>
          <a:p>
            <a:pPr lvl="0" indent="-377825">
              <a:lnSpc>
                <a:spcPct val="100000"/>
              </a:lnSpc>
              <a:spcBef>
                <a:spcPts val="1200"/>
              </a:spcBef>
              <a:buSzPct val="117647"/>
            </a:pPr>
            <a:r>
              <a:rPr lang="es-PA" sz="2350" dirty="0"/>
              <a:t>cómo se utilizan o pueden utilizarse los programas de transferencias de efectivo para mejorar los resultados en materia de </a:t>
            </a:r>
            <a:r>
              <a:rPr lang="es-ES" sz="2350" dirty="0"/>
              <a:t>protección de la niñez y adolescencia</a:t>
            </a:r>
            <a:r>
              <a:rPr lang="es-PA" sz="2350" dirty="0"/>
              <a:t> en su contexto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17647"/>
              <a:buNone/>
            </a:pPr>
            <a:endParaRPr sz="2350" dirty="0"/>
          </a:p>
          <a:p>
            <a:pPr marL="79375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17647"/>
              <a:buNone/>
            </a:pPr>
            <a:r>
              <a:rPr lang="en-US" sz="2350" dirty="0"/>
              <a:t>10 </a:t>
            </a:r>
            <a:r>
              <a:rPr lang="en-US" sz="2350" dirty="0" err="1"/>
              <a:t>minutos</a:t>
            </a:r>
            <a:endParaRPr sz="2350" dirty="0"/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17647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87"/>
          <p:cNvSpPr txBox="1">
            <a:spLocks noGrp="1"/>
          </p:cNvSpPr>
          <p:nvPr>
            <p:ph type="body" idx="1"/>
          </p:nvPr>
        </p:nvSpPr>
        <p:spPr>
          <a:xfrm>
            <a:off x="4100525" y="305355"/>
            <a:ext cx="7300800" cy="12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</a:pPr>
            <a:r>
              <a:rPr lang="es-PA" dirty="0"/>
              <a:t>¿Por qué es importante una evaluación de CP y Protección?</a:t>
            </a:r>
            <a:endParaRPr dirty="0"/>
          </a:p>
        </p:txBody>
      </p:sp>
      <p:sp>
        <p:nvSpPr>
          <p:cNvPr id="765" name="Google Shape;765;p87"/>
          <p:cNvSpPr txBox="1">
            <a:spLocks noGrp="1"/>
          </p:cNvSpPr>
          <p:nvPr>
            <p:ph type="body" idx="2"/>
          </p:nvPr>
        </p:nvSpPr>
        <p:spPr>
          <a:xfrm>
            <a:off x="4100524" y="1626781"/>
            <a:ext cx="7520861" cy="4954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457200" lvl="0" indent="-4064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8108"/>
              <a:buFont typeface="Arial"/>
              <a:buChar char="•"/>
            </a:pPr>
            <a:r>
              <a:rPr lang="es-PA" sz="2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Riesgos para la </a:t>
            </a:r>
            <a:r>
              <a:rPr lang="es-ES" sz="2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protección de la niñez y adolescencia</a:t>
            </a:r>
            <a:r>
              <a:rPr lang="es-PA" sz="2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s-PA" sz="280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los programas que utilizan el CVA deben tener en cuenta los desafíos y riesgos a los que se enfrentan las familias y los NNA, y si el género, la edad, el estatus u otras características personales pueden aumentar los riesgos asociados al CVA. </a:t>
            </a:r>
            <a:r>
              <a:rPr lang="en-US" sz="280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dirty="0"/>
          </a:p>
          <a:p>
            <a:pPr marL="457200" lvl="0" indent="-4064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8108"/>
              <a:buFont typeface="Arial"/>
              <a:buChar char="•"/>
            </a:pPr>
            <a:r>
              <a:rPr lang="es-PA" sz="2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Problemas de </a:t>
            </a:r>
            <a:r>
              <a:rPr lang="es-ES" sz="2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protección de la niñez y adolescencia</a:t>
            </a:r>
            <a:r>
              <a:rPr lang="es-PA" sz="2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s-PA" sz="280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Como en todas las intervenciones humanitarias, todos los actores deben identificar la posibilidad de que el personal humanitario, los programas creen riesgos de salvaguarda para los NNA y las familias.</a:t>
            </a:r>
            <a:endParaRPr dirty="0"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ct val="108108"/>
              <a:buChar char="•"/>
            </a:pPr>
            <a:r>
              <a:rPr lang="es-PA" sz="2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Posibles estrategias de reducción de riesgos: </a:t>
            </a:r>
            <a:r>
              <a:rPr lang="es-PA" sz="280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información recopilada puede ayudar a los equipos de programa a diseñar programas que mitiguen proactivamente los riesgos de </a:t>
            </a:r>
            <a:r>
              <a:rPr lang="es-ES" sz="280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protección de la niñez y adolescencia</a:t>
            </a:r>
            <a:r>
              <a:rPr lang="es-PA" sz="280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y maximicen los beneficios de protección.</a:t>
            </a:r>
            <a:r>
              <a:rPr lang="en-US" sz="28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endParaRPr dirty="0"/>
          </a:p>
        </p:txBody>
      </p:sp>
      <p:sp>
        <p:nvSpPr>
          <p:cNvPr id="766" name="Google Shape;766;p87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900" cy="47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s-ES" dirty="0"/>
              <a:t>Ayuda en Efectivo y Cupones</a:t>
            </a:r>
            <a:endParaRPr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88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800" cy="12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</a:pPr>
            <a:r>
              <a:rPr lang="en-US" dirty="0" err="1"/>
              <a:t>Práctica</a:t>
            </a:r>
            <a:r>
              <a:rPr lang="en-US" dirty="0"/>
              <a:t> </a:t>
            </a:r>
            <a:r>
              <a:rPr lang="en-US" dirty="0" err="1"/>
              <a:t>Reflexiva</a:t>
            </a:r>
            <a:endParaRPr dirty="0"/>
          </a:p>
        </p:txBody>
      </p:sp>
      <p:sp>
        <p:nvSpPr>
          <p:cNvPr id="772" name="Google Shape;772;p88"/>
          <p:cNvSpPr txBox="1">
            <a:spLocks noGrp="1"/>
          </p:cNvSpPr>
          <p:nvPr>
            <p:ph type="body" idx="2"/>
          </p:nvPr>
        </p:nvSpPr>
        <p:spPr>
          <a:xfrm>
            <a:off x="4100525" y="1886474"/>
            <a:ext cx="7300800" cy="3441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s-PA" sz="28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¿Cuál es la importancia de la </a:t>
            </a:r>
            <a:r>
              <a:rPr lang="es-ES" sz="28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Ayuda en Efectivo y Cupones</a:t>
            </a:r>
            <a:r>
              <a:rPr lang="es-PA" sz="28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para la </a:t>
            </a:r>
            <a:r>
              <a:rPr lang="es-ES" sz="28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protección de la niñez y adolescencia</a:t>
            </a:r>
            <a:r>
              <a:rPr lang="es-PA" sz="28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dirty="0"/>
          </a:p>
          <a:p>
            <a: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endParaRPr sz="2800" b="0" i="0" u="none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s-PA" sz="28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¿Qué es lo más importante que ha aprendido en esta sesión?</a:t>
            </a:r>
            <a:endParaRPr dirty="0"/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dirty="0"/>
          </a:p>
        </p:txBody>
      </p:sp>
      <p:sp>
        <p:nvSpPr>
          <p:cNvPr id="773" name="Google Shape;773;p88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900" cy="47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s-ES" dirty="0"/>
              <a:t>Ayuda en Efectivo y Cupones</a:t>
            </a:r>
            <a:r>
              <a:rPr lang="es-PA" dirty="0"/>
              <a:t> </a:t>
            </a:r>
            <a:r>
              <a:rPr lang="en-US" dirty="0"/>
              <a:t>	</a:t>
            </a:r>
            <a:endParaRPr dirty="0"/>
          </a:p>
        </p:txBody>
      </p:sp>
      <p:pic>
        <p:nvPicPr>
          <p:cNvPr id="774" name="Google Shape;774;p88" descr="Reflective practice Education Reflective writing Learning Professional  development, Assert transparent background PNG clipart | HiClipar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36494" y="4553060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89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6794"/>
              </a:buClr>
              <a:buSzPts val="3200"/>
              <a:buNone/>
            </a:pPr>
            <a:r>
              <a:rPr lang="en-US" dirty="0" err="1"/>
              <a:t>Instrucciones</a:t>
            </a:r>
            <a:r>
              <a:rPr lang="en-US" dirty="0"/>
              <a:t> para la </a:t>
            </a:r>
            <a:r>
              <a:rPr lang="en-US" dirty="0" err="1"/>
              <a:t>Actividad</a:t>
            </a:r>
            <a:endParaRPr dirty="0"/>
          </a:p>
        </p:txBody>
      </p:sp>
      <p:sp>
        <p:nvSpPr>
          <p:cNvPr id="781" name="Google Shape;781;p89"/>
          <p:cNvSpPr txBox="1">
            <a:spLocks noGrp="1"/>
          </p:cNvSpPr>
          <p:nvPr>
            <p:ph type="body" idx="2"/>
          </p:nvPr>
        </p:nvSpPr>
        <p:spPr>
          <a:xfrm>
            <a:off x="4100513" y="1636085"/>
            <a:ext cx="7300912" cy="3585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Char char="•"/>
            </a:pPr>
            <a:r>
              <a:rPr lang="en-US" dirty="0"/>
              <a:t>En </a:t>
            </a:r>
            <a:r>
              <a:rPr lang="en-US" dirty="0" err="1"/>
              <a:t>tus</a:t>
            </a:r>
            <a:r>
              <a:rPr lang="en-US" dirty="0"/>
              <a:t> </a:t>
            </a:r>
            <a:r>
              <a:rPr lang="en-US" dirty="0" err="1"/>
              <a:t>grupos</a:t>
            </a:r>
            <a:r>
              <a:rPr lang="en-US" dirty="0"/>
              <a:t>: </a:t>
            </a:r>
            <a:endParaRPr dirty="0"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Char char="•"/>
            </a:pPr>
            <a:r>
              <a:rPr lang="es-PA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Enumerar las acciones específicas que los actores de la PNAH podrían llevar a cabo para prevenir y responder a los riesgos de PN para el NNA que figura en su tarjeta.</a:t>
            </a:r>
            <a:endParaRPr dirty="0"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Char char="•"/>
            </a:pP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 </a:t>
            </a: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minutos</a:t>
            </a:r>
            <a:endParaRPr sz="2800" b="0" i="0" u="none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</a:pPr>
            <a:endParaRPr dirty="0"/>
          </a:p>
        </p:txBody>
      </p:sp>
      <p:sp>
        <p:nvSpPr>
          <p:cNvPr id="782" name="Google Shape;782;p89"/>
          <p:cNvSpPr txBox="1">
            <a:spLocks noGrp="1"/>
          </p:cNvSpPr>
          <p:nvPr>
            <p:ph type="body" idx="3"/>
          </p:nvPr>
        </p:nvSpPr>
        <p:spPr>
          <a:xfrm>
            <a:off x="1" y="528638"/>
            <a:ext cx="3420532" cy="4693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 dirty="0" err="1"/>
              <a:t>Discapacidad</a:t>
            </a:r>
            <a:endParaRPr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90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1778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6794"/>
              </a:buClr>
              <a:buSzPts val="3200"/>
              <a:buNone/>
            </a:pPr>
            <a:r>
              <a:rPr lang="es-PA" dirty="0"/>
              <a:t>Acciones Fundamentales para una </a:t>
            </a:r>
            <a:r>
              <a:rPr lang="es-ES" dirty="0"/>
              <a:t>Protección de la Niñez y Adolescencia </a:t>
            </a:r>
            <a:r>
              <a:rPr lang="es-PA" dirty="0"/>
              <a:t>que Incluya la Discapacidad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789" name="Google Shape;789;p90"/>
          <p:cNvSpPr txBox="1">
            <a:spLocks noGrp="1"/>
          </p:cNvSpPr>
          <p:nvPr>
            <p:ph type="body" idx="2"/>
          </p:nvPr>
        </p:nvSpPr>
        <p:spPr>
          <a:xfrm>
            <a:off x="4100513" y="1976327"/>
            <a:ext cx="7300912" cy="3585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Char char="•"/>
            </a:pPr>
            <a:r>
              <a:rPr lang="en-US" sz="2400" dirty="0">
                <a:latin typeface="Helvetica Neue"/>
                <a:ea typeface="Helvetica Neue"/>
                <a:cs typeface="Helvetica Neue"/>
                <a:sym typeface="Helvetica Neue"/>
              </a:rPr>
              <a:t>En </a:t>
            </a:r>
            <a:r>
              <a:rPr lang="en-US" sz="2400" dirty="0" err="1">
                <a:latin typeface="Helvetica Neue"/>
                <a:ea typeface="Helvetica Neue"/>
                <a:cs typeface="Helvetica Neue"/>
                <a:sym typeface="Helvetica Neue"/>
              </a:rPr>
              <a:t>tus</a:t>
            </a:r>
            <a:r>
              <a:rPr lang="en-US" sz="240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400" dirty="0" err="1">
                <a:latin typeface="Helvetica Neue"/>
                <a:ea typeface="Helvetica Neue"/>
                <a:cs typeface="Helvetica Neue"/>
                <a:sym typeface="Helvetica Neue"/>
              </a:rPr>
              <a:t>grupos</a:t>
            </a:r>
            <a:r>
              <a:rPr lang="en-US" sz="2400" dirty="0"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endParaRPr dirty="0"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Char char="•"/>
            </a:pPr>
            <a:r>
              <a:rPr lang="en-US" sz="24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Leer las </a:t>
            </a:r>
            <a:r>
              <a:rPr lang="en-US" sz="24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acciones</a:t>
            </a:r>
            <a:r>
              <a:rPr lang="en-US" sz="24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clave</a:t>
            </a:r>
            <a:endParaRPr dirty="0"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Char char="•"/>
            </a:pPr>
            <a:r>
              <a:rPr lang="es-PA" sz="2400" b="0" i="0" u="none" strike="noStrik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clasificarlos en la etapa correspondiente del ciclo de gestión del programa</a:t>
            </a:r>
            <a:endParaRPr dirty="0"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Char char="•"/>
            </a:pPr>
            <a:r>
              <a:rPr lang="en-US" sz="24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15 </a:t>
            </a:r>
            <a:r>
              <a:rPr lang="en-US" sz="24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minutos</a:t>
            </a:r>
            <a:endParaRPr sz="2400" b="0" i="0" u="none" strike="noStrik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</a:pPr>
            <a:endParaRPr dirty="0"/>
          </a:p>
        </p:txBody>
      </p:sp>
      <p:sp>
        <p:nvSpPr>
          <p:cNvPr id="790" name="Google Shape;790;p90"/>
          <p:cNvSpPr txBox="1">
            <a:spLocks noGrp="1"/>
          </p:cNvSpPr>
          <p:nvPr>
            <p:ph type="body" idx="3"/>
          </p:nvPr>
        </p:nvSpPr>
        <p:spPr>
          <a:xfrm>
            <a:off x="-146755" y="528638"/>
            <a:ext cx="3402020" cy="4799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en-US" dirty="0" err="1"/>
              <a:t>Discapacidad</a:t>
            </a:r>
            <a:endParaRPr lang="en-US" dirty="0"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endParaRPr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91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6794"/>
              </a:buClr>
              <a:buSzPts val="3200"/>
              <a:buNone/>
            </a:pPr>
            <a:r>
              <a:rPr lang="en-US" dirty="0" err="1"/>
              <a:t>Práctica</a:t>
            </a:r>
            <a:r>
              <a:rPr lang="en-US" dirty="0"/>
              <a:t> </a:t>
            </a:r>
            <a:r>
              <a:rPr lang="en-US" dirty="0" err="1"/>
              <a:t>Reflexiva</a:t>
            </a:r>
            <a:endParaRPr dirty="0"/>
          </a:p>
        </p:txBody>
      </p:sp>
      <p:sp>
        <p:nvSpPr>
          <p:cNvPr id="797" name="Google Shape;797;p91"/>
          <p:cNvSpPr txBox="1">
            <a:spLocks noGrp="1"/>
          </p:cNvSpPr>
          <p:nvPr>
            <p:ph type="body" idx="2"/>
          </p:nvPr>
        </p:nvSpPr>
        <p:spPr>
          <a:xfrm>
            <a:off x="4100513" y="1976327"/>
            <a:ext cx="7300912" cy="3585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s-PA" sz="2400" b="0" i="0" u="none" strike="noStrik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¿Qué puede hacer por los NNA discapacitados en sus propios contextos y programas? ¿Existen lagunas de las que se haya percatado?</a:t>
            </a:r>
            <a:endParaRPr dirty="0"/>
          </a:p>
          <a:p>
            <a: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endParaRPr sz="240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endParaRPr sz="2400" b="0" i="0" u="none" strike="noStrik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s-PA" sz="2400" b="0" i="0" u="none" strike="noStrik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¿Hay algo sobre lo que te gustaría aprender más?</a:t>
            </a:r>
            <a:endParaRPr dirty="0"/>
          </a:p>
          <a:p>
            <a:pPr marL="508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dirty="0"/>
          </a:p>
        </p:txBody>
      </p:sp>
      <p:sp>
        <p:nvSpPr>
          <p:cNvPr id="798" name="Google Shape;798;p91"/>
          <p:cNvSpPr txBox="1">
            <a:spLocks noGrp="1"/>
          </p:cNvSpPr>
          <p:nvPr>
            <p:ph type="body" idx="3"/>
          </p:nvPr>
        </p:nvSpPr>
        <p:spPr>
          <a:xfrm>
            <a:off x="0" y="528637"/>
            <a:ext cx="3646311" cy="5033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 dirty="0" err="1"/>
              <a:t>Discapacidad</a:t>
            </a:r>
            <a:endParaRPr dirty="0"/>
          </a:p>
        </p:txBody>
      </p:sp>
      <p:pic>
        <p:nvPicPr>
          <p:cNvPr id="799" name="Google Shape;799;p91" descr="Reflective practice Education Reflective writing Learning Professional  development, Assert transparent background PNG clipart | HiClipar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36494" y="4553060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g1140bdd51fb_0_43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800" cy="12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</a:pPr>
            <a:r>
              <a:rPr lang="es-PA" dirty="0"/>
              <a:t>Cómo afecta el medio ambiente a los NNA - Instrucciones para la Actividad</a:t>
            </a:r>
            <a:endParaRPr dirty="0"/>
          </a:p>
        </p:txBody>
      </p:sp>
      <p:sp>
        <p:nvSpPr>
          <p:cNvPr id="805" name="Google Shape;805;g1140bdd51fb_0_43"/>
          <p:cNvSpPr txBox="1">
            <a:spLocks noGrp="1"/>
          </p:cNvSpPr>
          <p:nvPr>
            <p:ph type="body" idx="2"/>
          </p:nvPr>
        </p:nvSpPr>
        <p:spPr>
          <a:xfrm>
            <a:off x="4100525" y="2099625"/>
            <a:ext cx="7300800" cy="32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</a:pPr>
            <a:r>
              <a:rPr lang="en-US" dirty="0"/>
              <a:t>Por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cuenta</a:t>
            </a:r>
            <a:r>
              <a:rPr lang="en-US" dirty="0"/>
              <a:t>, </a:t>
            </a:r>
            <a:endParaRPr dirty="0"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s-PA" dirty="0"/>
              <a:t>Echa un vistazo y observa las imágenes</a:t>
            </a:r>
            <a:endParaRPr dirty="0"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dirty="0" err="1"/>
              <a:t>Piense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pregunta</a:t>
            </a:r>
            <a:r>
              <a:rPr lang="en-US" dirty="0"/>
              <a:t>: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PA" dirty="0"/>
              <a:t>¿Qué impacto tienen los distintos entornos en los NNA?</a:t>
            </a:r>
            <a:endParaRPr dirty="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800" dirty="0"/>
          </a:p>
        </p:txBody>
      </p:sp>
      <p:sp>
        <p:nvSpPr>
          <p:cNvPr id="806" name="Google Shape;806;g1140bdd51fb_0_43"/>
          <p:cNvSpPr txBox="1">
            <a:spLocks noGrp="1"/>
          </p:cNvSpPr>
          <p:nvPr>
            <p:ph type="body" idx="3"/>
          </p:nvPr>
        </p:nvSpPr>
        <p:spPr>
          <a:xfrm>
            <a:off x="-79022" y="528638"/>
            <a:ext cx="3860800" cy="5147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 sz="3100" dirty="0" err="1"/>
              <a:t>Consideraciones</a:t>
            </a:r>
            <a:r>
              <a:rPr lang="en-US" sz="3100" dirty="0"/>
              <a:t> </a:t>
            </a:r>
            <a:r>
              <a:rPr lang="en-US" sz="3100" dirty="0" err="1"/>
              <a:t>Medioambientales</a:t>
            </a:r>
            <a:endParaRPr sz="3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117350fde23_0_8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6794"/>
              </a:buClr>
              <a:buSzPts val="3200"/>
              <a:buNone/>
            </a:pPr>
            <a:r>
              <a:rPr lang="es-PA" dirty="0"/>
              <a:t>LA CDN de la ONU - Actividad de Grupo</a:t>
            </a:r>
            <a:endParaRPr dirty="0"/>
          </a:p>
        </p:txBody>
      </p:sp>
      <p:sp>
        <p:nvSpPr>
          <p:cNvPr id="268" name="Google Shape;268;g117350fde23_0_8"/>
          <p:cNvSpPr txBox="1">
            <a:spLocks noGrp="1"/>
          </p:cNvSpPr>
          <p:nvPr>
            <p:ph type="body" idx="2"/>
          </p:nvPr>
        </p:nvSpPr>
        <p:spPr>
          <a:xfrm>
            <a:off x="4100513" y="2400300"/>
            <a:ext cx="7300912" cy="2128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</a:pPr>
            <a:r>
              <a:rPr lang="en-US" dirty="0"/>
              <a:t>En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grupo</a:t>
            </a:r>
            <a:r>
              <a:rPr lang="en-US" dirty="0"/>
              <a:t>:</a:t>
            </a:r>
            <a:endParaRPr dirty="0"/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s-PA" dirty="0"/>
              <a:t>Leer el resumen de la CNUDN</a:t>
            </a:r>
            <a:endParaRPr dirty="0"/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s-PA" dirty="0"/>
              <a:t>Debatir qué artículos son más relevantes para la PNAH</a:t>
            </a:r>
            <a:endParaRPr dirty="0"/>
          </a:p>
        </p:txBody>
      </p:sp>
      <p:sp>
        <p:nvSpPr>
          <p:cNvPr id="269" name="Google Shape;269;g117350fde23_0_8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 dirty="0"/>
              <a:t>PNAH y </a:t>
            </a:r>
            <a:r>
              <a:rPr lang="en-US" dirty="0" err="1"/>
              <a:t>Principios</a:t>
            </a:r>
            <a:r>
              <a:rPr lang="en-US" dirty="0"/>
              <a:t> </a:t>
            </a:r>
            <a:r>
              <a:rPr lang="en-US" dirty="0" err="1"/>
              <a:t>Rectores</a:t>
            </a:r>
            <a:r>
              <a:rPr lang="en-US" dirty="0"/>
              <a:t> </a:t>
            </a:r>
            <a:endParaRPr dirty="0"/>
          </a:p>
        </p:txBody>
      </p:sp>
      <p:pic>
        <p:nvPicPr>
          <p:cNvPr id="270" name="Google Shape;270;g117350fde23_0_8" descr="Strengthening Children's Rights in Scotland - UK Human Rights Blo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39175" y="4300538"/>
            <a:ext cx="2762250" cy="16573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31AD3798-7064-FE3C-886A-81AD8D8947C0}"/>
              </a:ext>
            </a:extLst>
          </p:cNvPr>
          <p:cNvSpPr/>
          <p:nvPr/>
        </p:nvSpPr>
        <p:spPr>
          <a:xfrm>
            <a:off x="8796901" y="5221411"/>
            <a:ext cx="2403566" cy="675536"/>
          </a:xfrm>
          <a:prstGeom prst="rect">
            <a:avLst/>
          </a:prstGeom>
          <a:solidFill>
            <a:srgbClr val="47AFEC"/>
          </a:solidFill>
          <a:ln>
            <a:solidFill>
              <a:srgbClr val="47AF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b="1" dirty="0"/>
              <a:t>CONVENCIÓN SOBRE LOS DERECHOS DEL NIÑO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g1140bdd51fb_0_49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800" cy="12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</a:pPr>
            <a:r>
              <a:rPr lang="es-PA" dirty="0"/>
              <a:t>Impacto de la acción humanitaria en el medio ambiente</a:t>
            </a:r>
            <a:r>
              <a:rPr lang="en-US" dirty="0"/>
              <a:t>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</a:pPr>
            <a:endParaRPr dirty="0"/>
          </a:p>
        </p:txBody>
      </p:sp>
      <p:sp>
        <p:nvSpPr>
          <p:cNvPr id="812" name="Google Shape;812;g1140bdd51fb_0_49"/>
          <p:cNvSpPr txBox="1">
            <a:spLocks noGrp="1"/>
          </p:cNvSpPr>
          <p:nvPr>
            <p:ph type="body" idx="2"/>
          </p:nvPr>
        </p:nvSpPr>
        <p:spPr>
          <a:xfrm>
            <a:off x="4100525" y="2099625"/>
            <a:ext cx="7300800" cy="32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8600" lvl="0" indent="-50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8108"/>
              <a:buNone/>
            </a:pPr>
            <a:r>
              <a:rPr lang="es-PA" dirty="0"/>
              <a:t>En tu grupo, utiliza la imagen y la situación y debate</a:t>
            </a:r>
            <a:r>
              <a:rPr lang="en-US" dirty="0"/>
              <a:t>:</a:t>
            </a:r>
            <a:endParaRPr dirty="0"/>
          </a:p>
          <a:p>
            <a:pPr marL="457200" marR="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Char char="•"/>
            </a:pPr>
            <a:r>
              <a:rPr lang="es-PA" dirty="0"/>
              <a:t>¿Cuáles son los riesgos potenciales para el medio ambiente?</a:t>
            </a:r>
            <a:endParaRPr dirty="0"/>
          </a:p>
          <a:p>
            <a:pPr marL="457200" marR="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Char char="•"/>
            </a:pPr>
            <a:r>
              <a:rPr lang="es-PA" dirty="0"/>
              <a:t>¿Qué medidas paliativas podríamos poner en marcha?</a:t>
            </a:r>
            <a:endParaRPr dirty="0"/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endParaRPr dirty="0"/>
          </a:p>
          <a:p>
            <a:pPr marL="508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rPr lang="en-US" dirty="0"/>
              <a:t>15 </a:t>
            </a:r>
            <a:r>
              <a:rPr lang="en-US" dirty="0" err="1"/>
              <a:t>minutos</a:t>
            </a:r>
            <a:endParaRPr dirty="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endParaRPr sz="2800" dirty="0"/>
          </a:p>
        </p:txBody>
      </p:sp>
      <p:sp>
        <p:nvSpPr>
          <p:cNvPr id="813" name="Google Shape;813;g1140bdd51fb_0_49"/>
          <p:cNvSpPr txBox="1">
            <a:spLocks noGrp="1"/>
          </p:cNvSpPr>
          <p:nvPr>
            <p:ph type="body" idx="3"/>
          </p:nvPr>
        </p:nvSpPr>
        <p:spPr>
          <a:xfrm>
            <a:off x="0" y="528638"/>
            <a:ext cx="3635022" cy="479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 sz="3100" dirty="0" err="1"/>
              <a:t>Consideraciones</a:t>
            </a:r>
            <a:r>
              <a:rPr lang="en-US" sz="3100" dirty="0"/>
              <a:t> </a:t>
            </a:r>
            <a:r>
              <a:rPr lang="en-US" sz="3100" dirty="0" err="1"/>
              <a:t>Medioambientales</a:t>
            </a:r>
            <a:endParaRPr sz="3100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92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800" cy="12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</a:pPr>
            <a:r>
              <a:rPr lang="en-US" dirty="0" err="1"/>
              <a:t>Práctica</a:t>
            </a:r>
            <a:r>
              <a:rPr lang="en-US" dirty="0"/>
              <a:t> </a:t>
            </a:r>
            <a:r>
              <a:rPr lang="en-US" dirty="0" err="1"/>
              <a:t>Reflexiva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</a:pPr>
            <a:endParaRPr dirty="0"/>
          </a:p>
        </p:txBody>
      </p:sp>
      <p:sp>
        <p:nvSpPr>
          <p:cNvPr id="819" name="Google Shape;819;p92"/>
          <p:cNvSpPr txBox="1">
            <a:spLocks noGrp="1"/>
          </p:cNvSpPr>
          <p:nvPr>
            <p:ph type="body" idx="2"/>
          </p:nvPr>
        </p:nvSpPr>
        <p:spPr>
          <a:xfrm>
            <a:off x="4100525" y="2099625"/>
            <a:ext cx="7300800" cy="32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s-PA" sz="28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¿Cómo afecta la crisis medioambiental a los NNA de su país?</a:t>
            </a:r>
            <a:endParaRPr dirty="0"/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s-PA" sz="28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¿Qué puedes hacer con lo que has aprendido hoy?</a:t>
            </a:r>
            <a:endParaRPr dirty="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800" dirty="0"/>
          </a:p>
        </p:txBody>
      </p:sp>
      <p:sp>
        <p:nvSpPr>
          <p:cNvPr id="820" name="Google Shape;820;p92"/>
          <p:cNvSpPr txBox="1">
            <a:spLocks noGrp="1"/>
          </p:cNvSpPr>
          <p:nvPr>
            <p:ph type="body" idx="3"/>
          </p:nvPr>
        </p:nvSpPr>
        <p:spPr>
          <a:xfrm>
            <a:off x="0" y="327378"/>
            <a:ext cx="3657600" cy="5000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 sz="3100" dirty="0" err="1"/>
              <a:t>Consideraciones</a:t>
            </a:r>
            <a:r>
              <a:rPr lang="en-US" sz="3100" dirty="0"/>
              <a:t> </a:t>
            </a:r>
            <a:r>
              <a:rPr lang="en-US" sz="3100" dirty="0" err="1"/>
              <a:t>Medioambientales</a:t>
            </a:r>
            <a:endParaRPr sz="3100" dirty="0"/>
          </a:p>
        </p:txBody>
      </p:sp>
      <p:pic>
        <p:nvPicPr>
          <p:cNvPr id="821" name="Google Shape;821;p92" descr="Reflective practice Education Reflective writing Learning Professional  development, Assert transparent background PNG clipart | HiClipar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36494" y="4553060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g1140bdd51fb_0_61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800" cy="12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6794"/>
              </a:buClr>
              <a:buSzPts val="3200"/>
              <a:buNone/>
            </a:pPr>
            <a:r>
              <a:rPr lang="es-PA" dirty="0"/>
              <a:t>Importancia del género para la PNAH - Actividad</a:t>
            </a:r>
            <a:endParaRPr dirty="0"/>
          </a:p>
        </p:txBody>
      </p:sp>
      <p:sp>
        <p:nvSpPr>
          <p:cNvPr id="827" name="Google Shape;827;g1140bdd51fb_0_61"/>
          <p:cNvSpPr txBox="1">
            <a:spLocks noGrp="1"/>
          </p:cNvSpPr>
          <p:nvPr>
            <p:ph type="body" idx="2"/>
          </p:nvPr>
        </p:nvSpPr>
        <p:spPr>
          <a:xfrm>
            <a:off x="4100525" y="1800350"/>
            <a:ext cx="7300800" cy="31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s-PA" dirty="0"/>
              <a:t>Dividir el papel en 4</a:t>
            </a:r>
            <a:endParaRPr dirty="0"/>
          </a:p>
          <a:p>
            <a:pPr marL="457200" marR="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dirty="0" err="1"/>
              <a:t>Escuchar</a:t>
            </a:r>
            <a:r>
              <a:rPr lang="en-US" dirty="0"/>
              <a:t> </a:t>
            </a:r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/>
              <a:t>historia</a:t>
            </a:r>
            <a:endParaRPr dirty="0"/>
          </a:p>
          <a:p>
            <a:pPr marL="457200" marR="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s-PA" dirty="0"/>
              <a:t>Dibuja al NNA descrito en una sección de tu página</a:t>
            </a:r>
            <a:endParaRPr dirty="0"/>
          </a:p>
        </p:txBody>
      </p:sp>
      <p:sp>
        <p:nvSpPr>
          <p:cNvPr id="828" name="Google Shape;828;g1140bdd51fb_0_61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900" cy="47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 dirty="0" err="1"/>
              <a:t>Género</a:t>
            </a:r>
            <a:r>
              <a:rPr lang="en-US" dirty="0"/>
              <a:t> 	</a:t>
            </a:r>
            <a:endParaRPr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93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800" cy="12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6794"/>
              </a:buClr>
              <a:buSzPts val="3200"/>
              <a:buNone/>
            </a:pPr>
            <a:r>
              <a:rPr lang="es-PA" dirty="0"/>
              <a:t>La programación de la PNAH debe</a:t>
            </a:r>
            <a:r>
              <a:rPr lang="en-US" dirty="0"/>
              <a:t>: </a:t>
            </a:r>
            <a:endParaRPr dirty="0"/>
          </a:p>
        </p:txBody>
      </p:sp>
      <p:sp>
        <p:nvSpPr>
          <p:cNvPr id="834" name="Google Shape;834;p93"/>
          <p:cNvSpPr txBox="1">
            <a:spLocks noGrp="1"/>
          </p:cNvSpPr>
          <p:nvPr>
            <p:ph type="body" idx="2"/>
          </p:nvPr>
        </p:nvSpPr>
        <p:spPr>
          <a:xfrm>
            <a:off x="4100525" y="1800350"/>
            <a:ext cx="7300800" cy="31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s-PA" sz="28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 sensible a las causas profundas de la discriminación y la desigualdad de género</a:t>
            </a:r>
            <a:r>
              <a:rPr lang="en-US" sz="28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dirty="0"/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s-PA" sz="28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Evitar reforzar o mantener las relaciones de poder basadas en el género; y</a:t>
            </a:r>
            <a:endParaRPr dirty="0"/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s-PA" sz="28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Apoyar la igualdad de género siempre que sea posible</a:t>
            </a:r>
            <a:r>
              <a:rPr lang="en-US" sz="28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  <p:sp>
        <p:nvSpPr>
          <p:cNvPr id="835" name="Google Shape;835;p93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900" cy="47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 dirty="0" err="1"/>
              <a:t>Género</a:t>
            </a:r>
            <a:r>
              <a:rPr lang="en-US" dirty="0"/>
              <a:t> 	</a:t>
            </a:r>
            <a:endParaRPr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g1140bdd51fb_0_67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800" cy="12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6794"/>
              </a:buClr>
              <a:buSzPts val="3200"/>
              <a:buNone/>
            </a:pPr>
            <a:r>
              <a:rPr lang="es-PA" dirty="0"/>
              <a:t>Retos actuales en nuestro propio trabajo</a:t>
            </a:r>
            <a:endParaRPr dirty="0"/>
          </a:p>
        </p:txBody>
      </p:sp>
      <p:sp>
        <p:nvSpPr>
          <p:cNvPr id="841" name="Google Shape;841;g1140bdd51fb_0_67"/>
          <p:cNvSpPr txBox="1">
            <a:spLocks noGrp="1"/>
          </p:cNvSpPr>
          <p:nvPr>
            <p:ph type="body" idx="2"/>
          </p:nvPr>
        </p:nvSpPr>
        <p:spPr>
          <a:xfrm>
            <a:off x="4100525" y="1800350"/>
            <a:ext cx="7300800" cy="40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dirty="0"/>
              <a:t>En sus parejas, </a:t>
            </a:r>
            <a:r>
              <a:rPr lang="en-US" dirty="0" err="1"/>
              <a:t>debatan</a:t>
            </a:r>
            <a:r>
              <a:rPr lang="en-US" dirty="0"/>
              <a:t>: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dirty="0"/>
          </a:p>
          <a:p>
            <a:pPr marL="457200" marR="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s-PA" dirty="0"/>
              <a:t>Retos actuales para integrar la perspectiva de género en su trabajo</a:t>
            </a:r>
            <a:endParaRPr dirty="0"/>
          </a:p>
          <a:p>
            <a:pPr marL="457200" marR="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¿A 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obstáculos</a:t>
            </a:r>
            <a:r>
              <a:rPr lang="en-US" dirty="0"/>
              <a:t> se </a:t>
            </a:r>
            <a:r>
              <a:rPr lang="en-US" dirty="0" err="1"/>
              <a:t>enfrenta</a:t>
            </a:r>
            <a:r>
              <a:rPr lang="en-US" dirty="0"/>
              <a:t>?</a:t>
            </a:r>
            <a:endParaRPr dirty="0"/>
          </a:p>
          <a:p>
            <a:pPr marL="457200" marR="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s-PA" dirty="0"/>
              <a:t>¿Qué es complejo o difícil?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PA" dirty="0"/>
              <a:t>Tomar nota de los desafíos y elegir el más importante</a:t>
            </a:r>
            <a:endParaRPr dirty="0"/>
          </a:p>
        </p:txBody>
      </p:sp>
      <p:sp>
        <p:nvSpPr>
          <p:cNvPr id="842" name="Google Shape;842;g1140bdd51fb_0_67"/>
          <p:cNvSpPr txBox="1">
            <a:spLocks noGrp="1"/>
          </p:cNvSpPr>
          <p:nvPr>
            <p:ph type="body" idx="3"/>
          </p:nvPr>
        </p:nvSpPr>
        <p:spPr>
          <a:xfrm>
            <a:off x="284416" y="528638"/>
            <a:ext cx="3192561" cy="4856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 dirty="0" err="1"/>
              <a:t>Instrucciones</a:t>
            </a:r>
            <a:r>
              <a:rPr lang="en-US" dirty="0"/>
              <a:t> para la </a:t>
            </a:r>
            <a:r>
              <a:rPr lang="en-US" dirty="0" err="1"/>
              <a:t>actividad</a:t>
            </a:r>
            <a:endParaRPr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g1140bdd51fb_0_73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800" cy="12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6794"/>
              </a:buClr>
              <a:buSzPts val="3200"/>
              <a:buNone/>
            </a:pPr>
            <a:r>
              <a:rPr lang="es-PA" dirty="0"/>
              <a:t>Oportunidades para intervenciones de PNAH sensibles al género</a:t>
            </a:r>
            <a:endParaRPr dirty="0"/>
          </a:p>
        </p:txBody>
      </p:sp>
      <p:sp>
        <p:nvSpPr>
          <p:cNvPr id="848" name="Google Shape;848;g1140bdd51fb_0_73"/>
          <p:cNvSpPr txBox="1">
            <a:spLocks noGrp="1"/>
          </p:cNvSpPr>
          <p:nvPr>
            <p:ph type="body" idx="2"/>
          </p:nvPr>
        </p:nvSpPr>
        <p:spPr>
          <a:xfrm>
            <a:off x="4100525" y="1800350"/>
            <a:ext cx="7300800" cy="40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PA" dirty="0"/>
              <a:t>Uno de los participantes será el "cliente" y leerá su principal reto ante el pleno.</a:t>
            </a:r>
            <a:r>
              <a:rPr lang="en-US" dirty="0"/>
              <a:t> 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PA" dirty="0"/>
              <a:t>Cada participante restante responderá con una frase. Puede ser:</a:t>
            </a:r>
            <a:endParaRPr dirty="0"/>
          </a:p>
          <a:p>
            <a:pPr marL="457200" marR="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Una </a:t>
            </a:r>
            <a:r>
              <a:rPr lang="en-US" dirty="0" err="1"/>
              <a:t>propuesta</a:t>
            </a:r>
            <a:r>
              <a:rPr lang="en-US" dirty="0"/>
              <a:t> de </a:t>
            </a:r>
            <a:r>
              <a:rPr lang="en-US" dirty="0" err="1"/>
              <a:t>acción</a:t>
            </a:r>
            <a:endParaRPr dirty="0"/>
          </a:p>
          <a:p>
            <a:pPr marL="457200" marR="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s-PA" dirty="0"/>
              <a:t>Una pregunta para ampliar la reflexión del cliente</a:t>
            </a:r>
            <a:endParaRPr dirty="0"/>
          </a:p>
          <a:p>
            <a:pPr marL="457200" marR="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s-PA" dirty="0"/>
              <a:t>Una fuente de apoyo adicional o un recurso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PA" dirty="0"/>
              <a:t>El cliente escucha y anota cualquier cosa útil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849" name="Google Shape;849;g1140bdd51fb_0_73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900" cy="47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 dirty="0" err="1"/>
              <a:t>Género</a:t>
            </a:r>
            <a:endParaRPr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94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800" cy="12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6794"/>
              </a:buClr>
              <a:buSzPts val="3200"/>
              <a:buNone/>
            </a:pPr>
            <a:r>
              <a:rPr lang="en-US" dirty="0" err="1"/>
              <a:t>Práctica</a:t>
            </a:r>
            <a:r>
              <a:rPr lang="en-US" dirty="0"/>
              <a:t> </a:t>
            </a:r>
            <a:r>
              <a:rPr lang="en-US" dirty="0" err="1"/>
              <a:t>Reflexiva</a:t>
            </a:r>
            <a:endParaRPr dirty="0"/>
          </a:p>
        </p:txBody>
      </p:sp>
      <p:sp>
        <p:nvSpPr>
          <p:cNvPr id="855" name="Google Shape;855;p94"/>
          <p:cNvSpPr txBox="1">
            <a:spLocks noGrp="1"/>
          </p:cNvSpPr>
          <p:nvPr>
            <p:ph type="body" idx="2"/>
          </p:nvPr>
        </p:nvSpPr>
        <p:spPr>
          <a:xfrm>
            <a:off x="4100525" y="1800350"/>
            <a:ext cx="7300800" cy="40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s-PA" sz="28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¿Qué puede hacer con lo que ha aprendido hoy sobre el género en sus propios programas de PNAH?</a:t>
            </a:r>
            <a:endParaRPr dirty="0"/>
          </a:p>
          <a:p>
            <a:pPr marL="50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800" b="0" i="0" u="none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s-PA" sz="28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¿Qué es lo más importante que has aprendido?</a:t>
            </a:r>
            <a:endParaRPr dirty="0"/>
          </a:p>
        </p:txBody>
      </p:sp>
      <p:sp>
        <p:nvSpPr>
          <p:cNvPr id="856" name="Google Shape;856;p94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900" cy="47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 dirty="0" err="1"/>
              <a:t>Género</a:t>
            </a:r>
            <a:endParaRPr dirty="0"/>
          </a:p>
        </p:txBody>
      </p:sp>
      <p:pic>
        <p:nvPicPr>
          <p:cNvPr id="857" name="Google Shape;857;p94" descr="Reflective practice Education Reflective writing Learning Professional  development, Assert transparent background PNG clipart | HiClipar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36494" y="4553060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17350fde23_0_14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800" cy="12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</a:pPr>
            <a:r>
              <a:rPr lang="en-US" dirty="0" err="1"/>
              <a:t>Principios</a:t>
            </a:r>
            <a:r>
              <a:rPr lang="en-US" dirty="0"/>
              <a:t> </a:t>
            </a:r>
            <a:r>
              <a:rPr lang="en-US" dirty="0" err="1"/>
              <a:t>Rectores</a:t>
            </a:r>
            <a:r>
              <a:rPr lang="en-US" dirty="0"/>
              <a:t> - </a:t>
            </a:r>
            <a:r>
              <a:rPr lang="en-US" dirty="0" err="1"/>
              <a:t>Actividad</a:t>
            </a:r>
            <a:endParaRPr dirty="0"/>
          </a:p>
        </p:txBody>
      </p:sp>
      <p:sp>
        <p:nvSpPr>
          <p:cNvPr id="276" name="Google Shape;276;g117350fde23_0_14"/>
          <p:cNvSpPr txBox="1">
            <a:spLocks noGrp="1"/>
          </p:cNvSpPr>
          <p:nvPr>
            <p:ph type="body" idx="2"/>
          </p:nvPr>
        </p:nvSpPr>
        <p:spPr>
          <a:xfrm>
            <a:off x="4100525" y="1521650"/>
            <a:ext cx="7300800" cy="18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</a:pPr>
            <a:r>
              <a:rPr lang="en-US" dirty="0"/>
              <a:t>En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grupo</a:t>
            </a:r>
            <a:r>
              <a:rPr lang="en-US" dirty="0"/>
              <a:t>:</a:t>
            </a:r>
            <a:endParaRPr dirty="0"/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dirty="0" err="1"/>
              <a:t>Armar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rompecabezas</a:t>
            </a:r>
            <a:endParaRPr dirty="0"/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s-PA" dirty="0"/>
              <a:t>Encontrar los principios en las NMPN</a:t>
            </a:r>
            <a:endParaRPr dirty="0"/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Leer las </a:t>
            </a:r>
            <a:r>
              <a:rPr lang="en-US" dirty="0" err="1"/>
              <a:t>definiciones</a:t>
            </a:r>
            <a:endParaRPr dirty="0"/>
          </a:p>
        </p:txBody>
      </p:sp>
      <p:sp>
        <p:nvSpPr>
          <p:cNvPr id="277" name="Google Shape;277;g117350fde23_0_14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900" cy="47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 dirty="0"/>
              <a:t>PNAH y </a:t>
            </a:r>
            <a:r>
              <a:rPr lang="en-US" dirty="0" err="1"/>
              <a:t>Principios</a:t>
            </a:r>
            <a:r>
              <a:rPr lang="en-US" dirty="0"/>
              <a:t> </a:t>
            </a:r>
            <a:r>
              <a:rPr lang="en-US" dirty="0" err="1"/>
              <a:t>Rectores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278" name="Google Shape;278;g117350fde23_0_14"/>
          <p:cNvSpPr txBox="1">
            <a:spLocks noGrp="1"/>
          </p:cNvSpPr>
          <p:nvPr>
            <p:ph type="body" idx="2"/>
          </p:nvPr>
        </p:nvSpPr>
        <p:spPr>
          <a:xfrm>
            <a:off x="4230100" y="3583050"/>
            <a:ext cx="7671600" cy="27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s-PA" dirty="0"/>
              <a:t>Leer los ejemplos y debatir:</a:t>
            </a:r>
            <a:endParaRPr dirty="0"/>
          </a:p>
          <a:p>
            <a:pPr lvl="0">
              <a:spcBef>
                <a:spcPts val="0"/>
              </a:spcBef>
            </a:pPr>
            <a:r>
              <a:rPr lang="es-PA" dirty="0"/>
              <a:t>¿Se han tenido en cuenta los principios rectores?</a:t>
            </a:r>
            <a:endParaRPr dirty="0"/>
          </a:p>
          <a:p>
            <a:pPr lvl="0">
              <a:spcBef>
                <a:spcPts val="0"/>
              </a:spcBef>
            </a:pPr>
            <a:r>
              <a:rPr lang="es-PA" dirty="0"/>
              <a:t>En caso negativo, ¿cuáles no se tuvieron en cuenta y por qué?</a:t>
            </a:r>
            <a:r>
              <a:rPr lang="en-US" dirty="0"/>
              <a:t> </a:t>
            </a:r>
            <a:endParaRPr dirty="0"/>
          </a:p>
          <a:p>
            <a:pPr lvl="0">
              <a:spcBef>
                <a:spcPts val="0"/>
              </a:spcBef>
            </a:pPr>
            <a:r>
              <a:rPr lang="es-PA" dirty="0"/>
              <a:t>¿Qué podría haberse hecho de otra manera para ajustarse a los principios rectores?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rgbClr val="545554"/>
      </a:dk1>
      <a:lt1>
        <a:srgbClr val="FFFFFF"/>
      </a:lt1>
      <a:dk2>
        <a:srgbClr val="212E3B"/>
      </a:dk2>
      <a:lt2>
        <a:srgbClr val="E7E6E6"/>
      </a:lt2>
      <a:accent1>
        <a:srgbClr val="02628C"/>
      </a:accent1>
      <a:accent2>
        <a:srgbClr val="0388C5"/>
      </a:accent2>
      <a:accent3>
        <a:srgbClr val="97467C"/>
      </a:accent3>
      <a:accent4>
        <a:srgbClr val="94CC7A"/>
      </a:accent4>
      <a:accent5>
        <a:srgbClr val="029FA0"/>
      </a:accent5>
      <a:accent6>
        <a:srgbClr val="405D78"/>
      </a:accent6>
      <a:hlink>
        <a:srgbClr val="67B7DB"/>
      </a:hlink>
      <a:folHlink>
        <a:srgbClr val="36A1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5049</Words>
  <Application>Microsoft Macintosh PowerPoint</Application>
  <PresentationFormat>Widescreen</PresentationFormat>
  <Paragraphs>635</Paragraphs>
  <Slides>86</Slides>
  <Notes>86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91" baseType="lpstr">
      <vt:lpstr>Noto Sans Symbols</vt:lpstr>
      <vt:lpstr>Arial</vt:lpstr>
      <vt:lpstr>Calibri</vt:lpstr>
      <vt:lpstr>Helvetica Neue</vt:lpstr>
      <vt:lpstr>Office Theme</vt:lpstr>
      <vt:lpstr>PowerPoint Presentation</vt:lpstr>
      <vt:lpstr>PowerPoint Presentation</vt:lpstr>
      <vt:lpstr>Objetivos de aprendizaje del curso</vt:lpstr>
      <vt:lpstr>PowerPoint Presentation</vt:lpstr>
      <vt:lpstr>PowerPoint Presentation</vt:lpstr>
      <vt:lpstr>Objetivos de aprendizaje del curso</vt:lpstr>
      <vt:lpstr>Práctica Reflexiva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Herramienta de priorización</vt:lpstr>
      <vt:lpstr>PowerPoint Presentation</vt:lpstr>
      <vt:lpstr>Herramienta de Priorización Trabajo en Grupo</vt:lpstr>
      <vt:lpstr>PowerPoint Presentation</vt:lpstr>
      <vt:lpstr>Práctica Reflexiva</vt:lpstr>
      <vt:lpstr>PowerPoint Presentation</vt:lpstr>
      <vt:lpstr>PowerPoint Presentation</vt:lpstr>
      <vt:lpstr>PowerPoint Presentation</vt:lpstr>
      <vt:lpstr>PowerPoint Presentation</vt:lpstr>
      <vt:lpstr>Prevención</vt:lpstr>
      <vt:lpstr>3 niveles de  Prevención</vt:lpstr>
      <vt:lpstr>¿Por qué es importante la Prevención Primaria?</vt:lpstr>
      <vt:lpstr>Prevención, respuesta, preparación, actuación temprana. ¿Cuál es la diferencia?</vt:lpstr>
      <vt:lpstr>Práctica Reflexiva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Integración de la protección</vt:lpstr>
      <vt:lpstr>Enfoques integrados</vt:lpstr>
      <vt:lpstr>PowerPoint Presentation</vt:lpstr>
      <vt:lpstr>PowerPoint Presentation</vt:lpstr>
      <vt:lpstr>PowerPoint Presentation</vt:lpstr>
      <vt:lpstr>Rendición de Cuentas ante las Poblaciones Afectadas</vt:lpstr>
      <vt:lpstr>Rendición de Cuentas ante las Poblaciones Afectadas - Actividad</vt:lpstr>
      <vt:lpstr>¿Qué significa en la práctica rendir cuentas a los niños?</vt:lpstr>
      <vt:lpstr>Práctica Reflexiva</vt:lpstr>
      <vt:lpstr>Adolescencia</vt:lpstr>
      <vt:lpstr>PowerPoint Presentation</vt:lpstr>
      <vt:lpstr>PowerPoint Presentation</vt:lpstr>
      <vt:lpstr>PowerPoint Presentation</vt:lpstr>
      <vt:lpstr>Desarrollo de la Primera Infancia</vt:lpstr>
      <vt:lpstr>Principios para mejorar los resultados de la Infancia</vt:lpstr>
      <vt:lpstr>Programación ECD Trabajo en Grupo</vt:lpstr>
      <vt:lpstr>Práctica Reflexiva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Colleen Fitzgerald</dc:creator>
  <cp:lastModifiedBy>Christopher Loat</cp:lastModifiedBy>
  <cp:revision>90</cp:revision>
  <dcterms:created xsi:type="dcterms:W3CDTF">2017-12-20T18:51:03Z</dcterms:created>
  <dcterms:modified xsi:type="dcterms:W3CDTF">2024-06-05T03:51:21Z</dcterms:modified>
</cp:coreProperties>
</file>