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</p:sldIdLst>
  <p:sldSz cy="6858000" cx="12192000"/>
  <p:notesSz cx="6858000" cy="9144000"/>
  <p:embeddedFontLst>
    <p:embeddedFont>
      <p:font typeface="Helvetica Neue"/>
      <p:regular r:id="rId93"/>
      <p:bold r:id="rId94"/>
      <p:italic r:id="rId95"/>
      <p:boldItalic r:id="rId9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97" roundtripDataSignature="AMtx7mgBn98H2gw63ouAYVPLqFtqRF28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DAADB0-9108-4176-BD58-BB15ADCF00DC}">
  <a:tblStyle styleId="{12DAADB0-9108-4176-BD58-BB15ADCF00D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HelveticaNeue-italic.fntdata"/><Relationship Id="rId94" Type="http://schemas.openxmlformats.org/officeDocument/2006/relationships/font" Target="fonts/HelveticaNeue-bold.fntdata"/><Relationship Id="rId97" Type="http://customschemas.google.com/relationships/presentationmetadata" Target="metadata"/><Relationship Id="rId96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font" Target="fonts/HelveticaNeue-regular.fntdata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1.3: CPHA and Guiding Principles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1.3: CPHA and Guiding Principles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7350fde23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1.4 Connecting Child Development, Risk and Protective Factors and Socio Ecology</a:t>
            </a:r>
            <a:endParaRPr/>
          </a:p>
        </p:txBody>
      </p:sp>
      <p:sp>
        <p:nvSpPr>
          <p:cNvPr id="296" name="Google Shape;296;g117350fde23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1.4 Connecting Child Development, Risk and Protective Factors and Socio Ecology</a:t>
            </a:r>
            <a:endParaRPr/>
          </a:p>
        </p:txBody>
      </p:sp>
      <p:sp>
        <p:nvSpPr>
          <p:cNvPr id="303" name="Google Shape;3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1.4 Connecting Child Development, Risk and Protective Factors and Socio Ecology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3b0c0896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1.4 Connecting Child Development, Risk and Protective Factors and Socio Ecology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f3b0c0896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1.4 Connecting Child Development, Risk and Protective Factors and Socio Ecology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1.4 Connecting Child Development, Risk and Protective Factors and Socio Ecology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1.5 Risk and Protective Factors Prioritization Tool</a:t>
            </a:r>
            <a:endParaRPr/>
          </a:p>
        </p:txBody>
      </p:sp>
      <p:sp>
        <p:nvSpPr>
          <p:cNvPr id="343" name="Google Shape;34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1.5 Risk and Protective Factors Prioritization Tool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1.0: Online Intro Session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1.5 Risk and Protective Factors Prioritization Tool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1.5 Risk and Protective Factors Prioritization Tool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1.5 Risk and Protective Factors Prioritization Tool</a:t>
            </a:r>
            <a:endParaRPr/>
          </a:p>
        </p:txBody>
      </p:sp>
      <p:sp>
        <p:nvSpPr>
          <p:cNvPr id="376" name="Google Shape;37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1.6.: CP Risks Recap</a:t>
            </a:r>
            <a:endParaRPr/>
          </a:p>
        </p:txBody>
      </p:sp>
      <p:sp>
        <p:nvSpPr>
          <p:cNvPr id="383" name="Google Shape;38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1.6.: CP Risks Recap</a:t>
            </a:r>
            <a:endParaRPr/>
          </a:p>
        </p:txBody>
      </p:sp>
      <p:sp>
        <p:nvSpPr>
          <p:cNvPr id="390" name="Google Shape;39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1.6.: CP Risks Recap</a:t>
            </a:r>
            <a:endParaRPr/>
          </a:p>
        </p:txBody>
      </p:sp>
      <p:sp>
        <p:nvSpPr>
          <p:cNvPr id="398" name="Google Shape;398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7350fde23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1.7: Introduction to CP Prevention and Response Strategies</a:t>
            </a:r>
            <a:endParaRPr/>
          </a:p>
        </p:txBody>
      </p:sp>
      <p:sp>
        <p:nvSpPr>
          <p:cNvPr id="406" name="Google Shape;406;g117350fde23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7350fde23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1.7: Introduction to CP Prevention and Response Strategies</a:t>
            </a:r>
            <a:endParaRPr/>
          </a:p>
        </p:txBody>
      </p:sp>
      <p:sp>
        <p:nvSpPr>
          <p:cNvPr id="414" name="Google Shape;414;g117350fde23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f0b6602a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1.7: Introduction to CP Prevention and Response Strategies</a:t>
            </a:r>
            <a:endParaRPr/>
          </a:p>
        </p:txBody>
      </p:sp>
      <p:sp>
        <p:nvSpPr>
          <p:cNvPr id="420" name="Google Shape;420;g11f0b6602a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1.7: Introduction to CP Prevention and Response Strategies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1.0: Online Intro Session</a:t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1.7: Introduction to CP Prevention and Response Strategies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1.7: Introduction to CP Prevention and Response Strategies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7350fde23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1.8 CP Prevention and Response Strategies</a:t>
            </a:r>
            <a:endParaRPr/>
          </a:p>
        </p:txBody>
      </p:sp>
      <p:sp>
        <p:nvSpPr>
          <p:cNvPr id="448" name="Google Shape;448;g117350fde23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1.8 CP Prevention and Response Strategies</a:t>
            </a:r>
            <a:endParaRPr/>
          </a:p>
        </p:txBody>
      </p:sp>
      <p:sp>
        <p:nvSpPr>
          <p:cNvPr id="455" name="Google Shape;455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1.9 Standard for a Quality Response</a:t>
            </a:r>
            <a:endParaRPr/>
          </a:p>
        </p:txBody>
      </p:sp>
      <p:sp>
        <p:nvSpPr>
          <p:cNvPr id="463" name="Google Shape;463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1.9 Standard for a Quality Response</a:t>
            </a:r>
            <a:endParaRPr/>
          </a:p>
        </p:txBody>
      </p:sp>
      <p:sp>
        <p:nvSpPr>
          <p:cNvPr id="470" name="Google Shape;47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1.9 Standard for a Quality Response</a:t>
            </a:r>
            <a:endParaRPr/>
          </a:p>
        </p:txBody>
      </p:sp>
      <p:sp>
        <p:nvSpPr>
          <p:cNvPr id="479" name="Google Shape;479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7350fde23_0_3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1.10: HR for a Quality Response</a:t>
            </a:r>
            <a:endParaRPr/>
          </a:p>
        </p:txBody>
      </p:sp>
      <p:sp>
        <p:nvSpPr>
          <p:cNvPr id="487" name="Google Shape;487;g117350fde23_0_3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1.10: HR for a Quality Response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4" name="Google Shape;494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1.10: HR for a Quality Response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1.0: Online Intro Session</a:t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1.10: HR for a Quality Response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7350fde23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1.11: Comms and Advocacy</a:t>
            </a:r>
            <a:endParaRPr/>
          </a:p>
        </p:txBody>
      </p:sp>
      <p:sp>
        <p:nvSpPr>
          <p:cNvPr id="517" name="Google Shape;517;g117350fde23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1.11: Comms and Advocacy</a:t>
            </a:r>
            <a:endParaRPr/>
          </a:p>
        </p:txBody>
      </p:sp>
      <p:sp>
        <p:nvSpPr>
          <p:cNvPr id="526" name="Google Shape;526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1.11: Comms and Advocacy</a:t>
            </a:r>
            <a:endParaRPr/>
          </a:p>
        </p:txBody>
      </p:sp>
      <p:sp>
        <p:nvSpPr>
          <p:cNvPr id="533" name="Google Shape;533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1.12: Information Management and CP Monitoring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1" name="Google Shape;541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1.12: Information Management and CP Monitoring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broad categories of information need to be managed for child protection in humanitarian action (CPHA) - information about: </a:t>
            </a:r>
            <a:endParaRPr b="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emergency situation and coordination mechanisms,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overall response and the CP response, 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situation of children in the given context, and 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about specific children who are facing protection concerns.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If, how and why information is shared needs to be carefully considered, and this standard provides guidance on this.</a:t>
            </a:r>
            <a:endParaRPr b="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548" name="Google Shape;548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d4509b7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1.12: Information Management and CP Monitoring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5" name="Google Shape;555;g11d4509b7b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17350fde23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1.12: Information Management and CP Monitoring</a:t>
            </a:r>
            <a:endParaRPr/>
          </a:p>
        </p:txBody>
      </p:sp>
      <p:sp>
        <p:nvSpPr>
          <p:cNvPr id="562" name="Google Shape;562;g117350fde23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1.12: Information Management and CP Monitoring</a:t>
            </a:r>
            <a:endParaRPr/>
          </a:p>
        </p:txBody>
      </p:sp>
      <p:sp>
        <p:nvSpPr>
          <p:cNvPr id="570" name="Google Shape;570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1.12: Information Management and CP Monitoring</a:t>
            </a:r>
            <a:endParaRPr/>
          </a:p>
        </p:txBody>
      </p:sp>
      <p:sp>
        <p:nvSpPr>
          <p:cNvPr id="578" name="Google Shape;578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1.1: Welcome and Intros</a:t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1.12: Information Management and CP Monitoring</a:t>
            </a:r>
            <a:endParaRPr/>
          </a:p>
        </p:txBody>
      </p:sp>
      <p:sp>
        <p:nvSpPr>
          <p:cNvPr id="585" name="Google Shape;585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1.13: Working Across Sectors</a:t>
            </a:r>
            <a:endParaRPr/>
          </a:p>
        </p:txBody>
      </p:sp>
      <p:sp>
        <p:nvSpPr>
          <p:cNvPr id="594" name="Google Shape;594;p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9679e012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119679e012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1.13: Working Across Sectors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g119679e012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19679e012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119679e012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1.13: Working Across Sectors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9" name="Google Shape;609;g119679e012c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1.13: Working Across Sectors</a:t>
            </a:r>
            <a:endParaRPr/>
          </a:p>
        </p:txBody>
      </p:sp>
      <p:sp>
        <p:nvSpPr>
          <p:cNvPr id="617" name="Google Shape;617;p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1.13: Working Across Sectors</a:t>
            </a:r>
            <a:endParaRPr/>
          </a:p>
        </p:txBody>
      </p:sp>
      <p:sp>
        <p:nvSpPr>
          <p:cNvPr id="625" name="Google Shape;625;p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2f6204770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g12f6204770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2.1: Accountability to Affected Populations</a:t>
            </a:r>
            <a:endParaRPr/>
          </a:p>
        </p:txBody>
      </p:sp>
      <p:sp>
        <p:nvSpPr>
          <p:cNvPr id="640" name="Google Shape;640;g12f6204770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2.1: Accountability to Affected Populations</a:t>
            </a:r>
            <a:endParaRPr/>
          </a:p>
        </p:txBody>
      </p:sp>
      <p:sp>
        <p:nvSpPr>
          <p:cNvPr id="647" name="Google Shape;647;p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2f6204770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g12f6204770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2.1: Accountability to Affected Populations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4" name="Google Shape;654;g12f6204770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1.2: Objectives and expectations</a:t>
            </a:r>
            <a:endParaRPr/>
          </a:p>
        </p:txBody>
      </p:sp>
      <p:sp>
        <p:nvSpPr>
          <p:cNvPr id="251" name="Google Shape;2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Session 2.1: Accountability to Affected Populations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1" name="Google Shape;661;p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2.2: Adolescents Programming</a:t>
            </a:r>
            <a:endParaRPr/>
          </a:p>
        </p:txBody>
      </p:sp>
      <p:sp>
        <p:nvSpPr>
          <p:cNvPr id="668" name="Google Shape;6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140bdd51f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2.2: Adolescents Programming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g1140bdd51f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140bdd51f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2.2: Adolescents Programming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2" name="Google Shape;682;g1140bdd51f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2.2: Adolescents Programming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9" name="Google Shape;689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2.3: ECD</a:t>
            </a:r>
            <a:endParaRPr/>
          </a:p>
        </p:txBody>
      </p:sp>
      <p:sp>
        <p:nvSpPr>
          <p:cNvPr id="698" name="Google Shape;698;p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2.3: ECD</a:t>
            </a:r>
            <a:endParaRPr/>
          </a:p>
        </p:txBody>
      </p:sp>
      <p:sp>
        <p:nvSpPr>
          <p:cNvPr id="705" name="Google Shape;705;p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2.3: ECD</a:t>
            </a:r>
            <a:endParaRPr/>
          </a:p>
        </p:txBody>
      </p:sp>
      <p:sp>
        <p:nvSpPr>
          <p:cNvPr id="712" name="Google Shape;712;p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2.3: ECD</a:t>
            </a:r>
            <a:endParaRPr/>
          </a:p>
        </p:txBody>
      </p:sp>
      <p:sp>
        <p:nvSpPr>
          <p:cNvPr id="719" name="Google Shape;719;p8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2.4: Cash and Voucher Assistance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6" name="Google Shape;726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1.2: Objectives and expectations</a:t>
            </a:r>
            <a:endParaRPr/>
          </a:p>
        </p:txBody>
      </p:sp>
      <p:sp>
        <p:nvSpPr>
          <p:cNvPr id="258" name="Google Shape;2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2.4: Cash and Voucher Assistance</a:t>
            </a:r>
            <a:endParaRPr/>
          </a:p>
        </p:txBody>
      </p:sp>
      <p:sp>
        <p:nvSpPr>
          <p:cNvPr id="732" name="Google Shape;732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40bdd51f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2.4: Cash and Voucher Assistance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0" name="Google Shape;740;g1140bdd51f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2.4: Cash and Voucher Assistance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140bdd51f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2.4: Cash and Voucher Assistance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4" name="Google Shape;754;g1140bdd51fb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2.4: Cash and Voucher Assistance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2" name="Google Shape;762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2.4: Cash and Voucher Assistance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9" name="Google Shape;769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2.5: Disability</a:t>
            </a:r>
            <a:endParaRPr/>
          </a:p>
        </p:txBody>
      </p:sp>
      <p:sp>
        <p:nvSpPr>
          <p:cNvPr id="778" name="Google Shape;778;p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2.5: Disability</a:t>
            </a:r>
            <a:endParaRPr/>
          </a:p>
        </p:txBody>
      </p:sp>
      <p:sp>
        <p:nvSpPr>
          <p:cNvPr id="786" name="Google Shape;786;p9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2.5: Disability</a:t>
            </a:r>
            <a:endParaRPr/>
          </a:p>
        </p:txBody>
      </p:sp>
      <p:sp>
        <p:nvSpPr>
          <p:cNvPr id="794" name="Google Shape;794;p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140bdd51fb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2.6: Environmental Considerations</a:t>
            </a:r>
            <a:endParaRPr/>
          </a:p>
        </p:txBody>
      </p:sp>
      <p:sp>
        <p:nvSpPr>
          <p:cNvPr id="802" name="Google Shape;802;g1140bdd51fb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7350fde23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1.3: CPHA and Guiding Principles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117350fde23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140bdd51fb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2.6: Environmental Considerations</a:t>
            </a:r>
            <a:endParaRPr/>
          </a:p>
        </p:txBody>
      </p:sp>
      <p:sp>
        <p:nvSpPr>
          <p:cNvPr id="809" name="Google Shape;809;g1140bdd51fb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2.6: Environmental Considerations</a:t>
            </a:r>
            <a:endParaRPr/>
          </a:p>
        </p:txBody>
      </p:sp>
      <p:sp>
        <p:nvSpPr>
          <p:cNvPr id="816" name="Google Shape;816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140bdd51fb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2.7: Gender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4" name="Google Shape;824;g1140bdd51fb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2.7: Gender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140bdd51fb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2.7: Gender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8" name="Google Shape;838;g1140bdd51fb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140bdd51fb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2.7: Gender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5" name="Google Shape;845;g1140bdd51fb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2.7: Gender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2" name="Google Shape;852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7350fde2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Session 1.3: CPHA and Guiding Principles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117350fde2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/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b="1" sz="4000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 b="0" l="30622" r="34584" t="-2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cap="flat" cmpd="sng" w="9525">
            <a:solidFill>
              <a:srgbClr val="405E7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Blue">
  <p:cSld name="Title &amp; Text - Blu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" name="Google Shape;71;p33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rgbClr val="03679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/>
          <p:nvPr>
            <p:ph idx="1" type="body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2" type="body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Purple">
  <p:cSld name="Image &amp; Text - Purp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b="1" sz="32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p37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7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7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Blue">
  <p:cSld name="Image &amp; Text - Blu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b="1"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" name="Google Shape;98;p38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8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8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Teal">
  <p:cSld name="Image &amp; Text - Teal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9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b="1" sz="3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" name="Google Shape;104;p39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9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9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Green">
  <p:cSld name="Image &amp; Text - Gree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0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b="1" sz="32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" name="Google Shape;110;p40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0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0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 - Purple">
  <p:cSld name="Title &amp; Text with Dots - Purp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42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16" name="Google Shape;116;p42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5" r="12103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42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1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42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b="1"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2"/>
          <p:cNvSpPr txBox="1"/>
          <p:nvPr>
            <p:ph idx="1" type="body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2"/>
          <p:cNvSpPr txBox="1"/>
          <p:nvPr>
            <p:ph idx="2" type="body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Teal">
  <p:cSld name="Split - Te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 amt="20000"/>
          </a:blip>
          <a:srcRect b="9028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b="1"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Blue">
  <p:cSld name="Title &amp; Two Column - Blu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cap="flat" cmpd="sng" w="12700">
            <a:solidFill>
              <a:srgbClr val="0147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6"/>
          <p:cNvGrpSpPr/>
          <p:nvPr/>
        </p:nvGrpSpPr>
        <p:grpSpPr>
          <a:xfrm>
            <a:off x="-208787" y="0"/>
            <a:ext cx="12609574" cy="2174491"/>
            <a:chOff x="-1" y="5043119"/>
            <a:chExt cx="12192000" cy="1814883"/>
          </a:xfrm>
        </p:grpSpPr>
        <p:pic>
          <p:nvPicPr>
            <p:cNvPr id="124" name="Google Shape;124;p46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46"/>
            <p:cNvPicPr preferRelativeResize="0"/>
            <p:nvPr/>
          </p:nvPicPr>
          <p:blipFill rotWithShape="1">
            <a:blip r:embed="rId2">
              <a:alphaModFix amt="20000"/>
            </a:blip>
            <a:srcRect b="9027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6" name="Google Shape;126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46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6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6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46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6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46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46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Purple">
  <p:cSld name="Title &amp; Two Column - Purp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47"/>
          <p:cNvGrpSpPr/>
          <p:nvPr/>
        </p:nvGrpSpPr>
        <p:grpSpPr>
          <a:xfrm>
            <a:off x="-208787" y="0"/>
            <a:ext cx="12609574" cy="2174491"/>
            <a:chOff x="-1" y="5043119"/>
            <a:chExt cx="12192000" cy="1814883"/>
          </a:xfrm>
        </p:grpSpPr>
        <p:pic>
          <p:nvPicPr>
            <p:cNvPr id="137" name="Google Shape;137;p47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7"/>
            <p:cNvPicPr preferRelativeResize="0"/>
            <p:nvPr/>
          </p:nvPicPr>
          <p:blipFill rotWithShape="1">
            <a:blip r:embed="rId2">
              <a:alphaModFix amt="20000"/>
            </a:blip>
            <a:srcRect b="9027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9" name="Google Shape;139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47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7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7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47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47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47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7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Teal">
  <p:cSld name="Title &amp; Two Column - Teal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48"/>
          <p:cNvGrpSpPr/>
          <p:nvPr/>
        </p:nvGrpSpPr>
        <p:grpSpPr>
          <a:xfrm>
            <a:off x="-208787" y="0"/>
            <a:ext cx="12609574" cy="2174491"/>
            <a:chOff x="-1" y="5043119"/>
            <a:chExt cx="12192000" cy="1814883"/>
          </a:xfrm>
        </p:grpSpPr>
        <p:pic>
          <p:nvPicPr>
            <p:cNvPr id="150" name="Google Shape;150;p48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48"/>
            <p:cNvPicPr preferRelativeResize="0"/>
            <p:nvPr/>
          </p:nvPicPr>
          <p:blipFill rotWithShape="1">
            <a:blip r:embed="rId2">
              <a:alphaModFix amt="20000"/>
            </a:blip>
            <a:srcRect b="9027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2" name="Google Shape;152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48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8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48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8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b="1" sz="2400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8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8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b="1" sz="2400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48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Green">
  <p:cSld name="Title &amp; Two Column - Gree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49"/>
          <p:cNvGrpSpPr/>
          <p:nvPr/>
        </p:nvGrpSpPr>
        <p:grpSpPr>
          <a:xfrm>
            <a:off x="-208787" y="0"/>
            <a:ext cx="12609574" cy="2174491"/>
            <a:chOff x="-1" y="5043119"/>
            <a:chExt cx="12192000" cy="1814883"/>
          </a:xfrm>
        </p:grpSpPr>
        <p:pic>
          <p:nvPicPr>
            <p:cNvPr id="163" name="Google Shape;163;p49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49"/>
            <p:cNvPicPr preferRelativeResize="0"/>
            <p:nvPr/>
          </p:nvPicPr>
          <p:blipFill rotWithShape="1">
            <a:blip r:embed="rId2">
              <a:alphaModFix amt="20000"/>
            </a:blip>
            <a:srcRect b="9027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5" name="Google Shape;165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49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9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49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9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49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49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49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Blue">
  <p:cSld name="Title on Colored Background - Blu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0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0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0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Purple">
  <p:cSld name="Title on Colored Background - Purpl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1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Teal">
  <p:cSld name="Title on Colored Background - Teal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52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2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2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Green">
  <p:cSld name="Title on Colored Background - Gree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3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3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3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f606da09c_0_9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03" name="Google Shape;203;g12f606da09c_0_9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04" name="Google Shape;204;g12f606da09c_0_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Purple">
  <p:cSld name="Title &amp; Text - Purp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b="1"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34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4"/>
          <p:cNvSpPr txBox="1"/>
          <p:nvPr>
            <p:ph idx="1" type="body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Purple">
  <p:cSld name="Split - Purp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 amt="20000"/>
          </a:blip>
          <a:srcRect b="9028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b="1" sz="3200">
                <a:solidFill>
                  <a:srgbClr val="02679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Green">
  <p:cSld name="Split - Gree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2"/>
          <p:cNvPicPr preferRelativeResize="0"/>
          <p:nvPr/>
        </p:nvPicPr>
        <p:blipFill rotWithShape="1">
          <a:blip r:embed="rId2">
            <a:alphaModFix amt="20000"/>
          </a:blip>
          <a:srcRect b="9028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2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Blue">
  <p:cSld name="Split - Blu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29"/>
          <p:cNvPicPr preferRelativeResize="0"/>
          <p:nvPr/>
        </p:nvPicPr>
        <p:blipFill rotWithShape="1">
          <a:blip r:embed="rId2">
            <a:alphaModFix amt="20000"/>
          </a:blip>
          <a:srcRect b="9028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b="1" sz="3200">
                <a:solidFill>
                  <a:srgbClr val="02679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Green">
  <p:cSld name="Title &amp; Text - Gree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b="1" sz="36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" name="Google Shape;53;p36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" name="Google Shape;54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Teal">
  <p:cSld name="Title &amp; Text - Teal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b="1" sz="3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" name="Google Shape;60;p35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5"/>
          <p:cNvSpPr txBox="1"/>
          <p:nvPr>
            <p:ph idx="1" type="body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8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8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8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/>
          <p:nvPr/>
        </p:nvSpPr>
        <p:spPr>
          <a:xfrm>
            <a:off x="4512366" y="3588025"/>
            <a:ext cx="7679634" cy="291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366" y="4323522"/>
            <a:ext cx="7629434" cy="21758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/>
          <p:nvPr/>
        </p:nvSpPr>
        <p:spPr>
          <a:xfrm>
            <a:off x="5750838" y="971250"/>
            <a:ext cx="5152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CPHA-CPMS learning package</a:t>
            </a:r>
            <a:endParaRPr b="1" i="0" sz="43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6751400" y="2712400"/>
            <a:ext cx="326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Location, date</a:t>
            </a:r>
            <a:endParaRPr b="0" i="0" sz="24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/>
          <p:nvPr>
            <p:ph idx="1" type="body"/>
          </p:nvPr>
        </p:nvSpPr>
        <p:spPr>
          <a:xfrm>
            <a:off x="4100513" y="297712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Guiding Principles</a:t>
            </a:r>
            <a:endParaRPr/>
          </a:p>
        </p:txBody>
      </p:sp>
      <p:sp>
        <p:nvSpPr>
          <p:cNvPr id="284" name="Google Shape;284;p7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CPHA guiding principles</a:t>
            </a:r>
            <a:endParaRPr/>
          </a:p>
        </p:txBody>
      </p:sp>
      <p:pic>
        <p:nvPicPr>
          <p:cNvPr id="285" name="Google Shape;2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551" y="1023272"/>
            <a:ext cx="6747354" cy="553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291" name="Google Shape;291;p9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CPHA and Guiding Principles</a:t>
            </a:r>
            <a:endParaRPr/>
          </a:p>
        </p:txBody>
      </p:sp>
      <p:sp>
        <p:nvSpPr>
          <p:cNvPr id="292" name="Google Shape;292;p9"/>
          <p:cNvSpPr txBox="1"/>
          <p:nvPr>
            <p:ph idx="2" type="body"/>
          </p:nvPr>
        </p:nvSpPr>
        <p:spPr>
          <a:xfrm>
            <a:off x="3915113" y="2031150"/>
            <a:ext cx="76716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How is the UNCRC relevant to your own context?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What are the CPMS?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How are the CP guiding principles relevant to your context?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What is the child safeguarding reporting process in your own context?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293" name="Google Shape;2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5414" y="468829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7350fde23_0_21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Child development concerns: </a:t>
            </a:r>
            <a:endParaRPr/>
          </a:p>
        </p:txBody>
      </p:sp>
      <p:sp>
        <p:nvSpPr>
          <p:cNvPr id="299" name="Google Shape;299;g117350fde23_0_21"/>
          <p:cNvSpPr txBox="1"/>
          <p:nvPr>
            <p:ph idx="2" type="body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Physical changes: body growth and maturation. 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Cognitive changes: learning language, remembering facts, solving problems etc. 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Emotional changes: learning to identify emotions in self and others. 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Social changes: learning to interact with others and regulate our own behaviour.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00" name="Google Shape;300;g117350fde23_0_21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400"/>
              <a:t>Child Development</a:t>
            </a:r>
            <a:endParaRPr sz="3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Child development</a:t>
            </a:r>
            <a:endParaRPr/>
          </a:p>
        </p:txBody>
      </p:sp>
      <p:sp>
        <p:nvSpPr>
          <p:cNvPr id="306" name="Google Shape;306;p14"/>
          <p:cNvSpPr txBox="1"/>
          <p:nvPr>
            <p:ph idx="2" type="body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 your group: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List examples of changes that occur in: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Physical development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Cognitive development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Emotional development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Social development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07" name="Google Shape;307;p14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Child Development stages</a:t>
            </a:r>
            <a:endParaRPr/>
          </a:p>
        </p:txBody>
      </p:sp>
      <p:sp>
        <p:nvSpPr>
          <p:cNvPr id="314" name="Google Shape;314;p15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800"/>
              <a:t>Child Development</a:t>
            </a:r>
            <a:endParaRPr/>
          </a:p>
        </p:txBody>
      </p:sp>
      <p:graphicFrame>
        <p:nvGraphicFramePr>
          <p:cNvPr id="315" name="Google Shape;315;p15"/>
          <p:cNvGraphicFramePr/>
          <p:nvPr/>
        </p:nvGraphicFramePr>
        <p:xfrm>
          <a:off x="3650731" y="180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{12DAADB0-9108-4176-BD58-BB15ADCF00DC}</a:tableStyleId>
              </a:tblPr>
              <a:tblGrid>
                <a:gridCol w="1640100"/>
                <a:gridCol w="1640100"/>
                <a:gridCol w="1640100"/>
                <a:gridCol w="1640100"/>
                <a:gridCol w="1640100"/>
              </a:tblGrid>
              <a:tr h="102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Infancy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Toddlerhood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Pre-school Children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Middle Childhood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Adolescence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– 12 months of age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months to 3 years of age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to 6 years of age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to 12 years of age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to 18 years of age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3b0c0896f_0_0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Socio-Ecological Model</a:t>
            </a:r>
            <a:endParaRPr/>
          </a:p>
        </p:txBody>
      </p:sp>
      <p:sp>
        <p:nvSpPr>
          <p:cNvPr id="321" name="Google Shape;321;gf3b0c0896f_0_0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22" name="Google Shape;322;gf3b0c0896f_0_0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Socio-Ecological Model</a:t>
            </a:r>
            <a:endParaRPr/>
          </a:p>
        </p:txBody>
      </p:sp>
      <p:pic>
        <p:nvPicPr>
          <p:cNvPr id="323" name="Google Shape;323;gf3b0c0896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0514" y="528638"/>
            <a:ext cx="7300800" cy="555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Reminder</a:t>
            </a:r>
            <a:endParaRPr/>
          </a:p>
        </p:txBody>
      </p:sp>
      <p:sp>
        <p:nvSpPr>
          <p:cNvPr id="330" name="Google Shape;330;p16"/>
          <p:cNvSpPr txBox="1"/>
          <p:nvPr>
            <p:ph idx="2" type="body"/>
          </p:nvPr>
        </p:nvSpPr>
        <p:spPr>
          <a:xfrm>
            <a:off x="4100513" y="1392865"/>
            <a:ext cx="7300912" cy="4391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4063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i="0" lang="en-US" sz="36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Protective factors </a:t>
            </a:r>
            <a:r>
              <a:rPr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those factors in children’s lives that enhance their healthy and positive development. </a:t>
            </a:r>
            <a:endParaRPr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494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None/>
            </a:pPr>
            <a:r>
              <a:t/>
            </a:r>
            <a:endParaRPr/>
          </a:p>
          <a:p>
            <a:pPr indent="-406399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i="0" lang="en-US" sz="36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Risk factors </a:t>
            </a:r>
            <a:r>
              <a:rPr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those factors in children’s lives that interfere with their development and make them more vulnerable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None/>
            </a:pPr>
            <a:r>
              <a:t/>
            </a:r>
            <a:endParaRPr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481"/>
              <a:buNone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Activity! In your groups: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481"/>
              <a:buNone/>
            </a:pPr>
            <a:r>
              <a:t/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6021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 a specific age group</a:t>
            </a:r>
            <a:endParaRPr/>
          </a:p>
          <a:p>
            <a:pPr indent="-2892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6021"/>
              <a:buFont typeface="Arial"/>
              <a:buNone/>
            </a:pPr>
            <a:r>
              <a:t/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6021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and describe </a:t>
            </a: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and protective factors for the selected age group </a:t>
            </a:r>
            <a:endParaRPr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29032"/>
              <a:buNone/>
            </a:pPr>
            <a:r>
              <a:t/>
            </a:r>
            <a:endParaRPr/>
          </a:p>
        </p:txBody>
      </p:sp>
      <p:sp>
        <p:nvSpPr>
          <p:cNvPr id="331" name="Google Shape;331;p16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Risks and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Protective Factors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 txBox="1"/>
          <p:nvPr>
            <p:ph idx="1" type="body"/>
          </p:nvPr>
        </p:nvSpPr>
        <p:spPr>
          <a:xfrm>
            <a:off x="3942852" y="284090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338" name="Google Shape;338;p17"/>
          <p:cNvSpPr txBox="1"/>
          <p:nvPr>
            <p:ph idx="2" type="body"/>
          </p:nvPr>
        </p:nvSpPr>
        <p:spPr>
          <a:xfrm>
            <a:off x="3785191" y="1233376"/>
            <a:ext cx="7616234" cy="4391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more would you like to learn about children's developmental stages?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do with what you have learnt about children's developmental stages?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do with risk and protective factors and the socio-ecological model in your own work?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39" name="Google Shape;339;p17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800"/>
              <a:t>  </a:t>
            </a:r>
            <a:r>
              <a:rPr lang="en-US" sz="2700"/>
              <a:t>Connecting Child Development,  Risk, Protective Factors and Socio-ecology</a:t>
            </a:r>
            <a:endParaRPr sz="2700"/>
          </a:p>
        </p:txBody>
      </p:sp>
      <p:pic>
        <p:nvPicPr>
          <p:cNvPr descr="Reflective practice Education Reflective writing Learning Professional  development, Assert transparent background PNG clipart | HiClipart" id="340" name="Google Shape;3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/>
              <a:t>Prioritisation tool</a:t>
            </a:r>
            <a:endParaRPr/>
          </a:p>
        </p:txBody>
      </p:sp>
      <p:sp>
        <p:nvSpPr>
          <p:cNvPr id="346" name="Google Shape;346;p18"/>
          <p:cNvSpPr txBox="1"/>
          <p:nvPr>
            <p:ph idx="2" type="body"/>
          </p:nvPr>
        </p:nvSpPr>
        <p:spPr>
          <a:xfrm>
            <a:off x="656025" y="2048598"/>
            <a:ext cx="10820100" cy="4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Identify risk and protective factors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Score each factor for: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impact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feasibility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Plot the scores on the chart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Prioritise high impact high feasibility factors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Repeat for additional harmful outcomes to be prevented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825" y="152400"/>
            <a:ext cx="10326812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/>
          <p:nvPr/>
        </p:nvSpPr>
        <p:spPr>
          <a:xfrm>
            <a:off x="9013500" y="1644000"/>
            <a:ext cx="190500" cy="205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9051600" y="1321625"/>
            <a:ext cx="128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security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9013500" y="653400"/>
            <a:ext cx="190500" cy="205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9130725" y="458400"/>
            <a:ext cx="178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to secondary school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5613825" y="3228900"/>
            <a:ext cx="128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Poverty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19"/>
          <p:cNvSpPr/>
          <p:nvPr/>
        </p:nvSpPr>
        <p:spPr>
          <a:xfrm>
            <a:off x="5531750" y="3560725"/>
            <a:ext cx="190500" cy="205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5531750" y="2599425"/>
            <a:ext cx="190500" cy="205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4309650" y="2212425"/>
            <a:ext cx="213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relationship with caregiver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Individual expectations</a:t>
            </a:r>
            <a:endParaRPr/>
          </a:p>
        </p:txBody>
      </p:sp>
      <p:sp>
        <p:nvSpPr>
          <p:cNvPr id="218" name="Google Shape;218;p8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In your groups, discuss: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What hopes or expectations do you have for the course?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What, if any, concerns do you have about the course?</a:t>
            </a:r>
            <a:endParaRPr/>
          </a:p>
        </p:txBody>
      </p:sp>
      <p:sp>
        <p:nvSpPr>
          <p:cNvPr id="219" name="Google Shape;219;p8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  <p:sp>
        <p:nvSpPr>
          <p:cNvPr id="220" name="Google Shape;220;p8"/>
          <p:cNvSpPr txBox="1"/>
          <p:nvPr>
            <p:ph idx="4294967295" type="body"/>
          </p:nvPr>
        </p:nvSpPr>
        <p:spPr>
          <a:xfrm>
            <a:off x="4891088" y="4297363"/>
            <a:ext cx="7300912" cy="2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Individually:</a:t>
            </a:r>
            <a:endParaRPr/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7141" y="4815416"/>
            <a:ext cx="1493700" cy="175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1616" y="4735541"/>
            <a:ext cx="1493700" cy="1759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 txBox="1"/>
          <p:nvPr/>
        </p:nvSpPr>
        <p:spPr>
          <a:xfrm rot="-710610">
            <a:off x="5910949" y="5477196"/>
            <a:ext cx="764474" cy="400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hope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8"/>
          <p:cNvSpPr txBox="1"/>
          <p:nvPr/>
        </p:nvSpPr>
        <p:spPr>
          <a:xfrm rot="-710394">
            <a:off x="7469949" y="5276528"/>
            <a:ext cx="1125853" cy="615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expectation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/>
              <a:t>Prioritisation Tool Group Work</a:t>
            </a:r>
            <a:endParaRPr/>
          </a:p>
        </p:txBody>
      </p:sp>
      <p:sp>
        <p:nvSpPr>
          <p:cNvPr id="367" name="Google Shape;367;p20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In your groups (2 groups working on CAAFAG and 2 groups working on Child Marriage) follow the steps below: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 the community’s ranking to scores for impact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Score the factors for feasibility in the Cabo Delgado context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Plot the combined scores on the blank chart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the priorities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/>
              <a:t>20 min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00" y="144288"/>
            <a:ext cx="11088800" cy="65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379" name="Google Shape;379;p22"/>
          <p:cNvSpPr txBox="1"/>
          <p:nvPr>
            <p:ph idx="2" type="body"/>
          </p:nvPr>
        </p:nvSpPr>
        <p:spPr>
          <a:xfrm>
            <a:off x="656025" y="2048598"/>
            <a:ext cx="10820100" cy="4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think that the prioritisation tool might be useful in your context? </a:t>
            </a:r>
            <a:endParaRPr b="0" i="0" sz="3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plan to use the prioritisation tool?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380" name="Google Shape;3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2850" y="419614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CP Risks</a:t>
            </a:r>
            <a:endParaRPr/>
          </a:p>
        </p:txBody>
      </p:sp>
      <p:sp>
        <p:nvSpPr>
          <p:cNvPr id="386" name="Google Shape;386;p54"/>
          <p:cNvSpPr txBox="1"/>
          <p:nvPr>
            <p:ph idx="2" type="body"/>
          </p:nvPr>
        </p:nvSpPr>
        <p:spPr>
          <a:xfrm>
            <a:off x="4100513" y="1403497"/>
            <a:ext cx="7300912" cy="40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7: Dangers and injuries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8: Physical and emotional maltreatment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9: Sexual and gender-based violence (SGBV)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10: Mental health and psychosocial distress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11: Children associated with armed forces or armed groups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12: Child labour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13: Unaccompanied and separated children </a:t>
            </a:r>
            <a:endParaRPr/>
          </a:p>
        </p:txBody>
      </p:sp>
      <p:sp>
        <p:nvSpPr>
          <p:cNvPr id="387" name="Google Shape;387;p54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CPMS Risks Group Presentation</a:t>
            </a:r>
            <a:endParaRPr/>
          </a:p>
        </p:txBody>
      </p:sp>
      <p:sp>
        <p:nvSpPr>
          <p:cNvPr id="393" name="Google Shape;393;p55"/>
          <p:cNvSpPr txBox="1"/>
          <p:nvPr>
            <p:ph idx="2" type="body"/>
          </p:nvPr>
        </p:nvSpPr>
        <p:spPr>
          <a:xfrm>
            <a:off x="4100513" y="1403497"/>
            <a:ext cx="7300912" cy="40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repare a 5 min presentation on key actions to prevent and respond to the assigned risk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minutes preparation time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!!!! Your presentation will be timed !!!!</a:t>
            </a:r>
            <a:endParaRPr b="0" i="0" sz="2400" u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4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5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2</a:t>
            </a:r>
            <a:endParaRPr/>
          </a:p>
        </p:txBody>
      </p:sp>
      <p:pic>
        <p:nvPicPr>
          <p:cNvPr descr="SVG, Vettoriale - Cronometro / Cronometro Timer Logo Icona ..." id="395" name="Google Shape;39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455" y="342900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401" name="Google Shape;401;p56"/>
          <p:cNvSpPr txBox="1"/>
          <p:nvPr>
            <p:ph idx="2" type="body"/>
          </p:nvPr>
        </p:nvSpPr>
        <p:spPr>
          <a:xfrm>
            <a:off x="4100513" y="1403497"/>
            <a:ext cx="7300912" cy="40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made you curious during this session?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there a CP Risk you would like to learn more about?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4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6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2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403" name="Google Shape;4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7759" y="440420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17350fde23_0_42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CP interventions within the socio-ecological model - Activity</a:t>
            </a:r>
            <a:endParaRPr/>
          </a:p>
        </p:txBody>
      </p:sp>
      <p:sp>
        <p:nvSpPr>
          <p:cNvPr id="409" name="Google Shape;409;g117350fde23_0_42"/>
          <p:cNvSpPr txBox="1"/>
          <p:nvPr>
            <p:ph idx="2" type="body"/>
          </p:nvPr>
        </p:nvSpPr>
        <p:spPr>
          <a:xfrm>
            <a:off x="4100525" y="1658254"/>
            <a:ext cx="7300800" cy="28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 your groups: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Draw the socio-ecological model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Discuss each card and decide where to place it on the model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15 min</a:t>
            </a:r>
            <a:endParaRPr/>
          </a:p>
        </p:txBody>
      </p:sp>
      <p:sp>
        <p:nvSpPr>
          <p:cNvPr id="410" name="Google Shape;410;g117350fde23_0_42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3</a:t>
            </a:r>
            <a:endParaRPr/>
          </a:p>
        </p:txBody>
      </p:sp>
      <p:pic>
        <p:nvPicPr>
          <p:cNvPr id="411" name="Google Shape;411;g117350fde23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4026" y="3753375"/>
            <a:ext cx="4838750" cy="26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350fde23_0_304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Prevention</a:t>
            </a:r>
            <a:endParaRPr/>
          </a:p>
        </p:txBody>
      </p:sp>
      <p:pic>
        <p:nvPicPr>
          <p:cNvPr id="417" name="Google Shape;417;g117350fde23_0_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3550" y="189825"/>
            <a:ext cx="7344451" cy="654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f0b6602ad_0_0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2800"/>
              <a:t>3 levels of Prevention</a:t>
            </a:r>
            <a:endParaRPr sz="2800"/>
          </a:p>
        </p:txBody>
      </p:sp>
      <p:pic>
        <p:nvPicPr>
          <p:cNvPr id="423" name="Google Shape;423;g11f0b6602a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5025" y="238900"/>
            <a:ext cx="7686975" cy="63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7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Why Is Primary Prevention Important?</a:t>
            </a:r>
            <a:endParaRPr/>
          </a:p>
        </p:txBody>
      </p:sp>
      <p:sp>
        <p:nvSpPr>
          <p:cNvPr id="430" name="Google Shape;430;p57"/>
          <p:cNvSpPr txBox="1"/>
          <p:nvPr>
            <p:ph idx="2" type="body"/>
          </p:nvPr>
        </p:nvSpPr>
        <p:spPr>
          <a:xfrm>
            <a:off x="656021" y="2614613"/>
            <a:ext cx="10820015" cy="275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ethical responsibility to prevent harm to children before it occurs whenever possible by all humanitarians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Improving the sustainability and long-term impact of humanitarian responses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cost-effectiveness of child protection intervention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Course learning objectives</a:t>
            </a:r>
            <a:endParaRPr/>
          </a:p>
        </p:txBody>
      </p:sp>
      <p:sp>
        <p:nvSpPr>
          <p:cNvPr id="230" name="Google Shape;230;p11"/>
          <p:cNvSpPr txBox="1"/>
          <p:nvPr>
            <p:ph idx="1" type="body"/>
          </p:nvPr>
        </p:nvSpPr>
        <p:spPr>
          <a:xfrm>
            <a:off x="656022" y="1770325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/>
              <a:t>By the end of the course you will be able to:</a:t>
            </a:r>
            <a:endParaRPr/>
          </a:p>
        </p:txBody>
      </p:sp>
      <p:sp>
        <p:nvSpPr>
          <p:cNvPr id="231" name="Google Shape;231;p11"/>
          <p:cNvSpPr txBox="1"/>
          <p:nvPr>
            <p:ph idx="2" type="body"/>
          </p:nvPr>
        </p:nvSpPr>
        <p:spPr>
          <a:xfrm>
            <a:off x="656025" y="2335650"/>
            <a:ext cx="10820100" cy="4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Discuss the importance of guiding principles in child protection in humanitarian prevention and response actions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Describe child protection risks and protective factors through a socio-ecological model in humanitarian contexts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Explain the scope and range of child protection prevention and response strategies in humanitarian contexts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Suggest ways to ensure a quality child protection response through 6 key areas of programming highlighted in the Child Protection Minimum Standards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Suggest ways for working across humanitarian sectors to maximise protection outcomes for children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Describe the importance and potential challenges of incorporating selected cross-cutting themes into the child protection humanitarian response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Prevention, Response, Preparedness, Early action. What’s the difference?</a:t>
            </a:r>
            <a:endParaRPr/>
          </a:p>
        </p:txBody>
      </p:sp>
      <p:sp>
        <p:nvSpPr>
          <p:cNvPr id="437" name="Google Shape;437;p58"/>
          <p:cNvSpPr txBox="1"/>
          <p:nvPr>
            <p:ph idx="2" type="body"/>
          </p:nvPr>
        </p:nvSpPr>
        <p:spPr>
          <a:xfrm>
            <a:off x="656021" y="2614613"/>
            <a:ext cx="10820015" cy="275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Matching exercise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minutes</a:t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444" name="Google Shape;444;p59"/>
          <p:cNvSpPr txBox="1"/>
          <p:nvPr>
            <p:ph idx="2" type="body"/>
          </p:nvPr>
        </p:nvSpPr>
        <p:spPr>
          <a:xfrm>
            <a:off x="656021" y="2274371"/>
            <a:ext cx="10820015" cy="275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programmes are you implementing at the various levels of the socio-ecological model in your context?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CPHA prevention programming relevant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 context? And primary prevention more specifically?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445" name="Google Shape;44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2911" y="4541321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7350fde23_0_312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CP Strategies – Group Activity</a:t>
            </a:r>
            <a:endParaRPr/>
          </a:p>
        </p:txBody>
      </p:sp>
      <p:sp>
        <p:nvSpPr>
          <p:cNvPr id="451" name="Google Shape;451;g117350fde23_0_312"/>
          <p:cNvSpPr txBox="1"/>
          <p:nvPr>
            <p:ph idx="2" type="body"/>
          </p:nvPr>
        </p:nvSpPr>
        <p:spPr>
          <a:xfrm>
            <a:off x="4100525" y="1521650"/>
            <a:ext cx="7300800" cy="3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/>
              <a:t>In your group:</a:t>
            </a:r>
            <a:endParaRPr/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t/>
            </a:r>
            <a:endParaRPr/>
          </a:p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Read the case study</a:t>
            </a:r>
            <a:endParaRPr/>
          </a:p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Answer the questions:</a:t>
            </a:r>
            <a:endParaRPr/>
          </a:p>
          <a:p>
            <a:pPr indent="-369569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sz="2800"/>
              <a:t>Which standard (15-20) is most relevant?</a:t>
            </a:r>
            <a:endParaRPr sz="2800"/>
          </a:p>
          <a:p>
            <a:pPr indent="-369569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sz="2800"/>
              <a:t>What key actions are included/described?</a:t>
            </a:r>
            <a:endParaRPr sz="2800"/>
          </a:p>
          <a:p>
            <a:pPr indent="-369569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sz="2800"/>
              <a:t>What other types of programming may be relevant to this standard? </a:t>
            </a:r>
            <a:endParaRPr sz="280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Make notes on a flip chart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</p:txBody>
      </p:sp>
      <p:sp>
        <p:nvSpPr>
          <p:cNvPr id="452" name="Google Shape;452;g117350fde23_0_312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3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458" name="Google Shape;458;p60"/>
          <p:cNvSpPr txBox="1"/>
          <p:nvPr>
            <p:ph idx="2" type="body"/>
          </p:nvPr>
        </p:nvSpPr>
        <p:spPr>
          <a:xfrm>
            <a:off x="4100525" y="1521650"/>
            <a:ext cx="7300800" cy="3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do now with what you have learnt about CP strategies?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most important thing you have learnt today?</a:t>
            </a:r>
            <a:endParaRPr/>
          </a:p>
          <a:p>
            <a:pPr indent="-2152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459" name="Google Shape;459;p60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3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460" name="Google Shape;46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Standards for a Quality Response</a:t>
            </a:r>
            <a:endParaRPr/>
          </a:p>
        </p:txBody>
      </p:sp>
      <p:sp>
        <p:nvSpPr>
          <p:cNvPr id="466" name="Google Shape;466;p61"/>
          <p:cNvSpPr txBox="1"/>
          <p:nvPr>
            <p:ph idx="2" type="body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Communications and advocacy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cycle management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management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 protection monitoring.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67" name="Google Shape;467;p61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1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 txBox="1"/>
          <p:nvPr>
            <p:ph idx="1" type="body"/>
          </p:nvPr>
        </p:nvSpPr>
        <p:spPr>
          <a:xfrm>
            <a:off x="4100513" y="294722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Programme Cycle Management Steps</a:t>
            </a:r>
            <a:endParaRPr/>
          </a:p>
        </p:txBody>
      </p:sp>
      <p:sp>
        <p:nvSpPr>
          <p:cNvPr id="473" name="Google Shape;473;p62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Standard 4</a:t>
            </a:r>
            <a:endParaRPr/>
          </a:p>
        </p:txBody>
      </p:sp>
      <p:grpSp>
        <p:nvGrpSpPr>
          <p:cNvPr id="474" name="Google Shape;474;p62"/>
          <p:cNvGrpSpPr/>
          <p:nvPr/>
        </p:nvGrpSpPr>
        <p:grpSpPr>
          <a:xfrm>
            <a:off x="5231904" y="1340768"/>
            <a:ext cx="5431334" cy="5356894"/>
            <a:chOff x="3050" y="586"/>
            <a:chExt cx="3667" cy="3633"/>
          </a:xfrm>
        </p:grpSpPr>
        <p:sp>
          <p:nvSpPr>
            <p:cNvPr id="475" name="Google Shape;475;p62"/>
            <p:cNvSpPr/>
            <p:nvPr/>
          </p:nvSpPr>
          <p:spPr>
            <a:xfrm>
              <a:off x="3050" y="586"/>
              <a:ext cx="3665" cy="3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6" name="Google Shape;476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50" y="586"/>
              <a:ext cx="3667" cy="36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482" name="Google Shape;482;p63"/>
          <p:cNvSpPr txBox="1"/>
          <p:nvPr>
            <p:ph idx="2" type="body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standards for quality CPHA?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coordination paramount in CPHA?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specific child protection considerations to make in programme cycle management?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83" name="Google Shape;483;p63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CPMS Pillar 1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484" name="Google Shape;48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7350fde23_0_346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Human Resource Management – Activity Instructions</a:t>
            </a:r>
            <a:endParaRPr/>
          </a:p>
        </p:txBody>
      </p:sp>
      <p:sp>
        <p:nvSpPr>
          <p:cNvPr id="490" name="Google Shape;490;g117350fde23_0_346"/>
          <p:cNvSpPr txBox="1"/>
          <p:nvPr>
            <p:ph idx="2" type="body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/>
              <a:t>In your group:</a:t>
            </a:r>
            <a:endParaRPr/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Discuss why HR Management is important for CPHA and a quality response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Draw pictures to illustrate your answers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15 min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491" name="Google Shape;491;g117350fde23_0_346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Standard 2 – Human Resources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Quiz Time!</a:t>
            </a:r>
            <a:endParaRPr/>
          </a:p>
        </p:txBody>
      </p:sp>
      <p:sp>
        <p:nvSpPr>
          <p:cNvPr id="497" name="Google Shape;497;p64"/>
          <p:cNvSpPr txBox="1"/>
          <p:nvPr>
            <p:ph idx="2" type="body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/>
              <a:t>In your group:</a:t>
            </a:r>
            <a:endParaRPr/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Navigate through the CPHA competency framework to find the correct answer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498" name="Google Shape;498;p64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CPHA Competency Framework</a:t>
            </a:r>
            <a:endParaRPr/>
          </a:p>
        </p:txBody>
      </p:sp>
      <p:pic>
        <p:nvPicPr>
          <p:cNvPr descr="Quiz logo Vectors &amp; Illustrations for Free Download | Freepik" id="499" name="Google Shape;49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1769" y="418623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5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CPHA Competency Framework Structure</a:t>
            </a:r>
            <a:endParaRPr/>
          </a:p>
        </p:txBody>
      </p:sp>
      <p:sp>
        <p:nvSpPr>
          <p:cNvPr id="505" name="Google Shape;505;p65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CPHA Competency Framework</a:t>
            </a:r>
            <a:endParaRPr/>
          </a:p>
        </p:txBody>
      </p:sp>
      <p:pic>
        <p:nvPicPr>
          <p:cNvPr id="506" name="Google Shape;50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646" y="1610266"/>
            <a:ext cx="4534533" cy="4934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What to do next!</a:t>
            </a:r>
            <a:endParaRPr/>
          </a:p>
        </p:txBody>
      </p:sp>
      <p:sp>
        <p:nvSpPr>
          <p:cNvPr id="237" name="Google Shape;237;p6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254"/>
              <a:buChar char="•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Complete Self Assessment, Task 1 and 2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Verify any visa requirements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Book travel arrangements in line with security requirements of own organisation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travel insurance is available and have the details ready for the trip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necessary accommodation arrangements are made 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6"/>
              <a:buNone/>
            </a:pPr>
            <a:r>
              <a:t/>
            </a:r>
            <a:endParaRPr/>
          </a:p>
        </p:txBody>
      </p:sp>
      <p:sp>
        <p:nvSpPr>
          <p:cNvPr id="238" name="Google Shape;238;p6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Next Steps</a:t>
            </a:r>
            <a:endParaRPr/>
          </a:p>
        </p:txBody>
      </p:sp>
      <p:pic>
        <p:nvPicPr>
          <p:cNvPr descr="Next Step Logo Vector Images (over 430)" id="239" name="Google Shape;2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8300" y="463280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6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Reflective Practice </a:t>
            </a:r>
            <a:endParaRPr/>
          </a:p>
        </p:txBody>
      </p:sp>
      <p:sp>
        <p:nvSpPr>
          <p:cNvPr id="512" name="Google Shape;512;p66"/>
          <p:cNvSpPr txBox="1"/>
          <p:nvPr>
            <p:ph idx="2" type="body"/>
          </p:nvPr>
        </p:nvSpPr>
        <p:spPr>
          <a:xfrm>
            <a:off x="3749651" y="1461671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do now with what you have learnt about Human Resources and Child Protection in Humanitarian Action?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there something that made you curious during this session?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513" name="Google Shape;513;p66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Standard 2 – Human Resources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514" name="Google Shape;51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7350fde23_0_358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Communications and Advocacy - Activity</a:t>
            </a:r>
            <a:endParaRPr/>
          </a:p>
        </p:txBody>
      </p:sp>
      <p:sp>
        <p:nvSpPr>
          <p:cNvPr id="520" name="Google Shape;520;g117350fde23_0_358"/>
          <p:cNvSpPr txBox="1"/>
          <p:nvPr>
            <p:ph idx="2" type="body"/>
          </p:nvPr>
        </p:nvSpPr>
        <p:spPr>
          <a:xfrm>
            <a:off x="4100525" y="1800350"/>
            <a:ext cx="7300800" cy="2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3200"/>
              <a:t>In your group, make a list of </a:t>
            </a:r>
            <a:r>
              <a:rPr b="1" lang="en-US" sz="3200"/>
              <a:t>do’s and don’ts</a:t>
            </a:r>
            <a:r>
              <a:rPr lang="en-US" sz="3200"/>
              <a:t> for communication and advocacy in CPHA</a:t>
            </a:r>
            <a:endParaRPr sz="3200"/>
          </a:p>
        </p:txBody>
      </p:sp>
      <p:sp>
        <p:nvSpPr>
          <p:cNvPr id="521" name="Google Shape;521;g117350fde23_0_358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800"/>
              <a:t>Standard 3 Communication and Advocacy</a:t>
            </a:r>
            <a:endParaRPr sz="2800"/>
          </a:p>
        </p:txBody>
      </p:sp>
      <p:pic>
        <p:nvPicPr>
          <p:cNvPr id="522" name="Google Shape;522;g117350fde23_0_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9417" y="4293575"/>
            <a:ext cx="2060595" cy="20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117350fde23_0_3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8417" y="4384850"/>
            <a:ext cx="1771043" cy="20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Communication and Advocacy – Case study</a:t>
            </a:r>
            <a:endParaRPr/>
          </a:p>
        </p:txBody>
      </p:sp>
      <p:sp>
        <p:nvSpPr>
          <p:cNvPr id="529" name="Google Shape;529;p67"/>
          <p:cNvSpPr txBox="1"/>
          <p:nvPr>
            <p:ph idx="2" type="body"/>
          </p:nvPr>
        </p:nvSpPr>
        <p:spPr>
          <a:xfrm>
            <a:off x="3589280" y="1587698"/>
            <a:ext cx="8318303" cy="4876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500"/>
              <a:t>- Keep in mind do’s and don’ts from previous exercise</a:t>
            </a:r>
            <a:endParaRPr sz="25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500"/>
              <a:t>- Pick one scenario </a:t>
            </a:r>
            <a:endParaRPr sz="2500"/>
          </a:p>
          <a:p>
            <a:pPr indent="-1651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</a:pPr>
            <a:r>
              <a:t/>
            </a:r>
            <a:endParaRPr sz="25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steps could you have taken to avoid this scenario?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How </a:t>
            </a:r>
            <a:r>
              <a:rPr b="0" i="0" lang="en-US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you address this scenario when/if it occurs?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533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533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into consideration:</a:t>
            </a:r>
            <a:endParaRPr b="0"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Steps and action that could be taken at different stages of the process (including months ago)</a:t>
            </a:r>
            <a:endParaRPr b="0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around with assumptions and create fictional realities</a:t>
            </a:r>
            <a:endParaRPr b="0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creative and use your imagination</a:t>
            </a:r>
            <a:endParaRPr b="0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b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0" name="Google Shape;530;p67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700"/>
              <a:t>Standard 3 Communication and Advocacy</a:t>
            </a:r>
            <a:endParaRPr sz="27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8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 </a:t>
            </a:r>
            <a:endParaRPr/>
          </a:p>
        </p:txBody>
      </p:sp>
      <p:sp>
        <p:nvSpPr>
          <p:cNvPr id="536" name="Google Shape;536;p68"/>
          <p:cNvSpPr txBox="1"/>
          <p:nvPr>
            <p:ph idx="2" type="body"/>
          </p:nvPr>
        </p:nvSpPr>
        <p:spPr>
          <a:xfrm>
            <a:off x="3589280" y="1587698"/>
            <a:ext cx="8318303" cy="4876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use communication and advocacy in CPHA programmes in your context? Is there anything you would do differently?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68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700"/>
              <a:t>Standard 3 Communication and Advocacy</a:t>
            </a:r>
            <a:endParaRPr sz="2700"/>
          </a:p>
        </p:txBody>
      </p:sp>
      <p:pic>
        <p:nvPicPr>
          <p:cNvPr descr="Reflective practice Education Reflective writing Learning Professional  development, Assert transparent background PNG clipart | HiClipart" id="538" name="Google Shape;53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9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Information Management and CP Monitoring</a:t>
            </a:r>
            <a:endParaRPr/>
          </a:p>
        </p:txBody>
      </p:sp>
      <p:sp>
        <p:nvSpPr>
          <p:cNvPr id="544" name="Google Shape;544;p69"/>
          <p:cNvSpPr txBox="1"/>
          <p:nvPr>
            <p:ph idx="2" type="body"/>
          </p:nvPr>
        </p:nvSpPr>
        <p:spPr>
          <a:xfrm>
            <a:off x="3847384" y="1800337"/>
            <a:ext cx="7807058" cy="43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5: Up-to-date information necessary for child protection action is collected, processed/analysed and shared according to international child protection principles and with full respect for confidentiality, data protection and information-sharing protocols.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t/>
            </a:r>
            <a:endParaRPr sz="24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6: Objective and timely data and information on child protection risks are collected, managed, analysed and used in a principled, safe and collaborative manner to enable evidence-informed prevention and response actions.</a:t>
            </a:r>
            <a:endParaRPr b="0" sz="2400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br>
              <a:rPr lang="en-US"/>
            </a:br>
            <a:endParaRPr/>
          </a:p>
        </p:txBody>
      </p:sp>
      <p:sp>
        <p:nvSpPr>
          <p:cNvPr id="545" name="Google Shape;545;p69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500"/>
              <a:t>Standard 5 and 6 Information Management and CP Monitoring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0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Information Needed in Child Protection</a:t>
            </a:r>
            <a:endParaRPr/>
          </a:p>
        </p:txBody>
      </p:sp>
      <p:sp>
        <p:nvSpPr>
          <p:cNvPr id="551" name="Google Shape;551;p70"/>
          <p:cNvSpPr txBox="1"/>
          <p:nvPr>
            <p:ph idx="2" type="body"/>
          </p:nvPr>
        </p:nvSpPr>
        <p:spPr>
          <a:xfrm>
            <a:off x="3847384" y="1800337"/>
            <a:ext cx="7807058" cy="43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emergency situation and coordination mechanisms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overall response and the CP response 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situation of children in the given context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nformation about specific children who are facing protection concerns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US"/>
            </a:br>
            <a:endParaRPr/>
          </a:p>
        </p:txBody>
      </p:sp>
      <p:sp>
        <p:nvSpPr>
          <p:cNvPr id="552" name="Google Shape;552;p70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500"/>
              <a:t>Standard 5 and 6 Information Management and CP Monitoring</a:t>
            </a:r>
            <a:endParaRPr sz="3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1d4509b7ba_0_0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Information Management</a:t>
            </a:r>
            <a:endParaRPr/>
          </a:p>
        </p:txBody>
      </p:sp>
      <p:sp>
        <p:nvSpPr>
          <p:cNvPr id="558" name="Google Shape;558;g11d4509b7ba_0_0"/>
          <p:cNvSpPr txBox="1"/>
          <p:nvPr>
            <p:ph idx="2" type="body"/>
          </p:nvPr>
        </p:nvSpPr>
        <p:spPr>
          <a:xfrm>
            <a:off x="4100525" y="1886475"/>
            <a:ext cx="7300800" cy="4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In your groups, brainstorm examples of information in each category:</a:t>
            </a:r>
            <a:br>
              <a:rPr lang="en-US"/>
            </a:br>
            <a:endParaRPr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emergency situation and coordination mechanisms</a:t>
            </a:r>
            <a:endParaRPr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overall response and the CP response </a:t>
            </a:r>
            <a:endParaRPr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situation of children in the given context </a:t>
            </a:r>
            <a:endParaRPr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Information about specific children who are facing protection concerns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sp>
        <p:nvSpPr>
          <p:cNvPr id="559" name="Google Shape;559;g11d4509b7ba_0_0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17350fde23_0_367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Standard 5 and Standard 6</a:t>
            </a:r>
            <a:endParaRPr/>
          </a:p>
        </p:txBody>
      </p:sp>
      <p:sp>
        <p:nvSpPr>
          <p:cNvPr id="565" name="Google Shape;565;g117350fde23_0_367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In your group, develop a radio advert, explaining: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What the standard means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Why it is important for a quality CP response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Top tips to implement the standard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sp>
        <p:nvSpPr>
          <p:cNvPr id="566" name="Google Shape;566;g117350fde23_0_367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  <p:pic>
        <p:nvPicPr>
          <p:cNvPr descr="100,000 Radio logo Vector Images | Depositphotos" id="567" name="Google Shape;567;g117350fde23_0_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8173" y="4457701"/>
            <a:ext cx="29146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1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Presenting Standard 5 and Standard 6</a:t>
            </a:r>
            <a:endParaRPr/>
          </a:p>
        </p:txBody>
      </p:sp>
      <p:sp>
        <p:nvSpPr>
          <p:cNvPr id="573" name="Google Shape;573;p71"/>
          <p:cNvSpPr txBox="1"/>
          <p:nvPr>
            <p:ph idx="2" type="body"/>
          </p:nvPr>
        </p:nvSpPr>
        <p:spPr>
          <a:xfrm>
            <a:off x="4100513" y="1800225"/>
            <a:ext cx="7300912" cy="265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to the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adio adverts then let’s discuss: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063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this standard about?</a:t>
            </a:r>
            <a:endParaRPr/>
          </a:p>
          <a:p>
            <a:pPr indent="-281494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None/>
            </a:pPr>
            <a:r>
              <a:t/>
            </a:r>
            <a:endParaRPr/>
          </a:p>
          <a:p>
            <a:pPr indent="-4063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relevance of information management / CP monitoring for a quality response?</a:t>
            </a:r>
            <a:endParaRPr/>
          </a:p>
          <a:p>
            <a:pPr indent="-281494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None/>
            </a:pPr>
            <a:r>
              <a:t/>
            </a:r>
            <a:endParaRPr/>
          </a:p>
          <a:p>
            <a:pPr indent="-4063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tips did you hear?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sp>
        <p:nvSpPr>
          <p:cNvPr id="574" name="Google Shape;574;p71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  <p:pic>
        <p:nvPicPr>
          <p:cNvPr descr="100,000 Radio logo Vector Images | Depositphotos" id="575" name="Google Shape;57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8173" y="4457701"/>
            <a:ext cx="29146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2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Ethical considerations for data collection in Humanitarian settings</a:t>
            </a:r>
            <a:endParaRPr/>
          </a:p>
        </p:txBody>
      </p:sp>
      <p:sp>
        <p:nvSpPr>
          <p:cNvPr id="581" name="Google Shape;581;p72"/>
          <p:cNvSpPr txBox="1"/>
          <p:nvPr>
            <p:ph idx="2" type="body"/>
          </p:nvPr>
        </p:nvSpPr>
        <p:spPr>
          <a:xfrm>
            <a:off x="4100513" y="2400300"/>
            <a:ext cx="7300912" cy="265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 principles to their definition!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82" name="Google Shape;582;p72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learning practice</a:t>
            </a:r>
            <a:endParaRPr/>
          </a:p>
        </p:txBody>
      </p:sp>
      <p:sp>
        <p:nvSpPr>
          <p:cNvPr id="245" name="Google Shape;245;p1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Download AnkiPro, or AnkiDroid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Click ‘Decks’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Click ‘New’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Name the deck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Click ‘Create new deck’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Click on the name of the deck, then ‘Create a card’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Front: Add a keyword or topic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Back: Add more details / your learning point </a:t>
            </a:r>
            <a:endParaRPr/>
          </a:p>
          <a:p>
            <a:pPr indent="-414866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33"/>
              <a:buChar char="•"/>
            </a:pPr>
            <a:r>
              <a:rPr lang="en-US"/>
              <a:t>Continue with another card, or click the x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</p:txBody>
      </p:sp>
      <p:sp>
        <p:nvSpPr>
          <p:cNvPr id="246" name="Google Shape;246;p1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  <p:pic>
        <p:nvPicPr>
          <p:cNvPr id="247" name="Google Shape;2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7013" y="5286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flective practice Education Reflective writing Learning Professional  development, Assert transparent background PNG clipart | HiClipart" id="248" name="Google Shape;2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3013" y="465639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3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588" name="Google Shape;588;p73"/>
          <p:cNvSpPr txBox="1"/>
          <p:nvPr>
            <p:ph idx="2" type="body"/>
          </p:nvPr>
        </p:nvSpPr>
        <p:spPr>
          <a:xfrm>
            <a:off x="4100513" y="1599533"/>
            <a:ext cx="7300912" cy="265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have you learnt in this session?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surprised you?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89" name="Google Shape;589;p73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500"/>
              <a:t>Standard 5 and 6 Information Management and CP Monitoring</a:t>
            </a:r>
            <a:endParaRPr sz="3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590" name="Google Shape;59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4"/>
          <p:cNvSpPr txBox="1"/>
          <p:nvPr>
            <p:ph idx="2" type="body"/>
          </p:nvPr>
        </p:nvSpPr>
        <p:spPr>
          <a:xfrm>
            <a:off x="4153676" y="975536"/>
            <a:ext cx="7300912" cy="479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Char char="•"/>
            </a:pPr>
            <a:r>
              <a:rPr b="0" i="0" lang="en-US" sz="4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Protection is recognised as the purpose and intended outcome of humanitarian action.</a:t>
            </a:r>
            <a:endParaRPr/>
          </a:p>
          <a:p>
            <a:pPr indent="-29817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Char char="•"/>
            </a:pPr>
            <a:r>
              <a:rPr b="0" i="0" lang="en-US" sz="4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must be at the centre of all humanitarian preparedness and response activities across sectors.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None/>
            </a:pPr>
            <a:r>
              <a:t/>
            </a:r>
            <a:endParaRPr sz="4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None/>
            </a:pPr>
            <a:r>
              <a:t/>
            </a:r>
            <a:endParaRPr sz="4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0671"/>
              <a:buNone/>
            </a:pPr>
            <a:r>
              <a:t/>
            </a:r>
            <a:endParaRPr b="0" i="0" sz="4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0671"/>
              <a:buNone/>
            </a:pPr>
            <a:r>
              <a:rPr b="0" i="0" lang="en-US" sz="46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do all sectors have a role in supporting children’s protection and wellbeing?</a:t>
            </a:r>
            <a:endParaRPr b="0" sz="4600">
              <a:solidFill>
                <a:srgbClr val="FF0000"/>
              </a:solidFill>
            </a:endParaRPr>
          </a:p>
          <a:p>
            <a:pPr indent="0" lvl="0" marL="50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81818"/>
              <a:buNone/>
            </a:pPr>
            <a:br>
              <a:rPr lang="en-US"/>
            </a:br>
            <a:endParaRPr/>
          </a:p>
        </p:txBody>
      </p:sp>
      <p:sp>
        <p:nvSpPr>
          <p:cNvPr id="597" name="Google Shape;597;p74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Working Across Sectors – Pillar 4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19679e012c_0_0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Protection mainstreaming</a:t>
            </a:r>
            <a:endParaRPr/>
          </a:p>
        </p:txBody>
      </p:sp>
      <p:sp>
        <p:nvSpPr>
          <p:cNvPr id="604" name="Google Shape;604;g119679e012c_0_0"/>
          <p:cNvSpPr txBox="1"/>
          <p:nvPr>
            <p:ph idx="1" type="body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b="0" lang="en-US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605" name="Google Shape;605;g119679e012c_0_0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 - The process of incorporating core humanitarian protection principles: 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by promoting safety, dignity and access for all affected persons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US"/>
            </a:br>
            <a:r>
              <a:rPr lang="en-US"/>
              <a:t>and ensuring accountability to, and the participation and empowerment of, affected populations. 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19679e012c_0_7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Integrated approaches</a:t>
            </a:r>
            <a:endParaRPr/>
          </a:p>
        </p:txBody>
      </p:sp>
      <p:sp>
        <p:nvSpPr>
          <p:cNvPr id="612" name="Google Shape;612;g119679e012c_0_7"/>
          <p:cNvSpPr txBox="1"/>
          <p:nvPr>
            <p:ph idx="1" type="body"/>
          </p:nvPr>
        </p:nvSpPr>
        <p:spPr>
          <a:xfrm>
            <a:off x="656022" y="1971675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613" name="Google Shape;613;g119679e012c_0_7"/>
          <p:cNvSpPr txBox="1"/>
          <p:nvPr>
            <p:ph idx="2" type="body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Allows two or more sectors to work together to achieve a shared programme outcome(s).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Based on existing capacities and joint needs identification and analysis.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5"/>
          <p:cNvSpPr txBox="1"/>
          <p:nvPr>
            <p:ph idx="2" type="body"/>
          </p:nvPr>
        </p:nvSpPr>
        <p:spPr>
          <a:xfrm>
            <a:off x="4100513" y="1890929"/>
            <a:ext cx="7300912" cy="4265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r>
              <a:rPr lang="en-US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your groups and referring to the assigned sector discuss the following questions: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r>
              <a:t/>
            </a:r>
            <a:endParaRPr sz="2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071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Char char="•"/>
            </a:pPr>
            <a:r>
              <a:rPr b="0" i="0" lang="en-US" sz="2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key actions are recommended </a:t>
            </a:r>
            <a:r>
              <a:rPr lang="en-US" sz="2600">
                <a:solidFill>
                  <a:srgbClr val="000000"/>
                </a:solidFill>
              </a:rPr>
              <a:t>for joint implementation by the CPMS for CP and this sector’s actors? </a:t>
            </a:r>
            <a:endParaRPr b="0" i="0" sz="26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071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Char char="•"/>
            </a:pPr>
            <a:r>
              <a:rPr b="0" i="0" lang="en-US" sz="2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key actions are recommended for CP actors to lead in working with this sector?</a:t>
            </a:r>
            <a:endParaRPr b="0" i="0" sz="26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655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600">
                <a:solidFill>
                  <a:srgbClr val="000000"/>
                </a:solidFill>
              </a:rPr>
              <a:t>What competencies (beliefs and skills) does this sector need to carry out these actions effectively?</a:t>
            </a:r>
            <a:endParaRPr sz="2600">
              <a:solidFill>
                <a:srgbClr val="000000"/>
              </a:solidFill>
            </a:endParaRPr>
          </a:p>
          <a:p>
            <a:pPr indent="-39071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Char char="•"/>
            </a:pPr>
            <a:r>
              <a:rPr b="0" i="0" lang="en-US" sz="2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successes have you witnessed or are you aware of?</a:t>
            </a:r>
            <a:endParaRPr b="0"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071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Char char="•"/>
            </a:pPr>
            <a:r>
              <a:rPr b="0" i="0" lang="en-US" sz="2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challenges do you </a:t>
            </a:r>
            <a:r>
              <a:rPr lang="en-US" sz="2600">
                <a:solidFill>
                  <a:srgbClr val="000000"/>
                </a:solidFill>
              </a:rPr>
              <a:t>predict</a:t>
            </a:r>
            <a:r>
              <a:rPr b="0" i="0" lang="en-US" sz="2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How could you mitigate these?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r>
              <a:t/>
            </a:r>
            <a:endParaRPr b="0"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You have 25 min to prepare a 5 minute presentation.</a:t>
            </a:r>
            <a:endParaRPr b="0"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6"/>
              <a:buNone/>
            </a:pPr>
            <a:br>
              <a:rPr lang="en-US"/>
            </a:br>
            <a:endParaRPr/>
          </a:p>
        </p:txBody>
      </p:sp>
      <p:sp>
        <p:nvSpPr>
          <p:cNvPr id="620" name="Google Shape;620;p75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Working Across Sectors – Pillar 4</a:t>
            </a:r>
            <a:endParaRPr/>
          </a:p>
        </p:txBody>
      </p:sp>
      <p:sp>
        <p:nvSpPr>
          <p:cNvPr id="621" name="Google Shape;621;p75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Key Actions for ‘Working Across Sectors’ Activity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6"/>
          <p:cNvSpPr txBox="1"/>
          <p:nvPr>
            <p:ph idx="2" type="body"/>
          </p:nvPr>
        </p:nvSpPr>
        <p:spPr>
          <a:xfrm>
            <a:off x="4100513" y="1890929"/>
            <a:ext cx="7300912" cy="4265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the centrality of protection important in your context?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will you do to better cooperate with other sectors in your own context?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US" sz="3200"/>
            </a:br>
            <a:endParaRPr sz="3200"/>
          </a:p>
        </p:txBody>
      </p:sp>
      <p:sp>
        <p:nvSpPr>
          <p:cNvPr id="628" name="Google Shape;628;p76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Working Across Sectors – Pillar 4</a:t>
            </a:r>
            <a:endParaRPr/>
          </a:p>
        </p:txBody>
      </p:sp>
      <p:sp>
        <p:nvSpPr>
          <p:cNvPr id="629" name="Google Shape;629;p76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630" name="Google Shape;63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‘Cross-cutting issues’ sessions</a:t>
            </a:r>
            <a:endParaRPr/>
          </a:p>
        </p:txBody>
      </p:sp>
      <p:sp>
        <p:nvSpPr>
          <p:cNvPr id="636" name="Google Shape;636;p4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2f62047705_0_0"/>
          <p:cNvSpPr txBox="1"/>
          <p:nvPr>
            <p:ph idx="2" type="body"/>
          </p:nvPr>
        </p:nvSpPr>
        <p:spPr>
          <a:xfrm>
            <a:off x="656025" y="2018523"/>
            <a:ext cx="108201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Commitment by humanitarians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 power responsibly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Enable affected people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Build on pre-existing capacities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By: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Sharing information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Supporting participation and leadership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Seeking and responding to feedback </a:t>
            </a:r>
            <a:endParaRPr/>
          </a:p>
        </p:txBody>
      </p:sp>
      <p:sp>
        <p:nvSpPr>
          <p:cNvPr id="643" name="Google Shape;643;g12f62047705_0_0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Accountability to Affected Populations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7"/>
          <p:cNvSpPr txBox="1"/>
          <p:nvPr>
            <p:ph idx="2" type="body"/>
          </p:nvPr>
        </p:nvSpPr>
        <p:spPr>
          <a:xfrm>
            <a:off x="656025" y="2018523"/>
            <a:ext cx="108201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 your groups read the case studies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Discuss the following questions for each of the case studies: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action described relevant to your context?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Would you encounter challenges implementing this type of activity?</a:t>
            </a:r>
            <a:endParaRPr b="1" i="0" sz="28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20 min</a:t>
            </a:r>
            <a:endParaRPr/>
          </a:p>
        </p:txBody>
      </p:sp>
      <p:sp>
        <p:nvSpPr>
          <p:cNvPr id="650" name="Google Shape;650;p77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Accountability to Affected Populations - Activity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2f62047705_0_8"/>
          <p:cNvSpPr txBox="1"/>
          <p:nvPr>
            <p:ph idx="2" type="body"/>
          </p:nvPr>
        </p:nvSpPr>
        <p:spPr>
          <a:xfrm>
            <a:off x="656025" y="1817925"/>
            <a:ext cx="108201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Regular, timely and accessible information sharing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Participation – discussing together, deciding together and working together with children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Proactively seeking feedback from children and handling their complaints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Monitoring, evaluating and learning: giving voice to children in our monitoring and evaluation exercises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Strengthening staff competencies for accountable programming</a:t>
            </a:r>
            <a:endParaRPr/>
          </a:p>
        </p:txBody>
      </p:sp>
      <p:sp>
        <p:nvSpPr>
          <p:cNvPr id="657" name="Google Shape;657;g12f62047705_0_8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does accountability to children look like in practice?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Course learning objectives</a:t>
            </a:r>
            <a:endParaRPr/>
          </a:p>
        </p:txBody>
      </p:sp>
      <p:sp>
        <p:nvSpPr>
          <p:cNvPr id="254" name="Google Shape;254;p2"/>
          <p:cNvSpPr txBox="1"/>
          <p:nvPr>
            <p:ph idx="1" type="body"/>
          </p:nvPr>
        </p:nvSpPr>
        <p:spPr>
          <a:xfrm>
            <a:off x="656022" y="1770325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/>
              <a:t>By the end of the course you will be able to:</a:t>
            </a:r>
            <a:endParaRPr/>
          </a:p>
        </p:txBody>
      </p:sp>
      <p:sp>
        <p:nvSpPr>
          <p:cNvPr id="255" name="Google Shape;255;p2"/>
          <p:cNvSpPr txBox="1"/>
          <p:nvPr>
            <p:ph idx="2" type="body"/>
          </p:nvPr>
        </p:nvSpPr>
        <p:spPr>
          <a:xfrm>
            <a:off x="656025" y="2335650"/>
            <a:ext cx="10820100" cy="4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Discuss the importance of guiding principles in child protection in humanitarian prevention and response actions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Describe child protection risks and protective factors through a socio-ecological model in humanitarian contexts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Explain the scope and range of child protection prevention and response strategies in humanitarian contexts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Suggest ways to ensure a quality child protection response through 6 key areas of programming highlighted in the Child Protection Minimum Standards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Suggest ways for working across humanitarian sectors to maximise protection outcomes for children</a:t>
            </a:r>
            <a:endParaRPr/>
          </a:p>
          <a:p>
            <a:pPr indent="-36639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Describe the importance and potential challenges of incorporating selected cross-cutting themes into the child protection humanitarian response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8"/>
          <p:cNvSpPr txBox="1"/>
          <p:nvPr>
            <p:ph idx="2" type="body"/>
          </p:nvPr>
        </p:nvSpPr>
        <p:spPr>
          <a:xfrm>
            <a:off x="656023" y="2253860"/>
            <a:ext cx="108201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do with what you have learnt today about accountability to children?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3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most important thing you have learnt?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64" name="Google Shape;664;p78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Reflective Practice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665" name="Google Shape;66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/>
              <a:t>Adolescence</a:t>
            </a:r>
            <a:endParaRPr/>
          </a:p>
        </p:txBody>
      </p:sp>
      <p:sp>
        <p:nvSpPr>
          <p:cNvPr id="671" name="Google Shape;671;p10"/>
          <p:cNvSpPr txBox="1"/>
          <p:nvPr>
            <p:ph idx="2" type="body"/>
          </p:nvPr>
        </p:nvSpPr>
        <p:spPr>
          <a:xfrm>
            <a:off x="656025" y="2641325"/>
            <a:ext cx="10820100" cy="3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rapid brain development and physical growth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enhanced cognitive ability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onset of puberty and sexual awareness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newly emerging abilities, strengths and skills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role in society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more significant peer relationships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transition from dependency to greater autonomy</a:t>
            </a:r>
            <a:endParaRPr/>
          </a:p>
        </p:txBody>
      </p:sp>
      <p:sp>
        <p:nvSpPr>
          <p:cNvPr id="672" name="Google Shape;672;p10"/>
          <p:cNvSpPr txBox="1"/>
          <p:nvPr>
            <p:ph idx="1" type="body"/>
          </p:nvPr>
        </p:nvSpPr>
        <p:spPr>
          <a:xfrm>
            <a:off x="656022" y="1770325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/>
              <a:t>Characterised by: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140bdd51fb_0_1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Differentiated needs of youth and adolescents</a:t>
            </a:r>
            <a:endParaRPr/>
          </a:p>
        </p:txBody>
      </p:sp>
      <p:sp>
        <p:nvSpPr>
          <p:cNvPr id="678" name="Google Shape;678;g1140bdd51fb_0_1"/>
          <p:cNvSpPr txBox="1"/>
          <p:nvPr>
            <p:ph idx="2" type="body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 your group: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/>
              <a:t>Discuss vulnerabilities and risks faced by the different age groups of adolescents and/ or youth in your own context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Make notes on a flip chart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79" name="Google Shape;679;g1140bdd51fb_0_1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140bdd51fb_0_7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Differentiated needs of youth and adolescents</a:t>
            </a:r>
            <a:endParaRPr/>
          </a:p>
        </p:txBody>
      </p:sp>
      <p:sp>
        <p:nvSpPr>
          <p:cNvPr id="685" name="Google Shape;685;g1140bdd51fb_0_7"/>
          <p:cNvSpPr txBox="1"/>
          <p:nvPr>
            <p:ph idx="2" type="body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 your group: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/>
              <a:t>Discuss different ways to ensure young people’s participation in CPHA programming, across the 5 phases of the programme cycle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86" name="Google Shape;686;g1140bdd51fb_0_7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9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692" name="Google Shape;692;p79"/>
          <p:cNvSpPr txBox="1"/>
          <p:nvPr>
            <p:ph idx="2" type="body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will you do differently for adolescents in your context after this session?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surprised you today?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93" name="Google Shape;693;p79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300"/>
              <a:t>Programmes for adolescents</a:t>
            </a:r>
            <a:endParaRPr sz="3300"/>
          </a:p>
        </p:txBody>
      </p:sp>
      <p:pic>
        <p:nvPicPr>
          <p:cNvPr descr="Reflective practice Education Reflective writing Learning Professional  development, Assert transparent background PNG clipart | HiClipart" id="694" name="Google Shape;69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0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Early Childhood Development</a:t>
            </a:r>
            <a:endParaRPr/>
          </a:p>
        </p:txBody>
      </p:sp>
      <p:sp>
        <p:nvSpPr>
          <p:cNvPr id="701" name="Google Shape;701;p80"/>
          <p:cNvSpPr txBox="1"/>
          <p:nvPr>
            <p:ph idx="2" type="body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 in a person’s life from conception to 8 years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 of rapid and critical development, with 90% of a child's brain developed by the age of five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this period quality nurturing care is vital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for children’s physical, cognitive, linguistic and social-emotional development and to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 them to 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 their full potential.</a:t>
            </a:r>
            <a:endParaRPr b="0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2252"/>
              <a:buNone/>
            </a:pPr>
            <a:br>
              <a:rPr lang="en-US" sz="1200"/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1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Principles to improve outcomes for children</a:t>
            </a:r>
            <a:endParaRPr/>
          </a:p>
        </p:txBody>
      </p:sp>
      <p:sp>
        <p:nvSpPr>
          <p:cNvPr id="708" name="Google Shape;708;p81"/>
          <p:cNvSpPr txBox="1"/>
          <p:nvPr>
            <p:ph idx="2" type="body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responsive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elationships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 skills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sources of stress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2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ECD Programming Group Work</a:t>
            </a:r>
            <a:endParaRPr/>
          </a:p>
        </p:txBody>
      </p:sp>
      <p:sp>
        <p:nvSpPr>
          <p:cNvPr id="715" name="Google Shape;715;p82"/>
          <p:cNvSpPr txBox="1"/>
          <p:nvPr>
            <p:ph idx="2" type="body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your groups read case study</a:t>
            </a:r>
            <a:endParaRPr b="0"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Discuss: What were the key ECD considerations and activities in the programmes described?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to plenary after 15 min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3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722" name="Google Shape;722;p83"/>
          <p:cNvSpPr txBox="1"/>
          <p:nvPr>
            <p:ph idx="2" type="body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3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is early childhood development relevant </a:t>
            </a:r>
            <a:r>
              <a:rPr lang="en-US" sz="3600">
                <a:solidFill>
                  <a:srgbClr val="000000"/>
                </a:solidFill>
              </a:rPr>
              <a:t>to</a:t>
            </a:r>
            <a:r>
              <a:rPr b="0" i="0" lang="en-US" sz="3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child protection in humanitarian action programming? And in your context?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actions you will take as a consequence of what you have learnt?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723" name="Google Shape;72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4"/>
          <p:cNvSpPr txBox="1"/>
          <p:nvPr>
            <p:ph idx="2" type="body"/>
          </p:nvPr>
        </p:nvSpPr>
        <p:spPr>
          <a:xfrm>
            <a:off x="3833829" y="645619"/>
            <a:ext cx="7924898" cy="5085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CVA refers to all programmes where cash transfers or vouchers for goods or services are directly provided to recipients.  Modalities of Cash and Voucher Assistance include: </a:t>
            </a:r>
            <a:endParaRPr b="0" i="0" sz="2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Cash Transfers</a:t>
            </a:r>
            <a:endParaRPr/>
          </a:p>
          <a:p>
            <a: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Vouchers</a:t>
            </a:r>
            <a:endParaRPr/>
          </a:p>
          <a:p>
            <a: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In-Kind</a:t>
            </a:r>
            <a:endParaRPr/>
          </a:p>
          <a:p>
            <a:pPr indent="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Service Delivery</a:t>
            </a:r>
            <a:endParaRPr/>
          </a:p>
        </p:txBody>
      </p:sp>
      <p:sp>
        <p:nvSpPr>
          <p:cNvPr id="729" name="Google Shape;729;p84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Cash and Voucher Assistance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261" name="Google Shape;261;p3"/>
          <p:cNvSpPr txBox="1"/>
          <p:nvPr>
            <p:ph idx="1" type="body"/>
          </p:nvPr>
        </p:nvSpPr>
        <p:spPr>
          <a:xfrm>
            <a:off x="715964" y="2614611"/>
            <a:ext cx="10820100" cy="15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Child Protection in Humanitarian Action important in your current role and setting?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262" name="Google Shape;2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596" y="451584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5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35" name="Google Shape;735;p85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36" name="Google Shape;736;p85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Cash and Voucher Assistance</a:t>
            </a:r>
            <a:endParaRPr/>
          </a:p>
        </p:txBody>
      </p:sp>
      <p:pic>
        <p:nvPicPr>
          <p:cNvPr id="737" name="Google Shape;73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9250" y="0"/>
            <a:ext cx="4964450" cy="675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40bdd51fb_0_15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Direct and indirect outcomes for child protection</a:t>
            </a:r>
            <a:endParaRPr/>
          </a:p>
        </p:txBody>
      </p:sp>
      <p:sp>
        <p:nvSpPr>
          <p:cNvPr id="743" name="Google Shape;743;g1140bdd51fb_0_15"/>
          <p:cNvSpPr txBox="1"/>
          <p:nvPr>
            <p:ph idx="2" type="body"/>
          </p:nvPr>
        </p:nvSpPr>
        <p:spPr>
          <a:xfrm>
            <a:off x="4100525" y="1886476"/>
            <a:ext cx="7300800" cy="3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 your groups: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Read the case studies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Agree which have a </a:t>
            </a:r>
            <a:r>
              <a:rPr b="1" lang="en-US"/>
              <a:t>direct </a:t>
            </a:r>
            <a:r>
              <a:rPr lang="en-US"/>
              <a:t>impact on CP outcomes and which have an </a:t>
            </a:r>
            <a:r>
              <a:rPr b="1" lang="en-US"/>
              <a:t>indirect</a:t>
            </a:r>
            <a:r>
              <a:rPr lang="en-US"/>
              <a:t> impact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15 min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44" name="Google Shape;744;g1140bdd51fb_0_15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6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Conditional and unconditional cash transfers</a:t>
            </a:r>
            <a:endParaRPr/>
          </a:p>
        </p:txBody>
      </p:sp>
      <p:sp>
        <p:nvSpPr>
          <p:cNvPr id="750" name="Google Shape;750;p86"/>
          <p:cNvSpPr txBox="1"/>
          <p:nvPr>
            <p:ph idx="2" type="body"/>
          </p:nvPr>
        </p:nvSpPr>
        <p:spPr>
          <a:xfrm>
            <a:off x="4100525" y="1886475"/>
            <a:ext cx="7300800" cy="4035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Unconditional transfers </a:t>
            </a: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provided to beneficiaries without the recipient having to do anything in order to receive the assistance.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conditional transfer </a:t>
            </a: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beneficiaries to undertake a specific action/activity (e.g. attending school, building a shelter, attending nutrition screenings, undertaking work, trainings etc.) in order to receive assistance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sp>
        <p:nvSpPr>
          <p:cNvPr id="751" name="Google Shape;751;p86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Cash and Voucher Assistance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140bdd51fb_0_21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Conditional and unconditional cash transfers</a:t>
            </a:r>
            <a:endParaRPr/>
          </a:p>
        </p:txBody>
      </p:sp>
      <p:sp>
        <p:nvSpPr>
          <p:cNvPr id="757" name="Google Shape;757;g1140bdd51fb_0_21"/>
          <p:cNvSpPr txBox="1"/>
          <p:nvPr>
            <p:ph idx="2" type="body"/>
          </p:nvPr>
        </p:nvSpPr>
        <p:spPr>
          <a:xfrm>
            <a:off x="4100525" y="1886475"/>
            <a:ext cx="73008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In your groups, discuss: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3797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the </a:t>
            </a:r>
            <a:r>
              <a:rPr b="1" lang="en-US"/>
              <a:t>pros and cons </a:t>
            </a:r>
            <a:r>
              <a:rPr lang="en-US"/>
              <a:t>of a conditional and unconditional cash transfer approach in CPHA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sp>
        <p:nvSpPr>
          <p:cNvPr id="758" name="Google Shape;758;g1140bdd51fb_0_21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  <p:sp>
        <p:nvSpPr>
          <p:cNvPr id="759" name="Google Shape;759;g1140bdd51fb_0_21"/>
          <p:cNvSpPr txBox="1"/>
          <p:nvPr>
            <p:ph idx="2" type="body"/>
          </p:nvPr>
        </p:nvSpPr>
        <p:spPr>
          <a:xfrm>
            <a:off x="4153025" y="3424675"/>
            <a:ext cx="73008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r>
              <a:t/>
            </a:r>
            <a:endParaRPr/>
          </a:p>
          <a:p>
            <a:pPr indent="-377862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7"/>
              <a:buChar char="•"/>
            </a:pPr>
            <a:r>
              <a:rPr lang="en-US" sz="2350"/>
              <a:t>how cash transfer programming is or may be used to improve protection outcomes for children in your context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 sz="2350"/>
          </a:p>
          <a:p>
            <a:pPr indent="0" lvl="0" marL="793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-US" sz="2350"/>
              <a:t>10 min</a:t>
            </a:r>
            <a:endParaRPr sz="2350"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7646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7"/>
          <p:cNvSpPr txBox="1"/>
          <p:nvPr>
            <p:ph idx="1" type="body"/>
          </p:nvPr>
        </p:nvSpPr>
        <p:spPr>
          <a:xfrm>
            <a:off x="4100525" y="305355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Why is a CP and Safeguarding assessment important?</a:t>
            </a:r>
            <a:endParaRPr/>
          </a:p>
        </p:txBody>
      </p:sp>
      <p:sp>
        <p:nvSpPr>
          <p:cNvPr id="765" name="Google Shape;765;p87"/>
          <p:cNvSpPr txBox="1"/>
          <p:nvPr>
            <p:ph idx="2" type="body"/>
          </p:nvPr>
        </p:nvSpPr>
        <p:spPr>
          <a:xfrm>
            <a:off x="4100524" y="1626781"/>
            <a:ext cx="7520861" cy="495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b="1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 protection risks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programming that uses CVA should take into account the challenges and risks that families and children face and whether gender, age, status or other personal characteristics may increase any CVA-associated risks. </a:t>
            </a:r>
            <a:endParaRPr/>
          </a:p>
          <a:p>
            <a:pPr indent="-406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b="1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 safeguarding issues: </a:t>
            </a: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with all humanitarian interventions, all actors need to identify the possibility of humanitarian staff creating safeguarding risks for children and families.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108108"/>
              <a:buChar char="•"/>
            </a:pPr>
            <a:r>
              <a:rPr b="1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risk mitigation strategies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information gathered can help programme teams to design programmes that proactively mitigate child protection risks and maximise protection benefits.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sp>
        <p:nvSpPr>
          <p:cNvPr id="766" name="Google Shape;766;p87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Cash and Voucher Assistance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8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772" name="Google Shape;772;p88"/>
          <p:cNvSpPr txBox="1"/>
          <p:nvPr>
            <p:ph idx="2" type="body"/>
          </p:nvPr>
        </p:nvSpPr>
        <p:spPr>
          <a:xfrm>
            <a:off x="4100525" y="1886474"/>
            <a:ext cx="7300800" cy="344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Cash and Voucher Assistance relevant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child protection outcomes?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2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most important thing you have learnt in this session?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73" name="Google Shape;773;p88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Cash and Voucher Assistance	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774" name="Google Shape;77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9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Activity Instructions</a:t>
            </a:r>
            <a:endParaRPr/>
          </a:p>
        </p:txBody>
      </p:sp>
      <p:sp>
        <p:nvSpPr>
          <p:cNvPr id="781" name="Google Shape;781;p89"/>
          <p:cNvSpPr txBox="1"/>
          <p:nvPr>
            <p:ph idx="2" type="body"/>
          </p:nvPr>
        </p:nvSpPr>
        <p:spPr>
          <a:xfrm>
            <a:off x="4100513" y="1636085"/>
            <a:ext cx="7300912" cy="3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/>
              <a:t>In your groups: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 specific actions that CPHA actors could take to prevent and respond to CP risks to the child on their card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min</a:t>
            </a:r>
            <a:endParaRPr b="0" i="0" sz="2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82" name="Google Shape;782;p89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Disability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0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Essential Actions To Disability-Inclusive Child Protection </a:t>
            </a:r>
            <a:endParaRPr/>
          </a:p>
        </p:txBody>
      </p:sp>
      <p:sp>
        <p:nvSpPr>
          <p:cNvPr id="789" name="Google Shape;789;p90"/>
          <p:cNvSpPr txBox="1"/>
          <p:nvPr>
            <p:ph idx="2" type="body"/>
          </p:nvPr>
        </p:nvSpPr>
        <p:spPr>
          <a:xfrm>
            <a:off x="4100513" y="1976327"/>
            <a:ext cx="7300912" cy="3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In your groups: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key actions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sz="2400">
                <a:solidFill>
                  <a:srgbClr val="000000"/>
                </a:solidFill>
              </a:rPr>
              <a:t>S</a:t>
            </a: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ort them into the relevant step of the programme’s management cycle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 min</a:t>
            </a:r>
            <a:endParaRPr b="0" i="0" sz="24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90" name="Google Shape;790;p90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Disability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1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797" name="Google Shape;797;p91"/>
          <p:cNvSpPr txBox="1"/>
          <p:nvPr>
            <p:ph idx="2" type="body"/>
          </p:nvPr>
        </p:nvSpPr>
        <p:spPr>
          <a:xfrm>
            <a:off x="4100513" y="1976327"/>
            <a:ext cx="7300912" cy="3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can you do for disabled children in your own contexts and programmes? Are there any gaps that you have become aware of?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there something you would like to learn more about?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98" name="Google Shape;798;p91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Disability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799" name="Google Shape;79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140bdd51fb_0_43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How the environment impacts children – Activity Instructions</a:t>
            </a:r>
            <a:endParaRPr/>
          </a:p>
        </p:txBody>
      </p:sp>
      <p:sp>
        <p:nvSpPr>
          <p:cNvPr id="805" name="Google Shape;805;g1140bdd51fb_0_43"/>
          <p:cNvSpPr txBox="1"/>
          <p:nvPr>
            <p:ph idx="2" type="body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/>
              <a:t>On your own:</a:t>
            </a:r>
            <a:endParaRPr/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/>
              <a:t>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Walk around and look at the images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Think about the question: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impact do the different environments have on children?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806" name="Google Shape;806;g1140bdd51fb_0_43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000"/>
              <a:t>Environmental Considerations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7350fde23_0_8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The UN CRC – Group Activity</a:t>
            </a:r>
            <a:endParaRPr/>
          </a:p>
        </p:txBody>
      </p:sp>
      <p:sp>
        <p:nvSpPr>
          <p:cNvPr id="268" name="Google Shape;268;g117350fde23_0_8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8108"/>
              <a:buNone/>
            </a:pPr>
            <a:r>
              <a:rPr lang="en-US"/>
              <a:t>In your group: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8108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Read the summary of the UNCRC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Discuss which articles are most relevant to CPHA</a:t>
            </a:r>
            <a:endParaRPr/>
          </a:p>
        </p:txBody>
      </p:sp>
      <p:sp>
        <p:nvSpPr>
          <p:cNvPr id="269" name="Google Shape;269;g117350fde23_0_8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CPHA and Guiding Principles </a:t>
            </a:r>
            <a:endParaRPr/>
          </a:p>
        </p:txBody>
      </p:sp>
      <p:pic>
        <p:nvPicPr>
          <p:cNvPr descr="Strengthening Children's Rights in Scotland - UK Human Rights Blog" id="270" name="Google Shape;270;g117350fde23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9175" y="4300538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140bdd51fb_0_49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How humanitarian action impacts the environment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12" name="Google Shape;812;g1140bdd51fb_0_49"/>
          <p:cNvSpPr txBox="1"/>
          <p:nvPr>
            <p:ph idx="2" type="body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8108"/>
              <a:buNone/>
            </a:pPr>
            <a:r>
              <a:rPr lang="en-US"/>
              <a:t>In your group, use the image and scenario and discuss:</a:t>
            </a:r>
            <a:endParaRPr/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8108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What are the potential risks to the environment?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What mitigating measures could we put in place?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50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15 min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2800"/>
          </a:p>
        </p:txBody>
      </p:sp>
      <p:sp>
        <p:nvSpPr>
          <p:cNvPr id="813" name="Google Shape;813;g1140bdd51fb_0_49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000"/>
              <a:t>Environmental Considerations</a:t>
            </a:r>
            <a:endParaRPr sz="30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2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19" name="Google Shape;819;p92"/>
          <p:cNvSpPr txBox="1"/>
          <p:nvPr>
            <p:ph idx="2" type="body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  are environmental crises impacting children in your context?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do with what you have learnt today?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820" name="Google Shape;820;p92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000"/>
              <a:t>Environmental Considerations</a:t>
            </a:r>
            <a:endParaRPr sz="3000"/>
          </a:p>
        </p:txBody>
      </p:sp>
      <p:pic>
        <p:nvPicPr>
          <p:cNvPr descr="Reflective practice Education Reflective writing Learning Professional  development, Assert transparent background PNG clipart | HiClipart" id="821" name="Google Shape;82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140bdd51fb_0_61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Relevance of gender to CPHA - Activity</a:t>
            </a:r>
            <a:endParaRPr/>
          </a:p>
        </p:txBody>
      </p:sp>
      <p:sp>
        <p:nvSpPr>
          <p:cNvPr id="827" name="Google Shape;827;g1140bdd51fb_0_61"/>
          <p:cNvSpPr txBox="1"/>
          <p:nvPr>
            <p:ph idx="2" type="body"/>
          </p:nvPr>
        </p:nvSpPr>
        <p:spPr>
          <a:xfrm>
            <a:off x="4100525" y="1800350"/>
            <a:ext cx="73008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Divide your paper into 4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Listen to each story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Draw the child being described in one section of your page</a:t>
            </a:r>
            <a:endParaRPr/>
          </a:p>
        </p:txBody>
      </p:sp>
      <p:sp>
        <p:nvSpPr>
          <p:cNvPr id="828" name="Google Shape;828;g1140bdd51fb_0_61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Gender	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3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CPHA programming should: </a:t>
            </a:r>
            <a:endParaRPr/>
          </a:p>
        </p:txBody>
      </p:sp>
      <p:sp>
        <p:nvSpPr>
          <p:cNvPr id="834" name="Google Shape;834;p93"/>
          <p:cNvSpPr txBox="1"/>
          <p:nvPr>
            <p:ph idx="2" type="body"/>
          </p:nvPr>
        </p:nvSpPr>
        <p:spPr>
          <a:xfrm>
            <a:off x="4100525" y="1800350"/>
            <a:ext cx="73008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sensitive to the root causes of gender discrimination and inequality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Avoid reinforcing or continuing gendered power relations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gender equality whenever possible.</a:t>
            </a:r>
            <a:endParaRPr/>
          </a:p>
        </p:txBody>
      </p:sp>
      <p:sp>
        <p:nvSpPr>
          <p:cNvPr id="835" name="Google Shape;835;p93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Gender	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140bdd51fb_0_67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Current challenges in our own work</a:t>
            </a:r>
            <a:endParaRPr/>
          </a:p>
        </p:txBody>
      </p:sp>
      <p:sp>
        <p:nvSpPr>
          <p:cNvPr id="841" name="Google Shape;841;g1140bdd51fb_0_67"/>
          <p:cNvSpPr txBox="1"/>
          <p:nvPr>
            <p:ph idx="2" type="body"/>
          </p:nvPr>
        </p:nvSpPr>
        <p:spPr>
          <a:xfrm>
            <a:off x="4100525" y="1800350"/>
            <a:ext cx="7300800" cy="4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 your pairs, discuss: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Current challenges in integrating gender inclusion into your work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obstacles do you face?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is complex or difficult?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Make a note of the challenges and choose your most important challenge</a:t>
            </a:r>
            <a:endParaRPr/>
          </a:p>
        </p:txBody>
      </p:sp>
      <p:sp>
        <p:nvSpPr>
          <p:cNvPr id="842" name="Google Shape;842;g1140bdd51fb_0_67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Activity instructions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140bdd51fb_0_73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Opportunities for gender-sensitive CPHA interventions</a:t>
            </a:r>
            <a:endParaRPr/>
          </a:p>
        </p:txBody>
      </p:sp>
      <p:sp>
        <p:nvSpPr>
          <p:cNvPr id="848" name="Google Shape;848;g1140bdd51fb_0_73"/>
          <p:cNvSpPr txBox="1"/>
          <p:nvPr>
            <p:ph idx="2" type="body"/>
          </p:nvPr>
        </p:nvSpPr>
        <p:spPr>
          <a:xfrm>
            <a:off x="4100525" y="1800350"/>
            <a:ext cx="7300800" cy="4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One participant will be the ‘client’ and read their top challenge to the plenary.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Each remaining participant will respond with one sentence. This can be: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A suggested action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A question to further the client’s thinking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A source of further support or a resource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The client listens and notes down anything useful.</a:t>
            </a:r>
            <a:endParaRPr/>
          </a:p>
        </p:txBody>
      </p:sp>
      <p:sp>
        <p:nvSpPr>
          <p:cNvPr id="849" name="Google Shape;849;g1140bdd51fb_0_73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Gender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94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Reflective Practice</a:t>
            </a:r>
            <a:endParaRPr/>
          </a:p>
        </p:txBody>
      </p:sp>
      <p:sp>
        <p:nvSpPr>
          <p:cNvPr id="855" name="Google Shape;855;p94"/>
          <p:cNvSpPr txBox="1"/>
          <p:nvPr>
            <p:ph idx="2" type="body"/>
          </p:nvPr>
        </p:nvSpPr>
        <p:spPr>
          <a:xfrm>
            <a:off x="4100525" y="1800350"/>
            <a:ext cx="7300800" cy="4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do with what you have learnt today about gender in your own CPHA programmes?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most important thing you have learnt?</a:t>
            </a:r>
            <a:endParaRPr/>
          </a:p>
        </p:txBody>
      </p:sp>
      <p:sp>
        <p:nvSpPr>
          <p:cNvPr id="856" name="Google Shape;856;p94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Gender</a:t>
            </a:r>
            <a:endParaRPr/>
          </a:p>
        </p:txBody>
      </p:sp>
      <p:pic>
        <p:nvPicPr>
          <p:cNvPr descr="Reflective practice Education Reflective writing Learning Professional  development, Assert transparent background PNG clipart | HiClipart" id="857" name="Google Shape;857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7350fde23_0_14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Guiding Principles - Activity</a:t>
            </a:r>
            <a:endParaRPr/>
          </a:p>
        </p:txBody>
      </p:sp>
      <p:sp>
        <p:nvSpPr>
          <p:cNvPr id="276" name="Google Shape;276;g117350fde23_0_14"/>
          <p:cNvSpPr txBox="1"/>
          <p:nvPr>
            <p:ph idx="2" type="body"/>
          </p:nvPr>
        </p:nvSpPr>
        <p:spPr>
          <a:xfrm>
            <a:off x="4100525" y="1521650"/>
            <a:ext cx="73008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/>
              <a:t>In your group: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Put the puzzle together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 the principles in the CPMS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Read the definitions</a:t>
            </a:r>
            <a:endParaRPr/>
          </a:p>
        </p:txBody>
      </p:sp>
      <p:sp>
        <p:nvSpPr>
          <p:cNvPr id="277" name="Google Shape;277;g117350fde23_0_14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CPHA and Guiding Principles </a:t>
            </a:r>
            <a:endParaRPr/>
          </a:p>
        </p:txBody>
      </p:sp>
      <p:sp>
        <p:nvSpPr>
          <p:cNvPr id="278" name="Google Shape;278;g117350fde23_0_14"/>
          <p:cNvSpPr txBox="1"/>
          <p:nvPr>
            <p:ph idx="2" type="body"/>
          </p:nvPr>
        </p:nvSpPr>
        <p:spPr>
          <a:xfrm>
            <a:off x="4230100" y="3583050"/>
            <a:ext cx="76716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Read the examples and discuss: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Were the guiding principles taken into account?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not, which were not considered and why?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could have been done differently to align to guiding principles?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2017-12-20T18:51:03Z</dcterms:created>
  <dc:creator>Colleen Fitzgerald</dc:creator>
</cp:coreProperties>
</file>