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Helvetica Neue" panose="020B0604020202020204" charset="0"/>
      <p:regular r:id="rId23"/>
      <p:bold r:id="rId24"/>
      <p:italic r:id="rId25"/>
      <p:boldItalic r:id="rId26"/>
    </p:embeddedFont>
  </p:embeddedFontLst>
  <p:custDataLst>
    <p:tags r:id="rId2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hh6P2/MsexzRCJJMVuyycyhQa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0" autoAdjust="0"/>
  </p:normalViewPr>
  <p:slideViewPr>
    <p:cSldViewPr snapToGrid="0">
      <p:cViewPr varScale="1">
        <p:scale>
          <a:sx n="57" d="100"/>
          <a:sy n="57" d="100"/>
        </p:scale>
        <p:origin x="1236" y="6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gs" Target="tags/tag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94" name="Google Shape;294;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ct val="0"/>
              </a:spcBef>
              <a:spcAft>
                <a:spcPct val="0"/>
              </a:spcAft>
              <a:buNone/>
            </a:pPr>
            <a:endParaRPr sz="1200">
              <a:solidFill>
                <a:schemeClr val="dk1"/>
              </a:solidFill>
              <a:latin typeface="Calibri"/>
              <a:ea typeface="Calibri"/>
              <a:cs typeface="Calibri"/>
              <a:sym typeface="Calibri"/>
            </a:endParaRPr>
          </a:p>
          <a:p>
            <a:pPr marL="457200" lvl="1" indent="0" algn="l" rtl="0">
              <a:spcBef>
                <a:spcPct val="0"/>
              </a:spcBef>
              <a:spcAft>
                <a:spcPct val="0"/>
              </a:spcAft>
              <a:buNone/>
            </a:pPr>
            <a:endParaRPr sz="1200">
              <a:solidFill>
                <a:schemeClr val="dk1"/>
              </a:solidFill>
              <a:latin typeface="Calibri"/>
              <a:ea typeface="Calibri"/>
              <a:cs typeface="Calibri"/>
              <a:sym typeface="Calibri"/>
            </a:endParaRPr>
          </a:p>
        </p:txBody>
      </p:sp>
      <p:sp>
        <p:nvSpPr>
          <p:cNvPr id="300" name="Google Shape;3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latin typeface="Calibri"/>
              </a:rPr>
              <a:t>Kilit eylemler şunları içermektedir: </a:t>
            </a:r>
            <a:endParaRPr sz="100"/>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Hedefe yönelik ve kurumlar arası koordinasyon aracılığıyla geliştirilmiş çocuk işçiliği üzerine genel bir stratejiye katkıda bulunmak</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Temel mesajların geliştirilmesinde veya yayılmasında rol alabilecek kilit aktörlerin belirlenmesine yardımcı olun.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İletişim kanallarının risk altındaki çocuklar ve aileleri tarafından ulaşılabilir olduğundan emin olun; erişilmesi zor veya okuma yazma bilmeyen çocuklara ve yetişkinlere yönelik versiyonların geliştirilmesini sağlamak için yaklaşımlar benimseyin.</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Damgalamaya ya da ayrıştırmaya sebep olabilecek yanlış bilgi verme veya bilginin kötüye kullanılması risklerini belirleyin ve azaltma, bu risklere karşı hazırlıklı olun. Örneğin çocuk işçiliğinin çocuklar üzerindeki zararlı etkisi, tüm çocukların eğitim hakkı ve en kötü biçimlerdeki çocuk işçiliği kapsamında çalışan çocuklarla ilgili yanlış bilgilendirme.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Kaçakçılık, ticari cinsel sömürü, yasa dışı faaliyetler veya çocukların silahlı kuvvetlere veya silahlı gruplara alınması gibi özellikle hassas ve en kötü biçimlerdeki çocuk işçiliği kapsamındaki konularda dikkatli planlama ve koordineli mesaj verme.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işçiliğine yönelik mesaj verme; bilgilendirmeler ve görevlendirmeler, kapasite geliştirme girişimleri, dağıtımlar, müfredat geliştirme, vaka yönetimi prosedürleri ve vaka çalışanları için geliştirilen araçlar gibi sektörler arası çeşitli kullanım olanaklarına entegre edilmelidir.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Elbette etkili ve isabetli bir biçimde çocuk işçiliği mesajını vermek için yeterli mali kaynağa ve insan kaynağına ihtiyaç vardır ve bu kaynakların planlanması gerekmektedir.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Son olarak stratejiler, çocuk işçiliği mesajlarını doğru, uyumlu ve "zarar vermeme" ilkesi doğrultusunda uygulanacak şekilde iletmek için gerekli olan özelleştirilmiş eğitimi hesaba katmalıdır. Bu, özellikle hassas konular, en kötü biçimlerdeki çocuk işçiliği ve çalışan çocuklara yönelik Mayın Risk Eğitimi (MRE) gibi belirli uzmanlık alanları için önemlidir ve bu eğitimin yalnızca eğitimli MRE eğitimcileri tarafından yürütülmesi gerekir. Çocuk işçiliği konusunda farkındalık yaratma çalışmalarında yer alan bütün ortakların da çocuk koruma prensipleri, yönlendirme mekanizmaları, koruma ilkeleri ve prosedürleri ve etik kurallar üzerine eğitim alması gerekmektedir. </a:t>
            </a:r>
            <a:endParaRPr/>
          </a:p>
          <a:p>
            <a:pPr marL="457200" lvl="1" indent="0" algn="l" rtl="0">
              <a:spcBef>
                <a:spcPct val="0"/>
              </a:spcBef>
              <a:spcAft>
                <a:spcPct val="0"/>
              </a:spcAft>
              <a:buNone/>
            </a:pPr>
            <a:endParaRPr sz="1200">
              <a:solidFill>
                <a:schemeClr val="dk1"/>
              </a:solidFill>
              <a:latin typeface="Calibri"/>
              <a:ea typeface="Calibri"/>
              <a:cs typeface="Calibri"/>
              <a:sym typeface="Calibri"/>
            </a:endParaRPr>
          </a:p>
        </p:txBody>
      </p:sp>
      <p:sp>
        <p:nvSpPr>
          <p:cNvPr id="308" name="Google Shape;3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Bu fırsatlar arasında şunlar yer alabilir: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Farklı sektör stratejileri altında yürütülen düzenli farkındalık artırıcı faaliyetler.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Mesajlar; afişler ve radyo programları gibi çeşitli topluluk temelli medya fırsatları veya topluluk düzeyindeki insani yardım aktörleri, ulusal ortaklar ve gönüllüler aracılığıyla dağıtılabilir, özellikle çocuk işçiliğine karşı kırılgan olan topluluklara, kendilerine özel olarak hazırlanmış mesajlarla ulaşılabilir. Temel hizmetleri sağlayan ulusal ve uluslararası insani yardım aktörleri içinse ilgili mesajları içeren materyaller geliştirilebilir.</a:t>
            </a:r>
            <a:endParaRPr sz="1200" b="1">
              <a:solidFill>
                <a:schemeClr val="dk1"/>
              </a:solidFill>
              <a:latin typeface="Calibri"/>
              <a:ea typeface="Calibri"/>
              <a:cs typeface="Calibri"/>
              <a:sym typeface="Calibri"/>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Çocukların sağlığı üzerindeki çocuk işçiliğinin olumsuz etkilerini önlemeye ve hafifletmeye yardımcı olmak için sağlık ve iş gücü sektörleriyle yapılan kampanyalar veya okula dönüş kampanyalarıyla birleştirilmiş eğitimler veya ebeveynler ve topluluk liderleri arasında çocuk işçiliği hakkında katılımcı tartışmaları teşvik eden kampanyalar gibi.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12 Haziran Dünya Çocuk İşçiliği ile Mücadele Günü, 20 Haziran Dünya Mülteciler Günü, 30 Temmuz Dünya İnsan Ticareti ile Mücadele Günü, 20 Kasım Dünya Çocuk Günü gibi ilgili uluslararası farkındalık günlerini anmak, krizden etkilenen topluluklarla etkinlikler ve faaliyetler düzenlemek için fırsatlar sunabilir.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Ortaklıklar geliştirmek de faydalı olabilir. Örneğin çocuk işçiliği üzerine düzenlenen medya atölyeleri, gazetecileri çalışmalara dâhil etmeye yardımcı olabilir, kriz sırasında ortaya çıkan sorunları vurgulayabilir, temel mesajları pekiştirebilir veya insani yardım faaliyeti sırasında aktif ve destekleyici olacak çocuk işçiliğine karşı bir medya ağı kurulmasına yardımcı olabilir; yerel işverenler ve içerik üreticileriyle geliştirilen ortaklıklar, işverenlerin daha kolay kabul edeceği bir dil kullanılmasını ve böylelikle bağlantılı oldukları diğer işverenlere de temel mesajların iletilmesini sağlamaya yardımcı olabilir. </a:t>
            </a:r>
            <a:endParaRPr/>
          </a:p>
          <a:p>
            <a:pPr marL="628650" lvl="1" indent="-95250" algn="l" rtl="0">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316" name="Google Shape;3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ct val="0"/>
              </a:spcBef>
              <a:spcAft>
                <a:spcPct val="0"/>
              </a:spcAft>
              <a:buClr>
                <a:schemeClr val="dk1"/>
              </a:buClr>
              <a:buSzPts val="1200"/>
              <a:buFont typeface="Arial"/>
              <a:buChar char="•"/>
            </a:pPr>
            <a:r>
              <a:rPr lang="tr" sz="1200" b="0" i="0" u="none" strike="noStrike">
                <a:latin typeface="Calibri"/>
              </a:rPr>
              <a:t>MEVCUT olan çocuk kuruluşlarını veya gençlik liderliğindeki kuruluşları belirleyin. </a:t>
            </a:r>
            <a:endParaRPr/>
          </a:p>
          <a:p>
            <a:pPr marL="171450" lvl="0" indent="-171450" algn="l" rtl="0">
              <a:spcBef>
                <a:spcPct val="0"/>
              </a:spcBef>
              <a:spcAft>
                <a:spcPct val="0"/>
              </a:spcAft>
              <a:buClr>
                <a:schemeClr val="dk1"/>
              </a:buClr>
              <a:buSzPts val="1200"/>
              <a:buFont typeface="Arial"/>
              <a:buChar char="•"/>
            </a:pPr>
            <a:r>
              <a:rPr lang="tr" sz="1200" b="0" i="0" u="none" strike="noStrike">
                <a:latin typeface="Calibri"/>
              </a:rPr>
              <a:t>Çocukların katılımının güvenli ve uygun olup olmadığını belirleyin. </a:t>
            </a:r>
            <a:endParaRPr/>
          </a:p>
          <a:p>
            <a:pPr marL="171450" lvl="0" indent="-171450" algn="l" rtl="0">
              <a:spcBef>
                <a:spcPct val="0"/>
              </a:spcBef>
              <a:spcAft>
                <a:spcPct val="0"/>
              </a:spcAft>
              <a:buClr>
                <a:schemeClr val="dk1"/>
              </a:buClr>
              <a:buSzPts val="1200"/>
              <a:buFont typeface="Arial"/>
              <a:buChar char="•"/>
            </a:pPr>
            <a:r>
              <a:rPr lang="tr" sz="1200" b="0" i="0" u="none" strike="noStrike">
                <a:latin typeface="Calibri"/>
              </a:rPr>
              <a:t>Çocukların ve gençlerin anlamlı katılımını sağlamak ve onları çalışmaları, okul kaydı veya daha geniş bağlamla ilişkili potansiyel risklerden korumak için nasıl uygun destek sağlanacağını belirleyin. </a:t>
            </a:r>
            <a:endParaRPr>
              <a:latin typeface="Helvetica Neue"/>
              <a:ea typeface="Helvetica Neue"/>
              <a:cs typeface="Helvetica Neue"/>
              <a:sym typeface="Helvetica Neue"/>
            </a:endParaRPr>
          </a:p>
          <a:p>
            <a:pPr marL="171450" lvl="0" indent="-171450" algn="l" rtl="0">
              <a:spcBef>
                <a:spcPct val="0"/>
              </a:spcBef>
              <a:spcAft>
                <a:spcPct val="0"/>
              </a:spcAft>
              <a:buClr>
                <a:schemeClr val="dk1"/>
              </a:buClr>
              <a:buSzPts val="1200"/>
              <a:buFont typeface="Arial"/>
              <a:buChar char="•"/>
            </a:pPr>
            <a:r>
              <a:rPr lang="tr" sz="1200" b="0" i="0" u="none" strike="noStrike">
                <a:latin typeface="Calibri"/>
              </a:rPr>
              <a:t>Çalışan çocukları </a:t>
            </a:r>
            <a:r>
              <a:rPr lang="tr" sz="1200" b="0" i="0" u="none" strike="noStrike">
                <a:latin typeface="Helvetica Neue" panose="02000503000000020004"/>
                <a:ea typeface="Helvetica Neue"/>
                <a:cs typeface="Helvetica Neue"/>
                <a:sym typeface="Helvetica Neue" panose="02000503000000020004"/>
              </a:rPr>
              <a:t>daima</a:t>
            </a:r>
            <a:r>
              <a:rPr lang="tr" sz="1200" b="0" i="0" u="none" strike="noStrike">
                <a:latin typeface="Calibri"/>
              </a:rPr>
              <a:t> koruyun; "zarar vermeme" ve "yüksek yarar" ilkelerini önceliklendirin; gizlilik ve veri koruma kılavuzlarını takip edin ve çocuk işçiliği hakkında ayrımcılığı, zorbalığı, yanlış bilgilendirmeyi önleyin ve bunların üzerine gidin. </a:t>
            </a:r>
            <a:endParaRPr/>
          </a:p>
          <a:p>
            <a:pPr marL="0" lvl="0" indent="0" algn="l" rtl="0">
              <a:spcBef>
                <a:spcPct val="0"/>
              </a:spcBef>
              <a:spcAft>
                <a:spcPct val="0"/>
              </a:spcAft>
              <a:buNone/>
            </a:pPr>
            <a:endParaRPr/>
          </a:p>
        </p:txBody>
      </p:sp>
      <p:sp>
        <p:nvSpPr>
          <p:cNvPr id="324" name="Google Shape;32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ct val="0"/>
              </a:spcBef>
              <a:spcAft>
                <a:spcPct val="0"/>
              </a:spcAft>
              <a:buNone/>
            </a:pPr>
            <a:endParaRPr sz="1200">
              <a:solidFill>
                <a:schemeClr val="dk1"/>
              </a:solidFill>
              <a:latin typeface="Calibri"/>
              <a:ea typeface="Calibri"/>
              <a:cs typeface="Calibri"/>
              <a:sym typeface="Calibri"/>
            </a:endParaRPr>
          </a:p>
        </p:txBody>
      </p:sp>
      <p:sp>
        <p:nvSpPr>
          <p:cNvPr id="331" name="Google Shape;3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39" name="Google Shape;339;p1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5" name="Google Shape;3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71600" lvl="3" indent="0" algn="l" rtl="0">
              <a:spcBef>
                <a:spcPct val="0"/>
              </a:spcBef>
              <a:spcAft>
                <a:spcPct val="0"/>
              </a:spcAft>
              <a:buNone/>
            </a:pPr>
            <a:endParaRPr sz="1200" b="1">
              <a:solidFill>
                <a:schemeClr val="dk1"/>
              </a:solidFill>
              <a:latin typeface="Calibri"/>
              <a:ea typeface="Calibri"/>
              <a:cs typeface="Calibri"/>
              <a:sym typeface="Calibri"/>
            </a:endParaRPr>
          </a:p>
          <a:p>
            <a:pPr marL="0" lvl="0" indent="0" algn="l" rtl="0">
              <a:spcBef>
                <a:spcPct val="0"/>
              </a:spcBef>
              <a:spcAft>
                <a:spcPct val="0"/>
              </a:spcAft>
              <a:buNone/>
            </a:pPr>
            <a:endParaRPr sz="1200">
              <a:solidFill>
                <a:schemeClr val="dk1"/>
              </a:solidFill>
              <a:latin typeface="Calibri"/>
              <a:ea typeface="Calibri"/>
              <a:cs typeface="Calibri"/>
              <a:sym typeface="Calibri"/>
            </a:endParaRPr>
          </a:p>
        </p:txBody>
      </p:sp>
      <p:sp>
        <p:nvSpPr>
          <p:cNvPr id="353" name="Google Shape;35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Kilit eylemler şunları içermektedir: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Bu bağlamda çocuk işçiliği sorunlarının ölçeğini, şiddetini ve aciliyetini göstermek için güvenilir veri ve bilgileri kullanmak ve neden çocuk işçiliğinin insani müdahalede öncelikli olması gerektiği üzerinde durmak; bilgileri bir araya getirmek, böylece krizin, artan kırılganlık seviyelerinin ve yükselen çocuk işçiliği risk faktörlerinin arasındaki bağlantıları açık hâle getirmek; çocuk işçiliğinin çocuklar üzerindeki ciddi ve zararlı etkileri hakkında bilgi sağlamak ve çocuk işçiliği sorunlarının yalnızca sosyal normlar ve "toplumun çocuk işçiliğini kabul etmesi" nedeniyle ortaya çıktığı varsayımlarına karşı çıkmak.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Sektörler arası ortak çocuk işçiliği savunuculuğunu çocuk işçiliği taleplerini sektöre özgü savunuculuk planlarına dâhil ederek çocuk işçiliği ile mücadele kampanyaları, donör konferansları veya yuvarlak masa toplantıları kapsamında yerel, ulusal veya bölgesel düzeyde savunuculuk çalışmalarını koordine ederek ,çocukları etkileyen temel sorunları vurgulayarak veya tematik özetler, raporlar veya eyleme çağrılar gibi ortak savunuculuk materyalleri geliştirerek teşvik etmek.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koruma ve diğer sektör ortakları ile küresel düzeyde ve çocuk işçiliği topluluğunun diğer kilit üyeleri ile iş birliği yaparak insani yardım faaliyetlerindeki çocuk işçiliği için küresel kanıt tabanına katkıda bulunmak. </a:t>
            </a:r>
            <a:endParaRPr/>
          </a:p>
          <a:p>
            <a:pPr marL="171450" lvl="0" indent="-95250" algn="l" rtl="0">
              <a:spcBef>
                <a:spcPct val="0"/>
              </a:spcBef>
              <a:spcAft>
                <a:spcPct val="0"/>
              </a:spcAft>
              <a:buClr>
                <a:schemeClr val="dk1"/>
              </a:buClr>
              <a:buSzPts val="1200"/>
              <a:buFont typeface="Arial"/>
              <a:buNone/>
            </a:pPr>
            <a:endParaRPr/>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 bakım verenleri ve topluluk üyelerini çocuk işçiliğini kabul etmeye veya desteklemeye yönlendiren normları, görüşleri ve nedenleri iyi anlamak önemlidir.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İletişim ve savunuculuk, insani yardım ortamlarında etkili çocuk işçiliği önleme ve müdahale programlamasının temel bileşenidir ve çalışan çocukların seslerini duyurabilmek için güçlü bir araç olabilir.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Tüm iletişim ve savunuculuk faaliyetleri, bağlamdaki kanıtlara ve durum analizine, çocukların yasal olarak korunmasına ve çocuk işçiliği yasal çerçevesine dayandırılmalıdır.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Tüm iletişim ve savunuculuk faaliyetleri, çocukları korumalı ve onların üstün yararını gözetmelidir. </a:t>
            </a:r>
            <a:endParaRPr/>
          </a:p>
          <a:p>
            <a:pPr marL="171450" lvl="0" indent="-95250" algn="l" rtl="0">
              <a:spcBef>
                <a:spcPct val="0"/>
              </a:spcBef>
              <a:spcAft>
                <a:spcPct val="0"/>
              </a:spcAft>
              <a:buClr>
                <a:schemeClr val="dk1"/>
              </a:buClr>
              <a:buSzPts val="1200"/>
              <a:buFont typeface="Arial"/>
              <a:buNone/>
            </a:pPr>
            <a:endParaRPr/>
          </a:p>
        </p:txBody>
      </p:sp>
      <p:sp>
        <p:nvSpPr>
          <p:cNvPr id="370" name="Google Shape;3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sz="1200"/>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Mesaj verme ve iletişim insani yardım bağlamında çocuk işçiliğinin önlenmesi ve müdahale edilmesi programlamasının temel unsurlarındandır ve çalışan çocukların sesini duyurmalarını sağlamak, önemli çocuk işçiliği sorunları hakkında farkındalık yaratmak ve çeşitli yükümlülük sahiplerinin ve hak sahiplerinin eylemlerini etkilemek için güçlü bir araç olabilir. Mümkün olduğu durumlarda çocuk işçiliğini vurgulayan mesajlar ve iletişim stratejileri yerel koordinasyon yapılarıyla geliştirilmeli ve metin, resim, ses, video, sosyal medya ve diğer kanallar gibi farklı konu ve iletişim kanallarını kapsamalıdır. İletişim stratejileri, çocuklar, ergenler, ebeveynler ve bakım verenler, okullar, topluluklar, hükûmet aktörleri ve hükûmet dışı aktörler, donörler, işverenler ve özel sektör aktörleri dâhil olmak üzere bir dizi aktörü hedef alabilir. </a:t>
            </a:r>
            <a:endParaRPr/>
          </a:p>
          <a:p>
            <a:pPr marL="0" lvl="0" indent="0" algn="l" rtl="0">
              <a:spcBef>
                <a:spcPct val="0"/>
              </a:spcBef>
              <a:spcAft>
                <a:spcPct val="0"/>
              </a:spcAft>
              <a:buNone/>
            </a:pPr>
            <a:endParaRPr sz="1200">
              <a:solidFill>
                <a:schemeClr val="dk1"/>
              </a:solidFill>
              <a:latin typeface="Calibri"/>
              <a:ea typeface="Calibri"/>
              <a:cs typeface="Calibri"/>
              <a:sym typeface="Calibri"/>
            </a:endParaRPr>
          </a:p>
          <a:p>
            <a:pPr marL="0" lvl="0" indent="0" algn="l" rtl="0">
              <a:spcBef>
                <a:spcPct val="0"/>
              </a:spcBef>
              <a:spcAft>
                <a:spcPct val="0"/>
              </a:spcAft>
              <a:buNone/>
            </a:pPr>
            <a:endParaRPr/>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latin typeface="Calibri"/>
              </a:rPr>
              <a:t>Bunu açıklayın: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Mesaj verme ve iletişim insani yardım bağlamında çocuk işçiliğinin önlenmesi ve müdahale edilmesi programlamasının temel unsurlarındandır ve çalışan çocukların seslerini duyurmalarını sağlamak, önemli çocuk işçiliği sorunları hakkında farkındalık yaratmak ve çeşitli yükümlülük sahiplerinin ve hak sahiplerinin eylemlerini etkilemek için güçlü bir araç olabilir.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Mümkün olduğu durumlarda çocuk işçiliğini vurgulayan mesajlar ve iletişim stratejileri yerel koordinasyon yapılarıyla geliştirilmeli ve metin, resim, ses, video, sosyal medya ve diğer kanallar gibi farklı konu ve iletişim kanallarını kapsamalıdır.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İletişim stratejileri, çocuklar, ergenler, ebeveynler ve bakım verenler, okullar, topluluklar, hükûmet aktörleri ve hükûmet dışı aktörler, donörler, işverenler ve özel sektör aktörleri dâhil olmak üzere bir dizi aktörü hedefleyebilir. </a:t>
            </a:r>
            <a:endParaRPr/>
          </a:p>
          <a:p>
            <a:pPr marL="0" lvl="0" indent="0" algn="l" rtl="0">
              <a:spcBef>
                <a:spcPct val="0"/>
              </a:spcBef>
              <a:spcAft>
                <a:spcPct val="0"/>
              </a:spcAft>
              <a:buNone/>
            </a:pPr>
            <a:endParaRPr/>
          </a:p>
        </p:txBody>
      </p:sp>
      <p:sp>
        <p:nvSpPr>
          <p:cNvPr id="262" name="Google Shape;2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işçiliğine yönelik kilit mesajların ve kilit eylemlerden bazılarının çocuk işçiliğine ilişkin temel risk faktörlerinin ele alınması ve çocuklar, aileler, topluluklar, işverenler ve diğer görevliler arasında güvenli ve koruyucu davranışların teşvik edilmesi yönünde geliştirilmesi gerektiğini açıklayın.</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Mesajlar, temel çocuk işçiliği risk faktörleri veya çocuk işçi olarak çalışan çocuklara yönelik zararın yaygın nedenleri hakkındaki durum analizinden elde edilen gerçeklere dayandırılmalıdır.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Topluluk düzeyinde, mesajlar bağlam içerisinde çocukluk ve kültürel normlara ilişkin sağlam bir anlayışa dayanmalı ve çocuklar için güvenli ve uygun iş konusundaki yerel (yanlış) kanılara duyarlı olmalıdır.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Kültürel olarak hassas olan çocuk işçiliği mesajlarının geliştirilmesine çocuklar, aileler ve topluluk içerisindeki kilit aktörler dâhil edilmelidir.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Danışmanlığın mümkün olmadığı durumlarda, mesajlar geniş çapta yayımlanmadan önce sahada test edilmelidir.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Verilen mesaj çocuk dostu ve yaşa uygun, cinsiyete duyarlı ve risk altındaki tüm çocuklar ve aileleri için kapsayıcı olmalıdır.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Mesajlar, "erişilmesi zor" çocuklar veya topluluklar, işverenler ve benzerleri gibi farklı hedef kitlelere, konulara ve bağlamlara uygun olmalıdır.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Çocuklarda (yeniden) travmaya yol açabilecek, korkuya, fikir ayrılığına veya şiddete sebep olabilecek mesajlardan kaçının. </a:t>
            </a:r>
            <a:endParaRPr/>
          </a:p>
          <a:p>
            <a:pPr marL="0" lvl="0" indent="0" algn="l" rtl="0">
              <a:spcBef>
                <a:spcPct val="0"/>
              </a:spcBef>
              <a:spcAft>
                <a:spcPct val="0"/>
              </a:spcAft>
              <a:buNone/>
            </a:pPr>
            <a:endParaRPr/>
          </a:p>
        </p:txBody>
      </p:sp>
      <p:sp>
        <p:nvSpPr>
          <p:cNvPr id="270" name="Google Shape;2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ct val="0"/>
              </a:spcBef>
              <a:spcAft>
                <a:spcPct val="0"/>
              </a:spcAft>
              <a:buNone/>
            </a:pPr>
            <a:endParaRPr sz="1200">
              <a:solidFill>
                <a:schemeClr val="dk1"/>
              </a:solidFill>
              <a:latin typeface="Calibri"/>
              <a:ea typeface="Calibri"/>
              <a:cs typeface="Calibri"/>
              <a:sym typeface="Calibri"/>
            </a:endParaRPr>
          </a:p>
        </p:txBody>
      </p:sp>
      <p:sp>
        <p:nvSpPr>
          <p:cNvPr id="278" name="Google Shape;2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sz="1200"/>
          </a:p>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Çocuk işçiliği mesaj stratejisinin bu slaytta gösterilen çeşitli konularda farkındalığı artırabileceğini açıklayın.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 mevzuatı; asgari çalışma yaşını, çocuk işçiliği olarak kabul edilen işleri, EKBÇİ'yi (en kötü biçimlerdeki çocuk işçiliği) ve tehlikeli işleri, ve asgari çalışma yaşının üzerindeki ergenler için kabul edilebilir işleri içermelidir.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 risk faktörleri ve çocuklara yönelik zararlı etkileri değerlendirilirken çocukların yaş grupları, cinsiyetleri, engellilik durumları ve diğer karakteristik özelliklerini göz önünde bulundurmalı; okula katılım, refakat ya da yerinden edilme durumu gibi farklılıkları kapsamalı; eğitimin öneminin, çocukları çocuk işçiliğinden korumadaki rolünü ve çocukların rehabilitasyonunda oynayabileceği rolü dikkate almalıdır.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Yükümlülük sahiplerinin ve işverenlerin sorumlulukları da dâhil olmak üzere diğer kilit paydaşların rollerine ilişkin mesajlar, çocuk işçiliğinin ve risk faktörlerinin önlenmesi ve bunlara müdahale edilmesinin sağlanması ve desteklenmesine ilişkin sorumlulukların yanı sıra EKBÇİ'yi, mevcut hizmetleri ve desteği kapsayan raporlama prosedürleri ve yönlendirme mekanizmalarına ilişkin sorumlulukları kapsamalıdır. </a:t>
            </a:r>
            <a:endParaRPr/>
          </a:p>
        </p:txBody>
      </p:sp>
      <p:sp>
        <p:nvSpPr>
          <p:cNvPr id="287" name="Google Shape;2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2"/>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pic>
        <p:nvPicPr>
          <p:cNvPr id="14" name="Google Shape;14;p22"/>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5" name="Google Shape;15;p22"/>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2"/>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68"/>
        <p:cNvGrpSpPr/>
        <p:nvPr/>
      </p:nvGrpSpPr>
      <p:grpSpPr>
        <a:xfrm>
          <a:off x="0" y="0"/>
          <a:ext cx="0" cy="0"/>
          <a:chOff x="0" y="0"/>
          <a:chExt cx="0" cy="0"/>
        </a:xfrm>
      </p:grpSpPr>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1"/>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71" name="Google Shape;71;p31"/>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72" name="Google Shape;72;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3" name="Google Shape;73;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4" name="Google Shape;74;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75"/>
        <p:cNvGrpSpPr/>
        <p:nvPr/>
      </p:nvGrpSpPr>
      <p:grpSpPr>
        <a:xfrm>
          <a:off x="0" y="0"/>
          <a:ext cx="0" cy="0"/>
          <a:chOff x="0" y="0"/>
          <a:chExt cx="0" cy="0"/>
        </a:xfrm>
      </p:grpSpPr>
      <p:grpSp>
        <p:nvGrpSpPr>
          <p:cNvPr id="76" name="Google Shape;76;p32"/>
          <p:cNvGrpSpPr/>
          <p:nvPr/>
        </p:nvGrpSpPr>
        <p:grpSpPr>
          <a:xfrm>
            <a:off x="0" y="5303520"/>
            <a:ext cx="12192000" cy="1639827"/>
            <a:chOff x="0" y="5303520"/>
            <a:chExt cx="12192000" cy="1639827"/>
          </a:xfrm>
        </p:grpSpPr>
        <p:pic>
          <p:nvPicPr>
            <p:cNvPr id="77" name="Google Shape;77;p32"/>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78" name="Google Shape;78;p32"/>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79" name="Google Shape;79;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80" name="Google Shape;80;p32"/>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1" name="Google Shape;81;p32"/>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33"/>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4" name="Google Shape;84;p3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5" name="Google Shape;85;p3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6" name="Google Shape;86;p3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34"/>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9" name="Google Shape;89;p3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0" name="Google Shape;90;p3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1" name="Google Shape;91;p3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92"/>
        <p:cNvGrpSpPr/>
        <p:nvPr/>
      </p:nvGrpSpPr>
      <p:grpSpPr>
        <a:xfrm>
          <a:off x="0" y="0"/>
          <a:ext cx="0" cy="0"/>
          <a:chOff x="0" y="0"/>
          <a:chExt cx="0" cy="0"/>
        </a:xfrm>
      </p:grpSpPr>
      <p:sp>
        <p:nvSpPr>
          <p:cNvPr id="93" name="Google Shape;9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5"/>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95" name="Google Shape;95;p35"/>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96" name="Google Shape;96;p3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7" name="Google Shape;97;p3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8" name="Google Shape;98;p3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9"/>
        <p:cNvGrpSpPr/>
        <p:nvPr/>
      </p:nvGrpSpPr>
      <p:grpSpPr>
        <a:xfrm>
          <a:off x="0" y="0"/>
          <a:ext cx="0" cy="0"/>
          <a:chOff x="0" y="0"/>
          <a:chExt cx="0" cy="0"/>
        </a:xfrm>
      </p:grpSpPr>
      <p:sp>
        <p:nvSpPr>
          <p:cNvPr id="100" name="Google Shape;100;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01" name="Google Shape;101;p36"/>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2" name="Google Shape;102;p36"/>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4" name="Google Shape;104;p36"/>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5"/>
        <p:cNvGrpSpPr/>
        <p:nvPr/>
      </p:nvGrpSpPr>
      <p:grpSpPr>
        <a:xfrm>
          <a:off x="0" y="0"/>
          <a:ext cx="0" cy="0"/>
          <a:chOff x="0" y="0"/>
          <a:chExt cx="0" cy="0"/>
        </a:xfrm>
      </p:grpSpPr>
      <p:sp>
        <p:nvSpPr>
          <p:cNvPr id="106" name="Google Shape;106;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07" name="Google Shape;107;p37"/>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8" name="Google Shape;108;p37"/>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09" name="Google Shape;109;p37"/>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0" name="Google Shape;110;p3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1"/>
        <p:cNvGrpSpPr/>
        <p:nvPr/>
      </p:nvGrpSpPr>
      <p:grpSpPr>
        <a:xfrm>
          <a:off x="0" y="0"/>
          <a:ext cx="0" cy="0"/>
          <a:chOff x="0" y="0"/>
          <a:chExt cx="0" cy="0"/>
        </a:xfrm>
      </p:grpSpPr>
      <p:sp>
        <p:nvSpPr>
          <p:cNvPr id="112" name="Google Shape;112;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13" name="Google Shape;113;p3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4" name="Google Shape;114;p3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15" name="Google Shape;115;p3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6" name="Google Shape;116;p3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17"/>
        <p:cNvGrpSpPr/>
        <p:nvPr/>
      </p:nvGrpSpPr>
      <p:grpSpPr>
        <a:xfrm>
          <a:off x="0" y="0"/>
          <a:ext cx="0" cy="0"/>
          <a:chOff x="0" y="0"/>
          <a:chExt cx="0" cy="0"/>
        </a:xfrm>
      </p:grpSpPr>
      <p:grpSp>
        <p:nvGrpSpPr>
          <p:cNvPr id="118" name="Google Shape;118;p39"/>
          <p:cNvGrpSpPr/>
          <p:nvPr/>
        </p:nvGrpSpPr>
        <p:grpSpPr>
          <a:xfrm>
            <a:off x="0" y="5303520"/>
            <a:ext cx="12192000" cy="1639827"/>
            <a:chOff x="0" y="5303520"/>
            <a:chExt cx="12192000" cy="1639827"/>
          </a:xfrm>
        </p:grpSpPr>
        <p:pic>
          <p:nvPicPr>
            <p:cNvPr id="119" name="Google Shape;119;p39"/>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20" name="Google Shape;120;p39"/>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21" name="Google Shape;121;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22" name="Google Shape;122;p3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3" name="Google Shape;123;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26" name="Google Shape;126;p4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7" name="Google Shape;127;p4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28" name="Google Shape;128;p40"/>
          <p:cNvGrpSpPr/>
          <p:nvPr/>
        </p:nvGrpSpPr>
        <p:grpSpPr>
          <a:xfrm>
            <a:off x="0" y="5303520"/>
            <a:ext cx="12192000" cy="1639827"/>
            <a:chOff x="0" y="5303520"/>
            <a:chExt cx="12192000" cy="1639827"/>
          </a:xfrm>
        </p:grpSpPr>
        <p:pic>
          <p:nvPicPr>
            <p:cNvPr id="129" name="Google Shape;129;p40"/>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30" name="Google Shape;130;p40"/>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3"/>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 name="Google Shape;20;p2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 name="Google Shape;21;p23"/>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31"/>
        <p:cNvGrpSpPr/>
        <p:nvPr/>
      </p:nvGrpSpPr>
      <p:grpSpPr>
        <a:xfrm>
          <a:off x="0" y="0"/>
          <a:ext cx="0" cy="0"/>
          <a:chOff x="0" y="0"/>
          <a:chExt cx="0" cy="0"/>
        </a:xfrm>
      </p:grpSpPr>
      <p:grpSp>
        <p:nvGrpSpPr>
          <p:cNvPr id="132" name="Google Shape;132;p41"/>
          <p:cNvGrpSpPr/>
          <p:nvPr/>
        </p:nvGrpSpPr>
        <p:grpSpPr>
          <a:xfrm>
            <a:off x="0" y="5303520"/>
            <a:ext cx="12192000" cy="1639827"/>
            <a:chOff x="0" y="5303520"/>
            <a:chExt cx="12192000" cy="1639827"/>
          </a:xfrm>
        </p:grpSpPr>
        <p:pic>
          <p:nvPicPr>
            <p:cNvPr id="133" name="Google Shape;133;p41"/>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34" name="Google Shape;134;p41"/>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35" name="Google Shape;135;p4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36" name="Google Shape;136;p41"/>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37" name="Google Shape;137;p4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40" name="Google Shape;140;p42"/>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1" name="Google Shape;141;p42"/>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42" name="Google Shape;142;p42"/>
          <p:cNvSpPr>
            <a:spLocks noGrp="1"/>
          </p:cNvSpPr>
          <p:nvPr>
            <p:ph type="pic" idx="2"/>
          </p:nvPr>
        </p:nvSpPr>
        <p:spPr>
          <a:xfrm>
            <a:off x="0" y="0"/>
            <a:ext cx="4340225" cy="6858000"/>
          </a:xfrm>
          <a:prstGeom prst="rect">
            <a:avLst/>
          </a:prstGeom>
          <a:noFill/>
          <a:ln>
            <a:noFill/>
          </a:ln>
        </p:spPr>
        <p:txBody>
          <a:bodyPr/>
          <a:lstStyle/>
          <a:p>
            <a:endParaRPr/>
          </a:p>
        </p:txBody>
      </p:sp>
      <p:sp>
        <p:nvSpPr>
          <p:cNvPr id="143" name="Google Shape;143;p4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44"/>
        <p:cNvGrpSpPr/>
        <p:nvPr/>
      </p:nvGrpSpPr>
      <p:grpSpPr>
        <a:xfrm>
          <a:off x="0" y="0"/>
          <a:ext cx="0" cy="0"/>
          <a:chOff x="0" y="0"/>
          <a:chExt cx="0" cy="0"/>
        </a:xfrm>
      </p:grpSpPr>
      <p:sp>
        <p:nvSpPr>
          <p:cNvPr id="145" name="Google Shape;145;p4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46" name="Google Shape;146;p4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47" name="Google Shape;147;p4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48" name="Google Shape;148;p43"/>
          <p:cNvSpPr>
            <a:spLocks noGrp="1"/>
          </p:cNvSpPr>
          <p:nvPr>
            <p:ph type="pic" idx="2"/>
          </p:nvPr>
        </p:nvSpPr>
        <p:spPr>
          <a:xfrm>
            <a:off x="0" y="0"/>
            <a:ext cx="4340225" cy="6858000"/>
          </a:xfrm>
          <a:prstGeom prst="rect">
            <a:avLst/>
          </a:prstGeom>
          <a:noFill/>
          <a:ln>
            <a:noFill/>
          </a:ln>
        </p:spPr>
        <p:txBody>
          <a:bodyPr/>
          <a:lstStyle/>
          <a:p>
            <a:endParaRPr/>
          </a:p>
        </p:txBody>
      </p:sp>
      <p:sp>
        <p:nvSpPr>
          <p:cNvPr id="149" name="Google Shape;149;p4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50"/>
        <p:cNvGrpSpPr/>
        <p:nvPr/>
      </p:nvGrpSpPr>
      <p:grpSpPr>
        <a:xfrm>
          <a:off x="0" y="0"/>
          <a:ext cx="0" cy="0"/>
          <a:chOff x="0" y="0"/>
          <a:chExt cx="0" cy="0"/>
        </a:xfrm>
      </p:grpSpPr>
      <p:sp>
        <p:nvSpPr>
          <p:cNvPr id="151" name="Google Shape;151;p4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52" name="Google Shape;152;p44"/>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53" name="Google Shape;153;p44"/>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54" name="Google Shape;154;p44"/>
          <p:cNvSpPr>
            <a:spLocks noGrp="1"/>
          </p:cNvSpPr>
          <p:nvPr>
            <p:ph type="pic" idx="2"/>
          </p:nvPr>
        </p:nvSpPr>
        <p:spPr>
          <a:xfrm>
            <a:off x="0" y="0"/>
            <a:ext cx="4340225" cy="6858000"/>
          </a:xfrm>
          <a:prstGeom prst="rect">
            <a:avLst/>
          </a:prstGeom>
          <a:noFill/>
          <a:ln>
            <a:noFill/>
          </a:ln>
        </p:spPr>
        <p:txBody>
          <a:bodyPr/>
          <a:lstStyle/>
          <a:p>
            <a:endParaRPr/>
          </a:p>
        </p:txBody>
      </p:sp>
      <p:sp>
        <p:nvSpPr>
          <p:cNvPr id="155" name="Google Shape;155;p4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56"/>
        <p:cNvGrpSpPr/>
        <p:nvPr/>
      </p:nvGrpSpPr>
      <p:grpSpPr>
        <a:xfrm>
          <a:off x="0" y="0"/>
          <a:ext cx="0" cy="0"/>
          <a:chOff x="0" y="0"/>
          <a:chExt cx="0" cy="0"/>
        </a:xfrm>
      </p:grpSpPr>
      <p:sp>
        <p:nvSpPr>
          <p:cNvPr id="157" name="Google Shape;157;p4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58" name="Google Shape;158;p45"/>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59" name="Google Shape;159;p45"/>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60" name="Google Shape;160;p45"/>
          <p:cNvSpPr>
            <a:spLocks noGrp="1"/>
          </p:cNvSpPr>
          <p:nvPr>
            <p:ph type="pic" idx="2"/>
          </p:nvPr>
        </p:nvSpPr>
        <p:spPr>
          <a:xfrm>
            <a:off x="0" y="0"/>
            <a:ext cx="4340225" cy="6858000"/>
          </a:xfrm>
          <a:prstGeom prst="rect">
            <a:avLst/>
          </a:prstGeom>
          <a:noFill/>
          <a:ln>
            <a:noFill/>
          </a:ln>
        </p:spPr>
        <p:txBody>
          <a:bodyPr/>
          <a:lstStyle/>
          <a:p>
            <a:endParaRPr/>
          </a:p>
        </p:txBody>
      </p:sp>
      <p:sp>
        <p:nvSpPr>
          <p:cNvPr id="161" name="Google Shape;161;p4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62"/>
        <p:cNvGrpSpPr/>
        <p:nvPr/>
      </p:nvGrpSpPr>
      <p:grpSpPr>
        <a:xfrm>
          <a:off x="0" y="0"/>
          <a:ext cx="0" cy="0"/>
          <a:chOff x="0" y="0"/>
          <a:chExt cx="0" cy="0"/>
        </a:xfrm>
      </p:grpSpPr>
      <p:sp>
        <p:nvSpPr>
          <p:cNvPr id="163" name="Google Shape;163;p4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64" name="Google Shape;164;p46"/>
          <p:cNvGrpSpPr/>
          <p:nvPr/>
        </p:nvGrpSpPr>
        <p:grpSpPr>
          <a:xfrm>
            <a:off x="-208788" y="0"/>
            <a:ext cx="12609576" cy="2174490"/>
            <a:chOff x="0" y="5043119"/>
            <a:chExt cx="12192000" cy="1814883"/>
          </a:xfrm>
        </p:grpSpPr>
        <p:pic>
          <p:nvPicPr>
            <p:cNvPr id="165" name="Google Shape;165;p46"/>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66" name="Google Shape;166;p46"/>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67" name="Google Shape;167;p46"/>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8" name="Google Shape;168;p4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69" name="Google Shape;169;p4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0" name="Google Shape;170;p4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1" name="Google Shape;171;p4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2" name="Google Shape;172;p4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3" name="Google Shape;173;p4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4" name="Google Shape;174;p4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75"/>
        <p:cNvGrpSpPr/>
        <p:nvPr/>
      </p:nvGrpSpPr>
      <p:grpSpPr>
        <a:xfrm>
          <a:off x="0" y="0"/>
          <a:ext cx="0" cy="0"/>
          <a:chOff x="0" y="0"/>
          <a:chExt cx="0" cy="0"/>
        </a:xfrm>
      </p:grpSpPr>
      <p:sp>
        <p:nvSpPr>
          <p:cNvPr id="176" name="Google Shape;176;p4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77" name="Google Shape;177;p47"/>
          <p:cNvGrpSpPr/>
          <p:nvPr/>
        </p:nvGrpSpPr>
        <p:grpSpPr>
          <a:xfrm>
            <a:off x="-208788" y="0"/>
            <a:ext cx="12609576" cy="2174490"/>
            <a:chOff x="0" y="5043119"/>
            <a:chExt cx="12192000" cy="1814883"/>
          </a:xfrm>
        </p:grpSpPr>
        <p:pic>
          <p:nvPicPr>
            <p:cNvPr id="178" name="Google Shape;178;p47"/>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9" name="Google Shape;179;p47"/>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80" name="Google Shape;180;p47"/>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1" name="Google Shape;181;p4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82" name="Google Shape;182;p4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3" name="Google Shape;183;p4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4" name="Google Shape;184;p4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5" name="Google Shape;185;p4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6" name="Google Shape;186;p4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7" name="Google Shape;187;p4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8"/>
        <p:cNvGrpSpPr/>
        <p:nvPr/>
      </p:nvGrpSpPr>
      <p:grpSpPr>
        <a:xfrm>
          <a:off x="0" y="0"/>
          <a:ext cx="0" cy="0"/>
          <a:chOff x="0" y="0"/>
          <a:chExt cx="0" cy="0"/>
        </a:xfrm>
      </p:grpSpPr>
      <p:sp>
        <p:nvSpPr>
          <p:cNvPr id="189" name="Google Shape;189;p4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90" name="Google Shape;190;p48"/>
          <p:cNvGrpSpPr/>
          <p:nvPr/>
        </p:nvGrpSpPr>
        <p:grpSpPr>
          <a:xfrm>
            <a:off x="-208788" y="0"/>
            <a:ext cx="12609576" cy="2174490"/>
            <a:chOff x="0" y="5043119"/>
            <a:chExt cx="12192000" cy="1814883"/>
          </a:xfrm>
        </p:grpSpPr>
        <p:pic>
          <p:nvPicPr>
            <p:cNvPr id="191" name="Google Shape;191;p48"/>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92" name="Google Shape;192;p48"/>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93" name="Google Shape;193;p48"/>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4" name="Google Shape;194;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95" name="Google Shape;195;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6" name="Google Shape;196;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7" name="Google Shape;197;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8" name="Google Shape;198;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9" name="Google Shape;199;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0" name="Google Shape;200;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201"/>
        <p:cNvGrpSpPr/>
        <p:nvPr/>
      </p:nvGrpSpPr>
      <p:grpSpPr>
        <a:xfrm>
          <a:off x="0" y="0"/>
          <a:ext cx="0" cy="0"/>
          <a:chOff x="0" y="0"/>
          <a:chExt cx="0" cy="0"/>
        </a:xfrm>
      </p:grpSpPr>
      <p:sp>
        <p:nvSpPr>
          <p:cNvPr id="202" name="Google Shape;202;p4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203" name="Google Shape;203;p49"/>
          <p:cNvGrpSpPr/>
          <p:nvPr/>
        </p:nvGrpSpPr>
        <p:grpSpPr>
          <a:xfrm>
            <a:off x="-208788" y="0"/>
            <a:ext cx="12609576" cy="2174490"/>
            <a:chOff x="0" y="5043119"/>
            <a:chExt cx="12192000" cy="1814883"/>
          </a:xfrm>
        </p:grpSpPr>
        <p:pic>
          <p:nvPicPr>
            <p:cNvPr id="204" name="Google Shape;204;p49"/>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205" name="Google Shape;205;p49"/>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206" name="Google Shape;206;p49"/>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7" name="Google Shape;207;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08" name="Google Shape;208;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9" name="Google Shape;209;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0" name="Google Shape;210;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1" name="Google Shape;211;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2" name="Google Shape;212;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3" name="Google Shape;213;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14"/>
        <p:cNvGrpSpPr/>
        <p:nvPr/>
      </p:nvGrpSpPr>
      <p:grpSpPr>
        <a:xfrm>
          <a:off x="0" y="0"/>
          <a:ext cx="0" cy="0"/>
          <a:chOff x="0" y="0"/>
          <a:chExt cx="0" cy="0"/>
        </a:xfrm>
      </p:grpSpPr>
      <p:sp>
        <p:nvSpPr>
          <p:cNvPr id="215" name="Google Shape;215;p5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16" name="Google Shape;216;p5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17" name="Google Shape;217;p5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18" name="Google Shape;218;p50"/>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9" name="Google Shape;219;p5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20" name="Google Shape;220;p5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4"/>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4" name="Google Shape;24;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5" name="Google Shape;25;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6" name="Google Shape;26;p24"/>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29" name="Google Shape;29;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30" name="Google Shape;30;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31" name="Google Shape;31;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2" name="Google Shape;32;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33"/>
        <p:cNvGrpSpPr/>
        <p:nvPr/>
      </p:nvGrpSpPr>
      <p:grpSpPr>
        <a:xfrm>
          <a:off x="0" y="0"/>
          <a:ext cx="0" cy="0"/>
          <a:chOff x="0" y="0"/>
          <a:chExt cx="0" cy="0"/>
        </a:xfrm>
      </p:grpSpPr>
      <p:sp>
        <p:nvSpPr>
          <p:cNvPr id="34" name="Google Shape;34;p26"/>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35" name="Google Shape;35;p26"/>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36" name="Google Shape;36;p26"/>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37" name="Google Shape;37;p26"/>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38" name="Google Shape;38;p2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9" name="Google Shape;39;p2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0"/>
        <p:cNvGrpSpPr/>
        <p:nvPr/>
      </p:nvGrpSpPr>
      <p:grpSpPr>
        <a:xfrm>
          <a:off x="0" y="0"/>
          <a:ext cx="0" cy="0"/>
          <a:chOff x="0" y="0"/>
          <a:chExt cx="0" cy="0"/>
        </a:xfrm>
      </p:grpSpPr>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7"/>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43" name="Google Shape;43;p27"/>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44" name="Google Shape;44;p2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5" name="Google Shape;45;p2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6" name="Google Shape;46;p2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47"/>
        <p:cNvGrpSpPr/>
        <p:nvPr/>
      </p:nvGrpSpPr>
      <p:grpSpPr>
        <a:xfrm>
          <a:off x="0" y="0"/>
          <a:ext cx="0" cy="0"/>
          <a:chOff x="0" y="0"/>
          <a:chExt cx="0" cy="0"/>
        </a:xfrm>
      </p:grpSpPr>
      <p:sp>
        <p:nvSpPr>
          <p:cNvPr id="48" name="Google Shape;48;p28"/>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49" name="Google Shape;49;p28"/>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50" name="Google Shape;50;p28"/>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51" name="Google Shape;51;p28"/>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52" name="Google Shape;52;p2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3" name="Google Shape;53;p2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9"/>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57" name="Google Shape;57;p29"/>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58" name="Google Shape;58;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9" name="Google Shape;59;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0" name="Google Shape;60;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61"/>
        <p:cNvGrpSpPr/>
        <p:nvPr/>
      </p:nvGrpSpPr>
      <p:grpSpPr>
        <a:xfrm>
          <a:off x="0" y="0"/>
          <a:ext cx="0" cy="0"/>
          <a:chOff x="0" y="0"/>
          <a:chExt cx="0" cy="0"/>
        </a:xfrm>
      </p:grpSpPr>
      <p:sp>
        <p:nvSpPr>
          <p:cNvPr id="62" name="Google Shape;62;p30"/>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63" name="Google Shape;63;p30"/>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64" name="Google Shape;64;p30"/>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65" name="Google Shape;65;p30"/>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66" name="Google Shape;66;p3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7" name="Google Shape;67;p3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a:blip r:embed="rId3">
            <a:alphaModFix/>
          </a:blip>
          <a:stretch>
            <a:fill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ct val="0"/>
              </a:spcBef>
              <a:spcAft>
                <a:spcPct val="0"/>
              </a:spcAft>
              <a:buClr>
                <a:srgbClr val="35B2B4"/>
              </a:buClr>
              <a:buSzPts val="4400"/>
              <a:buFont typeface="Arial"/>
              <a:buNone/>
            </a:pPr>
            <a:r>
              <a:rPr lang="tr" sz="4400" b="1" i="0" u="none" strike="noStrike" cap="none" dirty="0">
                <a:solidFill>
                  <a:srgbClr val="35B2B4"/>
                </a:solidFill>
                <a:latin typeface="Helvetica Neue" panose="02000503000000020004"/>
                <a:ea typeface="Helvetica Neue"/>
                <a:cs typeface="Helvetica Neue"/>
                <a:sym typeface="Helvetica Neue" panose="02000503000000020004"/>
              </a:rPr>
              <a:t>EĞİTİM PAKETİ </a:t>
            </a:r>
            <a:endParaRPr dirty="0"/>
          </a:p>
          <a:p>
            <a:pPr marL="0" marR="0" lvl="0" indent="0" algn="r" rtl="0">
              <a:lnSpc>
                <a:spcPct val="90000"/>
              </a:lnSpc>
              <a:spcBef>
                <a:spcPts val="1000"/>
              </a:spcBef>
              <a:spcAft>
                <a:spcPct val="0"/>
              </a:spcAft>
              <a:buClr>
                <a:schemeClr val="dk1"/>
              </a:buClr>
              <a:buSzPts val="3600"/>
              <a:buFont typeface="Arial"/>
              <a:buNone/>
            </a:pPr>
            <a:endParaRPr sz="3600" b="1" i="0" u="none" strike="noStrike" cap="none" dirty="0">
              <a:solidFill>
                <a:srgbClr val="405E79"/>
              </a:solidFill>
              <a:latin typeface="Helvetica Neue" panose="02000503000000020004"/>
              <a:ea typeface="Helvetica Neue"/>
              <a:cs typeface="Helvetica Neue"/>
              <a:sym typeface="Helvetica Neue" panose="02000503000000020004"/>
            </a:endParaRPr>
          </a:p>
          <a:p>
            <a:pPr marL="0" marR="0" lvl="0" indent="0" algn="r" rtl="0">
              <a:lnSpc>
                <a:spcPct val="90000"/>
              </a:lnSpc>
              <a:spcBef>
                <a:spcPts val="1000"/>
              </a:spcBef>
              <a:spcAft>
                <a:spcPct val="0"/>
              </a:spcAft>
              <a:buClr>
                <a:srgbClr val="AC6B97"/>
              </a:buClr>
              <a:buSzPts val="3600"/>
              <a:buFont typeface="Arial"/>
              <a:buNone/>
            </a:pPr>
            <a:r>
              <a:rPr lang="tr" sz="3600" b="1" i="0" u="none" strike="noStrike" cap="none" dirty="0">
                <a:solidFill>
                  <a:srgbClr val="AC6B97"/>
                </a:solidFill>
                <a:latin typeface="Helvetica Neue" panose="02000503000000020004"/>
                <a:ea typeface="Helvetica Neue"/>
                <a:cs typeface="Helvetica Neue"/>
                <a:sym typeface="Helvetica Neue" panose="02000503000000020004"/>
              </a:rPr>
              <a:t>KURUMLAR ARASI ARAÇ SETİ: İNSANİ YARDIM FAALİYETLERİNDE ÇOCUK İŞÇİLİĞİNİ ÖNLEME VE MÜDAHALE ETME  </a:t>
            </a:r>
            <a:endParaRPr sz="3600" b="1" i="0" u="none" strike="noStrike" cap="none" dirty="0">
              <a:solidFill>
                <a:srgbClr val="AC6B97"/>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0"/>
          <p:cNvSpPr txBox="1">
            <a:spLocks noGrp="1"/>
          </p:cNvSpPr>
          <p:nvPr>
            <p:ph type="title"/>
          </p:nvPr>
        </p:nvSpPr>
        <p:spPr>
          <a:xfrm>
            <a:off x="1986455" y="3099692"/>
            <a:ext cx="8213835"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3200"/>
              <a:buFont typeface="Helvetica Neue"/>
              <a:buNone/>
            </a:pPr>
            <a:r>
              <a:rPr lang="tr" sz="2400" b="1" i="0" u="none" strike="noStrike" dirty="0">
                <a:sym typeface="Helvetica Neue" panose="02000503000000020004"/>
              </a:rPr>
              <a:t>ÇOCUK İŞÇİLİĞİ KONUSUNDA</a:t>
            </a:r>
            <a:br>
              <a:rPr lang="tr" sz="2400" b="1" i="0" u="none" strike="noStrike" dirty="0">
                <a:sym typeface="Helvetica Neue" panose="02000503000000020004"/>
              </a:rPr>
            </a:br>
            <a:r>
              <a:rPr lang="tr" sz="2400" b="1" i="0" u="none" strike="noStrike" dirty="0">
                <a:sym typeface="Helvetica Neue" panose="02000503000000020004"/>
              </a:rPr>
              <a:t> İLETİŞİM VE MESAJ STRATEJİLERİ GELİŞTİRME</a:t>
            </a:r>
            <a:br>
              <a:rPr lang="tr" sz="2400" b="1" i="0" u="none" strike="noStrike" dirty="0">
                <a:sym typeface="Helvetica Neue" panose="02000503000000020004"/>
              </a:rPr>
            </a:br>
            <a:endParaRPr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txBox="1">
            <a:spLocks noGrp="1"/>
          </p:cNvSpPr>
          <p:nvPr>
            <p:ph type="body" idx="2"/>
          </p:nvPr>
        </p:nvSpPr>
        <p:spPr>
          <a:xfrm>
            <a:off x="4100512" y="2038270"/>
            <a:ext cx="7443787" cy="40522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800"/>
              <a:buChar char="•"/>
            </a:pPr>
            <a:r>
              <a:rPr lang="tr" sz="2800" b="0" i="0" u="none" strike="noStrike" dirty="0">
                <a:latin typeface="Helvetica Neue" panose="02000503000000020004"/>
              </a:rPr>
              <a:t>Çocuk işçiliğinin yasal çerçevesi ve çocuk haklarına ilişkin anlayış</a:t>
            </a:r>
            <a:endParaRPr dirty="0"/>
          </a:p>
          <a:p>
            <a:pPr marL="228600" lvl="0" indent="-228600" algn="l" rtl="0">
              <a:lnSpc>
                <a:spcPct val="90000"/>
              </a:lnSpc>
              <a:spcBef>
                <a:spcPts val="1000"/>
              </a:spcBef>
              <a:spcAft>
                <a:spcPct val="0"/>
              </a:spcAft>
              <a:buClr>
                <a:schemeClr val="accent4"/>
              </a:buClr>
              <a:buSzPts val="2800"/>
              <a:buChar char="•"/>
            </a:pPr>
            <a:r>
              <a:rPr lang="tr" sz="2800" b="0" i="0" u="none" strike="noStrike" dirty="0">
                <a:latin typeface="Helvetica Neue" panose="02000503000000020004"/>
              </a:rPr>
              <a:t>Farklı hedef gruplar </a:t>
            </a:r>
            <a:endParaRPr dirty="0"/>
          </a:p>
          <a:p>
            <a:pPr marL="228600" lvl="0" indent="-228600" algn="l" rtl="0">
              <a:lnSpc>
                <a:spcPct val="90000"/>
              </a:lnSpc>
              <a:spcBef>
                <a:spcPts val="1000"/>
              </a:spcBef>
              <a:spcAft>
                <a:spcPct val="0"/>
              </a:spcAft>
              <a:buClr>
                <a:schemeClr val="accent4"/>
              </a:buClr>
              <a:buSzPts val="2800"/>
              <a:buChar char="•"/>
            </a:pPr>
            <a:r>
              <a:rPr lang="tr" sz="2800" b="0" i="0" u="none" strike="noStrike" dirty="0">
                <a:latin typeface="Helvetica Neue" panose="02000503000000020004"/>
              </a:rPr>
              <a:t>Farklı metodolojiler kullanarak mesajları uyarlama ve iletme</a:t>
            </a:r>
            <a:endParaRPr dirty="0"/>
          </a:p>
          <a:p>
            <a:pPr marL="228600" lvl="0" indent="-228600" algn="l" rtl="0">
              <a:lnSpc>
                <a:spcPct val="90000"/>
              </a:lnSpc>
              <a:spcBef>
                <a:spcPts val="1000"/>
              </a:spcBef>
              <a:spcAft>
                <a:spcPct val="0"/>
              </a:spcAft>
              <a:buClr>
                <a:schemeClr val="accent4"/>
              </a:buClr>
              <a:buSzPts val="2800"/>
              <a:buChar char="•"/>
            </a:pPr>
            <a:r>
              <a:rPr lang="tr" sz="2800" b="0" i="0" u="none" strike="noStrike" dirty="0">
                <a:latin typeface="Helvetica Neue" panose="02000503000000020004"/>
              </a:rPr>
              <a:t>Uygun iletişim metotları, kanalları ve ilgili prosedürler </a:t>
            </a:r>
            <a:endParaRPr dirty="0"/>
          </a:p>
          <a:p>
            <a:pPr marL="228600" lvl="0" indent="-50800" algn="l" rtl="0">
              <a:lnSpc>
                <a:spcPct val="90000"/>
              </a:lnSpc>
              <a:spcBef>
                <a:spcPts val="1000"/>
              </a:spcBef>
              <a:spcAft>
                <a:spcPct val="0"/>
              </a:spcAft>
              <a:buClr>
                <a:schemeClr val="accent4"/>
              </a:buClr>
              <a:buSzPts val="2800"/>
              <a:buNone/>
            </a:pPr>
            <a:endParaRPr dirty="0"/>
          </a:p>
          <a:p>
            <a:pPr marL="228600" lvl="0" indent="-50800" algn="l" rtl="0">
              <a:lnSpc>
                <a:spcPct val="90000"/>
              </a:lnSpc>
              <a:spcBef>
                <a:spcPts val="1000"/>
              </a:spcBef>
              <a:spcAft>
                <a:spcPct val="0"/>
              </a:spcAft>
              <a:buClr>
                <a:schemeClr val="accent4"/>
              </a:buClr>
              <a:buSzPts val="2800"/>
              <a:buNone/>
            </a:pPr>
            <a:endParaRPr i="1" dirty="0"/>
          </a:p>
          <a:p>
            <a:pPr marL="228600" lvl="0" indent="-50800" algn="l" rtl="0">
              <a:lnSpc>
                <a:spcPct val="90000"/>
              </a:lnSpc>
              <a:spcBef>
                <a:spcPts val="1000"/>
              </a:spcBef>
              <a:spcAft>
                <a:spcPct val="0"/>
              </a:spcAft>
              <a:buClr>
                <a:schemeClr val="accent4"/>
              </a:buClr>
              <a:buSzPts val="2800"/>
              <a:buNone/>
            </a:pPr>
            <a:endParaRPr dirty="0"/>
          </a:p>
        </p:txBody>
      </p:sp>
      <p:sp>
        <p:nvSpPr>
          <p:cNvPr id="303" name="Google Shape;303;p11"/>
          <p:cNvSpPr txBox="1">
            <a:spLocks noGrp="1"/>
          </p:cNvSpPr>
          <p:nvPr>
            <p:ph type="body" idx="3"/>
          </p:nvPr>
        </p:nvSpPr>
        <p:spPr>
          <a:xfrm>
            <a:off x="114300" y="599152"/>
            <a:ext cx="365759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000"/>
              <a:buNone/>
            </a:pPr>
            <a:r>
              <a:rPr lang="tr" sz="3000" b="1" i="0" u="none" strike="noStrike" dirty="0">
                <a:latin typeface="Helvetica Neue" panose="02000503000000020004"/>
                <a:ea typeface="Helvetica Neue"/>
                <a:cs typeface="Helvetica Neue"/>
                <a:sym typeface="Helvetica Neue" panose="02000503000000020004"/>
              </a:rPr>
              <a:t>ÇOCUK İŞÇİLİĞİ KONUSUNDA MESAJ VE FARKINDALIK ARTTIRMA STRATEJİLERİ GELİŞTİRME </a:t>
            </a:r>
            <a:endParaRPr dirty="0"/>
          </a:p>
          <a:p>
            <a:pPr marL="0" lvl="0" indent="0" algn="l" rtl="0">
              <a:lnSpc>
                <a:spcPct val="90000"/>
              </a:lnSpc>
              <a:spcBef>
                <a:spcPts val="1000"/>
              </a:spcBef>
              <a:spcAft>
                <a:spcPct val="0"/>
              </a:spcAft>
              <a:buClr>
                <a:schemeClr val="lt1"/>
              </a:buClr>
              <a:buSzPts val="3600"/>
              <a:buNone/>
            </a:pPr>
            <a:endParaRPr dirty="0"/>
          </a:p>
        </p:txBody>
      </p:sp>
      <p:sp>
        <p:nvSpPr>
          <p:cNvPr id="304" name="Google Shape;304;p11"/>
          <p:cNvSpPr txBox="1"/>
          <p:nvPr/>
        </p:nvSpPr>
        <p:spPr>
          <a:xfrm>
            <a:off x="4171949" y="886976"/>
            <a:ext cx="7300912" cy="57564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rgbClr val="35B2B4"/>
              </a:buClr>
              <a:buSzPts val="3000"/>
              <a:buFont typeface="Arial"/>
              <a:buNone/>
            </a:pPr>
            <a:r>
              <a:rPr lang="tr" sz="3000" b="1" i="0" u="none" strike="noStrike" cap="none" dirty="0">
                <a:solidFill>
                  <a:srgbClr val="35B2B4"/>
                </a:solidFill>
                <a:latin typeface="Helvetica Neue" panose="02000503000000020004"/>
                <a:ea typeface="Helvetica Neue"/>
                <a:cs typeface="Helvetica Neue"/>
                <a:sym typeface="Helvetica Neue" panose="02000503000000020004"/>
              </a:rPr>
              <a:t>MESAJ VERME STRATEJİSİ ŞUNLARI İÇERMELİDİR: </a:t>
            </a:r>
            <a:endParaRPr dirty="0"/>
          </a:p>
          <a:p>
            <a:pPr marL="0" marR="0" lvl="0" indent="0" algn="l" rtl="0">
              <a:lnSpc>
                <a:spcPct val="90000"/>
              </a:lnSpc>
              <a:spcBef>
                <a:spcPts val="1000"/>
              </a:spcBef>
              <a:spcAft>
                <a:spcPct val="0"/>
              </a:spcAft>
              <a:buClr>
                <a:schemeClr val="accent2"/>
              </a:buClr>
              <a:buSzPts val="3000"/>
              <a:buFont typeface="Arial"/>
              <a:buNone/>
            </a:pPr>
            <a:endParaRPr sz="3000" b="1" i="0" u="none" strike="noStrike" cap="none" dirty="0">
              <a:solidFill>
                <a:schemeClr val="accent2"/>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txBox="1">
            <a:spLocks noGrp="1"/>
          </p:cNvSpPr>
          <p:nvPr>
            <p:ph type="body" idx="2"/>
          </p:nvPr>
        </p:nvSpPr>
        <p:spPr>
          <a:xfrm>
            <a:off x="4100513" y="1126671"/>
            <a:ext cx="7587904" cy="558437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800"/>
              <a:buChar char="•"/>
            </a:pPr>
            <a:r>
              <a:rPr lang="tr" sz="2400" b="0" i="0" u="none" strike="noStrike" dirty="0">
                <a:latin typeface="Helvetica Neue" panose="02000503000000020004"/>
              </a:rPr>
              <a:t>Çocuk işçiliğine yönelik geliştirilen genel bir stratejiye katkıda bulunun.</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panose="02000503000000020004"/>
              </a:rPr>
              <a:t>Geliştirmek ve yaygınlaştırmak için kilit aktörlerle çalışın. </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panose="02000503000000020004"/>
              </a:rPr>
              <a:t>Ulaşılabilir iletişim kanalları seçin. </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panose="02000503000000020004"/>
              </a:rPr>
              <a:t>Yanlış bilgi verme veya bilginin kötüye kullanılması risklerini belirleyin ve azaltın. </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panose="02000503000000020004"/>
              </a:rPr>
              <a:t>Hassas konular ve EKBÇİ için planlama yaparken özenli davranın. </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panose="02000503000000020004"/>
              </a:rPr>
              <a:t>Sektörler arası fırsatları entegre edin.</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panose="02000503000000020004"/>
              </a:rPr>
              <a:t>Yeterli mali kaynakları ve insan kaynaklarını planlayın. </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panose="02000503000000020004"/>
              </a:rPr>
              <a:t>(Konuya özel hazırlanmış) eğitim sağlayın.</a:t>
            </a:r>
            <a:endParaRPr sz="2400" dirty="0"/>
          </a:p>
        </p:txBody>
      </p:sp>
      <p:sp>
        <p:nvSpPr>
          <p:cNvPr id="311" name="Google Shape;311;p12"/>
          <p:cNvSpPr txBox="1">
            <a:spLocks noGrp="1"/>
          </p:cNvSpPr>
          <p:nvPr>
            <p:ph type="body" idx="3"/>
          </p:nvPr>
        </p:nvSpPr>
        <p:spPr>
          <a:xfrm>
            <a:off x="146957" y="583747"/>
            <a:ext cx="357595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000"/>
              <a:buNone/>
            </a:pPr>
            <a:r>
              <a:rPr lang="tr" sz="3000" b="1" i="0" u="none" strike="noStrike" dirty="0">
                <a:latin typeface="Helvetica Neue" panose="02000503000000020004"/>
                <a:ea typeface="Helvetica Neue"/>
                <a:cs typeface="Helvetica Neue"/>
                <a:sym typeface="Helvetica Neue" panose="02000503000000020004"/>
              </a:rPr>
              <a:t>ÇOCUK İŞÇİLİĞİ KONUSUNDA MESAJ VE FARKINDALIK ARTTIRMA STRATEJİLERİ GELİŞTİRME </a:t>
            </a:r>
            <a:endParaRPr dirty="0"/>
          </a:p>
          <a:p>
            <a:pPr marL="0" lvl="0" indent="0" algn="l" rtl="0">
              <a:lnSpc>
                <a:spcPct val="90000"/>
              </a:lnSpc>
              <a:spcBef>
                <a:spcPts val="1000"/>
              </a:spcBef>
              <a:spcAft>
                <a:spcPct val="0"/>
              </a:spcAft>
              <a:buClr>
                <a:schemeClr val="lt1"/>
              </a:buClr>
              <a:buSzPts val="3600"/>
              <a:buNone/>
            </a:pPr>
            <a:endParaRPr dirty="0"/>
          </a:p>
        </p:txBody>
      </p:sp>
      <p:sp>
        <p:nvSpPr>
          <p:cNvPr id="312" name="Google Shape;312;p12"/>
          <p:cNvSpPr txBox="1">
            <a:spLocks noGrp="1"/>
          </p:cNvSpPr>
          <p:nvPr>
            <p:ph type="body" idx="1"/>
          </p:nvPr>
        </p:nvSpPr>
        <p:spPr>
          <a:xfrm>
            <a:off x="4100513" y="528638"/>
            <a:ext cx="7300912" cy="74499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3200"/>
              <a:buNone/>
            </a:pPr>
            <a:r>
              <a:rPr lang="tr" sz="3200" b="1" i="0" u="none" strike="noStrike">
                <a:latin typeface="Helvetica Neue" panose="02000503000000020004"/>
              </a:rPr>
              <a:t>KİLİT EYLEMLER </a:t>
            </a: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3"/>
          <p:cNvSpPr txBox="1">
            <a:spLocks noGrp="1"/>
          </p:cNvSpPr>
          <p:nvPr>
            <p:ph type="body" idx="2"/>
          </p:nvPr>
        </p:nvSpPr>
        <p:spPr>
          <a:xfrm>
            <a:off x="4100513" y="1335526"/>
            <a:ext cx="7300912" cy="60038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600"/>
              <a:buChar char="•"/>
            </a:pPr>
            <a:r>
              <a:rPr lang="tr" sz="2600" b="0" i="0" u="none" strike="noStrike" dirty="0">
                <a:latin typeface="Helvetica Neue" panose="02000503000000020004"/>
              </a:rPr>
              <a:t>Düzenli sektörel farkındalık yaratma</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Topluluk temelli olanaklar ve medya fırsatları</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Kırılgan topluluklar için özel hazırlanmış mesajlar</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İnsani yardım aktörleri için materyaller</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Çocuk işçiliğinin etkilerine yönelik kampanyalar </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Paydaşlar arasında katılımcı tartışmalar</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Anma etkinlikleri ve faaliyetleri </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Çocuk işçiliği üzerine medya atölyeleri </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Multimedya materyalleri</a:t>
            </a:r>
            <a:endParaRPr dirty="0"/>
          </a:p>
          <a:p>
            <a:pPr marL="228600" lvl="0" indent="-228600" algn="l" rtl="0">
              <a:lnSpc>
                <a:spcPct val="90000"/>
              </a:lnSpc>
              <a:spcBef>
                <a:spcPts val="1000"/>
              </a:spcBef>
              <a:spcAft>
                <a:spcPct val="0"/>
              </a:spcAft>
              <a:buClr>
                <a:schemeClr val="accent4"/>
              </a:buClr>
              <a:buSzPts val="2600"/>
              <a:buChar char="•"/>
            </a:pPr>
            <a:r>
              <a:rPr lang="tr" sz="2600" b="0" i="0" u="none" strike="noStrike" dirty="0">
                <a:latin typeface="Helvetica Neue" panose="02000503000000020004"/>
              </a:rPr>
              <a:t>Yerel çalışanlar ve içerik üreticileri ile ortaklık kurma</a:t>
            </a:r>
            <a:endParaRPr sz="2600" dirty="0"/>
          </a:p>
        </p:txBody>
      </p:sp>
      <p:sp>
        <p:nvSpPr>
          <p:cNvPr id="319" name="Google Shape;319;p13"/>
          <p:cNvSpPr txBox="1">
            <a:spLocks noGrp="1"/>
          </p:cNvSpPr>
          <p:nvPr>
            <p:ph type="body" idx="3"/>
          </p:nvPr>
        </p:nvSpPr>
        <p:spPr>
          <a:xfrm>
            <a:off x="82062" y="534762"/>
            <a:ext cx="3563815"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ÇOCUK İŞÇİLİĞİNİN ÖNLENMESİ VE MÜDAHALE EDİLMESİNE DAİR MESAJLARI ŞU ALANLARA ENTEGRE EDİN:</a:t>
            </a:r>
            <a:endParaRPr dirty="0"/>
          </a:p>
        </p:txBody>
      </p:sp>
      <p:sp>
        <p:nvSpPr>
          <p:cNvPr id="320" name="Google Shape;320;p13"/>
          <p:cNvSpPr txBox="1">
            <a:spLocks noGrp="1"/>
          </p:cNvSpPr>
          <p:nvPr>
            <p:ph type="body" idx="1"/>
          </p:nvPr>
        </p:nvSpPr>
        <p:spPr>
          <a:xfrm>
            <a:off x="4100513" y="381681"/>
            <a:ext cx="7300912" cy="63579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3200"/>
              <a:buNone/>
            </a:pPr>
            <a:r>
              <a:rPr lang="tr" sz="3200" b="1" i="0" u="none" strike="noStrike">
                <a:latin typeface="Helvetica Neue" panose="02000503000000020004"/>
              </a:rPr>
              <a:t>FIRSATLAR</a:t>
            </a: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200" b="1" i="0" u="none" strike="noStrike" dirty="0">
                <a:latin typeface="Helvetica Neue" panose="02000503000000020004"/>
              </a:rPr>
              <a:t>ÇOCUKLARIN VE ERGENLERİN FARKINDALIK ARTTIRMA ETKİNLİKLERİNE GÜVENLİ KATILIMI </a:t>
            </a:r>
            <a:br>
              <a:rPr lang="tr" sz="3200" b="1" i="0" u="none" strike="noStrike" dirty="0">
                <a:latin typeface="Helvetica Neue" panose="02000503000000020004"/>
              </a:rPr>
            </a:br>
            <a:endParaRPr sz="3200" dirty="0"/>
          </a:p>
        </p:txBody>
      </p:sp>
      <p:sp>
        <p:nvSpPr>
          <p:cNvPr id="327" name="Google Shape;327;p14"/>
          <p:cNvSpPr txBox="1">
            <a:spLocks noGrp="1"/>
          </p:cNvSpPr>
          <p:nvPr>
            <p:ph type="body" idx="2"/>
          </p:nvPr>
        </p:nvSpPr>
        <p:spPr>
          <a:xfrm>
            <a:off x="656023" y="2326516"/>
            <a:ext cx="10820015"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sz="2800" b="0" i="0" u="none" strike="noStrike" dirty="0">
                <a:latin typeface="Helvetica Neue" panose="02000503000000020004"/>
              </a:rPr>
              <a:t>MEVCUT olan çocuk kuruluşlarını veya gençlik liderliğindeki kuruluşları belirleyin. </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Çocukların katılımının güvenli ve uygun olup olmadığını belirleyin. </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Anlamlı ve güvenli bir katılıma olanak sağlayacak ilgili desteği sağlayın.</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ea typeface="Helvetica Neue"/>
                <a:cs typeface="Helvetica Neue"/>
                <a:sym typeface="Helvetica Neue" panose="02000503000000020004"/>
              </a:rPr>
              <a:t>Çalışan çocukları daima koruyun.</a:t>
            </a:r>
            <a:endParaRPr dirty="0"/>
          </a:p>
          <a:p>
            <a:pPr marL="457200" lvl="1" indent="0" algn="l" rtl="0">
              <a:lnSpc>
                <a:spcPct val="90000"/>
              </a:lnSpc>
              <a:spcBef>
                <a:spcPts val="500"/>
              </a:spcBef>
              <a:spcAft>
                <a:spcPct val="0"/>
              </a:spcAft>
              <a:buSzPts val="2800"/>
              <a:buNone/>
            </a:pPr>
            <a:endParaRPr sz="2800" dirty="0"/>
          </a:p>
          <a:p>
            <a:pPr marL="228600" lvl="0" indent="-50800" algn="l" rtl="0">
              <a:lnSpc>
                <a:spcPct val="90000"/>
              </a:lnSpc>
              <a:spcBef>
                <a:spcPts val="1000"/>
              </a:spcBef>
              <a:spcAft>
                <a:spcPct val="0"/>
              </a:spcAft>
              <a:buClr>
                <a:schemeClr val="accent2"/>
              </a:buClr>
              <a:buSzPts val="2800"/>
              <a:buNone/>
            </a:pPr>
            <a:endParaRP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a:latin typeface="Helvetica Neue" panose="02000503000000020004"/>
              </a:rPr>
              <a:t>AKTİVİTE 3. BÖLÜM</a:t>
            </a:r>
            <a:endParaRPr/>
          </a:p>
        </p:txBody>
      </p:sp>
      <p:sp>
        <p:nvSpPr>
          <p:cNvPr id="334" name="Google Shape;334;p15"/>
          <p:cNvSpPr txBox="1">
            <a:spLocks noGrp="1"/>
          </p:cNvSpPr>
          <p:nvPr>
            <p:ph type="body" idx="1"/>
          </p:nvPr>
        </p:nvSpPr>
        <p:spPr>
          <a:xfrm>
            <a:off x="503815" y="1927622"/>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Tx/>
              <a:buNone/>
            </a:pPr>
            <a:r>
              <a:rPr lang="tr" sz="2800" b="1" i="0" u="none" strike="noStrike" dirty="0">
                <a:latin typeface="Helvetica Neue" panose="02000503000000020004"/>
              </a:rPr>
              <a:t>ÇOCUK İŞÇİLİĞİ KONUSUNDA MESAJ VERME VE İLETİŞİM STRATEJİLERİNİN GELİŞTİRİLMESİ </a:t>
            </a:r>
            <a:endParaRPr dirty="0"/>
          </a:p>
        </p:txBody>
      </p:sp>
      <p:sp>
        <p:nvSpPr>
          <p:cNvPr id="335" name="Google Shape;335;p15"/>
          <p:cNvSpPr txBox="1">
            <a:spLocks noGrp="1"/>
          </p:cNvSpPr>
          <p:nvPr>
            <p:ph type="body" idx="2"/>
          </p:nvPr>
        </p:nvSpPr>
        <p:spPr>
          <a:xfrm>
            <a:off x="313565" y="2799857"/>
            <a:ext cx="11200500" cy="3729000"/>
          </a:xfrm>
          <a:prstGeom prst="rect">
            <a:avLst/>
          </a:prstGeom>
          <a:noFill/>
          <a:ln>
            <a:noFill/>
          </a:ln>
        </p:spPr>
        <p:txBody>
          <a:bodyPr spcFirstLastPara="1" wrap="square" lIns="91425" tIns="45700" rIns="91425" bIns="45700" anchor="t" anchorCtr="0">
            <a:noAutofit/>
          </a:bodyPr>
          <a:lstStyle/>
          <a:p>
            <a:pPr marL="228600" lvl="0" indent="-241300" algn="l" rtl="0">
              <a:lnSpc>
                <a:spcPct val="90000"/>
              </a:lnSpc>
              <a:spcBef>
                <a:spcPct val="0"/>
              </a:spcBef>
              <a:spcAft>
                <a:spcPct val="0"/>
              </a:spcAft>
              <a:buClr>
                <a:schemeClr val="accent2"/>
              </a:buClr>
              <a:buSzPts val="2600"/>
              <a:buChar char="•"/>
            </a:pPr>
            <a:r>
              <a:rPr lang="tr" sz="2400" b="0" i="0" u="none" strike="noStrike" dirty="0">
                <a:latin typeface="Helvetica Neue" panose="02000503000000020004"/>
              </a:rPr>
              <a:t>Aynı grup içinde geliştirilen mesajları yaygınlaştırmak ve hedef grubunuzda farkındalık yaratmak için bağlama uygun başarılı olacak bir strateji geliştirin. </a:t>
            </a:r>
            <a:endParaRPr dirty="0"/>
          </a:p>
          <a:p>
            <a:pPr marL="228600" lvl="0" indent="-241300" algn="l" rtl="0">
              <a:lnSpc>
                <a:spcPct val="90000"/>
              </a:lnSpc>
              <a:spcBef>
                <a:spcPts val="1000"/>
              </a:spcBef>
              <a:spcAft>
                <a:spcPct val="0"/>
              </a:spcAft>
              <a:buClr>
                <a:schemeClr val="accent2"/>
              </a:buClr>
              <a:buSzPts val="2600"/>
              <a:buChar char="•"/>
            </a:pPr>
            <a:r>
              <a:rPr lang="tr" sz="2400" b="0" i="0" u="none" strike="noStrike" dirty="0">
                <a:latin typeface="Helvetica Neue" panose="02000503000000020004"/>
              </a:rPr>
              <a:t>Bu; potansiyel fırsatları, kilit aktörleri, iletişim kanallarını, potansiyel riskleri, hassas konuları vb. içermelidir.  </a:t>
            </a:r>
            <a:endParaRPr dirty="0"/>
          </a:p>
          <a:p>
            <a:pPr marL="228600" lvl="0" indent="-241300" algn="l" rtl="0">
              <a:lnSpc>
                <a:spcPct val="90000"/>
              </a:lnSpc>
              <a:spcBef>
                <a:spcPts val="1000"/>
              </a:spcBef>
              <a:spcAft>
                <a:spcPct val="0"/>
              </a:spcAft>
              <a:buClr>
                <a:schemeClr val="accent2"/>
              </a:buClr>
              <a:buSzPts val="2600"/>
              <a:buChar char="•"/>
            </a:pPr>
            <a:r>
              <a:rPr lang="tr" sz="2400" b="0" i="0" u="none" strike="noStrike" dirty="0">
                <a:latin typeface="Helvetica Neue" panose="02000503000000020004"/>
              </a:rPr>
              <a:t>Dikkate alınması gerekenler: Daha önce kullandığınız başarılı veya başarısız yaklaşımlar; bu bağlamda çocuk işçiliğinde/en kötü biçimlerdeki çocuk işçiliğinde yer alan çocukları kapsayıp kapsayamayacağı; bu konuda insanlara ne yapmaları veya yapmamaları gerektiğini söylemenin etkili yolları veya mesajları iletmek için daha güçlü yollar; topluluklardaki farklı nüfus grupları.</a:t>
            </a:r>
            <a:endParaRPr dirty="0"/>
          </a:p>
          <a:p>
            <a:pPr marL="228600" lvl="0" indent="-241300" algn="l" rtl="0">
              <a:lnSpc>
                <a:spcPct val="90000"/>
              </a:lnSpc>
              <a:spcBef>
                <a:spcPts val="1000"/>
              </a:spcBef>
              <a:spcAft>
                <a:spcPct val="0"/>
              </a:spcAft>
              <a:buClr>
                <a:schemeClr val="accent2"/>
              </a:buClr>
              <a:buSzPts val="2600"/>
              <a:buChar char="•"/>
            </a:pPr>
            <a:r>
              <a:rPr lang="tr" sz="2400" b="0" i="0" u="none" strike="noStrike" dirty="0">
                <a:latin typeface="Helvetica Neue" panose="02000503000000020004"/>
              </a:rPr>
              <a:t>Stratejinizi genel kurulda sunun. </a:t>
            </a:r>
            <a:endParaRPr dirty="0"/>
          </a:p>
          <a:p>
            <a:pPr marL="228600" lvl="0" indent="-76200" algn="l" rtl="0">
              <a:lnSpc>
                <a:spcPct val="90000"/>
              </a:lnSpc>
              <a:spcBef>
                <a:spcPts val="1000"/>
              </a:spcBef>
              <a:spcAft>
                <a:spcPct val="0"/>
              </a:spcAft>
              <a:buClr>
                <a:schemeClr val="accent2"/>
              </a:buClr>
              <a:buSzPts val="2400"/>
              <a:buNone/>
            </a:pPr>
            <a:endParaRPr sz="2000" dirty="0"/>
          </a:p>
        </p:txBody>
      </p:sp>
      <p:pic>
        <p:nvPicPr>
          <p:cNvPr id="336" name="Google Shape;336;p15"/>
          <p:cNvPicPr preferRelativeResize="0"/>
          <p:nvPr/>
        </p:nvPicPr>
        <p:blipFill>
          <a:blip r:embed="rId3">
            <a:alphaModFix/>
          </a:blip>
          <a:stretch>
            <a:fillRect/>
          </a:stretch>
        </p:blipFill>
        <p:spPr>
          <a:xfrm>
            <a:off x="8805243" y="-252852"/>
            <a:ext cx="3386757" cy="3386757"/>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9013089" y="0"/>
            <a:ext cx="3178911" cy="1503632"/>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title"/>
          </p:nvPr>
        </p:nvSpPr>
        <p:spPr>
          <a:xfrm>
            <a:off x="2339457" y="2866832"/>
            <a:ext cx="7513086"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3200"/>
              <a:buFont typeface="Helvetica Neue"/>
              <a:buNone/>
            </a:pPr>
            <a:r>
              <a:rPr lang="tr" sz="2800" b="1" i="0" u="none" strike="noStrike" dirty="0">
                <a:latin typeface="Helvetica Neue" panose="02000503000000020004"/>
              </a:rPr>
              <a:t>ÇOCUK İŞÇİLİĞİNİ ÖNLEME VE MÜDAHALE ETME İÇİN SAVUNUCULUK</a:t>
            </a:r>
            <a:endParaRPr sz="28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7"/>
          <p:cNvSpPr txBox="1">
            <a:spLocks noGrp="1"/>
          </p:cNvSpPr>
          <p:nvPr>
            <p:ph type="body" idx="2"/>
          </p:nvPr>
        </p:nvSpPr>
        <p:spPr>
          <a:xfrm>
            <a:off x="4100513" y="1920577"/>
            <a:ext cx="7300912" cy="41801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800"/>
              <a:buChar char="•"/>
            </a:pPr>
            <a:r>
              <a:rPr lang="tr" sz="2800" b="0" i="0" u="none" strike="noStrike" dirty="0">
                <a:latin typeface="Helvetica Neue" panose="02000503000000020004"/>
              </a:rPr>
              <a:t>Hazırlık ve müdahale sırasında çocuk işçiliği/en kötü biçimlerdeki çocuk işçiliği profilini öne çıkarma</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Çocuk işçiliğine hazırlıklı olma, çocuk işçiliğinin önlenmesi ve müdahale faaliyetleri için kaynak geliştirme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Yasaları, politikaları veya programları çocuk işçiliği riski altındaki veya çocuk işçi olarak çalışan çocukları daha iyi kapsayacak veya onlara fayda sağlayacak şekilde değiştirme</a:t>
            </a:r>
            <a:endParaRPr dirty="0"/>
          </a:p>
          <a:p>
            <a:pPr marL="228600" lvl="0" indent="-50800" algn="l" rtl="0">
              <a:lnSpc>
                <a:spcPct val="90000"/>
              </a:lnSpc>
              <a:spcBef>
                <a:spcPts val="1000"/>
              </a:spcBef>
              <a:spcAft>
                <a:spcPct val="0"/>
              </a:spcAft>
              <a:buClr>
                <a:schemeClr val="accent1"/>
              </a:buClr>
              <a:buSzPts val="2800"/>
              <a:buNone/>
            </a:pPr>
            <a:endParaRPr dirty="0"/>
          </a:p>
        </p:txBody>
      </p:sp>
      <p:sp>
        <p:nvSpPr>
          <p:cNvPr id="348" name="Google Shape;348;p17"/>
          <p:cNvSpPr txBox="1">
            <a:spLocks noGrp="1"/>
          </p:cNvSpPr>
          <p:nvPr>
            <p:ph type="body" idx="3"/>
          </p:nvPr>
        </p:nvSpPr>
        <p:spPr>
          <a:xfrm>
            <a:off x="0" y="528638"/>
            <a:ext cx="3681045"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150" b="1" i="0" u="none" strike="noStrike" dirty="0">
                <a:latin typeface="Helvetica Neue" panose="02000503000000020004"/>
              </a:rPr>
              <a:t>ÇOCUK İŞÇİLİĞİ SAVUNUCULUĞU</a:t>
            </a:r>
            <a:endParaRPr sz="3150" dirty="0"/>
          </a:p>
        </p:txBody>
      </p:sp>
      <p:sp>
        <p:nvSpPr>
          <p:cNvPr id="349" name="Google Shape;349;p17"/>
          <p:cNvSpPr txBox="1">
            <a:spLocks noGrp="1"/>
          </p:cNvSpPr>
          <p:nvPr>
            <p:ph type="body" idx="1"/>
          </p:nvPr>
        </p:nvSpPr>
        <p:spPr>
          <a:xfrm>
            <a:off x="3845190" y="515409"/>
            <a:ext cx="7811558" cy="10552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2800" b="1" i="0" u="none" strike="noStrike" dirty="0">
                <a:latin typeface="Helvetica Neue" panose="02000503000000020004"/>
              </a:rPr>
              <a:t>ULUSAL, ULUS ALTI VE YEREL DÜZEYLERDE SAVUNUCULUK ŞU KONULARDA YARDIMCI OLABİLİR:  </a:t>
            </a:r>
            <a:endParaRPr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8"/>
          <p:cNvSpPr txBox="1">
            <a:spLocks noGrp="1"/>
          </p:cNvSpPr>
          <p:nvPr>
            <p:ph type="title"/>
          </p:nvPr>
        </p:nvSpPr>
        <p:spPr>
          <a:xfrm>
            <a:off x="656023" y="2222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1"/>
              </a:buClr>
              <a:buSzPts val="3600"/>
              <a:buFont typeface="Helvetica Neue"/>
              <a:buNone/>
            </a:pPr>
            <a:r>
              <a:rPr lang="tr" sz="3600" b="1" i="0" u="none" strike="noStrike">
                <a:latin typeface="Helvetica Neue" panose="02000503000000020004"/>
              </a:rPr>
              <a:t>AKTİVİTE 4. BÖLÜM</a:t>
            </a:r>
            <a:endParaRPr/>
          </a:p>
        </p:txBody>
      </p:sp>
      <p:sp>
        <p:nvSpPr>
          <p:cNvPr id="357" name="Google Shape;357;p18"/>
          <p:cNvSpPr txBox="1">
            <a:spLocks noGrp="1"/>
          </p:cNvSpPr>
          <p:nvPr>
            <p:ph type="body" idx="2"/>
          </p:nvPr>
        </p:nvSpPr>
        <p:spPr>
          <a:xfrm>
            <a:off x="656047" y="2220876"/>
            <a:ext cx="10820100" cy="37719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3"/>
              </a:buClr>
              <a:buSzPts val="2400"/>
              <a:buChar char="•"/>
            </a:pPr>
            <a:r>
              <a:rPr lang="tr" sz="2400" b="0" i="0" u="none" strike="noStrike" dirty="0">
                <a:latin typeface="Helvetica Neue" panose="02000503000000020004"/>
              </a:rPr>
              <a:t>Önceki grubunuzla birlikte ele almanız için sizlere aşağıdaki gruplardan biri verilecek (Donörler, Hükûmet, Diğer sektörler, İşverenler, Çocuk Koruma aktörleri).</a:t>
            </a:r>
            <a:endParaRPr dirty="0"/>
          </a:p>
          <a:p>
            <a:pPr marL="228600" lvl="0" indent="-228600" algn="l" rtl="0">
              <a:lnSpc>
                <a:spcPct val="90000"/>
              </a:lnSpc>
              <a:spcBef>
                <a:spcPts val="1000"/>
              </a:spcBef>
              <a:spcAft>
                <a:spcPct val="0"/>
              </a:spcAft>
              <a:buClr>
                <a:schemeClr val="accent3"/>
              </a:buClr>
              <a:buSzPts val="2400"/>
              <a:buChar char="•"/>
            </a:pPr>
            <a:r>
              <a:rPr lang="tr" sz="2400" dirty="0"/>
              <a:t>Ö</a:t>
            </a:r>
            <a:r>
              <a:rPr lang="tr" sz="2400" b="0" i="0" u="none" strike="noStrike" dirty="0">
                <a:latin typeface="Helvetica Neue" panose="02000503000000020004"/>
              </a:rPr>
              <a:t>nceki vaka çalışmasına geri dönün. </a:t>
            </a:r>
            <a:endParaRPr dirty="0"/>
          </a:p>
          <a:p>
            <a:pPr marL="228600" lvl="0" indent="-228600" algn="l" rtl="0">
              <a:lnSpc>
                <a:spcPct val="90000"/>
              </a:lnSpc>
              <a:spcBef>
                <a:spcPts val="1000"/>
              </a:spcBef>
              <a:spcAft>
                <a:spcPct val="0"/>
              </a:spcAft>
              <a:buClr>
                <a:schemeClr val="accent3"/>
              </a:buClr>
              <a:buSzPts val="2400"/>
              <a:buChar char="•"/>
            </a:pPr>
            <a:r>
              <a:rPr lang="tr" sz="2400" b="0" i="0" u="none" strike="noStrike" dirty="0">
                <a:latin typeface="Helvetica Neue" panose="02000503000000020004"/>
              </a:rPr>
              <a:t>Hedef grubunuza yönelik bir savunuculuk özeti/mesajı geliştirin. Mesajların bağlam içinde farklı nüfus gruplarını temsil ederken nasıl farklılaşabileceğini düşünün.</a:t>
            </a:r>
            <a:endParaRPr dirty="0"/>
          </a:p>
          <a:p>
            <a:pPr marL="228600" lvl="0" indent="-228600" algn="l" rtl="0">
              <a:lnSpc>
                <a:spcPct val="90000"/>
              </a:lnSpc>
              <a:spcBef>
                <a:spcPts val="1000"/>
              </a:spcBef>
              <a:spcAft>
                <a:spcPct val="0"/>
              </a:spcAft>
              <a:buClr>
                <a:schemeClr val="accent3"/>
              </a:buClr>
              <a:buSzPts val="2400"/>
              <a:buChar char="•"/>
            </a:pPr>
            <a:r>
              <a:rPr lang="tr" sz="2400" b="0" i="0" u="none" strike="noStrike" dirty="0">
                <a:latin typeface="Helvetica Neue" panose="02000503000000020004"/>
              </a:rPr>
              <a:t>Bağlamdaki değişikliklerin, savunuculuk açısından neyin söylenebileceğini ya da yapılabileceğini ne şekilde değiştirebileceğini değerlendirin. </a:t>
            </a:r>
            <a:endParaRPr dirty="0"/>
          </a:p>
          <a:p>
            <a:pPr marL="228600" lvl="0" indent="-228600" algn="l" rtl="0">
              <a:lnSpc>
                <a:spcPct val="90000"/>
              </a:lnSpc>
              <a:spcBef>
                <a:spcPts val="1000"/>
              </a:spcBef>
              <a:spcAft>
                <a:spcPct val="0"/>
              </a:spcAft>
              <a:buClr>
                <a:schemeClr val="accent3"/>
              </a:buClr>
              <a:buSzPts val="2400"/>
              <a:buChar char="•"/>
            </a:pPr>
            <a:r>
              <a:rPr lang="tr" sz="2400" b="0" i="0" u="none" strike="noStrike" dirty="0">
                <a:latin typeface="Helvetica Neue" panose="02000503000000020004"/>
              </a:rPr>
              <a:t>Nihai mesajlarınızı ve stratejilerinizi genel kurulda sunun.</a:t>
            </a:r>
            <a:endParaRPr dirty="0"/>
          </a:p>
          <a:p>
            <a:pPr marL="228600" lvl="0" indent="-88900" algn="l" rtl="0">
              <a:lnSpc>
                <a:spcPct val="90000"/>
              </a:lnSpc>
              <a:spcBef>
                <a:spcPts val="1000"/>
              </a:spcBef>
              <a:spcAft>
                <a:spcPct val="0"/>
              </a:spcAft>
              <a:buClr>
                <a:schemeClr val="accent3"/>
              </a:buClr>
              <a:buSzPts val="2200"/>
              <a:buNone/>
            </a:pPr>
            <a:endParaRPr sz="2200" dirty="0"/>
          </a:p>
        </p:txBody>
      </p:sp>
      <p:pic>
        <p:nvPicPr>
          <p:cNvPr id="358" name="Google Shape;358;p18"/>
          <p:cNvPicPr preferRelativeResize="0"/>
          <p:nvPr/>
        </p:nvPicPr>
        <p:blipFill>
          <a:blip r:embed="rId3">
            <a:alphaModFix/>
          </a:blip>
          <a:stretch>
            <a:fillRect/>
          </a:stretch>
        </p:blipFill>
        <p:spPr>
          <a:xfrm>
            <a:off x="8914429" y="-309065"/>
            <a:ext cx="3386756" cy="3386756"/>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9013089" y="0"/>
            <a:ext cx="3178911" cy="1503632"/>
          </a:xfrm>
          <a:prstGeom prst="rect">
            <a:avLst/>
          </a:prstGeom>
        </p:spPr>
      </p:pic>
      <p:sp>
        <p:nvSpPr>
          <p:cNvPr id="356" name="Google Shape;356;p18"/>
          <p:cNvSpPr txBox="1">
            <a:spLocks noGrp="1"/>
          </p:cNvSpPr>
          <p:nvPr>
            <p:ph type="body" idx="1"/>
          </p:nvPr>
        </p:nvSpPr>
        <p:spPr>
          <a:xfrm>
            <a:off x="656023" y="1384313"/>
            <a:ext cx="10820100" cy="500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3"/>
              </a:buClr>
              <a:buSzPts val="2800"/>
              <a:buNone/>
            </a:pPr>
            <a:r>
              <a:rPr lang="tr" sz="2800" b="1" i="0" u="none" strike="noStrike" dirty="0">
                <a:latin typeface="Helvetica Neue" panose="02000503000000020004"/>
              </a:rPr>
              <a:t>ÇOCUK İŞÇİLİĞİNİ ÖNLEMEK İÇİN SAVUNUCULUĞU GÜÇLENDİRME </a:t>
            </a:r>
            <a:endParaRP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body" idx="2"/>
          </p:nvPr>
        </p:nvSpPr>
        <p:spPr>
          <a:xfrm>
            <a:off x="3784147" y="2067604"/>
            <a:ext cx="8123436" cy="41801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800"/>
              <a:buChar char="•"/>
            </a:pPr>
            <a:r>
              <a:rPr lang="tr" sz="2800" b="0" i="0" u="none" strike="noStrike" dirty="0">
                <a:latin typeface="Helvetica Neue" panose="02000503000000020004"/>
              </a:rPr>
              <a:t>Savunuculuğun etkinliğini artırmak için güvenilir veri ve bilgi kullanın.</a:t>
            </a:r>
            <a:endParaRPr dirty="0"/>
          </a:p>
          <a:p>
            <a:pPr marL="273050" lvl="1" indent="-225425" algn="l" rtl="0">
              <a:lnSpc>
                <a:spcPct val="90000"/>
              </a:lnSpc>
              <a:spcBef>
                <a:spcPts val="500"/>
              </a:spcBef>
              <a:spcAft>
                <a:spcPct val="0"/>
              </a:spcAft>
              <a:buSzPts val="2800"/>
              <a:buChar char="•"/>
            </a:pPr>
            <a:r>
              <a:rPr lang="tr" sz="2800" b="0" i="0" u="none" strike="noStrike" dirty="0">
                <a:latin typeface="Helvetica Neue" panose="02000503000000020004"/>
              </a:rPr>
              <a:t>Sektörler arası ortak savunuculuğu teşvik edin.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Kilit ortaklar ve çocuk işçiliği topluluğunun üyeleri ile iş birliği yapın.</a:t>
            </a:r>
            <a:endParaRPr dirty="0"/>
          </a:p>
        </p:txBody>
      </p:sp>
      <p:sp>
        <p:nvSpPr>
          <p:cNvPr id="365" name="Google Shape;365;p19"/>
          <p:cNvSpPr txBox="1">
            <a:spLocks noGrp="1"/>
          </p:cNvSpPr>
          <p:nvPr>
            <p:ph type="body" idx="3"/>
          </p:nvPr>
        </p:nvSpPr>
        <p:spPr>
          <a:xfrm>
            <a:off x="-23446" y="528638"/>
            <a:ext cx="364587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150" b="1" i="0" u="none" strike="noStrike" dirty="0">
                <a:latin typeface="Helvetica Neue" panose="02000503000000020004"/>
              </a:rPr>
              <a:t>ÇOCUK İŞÇİLİĞİ SAVUNUCULUĞU</a:t>
            </a:r>
            <a:endParaRPr sz="3150" dirty="0"/>
          </a:p>
        </p:txBody>
      </p:sp>
      <p:sp>
        <p:nvSpPr>
          <p:cNvPr id="366" name="Google Shape;366;p19"/>
          <p:cNvSpPr txBox="1">
            <a:spLocks noGrp="1"/>
          </p:cNvSpPr>
          <p:nvPr>
            <p:ph type="body" idx="1"/>
          </p:nvPr>
        </p:nvSpPr>
        <p:spPr>
          <a:xfrm>
            <a:off x="4100513" y="528638"/>
            <a:ext cx="7807070" cy="10552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2800" b="1" i="0" u="none" strike="noStrike" dirty="0">
                <a:latin typeface="Helvetica Neue" panose="02000503000000020004"/>
              </a:rPr>
              <a:t>ETKİLİ ÇOCUK İŞÇİLİĞİ SAVUNUCULUĞU İÇİN KİLİT EYLEMLER</a:t>
            </a:r>
            <a:endParaRPr sz="28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0" y="495301"/>
            <a:ext cx="12191999"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dirty="0">
                <a:latin typeface="Helvetica Neue" panose="02000503000000020004"/>
              </a:rPr>
              <a:t>7. OTURUM: ÇOCUK İŞÇİLİĞİNİ ÖNLEME VE MÜDAHALE ETME İÇİN İLETİŞİM VE SAVUNUCULUK</a:t>
            </a:r>
            <a:endParaRPr dirty="0"/>
          </a:p>
          <a:p>
            <a:pPr marL="0" lvl="0" indent="0" algn="ctr" rtl="0">
              <a:lnSpc>
                <a:spcPct val="90000"/>
              </a:lnSpc>
              <a:spcBef>
                <a:spcPts val="1000"/>
              </a:spcBef>
              <a:spcAft>
                <a:spcPct val="0"/>
              </a:spcAft>
              <a:buClr>
                <a:schemeClr val="lt1"/>
              </a:buClr>
              <a:buSzPts val="2800"/>
              <a:buNone/>
            </a:pPr>
            <a:endParaRPr dirty="0"/>
          </a:p>
        </p:txBody>
      </p:sp>
      <p:sp>
        <p:nvSpPr>
          <p:cNvPr id="235" name="Google Shape;235;p2"/>
          <p:cNvSpPr txBox="1">
            <a:spLocks noGrp="1"/>
          </p:cNvSpPr>
          <p:nvPr>
            <p:ph type="body" idx="2"/>
          </p:nvPr>
        </p:nvSpPr>
        <p:spPr>
          <a:xfrm>
            <a:off x="1322614" y="3051921"/>
            <a:ext cx="9748157" cy="3310777"/>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ct val="0"/>
              </a:spcAft>
              <a:buClr>
                <a:schemeClr val="lt1"/>
              </a:buClr>
              <a:buSzPts val="2800"/>
              <a:buFont typeface="Arial"/>
              <a:buNone/>
            </a:pPr>
            <a:r>
              <a:rPr lang="en-GB" b="1"/>
              <a:t> </a:t>
            </a:r>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0"/>
          <p:cNvSpPr txBox="1">
            <a:spLocks noGrp="1"/>
          </p:cNvSpPr>
          <p:nvPr>
            <p:ph type="body" idx="2"/>
          </p:nvPr>
        </p:nvSpPr>
        <p:spPr>
          <a:xfrm>
            <a:off x="3784147" y="838213"/>
            <a:ext cx="8123436" cy="41801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800" b="0" i="0" u="none" strike="noStrike" dirty="0">
                <a:latin typeface="Helvetica Neue" panose="02000503000000020004"/>
              </a:rPr>
              <a:t>Çocuk işçiliği konusundaki yerel normları ve görüşleri anlamalısınız.</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İletişim ve savunuculuk, etkili çocuk işçiliği önleme ve müdahale programlamasının ana bileşenidir ve çalışan çocukları güçlendirmek için etkili bir araçtır.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Tüm iletişim ve savunuculuk faaliyetleri, kanıtlara, durum analizine ve çocukların çocuk işçiliğinden yasal olarak korunmasına dayandırılmalıdır.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Tüm iletişim ve savunuculuk faaliyetleri, çocukları korumalı ve onların yüksek yararını gözetmelidir. </a:t>
            </a:r>
            <a:endParaRPr dirty="0"/>
          </a:p>
        </p:txBody>
      </p:sp>
      <p:sp>
        <p:nvSpPr>
          <p:cNvPr id="373" name="Google Shape;373;p2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KİLİT MESAJLAR</a:t>
            </a: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849085" y="2842020"/>
            <a:ext cx="10450286" cy="2911666"/>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00"/>
              </a:spcBef>
              <a:spcAft>
                <a:spcPct val="0"/>
              </a:spcAft>
              <a:buSzPts val="2800"/>
              <a:buFont typeface="Helvetica Neue"/>
              <a:buChar char="●"/>
            </a:pPr>
            <a:r>
              <a:rPr lang="tr" sz="2600" b="0" i="0" u="none" strike="noStrike" dirty="0"/>
              <a:t>Çocuk işçiliği konusunda mesaj vermenin ve savunuculuğun farklı gruplara göre (çocuklar, ebeveynler, topluluk üyeleri/liderleri vb.) nasıl düzenlenebileceğini açıklayabilecek,</a:t>
            </a:r>
            <a:endParaRPr sz="2600" dirty="0"/>
          </a:p>
          <a:p>
            <a:pPr marL="457200" lvl="0" indent="-406400" algn="l" rtl="0">
              <a:lnSpc>
                <a:spcPct val="100000"/>
              </a:lnSpc>
              <a:spcBef>
                <a:spcPct val="0"/>
              </a:spcBef>
              <a:spcAft>
                <a:spcPct val="0"/>
              </a:spcAft>
              <a:buSzPts val="2800"/>
              <a:buFont typeface="Helvetica Neue"/>
              <a:buChar char="●"/>
            </a:pPr>
            <a:r>
              <a:rPr lang="tr" sz="2600" b="0" i="0" u="none" strike="noStrike" dirty="0"/>
              <a:t>Farkındalık yaratma ve duyarlılaştırma konularında stratejiler belirleyebilecek,</a:t>
            </a:r>
            <a:endParaRPr sz="2600" dirty="0"/>
          </a:p>
          <a:p>
            <a:pPr marL="457200" lvl="0" indent="-406400" algn="l" rtl="0">
              <a:lnSpc>
                <a:spcPct val="100000"/>
              </a:lnSpc>
              <a:spcBef>
                <a:spcPct val="0"/>
              </a:spcBef>
              <a:spcAft>
                <a:spcPct val="0"/>
              </a:spcAft>
              <a:buSzPts val="2800"/>
              <a:buFont typeface="Helvetica Neue"/>
              <a:buChar char="●"/>
            </a:pPr>
            <a:r>
              <a:rPr lang="tr" sz="2600" b="0" i="0" u="none" strike="noStrike" dirty="0"/>
              <a:t>İlgili ve bağlamsal temel farkındalık ve savunuculuk mesajları geliştirebilecek,</a:t>
            </a:r>
            <a:endParaRPr sz="2600" dirty="0"/>
          </a:p>
          <a:p>
            <a:pPr marL="457200" lvl="0" indent="-406400" algn="l" rtl="0">
              <a:lnSpc>
                <a:spcPct val="100000"/>
              </a:lnSpc>
              <a:spcBef>
                <a:spcPct val="0"/>
              </a:spcBef>
              <a:spcAft>
                <a:spcPts val="600"/>
              </a:spcAft>
              <a:buSzPts val="2800"/>
              <a:buFont typeface="Helvetica Neue"/>
              <a:buChar char="●"/>
            </a:pPr>
            <a:r>
              <a:rPr lang="tr" sz="2600" b="0" i="0" u="none" strike="noStrike" dirty="0"/>
              <a:t>Çocukların farkındalık girişimlerine nasıl güvenli bir şekilde katılabileceklerini ve liderlik edebileceklerini tanımlayabileceksiniz.</a:t>
            </a:r>
          </a:p>
        </p:txBody>
      </p:sp>
      <p:sp>
        <p:nvSpPr>
          <p:cNvPr id="242" name="Google Shape;242;p3"/>
          <p:cNvSpPr txBox="1"/>
          <p:nvPr/>
        </p:nvSpPr>
        <p:spPr>
          <a:xfrm>
            <a:off x="1828005" y="476375"/>
            <a:ext cx="8535987" cy="62793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endParaRPr sz="2800" b="1" i="0" u="none" strike="noStrike" cap="none">
              <a:solidFill>
                <a:schemeClr val="lt1"/>
              </a:solidFill>
              <a:latin typeface="Helvetica Neue" panose="02000503000000020004"/>
              <a:ea typeface="Helvetica Neue"/>
              <a:cs typeface="Helvetica Neue"/>
              <a:sym typeface="Helvetica Neue" panose="02000503000000020004"/>
            </a:endParaRPr>
          </a:p>
        </p:txBody>
      </p:sp>
      <p:sp>
        <p:nvSpPr>
          <p:cNvPr id="243" name="Google Shape;243;p3"/>
          <p:cNvSpPr txBox="1"/>
          <p:nvPr/>
        </p:nvSpPr>
        <p:spPr>
          <a:xfrm>
            <a:off x="304800" y="937802"/>
            <a:ext cx="11538857" cy="144279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r>
              <a:rPr lang="tr" sz="2800" b="0" i="0" u="none" strike="noStrike" cap="none" dirty="0">
                <a:solidFill>
                  <a:srgbClr val="FFFFFF"/>
                </a:solidFill>
                <a:latin typeface="Helvetica Neue" panose="02000503000000020004"/>
                <a:ea typeface="Helvetica Neue"/>
                <a:cs typeface="Helvetica Neue"/>
                <a:sym typeface="Helvetica Neue" panose="02000503000000020004"/>
              </a:rPr>
              <a:t> </a:t>
            </a:r>
            <a:r>
              <a:rPr lang="tr" sz="4000" b="1" i="0" u="none" strike="noStrike" cap="none" dirty="0">
                <a:solidFill>
                  <a:srgbClr val="FFFFFF"/>
                </a:solidFill>
                <a:latin typeface="Helvetica Neue" panose="02000503000000020004"/>
                <a:ea typeface="Helvetica Neue"/>
                <a:cs typeface="Helvetica Neue"/>
                <a:sym typeface="Helvetica Neue" panose="02000503000000020004"/>
              </a:rPr>
              <a:t>ÖĞRENME ÇIKTILARI  </a:t>
            </a:r>
            <a:endParaRPr dirty="0"/>
          </a:p>
          <a:p>
            <a:pPr marL="0" marR="0" lvl="0" indent="0" algn="ctr" rtl="0">
              <a:lnSpc>
                <a:spcPct val="90000"/>
              </a:lnSpc>
              <a:spcBef>
                <a:spcPts val="1000"/>
              </a:spcBef>
              <a:spcAft>
                <a:spcPct val="0"/>
              </a:spcAft>
              <a:buClr>
                <a:schemeClr val="lt1"/>
              </a:buClr>
              <a:buSzPts val="3000"/>
              <a:buFont typeface="Arial"/>
              <a:buNone/>
            </a:pPr>
            <a:r>
              <a:rPr lang="tr" sz="3000" b="0" i="0" u="none" strike="noStrike" dirty="0">
                <a:solidFill>
                  <a:srgbClr val="FFFFFF"/>
                </a:solidFill>
                <a:latin typeface="Helvetica Neue" panose="02000503000000020004"/>
                <a:ea typeface="Helvetica Neue"/>
                <a:cs typeface="Helvetica Neue"/>
                <a:sym typeface="Helvetica Neue" panose="02000503000000020004"/>
              </a:rPr>
              <a:t>Bu oturum sonunda:</a:t>
            </a:r>
            <a:endParaRPr sz="3000" b="1" i="0" u="none" strike="noStrike" cap="none" dirty="0">
              <a:solidFill>
                <a:schemeClr val="lt1"/>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dirty="0">
                <a:latin typeface="Helvetica Neue" panose="02000503000000020004"/>
              </a:rPr>
              <a:t>FAALİYET 1. BÖLÜM</a:t>
            </a:r>
            <a:endParaRPr dirty="0"/>
          </a:p>
        </p:txBody>
      </p:sp>
      <p:sp>
        <p:nvSpPr>
          <p:cNvPr id="250" name="Google Shape;250;p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Tx/>
              <a:buNone/>
            </a:pPr>
            <a:r>
              <a:rPr lang="tr" sz="2400" b="1" i="0" u="none" strike="noStrike" dirty="0">
                <a:latin typeface="Helvetica Neue" panose="02000503000000020004"/>
              </a:rPr>
              <a:t>ÇOCUK İŞÇİLİĞİ KONUSUNDAKİ SOSYAL NORMLARIN TARTIŞILMASI</a:t>
            </a:r>
            <a:endParaRPr sz="2400" dirty="0"/>
          </a:p>
        </p:txBody>
      </p:sp>
      <p:sp>
        <p:nvSpPr>
          <p:cNvPr id="251" name="Google Shape;251;p4"/>
          <p:cNvSpPr txBox="1">
            <a:spLocks noGrp="1"/>
          </p:cNvSpPr>
          <p:nvPr>
            <p:ph type="body" idx="2"/>
          </p:nvPr>
        </p:nvSpPr>
        <p:spPr>
          <a:xfrm>
            <a:off x="656021" y="2400300"/>
            <a:ext cx="10820015"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500"/>
              <a:buChar char="•"/>
            </a:pPr>
            <a:r>
              <a:rPr lang="tr" sz="2500" b="0" i="0" u="none" strike="noStrike" dirty="0">
                <a:latin typeface="Helvetica Neue" panose="02000503000000020004"/>
              </a:rPr>
              <a:t>Toplulukta kabul gören bir önermeye dair "lehte" ya da "aleyhte" savunuculuk yapacak biri olarak atanacaksınız.</a:t>
            </a:r>
            <a:endParaRPr dirty="0"/>
          </a:p>
          <a:p>
            <a:pPr marL="228600" lvl="0" indent="-228600" algn="l" rtl="0">
              <a:lnSpc>
                <a:spcPct val="90000"/>
              </a:lnSpc>
              <a:spcBef>
                <a:spcPts val="1000"/>
              </a:spcBef>
              <a:spcAft>
                <a:spcPct val="0"/>
              </a:spcAft>
              <a:buClr>
                <a:schemeClr val="accent2"/>
              </a:buClr>
              <a:buSzPts val="2500"/>
              <a:buChar char="•"/>
            </a:pPr>
            <a:r>
              <a:rPr lang="tr" sz="2500" b="0" i="1" u="none" strike="noStrike" dirty="0">
                <a:latin typeface="Helvetica Neue" panose="02000503000000020004"/>
              </a:rPr>
              <a:t>“Çalışmak, mülteci çocuklar için eğitim almaktan daha iyi bir seçenek.”  </a:t>
            </a:r>
            <a:endParaRPr dirty="0"/>
          </a:p>
          <a:p>
            <a:pPr marL="228600" lvl="0" indent="-228600" algn="l" rtl="0">
              <a:lnSpc>
                <a:spcPct val="90000"/>
              </a:lnSpc>
              <a:spcBef>
                <a:spcPts val="1000"/>
              </a:spcBef>
              <a:spcAft>
                <a:spcPct val="0"/>
              </a:spcAft>
              <a:buClr>
                <a:schemeClr val="accent2"/>
              </a:buClr>
              <a:buSzPts val="2500"/>
              <a:buChar char="•"/>
            </a:pPr>
            <a:r>
              <a:rPr lang="tr" sz="2500" b="0" i="0" u="none" strike="noStrike" dirty="0">
                <a:latin typeface="Helvetica Neue" panose="02000503000000020004"/>
              </a:rPr>
              <a:t>Bu önermeyi neden desteklediğinizi ya da buna neden karşı çıktığınızı (30 saniyeden uzun sürmeyecek şekilde) belirtmeniz istenecektir. </a:t>
            </a:r>
            <a:endParaRPr dirty="0"/>
          </a:p>
          <a:p>
            <a:pPr marL="228600" lvl="0" indent="-228600" algn="l" rtl="0">
              <a:lnSpc>
                <a:spcPct val="90000"/>
              </a:lnSpc>
              <a:spcBef>
                <a:spcPts val="1000"/>
              </a:spcBef>
              <a:spcAft>
                <a:spcPct val="0"/>
              </a:spcAft>
              <a:buClr>
                <a:schemeClr val="accent2"/>
              </a:buClr>
              <a:buSzPts val="2500"/>
              <a:buChar char="•"/>
            </a:pPr>
            <a:r>
              <a:rPr lang="tr" sz="2500" b="0" i="0" u="none" strike="noStrike" dirty="0">
                <a:latin typeface="Helvetica Neue" panose="02000503000000020004"/>
              </a:rPr>
              <a:t>Yalnızca sıranız geldiğinde konuşun.</a:t>
            </a:r>
            <a:endParaRPr dirty="0"/>
          </a:p>
          <a:p>
            <a:pPr marL="228600" lvl="0" indent="-228600" algn="l" rtl="0">
              <a:lnSpc>
                <a:spcPct val="90000"/>
              </a:lnSpc>
              <a:spcBef>
                <a:spcPts val="1000"/>
              </a:spcBef>
              <a:spcAft>
                <a:spcPct val="0"/>
              </a:spcAft>
              <a:buClr>
                <a:schemeClr val="accent2"/>
              </a:buClr>
              <a:buSzPts val="2500"/>
              <a:buChar char="•"/>
            </a:pPr>
            <a:r>
              <a:rPr lang="tr" sz="2500" b="0" i="0" u="none" strike="noStrike" dirty="0">
                <a:latin typeface="Helvetica Neue" panose="02000503000000020004"/>
              </a:rPr>
              <a:t>Diğerlerini dikkatle dinleyin, daha önce bahsedilen ifadeleri tekrarlamayın. </a:t>
            </a:r>
            <a:endParaRPr dirty="0"/>
          </a:p>
          <a:p>
            <a:pPr marL="228600" lvl="0" indent="-228600" algn="l" rtl="0">
              <a:lnSpc>
                <a:spcPct val="90000"/>
              </a:lnSpc>
              <a:spcBef>
                <a:spcPts val="1000"/>
              </a:spcBef>
              <a:spcAft>
                <a:spcPct val="0"/>
              </a:spcAft>
              <a:buClr>
                <a:schemeClr val="accent2"/>
              </a:buClr>
              <a:buSzPts val="2500"/>
              <a:buChar char="•"/>
            </a:pPr>
            <a:r>
              <a:rPr lang="tr" sz="2500" b="0" i="0" u="none" strike="noStrike" dirty="0">
                <a:latin typeface="Helvetica Neue" panose="02000503000000020004"/>
              </a:rPr>
              <a:t>Karşı gruptaki kişilerin söylediklerine karşı çıkarken yapıcı olmaya çalışın.</a:t>
            </a:r>
            <a:endParaRPr dirty="0"/>
          </a:p>
          <a:p>
            <a:pPr marL="228600" lvl="0" indent="-228600" algn="l" rtl="0">
              <a:lnSpc>
                <a:spcPct val="90000"/>
              </a:lnSpc>
              <a:spcBef>
                <a:spcPts val="1000"/>
              </a:spcBef>
              <a:spcAft>
                <a:spcPct val="0"/>
              </a:spcAft>
              <a:buClr>
                <a:schemeClr val="accent2"/>
              </a:buClr>
              <a:buSzPts val="2500"/>
              <a:buChar char="•"/>
            </a:pPr>
            <a:r>
              <a:rPr lang="tr" sz="2500" b="0" i="0" u="none" strike="noStrike" dirty="0">
                <a:latin typeface="Helvetica Neue" panose="02000503000000020004"/>
              </a:rPr>
              <a:t>Tartışmada nazik ve kibar olun.</a:t>
            </a:r>
            <a:endParaRPr dirty="0"/>
          </a:p>
          <a:p>
            <a:pPr marL="228600" lvl="0" indent="-50800" algn="l" rtl="0">
              <a:lnSpc>
                <a:spcPct val="90000"/>
              </a:lnSpc>
              <a:spcBef>
                <a:spcPts val="1000"/>
              </a:spcBef>
              <a:spcAft>
                <a:spcPct val="0"/>
              </a:spcAft>
              <a:buClr>
                <a:schemeClr val="accent2"/>
              </a:buClr>
              <a:buSzPts val="2800"/>
              <a:buNone/>
            </a:pPr>
            <a:endParaRPr dirty="0"/>
          </a:p>
        </p:txBody>
      </p:sp>
      <p:pic>
        <p:nvPicPr>
          <p:cNvPr id="252" name="Google Shape;252;p4"/>
          <p:cNvPicPr preferRelativeResize="0"/>
          <p:nvPr/>
        </p:nvPicPr>
        <p:blipFill>
          <a:blip r:embed="rId3">
            <a:alphaModFix/>
          </a:blip>
          <a:stretch>
            <a:fillRect/>
          </a:stretch>
        </p:blipFill>
        <p:spPr>
          <a:xfrm>
            <a:off x="8947133" y="-253471"/>
            <a:ext cx="3386757" cy="3386757"/>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8947133" y="0"/>
            <a:ext cx="3178911" cy="150363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3200"/>
              <a:buFont typeface="Helvetica Neue"/>
              <a:buNone/>
            </a:pPr>
            <a:r>
              <a:rPr lang="tr" sz="3200" b="1" i="0" u="none" strike="noStrike" dirty="0">
                <a:latin typeface="Helvetica Neue" panose="02000503000000020004"/>
                <a:ea typeface="Helvetica Neue"/>
                <a:cs typeface="Helvetica Neue"/>
                <a:sym typeface="Helvetica Neue" panose="02000503000000020004"/>
              </a:rPr>
              <a:t>ÇOCUK İŞÇİLİĞİ KONUSUNDA </a:t>
            </a:r>
            <a:br>
              <a:rPr lang="tr" sz="3200" b="1" i="0" u="none" strike="noStrike" dirty="0">
                <a:latin typeface="Helvetica Neue" panose="02000503000000020004"/>
                <a:ea typeface="Helvetica Neue"/>
                <a:cs typeface="Helvetica Neue"/>
                <a:sym typeface="Helvetica Neue" panose="02000503000000020004"/>
              </a:rPr>
            </a:br>
            <a:r>
              <a:rPr lang="tr" sz="3200" b="1" i="0" u="none" strike="noStrike" dirty="0">
                <a:latin typeface="Helvetica Neue" panose="02000503000000020004"/>
                <a:ea typeface="Helvetica Neue"/>
                <a:cs typeface="Helvetica Neue"/>
                <a:sym typeface="Helvetica Neue" panose="02000503000000020004"/>
              </a:rPr>
              <a:t>MESAJLARIN GELİŞTİRİLMESİ</a:t>
            </a:r>
            <a:br>
              <a:rPr lang="tr" sz="3200" b="1" i="0" u="none" strike="noStrike" dirty="0">
                <a:latin typeface="Helvetica Neue" panose="02000503000000020004"/>
                <a:ea typeface="Helvetica Neue"/>
                <a:cs typeface="Helvetica Neue"/>
                <a:sym typeface="Helvetica Neue" panose="02000503000000020004"/>
              </a:rPr>
            </a:br>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body" idx="2"/>
          </p:nvPr>
        </p:nvSpPr>
        <p:spPr>
          <a:xfrm>
            <a:off x="4412973" y="1891093"/>
            <a:ext cx="6929073" cy="47992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5"/>
              </a:buClr>
              <a:buSzPts val="2800"/>
              <a:buChar char="•"/>
            </a:pPr>
            <a:r>
              <a:rPr lang="tr" sz="2800" b="0" i="0" u="none" strike="noStrike" dirty="0">
                <a:latin typeface="Helvetica Neue" panose="02000503000000020004"/>
                <a:ea typeface="Helvetica Neue"/>
                <a:cs typeface="Helvetica Neue"/>
                <a:sym typeface="Helvetica Neue" panose="02000503000000020004"/>
              </a:rPr>
              <a:t>Önleme ve müdahalede etkililik </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ea typeface="Helvetica Neue"/>
                <a:cs typeface="Helvetica Neue"/>
                <a:sym typeface="Helvetica Neue" panose="02000503000000020004"/>
              </a:rPr>
              <a:t>Çalışan çocukları güçlendirmek için etkili bir araç işlevi</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ea typeface="Helvetica Neue"/>
                <a:cs typeface="Helvetica Neue"/>
                <a:sym typeface="Helvetica Neue" panose="02000503000000020004"/>
              </a:rPr>
              <a:t>Yerel koordinasyonla geliştirilme</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ea typeface="Helvetica Neue"/>
                <a:cs typeface="Helvetica Neue"/>
                <a:sym typeface="Helvetica Neue" panose="02000503000000020004"/>
              </a:rPr>
              <a:t>Farklı iletişim kanalları kullanma</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ea typeface="Helvetica Neue"/>
                <a:cs typeface="Helvetica Neue"/>
                <a:sym typeface="Helvetica Neue" panose="02000503000000020004"/>
              </a:rPr>
              <a:t>Çocuk işçiliği risk faktörlerini hedefleme</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ea typeface="Helvetica Neue"/>
                <a:cs typeface="Helvetica Neue"/>
                <a:sym typeface="Helvetica Neue" panose="02000503000000020004"/>
              </a:rPr>
              <a:t>Bir dizi aktörü hedefleme</a:t>
            </a:r>
            <a:endParaRPr dirty="0"/>
          </a:p>
          <a:p>
            <a:pPr marL="0" lvl="0" indent="0" algn="l" rtl="0">
              <a:lnSpc>
                <a:spcPct val="100000"/>
              </a:lnSpc>
              <a:spcBef>
                <a:spcPct val="0"/>
              </a:spcBef>
              <a:spcAft>
                <a:spcPct val="0"/>
              </a:spcAft>
              <a:buClr>
                <a:schemeClr val="dk1"/>
              </a:buClr>
              <a:buSzPts val="2800"/>
              <a:buNone/>
            </a:pPr>
            <a:endParaRPr dirty="0">
              <a:latin typeface="Helvetica Neue" panose="02000503000000020004"/>
              <a:ea typeface="Helvetica Neue"/>
              <a:cs typeface="Helvetica Neue"/>
              <a:sym typeface="Helvetica Neue" panose="02000503000000020004"/>
            </a:endParaRPr>
          </a:p>
          <a:p>
            <a:pPr marL="0" lvl="0" indent="0" algn="l" rtl="0">
              <a:lnSpc>
                <a:spcPct val="100000"/>
              </a:lnSpc>
              <a:spcBef>
                <a:spcPct val="0"/>
              </a:spcBef>
              <a:spcAft>
                <a:spcPct val="0"/>
              </a:spcAft>
              <a:buClr>
                <a:schemeClr val="dk1"/>
              </a:buClr>
              <a:buSzPts val="2800"/>
              <a:buNone/>
            </a:pPr>
            <a:endParaRPr dirty="0">
              <a:latin typeface="Helvetica Neue" panose="02000503000000020004"/>
              <a:ea typeface="Helvetica Neue"/>
              <a:cs typeface="Helvetica Neue"/>
              <a:sym typeface="Helvetica Neue" panose="02000503000000020004"/>
            </a:endParaRPr>
          </a:p>
          <a:p>
            <a:pPr marL="228600" lvl="0" indent="-50800" algn="l" rtl="0">
              <a:lnSpc>
                <a:spcPct val="90000"/>
              </a:lnSpc>
              <a:spcBef>
                <a:spcPts val="1000"/>
              </a:spcBef>
              <a:spcAft>
                <a:spcPct val="0"/>
              </a:spcAft>
              <a:buClr>
                <a:schemeClr val="accent5"/>
              </a:buClr>
              <a:buSzPts val="2800"/>
              <a:buNone/>
            </a:pPr>
            <a:endParaRPr dirty="0"/>
          </a:p>
        </p:txBody>
      </p:sp>
      <p:sp>
        <p:nvSpPr>
          <p:cNvPr id="265" name="Google Shape;265;p6"/>
          <p:cNvSpPr txBox="1">
            <a:spLocks noGrp="1"/>
          </p:cNvSpPr>
          <p:nvPr>
            <p:ph type="body" idx="3"/>
          </p:nvPr>
        </p:nvSpPr>
        <p:spPr>
          <a:xfrm>
            <a:off x="357809" y="528638"/>
            <a:ext cx="3061252"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000"/>
              <a:buNone/>
            </a:pPr>
            <a:r>
              <a:rPr lang="tr" sz="2800" b="1" i="0" u="none" strike="noStrike" dirty="0">
                <a:latin typeface="Helvetica Neue" panose="02000503000000020004"/>
                <a:ea typeface="Helvetica Neue"/>
                <a:cs typeface="Helvetica Neue"/>
                <a:sym typeface="Helvetica Neue" panose="02000503000000020004"/>
              </a:rPr>
              <a:t>ÇOCUK İŞÇİLİĞİ MESAJLARININ GELİŞTİRİLMESİ</a:t>
            </a:r>
            <a:endParaRPr sz="3200" dirty="0"/>
          </a:p>
        </p:txBody>
      </p:sp>
      <p:sp>
        <p:nvSpPr>
          <p:cNvPr id="266" name="Google Shape;266;p6"/>
          <p:cNvSpPr txBox="1">
            <a:spLocks noGrp="1"/>
          </p:cNvSpPr>
          <p:nvPr>
            <p:ph type="body" idx="1"/>
          </p:nvPr>
        </p:nvSpPr>
        <p:spPr>
          <a:xfrm>
            <a:off x="4041134" y="965960"/>
            <a:ext cx="7300912" cy="63579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6"/>
              </a:buClr>
              <a:buSzPts val="3200"/>
              <a:buNone/>
            </a:pPr>
            <a:r>
              <a:rPr lang="tr" sz="3200" b="1" i="0" u="none" strike="noStrike">
                <a:latin typeface="Helvetica Neue" panose="02000503000000020004"/>
                <a:ea typeface="Helvetica Neue"/>
                <a:cs typeface="Helvetica Neue"/>
                <a:sym typeface="Helvetica Neue" panose="02000503000000020004"/>
              </a:rPr>
              <a:t>KİLİT HUSUSLAR: </a:t>
            </a:r>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body" idx="1"/>
          </p:nvPr>
        </p:nvSpPr>
        <p:spPr>
          <a:xfrm>
            <a:off x="3923361" y="371469"/>
            <a:ext cx="7300800" cy="127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35B2B4"/>
              </a:buClr>
              <a:buSzPts val="3200"/>
              <a:buNone/>
            </a:pPr>
            <a:r>
              <a:rPr lang="tr" sz="3200" b="1" i="0" u="none" strike="noStrike" dirty="0">
                <a:solidFill>
                  <a:srgbClr val="35B2B4"/>
                </a:solidFill>
                <a:latin typeface="Helvetica Neue" panose="02000503000000020004"/>
                <a:ea typeface="Helvetica Neue"/>
                <a:cs typeface="Helvetica Neue"/>
                <a:sym typeface="Helvetica Neue" panose="02000503000000020004"/>
              </a:rPr>
              <a:t>ÇOCUKLARI KORUMAK İÇİN </a:t>
            </a:r>
            <a:br>
              <a:rPr lang="tr" sz="3200" b="1" i="0" u="none" strike="noStrike" dirty="0">
                <a:solidFill>
                  <a:srgbClr val="35B2B4"/>
                </a:solidFill>
                <a:latin typeface="Helvetica Neue" panose="02000503000000020004"/>
                <a:ea typeface="Helvetica Neue"/>
                <a:cs typeface="Helvetica Neue"/>
                <a:sym typeface="Helvetica Neue" panose="02000503000000020004"/>
              </a:rPr>
            </a:br>
            <a:r>
              <a:rPr lang="tr" sz="3200" b="1" i="0" u="none" strike="noStrike" dirty="0">
                <a:latin typeface="Helvetica Neue" panose="02000503000000020004"/>
              </a:rPr>
              <a:t>MESAJLAR</a:t>
            </a:r>
            <a:r>
              <a:rPr lang="tr" sz="3200" b="1" i="0" u="none" strike="noStrike" dirty="0">
                <a:solidFill>
                  <a:srgbClr val="35B2B4"/>
                </a:solidFill>
                <a:latin typeface="Helvetica Neue" panose="02000503000000020004"/>
                <a:ea typeface="Helvetica Neue"/>
                <a:cs typeface="Helvetica Neue"/>
                <a:sym typeface="Helvetica Neue" panose="02000503000000020004"/>
              </a:rPr>
              <a:t>... </a:t>
            </a:r>
            <a:endParaRPr dirty="0"/>
          </a:p>
          <a:p>
            <a:pPr marL="0" lvl="0" indent="0" algn="l" rtl="0">
              <a:lnSpc>
                <a:spcPct val="90000"/>
              </a:lnSpc>
              <a:spcBef>
                <a:spcPts val="1000"/>
              </a:spcBef>
              <a:spcAft>
                <a:spcPct val="0"/>
              </a:spcAft>
              <a:buClr>
                <a:schemeClr val="accent6"/>
              </a:buClr>
              <a:buSzPts val="3200"/>
              <a:buNone/>
            </a:pPr>
            <a:endParaRPr dirty="0"/>
          </a:p>
        </p:txBody>
      </p:sp>
      <p:sp>
        <p:nvSpPr>
          <p:cNvPr id="273" name="Google Shape;273;p7"/>
          <p:cNvSpPr txBox="1">
            <a:spLocks noGrp="1"/>
          </p:cNvSpPr>
          <p:nvPr>
            <p:ph type="body" idx="2"/>
          </p:nvPr>
        </p:nvSpPr>
        <p:spPr>
          <a:xfrm>
            <a:off x="4062938" y="1921856"/>
            <a:ext cx="7300800" cy="212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Clr>
                <a:schemeClr val="dk1"/>
              </a:buClr>
              <a:buSzPts val="2800"/>
              <a:buNone/>
            </a:pPr>
            <a:r>
              <a:rPr lang="tr" sz="2800" b="0" i="0" u="none" strike="noStrike" dirty="0">
                <a:latin typeface="Helvetica Neue" panose="02000503000000020004"/>
                <a:ea typeface="Helvetica Neue"/>
                <a:cs typeface="Helvetica Neue"/>
                <a:sym typeface="Helvetica Neue" panose="02000503000000020004"/>
              </a:rPr>
              <a:t>...güvenli ve koruyucu davranışı teşvik etmeli</a:t>
            </a:r>
            <a:endParaRPr dirty="0"/>
          </a:p>
          <a:p>
            <a:pPr marL="403225" lvl="0" indent="-403225" algn="l" rtl="0">
              <a:lnSpc>
                <a:spcPct val="100000"/>
              </a:lnSpc>
              <a:spcBef>
                <a:spcPct val="0"/>
              </a:spcBef>
              <a:spcAft>
                <a:spcPct val="0"/>
              </a:spcAft>
              <a:buClr>
                <a:schemeClr val="dk1"/>
              </a:buClr>
              <a:buSzPts val="2800"/>
              <a:buNone/>
            </a:pPr>
            <a:r>
              <a:rPr lang="tr" sz="2800" b="0" i="0" u="none" strike="noStrike" dirty="0">
                <a:latin typeface="Helvetica Neue" panose="02000503000000020004"/>
                <a:ea typeface="Helvetica Neue"/>
                <a:cs typeface="Helvetica Neue"/>
                <a:sym typeface="Helvetica Neue" panose="02000503000000020004"/>
              </a:rPr>
              <a:t>...gerçekliğe ve anlayışa dayalı olmalı </a:t>
            </a:r>
            <a:endParaRPr dirty="0"/>
          </a:p>
          <a:p>
            <a:pPr marL="403225" lvl="0" indent="-403225" algn="l" rtl="0">
              <a:lnSpc>
                <a:spcPct val="100000"/>
              </a:lnSpc>
              <a:spcBef>
                <a:spcPct val="0"/>
              </a:spcBef>
              <a:spcAft>
                <a:spcPct val="0"/>
              </a:spcAft>
              <a:buClr>
                <a:schemeClr val="dk1"/>
              </a:buClr>
              <a:buSzPts val="2800"/>
              <a:buNone/>
            </a:pPr>
            <a:r>
              <a:rPr lang="tr" sz="2800" b="0" i="0" u="none" strike="noStrike" dirty="0">
                <a:latin typeface="Helvetica Neue" panose="02000503000000020004"/>
                <a:ea typeface="Helvetica Neue"/>
                <a:cs typeface="Helvetica Neue"/>
                <a:sym typeface="Helvetica Neue" panose="02000503000000020004"/>
              </a:rPr>
              <a:t>...yerel (yanlış) kanılara karşı duyarlı olmalı</a:t>
            </a:r>
            <a:endParaRPr dirty="0"/>
          </a:p>
          <a:p>
            <a:pPr marL="403225" lvl="0" indent="-403225" algn="l" rtl="0">
              <a:lnSpc>
                <a:spcPct val="100000"/>
              </a:lnSpc>
              <a:spcBef>
                <a:spcPct val="0"/>
              </a:spcBef>
              <a:spcAft>
                <a:spcPct val="0"/>
              </a:spcAft>
              <a:buClr>
                <a:schemeClr val="dk1"/>
              </a:buClr>
              <a:buSzPts val="2800"/>
              <a:buNone/>
            </a:pPr>
            <a:r>
              <a:rPr lang="tr" sz="2800" b="0" i="0" u="none" strike="noStrike" dirty="0">
                <a:latin typeface="Helvetica Neue" panose="02000503000000020004"/>
                <a:ea typeface="Helvetica Neue"/>
                <a:cs typeface="Helvetica Neue"/>
                <a:sym typeface="Helvetica Neue" panose="02000503000000020004"/>
              </a:rPr>
              <a:t>...çocukları, aileleri ve topluluğu kapsamalı</a:t>
            </a:r>
            <a:endParaRPr dirty="0"/>
          </a:p>
          <a:p>
            <a:pPr marL="403225" lvl="0" indent="-403225" algn="l" rtl="0">
              <a:lnSpc>
                <a:spcPct val="100000"/>
              </a:lnSpc>
              <a:spcBef>
                <a:spcPct val="0"/>
              </a:spcBef>
              <a:spcAft>
                <a:spcPct val="0"/>
              </a:spcAft>
              <a:buClr>
                <a:schemeClr val="dk1"/>
              </a:buClr>
              <a:buSzPts val="2800"/>
              <a:buNone/>
            </a:pPr>
            <a:r>
              <a:rPr lang="tr" sz="2800" b="0" i="0" u="none" strike="noStrike" dirty="0">
                <a:latin typeface="Helvetica Neue" panose="02000503000000020004"/>
                <a:ea typeface="Helvetica Neue"/>
                <a:cs typeface="Helvetica Neue"/>
                <a:sym typeface="Helvetica Neue" panose="02000503000000020004"/>
              </a:rPr>
              <a:t>...sahada test edilmeli </a:t>
            </a:r>
            <a:endParaRPr dirty="0"/>
          </a:p>
          <a:p>
            <a:pPr marL="403225" lvl="0" indent="-403225" algn="l" rtl="0">
              <a:lnSpc>
                <a:spcPct val="100000"/>
              </a:lnSpc>
              <a:spcBef>
                <a:spcPct val="0"/>
              </a:spcBef>
              <a:spcAft>
                <a:spcPct val="0"/>
              </a:spcAft>
              <a:buClr>
                <a:schemeClr val="dk1"/>
              </a:buClr>
              <a:buSzPts val="2800"/>
              <a:buNone/>
            </a:pPr>
            <a:r>
              <a:rPr lang="tr" sz="2800" b="0" i="0" u="none" strike="noStrike" dirty="0">
                <a:latin typeface="Helvetica Neue" panose="02000503000000020004"/>
                <a:ea typeface="Helvetica Neue"/>
                <a:cs typeface="Helvetica Neue"/>
                <a:sym typeface="Helvetica Neue" panose="02000503000000020004"/>
              </a:rPr>
              <a:t>…çocuk dostu ve yaşa uygun, toplumsal cinsiyete duyarlı ve kapsayıcı olmalı</a:t>
            </a:r>
            <a:endParaRPr dirty="0"/>
          </a:p>
          <a:p>
            <a:pPr marL="317500" lvl="0" indent="-317500" algn="l" rtl="0">
              <a:lnSpc>
                <a:spcPct val="100000"/>
              </a:lnSpc>
              <a:spcBef>
                <a:spcPct val="0"/>
              </a:spcBef>
              <a:spcAft>
                <a:spcPct val="0"/>
              </a:spcAft>
              <a:buClr>
                <a:schemeClr val="dk1"/>
              </a:buClr>
              <a:buSzPts val="2800"/>
              <a:buNone/>
            </a:pPr>
            <a:r>
              <a:rPr lang="tr" sz="2800" b="0" i="0" u="none" strike="noStrike" dirty="0">
                <a:latin typeface="Helvetica Neue" panose="02000503000000020004"/>
                <a:ea typeface="Helvetica Neue"/>
                <a:cs typeface="Helvetica Neue"/>
                <a:sym typeface="Helvetica Neue" panose="02000503000000020004"/>
              </a:rPr>
              <a:t>…çocuklarda (yeniden) travmaya yol açabilecek, korkuya, fikir ayrılığına ya da şiddete sebep olabilecek mesajlardan kaçınmalı</a:t>
            </a:r>
            <a:endParaRPr dirty="0"/>
          </a:p>
          <a:p>
            <a:pPr marL="228600" lvl="0" indent="-63500" algn="l" rtl="0">
              <a:lnSpc>
                <a:spcPct val="90000"/>
              </a:lnSpc>
              <a:spcBef>
                <a:spcPts val="1000"/>
              </a:spcBef>
              <a:spcAft>
                <a:spcPct val="0"/>
              </a:spcAft>
              <a:buClr>
                <a:schemeClr val="accent5"/>
              </a:buClr>
              <a:buSzPts val="2600"/>
              <a:buNone/>
            </a:pPr>
            <a:endParaRPr sz="2600" dirty="0"/>
          </a:p>
          <a:p>
            <a:pPr marL="228600" lvl="0" indent="-63500" algn="l" rtl="0">
              <a:lnSpc>
                <a:spcPct val="90000"/>
              </a:lnSpc>
              <a:spcBef>
                <a:spcPts val="1000"/>
              </a:spcBef>
              <a:spcAft>
                <a:spcPct val="0"/>
              </a:spcAft>
              <a:buClr>
                <a:schemeClr val="accent5"/>
              </a:buClr>
              <a:buSzPts val="2600"/>
              <a:buNone/>
            </a:pPr>
            <a:endParaRPr sz="2600" dirty="0"/>
          </a:p>
        </p:txBody>
      </p:sp>
      <p:sp>
        <p:nvSpPr>
          <p:cNvPr id="274" name="Google Shape;274;p7"/>
          <p:cNvSpPr txBox="1">
            <a:spLocks noGrp="1"/>
          </p:cNvSpPr>
          <p:nvPr>
            <p:ph type="body" idx="3"/>
          </p:nvPr>
        </p:nvSpPr>
        <p:spPr>
          <a:xfrm>
            <a:off x="303114" y="371476"/>
            <a:ext cx="289654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000"/>
              <a:buNone/>
            </a:pPr>
            <a:r>
              <a:rPr lang="tr" sz="2400" b="1" i="0" u="none" strike="noStrike" dirty="0">
                <a:latin typeface="Helvetica Neue" panose="02000503000000020004"/>
                <a:ea typeface="Helvetica Neue"/>
                <a:cs typeface="Helvetica Neue"/>
                <a:sym typeface="Helvetica Neue" panose="02000503000000020004"/>
              </a:rPr>
              <a:t>ÇOCUK İŞÇİLİĞİ MESAJLARININ GELİŞTİRİLMESİ</a:t>
            </a:r>
            <a:endParaRPr sz="2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a:latin typeface="Helvetica Neue" panose="02000503000000020004"/>
              </a:rPr>
              <a:t>AKTİVİTE 2. BÖLÜM</a:t>
            </a:r>
            <a:endParaRPr/>
          </a:p>
        </p:txBody>
      </p:sp>
      <p:sp>
        <p:nvSpPr>
          <p:cNvPr id="281" name="Google Shape;281;p8"/>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Tx/>
              <a:buNone/>
            </a:pPr>
            <a:r>
              <a:rPr lang="tr" sz="2800" b="1" i="0" u="none" strike="noStrike">
                <a:latin typeface="Helvetica Neue" panose="02000503000000020004"/>
              </a:rPr>
              <a:t>ÇOCUK İŞÇİLİĞİ KONUSUNDA MESAJLARIN GELİŞTİRİLMESİ</a:t>
            </a:r>
            <a:endParaRPr/>
          </a:p>
        </p:txBody>
      </p:sp>
      <p:sp>
        <p:nvSpPr>
          <p:cNvPr id="282" name="Google Shape;282;p8"/>
          <p:cNvSpPr txBox="1">
            <a:spLocks noGrp="1"/>
          </p:cNvSpPr>
          <p:nvPr>
            <p:ph type="body" idx="2"/>
          </p:nvPr>
        </p:nvSpPr>
        <p:spPr>
          <a:xfrm>
            <a:off x="495747" y="2400300"/>
            <a:ext cx="11696253" cy="4457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sz="2800" b="0" i="0" u="none" strike="noStrike" dirty="0">
                <a:latin typeface="Helvetica Neue" panose="02000503000000020004"/>
              </a:rPr>
              <a:t>Gruplarınızda bu alıştırma için bir hedef grup belirlenecektir.</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Vaka çalışmanızı okuyun ve gruplarınızda tartışın. </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Şimdi hedef grubunuza yönelik çocuk işçiliğini önlemeyi amaçlayan 10 temel mesaj geliştirin. </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Mesajları, size sunulan çocuk işçiliği türlerine, ilgili risklere ve bu bağlamda çocuk işçiliğine yönelik mevcut itici/çekici faktörlere dayandırın. </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Farklı nüfus gruplarını dikkate almayı unutmayın.</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Mesajlarınızı kurula iletin ve tartışın.  </a:t>
            </a:r>
            <a:endParaRPr dirty="0"/>
          </a:p>
        </p:txBody>
      </p:sp>
      <p:pic>
        <p:nvPicPr>
          <p:cNvPr id="283" name="Google Shape;283;p8"/>
          <p:cNvPicPr preferRelativeResize="0"/>
          <p:nvPr/>
        </p:nvPicPr>
        <p:blipFill>
          <a:blip r:embed="rId3">
            <a:alphaModFix/>
          </a:blip>
          <a:stretch>
            <a:fillRect/>
          </a:stretch>
        </p:blipFill>
        <p:spPr>
          <a:xfrm>
            <a:off x="8805243" y="-286718"/>
            <a:ext cx="3386757" cy="3386757"/>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8909165" y="0"/>
            <a:ext cx="3178911" cy="1503632"/>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body" idx="2"/>
          </p:nvPr>
        </p:nvSpPr>
        <p:spPr>
          <a:xfrm>
            <a:off x="3913700" y="1534754"/>
            <a:ext cx="7300912" cy="21288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5"/>
              </a:buClr>
              <a:buSzPts val="2800"/>
              <a:buChar char="•"/>
            </a:pPr>
            <a:r>
              <a:rPr lang="tr" sz="2800" b="0" i="0" u="none" strike="noStrike" dirty="0">
                <a:latin typeface="Helvetica Neue" panose="02000503000000020004"/>
              </a:rPr>
              <a:t>Çocuk işçiliğinin yasal çerçeveleri</a:t>
            </a:r>
            <a:endParaRPr sz="2400"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Çocuk işçiliği risk faktörleri</a:t>
            </a:r>
            <a:endParaRPr sz="2400" dirty="0"/>
          </a:p>
          <a:p>
            <a:pPr marL="228600" lvl="0" indent="-228600" algn="l" rtl="0">
              <a:lnSpc>
                <a:spcPct val="90000"/>
              </a:lnSpc>
              <a:spcBef>
                <a:spcPts val="1000"/>
              </a:spcBef>
              <a:spcAft>
                <a:spcPct val="0"/>
              </a:spcAft>
              <a:buClr>
                <a:schemeClr val="accent5"/>
              </a:buClr>
              <a:buSzPts val="2400"/>
              <a:buChar char="•"/>
            </a:pPr>
            <a:r>
              <a:rPr lang="tr" sz="2400" b="0" i="0" u="none" strike="noStrike" dirty="0">
                <a:latin typeface="Helvetica Neue" panose="02000503000000020004"/>
              </a:rPr>
              <a:t>Çocuk</a:t>
            </a:r>
            <a:r>
              <a:rPr lang="tr" sz="2800" b="0" i="0" u="none" strike="noStrike" dirty="0">
                <a:latin typeface="Helvetica Neue" panose="02000503000000020004"/>
              </a:rPr>
              <a:t> işçiliğinin zararlı etkileri </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Eğitimin önemi </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Çocuk işçiliğini önleme ve müdahale etmede yükümlülük sahiplerinin ve diğer temel paydaşların rolleri </a:t>
            </a:r>
            <a:endParaRPr sz="2400"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Raporlama prosedürleri ve yönlendirme yolları </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Çocukları iş yerinde güvende tutmada işverenlerin rolleri</a:t>
            </a:r>
            <a:endParaRPr sz="2400" dirty="0"/>
          </a:p>
          <a:p>
            <a:pPr marL="228600" lvl="0" indent="-63500" algn="l" rtl="0">
              <a:lnSpc>
                <a:spcPct val="90000"/>
              </a:lnSpc>
              <a:spcBef>
                <a:spcPts val="1000"/>
              </a:spcBef>
              <a:spcAft>
                <a:spcPct val="0"/>
              </a:spcAft>
              <a:buClr>
                <a:schemeClr val="accent5"/>
              </a:buClr>
              <a:buSzPts val="2600"/>
              <a:buNone/>
            </a:pPr>
            <a:endParaRPr sz="2600" dirty="0"/>
          </a:p>
        </p:txBody>
      </p:sp>
      <p:sp>
        <p:nvSpPr>
          <p:cNvPr id="290" name="Google Shape;290;p9"/>
          <p:cNvSpPr txBox="1">
            <a:spLocks noGrp="1"/>
          </p:cNvSpPr>
          <p:nvPr>
            <p:ph type="body" idx="3"/>
          </p:nvPr>
        </p:nvSpPr>
        <p:spPr>
          <a:xfrm>
            <a:off x="105508" y="523980"/>
            <a:ext cx="3434861"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000"/>
              <a:buNone/>
            </a:pPr>
            <a:r>
              <a:rPr lang="en-US" sz="3200" b="1" i="0" u="none" strike="noStrike" dirty="0">
                <a:latin typeface="Helvetica Neue" panose="02000503000000020004"/>
                <a:ea typeface="Helvetica Neue"/>
                <a:cs typeface="Helvetica Neue"/>
                <a:sym typeface="Helvetica Neue" panose="02000503000000020004"/>
              </a:rPr>
              <a:t>ÇOCUK İŞÇİLİĞİ MESAJLARININ GELİŞTİRİLMESİ</a:t>
            </a:r>
            <a:endParaRPr lang="en-US" sz="3600" dirty="0"/>
          </a:p>
        </p:txBody>
      </p:sp>
      <p:sp>
        <p:nvSpPr>
          <p:cNvPr id="291" name="Google Shape;291;p9"/>
          <p:cNvSpPr txBox="1">
            <a:spLocks noGrp="1"/>
          </p:cNvSpPr>
          <p:nvPr>
            <p:ph type="body" idx="1"/>
          </p:nvPr>
        </p:nvSpPr>
        <p:spPr>
          <a:xfrm>
            <a:off x="4100513" y="263167"/>
            <a:ext cx="7114099"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3200"/>
              <a:buNone/>
            </a:pPr>
            <a:r>
              <a:rPr lang="tr" sz="2800" b="1" i="0" u="none" strike="noStrike" dirty="0">
                <a:latin typeface="Helvetica Neue" panose="02000503000000020004"/>
              </a:rPr>
              <a:t>ÇOCUK İŞÇİLİĞİ MESAJLARININ GELİŞTİRİLMESİ ŞU KONULARDA FARKINDALIĞI ARTTIRABİLİR: </a:t>
            </a:r>
            <a:endParaRPr sz="2800" dirty="0"/>
          </a:p>
          <a:p>
            <a:pPr marL="0" lvl="0" indent="0" algn="l" rtl="0">
              <a:lnSpc>
                <a:spcPct val="90000"/>
              </a:lnSpc>
              <a:spcBef>
                <a:spcPts val="1000"/>
              </a:spcBef>
              <a:spcAft>
                <a:spcPct val="0"/>
              </a:spcAft>
              <a:buClr>
                <a:schemeClr val="accent6"/>
              </a:buClr>
              <a:buSzPts val="3200"/>
              <a:buNone/>
            </a:pPr>
            <a:endParaRPr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2560</Words>
  <Application>Microsoft Office PowerPoint</Application>
  <PresentationFormat>Geniş ekran</PresentationFormat>
  <Paragraphs>182</Paragraphs>
  <Slides>20</Slides>
  <Notes>20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Helvetica Neue</vt:lpstr>
      <vt:lpstr>Calibri</vt:lpstr>
      <vt:lpstr>Arial</vt:lpstr>
      <vt:lpstr>Office Theme</vt:lpstr>
      <vt:lpstr>PowerPoint Sunusu</vt:lpstr>
      <vt:lpstr>PowerPoint Sunusu</vt:lpstr>
      <vt:lpstr>PowerPoint Sunusu</vt:lpstr>
      <vt:lpstr>FAALİYET 1. BÖLÜM</vt:lpstr>
      <vt:lpstr>ÇOCUK İŞÇİLİĞİ KONUSUNDA  MESAJLARIN GELİŞTİRİLMESİ </vt:lpstr>
      <vt:lpstr>PowerPoint Sunusu</vt:lpstr>
      <vt:lpstr>PowerPoint Sunusu</vt:lpstr>
      <vt:lpstr>AKTİVİTE 2. BÖLÜM</vt:lpstr>
      <vt:lpstr>PowerPoint Sunusu</vt:lpstr>
      <vt:lpstr>ÇOCUK İŞÇİLİĞİ KONUSUNDA  İLETİŞİM VE MESAJ STRATEJİLERİ GELİŞTİRME </vt:lpstr>
      <vt:lpstr>PowerPoint Sunusu</vt:lpstr>
      <vt:lpstr>PowerPoint Sunusu</vt:lpstr>
      <vt:lpstr>PowerPoint Sunusu</vt:lpstr>
      <vt:lpstr>ÇOCUKLARIN VE ERGENLERİN FARKINDALIK ARTTIRMA ETKİNLİKLERİNE GÜVENLİ KATILIMI  </vt:lpstr>
      <vt:lpstr>AKTİVİTE 3. BÖLÜM</vt:lpstr>
      <vt:lpstr>ÇOCUK İŞÇİLİĞİNİ ÖNLEME VE MÜDAHALE ETME İÇİN SAVUNUCULUK</vt:lpstr>
      <vt:lpstr>PowerPoint Sunusu</vt:lpstr>
      <vt:lpstr>AKTİVİTE 4. BÖLÜM</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Neslihan Çalışkan Antmen</cp:lastModifiedBy>
  <cp:revision>12</cp:revision>
  <dcterms:created xsi:type="dcterms:W3CDTF">2017-12-20T18:51:03Z</dcterms:created>
  <dcterms:modified xsi:type="dcterms:W3CDTF">2024-04-07T19:09:14Z</dcterms:modified>
</cp:coreProperties>
</file>