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Helvetica Neue"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custDataLst>
    <p:tags r:id="rId2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PruvEAnIYkD1LoTdL6iUIHiZt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snapToGrid="0">
      <p:cViewPr>
        <p:scale>
          <a:sx n="66" d="100"/>
          <a:sy n="66" d="100"/>
        </p:scale>
        <p:origin x="876" y="22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customschemas.google.com/relationships/presentationmetadata" Target="metadata"/><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6" name="Google Shape;2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Koordinasyon yapılarının aşağıdakiler aracılığıyla güçlendirilebileceğini açıklayın: </a:t>
            </a:r>
            <a:endParaRPr/>
          </a:p>
          <a:p>
            <a:pPr marL="0" lvl="0" indent="0" algn="l" rtl="0">
              <a:spcBef>
                <a:spcPct val="0"/>
              </a:spcBef>
              <a:spcAft>
                <a:spcPct val="0"/>
              </a:spcAft>
              <a:buNone/>
            </a:pPr>
            <a:endParaRPr sz="1200">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İnsani yardım kuruluşlarının desteğiyle yerel olarak üstlenilen liderlik veya ortak liderlik. Bu, çocuk işçiliğini ele almaktan sorumlu hükûmet birimiyle ya da ulusal bir kuruluşun yerel/topluluk düzeyindeki koordinasyon yapısıyla olabilir.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işçiliğinin tüm düzeylerde koordine edilmesi için bunun sağlanması önemlidir. Ulusal düzeyde koordinasyon, politikaların geliştirilmesi veya standartların belirlenmesi açısından etkili olabilir ancak çocuk işçiliğine maruz kalan veya maruz kalma riski olan çocukların önleme ve müdahale için gerekli olan sektörler arası mevcut hizmet seçeneklerine erişebilmeleri ve boşlukların bulunduğu yerlerde yerel koordinasyon düzeylerine çıkarabilmelerini sağlamak için etkili yerel düzeyde ve topluluk düzeyinde koordinasyona ihtiyaç vardır.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Bu bağlamda, özellikle ilgili sektörleri bir araya getirmek için daha fazla çaba sarf edilmesi gereken durumlarda, çok sektörlü bir çocuk işçiliği görev gücünün veya özel koordinasyon grubunun eklenmesi faydalı olabilir.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Ancak mümkün olan her durumda koordinasyon yapıları, tekrarlayan çabalardan veya paralel insani yardım sistemleri oluşturmaktan kaçınarak mevcut yapılar üzerine inşa edilmelidir. İnsani kriz durumunun boyutu veya bağlam nedeniyle, özellikle mültecilerin veya ÜYEK'lerin yaşadığı kriz durumlarında veya karmaşık acil durumlarda bazen bu durum kaçınılmaz olabilmektedir, yine de mevcut ilgili yapılar arasındaki yaklaşımların uyumlaştırılması için çaba gösterilmelidir.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Hedeflenen çabaların koordinasyon yapılarını ve katılımı güçlendirebileceği bir diğer alan da yerel diller ve kültürler dikkate alınarak yapılan bilgilendirme toplantıları, hazırlanan materyaller ve araçlar, farkındalık artırma ve kapasite geliştirme çalışmaları ve çıkarılan dersler yoluyla yerel katılımın teşvik edilmesidir. </a:t>
            </a:r>
            <a:endParaRPr/>
          </a:p>
        </p:txBody>
      </p:sp>
      <p:sp>
        <p:nvSpPr>
          <p:cNvPr id="306" name="Google Shape;3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Çocuk işçiliğinin önlenmesi ve müdahalesi kapsamında ilişkilerin veya ağların güçlendirilmesi şunları içerebilir: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koruma, TCDŞ, eğitim, gıda güvenliği ve geçim kaynakları ve tarım, sağlık ve psikososyal destek alanlarında çalışanların yanı sıra özel sektör ve üç taraflı aktörler ve yerel toplum örgütleri dâhil ancak bunlarla sınırlı olmamak kaydıyla ilgili insani yardım ve çocuk işçiliği aktörlerinin geniş çaplı çok sektörlü katılımı için çalışma.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Koordinasyon yapıları içinde rol ve sorumlulukların belirlenmesi, geniş temsil gücüne sahip grupların daha sorunsuz bir şekilde katılımını kolaylaştırır. </a:t>
            </a:r>
            <a:endParaRPr dirty="0"/>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Kırılganlık kriterleri, yönlendirme yolları, kilit mesajlar, asgari hizmet paketleri gibi temel sorumlulukların veya faaliyetlerin, insan ticaretiyle mücadele görev gücü, Silahlı Kuvvetler veya Güçlerle İlişki Hâlindeki Çocuklar (CAAFAG) görev gücü veya çocuk işçiliğini ortadan kaldırmaya yönelik ulusal eylem planını destekleyen koordinasyon yapıları gibi mevcut çocuk işçiliği ve en kötü biçimlerdeki çocuk işçiliği ile ilgili koordinasyon yapılarıyla uyumlu hâle getirilmesi. </a:t>
            </a:r>
            <a:endParaRPr dirty="0"/>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Farklı koordinasyon gruplarının kapasitelerinde ya da insani yardım konularında veya krizden etkilenen belirli nüfus gruplarını nasıl entegre edecekleri konusunda farklılıkları olabilir. Bununla birlikte, yaklaşımların uyumlaştırılması amacıyla başlangıç aşamasında harcanan zaman, tekrarların azaltılması ve çocuk işçi olarak çalışan çocuklara yönelik daha iyi sonuçlar elde edilmesi için zaman yönünden iyi bir yatırım olacaktır.</a:t>
            </a:r>
            <a:endParaRPr dirty="0"/>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Ortak bir anlayışın geliştirilmesi için kapasite geliştirme çalışmaları ve çocuk işçiliği konusunda ortak diyalog oluşturulması gibi faaliyetler hayati önem taşımaktadır. </a:t>
            </a:r>
            <a:endParaRPr dirty="0"/>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Aynı şekilde ortak araçlar, protokoller veya kılavuzlar geliştirilmesi ve katılımcı üyelerin çocuk işçiliğini daha iyi önleyebilmeleri ve müdahale edebilmeleri için mali ve teknik kaynaklara erişimlerinin desteklenmesi amaçlanmaktadır. </a:t>
            </a:r>
            <a:endParaRPr dirty="0"/>
          </a:p>
          <a:p>
            <a:pPr marL="171450" lvl="0" indent="-95250" algn="l" rtl="0">
              <a:spcBef>
                <a:spcPct val="0"/>
              </a:spcBef>
              <a:spcAft>
                <a:spcPct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lvl="0" indent="-95250" algn="l" rtl="0">
              <a:spcBef>
                <a:spcPct val="0"/>
              </a:spcBef>
              <a:spcAft>
                <a:spcPct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ct val="0"/>
              </a:spcBef>
              <a:spcAft>
                <a:spcPct val="0"/>
              </a:spcAft>
              <a:buNone/>
            </a:pPr>
            <a:endParaRPr sz="1200" dirty="0">
              <a:solidFill>
                <a:schemeClr val="dk1"/>
              </a:solidFill>
              <a:latin typeface="Calibri"/>
              <a:ea typeface="Calibri"/>
              <a:cs typeface="Calibri"/>
              <a:sym typeface="Calibri"/>
            </a:endParaRPr>
          </a:p>
          <a:p>
            <a:pPr marL="0" lvl="0" indent="0" algn="l" rtl="0">
              <a:spcBef>
                <a:spcPct val="0"/>
              </a:spcBef>
              <a:spcAft>
                <a:spcPct val="0"/>
              </a:spcAft>
              <a:buNone/>
            </a:pPr>
            <a:r>
              <a:rPr lang="en-GB" sz="1200" dirty="0">
                <a:solidFill>
                  <a:schemeClr val="dk1"/>
                </a:solidFill>
                <a:latin typeface="Calibri"/>
                <a:ea typeface="Calibri"/>
                <a:cs typeface="Calibri"/>
                <a:sym typeface="Calibri"/>
              </a:rPr>
              <a:t> </a:t>
            </a:r>
            <a:endParaRPr dirty="0"/>
          </a:p>
          <a:p>
            <a:pPr marL="0" lvl="0" indent="0" algn="l" rtl="0">
              <a:spcBef>
                <a:spcPct val="0"/>
              </a:spcBef>
              <a:spcAft>
                <a:spcPct val="0"/>
              </a:spcAft>
              <a:buNone/>
            </a:pPr>
            <a:endParaRPr dirty="0"/>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Değerlendirmeler, farkındalık yaratma ve savunuculuk faaliyetleri gibi çocuk işçiliğine yönelik koordineli faaliyetler ile çocuk işçiliğinin tespit edilmesi ve yönlendirme yolları gibi koordineli önleme ve müdahale faaliyetleri tüm sektörleri ilgilendirmektedir. </a:t>
            </a:r>
            <a:endParaRPr dirty="0"/>
          </a:p>
          <a:p>
            <a:pPr marL="0" lvl="0" indent="0" algn="l" rtl="0">
              <a:spcBef>
                <a:spcPct val="0"/>
              </a:spcBef>
              <a:spcAft>
                <a:spcPct val="0"/>
              </a:spcAft>
              <a:buNone/>
            </a:pPr>
            <a:endParaRPr sz="1200" dirty="0">
              <a:solidFill>
                <a:schemeClr val="dk1"/>
              </a:solidFill>
              <a:latin typeface="Calibri"/>
              <a:ea typeface="Calibri"/>
              <a:cs typeface="Calibri"/>
              <a:sym typeface="Calibri"/>
            </a:endParaRPr>
          </a:p>
        </p:txBody>
      </p:sp>
      <p:sp>
        <p:nvSpPr>
          <p:cNvPr id="322" name="Google Shape;3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Sektöre özgü önlemler şu konulara odaklanabilir: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Koruma/TCDŞ: Doğum kaydının düzenlenmesi ve belgeleme; toplumsal cinsiyete dayalı şiddet kapsamına giren en kötü biçimlerdeki çocuk işçiliği kapsamında çalışan çocuklar için net SOP'lerin geliştirilmesi; birden fazla risk unsuru ve kırılganlığı olan haneler için bu hanelerdeki çocuk işçi olarak çalışan çocukların aile ve bakım verme ortamlarının güçlendirilmesi gibi daha geniş koruma faaliyetlerine entegre edilmesi.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Eğitim: Okula gitmeyen ve çalışan çocuklar için nitelikli öğrenme imkânlarının koordine edilmesi veya eğitime erişimi önleyen/okulu bırakmaya neden olan politika engellerinin ele alınması.</a:t>
            </a:r>
            <a:endParaRPr sz="1200">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Gıda Güvenliği ve Geçim Kaynakları (FSL): FSL müdahalelerinde çocuk işçiliği risklerinin dikkate alınması; korunma olanakları da dâhil olmak üzere ergenler için yaşlarına uygun imkânların sunulması; mevcut FSL desteği veya kırılgan gruplar hakkında bilgi sağlanması; insana yakışır işlere erişimi önleyen politika engellerinin ele alınması.</a:t>
            </a:r>
            <a:endParaRPr sz="1200">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Sağlık: İşten kaynaklanan hastalık, yaralanma, sakatlık ve engelliliklerin yaygın görülen türleri; cinsel ve toplumsal cinsiyete dayalı şiddet mağduru ve engelli çocuklar da dâhil olmak üzere çocuk işçi olarak çalışan çocuklar için sağlık hizmetleri ve yönlendirme.</a:t>
            </a:r>
            <a:endParaRPr/>
          </a:p>
          <a:p>
            <a:pPr marL="0" lvl="0" indent="0" algn="l" rtl="0">
              <a:spcBef>
                <a:spcPct val="0"/>
              </a:spcBef>
              <a:spcAft>
                <a:spcPct val="0"/>
              </a:spcAft>
              <a:buNone/>
            </a:pPr>
            <a:endParaRPr sz="1200">
              <a:solidFill>
                <a:schemeClr val="dk1"/>
              </a:solidFill>
              <a:latin typeface="Calibri"/>
              <a:ea typeface="Calibri"/>
              <a:cs typeface="Calibri"/>
              <a:sym typeface="Calibri"/>
            </a:endParaRPr>
          </a:p>
        </p:txBody>
      </p:sp>
      <p:sp>
        <p:nvSpPr>
          <p:cNvPr id="331" name="Google Shape;3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Arial"/>
              <a:buNone/>
            </a:pPr>
            <a:r>
              <a:rPr lang="tr" sz="1200" b="0" i="0" u="none" strike="noStrike" dirty="0">
                <a:solidFill>
                  <a:srgbClr val="000000"/>
                </a:solidFill>
                <a:latin typeface="Calibri"/>
                <a:ea typeface="Calibri"/>
                <a:cs typeface="Calibri"/>
                <a:sym typeface="Calibri"/>
              </a:rPr>
              <a:t>Aşağıdakiler aracılığıyla mevcut koruyucu faktörlerin, resmî ve resmî olmayan sistemlerin güçlendirilmesi ve kilit risk faktörlerinin ele alınması için koordineli faaliyetleri önceliklendirin: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Sektörler arası koordinasyon ve olası mülteci veya göçmen krizleri ile ilgili belirli konular da dâhil olmak üzere, bir insani kriz durumunda çocuk işçiliğinin nasıl değişebileceğine veya artabileceğine ilişkin tespit ve müdahalede bulunmak amacıyla çocuk işçiliğinin acil durum hazırlığı ve senaryo planlamasına entegre edilmesi.</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Afet ve kriz ortamlarında çocuklar için temel doğal tehlikeler ve diğer risk faktörleriyle ilgili afet risklerinin belirlenmesi ve azaltılmasını amaçlayan DRR çalışmasına çocuk işçiliğinin entegre edilmesi.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Acil durum hazırlığının, çocuk işçiliğinin önlenmesinden sorumlu ulusal makamların faaliyetlerine ve eğitim, prosedürler, operasyonel destek vb. dâhil olmak üzere uzun vadeli/gelişimsel çocuk işçiliği programlarına entegre edilmesinin sağlanması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Mevcut ve eksik bilgilerin temel alanlarını belirlemek için "Neyi Bilmemiz Gerekiyor?" metodunu kullanarak ikincil veri inceleme aracılığıyla bağlamdaki çocuk işçiliğine ilişkin ortak bir anlayışın geliştirilmesi.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Protokollerin, araçların ve kılavuzların insani yardım faaliyetlerinde çocuk işçiliği başlığını kapsamasının sağlanması (çocuk işçiliğinin tespiti, yönlendirilmesi ve müdahalesi için SOP'ler; mesajlar ve program materyalleri) ulusal çerçevelerle uyumlu hâle getirilmeli ve yaygınlaştırılmalıdır.</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Hazırlık sürecinde çocuk işçiliği aktörlerinin kapasitesinin güçlendirilmesi, mümkün olduğunda mevcut koordinasyon yapıları kullanılarak kapasite geliştirilmesi.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Donör haritalaması ve teklif hazırlıkları gibi kaynak seferberliği stratejilerinin hazırlanması </a:t>
            </a:r>
            <a:endParaRPr dirty="0"/>
          </a:p>
          <a:p>
            <a:pPr marL="0" lvl="0" indent="0" algn="l" rtl="0">
              <a:spcBef>
                <a:spcPct val="0"/>
              </a:spcBef>
              <a:spcAft>
                <a:spcPct val="0"/>
              </a:spcAft>
              <a:buNone/>
            </a:pPr>
            <a:endParaRPr dirty="0"/>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Müdahale faaliyetlerinde durum analizini kanıt temeli olarak kullanın. Aşağıdakiler aracılığıyla koordine edin: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 göstergelerinin ilgili sektörlerdeki çoklu veya tek sektörlü ihtiyaç değerlendirmelerine dâhil edilmesi.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İkincil veri incelemesinin çocuk işçiliğine ilişkin yeni bilgilerle güncellenmesi, bu incelemenin yayılması ve hızlı önleyici faaliyet için bir kanıt temeli olarak kullanılması.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işçiliğinin öncelikli bir sorun olduğu durumlarda, çocuk işçiliğinin İnsani İhtiyaçlara Genel Bakış belgelerine, sektör müdahale planlarına ve ülke stratejilerine dâhil edilmesi için savunuculuk yapılması, kapsamlı çocuk işçiliği önleme ve müdahale planlarının geliştirilmesi, kriz sürecinde çocuk işçiliğinin önlenmesi ve yanıt verme müdahaleleri ve hizmetleri için (yerel) kuruluşlar da dâhil olmak üzere daha fazla yatırım yapılmasının sağlanması için savunuculuk yapılması ve diyalog kurulması.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En kötü biçimlerdeki çocuk işçiliği ve TCDŞ içeren çocuk işçiliği durumları için net SOP'ler, uyumlaştırılmış temel mesajlar ve farklı hedef gruplar için savunuculuk gibi uygulayıcılara yardımcı olacak araç ve materyallerin oluşturulması veya bunların güncellenmesi.</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 kavramları ve mevzuatı, öncelikli olarak ele alınacak çocuk işçiliği biçimleri/en kötü biçimlerdeki çocuk işçiliği, itici güçler, risk faktörleri, koruyucu faktörler ve stratejiler hakkında ortak bir anlayış geliştirilmesi için kilit yerel ve ulusal çocuk işçiliği aktörlerine teknik ve operasyonel destek sağlanması.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 ve insani yardım aktörlerinin yaptıkları müdahalelerle ilgili çocuk işçiliği risklerini anladıklarından ve risk değerlendirmeleri, koruma politikaları, davranış kuralları ve CSİTÖ tedbirleri yoluyla insani yardım faaliyetlerinin olası olumsuz etkilerini en aza indirebildiklerinden emin olunması.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işçiliğinin ortak haritalama şablonları, koordineli anlık görüntüler, gösterge tabloları, durum raporlama ve izleme araçları gibi sektöre özel bilgi yönetim araçlarına entegre edilmesi. Çocuk işçiliğinin/en kötü biçimlerdeki çocuk işçiliğinin izlenmesi için sektörler arasında bilgi yönetiminin uyumlaştırılması. </a:t>
            </a:r>
            <a:endParaRPr dirty="0"/>
          </a:p>
          <a:p>
            <a:pPr marL="0" lvl="0" indent="0" algn="l" rtl="0">
              <a:spcBef>
                <a:spcPct val="0"/>
              </a:spcBef>
              <a:spcAft>
                <a:spcPct val="0"/>
              </a:spcAft>
              <a:buNone/>
            </a:pPr>
            <a:endParaRPr sz="1200" dirty="0">
              <a:solidFill>
                <a:schemeClr val="dk1"/>
              </a:solidFill>
              <a:latin typeface="Calibri"/>
              <a:ea typeface="Calibri"/>
              <a:cs typeface="Calibri"/>
              <a:sym typeface="Calibri"/>
            </a:endParaRPr>
          </a:p>
        </p:txBody>
      </p:sp>
      <p:sp>
        <p:nvSpPr>
          <p:cNvPr id="349" name="Google Shape;3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239" name="Google Shape;239;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Çocuk işçiliğinin ele alınmasından, mevzuattan ve politikadan sorumlu olan hükûmet yetkililerinin ve ulusal organların, çoğu ülkede Çalışma Bakanlığı veya Refah Bakanlığı ya da Sosyal İşler Bakanlığı olan başlıca hükûmet birimlerini kapsadığını açıklayın. Ayrıca, eğitim, adalet, göç, güvenlik, tarım, nüfus, içişleri ve/veya sosyal koruma bakanlıkları gibi diğer ilgili makamlar da bu kapsamda yer almaktadır. En kötü biçimlerdeki çocuk işçiliği de dâhil olmak üzere, çocuk işçiliğine yönelik hâlihazırda mevcut koordinasyon mekanizmalarının tespit edilmesi de önem taşımaktadır. Çocuk işçiliğinin ortadan kaldırılması için pek çok ülkede ulusal eylem planıyla bağlantılı ulusal bir çalışma grubu veya görev gücü bulunurken, bazı ülkelerde insan ticaretiyle mücadele çabalarının koordinasyonu veya çocukların silahlı kuvvetlerde/gruplarda silah altına alınmasının önlenmesi ve buna müdahale edilmesi için ayrı mekanizmalar mevcuttur. </a:t>
            </a:r>
            <a:endParaRPr dirty="0"/>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Aşağıdakiler de dâhil olmak üzere olası çocuk işçiliği koordinasyon yapılarını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müdahalesine öncülük eden bir sektör: Örneğin, çocuk koruma sektörü veya eğitim sektörü koordinasyon grubu bu kategoride yer alabilir ya da diğer sektör aktörlerini kapsayabilir. Bu, çoğunlukla sektör koordinasyon grubu altındaki özel bir görev gücü aracılığıyla yapılır.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Diğer bir seçenek ise, birden fazla sektörün tayin edilmiş olması, sektörler arası bir çocuk işçiliği koordinasyon grubu aracılığıyla çocuk işçiliği müdahalesine ortaklaşa liderlik edilmesi ve bu grubun kilit sektörlerin, özel sektörün, hükûmetin ve sivil toplum aktörlerinin temsilcilerini içermesidir. Bağlama göre bu gruplara çalışma bakanlığı veya bir insani yardım aktörü de liderlik edebilmektedir.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Son seçenek ise çocuk işçiliği müdahalesinin bir devlet kurumu tarafından yönetilmesi ve insani yardım amaçlı çocuk işçiliği konularının hükûmet tarafından yönetilen mevcut çocuk işçiliği koordinasyon yapılarına dâhil edilmesidir. Bu, özellikle aktif çocuk işçiliği departmanlarının veya gerekli kaynaklara, uzmanlığa ve kapasiteye sahip çocuk işçiliği izleme sistemlerinin bulunduğu yerlerde geçerlidir </a:t>
            </a:r>
            <a:endParaRPr/>
          </a:p>
        </p:txBody>
      </p:sp>
      <p:sp>
        <p:nvSpPr>
          <p:cNvPr id="254" name="Google Shape;2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Bağlam içerisinde uygun bir koordinasyon yapısının oluşturulması için en iyi yolun çocuk işçiliği konusunda çalışan hükûmet öncülüğündeki kurum ile koordinasyon içinde çalışılması olduğunu açıklayın. İnsani yardım durumu, çocuk işçiliğinin görülme sıklığı ve mevcut kapasite yapıya ilişkin kararların birçoğu üzerinde yönlendirici etkiye sahip olacaktır. Mümkün olduğu durumlarda, paralel sistemler oluşturmak yerine mevcut çocuk işçiliği koordinasyon yapılarının kapasitesini güçlendirin ve bir öncü kurum atayın. Hükûmetler nihai sorumlu olmakla birlikte, büyük ölçekli veya karmaşık kriz durumlarında ve kısıtlı kaynağa sahip ortamlarda, çocuk işçiliğinin önlenmesi ve çocuk işçiliğine müdahale edilmesine yönelik insani yardım çabalarının koordinasyonuna genellikle diğer aktörler (birlikte) öncülük etmektedir. Çocuk işçiliğinin etkili bir şekilde önlenmesi ve müdahale edilmesi için hangi düzeyde koordinasyona ihtiyaç duyulduğunu değerlendirin ve ilgili bakanlıklar, BM kuruluşları, diğer koordinasyon grupları, yerel, ulusal ve uluslararası STK'ler arasında ilgili tüm aktörleri içeren sektörler arası koordinasyonu güçlendirin, ilgili ve mevcut olduğu yerlerde sendikaları, işveren derneklerini, işçi örgütlerini ve çalışan çocuklara yönelik dernekleri sürece dâhil edin. </a:t>
            </a:r>
            <a:endParaRPr dirty="0"/>
          </a:p>
          <a:p>
            <a:pPr marL="0" lvl="0" indent="0" algn="l" rtl="0">
              <a:spcBef>
                <a:spcPct val="0"/>
              </a:spcBef>
              <a:spcAft>
                <a:spcPct val="0"/>
              </a:spcAft>
              <a:buNone/>
            </a:pPr>
            <a:endParaRPr dirty="0"/>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Bir dizi aktörün koordinasyona katılımını kolaylaştırmaya yardımcı olmanın önemli olduğunu açıklayın. </a:t>
            </a:r>
            <a:endParaRPr dirty="0"/>
          </a:p>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Hükûmet aktörlerine ek olarak (örneğin, insani yardım bağlamı dışında çocuk işçiliğinin ortadan kaldırılması için çalışanlar ile iş birliği, bilgi paylaşımına ve çocuk işçiliğinin ele alınmasına yönelik mevcut çabaların geliştirilmesine yardımcı olabilir), çocukların çocuk işçi olarak çalışmasının önlenmesi ve kurtarılması için gereken temel hizmetleri sağlayan ilgili sektörlerden bir dizi aktör. </a:t>
            </a:r>
            <a:endParaRPr dirty="0"/>
          </a:p>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Ulusal, yerel ve toplum temelli aktörlerin katılımı, dil ve yerel kültürü dikkate alan bilgilendirme toplantıları, materyaller ve araçların geliştirilmesiyle, farkındalık yaratma ve kapasite geliştirme çabalarıyla ve çıkarılan derslerle teşvik edilebilir.  </a:t>
            </a:r>
            <a:endParaRPr dirty="0"/>
          </a:p>
          <a:p>
            <a:pPr marL="0" lvl="0" indent="0" algn="l" rtl="0">
              <a:spcBef>
                <a:spcPct val="0"/>
              </a:spcBef>
              <a:spcAft>
                <a:spcPct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ct val="0"/>
              </a:spcBef>
              <a:spcAft>
                <a:spcPct val="0"/>
              </a:spcAft>
              <a:buNone/>
            </a:pPr>
            <a:endParaRPr dirty="0"/>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Aşağıdaki hususları açıklayın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Acil durum hazırlığının; çocuk işçiliğinin koordineli hazırlık, senaryo planlama ve afet risk azaltma (DRR) faaliyetlerine dâhil edilmesinin ve çocuk işçiliğinin ortadan kaldırılmasına yönelik uzun vadeli ulusal kalkınma programlarının ve planlarının kapsamına alınmasının sağlanması;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işçiliğinin ve çocuk işçiliğini önleme ve müdahale faaliyetlerinin analiz edilmesi, haritalandırılması ve izlenmesi için çocuk işçiliğine ilişkin değerlendirmelerin ve göstergelerinin sektörler arasında koordine edilmesini sağlayacak veri ve bilgilerin yönetilmesi;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işçiliğinin insani yardım stratejilerine ve hedeflerine dâhil edilmesinin sağlanması için stratejik planlama yapılması ve çocuk işçiliğini önleme ve müdahale çalışmaları ile zarar vermeme ilkesi kapsamında gerçekleştirilen faaliyetler için çok sektörlü bir çerçeve geliştirilmesi;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Toplumsal cinsiyete dayalı şiddet içerenler de dâhil olmak üzere, en kötü biçimlerdeki çocuk işçiliğinde çalışan veya çocuk işçiliği riski altında olan çocukların ihtiyaçlarının karşılanması için yönlendirme yollarının geliştirilmesinin veya güçlendirilmesinin desteklenmesi;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Öncelikli çocuk işçiliği sorunlarının ele alınması, çocuk işçiliğinin önlenmesi ve müdahale faaliyetleri için asgari standartların karşılanması ve kapasite geliştirme ve araç geliştirme dâhil olmak üzere ilgili hükûmet aktörlerine ve hükûmet dışı aktörlere kapasite, teknik ve operasyonel destek sağlanması;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 risk faktörlerinin azaltılmasına ve kurumsal müdahalelerle ilgili olası olumsuz etkilerin en aza indirilmesine yönelik çabalar da dâhil olmak üzere, insani yardım faaliyetleriyle ilgili çocuk işçiliğini önlemeye yönelik tedbirlerin uygulamaya konulması ve BM, STK, hükûmet ve özel sektör aktörlerinin çocuk koruma ve Cinsel Sömürü, İstismar ve Tacizin Önlenmesi (PSEAH) konularında kapasitelerinin geliştirilmesi. </a:t>
            </a:r>
            <a:endParaRPr dirty="0"/>
          </a:p>
          <a:p>
            <a:pPr marL="171450" lvl="0" indent="-95250" algn="l" rtl="0">
              <a:spcBef>
                <a:spcPct val="0"/>
              </a:spcBef>
              <a:spcAft>
                <a:spcPct val="0"/>
              </a:spcAft>
              <a:buClr>
                <a:schemeClr val="dk1"/>
              </a:buClr>
              <a:buSzPts val="1200"/>
              <a:buFont typeface="Arial"/>
              <a:buNone/>
            </a:pPr>
            <a:endParaRPr dirty="0"/>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86" name="Google Shape;2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14" name="Google Shape;14;p20"/>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20"/>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0"/>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3"/>
        <p:cNvGrpSpPr/>
        <p:nvPr/>
      </p:nvGrpSpPr>
      <p:grpSpPr>
        <a:xfrm>
          <a:off x="0" y="0"/>
          <a:ext cx="0" cy="0"/>
          <a:chOff x="0" y="0"/>
          <a:chExt cx="0" cy="0"/>
        </a:xfrm>
      </p:grpSpPr>
      <p:sp>
        <p:nvSpPr>
          <p:cNvPr id="64" name="Google Shape;6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9"/>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66" name="Google Shape;66;p29"/>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67" name="Google Shape;67;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8" name="Google Shape;68;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9" name="Google Shape;69;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0"/>
        <p:cNvGrpSpPr/>
        <p:nvPr/>
      </p:nvGrpSpPr>
      <p:grpSpPr>
        <a:xfrm>
          <a:off x="0" y="0"/>
          <a:ext cx="0" cy="0"/>
          <a:chOff x="0" y="0"/>
          <a:chExt cx="0" cy="0"/>
        </a:xfrm>
      </p:grpSpPr>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73" name="Google Shape;73;p30"/>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74" name="Google Shape;74;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6" name="Google Shape;76;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79" name="Google Shape;79;p31"/>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0" name="Google Shape;80;p31"/>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81" name="Google Shape;81;p31"/>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2" name="Google Shape;82;p3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85" name="Google Shape;85;p32"/>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6" name="Google Shape;86;p32"/>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87" name="Google Shape;87;p32"/>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8" name="Google Shape;88;p3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33"/>
          <p:cNvGrpSpPr/>
          <p:nvPr/>
        </p:nvGrpSpPr>
        <p:grpSpPr>
          <a:xfrm>
            <a:off x="0" y="5303520"/>
            <a:ext cx="12192000" cy="1639827"/>
            <a:chOff x="0" y="5303520"/>
            <a:chExt cx="12192000" cy="1639827"/>
          </a:xfrm>
        </p:grpSpPr>
        <p:pic>
          <p:nvPicPr>
            <p:cNvPr id="91" name="Google Shape;91;p33"/>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92" name="Google Shape;92;p33"/>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93" name="Google Shape;93;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94" name="Google Shape;94;p3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5" name="Google Shape;95;p3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34"/>
          <p:cNvGrpSpPr/>
          <p:nvPr/>
        </p:nvGrpSpPr>
        <p:grpSpPr>
          <a:xfrm>
            <a:off x="0" y="5303520"/>
            <a:ext cx="12192000" cy="1639827"/>
            <a:chOff x="0" y="5303520"/>
            <a:chExt cx="12192000" cy="1639827"/>
          </a:xfrm>
        </p:grpSpPr>
        <p:pic>
          <p:nvPicPr>
            <p:cNvPr id="98" name="Google Shape;98;p34"/>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99" name="Google Shape;99;p34"/>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00" name="Google Shape;100;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1" name="Google Shape;101;p3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2" name="Google Shape;102;p3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5" name="Google Shape;105;p3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6" name="Google Shape;106;p3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07" name="Google Shape;107;p35"/>
          <p:cNvGrpSpPr/>
          <p:nvPr/>
        </p:nvGrpSpPr>
        <p:grpSpPr>
          <a:xfrm>
            <a:off x="0" y="5303520"/>
            <a:ext cx="12192000" cy="1639827"/>
            <a:chOff x="0" y="5303520"/>
            <a:chExt cx="12192000" cy="1639827"/>
          </a:xfrm>
        </p:grpSpPr>
        <p:pic>
          <p:nvPicPr>
            <p:cNvPr id="108" name="Google Shape;108;p35"/>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09" name="Google Shape;109;p35"/>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36"/>
          <p:cNvGrpSpPr/>
          <p:nvPr/>
        </p:nvGrpSpPr>
        <p:grpSpPr>
          <a:xfrm>
            <a:off x="0" y="5303520"/>
            <a:ext cx="12192000" cy="1639827"/>
            <a:chOff x="0" y="5303520"/>
            <a:chExt cx="12192000" cy="1639827"/>
          </a:xfrm>
        </p:grpSpPr>
        <p:pic>
          <p:nvPicPr>
            <p:cNvPr id="112" name="Google Shape;112;p36"/>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13" name="Google Shape;113;p36"/>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14" name="Google Shape;114;p3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15" name="Google Shape;115;p3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6" name="Google Shape;116;p3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19" name="Google Shape;119;p3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3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21" name="Google Shape;121;p37"/>
          <p:cNvSpPr>
            <a:spLocks noGrp="1"/>
          </p:cNvSpPr>
          <p:nvPr>
            <p:ph type="pic" idx="2"/>
          </p:nvPr>
        </p:nvSpPr>
        <p:spPr>
          <a:xfrm>
            <a:off x="0" y="0"/>
            <a:ext cx="4340225" cy="6858000"/>
          </a:xfrm>
          <a:prstGeom prst="rect">
            <a:avLst/>
          </a:prstGeom>
          <a:noFill/>
          <a:ln>
            <a:noFill/>
          </a:ln>
        </p:spPr>
        <p:txBody>
          <a:bodyPr/>
          <a:lstStyle/>
          <a:p>
            <a:endParaRPr/>
          </a:p>
        </p:txBody>
      </p:sp>
      <p:sp>
        <p:nvSpPr>
          <p:cNvPr id="122" name="Google Shape;122;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25" name="Google Shape;125;p3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3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27" name="Google Shape;127;p38"/>
          <p:cNvSpPr>
            <a:spLocks noGrp="1"/>
          </p:cNvSpPr>
          <p:nvPr>
            <p:ph type="pic" idx="2"/>
          </p:nvPr>
        </p:nvSpPr>
        <p:spPr>
          <a:xfrm>
            <a:off x="0" y="0"/>
            <a:ext cx="4340225" cy="6858000"/>
          </a:xfrm>
          <a:prstGeom prst="rect">
            <a:avLst/>
          </a:prstGeom>
          <a:noFill/>
          <a:ln>
            <a:noFill/>
          </a:ln>
        </p:spPr>
        <p:txBody>
          <a:bodyPr/>
          <a:lstStyle/>
          <a:p>
            <a:endParaRPr/>
          </a:p>
        </p:txBody>
      </p:sp>
      <p:sp>
        <p:nvSpPr>
          <p:cNvPr id="128" name="Google Shape;128;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1"/>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21"/>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1" name="Google Shape;131;p3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3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33" name="Google Shape;133;p39"/>
          <p:cNvSpPr>
            <a:spLocks noGrp="1"/>
          </p:cNvSpPr>
          <p:nvPr>
            <p:ph type="pic" idx="2"/>
          </p:nvPr>
        </p:nvSpPr>
        <p:spPr>
          <a:xfrm>
            <a:off x="0" y="0"/>
            <a:ext cx="4340225" cy="6858000"/>
          </a:xfrm>
          <a:prstGeom prst="rect">
            <a:avLst/>
          </a:prstGeom>
          <a:noFill/>
          <a:ln>
            <a:noFill/>
          </a:ln>
        </p:spPr>
        <p:txBody>
          <a:bodyPr/>
          <a:lstStyle/>
          <a:p>
            <a:endParaRPr/>
          </a:p>
        </p:txBody>
      </p:sp>
      <p:sp>
        <p:nvSpPr>
          <p:cNvPr id="134" name="Google Shape;134;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7" name="Google Shape;137;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39" name="Google Shape;139;p40"/>
          <p:cNvSpPr>
            <a:spLocks noGrp="1"/>
          </p:cNvSpPr>
          <p:nvPr>
            <p:ph type="pic" idx="2"/>
          </p:nvPr>
        </p:nvSpPr>
        <p:spPr>
          <a:xfrm>
            <a:off x="0" y="0"/>
            <a:ext cx="4340225" cy="6858000"/>
          </a:xfrm>
          <a:prstGeom prst="rect">
            <a:avLst/>
          </a:prstGeom>
          <a:noFill/>
          <a:ln>
            <a:noFill/>
          </a:ln>
        </p:spPr>
        <p:txBody>
          <a:bodyPr/>
          <a:lstStyle/>
          <a:p>
            <a:endParaRPr/>
          </a:p>
        </p:txBody>
      </p:sp>
      <p:sp>
        <p:nvSpPr>
          <p:cNvPr id="140" name="Google Shape;140;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43" name="Google Shape;143;p41"/>
          <p:cNvGrpSpPr/>
          <p:nvPr/>
        </p:nvGrpSpPr>
        <p:grpSpPr>
          <a:xfrm>
            <a:off x="-208788" y="0"/>
            <a:ext cx="12609576" cy="2174490"/>
            <a:chOff x="0" y="5043119"/>
            <a:chExt cx="12192000" cy="1814883"/>
          </a:xfrm>
        </p:grpSpPr>
        <p:pic>
          <p:nvPicPr>
            <p:cNvPr id="144" name="Google Shape;144;p41"/>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45" name="Google Shape;145;p41"/>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46" name="Google Shape;146;p41"/>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48" name="Google Shape;148;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9" name="Google Shape;149;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0" name="Google Shape;150;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1" name="Google Shape;151;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2" name="Google Shape;152;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3" name="Google Shape;153;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56" name="Google Shape;156;p42"/>
          <p:cNvGrpSpPr/>
          <p:nvPr/>
        </p:nvGrpSpPr>
        <p:grpSpPr>
          <a:xfrm>
            <a:off x="-208788" y="0"/>
            <a:ext cx="12609576" cy="2174490"/>
            <a:chOff x="0" y="5043119"/>
            <a:chExt cx="12192000" cy="1814883"/>
          </a:xfrm>
        </p:grpSpPr>
        <p:pic>
          <p:nvPicPr>
            <p:cNvPr id="157" name="Google Shape;157;p42"/>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58" name="Google Shape;158;p42"/>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59" name="Google Shape;159;p42"/>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61" name="Google Shape;161;p4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2" name="Google Shape;162;p4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3" name="Google Shape;163;p4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4" name="Google Shape;164;p4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5" name="Google Shape;165;p4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6" name="Google Shape;166;p4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4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69" name="Google Shape;169;p43"/>
          <p:cNvGrpSpPr/>
          <p:nvPr/>
        </p:nvGrpSpPr>
        <p:grpSpPr>
          <a:xfrm>
            <a:off x="-208788" y="0"/>
            <a:ext cx="12609576" cy="2174490"/>
            <a:chOff x="0" y="5043119"/>
            <a:chExt cx="12192000" cy="1814883"/>
          </a:xfrm>
        </p:grpSpPr>
        <p:pic>
          <p:nvPicPr>
            <p:cNvPr id="170" name="Google Shape;170;p43"/>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1" name="Google Shape;171;p43"/>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72" name="Google Shape;172;p43"/>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4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4" name="Google Shape;174;p4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5" name="Google Shape;175;p4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6" name="Google Shape;176;p4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7" name="Google Shape;177;p4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8" name="Google Shape;178;p4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9" name="Google Shape;179;p4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4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82" name="Google Shape;182;p44"/>
          <p:cNvGrpSpPr/>
          <p:nvPr/>
        </p:nvGrpSpPr>
        <p:grpSpPr>
          <a:xfrm>
            <a:off x="-208788" y="0"/>
            <a:ext cx="12609576" cy="2174490"/>
            <a:chOff x="0" y="5043119"/>
            <a:chExt cx="12192000" cy="1814883"/>
          </a:xfrm>
        </p:grpSpPr>
        <p:pic>
          <p:nvPicPr>
            <p:cNvPr id="183" name="Google Shape;183;p44"/>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84" name="Google Shape;184;p44"/>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85" name="Google Shape;185;p44"/>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4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87" name="Google Shape;187;p4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8" name="Google Shape;188;p4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9" name="Google Shape;189;p4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0" name="Google Shape;190;p4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1" name="Google Shape;191;p4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2" name="Google Shape;192;p4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45"/>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95" name="Google Shape;195;p45"/>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96" name="Google Shape;196;p45"/>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197" name="Google Shape;197;p45"/>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198" name="Google Shape;198;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99" name="Google Shape;199;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46"/>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2" name="Google Shape;202;p46"/>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3" name="Google Shape;203;p46"/>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04" name="Google Shape;204;p46"/>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05" name="Google Shape;205;p4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6" name="Google Shape;206;p4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47"/>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9" name="Google Shape;209;p47"/>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0" name="Google Shape;210;p47"/>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1" name="Google Shape;211;p47"/>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2" name="Google Shape;212;p4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13" name="Google Shape;213;p4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6" name="Google Shape;216;p4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7" name="Google Shape;217;p4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8" name="Google Shape;218;p48"/>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9" name="Google Shape;219;p4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20" name="Google Shape;220;p4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2"/>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4" name="Google Shape;24;p2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2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2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30" name="Google Shape;30;p23"/>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31" name="Google Shape;31;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3" name="Google Shape;33;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37" name="Google Shape;37;p24"/>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38" name="Google Shape;38;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9" name="Google Shape;39;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43" name="Google Shape;43;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44" name="Google Shape;44;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45" name="Google Shape;45;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6" name="Google Shape;46;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49" name="Google Shape;49;p2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50" name="Google Shape;50;p2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51" name="Google Shape;51;p2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2" name="Google Shape;52;p2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55" name="Google Shape;55;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6" name="Google Shape;56;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7" name="Google Shape;57;p27"/>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405E79"/>
              </a:solidFill>
              <a:latin typeface="Calibri"/>
              <a:ea typeface="Calibri"/>
              <a:cs typeface="Calibri"/>
              <a:sym typeface="Calibri"/>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8"/>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60" name="Google Shape;60;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1" name="Google Shape;61;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2" name="Google Shape;62;p28"/>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405E79"/>
              </a:solidFill>
              <a:latin typeface="Calibri"/>
              <a:ea typeface="Calibri"/>
              <a:cs typeface="Calibri"/>
              <a:sym typeface="Calibri"/>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a:blip r:embed="rId4">
            <a:alphaModFix/>
          </a:blip>
          <a:stretch>
            <a:fill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a:ea typeface="Helvetica Neue"/>
                <a:cs typeface="Helvetica Neue"/>
                <a:sym typeface="Helvetica Neue"/>
              </a:rPr>
              <a:t>EĞİTİM PAKETİ </a:t>
            </a:r>
            <a:endParaRPr dirty="0"/>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a:ea typeface="Helvetica Neue"/>
                <a:cs typeface="Helvetica Neue"/>
                <a:sym typeface="Helvetica Neue"/>
              </a:rPr>
              <a:t>KURUMLAR ARASI ARAÇ SETİ: İNSANİ YARDIM FAALİYETLERİNDE ÇOCUK İŞÇİLİĞİNİ ÖNLEME VE MÜDAHALE ETME  </a:t>
            </a:r>
            <a:endParaRPr sz="3600" b="1" i="0" u="none" strike="noStrike" cap="none" dirty="0">
              <a:solidFill>
                <a:srgbClr val="AC6B97"/>
              </a:solidFill>
              <a:latin typeface="Helvetica Neue"/>
              <a:ea typeface="Helvetica Neue"/>
              <a:cs typeface="Helvetica Neue"/>
              <a:sym typeface="Helvetica Neue"/>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body" idx="1"/>
          </p:nvPr>
        </p:nvSpPr>
        <p:spPr>
          <a:xfrm>
            <a:off x="3769324" y="392805"/>
            <a:ext cx="5476625"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3200"/>
              <a:buNone/>
            </a:pPr>
            <a:r>
              <a:rPr lang="tr" sz="3000" b="1" i="0" u="none" strike="noStrike" dirty="0">
                <a:latin typeface="Helvetica Neue"/>
              </a:rPr>
              <a:t>BAĞLAM İÇERİSİNDE ÇOCUK İŞÇİLİĞİNİN KOORDİNE EDİLMESİ</a:t>
            </a:r>
            <a:endParaRPr sz="3000" dirty="0"/>
          </a:p>
        </p:txBody>
      </p:sp>
      <p:sp>
        <p:nvSpPr>
          <p:cNvPr id="299" name="Google Shape;299;p10"/>
          <p:cNvSpPr txBox="1">
            <a:spLocks noGrp="1"/>
          </p:cNvSpPr>
          <p:nvPr>
            <p:ph type="body" idx="2"/>
          </p:nvPr>
        </p:nvSpPr>
        <p:spPr>
          <a:xfrm>
            <a:off x="3769324" y="2065249"/>
            <a:ext cx="7957169" cy="39290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800"/>
              <a:buChar char="•"/>
            </a:pPr>
            <a:r>
              <a:rPr lang="tr" sz="2400" b="0" i="0" u="none" strike="noStrike" dirty="0">
                <a:latin typeface="Helvetica Neue"/>
                <a:ea typeface="Helvetica Neue"/>
                <a:cs typeface="Helvetica Neue"/>
                <a:sym typeface="Helvetica Neue"/>
              </a:rPr>
              <a:t>Bağlamınız içerisinde çocuk işçiliği koordinasyonun nasıl güçlendirilebileceğini tartışın. </a:t>
            </a:r>
            <a:endParaRPr sz="2400" dirty="0"/>
          </a:p>
          <a:p>
            <a:pPr marL="228600" lvl="0" indent="-228600" algn="l" rtl="0">
              <a:lnSpc>
                <a:spcPct val="90000"/>
              </a:lnSpc>
              <a:spcBef>
                <a:spcPts val="1000"/>
              </a:spcBef>
              <a:spcAft>
                <a:spcPct val="0"/>
              </a:spcAft>
              <a:buClr>
                <a:schemeClr val="accent4"/>
              </a:buClr>
              <a:buSzPts val="2800"/>
              <a:buChar char="•"/>
            </a:pPr>
            <a:r>
              <a:rPr lang="tr" sz="2400" b="0" i="0" u="none" strike="noStrike" dirty="0">
                <a:latin typeface="Helvetica Neue"/>
                <a:ea typeface="Helvetica Neue"/>
                <a:cs typeface="Helvetica Neue"/>
                <a:sym typeface="Helvetica Neue"/>
              </a:rPr>
              <a:t>Aşağıdakiler aracılığıyla çocuk işçiliği koordinasyonunun iyileştirilmesi için olası çözümleri tespit edin: </a:t>
            </a:r>
            <a:endParaRPr sz="2400" dirty="0"/>
          </a:p>
          <a:p>
            <a:pPr marL="914400" lvl="1" indent="-457200" algn="l" rtl="0">
              <a:lnSpc>
                <a:spcPct val="90000"/>
              </a:lnSpc>
              <a:spcBef>
                <a:spcPts val="500"/>
              </a:spcBef>
              <a:spcAft>
                <a:spcPct val="0"/>
              </a:spcAft>
              <a:buSzPts val="2800"/>
              <a:buFont typeface="Calibri"/>
              <a:buAutoNum type="arabicPeriod"/>
            </a:pPr>
            <a:r>
              <a:rPr lang="tr" b="0" i="0" u="none" strike="noStrike" dirty="0">
                <a:latin typeface="Helvetica Neue"/>
                <a:ea typeface="Helvetica Neue"/>
                <a:cs typeface="Helvetica Neue"/>
                <a:sym typeface="Helvetica Neue"/>
              </a:rPr>
              <a:t>Koordinasyon yapıları</a:t>
            </a:r>
            <a:endParaRPr dirty="0"/>
          </a:p>
          <a:p>
            <a:pPr marL="914400" lvl="1" indent="-457200" algn="l" rtl="0">
              <a:lnSpc>
                <a:spcPct val="90000"/>
              </a:lnSpc>
              <a:spcBef>
                <a:spcPts val="500"/>
              </a:spcBef>
              <a:spcAft>
                <a:spcPct val="0"/>
              </a:spcAft>
              <a:buSzPts val="2800"/>
              <a:buFont typeface="Calibri"/>
              <a:buAutoNum type="arabicPeriod"/>
            </a:pPr>
            <a:r>
              <a:rPr lang="tr" b="0" i="0" u="none" strike="noStrike" dirty="0">
                <a:latin typeface="Helvetica Neue"/>
                <a:ea typeface="Helvetica Neue"/>
                <a:cs typeface="Helvetica Neue"/>
                <a:sym typeface="Helvetica Neue"/>
              </a:rPr>
              <a:t>Diğer kilit aktörlerle kurulan ilişkiler/ağlar</a:t>
            </a:r>
            <a:endParaRPr dirty="0"/>
          </a:p>
          <a:p>
            <a:pPr marL="914400" lvl="1" indent="-457200" algn="l" rtl="0">
              <a:lnSpc>
                <a:spcPct val="90000"/>
              </a:lnSpc>
              <a:spcBef>
                <a:spcPts val="500"/>
              </a:spcBef>
              <a:spcAft>
                <a:spcPct val="0"/>
              </a:spcAft>
              <a:buSzPts val="2800"/>
              <a:buFont typeface="Calibri"/>
              <a:buAutoNum type="arabicPeriod"/>
            </a:pPr>
            <a:r>
              <a:rPr lang="tr" b="0" i="0" u="none" strike="noStrike" dirty="0">
                <a:latin typeface="Helvetica Neue"/>
                <a:ea typeface="Helvetica Neue"/>
                <a:cs typeface="Helvetica Neue"/>
                <a:sym typeface="Helvetica Neue"/>
              </a:rPr>
              <a:t>Hazırlık sürecinde koordineli çocuk işçiliği faaliyetleri </a:t>
            </a:r>
            <a:endParaRPr dirty="0"/>
          </a:p>
          <a:p>
            <a:pPr marL="914400" lvl="1" indent="-457200" algn="l" rtl="0">
              <a:lnSpc>
                <a:spcPct val="90000"/>
              </a:lnSpc>
              <a:spcBef>
                <a:spcPts val="500"/>
              </a:spcBef>
              <a:spcAft>
                <a:spcPct val="0"/>
              </a:spcAft>
              <a:buSzPts val="2800"/>
              <a:buFont typeface="Calibri"/>
              <a:buAutoNum type="arabicPeriod"/>
            </a:pPr>
            <a:r>
              <a:rPr lang="tr" b="0" i="0" u="none" strike="noStrike" dirty="0">
                <a:latin typeface="Helvetica Neue"/>
                <a:ea typeface="Helvetica Neue"/>
                <a:cs typeface="Helvetica Neue"/>
                <a:sym typeface="Helvetica Neue"/>
              </a:rPr>
              <a:t>Müdahale sürecinde koordineli çocuk işçiliği faaliyetleri</a:t>
            </a:r>
            <a:endParaRPr dirty="0"/>
          </a:p>
        </p:txBody>
      </p:sp>
      <p:sp>
        <p:nvSpPr>
          <p:cNvPr id="300" name="Google Shape;300;p10"/>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a:rPr>
              <a:t>FAALİYET</a:t>
            </a: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r>
              <a:rPr lang="tr" sz="3600" b="1" i="0" u="none" strike="noStrike">
                <a:latin typeface="Helvetica Neue"/>
              </a:rPr>
              <a:t>2. BÖLÜM</a:t>
            </a: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p:txBody>
      </p:sp>
      <p:pic>
        <p:nvPicPr>
          <p:cNvPr id="301" name="Google Shape;301;p10"/>
          <p:cNvPicPr preferRelativeResize="0"/>
          <p:nvPr/>
        </p:nvPicPr>
        <p:blipFill>
          <a:blip r:embed="rId4">
            <a:alphaModFix/>
          </a:blip>
          <a:stretch>
            <a:fillRect/>
          </a:stretch>
        </p:blipFill>
        <p:spPr>
          <a:xfrm>
            <a:off x="268919" y="3161861"/>
            <a:ext cx="1435100" cy="939800"/>
          </a:xfrm>
          <a:prstGeom prst="rect">
            <a:avLst/>
          </a:prstGeom>
          <a:noFill/>
          <a:ln>
            <a:noFill/>
          </a:ln>
        </p:spPr>
      </p:pic>
      <p:pic>
        <p:nvPicPr>
          <p:cNvPr id="3" name="Resim 2" descr="metin, grafik, yazı tipi, logo içeren bir resim&#10;&#10;Açıklama otomatik olarak oluşturuldu">
            <a:extLst>
              <a:ext uri="{FF2B5EF4-FFF2-40B4-BE49-F238E27FC236}">
                <a16:creationId xmlns:a16="http://schemas.microsoft.com/office/drawing/2014/main" id="{B89E0074-CB58-26F4-7528-9BE54F754FE6}"/>
              </a:ext>
            </a:extLst>
          </p:cNvPr>
          <p:cNvPicPr>
            <a:picLocks noChangeAspect="1"/>
          </p:cNvPicPr>
          <p:nvPr/>
        </p:nvPicPr>
        <p:blipFill>
          <a:blip r:embed="rId5"/>
          <a:stretch>
            <a:fillRect/>
          </a:stretch>
        </p:blipFill>
        <p:spPr>
          <a:xfrm>
            <a:off x="8914134" y="166000"/>
            <a:ext cx="3277866" cy="1395378"/>
          </a:xfrm>
          <a:prstGeom prst="rect">
            <a:avLst/>
          </a:prstGeom>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dirty="0">
                <a:latin typeface="Helvetica Neue"/>
              </a:rPr>
              <a:t>1. KOORDİNASYON YAPISI </a:t>
            </a:r>
            <a:endParaRPr dirty="0"/>
          </a:p>
        </p:txBody>
      </p:sp>
      <p:sp>
        <p:nvSpPr>
          <p:cNvPr id="309" name="Google Shape;309;p11"/>
          <p:cNvSpPr txBox="1">
            <a:spLocks noGrp="1"/>
          </p:cNvSpPr>
          <p:nvPr>
            <p:ph type="body" idx="2"/>
          </p:nvPr>
        </p:nvSpPr>
        <p:spPr>
          <a:xfrm>
            <a:off x="656023" y="2094000"/>
            <a:ext cx="10820100" cy="4764000"/>
          </a:xfrm>
          <a:prstGeom prst="rect">
            <a:avLst/>
          </a:prstGeom>
          <a:noFill/>
          <a:ln>
            <a:noFill/>
          </a:ln>
        </p:spPr>
        <p:txBody>
          <a:bodyPr spcFirstLastPara="1" wrap="square" lIns="91425" tIns="45700" rIns="91425" bIns="45700" anchor="t" anchorCtr="0">
            <a:noAutofit/>
          </a:bodyPr>
          <a:lstStyle/>
          <a:p>
            <a:pPr marL="228600" lvl="0" indent="-219242" algn="l" rtl="0">
              <a:lnSpc>
                <a:spcPct val="90000"/>
              </a:lnSpc>
              <a:spcBef>
                <a:spcPct val="0"/>
              </a:spcBef>
              <a:spcAft>
                <a:spcPct val="0"/>
              </a:spcAft>
              <a:buClr>
                <a:schemeClr val="accent2"/>
              </a:buClr>
              <a:buSzTx/>
              <a:buChar char="•"/>
            </a:pPr>
            <a:r>
              <a:rPr lang="tr" sz="2800" b="0" i="0" u="none" strike="noStrike" dirty="0">
                <a:latin typeface="Helvetica Neue"/>
              </a:rPr>
              <a:t>Yerel olarak üstlenilen liderlik/insani yardım aktörleriyle birlikte yapılan ortak liderlik</a:t>
            </a:r>
            <a:endParaRPr dirty="0"/>
          </a:p>
          <a:p>
            <a:pPr marL="228600" lvl="0" indent="-219242" algn="l" rtl="0">
              <a:lnSpc>
                <a:spcPct val="90000"/>
              </a:lnSpc>
              <a:spcBef>
                <a:spcPts val="1000"/>
              </a:spcBef>
              <a:spcAft>
                <a:spcPct val="0"/>
              </a:spcAft>
              <a:buClr>
                <a:schemeClr val="accent2"/>
              </a:buClr>
              <a:buSzTx/>
              <a:buChar char="•"/>
            </a:pPr>
            <a:r>
              <a:rPr lang="tr" sz="2800" b="0" i="0" u="none" strike="noStrike" dirty="0">
                <a:latin typeface="Helvetica Neue"/>
              </a:rPr>
              <a:t>Etkili destek için koordinasyonun düzeyi: Ulusal, yerel ve </a:t>
            </a:r>
            <a:r>
              <a:rPr lang="tr" sz="2800" b="0" i="0" u="none" strike="noStrike" dirty="0" smtClean="0">
                <a:latin typeface="Helvetica Neue"/>
              </a:rPr>
              <a:t>topluluk </a:t>
            </a:r>
            <a:r>
              <a:rPr lang="tr" sz="2800" b="0" i="0" u="none" strike="noStrike" dirty="0">
                <a:latin typeface="Helvetica Neue"/>
              </a:rPr>
              <a:t>temelli </a:t>
            </a:r>
            <a:endParaRPr dirty="0"/>
          </a:p>
          <a:p>
            <a:pPr marL="228600" lvl="0" indent="-219242" algn="l" rtl="0">
              <a:lnSpc>
                <a:spcPct val="90000"/>
              </a:lnSpc>
              <a:spcBef>
                <a:spcPts val="1000"/>
              </a:spcBef>
              <a:spcAft>
                <a:spcPct val="0"/>
              </a:spcAft>
              <a:buClr>
                <a:schemeClr val="accent2"/>
              </a:buClr>
              <a:buSzTx/>
              <a:buChar char="•"/>
            </a:pPr>
            <a:r>
              <a:rPr lang="tr" sz="2800" b="0" i="0" u="none" strike="noStrike" dirty="0">
                <a:latin typeface="Helvetica Neue"/>
              </a:rPr>
              <a:t>Çocuk işçiliği görev gücü veya alt koordinasyon grubu </a:t>
            </a:r>
            <a:endParaRPr dirty="0"/>
          </a:p>
          <a:p>
            <a:pPr marL="228600" lvl="0" indent="-219242" algn="l" rtl="0">
              <a:lnSpc>
                <a:spcPct val="90000"/>
              </a:lnSpc>
              <a:spcBef>
                <a:spcPts val="1000"/>
              </a:spcBef>
              <a:spcAft>
                <a:spcPct val="0"/>
              </a:spcAft>
              <a:buClr>
                <a:schemeClr val="accent2"/>
              </a:buClr>
              <a:buSzTx/>
              <a:buChar char="•"/>
            </a:pPr>
            <a:r>
              <a:rPr lang="tr" sz="2800" b="0" i="0" u="none" strike="noStrike" dirty="0">
                <a:latin typeface="Helvetica Neue"/>
              </a:rPr>
              <a:t>Mevcut koordinasyonun ve sektörler arası koordinasyonun güçlendirilmesi</a:t>
            </a:r>
            <a:endParaRPr dirty="0"/>
          </a:p>
          <a:p>
            <a:pPr marL="228600" lvl="0" indent="-219242" algn="l" rtl="0">
              <a:lnSpc>
                <a:spcPct val="90000"/>
              </a:lnSpc>
              <a:spcBef>
                <a:spcPts val="1000"/>
              </a:spcBef>
              <a:spcAft>
                <a:spcPct val="0"/>
              </a:spcAft>
              <a:buClr>
                <a:schemeClr val="accent2"/>
              </a:buClr>
              <a:buSzTx/>
              <a:buChar char="•"/>
            </a:pPr>
            <a:r>
              <a:rPr lang="tr" sz="2800" b="0" i="0" u="none" strike="noStrike" dirty="0">
                <a:latin typeface="Helvetica Neue"/>
              </a:rPr>
              <a:t>İnsani yardıma dahil olmayan kurumların ve yerel kurumların desteklenmesi: dil ve çeviri desteği, bilgilendirme toplantıları, farkındalık çalışmaları, öğrenme fırsatları</a:t>
            </a:r>
            <a:endParaRPr dirty="0"/>
          </a:p>
          <a:p>
            <a:pPr marL="0" lvl="0" indent="0" algn="l" rtl="0">
              <a:lnSpc>
                <a:spcPct val="90000"/>
              </a:lnSpc>
              <a:spcBef>
                <a:spcPts val="1000"/>
              </a:spcBef>
              <a:spcAft>
                <a:spcPct val="0"/>
              </a:spcAft>
              <a:buSzTx/>
              <a:buNone/>
            </a:pPr>
            <a:endParaRPr dirty="0"/>
          </a:p>
          <a:p>
            <a:pPr marL="228600" lvl="0" indent="-50800" algn="l" rtl="0">
              <a:lnSpc>
                <a:spcPct val="90000"/>
              </a:lnSpc>
              <a:spcBef>
                <a:spcPts val="1000"/>
              </a:spcBef>
              <a:spcAft>
                <a:spcPct val="0"/>
              </a:spcAft>
              <a:buClr>
                <a:schemeClr val="accent2"/>
              </a:buClr>
              <a:buSzTx/>
              <a:buNone/>
            </a:pPr>
            <a:endParaRPr dirty="0"/>
          </a:p>
          <a:p>
            <a:pPr marL="228600" lvl="0" indent="-50800" algn="l" rtl="0">
              <a:lnSpc>
                <a:spcPct val="90000"/>
              </a:lnSpc>
              <a:spcBef>
                <a:spcPts val="1000"/>
              </a:spcBef>
              <a:spcAft>
                <a:spcPct val="0"/>
              </a:spcAft>
              <a:buClr>
                <a:schemeClr val="accent2"/>
              </a:buClr>
              <a:buSzTx/>
              <a:buNone/>
            </a:pPr>
            <a:endParaRPr dirty="0"/>
          </a:p>
          <a:p>
            <a:pPr marL="228600" lvl="0" indent="-50800" algn="l" rtl="0">
              <a:lnSpc>
                <a:spcPct val="90000"/>
              </a:lnSpc>
              <a:spcBef>
                <a:spcPts val="1000"/>
              </a:spcBef>
              <a:spcAft>
                <a:spcPct val="0"/>
              </a:spcAft>
              <a:buClr>
                <a:schemeClr val="accent2"/>
              </a:buClr>
              <a:buSzTx/>
              <a:buNone/>
            </a:pPr>
            <a:endParaRPr dirty="0"/>
          </a:p>
          <a:p>
            <a:pPr marL="228600" lvl="0" indent="-50800" algn="l" rtl="0">
              <a:lnSpc>
                <a:spcPct val="90000"/>
              </a:lnSpc>
              <a:spcBef>
                <a:spcPts val="1000"/>
              </a:spcBef>
              <a:spcAft>
                <a:spcPct val="0"/>
              </a:spcAft>
              <a:buClr>
                <a:schemeClr val="accent2"/>
              </a:buClr>
              <a:buSzPct val="83050"/>
              <a:buNone/>
            </a:pPr>
            <a:endParaRPr sz="3371" dirty="0"/>
          </a:p>
        </p:txBody>
      </p:sp>
      <p:pic>
        <p:nvPicPr>
          <p:cNvPr id="310" name="Google Shape;310;p11"/>
          <p:cNvPicPr preferRelativeResize="0"/>
          <p:nvPr/>
        </p:nvPicPr>
        <p:blipFill>
          <a:blip r:embed="rId4">
            <a:alphaModFix/>
          </a:blip>
          <a:stretch>
            <a:fillRect/>
          </a:stretch>
        </p:blipFill>
        <p:spPr>
          <a:xfrm>
            <a:off x="10100877" y="379268"/>
            <a:ext cx="1435100" cy="939800"/>
          </a:xfrm>
          <a:prstGeom prst="rect">
            <a:avLst/>
          </a:prstGeom>
          <a:noFill/>
          <a:ln>
            <a:noFill/>
          </a:ln>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a:rPr>
              <a:t>2. İLİŞKİLER VE AĞLAR</a:t>
            </a:r>
            <a:endParaRPr/>
          </a:p>
        </p:txBody>
      </p:sp>
      <p:sp>
        <p:nvSpPr>
          <p:cNvPr id="317" name="Google Shape;317;p12"/>
          <p:cNvSpPr txBox="1">
            <a:spLocks noGrp="1"/>
          </p:cNvSpPr>
          <p:nvPr>
            <p:ph type="body" idx="2"/>
          </p:nvPr>
        </p:nvSpPr>
        <p:spPr>
          <a:xfrm>
            <a:off x="656023" y="2095552"/>
            <a:ext cx="9467691" cy="3150858"/>
          </a:xfrm>
          <a:prstGeom prst="rect">
            <a:avLst/>
          </a:prstGeom>
          <a:noFill/>
          <a:ln>
            <a:noFill/>
          </a:ln>
        </p:spPr>
        <p:txBody>
          <a:bodyPr spcFirstLastPara="1" wrap="square" lIns="91425" tIns="45700" rIns="91425" bIns="45700" anchor="t" anchorCtr="0">
            <a:noAutofit/>
          </a:bodyPr>
          <a:lstStyle/>
          <a:p>
            <a:pPr marL="228600" lvl="0" indent="-201930" algn="l" rtl="0">
              <a:lnSpc>
                <a:spcPct val="90000"/>
              </a:lnSpc>
              <a:spcBef>
                <a:spcPct val="0"/>
              </a:spcBef>
              <a:spcAft>
                <a:spcPct val="0"/>
              </a:spcAft>
              <a:buClr>
                <a:schemeClr val="accent2"/>
              </a:buClr>
              <a:buSzTx/>
              <a:buChar char="•"/>
            </a:pPr>
            <a:r>
              <a:rPr lang="tr" sz="2800" b="0" i="0" u="none" strike="noStrike">
                <a:latin typeface="Helvetica Neue"/>
              </a:rPr>
              <a:t>Geniş çok sektörlü katılım</a:t>
            </a:r>
            <a:endParaRPr/>
          </a:p>
          <a:p>
            <a:pPr marL="228600" lvl="0" indent="-201930" algn="l" rtl="0">
              <a:lnSpc>
                <a:spcPct val="90000"/>
              </a:lnSpc>
              <a:spcBef>
                <a:spcPts val="1000"/>
              </a:spcBef>
              <a:spcAft>
                <a:spcPct val="0"/>
              </a:spcAft>
              <a:buClr>
                <a:schemeClr val="accent2"/>
              </a:buClr>
              <a:buSzTx/>
              <a:buChar char="•"/>
            </a:pPr>
            <a:r>
              <a:rPr lang="tr" sz="2800" b="0" i="0" u="none" strike="noStrike">
                <a:latin typeface="Helvetica Neue"/>
              </a:rPr>
              <a:t>Roller ve sorumluluklar </a:t>
            </a:r>
            <a:endParaRPr/>
          </a:p>
          <a:p>
            <a:pPr marL="228600" lvl="0" indent="-201930" algn="l" rtl="0">
              <a:lnSpc>
                <a:spcPct val="90000"/>
              </a:lnSpc>
              <a:spcBef>
                <a:spcPts val="1000"/>
              </a:spcBef>
              <a:spcAft>
                <a:spcPct val="0"/>
              </a:spcAft>
              <a:buClr>
                <a:schemeClr val="accent2"/>
              </a:buClr>
              <a:buSzTx/>
              <a:buChar char="•"/>
            </a:pPr>
            <a:r>
              <a:rPr lang="tr" sz="2800" b="0" i="0" u="none" strike="noStrike">
                <a:latin typeface="Helvetica Neue"/>
              </a:rPr>
              <a:t>Mevcut çocuk işçiliği/en kötü biçimlerdeki çocuk işçiliği koordinasyon yapıları ile uyum çalışmaları</a:t>
            </a:r>
            <a:endParaRPr/>
          </a:p>
          <a:p>
            <a:pPr marL="228600" lvl="0" indent="-201930" algn="l" rtl="0">
              <a:lnSpc>
                <a:spcPct val="90000"/>
              </a:lnSpc>
              <a:spcBef>
                <a:spcPts val="1000"/>
              </a:spcBef>
              <a:spcAft>
                <a:spcPct val="0"/>
              </a:spcAft>
              <a:buClr>
                <a:schemeClr val="accent2"/>
              </a:buClr>
              <a:buSzTx/>
              <a:buChar char="•"/>
            </a:pPr>
            <a:r>
              <a:rPr lang="tr" sz="2800" b="0" i="0" u="none" strike="noStrike">
                <a:latin typeface="Helvetica Neue"/>
              </a:rPr>
              <a:t>Öğrenme fırsatlarının, ortak diyaloğun ve anlayışın kolaylaştırılması </a:t>
            </a:r>
            <a:endParaRPr/>
          </a:p>
          <a:p>
            <a:pPr marL="228600" lvl="0" indent="-201930" algn="l" rtl="0">
              <a:lnSpc>
                <a:spcPct val="90000"/>
              </a:lnSpc>
              <a:spcBef>
                <a:spcPts val="1000"/>
              </a:spcBef>
              <a:spcAft>
                <a:spcPct val="0"/>
              </a:spcAft>
              <a:buClr>
                <a:schemeClr val="accent2"/>
              </a:buClr>
              <a:buSzTx/>
              <a:buChar char="•"/>
            </a:pPr>
            <a:r>
              <a:rPr lang="tr" sz="2800" b="0" i="0" u="none" strike="noStrike">
                <a:latin typeface="Helvetica Neue"/>
              </a:rPr>
              <a:t>Paylaşılan araçların, protokollerin ve kılavuzların geliştirilmesi </a:t>
            </a:r>
            <a:endParaRPr/>
          </a:p>
          <a:p>
            <a:pPr marL="228600" lvl="0" indent="-201930" algn="l" rtl="0">
              <a:lnSpc>
                <a:spcPct val="90000"/>
              </a:lnSpc>
              <a:spcBef>
                <a:spcPts val="1000"/>
              </a:spcBef>
              <a:spcAft>
                <a:spcPct val="0"/>
              </a:spcAft>
              <a:buClr>
                <a:schemeClr val="accent2"/>
              </a:buClr>
              <a:buSzTx/>
              <a:buChar char="•"/>
            </a:pPr>
            <a:r>
              <a:rPr lang="tr" sz="2800" b="0" i="0" u="none" strike="noStrike">
                <a:latin typeface="Helvetica Neue"/>
              </a:rPr>
              <a:t>Katılan üyeler için kaynak seferberliğinin desteklenmesi</a:t>
            </a:r>
            <a:endParaRPr/>
          </a:p>
          <a:p>
            <a:pPr marL="228600" lvl="0" indent="-50800" algn="l" rtl="0">
              <a:lnSpc>
                <a:spcPct val="90000"/>
              </a:lnSpc>
              <a:spcBef>
                <a:spcPts val="1000"/>
              </a:spcBef>
              <a:spcAft>
                <a:spcPct val="0"/>
              </a:spcAft>
              <a:buClr>
                <a:schemeClr val="accent2"/>
              </a:buClr>
              <a:buSzTx/>
              <a:buNone/>
            </a:pPr>
            <a:endParaRPr/>
          </a:p>
        </p:txBody>
      </p:sp>
      <p:pic>
        <p:nvPicPr>
          <p:cNvPr id="318" name="Google Shape;318;p12"/>
          <p:cNvPicPr preferRelativeResize="0"/>
          <p:nvPr/>
        </p:nvPicPr>
        <p:blipFill>
          <a:blip r:embed="rId4">
            <a:alphaModFix/>
          </a:blip>
          <a:stretch>
            <a:fillRect/>
          </a:stretch>
        </p:blipFill>
        <p:spPr>
          <a:xfrm>
            <a:off x="10454073" y="365125"/>
            <a:ext cx="1435100" cy="939800"/>
          </a:xfrm>
          <a:prstGeom prst="rect">
            <a:avLst/>
          </a:prstGeom>
          <a:noFill/>
          <a:ln>
            <a:noFill/>
          </a:ln>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a:rPr>
              <a:t>2. İLİŞKİLER VE AĞLAR</a:t>
            </a:r>
            <a:endParaRPr/>
          </a:p>
        </p:txBody>
      </p:sp>
      <p:sp>
        <p:nvSpPr>
          <p:cNvPr id="325" name="Google Shape;325;p13"/>
          <p:cNvSpPr txBox="1">
            <a:spLocks noGrp="1"/>
          </p:cNvSpPr>
          <p:nvPr>
            <p:ph type="body" idx="1"/>
          </p:nvPr>
        </p:nvSpPr>
        <p:spPr>
          <a:xfrm>
            <a:off x="143375" y="1891975"/>
            <a:ext cx="12192000" cy="506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sz="3100" b="1" i="0" u="none" strike="noStrike" dirty="0">
                <a:latin typeface="Helvetica Neue"/>
              </a:rPr>
              <a:t>KOORDİNELİ FAALİYET ETRAFINDA İLİŞKİ OLUŞTURMA</a:t>
            </a:r>
            <a:endParaRPr sz="3100" dirty="0"/>
          </a:p>
        </p:txBody>
      </p:sp>
      <p:sp>
        <p:nvSpPr>
          <p:cNvPr id="326" name="Google Shape;326;p13"/>
          <p:cNvSpPr/>
          <p:nvPr/>
        </p:nvSpPr>
        <p:spPr>
          <a:xfrm>
            <a:off x="962890" y="2984969"/>
            <a:ext cx="10266219" cy="2431435"/>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tr" sz="3200" b="1" i="0" u="none" strike="noStrike" dirty="0">
                <a:solidFill>
                  <a:srgbClr val="97467D"/>
                </a:solidFill>
                <a:latin typeface="Helvetica Neue"/>
                <a:ea typeface="Helvetica Neue"/>
                <a:cs typeface="Helvetica Neue"/>
                <a:sym typeface="Helvetica Neue"/>
              </a:rPr>
              <a:t>ÇOK SEKTÖRLÜ </a:t>
            </a:r>
            <a:endParaRPr dirty="0"/>
          </a:p>
          <a:p>
            <a:pPr marL="0" marR="0" lvl="0" indent="0" algn="ctr" rtl="0">
              <a:spcBef>
                <a:spcPct val="0"/>
              </a:spcBef>
              <a:spcAft>
                <a:spcPct val="0"/>
              </a:spcAft>
              <a:buNone/>
            </a:pPr>
            <a:endParaRPr sz="3000" b="1" dirty="0">
              <a:solidFill>
                <a:srgbClr val="97467D"/>
              </a:solidFill>
              <a:latin typeface="Helvetica Neue"/>
              <a:ea typeface="Helvetica Neue"/>
              <a:cs typeface="Helvetica Neue"/>
              <a:sym typeface="Helvetica Neue"/>
            </a:endParaRPr>
          </a:p>
          <a:p>
            <a:pPr marL="914400" marR="0" lvl="1" indent="-457200" algn="l" rtl="0">
              <a:spcBef>
                <a:spcPct val="0"/>
              </a:spcBef>
              <a:spcAft>
                <a:spcPct val="0"/>
              </a:spcAft>
              <a:buClr>
                <a:schemeClr val="dk2"/>
              </a:buClr>
              <a:buSzPts val="3000"/>
              <a:buFont typeface="Courier New"/>
              <a:buChar char="o"/>
            </a:pPr>
            <a:r>
              <a:rPr lang="tr" sz="3000" b="0" i="0" u="none" strike="noStrike" cap="none" dirty="0">
                <a:solidFill>
                  <a:srgbClr val="212E3B"/>
                </a:solidFill>
                <a:latin typeface="Helvetica Neue"/>
                <a:ea typeface="Helvetica Neue"/>
                <a:cs typeface="Helvetica Neue"/>
                <a:sym typeface="Helvetica Neue"/>
              </a:rPr>
              <a:t>Değerlendirme</a:t>
            </a:r>
            <a:endParaRPr dirty="0"/>
          </a:p>
          <a:p>
            <a:pPr marL="914400" marR="0" lvl="1" indent="-457200" algn="l" rtl="0">
              <a:spcBef>
                <a:spcPct val="0"/>
              </a:spcBef>
              <a:spcAft>
                <a:spcPct val="0"/>
              </a:spcAft>
              <a:buClr>
                <a:schemeClr val="dk2"/>
              </a:buClr>
              <a:buSzPts val="3000"/>
              <a:buFont typeface="Courier New"/>
              <a:buChar char="o"/>
            </a:pPr>
            <a:r>
              <a:rPr lang="tr" sz="3000" b="0" i="0" u="none" strike="noStrike" cap="none" dirty="0">
                <a:solidFill>
                  <a:srgbClr val="212E3B"/>
                </a:solidFill>
                <a:latin typeface="Helvetica Neue"/>
                <a:ea typeface="Helvetica Neue"/>
                <a:cs typeface="Helvetica Neue"/>
                <a:sym typeface="Helvetica Neue"/>
              </a:rPr>
              <a:t>Farkındalık artırma ve savunuculuk</a:t>
            </a:r>
            <a:endParaRPr dirty="0"/>
          </a:p>
          <a:p>
            <a:pPr marL="914400" marR="0" lvl="1" indent="-457200" algn="l" rtl="0">
              <a:spcBef>
                <a:spcPct val="0"/>
              </a:spcBef>
              <a:spcAft>
                <a:spcPct val="0"/>
              </a:spcAft>
              <a:buClr>
                <a:schemeClr val="dk2"/>
              </a:buClr>
              <a:buSzPts val="3000"/>
              <a:buFont typeface="Courier New"/>
              <a:buChar char="o"/>
            </a:pPr>
            <a:r>
              <a:rPr lang="tr" sz="3000" b="0" i="0" u="none" strike="noStrike" cap="none" dirty="0">
                <a:solidFill>
                  <a:srgbClr val="212E3B"/>
                </a:solidFill>
                <a:latin typeface="Helvetica Neue"/>
                <a:ea typeface="Helvetica Neue"/>
                <a:cs typeface="Helvetica Neue"/>
                <a:sym typeface="Helvetica Neue"/>
              </a:rPr>
              <a:t>Çocuk işçiliğinin tespiti ve yönlendirme yolları</a:t>
            </a:r>
            <a:endParaRPr dirty="0"/>
          </a:p>
        </p:txBody>
      </p:sp>
      <p:pic>
        <p:nvPicPr>
          <p:cNvPr id="327" name="Google Shape;327;p13"/>
          <p:cNvPicPr preferRelativeResize="0"/>
          <p:nvPr/>
        </p:nvPicPr>
        <p:blipFill>
          <a:blip r:embed="rId4">
            <a:alphaModFix/>
          </a:blip>
          <a:stretch>
            <a:fillRect/>
          </a:stretch>
        </p:blipFill>
        <p:spPr>
          <a:xfrm>
            <a:off x="10454073" y="365125"/>
            <a:ext cx="1435100" cy="939800"/>
          </a:xfrm>
          <a:prstGeom prst="rect">
            <a:avLst/>
          </a:prstGeom>
          <a:noFill/>
          <a:ln>
            <a:noFill/>
          </a:ln>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dirty="0">
                <a:latin typeface="Helvetica Neue"/>
              </a:rPr>
              <a:t>2. İLİŞKİLER VE AĞLAR</a:t>
            </a:r>
            <a:endParaRPr dirty="0"/>
          </a:p>
        </p:txBody>
      </p:sp>
      <p:sp>
        <p:nvSpPr>
          <p:cNvPr id="334" name="Google Shape;334;p14"/>
          <p:cNvSpPr txBox="1">
            <a:spLocks noGrp="1"/>
          </p:cNvSpPr>
          <p:nvPr>
            <p:ph type="body" idx="2"/>
          </p:nvPr>
        </p:nvSpPr>
        <p:spPr>
          <a:xfrm>
            <a:off x="215100" y="2353547"/>
            <a:ext cx="11761800" cy="437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SzTx/>
              <a:buNone/>
            </a:pPr>
            <a:r>
              <a:rPr lang="tr" sz="2400" b="1" i="0" u="none" strike="noStrike" dirty="0">
                <a:solidFill>
                  <a:srgbClr val="AC6B97"/>
                </a:solidFill>
                <a:latin typeface="Helvetica Neue"/>
              </a:rPr>
              <a:t>SEKTÖRE ÖZGÜ </a:t>
            </a:r>
            <a:endParaRPr sz="2400" dirty="0"/>
          </a:p>
          <a:p>
            <a:pPr marL="228600" lvl="0" indent="-233405" algn="just" rtl="0">
              <a:lnSpc>
                <a:spcPct val="90000"/>
              </a:lnSpc>
              <a:spcBef>
                <a:spcPts val="1000"/>
              </a:spcBef>
              <a:spcAft>
                <a:spcPct val="0"/>
              </a:spcAft>
              <a:buClr>
                <a:schemeClr val="accent2"/>
              </a:buClr>
              <a:buSzTx/>
              <a:buChar char="•"/>
            </a:pPr>
            <a:r>
              <a:rPr lang="tr" sz="1900" b="1" i="0" u="none" strike="noStrike" dirty="0">
                <a:solidFill>
                  <a:srgbClr val="97467C"/>
                </a:solidFill>
                <a:latin typeface="Helvetica Neue"/>
              </a:rPr>
              <a:t>Koruma/TCDŞ:</a:t>
            </a:r>
            <a:r>
              <a:rPr lang="tr" sz="1900" b="0" i="0" u="none" strike="noStrike" dirty="0">
                <a:latin typeface="Helvetica Neue"/>
              </a:rPr>
              <a:t> Doğum kaydı ve belgelendirme; TCDŞ kapsamına giren en kötü biçimlerdeki çocuk işçiliği kapsamında çalışan çocuklar için net SOP'ler; okula gitmeyen ve çalışan çocukların daha geniş kapsamda ÇK ve koruma faaliyetlerine entegre edilmesi; aile ve bakım verme ortamlarının güçlendirilmesi; vaka yönetimi. </a:t>
            </a:r>
            <a:endParaRPr sz="1900" dirty="0"/>
          </a:p>
          <a:p>
            <a:pPr marL="228600" lvl="0" indent="-233405" algn="just" rtl="0">
              <a:lnSpc>
                <a:spcPct val="90000"/>
              </a:lnSpc>
              <a:spcBef>
                <a:spcPts val="1000"/>
              </a:spcBef>
              <a:spcAft>
                <a:spcPct val="0"/>
              </a:spcAft>
              <a:buClr>
                <a:schemeClr val="accent2"/>
              </a:buClr>
              <a:buSzTx/>
              <a:buChar char="•"/>
            </a:pPr>
            <a:r>
              <a:rPr lang="tr" sz="1900" b="1" i="0" u="none" strike="noStrike" dirty="0">
                <a:solidFill>
                  <a:srgbClr val="97467C"/>
                </a:solidFill>
                <a:latin typeface="Helvetica Neue"/>
              </a:rPr>
              <a:t>Eğitim</a:t>
            </a:r>
            <a:r>
              <a:rPr lang="tr" sz="1900" b="0" i="0" u="none" strike="noStrike" dirty="0">
                <a:latin typeface="Helvetica Neue"/>
              </a:rPr>
              <a:t>: Okula gitmeyen ve çalışan çocuklar için nitelikli öğrenme imkânlarının sağlanması; eğitime erişimi önleyen/okulu bırakmaya neden olan politika engellerinin ele alınması.</a:t>
            </a:r>
            <a:endParaRPr sz="1900" dirty="0"/>
          </a:p>
          <a:p>
            <a:pPr marL="228600" lvl="0" indent="-233405" algn="just" rtl="0">
              <a:lnSpc>
                <a:spcPct val="90000"/>
              </a:lnSpc>
              <a:spcBef>
                <a:spcPts val="1000"/>
              </a:spcBef>
              <a:spcAft>
                <a:spcPct val="0"/>
              </a:spcAft>
              <a:buClr>
                <a:schemeClr val="accent2"/>
              </a:buClr>
              <a:buSzTx/>
              <a:buChar char="•"/>
            </a:pPr>
            <a:r>
              <a:rPr lang="tr" sz="1900" b="1" i="0" u="none" strike="noStrike" dirty="0">
                <a:solidFill>
                  <a:srgbClr val="97467C"/>
                </a:solidFill>
                <a:latin typeface="Helvetica Neue"/>
              </a:rPr>
              <a:t>Gıda Güvenliği ve Geçim Kaynakları (FSL): </a:t>
            </a:r>
            <a:r>
              <a:rPr lang="tr" sz="1900" b="0" i="0" u="none" strike="noStrike" dirty="0">
                <a:latin typeface="Helvetica Neue"/>
              </a:rPr>
              <a:t>FSL müdahalelerinde çocuk işçiliği risklerinin dikkate alınması; güvenlik imkânları da dâhil olmak üzere ergenler için yaşlarına uygun imkânlar sunulması; mevcut FSL desteği veya kırılgan gruplar hakkında bilgi sağlanması; insana yakışır işlere erişimi önleyen politika engellerinin ele alınması.</a:t>
            </a:r>
            <a:endParaRPr sz="1900" dirty="0"/>
          </a:p>
          <a:p>
            <a:pPr marL="228600" lvl="0" indent="-233405" algn="just" rtl="0">
              <a:lnSpc>
                <a:spcPct val="90000"/>
              </a:lnSpc>
              <a:spcBef>
                <a:spcPts val="1000"/>
              </a:spcBef>
              <a:spcAft>
                <a:spcPct val="0"/>
              </a:spcAft>
              <a:buSzTx/>
              <a:buChar char="•"/>
            </a:pPr>
            <a:r>
              <a:rPr lang="tr" sz="1900" b="1" i="0" u="none" strike="noStrike" dirty="0">
                <a:solidFill>
                  <a:srgbClr val="97467C"/>
                </a:solidFill>
                <a:latin typeface="Helvetica Neue"/>
              </a:rPr>
              <a:t>Sağlık: </a:t>
            </a:r>
            <a:r>
              <a:rPr lang="tr" sz="1900" b="0" i="0" u="none" strike="noStrike" dirty="0">
                <a:latin typeface="Helvetica Neue"/>
              </a:rPr>
              <a:t>İşle ilgili hastalık, yaralanma, sakatlık ve engelliliklerin yaygın görülen türleri; CTCDŞ mağduru ve engelli çocuklar da dâhil olmak üzere çocuk işçi olarak çalışan çocuklar için sağlık hizmetleri ve yönlendirme sunulması.</a:t>
            </a:r>
            <a:endParaRPr sz="1900" dirty="0"/>
          </a:p>
          <a:p>
            <a:pPr marL="228600" lvl="0" indent="-101600" algn="l" rtl="0">
              <a:lnSpc>
                <a:spcPct val="90000"/>
              </a:lnSpc>
              <a:spcBef>
                <a:spcPts val="1000"/>
              </a:spcBef>
              <a:spcAft>
                <a:spcPct val="0"/>
              </a:spcAft>
              <a:buClr>
                <a:schemeClr val="accent2"/>
              </a:buClr>
              <a:buSzPct val="81901"/>
              <a:buNone/>
            </a:pPr>
            <a:endParaRPr sz="2000" dirty="0"/>
          </a:p>
          <a:p>
            <a:pPr marL="228600" lvl="0" indent="-101600" algn="l" rtl="0">
              <a:lnSpc>
                <a:spcPct val="90000"/>
              </a:lnSpc>
              <a:spcBef>
                <a:spcPts val="1000"/>
              </a:spcBef>
              <a:spcAft>
                <a:spcPct val="0"/>
              </a:spcAft>
              <a:buClr>
                <a:schemeClr val="accent2"/>
              </a:buClr>
              <a:buSzPct val="81901"/>
              <a:buNone/>
            </a:pPr>
            <a:endParaRPr sz="2000" dirty="0"/>
          </a:p>
          <a:p>
            <a:pPr marL="228600" lvl="0" indent="-101600" algn="l" rtl="0">
              <a:lnSpc>
                <a:spcPct val="90000"/>
              </a:lnSpc>
              <a:spcBef>
                <a:spcPts val="1000"/>
              </a:spcBef>
              <a:spcAft>
                <a:spcPct val="0"/>
              </a:spcAft>
              <a:buClr>
                <a:schemeClr val="accent2"/>
              </a:buClr>
              <a:buSzTx/>
              <a:buNone/>
            </a:pPr>
            <a:endParaRPr sz="2000" dirty="0"/>
          </a:p>
        </p:txBody>
      </p:sp>
      <p:sp>
        <p:nvSpPr>
          <p:cNvPr id="335" name="Google Shape;335;p14"/>
          <p:cNvSpPr txBox="1">
            <a:spLocks noGrp="1"/>
          </p:cNvSpPr>
          <p:nvPr>
            <p:ph type="body" idx="1"/>
          </p:nvPr>
        </p:nvSpPr>
        <p:spPr>
          <a:xfrm>
            <a:off x="215100" y="1817327"/>
            <a:ext cx="11761800" cy="828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b="1" i="0" u="none" strike="noStrike" dirty="0">
                <a:latin typeface="Helvetica Neue"/>
              </a:rPr>
              <a:t>KOORDİNELİ FAALİYETLER ETRAFINDA İLİŞKİ OLUŞTURMA</a:t>
            </a:r>
            <a:endParaRPr dirty="0"/>
          </a:p>
        </p:txBody>
      </p:sp>
      <p:pic>
        <p:nvPicPr>
          <p:cNvPr id="336" name="Google Shape;336;p14"/>
          <p:cNvPicPr preferRelativeResize="0"/>
          <p:nvPr/>
        </p:nvPicPr>
        <p:blipFill>
          <a:blip r:embed="rId4">
            <a:alphaModFix/>
          </a:blip>
          <a:stretch>
            <a:fillRect/>
          </a:stretch>
        </p:blipFill>
        <p:spPr>
          <a:xfrm>
            <a:off x="10287439" y="365125"/>
            <a:ext cx="1435100" cy="939800"/>
          </a:xfrm>
          <a:prstGeom prst="rect">
            <a:avLst/>
          </a:prstGeom>
          <a:noFill/>
          <a:ln>
            <a:noFill/>
          </a:ln>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dirty="0">
                <a:latin typeface="Helvetica Neue"/>
              </a:rPr>
              <a:t>3. HAZIRLIKLI OLMA FAALİYETLERİ</a:t>
            </a:r>
            <a:endParaRPr dirty="0"/>
          </a:p>
        </p:txBody>
      </p:sp>
      <p:sp>
        <p:nvSpPr>
          <p:cNvPr id="343" name="Google Shape;343;p15"/>
          <p:cNvSpPr txBox="1">
            <a:spLocks noGrp="1"/>
          </p:cNvSpPr>
          <p:nvPr>
            <p:ph type="body" idx="1"/>
          </p:nvPr>
        </p:nvSpPr>
        <p:spPr>
          <a:xfrm>
            <a:off x="477982" y="1938337"/>
            <a:ext cx="11436900" cy="11906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ct val="104016"/>
              <a:buNone/>
            </a:pPr>
            <a:r>
              <a:rPr lang="tr" sz="2400" b="1" i="0" u="none" strike="noStrike" dirty="0">
                <a:latin typeface="Helvetica Neue"/>
              </a:rPr>
              <a:t>KORUYUCU FAKTÖRLERİN, RESMÎ VE RESMÎ OLMAYAN SİSTEMLERİN GÜÇLENDİRİLMESİ VE KİLİT RİSK FAKTÖRLERİNİN ELE ALINMASI İÇİN KOORDİNELİ  FAALİYETLERİN ÖNCELİKLENDİRİLMESİ </a:t>
            </a:r>
            <a:endParaRPr sz="2400" dirty="0"/>
          </a:p>
          <a:p>
            <a:pPr marL="0" lvl="0" indent="0" algn="l" rtl="0">
              <a:lnSpc>
                <a:spcPct val="90000"/>
              </a:lnSpc>
              <a:spcBef>
                <a:spcPts val="1000"/>
              </a:spcBef>
              <a:spcAft>
                <a:spcPct val="0"/>
              </a:spcAft>
              <a:buClr>
                <a:schemeClr val="accent2"/>
              </a:buClr>
              <a:buSzTx/>
              <a:buNone/>
            </a:pPr>
            <a:endParaRPr dirty="0"/>
          </a:p>
        </p:txBody>
      </p:sp>
      <p:sp>
        <p:nvSpPr>
          <p:cNvPr id="344" name="Google Shape;344;p15"/>
          <p:cNvSpPr txBox="1">
            <a:spLocks noGrp="1"/>
          </p:cNvSpPr>
          <p:nvPr>
            <p:ph type="body" idx="2"/>
          </p:nvPr>
        </p:nvSpPr>
        <p:spPr>
          <a:xfrm>
            <a:off x="377550" y="3128963"/>
            <a:ext cx="11436900" cy="3998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200" b="0" i="0" u="none" strike="noStrike" dirty="0">
                <a:latin typeface="Helvetica Neue"/>
              </a:rPr>
              <a:t>Çocuk işçiliğinin hazırlıklı olma durumuna, senaryo planlamasına ve DRR'ye entegre edilmesi</a:t>
            </a:r>
            <a:endParaRPr sz="2200" dirty="0"/>
          </a:p>
          <a:p>
            <a:pPr marL="228600" lvl="0" indent="-228600" algn="l" rtl="0">
              <a:lnSpc>
                <a:spcPct val="90000"/>
              </a:lnSpc>
              <a:spcBef>
                <a:spcPts val="1000"/>
              </a:spcBef>
              <a:spcAft>
                <a:spcPct val="0"/>
              </a:spcAft>
              <a:buClr>
                <a:schemeClr val="accent2"/>
              </a:buClr>
              <a:buSzPts val="2800"/>
              <a:buChar char="•"/>
            </a:pPr>
            <a:r>
              <a:rPr lang="tr" sz="2200" b="0" i="0" u="none" strike="noStrike" dirty="0">
                <a:latin typeface="Helvetica Neue"/>
              </a:rPr>
              <a:t>İlgili yetkililer bünyesinde acil durum hazırlığı ve uzun vadeli/gelişimsel çocuk işçiliği programları  </a:t>
            </a:r>
            <a:endParaRPr sz="2200" dirty="0"/>
          </a:p>
          <a:p>
            <a:pPr marL="228600" lvl="0" indent="-228600" algn="l" rtl="0">
              <a:lnSpc>
                <a:spcPct val="90000"/>
              </a:lnSpc>
              <a:spcBef>
                <a:spcPts val="1000"/>
              </a:spcBef>
              <a:spcAft>
                <a:spcPct val="0"/>
              </a:spcAft>
              <a:buClr>
                <a:schemeClr val="accent2"/>
              </a:buClr>
              <a:buSzPts val="2800"/>
              <a:buChar char="•"/>
            </a:pPr>
            <a:r>
              <a:rPr lang="tr" sz="2200" b="0" i="0" u="none" strike="noStrike" dirty="0">
                <a:latin typeface="Helvetica Neue"/>
              </a:rPr>
              <a:t>Durum analizi - ikincil veri incelemesi - Ne Bilmemiz Gerekiyor?</a:t>
            </a:r>
            <a:endParaRPr sz="2200" dirty="0"/>
          </a:p>
          <a:p>
            <a:pPr marL="228600" lvl="0" indent="-228600" algn="l" rtl="0">
              <a:lnSpc>
                <a:spcPct val="90000"/>
              </a:lnSpc>
              <a:spcBef>
                <a:spcPts val="1000"/>
              </a:spcBef>
              <a:spcAft>
                <a:spcPct val="0"/>
              </a:spcAft>
              <a:buClr>
                <a:schemeClr val="accent2"/>
              </a:buClr>
              <a:buSzPts val="2800"/>
              <a:buChar char="•"/>
            </a:pPr>
            <a:r>
              <a:rPr lang="tr" sz="2200" b="0" i="0" u="none" strike="noStrike" dirty="0">
                <a:latin typeface="Helvetica Neue"/>
              </a:rPr>
              <a:t>Protokoller, araçlar ve kılavuzların çocuk işçiliğine yer vermesi, ulusal (ve uluslararası) çerçevelerle uyumlu olması ve yaygınlaştırılması</a:t>
            </a:r>
            <a:endParaRPr sz="2200" dirty="0"/>
          </a:p>
          <a:p>
            <a:pPr marL="228600" lvl="0" indent="-228600" algn="l" rtl="0">
              <a:lnSpc>
                <a:spcPct val="90000"/>
              </a:lnSpc>
              <a:spcBef>
                <a:spcPts val="1000"/>
              </a:spcBef>
              <a:spcAft>
                <a:spcPct val="0"/>
              </a:spcAft>
              <a:buClr>
                <a:schemeClr val="accent2"/>
              </a:buClr>
              <a:buSzPts val="2800"/>
              <a:buChar char="•"/>
            </a:pPr>
            <a:r>
              <a:rPr lang="tr" sz="2200" b="0" i="0" u="none" strike="noStrike" dirty="0">
                <a:latin typeface="Helvetica Neue"/>
              </a:rPr>
              <a:t>Kapasite oluşturma</a:t>
            </a:r>
            <a:endParaRPr sz="2200" dirty="0"/>
          </a:p>
          <a:p>
            <a:pPr marL="228600" lvl="0" indent="-228600" algn="l" rtl="0">
              <a:lnSpc>
                <a:spcPct val="90000"/>
              </a:lnSpc>
              <a:spcBef>
                <a:spcPts val="1000"/>
              </a:spcBef>
              <a:spcAft>
                <a:spcPct val="0"/>
              </a:spcAft>
              <a:buClr>
                <a:schemeClr val="accent2"/>
              </a:buClr>
              <a:buSzPts val="2800"/>
              <a:buChar char="•"/>
            </a:pPr>
            <a:r>
              <a:rPr lang="tr" sz="2200" b="0" i="0" u="none" strike="noStrike" dirty="0" smtClean="0">
                <a:latin typeface="Helvetica Neue"/>
              </a:rPr>
              <a:t>Kaynak geliştirme</a:t>
            </a:r>
            <a:endParaRPr sz="2200" dirty="0"/>
          </a:p>
          <a:p>
            <a:pPr marL="228600" lvl="0" indent="-50800" algn="l" rtl="0">
              <a:lnSpc>
                <a:spcPct val="90000"/>
              </a:lnSpc>
              <a:spcBef>
                <a:spcPts val="1000"/>
              </a:spcBef>
              <a:spcAft>
                <a:spcPct val="0"/>
              </a:spcAft>
              <a:buClr>
                <a:schemeClr val="accent2"/>
              </a:buClr>
              <a:buSzPts val="2800"/>
              <a:buNone/>
            </a:pPr>
            <a:endParaRPr sz="2200" dirty="0"/>
          </a:p>
        </p:txBody>
      </p:sp>
      <p:pic>
        <p:nvPicPr>
          <p:cNvPr id="345" name="Google Shape;345;p15"/>
          <p:cNvPicPr preferRelativeResize="0"/>
          <p:nvPr/>
        </p:nvPicPr>
        <p:blipFill>
          <a:blip r:embed="rId4">
            <a:alphaModFix/>
          </a:blip>
          <a:stretch>
            <a:fillRect/>
          </a:stretch>
        </p:blipFill>
        <p:spPr>
          <a:xfrm>
            <a:off x="10144495" y="365125"/>
            <a:ext cx="1435100" cy="939800"/>
          </a:xfrm>
          <a:prstGeom prst="rect">
            <a:avLst/>
          </a:prstGeom>
          <a:noFill/>
          <a:ln>
            <a:noFill/>
          </a:ln>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dirty="0">
                <a:latin typeface="Helvetica Neue"/>
              </a:rPr>
              <a:t>4. MÜDAHALE FAALİYETLERİ</a:t>
            </a:r>
            <a:endParaRPr dirty="0"/>
          </a:p>
        </p:txBody>
      </p:sp>
      <p:sp>
        <p:nvSpPr>
          <p:cNvPr id="352" name="Google Shape;352;p16"/>
          <p:cNvSpPr txBox="1">
            <a:spLocks noGrp="1"/>
          </p:cNvSpPr>
          <p:nvPr>
            <p:ph type="body" idx="1"/>
          </p:nvPr>
        </p:nvSpPr>
        <p:spPr>
          <a:xfrm>
            <a:off x="656021" y="1890279"/>
            <a:ext cx="10820015" cy="890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tr" sz="2400" b="1" i="0" u="none" strike="noStrike" dirty="0">
                <a:latin typeface="Helvetica Neue"/>
              </a:rPr>
              <a:t>MÜDAHALE FAALİYETLERİNDE DURUM ANALİZİNİN KANIT TEMELİ OLARAK KULLANILMASI. KOORDİNE EDİN: </a:t>
            </a:r>
            <a:endParaRPr sz="2400" dirty="0"/>
          </a:p>
          <a:p>
            <a:pPr marL="0" lvl="0" indent="0" algn="l" rtl="0">
              <a:lnSpc>
                <a:spcPct val="90000"/>
              </a:lnSpc>
              <a:spcBef>
                <a:spcPts val="1000"/>
              </a:spcBef>
              <a:spcAft>
                <a:spcPct val="0"/>
              </a:spcAft>
              <a:buClr>
                <a:schemeClr val="accent2"/>
              </a:buClr>
              <a:buSzTx/>
              <a:buNone/>
            </a:pPr>
            <a:r>
              <a:rPr lang="en-GB" dirty="0"/>
              <a:t> </a:t>
            </a:r>
            <a:endParaRPr dirty="0"/>
          </a:p>
        </p:txBody>
      </p:sp>
      <p:sp>
        <p:nvSpPr>
          <p:cNvPr id="353" name="Google Shape;353;p16"/>
          <p:cNvSpPr txBox="1">
            <a:spLocks noGrp="1"/>
          </p:cNvSpPr>
          <p:nvPr>
            <p:ph type="body" idx="2"/>
          </p:nvPr>
        </p:nvSpPr>
        <p:spPr>
          <a:xfrm>
            <a:off x="526639" y="2763838"/>
            <a:ext cx="11443522"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400"/>
              <a:buChar char="•"/>
            </a:pPr>
            <a:r>
              <a:rPr lang="tr" sz="2000" b="0" i="0" u="none" strike="noStrike" dirty="0">
                <a:latin typeface="Helvetica Neue"/>
              </a:rPr>
              <a:t>Sektör (çok sektörlü) ihtiyaç değerlendirmesindeki/ön (hızlı) değerlendirmedeki çocuk işçiliği göstergeleri</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Çocuk işçiliğinin erken müdahale planlarına, İnsani İhtiyaçlara Genel Bakış belgesine, sektör müdahale planlarına, ülke stratejilerine, çocuk işçiliği planlarına entegre edilmesi </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Daha fazla diyalog, finansman, temel önleme ve müdahale hizmetlerine yatırım için savunuculuk yapılması</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Araçlar ve materyaller: net SOP'ler; kilit mesajlar vb. </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Yerel ve ulusal düzeydeki üyelerden teknik ve operasyonel destek alınması </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CSİTÖ (PSEAH) de dâhil olmak üzere insani yardım müdahaleleriyle ilişkili çocuk işçiliği konusunda ortak bir anlayış oluşturulması ve buna yanıt verilmesi</a:t>
            </a:r>
            <a:endParaRPr sz="20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a:rPr>
              <a:t>Çocuk işçiliğinin sektöre özgü bilgi yönetim araçlarına entegre edilmesi </a:t>
            </a:r>
            <a:endParaRPr sz="2000" dirty="0"/>
          </a:p>
          <a:p>
            <a:pPr marL="228600" lvl="0" indent="-76200" algn="l" rtl="0">
              <a:lnSpc>
                <a:spcPct val="90000"/>
              </a:lnSpc>
              <a:spcBef>
                <a:spcPts val="1000"/>
              </a:spcBef>
              <a:spcAft>
                <a:spcPct val="0"/>
              </a:spcAft>
              <a:buClr>
                <a:schemeClr val="accent2"/>
              </a:buClr>
              <a:buSzPts val="2400"/>
              <a:buNone/>
            </a:pPr>
            <a:endParaRPr sz="2000" dirty="0"/>
          </a:p>
          <a:p>
            <a:pPr marL="228600" lvl="0" indent="-76200" algn="l" rtl="0">
              <a:lnSpc>
                <a:spcPct val="90000"/>
              </a:lnSpc>
              <a:spcBef>
                <a:spcPts val="1000"/>
              </a:spcBef>
              <a:spcAft>
                <a:spcPct val="0"/>
              </a:spcAft>
              <a:buClr>
                <a:schemeClr val="accent2"/>
              </a:buClr>
              <a:buSzPts val="2400"/>
              <a:buNone/>
            </a:pPr>
            <a:endParaRPr sz="2000" dirty="0"/>
          </a:p>
        </p:txBody>
      </p:sp>
      <p:pic>
        <p:nvPicPr>
          <p:cNvPr id="354" name="Google Shape;354;p16"/>
          <p:cNvPicPr preferRelativeResize="0"/>
          <p:nvPr/>
        </p:nvPicPr>
        <p:blipFill>
          <a:blip r:embed="rId4">
            <a:alphaModFix/>
          </a:blip>
          <a:stretch>
            <a:fillRect/>
          </a:stretch>
        </p:blipFill>
        <p:spPr>
          <a:xfrm>
            <a:off x="10225445" y="365125"/>
            <a:ext cx="1435100" cy="939800"/>
          </a:xfrm>
          <a:prstGeom prst="rect">
            <a:avLst/>
          </a:prstGeom>
          <a:noFill/>
          <a:ln>
            <a:noFill/>
          </a:ln>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body" idx="1"/>
          </p:nvPr>
        </p:nvSpPr>
        <p:spPr>
          <a:xfrm>
            <a:off x="3901439" y="2890428"/>
            <a:ext cx="8519159"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5000"/>
              <a:buNone/>
            </a:pPr>
            <a:r>
              <a:rPr lang="tr" sz="4400" b="1" i="0" u="none" strike="noStrike" dirty="0">
                <a:latin typeface="Helvetica Neue"/>
              </a:rPr>
              <a:t>KOORDİNATÖR KISA SINAVI</a:t>
            </a:r>
            <a:endParaRPr sz="4400" dirty="0"/>
          </a:p>
        </p:txBody>
      </p:sp>
      <p:sp>
        <p:nvSpPr>
          <p:cNvPr id="361" name="Google Shape;361;p17"/>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p:txBody>
      </p:sp>
      <p:pic>
        <p:nvPicPr>
          <p:cNvPr id="3" name="Resim 2" descr="metin, grafik, yazı tipi, logo içeren bir resim&#10;&#10;Açıklama otomatik olarak oluşturuldu">
            <a:extLst>
              <a:ext uri="{FF2B5EF4-FFF2-40B4-BE49-F238E27FC236}">
                <a16:creationId xmlns:a16="http://schemas.microsoft.com/office/drawing/2014/main" id="{5576C0A0-9A00-60BF-12B3-6D4EBC01D51B}"/>
              </a:ext>
            </a:extLst>
          </p:cNvPr>
          <p:cNvPicPr>
            <a:picLocks noChangeAspect="1"/>
          </p:cNvPicPr>
          <p:nvPr/>
        </p:nvPicPr>
        <p:blipFill>
          <a:blip r:embed="rId4"/>
          <a:stretch>
            <a:fillRect/>
          </a:stretch>
        </p:blipFill>
        <p:spPr>
          <a:xfrm>
            <a:off x="6221766" y="249668"/>
            <a:ext cx="3878506" cy="185715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1"/>
              </a:buClr>
              <a:buSzPts val="3600"/>
              <a:buFont typeface="Helvetica Neue"/>
              <a:buNone/>
            </a:pPr>
            <a:r>
              <a:rPr lang="tr" sz="3600" b="1" i="0" u="none" strike="noStrike">
                <a:latin typeface="Helvetica Neue"/>
              </a:rPr>
              <a:t>TEMEL MESAJLAR</a:t>
            </a:r>
            <a:endParaRPr/>
          </a:p>
        </p:txBody>
      </p:sp>
      <p:sp>
        <p:nvSpPr>
          <p:cNvPr id="368" name="Google Shape;368;p18"/>
          <p:cNvSpPr txBox="1">
            <a:spLocks noGrp="1"/>
          </p:cNvSpPr>
          <p:nvPr>
            <p:ph type="body" idx="2"/>
          </p:nvPr>
        </p:nvSpPr>
        <p:spPr>
          <a:xfrm>
            <a:off x="656021" y="2057400"/>
            <a:ext cx="11139739" cy="43291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3000"/>
              <a:buChar char="•"/>
            </a:pPr>
            <a:r>
              <a:rPr lang="tr" sz="3000" b="0" i="0" u="none" strike="noStrike" dirty="0">
                <a:latin typeface="Helvetica Neue"/>
              </a:rPr>
              <a:t>Çocuk işçiliğinin bir bağlamda koordine edilebilmesinin çeşitli yolları bulunmaktadır. İzlenecek yol çok sektörlü olmalı, hükûmetleri ve ilgili ortamlarda çalışan diğer ilgili aktörleri içermelidir. </a:t>
            </a:r>
            <a:endParaRPr dirty="0"/>
          </a:p>
          <a:p>
            <a:pPr marL="228600" lvl="0" indent="-228600" algn="l" rtl="0">
              <a:lnSpc>
                <a:spcPct val="90000"/>
              </a:lnSpc>
              <a:spcBef>
                <a:spcPts val="1000"/>
              </a:spcBef>
              <a:spcAft>
                <a:spcPct val="0"/>
              </a:spcAft>
              <a:buSzPts val="3000"/>
              <a:buChar char="•"/>
            </a:pPr>
            <a:r>
              <a:rPr lang="tr" sz="3000" b="0" i="0" u="none" strike="noStrike" dirty="0">
                <a:latin typeface="Helvetica Neue"/>
              </a:rPr>
              <a:t>Her daim aktörler, sektörler ve mevcut koordinasyon yapıları arasında uyum sağlanmaya çalışılmalıdır. </a:t>
            </a:r>
            <a:endParaRPr dirty="0"/>
          </a:p>
          <a:p>
            <a:pPr marL="228600" lvl="0" indent="-228600" algn="l" rtl="0">
              <a:lnSpc>
                <a:spcPct val="90000"/>
              </a:lnSpc>
              <a:spcBef>
                <a:spcPts val="1000"/>
              </a:spcBef>
              <a:spcAft>
                <a:spcPct val="0"/>
              </a:spcAft>
              <a:buSzPts val="3000"/>
              <a:buChar char="•"/>
            </a:pPr>
            <a:r>
              <a:rPr lang="tr" sz="3000" b="0" i="0" u="none" strike="noStrike" dirty="0">
                <a:latin typeface="Helvetica Neue"/>
              </a:rPr>
              <a:t>Etkili koordinasyon; değerlendirme, farkındalık artırma ve savunuculuk, çocuk işçiliğinin tespiti ve yönlendirme yolları gibi bir dizi faaliyeti destekleyebilir. </a:t>
            </a:r>
            <a:endParaRPr lang="tr" b="0" i="0" u="none" strike="noStrike" dirty="0">
              <a:latin typeface="Helvetica Neue"/>
            </a:endParaRPr>
          </a:p>
          <a:p>
            <a:pPr marL="228600" lvl="0" indent="-50800" algn="l" rtl="0">
              <a:lnSpc>
                <a:spcPct val="90000"/>
              </a:lnSpc>
              <a:spcBef>
                <a:spcPts val="1000"/>
              </a:spcBef>
              <a:spcAft>
                <a:spcPct val="0"/>
              </a:spcAft>
              <a:buClr>
                <a:schemeClr val="accent3"/>
              </a:buClr>
              <a:buSzPts val="2800"/>
              <a:buNone/>
            </a:pPr>
            <a:endParaRPr lang="en-GB" dirty="0"/>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679338" y="269352"/>
            <a:ext cx="10833315"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a:rPr>
              <a:t>OTURUM 4</a:t>
            </a:r>
            <a:endParaRPr dirty="0"/>
          </a:p>
          <a:p>
            <a:pPr marL="0" lvl="0" indent="0" algn="ctr" rtl="0">
              <a:lnSpc>
                <a:spcPct val="90000"/>
              </a:lnSpc>
              <a:spcBef>
                <a:spcPts val="1000"/>
              </a:spcBef>
              <a:spcAft>
                <a:spcPct val="0"/>
              </a:spcAft>
              <a:buClr>
                <a:schemeClr val="lt1"/>
              </a:buClr>
              <a:buSzPts val="4000"/>
              <a:buNone/>
            </a:pPr>
            <a:r>
              <a:rPr lang="tr" sz="4000" b="1" i="0" u="none" strike="noStrike" dirty="0">
                <a:latin typeface="Helvetica Neue"/>
              </a:rPr>
              <a:t>ÇOCUK İŞÇİLİĞİ KONUSUNDA KOORDİNASYON ARACILIĞIYLA </a:t>
            </a:r>
            <a:r>
              <a:rPr lang="tr" sz="4000" b="1" i="0" u="none" strike="noStrike" dirty="0" smtClean="0">
                <a:latin typeface="Helvetica Neue"/>
              </a:rPr>
              <a:t>BAŞKALARIYLA ETKİN ÇALIŞMA</a:t>
            </a:r>
            <a:endParaRPr dirty="0"/>
          </a:p>
        </p:txBody>
      </p:sp>
      <p:sp>
        <p:nvSpPr>
          <p:cNvPr id="235" name="Google Shape;235;p2"/>
          <p:cNvSpPr txBox="1">
            <a:spLocks noGrp="1"/>
          </p:cNvSpPr>
          <p:nvPr>
            <p:ph type="body" idx="2"/>
          </p:nvPr>
        </p:nvSpPr>
        <p:spPr>
          <a:xfrm>
            <a:off x="904063" y="3087686"/>
            <a:ext cx="10383864" cy="31850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ct val="0"/>
              </a:spcAft>
              <a:buClr>
                <a:schemeClr val="lt1"/>
              </a:buClr>
              <a:buSzPts val="2800"/>
              <a:buNone/>
            </a:pPr>
            <a:r>
              <a:rPr lang="en-GB" b="1" dirty="0"/>
              <a:t> </a:t>
            </a:r>
            <a:endParaRPr dirty="0"/>
          </a:p>
        </p:txBody>
      </p:sp>
      <p:sp>
        <p:nvSpPr>
          <p:cNvPr id="236" name="Google Shape;236;p2"/>
          <p:cNvSpPr txBox="1"/>
          <p:nvPr/>
        </p:nvSpPr>
        <p:spPr>
          <a:xfrm>
            <a:off x="7543800" y="10607040"/>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828006" y="1221286"/>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Font typeface="Arial"/>
              <a:buNone/>
            </a:pPr>
            <a:r>
              <a:rPr lang="tr" sz="4000" b="1" i="0" u="none" strike="noStrike" cap="none" dirty="0">
                <a:solidFill>
                  <a:srgbClr val="FFFFFF"/>
                </a:solidFill>
                <a:latin typeface="Helvetica Neue"/>
                <a:ea typeface="Helvetica Neue"/>
                <a:cs typeface="Helvetica Neue"/>
                <a:sym typeface="Helvetica Neue"/>
              </a:rPr>
              <a:t>ÖĞRENME ÇIKTILARI</a:t>
            </a:r>
            <a:endParaRPr sz="4000" b="1" i="0" u="none" strike="noStrike" cap="none" dirty="0">
              <a:solidFill>
                <a:schemeClr val="lt1"/>
              </a:solidFill>
              <a:latin typeface="Helvetica Neue"/>
              <a:ea typeface="Helvetica Neue"/>
              <a:cs typeface="Helvetica Neue"/>
              <a:sym typeface="Helvetica Neue"/>
            </a:endParaRPr>
          </a:p>
          <a:p>
            <a:pPr marL="0" lvl="0" indent="0" algn="ctr" rtl="0">
              <a:lnSpc>
                <a:spcPct val="90000"/>
              </a:lnSpc>
              <a:spcBef>
                <a:spcPct val="0"/>
              </a:spcBef>
              <a:spcAft>
                <a:spcPct val="0"/>
              </a:spcAft>
              <a:buClr>
                <a:schemeClr val="lt1"/>
              </a:buClr>
              <a:buSzPts val="4000"/>
              <a:buFont typeface="Arial"/>
              <a:buNone/>
            </a:pPr>
            <a:r>
              <a:rPr lang="tr" sz="3100" b="0" i="0" u="none" strike="noStrike" dirty="0">
                <a:latin typeface="Helvetica Neue"/>
              </a:rPr>
              <a:t>Bu </a:t>
            </a:r>
            <a:r>
              <a:rPr lang="tr" sz="3100" b="0" i="0" u="none" strike="noStrike" dirty="0" smtClean="0">
                <a:latin typeface="Helvetica Neue"/>
              </a:rPr>
              <a:t>oturumun sonunda:</a:t>
            </a:r>
            <a:r>
              <a:rPr lang="tr" sz="4000" b="1" i="0" u="none" strike="noStrike" cap="none" dirty="0" smtClean="0">
                <a:solidFill>
                  <a:srgbClr val="FFFFFF"/>
                </a:solidFill>
                <a:latin typeface="Helvetica Neue"/>
                <a:ea typeface="Helvetica Neue"/>
                <a:cs typeface="Helvetica Neue"/>
                <a:sym typeface="Helvetica Neue"/>
              </a:rPr>
              <a:t>  </a:t>
            </a:r>
            <a:endParaRPr dirty="0"/>
          </a:p>
        </p:txBody>
      </p:sp>
      <p:sp>
        <p:nvSpPr>
          <p:cNvPr id="242" name="Google Shape;242;p3"/>
          <p:cNvSpPr txBox="1">
            <a:spLocks noGrp="1"/>
          </p:cNvSpPr>
          <p:nvPr>
            <p:ph type="body" idx="2"/>
          </p:nvPr>
        </p:nvSpPr>
        <p:spPr>
          <a:xfrm>
            <a:off x="678179" y="3108960"/>
            <a:ext cx="10835640" cy="1455738"/>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ct val="0"/>
              </a:spcBef>
              <a:spcAft>
                <a:spcPct val="0"/>
              </a:spcAft>
              <a:buSzPts val="2100"/>
              <a:buFont typeface="Calibri"/>
              <a:buChar char="●"/>
            </a:pPr>
            <a:r>
              <a:rPr lang="tr" sz="2100" b="0" i="0" u="none" strike="noStrike" dirty="0">
                <a:latin typeface="Calibri"/>
                <a:ea typeface="Calibri"/>
                <a:cs typeface="Calibri"/>
                <a:sym typeface="Calibri"/>
              </a:rPr>
              <a:t>Çocuk işçiliği konusunda koordinasyon sağlarken 4-5 kilit nokta ortaya </a:t>
            </a:r>
            <a:r>
              <a:rPr lang="tr" sz="2100" b="0" i="0" u="none" strike="noStrike" dirty="0" smtClean="0">
                <a:latin typeface="Calibri"/>
                <a:ea typeface="Calibri"/>
                <a:cs typeface="Calibri"/>
                <a:sym typeface="Calibri"/>
              </a:rPr>
              <a:t>koyabilecek,</a:t>
            </a:r>
            <a:endParaRPr sz="2100" dirty="0">
              <a:latin typeface="Calibri"/>
              <a:ea typeface="Calibri"/>
              <a:cs typeface="Calibri"/>
              <a:sym typeface="Calibri"/>
            </a:endParaRPr>
          </a:p>
          <a:p>
            <a:pPr marL="457200" lvl="0" indent="-361950" algn="l" rtl="0">
              <a:lnSpc>
                <a:spcPct val="100000"/>
              </a:lnSpc>
              <a:spcBef>
                <a:spcPct val="0"/>
              </a:spcBef>
              <a:spcAft>
                <a:spcPct val="0"/>
              </a:spcAft>
              <a:buSzPts val="2100"/>
              <a:buFont typeface="Calibri"/>
              <a:buChar char="●"/>
            </a:pPr>
            <a:r>
              <a:rPr lang="tr" sz="2100" b="0" i="0" u="none" strike="noStrike" dirty="0">
                <a:latin typeface="Calibri"/>
                <a:ea typeface="Calibri"/>
                <a:cs typeface="Calibri"/>
                <a:sym typeface="Calibri"/>
              </a:rPr>
              <a:t>Bağlam içerisinde çocuk işçiliği ile ilgili koordinasyon sağlamak için kilit paydaşları ve fırsatları </a:t>
            </a:r>
            <a:r>
              <a:rPr lang="tr" sz="2100" b="0" i="0" u="none" strike="noStrike" dirty="0" smtClean="0">
                <a:latin typeface="Calibri"/>
                <a:ea typeface="Calibri"/>
                <a:cs typeface="Calibri"/>
                <a:sym typeface="Calibri"/>
              </a:rPr>
              <a:t>belirleyebilecek,</a:t>
            </a:r>
            <a:endParaRPr sz="2100" dirty="0">
              <a:latin typeface="Calibri"/>
              <a:ea typeface="Calibri"/>
              <a:cs typeface="Calibri"/>
              <a:sym typeface="Calibri"/>
            </a:endParaRPr>
          </a:p>
          <a:p>
            <a:pPr marL="457200" lvl="0" indent="-361950" algn="l" rtl="0">
              <a:lnSpc>
                <a:spcPct val="100000"/>
              </a:lnSpc>
              <a:spcBef>
                <a:spcPct val="0"/>
              </a:spcBef>
              <a:spcAft>
                <a:spcPct val="0"/>
              </a:spcAft>
              <a:buSzPts val="2100"/>
              <a:buFont typeface="Calibri"/>
              <a:buChar char="●"/>
            </a:pPr>
            <a:r>
              <a:rPr lang="tr" sz="2100" b="0" i="0" u="none" strike="noStrike" dirty="0">
                <a:latin typeface="Calibri"/>
                <a:ea typeface="Calibri"/>
                <a:cs typeface="Calibri"/>
                <a:sym typeface="Calibri"/>
              </a:rPr>
              <a:t>Çocuk işçiliği ile ilgili koordinasyonu güçlendirmek için kendi bağlamında yer alan kilit faaliyetleri </a:t>
            </a:r>
            <a:r>
              <a:rPr lang="tr" sz="2100" b="0" i="0" u="none" strike="noStrike" dirty="0" smtClean="0">
                <a:latin typeface="Calibri"/>
                <a:ea typeface="Calibri"/>
                <a:cs typeface="Calibri"/>
                <a:sym typeface="Calibri"/>
              </a:rPr>
              <a:t>tartışabileceksiniz.  </a:t>
            </a:r>
            <a:endParaRPr sz="3800" dirty="0"/>
          </a:p>
          <a:p>
            <a:pPr marL="457200" lvl="0" indent="-279400" algn="l" rtl="0">
              <a:lnSpc>
                <a:spcPct val="90000"/>
              </a:lnSpc>
              <a:spcBef>
                <a:spcPts val="1000"/>
              </a:spcBef>
              <a:spcAft>
                <a:spcPct val="0"/>
              </a:spcAft>
              <a:buClr>
                <a:schemeClr val="lt1"/>
              </a:buClr>
              <a:buSzPts val="2800"/>
              <a:buFont typeface="Noto Sans Symbols"/>
              <a:buNone/>
            </a:pPr>
            <a:endParaRPr dirty="0"/>
          </a:p>
          <a:p>
            <a:pPr marL="457200" lvl="0" indent="-279400" algn="ctr" rtl="0">
              <a:lnSpc>
                <a:spcPct val="90000"/>
              </a:lnSpc>
              <a:spcBef>
                <a:spcPts val="1000"/>
              </a:spcBef>
              <a:spcAft>
                <a:spcPct val="0"/>
              </a:spcAft>
              <a:buClr>
                <a:schemeClr val="lt1"/>
              </a:buClr>
              <a:buSzPts val="2800"/>
              <a:buFont typeface="Noto Sans Symbols"/>
              <a:buNone/>
            </a:pPr>
            <a:endParaRPr dirty="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4100513" y="528638"/>
            <a:ext cx="7873184"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2800" b="1" i="0" u="none" strike="noStrike" dirty="0">
                <a:latin typeface="Helvetica Neue"/>
              </a:rPr>
              <a:t>ÇOCUK İŞÇİLİĞİNİN ELE ALINMASINDAN SORUMLU HÜKÛMET YETKİLİLERİNİN VE ULUSAL ORGANLARIN TESPİT EDİLMESİ</a:t>
            </a:r>
            <a:endParaRPr sz="2800" dirty="0"/>
          </a:p>
          <a:p>
            <a:pPr marL="0" lvl="0" indent="0" algn="l" rtl="0">
              <a:lnSpc>
                <a:spcPct val="90000"/>
              </a:lnSpc>
              <a:spcBef>
                <a:spcPts val="1000"/>
              </a:spcBef>
              <a:spcAft>
                <a:spcPct val="0"/>
              </a:spcAft>
              <a:buClr>
                <a:srgbClr val="026794"/>
              </a:buClr>
              <a:buSzPts val="3200"/>
              <a:buNone/>
            </a:pPr>
            <a:endParaRPr dirty="0"/>
          </a:p>
        </p:txBody>
      </p:sp>
      <p:sp>
        <p:nvSpPr>
          <p:cNvPr id="249" name="Google Shape;249;p4"/>
          <p:cNvSpPr txBox="1">
            <a:spLocks noGrp="1"/>
          </p:cNvSpPr>
          <p:nvPr>
            <p:ph type="body" idx="2"/>
          </p:nvPr>
        </p:nvSpPr>
        <p:spPr>
          <a:xfrm>
            <a:off x="4100513" y="2740760"/>
            <a:ext cx="7050417" cy="29285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a:rPr>
              <a:t>Ulusal düzeyde çocuk işçiliğinin ele alınmasından sorumlu olan hükûmet aktörlerine öncülük </a:t>
            </a:r>
            <a:r>
              <a:rPr lang="tr" sz="2800" b="0" i="0" u="none" strike="noStrike" dirty="0" smtClean="0">
                <a:latin typeface="Helvetica Neue"/>
              </a:rPr>
              <a:t>edin.</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a:rPr>
              <a:t>Bağlam içerisindeki diğer ilgili yetkililer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a:rPr>
              <a:t>Çocuk işçiliği için önceden mevcut olan koordinasyon mekanizmaları</a:t>
            </a:r>
            <a:endParaRPr dirty="0"/>
          </a:p>
        </p:txBody>
      </p:sp>
      <p:sp>
        <p:nvSpPr>
          <p:cNvPr id="250" name="Google Shape;250;p4"/>
          <p:cNvSpPr txBox="1">
            <a:spLocks noGrp="1"/>
          </p:cNvSpPr>
          <p:nvPr>
            <p:ph type="body" idx="3"/>
          </p:nvPr>
        </p:nvSpPr>
        <p:spPr>
          <a:xfrm>
            <a:off x="-1" y="528638"/>
            <a:ext cx="3776354"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400"/>
              <a:buNone/>
            </a:pPr>
            <a:r>
              <a:rPr lang="tr" sz="3200" b="1" i="0" u="none" strike="noStrike" dirty="0">
                <a:latin typeface="Helvetica Neue"/>
              </a:rPr>
              <a:t>KOORDİNASYON YAPISININ KURULMASI</a:t>
            </a:r>
            <a:endParaRPr sz="3200" dirty="0"/>
          </a:p>
          <a:p>
            <a:pPr marL="0" lvl="0" indent="0" algn="l" rtl="0">
              <a:lnSpc>
                <a:spcPct val="90000"/>
              </a:lnSpc>
              <a:spcBef>
                <a:spcPts val="1000"/>
              </a:spcBef>
              <a:spcAft>
                <a:spcPct val="0"/>
              </a:spcAft>
              <a:buClr>
                <a:schemeClr val="lt1"/>
              </a:buClr>
              <a:buSzPts val="3600"/>
              <a:buNone/>
            </a:pPr>
            <a:endParaRPr dirty="0"/>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3833368" y="325011"/>
            <a:ext cx="9034734"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2800" b="1" i="0" u="none" strike="noStrike" dirty="0">
                <a:latin typeface="Helvetica Neue"/>
              </a:rPr>
              <a:t>ÇOCUK İŞÇİLİĞİ İÇİN UYGUN </a:t>
            </a:r>
          </a:p>
          <a:p>
            <a:pPr marL="0" lvl="0" indent="0" algn="l" rtl="0">
              <a:lnSpc>
                <a:spcPct val="90000"/>
              </a:lnSpc>
              <a:spcBef>
                <a:spcPct val="0"/>
              </a:spcBef>
              <a:spcAft>
                <a:spcPct val="0"/>
              </a:spcAft>
              <a:buClr>
                <a:srgbClr val="026794"/>
              </a:buClr>
              <a:buSzPts val="3200"/>
              <a:buNone/>
            </a:pPr>
            <a:r>
              <a:rPr lang="tr" sz="2800" b="1" i="0" u="none" strike="noStrike" dirty="0">
                <a:latin typeface="Helvetica Neue"/>
              </a:rPr>
              <a:t>KOORDİNASYON YAPISINA KARAR VERİLMESİ</a:t>
            </a:r>
            <a:endParaRPr sz="2800" dirty="0"/>
          </a:p>
        </p:txBody>
      </p:sp>
      <p:sp>
        <p:nvSpPr>
          <p:cNvPr id="257" name="Google Shape;257;p5"/>
          <p:cNvSpPr txBox="1">
            <a:spLocks noGrp="1"/>
          </p:cNvSpPr>
          <p:nvPr>
            <p:ph type="body" idx="3"/>
          </p:nvPr>
        </p:nvSpPr>
        <p:spPr>
          <a:xfrm>
            <a:off x="0" y="528638"/>
            <a:ext cx="3705101"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400"/>
              <a:buNone/>
            </a:pPr>
            <a:r>
              <a:rPr lang="tr" sz="3200" b="1" i="0" u="none" strike="noStrike" dirty="0">
                <a:latin typeface="Helvetica Neue"/>
              </a:rPr>
              <a:t>KOORDİNASYON YAPISININ KURULMASI</a:t>
            </a:r>
            <a:endParaRPr sz="3200" dirty="0"/>
          </a:p>
          <a:p>
            <a:pPr marL="0" lvl="0" indent="0" algn="l" rtl="0">
              <a:lnSpc>
                <a:spcPct val="90000"/>
              </a:lnSpc>
              <a:spcBef>
                <a:spcPts val="1000"/>
              </a:spcBef>
              <a:spcAft>
                <a:spcPct val="0"/>
              </a:spcAft>
              <a:buClr>
                <a:schemeClr val="lt1"/>
              </a:buClr>
              <a:buSzPts val="3600"/>
              <a:buNone/>
            </a:pPr>
            <a:endParaRPr dirty="0"/>
          </a:p>
        </p:txBody>
      </p:sp>
      <p:sp>
        <p:nvSpPr>
          <p:cNvPr id="258" name="Google Shape;258;p5"/>
          <p:cNvSpPr/>
          <p:nvPr/>
        </p:nvSpPr>
        <p:spPr>
          <a:xfrm>
            <a:off x="3833368" y="1364253"/>
            <a:ext cx="7538443" cy="5168736"/>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ct val="0"/>
              </a:spcBef>
              <a:spcAft>
                <a:spcPct val="0"/>
              </a:spcAft>
              <a:buNone/>
            </a:pPr>
            <a:r>
              <a:rPr lang="tr" sz="2400" b="1" i="0" u="none" strike="noStrike" dirty="0">
                <a:solidFill>
                  <a:srgbClr val="212E3B"/>
                </a:solidFill>
                <a:latin typeface="Helvetica Neue"/>
                <a:ea typeface="Helvetica Neue"/>
                <a:cs typeface="Helvetica Neue"/>
                <a:sym typeface="Helvetica Neue"/>
              </a:rPr>
              <a:t>OLASI KOORDİNASYON YAPILARI:</a:t>
            </a:r>
            <a:endParaRPr sz="2400" dirty="0"/>
          </a:p>
          <a:p>
            <a:pPr marL="457200" marR="0" lvl="0" indent="-457200" algn="just" rtl="0">
              <a:lnSpc>
                <a:spcPct val="115000"/>
              </a:lnSpc>
              <a:spcBef>
                <a:spcPts val="400"/>
              </a:spcBef>
              <a:spcAft>
                <a:spcPct val="0"/>
              </a:spcAft>
              <a:buClr>
                <a:srgbClr val="AC6B97"/>
              </a:buClr>
              <a:buSzPts val="1000"/>
              <a:buFont typeface="Arial" panose="020B0604020202020204" pitchFamily="34" charset="0"/>
              <a:buChar char="•"/>
            </a:pPr>
            <a:r>
              <a:rPr lang="tr" sz="2400" b="1" i="0" u="none" strike="noStrike" dirty="0">
                <a:solidFill>
                  <a:srgbClr val="AC6B97"/>
                </a:solidFill>
                <a:latin typeface="Helvetica Neue"/>
                <a:ea typeface="Helvetica Neue"/>
                <a:cs typeface="Helvetica Neue"/>
                <a:sym typeface="Helvetica Neue"/>
              </a:rPr>
              <a:t>Çocuk işçiliğine yönelik müdahalelere bir sektör öncülük eder ve </a:t>
            </a:r>
            <a:r>
              <a:rPr lang="tr" sz="2400" b="0" i="0" u="none" strike="noStrike" dirty="0">
                <a:solidFill>
                  <a:srgbClr val="212E3B"/>
                </a:solidFill>
                <a:latin typeface="Helvetica Neue"/>
                <a:ea typeface="Helvetica Neue"/>
                <a:cs typeface="Helvetica Neue"/>
                <a:sym typeface="Helvetica Neue"/>
              </a:rPr>
              <a:t>diğer sektör aktörlerini</a:t>
            </a:r>
            <a:r>
              <a:rPr lang="tr" sz="2400" b="1" i="0" u="none" strike="noStrike" dirty="0">
                <a:solidFill>
                  <a:srgbClr val="AC6B97"/>
                </a:solidFill>
                <a:latin typeface="Helvetica Neue"/>
                <a:ea typeface="Helvetica Neue"/>
                <a:cs typeface="Helvetica Neue"/>
                <a:sym typeface="Helvetica Neue"/>
              </a:rPr>
              <a:t> içerir.</a:t>
            </a:r>
            <a:endParaRPr sz="2400" dirty="0"/>
          </a:p>
          <a:p>
            <a:pPr marL="457200" marR="0" lvl="0" indent="-457200" algn="just" rtl="0">
              <a:lnSpc>
                <a:spcPct val="115000"/>
              </a:lnSpc>
              <a:spcBef>
                <a:spcPts val="400"/>
              </a:spcBef>
              <a:spcAft>
                <a:spcPct val="0"/>
              </a:spcAft>
              <a:buClr>
                <a:srgbClr val="AC6B97"/>
              </a:buClr>
              <a:buSzPts val="1000"/>
              <a:buFont typeface="Arial" panose="020B0604020202020204" pitchFamily="34" charset="0"/>
              <a:buChar char="•"/>
            </a:pPr>
            <a:r>
              <a:rPr lang="tr" sz="2400" b="0" i="0" u="none" strike="noStrike" dirty="0">
                <a:solidFill>
                  <a:srgbClr val="212E3B"/>
                </a:solidFill>
                <a:latin typeface="Helvetica Neue"/>
                <a:ea typeface="Helvetica Neue"/>
                <a:cs typeface="Helvetica Neue"/>
                <a:sym typeface="Helvetica Neue"/>
              </a:rPr>
              <a:t>Belirlenmiş birden fazla sektör ortak olarak, sektörler arası çocuk işçiliği koordinasyon grubu aracılığıyla </a:t>
            </a:r>
            <a:r>
              <a:rPr lang="tr" sz="2400" b="1" i="0" u="none" strike="noStrike" dirty="0">
                <a:solidFill>
                  <a:srgbClr val="AC6B97"/>
                </a:solidFill>
                <a:latin typeface="Helvetica Neue"/>
                <a:ea typeface="Helvetica Neue"/>
                <a:cs typeface="Helvetica Neue"/>
                <a:sym typeface="Helvetica Neue"/>
              </a:rPr>
              <a:t>çocuk işçiliği müdahalesine öncülük eder</a:t>
            </a:r>
            <a:r>
              <a:rPr lang="tr" sz="2400" b="0" i="0" u="none" strike="noStrike" dirty="0">
                <a:solidFill>
                  <a:srgbClr val="212E3B"/>
                </a:solidFill>
                <a:latin typeface="Helvetica Neue"/>
                <a:ea typeface="Helvetica Neue"/>
                <a:cs typeface="Helvetica Neue"/>
                <a:sym typeface="Helvetica Neue"/>
              </a:rPr>
              <a:t>. </a:t>
            </a:r>
            <a:endParaRPr sz="2400" dirty="0"/>
          </a:p>
          <a:p>
            <a:pPr marL="457200" marR="0" lvl="0" indent="-457200" algn="just" rtl="0">
              <a:lnSpc>
                <a:spcPct val="115000"/>
              </a:lnSpc>
              <a:spcBef>
                <a:spcPts val="400"/>
              </a:spcBef>
              <a:spcAft>
                <a:spcPct val="0"/>
              </a:spcAft>
              <a:buClr>
                <a:srgbClr val="AC6B97"/>
              </a:buClr>
              <a:buSzPts val="1000"/>
              <a:buFont typeface="Arial" panose="020B0604020202020204" pitchFamily="34" charset="0"/>
              <a:buChar char="•"/>
            </a:pPr>
            <a:r>
              <a:rPr lang="tr" sz="2400" b="1" i="0" u="none" strike="noStrike" dirty="0">
                <a:solidFill>
                  <a:srgbClr val="AC6B97"/>
                </a:solidFill>
                <a:latin typeface="Helvetica Neue"/>
                <a:ea typeface="Helvetica Neue"/>
                <a:cs typeface="Helvetica Neue"/>
                <a:sym typeface="Helvetica Neue"/>
              </a:rPr>
              <a:t>Çocuk işçiliği müdahalesine bir hükûmet kuruluşu tarafından öncülük edilir. </a:t>
            </a:r>
            <a:r>
              <a:rPr lang="tr" sz="2400" b="0" i="0" u="none" strike="noStrike" dirty="0">
                <a:solidFill>
                  <a:srgbClr val="212E3B"/>
                </a:solidFill>
                <a:latin typeface="Helvetica Neue"/>
                <a:ea typeface="Helvetica Neue"/>
                <a:cs typeface="Helvetica Neue"/>
                <a:sym typeface="Helvetica Neue"/>
              </a:rPr>
              <a:t>İnsani ihtiyaçlar, mevcut olan hükûmet öncülüğündeki çocuk işçiliği yapılarına dâhil edilmiştir.</a:t>
            </a:r>
            <a:r>
              <a:rPr lang="tr" sz="2400" b="0" i="0" u="none" strike="noStrike" dirty="0">
                <a:solidFill>
                  <a:srgbClr val="FFFFFF"/>
                </a:solidFill>
                <a:latin typeface="Helvetica Neue"/>
                <a:ea typeface="Helvetica Neue"/>
                <a:cs typeface="Helvetica Neue"/>
                <a:sym typeface="Helvetica Neue"/>
              </a:rPr>
              <a:t>.</a:t>
            </a:r>
            <a:endParaRPr sz="2400" dirty="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1"/>
          </p:nvPr>
        </p:nvSpPr>
        <p:spPr>
          <a:xfrm>
            <a:off x="4036014" y="542926"/>
            <a:ext cx="9114721"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b="1" i="0" u="none" strike="noStrike" dirty="0">
                <a:latin typeface="Helvetica Neue"/>
              </a:rPr>
              <a:t>ÇOCUK İŞÇİLİĞİ İÇİN UYGUN KOORDİNASYON YAPISINA KARAR VERİLMESİ</a:t>
            </a:r>
            <a:endParaRPr dirty="0"/>
          </a:p>
        </p:txBody>
      </p:sp>
      <p:sp>
        <p:nvSpPr>
          <p:cNvPr id="265" name="Google Shape;265;p6"/>
          <p:cNvSpPr txBox="1">
            <a:spLocks noGrp="1"/>
          </p:cNvSpPr>
          <p:nvPr>
            <p:ph type="body" idx="2"/>
          </p:nvPr>
        </p:nvSpPr>
        <p:spPr>
          <a:xfrm>
            <a:off x="4036014" y="2096505"/>
            <a:ext cx="7055539" cy="39759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3"/>
              </a:buClr>
              <a:buSzPts val="2800"/>
              <a:buChar char="•"/>
            </a:pPr>
            <a:r>
              <a:rPr lang="tr" sz="2800" b="0" i="0" u="none" strike="noStrike" dirty="0">
                <a:solidFill>
                  <a:srgbClr val="212E3B"/>
                </a:solidFill>
                <a:latin typeface="Helvetica Neue"/>
                <a:ea typeface="Helvetica Neue"/>
                <a:cs typeface="Helvetica Neue"/>
                <a:sym typeface="Helvetica Neue"/>
              </a:rPr>
              <a:t>Hükûmetin öncü kurumu ile</a:t>
            </a:r>
            <a:endParaRPr dirty="0"/>
          </a:p>
          <a:p>
            <a:pPr marL="228600" lvl="0" indent="-228600" algn="l" rtl="0">
              <a:lnSpc>
                <a:spcPct val="90000"/>
              </a:lnSpc>
              <a:spcBef>
                <a:spcPts val="1000"/>
              </a:spcBef>
              <a:spcAft>
                <a:spcPct val="0"/>
              </a:spcAft>
              <a:buClr>
                <a:schemeClr val="accent3"/>
              </a:buClr>
              <a:buSzPts val="2800"/>
              <a:buChar char="•"/>
            </a:pPr>
            <a:r>
              <a:rPr lang="tr" sz="2800" b="0" i="0" u="none" strike="noStrike" dirty="0">
                <a:solidFill>
                  <a:srgbClr val="212E3B"/>
                </a:solidFill>
                <a:latin typeface="Helvetica Neue"/>
                <a:ea typeface="Helvetica Neue"/>
                <a:cs typeface="Helvetica Neue"/>
                <a:sym typeface="Helvetica Neue"/>
              </a:rPr>
              <a:t>Mevcut çocuk işçiliği koordinasyon yapılarının güçlendirilmesi </a:t>
            </a:r>
            <a:endParaRPr dirty="0"/>
          </a:p>
          <a:p>
            <a:pPr marL="228600" lvl="0" indent="-228600" algn="l" rtl="0">
              <a:lnSpc>
                <a:spcPct val="90000"/>
              </a:lnSpc>
              <a:spcBef>
                <a:spcPts val="1000"/>
              </a:spcBef>
              <a:spcAft>
                <a:spcPct val="0"/>
              </a:spcAft>
              <a:buClr>
                <a:schemeClr val="accent3"/>
              </a:buClr>
              <a:buSzPts val="2800"/>
              <a:buChar char="•"/>
            </a:pPr>
            <a:r>
              <a:rPr lang="tr" sz="2800" b="0" i="0" u="none" strike="noStrike" dirty="0">
                <a:solidFill>
                  <a:srgbClr val="212E3B"/>
                </a:solidFill>
                <a:latin typeface="Helvetica Neue"/>
                <a:ea typeface="Helvetica Neue"/>
                <a:cs typeface="Helvetica Neue"/>
                <a:sym typeface="Helvetica Neue"/>
              </a:rPr>
              <a:t>Öncü kurum hakkında anlaşmaya varılması </a:t>
            </a:r>
            <a:endParaRPr dirty="0"/>
          </a:p>
          <a:p>
            <a:pPr marL="228600" lvl="0" indent="-228600" algn="l" rtl="0">
              <a:lnSpc>
                <a:spcPct val="90000"/>
              </a:lnSpc>
              <a:spcBef>
                <a:spcPts val="1000"/>
              </a:spcBef>
              <a:spcAft>
                <a:spcPct val="0"/>
              </a:spcAft>
              <a:buClr>
                <a:schemeClr val="accent3"/>
              </a:buClr>
              <a:buSzPts val="2800"/>
              <a:buChar char="•"/>
            </a:pPr>
            <a:r>
              <a:rPr lang="tr" sz="2800" b="0" i="0" u="none" strike="noStrike" dirty="0">
                <a:solidFill>
                  <a:srgbClr val="212E3B"/>
                </a:solidFill>
                <a:latin typeface="Helvetica Neue"/>
                <a:ea typeface="Helvetica Neue"/>
                <a:cs typeface="Helvetica Neue"/>
                <a:sym typeface="Helvetica Neue"/>
              </a:rPr>
              <a:t>Hangi düzeyde (yerel, bölgesel, ulusal) koordinasyonun gerektiğinin değerlendirilmesi</a:t>
            </a:r>
            <a:endParaRPr dirty="0"/>
          </a:p>
          <a:p>
            <a:pPr marL="228600" lvl="0" indent="-228600" algn="l" rtl="0">
              <a:lnSpc>
                <a:spcPct val="90000"/>
              </a:lnSpc>
              <a:spcBef>
                <a:spcPts val="1000"/>
              </a:spcBef>
              <a:spcAft>
                <a:spcPct val="0"/>
              </a:spcAft>
              <a:buClr>
                <a:schemeClr val="accent3"/>
              </a:buClr>
              <a:buSzPts val="2800"/>
              <a:buChar char="•"/>
            </a:pPr>
            <a:r>
              <a:rPr lang="tr" sz="2800" b="0" i="0" u="none" strike="noStrike" dirty="0">
                <a:solidFill>
                  <a:srgbClr val="212E3B"/>
                </a:solidFill>
                <a:latin typeface="Helvetica Neue"/>
                <a:ea typeface="Helvetica Neue"/>
                <a:cs typeface="Helvetica Neue"/>
                <a:sym typeface="Helvetica Neue"/>
              </a:rPr>
              <a:t>İlgili bütün aktörleri de içeren sektörler arası koordinasyonun güçlendirilmesi</a:t>
            </a:r>
            <a:endParaRPr dirty="0">
              <a:solidFill>
                <a:schemeClr val="dk2"/>
              </a:solidFill>
              <a:latin typeface="Helvetica Neue"/>
              <a:ea typeface="Helvetica Neue"/>
              <a:cs typeface="Helvetica Neue"/>
              <a:sym typeface="Helvetica Neue"/>
            </a:endParaRPr>
          </a:p>
        </p:txBody>
      </p:sp>
      <p:sp>
        <p:nvSpPr>
          <p:cNvPr id="266" name="Google Shape;266;p6"/>
          <p:cNvSpPr txBox="1">
            <a:spLocks noGrp="1"/>
          </p:cNvSpPr>
          <p:nvPr>
            <p:ph type="body" idx="3"/>
          </p:nvPr>
        </p:nvSpPr>
        <p:spPr>
          <a:xfrm>
            <a:off x="0" y="542926"/>
            <a:ext cx="3705101"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400"/>
              <a:buNone/>
            </a:pPr>
            <a:r>
              <a:rPr lang="tr" sz="3200" b="1" i="0" u="none" strike="noStrike" dirty="0">
                <a:latin typeface="Helvetica Neue"/>
              </a:rPr>
              <a:t>KOORDİNASYON YAPISININ KURULMASI</a:t>
            </a:r>
            <a:endParaRPr sz="3200" dirty="0"/>
          </a:p>
          <a:p>
            <a:pPr marL="0" lvl="0" indent="0" algn="l" rtl="0">
              <a:lnSpc>
                <a:spcPct val="90000"/>
              </a:lnSpc>
              <a:spcBef>
                <a:spcPts val="1000"/>
              </a:spcBef>
              <a:spcAft>
                <a:spcPct val="0"/>
              </a:spcAft>
              <a:buClr>
                <a:schemeClr val="lt1"/>
              </a:buClr>
              <a:buSzPts val="3600"/>
              <a:buNone/>
            </a:pPr>
            <a:endParaRPr dirty="0"/>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4000"/>
              <a:buNone/>
            </a:pPr>
            <a:r>
              <a:rPr lang="tr" sz="4000" b="1" i="0" u="none" strike="noStrike" dirty="0">
                <a:latin typeface="Helvetica Neue"/>
              </a:rPr>
              <a:t>İLGİLİ AKTÖRLER </a:t>
            </a:r>
            <a:endParaRPr dirty="0"/>
          </a:p>
        </p:txBody>
      </p:sp>
      <p:sp>
        <p:nvSpPr>
          <p:cNvPr id="273" name="Google Shape;273;p7"/>
          <p:cNvSpPr txBox="1">
            <a:spLocks noGrp="1"/>
          </p:cNvSpPr>
          <p:nvPr>
            <p:ph type="body" idx="2"/>
          </p:nvPr>
        </p:nvSpPr>
        <p:spPr>
          <a:xfrm>
            <a:off x="4100513" y="1300162"/>
            <a:ext cx="7300912" cy="45245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3200"/>
              <a:buNone/>
            </a:pPr>
            <a:r>
              <a:rPr lang="tr" sz="3200" b="0" i="0" u="none" strike="noStrike" dirty="0">
                <a:solidFill>
                  <a:srgbClr val="212E3B"/>
                </a:solidFill>
                <a:latin typeface="Helvetica Neue"/>
              </a:rPr>
              <a:t>İlgili hükûmet aktörlerine ek olarak: </a:t>
            </a:r>
            <a:endParaRPr dirty="0"/>
          </a:p>
          <a:p>
            <a:pPr marL="685800" lvl="1" indent="-228600" algn="l" rtl="0">
              <a:lnSpc>
                <a:spcPct val="90000"/>
              </a:lnSpc>
              <a:spcBef>
                <a:spcPts val="500"/>
              </a:spcBef>
              <a:spcAft>
                <a:spcPct val="0"/>
              </a:spcAft>
              <a:buSzPts val="3200"/>
              <a:buChar char="•"/>
            </a:pPr>
            <a:r>
              <a:rPr lang="tr" sz="3200" b="0" i="0" u="none" strike="noStrike" dirty="0">
                <a:solidFill>
                  <a:srgbClr val="212E3B"/>
                </a:solidFill>
                <a:latin typeface="Helvetica Neue"/>
              </a:rPr>
              <a:t>İnsani yardım durumu olmayan bağlamlarda çocuk işçiliğinin ortadan kaldırılması için çalışan aktörler</a:t>
            </a:r>
            <a:endParaRPr dirty="0"/>
          </a:p>
          <a:p>
            <a:pPr marL="685800" lvl="1" indent="-228600" algn="l" rtl="0">
              <a:lnSpc>
                <a:spcPct val="90000"/>
              </a:lnSpc>
              <a:spcBef>
                <a:spcPts val="500"/>
              </a:spcBef>
              <a:spcAft>
                <a:spcPct val="0"/>
              </a:spcAft>
              <a:buSzPts val="3200"/>
              <a:buChar char="•"/>
            </a:pPr>
            <a:r>
              <a:rPr lang="tr" sz="3200" b="0" i="0" u="none" strike="noStrike" dirty="0">
                <a:solidFill>
                  <a:srgbClr val="212E3B"/>
                </a:solidFill>
                <a:latin typeface="Helvetica Neue"/>
              </a:rPr>
              <a:t>İlgili sektörler (ÇK, TCDŞ, Sağlık Hizmetleri, Eğitim, Gıda Güvenliği ve Geçim Kaynakları, Temel ihtiyaçlar, Nakit ve Kupon Yardımı)</a:t>
            </a:r>
            <a:endParaRPr dirty="0"/>
          </a:p>
          <a:p>
            <a:pPr marL="685800" lvl="1" indent="-228600" algn="l" rtl="0">
              <a:lnSpc>
                <a:spcPct val="90000"/>
              </a:lnSpc>
              <a:spcBef>
                <a:spcPts val="500"/>
              </a:spcBef>
              <a:spcAft>
                <a:spcPct val="0"/>
              </a:spcAft>
              <a:buSzPts val="3200"/>
              <a:buChar char="•"/>
            </a:pPr>
            <a:r>
              <a:rPr lang="tr" sz="3200" b="0" i="0" u="none" strike="noStrike" dirty="0">
                <a:solidFill>
                  <a:srgbClr val="212E3B"/>
                </a:solidFill>
                <a:latin typeface="Helvetica Neue"/>
              </a:rPr>
              <a:t>Ulusal, yerel ve toplum temelli aktörler </a:t>
            </a:r>
            <a:endParaRPr dirty="0"/>
          </a:p>
        </p:txBody>
      </p:sp>
      <p:sp>
        <p:nvSpPr>
          <p:cNvPr id="274" name="Google Shape;274;p7"/>
          <p:cNvSpPr txBox="1">
            <a:spLocks noGrp="1"/>
          </p:cNvSpPr>
          <p:nvPr>
            <p:ph type="body" idx="3"/>
          </p:nvPr>
        </p:nvSpPr>
        <p:spPr>
          <a:xfrm>
            <a:off x="0" y="1465340"/>
            <a:ext cx="369025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b="1" i="0" u="none" strike="noStrike" dirty="0">
                <a:latin typeface="Helvetica Neue"/>
              </a:rPr>
              <a:t>KATILIMIN </a:t>
            </a:r>
            <a:r>
              <a:rPr lang="tr" sz="2600" b="1" i="0" u="none" strike="noStrike" dirty="0">
                <a:latin typeface="Helvetica Neue"/>
              </a:rPr>
              <a:t>KOLAYLAŞTIRILMASI</a:t>
            </a:r>
            <a:endParaRPr sz="2600" dirty="0"/>
          </a:p>
          <a:p>
            <a:pPr marL="0" lvl="0" indent="0" algn="l" rtl="0">
              <a:lnSpc>
                <a:spcPct val="90000"/>
              </a:lnSpc>
              <a:spcBef>
                <a:spcPts val="1000"/>
              </a:spcBef>
              <a:spcAft>
                <a:spcPct val="0"/>
              </a:spcAft>
              <a:buClr>
                <a:schemeClr val="lt1"/>
              </a:buClr>
              <a:buSzPts val="3600"/>
              <a:buNone/>
            </a:pPr>
            <a:endParaRPr dirty="0"/>
          </a:p>
          <a:p>
            <a:pPr marL="0" lvl="0" indent="0" algn="l" rtl="0">
              <a:lnSpc>
                <a:spcPct val="90000"/>
              </a:lnSpc>
              <a:spcBef>
                <a:spcPts val="1000"/>
              </a:spcBef>
              <a:spcAft>
                <a:spcPct val="0"/>
              </a:spcAft>
              <a:buClr>
                <a:schemeClr val="lt1"/>
              </a:buClr>
              <a:buSzPts val="3600"/>
              <a:buNone/>
            </a:pPr>
            <a:endParaRPr b="0" dirty="0"/>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body" idx="1"/>
          </p:nvPr>
        </p:nvSpPr>
        <p:spPr>
          <a:xfrm>
            <a:off x="3788229" y="528638"/>
            <a:ext cx="8119354"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200" b="1" i="0" u="none" strike="noStrike" dirty="0">
                <a:latin typeface="Helvetica Neue"/>
              </a:rPr>
              <a:t>AŞAĞIDAKİ HUSUSLARDA ÇOCUK İŞÇİLİĞİ KOORDİNASYONU:</a:t>
            </a:r>
            <a:endParaRPr dirty="0"/>
          </a:p>
        </p:txBody>
      </p:sp>
      <p:sp>
        <p:nvSpPr>
          <p:cNvPr id="281" name="Google Shape;281;p8"/>
          <p:cNvSpPr txBox="1">
            <a:spLocks noGrp="1"/>
          </p:cNvSpPr>
          <p:nvPr>
            <p:ph type="body" idx="2"/>
          </p:nvPr>
        </p:nvSpPr>
        <p:spPr>
          <a:xfrm>
            <a:off x="4034012" y="1800225"/>
            <a:ext cx="7300912" cy="25231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3"/>
              </a:buClr>
              <a:buSzPts val="3200"/>
              <a:buChar char="•"/>
            </a:pPr>
            <a:r>
              <a:rPr lang="tr" sz="3200" b="0" i="0" u="none" strike="noStrike" dirty="0">
                <a:latin typeface="Helvetica Neue"/>
              </a:rPr>
              <a:t>Acil durum hazırlığı </a:t>
            </a:r>
            <a:endParaRPr dirty="0"/>
          </a:p>
          <a:p>
            <a:pPr marL="228600" lvl="0" indent="-228600" algn="l" rtl="0">
              <a:lnSpc>
                <a:spcPct val="90000"/>
              </a:lnSpc>
              <a:spcBef>
                <a:spcPts val="1000"/>
              </a:spcBef>
              <a:spcAft>
                <a:spcPct val="0"/>
              </a:spcAft>
              <a:buClr>
                <a:schemeClr val="accent3"/>
              </a:buClr>
              <a:buSzPts val="3200"/>
              <a:buChar char="•"/>
            </a:pPr>
            <a:r>
              <a:rPr lang="tr" sz="3200" b="0" i="0" u="none" strike="noStrike" dirty="0">
                <a:latin typeface="Helvetica Neue"/>
              </a:rPr>
              <a:t>Veri ve bilgi yönetimi </a:t>
            </a:r>
            <a:endParaRPr sz="3200" dirty="0"/>
          </a:p>
          <a:p>
            <a:pPr marL="228600" lvl="0" indent="-228600" algn="l" rtl="0">
              <a:lnSpc>
                <a:spcPct val="90000"/>
              </a:lnSpc>
              <a:spcBef>
                <a:spcPts val="1000"/>
              </a:spcBef>
              <a:spcAft>
                <a:spcPct val="0"/>
              </a:spcAft>
              <a:buClr>
                <a:schemeClr val="accent3"/>
              </a:buClr>
              <a:buSzPts val="3200"/>
              <a:buChar char="•"/>
            </a:pPr>
            <a:r>
              <a:rPr lang="tr" sz="3200" b="0" i="0" u="none" strike="noStrike" dirty="0">
                <a:latin typeface="Helvetica Neue"/>
              </a:rPr>
              <a:t>Stratejik planlama </a:t>
            </a:r>
            <a:endParaRPr dirty="0"/>
          </a:p>
          <a:p>
            <a:pPr marL="228600" lvl="0" indent="-228600" algn="l" rtl="0">
              <a:lnSpc>
                <a:spcPct val="90000"/>
              </a:lnSpc>
              <a:spcBef>
                <a:spcPts val="1000"/>
              </a:spcBef>
              <a:spcAft>
                <a:spcPct val="0"/>
              </a:spcAft>
              <a:buClr>
                <a:schemeClr val="accent3"/>
              </a:buClr>
              <a:buSzPts val="3200"/>
              <a:buChar char="•"/>
            </a:pPr>
            <a:r>
              <a:rPr lang="tr" sz="3200" b="0" i="0" u="none" strike="noStrike" dirty="0">
                <a:latin typeface="Helvetica Neue"/>
              </a:rPr>
              <a:t>Yönlendirme yollarının desteklenmesi</a:t>
            </a:r>
            <a:endParaRPr dirty="0"/>
          </a:p>
          <a:p>
            <a:pPr marL="228600" lvl="0" indent="-228600" algn="l" rtl="0">
              <a:lnSpc>
                <a:spcPct val="90000"/>
              </a:lnSpc>
              <a:spcBef>
                <a:spcPts val="1000"/>
              </a:spcBef>
              <a:spcAft>
                <a:spcPct val="0"/>
              </a:spcAft>
              <a:buClr>
                <a:schemeClr val="accent3"/>
              </a:buClr>
              <a:buSzPts val="3200"/>
              <a:buChar char="•"/>
            </a:pPr>
            <a:r>
              <a:rPr lang="tr" sz="3200" b="0" i="0" u="none" strike="noStrike" dirty="0">
                <a:latin typeface="Helvetica Neue"/>
              </a:rPr>
              <a:t>Kapasite oluşturma </a:t>
            </a:r>
            <a:endParaRPr dirty="0"/>
          </a:p>
          <a:p>
            <a:pPr marL="228600" lvl="0" indent="-228600" algn="l" rtl="0">
              <a:lnSpc>
                <a:spcPct val="90000"/>
              </a:lnSpc>
              <a:spcBef>
                <a:spcPts val="1000"/>
              </a:spcBef>
              <a:spcAft>
                <a:spcPct val="0"/>
              </a:spcAft>
              <a:buClr>
                <a:schemeClr val="accent3"/>
              </a:buClr>
              <a:buSzPts val="3200"/>
              <a:buChar char="•"/>
            </a:pPr>
            <a:r>
              <a:rPr lang="tr" sz="3200" b="0" i="0" u="none" strike="noStrike" dirty="0">
                <a:latin typeface="Helvetica Neue"/>
              </a:rPr>
              <a:t>İnsani yardım faaliyetleriyle ilişkili çocuk işçiliğinin önlenmesi için tedbirler</a:t>
            </a:r>
            <a:endParaRPr sz="3200" dirty="0"/>
          </a:p>
          <a:p>
            <a:pPr marL="228600" lvl="0" indent="-25400" algn="l" rtl="0">
              <a:lnSpc>
                <a:spcPct val="90000"/>
              </a:lnSpc>
              <a:spcBef>
                <a:spcPts val="1000"/>
              </a:spcBef>
              <a:spcAft>
                <a:spcPct val="0"/>
              </a:spcAft>
              <a:buClr>
                <a:schemeClr val="accent3"/>
              </a:buClr>
              <a:buSzPts val="3200"/>
              <a:buNone/>
            </a:pPr>
            <a:endParaRPr sz="3200" dirty="0"/>
          </a:p>
        </p:txBody>
      </p:sp>
      <p:sp>
        <p:nvSpPr>
          <p:cNvPr id="282" name="Google Shape;282;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a:rPr>
              <a:t>KİLİT İŞLEVLER</a:t>
            </a:r>
            <a:endParaRPr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body" idx="1"/>
          </p:nvPr>
        </p:nvSpPr>
        <p:spPr>
          <a:xfrm>
            <a:off x="3884382" y="446953"/>
            <a:ext cx="639375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3200"/>
              <a:buNone/>
            </a:pPr>
            <a:r>
              <a:rPr lang="tr" sz="3000" b="1" i="0" u="none" strike="noStrike" dirty="0">
                <a:latin typeface="Helvetica Neue"/>
              </a:rPr>
              <a:t>BAĞLAM İÇERİSİNDE ÇOCUK İŞÇİLİĞİNİN KOORDİNE EDİLMESİ</a:t>
            </a:r>
            <a:endParaRPr sz="3000" dirty="0"/>
          </a:p>
        </p:txBody>
      </p:sp>
      <p:sp>
        <p:nvSpPr>
          <p:cNvPr id="289" name="Google Shape;289;p9"/>
          <p:cNvSpPr txBox="1">
            <a:spLocks noGrp="1"/>
          </p:cNvSpPr>
          <p:nvPr>
            <p:ph type="body" idx="2"/>
          </p:nvPr>
        </p:nvSpPr>
        <p:spPr>
          <a:xfrm>
            <a:off x="3884382" y="1945944"/>
            <a:ext cx="6949780" cy="39290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4 grup oluşturun (benzer konum/bağlamda).</a:t>
            </a:r>
            <a:endParaRPr sz="2600" dirty="0"/>
          </a:p>
          <a:p>
            <a:pPr marL="228600" lvl="0" indent="-228600" algn="l" rtl="0">
              <a:lnSpc>
                <a:spcPct val="90000"/>
              </a:lnSpc>
              <a:spcBef>
                <a:spcPts val="100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Tahtaya yazılanları sunması için bir aday belirleyin.</a:t>
            </a:r>
            <a:endParaRPr sz="2600" dirty="0"/>
          </a:p>
          <a:p>
            <a:pPr marL="228600" lvl="0" indent="-228600" algn="l" rtl="0">
              <a:lnSpc>
                <a:spcPct val="90000"/>
              </a:lnSpc>
              <a:spcBef>
                <a:spcPts val="100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Bağlamınız içerisindeki çocuk işçiliği koordinasyonu hakkında tartışın. </a:t>
            </a:r>
            <a:endParaRPr sz="2600" dirty="0"/>
          </a:p>
          <a:p>
            <a:pPr marL="228600" lvl="0" indent="-228600" algn="l" rtl="0">
              <a:lnSpc>
                <a:spcPct val="90000"/>
              </a:lnSpc>
              <a:spcBef>
                <a:spcPts val="100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Koordinasyonun nasıl yapılacağına ilişkin olumlu ve olumsuz yönlere dair birer liste oluşturun. Çözümlere değil, sorunlara odaklanın. </a:t>
            </a:r>
            <a:endParaRPr sz="2600" dirty="0"/>
          </a:p>
          <a:p>
            <a:pPr marL="228600" lvl="0" indent="-228600" algn="l" rtl="0">
              <a:lnSpc>
                <a:spcPct val="90000"/>
              </a:lnSpc>
              <a:spcBef>
                <a:spcPts val="100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Kendi deneyimlerinizden yola çıkın.</a:t>
            </a:r>
            <a:endParaRPr sz="2600" dirty="0"/>
          </a:p>
          <a:p>
            <a:pPr marL="228600" lvl="0" indent="-228600" algn="l" rtl="0">
              <a:lnSpc>
                <a:spcPct val="90000"/>
              </a:lnSpc>
              <a:spcBef>
                <a:spcPts val="1000"/>
              </a:spcBef>
              <a:spcAft>
                <a:spcPct val="0"/>
              </a:spcAft>
              <a:buClr>
                <a:schemeClr val="accent4"/>
              </a:buClr>
              <a:buSzPts val="2800"/>
              <a:buChar char="•"/>
            </a:pPr>
            <a:r>
              <a:rPr lang="tr" sz="2600" b="0" i="0" u="none" strike="noStrike" dirty="0">
                <a:latin typeface="Helvetica Neue"/>
                <a:ea typeface="Helvetica Neue"/>
                <a:cs typeface="Helvetica Neue"/>
                <a:sym typeface="Helvetica Neue"/>
              </a:rPr>
              <a:t>Genel oturumda paylaşın. </a:t>
            </a:r>
            <a:endParaRPr sz="2600" dirty="0"/>
          </a:p>
          <a:p>
            <a:pPr marL="228600" lvl="0" indent="-50800" algn="l" rtl="0">
              <a:lnSpc>
                <a:spcPct val="90000"/>
              </a:lnSpc>
              <a:spcBef>
                <a:spcPts val="1000"/>
              </a:spcBef>
              <a:spcAft>
                <a:spcPct val="0"/>
              </a:spcAft>
              <a:buClr>
                <a:schemeClr val="accent4"/>
              </a:buClr>
              <a:buSzPts val="2800"/>
              <a:buNone/>
            </a:pPr>
            <a:endParaRPr sz="2600" dirty="0">
              <a:latin typeface="Helvetica Neue"/>
              <a:ea typeface="Helvetica Neue"/>
              <a:cs typeface="Helvetica Neue"/>
              <a:sym typeface="Helvetica Neue"/>
            </a:endParaRPr>
          </a:p>
        </p:txBody>
      </p:sp>
      <p:sp>
        <p:nvSpPr>
          <p:cNvPr id="290" name="Google Shape;290;p9"/>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a:rPr>
              <a:t>FAALİYET</a:t>
            </a: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r>
              <a:rPr lang="tr" sz="3600" b="1" i="0" u="none" strike="noStrike">
                <a:latin typeface="Helvetica Neue"/>
              </a:rPr>
              <a:t>1. BÖLÜM</a:t>
            </a: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a:p>
            <a:pPr marL="0" lvl="0" indent="0" algn="l" rtl="0">
              <a:lnSpc>
                <a:spcPct val="90000"/>
              </a:lnSpc>
              <a:spcBef>
                <a:spcPts val="1000"/>
              </a:spcBef>
              <a:spcAft>
                <a:spcPct val="0"/>
              </a:spcAft>
              <a:buClr>
                <a:schemeClr val="lt1"/>
              </a:buClr>
              <a:buSzPts val="3600"/>
              <a:buNone/>
            </a:pPr>
            <a:endParaRPr/>
          </a:p>
        </p:txBody>
      </p:sp>
      <p:pic>
        <p:nvPicPr>
          <p:cNvPr id="291" name="Google Shape;291;p9"/>
          <p:cNvPicPr preferRelativeResize="0"/>
          <p:nvPr/>
        </p:nvPicPr>
        <p:blipFill>
          <a:blip r:embed="rId4">
            <a:alphaModFix/>
          </a:blip>
          <a:stretch>
            <a:fillRect/>
          </a:stretch>
        </p:blipFill>
        <p:spPr>
          <a:xfrm>
            <a:off x="537395" y="2489200"/>
            <a:ext cx="1440292" cy="943200"/>
          </a:xfrm>
          <a:prstGeom prst="rect">
            <a:avLst/>
          </a:prstGeom>
          <a:noFill/>
          <a:ln>
            <a:noFill/>
          </a:ln>
        </p:spPr>
      </p:pic>
      <p:pic>
        <p:nvPicPr>
          <p:cNvPr id="3" name="Resim 2" descr="metin, grafik, yazı tipi, logo içeren bir resim&#10;&#10;Açıklama otomatik olarak oluşturuldu">
            <a:extLst>
              <a:ext uri="{FF2B5EF4-FFF2-40B4-BE49-F238E27FC236}">
                <a16:creationId xmlns:a16="http://schemas.microsoft.com/office/drawing/2014/main" id="{0EE4A1EC-738B-D382-4E80-05E2AFEBA65A}"/>
              </a:ext>
            </a:extLst>
          </p:cNvPr>
          <p:cNvPicPr>
            <a:picLocks noChangeAspect="1"/>
          </p:cNvPicPr>
          <p:nvPr/>
        </p:nvPicPr>
        <p:blipFill>
          <a:blip r:embed="rId5"/>
          <a:stretch>
            <a:fillRect/>
          </a:stretch>
        </p:blipFill>
        <p:spPr>
          <a:xfrm>
            <a:off x="9473425" y="67454"/>
            <a:ext cx="2718575" cy="1154543"/>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3038</Words>
  <Application>Microsoft Office PowerPoint</Application>
  <PresentationFormat>Geniş ekran</PresentationFormat>
  <Paragraphs>201</Paragraphs>
  <Slides>18</Slides>
  <Notes>18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Noto Sans Symbols</vt:lpstr>
      <vt:lpstr>Helvetica Neue</vt:lpstr>
      <vt:lpstr>Courier New</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KOORDİNASYON YAPISI </vt:lpstr>
      <vt:lpstr>2. İLİŞKİLER VE AĞLAR</vt:lpstr>
      <vt:lpstr>2. İLİŞKİLER VE AĞLAR</vt:lpstr>
      <vt:lpstr>2. İLİŞKİLER VE AĞLAR</vt:lpstr>
      <vt:lpstr>3. HAZIRLIKLI OLMA FAALİYETLERİ</vt:lpstr>
      <vt:lpstr>4. MÜDAHALE FAALİYETLERİ</vt:lpstr>
      <vt:lpstr>PowerPoint Sunusu</vt:lpstr>
      <vt:lpstr>TEMEL MESAJLAR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DELL</cp:lastModifiedBy>
  <cp:revision>11</cp:revision>
  <dcterms:created xsi:type="dcterms:W3CDTF">2017-12-20T18:51:03Z</dcterms:created>
  <dcterms:modified xsi:type="dcterms:W3CDTF">2024-04-08T13:04:38Z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7AD4C7C5-24F5-497F-ACBC-FB420412C2A7</vt:lpwstr>
  </property>
  <property fmtid="{D5CDD505-2E9C-101B-9397-08002B2CF9AE}" pid="3" name="ArticulatePath">
    <vt:lpwstr>Session4_Coordinaton_EDITED(tr)</vt:lpwstr>
  </property>
</Properties>
</file>