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custDataLst>
    <p:tags r:id="rId3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lnhACuwET3XFIUEZgDTgX9Enn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D9F"/>
    <a:srgbClr val="A0C983"/>
    <a:srgbClr val="8D4C7A"/>
    <a:srgbClr val="398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3" autoAdjust="0"/>
  </p:normalViewPr>
  <p:slideViewPr>
    <p:cSldViewPr snapToGrid="0">
      <p:cViewPr varScale="1">
        <p:scale>
          <a:sx n="60" d="100"/>
          <a:sy n="60" d="100"/>
        </p:scale>
        <p:origin x="1116"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000000"/>
                </a:solidFill>
                <a:latin typeface="Calibri"/>
                <a:ea typeface="Calibri"/>
                <a:cs typeface="Calibri"/>
                <a:sym typeface="Calibri"/>
              </a:rPr>
              <a:t>Aşağıdaki hususları açıklayın: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Hızlı gelişen acil durumlarda ya da erişim, süre veya kaynaklar sınırlı olduğunda, ön hızlı değerlendirme, İnsani İhtiyaçlara Genel Bakış (HNO) gibi planlamanın temel unsurlarına ışık tutmak için EKBÇİ veya artan çocuk işçiliği risk faktörleri hakkında yararlı bilgiler sağlanmasına yardımcı olabilir.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Diğer bir seçenek ise orta ve uzun vadeli müdahale planlamasına ışık tutmak amacıyla çocuk işçiliği göstergelerini; çocuk koruma, eğitim, gıda güvenliği ve geçim kaynakları gibi ilgili sektörlerde insani bağlamlarda gerçekleştirilecek çeşitli ihtiyaç değerlendirmelerinin bir parçası hâline getirmektir. Bununla birlikte, erişim, zaman ve ayrılmış kaynak varsa kapsamlı, uzun vadeli programlamaya rehberlik etmesi adına insani yardım aktörleri çocuk işçiliği (özel türleri) hakkında daha derinlemesine değerlendirme veya araştırma yapmak için birlikte çalışmalıdır.  </a:t>
            </a:r>
            <a:endParaRPr dirty="0"/>
          </a:p>
          <a:p>
            <a:pPr marL="171450" lvl="0" indent="-95250" algn="l" rtl="0">
              <a:spcBef>
                <a:spcPct val="0"/>
              </a:spcBef>
              <a:spcAft>
                <a:spcPct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ct val="0"/>
              </a:spcBef>
              <a:spcAft>
                <a:spcPct val="0"/>
              </a:spcAft>
              <a:buNone/>
            </a:pPr>
            <a:endParaRPr dirty="0"/>
          </a:p>
        </p:txBody>
      </p:sp>
      <p:sp>
        <p:nvSpPr>
          <p:cNvPr id="301" name="Google Shape;3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2" name="Google Shape;3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a:latin typeface="Calibri"/>
              </a:rPr>
              <a:t>Birincil veri toplarken insani yardım aktörlerinin şu hususları dikkate alması gerektiğini açıklayın: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işçiliğinin önceden var olan bir sorun olup olmadığı Bilinen EKBÇİ örüntüleri veya risk faktörleri olup olmadığı, EKBÇİ ve çocuk işçiliğinin 3 değerlendirme seçeneğinin tamamına entegre edilmesinin gerekip gerekmediği,</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Yakın göstergelerin kullanılması; bilgi sağlamaya, gecikmeleri önlemeye ve  ayrıca çocukların okula gitmemesi, gıda güvenliğine ihtiyaç duyan hanelerin sayısında artış, EKBÇİ'nin varlığı gibi bilinen ilişkili veya risk faktörleri temelinde hedefler belirlemeye yardımcı olabilir.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Sektörler arası veya çoklu sektör fırsatlarından en iyi şekilde yararlanmak uygun maliyetli olabilir, çocuk işçiliğine ilişkin daha kapsamlı bir tablo oluşturulmasına katkıda bulunabilir ve birden fazla sektörde çocuk işçiliği konusunda bilgi edinmeye ve sahiplenmenin sağlanmasına yardımcı olabilir. Ek olarak, çocuk koruma, toplumsal cinsiyete dayalı şiddet, eğitim, temel ihtiyaçlar, erken toparlanma, gıda güvenliği ve geçim kaynakları, nakit ve kupon yardımı (CVA) ve sağlık hizmeti gibi ilgili insani yardım sektörlerinden de yararlanılmasında fayda vardır. Ulusal çocuk işçiliği veya hane halkı araştırmaları, kırılganlık değerlendirmeleri ve Afet Sonrası İhtiyaç Değerlendirmelerinin (PDNA) her biri önemli kaynaklardır.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işçiliğine dair bilginin mevcudiyet ve niteliğinin iyileştirilmesi adına çocuk işçiliğini değerlendirirken koordineli bir yaklaşım benimsenmesi tavsiye edilir. İnsani yardım çalışmalarının koordinasyonu, koordineli çocuk işçiliği değerlendirme çerçevelerinin geliştirilmesi için hazırlık ve müdahale sırasında aktörlerin bir araya getirilmesine yardımcı olabilir.</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İnsani yardım çalışmalarında yer alan aktörler, çocuk işçiliğini değerlendirme çalışmaları veya çocuk işçiliği araştırmalarına aşina değilse bu konuda deneyimli aktörlerin desteğini ve teknik desteğini almak önemlidir. İnsani yardım koordinasyon yapıları, bu uzmanlığı tespit etmeye başlamak için en uygun yapılardır. </a:t>
            </a:r>
            <a:endParaRPr/>
          </a:p>
          <a:p>
            <a:pPr marL="171450" lvl="0" indent="-95250" algn="l" rtl="0">
              <a:spcBef>
                <a:spcPct val="0"/>
              </a:spcBef>
              <a:spcAft>
                <a:spcPct val="0"/>
              </a:spcAft>
              <a:buClr>
                <a:schemeClr val="dk1"/>
              </a:buClr>
              <a:buSzPts val="1200"/>
              <a:buFont typeface="Arial"/>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4" name="Google Shape;33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latin typeface="Calibri"/>
              </a:rPr>
              <a:t>*</a:t>
            </a:r>
            <a:r>
              <a:rPr lang="tr" sz="1100" b="0" i="0" u="none" strike="noStrike">
                <a:latin typeface="Calibri"/>
              </a:rPr>
              <a:t>Çalışan çocuklar, çocuk işçiliği ve EKBÇİ ile ilgili unsurlara, örneğin cinsel şiddet, psikososyal sıkıntı, tehlikeler ve yaralanmalar, eğitim, aile ayrılığı gibi hususlar hakkında sorular sorularak ulaşılabilir.  Çocukların neden/nerede ve nasıl zorunluklar yaşadığına dair sorulara yer vermek bu açıdan faydalı olabilir. </a:t>
            </a:r>
            <a:endParaRPr sz="1100"/>
          </a:p>
          <a:p>
            <a:pPr marL="0" lvl="0" indent="0" algn="l" rtl="0">
              <a:spcBef>
                <a:spcPct val="0"/>
              </a:spcBef>
              <a:spcAft>
                <a:spcPct val="0"/>
              </a:spcAft>
              <a:buNone/>
            </a:pPr>
            <a:endParaRPr/>
          </a:p>
        </p:txBody>
      </p:sp>
      <p:sp>
        <p:nvSpPr>
          <p:cNvPr id="352" name="Google Shape;35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işçiliğine ilişkin göstergelerde, </a:t>
            </a:r>
            <a:r>
              <a:rPr lang="tr" sz="1200" b="1" i="0" u="none" strike="noStrike" dirty="0">
                <a:solidFill>
                  <a:srgbClr val="000000"/>
                </a:solidFill>
                <a:latin typeface="Calibri"/>
                <a:ea typeface="Calibri"/>
                <a:cs typeface="Calibri"/>
                <a:sym typeface="Calibri"/>
              </a:rPr>
              <a:t>çalışan çocukların yaşlarının</a:t>
            </a:r>
            <a:r>
              <a:rPr lang="tr" sz="1200" b="0" i="0" u="none" strike="noStrike" dirty="0">
                <a:solidFill>
                  <a:srgbClr val="000000"/>
                </a:solidFill>
                <a:latin typeface="Calibri"/>
                <a:ea typeface="Calibri"/>
                <a:cs typeface="Calibri"/>
                <a:sym typeface="Calibri"/>
              </a:rPr>
              <a:t> belirlenmesine öncelik verilmesi gerektiğini </a:t>
            </a:r>
            <a:r>
              <a:rPr lang="tr" sz="1200" b="1" i="0" u="none" strike="noStrike" dirty="0">
                <a:solidFill>
                  <a:srgbClr val="000000"/>
                </a:solidFill>
                <a:latin typeface="Calibri"/>
                <a:ea typeface="Calibri"/>
                <a:cs typeface="Calibri"/>
                <a:sym typeface="Calibri"/>
              </a:rPr>
              <a:t>açıklayın</a:t>
            </a:r>
            <a:r>
              <a:rPr lang="tr" sz="1200" b="0" i="0" u="none" strike="noStrike" dirty="0">
                <a:solidFill>
                  <a:srgbClr val="000000"/>
                </a:solidFill>
                <a:latin typeface="Calibri"/>
                <a:ea typeface="Calibri"/>
                <a:cs typeface="Calibri"/>
                <a:sym typeface="Calibri"/>
              </a:rPr>
              <a:t>; </a:t>
            </a:r>
            <a:r>
              <a:rPr lang="tr" sz="1200" b="1" i="0" u="none" strike="noStrike" dirty="0">
                <a:solidFill>
                  <a:srgbClr val="000000"/>
                </a:solidFill>
                <a:latin typeface="Calibri"/>
                <a:ea typeface="Calibri"/>
                <a:cs typeface="Calibri"/>
                <a:sym typeface="Calibri"/>
              </a:rPr>
              <a:t>bu</a:t>
            </a:r>
            <a:r>
              <a:rPr lang="tr" sz="1200" b="0" i="0" u="none" strike="noStrike" dirty="0">
                <a:solidFill>
                  <a:srgbClr val="000000"/>
                </a:solidFill>
                <a:latin typeface="Calibri"/>
                <a:ea typeface="Calibri"/>
                <a:cs typeface="Calibri"/>
                <a:sym typeface="Calibri"/>
              </a:rPr>
              <a:t>, çalışan çocukların kaçının yasal hafif veya insana yakışır iş yaşına ulaştığını veya çalışamayacak kadar küçük olan ve dolayısıyla çocuk işçi olarak çalışan çocukların sayısını belirlemeye yardımcı olur. Yaşın, çocuk işçiliğinin en büyük belirleyicilerinden biri olduğunu unutmayın. Hem </a:t>
            </a:r>
            <a:r>
              <a:rPr lang="tr" sz="1200" b="1" i="0" u="none" strike="noStrike" dirty="0">
                <a:solidFill>
                  <a:srgbClr val="000000"/>
                </a:solidFill>
                <a:latin typeface="Calibri"/>
                <a:ea typeface="Calibri"/>
                <a:cs typeface="Calibri"/>
                <a:sym typeface="Calibri"/>
              </a:rPr>
              <a:t>haftada kaç gün ve kaç saat çalışıldığı</a:t>
            </a:r>
            <a:r>
              <a:rPr lang="tr" sz="1200" b="0" i="0" u="none" strike="noStrike" dirty="0">
                <a:solidFill>
                  <a:srgbClr val="000000"/>
                </a:solidFill>
                <a:latin typeface="Calibri"/>
                <a:ea typeface="Calibri"/>
                <a:cs typeface="Calibri"/>
                <a:sym typeface="Calibri"/>
              </a:rPr>
              <a:t> hem </a:t>
            </a:r>
            <a:r>
              <a:rPr lang="tr" sz="1200" b="1" i="0" u="none" strike="noStrike" dirty="0">
                <a:solidFill>
                  <a:srgbClr val="000000"/>
                </a:solidFill>
                <a:latin typeface="Calibri"/>
                <a:ea typeface="Calibri"/>
                <a:cs typeface="Calibri"/>
                <a:sym typeface="Calibri"/>
              </a:rPr>
              <a:t>görevler ve işin niteliği ve koşulları</a:t>
            </a:r>
            <a:r>
              <a:rPr lang="tr" sz="1200" b="0" i="0" u="none" strike="noStrike" dirty="0">
                <a:solidFill>
                  <a:srgbClr val="000000"/>
                </a:solidFill>
                <a:latin typeface="Calibri"/>
                <a:ea typeface="Calibri"/>
                <a:cs typeface="Calibri"/>
                <a:sym typeface="Calibri"/>
              </a:rPr>
              <a:t>, işin çocuğun yaşına göre kabul edilebilir olup olmadığının, çocuk işçiliği olarak sınıflandırılıp sınıflandırılamayacağının veya tehlikeli olup olmadığının belirlenmesine yardımcı olur.  </a:t>
            </a:r>
            <a:endParaRPr dirty="0"/>
          </a:p>
          <a:p>
            <a:pPr marL="171450" lvl="0" indent="-95250" algn="l" rtl="0">
              <a:spcBef>
                <a:spcPct val="0"/>
              </a:spcBef>
              <a:spcAft>
                <a:spcPct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1" i="0" u="none" strike="noStrike" dirty="0">
                <a:solidFill>
                  <a:srgbClr val="000000"/>
                </a:solidFill>
                <a:latin typeface="Calibri"/>
                <a:ea typeface="Calibri"/>
                <a:cs typeface="Calibri"/>
                <a:sym typeface="Calibri"/>
              </a:rPr>
              <a:t>Çalışan çocukların okul devamlılığı </a:t>
            </a:r>
            <a:r>
              <a:rPr lang="tr" sz="1200" b="0" i="0" u="none" strike="noStrike" dirty="0">
                <a:solidFill>
                  <a:srgbClr val="000000"/>
                </a:solidFill>
                <a:latin typeface="Calibri"/>
                <a:ea typeface="Calibri"/>
                <a:cs typeface="Calibri"/>
                <a:sym typeface="Calibri"/>
              </a:rPr>
              <a:t>, çocuk işçiliğinin bir diğer önemli belirleyicisi olan çalışma hâlinin eğitimi olumsuz etkileyip etkilemediği koşulunun belirlenmesine yardımcı olur. Tüm bunların, çocuk işçiliğinin tanımı ile yakından bağlantılı olduğunu unutmayın. </a:t>
            </a:r>
            <a:endParaRPr dirty="0"/>
          </a:p>
          <a:p>
            <a:pPr marL="171450" lvl="0" indent="-95250" algn="l" rtl="0">
              <a:spcBef>
                <a:spcPct val="0"/>
              </a:spcBef>
              <a:spcAft>
                <a:spcPct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Bağlamda göz önünde bulundurulması gereken diğer önemli faktörlerin cinsiyet, engellilik veya sağlık durumu, yerinden edilme durumu veya ayrılma durumu olabileceğini ve bunların hepsinin çocuk işçiliğine maruz kalmayı etkileyebileceğini veya artırabileceğini ve resmin tamamını ortaya çıkarmaya yardımcı olacak daha ayrıntılı bilgiler sunabileceğini açıklayın. </a:t>
            </a:r>
            <a:endParaRPr sz="1200" dirty="0">
              <a:solidFill>
                <a:schemeClr val="dk1"/>
              </a:solidFill>
              <a:latin typeface="Calibri"/>
              <a:ea typeface="Calibri"/>
              <a:cs typeface="Calibri"/>
              <a:sym typeface="Calibri"/>
            </a:endParaRPr>
          </a:p>
          <a:p>
            <a:pPr marL="0" lvl="0" indent="0" algn="l" rtl="0">
              <a:spcBef>
                <a:spcPct val="0"/>
              </a:spcBef>
              <a:spcAft>
                <a:spcPct val="0"/>
              </a:spcAft>
              <a:buNone/>
            </a:pPr>
            <a:endParaRPr dirty="0"/>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Bu slaytta, krizin çocuk işçiliği üzerindeki etkisini göstermeye yardımcı olacak birkaç göstergeye yer verilmektedir. Çocuk İşçiliği Araç Seti'nde bulunan WWNK aracı, daha fazla gösterge içermektedir. </a:t>
            </a:r>
            <a:endParaRPr/>
          </a:p>
        </p:txBody>
      </p:sp>
      <p:sp>
        <p:nvSpPr>
          <p:cNvPr id="373" name="Google Shape;3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solidFill>
                  <a:srgbClr val="ED7D31"/>
                </a:solidFill>
                <a:latin typeface="Calibri"/>
              </a:rPr>
              <a:t>Öneriler: Şu hususlarla ilgili bazı tavsiyelerde bulunmakta fayda olabilir:</a:t>
            </a:r>
            <a:endParaRPr dirty="0">
              <a:solidFill>
                <a:schemeClr val="accent2"/>
              </a:solidFill>
            </a:endParaRPr>
          </a:p>
          <a:p>
            <a:pPr marL="457200" lvl="0" indent="-317500" algn="l" rtl="0">
              <a:spcBef>
                <a:spcPct val="0"/>
              </a:spcBef>
              <a:spcAft>
                <a:spcPct val="0"/>
              </a:spcAft>
              <a:buClr>
                <a:schemeClr val="accent2"/>
              </a:buClr>
              <a:buSzPts val="1400"/>
              <a:buChar char="-"/>
            </a:pPr>
            <a:r>
              <a:rPr lang="tr" sz="1200" b="0" i="0" u="none" strike="noStrike" dirty="0">
                <a:solidFill>
                  <a:srgbClr val="ED7D31"/>
                </a:solidFill>
                <a:latin typeface="Calibri"/>
              </a:rPr>
              <a:t>Nötr/objektif sorular oluşturma</a:t>
            </a:r>
            <a:endParaRPr dirty="0">
              <a:solidFill>
                <a:schemeClr val="accent2"/>
              </a:solidFill>
            </a:endParaRPr>
          </a:p>
          <a:p>
            <a:pPr marL="457200" lvl="0" indent="-317500" algn="l" rtl="0">
              <a:spcBef>
                <a:spcPct val="0"/>
              </a:spcBef>
              <a:spcAft>
                <a:spcPct val="0"/>
              </a:spcAft>
              <a:buClr>
                <a:schemeClr val="accent2"/>
              </a:buClr>
              <a:buSzPts val="1400"/>
              <a:buChar char="-"/>
            </a:pPr>
            <a:r>
              <a:rPr lang="tr" sz="1200" b="0" i="0" u="none" strike="noStrike" dirty="0">
                <a:solidFill>
                  <a:srgbClr val="ED7D31"/>
                </a:solidFill>
                <a:latin typeface="Calibri"/>
              </a:rPr>
              <a:t>Kullanım kolaylığı için kapalı uçlu sorulara; örneklem küçükse ve değerlendirmenin başındaysanız açık uçlu sorulara yer verme vb. </a:t>
            </a:r>
            <a:endParaRPr dirty="0">
              <a:solidFill>
                <a:schemeClr val="accent2"/>
              </a:solidFill>
            </a:endParaRPr>
          </a:p>
          <a:p>
            <a:pPr marL="457200" lvl="0" indent="-317500" algn="l" rtl="0">
              <a:spcBef>
                <a:spcPct val="0"/>
              </a:spcBef>
              <a:spcAft>
                <a:spcPct val="0"/>
              </a:spcAft>
              <a:buClr>
                <a:schemeClr val="accent2"/>
              </a:buClr>
              <a:buSzPts val="1400"/>
              <a:buChar char="-"/>
            </a:pPr>
            <a:r>
              <a:rPr lang="tr" sz="1200" b="0" i="0" u="none" strike="noStrike" dirty="0">
                <a:solidFill>
                  <a:srgbClr val="ED7D31"/>
                </a:solidFill>
                <a:latin typeface="Calibri"/>
              </a:rPr>
              <a:t>Her bir farklı hedef grubun (ebeveynler, çocuklar, toplumun diğer üyeleri) farklı aracı dolduracağı bilgisini aktarma </a:t>
            </a:r>
            <a:endParaRPr dirty="0">
              <a:solidFill>
                <a:schemeClr val="accent2"/>
              </a:solidFill>
            </a:endParaRPr>
          </a:p>
        </p:txBody>
      </p:sp>
      <p:sp>
        <p:nvSpPr>
          <p:cNvPr id="382" name="Google Shape;3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93" name="Google Shape;393;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8" name="Google Shape;2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dirty="0">
                <a:latin typeface="Calibri"/>
              </a:rPr>
              <a:t>Aşağıdaki hususları açıklayın: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Çalışan çocuklar ve çocuk işçiliği ile ilgili yerel olarak kullanılan terim ve kavramlar üzerinde ortak bir anlayışa ve anlaşmaya varılmalıdır; çünkü bunlar, katılımcıların soruları nasıl anlayıp yanıtlayacağını etkileyecektir. Örneğin, "ev işçisi" terimi, "uşak/hizmetçi" veya "ev yardımcısı" terimlerinden daha az yaygın olabilir. Benzer şekilde, aile içinde çalışan çocukların, "çalıştığı" değil "yardım ettiği" düşünülebilir. Ya da çocuklar bir borç karşılığında (örneğin, borçlandırarak çalıştırma) veya emtia karşılığında çalışıyorsa, bu çalışma olarak raporlanmayabilir veya görülmeyebilir.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Okuryazarlık oranları düşükse sorular çok karmaşık olmamalıdır. Katılımcıların ve yereldeki anketörlerin soruları anladığından emin olmak veya örneğin, bir çocuğun her hafta kaç saat çalıştığını hesaplayabildiğinden emin olmak için sorular tercüme edilmeli ve katılımcılar ve anketörlerle test edilmelidir.</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Çocuk işçiliği ile bağlantılı birçok unsur toplum tarafından hassas olarak görülebileceğinden veri toplanırken son derece özenli davranılmalıdır. Özellikle çatışma, kişisel güvenlik veya erişimin sonuçları etkileyebileceği durumlarda, hassas kabul edilen veya çocuklar ve ailelerini daha fazla zarar görme riskiyle karşı karşıya bırakabilecek konuların belirlenmesi önceliktir. Ayrıca veri toplama yöntemlerini ve araçlarını kullanırken çocukların kimliklerinin korunmasını sağlayın ve çocuk işçi (en kötü biçimleri) olarak çalışan çocuklara karşı yapılan ön yargı, damgalama ve ayrımcılığı önleyin. Hassas konuları çalışırken başvurulabilecek yollardan biri, doğrudan hane içindeki çalışma veya çocuk işçiliği hakkında sorular sormak yerine toplumdaki çalışma veya çocuk işçiliği hakkında daha genel sorular sormaktır. Bir diğer yöntem, bilgi verenlerin tanıdığı veya hizmet sunumu yoluyla çocuklarla ilişki geliştirmiş olan kişilere veri toplama eğitimi vermek veya veri toplama çalışmalarında görev almalarını sağlamaktır.  </a:t>
            </a:r>
            <a:endParaRPr dirty="0"/>
          </a:p>
          <a:p>
            <a:pPr marL="171450" lvl="0" indent="-95250" algn="l" rtl="0">
              <a:spcBef>
                <a:spcPct val="0"/>
              </a:spcBef>
              <a:spcAft>
                <a:spcPct val="0"/>
              </a:spcAft>
              <a:buClr>
                <a:schemeClr val="dk1"/>
              </a:buClr>
              <a:buSzPts val="1200"/>
              <a:buFont typeface="Arial"/>
              <a:buNone/>
            </a:pPr>
            <a:endParaRPr dirty="0"/>
          </a:p>
        </p:txBody>
      </p:sp>
      <p:sp>
        <p:nvSpPr>
          <p:cNvPr id="399" name="Google Shape;39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Aşağıdaki hususları açıklayın:</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Küresel olarak çocuk işçiliği hanelerde, ev içi işlerde ve tarımsal işlerde yaygındır. Cinsiyete ve yaşa duyarlı veri toplama, ev içi ve dışındaki ücretli ve ücretsiz görev ve faaliyetlere odaklanmalı; çocukların (kız çocuğu ve erkek çocuğu) zamanlarını nasıl geçirdikleri, iş, ev işleri, bakım, tarım ve diğer ev içi görevleri hakkında bilgi toplamalıdır. Örneğin yalnızca bir tür çocuk işçiliğine veya kayıtlı sektöre odaklanmanın, diğer (en kötü) çocuk işçiliği türlerinin veya korunmasız grupların dışlanmasına neden olabileceğini atlamayın. Düzenlemeye tabi olmayan sektörlerin çalışma kapsamına alınmasını ve eksik raporlanabilecek işlere dair veri toplanmasını sağlamak için hem kayıtlı hem de kayıt dışı ekonomi hakkında veri toplamak önemlidir.</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Uygun araçlar ve yöntemler şunları içerir: </a:t>
            </a:r>
            <a:endParaRPr dirty="0"/>
          </a:p>
          <a:p>
            <a:pPr marL="628650" lvl="1" indent="-171450" algn="l" rtl="0">
              <a:spcBef>
                <a:spcPct val="0"/>
              </a:spcBef>
              <a:spcAft>
                <a:spcPct val="0"/>
              </a:spcAft>
              <a:buClr>
                <a:schemeClr val="dk1"/>
              </a:buClr>
              <a:buSzPts val="1200"/>
              <a:buFont typeface="Courier New"/>
              <a:buChar char="o"/>
            </a:pPr>
            <a:r>
              <a:rPr lang="tr" sz="1200" b="0" i="0" u="none" strike="noStrike" dirty="0">
                <a:solidFill>
                  <a:srgbClr val="000000"/>
                </a:solidFill>
                <a:latin typeface="Calibri"/>
                <a:ea typeface="Calibri"/>
                <a:cs typeface="Calibri"/>
                <a:sym typeface="Calibri"/>
              </a:rPr>
              <a:t>Çocukların çalışma yerlerini değerlendirmek ve potansiyel tehlikeleri ve riskleri belirlemek için doğrudan gözlem; ikincil verilerin değerlendirilmesi, birincil veri toplama, anlatılanlardan elde edilen kanıtlar, kurum ve kuruluşların sağladığı veriler ve medya raporlarını kullanarak veri üçlemesi yapılması. </a:t>
            </a:r>
            <a:endParaRPr dirty="0"/>
          </a:p>
          <a:p>
            <a:pPr marL="628650" lvl="1" indent="-171450" algn="l" rtl="0">
              <a:spcBef>
                <a:spcPct val="0"/>
              </a:spcBef>
              <a:spcAft>
                <a:spcPct val="0"/>
              </a:spcAft>
              <a:buClr>
                <a:schemeClr val="dk1"/>
              </a:buClr>
              <a:buSzPts val="1200"/>
              <a:buFont typeface="Courier New"/>
              <a:buChar char="o"/>
            </a:pPr>
            <a:r>
              <a:rPr lang="tr" sz="1200" b="0" i="0" u="none" strike="noStrike" dirty="0">
                <a:solidFill>
                  <a:srgbClr val="000000"/>
                </a:solidFill>
                <a:latin typeface="Calibri"/>
                <a:ea typeface="Calibri"/>
                <a:cs typeface="Calibri"/>
                <a:sym typeface="Calibri"/>
              </a:rPr>
              <a:t>Cinsiyete, yaşa, engelliliğe ve zorunlu eğitim yaşı ile asgari çalışma yaşına göre veri toplayan ve analiz eden araçlar.</a:t>
            </a:r>
            <a:endParaRPr dirty="0"/>
          </a:p>
          <a:p>
            <a:pPr marL="628650" lvl="1" indent="-171450" algn="l" rtl="0">
              <a:spcBef>
                <a:spcPct val="0"/>
              </a:spcBef>
              <a:spcAft>
                <a:spcPct val="0"/>
              </a:spcAft>
              <a:buClr>
                <a:schemeClr val="dk1"/>
              </a:buClr>
              <a:buSzPts val="1200"/>
              <a:buFont typeface="Courier New"/>
              <a:buChar char="o"/>
            </a:pPr>
            <a:r>
              <a:rPr lang="tr" sz="1200" b="0" i="0" u="none" strike="noStrike" dirty="0">
                <a:solidFill>
                  <a:srgbClr val="000000"/>
                </a:solidFill>
                <a:latin typeface="Calibri"/>
                <a:ea typeface="Calibri"/>
                <a:cs typeface="Calibri"/>
                <a:sym typeface="Calibri"/>
              </a:rPr>
              <a:t>Kırılgan nüfusların çoğuna ulaşılmasını sağlayacak örnekleme yöntemlerine ihtiyaç vardır. Rastgele örnekleme, çocuk işçiliğine karşı en kırılgan olan çocukların ve ailelerin kapsam dışında kalmasına yol açabileceğinden, dışlanan grubun örneklem dışında kalmasına engel olmak için katılımcıya dayalı örnekleme, zaman konum örneklemesi, ağ ölçeğini büyütme örneklemesi veya yakalama-tekrar yakalama gibi istatistiksel açıdan başarılı ancak çok sık kullanılmayan örnekleme yöntemleri değerlendirilmelidir.</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Veri toplayan kişilerin, çocuk işçiliği kavramları konusunda oldukça bilgili olmaları gerekmektedir. Eğitimde; terimlerin yerelde nasıl yorumlandığı, yanıtların yorumlanması ve kaydedilmesi, çocukların her hafta ne kadar çalıştığı gibi çocukların işe katılımının hesaplanması ve aynı zamanda değerlendirmede kullanılan terim ve tanımları katılımcılara açıklama becerisi gibi konulara yer verilmelidir. </a:t>
            </a:r>
            <a:r>
              <a:rPr lang="tr" sz="1200" b="0" i="0" u="none" strike="noStrike" dirty="0">
                <a:solidFill>
                  <a:srgbClr val="ED7D31"/>
                </a:solidFill>
                <a:latin typeface="Calibri"/>
                <a:ea typeface="Calibri"/>
                <a:cs typeface="Calibri"/>
                <a:sym typeface="Calibri"/>
              </a:rPr>
              <a:t>Öneri</a:t>
            </a:r>
            <a:r>
              <a:rPr lang="tr" sz="1200" b="0" i="0" u="none" strike="noStrike" dirty="0">
                <a:solidFill>
                  <a:srgbClr val="000000"/>
                </a:solidFill>
                <a:latin typeface="Calibri"/>
                <a:ea typeface="Calibri"/>
                <a:cs typeface="Calibri"/>
                <a:sym typeface="Calibri"/>
              </a:rPr>
              <a:t>: </a:t>
            </a:r>
            <a:r>
              <a:rPr lang="tr" sz="1200" b="0" i="0" u="none" strike="noStrike" dirty="0">
                <a:solidFill>
                  <a:srgbClr val="FF9900"/>
                </a:solidFill>
                <a:latin typeface="Calibri"/>
              </a:rPr>
              <a:t>Anketörlere ayrıca güvenlik ve yönlendirme protokolleri hakkında eğitim verilmelidir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Veri toplama çalışmaları, potansiyel zorlukları aşmak suretiyle olabildiğince eksiksiz ve güvenilir biçimde yürütülmeldir. Örneğin, sokakta yaşayan, alternatif bakımda veya iş yerinde olan, mevsimlik tarım işçiliği yapan kırılgan çocukların veri toplama çalışmalarına dâhil edilmemesi.  </a:t>
            </a:r>
            <a:endParaRPr dirty="0"/>
          </a:p>
          <a:p>
            <a:pPr marL="171450" lvl="0" indent="-171450" algn="l" rtl="0">
              <a:spcBef>
                <a:spcPct val="0"/>
              </a:spcBef>
              <a:spcAft>
                <a:spcPct val="0"/>
              </a:spcAft>
              <a:buClr>
                <a:schemeClr val="dk1"/>
              </a:buClr>
              <a:buSzPts val="1200"/>
              <a:buFont typeface="Arial"/>
              <a:buChar char="•"/>
            </a:pPr>
            <a:r>
              <a:rPr lang="tr" sz="1200" b="0" i="0" u="none" strike="noStrike" dirty="0">
                <a:solidFill>
                  <a:srgbClr val="000000"/>
                </a:solidFill>
                <a:latin typeface="Calibri"/>
                <a:ea typeface="Calibri"/>
                <a:cs typeface="Calibri"/>
                <a:sym typeface="Calibri"/>
              </a:rPr>
              <a:t>Ayrıca ebeveynler, çocuklarının işte ne yaptığını bilmedikleri veya toplumda yasa dışı, hassas veya tabu olarak görüldüğü için çocuklarının yaptığı işin gerçek niteliğini açıklamak istemediklerinden eksik veya sağlıksız bilgi verebilirler.  Yetişkin aile fertlerinin verdiği bilgiler ve çocuklar ve ergenlerin verdiği bilgilerle veri üçlemesi yapılması: Hane düzeyinde veri toplama çalışmalarının, sokaktaki veya alternatif bakımdakiler gibi en kırılgan hanelerdeki çocukları dışlamamasını sağlayarak veya hanedeki çocuk işçiliği hakkında doğrudan belirli sorular sormak yerine, her bir hane ferdinin yürüttüğü faaliyetler ve her hafta kaç saat bu faaliyeti gerçekleştirdiği hakkında daha genel sorular sorarak veri üçlemesi yapılabilir. Veri toplama çalışmasının zamanlamasının, özellikle çocuk işçiliğinin, hasat dönemleri veya sel veya kuraklık dönemleri gibi mevsimsel olaylarla bağlantılı olduğu kırsal veya tarımsal topluluklarda raporlamayı nasıl etkileyebileceğini dikkate almak da önemlidir.</a:t>
            </a:r>
            <a:endParaRPr sz="1200" dirty="0">
              <a:solidFill>
                <a:schemeClr val="dk1"/>
              </a:solidFill>
              <a:latin typeface="Calibri"/>
              <a:ea typeface="Calibri"/>
              <a:cs typeface="Calibri"/>
              <a:sym typeface="Calibri"/>
            </a:endParaRPr>
          </a:p>
          <a:p>
            <a:pPr marL="0" lvl="0" indent="0" algn="l" rtl="0">
              <a:spcBef>
                <a:spcPct val="0"/>
              </a:spcBef>
              <a:spcAft>
                <a:spcPct val="0"/>
              </a:spcAft>
              <a:buNone/>
            </a:pPr>
            <a:r>
              <a:rPr lang="tr" sz="1200" b="0" i="0" u="none" strike="noStrike" dirty="0">
                <a:solidFill>
                  <a:srgbClr val="FF9900"/>
                </a:solidFill>
                <a:latin typeface="Calibri"/>
              </a:rPr>
              <a:t>Öneri: Öğretmenlerle (okul varsa) veya aileyi tanıyan yerel topluluk liderleri ile görüşerek de veri üçlemesi yapılabilir. </a:t>
            </a:r>
            <a:endParaRPr dirty="0">
              <a:solidFill>
                <a:srgbClr val="FF9900"/>
              </a:solidFill>
            </a:endParaRPr>
          </a:p>
          <a:p>
            <a:pPr marL="171450" lvl="0" indent="-95250" algn="l" rtl="0">
              <a:spcBef>
                <a:spcPct val="0"/>
              </a:spcBef>
              <a:spcAft>
                <a:spcPct val="0"/>
              </a:spcAft>
              <a:buClr>
                <a:schemeClr val="dk1"/>
              </a:buClr>
              <a:buSzPts val="1200"/>
              <a:buFont typeface="Arial"/>
              <a:buNone/>
            </a:pPr>
            <a:endParaRPr dirty="0"/>
          </a:p>
          <a:p>
            <a:pPr marL="171450" lvl="0" indent="-95250" algn="l" rtl="0">
              <a:spcBef>
                <a:spcPct val="0"/>
              </a:spcBef>
              <a:spcAft>
                <a:spcPct val="0"/>
              </a:spcAft>
              <a:buClr>
                <a:schemeClr val="dk1"/>
              </a:buClr>
              <a:buSzPts val="1200"/>
              <a:buFont typeface="Arial"/>
              <a:buNone/>
            </a:pPr>
            <a:endParaRPr dirty="0"/>
          </a:p>
          <a:p>
            <a:pPr marL="171450" lvl="0" indent="-95250" algn="l" rtl="0">
              <a:spcBef>
                <a:spcPct val="0"/>
              </a:spcBef>
              <a:spcAft>
                <a:spcPct val="0"/>
              </a:spcAft>
              <a:buClr>
                <a:schemeClr val="dk1"/>
              </a:buClr>
              <a:buSzPts val="1200"/>
              <a:buFont typeface="Arial"/>
              <a:buNone/>
            </a:pPr>
            <a:endParaRPr dirty="0"/>
          </a:p>
        </p:txBody>
      </p:sp>
      <p:sp>
        <p:nvSpPr>
          <p:cNvPr id="409" name="Google Shape;40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dirty="0">
                <a:latin typeface="Calibri"/>
              </a:rPr>
              <a:t>Dikkate alınması gereken ilk husus, çocukları çalışmaya doğrudan dâhil etmeye gerek olup olmadığıdır. Çalışan çocukların sağladığı bilgiler tamamlayıcı ve evin yetişkin fertlerince verilen bilgilere kıyasla daha güvenilir olsa da  bilgi toplamak özellikle çocuklar EKBÇİ'nde yer alıyorsa veya temel ihtiyaçlarını karşılayamıyorlarsa çalışan çocukları ve ailelerini riske atabilir. Aynı zamanda tekrarlama ve değerlendirme kaynaklı yorgunluklar ile hizmet sağlayıcılar ve etkilenen topluluklar arasındaki güven ilişkisinde de risklerin doğmasına sebebiyet verebilir. Çocuklardan veri toplamanın güvenilir veri elde etmenin tek yolu olduğu durumlarda (örneğin, çocukların yaptığı işin niteliği ve koşulları hakkında), çocukların deneyimlerinin ve gözlemlerinin alınması için uygun yöntemler kullanılarak etik ve güçlendirici bir şekilde yapılması hususu dikkatle değerlendirilmelidir. Bireysel görüşmeler veya odak grup görüşmeleri, beden haritalaması (body mapping), katılımcı sıralama araçları, risk haritalaması gibi çocuk dostu yöntemlere başvurulmalıdır. Temel etik ilkeler, insani yardım çalışmalarından zaten bilinen ilkelerdir. </a:t>
            </a:r>
            <a:endParaRPr dirty="0"/>
          </a:p>
        </p:txBody>
      </p:sp>
      <p:sp>
        <p:nvSpPr>
          <p:cNvPr id="419" name="Google Shape;4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36" name="Google Shape;4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sz="1200"/>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9" name="Google Shape;2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68" name="Google Shape;2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dirty="0">
                <a:solidFill>
                  <a:srgbClr val="000000"/>
                </a:solidFill>
                <a:latin typeface="Calibri"/>
                <a:ea typeface="Calibri"/>
                <a:cs typeface="Calibri"/>
                <a:sym typeface="Calibri"/>
              </a:rPr>
              <a:t>Araç kitinde yer verilen WWNK'nin (What We Need to Know - Ne Bilmemiz Gerekiyor) sosyoekonomik modele göre şekillendirildiğini açıklayın. Bireysel düzey, çocuk işçiliğine karşı kırılganlık, temel ihtiyaçlara ve hizmetlere erişim, beklentiler ve istekler; aileler ve bakıcılar düzeyi, riskler ve koruyucu faktörler; bakım verenler ve aile düzeyi, topluluk düzeyinde toplumdaki risk ve koruyucu faktörler, sosyal normlar ve toplum hizmetleri; toplum düzeyi, yasalar, politikalar, mevzuat, hizmetler ve insani bağlam, krizin profili ve müdahale kapasitesi de dâhil olmak üzere elverişli ortama odaklanır.    </a:t>
            </a:r>
            <a:endParaRPr dirty="0"/>
          </a:p>
          <a:p>
            <a:pPr marL="0" lvl="0" indent="0" algn="l" rtl="0">
              <a:spcBef>
                <a:spcPct val="0"/>
              </a:spcBef>
              <a:spcAft>
                <a:spcPct val="0"/>
              </a:spcAft>
              <a:buNone/>
            </a:pPr>
            <a:endParaRPr dirty="0"/>
          </a:p>
        </p:txBody>
      </p:sp>
      <p:sp>
        <p:nvSpPr>
          <p:cNvPr id="278" name="Google Shape;2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6"/>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14" name="Google Shape;14;p26"/>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26"/>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6"/>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9"/>
        <p:cNvGrpSpPr/>
        <p:nvPr/>
      </p:nvGrpSpPr>
      <p:grpSpPr>
        <a:xfrm>
          <a:off x="0" y="0"/>
          <a:ext cx="0" cy="0"/>
          <a:chOff x="0" y="0"/>
          <a:chExt cx="0" cy="0"/>
        </a:xfrm>
      </p:grpSpPr>
      <p:sp>
        <p:nvSpPr>
          <p:cNvPr id="70" name="Google Shape;7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72" name="Google Shape;72;p35"/>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73" name="Google Shape;73;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4" name="Google Shape;74;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78" name="Google Shape;78;p36"/>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79" name="Google Shape;79;p36"/>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80" name="Google Shape;80;p36"/>
          <p:cNvSpPr>
            <a:spLocks noGrp="1"/>
          </p:cNvSpPr>
          <p:nvPr>
            <p:ph type="pic" idx="2"/>
          </p:nvPr>
        </p:nvSpPr>
        <p:spPr>
          <a:xfrm>
            <a:off x="0" y="0"/>
            <a:ext cx="4340225" cy="6858000"/>
          </a:xfrm>
          <a:prstGeom prst="rect">
            <a:avLst/>
          </a:prstGeom>
          <a:noFill/>
          <a:ln>
            <a:noFill/>
          </a:ln>
        </p:spPr>
        <p:txBody>
          <a:bodyPr/>
          <a:lstStyle/>
          <a:p>
            <a:endParaRPr/>
          </a:p>
        </p:txBody>
      </p:sp>
      <p:sp>
        <p:nvSpPr>
          <p:cNvPr id="81" name="Google Shape;81;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82"/>
        <p:cNvGrpSpPr/>
        <p:nvPr/>
      </p:nvGrpSpPr>
      <p:grpSpPr>
        <a:xfrm>
          <a:off x="0" y="0"/>
          <a:ext cx="0" cy="0"/>
          <a:chOff x="0" y="0"/>
          <a:chExt cx="0" cy="0"/>
        </a:xfrm>
      </p:grpSpPr>
      <p:sp>
        <p:nvSpPr>
          <p:cNvPr id="83" name="Google Shape;83;p37"/>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84" name="Google Shape;84;p37"/>
          <p:cNvGrpSpPr/>
          <p:nvPr/>
        </p:nvGrpSpPr>
        <p:grpSpPr>
          <a:xfrm>
            <a:off x="-208788" y="0"/>
            <a:ext cx="12609576" cy="2174490"/>
            <a:chOff x="0" y="5043119"/>
            <a:chExt cx="12192000" cy="1814883"/>
          </a:xfrm>
        </p:grpSpPr>
        <p:pic>
          <p:nvPicPr>
            <p:cNvPr id="85" name="Google Shape;85;p37"/>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86" name="Google Shape;86;p37"/>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87" name="Google Shape;87;p37"/>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88" name="Google Shape;88;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9" name="Google Shape;89;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0" name="Google Shape;90;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1" name="Google Shape;91;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2" name="Google Shape;92;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3" name="Google Shape;93;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4" name="Google Shape;94;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97" name="Google Shape;97;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8" name="Google Shape;98;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99" name="Google Shape;99;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0" name="Google Shape;100;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1"/>
        <p:cNvGrpSpPr/>
        <p:nvPr/>
      </p:nvGrpSpPr>
      <p:grpSpPr>
        <a:xfrm>
          <a:off x="0" y="0"/>
          <a:ext cx="0" cy="0"/>
          <a:chOff x="0" y="0"/>
          <a:chExt cx="0" cy="0"/>
        </a:xfrm>
      </p:grpSpPr>
      <p:sp>
        <p:nvSpPr>
          <p:cNvPr id="102" name="Google Shape;102;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03" name="Google Shape;103;p39"/>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4" name="Google Shape;104;p39"/>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05" name="Google Shape;105;p39"/>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6" name="Google Shape;106;p39"/>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07"/>
        <p:cNvGrpSpPr/>
        <p:nvPr/>
      </p:nvGrpSpPr>
      <p:grpSpPr>
        <a:xfrm>
          <a:off x="0" y="0"/>
          <a:ext cx="0" cy="0"/>
          <a:chOff x="0" y="0"/>
          <a:chExt cx="0" cy="0"/>
        </a:xfrm>
      </p:grpSpPr>
      <p:sp>
        <p:nvSpPr>
          <p:cNvPr id="108" name="Google Shape;10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40"/>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110" name="Google Shape;110;p40"/>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111" name="Google Shape;111;p4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2" name="Google Shape;112;p4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3" name="Google Shape;113;p4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114"/>
        <p:cNvGrpSpPr/>
        <p:nvPr/>
      </p:nvGrpSpPr>
      <p:grpSpPr>
        <a:xfrm>
          <a:off x="0" y="0"/>
          <a:ext cx="0" cy="0"/>
          <a:chOff x="0" y="0"/>
          <a:chExt cx="0" cy="0"/>
        </a:xfrm>
      </p:grpSpPr>
      <p:sp>
        <p:nvSpPr>
          <p:cNvPr id="115" name="Google Shape;1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41"/>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016794"/>
              </a:solidFill>
              <a:latin typeface="Calibri"/>
              <a:ea typeface="Calibri"/>
              <a:cs typeface="Calibri"/>
              <a:sym typeface="Calibri"/>
            </a:endParaRPr>
          </a:p>
        </p:txBody>
      </p:sp>
      <p:pic>
        <p:nvPicPr>
          <p:cNvPr id="117" name="Google Shape;117;p41"/>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118" name="Google Shape;118;p4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9" name="Google Shape;119;p4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0" name="Google Shape;120;p4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21"/>
        <p:cNvGrpSpPr/>
        <p:nvPr/>
      </p:nvGrpSpPr>
      <p:grpSpPr>
        <a:xfrm>
          <a:off x="0" y="0"/>
          <a:ext cx="0" cy="0"/>
          <a:chOff x="0" y="0"/>
          <a:chExt cx="0" cy="0"/>
        </a:xfrm>
      </p:grpSpPr>
      <p:sp>
        <p:nvSpPr>
          <p:cNvPr id="122" name="Google Shape;122;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23" name="Google Shape;123;p4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24" name="Google Shape;124;p4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25" name="Google Shape;125;p4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6" name="Google Shape;126;p4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27"/>
        <p:cNvGrpSpPr/>
        <p:nvPr/>
      </p:nvGrpSpPr>
      <p:grpSpPr>
        <a:xfrm>
          <a:off x="0" y="0"/>
          <a:ext cx="0" cy="0"/>
          <a:chOff x="0" y="0"/>
          <a:chExt cx="0" cy="0"/>
        </a:xfrm>
      </p:grpSpPr>
      <p:grpSp>
        <p:nvGrpSpPr>
          <p:cNvPr id="128" name="Google Shape;128;p43"/>
          <p:cNvGrpSpPr/>
          <p:nvPr/>
        </p:nvGrpSpPr>
        <p:grpSpPr>
          <a:xfrm>
            <a:off x="0" y="5303520"/>
            <a:ext cx="12192000" cy="1639827"/>
            <a:chOff x="0" y="5303520"/>
            <a:chExt cx="12192000" cy="1639827"/>
          </a:xfrm>
        </p:grpSpPr>
        <p:pic>
          <p:nvPicPr>
            <p:cNvPr id="129" name="Google Shape;129;p43"/>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30" name="Google Shape;130;p43"/>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31" name="Google Shape;131;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32" name="Google Shape;132;p4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33" name="Google Shape;133;p4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4"/>
        <p:cNvGrpSpPr/>
        <p:nvPr/>
      </p:nvGrpSpPr>
      <p:grpSpPr>
        <a:xfrm>
          <a:off x="0" y="0"/>
          <a:ext cx="0" cy="0"/>
          <a:chOff x="0" y="0"/>
          <a:chExt cx="0" cy="0"/>
        </a:xfrm>
      </p:grpSpPr>
      <p:grpSp>
        <p:nvGrpSpPr>
          <p:cNvPr id="135" name="Google Shape;135;p44"/>
          <p:cNvGrpSpPr/>
          <p:nvPr/>
        </p:nvGrpSpPr>
        <p:grpSpPr>
          <a:xfrm>
            <a:off x="0" y="5303520"/>
            <a:ext cx="12192000" cy="1639827"/>
            <a:chOff x="0" y="5303520"/>
            <a:chExt cx="12192000" cy="1639827"/>
          </a:xfrm>
        </p:grpSpPr>
        <p:pic>
          <p:nvPicPr>
            <p:cNvPr id="136" name="Google Shape;136;p44"/>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37" name="Google Shape;137;p44"/>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38" name="Google Shape;138;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39" name="Google Shape;139;p4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0" name="Google Shape;140;p4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9" name="Google Shape;19;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2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41"/>
        <p:cNvGrpSpPr/>
        <p:nvPr/>
      </p:nvGrpSpPr>
      <p:grpSpPr>
        <a:xfrm>
          <a:off x="0" y="0"/>
          <a:ext cx="0" cy="0"/>
          <a:chOff x="0" y="0"/>
          <a:chExt cx="0" cy="0"/>
        </a:xfrm>
      </p:grpSpPr>
      <p:sp>
        <p:nvSpPr>
          <p:cNvPr id="142" name="Google Shape;14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43" name="Google Shape;143;p4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4" name="Google Shape;144;p4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45" name="Google Shape;145;p45"/>
          <p:cNvGrpSpPr/>
          <p:nvPr/>
        </p:nvGrpSpPr>
        <p:grpSpPr>
          <a:xfrm>
            <a:off x="0" y="5303520"/>
            <a:ext cx="12192000" cy="1639827"/>
            <a:chOff x="0" y="5303520"/>
            <a:chExt cx="12192000" cy="1639827"/>
          </a:xfrm>
        </p:grpSpPr>
        <p:pic>
          <p:nvPicPr>
            <p:cNvPr id="146" name="Google Shape;146;p45"/>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47" name="Google Shape;147;p45"/>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48"/>
        <p:cNvGrpSpPr/>
        <p:nvPr/>
      </p:nvGrpSpPr>
      <p:grpSpPr>
        <a:xfrm>
          <a:off x="0" y="0"/>
          <a:ext cx="0" cy="0"/>
          <a:chOff x="0" y="0"/>
          <a:chExt cx="0" cy="0"/>
        </a:xfrm>
      </p:grpSpPr>
      <p:grpSp>
        <p:nvGrpSpPr>
          <p:cNvPr id="149" name="Google Shape;149;p46"/>
          <p:cNvGrpSpPr/>
          <p:nvPr/>
        </p:nvGrpSpPr>
        <p:grpSpPr>
          <a:xfrm>
            <a:off x="0" y="5303520"/>
            <a:ext cx="12192000" cy="1639827"/>
            <a:chOff x="0" y="5303520"/>
            <a:chExt cx="12192000" cy="1639827"/>
          </a:xfrm>
        </p:grpSpPr>
        <p:pic>
          <p:nvPicPr>
            <p:cNvPr id="150" name="Google Shape;150;p46"/>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51" name="Google Shape;151;p46"/>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52" name="Google Shape;152;p4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53" name="Google Shape;153;p4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4" name="Google Shape;154;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55"/>
        <p:cNvGrpSpPr/>
        <p:nvPr/>
      </p:nvGrpSpPr>
      <p:grpSpPr>
        <a:xfrm>
          <a:off x="0" y="0"/>
          <a:ext cx="0" cy="0"/>
          <a:chOff x="0" y="0"/>
          <a:chExt cx="0" cy="0"/>
        </a:xfrm>
      </p:grpSpPr>
      <p:sp>
        <p:nvSpPr>
          <p:cNvPr id="156" name="Google Shape;156;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57" name="Google Shape;157;p4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58" name="Google Shape;158;p4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59" name="Google Shape;159;p47"/>
          <p:cNvSpPr>
            <a:spLocks noGrp="1"/>
          </p:cNvSpPr>
          <p:nvPr>
            <p:ph type="pic" idx="2"/>
          </p:nvPr>
        </p:nvSpPr>
        <p:spPr>
          <a:xfrm>
            <a:off x="0" y="0"/>
            <a:ext cx="4340225" cy="6858000"/>
          </a:xfrm>
          <a:prstGeom prst="rect">
            <a:avLst/>
          </a:prstGeom>
          <a:noFill/>
          <a:ln>
            <a:noFill/>
          </a:ln>
        </p:spPr>
        <p:txBody>
          <a:bodyPr/>
          <a:lstStyle/>
          <a:p>
            <a:endParaRPr/>
          </a:p>
        </p:txBody>
      </p:sp>
      <p:sp>
        <p:nvSpPr>
          <p:cNvPr id="160" name="Google Shape;160;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61"/>
        <p:cNvGrpSpPr/>
        <p:nvPr/>
      </p:nvGrpSpPr>
      <p:grpSpPr>
        <a:xfrm>
          <a:off x="0" y="0"/>
          <a:ext cx="0" cy="0"/>
          <a:chOff x="0" y="0"/>
          <a:chExt cx="0" cy="0"/>
        </a:xfrm>
      </p:grpSpPr>
      <p:sp>
        <p:nvSpPr>
          <p:cNvPr id="162" name="Google Shape;162;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63" name="Google Shape;163;p4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64" name="Google Shape;164;p4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65" name="Google Shape;165;p48"/>
          <p:cNvSpPr>
            <a:spLocks noGrp="1"/>
          </p:cNvSpPr>
          <p:nvPr>
            <p:ph type="pic" idx="2"/>
          </p:nvPr>
        </p:nvSpPr>
        <p:spPr>
          <a:xfrm>
            <a:off x="0" y="0"/>
            <a:ext cx="4340225" cy="6858000"/>
          </a:xfrm>
          <a:prstGeom prst="rect">
            <a:avLst/>
          </a:prstGeom>
          <a:noFill/>
          <a:ln>
            <a:noFill/>
          </a:ln>
        </p:spPr>
        <p:txBody>
          <a:bodyPr/>
          <a:lstStyle/>
          <a:p>
            <a:endParaRPr/>
          </a:p>
        </p:txBody>
      </p:sp>
      <p:sp>
        <p:nvSpPr>
          <p:cNvPr id="166" name="Google Shape;166;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67"/>
        <p:cNvGrpSpPr/>
        <p:nvPr/>
      </p:nvGrpSpPr>
      <p:grpSpPr>
        <a:xfrm>
          <a:off x="0" y="0"/>
          <a:ext cx="0" cy="0"/>
          <a:chOff x="0" y="0"/>
          <a:chExt cx="0" cy="0"/>
        </a:xfrm>
      </p:grpSpPr>
      <p:sp>
        <p:nvSpPr>
          <p:cNvPr id="168" name="Google Shape;168;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69" name="Google Shape;169;p4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70" name="Google Shape;170;p4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71" name="Google Shape;171;p49"/>
          <p:cNvSpPr>
            <a:spLocks noGrp="1"/>
          </p:cNvSpPr>
          <p:nvPr>
            <p:ph type="pic" idx="2"/>
          </p:nvPr>
        </p:nvSpPr>
        <p:spPr>
          <a:xfrm>
            <a:off x="0" y="0"/>
            <a:ext cx="4340225" cy="6858000"/>
          </a:xfrm>
          <a:prstGeom prst="rect">
            <a:avLst/>
          </a:prstGeom>
          <a:noFill/>
          <a:ln>
            <a:noFill/>
          </a:ln>
        </p:spPr>
        <p:txBody>
          <a:bodyPr/>
          <a:lstStyle/>
          <a:p>
            <a:endParaRPr/>
          </a:p>
        </p:txBody>
      </p:sp>
      <p:sp>
        <p:nvSpPr>
          <p:cNvPr id="172" name="Google Shape;172;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73"/>
        <p:cNvGrpSpPr/>
        <p:nvPr/>
      </p:nvGrpSpPr>
      <p:grpSpPr>
        <a:xfrm>
          <a:off x="0" y="0"/>
          <a:ext cx="0" cy="0"/>
          <a:chOff x="0" y="0"/>
          <a:chExt cx="0" cy="0"/>
        </a:xfrm>
      </p:grpSpPr>
      <p:sp>
        <p:nvSpPr>
          <p:cNvPr id="174" name="Google Shape;174;p50"/>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75" name="Google Shape;175;p50"/>
          <p:cNvGrpSpPr/>
          <p:nvPr/>
        </p:nvGrpSpPr>
        <p:grpSpPr>
          <a:xfrm>
            <a:off x="-208788" y="0"/>
            <a:ext cx="12609576" cy="2174490"/>
            <a:chOff x="0" y="5043119"/>
            <a:chExt cx="12192000" cy="1814883"/>
          </a:xfrm>
        </p:grpSpPr>
        <p:pic>
          <p:nvPicPr>
            <p:cNvPr id="176" name="Google Shape;176;p50"/>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7" name="Google Shape;177;p50"/>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78" name="Google Shape;178;p50"/>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9" name="Google Shape;179;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80" name="Google Shape;180;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1" name="Google Shape;181;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2" name="Google Shape;182;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3" name="Google Shape;183;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4" name="Google Shape;184;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5" name="Google Shape;185;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86"/>
        <p:cNvGrpSpPr/>
        <p:nvPr/>
      </p:nvGrpSpPr>
      <p:grpSpPr>
        <a:xfrm>
          <a:off x="0" y="0"/>
          <a:ext cx="0" cy="0"/>
          <a:chOff x="0" y="0"/>
          <a:chExt cx="0" cy="0"/>
        </a:xfrm>
      </p:grpSpPr>
      <p:sp>
        <p:nvSpPr>
          <p:cNvPr id="187" name="Google Shape;187;p5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188" name="Google Shape;188;p51"/>
          <p:cNvGrpSpPr/>
          <p:nvPr/>
        </p:nvGrpSpPr>
        <p:grpSpPr>
          <a:xfrm>
            <a:off x="-208788" y="0"/>
            <a:ext cx="12609576" cy="2174490"/>
            <a:chOff x="0" y="5043119"/>
            <a:chExt cx="12192000" cy="1814883"/>
          </a:xfrm>
        </p:grpSpPr>
        <p:pic>
          <p:nvPicPr>
            <p:cNvPr id="189" name="Google Shape;189;p51"/>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90" name="Google Shape;190;p51"/>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91" name="Google Shape;191;p51"/>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2" name="Google Shape;19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93" name="Google Shape;19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4" name="Google Shape;19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5" name="Google Shape;19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6" name="Google Shape;19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7" name="Google Shape;19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8" name="Google Shape;19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9"/>
        <p:cNvGrpSpPr/>
        <p:nvPr/>
      </p:nvGrpSpPr>
      <p:grpSpPr>
        <a:xfrm>
          <a:off x="0" y="0"/>
          <a:ext cx="0" cy="0"/>
          <a:chOff x="0" y="0"/>
          <a:chExt cx="0" cy="0"/>
        </a:xfrm>
      </p:grpSpPr>
      <p:sp>
        <p:nvSpPr>
          <p:cNvPr id="200" name="Google Shape;20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1" name="Google Shape;20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2" name="Google Shape;20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03" name="Google Shape;203;p52"/>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04" name="Google Shape;20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5" name="Google Shape;20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6"/>
        <p:cNvGrpSpPr/>
        <p:nvPr/>
      </p:nvGrpSpPr>
      <p:grpSpPr>
        <a:xfrm>
          <a:off x="0" y="0"/>
          <a:ext cx="0" cy="0"/>
          <a:chOff x="0" y="0"/>
          <a:chExt cx="0" cy="0"/>
        </a:xfrm>
      </p:grpSpPr>
      <p:sp>
        <p:nvSpPr>
          <p:cNvPr id="207" name="Google Shape;20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8" name="Google Shape;20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09" name="Google Shape;20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0" name="Google Shape;210;p53"/>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1" name="Google Shape;21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12" name="Google Shape;21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3"/>
        <p:cNvGrpSpPr/>
        <p:nvPr/>
      </p:nvGrpSpPr>
      <p:grpSpPr>
        <a:xfrm>
          <a:off x="0" y="0"/>
          <a:ext cx="0" cy="0"/>
          <a:chOff x="0" y="0"/>
          <a:chExt cx="0" cy="0"/>
        </a:xfrm>
      </p:grpSpPr>
      <p:sp>
        <p:nvSpPr>
          <p:cNvPr id="214" name="Google Shape;21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5" name="Google Shape;21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16" name="Google Shape;21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17" name="Google Shape;217;p54"/>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8" name="Google Shape;21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19" name="Google Shape;21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4" name="Google Shape;24;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2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20"/>
        <p:cNvGrpSpPr/>
        <p:nvPr/>
      </p:nvGrpSpPr>
      <p:grpSpPr>
        <a:xfrm>
          <a:off x="0" y="0"/>
          <a:ext cx="0" cy="0"/>
          <a:chOff x="0" y="0"/>
          <a:chExt cx="0" cy="0"/>
        </a:xfrm>
      </p:grpSpPr>
      <p:sp>
        <p:nvSpPr>
          <p:cNvPr id="221" name="Google Shape;22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22" name="Google Shape;22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223" name="Google Shape;22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224" name="Google Shape;224;p55"/>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25" name="Google Shape;22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26" name="Google Shape;22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7"/>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9"/>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9" name="Google Shape;29;p2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0" name="Google Shape;30;p2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1" name="Google Shape;31;p29"/>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2"/>
        <p:cNvGrpSpPr/>
        <p:nvPr/>
      </p:nvGrpSpPr>
      <p:grpSpPr>
        <a:xfrm>
          <a:off x="0" y="0"/>
          <a:ext cx="0" cy="0"/>
          <a:chOff x="0" y="0"/>
          <a:chExt cx="0" cy="0"/>
        </a:xfrm>
      </p:grpSpPr>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35" name="Google Shape;35;p30"/>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36" name="Google Shape;36;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7" name="Google Shape;37;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8" name="Google Shape;38;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ct val="0"/>
              </a:spcBef>
              <a:spcAft>
                <a:spcPct val="0"/>
              </a:spcAft>
              <a:buClr>
                <a:schemeClr val="lt1"/>
              </a:buClr>
              <a:buSzPts val="4400"/>
              <a:buFont typeface="Arial"/>
              <a:buNone/>
              <a:defRPr sz="4400" b="1" i="0">
                <a:solidFill>
                  <a:schemeClr val="lt1"/>
                </a:solidFill>
                <a:latin typeface="Arial"/>
                <a:ea typeface="Arial"/>
                <a:cs typeface="Arial"/>
                <a:sym typeface="Aria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1" name="Google Shape;41;p31"/>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349250" algn="l">
              <a:lnSpc>
                <a:spcPct val="90000"/>
              </a:lnSpc>
              <a:spcBef>
                <a:spcPts val="1000"/>
              </a:spcBef>
              <a:spcAft>
                <a:spcPct val="0"/>
              </a:spcAft>
              <a:buClr>
                <a:schemeClr val="lt1"/>
              </a:buClr>
              <a:buSzPts val="1900"/>
              <a:buChar char="•"/>
              <a:defRPr sz="1900" b="1" i="0">
                <a:solidFill>
                  <a:schemeClr val="lt1"/>
                </a:solidFill>
                <a:latin typeface="Arial"/>
                <a:ea typeface="Arial"/>
                <a:cs typeface="Arial"/>
                <a:sym typeface="Arial"/>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2" name="Google Shape;42;p31"/>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ct val="0"/>
              </a:spcBef>
              <a:spcAft>
                <a:spcPct val="0"/>
              </a:spcAft>
              <a:buSzPts val="1400"/>
              <a:buNone/>
              <a:defRPr sz="1800" b="0" i="0" u="none" strike="noStrike" cap="none">
                <a:solidFill>
                  <a:srgbClr val="979797"/>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ct val="0"/>
              </a:spcBef>
              <a:spcAft>
                <a:spcPct val="0"/>
              </a:spcAft>
              <a:buSzPts val="1400"/>
              <a:buNone/>
              <a:defRPr sz="1800" b="0" i="0" u="none" strike="noStrike" cap="none">
                <a:solidFill>
                  <a:srgbClr val="979797"/>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spcBef>
                <a:spcPct val="0"/>
              </a:spcBef>
              <a:buNone/>
              <a:defRPr sz="1800" b="0" i="0" u="none" strike="noStrike" cap="none">
                <a:solidFill>
                  <a:srgbClr val="979797"/>
                </a:solidFill>
                <a:latin typeface="Calibri"/>
                <a:ea typeface="Calibri"/>
                <a:cs typeface="Calibri"/>
                <a:sym typeface="Calibri"/>
              </a:defRPr>
            </a:lvl1pPr>
            <a:lvl2pPr marL="0" marR="0" lvl="1" indent="0" algn="r" rtl="0">
              <a:spcBef>
                <a:spcPct val="0"/>
              </a:spcBef>
              <a:buNone/>
              <a:defRPr sz="1800" b="0" i="0" u="none" strike="noStrike" cap="none">
                <a:solidFill>
                  <a:srgbClr val="979797"/>
                </a:solidFill>
                <a:latin typeface="Calibri"/>
                <a:ea typeface="Calibri"/>
                <a:cs typeface="Calibri"/>
                <a:sym typeface="Calibri"/>
              </a:defRPr>
            </a:lvl2pPr>
            <a:lvl3pPr marL="0" marR="0" lvl="2" indent="0" algn="r" rtl="0">
              <a:spcBef>
                <a:spcPct val="0"/>
              </a:spcBef>
              <a:buNone/>
              <a:defRPr sz="1800" b="0" i="0" u="none" strike="noStrike" cap="none">
                <a:solidFill>
                  <a:srgbClr val="979797"/>
                </a:solidFill>
                <a:latin typeface="Calibri"/>
                <a:ea typeface="Calibri"/>
                <a:cs typeface="Calibri"/>
                <a:sym typeface="Calibri"/>
              </a:defRPr>
            </a:lvl3pPr>
            <a:lvl4pPr marL="0" marR="0" lvl="3" indent="0" algn="r" rtl="0">
              <a:spcBef>
                <a:spcPct val="0"/>
              </a:spcBef>
              <a:buNone/>
              <a:defRPr sz="1800" b="0" i="0" u="none" strike="noStrike" cap="none">
                <a:solidFill>
                  <a:srgbClr val="979797"/>
                </a:solidFill>
                <a:latin typeface="Calibri"/>
                <a:ea typeface="Calibri"/>
                <a:cs typeface="Calibri"/>
                <a:sym typeface="Calibri"/>
              </a:defRPr>
            </a:lvl4pPr>
            <a:lvl5pPr marL="0" marR="0" lvl="4" indent="0" algn="r" rtl="0">
              <a:spcBef>
                <a:spcPct val="0"/>
              </a:spcBef>
              <a:buNone/>
              <a:defRPr sz="1800" b="0" i="0" u="none" strike="noStrike" cap="none">
                <a:solidFill>
                  <a:srgbClr val="979797"/>
                </a:solidFill>
                <a:latin typeface="Calibri"/>
                <a:ea typeface="Calibri"/>
                <a:cs typeface="Calibri"/>
                <a:sym typeface="Calibri"/>
              </a:defRPr>
            </a:lvl5pPr>
            <a:lvl6pPr marL="0" marR="0" lvl="5" indent="0" algn="r" rtl="0">
              <a:spcBef>
                <a:spcPct val="0"/>
              </a:spcBef>
              <a:buNone/>
              <a:defRPr sz="1800" b="0" i="0" u="none" strike="noStrike" cap="none">
                <a:solidFill>
                  <a:srgbClr val="979797"/>
                </a:solidFill>
                <a:latin typeface="Calibri"/>
                <a:ea typeface="Calibri"/>
                <a:cs typeface="Calibri"/>
                <a:sym typeface="Calibri"/>
              </a:defRPr>
            </a:lvl6pPr>
            <a:lvl7pPr marL="0" marR="0" lvl="6" indent="0" algn="r" rtl="0">
              <a:spcBef>
                <a:spcPct val="0"/>
              </a:spcBef>
              <a:buNone/>
              <a:defRPr sz="1800" b="0" i="0" u="none" strike="noStrike" cap="none">
                <a:solidFill>
                  <a:srgbClr val="979797"/>
                </a:solidFill>
                <a:latin typeface="Calibri"/>
                <a:ea typeface="Calibri"/>
                <a:cs typeface="Calibri"/>
                <a:sym typeface="Calibri"/>
              </a:defRPr>
            </a:lvl7pPr>
            <a:lvl8pPr marL="0" marR="0" lvl="7" indent="0" algn="r" rtl="0">
              <a:spcBef>
                <a:spcPct val="0"/>
              </a:spcBef>
              <a:buNone/>
              <a:defRPr sz="1800" b="0" i="0" u="none" strike="noStrike" cap="none">
                <a:solidFill>
                  <a:srgbClr val="979797"/>
                </a:solidFill>
                <a:latin typeface="Calibri"/>
                <a:ea typeface="Calibri"/>
                <a:cs typeface="Calibri"/>
                <a:sym typeface="Calibri"/>
              </a:defRPr>
            </a:lvl8pPr>
            <a:lvl9pPr marL="0" marR="0" lvl="8" indent="0" algn="r" rtl="0">
              <a:spcBef>
                <a:spcPct val="0"/>
              </a:spcBef>
              <a:buNone/>
              <a:defRPr sz="1800" b="0" i="0" u="none" strike="noStrike" cap="none">
                <a:solidFill>
                  <a:srgbClr val="979797"/>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32"/>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47" name="Google Shape;47;p3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8" name="Google Shape;48;p3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9" name="Google Shape;49;p32"/>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405E79"/>
              </a:solidFill>
              <a:latin typeface="Calibri"/>
              <a:ea typeface="Calibri"/>
              <a:cs typeface="Calibri"/>
              <a:sym typeface="Calibri"/>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50"/>
        <p:cNvGrpSpPr/>
        <p:nvPr/>
      </p:nvGrpSpPr>
      <p:grpSpPr>
        <a:xfrm>
          <a:off x="0" y="0"/>
          <a:ext cx="0" cy="0"/>
          <a:chOff x="0" y="0"/>
          <a:chExt cx="0" cy="0"/>
        </a:xfrm>
      </p:grpSpPr>
      <p:sp>
        <p:nvSpPr>
          <p:cNvPr id="51" name="Google Shape;51;p33"/>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grpSp>
        <p:nvGrpSpPr>
          <p:cNvPr id="52" name="Google Shape;52;p33"/>
          <p:cNvGrpSpPr/>
          <p:nvPr/>
        </p:nvGrpSpPr>
        <p:grpSpPr>
          <a:xfrm>
            <a:off x="-208788" y="0"/>
            <a:ext cx="12609576" cy="2174490"/>
            <a:chOff x="0" y="5043119"/>
            <a:chExt cx="12192000" cy="1814883"/>
          </a:xfrm>
        </p:grpSpPr>
        <p:pic>
          <p:nvPicPr>
            <p:cNvPr id="53" name="Google Shape;53;p33"/>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54" name="Google Shape;54;p33"/>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55" name="Google Shape;55;p33"/>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56" name="Google Shape;56;p3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7" name="Google Shape;57;p3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8" name="Google Shape;58;p3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9" name="Google Shape;59;p3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0" name="Google Shape;60;p3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1" name="Google Shape;61;p3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2" name="Google Shape;62;p3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65" name="Google Shape;65;p34"/>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66" name="Google Shape;66;p34"/>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67" name="Google Shape;67;p3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8" name="Google Shape;68;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33" name="Google Shape;233;p1"/>
          <p:cNvPicPr preferRelativeResize="0"/>
          <p:nvPr/>
        </p:nvPicPr>
        <p:blipFill>
          <a:blip r:embed="rId4">
            <a:alphaModFix/>
          </a:blip>
          <a:stretch>
            <a:fillRect/>
          </a:stretch>
        </p:blipFill>
        <p:spPr>
          <a:xfrm>
            <a:off x="4512366" y="4323522"/>
            <a:ext cx="7629434" cy="2175836"/>
          </a:xfrm>
          <a:prstGeom prst="rect">
            <a:avLst/>
          </a:prstGeom>
          <a:noFill/>
          <a:ln>
            <a:noFill/>
          </a:ln>
        </p:spPr>
      </p:pic>
      <p:sp>
        <p:nvSpPr>
          <p:cNvPr id="234" name="Google Shape;234;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panose="02000503000000020004"/>
                <a:ea typeface="Helvetica Neue"/>
                <a:cs typeface="Helvetica Neue"/>
                <a:sym typeface="Helvetica Neue" panose="02000503000000020004"/>
              </a:rPr>
              <a:t>EĞİTİM PAKETİ </a:t>
            </a:r>
            <a:endParaRPr dirty="0"/>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panose="02000503000000020004"/>
              <a:ea typeface="Helvetica Neue"/>
              <a:cs typeface="Helvetica Neue"/>
              <a:sym typeface="Helvetica Neue" panose="02000503000000020004"/>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panose="02000503000000020004"/>
                <a:ea typeface="Helvetica Neue"/>
                <a:cs typeface="Helvetica Neue"/>
                <a:sym typeface="Helvetica Neue" panose="02000503000000020004"/>
              </a:rPr>
              <a:t>KURUMLAR ARASI ARAÇ SETİ: İNSANİ YARDIM FAALİYETLERİNDE ÇOCUK İŞÇİLİĞİNİ ÖNLEME VE MÜDAHALE ETME  </a:t>
            </a:r>
            <a:endParaRPr sz="3600" b="1" i="0" u="none" strike="noStrike" cap="none" dirty="0">
              <a:solidFill>
                <a:srgbClr val="AC6B97"/>
              </a:solidFill>
              <a:latin typeface="Helvetica Neue" panose="02000503000000020004"/>
              <a:ea typeface="Helvetica Neue"/>
              <a:cs typeface="Helvetica Neue"/>
              <a:sym typeface="Helvetica Neue" panose="02000503000000020004"/>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txBox="1">
            <a:spLocks noGrp="1"/>
          </p:cNvSpPr>
          <p:nvPr>
            <p:ph type="title"/>
          </p:nvPr>
        </p:nvSpPr>
        <p:spPr>
          <a:xfrm>
            <a:off x="808229" y="21187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4000"/>
              <a:buFont typeface="Calibri"/>
              <a:buNone/>
            </a:pPr>
            <a:r>
              <a:rPr lang="tr" sz="4000" b="1" i="0" u="none" strike="noStrike">
                <a:latin typeface="Calibri"/>
                <a:ea typeface="Calibri"/>
                <a:cs typeface="Calibri"/>
                <a:sym typeface="Calibri"/>
              </a:rPr>
              <a:t>İKİNCİL VERİLERİ İNCELEME</a:t>
            </a:r>
            <a:endParaRPr sz="4000">
              <a:latin typeface="Calibri"/>
              <a:ea typeface="Calibri"/>
              <a:cs typeface="Calibri"/>
              <a:sym typeface="Calibri"/>
            </a:endParaRPr>
          </a:p>
        </p:txBody>
      </p:sp>
      <p:sp>
        <p:nvSpPr>
          <p:cNvPr id="304" name="Google Shape;304;p1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en-GB" sz="4000"/>
              <a:t> </a:t>
            </a:r>
            <a:endParaRPr/>
          </a:p>
          <a:p>
            <a:pPr marL="0" lvl="0" indent="0" algn="l" rtl="0">
              <a:lnSpc>
                <a:spcPct val="90000"/>
              </a:lnSpc>
              <a:spcBef>
                <a:spcPts val="1000"/>
              </a:spcBef>
              <a:spcAft>
                <a:spcPct val="0"/>
              </a:spcAft>
              <a:buClr>
                <a:schemeClr val="accent2"/>
              </a:buClr>
              <a:buSzTx/>
              <a:buNone/>
            </a:pPr>
            <a:endParaRPr/>
          </a:p>
        </p:txBody>
      </p:sp>
      <p:sp>
        <p:nvSpPr>
          <p:cNvPr id="305" name="Google Shape;305;p10"/>
          <p:cNvSpPr txBox="1">
            <a:spLocks noGrp="1"/>
          </p:cNvSpPr>
          <p:nvPr>
            <p:ph type="body" idx="3"/>
          </p:nvPr>
        </p:nvSpPr>
        <p:spPr>
          <a:xfrm>
            <a:off x="492573" y="1851436"/>
            <a:ext cx="4661045"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4000"/>
              <a:buNone/>
            </a:pPr>
            <a:r>
              <a:rPr lang="tr" sz="4000" b="1" i="0" u="none" strike="noStrike" dirty="0">
                <a:latin typeface="Calibri"/>
                <a:ea typeface="Calibri"/>
                <a:cs typeface="Calibri"/>
                <a:sym typeface="Calibri"/>
              </a:rPr>
              <a:t>İLKELER</a:t>
            </a:r>
            <a:endParaRPr dirty="0"/>
          </a:p>
        </p:txBody>
      </p:sp>
      <p:sp>
        <p:nvSpPr>
          <p:cNvPr id="306" name="Google Shape;306;p10"/>
          <p:cNvSpPr txBox="1">
            <a:spLocks noGrp="1"/>
          </p:cNvSpPr>
          <p:nvPr>
            <p:ph type="body" idx="4"/>
          </p:nvPr>
        </p:nvSpPr>
        <p:spPr>
          <a:xfrm>
            <a:off x="541167" y="2677591"/>
            <a:ext cx="5524862" cy="33406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800" b="0" i="0" u="none" strike="noStrike" dirty="0">
                <a:latin typeface="Calibri"/>
                <a:ea typeface="Calibri"/>
                <a:cs typeface="Calibri"/>
                <a:sym typeface="Calibri"/>
              </a:rPr>
              <a:t>Mevcut verilerin değerlendirilmesi</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Calibri"/>
                <a:ea typeface="Calibri"/>
                <a:cs typeface="Calibri"/>
                <a:sym typeface="Calibri"/>
              </a:rPr>
              <a:t>Daha önceden var olan Çocuk İşçiliği son derece önemlidir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Calibri"/>
                <a:ea typeface="Calibri"/>
                <a:cs typeface="Calibri"/>
                <a:sym typeface="Calibri"/>
              </a:rPr>
              <a:t>Birincil verilerin toplanmasına/hızlı müdahale edilmesine yardımcı olur </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Calibri"/>
                <a:ea typeface="Calibri"/>
                <a:cs typeface="Calibri"/>
                <a:sym typeface="Calibri"/>
              </a:rPr>
              <a:t>Koordineli ve kuruluşlar arası</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Calibri"/>
                <a:ea typeface="Calibri"/>
                <a:cs typeface="Calibri"/>
                <a:sym typeface="Calibri"/>
              </a:rPr>
              <a:t>Hazırlıklı olma ve müdahale </a:t>
            </a:r>
            <a:endParaRPr dirty="0"/>
          </a:p>
        </p:txBody>
      </p:sp>
      <p:sp>
        <p:nvSpPr>
          <p:cNvPr id="307" name="Google Shape;307;p10"/>
          <p:cNvSpPr txBox="1">
            <a:spLocks noGrp="1"/>
          </p:cNvSpPr>
          <p:nvPr>
            <p:ph type="body" idx="5"/>
          </p:nvPr>
        </p:nvSpPr>
        <p:spPr>
          <a:xfrm>
            <a:off x="5987970" y="1903943"/>
            <a:ext cx="6204030"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4000"/>
              <a:buNone/>
            </a:pPr>
            <a:r>
              <a:rPr lang="tr" sz="3600" b="1" i="0" u="none" strike="noStrike" dirty="0">
                <a:latin typeface="Calibri"/>
                <a:ea typeface="Calibri"/>
                <a:cs typeface="Calibri"/>
                <a:sym typeface="Calibri"/>
              </a:rPr>
              <a:t>GENELLİKLE ŞUNLARI İÇERİR</a:t>
            </a:r>
            <a:endParaRPr sz="2000" dirty="0"/>
          </a:p>
        </p:txBody>
      </p:sp>
      <p:sp>
        <p:nvSpPr>
          <p:cNvPr id="308" name="Google Shape;308;p10"/>
          <p:cNvSpPr txBox="1">
            <a:spLocks noGrp="1"/>
          </p:cNvSpPr>
          <p:nvPr>
            <p:ph type="body" idx="6"/>
          </p:nvPr>
        </p:nvSpPr>
        <p:spPr>
          <a:xfrm>
            <a:off x="6217334" y="2823022"/>
            <a:ext cx="5258703" cy="3435214"/>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ct val="0"/>
              </a:spcBef>
              <a:spcAft>
                <a:spcPct val="0"/>
              </a:spcAft>
              <a:buSzPts val="2800"/>
              <a:buChar char="•"/>
            </a:pPr>
            <a:r>
              <a:rPr lang="tr" sz="2800" b="0" i="0" u="none" strike="noStrike" dirty="0">
                <a:latin typeface="Calibri"/>
                <a:ea typeface="Calibri"/>
                <a:cs typeface="Calibri"/>
                <a:sym typeface="Calibri"/>
              </a:rPr>
              <a:t>Çocuk işçiliği konusunda önceden var olan durum </a:t>
            </a:r>
            <a:endParaRPr dirty="0"/>
          </a:p>
          <a:p>
            <a:pPr marL="685800" lvl="1" indent="-228600" algn="l" rtl="0">
              <a:lnSpc>
                <a:spcPct val="90000"/>
              </a:lnSpc>
              <a:spcBef>
                <a:spcPts val="500"/>
              </a:spcBef>
              <a:spcAft>
                <a:spcPct val="0"/>
              </a:spcAft>
              <a:buSzPts val="2800"/>
              <a:buChar char="•"/>
            </a:pPr>
            <a:r>
              <a:rPr lang="tr" sz="2800" b="0" i="0" u="none" strike="noStrike" dirty="0">
                <a:latin typeface="Calibri"/>
                <a:ea typeface="Calibri"/>
                <a:cs typeface="Calibri"/>
                <a:sym typeface="Calibri"/>
              </a:rPr>
              <a:t>Yasal çerçeve </a:t>
            </a:r>
            <a:endParaRPr dirty="0"/>
          </a:p>
          <a:p>
            <a:pPr marL="685800" lvl="1" indent="-228600" algn="l" rtl="0">
              <a:lnSpc>
                <a:spcPct val="90000"/>
              </a:lnSpc>
              <a:spcBef>
                <a:spcPts val="500"/>
              </a:spcBef>
              <a:spcAft>
                <a:spcPct val="0"/>
              </a:spcAft>
              <a:buSzPts val="2800"/>
              <a:buChar char="•"/>
            </a:pPr>
            <a:r>
              <a:rPr lang="tr" sz="2800" b="0" i="0" u="none" strike="noStrike" dirty="0">
                <a:latin typeface="Calibri"/>
                <a:ea typeface="Calibri"/>
                <a:cs typeface="Calibri"/>
                <a:sym typeface="Calibri"/>
              </a:rPr>
              <a:t>Çocuk İşçiliği risk faktörleri</a:t>
            </a:r>
            <a:endParaRPr dirty="0"/>
          </a:p>
          <a:p>
            <a:pPr marL="685800" lvl="1" indent="-228600" algn="l" rtl="0">
              <a:lnSpc>
                <a:spcPct val="90000"/>
              </a:lnSpc>
              <a:spcBef>
                <a:spcPts val="500"/>
              </a:spcBef>
              <a:spcAft>
                <a:spcPct val="0"/>
              </a:spcAft>
              <a:buSzPts val="2800"/>
              <a:buChar char="•"/>
            </a:pPr>
            <a:r>
              <a:rPr lang="tr" sz="2800" b="0" i="0" u="none" strike="noStrike" dirty="0">
                <a:latin typeface="Calibri"/>
                <a:ea typeface="Calibri"/>
                <a:cs typeface="Calibri"/>
                <a:sym typeface="Calibri"/>
              </a:rPr>
              <a:t>Çocuk işçiliğinin önlenmesine yardımcı olan koruyucu faktörler</a:t>
            </a:r>
            <a:endParaRPr dirty="0"/>
          </a:p>
          <a:p>
            <a:pPr marL="685800" lvl="1" indent="-228600" algn="l" rtl="0">
              <a:lnSpc>
                <a:spcPct val="90000"/>
              </a:lnSpc>
              <a:spcBef>
                <a:spcPts val="500"/>
              </a:spcBef>
              <a:spcAft>
                <a:spcPct val="0"/>
              </a:spcAft>
              <a:buSzPts val="2800"/>
              <a:buChar char="•"/>
            </a:pPr>
            <a:r>
              <a:rPr lang="tr" sz="2800" b="0" i="0" u="none" strike="noStrike" dirty="0">
                <a:latin typeface="Calibri"/>
                <a:ea typeface="Calibri"/>
                <a:cs typeface="Calibri"/>
                <a:sym typeface="Calibri"/>
              </a:rPr>
              <a:t>Çıkarılan dersler</a:t>
            </a:r>
            <a:endParaRPr sz="2800" b="1" dirty="0"/>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a:spLocks noGrp="1"/>
          </p:cNvSpPr>
          <p:nvPr>
            <p:ph type="title"/>
          </p:nvPr>
        </p:nvSpPr>
        <p:spPr>
          <a:xfrm>
            <a:off x="960438" y="24716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4000"/>
              <a:buFont typeface="Calibri"/>
              <a:buNone/>
            </a:pPr>
            <a:r>
              <a:rPr lang="tr" sz="4000" b="1" i="0" u="none" strike="noStrike" dirty="0">
                <a:latin typeface="Calibri"/>
                <a:ea typeface="Calibri"/>
                <a:cs typeface="Calibri"/>
                <a:sym typeface="Calibri"/>
              </a:rPr>
              <a:t>BİRİNCİL VERİ TOPLAMAK İÇİN SEÇENEKLER</a:t>
            </a:r>
            <a:endParaRPr dirty="0"/>
          </a:p>
        </p:txBody>
      </p:sp>
      <p:sp>
        <p:nvSpPr>
          <p:cNvPr id="315" name="Google Shape;315;p11"/>
          <p:cNvSpPr txBox="1">
            <a:spLocks noGrp="1"/>
          </p:cNvSpPr>
          <p:nvPr>
            <p:ph type="body" idx="1"/>
          </p:nvPr>
        </p:nvSpPr>
        <p:spPr>
          <a:xfrm>
            <a:off x="656023" y="1796922"/>
            <a:ext cx="10820015" cy="5000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5"/>
              </a:buClr>
              <a:buSzPts val="3600"/>
              <a:buNone/>
            </a:pPr>
            <a:r>
              <a:rPr lang="tr-TR" sz="3600" b="1" i="0" u="none" strike="noStrike" dirty="0">
                <a:solidFill>
                  <a:srgbClr val="029FA0"/>
                </a:solidFill>
                <a:latin typeface="Calibri"/>
                <a:ea typeface="Calibri"/>
                <a:cs typeface="Calibri"/>
                <a:sym typeface="Calibri"/>
              </a:rPr>
              <a:t>ÇOCUK İŞÇİLİĞİNİ ŞU ÇALIŞMALARA ENTEGRE EDİN:</a:t>
            </a:r>
          </a:p>
        </p:txBody>
      </p:sp>
      <p:sp>
        <p:nvSpPr>
          <p:cNvPr id="316" name="Google Shape;316;p11"/>
          <p:cNvSpPr txBox="1">
            <a:spLocks noGrp="1"/>
          </p:cNvSpPr>
          <p:nvPr>
            <p:ph type="body" idx="3"/>
          </p:nvPr>
        </p:nvSpPr>
        <p:spPr>
          <a:xfrm>
            <a:off x="381154" y="2668419"/>
            <a:ext cx="5684875" cy="6050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2800"/>
              <a:buNone/>
            </a:pPr>
            <a:r>
              <a:rPr lang="en-GB" b="1" i="0" u="none" strike="noStrike" dirty="0">
                <a:latin typeface="Helvetica Neue" panose="02000503000000020004"/>
                <a:ea typeface="Helvetica Neue"/>
                <a:cs typeface="Helvetica Neue"/>
                <a:sym typeface="Helvetica Neue" panose="02000503000000020004"/>
              </a:rPr>
              <a:t>ERİŞİM,  SÜRE VE KAYNAKLAR SINIRLI OLDUĞUNDA</a:t>
            </a:r>
            <a:r>
              <a:rPr lang="tr-TR" b="1" i="0" u="none" strike="noStrike" dirty="0">
                <a:latin typeface="Helvetica Neue" panose="02000503000000020004"/>
                <a:ea typeface="Helvetica Neue"/>
                <a:cs typeface="Helvetica Neue"/>
                <a:sym typeface="Helvetica Neue" panose="02000503000000020004"/>
              </a:rPr>
              <a:t>…</a:t>
            </a:r>
            <a:endParaRPr lang="en-GB" b="1" i="0" u="none" strike="noStrike" dirty="0">
              <a:latin typeface="Helvetica Neue" panose="02000503000000020004"/>
              <a:ea typeface="Helvetica Neue"/>
              <a:cs typeface="Helvetica Neue"/>
              <a:sym typeface="Helvetica Neue" panose="02000503000000020004"/>
            </a:endParaRPr>
          </a:p>
        </p:txBody>
      </p:sp>
      <p:sp>
        <p:nvSpPr>
          <p:cNvPr id="317" name="Google Shape;317;p11"/>
          <p:cNvSpPr txBox="1">
            <a:spLocks noGrp="1"/>
          </p:cNvSpPr>
          <p:nvPr>
            <p:ph type="body" idx="4"/>
          </p:nvPr>
        </p:nvSpPr>
        <p:spPr>
          <a:xfrm>
            <a:off x="508475" y="3681294"/>
            <a:ext cx="4661046" cy="261298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b="1" i="0" u="none" strike="noStrike" dirty="0">
                <a:latin typeface="Calibri"/>
                <a:ea typeface="Calibri"/>
                <a:cs typeface="Calibri"/>
                <a:sym typeface="Calibri"/>
              </a:rPr>
              <a:t>Ön hızlı değerlendirme</a:t>
            </a:r>
            <a:r>
              <a:rPr lang="tr" b="0" i="0" u="none" strike="noStrike" dirty="0">
                <a:latin typeface="Calibri"/>
                <a:ea typeface="Calibri"/>
                <a:cs typeface="Calibri"/>
                <a:sym typeface="Calibri"/>
              </a:rPr>
              <a:t> Planlamaya ışık tutması için (Çocuk Koruma [CPIA]; çok sektörlü veya ortak ön değerlendirmeler) </a:t>
            </a:r>
            <a:endParaRPr sz="2000" dirty="0"/>
          </a:p>
          <a:p>
            <a:pPr marL="228600" lvl="0" indent="-228600" algn="l" rtl="0">
              <a:lnSpc>
                <a:spcPct val="90000"/>
              </a:lnSpc>
              <a:spcBef>
                <a:spcPts val="1000"/>
              </a:spcBef>
              <a:spcAft>
                <a:spcPct val="0"/>
              </a:spcAft>
              <a:buClr>
                <a:schemeClr val="accent2"/>
              </a:buClr>
              <a:buSzPts val="2800"/>
              <a:buChar char="•"/>
            </a:pPr>
            <a:r>
              <a:rPr lang="tr" b="1" i="0" u="none" strike="noStrike" dirty="0">
                <a:latin typeface="Calibri"/>
                <a:ea typeface="Calibri"/>
                <a:cs typeface="Calibri"/>
                <a:sym typeface="Calibri"/>
              </a:rPr>
              <a:t>İhtiyaç değerlendirmeleri </a:t>
            </a:r>
            <a:r>
              <a:rPr lang="tr" b="0" i="0" u="none" strike="noStrike" dirty="0">
                <a:latin typeface="Calibri"/>
                <a:ea typeface="Calibri"/>
                <a:cs typeface="Calibri"/>
                <a:sym typeface="Calibri"/>
              </a:rPr>
              <a:t> (sektöre özel veya çok sektörlü)</a:t>
            </a:r>
            <a:endParaRPr sz="2000" dirty="0"/>
          </a:p>
        </p:txBody>
      </p:sp>
      <p:sp>
        <p:nvSpPr>
          <p:cNvPr id="318" name="Google Shape;318;p11"/>
          <p:cNvSpPr txBox="1">
            <a:spLocks noGrp="1"/>
          </p:cNvSpPr>
          <p:nvPr>
            <p:ph type="body" idx="5"/>
          </p:nvPr>
        </p:nvSpPr>
        <p:spPr>
          <a:xfrm>
            <a:off x="6383255" y="2674661"/>
            <a:ext cx="5854995" cy="6050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2800"/>
              <a:buNone/>
            </a:pPr>
            <a:r>
              <a:rPr lang="tr" b="1" i="0" u="none" strike="noStrike" dirty="0">
                <a:latin typeface="Helvetica Neue" panose="02000503000000020004"/>
              </a:rPr>
              <a:t>ERİŞİM, ZAMAN VE KAYNAKLAR MEVCUTSA...</a:t>
            </a:r>
            <a:endParaRPr sz="2000" dirty="0"/>
          </a:p>
        </p:txBody>
      </p:sp>
      <p:sp>
        <p:nvSpPr>
          <p:cNvPr id="319" name="Google Shape;319;p11"/>
          <p:cNvSpPr txBox="1">
            <a:spLocks noGrp="1"/>
          </p:cNvSpPr>
          <p:nvPr>
            <p:ph type="body" idx="6"/>
          </p:nvPr>
        </p:nvSpPr>
        <p:spPr>
          <a:xfrm>
            <a:off x="6383255" y="3548186"/>
            <a:ext cx="5300270" cy="287920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b="1" i="0" u="none" strike="noStrike" dirty="0">
                <a:latin typeface="Calibri"/>
                <a:ea typeface="Calibri"/>
                <a:cs typeface="Calibri"/>
                <a:sym typeface="Calibri"/>
              </a:rPr>
              <a:t>İhtiyaç değerlendirmeleri </a:t>
            </a:r>
            <a:r>
              <a:rPr lang="tr" b="0" i="0" u="none" strike="noStrike" dirty="0">
                <a:latin typeface="Calibri"/>
                <a:ea typeface="Calibri"/>
                <a:cs typeface="Calibri"/>
                <a:sym typeface="Calibri"/>
              </a:rPr>
              <a:t> (sektöre özel veya çok sektörlü)</a:t>
            </a:r>
            <a:endParaRPr b="1" dirty="0">
              <a:latin typeface="Calibri"/>
              <a:ea typeface="Calibri"/>
              <a:cs typeface="Calibri"/>
              <a:sym typeface="Calibri"/>
            </a:endParaRPr>
          </a:p>
          <a:p>
            <a:pPr marL="228600" lvl="0" indent="-228600" algn="l" rtl="0">
              <a:lnSpc>
                <a:spcPct val="90000"/>
              </a:lnSpc>
              <a:spcBef>
                <a:spcPts val="1000"/>
              </a:spcBef>
              <a:spcAft>
                <a:spcPct val="0"/>
              </a:spcAft>
              <a:buClr>
                <a:schemeClr val="accent2"/>
              </a:buClr>
              <a:buSzPts val="2800"/>
              <a:buChar char="•"/>
            </a:pPr>
            <a:r>
              <a:rPr lang="tr" b="0" i="0" u="none" strike="noStrike" dirty="0">
                <a:latin typeface="Calibri"/>
                <a:ea typeface="Calibri"/>
                <a:cs typeface="Calibri"/>
                <a:sym typeface="Calibri"/>
              </a:rPr>
              <a:t>Kapsamlı, uzun vadeli programlama ve politikaya ışık tutması amacıyla çocuk işçiliği (özel türleri), niteliği, örüntüsü, yaygınlığı hakkında </a:t>
            </a:r>
            <a:r>
              <a:rPr lang="tr" b="1" i="0" u="none" strike="noStrike" dirty="0">
                <a:latin typeface="Calibri"/>
                <a:ea typeface="Calibri"/>
                <a:cs typeface="Calibri"/>
                <a:sym typeface="Calibri"/>
              </a:rPr>
              <a:t>derinlemesine çocuk işçiliği değerlendirmesi veya araştırması</a:t>
            </a:r>
            <a:endParaRPr sz="2000" dirty="0"/>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a:spLocks noGrp="1"/>
          </p:cNvSpPr>
          <p:nvPr>
            <p:ph type="title"/>
          </p:nvPr>
        </p:nvSpPr>
        <p:spPr>
          <a:xfrm>
            <a:off x="656023" y="802888"/>
            <a:ext cx="10515600" cy="88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4"/>
              </a:buClr>
              <a:buSzTx/>
              <a:buFont typeface="Calibri"/>
              <a:buNone/>
            </a:pPr>
            <a:r>
              <a:rPr lang="tr" sz="4400" b="1" i="0" u="none" strike="noStrike" dirty="0">
                <a:latin typeface="Calibri"/>
                <a:ea typeface="Calibri"/>
                <a:cs typeface="Calibri"/>
                <a:sym typeface="Calibri"/>
              </a:rPr>
              <a:t>BİRİNCİL VERİ TOPLAMAK İÇİN SEÇENEKLER</a:t>
            </a:r>
            <a:r>
              <a:rPr lang="tr" sz="3600" b="1" i="0" u="none" strike="noStrike" dirty="0">
                <a:latin typeface="Calibri"/>
                <a:ea typeface="Calibri"/>
                <a:cs typeface="Calibri"/>
                <a:sym typeface="Calibri"/>
              </a:rPr>
              <a:t/>
            </a:r>
            <a:br>
              <a:rPr lang="tr" sz="3600" b="1" i="0" u="none" strike="noStrike" dirty="0">
                <a:latin typeface="Calibri"/>
                <a:ea typeface="Calibri"/>
                <a:cs typeface="Calibri"/>
                <a:sym typeface="Calibri"/>
              </a:rPr>
            </a:br>
            <a:endParaRPr dirty="0">
              <a:latin typeface="Calibri"/>
              <a:ea typeface="Calibri"/>
              <a:cs typeface="Calibri"/>
              <a:sym typeface="Calibri"/>
            </a:endParaRPr>
          </a:p>
        </p:txBody>
      </p:sp>
      <p:sp>
        <p:nvSpPr>
          <p:cNvPr id="326" name="Google Shape;326;p12"/>
          <p:cNvSpPr txBox="1">
            <a:spLocks noGrp="1"/>
          </p:cNvSpPr>
          <p:nvPr>
            <p:ph type="body" idx="1"/>
          </p:nvPr>
        </p:nvSpPr>
        <p:spPr>
          <a:xfrm>
            <a:off x="656023" y="1914321"/>
            <a:ext cx="10820015" cy="4286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Tx/>
              <a:buNone/>
            </a:pPr>
            <a:r>
              <a:rPr lang="tr" sz="3600" b="1" i="0" u="none" strike="noStrike" dirty="0">
                <a:latin typeface="Helvetica Neue" panose="02000503000000020004"/>
              </a:rPr>
              <a:t>KİLİT HUSUSLAR:</a:t>
            </a:r>
            <a:endParaRPr sz="3600" dirty="0"/>
          </a:p>
        </p:txBody>
      </p:sp>
      <p:sp>
        <p:nvSpPr>
          <p:cNvPr id="327" name="Google Shape;327;p12"/>
          <p:cNvSpPr txBox="1">
            <a:spLocks noGrp="1"/>
          </p:cNvSpPr>
          <p:nvPr>
            <p:ph type="body" idx="2"/>
          </p:nvPr>
        </p:nvSpPr>
        <p:spPr>
          <a:xfrm>
            <a:off x="1646166" y="3975251"/>
            <a:ext cx="9122161" cy="25550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3200"/>
              <a:buChar char="•"/>
            </a:pPr>
            <a:r>
              <a:rPr lang="tr" b="0" i="0" u="none" strike="noStrike" dirty="0">
                <a:latin typeface="Helvetica Neue" panose="02000503000000020004"/>
              </a:rPr>
              <a:t>İlgili bağlamda önceden var olan sorunlar veya öncelikler </a:t>
            </a:r>
            <a:endParaRPr sz="2400" dirty="0"/>
          </a:p>
          <a:p>
            <a:pPr marL="228600" lvl="0" indent="-228600" algn="l" rtl="0">
              <a:lnSpc>
                <a:spcPct val="90000"/>
              </a:lnSpc>
              <a:spcBef>
                <a:spcPts val="1000"/>
              </a:spcBef>
              <a:spcAft>
                <a:spcPct val="0"/>
              </a:spcAft>
              <a:buClr>
                <a:schemeClr val="accent2"/>
              </a:buClr>
              <a:buSzPts val="3200"/>
              <a:buChar char="•"/>
            </a:pPr>
            <a:r>
              <a:rPr lang="tr" b="0" i="0" u="none" strike="noStrike" dirty="0">
                <a:latin typeface="Helvetica Neue" panose="02000503000000020004"/>
              </a:rPr>
              <a:t>Yakın göstergeleri kullanma </a:t>
            </a:r>
            <a:endParaRPr sz="2400" dirty="0"/>
          </a:p>
          <a:p>
            <a:pPr marL="228600" lvl="0" indent="-228600" algn="l" rtl="0">
              <a:lnSpc>
                <a:spcPct val="90000"/>
              </a:lnSpc>
              <a:spcBef>
                <a:spcPts val="1000"/>
              </a:spcBef>
              <a:spcAft>
                <a:spcPct val="0"/>
              </a:spcAft>
              <a:buClr>
                <a:schemeClr val="accent2"/>
              </a:buClr>
              <a:buSzPts val="3200"/>
              <a:buChar char="•"/>
            </a:pPr>
            <a:r>
              <a:rPr lang="tr" b="0" i="0" u="none" strike="noStrike" dirty="0">
                <a:latin typeface="Helvetica Neue" panose="02000503000000020004"/>
              </a:rPr>
              <a:t>Sektörler arası ve çok sektörlü </a:t>
            </a:r>
            <a:endParaRPr sz="2400" dirty="0"/>
          </a:p>
          <a:p>
            <a:pPr marL="228600" lvl="0" indent="-228600" algn="l" rtl="0">
              <a:lnSpc>
                <a:spcPct val="90000"/>
              </a:lnSpc>
              <a:spcBef>
                <a:spcPts val="1000"/>
              </a:spcBef>
              <a:spcAft>
                <a:spcPct val="0"/>
              </a:spcAft>
              <a:buClr>
                <a:schemeClr val="accent2"/>
              </a:buClr>
              <a:buSzPts val="3200"/>
              <a:buChar char="•"/>
            </a:pPr>
            <a:r>
              <a:rPr lang="tr" b="0" i="0" u="none" strike="noStrike" dirty="0">
                <a:latin typeface="Helvetica Neue" panose="02000503000000020004"/>
              </a:rPr>
              <a:t>Koordinasyon ve uyumlaştırma  </a:t>
            </a:r>
            <a:endParaRPr sz="2400" dirty="0"/>
          </a:p>
          <a:p>
            <a:pPr marL="228600" lvl="0" indent="-228600" algn="l" rtl="0">
              <a:lnSpc>
                <a:spcPct val="90000"/>
              </a:lnSpc>
              <a:spcBef>
                <a:spcPts val="1000"/>
              </a:spcBef>
              <a:spcAft>
                <a:spcPct val="0"/>
              </a:spcAft>
              <a:buClr>
                <a:schemeClr val="accent2"/>
              </a:buClr>
              <a:buSzPts val="3200"/>
              <a:buChar char="•"/>
            </a:pPr>
            <a:r>
              <a:rPr lang="tr" b="0" i="0" u="none" strike="noStrike" dirty="0">
                <a:latin typeface="Helvetica Neue" panose="02000503000000020004"/>
              </a:rPr>
              <a:t>Teknik destek  </a:t>
            </a:r>
            <a:endParaRPr sz="2400" dirty="0"/>
          </a:p>
        </p:txBody>
      </p:sp>
      <p:sp>
        <p:nvSpPr>
          <p:cNvPr id="328" name="Google Shape;328;p12"/>
          <p:cNvSpPr txBox="1">
            <a:spLocks noGrp="1"/>
          </p:cNvSpPr>
          <p:nvPr>
            <p:ph type="body" idx="4294967295"/>
          </p:nvPr>
        </p:nvSpPr>
        <p:spPr>
          <a:xfrm>
            <a:off x="296848" y="2618657"/>
            <a:ext cx="3501483" cy="4286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5"/>
              </a:buClr>
              <a:buSzPts val="2800"/>
              <a:buNone/>
            </a:pPr>
            <a:r>
              <a:rPr lang="tr" sz="2600" b="1" i="0" u="none" strike="noStrike" dirty="0">
                <a:solidFill>
                  <a:srgbClr val="029FA0"/>
                </a:solidFill>
                <a:latin typeface="Helvetica Neue" panose="02000503000000020004"/>
              </a:rPr>
              <a:t>ÖN DEĞERLENDİRME</a:t>
            </a:r>
            <a:endParaRPr sz="2600" dirty="0"/>
          </a:p>
        </p:txBody>
      </p:sp>
      <p:sp>
        <p:nvSpPr>
          <p:cNvPr id="329" name="Google Shape;329;p12"/>
          <p:cNvSpPr txBox="1"/>
          <p:nvPr/>
        </p:nvSpPr>
        <p:spPr>
          <a:xfrm>
            <a:off x="8568583" y="2704064"/>
            <a:ext cx="3150522" cy="6050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5"/>
              </a:buClr>
              <a:buSzPts val="2800"/>
              <a:buFont typeface="Arial"/>
              <a:buNone/>
            </a:pPr>
            <a:r>
              <a:rPr lang="tr" sz="2600" b="1" i="0" u="none" strike="noStrike" dirty="0">
                <a:solidFill>
                  <a:srgbClr val="029FA0"/>
                </a:solidFill>
                <a:latin typeface="Helvetica Neue" panose="02000503000000020004"/>
                <a:ea typeface="Helvetica Neue"/>
                <a:cs typeface="Helvetica Neue"/>
                <a:sym typeface="Helvetica Neue" panose="02000503000000020004"/>
              </a:rPr>
              <a:t>DERİNLEMESİNE DEĞERLENDİRME</a:t>
            </a:r>
            <a:endParaRPr sz="2600" dirty="0"/>
          </a:p>
        </p:txBody>
      </p:sp>
      <p:sp>
        <p:nvSpPr>
          <p:cNvPr id="330" name="Google Shape;330;p12"/>
          <p:cNvSpPr txBox="1"/>
          <p:nvPr/>
        </p:nvSpPr>
        <p:spPr>
          <a:xfrm>
            <a:off x="4345259" y="2678906"/>
            <a:ext cx="3501482" cy="5000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5"/>
              </a:buClr>
              <a:buSzPts val="2800"/>
              <a:buFont typeface="Arial"/>
              <a:buNone/>
            </a:pPr>
            <a:r>
              <a:rPr lang="tr" sz="2600" b="1" i="0" u="none" strike="noStrike" dirty="0">
                <a:solidFill>
                  <a:srgbClr val="029FA0"/>
                </a:solidFill>
                <a:latin typeface="Helvetica Neue" panose="02000503000000020004"/>
                <a:ea typeface="Helvetica Neue"/>
                <a:cs typeface="Helvetica Neue"/>
                <a:sym typeface="Helvetica Neue" panose="02000503000000020004"/>
              </a:rPr>
              <a:t>İHTİYAÇ DEĞERLENDİRMESİ</a:t>
            </a:r>
            <a:endParaRPr sz="2600" dirty="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a:spLocks noGrp="1"/>
          </p:cNvSpPr>
          <p:nvPr>
            <p:ph type="body" idx="1"/>
          </p:nvPr>
        </p:nvSpPr>
        <p:spPr>
          <a:xfrm>
            <a:off x="3382963" y="896940"/>
            <a:ext cx="7300912" cy="12715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4000"/>
              <a:buNone/>
            </a:pPr>
            <a:r>
              <a:rPr lang="tr" sz="4000" b="1" i="0" u="none" strike="noStrike" dirty="0">
                <a:latin typeface="Helvetica Neue" panose="02000503000000020004"/>
              </a:rPr>
              <a:t>TARTIŞMA: </a:t>
            </a:r>
            <a:endParaRPr dirty="0"/>
          </a:p>
        </p:txBody>
      </p:sp>
      <p:sp>
        <p:nvSpPr>
          <p:cNvPr id="337" name="Google Shape;337;p13"/>
          <p:cNvSpPr txBox="1">
            <a:spLocks noGrp="1"/>
          </p:cNvSpPr>
          <p:nvPr>
            <p:ph type="body" idx="2"/>
          </p:nvPr>
        </p:nvSpPr>
        <p:spPr>
          <a:xfrm>
            <a:off x="4100513" y="1931833"/>
            <a:ext cx="7300912" cy="21288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1"/>
              </a:buClr>
              <a:buSzPts val="2800"/>
              <a:buFont typeface="Helvetica Neue"/>
              <a:buNone/>
            </a:pPr>
            <a:endParaRPr dirty="0">
              <a:latin typeface="Helvetica Neue" panose="02000503000000020004"/>
              <a:ea typeface="Helvetica Neue"/>
              <a:cs typeface="Helvetica Neue"/>
              <a:sym typeface="Helvetica Neue" panose="02000503000000020004"/>
            </a:endParaRPr>
          </a:p>
          <a:p>
            <a:pPr marL="228600" lvl="0" indent="-228600" algn="l" rtl="0">
              <a:lnSpc>
                <a:spcPct val="90000"/>
              </a:lnSpc>
              <a:spcBef>
                <a:spcPts val="1000"/>
              </a:spcBef>
              <a:spcAft>
                <a:spcPct val="0"/>
              </a:spcAft>
              <a:buClr>
                <a:schemeClr val="accent4"/>
              </a:buClr>
              <a:buSzPts val="2800"/>
              <a:buChar char="•"/>
            </a:pPr>
            <a:r>
              <a:rPr lang="tr" sz="2800" b="0" i="0" u="none" strike="noStrike" dirty="0">
                <a:latin typeface="Helvetica Neue" panose="02000503000000020004"/>
                <a:ea typeface="Helvetica Neue"/>
                <a:cs typeface="Helvetica Neue"/>
                <a:sym typeface="Helvetica Neue" panose="02000503000000020004"/>
              </a:rPr>
              <a:t>Koordineli bir çocuk işçiliğini değerlendirme çerçevesi geliştiriyor olsaydınız bu çerçevede hangi öğelere yer verirdiniz? </a:t>
            </a:r>
            <a:endParaRPr dirty="0">
              <a:latin typeface="Helvetica Neue"/>
              <a:ea typeface="Helvetica Neue"/>
              <a:cs typeface="Helvetica Neue"/>
              <a:sym typeface="Helvetica Neue"/>
            </a:endParaRPr>
          </a:p>
          <a:p>
            <a:pPr marL="0" lvl="0" indent="0" algn="l" rtl="0">
              <a:lnSpc>
                <a:spcPct val="90000"/>
              </a:lnSpc>
              <a:spcBef>
                <a:spcPts val="1000"/>
              </a:spcBef>
              <a:spcAft>
                <a:spcPct val="0"/>
              </a:spcAft>
              <a:buSzPts val="2800"/>
              <a:buNone/>
            </a:pPr>
            <a:endParaRPr dirty="0"/>
          </a:p>
        </p:txBody>
      </p:sp>
      <p:sp>
        <p:nvSpPr>
          <p:cNvPr id="338" name="Google Shape;338;p13"/>
          <p:cNvSpPr txBox="1">
            <a:spLocks noGrp="1"/>
          </p:cNvSpPr>
          <p:nvPr>
            <p:ph type="body" idx="3"/>
          </p:nvPr>
        </p:nvSpPr>
        <p:spPr>
          <a:xfrm>
            <a:off x="0" y="592934"/>
            <a:ext cx="3807229"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4000"/>
              <a:buNone/>
            </a:pPr>
            <a:r>
              <a:rPr lang="tr" sz="4000" b="1" i="0" u="none" strike="noStrike" dirty="0">
                <a:latin typeface="Calibri"/>
                <a:ea typeface="Calibri"/>
                <a:cs typeface="Calibri"/>
                <a:sym typeface="Calibri"/>
              </a:rPr>
              <a:t>KOORDİNELİ ÇOCUK İŞÇİLİĞİNİ </a:t>
            </a:r>
            <a:r>
              <a:rPr lang="tr" b="1" i="0" u="none" strike="noStrike" dirty="0">
                <a:latin typeface="Calibri"/>
                <a:ea typeface="Calibri"/>
                <a:cs typeface="Calibri"/>
                <a:sym typeface="Calibri"/>
              </a:rPr>
              <a:t>DEĞERLENDİRME</a:t>
            </a:r>
            <a:r>
              <a:rPr lang="tr" sz="4000" b="1" i="0" u="none" strike="noStrike" dirty="0">
                <a:latin typeface="Calibri"/>
                <a:ea typeface="Calibri"/>
                <a:cs typeface="Calibri"/>
                <a:sym typeface="Calibri"/>
              </a:rPr>
              <a:t> ÇERÇEVELERİ </a:t>
            </a:r>
            <a:endParaRPr dirty="0"/>
          </a:p>
        </p:txBody>
      </p:sp>
      <p:pic>
        <p:nvPicPr>
          <p:cNvPr id="339" name="Google Shape;339;p13"/>
          <p:cNvPicPr preferRelativeResize="0"/>
          <p:nvPr/>
        </p:nvPicPr>
        <p:blipFill>
          <a:blip r:embed="rId4">
            <a:alphaModFix/>
          </a:blip>
          <a:stretch>
            <a:fillRect/>
          </a:stretch>
        </p:blipFill>
        <p:spPr>
          <a:xfrm>
            <a:off x="9966325" y="592934"/>
            <a:ext cx="1435100" cy="939800"/>
          </a:xfrm>
          <a:prstGeom prst="rect">
            <a:avLst/>
          </a:prstGeom>
          <a:noFill/>
          <a:ln>
            <a:noFill/>
          </a:ln>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accent4"/>
              </a:buClr>
              <a:buSzPts val="3200"/>
              <a:buFont typeface="Helvetica Neue"/>
              <a:buNone/>
            </a:pPr>
            <a:r>
              <a:rPr lang="tr" sz="3200" b="1" i="0" u="none" strike="noStrike">
                <a:latin typeface="Helvetica Neue" panose="02000503000000020004"/>
              </a:rPr>
              <a:t>KOORDİNELİ ÇOCUK İŞÇİLİĞİNİ DEĞERLENDİRME ÇERÇEVESİ </a:t>
            </a:r>
            <a:endParaRPr/>
          </a:p>
        </p:txBody>
      </p:sp>
      <p:sp>
        <p:nvSpPr>
          <p:cNvPr id="346" name="Google Shape;346;p14"/>
          <p:cNvSpPr txBox="1">
            <a:spLocks noGrp="1"/>
          </p:cNvSpPr>
          <p:nvPr>
            <p:ph type="body" idx="1"/>
          </p:nvPr>
        </p:nvSpPr>
        <p:spPr>
          <a:xfrm>
            <a:off x="4890099" y="1812346"/>
            <a:ext cx="6943302" cy="495052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600" b="0" i="0" u="none" strike="noStrike" dirty="0">
                <a:latin typeface="Helvetica Neue" panose="02000503000000020004"/>
              </a:rPr>
              <a:t>Veri toplamak için uyumlaştırılmış yaklaşım </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Çocuk İşçiliği/EKBÇİ aynı tanımları kullanan</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Ortak veri seti ve aynı göstergeler </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Öncelikli Çocuk İşçiliğini ve EKBÇİ'ni içeren</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Uyumlaştırılmış değerlendirme yöntemleri </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Ayrıştırılmış Çocuk İşçiliği verileri (yaş/çalışma yaşı/engellilik/çeşitlilik/cinsiyet)</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SOP'lar (korunma/takip)</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Coğrafi/tematik kapsam </a:t>
            </a:r>
            <a:endParaRPr sz="2600" dirty="0"/>
          </a:p>
          <a:p>
            <a:pPr marL="228600" lvl="0" indent="-228600" algn="l" rtl="0">
              <a:lnSpc>
                <a:spcPct val="90000"/>
              </a:lnSpc>
              <a:spcBef>
                <a:spcPts val="1000"/>
              </a:spcBef>
              <a:spcAft>
                <a:spcPct val="0"/>
              </a:spcAft>
              <a:buClr>
                <a:schemeClr val="accent2"/>
              </a:buClr>
              <a:buSzPts val="2800"/>
              <a:buChar char="•"/>
            </a:pPr>
            <a:r>
              <a:rPr lang="tr" sz="2600" b="0" i="0" u="none" strike="noStrike" dirty="0">
                <a:latin typeface="Helvetica Neue" panose="02000503000000020004"/>
              </a:rPr>
              <a:t>Temel aktörleri sürece dâhil eden </a:t>
            </a:r>
            <a:endParaRPr sz="2600" dirty="0"/>
          </a:p>
        </p:txBody>
      </p:sp>
      <p:pic>
        <p:nvPicPr>
          <p:cNvPr id="347" name="Google Shape;347;p14" descr="Needs Assessments | ACAPS"/>
          <p:cNvPicPr preferRelativeResize="0">
            <a:picLocks noGrp="1"/>
          </p:cNvPicPr>
          <p:nvPr>
            <p:ph type="pic" idx="2"/>
          </p:nvPr>
        </p:nvPicPr>
        <p:blipFill>
          <a:blip r:embed="rId4">
            <a:alphaModFix/>
          </a:blip>
          <a:srcRect l="28949" r="28948"/>
          <a:stretch>
            <a:fillRect/>
          </a:stretch>
        </p:blipFill>
        <p:spPr>
          <a:xfrm>
            <a:off x="0" y="0"/>
            <a:ext cx="4340225" cy="6858000"/>
          </a:xfrm>
          <a:prstGeom prst="rect">
            <a:avLst/>
          </a:prstGeom>
          <a:noFill/>
          <a:ln>
            <a:noFill/>
          </a:ln>
        </p:spPr>
      </p:pic>
      <p:sp>
        <p:nvSpPr>
          <p:cNvPr id="348" name="Google Shape;348;p14"/>
          <p:cNvSpPr txBox="1"/>
          <p:nvPr/>
        </p:nvSpPr>
        <p:spPr>
          <a:xfrm>
            <a:off x="2170112" y="6427343"/>
            <a:ext cx="2170113" cy="4306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accent2"/>
              </a:buClr>
              <a:buSzPts val="1600"/>
              <a:buFont typeface="Arial"/>
              <a:buNone/>
            </a:pPr>
            <a:r>
              <a:rPr lang="tr" sz="1600" b="0" i="0" u="none" strike="noStrike">
                <a:solidFill>
                  <a:srgbClr val="000000"/>
                </a:solidFill>
                <a:latin typeface="Helvetica Neue" panose="02000503000000020004"/>
                <a:ea typeface="Helvetica Neue"/>
                <a:cs typeface="Helvetica Neue"/>
                <a:sym typeface="Helvetica Neue" panose="02000503000000020004"/>
              </a:rPr>
              <a:t>(Fotoğraf: ACAPS)</a:t>
            </a:r>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5"/>
          <p:cNvSpPr txBox="1">
            <a:spLocks noGrp="1"/>
          </p:cNvSpPr>
          <p:nvPr>
            <p:ph type="title"/>
          </p:nvPr>
        </p:nvSpPr>
        <p:spPr>
          <a:xfrm>
            <a:off x="656021" y="197643"/>
            <a:ext cx="814922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4000"/>
              <a:buFont typeface="Calibri"/>
              <a:buNone/>
              <a:tabLst>
                <a:tab pos="7894638" algn="l"/>
              </a:tabLst>
            </a:pPr>
            <a:r>
              <a:rPr lang="tr" b="1" i="0" u="none" strike="noStrike" dirty="0">
                <a:latin typeface="Calibri"/>
                <a:ea typeface="Calibri"/>
                <a:cs typeface="Calibri"/>
                <a:sym typeface="Calibri"/>
              </a:rPr>
              <a:t>FAALİYET:</a:t>
            </a:r>
            <a:r>
              <a:rPr lang="tr" sz="3200" b="1" i="0" u="none" strike="noStrike" dirty="0">
                <a:latin typeface="Helvetica Neue" panose="02000503000000020004"/>
              </a:rPr>
              <a:t> ÇOCUK İŞÇİLİĞİNİ İHTİYAÇ DEĞERLENDİRMESİNE ENTEGRE ETME </a:t>
            </a:r>
            <a:endParaRPr dirty="0">
              <a:latin typeface="Calibri"/>
              <a:ea typeface="Calibri"/>
              <a:cs typeface="Calibri"/>
              <a:sym typeface="Calibri"/>
            </a:endParaRPr>
          </a:p>
        </p:txBody>
      </p:sp>
      <p:sp>
        <p:nvSpPr>
          <p:cNvPr id="355" name="Google Shape;355;p15"/>
          <p:cNvSpPr txBox="1">
            <a:spLocks noGrp="1"/>
          </p:cNvSpPr>
          <p:nvPr>
            <p:ph type="body" idx="1"/>
          </p:nvPr>
        </p:nvSpPr>
        <p:spPr>
          <a:xfrm>
            <a:off x="656021" y="1810098"/>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2800"/>
              <a:buNone/>
            </a:pPr>
            <a:r>
              <a:rPr lang="tr" sz="2800" b="1" i="0" u="none" strike="noStrike" dirty="0">
                <a:latin typeface="Helvetica Neue" panose="02000503000000020004"/>
              </a:rPr>
              <a:t>Gruplarınızda:</a:t>
            </a:r>
            <a:endParaRPr dirty="0"/>
          </a:p>
        </p:txBody>
      </p:sp>
      <p:sp>
        <p:nvSpPr>
          <p:cNvPr id="356" name="Google Shape;356;p15"/>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Autofit/>
          </a:bodyPr>
          <a:lstStyle/>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Bir raportör ve not tutmak üzere birini belirleyin</a:t>
            </a:r>
            <a:endParaRPr sz="2000" dirty="0"/>
          </a:p>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Bir .... CPRA (Çocuk Koruma Hızlı Değerlendirme)/çok sektörlü değerlendirme çalışması gerçekleştirdiğinizi düşünün</a:t>
            </a:r>
            <a:endParaRPr sz="2000" dirty="0"/>
          </a:p>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Bu değerlendirme çalışmasında sorulabilecek, çocuk işçiliği ve EKBÇİ'yi yansıtan 5-10 temel soru düşünün  </a:t>
            </a:r>
            <a:endParaRPr sz="2000" dirty="0"/>
          </a:p>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Kendi bağlamınızda şunları değerlendirin:</a:t>
            </a:r>
            <a:endParaRPr sz="2000" dirty="0"/>
          </a:p>
          <a:p>
            <a:pPr marL="685800" lvl="1" indent="-217170" algn="l" rtl="0">
              <a:lnSpc>
                <a:spcPct val="120000"/>
              </a:lnSpc>
              <a:spcBef>
                <a:spcPct val="0"/>
              </a:spcBef>
              <a:spcAft>
                <a:spcPct val="0"/>
              </a:spcAft>
              <a:buSzTx/>
              <a:buChar char="•"/>
            </a:pPr>
            <a:r>
              <a:rPr lang="tr" sz="2000" b="0" i="0" u="none" strike="noStrike" dirty="0">
                <a:latin typeface="Helvetica Neue" panose="02000503000000020004"/>
              </a:rPr>
              <a:t>Bu bilgiye neden ihtiyaç duyuyorsunuz?</a:t>
            </a:r>
            <a:endParaRPr sz="2000" dirty="0"/>
          </a:p>
          <a:p>
            <a:pPr marL="685800" lvl="1" indent="-217170" algn="l" rtl="0">
              <a:lnSpc>
                <a:spcPct val="120000"/>
              </a:lnSpc>
              <a:spcBef>
                <a:spcPct val="0"/>
              </a:spcBef>
              <a:spcAft>
                <a:spcPct val="0"/>
              </a:spcAft>
              <a:buSzTx/>
              <a:buChar char="•"/>
            </a:pPr>
            <a:r>
              <a:rPr lang="tr" sz="2000" b="0" i="0" u="none" strike="noStrike" dirty="0">
                <a:latin typeface="Helvetica Neue" panose="02000503000000020004"/>
              </a:rPr>
              <a:t>İlgili diğer alanlar; çalışan çocuklar, çocuk işçiliği veya EKBÇİ ile ilgili ne gibi unsurlar barındırılabilir?*</a:t>
            </a:r>
            <a:endParaRPr sz="2000" dirty="0"/>
          </a:p>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20 dk.</a:t>
            </a:r>
            <a:endParaRPr sz="2000" dirty="0"/>
          </a:p>
          <a:p>
            <a:pPr marL="228600" lvl="0" indent="-215265" algn="l" rtl="0">
              <a:lnSpc>
                <a:spcPct val="120000"/>
              </a:lnSpc>
              <a:spcBef>
                <a:spcPct val="0"/>
              </a:spcBef>
              <a:spcAft>
                <a:spcPct val="0"/>
              </a:spcAft>
              <a:buSzTx/>
              <a:buChar char="•"/>
            </a:pPr>
            <a:r>
              <a:rPr lang="tr" sz="2000" b="0" i="0" u="none" strike="noStrike" dirty="0">
                <a:latin typeface="Helvetica Neue" panose="02000503000000020004"/>
              </a:rPr>
              <a:t>Genel oturumda raporunuzu sunun.</a:t>
            </a:r>
            <a:endParaRPr sz="2000" dirty="0"/>
          </a:p>
        </p:txBody>
      </p:sp>
      <p:pic>
        <p:nvPicPr>
          <p:cNvPr id="5" name="Resim 4" descr="metin, grafik, yazı tipi, logo içeren bir resim&#10;&#10;Açıklama otomatik olarak oluşturuldu">
            <a:extLst>
              <a:ext uri="{FF2B5EF4-FFF2-40B4-BE49-F238E27FC236}">
                <a16:creationId xmlns:a16="http://schemas.microsoft.com/office/drawing/2014/main" id="{9900C8F4-F764-4B1F-02A5-048D56334F9E}"/>
              </a:ext>
            </a:extLst>
          </p:cNvPr>
          <p:cNvPicPr>
            <a:picLocks noChangeAspect="1"/>
          </p:cNvPicPr>
          <p:nvPr/>
        </p:nvPicPr>
        <p:blipFill>
          <a:blip r:embed="rId4"/>
          <a:stretch>
            <a:fillRect/>
          </a:stretch>
        </p:blipFill>
        <p:spPr>
          <a:xfrm>
            <a:off x="8833949" y="95697"/>
            <a:ext cx="3358051" cy="1265932"/>
          </a:xfrm>
          <a:prstGeom prst="rect">
            <a:avLst/>
          </a:prstGeom>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4000"/>
              <a:buFont typeface="Calibri"/>
              <a:buNone/>
            </a:pPr>
            <a:r>
              <a:rPr lang="tr" sz="4000" b="1" i="0" u="none" strike="noStrike">
                <a:latin typeface="Calibri"/>
                <a:ea typeface="Calibri"/>
                <a:cs typeface="Calibri"/>
                <a:sym typeface="Calibri"/>
              </a:rPr>
              <a:t>ÇOCUK İŞÇİLİĞİNE DAİR TEMEL GÖSTERGELER</a:t>
            </a:r>
            <a:endParaRPr/>
          </a:p>
        </p:txBody>
      </p:sp>
      <p:sp>
        <p:nvSpPr>
          <p:cNvPr id="364" name="Google Shape;364;p16"/>
          <p:cNvSpPr txBox="1">
            <a:spLocks noGrp="1"/>
          </p:cNvSpPr>
          <p:nvPr>
            <p:ph type="body" idx="1"/>
          </p:nvPr>
        </p:nvSpPr>
        <p:spPr>
          <a:xfrm>
            <a:off x="-449896" y="1952320"/>
            <a:ext cx="10820015" cy="5000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sz="3200" b="1" i="0" u="none" strike="noStrike" dirty="0">
                <a:latin typeface="Helvetica Neue" panose="02000503000000020004"/>
              </a:rPr>
              <a:t>ÖNCELİK VERİLECEK BİLGİLER: </a:t>
            </a:r>
            <a:endParaRPr dirty="0"/>
          </a:p>
        </p:txBody>
      </p:sp>
      <p:sp>
        <p:nvSpPr>
          <p:cNvPr id="365" name="Google Shape;365;p16"/>
          <p:cNvSpPr txBox="1">
            <a:spLocks noGrp="1"/>
          </p:cNvSpPr>
          <p:nvPr>
            <p:ph type="body" idx="3"/>
          </p:nvPr>
        </p:nvSpPr>
        <p:spPr>
          <a:xfrm>
            <a:off x="6668033" y="2794039"/>
            <a:ext cx="4661045" cy="6050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97467D"/>
              </a:buClr>
              <a:buSzPts val="2800"/>
              <a:buNone/>
            </a:pPr>
            <a:r>
              <a:rPr lang="tr" sz="2800" b="1" i="0" u="none" strike="noStrike" dirty="0">
                <a:solidFill>
                  <a:srgbClr val="97467D"/>
                </a:solidFill>
                <a:latin typeface="Helvetica Neue" panose="02000503000000020004"/>
              </a:rPr>
              <a:t>Diğer önemli faktörler </a:t>
            </a:r>
            <a:endParaRPr dirty="0"/>
          </a:p>
          <a:p>
            <a:pPr marL="0" lvl="0" indent="0" algn="l" rtl="0">
              <a:lnSpc>
                <a:spcPct val="90000"/>
              </a:lnSpc>
              <a:spcBef>
                <a:spcPts val="1000"/>
              </a:spcBef>
              <a:spcAft>
                <a:spcPct val="0"/>
              </a:spcAft>
              <a:buClr>
                <a:schemeClr val="accent2"/>
              </a:buClr>
              <a:buSzPts val="2400"/>
              <a:buNone/>
            </a:pPr>
            <a:endParaRPr dirty="0"/>
          </a:p>
        </p:txBody>
      </p:sp>
      <p:sp>
        <p:nvSpPr>
          <p:cNvPr id="366" name="Google Shape;366;p16"/>
          <p:cNvSpPr txBox="1">
            <a:spLocks noGrp="1"/>
          </p:cNvSpPr>
          <p:nvPr>
            <p:ph type="body" idx="4"/>
          </p:nvPr>
        </p:nvSpPr>
        <p:spPr>
          <a:xfrm>
            <a:off x="656021" y="3429000"/>
            <a:ext cx="4661046" cy="253110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ct val="0"/>
              </a:spcBef>
              <a:spcAft>
                <a:spcPct val="0"/>
              </a:spcAft>
              <a:buSzPts val="2400"/>
              <a:buFont typeface="Arial"/>
              <a:buChar char="•"/>
            </a:pPr>
            <a:r>
              <a:rPr lang="tr" sz="2400" b="0" i="0" u="none" strike="noStrike" dirty="0">
                <a:latin typeface="Helvetica Neue" panose="02000503000000020004"/>
              </a:rPr>
              <a:t>Çalışan çocukların yaşı </a:t>
            </a:r>
            <a:endParaRPr dirty="0"/>
          </a:p>
          <a:p>
            <a:pPr marL="342900" lvl="0" indent="-342900" algn="l" rtl="0">
              <a:lnSpc>
                <a:spcPct val="90000"/>
              </a:lnSpc>
              <a:spcBef>
                <a:spcPts val="1000"/>
              </a:spcBef>
              <a:spcAft>
                <a:spcPct val="0"/>
              </a:spcAft>
              <a:buSzPts val="2400"/>
              <a:buFont typeface="Arial"/>
              <a:buChar char="•"/>
            </a:pPr>
            <a:r>
              <a:rPr lang="tr" sz="2400" b="0" i="0" u="none" strike="noStrike" dirty="0">
                <a:latin typeface="Helvetica Neue" panose="02000503000000020004"/>
              </a:rPr>
              <a:t>Her hafta kaç gün ve kaç saat çalışıldığı </a:t>
            </a:r>
            <a:endParaRPr dirty="0"/>
          </a:p>
          <a:p>
            <a:pPr marL="342900" lvl="0" indent="-342900" algn="l" rtl="0">
              <a:lnSpc>
                <a:spcPct val="90000"/>
              </a:lnSpc>
              <a:spcBef>
                <a:spcPts val="1000"/>
              </a:spcBef>
              <a:spcAft>
                <a:spcPct val="0"/>
              </a:spcAft>
              <a:buSzPts val="2400"/>
              <a:buFont typeface="Arial"/>
              <a:buChar char="•"/>
            </a:pPr>
            <a:r>
              <a:rPr lang="tr" sz="2400" b="0" i="0" u="none" strike="noStrike" dirty="0">
                <a:latin typeface="Helvetica Neue" panose="02000503000000020004"/>
              </a:rPr>
              <a:t>Görevler, işin niteliği ve koşulları  </a:t>
            </a:r>
            <a:endParaRPr dirty="0"/>
          </a:p>
          <a:p>
            <a:pPr marL="342900" lvl="0" indent="-342900" algn="l" rtl="0">
              <a:lnSpc>
                <a:spcPct val="90000"/>
              </a:lnSpc>
              <a:spcBef>
                <a:spcPts val="1000"/>
              </a:spcBef>
              <a:spcAft>
                <a:spcPct val="0"/>
              </a:spcAft>
              <a:buSzPts val="2400"/>
              <a:buFont typeface="Arial"/>
              <a:buChar char="•"/>
            </a:pPr>
            <a:r>
              <a:rPr lang="tr" sz="2400" b="0" i="0" u="none" strike="noStrike" dirty="0">
                <a:latin typeface="Helvetica Neue" panose="02000503000000020004"/>
              </a:rPr>
              <a:t>Çalışan çocukların okula gidip gitmediği </a:t>
            </a:r>
            <a:endParaRPr dirty="0"/>
          </a:p>
          <a:p>
            <a:pPr marL="228600" lvl="0" indent="-76200" algn="l" rtl="0">
              <a:lnSpc>
                <a:spcPct val="90000"/>
              </a:lnSpc>
              <a:spcBef>
                <a:spcPts val="1000"/>
              </a:spcBef>
              <a:spcAft>
                <a:spcPct val="0"/>
              </a:spcAft>
              <a:buClr>
                <a:schemeClr val="accent2"/>
              </a:buClr>
              <a:buSzPts val="2400"/>
              <a:buNone/>
            </a:pPr>
            <a:endParaRPr dirty="0"/>
          </a:p>
        </p:txBody>
      </p:sp>
      <p:sp>
        <p:nvSpPr>
          <p:cNvPr id="367" name="Google Shape;367;p16"/>
          <p:cNvSpPr txBox="1">
            <a:spLocks noGrp="1"/>
          </p:cNvSpPr>
          <p:nvPr>
            <p:ph type="body" idx="5"/>
          </p:nvPr>
        </p:nvSpPr>
        <p:spPr>
          <a:xfrm>
            <a:off x="656021" y="2823924"/>
            <a:ext cx="4661045"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rgbClr val="97467D"/>
              </a:buClr>
              <a:buSzPts val="2800"/>
              <a:buNone/>
            </a:pPr>
            <a:r>
              <a:rPr lang="tr" sz="2800" b="1" i="0" u="none" strike="noStrike" dirty="0">
                <a:solidFill>
                  <a:srgbClr val="97467D"/>
                </a:solidFill>
                <a:latin typeface="Helvetica Neue" panose="02000503000000020004"/>
              </a:rPr>
              <a:t>Gerekli diğer bilgiler</a:t>
            </a:r>
            <a:endParaRPr dirty="0"/>
          </a:p>
        </p:txBody>
      </p:sp>
      <p:sp>
        <p:nvSpPr>
          <p:cNvPr id="368" name="Google Shape;368;p16"/>
          <p:cNvSpPr txBox="1">
            <a:spLocks noGrp="1"/>
          </p:cNvSpPr>
          <p:nvPr>
            <p:ph type="body" idx="6"/>
          </p:nvPr>
        </p:nvSpPr>
        <p:spPr>
          <a:xfrm>
            <a:off x="6668033" y="3429000"/>
            <a:ext cx="4761975" cy="3088886"/>
          </a:xfrm>
          <a:prstGeom prst="rect">
            <a:avLst/>
          </a:prstGeom>
          <a:noFill/>
          <a:ln>
            <a:noFill/>
          </a:ln>
        </p:spPr>
        <p:txBody>
          <a:bodyPr spcFirstLastPara="1" wrap="square" lIns="91425" tIns="45700" rIns="91425" bIns="45700" anchor="t" anchorCtr="0">
            <a:noAutofit/>
          </a:bodyPr>
          <a:lstStyle/>
          <a:p>
            <a:pPr marL="228600" lvl="0" indent="-224118" algn="l" rtl="0">
              <a:lnSpc>
                <a:spcPct val="90000"/>
              </a:lnSpc>
              <a:spcBef>
                <a:spcPct val="0"/>
              </a:spcBef>
              <a:spcAft>
                <a:spcPct val="0"/>
              </a:spcAft>
              <a:buClr>
                <a:schemeClr val="accent2"/>
              </a:buClr>
              <a:buSzTx/>
              <a:buChar char="•"/>
            </a:pPr>
            <a:r>
              <a:rPr lang="tr" b="0" i="0" u="none" strike="noStrike" dirty="0">
                <a:latin typeface="Helvetica Neue" panose="02000503000000020004"/>
              </a:rPr>
              <a:t>Cinsiyet, engellilik, sağlık durumu, yerinden edilme durumu veya ayrılma durumu (çocuk işçiliğine maruz kalma olasılığını arttırdığı bilinen faktörler)</a:t>
            </a:r>
            <a:endParaRPr dirty="0"/>
          </a:p>
          <a:p>
            <a:pPr marL="228600" lvl="0" indent="-224118" algn="l" rtl="0">
              <a:lnSpc>
                <a:spcPct val="90000"/>
              </a:lnSpc>
              <a:spcBef>
                <a:spcPts val="1000"/>
              </a:spcBef>
              <a:spcAft>
                <a:spcPct val="0"/>
              </a:spcAft>
              <a:buClr>
                <a:schemeClr val="accent2"/>
              </a:buClr>
              <a:buSzTx/>
              <a:buChar char="•"/>
            </a:pPr>
            <a:r>
              <a:rPr lang="tr" b="0" i="0" u="none" strike="noStrike" dirty="0">
                <a:latin typeface="Helvetica Neue" panose="02000503000000020004"/>
              </a:rPr>
              <a:t>Ek bilgiler: Bireysel görevler, sağlık, psikososyal iyilik hâli, çalışma ortamının özellikleri </a:t>
            </a:r>
            <a:endParaRPr sz="2000" b="1" dirty="0"/>
          </a:p>
        </p:txBody>
      </p:sp>
      <p:pic>
        <p:nvPicPr>
          <p:cNvPr id="3" name="Resim 2" descr="metin, grafik, yazı tipi, logo içeren bir resim&#10;&#10;Açıklama otomatik olarak oluşturuldu">
            <a:extLst>
              <a:ext uri="{FF2B5EF4-FFF2-40B4-BE49-F238E27FC236}">
                <a16:creationId xmlns:a16="http://schemas.microsoft.com/office/drawing/2014/main" id="{E512016F-F73B-8F8D-1C2B-3D96B5BD1017}"/>
              </a:ext>
            </a:extLst>
          </p:cNvPr>
          <p:cNvPicPr>
            <a:picLocks noChangeAspect="1"/>
          </p:cNvPicPr>
          <p:nvPr/>
        </p:nvPicPr>
        <p:blipFill>
          <a:blip r:embed="rId4"/>
          <a:stretch>
            <a:fillRect/>
          </a:stretch>
        </p:blipFill>
        <p:spPr>
          <a:xfrm>
            <a:off x="9467850" y="1706911"/>
            <a:ext cx="2400300" cy="904875"/>
          </a:xfrm>
          <a:prstGeom prst="rect">
            <a:avLst/>
          </a:prstGeom>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4000"/>
              <a:buFont typeface="Calibri"/>
              <a:buNone/>
            </a:pPr>
            <a:r>
              <a:rPr lang="tr" b="1" i="0" u="none" strike="noStrike" dirty="0">
                <a:latin typeface="Calibri"/>
                <a:ea typeface="Calibri"/>
                <a:cs typeface="Calibri"/>
                <a:sym typeface="Calibri"/>
              </a:rPr>
              <a:t>ÇOCUK İŞÇİLİĞİNE DAİR TEMEL GÖSTERGELER</a:t>
            </a:r>
            <a:endParaRPr sz="3200" dirty="0"/>
          </a:p>
        </p:txBody>
      </p:sp>
      <p:sp>
        <p:nvSpPr>
          <p:cNvPr id="376" name="Google Shape;376;p1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2800"/>
              <a:buNone/>
            </a:pPr>
            <a:r>
              <a:rPr lang="tr" sz="2800" b="1" i="0" u="none" strike="noStrike" dirty="0">
                <a:latin typeface="Helvetica Neue" panose="02000503000000020004"/>
              </a:rPr>
              <a:t>KRİZİN ÇOCUK İŞÇİLİĞİ ÜZERİNDEKİ ETKİSİ</a:t>
            </a:r>
            <a:endParaRPr dirty="0"/>
          </a:p>
        </p:txBody>
      </p:sp>
      <p:sp>
        <p:nvSpPr>
          <p:cNvPr id="377" name="Google Shape;377;p17"/>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ct val="0"/>
              </a:spcBef>
              <a:spcAft>
                <a:spcPct val="0"/>
              </a:spcAft>
              <a:buSzPts val="2800"/>
              <a:buChar char="•"/>
            </a:pPr>
            <a:r>
              <a:rPr lang="tr" sz="2600" b="0" i="0" u="none" strike="noStrike" dirty="0">
                <a:latin typeface="Helvetica Neue" panose="02000503000000020004"/>
              </a:rPr>
              <a:t>Kriz nedeniyle artan/yeni ortaya çıkan çocuk işçiliği türleri nelerdir?</a:t>
            </a:r>
            <a:endParaRPr sz="2600" dirty="0"/>
          </a:p>
          <a:p>
            <a:pPr marL="685800" lvl="1" indent="-228600" algn="l" rtl="0">
              <a:lnSpc>
                <a:spcPct val="90000"/>
              </a:lnSpc>
              <a:spcBef>
                <a:spcPts val="500"/>
              </a:spcBef>
              <a:spcAft>
                <a:spcPct val="0"/>
              </a:spcAft>
              <a:buSzPts val="2800"/>
              <a:buChar char="•"/>
            </a:pPr>
            <a:r>
              <a:rPr lang="tr" sz="2600" b="0" i="0" u="none" strike="noStrike" dirty="0">
                <a:latin typeface="Helvetica Neue" panose="02000503000000020004"/>
              </a:rPr>
              <a:t>Kriz süresince çocuk işçiliği eğilimlerinde ve örüntülerinde ne gibi değişiklikler oldu?</a:t>
            </a:r>
            <a:endParaRPr sz="2600" dirty="0"/>
          </a:p>
          <a:p>
            <a:pPr marL="685800" lvl="1" indent="-228600" algn="l" rtl="0">
              <a:lnSpc>
                <a:spcPct val="90000"/>
              </a:lnSpc>
              <a:spcBef>
                <a:spcPts val="500"/>
              </a:spcBef>
              <a:spcAft>
                <a:spcPct val="0"/>
              </a:spcAft>
              <a:buSzPts val="2800"/>
              <a:buChar char="•"/>
            </a:pPr>
            <a:r>
              <a:rPr lang="tr" sz="2600" b="0" i="0" u="none" strike="noStrike" dirty="0">
                <a:latin typeface="Helvetica Neue" panose="02000503000000020004"/>
              </a:rPr>
              <a:t>Toplumun çocuk </a:t>
            </a:r>
            <a:r>
              <a:rPr lang="tr" sz="2600" b="0" i="0" u="none" strike="noStrike" dirty="0" smtClean="0">
                <a:latin typeface="Helvetica Neue" panose="02000503000000020004"/>
              </a:rPr>
              <a:t>işçiliği/EKBÇİ‘ye </a:t>
            </a:r>
            <a:r>
              <a:rPr lang="tr" sz="2600" b="0" i="0" u="none" strike="noStrike" dirty="0">
                <a:latin typeface="Helvetica Neue" panose="02000503000000020004"/>
              </a:rPr>
              <a:t>karşı tutumu nasıl? Toplumun tutumunda bir değişiklik oldu mu? </a:t>
            </a:r>
            <a:endParaRPr sz="2600" dirty="0"/>
          </a:p>
          <a:p>
            <a:pPr marL="685800" lvl="1" indent="-228600" algn="l" rtl="0">
              <a:lnSpc>
                <a:spcPct val="90000"/>
              </a:lnSpc>
              <a:spcBef>
                <a:spcPts val="500"/>
              </a:spcBef>
              <a:spcAft>
                <a:spcPct val="0"/>
              </a:spcAft>
              <a:buSzPts val="2800"/>
              <a:buChar char="•"/>
            </a:pPr>
            <a:r>
              <a:rPr lang="tr" sz="2600" b="0" i="0" u="none" strike="noStrike" dirty="0">
                <a:latin typeface="Helvetica Neue" panose="02000503000000020004"/>
              </a:rPr>
              <a:t>Krizin, asgari çalışma yaşının üstünde ancak 18 yaşın altında olan ergenlerin ekonomik fırsatları ve geçim kaynakları fırsatları üzerinde nasıl bir etkisi oldu? </a:t>
            </a:r>
            <a:endParaRPr sz="2600" dirty="0"/>
          </a:p>
          <a:p>
            <a:pPr marL="685800" lvl="1" indent="-228600" algn="l" rtl="0">
              <a:lnSpc>
                <a:spcPct val="90000"/>
              </a:lnSpc>
              <a:spcBef>
                <a:spcPts val="500"/>
              </a:spcBef>
              <a:spcAft>
                <a:spcPct val="0"/>
              </a:spcAft>
              <a:buSzPts val="2800"/>
              <a:buChar char="•"/>
            </a:pPr>
            <a:r>
              <a:rPr lang="tr" sz="2600" b="0" i="0" u="none" strike="noStrike" dirty="0">
                <a:latin typeface="Helvetica Neue" panose="02000503000000020004"/>
              </a:rPr>
              <a:t>Bu durum farklı yaş gruplarında nasıl seyrediyor?</a:t>
            </a:r>
            <a:endParaRPr sz="2600" dirty="0"/>
          </a:p>
        </p:txBody>
      </p:sp>
      <p:pic>
        <p:nvPicPr>
          <p:cNvPr id="2" name="Resim 1" descr="metin, grafik, yazı tipi, logo içeren bir resim&#10;&#10;Açıklama otomatik olarak oluşturuldu">
            <a:extLst>
              <a:ext uri="{FF2B5EF4-FFF2-40B4-BE49-F238E27FC236}">
                <a16:creationId xmlns:a16="http://schemas.microsoft.com/office/drawing/2014/main" id="{4EF106B1-94B0-934A-4674-6C3162B522C3}"/>
              </a:ext>
            </a:extLst>
          </p:cNvPr>
          <p:cNvPicPr>
            <a:picLocks noChangeAspect="1"/>
          </p:cNvPicPr>
          <p:nvPr/>
        </p:nvPicPr>
        <p:blipFill>
          <a:blip r:embed="rId4"/>
          <a:stretch>
            <a:fillRect/>
          </a:stretch>
        </p:blipFill>
        <p:spPr>
          <a:xfrm>
            <a:off x="9653046" y="208034"/>
            <a:ext cx="2400300" cy="904875"/>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4000"/>
              <a:buFont typeface="Calibri"/>
              <a:buNone/>
            </a:pPr>
            <a:r>
              <a:rPr lang="tr" sz="4000" b="1" i="0" u="none" strike="noStrike" dirty="0">
                <a:latin typeface="Calibri"/>
                <a:ea typeface="Calibri"/>
                <a:cs typeface="Calibri"/>
                <a:sym typeface="Calibri"/>
              </a:rPr>
              <a:t>ÇOCUK İŞÇİLİĞİNE DAİR TEMEL GÖSTERGELER</a:t>
            </a:r>
            <a:endParaRPr dirty="0"/>
          </a:p>
        </p:txBody>
      </p:sp>
      <p:sp>
        <p:nvSpPr>
          <p:cNvPr id="385" name="Google Shape;385;p18"/>
          <p:cNvSpPr txBox="1">
            <a:spLocks noGrp="1"/>
          </p:cNvSpPr>
          <p:nvPr>
            <p:ph type="body" idx="1"/>
          </p:nvPr>
        </p:nvSpPr>
        <p:spPr>
          <a:xfrm>
            <a:off x="2001050" y="1694030"/>
            <a:ext cx="7321170" cy="50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2800"/>
              <a:buNone/>
            </a:pPr>
            <a:r>
              <a:rPr lang="tr" b="1" i="0" u="none" strike="noStrike" dirty="0">
                <a:latin typeface="Helvetica Neue" panose="02000503000000020004"/>
              </a:rPr>
              <a:t>FARKLI SEKTÖRLERDE GÖSTERGELER </a:t>
            </a:r>
            <a:endParaRPr dirty="0"/>
          </a:p>
        </p:txBody>
      </p:sp>
      <p:sp>
        <p:nvSpPr>
          <p:cNvPr id="386" name="Google Shape;386;p18"/>
          <p:cNvSpPr txBox="1">
            <a:spLocks noGrp="1"/>
          </p:cNvSpPr>
          <p:nvPr>
            <p:ph type="body" idx="2"/>
          </p:nvPr>
        </p:nvSpPr>
        <p:spPr>
          <a:xfrm>
            <a:off x="285367" y="2390893"/>
            <a:ext cx="4972583" cy="5211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SzPts val="2400"/>
              <a:buNone/>
            </a:pPr>
            <a:r>
              <a:rPr lang="tr" sz="2200" b="1" i="0" u="none" strike="noStrike" dirty="0">
                <a:solidFill>
                  <a:srgbClr val="029FA0"/>
                </a:solidFill>
                <a:latin typeface="Helvetica Neue" panose="02000503000000020004"/>
              </a:rPr>
              <a:t>YAKIN GÖSTERGELER </a:t>
            </a:r>
            <a:endParaRPr sz="2200" dirty="0"/>
          </a:p>
        </p:txBody>
      </p:sp>
      <p:sp>
        <p:nvSpPr>
          <p:cNvPr id="387" name="Google Shape;387;p18"/>
          <p:cNvSpPr txBox="1">
            <a:spLocks noGrp="1"/>
          </p:cNvSpPr>
          <p:nvPr>
            <p:ph type="body" idx="3"/>
          </p:nvPr>
        </p:nvSpPr>
        <p:spPr>
          <a:xfrm>
            <a:off x="349720" y="3003313"/>
            <a:ext cx="5311915" cy="363284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ct val="0"/>
              </a:spcBef>
              <a:spcAft>
                <a:spcPct val="0"/>
              </a:spcAft>
              <a:buClr>
                <a:schemeClr val="dk1"/>
              </a:buClr>
              <a:buSzPts val="2200"/>
              <a:buFont typeface="Arial"/>
              <a:buChar char="•"/>
            </a:pPr>
            <a:r>
              <a:rPr lang="tr" sz="2000" b="0" i="0" u="none" strike="noStrike" dirty="0">
                <a:solidFill>
                  <a:srgbClr val="545554"/>
                </a:solidFill>
                <a:latin typeface="Helvetica Neue" panose="02000503000000020004"/>
              </a:rPr>
              <a:t>Okula gitmeyen çocuk sayısında artış</a:t>
            </a:r>
            <a:endParaRPr sz="2000" dirty="0"/>
          </a:p>
          <a:p>
            <a:pPr marL="342900" lvl="0" indent="-342900" algn="l" rtl="0">
              <a:lnSpc>
                <a:spcPct val="90000"/>
              </a:lnSpc>
              <a:spcBef>
                <a:spcPts val="1000"/>
              </a:spcBef>
              <a:spcAft>
                <a:spcPct val="0"/>
              </a:spcAft>
              <a:buClr>
                <a:schemeClr val="dk1"/>
              </a:buClr>
              <a:buSzPts val="2200"/>
              <a:buFont typeface="Arial"/>
              <a:buChar char="•"/>
            </a:pPr>
            <a:r>
              <a:rPr lang="tr" sz="2000" b="0" i="0" u="none" strike="noStrike" dirty="0">
                <a:solidFill>
                  <a:srgbClr val="545554"/>
                </a:solidFill>
                <a:latin typeface="Helvetica Neue" panose="02000503000000020004"/>
              </a:rPr>
              <a:t>Çalışan çocuk sayısında artış</a:t>
            </a:r>
            <a:endParaRPr sz="2000" dirty="0"/>
          </a:p>
          <a:p>
            <a:pPr marL="342900" lvl="0" indent="-342900" algn="l" rtl="0">
              <a:lnSpc>
                <a:spcPct val="90000"/>
              </a:lnSpc>
              <a:spcBef>
                <a:spcPts val="1000"/>
              </a:spcBef>
              <a:spcAft>
                <a:spcPct val="0"/>
              </a:spcAft>
              <a:buClr>
                <a:schemeClr val="dk1"/>
              </a:buClr>
              <a:buSzPts val="2200"/>
              <a:buFont typeface="Arial"/>
              <a:buChar char="•"/>
            </a:pPr>
            <a:r>
              <a:rPr lang="tr" sz="2000" b="0" i="0" u="none" strike="noStrike" dirty="0">
                <a:solidFill>
                  <a:srgbClr val="545554"/>
                </a:solidFill>
                <a:latin typeface="Helvetica Neue" panose="02000503000000020004"/>
              </a:rPr>
              <a:t>Karşılanmayan Gıda Güvenliği ve Geçim Kaynakları ihtiyaçlarında artış</a:t>
            </a:r>
            <a:endParaRPr sz="2000" dirty="0"/>
          </a:p>
          <a:p>
            <a:pPr marL="342900" lvl="0" indent="-342900" algn="l" rtl="0">
              <a:lnSpc>
                <a:spcPct val="90000"/>
              </a:lnSpc>
              <a:spcBef>
                <a:spcPts val="1000"/>
              </a:spcBef>
              <a:spcAft>
                <a:spcPct val="0"/>
              </a:spcAft>
              <a:buClr>
                <a:schemeClr val="dk1"/>
              </a:buClr>
              <a:buSzPts val="2200"/>
              <a:buFont typeface="Arial"/>
              <a:buChar char="•"/>
            </a:pPr>
            <a:r>
              <a:rPr lang="tr" sz="2000" b="0" i="0" u="none" strike="noStrike" dirty="0">
                <a:solidFill>
                  <a:srgbClr val="545554"/>
                </a:solidFill>
                <a:latin typeface="Helvetica Neue" panose="02000503000000020004"/>
              </a:rPr>
              <a:t>Yeni risk faktörleri (örneğin, varlık veya gelir kaybı, okulların kapatılması, ailenin başa çıkma stratejisi olarak çocuk işçiliğine başvurması)</a:t>
            </a:r>
            <a:endParaRPr sz="2000" dirty="0"/>
          </a:p>
          <a:p>
            <a:pPr marL="342900" lvl="0" indent="-342900" algn="l" rtl="0">
              <a:lnSpc>
                <a:spcPct val="90000"/>
              </a:lnSpc>
              <a:spcBef>
                <a:spcPts val="1000"/>
              </a:spcBef>
              <a:spcAft>
                <a:spcPct val="0"/>
              </a:spcAft>
              <a:buClr>
                <a:schemeClr val="dk1"/>
              </a:buClr>
              <a:buSzPts val="2200"/>
              <a:buFont typeface="Arial"/>
              <a:buChar char="•"/>
            </a:pPr>
            <a:r>
              <a:rPr lang="tr" sz="2000" b="0" i="0" u="none" strike="noStrike" dirty="0">
                <a:solidFill>
                  <a:srgbClr val="545554"/>
                </a:solidFill>
                <a:latin typeface="Helvetica Neue" panose="02000503000000020004"/>
              </a:rPr>
              <a:t>Cinsiyete ve yaşa özel riskler (örneğin, ergenlerin veya kız çocuklarının eğitiminin sınırlı olması)</a:t>
            </a:r>
            <a:endParaRPr sz="2000" dirty="0"/>
          </a:p>
        </p:txBody>
      </p:sp>
      <p:sp>
        <p:nvSpPr>
          <p:cNvPr id="388" name="Google Shape;388;p18"/>
          <p:cNvSpPr txBox="1">
            <a:spLocks noGrp="1"/>
          </p:cNvSpPr>
          <p:nvPr>
            <p:ph type="body" idx="4"/>
          </p:nvPr>
        </p:nvSpPr>
        <p:spPr>
          <a:xfrm>
            <a:off x="6510577" y="2433441"/>
            <a:ext cx="4661046" cy="5211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SzPts val="2400"/>
              <a:buNone/>
            </a:pPr>
            <a:r>
              <a:rPr lang="tr" sz="2200" b="1" i="0" u="none" strike="noStrike" dirty="0">
                <a:solidFill>
                  <a:srgbClr val="029FA0"/>
                </a:solidFill>
                <a:latin typeface="Helvetica Neue" panose="02000503000000020004"/>
              </a:rPr>
              <a:t>DOĞRUDAN GÖSTERGELER  </a:t>
            </a:r>
            <a:endParaRPr sz="2200" dirty="0"/>
          </a:p>
        </p:txBody>
      </p:sp>
      <p:sp>
        <p:nvSpPr>
          <p:cNvPr id="389" name="Google Shape;389;p18"/>
          <p:cNvSpPr txBox="1">
            <a:spLocks noGrp="1"/>
          </p:cNvSpPr>
          <p:nvPr>
            <p:ph type="body" idx="6"/>
          </p:nvPr>
        </p:nvSpPr>
        <p:spPr>
          <a:xfrm>
            <a:off x="6215478" y="2912064"/>
            <a:ext cx="5976521" cy="381120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ct val="0"/>
              </a:spcBef>
              <a:spcAft>
                <a:spcPct val="0"/>
              </a:spcAft>
              <a:buSzPts val="2200"/>
              <a:buFont typeface="Arial"/>
              <a:buChar char="•"/>
            </a:pPr>
            <a:r>
              <a:rPr lang="tr" sz="2000" b="0" i="0" u="none" strike="noStrike" dirty="0">
                <a:latin typeface="Helvetica Neue" panose="02000503000000020004"/>
              </a:rPr>
              <a:t>Çocuk İşçiliği ile ilişkilendirilen çocuk koruma riskleri</a:t>
            </a:r>
            <a:endParaRPr sz="2000" dirty="0"/>
          </a:p>
          <a:p>
            <a:pPr marL="685800" lvl="1" indent="-228600" algn="l" rtl="0">
              <a:lnSpc>
                <a:spcPct val="90000"/>
              </a:lnSpc>
              <a:spcBef>
                <a:spcPts val="500"/>
              </a:spcBef>
              <a:spcAft>
                <a:spcPct val="0"/>
              </a:spcAft>
              <a:buSzPts val="2000"/>
              <a:buChar char="•"/>
            </a:pPr>
            <a:r>
              <a:rPr lang="tr" sz="1800" b="0" i="0" u="none" strike="noStrike" dirty="0">
                <a:solidFill>
                  <a:srgbClr val="02628C"/>
                </a:solidFill>
                <a:latin typeface="Helvetica Neue" panose="02000503000000020004"/>
              </a:rPr>
              <a:t>Psikososyal sıkıntı nedeni olarak çalışma </a:t>
            </a:r>
            <a:endParaRPr sz="1800" dirty="0"/>
          </a:p>
          <a:p>
            <a:pPr marL="685800" lvl="1" indent="-228600" algn="l" rtl="0">
              <a:lnSpc>
                <a:spcPct val="90000"/>
              </a:lnSpc>
              <a:spcBef>
                <a:spcPts val="500"/>
              </a:spcBef>
              <a:spcAft>
                <a:spcPct val="0"/>
              </a:spcAft>
              <a:buSzPts val="2000"/>
              <a:buChar char="•"/>
            </a:pPr>
            <a:r>
              <a:rPr lang="tr" sz="1800" b="0" i="0" u="none" strike="noStrike" dirty="0">
                <a:solidFill>
                  <a:srgbClr val="02628C"/>
                </a:solidFill>
                <a:latin typeface="Helvetica Neue" panose="02000503000000020004"/>
              </a:rPr>
              <a:t>Çalışma ile ilişkilendirilen şiddet/cinsel şiddet </a:t>
            </a:r>
            <a:endParaRPr sz="1800" dirty="0"/>
          </a:p>
          <a:p>
            <a:pPr marL="685800" lvl="1" indent="-228600" algn="l" rtl="0">
              <a:lnSpc>
                <a:spcPct val="90000"/>
              </a:lnSpc>
              <a:spcBef>
                <a:spcPts val="500"/>
              </a:spcBef>
              <a:spcAft>
                <a:spcPct val="0"/>
              </a:spcAft>
              <a:buSzPts val="2000"/>
              <a:buChar char="•"/>
            </a:pPr>
            <a:r>
              <a:rPr lang="tr" sz="1800" b="0" i="0" u="none" strike="noStrike" dirty="0">
                <a:solidFill>
                  <a:srgbClr val="02628C"/>
                </a:solidFill>
                <a:latin typeface="Helvetica Neue" panose="02000503000000020004"/>
              </a:rPr>
              <a:t>Çalışma ile ilişkilendirilen tehlikeler ve yaralanmalar </a:t>
            </a:r>
            <a:endParaRPr sz="1800" dirty="0"/>
          </a:p>
          <a:p>
            <a:pPr marL="342900" lvl="0" indent="-342900" algn="l" rtl="0">
              <a:lnSpc>
                <a:spcPct val="90000"/>
              </a:lnSpc>
              <a:spcBef>
                <a:spcPts val="1000"/>
              </a:spcBef>
              <a:spcAft>
                <a:spcPct val="0"/>
              </a:spcAft>
              <a:buSzPts val="2200"/>
              <a:buFont typeface="Arial"/>
              <a:buChar char="•"/>
            </a:pPr>
            <a:r>
              <a:rPr lang="tr" sz="2000" b="0" i="0" u="none" strike="noStrike" dirty="0">
                <a:latin typeface="Helvetica Neue" panose="02000503000000020004"/>
              </a:rPr>
              <a:t>İş ile okulu aynı anda yürüten çocuklar; risk altındaki gruplar için okula devamın önündeki engeller </a:t>
            </a:r>
            <a:endParaRPr sz="2000" dirty="0"/>
          </a:p>
          <a:p>
            <a:pPr marL="342900" lvl="0" indent="-342900" algn="l" rtl="0">
              <a:lnSpc>
                <a:spcPct val="90000"/>
              </a:lnSpc>
              <a:spcBef>
                <a:spcPts val="1000"/>
              </a:spcBef>
              <a:spcAft>
                <a:spcPct val="0"/>
              </a:spcAft>
              <a:buSzPts val="2200"/>
              <a:buFont typeface="Arial"/>
              <a:buChar char="•"/>
            </a:pPr>
            <a:r>
              <a:rPr lang="tr" sz="2000" b="0" i="0" u="none" strike="noStrike" dirty="0">
                <a:latin typeface="Helvetica Neue" panose="02000503000000020004"/>
              </a:rPr>
              <a:t>Çocuklar dâhil olmak üzere hanede kim eve gelir veya besin getiriyor </a:t>
            </a:r>
            <a:endParaRPr sz="2000" dirty="0"/>
          </a:p>
          <a:p>
            <a:pPr marL="342900" lvl="0" indent="-342900" algn="l" rtl="0">
              <a:lnSpc>
                <a:spcPct val="90000"/>
              </a:lnSpc>
              <a:spcBef>
                <a:spcPts val="1000"/>
              </a:spcBef>
              <a:spcAft>
                <a:spcPct val="0"/>
              </a:spcAft>
              <a:buSzPts val="2200"/>
              <a:buFont typeface="Arial"/>
              <a:buChar char="•"/>
            </a:pPr>
            <a:r>
              <a:rPr lang="tr" sz="2000" b="0" i="0" u="none" strike="noStrike" dirty="0">
                <a:latin typeface="Helvetica Neue" panose="02000503000000020004"/>
              </a:rPr>
              <a:t>Kız çocukları/erkek çocukları evde ve ev dışında nasıl vakit geçiriyorlar</a:t>
            </a:r>
            <a:endParaRPr sz="2000" dirty="0"/>
          </a:p>
          <a:p>
            <a:pPr marL="228600" lvl="0" indent="-76200" algn="l" rtl="0">
              <a:lnSpc>
                <a:spcPct val="90000"/>
              </a:lnSpc>
              <a:spcBef>
                <a:spcPts val="1000"/>
              </a:spcBef>
              <a:spcAft>
                <a:spcPct val="0"/>
              </a:spcAft>
              <a:buClr>
                <a:schemeClr val="accent2"/>
              </a:buClr>
              <a:buSzPts val="2400"/>
              <a:buNone/>
            </a:pPr>
            <a:endParaRPr sz="2000" dirty="0"/>
          </a:p>
        </p:txBody>
      </p:sp>
      <p:pic>
        <p:nvPicPr>
          <p:cNvPr id="2" name="Resim 1" descr="metin, grafik, yazı tipi, logo içeren bir resim&#10;&#10;Açıklama otomatik olarak oluşturuldu">
            <a:extLst>
              <a:ext uri="{FF2B5EF4-FFF2-40B4-BE49-F238E27FC236}">
                <a16:creationId xmlns:a16="http://schemas.microsoft.com/office/drawing/2014/main" id="{DF01C1BB-E4D4-E583-B346-8E84B34C1DF3}"/>
              </a:ext>
            </a:extLst>
          </p:cNvPr>
          <p:cNvPicPr>
            <a:picLocks noChangeAspect="1"/>
          </p:cNvPicPr>
          <p:nvPr/>
        </p:nvPicPr>
        <p:blipFill>
          <a:blip r:embed="rId4"/>
          <a:stretch>
            <a:fillRect/>
          </a:stretch>
        </p:blipFill>
        <p:spPr>
          <a:xfrm>
            <a:off x="10011859" y="1631722"/>
            <a:ext cx="2180140" cy="821878"/>
          </a:xfrm>
          <a:prstGeom prst="rect">
            <a:avLst/>
          </a:prstGeom>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9"/>
          <p:cNvSpPr txBox="1">
            <a:spLocks noGrp="1"/>
          </p:cNvSpPr>
          <p:nvPr>
            <p:ph type="body" idx="1"/>
          </p:nvPr>
        </p:nvSpPr>
        <p:spPr>
          <a:xfrm>
            <a:off x="1828006" y="1426468"/>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3600" b="1" i="0" u="none" strike="noStrike" dirty="0">
                <a:latin typeface="Helvetica Neue" panose="02000503000000020004"/>
              </a:rPr>
              <a:t>DEĞERLENDİRMELERİN UYGULANMASI </a:t>
            </a:r>
            <a:endParaRPr sz="2400" dirty="0"/>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
          <p:cNvSpPr txBox="1">
            <a:spLocks noGrp="1"/>
          </p:cNvSpPr>
          <p:nvPr>
            <p:ph type="body" idx="1"/>
          </p:nvPr>
        </p:nvSpPr>
        <p:spPr>
          <a:xfrm>
            <a:off x="1828005" y="571165"/>
            <a:ext cx="8535987"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3600" b="1" i="0" u="none" strike="noStrike" dirty="0">
                <a:latin typeface="Helvetica Neue" panose="02000503000000020004"/>
              </a:rPr>
              <a:t>OTURUM 3</a:t>
            </a:r>
            <a:endParaRPr sz="2400" dirty="0"/>
          </a:p>
          <a:p>
            <a:pPr marL="0" lvl="0" indent="0" algn="ctr" rtl="0">
              <a:lnSpc>
                <a:spcPct val="90000"/>
              </a:lnSpc>
              <a:spcBef>
                <a:spcPts val="1000"/>
              </a:spcBef>
              <a:spcAft>
                <a:spcPct val="0"/>
              </a:spcAft>
              <a:buClr>
                <a:schemeClr val="lt1"/>
              </a:buClr>
              <a:buSzPts val="4000"/>
              <a:buNone/>
            </a:pPr>
            <a:r>
              <a:rPr lang="tr" sz="3600" b="1" i="0" u="none" strike="noStrike" dirty="0">
                <a:latin typeface="Helvetica Neue" panose="02000503000000020004"/>
              </a:rPr>
              <a:t> ÇOCUK İŞÇİLİĞİNE İLİŞKİN DURUM DEĞERLENDİRMESİ VE ANALİZ</a:t>
            </a:r>
            <a:endParaRPr sz="2400" dirty="0"/>
          </a:p>
          <a:p>
            <a:pPr marL="0" lvl="0" indent="0" algn="ctr" rtl="0">
              <a:lnSpc>
                <a:spcPct val="90000"/>
              </a:lnSpc>
              <a:spcBef>
                <a:spcPts val="1000"/>
              </a:spcBef>
              <a:spcAft>
                <a:spcPct val="0"/>
              </a:spcAft>
              <a:buClr>
                <a:schemeClr val="lt1"/>
              </a:buClr>
              <a:buSzPts val="2800"/>
              <a:buNone/>
            </a:pPr>
            <a:endParaRPr sz="2400" dirty="0"/>
          </a:p>
        </p:txBody>
      </p:sp>
      <p:sp>
        <p:nvSpPr>
          <p:cNvPr id="241" name="Google Shape;241;p2"/>
          <p:cNvSpPr txBox="1">
            <a:spLocks noGrp="1"/>
          </p:cNvSpPr>
          <p:nvPr>
            <p:ph type="body" idx="2"/>
          </p:nvPr>
        </p:nvSpPr>
        <p:spPr>
          <a:xfrm>
            <a:off x="821011" y="3429000"/>
            <a:ext cx="10549973"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ct val="0"/>
              </a:spcAft>
              <a:buClr>
                <a:schemeClr val="lt1"/>
              </a:buClr>
              <a:buSzPts val="2800"/>
              <a:buNone/>
            </a:pPr>
            <a:r>
              <a:rPr lang="en-GB" b="1" dirty="0"/>
              <a:t> </a:t>
            </a:r>
            <a:endParaRPr dirty="0"/>
          </a:p>
        </p:txBody>
      </p:sp>
      <p:sp>
        <p:nvSpPr>
          <p:cNvPr id="242" name="Google Shape;242;p2"/>
          <p:cNvSpPr txBox="1"/>
          <p:nvPr/>
        </p:nvSpPr>
        <p:spPr>
          <a:xfrm>
            <a:off x="1710624" y="4649003"/>
            <a:ext cx="8770750" cy="16378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panose="02000503000000020004"/>
              <a:ea typeface="Helvetica Neue"/>
              <a:cs typeface="Helvetica Neue"/>
              <a:sym typeface="Helvetica Neue" panose="02000503000000020004"/>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0"/>
          <p:cNvSpPr txBox="1">
            <a:spLocks noGrp="1"/>
          </p:cNvSpPr>
          <p:nvPr>
            <p:ph type="title"/>
          </p:nvPr>
        </p:nvSpPr>
        <p:spPr>
          <a:xfrm>
            <a:off x="656022" y="246594"/>
            <a:ext cx="1153597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4000"/>
              <a:buFont typeface="Calibri"/>
              <a:buNone/>
            </a:pPr>
            <a:r>
              <a:rPr lang="tr" sz="3800" b="1" i="0" u="none" strike="noStrike" dirty="0">
                <a:latin typeface="Calibri"/>
                <a:ea typeface="Calibri"/>
                <a:cs typeface="Calibri"/>
                <a:sym typeface="Calibri"/>
              </a:rPr>
              <a:t>ÇOCUK İŞÇİLİĞİ HAKKINDA HASSAS VERİLERİN TOPLANMASI </a:t>
            </a:r>
            <a:endParaRPr sz="3800" dirty="0"/>
          </a:p>
        </p:txBody>
      </p:sp>
      <p:sp>
        <p:nvSpPr>
          <p:cNvPr id="402" name="Google Shape;402;p20"/>
          <p:cNvSpPr txBox="1">
            <a:spLocks noGrp="1"/>
          </p:cNvSpPr>
          <p:nvPr>
            <p:ph type="body" idx="4"/>
          </p:nvPr>
        </p:nvSpPr>
        <p:spPr>
          <a:xfrm>
            <a:off x="656022" y="3429001"/>
            <a:ext cx="4661046" cy="28766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6"/>
              </a:buClr>
              <a:buSzPts val="2400"/>
              <a:buChar char="•"/>
            </a:pPr>
            <a:r>
              <a:rPr lang="tr" sz="2400" b="0" i="0" u="none" strike="noStrike" dirty="0">
                <a:latin typeface="Calibri"/>
                <a:ea typeface="Calibri"/>
                <a:cs typeface="Calibri"/>
                <a:sym typeface="Calibri"/>
              </a:rPr>
              <a:t>Yerelde kullanılan terimler </a:t>
            </a:r>
            <a:endParaRPr dirty="0"/>
          </a:p>
          <a:p>
            <a:pPr marL="228600" lvl="0" indent="-228600" algn="l" rtl="0">
              <a:lnSpc>
                <a:spcPct val="90000"/>
              </a:lnSpc>
              <a:spcBef>
                <a:spcPts val="1000"/>
              </a:spcBef>
              <a:spcAft>
                <a:spcPct val="0"/>
              </a:spcAft>
              <a:buClr>
                <a:schemeClr val="accent6"/>
              </a:buClr>
              <a:buSzPts val="2400"/>
              <a:buChar char="•"/>
            </a:pPr>
            <a:r>
              <a:rPr lang="tr" sz="2400" b="0" i="0" u="none" strike="noStrike" dirty="0">
                <a:latin typeface="Calibri"/>
                <a:ea typeface="Calibri"/>
                <a:cs typeface="Calibri"/>
                <a:sym typeface="Calibri"/>
              </a:rPr>
              <a:t>"Çalışma" kavramları, </a:t>
            </a:r>
            <a:endParaRPr dirty="0"/>
          </a:p>
          <a:p>
            <a:pPr marL="228600" lvl="0" indent="-228600" algn="l" rtl="0">
              <a:lnSpc>
                <a:spcPct val="90000"/>
              </a:lnSpc>
              <a:spcBef>
                <a:spcPts val="1000"/>
              </a:spcBef>
              <a:spcAft>
                <a:spcPct val="0"/>
              </a:spcAft>
              <a:buClr>
                <a:schemeClr val="accent6"/>
              </a:buClr>
              <a:buSzPts val="2400"/>
              <a:buChar char="•"/>
            </a:pPr>
            <a:r>
              <a:rPr lang="tr" sz="2400" b="0" i="0" u="none" strike="noStrike" dirty="0">
                <a:latin typeface="Calibri"/>
                <a:ea typeface="Calibri"/>
                <a:cs typeface="Calibri"/>
                <a:sym typeface="Calibri"/>
              </a:rPr>
              <a:t>Okuryazarlık seviyeleri </a:t>
            </a:r>
            <a:endParaRPr dirty="0"/>
          </a:p>
          <a:p>
            <a:pPr marL="228600" lvl="0" indent="-228600" algn="l" rtl="0">
              <a:lnSpc>
                <a:spcPct val="90000"/>
              </a:lnSpc>
              <a:spcBef>
                <a:spcPts val="1000"/>
              </a:spcBef>
              <a:spcAft>
                <a:spcPct val="0"/>
              </a:spcAft>
              <a:buClr>
                <a:schemeClr val="accent6"/>
              </a:buClr>
              <a:buSzPts val="2400"/>
              <a:buChar char="•"/>
            </a:pPr>
            <a:r>
              <a:rPr lang="tr" sz="2400" b="0" i="0" u="none" strike="noStrike" dirty="0">
                <a:latin typeface="Calibri"/>
                <a:ea typeface="Calibri"/>
                <a:cs typeface="Calibri"/>
                <a:sym typeface="Calibri"/>
              </a:rPr>
              <a:t>Tercüme ve sahada test</a:t>
            </a:r>
            <a:endParaRPr dirty="0"/>
          </a:p>
          <a:p>
            <a:pPr marL="228600" lvl="0" indent="-228600" algn="l" rtl="0">
              <a:lnSpc>
                <a:spcPct val="90000"/>
              </a:lnSpc>
              <a:spcBef>
                <a:spcPts val="1000"/>
              </a:spcBef>
              <a:spcAft>
                <a:spcPct val="0"/>
              </a:spcAft>
              <a:buClr>
                <a:schemeClr val="accent6"/>
              </a:buClr>
              <a:buSzPts val="2400"/>
              <a:buChar char="•"/>
            </a:pPr>
            <a:r>
              <a:rPr lang="tr" sz="2400" b="0" i="0" u="none" strike="noStrike" dirty="0">
                <a:latin typeface="Calibri"/>
                <a:ea typeface="Calibri"/>
                <a:cs typeface="Calibri"/>
                <a:sym typeface="Calibri"/>
              </a:rPr>
              <a:t>Mutabakat </a:t>
            </a:r>
            <a:endParaRPr dirty="0"/>
          </a:p>
          <a:p>
            <a:pPr marL="228600" lvl="0" indent="-76200" algn="l" rtl="0">
              <a:lnSpc>
                <a:spcPct val="90000"/>
              </a:lnSpc>
              <a:spcBef>
                <a:spcPts val="1000"/>
              </a:spcBef>
              <a:spcAft>
                <a:spcPct val="0"/>
              </a:spcAft>
              <a:buClr>
                <a:schemeClr val="accent6"/>
              </a:buClr>
              <a:buSzPts val="2400"/>
              <a:buNone/>
            </a:pPr>
            <a:endParaRPr dirty="0"/>
          </a:p>
        </p:txBody>
      </p:sp>
      <p:sp>
        <p:nvSpPr>
          <p:cNvPr id="403" name="Google Shape;403;p20"/>
          <p:cNvSpPr txBox="1">
            <a:spLocks noGrp="1"/>
          </p:cNvSpPr>
          <p:nvPr>
            <p:ph type="body" idx="6"/>
          </p:nvPr>
        </p:nvSpPr>
        <p:spPr>
          <a:xfrm>
            <a:off x="6733967" y="3429000"/>
            <a:ext cx="5072211" cy="318240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6"/>
              </a:buClr>
              <a:buSzTx/>
              <a:buChar char="•"/>
            </a:pPr>
            <a:r>
              <a:rPr lang="tr" b="0" i="0" u="none" strike="noStrike" dirty="0">
                <a:latin typeface="Calibri"/>
                <a:ea typeface="Calibri"/>
                <a:cs typeface="Calibri"/>
                <a:sym typeface="Calibri"/>
              </a:rPr>
              <a:t>Toplumdaki hassas konuları belirleme </a:t>
            </a:r>
            <a:endParaRPr sz="2000" dirty="0"/>
          </a:p>
          <a:p>
            <a:pPr marL="228600" lvl="0" indent="-228600" algn="l" rtl="0">
              <a:lnSpc>
                <a:spcPct val="90000"/>
              </a:lnSpc>
              <a:spcBef>
                <a:spcPts val="1000"/>
              </a:spcBef>
              <a:spcAft>
                <a:spcPct val="0"/>
              </a:spcAft>
              <a:buClr>
                <a:schemeClr val="accent6"/>
              </a:buClr>
              <a:buSzTx/>
              <a:buChar char="•"/>
            </a:pPr>
            <a:r>
              <a:rPr lang="tr" b="0" i="0" u="none" strike="noStrike" dirty="0">
                <a:latin typeface="Calibri"/>
                <a:ea typeface="Calibri"/>
                <a:cs typeface="Calibri"/>
                <a:sym typeface="Calibri"/>
              </a:rPr>
              <a:t>Çatışma, kişisel güvenlik, erişim</a:t>
            </a:r>
            <a:endParaRPr sz="2000" dirty="0"/>
          </a:p>
          <a:p>
            <a:pPr marL="228600" lvl="0" indent="-228600" algn="l" rtl="0">
              <a:lnSpc>
                <a:spcPct val="90000"/>
              </a:lnSpc>
              <a:spcBef>
                <a:spcPts val="1000"/>
              </a:spcBef>
              <a:spcAft>
                <a:spcPct val="0"/>
              </a:spcAft>
              <a:buClr>
                <a:schemeClr val="accent6"/>
              </a:buClr>
              <a:buSzTx/>
              <a:buChar char="•"/>
            </a:pPr>
            <a:r>
              <a:rPr lang="tr" b="0" i="0" u="none" strike="noStrike" dirty="0">
                <a:latin typeface="Calibri"/>
                <a:ea typeface="Calibri"/>
                <a:cs typeface="Calibri"/>
                <a:sym typeface="Calibri"/>
              </a:rPr>
              <a:t>Çocukların kimliklerini koruma </a:t>
            </a:r>
            <a:endParaRPr sz="2000" dirty="0"/>
          </a:p>
          <a:p>
            <a:pPr marL="228600" lvl="0" indent="-228600" algn="l" rtl="0">
              <a:lnSpc>
                <a:spcPct val="90000"/>
              </a:lnSpc>
              <a:spcBef>
                <a:spcPts val="1000"/>
              </a:spcBef>
              <a:spcAft>
                <a:spcPct val="0"/>
              </a:spcAft>
              <a:buClr>
                <a:schemeClr val="accent6"/>
              </a:buClr>
              <a:buSzTx/>
              <a:buChar char="•"/>
            </a:pPr>
            <a:r>
              <a:rPr lang="tr" b="0" i="0" u="none" strike="noStrike" dirty="0">
                <a:latin typeface="Calibri"/>
                <a:ea typeface="Calibri"/>
                <a:cs typeface="Calibri"/>
                <a:sym typeface="Calibri"/>
              </a:rPr>
              <a:t>Hassas konular üzerinde çalışma</a:t>
            </a:r>
            <a:endParaRPr sz="2000" dirty="0"/>
          </a:p>
          <a:p>
            <a:pPr marL="228600" lvl="0" indent="-228600" algn="l" rtl="0">
              <a:lnSpc>
                <a:spcPct val="90000"/>
              </a:lnSpc>
              <a:spcBef>
                <a:spcPts val="1000"/>
              </a:spcBef>
              <a:spcAft>
                <a:spcPct val="0"/>
              </a:spcAft>
              <a:buClr>
                <a:schemeClr val="accent6"/>
              </a:buClr>
              <a:buSzTx/>
              <a:buChar char="•"/>
            </a:pPr>
            <a:r>
              <a:rPr lang="tr" b="0" i="0" u="none" strike="noStrike" dirty="0">
                <a:latin typeface="Calibri"/>
                <a:ea typeface="Calibri"/>
                <a:cs typeface="Calibri"/>
                <a:sym typeface="Calibri"/>
              </a:rPr>
              <a:t>Toplumda tanınan kişilerden faydalanma (mümkünse ve uygunsa)</a:t>
            </a:r>
            <a:endParaRPr sz="2000" dirty="0"/>
          </a:p>
        </p:txBody>
      </p:sp>
      <p:sp>
        <p:nvSpPr>
          <p:cNvPr id="404" name="Google Shape;404;p20"/>
          <p:cNvSpPr txBox="1"/>
          <p:nvPr/>
        </p:nvSpPr>
        <p:spPr>
          <a:xfrm>
            <a:off x="656022" y="1895502"/>
            <a:ext cx="4661045" cy="605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6"/>
              </a:buClr>
              <a:buSzPts val="2600"/>
              <a:buFont typeface="Arial"/>
              <a:buNone/>
            </a:pPr>
            <a:r>
              <a:rPr lang="tr-TR" sz="2600" b="1" i="0" u="none" strike="noStrike" dirty="0">
                <a:solidFill>
                  <a:srgbClr val="405D78"/>
                </a:solidFill>
                <a:latin typeface="Calibri"/>
                <a:ea typeface="Calibri"/>
                <a:cs typeface="Calibri"/>
                <a:sym typeface="Calibri"/>
              </a:rPr>
              <a:t>ÇOCUK İŞÇİLİĞİNE DAİR YEREL BİR KAVRAYIŞ VE TANIM OLUŞTURMAK</a:t>
            </a:r>
            <a:endParaRPr dirty="0"/>
          </a:p>
        </p:txBody>
      </p:sp>
      <p:sp>
        <p:nvSpPr>
          <p:cNvPr id="405" name="Google Shape;405;p20"/>
          <p:cNvSpPr txBox="1"/>
          <p:nvPr/>
        </p:nvSpPr>
        <p:spPr>
          <a:xfrm>
            <a:off x="6733967" y="2021674"/>
            <a:ext cx="4661045" cy="605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accent6"/>
              </a:buClr>
              <a:buSzPts val="2600"/>
              <a:buFont typeface="Arial"/>
              <a:buNone/>
            </a:pPr>
            <a:r>
              <a:rPr lang="tr" sz="2600" b="1" i="0" u="none" strike="noStrike" dirty="0">
                <a:solidFill>
                  <a:srgbClr val="405D78"/>
                </a:solidFill>
                <a:latin typeface="Calibri"/>
                <a:ea typeface="Calibri"/>
                <a:cs typeface="Calibri"/>
                <a:sym typeface="Calibri"/>
              </a:rPr>
              <a:t>VERİ TOPLARKEN SON DERECE HASSAS DAVRANILMASI</a:t>
            </a:r>
            <a:endParaRPr dirty="0"/>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1"/>
          <p:cNvSpPr txBox="1">
            <a:spLocks noGrp="1"/>
          </p:cNvSpPr>
          <p:nvPr>
            <p:ph type="title"/>
          </p:nvPr>
        </p:nvSpPr>
        <p:spPr>
          <a:xfrm>
            <a:off x="131525" y="365125"/>
            <a:ext cx="12060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5"/>
              </a:buClr>
              <a:buSzPts val="4000"/>
              <a:buFont typeface="Calibri"/>
              <a:buNone/>
            </a:pPr>
            <a:r>
              <a:rPr lang="tr" b="1" i="0" u="none" strike="noStrike" dirty="0">
                <a:latin typeface="Calibri"/>
                <a:ea typeface="Calibri"/>
                <a:cs typeface="Calibri"/>
                <a:sym typeface="Calibri"/>
              </a:rPr>
              <a:t>ÇOCUK İŞÇİLİĞİNİN ÖLÇÜLMESİNİ GÜÇLENDİRMEK İÇİN TEMEL FAALİYETLER</a:t>
            </a:r>
            <a:endParaRPr sz="3200" dirty="0"/>
          </a:p>
        </p:txBody>
      </p:sp>
      <p:sp>
        <p:nvSpPr>
          <p:cNvPr id="412" name="Google Shape;412;p21"/>
          <p:cNvSpPr txBox="1">
            <a:spLocks noGrp="1"/>
          </p:cNvSpPr>
          <p:nvPr>
            <p:ph type="body" idx="2"/>
          </p:nvPr>
        </p:nvSpPr>
        <p:spPr>
          <a:xfrm>
            <a:off x="249623" y="1789906"/>
            <a:ext cx="5592377" cy="49037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800"/>
              <a:buNone/>
            </a:pPr>
            <a:endParaRPr b="1" dirty="0"/>
          </a:p>
          <a:p>
            <a:pPr marL="0" lvl="0" indent="0" algn="l" rtl="0">
              <a:lnSpc>
                <a:spcPct val="90000"/>
              </a:lnSpc>
              <a:spcBef>
                <a:spcPct val="0"/>
              </a:spcBef>
              <a:spcAft>
                <a:spcPct val="0"/>
              </a:spcAft>
              <a:buSzPts val="2800"/>
              <a:buNone/>
            </a:pPr>
            <a:endParaRPr b="1" dirty="0"/>
          </a:p>
          <a:p>
            <a:pPr marL="0" lvl="0" indent="0" algn="l" rtl="0">
              <a:lnSpc>
                <a:spcPct val="90000"/>
              </a:lnSpc>
              <a:spcBef>
                <a:spcPct val="0"/>
              </a:spcBef>
              <a:spcAft>
                <a:spcPct val="0"/>
              </a:spcAft>
              <a:buSzPts val="2800"/>
              <a:buNone/>
            </a:pPr>
            <a:r>
              <a:rPr lang="tr" sz="2800" b="1" i="0" u="none" strike="noStrike" dirty="0">
                <a:latin typeface="Helvetica Neue" panose="02000503000000020004"/>
                <a:ea typeface="Helvetica Neue"/>
                <a:cs typeface="Helvetica Neue"/>
                <a:sym typeface="Helvetica Neue" panose="02000503000000020004"/>
              </a:rPr>
              <a:t>Toplumsal cinsiyete ve yaşa duyarlı, kapsayıcı</a:t>
            </a:r>
            <a:endParaRPr dirty="0"/>
          </a:p>
          <a:p>
            <a:pPr marL="228600" lvl="0" indent="0" algn="l" rtl="0">
              <a:lnSpc>
                <a:spcPct val="90000"/>
              </a:lnSpc>
              <a:spcBef>
                <a:spcPts val="1000"/>
              </a:spcBef>
              <a:spcAft>
                <a:spcPct val="0"/>
              </a:spcAft>
              <a:buNone/>
            </a:pPr>
            <a:r>
              <a:rPr lang="en-GB" sz="2600" dirty="0">
                <a:latin typeface="Helvetica Neue"/>
                <a:ea typeface="Helvetica Neue"/>
                <a:cs typeface="Helvetica Neue"/>
                <a:sym typeface="Helvetica Neue"/>
              </a:rPr>
              <a:t> </a:t>
            </a:r>
            <a:endParaRPr dirty="0"/>
          </a:p>
          <a:p>
            <a:pPr marL="0" lvl="0" indent="0" algn="l" rtl="0">
              <a:lnSpc>
                <a:spcPct val="90000"/>
              </a:lnSpc>
              <a:spcBef>
                <a:spcPts val="1000"/>
              </a:spcBef>
              <a:spcAft>
                <a:spcPct val="0"/>
              </a:spcAft>
              <a:buSzPts val="2800"/>
              <a:buNone/>
            </a:pPr>
            <a:r>
              <a:rPr lang="tr" sz="2800" b="1" i="0" u="none" strike="noStrike" dirty="0">
                <a:latin typeface="Helvetica Neue" panose="02000503000000020004"/>
                <a:ea typeface="Helvetica Neue"/>
                <a:cs typeface="Helvetica Neue"/>
                <a:sym typeface="Helvetica Neue" panose="02000503000000020004"/>
              </a:rPr>
              <a:t>Araçlar ve yöntemler tasarlama</a:t>
            </a:r>
            <a:endParaRPr dirty="0"/>
          </a:p>
          <a:p>
            <a:pPr marL="0" lvl="0" indent="0" algn="l" rtl="0">
              <a:lnSpc>
                <a:spcPct val="90000"/>
              </a:lnSpc>
              <a:spcBef>
                <a:spcPts val="1000"/>
              </a:spcBef>
              <a:spcAft>
                <a:spcPct val="0"/>
              </a:spcAft>
              <a:buSzPts val="2800"/>
              <a:buNone/>
            </a:pPr>
            <a:endParaRPr dirty="0">
              <a:latin typeface="Helvetica Neue"/>
              <a:ea typeface="Helvetica Neue"/>
              <a:cs typeface="Helvetica Neue"/>
              <a:sym typeface="Helvetica Neue"/>
            </a:endParaRPr>
          </a:p>
          <a:p>
            <a:pPr marL="228600" lvl="0" indent="-50800" algn="l" rtl="0">
              <a:lnSpc>
                <a:spcPct val="90000"/>
              </a:lnSpc>
              <a:spcBef>
                <a:spcPts val="1000"/>
              </a:spcBef>
              <a:spcAft>
                <a:spcPct val="0"/>
              </a:spcAft>
              <a:buClr>
                <a:schemeClr val="accent6"/>
              </a:buClr>
              <a:buSzPts val="2800"/>
              <a:buNone/>
            </a:pPr>
            <a:endParaRPr dirty="0">
              <a:latin typeface="Helvetica Neue"/>
              <a:ea typeface="Helvetica Neue"/>
              <a:cs typeface="Helvetica Neue"/>
              <a:sym typeface="Helvetica Neue"/>
            </a:endParaRPr>
          </a:p>
        </p:txBody>
      </p:sp>
      <p:sp>
        <p:nvSpPr>
          <p:cNvPr id="413" name="Google Shape;413;p21"/>
          <p:cNvSpPr txBox="1"/>
          <p:nvPr/>
        </p:nvSpPr>
        <p:spPr>
          <a:xfrm>
            <a:off x="249623" y="4241800"/>
            <a:ext cx="5439977" cy="330596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ct val="0"/>
              </a:spcBef>
              <a:spcAft>
                <a:spcPct val="0"/>
              </a:spcAft>
              <a:buClr>
                <a:schemeClr val="accent6"/>
              </a:buClr>
              <a:buSzPts val="2800"/>
              <a:buFont typeface="Arial"/>
              <a:buNone/>
            </a:pPr>
            <a:endParaRPr sz="2800">
              <a:solidFill>
                <a:schemeClr val="dk1"/>
              </a:solidFill>
              <a:latin typeface="Helvetica Neue" panose="02000503000000020004"/>
              <a:ea typeface="Helvetica Neue"/>
              <a:cs typeface="Helvetica Neue"/>
              <a:sym typeface="Helvetica Neue" panose="02000503000000020004"/>
            </a:endParaRPr>
          </a:p>
        </p:txBody>
      </p:sp>
      <p:sp>
        <p:nvSpPr>
          <p:cNvPr id="414" name="Google Shape;414;p21"/>
          <p:cNvSpPr txBox="1"/>
          <p:nvPr/>
        </p:nvSpPr>
        <p:spPr>
          <a:xfrm>
            <a:off x="6350000" y="1954212"/>
            <a:ext cx="5439977" cy="372903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ct val="0"/>
              </a:spcBef>
              <a:spcAft>
                <a:spcPct val="0"/>
              </a:spcAft>
              <a:buClr>
                <a:schemeClr val="accent6"/>
              </a:buClr>
              <a:buSzPts val="2800"/>
              <a:buFont typeface="Arial"/>
              <a:buNone/>
            </a:pPr>
            <a:endParaRPr sz="2800">
              <a:solidFill>
                <a:schemeClr val="dk1"/>
              </a:solidFill>
              <a:latin typeface="Helvetica Neue"/>
              <a:ea typeface="Helvetica Neue"/>
              <a:cs typeface="Helvetica Neue"/>
              <a:sym typeface="Helvetica Neue"/>
            </a:endParaRPr>
          </a:p>
        </p:txBody>
      </p:sp>
      <p:sp>
        <p:nvSpPr>
          <p:cNvPr id="415" name="Google Shape;415;p21"/>
          <p:cNvSpPr txBox="1"/>
          <p:nvPr/>
        </p:nvSpPr>
        <p:spPr>
          <a:xfrm>
            <a:off x="6096000" y="1789905"/>
            <a:ext cx="5439977" cy="50680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ct val="0"/>
              </a:spcBef>
              <a:spcAft>
                <a:spcPct val="0"/>
              </a:spcAft>
              <a:buClr>
                <a:schemeClr val="accent6"/>
              </a:buClr>
              <a:buSzPts val="2800"/>
              <a:buFont typeface="Arial"/>
              <a:buNone/>
            </a:pPr>
            <a:endParaRPr sz="2800" b="1" dirty="0">
              <a:solidFill>
                <a:schemeClr val="dk1"/>
              </a:solidFill>
              <a:latin typeface="Helvetica Neue" panose="02000503000000020004"/>
              <a:ea typeface="Helvetica Neue"/>
              <a:cs typeface="Helvetica Neue"/>
              <a:sym typeface="Helvetica Neue" panose="02000503000000020004"/>
            </a:endParaRPr>
          </a:p>
          <a:p>
            <a:pPr marL="0" marR="0" lvl="0" indent="0" algn="l" rtl="0">
              <a:lnSpc>
                <a:spcPct val="90000"/>
              </a:lnSpc>
              <a:spcBef>
                <a:spcPct val="0"/>
              </a:spcBef>
              <a:spcAft>
                <a:spcPct val="0"/>
              </a:spcAft>
              <a:buClr>
                <a:schemeClr val="accent6"/>
              </a:buClr>
              <a:buSzPts val="2800"/>
              <a:buFont typeface="Arial"/>
              <a:buNone/>
            </a:pPr>
            <a:endParaRPr sz="2800" b="1" dirty="0">
              <a:solidFill>
                <a:schemeClr val="dk1"/>
              </a:solidFill>
              <a:latin typeface="Helvetica Neue" panose="02000503000000020004"/>
              <a:ea typeface="Helvetica Neue"/>
              <a:cs typeface="Helvetica Neue"/>
              <a:sym typeface="Helvetica Neue" panose="02000503000000020004"/>
            </a:endParaRPr>
          </a:p>
          <a:p>
            <a:pPr marL="0" marR="0" lvl="0" indent="0" algn="l" rtl="0">
              <a:lnSpc>
                <a:spcPct val="90000"/>
              </a:lnSpc>
              <a:spcBef>
                <a:spcPct val="0"/>
              </a:spcBef>
              <a:spcAft>
                <a:spcPct val="0"/>
              </a:spcAft>
              <a:buClr>
                <a:schemeClr val="accent6"/>
              </a:buClr>
              <a:buSzPts val="2800"/>
              <a:buFont typeface="Arial"/>
              <a:buNone/>
            </a:pPr>
            <a:endParaRPr sz="2800" b="1" dirty="0">
              <a:solidFill>
                <a:schemeClr val="dk1"/>
              </a:solidFill>
              <a:latin typeface="Helvetica Neue" panose="02000503000000020004"/>
              <a:ea typeface="Helvetica Neue"/>
              <a:cs typeface="Helvetica Neue"/>
              <a:sym typeface="Helvetica Neue" panose="02000503000000020004"/>
            </a:endParaRPr>
          </a:p>
          <a:p>
            <a:pPr marL="0" marR="0" lvl="0" indent="0" algn="l" rtl="0">
              <a:lnSpc>
                <a:spcPct val="90000"/>
              </a:lnSpc>
              <a:spcBef>
                <a:spcPct val="0"/>
              </a:spcBef>
              <a:spcAft>
                <a:spcPct val="0"/>
              </a:spcAft>
              <a:buClr>
                <a:schemeClr val="accent6"/>
              </a:buClr>
              <a:buSzPts val="2800"/>
              <a:buFont typeface="Arial"/>
              <a:buNone/>
            </a:pPr>
            <a:r>
              <a:rPr lang="tr" sz="2800" b="1" i="0" u="none" strike="noStrike" dirty="0">
                <a:solidFill>
                  <a:srgbClr val="545554"/>
                </a:solidFill>
                <a:latin typeface="Helvetica Neue" panose="02000503000000020004"/>
                <a:ea typeface="Helvetica Neue"/>
                <a:cs typeface="Helvetica Neue"/>
                <a:sym typeface="Helvetica Neue" panose="02000503000000020004"/>
              </a:rPr>
              <a:t>Veri toplayacak kişilere eğitim verme </a:t>
            </a:r>
            <a:endParaRPr dirty="0"/>
          </a:p>
          <a:p>
            <a:pPr marL="457200" marR="0" lvl="0" indent="0" algn="l" rtl="0">
              <a:lnSpc>
                <a:spcPct val="90000"/>
              </a:lnSpc>
              <a:spcBef>
                <a:spcPts val="1000"/>
              </a:spcBef>
              <a:spcAft>
                <a:spcPct val="0"/>
              </a:spcAft>
              <a:buNone/>
            </a:pPr>
            <a:endParaRPr sz="2800" dirty="0">
              <a:solidFill>
                <a:schemeClr val="dk1"/>
              </a:solidFill>
              <a:latin typeface="Helvetica Neue"/>
              <a:ea typeface="Helvetica Neue"/>
              <a:cs typeface="Helvetica Neue"/>
              <a:sym typeface="Helvetica Neue"/>
            </a:endParaRPr>
          </a:p>
          <a:p>
            <a:pPr marL="457200" marR="0" lvl="0" indent="0" algn="l" rtl="0">
              <a:lnSpc>
                <a:spcPct val="90000"/>
              </a:lnSpc>
              <a:spcBef>
                <a:spcPts val="1000"/>
              </a:spcBef>
              <a:spcAft>
                <a:spcPct val="0"/>
              </a:spcAft>
              <a:buNone/>
            </a:pPr>
            <a:endParaRPr sz="2800" dirty="0">
              <a:solidFill>
                <a:schemeClr val="dk1"/>
              </a:solidFill>
              <a:latin typeface="Helvetica Neue"/>
              <a:ea typeface="Helvetica Neue"/>
              <a:cs typeface="Helvetica Neue"/>
              <a:sym typeface="Helvetica Neue"/>
            </a:endParaRPr>
          </a:p>
          <a:p>
            <a:pPr marL="0" marR="0" lvl="0" indent="0" algn="l" rtl="0">
              <a:lnSpc>
                <a:spcPct val="90000"/>
              </a:lnSpc>
              <a:spcBef>
                <a:spcPts val="1000"/>
              </a:spcBef>
              <a:spcAft>
                <a:spcPct val="0"/>
              </a:spcAft>
              <a:buClr>
                <a:schemeClr val="accent6"/>
              </a:buClr>
              <a:buSzPts val="2800"/>
              <a:buFont typeface="Arial"/>
              <a:buNone/>
            </a:pPr>
            <a:r>
              <a:rPr lang="tr" sz="2800" b="1" i="0" u="none" strike="noStrike" dirty="0">
                <a:solidFill>
                  <a:srgbClr val="545554"/>
                </a:solidFill>
                <a:latin typeface="Helvetica Neue" panose="02000503000000020004"/>
                <a:ea typeface="Helvetica Neue"/>
                <a:cs typeface="Helvetica Neue"/>
                <a:sym typeface="Helvetica Neue" panose="02000503000000020004"/>
              </a:rPr>
              <a:t>Eksiksiz ve güvenilir bilgi elde etme</a:t>
            </a:r>
            <a:endParaRPr dirty="0"/>
          </a:p>
          <a:p>
            <a:pPr marL="457200" marR="0" lvl="0" indent="0" algn="l" rtl="0">
              <a:lnSpc>
                <a:spcPct val="90000"/>
              </a:lnSpc>
              <a:spcBef>
                <a:spcPts val="1000"/>
              </a:spcBef>
              <a:spcAft>
                <a:spcPct val="0"/>
              </a:spcAft>
              <a:buNone/>
            </a:pPr>
            <a:endParaRPr dirty="0"/>
          </a:p>
          <a:p>
            <a:pPr marL="228600" marR="0" lvl="0" indent="-101600" algn="l" rtl="0">
              <a:lnSpc>
                <a:spcPct val="90000"/>
              </a:lnSpc>
              <a:spcBef>
                <a:spcPts val="1000"/>
              </a:spcBef>
              <a:spcAft>
                <a:spcPct val="0"/>
              </a:spcAft>
              <a:buClr>
                <a:schemeClr val="accent6"/>
              </a:buClr>
              <a:buSzPts val="2000"/>
              <a:buFont typeface="Arial"/>
              <a:buNone/>
            </a:pPr>
            <a:endParaRPr sz="2000" dirty="0">
              <a:solidFill>
                <a:schemeClr val="dk1"/>
              </a:solidFill>
              <a:latin typeface="Calibri"/>
              <a:ea typeface="Calibri"/>
              <a:cs typeface="Calibri"/>
              <a:sym typeface="Calibri"/>
            </a:endParaRPr>
          </a:p>
          <a:p>
            <a:pPr marL="228600" marR="0" lvl="0" indent="-101600" algn="l" rtl="0">
              <a:lnSpc>
                <a:spcPct val="90000"/>
              </a:lnSpc>
              <a:spcBef>
                <a:spcPts val="1000"/>
              </a:spcBef>
              <a:spcAft>
                <a:spcPct val="0"/>
              </a:spcAft>
              <a:buClr>
                <a:schemeClr val="accent6"/>
              </a:buClr>
              <a:buSzPts val="2000"/>
              <a:buFont typeface="Arial"/>
              <a:buNone/>
            </a:pPr>
            <a:endParaRPr sz="2000" dirty="0">
              <a:solidFill>
                <a:schemeClr val="dk1"/>
              </a:solidFill>
              <a:latin typeface="Calibri"/>
              <a:ea typeface="Calibri"/>
              <a:cs typeface="Calibri"/>
              <a:sym typeface="Calibri"/>
            </a:endParaRPr>
          </a:p>
          <a:p>
            <a:pPr marL="0" marR="0" lvl="0" indent="0" algn="l" rtl="0">
              <a:lnSpc>
                <a:spcPct val="90000"/>
              </a:lnSpc>
              <a:spcBef>
                <a:spcPts val="1000"/>
              </a:spcBef>
              <a:spcAft>
                <a:spcPct val="0"/>
              </a:spcAft>
              <a:buClr>
                <a:schemeClr val="accent6"/>
              </a:buClr>
              <a:buSzPts val="2800"/>
              <a:buFont typeface="Arial"/>
              <a:buNone/>
            </a:pPr>
            <a:endParaRPr sz="2800" dirty="0">
              <a:solidFill>
                <a:schemeClr val="dk1"/>
              </a:solidFill>
              <a:latin typeface="Calibri"/>
              <a:ea typeface="Calibri"/>
              <a:cs typeface="Calibri"/>
              <a:sym typeface="Calibri"/>
            </a:endParaRPr>
          </a:p>
          <a:p>
            <a:pPr marL="228600" marR="0" lvl="0" indent="-50800" algn="l" rtl="0">
              <a:lnSpc>
                <a:spcPct val="90000"/>
              </a:lnSpc>
              <a:spcBef>
                <a:spcPts val="1000"/>
              </a:spcBef>
              <a:spcAft>
                <a:spcPct val="0"/>
              </a:spcAft>
              <a:buClr>
                <a:schemeClr val="accent6"/>
              </a:buClr>
              <a:buSzPts val="2800"/>
              <a:buFont typeface="Arial"/>
              <a:buNone/>
            </a:pPr>
            <a:endParaRPr sz="2800" dirty="0">
              <a:solidFill>
                <a:schemeClr val="dk1"/>
              </a:solidFill>
              <a:latin typeface="Helvetica Neue"/>
              <a:ea typeface="Helvetica Neue"/>
              <a:cs typeface="Helvetica Neue"/>
              <a:sym typeface="Helvetica Neue"/>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2"/>
          <p:cNvSpPr txBox="1">
            <a:spLocks noGrp="1"/>
          </p:cNvSpPr>
          <p:nvPr>
            <p:ph type="title"/>
          </p:nvPr>
        </p:nvSpPr>
        <p:spPr>
          <a:xfrm>
            <a:off x="838200" y="23490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Tx/>
              <a:buFont typeface="Calibri"/>
              <a:buNone/>
            </a:pPr>
            <a:r>
              <a:rPr lang="tr" sz="4000" b="1" i="0" u="none" strike="noStrike" dirty="0">
                <a:latin typeface="Calibri"/>
                <a:ea typeface="Calibri"/>
                <a:cs typeface="Calibri"/>
                <a:sym typeface="Calibri"/>
              </a:rPr>
              <a:t>ÇOCUK İŞÇİLİĞİ HAKKINDA VERİ TOPLAMA ÇALIŞMALARINA ÇOCUKLARIN KATILIMI </a:t>
            </a:r>
            <a:endParaRPr sz="3200" dirty="0">
              <a:latin typeface="Calibri"/>
              <a:ea typeface="Calibri"/>
              <a:cs typeface="Calibri"/>
              <a:sym typeface="Calibri"/>
            </a:endParaRPr>
          </a:p>
        </p:txBody>
      </p:sp>
      <p:sp>
        <p:nvSpPr>
          <p:cNvPr id="422" name="Google Shape;422;p22"/>
          <p:cNvSpPr txBox="1">
            <a:spLocks noGrp="1"/>
          </p:cNvSpPr>
          <p:nvPr>
            <p:ph type="body" idx="3"/>
          </p:nvPr>
        </p:nvSpPr>
        <p:spPr>
          <a:xfrm>
            <a:off x="8220446" y="2005667"/>
            <a:ext cx="1215770"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6"/>
              </a:buClr>
              <a:buSzPts val="3600"/>
              <a:buNone/>
            </a:pPr>
            <a:r>
              <a:rPr lang="tr" sz="3200" b="1" i="0" u="none" strike="noStrike" dirty="0">
                <a:latin typeface="Calibri"/>
                <a:ea typeface="Calibri"/>
                <a:cs typeface="Calibri"/>
                <a:sym typeface="Calibri"/>
              </a:rPr>
              <a:t>ETİK </a:t>
            </a:r>
            <a:endParaRPr sz="2000" dirty="0"/>
          </a:p>
        </p:txBody>
      </p:sp>
      <p:sp>
        <p:nvSpPr>
          <p:cNvPr id="423" name="Google Shape;423;p22"/>
          <p:cNvSpPr txBox="1">
            <a:spLocks noGrp="1"/>
          </p:cNvSpPr>
          <p:nvPr>
            <p:ph type="body" idx="4"/>
          </p:nvPr>
        </p:nvSpPr>
        <p:spPr>
          <a:xfrm>
            <a:off x="6955222" y="3055938"/>
            <a:ext cx="4661046" cy="298519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Zarar vermeme </a:t>
            </a:r>
            <a:endParaRPr sz="2600" dirty="0"/>
          </a:p>
          <a:p>
            <a:pPr marL="228600" lvl="0" indent="-228600" algn="l" rtl="0">
              <a:lnSpc>
                <a:spcPct val="90000"/>
              </a:lnSpc>
              <a:spcBef>
                <a:spcPts val="100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Bilgilendirilmiş onam </a:t>
            </a:r>
            <a:endParaRPr sz="2600" dirty="0"/>
          </a:p>
          <a:p>
            <a:pPr marL="228600" lvl="0" indent="-228600" algn="l" rtl="0">
              <a:lnSpc>
                <a:spcPct val="90000"/>
              </a:lnSpc>
              <a:spcBef>
                <a:spcPts val="100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Çocuk güvenliği  </a:t>
            </a:r>
            <a:endParaRPr sz="2600" dirty="0"/>
          </a:p>
          <a:p>
            <a:pPr marL="228600" lvl="0" indent="-228600" algn="l" rtl="0">
              <a:lnSpc>
                <a:spcPct val="90000"/>
              </a:lnSpc>
              <a:spcBef>
                <a:spcPts val="100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Gizlilik ve mahremiyet </a:t>
            </a:r>
            <a:endParaRPr sz="2600" dirty="0"/>
          </a:p>
          <a:p>
            <a:pPr marL="228600" lvl="0" indent="-228600" algn="l" rtl="0">
              <a:lnSpc>
                <a:spcPct val="90000"/>
              </a:lnSpc>
              <a:spcBef>
                <a:spcPts val="100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Beklentiler </a:t>
            </a:r>
            <a:endParaRPr sz="2600" dirty="0"/>
          </a:p>
          <a:p>
            <a:pPr marL="228600" lvl="0" indent="-228600" algn="l" rtl="0">
              <a:lnSpc>
                <a:spcPct val="90000"/>
              </a:lnSpc>
              <a:spcBef>
                <a:spcPts val="1000"/>
              </a:spcBef>
              <a:spcAft>
                <a:spcPct val="0"/>
              </a:spcAft>
              <a:buClr>
                <a:schemeClr val="accent6"/>
              </a:buClr>
              <a:buSzPts val="2800"/>
              <a:buChar char="•"/>
            </a:pPr>
            <a:r>
              <a:rPr lang="tr" sz="2600" b="0" i="0" u="none" strike="noStrike" dirty="0">
                <a:latin typeface="Helvetica Neue" panose="02000503000000020004"/>
                <a:ea typeface="Helvetica Neue"/>
                <a:cs typeface="Helvetica Neue"/>
                <a:sym typeface="Helvetica Neue" panose="02000503000000020004"/>
              </a:rPr>
              <a:t>Çocukların ve ailelerin hizmetlere yönlendirilmesi  </a:t>
            </a:r>
            <a:endParaRPr sz="2600" dirty="0"/>
          </a:p>
          <a:p>
            <a:pPr marL="228600" lvl="0" indent="-76200" algn="l" rtl="0">
              <a:lnSpc>
                <a:spcPct val="90000"/>
              </a:lnSpc>
              <a:spcBef>
                <a:spcPts val="1000"/>
              </a:spcBef>
              <a:spcAft>
                <a:spcPct val="0"/>
              </a:spcAft>
              <a:buClr>
                <a:schemeClr val="accent6"/>
              </a:buClr>
              <a:buSzPts val="2400"/>
              <a:buNone/>
            </a:pPr>
            <a:endParaRPr sz="2600" dirty="0">
              <a:latin typeface="Helvetica Neue"/>
              <a:ea typeface="Helvetica Neue"/>
              <a:cs typeface="Helvetica Neue"/>
              <a:sym typeface="Helvetica Neue"/>
            </a:endParaRPr>
          </a:p>
        </p:txBody>
      </p:sp>
      <p:sp>
        <p:nvSpPr>
          <p:cNvPr id="424" name="Google Shape;424;p22"/>
          <p:cNvSpPr txBox="1">
            <a:spLocks noGrp="1"/>
          </p:cNvSpPr>
          <p:nvPr>
            <p:ph type="body" idx="5"/>
          </p:nvPr>
        </p:nvSpPr>
        <p:spPr>
          <a:xfrm>
            <a:off x="783344" y="1924644"/>
            <a:ext cx="4661045" cy="6050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6"/>
              </a:buClr>
              <a:buSzPts val="3600"/>
              <a:buNone/>
            </a:pPr>
            <a:r>
              <a:rPr lang="tr" sz="3200" b="1" i="0" u="none" strike="noStrike" dirty="0">
                <a:latin typeface="Calibri"/>
                <a:ea typeface="Calibri"/>
                <a:cs typeface="Calibri"/>
                <a:sym typeface="Calibri"/>
              </a:rPr>
              <a:t>DİKKAT EDİLMESİ GEREKEN HUSUSLAR</a:t>
            </a:r>
            <a:endParaRPr sz="2000" dirty="0"/>
          </a:p>
          <a:p>
            <a:pPr marL="0" lvl="0" indent="0" algn="l" rtl="0">
              <a:lnSpc>
                <a:spcPct val="90000"/>
              </a:lnSpc>
              <a:spcBef>
                <a:spcPts val="1000"/>
              </a:spcBef>
              <a:spcAft>
                <a:spcPct val="0"/>
              </a:spcAft>
              <a:buClr>
                <a:schemeClr val="accent6"/>
              </a:buClr>
              <a:buSzPts val="3600"/>
              <a:buNone/>
            </a:pPr>
            <a:endParaRPr sz="3600" dirty="0">
              <a:latin typeface="Calibri"/>
              <a:ea typeface="Calibri"/>
              <a:cs typeface="Calibri"/>
              <a:sym typeface="Calibri"/>
            </a:endParaRPr>
          </a:p>
        </p:txBody>
      </p:sp>
      <p:sp>
        <p:nvSpPr>
          <p:cNvPr id="425" name="Google Shape;425;p22"/>
          <p:cNvSpPr txBox="1">
            <a:spLocks noGrp="1"/>
          </p:cNvSpPr>
          <p:nvPr>
            <p:ph type="body" idx="6"/>
          </p:nvPr>
        </p:nvSpPr>
        <p:spPr>
          <a:xfrm>
            <a:off x="575732" y="3044253"/>
            <a:ext cx="5520268" cy="22387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6"/>
              </a:buClr>
              <a:buSzPts val="2800"/>
              <a:buChar char="•"/>
            </a:pPr>
            <a:r>
              <a:rPr lang="tr" b="0" i="0" u="none" strike="noStrike" dirty="0">
                <a:latin typeface="Helvetica Neue" panose="02000503000000020004"/>
                <a:ea typeface="Helvetica Neue"/>
                <a:cs typeface="Helvetica Neue"/>
                <a:sym typeface="Helvetica Neue" panose="02000503000000020004"/>
              </a:rPr>
              <a:t>Gerekli mi? Güvenilir veri elde etmenin tek yolu mu? </a:t>
            </a:r>
            <a:endParaRPr sz="2000" dirty="0"/>
          </a:p>
          <a:p>
            <a:pPr marL="228600" lvl="0" indent="-228600" algn="l" rtl="0">
              <a:lnSpc>
                <a:spcPct val="90000"/>
              </a:lnSpc>
              <a:spcBef>
                <a:spcPts val="1000"/>
              </a:spcBef>
              <a:spcAft>
                <a:spcPct val="0"/>
              </a:spcAft>
              <a:buClr>
                <a:schemeClr val="accent6"/>
              </a:buClr>
              <a:buSzPts val="2800"/>
              <a:buChar char="•"/>
            </a:pPr>
            <a:r>
              <a:rPr lang="tr" b="0" i="0" u="none" strike="noStrike" dirty="0">
                <a:latin typeface="Helvetica Neue" panose="02000503000000020004"/>
                <a:ea typeface="Helvetica Neue"/>
                <a:cs typeface="Helvetica Neue"/>
                <a:sym typeface="Helvetica Neue" panose="02000503000000020004"/>
              </a:rPr>
              <a:t>Riskler nelerdir?</a:t>
            </a:r>
            <a:endParaRPr sz="2000" dirty="0"/>
          </a:p>
          <a:p>
            <a:pPr marL="228600" lvl="0" indent="-228600" algn="l" rtl="0">
              <a:lnSpc>
                <a:spcPct val="90000"/>
              </a:lnSpc>
              <a:spcBef>
                <a:spcPts val="1000"/>
              </a:spcBef>
              <a:spcAft>
                <a:spcPct val="0"/>
              </a:spcAft>
              <a:buClr>
                <a:schemeClr val="accent6"/>
              </a:buClr>
              <a:buSzPts val="2800"/>
              <a:buChar char="•"/>
            </a:pPr>
            <a:r>
              <a:rPr lang="tr" b="0" i="0" u="none" strike="noStrike" dirty="0">
                <a:latin typeface="Helvetica Neue" panose="02000503000000020004"/>
                <a:ea typeface="Helvetica Neue"/>
                <a:cs typeface="Helvetica Neue"/>
                <a:sym typeface="Helvetica Neue" panose="02000503000000020004"/>
              </a:rPr>
              <a:t>Etik ve çocukları güçlendirecek biçimde nasıl yapılabilir? </a:t>
            </a:r>
            <a:endParaRPr sz="2000" dirty="0"/>
          </a:p>
          <a:p>
            <a:pPr marL="228600" lvl="0" indent="-228600" algn="l" rtl="0">
              <a:lnSpc>
                <a:spcPct val="90000"/>
              </a:lnSpc>
              <a:spcBef>
                <a:spcPts val="1000"/>
              </a:spcBef>
              <a:spcAft>
                <a:spcPct val="0"/>
              </a:spcAft>
              <a:buClr>
                <a:schemeClr val="accent6"/>
              </a:buClr>
              <a:buSzPts val="2800"/>
              <a:buChar char="•"/>
            </a:pPr>
            <a:r>
              <a:rPr lang="tr" b="0" i="0" u="none" strike="noStrike" dirty="0">
                <a:latin typeface="Helvetica Neue" panose="02000503000000020004"/>
              </a:rPr>
              <a:t>Sosyal açıdan ve eğitim açısından büyük eksikleri olan çocuklar için uygun yöntemler var mı? </a:t>
            </a:r>
            <a:endParaRPr sz="2000" dirty="0"/>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3"/>
          <p:cNvSpPr txBox="1">
            <a:spLocks noGrp="1"/>
          </p:cNvSpPr>
          <p:nvPr>
            <p:ph type="title"/>
          </p:nvPr>
        </p:nvSpPr>
        <p:spPr>
          <a:xfrm>
            <a:off x="656022" y="365125"/>
            <a:ext cx="704017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1"/>
              </a:buClr>
              <a:buSzPts val="3600"/>
              <a:buFont typeface="Helvetica Neue"/>
              <a:buNone/>
            </a:pPr>
            <a:r>
              <a:rPr lang="tr" sz="3600" b="1" i="0" u="none" strike="noStrike" dirty="0">
                <a:latin typeface="Helvetica Neue" panose="02000503000000020004"/>
              </a:rPr>
              <a:t>FAALİYET: ÇOCUK İŞÇİLİĞİ HAKKINDA VERİ TOPLAMA </a:t>
            </a:r>
            <a:endParaRPr dirty="0"/>
          </a:p>
        </p:txBody>
      </p:sp>
      <p:sp>
        <p:nvSpPr>
          <p:cNvPr id="431" name="Google Shape;431;p23"/>
          <p:cNvSpPr txBox="1">
            <a:spLocks noGrp="1"/>
          </p:cNvSpPr>
          <p:nvPr>
            <p:ph type="body" idx="2"/>
          </p:nvPr>
        </p:nvSpPr>
        <p:spPr>
          <a:xfrm>
            <a:off x="656023" y="2291884"/>
            <a:ext cx="10820015" cy="3771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panose="02000503000000020004"/>
              </a:rPr>
              <a:t>Bir raportör ve not tutmak üzere birini belirleyin.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Size verilen cümleleri tartışın ve her cümleyi nasıl tamamlayacağınıza karar verin.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10 dakika süreniz var.</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Genel oturumda tartışın.</a:t>
            </a:r>
            <a:endParaRPr dirty="0"/>
          </a:p>
          <a:p>
            <a:pPr marL="228600" lvl="0" indent="-50800" algn="l" rtl="0">
              <a:lnSpc>
                <a:spcPct val="90000"/>
              </a:lnSpc>
              <a:spcBef>
                <a:spcPts val="1000"/>
              </a:spcBef>
              <a:spcAft>
                <a:spcPct val="0"/>
              </a:spcAft>
              <a:buClr>
                <a:schemeClr val="accent3"/>
              </a:buClr>
              <a:buSzPts val="2800"/>
              <a:buNone/>
            </a:pPr>
            <a:endParaRPr dirty="0"/>
          </a:p>
        </p:txBody>
      </p:sp>
      <p:pic>
        <p:nvPicPr>
          <p:cNvPr id="5" name="Resim 4" descr="metin, grafik, yazı tipi, logo içeren bir resim&#10;&#10;Açıklama otomatik olarak oluşturuldu">
            <a:extLst>
              <a:ext uri="{FF2B5EF4-FFF2-40B4-BE49-F238E27FC236}">
                <a16:creationId xmlns:a16="http://schemas.microsoft.com/office/drawing/2014/main" id="{918DC899-F00A-10DA-15E2-DC7E7F1A6127}"/>
              </a:ext>
            </a:extLst>
          </p:cNvPr>
          <p:cNvPicPr>
            <a:picLocks noChangeAspect="1"/>
          </p:cNvPicPr>
          <p:nvPr/>
        </p:nvPicPr>
        <p:blipFill>
          <a:blip r:embed="rId4"/>
          <a:stretch>
            <a:fillRect/>
          </a:stretch>
        </p:blipFill>
        <p:spPr>
          <a:xfrm>
            <a:off x="9248172" y="125887"/>
            <a:ext cx="2758874" cy="1336658"/>
          </a:xfrm>
          <a:prstGeom prst="rect">
            <a:avLst/>
          </a:prstGeom>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1"/>
              </a:buClr>
              <a:buSzPts val="4000"/>
              <a:buFont typeface="Helvetica Neue"/>
              <a:buNone/>
            </a:pPr>
            <a:r>
              <a:rPr lang="tr" sz="4000" b="1" i="0" u="none" strike="noStrike" dirty="0">
                <a:latin typeface="Helvetica Neue" panose="02000503000000020004"/>
              </a:rPr>
              <a:t>TEMEL MESAJLAR</a:t>
            </a:r>
            <a:endParaRPr sz="4000" b="0" dirty="0"/>
          </a:p>
        </p:txBody>
      </p:sp>
      <p:sp>
        <p:nvSpPr>
          <p:cNvPr id="439" name="Google Shape;439;p24"/>
          <p:cNvSpPr txBox="1">
            <a:spLocks noGrp="1"/>
          </p:cNvSpPr>
          <p:nvPr>
            <p:ph type="body" idx="2"/>
          </p:nvPr>
        </p:nvSpPr>
        <p:spPr>
          <a:xfrm>
            <a:off x="549985" y="1898994"/>
            <a:ext cx="11371939" cy="495900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400"/>
              <a:buChar char="•"/>
            </a:pPr>
            <a:r>
              <a:rPr lang="tr" sz="2200" b="0" i="0" u="none" strike="noStrike" dirty="0">
                <a:latin typeface="Helvetica Neue" panose="02000503000000020004"/>
              </a:rPr>
              <a:t>Verileri; cinsiyete, yaşa, engelliliğe ve asgari çalışma yaşına/zorunlu eğitim yaşına göre ayrıştırın.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Erişim, kaynaklar ve süre sınırlı olduğunda çocuk işçiliğini ön hızlı değerlendirmelere ve ihtiyaç değerlendirmelerine entegre edin.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Erişim, kaynak ve zaman varsa çocuk işçiliğini, ihtiyaç değerlendirmelerine ve çocuk işçiliğine dair derinlemesine değerlendirme çalışmalarına entegre edin.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Koordineli değerlendirme çerçeveleri, farklı sektörlerden veri toplamak için uyumlaştırılmış bir yaklaşım sunar.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Çalışan çocukların yaşı, her hafta kaç gün ve kaç saat çalıştıkları, görevler, işin niteliği ve koşulları ve okul devamlılığı hakkında birincil veri toplamaya öncelik verin.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Çocuk işçiliğini, içinde gerçekleştiği yerel bağlamda ele alın. </a:t>
            </a:r>
            <a:endParaRPr sz="2200" dirty="0"/>
          </a:p>
          <a:p>
            <a:pPr marL="228600" lvl="0" indent="-228600" algn="l" rtl="0">
              <a:lnSpc>
                <a:spcPct val="90000"/>
              </a:lnSpc>
              <a:spcBef>
                <a:spcPts val="1000"/>
              </a:spcBef>
              <a:spcAft>
                <a:spcPct val="0"/>
              </a:spcAft>
              <a:buSzPts val="2400"/>
              <a:buChar char="•"/>
            </a:pPr>
            <a:r>
              <a:rPr lang="tr" sz="2200" b="0" i="0" u="none" strike="noStrike" dirty="0">
                <a:latin typeface="Helvetica Neue" panose="02000503000000020004"/>
              </a:rPr>
              <a:t>Çocuk işçiliği ve EKBÇİ hakkında veri toplarken oldukça hassas davranın. </a:t>
            </a:r>
            <a:endParaRPr sz="2200" dirty="0"/>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body" idx="2"/>
          </p:nvPr>
        </p:nvSpPr>
        <p:spPr>
          <a:xfrm>
            <a:off x="304800" y="2905618"/>
            <a:ext cx="11364685"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ct val="0"/>
              </a:spcBef>
              <a:spcAft>
                <a:spcPct val="0"/>
              </a:spcAft>
              <a:buSzPts val="2800"/>
              <a:buFont typeface="Calibri"/>
              <a:buChar char="●"/>
            </a:pPr>
            <a:r>
              <a:rPr lang="tr" sz="2800" b="0" i="0" u="none" strike="noStrike" dirty="0">
                <a:latin typeface="Calibri"/>
                <a:ea typeface="Calibri"/>
                <a:cs typeface="Calibri"/>
                <a:sym typeface="Calibri"/>
              </a:rPr>
              <a:t>Herhangi bir bağlamda çocuk işçiliğini değerlendirmek ve analiz etmek için ihtiyaç duyulan temel bilgilerin bir kısmını </a:t>
            </a:r>
            <a:r>
              <a:rPr lang="tr" sz="2800" b="0" i="0" u="none" strike="noStrike" dirty="0" smtClean="0">
                <a:latin typeface="Calibri"/>
                <a:ea typeface="Calibri"/>
                <a:cs typeface="Calibri"/>
                <a:sym typeface="Calibri"/>
              </a:rPr>
              <a:t>listeleyebilecek </a:t>
            </a:r>
            <a:r>
              <a:rPr lang="tr" sz="2800" b="0" i="0" u="none" strike="noStrike" dirty="0">
                <a:latin typeface="Calibri"/>
                <a:ea typeface="Calibri"/>
                <a:cs typeface="Calibri"/>
                <a:sym typeface="Calibri"/>
              </a:rPr>
              <a:t>(Ne Bilmemiz Gerekiyor</a:t>
            </a:r>
            <a:r>
              <a:rPr lang="tr" sz="2800" b="0" i="0" u="none" strike="noStrike" dirty="0" smtClean="0">
                <a:latin typeface="Calibri"/>
                <a:ea typeface="Calibri"/>
                <a:cs typeface="Calibri"/>
                <a:sym typeface="Calibri"/>
              </a:rPr>
              <a:t>), </a:t>
            </a:r>
            <a:endParaRPr dirty="0">
              <a:latin typeface="Calibri"/>
              <a:ea typeface="Calibri"/>
              <a:cs typeface="Calibri"/>
              <a:sym typeface="Calibri"/>
            </a:endParaRPr>
          </a:p>
          <a:p>
            <a:pPr marL="457200" lvl="0" indent="-406400" algn="l" rtl="0">
              <a:lnSpc>
                <a:spcPct val="100000"/>
              </a:lnSpc>
              <a:spcBef>
                <a:spcPct val="0"/>
              </a:spcBef>
              <a:spcAft>
                <a:spcPct val="0"/>
              </a:spcAft>
              <a:buSzPts val="2800"/>
              <a:buFont typeface="Calibri"/>
              <a:buChar char="●"/>
            </a:pPr>
            <a:r>
              <a:rPr lang="tr" sz="2800" b="0" i="0" u="none" strike="noStrike" dirty="0">
                <a:latin typeface="Calibri"/>
                <a:ea typeface="Calibri"/>
                <a:cs typeface="Calibri"/>
                <a:sym typeface="Calibri"/>
              </a:rPr>
              <a:t>Kendi bağlamınızda veya herhangi bir bağlamda çocuk işçiliği hakkında durum bilgisi toplamaya yönelik fırsatları tespit </a:t>
            </a:r>
            <a:r>
              <a:rPr lang="tr" sz="2800" b="0" i="0" u="none" strike="noStrike" dirty="0" smtClean="0">
                <a:latin typeface="Calibri"/>
                <a:ea typeface="Calibri"/>
                <a:cs typeface="Calibri"/>
                <a:sym typeface="Calibri"/>
              </a:rPr>
              <a:t>edebilecek,</a:t>
            </a:r>
            <a:endParaRPr dirty="0">
              <a:latin typeface="Calibri"/>
              <a:ea typeface="Calibri"/>
              <a:cs typeface="Calibri"/>
              <a:sym typeface="Calibri"/>
            </a:endParaRPr>
          </a:p>
          <a:p>
            <a:pPr marL="457200" lvl="0" indent="-406400" algn="l" rtl="0">
              <a:lnSpc>
                <a:spcPct val="100000"/>
              </a:lnSpc>
              <a:spcBef>
                <a:spcPct val="0"/>
              </a:spcBef>
              <a:spcAft>
                <a:spcPct val="0"/>
              </a:spcAft>
              <a:buSzPts val="2800"/>
              <a:buFont typeface="Calibri"/>
              <a:buChar char="●"/>
            </a:pPr>
            <a:r>
              <a:rPr lang="tr" sz="2800" b="0" i="0" u="none" strike="noStrike" dirty="0">
                <a:latin typeface="Calibri"/>
                <a:ea typeface="Calibri"/>
                <a:cs typeface="Calibri"/>
                <a:sym typeface="Calibri"/>
              </a:rPr>
              <a:t>Çocuk işçiliğinin ihtiyaç değerlendirmesine nasıl entegre edilmesi gerektiğine dair temel unsurları </a:t>
            </a:r>
            <a:r>
              <a:rPr lang="tr" sz="2800" b="0" i="0" u="none" strike="noStrike" dirty="0" smtClean="0">
                <a:latin typeface="Calibri"/>
                <a:ea typeface="Calibri"/>
                <a:cs typeface="Calibri"/>
                <a:sym typeface="Calibri"/>
              </a:rPr>
              <a:t>tanımlayabileceksiniz.</a:t>
            </a:r>
            <a:endParaRPr sz="4500" dirty="0">
              <a:latin typeface="Calibri"/>
              <a:ea typeface="Calibri"/>
              <a:cs typeface="Calibri"/>
              <a:sym typeface="Calibri"/>
            </a:endParaRPr>
          </a:p>
          <a:p>
            <a:pPr marL="457200" lvl="0" indent="-279400" algn="l" rtl="0">
              <a:lnSpc>
                <a:spcPct val="90000"/>
              </a:lnSpc>
              <a:spcBef>
                <a:spcPts val="1000"/>
              </a:spcBef>
              <a:spcAft>
                <a:spcPct val="0"/>
              </a:spcAft>
              <a:buClr>
                <a:schemeClr val="lt1"/>
              </a:buClr>
              <a:buSzPts val="2800"/>
              <a:buFont typeface="Noto Sans Symbols"/>
              <a:buNone/>
            </a:pPr>
            <a:endParaRPr b="1" dirty="0"/>
          </a:p>
        </p:txBody>
      </p:sp>
      <p:sp>
        <p:nvSpPr>
          <p:cNvPr id="249" name="Google Shape;249;p3"/>
          <p:cNvSpPr txBox="1"/>
          <p:nvPr/>
        </p:nvSpPr>
        <p:spPr>
          <a:xfrm>
            <a:off x="1828005" y="476375"/>
            <a:ext cx="8535987" cy="62793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50" name="Google Shape;250;p3"/>
          <p:cNvSpPr txBox="1"/>
          <p:nvPr/>
        </p:nvSpPr>
        <p:spPr>
          <a:xfrm>
            <a:off x="1299272" y="624985"/>
            <a:ext cx="9593451" cy="2280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r>
              <a:rPr lang="tr" sz="2800" b="0" i="0" u="none" strike="noStrike" cap="none" dirty="0">
                <a:solidFill>
                  <a:srgbClr val="FFFFFF"/>
                </a:solidFill>
                <a:latin typeface="Helvetica Neue" panose="02000503000000020004"/>
                <a:ea typeface="Helvetica Neue"/>
                <a:cs typeface="Helvetica Neue"/>
                <a:sym typeface="Helvetica Neue" panose="02000503000000020004"/>
              </a:rPr>
              <a:t> </a:t>
            </a:r>
            <a:r>
              <a:rPr lang="tr" sz="4000" b="1" i="0" u="none" strike="noStrike" cap="none" dirty="0">
                <a:solidFill>
                  <a:srgbClr val="FFFFFF"/>
                </a:solidFill>
                <a:latin typeface="Helvetica Neue" panose="02000503000000020004"/>
                <a:ea typeface="Helvetica Neue"/>
                <a:cs typeface="Helvetica Neue"/>
                <a:sym typeface="Helvetica Neue" panose="02000503000000020004"/>
              </a:rPr>
              <a:t>ÖĞRENME ÇIKTILARI  </a:t>
            </a:r>
            <a:endParaRPr dirty="0"/>
          </a:p>
          <a:p>
            <a:pPr marL="0" marR="0" lvl="0" indent="0" algn="ctr" rtl="0">
              <a:lnSpc>
                <a:spcPct val="90000"/>
              </a:lnSpc>
              <a:spcBef>
                <a:spcPts val="1000"/>
              </a:spcBef>
              <a:spcAft>
                <a:spcPct val="0"/>
              </a:spcAft>
              <a:buClr>
                <a:schemeClr val="lt1"/>
              </a:buClr>
              <a:buSzPts val="3000"/>
              <a:buFont typeface="Arial"/>
              <a:buNone/>
            </a:pPr>
            <a:r>
              <a:rPr lang="tr" sz="3000" b="0" i="0" u="none" strike="noStrike" dirty="0">
                <a:solidFill>
                  <a:srgbClr val="FFFFFF"/>
                </a:solidFill>
                <a:latin typeface="Helvetica Neue" panose="02000503000000020004"/>
                <a:ea typeface="Helvetica Neue"/>
                <a:cs typeface="Helvetica Neue"/>
                <a:sym typeface="Helvetica Neue" panose="02000503000000020004"/>
              </a:rPr>
              <a:t>Bu </a:t>
            </a:r>
            <a:r>
              <a:rPr lang="tr" sz="3000" b="0" i="0" u="none" strike="noStrike" dirty="0" smtClean="0">
                <a:solidFill>
                  <a:srgbClr val="FFFFFF"/>
                </a:solidFill>
                <a:latin typeface="Helvetica Neue" panose="02000503000000020004"/>
                <a:ea typeface="Helvetica Neue"/>
                <a:cs typeface="Helvetica Neue"/>
                <a:sym typeface="Helvetica Neue" panose="02000503000000020004"/>
              </a:rPr>
              <a:t>oturumun sonunda:</a:t>
            </a:r>
            <a:endParaRPr sz="3000" b="1" i="0" u="none" strike="noStrike" cap="none" dirty="0">
              <a:solidFill>
                <a:schemeClr val="lt1"/>
              </a:solidFill>
              <a:latin typeface="Helvetica Neue" panose="02000503000000020004"/>
              <a:ea typeface="Helvetica Neue"/>
              <a:cs typeface="Helvetica Neue"/>
              <a:sym typeface="Helvetica Neue" panose="02000503000000020004"/>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body" idx="1"/>
          </p:nvPr>
        </p:nvSpPr>
        <p:spPr>
          <a:xfrm>
            <a:off x="876300" y="1124193"/>
            <a:ext cx="10058400" cy="7808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panose="02000503000000020004"/>
              </a:rPr>
              <a:t>ÇOCUK İŞÇİLİĞİ HAKKINDA BİLMEMİZ GEREKEN BİLGİLERİ TANIMLAYABİLME</a:t>
            </a:r>
            <a:endParaRPr sz="4000" dirty="0"/>
          </a:p>
          <a:p>
            <a:pPr marL="0" lvl="0" indent="0" algn="ctr" rtl="0">
              <a:lnSpc>
                <a:spcPct val="90000"/>
              </a:lnSpc>
              <a:spcBef>
                <a:spcPts val="1000"/>
              </a:spcBef>
              <a:spcAft>
                <a:spcPct val="0"/>
              </a:spcAft>
              <a:buClr>
                <a:schemeClr val="lt1"/>
              </a:buClr>
              <a:buSzPts val="4000"/>
              <a:buNone/>
            </a:pPr>
            <a:endParaRPr sz="4000" dirty="0"/>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100513" y="935830"/>
            <a:ext cx="7300912" cy="6715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6"/>
              </a:buClr>
              <a:buSzPts val="4000"/>
              <a:buNone/>
            </a:pPr>
            <a:r>
              <a:rPr lang="tr" sz="4000" b="1" i="0" u="none" strike="noStrike">
                <a:latin typeface="Helvetica Neue" panose="02000503000000020004"/>
              </a:rPr>
              <a:t>TARTIŞMA: </a:t>
            </a:r>
            <a:endParaRPr/>
          </a:p>
        </p:txBody>
      </p:sp>
      <p:sp>
        <p:nvSpPr>
          <p:cNvPr id="262" name="Google Shape;262;p5"/>
          <p:cNvSpPr txBox="1">
            <a:spLocks noGrp="1"/>
          </p:cNvSpPr>
          <p:nvPr>
            <p:ph type="body" idx="3"/>
          </p:nvPr>
        </p:nvSpPr>
        <p:spPr>
          <a:xfrm>
            <a:off x="124601" y="592934"/>
            <a:ext cx="3408218" cy="62650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4000"/>
              <a:buNone/>
            </a:pPr>
            <a:r>
              <a:rPr lang="tr" sz="3200" b="1" i="0" u="none" strike="noStrike" dirty="0">
                <a:latin typeface="Calibri"/>
                <a:ea typeface="Calibri"/>
                <a:cs typeface="Calibri"/>
                <a:sym typeface="Calibri"/>
              </a:rPr>
              <a:t>ÇOCUK İŞÇİLİĞİNİN DURUMU HAKKINDA BİLMEMİZ GEREKEN BİLGİLERİ TANIMLAYABİLME</a:t>
            </a:r>
            <a:endParaRPr sz="3200" dirty="0"/>
          </a:p>
        </p:txBody>
      </p:sp>
      <p:sp>
        <p:nvSpPr>
          <p:cNvPr id="263" name="Google Shape;263;p5"/>
          <p:cNvSpPr txBox="1">
            <a:spLocks noGrp="1"/>
          </p:cNvSpPr>
          <p:nvPr>
            <p:ph type="body" idx="2"/>
          </p:nvPr>
        </p:nvSpPr>
        <p:spPr>
          <a:xfrm>
            <a:off x="4100513" y="1271586"/>
            <a:ext cx="7300912" cy="5057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Clr>
                <a:schemeClr val="dk1"/>
              </a:buClr>
              <a:buSzPts val="1600"/>
              <a:buFont typeface="Helvetica Neue"/>
              <a:buNone/>
            </a:pPr>
            <a:endParaRPr sz="1600" dirty="0"/>
          </a:p>
          <a:p>
            <a:pPr marL="0" lvl="0" indent="0" algn="l" rtl="0">
              <a:lnSpc>
                <a:spcPct val="100000"/>
              </a:lnSpc>
              <a:spcBef>
                <a:spcPct val="0"/>
              </a:spcBef>
              <a:spcAft>
                <a:spcPct val="0"/>
              </a:spcAft>
              <a:buClr>
                <a:schemeClr val="dk1"/>
              </a:buClr>
              <a:buSzPts val="2800"/>
              <a:buFont typeface="Helvetica Neue"/>
              <a:buNone/>
            </a:pP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Etkili bir yanıt geliştirebilmek amacıyla çocuk işçiliği hakkında ne gibi temel bilgilere sahip olmamız gerekiyor?</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Aşağıda belirtilen koşullarda çocuk işçiliğine dair bilgileri değerlendirin: </a:t>
            </a:r>
            <a:endParaRPr dirty="0"/>
          </a:p>
          <a:p>
            <a:pPr marL="879475" lvl="1" indent="-422275" algn="l" rtl="0">
              <a:lnSpc>
                <a:spcPct val="90000"/>
              </a:lnSpc>
              <a:spcBef>
                <a:spcPts val="500"/>
              </a:spcBef>
              <a:spcAft>
                <a:spcPct val="0"/>
              </a:spcAft>
              <a:buSzPts val="2800"/>
              <a:buFont typeface="Arial"/>
              <a:buChar char="•"/>
            </a:pPr>
            <a:r>
              <a:rPr lang="tr" sz="2800" b="0" i="0" u="none" strike="noStrike" dirty="0">
                <a:latin typeface="Helvetica Neue" panose="02000503000000020004"/>
              </a:rPr>
              <a:t>İnsani durumlar </a:t>
            </a:r>
            <a:endParaRPr dirty="0"/>
          </a:p>
          <a:p>
            <a:pPr marL="879475" lvl="1" indent="-422275" algn="l" rtl="0">
              <a:lnSpc>
                <a:spcPct val="90000"/>
              </a:lnSpc>
              <a:spcBef>
                <a:spcPts val="500"/>
              </a:spcBef>
              <a:spcAft>
                <a:spcPct val="0"/>
              </a:spcAft>
              <a:buSzPts val="2800"/>
              <a:buFont typeface="Arial"/>
              <a:buChar char="•"/>
            </a:pPr>
            <a:r>
              <a:rPr lang="tr" sz="2800" b="0" i="0" u="none" strike="noStrike" dirty="0">
                <a:latin typeface="Helvetica Neue" panose="02000503000000020004"/>
              </a:rPr>
              <a:t>Ulusal/yerel sistemler</a:t>
            </a:r>
            <a:endParaRPr sz="2800" dirty="0"/>
          </a:p>
          <a:p>
            <a:pPr marL="0" lvl="0" indent="0" algn="l" rtl="0">
              <a:lnSpc>
                <a:spcPct val="90000"/>
              </a:lnSpc>
              <a:spcBef>
                <a:spcPts val="1000"/>
              </a:spcBef>
              <a:spcAft>
                <a:spcPct val="0"/>
              </a:spcAft>
              <a:buSzPts val="2800"/>
              <a:buNone/>
            </a:pPr>
            <a:endParaRPr dirty="0"/>
          </a:p>
        </p:txBody>
      </p:sp>
      <p:pic>
        <p:nvPicPr>
          <p:cNvPr id="264" name="Google Shape;264;p5"/>
          <p:cNvPicPr preferRelativeResize="0"/>
          <p:nvPr/>
        </p:nvPicPr>
        <p:blipFill>
          <a:blip r:embed="rId4">
            <a:alphaModFix/>
          </a:blip>
          <a:stretch>
            <a:fillRect/>
          </a:stretch>
        </p:blipFill>
        <p:spPr>
          <a:xfrm>
            <a:off x="9966325" y="465930"/>
            <a:ext cx="1435100" cy="939800"/>
          </a:xfrm>
          <a:prstGeom prst="rect">
            <a:avLst/>
          </a:prstGeom>
          <a:noFill/>
          <a:ln>
            <a:noFill/>
          </a:ln>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394129" y="223696"/>
            <a:ext cx="8797871" cy="6715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6"/>
              </a:buClr>
              <a:buSzPts val="3600"/>
              <a:buNone/>
            </a:pPr>
            <a:r>
              <a:rPr lang="tr" sz="3600" b="1" i="0" u="none" strike="noStrike" dirty="0">
                <a:latin typeface="Helvetica Neue" panose="02000503000000020004"/>
              </a:rPr>
              <a:t>ÇOCUK İŞÇİLİĞİ HAKKINDA NE BİLMEMİZ GEREKİYOR</a:t>
            </a:r>
            <a:endParaRPr sz="3600" dirty="0"/>
          </a:p>
        </p:txBody>
      </p:sp>
      <p:sp>
        <p:nvSpPr>
          <p:cNvPr id="271" name="Google Shape;271;p6"/>
          <p:cNvSpPr txBox="1">
            <a:spLocks noGrp="1"/>
          </p:cNvSpPr>
          <p:nvPr>
            <p:ph type="body" idx="3"/>
          </p:nvPr>
        </p:nvSpPr>
        <p:spPr>
          <a:xfrm>
            <a:off x="54767" y="332184"/>
            <a:ext cx="3629025" cy="6525815"/>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ct val="0"/>
              </a:spcBef>
              <a:spcAft>
                <a:spcPct val="0"/>
              </a:spcAft>
              <a:buClr>
                <a:schemeClr val="lt1"/>
              </a:buClr>
              <a:buSzPts val="4063"/>
              <a:buNone/>
            </a:pPr>
            <a:r>
              <a:rPr lang="tr" sz="3400" b="1" i="0" u="none" strike="noStrike" dirty="0">
                <a:latin typeface="Helvetica Neue" panose="02000503000000020004"/>
              </a:rPr>
              <a:t>NE BİLMEMİZ </a:t>
            </a:r>
            <a:br>
              <a:rPr lang="tr" sz="3400" b="1" i="0" u="none" strike="noStrike" dirty="0">
                <a:latin typeface="Helvetica Neue" panose="02000503000000020004"/>
              </a:rPr>
            </a:br>
            <a:r>
              <a:rPr lang="tr" sz="3400" b="1" i="0" u="none" strike="noStrike" dirty="0">
                <a:latin typeface="Helvetica Neue" panose="02000503000000020004"/>
              </a:rPr>
              <a:t>GEREKİYOR</a:t>
            </a:r>
            <a:br>
              <a:rPr lang="tr" sz="3400" b="1" i="0" u="none" strike="noStrike" dirty="0">
                <a:latin typeface="Helvetica Neue" panose="02000503000000020004"/>
              </a:rPr>
            </a:br>
            <a:endParaRPr sz="2050" dirty="0"/>
          </a:p>
          <a:p>
            <a:pPr marL="0" lvl="0" indent="0" algn="l" rtl="0">
              <a:lnSpc>
                <a:spcPct val="70000"/>
              </a:lnSpc>
              <a:spcBef>
                <a:spcPts val="1000"/>
              </a:spcBef>
              <a:spcAft>
                <a:spcPct val="0"/>
              </a:spcAft>
              <a:buClr>
                <a:schemeClr val="lt1"/>
              </a:buClr>
              <a:buSzPts val="4063"/>
              <a:buNone/>
            </a:pPr>
            <a:endParaRPr sz="3862" dirty="0"/>
          </a:p>
          <a:p>
            <a:pPr marL="0" lvl="0" indent="0" algn="l" rtl="0">
              <a:lnSpc>
                <a:spcPct val="70000"/>
              </a:lnSpc>
              <a:spcBef>
                <a:spcPts val="1000"/>
              </a:spcBef>
              <a:spcAft>
                <a:spcPct val="0"/>
              </a:spcAft>
              <a:buClr>
                <a:schemeClr val="lt1"/>
              </a:buClr>
              <a:buSzPts val="2500"/>
              <a:buNone/>
            </a:pPr>
            <a:endParaRPr sz="2050" dirty="0"/>
          </a:p>
          <a:p>
            <a:pPr marL="422275" lvl="0" indent="-287337" algn="l" rtl="0">
              <a:lnSpc>
                <a:spcPct val="70000"/>
              </a:lnSpc>
              <a:spcBef>
                <a:spcPts val="1000"/>
              </a:spcBef>
              <a:spcAft>
                <a:spcPct val="0"/>
              </a:spcAft>
              <a:buClr>
                <a:schemeClr val="lt1"/>
              </a:buClr>
              <a:buSzPts val="2125"/>
              <a:buFont typeface="Arial"/>
              <a:buNone/>
            </a:pPr>
            <a:endParaRPr sz="1925" dirty="0">
              <a:latin typeface="Calibri"/>
              <a:ea typeface="Calibri"/>
              <a:cs typeface="Calibri"/>
              <a:sym typeface="Calibri"/>
            </a:endParaRPr>
          </a:p>
        </p:txBody>
      </p:sp>
      <p:sp>
        <p:nvSpPr>
          <p:cNvPr id="272" name="Google Shape;272;p6"/>
          <p:cNvSpPr txBox="1">
            <a:spLocks noGrp="1"/>
          </p:cNvSpPr>
          <p:nvPr>
            <p:ph type="body" idx="2"/>
          </p:nvPr>
        </p:nvSpPr>
        <p:spPr>
          <a:xfrm>
            <a:off x="4126919" y="2105204"/>
            <a:ext cx="7593600" cy="45291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Ölçeği ve ciddiyeti </a:t>
            </a:r>
            <a:endParaRPr sz="2400" dirty="0">
              <a:latin typeface="Calibri"/>
              <a:ea typeface="Calibri"/>
              <a:cs typeface="Calibri"/>
              <a:sym typeface="Calibri"/>
            </a:endParaRPr>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Önceden var olan türleri ve yeni türleri  </a:t>
            </a:r>
            <a:endParaRPr sz="2400" dirty="0"/>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Başlıca risk faktörleri </a:t>
            </a:r>
            <a:endParaRPr sz="2400" dirty="0"/>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Koruyucu faktörler </a:t>
            </a:r>
            <a:endParaRPr sz="2400" dirty="0"/>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Çalışan çocukların karşı karşıya kaldığı temel riskler </a:t>
            </a:r>
            <a:endParaRPr sz="2400" dirty="0"/>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Çocuk işçi olarak çalışan çocukların ve ailelerinin ihtiyaçları</a:t>
            </a:r>
            <a:endParaRPr sz="2400" dirty="0">
              <a:latin typeface="Calibri"/>
              <a:ea typeface="Calibri"/>
              <a:cs typeface="Calibri"/>
              <a:sym typeface="Calibri"/>
            </a:endParaRPr>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Mevcut hizmetler ve destekler </a:t>
            </a:r>
            <a:endParaRPr sz="2400" dirty="0">
              <a:latin typeface="Calibri"/>
              <a:ea typeface="Calibri"/>
              <a:cs typeface="Calibri"/>
              <a:sym typeface="Calibri"/>
            </a:endParaRPr>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İnsani yardım faaliyetleri ile ilişkili Çocuk İşçiliği risk faktörleri</a:t>
            </a:r>
            <a:endParaRPr sz="2400" dirty="0"/>
          </a:p>
          <a:p>
            <a:pPr marL="228600" lvl="0" indent="-228600" algn="l" rtl="0">
              <a:lnSpc>
                <a:spcPct val="100000"/>
              </a:lnSpc>
              <a:spcBef>
                <a:spcPct val="0"/>
              </a:spcBef>
              <a:spcAft>
                <a:spcPct val="0"/>
              </a:spcAft>
              <a:buClr>
                <a:srgbClr val="000000"/>
              </a:buClr>
              <a:buSzPts val="2600"/>
              <a:buFont typeface="Arial"/>
              <a:buChar char="•"/>
            </a:pPr>
            <a:r>
              <a:rPr lang="tr" sz="2400" b="0" i="0" u="none" strike="noStrike" dirty="0">
                <a:solidFill>
                  <a:srgbClr val="000000"/>
                </a:solidFill>
                <a:latin typeface="Calibri"/>
                <a:ea typeface="Calibri"/>
                <a:cs typeface="Calibri"/>
                <a:sym typeface="Calibri"/>
              </a:rPr>
              <a:t>Kapasite ve yasal çerçeve/politika çerçevesinde temel hükümler ve eksiklikler</a:t>
            </a:r>
            <a:endParaRPr sz="2400" dirty="0"/>
          </a:p>
        </p:txBody>
      </p:sp>
      <p:sp>
        <p:nvSpPr>
          <p:cNvPr id="273" name="Google Shape;273;p6"/>
          <p:cNvSpPr/>
          <p:nvPr/>
        </p:nvSpPr>
        <p:spPr>
          <a:xfrm>
            <a:off x="4126919" y="1545819"/>
            <a:ext cx="3419058" cy="430887"/>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tr" sz="2200" b="1" i="0" u="none" strike="noStrike" cap="none" dirty="0">
                <a:solidFill>
                  <a:srgbClr val="97467D"/>
                </a:solidFill>
                <a:latin typeface="Calibri"/>
                <a:ea typeface="Calibri"/>
                <a:cs typeface="Calibri"/>
                <a:sym typeface="Calibri"/>
              </a:rPr>
              <a:t>İNSANİ DURUM </a:t>
            </a:r>
            <a:endParaRPr dirty="0"/>
          </a:p>
        </p:txBody>
      </p:sp>
      <p:sp>
        <p:nvSpPr>
          <p:cNvPr id="274" name="Google Shape;274;p6"/>
          <p:cNvSpPr/>
          <p:nvPr/>
        </p:nvSpPr>
        <p:spPr>
          <a:xfrm>
            <a:off x="7989104" y="1545819"/>
            <a:ext cx="3629024" cy="430887"/>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tr" sz="2200" b="1" i="0" u="none" strike="noStrike" cap="none" dirty="0">
                <a:solidFill>
                  <a:srgbClr val="97467D"/>
                </a:solidFill>
                <a:latin typeface="Calibri"/>
                <a:ea typeface="Calibri"/>
                <a:cs typeface="Calibri"/>
                <a:sym typeface="Calibri"/>
              </a:rPr>
              <a:t>ULUSAL/YEREL SİSTEMLER</a:t>
            </a:r>
            <a:endParaRPr dirty="0"/>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p:nvPr/>
        </p:nvSpPr>
        <p:spPr>
          <a:xfrm>
            <a:off x="2713350" y="1412240"/>
            <a:ext cx="9478650" cy="1072021"/>
          </a:xfrm>
          <a:prstGeom prst="rect">
            <a:avLst/>
          </a:prstGeom>
          <a:solidFill>
            <a:srgbClr val="3987C0"/>
          </a:solidFill>
          <a:ln>
            <a:noFill/>
          </a:ln>
        </p:spPr>
        <p:txBody>
          <a:bodyPr spcFirstLastPara="1" wrap="square" lIns="91425" tIns="45700" rIns="91425" bIns="45700" anchor="t" anchorCtr="0">
            <a:noAutofit/>
          </a:bodyPr>
          <a:lstStyle/>
          <a:p>
            <a:pPr marL="0" marR="0" lvl="0" indent="0" algn="just" rtl="0">
              <a:spcBef>
                <a:spcPct val="0"/>
              </a:spcBef>
              <a:spcAft>
                <a:spcPct val="0"/>
              </a:spcAft>
              <a:buNone/>
            </a:pPr>
            <a:r>
              <a:rPr lang="tr" sz="1800" b="1" i="0" u="none" strike="noStrike" cap="none" dirty="0">
                <a:solidFill>
                  <a:srgbClr val="FFFFFF"/>
                </a:solidFill>
                <a:latin typeface="Calibri"/>
                <a:ea typeface="Calibri"/>
                <a:cs typeface="Calibri"/>
                <a:sym typeface="Calibri"/>
              </a:rPr>
              <a:t>● Çocuk işçiliği politikası ve mevzuatı, aktörler, kapasiteler ve sistemler ● Veri ve bilgi yönetimi </a:t>
            </a:r>
          </a:p>
          <a:p>
            <a:pPr marL="0" marR="0" lvl="0" indent="0" algn="just" rtl="0">
              <a:spcBef>
                <a:spcPct val="0"/>
              </a:spcBef>
              <a:spcAft>
                <a:spcPct val="0"/>
              </a:spcAft>
              <a:buNone/>
            </a:pPr>
            <a:r>
              <a:rPr lang="tr" sz="1800" b="1" i="0" u="none" strike="noStrike" cap="none" dirty="0">
                <a:solidFill>
                  <a:srgbClr val="FFFFFF"/>
                </a:solidFill>
                <a:latin typeface="Calibri"/>
                <a:ea typeface="Calibri"/>
                <a:cs typeface="Calibri"/>
                <a:sym typeface="Calibri"/>
              </a:rPr>
              <a:t>● İnsani yardım bağlamı: Özellikler, çocuk işçiliği açısından insani yardım çalışmaları ile ilişkilendirilen riskler, potansiyel doğal tehlikeler, felaket riskleri ve ilgili azaltma tedbirleri </a:t>
            </a:r>
            <a:endParaRPr sz="1800" dirty="0">
              <a:solidFill>
                <a:schemeClr val="lt1"/>
              </a:solidFill>
              <a:latin typeface="Calibri"/>
              <a:ea typeface="Calibri"/>
              <a:cs typeface="Calibri"/>
              <a:sym typeface="Calibri"/>
            </a:endParaRPr>
          </a:p>
        </p:txBody>
      </p:sp>
      <p:sp>
        <p:nvSpPr>
          <p:cNvPr id="281" name="Google Shape;281;p7"/>
          <p:cNvSpPr txBox="1"/>
          <p:nvPr/>
        </p:nvSpPr>
        <p:spPr>
          <a:xfrm>
            <a:off x="2713350" y="2484261"/>
            <a:ext cx="9478500" cy="1281347"/>
          </a:xfrm>
          <a:prstGeom prst="rect">
            <a:avLst/>
          </a:prstGeom>
          <a:solidFill>
            <a:srgbClr val="8D4C7A"/>
          </a:solidFill>
          <a:ln>
            <a:noFill/>
          </a:ln>
        </p:spPr>
        <p:txBody>
          <a:bodyPr spcFirstLastPara="1" wrap="square" lIns="91425" tIns="45700" rIns="91425" bIns="45700" anchor="t" anchorCtr="0">
            <a:noAutofit/>
          </a:bodyPr>
          <a:lstStyle/>
          <a:p>
            <a:pPr marL="0" marR="0" lvl="0" indent="0" algn="just" rtl="0">
              <a:spcBef>
                <a:spcPct val="0"/>
              </a:spcBef>
              <a:spcAft>
                <a:spcPct val="0"/>
              </a:spcAft>
              <a:buNone/>
            </a:pPr>
            <a:r>
              <a:rPr lang="tr" sz="1800" b="1" i="0" u="none" strike="noStrike" dirty="0">
                <a:solidFill>
                  <a:srgbClr val="FFFFFF"/>
                </a:solidFill>
                <a:latin typeface="Calibri"/>
                <a:ea typeface="Calibri"/>
                <a:cs typeface="Calibri"/>
                <a:sym typeface="Calibri"/>
              </a:rPr>
              <a:t>● Çocukları, çocuk işçiliğinden korumaya yönelik toplumsal kapasite ● Çocuk işçiliğinin kabul edilebilirliğini etkileyen sosyal normlar ve toplumsal cinsiyet normları ve kültürel uygulamalar </a:t>
            </a:r>
          </a:p>
          <a:p>
            <a:pPr marL="0" marR="0" lvl="0" indent="0" algn="just" rtl="0">
              <a:spcBef>
                <a:spcPct val="0"/>
              </a:spcBef>
              <a:spcAft>
                <a:spcPct val="0"/>
              </a:spcAft>
              <a:buNone/>
            </a:pPr>
            <a:r>
              <a:rPr lang="tr" sz="1800" b="1" i="0" u="none" strike="noStrike" dirty="0">
                <a:solidFill>
                  <a:srgbClr val="FFFFFF"/>
                </a:solidFill>
                <a:latin typeface="Calibri"/>
                <a:ea typeface="Calibri"/>
                <a:cs typeface="Calibri"/>
                <a:sym typeface="Calibri"/>
              </a:rPr>
              <a:t>● Toplum düzeyindeki hizmet ve destek kapasiteleri ● Çocuk işçiliğiyle ilgili bilgilere erişim </a:t>
            </a:r>
            <a:endParaRPr sz="1800" b="1" dirty="0">
              <a:solidFill>
                <a:schemeClr val="lt1"/>
              </a:solidFill>
              <a:latin typeface="Calibri"/>
              <a:ea typeface="Calibri"/>
              <a:cs typeface="Calibri"/>
              <a:sym typeface="Calibri"/>
            </a:endParaRPr>
          </a:p>
          <a:p>
            <a:pPr marL="0" marR="0" lvl="0" indent="0" algn="l" rtl="0">
              <a:spcBef>
                <a:spcPct val="0"/>
              </a:spcBef>
              <a:spcAft>
                <a:spcPct val="0"/>
              </a:spcAft>
              <a:buNone/>
            </a:pPr>
            <a:endParaRPr sz="1800" b="1" dirty="0">
              <a:solidFill>
                <a:schemeClr val="lt1"/>
              </a:solidFill>
              <a:latin typeface="Calibri"/>
              <a:ea typeface="Calibri"/>
              <a:cs typeface="Calibri"/>
              <a:sym typeface="Calibri"/>
            </a:endParaRPr>
          </a:p>
        </p:txBody>
      </p:sp>
      <p:sp>
        <p:nvSpPr>
          <p:cNvPr id="282" name="Google Shape;282;p7"/>
          <p:cNvSpPr txBox="1"/>
          <p:nvPr/>
        </p:nvSpPr>
        <p:spPr>
          <a:xfrm>
            <a:off x="2718901" y="3765608"/>
            <a:ext cx="9473099" cy="2031325"/>
          </a:xfrm>
          <a:prstGeom prst="rect">
            <a:avLst/>
          </a:prstGeom>
          <a:solidFill>
            <a:srgbClr val="A0C983"/>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lang="en-GB" sz="1800" b="1" dirty="0">
              <a:solidFill>
                <a:schemeClr val="lt1"/>
              </a:solidFill>
              <a:latin typeface="Calibri"/>
              <a:ea typeface="Calibri"/>
              <a:cs typeface="Calibri"/>
              <a:sym typeface="Calibri"/>
            </a:endParaRPr>
          </a:p>
          <a:p>
            <a:pPr marL="0" marR="0" lvl="0" indent="0" algn="l" rtl="0">
              <a:spcBef>
                <a:spcPct val="0"/>
              </a:spcBef>
              <a:spcAft>
                <a:spcPct val="0"/>
              </a:spcAft>
              <a:buNone/>
            </a:pPr>
            <a:r>
              <a:rPr lang="tr" sz="1800" b="1" i="0" u="none" strike="noStrike" dirty="0">
                <a:solidFill>
                  <a:srgbClr val="FFFFFF"/>
                </a:solidFill>
                <a:latin typeface="Calibri"/>
                <a:ea typeface="Calibri"/>
                <a:cs typeface="Calibri"/>
                <a:sym typeface="Calibri"/>
              </a:rPr>
              <a:t>● Temel ihtiyaçlar ve gelir yaratma dâhil olmak üzere hanede gıda güvenliği ve geçim kaynakları </a:t>
            </a:r>
          </a:p>
          <a:p>
            <a:pPr marL="0" marR="0" lvl="0" indent="0" algn="just" rtl="0">
              <a:spcBef>
                <a:spcPct val="0"/>
              </a:spcBef>
              <a:spcAft>
                <a:spcPct val="0"/>
              </a:spcAft>
              <a:buNone/>
            </a:pPr>
            <a:r>
              <a:rPr lang="tr" sz="1800" b="1" i="0" u="none" strike="noStrike" dirty="0">
                <a:solidFill>
                  <a:srgbClr val="FFFFFF"/>
                </a:solidFill>
                <a:latin typeface="Calibri"/>
                <a:ea typeface="Calibri"/>
                <a:cs typeface="Calibri"/>
                <a:sym typeface="Calibri"/>
              </a:rPr>
              <a:t>● Ailelerin çocuk işçiliğine göz yumma nedenleri dâhil olmak üzere ailelerin temel ihtiyaçlarını karşılama amaçlı başa çıkma mekanizmaları ● Aile ve bakım ortamı riski ve koruyucu faktörler ve toplumsal cinsiyet normları ● Çocuk işçiliğinde yakın ilişkilerin rolü </a:t>
            </a:r>
          </a:p>
          <a:p>
            <a:pPr marL="0" marR="0" lvl="0" indent="0" algn="l" rtl="0">
              <a:spcBef>
                <a:spcPct val="0"/>
              </a:spcBef>
              <a:spcAft>
                <a:spcPct val="0"/>
              </a:spcAft>
              <a:buNone/>
            </a:pPr>
            <a:endParaRPr lang="en-GB" sz="1800" b="1" dirty="0">
              <a:solidFill>
                <a:schemeClr val="lt1"/>
              </a:solidFill>
              <a:latin typeface="Calibri"/>
              <a:ea typeface="Calibri"/>
              <a:cs typeface="Calibri"/>
              <a:sym typeface="Calibri"/>
            </a:endParaRPr>
          </a:p>
          <a:p>
            <a:pPr marL="0" marR="0" lvl="0" indent="0" algn="l" rtl="0">
              <a:spcBef>
                <a:spcPct val="0"/>
              </a:spcBef>
              <a:spcAft>
                <a:spcPct val="0"/>
              </a:spcAft>
              <a:buNone/>
            </a:pPr>
            <a:endParaRPr lang="en-GB" sz="1800" dirty="0">
              <a:solidFill>
                <a:schemeClr val="lt1"/>
              </a:solidFill>
              <a:latin typeface="Calibri"/>
              <a:ea typeface="Calibri"/>
              <a:cs typeface="Calibri"/>
              <a:sym typeface="Calibri"/>
            </a:endParaRPr>
          </a:p>
        </p:txBody>
      </p:sp>
      <p:pic>
        <p:nvPicPr>
          <p:cNvPr id="283" name="Google Shape;283;p7"/>
          <p:cNvPicPr preferRelativeResize="0"/>
          <p:nvPr/>
        </p:nvPicPr>
        <p:blipFill>
          <a:blip r:embed="rId4">
            <a:alphaModFix/>
          </a:blip>
          <a:stretch>
            <a:fillRect/>
          </a:stretch>
        </p:blipFill>
        <p:spPr>
          <a:xfrm>
            <a:off x="26105" y="214091"/>
            <a:ext cx="2692796" cy="6643909"/>
          </a:xfrm>
          <a:prstGeom prst="rect">
            <a:avLst/>
          </a:prstGeom>
          <a:noFill/>
          <a:ln>
            <a:noFill/>
          </a:ln>
        </p:spPr>
      </p:pic>
      <p:sp>
        <p:nvSpPr>
          <p:cNvPr id="284" name="Google Shape;284;p7"/>
          <p:cNvSpPr txBox="1"/>
          <p:nvPr/>
        </p:nvSpPr>
        <p:spPr>
          <a:xfrm>
            <a:off x="2713350" y="5425440"/>
            <a:ext cx="9478650" cy="958114"/>
          </a:xfrm>
          <a:prstGeom prst="rect">
            <a:avLst/>
          </a:prstGeom>
          <a:solidFill>
            <a:srgbClr val="459D9F"/>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1700" b="1" i="0" u="none" strike="noStrike" dirty="0">
                <a:solidFill>
                  <a:srgbClr val="FFFFFF"/>
                </a:solidFill>
                <a:latin typeface="Calibri"/>
                <a:ea typeface="Calibri"/>
                <a:cs typeface="Calibri"/>
                <a:sym typeface="Calibri"/>
              </a:rPr>
              <a:t>● Çocukların çocuk işçiliği karşısında kırılganlık profili ● Kriz öncesinde ve kriz sırasında çocuk işçiliğinin örüntüleri ve ölçeği  ● Çocuk işçiliğinin çocuklar üzerindeki olumsuz etkisi ● Çocuk koruma, eğitim ve gençlerin geçim kaynaklarının çocuk işçiliğine karşı kırılganlık durumuna rolü ● Katılım ve karar alma</a:t>
            </a:r>
            <a:endParaRPr dirty="0"/>
          </a:p>
        </p:txBody>
      </p:sp>
      <p:sp>
        <p:nvSpPr>
          <p:cNvPr id="285" name="Google Shape;285;p7"/>
          <p:cNvSpPr txBox="1"/>
          <p:nvPr/>
        </p:nvSpPr>
        <p:spPr>
          <a:xfrm>
            <a:off x="699294" y="224174"/>
            <a:ext cx="11466601" cy="646331"/>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tr" sz="3600" b="1" i="0" u="none" strike="noStrike" dirty="0">
                <a:solidFill>
                  <a:srgbClr val="405D78"/>
                </a:solidFill>
                <a:latin typeface="Helvetica Neue" panose="02000503000000020004"/>
                <a:ea typeface="Helvetica Neue"/>
                <a:cs typeface="Helvetica Neue"/>
                <a:sym typeface="Helvetica Neue" panose="02000503000000020004"/>
              </a:rPr>
              <a:t>NE BİLMEMİZ GEREKİYOR: ÖZET</a:t>
            </a:r>
            <a:endParaRPr dirty="0"/>
          </a:p>
        </p:txBody>
      </p:sp>
      <p:sp>
        <p:nvSpPr>
          <p:cNvPr id="2" name="Metin kutusu 1">
            <a:extLst>
              <a:ext uri="{FF2B5EF4-FFF2-40B4-BE49-F238E27FC236}">
                <a16:creationId xmlns:a16="http://schemas.microsoft.com/office/drawing/2014/main" id="{8BAE43F6-DED5-974B-0709-12AA78C59B38}"/>
              </a:ext>
            </a:extLst>
          </p:cNvPr>
          <p:cNvSpPr txBox="1"/>
          <p:nvPr/>
        </p:nvSpPr>
        <p:spPr>
          <a:xfrm>
            <a:off x="357740" y="1107995"/>
            <a:ext cx="1421183" cy="461665"/>
          </a:xfrm>
          <a:prstGeom prst="rect">
            <a:avLst/>
          </a:prstGeom>
          <a:solidFill>
            <a:srgbClr val="3987C0"/>
          </a:solidFill>
        </p:spPr>
        <p:txBody>
          <a:bodyPr wrap="square" rtlCol="0">
            <a:spAutoFit/>
          </a:bodyPr>
          <a:lstStyle/>
          <a:p>
            <a:r>
              <a:rPr lang="tr" sz="2400" b="1" i="0" u="none" strike="noStrike" cap="none" dirty="0">
                <a:solidFill>
                  <a:srgbClr val="FFFFFF"/>
                </a:solidFill>
                <a:latin typeface="Calibri"/>
                <a:ea typeface="Calibri"/>
                <a:cs typeface="Calibri"/>
                <a:sym typeface="Calibri"/>
              </a:rPr>
              <a:t>Toplum</a:t>
            </a:r>
            <a:endParaRPr lang="en-GB" sz="2000" dirty="0"/>
          </a:p>
        </p:txBody>
      </p:sp>
      <p:sp>
        <p:nvSpPr>
          <p:cNvPr id="3" name="Metin kutusu 2">
            <a:extLst>
              <a:ext uri="{FF2B5EF4-FFF2-40B4-BE49-F238E27FC236}">
                <a16:creationId xmlns:a16="http://schemas.microsoft.com/office/drawing/2014/main" id="{94D8CCE6-69DA-02FB-74DA-C0B26E69A051}"/>
              </a:ext>
            </a:extLst>
          </p:cNvPr>
          <p:cNvSpPr txBox="1"/>
          <p:nvPr/>
        </p:nvSpPr>
        <p:spPr>
          <a:xfrm>
            <a:off x="357741" y="2268817"/>
            <a:ext cx="1574157" cy="430887"/>
          </a:xfrm>
          <a:prstGeom prst="rect">
            <a:avLst/>
          </a:prstGeom>
          <a:solidFill>
            <a:srgbClr val="8D4C7A"/>
          </a:solidFill>
        </p:spPr>
        <p:txBody>
          <a:bodyPr wrap="square" rtlCol="0">
            <a:spAutoFit/>
          </a:bodyPr>
          <a:lstStyle/>
          <a:p>
            <a:r>
              <a:rPr lang="tr" sz="2200" b="1" i="0" u="none" strike="noStrike" dirty="0">
                <a:solidFill>
                  <a:srgbClr val="FFFFFF"/>
                </a:solidFill>
                <a:latin typeface="Calibri"/>
                <a:ea typeface="Calibri"/>
                <a:cs typeface="Calibri"/>
                <a:sym typeface="Calibri"/>
              </a:rPr>
              <a:t>Topluluk</a:t>
            </a:r>
            <a:endParaRPr lang="en-GB" sz="2200" dirty="0"/>
          </a:p>
        </p:txBody>
      </p:sp>
      <p:sp>
        <p:nvSpPr>
          <p:cNvPr id="4" name="Metin kutusu 3">
            <a:extLst>
              <a:ext uri="{FF2B5EF4-FFF2-40B4-BE49-F238E27FC236}">
                <a16:creationId xmlns:a16="http://schemas.microsoft.com/office/drawing/2014/main" id="{89DC00F6-02A6-1BBD-0D3E-56EBDFD98A7A}"/>
              </a:ext>
            </a:extLst>
          </p:cNvPr>
          <p:cNvSpPr txBox="1"/>
          <p:nvPr/>
        </p:nvSpPr>
        <p:spPr>
          <a:xfrm>
            <a:off x="451413" y="3275635"/>
            <a:ext cx="1052222" cy="430887"/>
          </a:xfrm>
          <a:prstGeom prst="rect">
            <a:avLst/>
          </a:prstGeom>
          <a:solidFill>
            <a:srgbClr val="A0C983"/>
          </a:solidFill>
        </p:spPr>
        <p:txBody>
          <a:bodyPr wrap="square" rtlCol="0">
            <a:spAutoFit/>
          </a:bodyPr>
          <a:lstStyle/>
          <a:p>
            <a:r>
              <a:rPr lang="tr" sz="2200" b="1" i="0" u="none" strike="noStrike" dirty="0">
                <a:solidFill>
                  <a:srgbClr val="FFFFFF"/>
                </a:solidFill>
                <a:latin typeface="Calibri"/>
                <a:ea typeface="Calibri"/>
                <a:cs typeface="Calibri"/>
                <a:sym typeface="Calibri"/>
              </a:rPr>
              <a:t>Aile</a:t>
            </a:r>
            <a:endParaRPr lang="en-GB" sz="2200" dirty="0"/>
          </a:p>
        </p:txBody>
      </p:sp>
      <p:sp>
        <p:nvSpPr>
          <p:cNvPr id="5" name="Metin kutusu 4">
            <a:extLst>
              <a:ext uri="{FF2B5EF4-FFF2-40B4-BE49-F238E27FC236}">
                <a16:creationId xmlns:a16="http://schemas.microsoft.com/office/drawing/2014/main" id="{81A85ADB-D50B-6A1D-D102-A4E6B9C69F30}"/>
              </a:ext>
            </a:extLst>
          </p:cNvPr>
          <p:cNvSpPr txBox="1"/>
          <p:nvPr/>
        </p:nvSpPr>
        <p:spPr>
          <a:xfrm>
            <a:off x="451413" y="4595149"/>
            <a:ext cx="1145893" cy="430887"/>
          </a:xfrm>
          <a:prstGeom prst="rect">
            <a:avLst/>
          </a:prstGeom>
          <a:solidFill>
            <a:srgbClr val="459D9F"/>
          </a:solidFill>
        </p:spPr>
        <p:txBody>
          <a:bodyPr wrap="square" rtlCol="0">
            <a:spAutoFit/>
          </a:bodyPr>
          <a:lstStyle/>
          <a:p>
            <a:r>
              <a:rPr lang="tr-TR" sz="2200" b="1" dirty="0">
                <a:solidFill>
                  <a:schemeClr val="bg1"/>
                </a:solidFill>
                <a:latin typeface="Calibri" panose="020F0502020204030204" pitchFamily="34" charset="0"/>
                <a:ea typeface="Calibri" panose="020F0502020204030204" pitchFamily="34" charset="0"/>
                <a:cs typeface="Calibri" panose="020F0502020204030204" pitchFamily="34" charset="0"/>
              </a:rPr>
              <a:t>Çocuk</a:t>
            </a:r>
            <a:endParaRPr lang="en-GB" sz="2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4000"/>
              <a:buNone/>
            </a:pPr>
            <a:r>
              <a:rPr lang="tr" sz="4000" b="1" i="0" u="none" strike="noStrike" dirty="0">
                <a:latin typeface="Helvetica Neue" panose="02000503000000020004"/>
              </a:rPr>
              <a:t>AYRIŞTIRILMIŞ VERİ </a:t>
            </a:r>
            <a:endParaRPr dirty="0"/>
          </a:p>
          <a:p>
            <a:pPr marL="0" lvl="0" indent="0" algn="l" rtl="0">
              <a:lnSpc>
                <a:spcPct val="90000"/>
              </a:lnSpc>
              <a:spcBef>
                <a:spcPts val="1000"/>
              </a:spcBef>
              <a:spcAft>
                <a:spcPct val="0"/>
              </a:spcAft>
              <a:buClr>
                <a:schemeClr val="accent6"/>
              </a:buClr>
              <a:buSzPts val="3200"/>
              <a:buNone/>
            </a:pPr>
            <a:endParaRPr dirty="0"/>
          </a:p>
        </p:txBody>
      </p:sp>
      <p:sp>
        <p:nvSpPr>
          <p:cNvPr id="291" name="Google Shape;291;p8"/>
          <p:cNvSpPr txBox="1">
            <a:spLocks noGrp="1"/>
          </p:cNvSpPr>
          <p:nvPr>
            <p:ph type="body" idx="2"/>
          </p:nvPr>
        </p:nvSpPr>
        <p:spPr>
          <a:xfrm>
            <a:off x="4100513" y="1583748"/>
            <a:ext cx="7300912" cy="347402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5"/>
              </a:buClr>
              <a:buSzPts val="3200"/>
              <a:buChar char="•"/>
            </a:pPr>
            <a:r>
              <a:rPr lang="tr" sz="3200" b="0" i="0" u="none" strike="noStrike" dirty="0">
                <a:latin typeface="Helvetica Neue" panose="02000503000000020004"/>
              </a:rPr>
              <a:t>Cinsiyet </a:t>
            </a:r>
            <a:endParaRPr dirty="0"/>
          </a:p>
          <a:p>
            <a:pPr marL="228600" lvl="0" indent="-228600" algn="l" rtl="0">
              <a:lnSpc>
                <a:spcPct val="90000"/>
              </a:lnSpc>
              <a:spcBef>
                <a:spcPts val="1000"/>
              </a:spcBef>
              <a:spcAft>
                <a:spcPct val="0"/>
              </a:spcAft>
              <a:buClr>
                <a:schemeClr val="accent5"/>
              </a:buClr>
              <a:buSzPts val="3200"/>
              <a:buChar char="•"/>
            </a:pPr>
            <a:r>
              <a:rPr lang="tr" sz="3200" b="0" i="0" u="none" strike="noStrike" dirty="0">
                <a:latin typeface="Helvetica Neue" panose="02000503000000020004"/>
              </a:rPr>
              <a:t>Yaş</a:t>
            </a:r>
            <a:endParaRPr dirty="0"/>
          </a:p>
          <a:p>
            <a:pPr marL="228600" lvl="0" indent="-228600" algn="l" rtl="0">
              <a:lnSpc>
                <a:spcPct val="90000"/>
              </a:lnSpc>
              <a:spcBef>
                <a:spcPts val="1000"/>
              </a:spcBef>
              <a:spcAft>
                <a:spcPct val="0"/>
              </a:spcAft>
              <a:buClr>
                <a:schemeClr val="accent5"/>
              </a:buClr>
              <a:buSzPts val="3200"/>
              <a:buChar char="•"/>
            </a:pPr>
            <a:r>
              <a:rPr lang="tr" sz="3200" b="0" i="0" u="none" strike="noStrike" dirty="0">
                <a:latin typeface="Helvetica Neue" panose="02000503000000020004"/>
              </a:rPr>
              <a:t>Engellilik </a:t>
            </a:r>
            <a:endParaRPr dirty="0"/>
          </a:p>
          <a:p>
            <a:pPr marL="228600" lvl="0" indent="-228600" algn="l" rtl="0">
              <a:lnSpc>
                <a:spcPct val="90000"/>
              </a:lnSpc>
              <a:spcBef>
                <a:spcPts val="1000"/>
              </a:spcBef>
              <a:spcAft>
                <a:spcPct val="0"/>
              </a:spcAft>
              <a:buClr>
                <a:schemeClr val="accent5"/>
              </a:buClr>
              <a:buSzPts val="3200"/>
              <a:buChar char="•"/>
            </a:pPr>
            <a:r>
              <a:rPr lang="tr" sz="3200" b="0" i="0" u="none" strike="noStrike" dirty="0">
                <a:latin typeface="Helvetica Neue" panose="02000503000000020004"/>
              </a:rPr>
              <a:t>Asgari çalışma yaşı  </a:t>
            </a:r>
            <a:endParaRPr dirty="0"/>
          </a:p>
          <a:p>
            <a:pPr marL="228600" lvl="0" indent="-228600" algn="l" rtl="0">
              <a:lnSpc>
                <a:spcPct val="90000"/>
              </a:lnSpc>
              <a:spcBef>
                <a:spcPts val="1000"/>
              </a:spcBef>
              <a:spcAft>
                <a:spcPct val="0"/>
              </a:spcAft>
              <a:buClr>
                <a:schemeClr val="accent5"/>
              </a:buClr>
              <a:buSzPts val="3200"/>
              <a:buChar char="•"/>
            </a:pPr>
            <a:r>
              <a:rPr lang="tr" sz="3200" b="0" i="0" u="none" strike="noStrike" dirty="0">
                <a:latin typeface="Helvetica Neue" panose="02000503000000020004"/>
              </a:rPr>
              <a:t>Zorunlu eğitim yaşı (ilkokul/ortaokul)</a:t>
            </a:r>
            <a:endParaRPr dirty="0"/>
          </a:p>
        </p:txBody>
      </p:sp>
      <p:sp>
        <p:nvSpPr>
          <p:cNvPr id="292" name="Google Shape;292;p8"/>
          <p:cNvSpPr txBox="1">
            <a:spLocks noGrp="1"/>
          </p:cNvSpPr>
          <p:nvPr>
            <p:ph type="body" idx="3"/>
          </p:nvPr>
        </p:nvSpPr>
        <p:spPr>
          <a:xfrm>
            <a:off x="221673" y="1164431"/>
            <a:ext cx="3086303" cy="19944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ASGARİ OLARAK</a:t>
            </a:r>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
          <p:cNvSpPr txBox="1">
            <a:spLocks noGrp="1"/>
          </p:cNvSpPr>
          <p:nvPr>
            <p:ph type="body" idx="1"/>
          </p:nvPr>
        </p:nvSpPr>
        <p:spPr>
          <a:xfrm>
            <a:off x="596153" y="1102659"/>
            <a:ext cx="10999693" cy="11295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a:latin typeface="Helvetica Neue" panose="02000503000000020004"/>
              </a:rPr>
              <a:t>ÇOCUK İŞÇİLİĞİ HAKKINDA VERİ TOPLAMA</a:t>
            </a:r>
            <a:endParaRPr sz="4000"/>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3101</Words>
  <Application>Microsoft Office PowerPoint</Application>
  <PresentationFormat>Geniş ekran</PresentationFormat>
  <Paragraphs>256</Paragraphs>
  <Slides>24</Slides>
  <Notes>24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Noto Sans Symbols</vt:lpstr>
      <vt:lpstr>Calibri</vt:lpstr>
      <vt:lpstr>Helvetica Neue</vt:lpstr>
      <vt:lpstr>Arial</vt:lpstr>
      <vt:lpstr>Courier New</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İKİNCİL VERİLERİ İNCELEME</vt:lpstr>
      <vt:lpstr>BİRİNCİL VERİ TOPLAMAK İÇİN SEÇENEKLER</vt:lpstr>
      <vt:lpstr>BİRİNCİL VERİ TOPLAMAK İÇİN SEÇENEKLER </vt:lpstr>
      <vt:lpstr>PowerPoint Sunusu</vt:lpstr>
      <vt:lpstr>KOORDİNELİ ÇOCUK İŞÇİLİĞİNİ DEĞERLENDİRME ÇERÇEVESİ </vt:lpstr>
      <vt:lpstr>FAALİYET: ÇOCUK İŞÇİLİĞİNİ İHTİYAÇ DEĞERLENDİRMESİNE ENTEGRE ETME </vt:lpstr>
      <vt:lpstr>ÇOCUK İŞÇİLİĞİNE DAİR TEMEL GÖSTERGELER</vt:lpstr>
      <vt:lpstr>ÇOCUK İŞÇİLİĞİNE DAİR TEMEL GÖSTERGELER</vt:lpstr>
      <vt:lpstr>ÇOCUK İŞÇİLİĞİNE DAİR TEMEL GÖSTERGELER</vt:lpstr>
      <vt:lpstr>PowerPoint Sunusu</vt:lpstr>
      <vt:lpstr>ÇOCUK İŞÇİLİĞİ HAKKINDA HASSAS VERİLERİN TOPLANMASI </vt:lpstr>
      <vt:lpstr>ÇOCUK İŞÇİLİĞİNİN ÖLÇÜLMESİNİ GÜÇLENDİRMEK İÇİN TEMEL FAALİYETLER</vt:lpstr>
      <vt:lpstr>ÇOCUK İŞÇİLİĞİ HAKKINDA VERİ TOPLAMA ÇALIŞMALARINA ÇOCUKLARIN KATILIMI </vt:lpstr>
      <vt:lpstr>FAALİYET: ÇOCUK İŞÇİLİĞİ HAKKINDA VERİ TOPLAMA </vt:lpstr>
      <vt:lpstr>TEMEL MESAJLAR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DELL</cp:lastModifiedBy>
  <cp:revision>17</cp:revision>
  <dcterms:created xsi:type="dcterms:W3CDTF">2017-12-20T18:51:03Z</dcterms:created>
  <dcterms:modified xsi:type="dcterms:W3CDTF">2024-04-08T12:58:37Z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CD6EB2F0-85BD-4BD0-859B-BC837A75BD40</vt:lpwstr>
  </property>
  <property fmtid="{D5CDD505-2E9C-101B-9397-08002B2CF9AE}" pid="3" name="ArticulatePath">
    <vt:lpwstr>Session3_Situation_assesment_analysis_EDITED(tr)</vt:lpwstr>
  </property>
</Properties>
</file>