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omments/modernComment_116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Lst>
  <p:custDataLst>
    <p:tags r:id="rId43"/>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qjtw+jIYsgtEf7pYzqANFlUPzW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306BF8-292F-4BC9-95A4-872DF42D9F14}">
  <a:tblStyle styleId="{25306BF8-292F-4BC9-95A4-872DF42D9F1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E6485C6-648F-4A81-9685-E67094398B5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8EC"/>
          </a:solidFill>
        </a:fill>
      </a:tcStyle>
    </a:wholeTbl>
    <a:band1H>
      <a:tcTxStyle b="off" i="off"/>
      <a:tcStyle>
        <a:tcBdr/>
        <a:fill>
          <a:solidFill>
            <a:srgbClr val="DDCED6"/>
          </a:solidFill>
        </a:fill>
      </a:tcStyle>
    </a:band1H>
    <a:band2H>
      <a:tcTxStyle b="off" i="off"/>
      <a:tcStyle>
        <a:tcBdr/>
      </a:tcStyle>
    </a:band2H>
    <a:band1V>
      <a:tcTxStyle b="off" i="off"/>
      <a:tcStyle>
        <a:tcBdr/>
        <a:fill>
          <a:solidFill>
            <a:srgbClr val="DDCED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02" autoAdjust="0"/>
  </p:normalViewPr>
  <p:slideViewPr>
    <p:cSldViewPr snapToGrid="0">
      <p:cViewPr varScale="1">
        <p:scale>
          <a:sx n="73" d="100"/>
          <a:sy n="73" d="100"/>
        </p:scale>
        <p:origin x="594" y="5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16_0.xml><?xml version="1.0" encoding="utf-8"?>
<p188:cmLst xmlns:a="http://schemas.openxmlformats.org/drawingml/2006/main" xmlns:r="http://schemas.openxmlformats.org/officeDocument/2006/relationships" xmlns:p188="http://schemas.microsoft.com/office/powerpoint/2018/8/main">
  <p188:cm id="{C045D597-F69D-4879-AC8D-64BFA135369A}" authorId="{3B225371-A5D4-6CE3-9D5C-58AB0B77C653}" created="2022-02-16T03:53:49.394">
    <ac:txMkLst xmlns:ac="http://schemas.microsoft.com/office/drawing/2013/main/command">
      <pc:docMk xmlns:pc="http://schemas.microsoft.com/office/powerpoint/2013/main/command"/>
      <pc:sldMk xmlns:pc="http://schemas.microsoft.com/office/powerpoint/2013/main/command" cId="0" sldId="278"/>
      <ac:spMk id="448" creationId="{00000000-0000-0000-0000-000000000000}"/>
      <ac:txMk cp="550">
        <ac:context len="808" hash="3380625302"/>
      </ac:txMk>
    </ac:txMkLst>
    <p188:pos x="4620831" y="3423063"/>
    <p188:replyLst>
      <p188:reply id="{9D470FE6-5D07-49E4-A694-BB566F246B2E}" authorId="{9C36AD01-230D-76DC-CC71-BD5B4388A65D}" created="2022-02-22T12:22:44.692">
        <p188:txBody>
          <a:bodyPr/>
          <a:lstStyle/>
          <a:p>
            <a:r>
              <a:rPr lang="fr-FR"/>
              <a:t>added that it is an emerging approach for donors AND ORGS</a:t>
            </a:r>
          </a:p>
        </p188:txBody>
      </p188:reply>
    </p188:replyLst>
    <p188:txBody>
      <a:bodyPr/>
      <a:lstStyle/>
      <a:p>
        <a:r>
          <a:rPr lang="en-CA"/>
          <a:t>I'm just a little unclear of the meaning for this bullet point -- is "an" the right word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1" name="Google Shape;231;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09" name="Google Shape;309;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37" name="Google Shape;337;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tr" sz="1200" b="0" i="0" u="none" strike="noStrike" dirty="0">
                <a:solidFill>
                  <a:srgbClr val="000000"/>
                </a:solidFill>
                <a:latin typeface="Calibri"/>
                <a:ea typeface="Calibri"/>
                <a:cs typeface="Calibri"/>
                <a:sym typeface="Calibri"/>
              </a:rPr>
              <a:t>Bu, ister bir kuruluş içinde ister diğer kurumlar/sektörler arası aktörlerle birlikte olsun, çocuk işçiliğine yönelik çalışmaları koordine eden katılımcılar için isteğe bağlı bir slayttır. </a:t>
            </a:r>
            <a:endParaRPr dirty="0"/>
          </a:p>
          <a:p>
            <a:pPr marL="0" lvl="0" indent="0" algn="l" rtl="0">
              <a:lnSpc>
                <a:spcPct val="100000"/>
              </a:lnSpc>
              <a:spcBef>
                <a:spcPct val="0"/>
              </a:spcBef>
              <a:spcAft>
                <a:spcPct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r>
              <a:rPr lang="tr" sz="1200" b="0" i="0" u="none" strike="noStrike" dirty="0">
                <a:solidFill>
                  <a:srgbClr val="000000"/>
                </a:solidFill>
                <a:latin typeface="Calibri"/>
                <a:ea typeface="Calibri"/>
                <a:cs typeface="Calibri"/>
                <a:sym typeface="Calibri"/>
              </a:rPr>
              <a:t>Koordineli çok sektörlü müdahale planlaması için ilgili sektörleri çalışmalara dâhil edin ve mümkün olması durumunda çok sektörlü aktörlerle birlikte çalışın; müdahale planları, mevcut çocuk işçiliği stratejileri ve kriz öncesi ve sonrası çocuk işçiliği programları arasında bağlantı kurun ve alınan dersleri göz önünde bulundurun. Çocuk işçiliğini ve EKBÇİ'ni daha geniş koruma, çocuk koruma, FSL, eğitim, sağlık ve beslenme stratejilerine dâhil edin ve acil durumlara hazırlık, insani çıkış stratejileri ve savunuculuk çalışmalarına da yer verin. </a:t>
            </a:r>
            <a:endParaRPr dirty="0"/>
          </a:p>
          <a:p>
            <a:pPr marL="0" lvl="0" indent="0" algn="l" rtl="0">
              <a:lnSpc>
                <a:spcPct val="100000"/>
              </a:lnSpc>
              <a:spcBef>
                <a:spcPct val="0"/>
              </a:spcBef>
              <a:spcAft>
                <a:spcPct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r>
              <a:rPr lang="tr" sz="1200" b="0" i="0" u="none" strike="noStrike" dirty="0">
                <a:solidFill>
                  <a:srgbClr val="000000"/>
                </a:solidFill>
                <a:latin typeface="Calibri"/>
                <a:ea typeface="Calibri"/>
                <a:cs typeface="Calibri"/>
                <a:sym typeface="Calibri"/>
              </a:rPr>
              <a:t>Çocuk işçiliği risk faktörlerini azaltmak ve ele almak amacıyla FSL stratejileri geliştirmek için sektörler içi ve sektörler arası durum analizi, stratejik planlama ve koordinasyon yoluyla çocuk işçiliği risk faktörlerini </a:t>
            </a:r>
            <a:r>
              <a:rPr lang="tr" sz="1200" b="1" i="0" u="none" strike="noStrike" dirty="0">
                <a:solidFill>
                  <a:srgbClr val="000000"/>
                </a:solidFill>
                <a:latin typeface="Calibri"/>
                <a:ea typeface="Calibri"/>
                <a:cs typeface="Calibri"/>
                <a:sym typeface="Calibri"/>
              </a:rPr>
              <a:t>belirleyin</a:t>
            </a:r>
            <a:r>
              <a:rPr lang="tr" sz="1200" b="0" i="0" u="none" strike="noStrike" dirty="0">
                <a:solidFill>
                  <a:srgbClr val="000000"/>
                </a:solidFill>
                <a:latin typeface="Calibri"/>
                <a:ea typeface="Calibri"/>
                <a:cs typeface="Calibri"/>
                <a:sym typeface="Calibri"/>
              </a:rPr>
              <a:t>; FSL aktörlerinin katılımını sağlamak ve gıda güvensizliği ile koruma riskleri (çocuk işçiliği dâhil) arasındaki bağlantılara ilişkin ortak analizler yürütmek için zaman ve kaynak tahsis edin; çocuk işçiliğine yönelik, FSL ve ekonomik müdahalelerle desteklenen, çocuk koruma, eğitim ve diğer ilgili stratejilerle bağlantılı entegre, çok sektörlü müdahale stratejileri geliştirin; topluluk paydaşlarını, yerel işletmeleri, sendikaları ve/veya özel sektör aktörlerini dâhil edin; yerel, ulusal, ulusal altı düzeyde çocuk işçiliğine ilişkin kurumlar arası ve sektörler arası koordinasyonu ve bilgi yönetimini destekleyin. </a:t>
            </a:r>
            <a:endParaRPr dirty="0"/>
          </a:p>
          <a:p>
            <a:pPr marL="0" lvl="0" indent="0" algn="l" rtl="0">
              <a:lnSpc>
                <a:spcPct val="100000"/>
              </a:lnSpc>
              <a:spcBef>
                <a:spcPct val="0"/>
              </a:spcBef>
              <a:spcAft>
                <a:spcPct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r>
              <a:rPr lang="tr" sz="1200" b="0" i="0" u="none" strike="noStrike" dirty="0">
                <a:solidFill>
                  <a:srgbClr val="000000"/>
                </a:solidFill>
                <a:latin typeface="Calibri"/>
                <a:ea typeface="Calibri"/>
                <a:cs typeface="Calibri"/>
                <a:sym typeface="Calibri"/>
              </a:rPr>
              <a:t>FSL aktörlerinin, “görünmez” veya ulaşılması zor olanlar da dâhil olmak üzere çocuk işçiliği risk faktörlerinin olduğu çocuklara ve ailelere ulaşmak amacıyla çocuk koruma/sosyal yardım ve diğer ilgili aktörlerle iş birliği yapmasına yardımcı olmak için; EKBÇİ dâhil olmak üzere çocuk işçi olarak çalışan çocukları desteklemeyi amaçlayan FSL ve koruma müdahalelerini entegre edin; resmî ve gayriresmî topluluk hizmetlerini veya yapılarını destekleyin; FSL, çocuk koruma ve diğer aktörler arasında, çocuk işçiliği riski altında olan veya çalışan çocuklara yönelik yönlendirme yolları geliştirin/bu yollara katılın; asgari çalışma yaşının üzerindeki ergenleri kapsayan iş karşılığı ücret dâhil olmak üzere FSL ve Nakit ve Kupon Yardımı(CVA) müdahaleleri için kurumlar arası, bağlama özel ilkelerin yanı sıra CVA'nın hedefi, kısıtlamaları ve koşulluluğuna ilişkin kriterler, koruma prosedürleri, kabul edilebilir ve kabul edilemez faaliyet türleri ve izleme ve yönlendirme ilkeleri oluşturun. </a:t>
            </a:r>
            <a:endParaRPr dirty="0"/>
          </a:p>
          <a:p>
            <a:pPr marL="0" lvl="0" indent="0" algn="l" rtl="0">
              <a:lnSpc>
                <a:spcPct val="100000"/>
              </a:lnSpc>
              <a:spcBef>
                <a:spcPct val="0"/>
              </a:spcBef>
              <a:spcAft>
                <a:spcPct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r>
              <a:rPr lang="en-GB" sz="1200" dirty="0">
                <a:solidFill>
                  <a:schemeClr val="dk1"/>
                </a:solidFill>
                <a:latin typeface="Calibri"/>
                <a:ea typeface="Calibri"/>
                <a:cs typeface="Calibri"/>
                <a:sym typeface="Calibri"/>
              </a:rPr>
              <a:t/>
            </a:r>
            <a:br>
              <a:rPr lang="en-GB" sz="1200" dirty="0">
                <a:solidFill>
                  <a:schemeClr val="dk1"/>
                </a:solidFill>
                <a:latin typeface="Calibri"/>
                <a:ea typeface="Calibri"/>
                <a:cs typeface="Calibri"/>
                <a:sym typeface="Calibri"/>
              </a:rPr>
            </a:br>
            <a:endParaRPr b="0" dirty="0"/>
          </a:p>
        </p:txBody>
      </p:sp>
      <p:sp>
        <p:nvSpPr>
          <p:cNvPr id="361" name="Google Shape;3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a:p>
            <a:pPr marL="0" lvl="0" indent="0" algn="l" rtl="0">
              <a:lnSpc>
                <a:spcPct val="100000"/>
              </a:lnSpc>
              <a:spcBef>
                <a:spcPct val="0"/>
              </a:spcBef>
              <a:spcAft>
                <a:spcPct val="0"/>
              </a:spcAft>
              <a:buSzPts val="1400"/>
              <a:buNone/>
            </a:pPr>
            <a:endParaRPr/>
          </a:p>
        </p:txBody>
      </p:sp>
      <p:sp>
        <p:nvSpPr>
          <p:cNvPr id="370" name="Google Shape;3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77" name="Google Shape;377;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dirty="0">
                <a:solidFill>
                  <a:srgbClr val="000000"/>
                </a:solidFill>
                <a:latin typeface="Calibri"/>
                <a:ea typeface="Calibri"/>
                <a:cs typeface="Calibri"/>
                <a:sym typeface="Calibri"/>
              </a:rPr>
              <a:t>FSL programlarında hedefleme ve seçim, aşağıdaki durumlarda çocuk işçiliğine karşı kırılgan olan veya çocuk işçi olarak çalışan çocukların bulunduğu haneleri içerme konusunda ciddi potansiyele sahiptir: </a:t>
            </a:r>
            <a:endParaRPr dirty="0"/>
          </a:p>
          <a:p>
            <a:pPr marL="0" marR="0" lvl="0" indent="0" algn="l" rtl="0">
              <a:lnSpc>
                <a:spcPct val="100000"/>
              </a:lnSpc>
              <a:spcBef>
                <a:spcPct val="0"/>
              </a:spcBef>
              <a:spcAft>
                <a:spcPct val="0"/>
              </a:spcAft>
              <a:buClr>
                <a:schemeClr val="dk1"/>
              </a:buClr>
              <a:buSzPts val="1200"/>
              <a:buFont typeface="Calibri"/>
              <a:buNone/>
            </a:pPr>
            <a:r>
              <a:rPr lang="tr" sz="1200" b="0" i="0" u="none" strike="noStrike" dirty="0">
                <a:solidFill>
                  <a:srgbClr val="000000"/>
                </a:solidFill>
                <a:latin typeface="Calibri"/>
                <a:ea typeface="Calibri"/>
                <a:cs typeface="Calibri"/>
                <a:sym typeface="Calibri"/>
              </a:rPr>
              <a:t>Kriterler ve seçim; topluluklar tarafından vurgulanan türlerin yanı sıra göz ardı edilebilecek "daha fazla kabul gören" türlerin belirlenmesi için bağlama özel durum analizi, yasal çerçeve ve müdahale stratejisi ve ailelerin ve toplulukların katılımı ile oluşturulduğunda; Örneğin, FSL programları, demografik hedeflemeyi temel aldığında, kimi zaman çocuk işçi olarak çalışan çocukların bulunduğu kırılgan aileleri programın kapsamı dışında bırakabilir. Çocuk İşçiliği/Çocuk Koruma/vaka yönetimi/eğitim aktörlerinden yönlendirmelerin kabul edilmesi veya çocuk işçiliği risk faktörlerinin kırılganlık kriterlerinin bir parçası olmasını veya mevcut kırılganlık kriterlerinden ayrı olarak değerlendirilmesini sağlamak gibi çeşitli adımlar, kırılgan hanelere yönelik kriterlerin genişletilmesine yardımcı olabilir. Ayrıca, hedefleme kriterlerinin çocuk işçiliği için çekici bir faktör oluşturması gibi dikkate alınması ve azaltılması gereken riskleri de vardır; örneğin, yardım için temel uygunluk kriteri olarak "aile içinde çocuk işçiliği varlığı"nın belirlenmesi durumunda yardım almak için ailelerin çocuk işçi olarak çalıştırmak üzere çocuklarını okuldan almasına neden olabilir; yetişkinler gelir getirici faaliyetler ile meşgul olduğunda çocukların evdeki veya geleneksel geçim faaliyetlerindeki ev içi iş yükleri artabilir; ya da doğrudan faydalanıcı olarak çocuk işçi olarak çalışan, çocuk işçiliği riski altında olan ya da daha önce çocuk işçi olarak çalışan ergenler hedef alındığında damgalanma, ayrımcılık ve ek güvenlik kaygıları artabilir. </a:t>
            </a:r>
            <a:endParaRPr dirty="0"/>
          </a:p>
          <a:p>
            <a:pPr marL="0" lvl="0" indent="0" algn="l" rtl="0">
              <a:lnSpc>
                <a:spcPct val="100000"/>
              </a:lnSpc>
              <a:spcBef>
                <a:spcPct val="0"/>
              </a:spcBef>
              <a:spcAft>
                <a:spcPct val="0"/>
              </a:spcAft>
              <a:buSzPts val="1400"/>
              <a:buNone/>
            </a:pPr>
            <a:endParaRPr dirty="0"/>
          </a:p>
        </p:txBody>
      </p:sp>
      <p:sp>
        <p:nvSpPr>
          <p:cNvPr id="384" name="Google Shape;384;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90" name="Google Shape;390;p1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r>
              <a:rPr lang="en-GB" sz="12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398" name="Google Shape;3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06" name="Google Shape;406;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12" name="Google Shape;412;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9" name="Google Shape;23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21" name="Google Shape;4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29" name="Google Shape;429;p2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37" name="Google Shape;437;p2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44" name="Google Shape;444;p2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51" name="Google Shape;451;p2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58" name="Google Shape;458;p2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65" name="Google Shape;465;p2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tr" sz="1200" b="0" i="0" u="none" strike="noStrike">
                <a:solidFill>
                  <a:srgbClr val="97467D"/>
                </a:solidFill>
                <a:latin typeface="Calibri"/>
              </a:rPr>
              <a:t>FSL VE EKONOMİK PROGRAMLAR VASITASIYLA </a:t>
            </a:r>
            <a:endParaRPr/>
          </a:p>
        </p:txBody>
      </p:sp>
      <p:sp>
        <p:nvSpPr>
          <p:cNvPr id="470" name="Google Shape;470;p2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ct val="0"/>
              </a:spcBef>
              <a:spcAft>
                <a:spcPct val="0"/>
              </a:spcAft>
              <a:buClr>
                <a:schemeClr val="dk2"/>
              </a:buClr>
              <a:buSzPts val="2400"/>
              <a:buFont typeface="Arial"/>
              <a:buNone/>
            </a:pPr>
            <a:endParaRPr>
              <a:latin typeface="Calibri"/>
              <a:ea typeface="Calibri"/>
              <a:cs typeface="Calibri"/>
              <a:sym typeface="Calibri"/>
            </a:endParaRPr>
          </a:p>
        </p:txBody>
      </p:sp>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83" name="Google Shape;483;p2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Clr>
                <a:schemeClr val="dk1"/>
              </a:buClr>
              <a:buSzPts val="1200"/>
              <a:buFont typeface="Calibri"/>
              <a:buNone/>
            </a:pPr>
            <a:endParaRPr sz="1200"/>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a:p>
            <a:pPr marL="0" lvl="0" indent="0" algn="l" rtl="0">
              <a:lnSpc>
                <a:spcPct val="100000"/>
              </a:lnSpc>
              <a:spcBef>
                <a:spcPct val="0"/>
              </a:spcBef>
              <a:spcAft>
                <a:spcPct val="0"/>
              </a:spcAft>
              <a:buSzPts val="1400"/>
              <a:buNone/>
            </a:pPr>
            <a:endParaRPr/>
          </a:p>
        </p:txBody>
      </p:sp>
      <p:sp>
        <p:nvSpPr>
          <p:cNvPr id="490" name="Google Shape;490;p3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97" name="Google Shape;497;p3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505" name="Google Shape;50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54" name="Google Shape;2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rPr>
              <a:t>Riskler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rPr>
              <a:t>Ergenler için hafif veya insana yakışır işlere sınırlı erişim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rPr>
              <a:t>Arazi ve geçim kaynaklarının kaybedilmesi ve gıda güvencesizliği </a:t>
            </a:r>
            <a:endParaRPr dirty="0"/>
          </a:p>
          <a:p>
            <a:pPr marL="28575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Gelir yoksulluğu ve temel ihtiyaçlara erişimde eksiklik </a:t>
            </a:r>
            <a:endParaRPr dirty="0"/>
          </a:p>
          <a:p>
            <a:pPr marL="28575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Dokümantasyon olmaması • Bilgiye erişimin sınırlı olması</a:t>
            </a:r>
            <a:endParaRPr dirty="0"/>
          </a:p>
          <a:p>
            <a:pPr marL="28575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Aile içerisinde çalışabilecek yetişkin bir bireyin olmaması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Ailenin ihtiyaçlarını karşılama/aile gelirine katkıda bulunma sorumluluğu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Okul ve işi bir arada yürütmek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İş kaynaklı tehlikeler ve iş güvenliği hakkında sınırlı bilgi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Koruyucu ekipman, eğitim veya denetime sınırlı erişim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Yoksulluk ve hane gelirindeki ani sarsıntılar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Bakım verenin (verenlerin) işsiz olması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Asıl bakım verenin (verenlerin)evin geçimini sağlayan kişinin (kişilerin) olmaması, vefat etmesi, hasta veya engelli olması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Yasal olmayan veya sömürücü işlerde çalışan aile fertleri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Çocuk işçiliğinin yasal çerçevesi, zararları ve sonuçlarını anlayamama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Geçim kaynaklarının kaybedilmesi veya araziye erişememe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Gıda güvencesizliği veya yardımlara bel bağlama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Asgari çalışma yaşının üzerinde ancak 18 yaşın altındaki çocuklar için güvenli, insana yakışır işlerin önündeki engeller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Çocuk işçiliğinin, göç güzergahları veya mevsimlik çalışma ile bağlantılı olması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Çocuk işçiliğini önlemek için insani yardımda yeterli koruma önlemlerinin olmaması hususu da dâhil olmak üzere insani yardımın yetersiz veya uygun olmayan şekilde sunulması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Sömürücü çalışma ve göç örüntüleri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Kayıt dışı ekonomi ve kayıt dışı işler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Mülteciler, sığınmacılar, göçmenler ve dışlanan diğer grupların kayıtlı iş gücü piyasasına erişimlerinin sınırlı olması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Kolluk güçleri, sosyal hizmet çalışanları, adalet ve diğer gerekli hizmetleri içeren kapsamlı hizmetler </a:t>
            </a:r>
            <a:endParaRPr dirty="0"/>
          </a:p>
          <a:p>
            <a:pPr marL="0" marR="0" lvl="0" indent="0" algn="l" rtl="0">
              <a:lnSpc>
                <a:spcPct val="100000"/>
              </a:lnSpc>
              <a:spcBef>
                <a:spcPct val="0"/>
              </a:spcBef>
              <a:spcAft>
                <a:spcPct val="0"/>
              </a:spcAft>
              <a:buClr>
                <a:schemeClr val="dk2"/>
              </a:buClr>
              <a:buSzPts val="1200"/>
              <a:buFont typeface="Calibri"/>
              <a:buNone/>
            </a:pPr>
            <a:r>
              <a:rPr lang="tr" sz="1200" b="0" i="0" u="none" strike="noStrike" dirty="0">
                <a:solidFill>
                  <a:srgbClr val="44546A"/>
                </a:solidFill>
                <a:latin typeface="Calibri"/>
                <a:ea typeface="Calibri"/>
                <a:cs typeface="Calibri"/>
                <a:sym typeface="Calibri"/>
              </a:rPr>
              <a:t>Zengin kaynaklarla beslenen hizmetler ve politika uygulaması </a:t>
            </a:r>
            <a:endParaRPr dirty="0"/>
          </a:p>
          <a:p>
            <a:pPr marL="0" marR="0" lvl="0" indent="0" algn="l" rtl="0">
              <a:lnSpc>
                <a:spcPct val="100000"/>
              </a:lnSpc>
              <a:spcBef>
                <a:spcPct val="0"/>
              </a:spcBef>
              <a:spcAft>
                <a:spcPct val="0"/>
              </a:spcAft>
              <a:buClr>
                <a:schemeClr val="dk2"/>
              </a:buClr>
              <a:buSzPts val="1200"/>
              <a:buFont typeface="Calibri"/>
              <a:buNone/>
            </a:pPr>
            <a:r>
              <a:rPr lang="tr" sz="1200" b="0" i="0" u="none" strike="noStrike" dirty="0">
                <a:solidFill>
                  <a:srgbClr val="44546A"/>
                </a:solidFill>
                <a:latin typeface="Calibri"/>
                <a:ea typeface="Calibri"/>
                <a:cs typeface="Calibri"/>
                <a:sym typeface="Calibri"/>
              </a:rPr>
              <a:t>Güçlü ve kapsayıcı çocuk işçiliği yasal çerçevesi ve politikalar </a:t>
            </a:r>
            <a:endParaRPr dirty="0"/>
          </a:p>
          <a:p>
            <a:pPr marL="0" marR="0" lvl="0" indent="0" algn="l" rtl="0">
              <a:lnSpc>
                <a:spcPct val="100000"/>
              </a:lnSpc>
              <a:spcBef>
                <a:spcPct val="0"/>
              </a:spcBef>
              <a:spcAft>
                <a:spcPct val="0"/>
              </a:spcAft>
              <a:buClr>
                <a:schemeClr val="dk2"/>
              </a:buClr>
              <a:buSzPts val="1200"/>
              <a:buFont typeface="Calibri"/>
              <a:buNone/>
            </a:pPr>
            <a:r>
              <a:rPr lang="tr" sz="1200" b="0" i="0" u="none" strike="noStrike" dirty="0">
                <a:solidFill>
                  <a:srgbClr val="44546A"/>
                </a:solidFill>
                <a:latin typeface="Calibri"/>
                <a:ea typeface="Calibri"/>
                <a:cs typeface="Calibri"/>
                <a:sym typeface="Calibri"/>
              </a:rPr>
              <a:t>Yetişkinler ile 18 yaşın altında olan ve asgari çalışma yaşının üstünde olan genç bireyler için insana yakışır işlerin olması </a:t>
            </a:r>
            <a:endParaRPr dirty="0"/>
          </a:p>
          <a:p>
            <a:pPr marL="0" lvl="0" indent="0" algn="l" rtl="0">
              <a:lnSpc>
                <a:spcPct val="100000"/>
              </a:lnSpc>
              <a:spcBef>
                <a:spcPct val="0"/>
              </a:spcBef>
              <a:spcAft>
                <a:spcPct val="0"/>
              </a:spcAft>
              <a:buSzPts val="1400"/>
              <a:buNone/>
            </a:pPr>
            <a:endParaRPr sz="1200" dirty="0">
              <a:solidFill>
                <a:schemeClr val="dk2"/>
              </a:solidFill>
              <a:latin typeface="Calibri"/>
              <a:ea typeface="Calibri"/>
              <a:cs typeface="Calibri"/>
              <a:sym typeface="Calibri"/>
            </a:endParaRPr>
          </a:p>
          <a:p>
            <a:pPr marL="0" lvl="0" indent="0" algn="l" rtl="0">
              <a:lnSpc>
                <a:spcPct val="100000"/>
              </a:lnSpc>
              <a:spcBef>
                <a:spcPct val="0"/>
              </a:spcBef>
              <a:spcAft>
                <a:spcPct val="0"/>
              </a:spcAft>
              <a:buSzPts val="1400"/>
              <a:buNone/>
            </a:pPr>
            <a:endParaRPr sz="1200" dirty="0">
              <a:solidFill>
                <a:schemeClr val="dk2"/>
              </a:solidFill>
              <a:latin typeface="Calibri"/>
              <a:ea typeface="Calibri"/>
              <a:cs typeface="Calibri"/>
              <a:sym typeface="Calibri"/>
            </a:endParaRPr>
          </a:p>
          <a:p>
            <a:pPr marL="0" lvl="0" indent="0" algn="l" rtl="0">
              <a:lnSpc>
                <a:spcPct val="100000"/>
              </a:lnSpc>
              <a:spcBef>
                <a:spcPct val="0"/>
              </a:spcBef>
              <a:spcAft>
                <a:spcPct val="0"/>
              </a:spcAft>
              <a:buSzPts val="1400"/>
              <a:buNone/>
            </a:pPr>
            <a:r>
              <a:rPr lang="tr" sz="1200" b="1" i="0" u="none" strike="noStrike" dirty="0">
                <a:solidFill>
                  <a:srgbClr val="44546A"/>
                </a:solidFill>
                <a:latin typeface="Calibri"/>
                <a:ea typeface="Calibri"/>
                <a:cs typeface="Calibri"/>
                <a:sym typeface="Calibri"/>
              </a:rPr>
              <a:t>ÇOCUK İŞÇİLİĞİ AÇISINDAN GIDA GÜVENLİĞİ VE GEÇİM KAYNAKLARI PROGRAMLARI İLE İLİŞKİLENDİRİLEN RİSK FAKTÖRLERİ </a:t>
            </a:r>
            <a:endParaRPr sz="1200" dirty="0">
              <a:solidFill>
                <a:schemeClr val="dk2"/>
              </a:solidFill>
              <a:latin typeface="Calibri"/>
              <a:ea typeface="Calibri"/>
              <a:cs typeface="Calibri"/>
              <a:sym typeface="Calibri"/>
            </a:endParaRPr>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Gıda Güvenliği ve Geçim Kaynakları programları, aşağıdaki durumlarda çocuk işçiliği için çekim etkisi yaratabilir: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Yetişkin iş gücü arzı yetersiz olduğunda ve talep çocuklar tarafından karşılandığında yeni iş fırsatları oluşturarak,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Ebeveynler Gıda Güvenliği ve Geçim Kaynakları programlarına katıldıklarında ve bu nedenle ev ve bakım işleri için daha az vakitleri kaldığında başta kız çocukları olmak üzere çocuklar, eğitimleri pahasına bu yükleri omuzladıklarında,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Ebeveynler veya ailenin diğer yetişkin fertleri yeni geçim kaynakları veya gelir getirici faaliyetler bulduklarında ve kendi yaptıkları geleneksel gelir getirici faaliyeti sürdürmek veya aile işletmesine göz kulak olmak için çocukları kullandıklarında,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Ebeveynlere yönelik iş karşılığı ücret, ev eksenli çalışma veya diğer gelir getirici faaliyetler aslında çocuklar tarafından icra edildiğinde,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Çocuk işçiliğine başvuran tedarik zincirleri, sanayiler veya şirketleri kullandıklarında veya bunlara bel bağladıklarında ve FSL aktörleri bu durumu ele almadığında,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Gençlere yönelik geçim kaynakları programları, 18 yaş altı bireyleri içermediğinde,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bu durum, asgari çalışma yaşının üzerindeki ergenler için programatik boşluklar oluşturur ve mevcut kırılganlıkları daha da artırır.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Aileler; insani gıda yardımının dağıtılması, alınması, hazırlanması veya satın alınması veya satılması için çocukları kullandığında ve FSL aktörleri bu riskleri azaltamadıklarında,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Gıda yardımını veya geçim desteklerini yönetme kapasitesine sahip olmayan aileler,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örneğin, refakatsiz ve ailesinden ayrı düşmüş çocuklar veya ebeveynleri engelli veya hasta olan aileler, çocuklarını çocuk işçiliğinden korumak için ek destek almadıklarında.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Kırılgan nüfuslar, desteğin kapsamı dışında bırakıldığında; Örneğin, mülteciler, ülke içinde yerinden edilen bireyler ve göçmen nüfuslar, geçim kaynakları programının kapsamına girmez çünkü kayıtlı iş gücü piyasasına erişemezler, olumsuz bir baş etme mekanizması olarak da çocuk işçiliğine başvurma olasılıkları daha yüksektir.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 Gençlere yönelik geçim kaynağı veya iş karşılığında ücretin verildiği işler veya koşullar; enkaz, sel suyu, toksinler veya patlamamış mühimmat gibi ergenler için tehlikeler barındırdığında. </a:t>
            </a:r>
            <a:endParaRPr dirty="0"/>
          </a:p>
          <a:p>
            <a:pPr marL="0" lvl="0" indent="0" algn="l" rtl="0">
              <a:lnSpc>
                <a:spcPct val="100000"/>
              </a:lnSpc>
              <a:spcBef>
                <a:spcPct val="0"/>
              </a:spcBef>
              <a:spcAft>
                <a:spcPct val="0"/>
              </a:spcAft>
              <a:buSzPts val="1400"/>
              <a:buNone/>
            </a:pPr>
            <a:endParaRPr sz="1200" dirty="0">
              <a:solidFill>
                <a:schemeClr val="dk2"/>
              </a:solidFill>
              <a:latin typeface="Calibri"/>
              <a:ea typeface="Calibri"/>
              <a:cs typeface="Calibri"/>
              <a:sym typeface="Calibri"/>
            </a:endParaRPr>
          </a:p>
          <a:p>
            <a:pPr marL="285750" marR="0" lvl="0" indent="-209550" algn="l" rtl="0">
              <a:lnSpc>
                <a:spcPct val="100000"/>
              </a:lnSpc>
              <a:spcBef>
                <a:spcPct val="0"/>
              </a:spcBef>
              <a:spcAft>
                <a:spcPct val="0"/>
              </a:spcAft>
              <a:buClr>
                <a:schemeClr val="dk1"/>
              </a:buClr>
              <a:buSzPts val="1200"/>
              <a:buFont typeface="Arial"/>
              <a:buNone/>
            </a:pPr>
            <a:endParaRPr sz="1200" dirty="0">
              <a:solidFill>
                <a:schemeClr val="dk2"/>
              </a:solidFill>
              <a:latin typeface="Calibri"/>
              <a:ea typeface="Calibri"/>
              <a:cs typeface="Calibri"/>
              <a:sym typeface="Calibri"/>
            </a:endParaRPr>
          </a:p>
          <a:p>
            <a:pPr marL="285750" marR="0" lvl="0" indent="-209550" algn="l" rtl="0">
              <a:lnSpc>
                <a:spcPct val="100000"/>
              </a:lnSpc>
              <a:spcBef>
                <a:spcPct val="0"/>
              </a:spcBef>
              <a:spcAft>
                <a:spcPct val="0"/>
              </a:spcAft>
              <a:buClr>
                <a:schemeClr val="dk1"/>
              </a:buClr>
              <a:buSzPts val="1200"/>
              <a:buFont typeface="Arial"/>
              <a:buNone/>
            </a:pPr>
            <a:endParaRPr sz="1200" dirty="0">
              <a:solidFill>
                <a:schemeClr val="dk2"/>
              </a:solidFill>
              <a:latin typeface="Calibri"/>
              <a:ea typeface="Calibri"/>
              <a:cs typeface="Calibri"/>
              <a:sym typeface="Calibri"/>
            </a:endParaRPr>
          </a:p>
          <a:p>
            <a:pPr marL="285750" marR="0" lvl="0" indent="-209550" algn="l" rtl="0">
              <a:lnSpc>
                <a:spcPct val="100000"/>
              </a:lnSpc>
              <a:spcBef>
                <a:spcPct val="0"/>
              </a:spcBef>
              <a:spcAft>
                <a:spcPct val="0"/>
              </a:spcAft>
              <a:buClr>
                <a:schemeClr val="dk1"/>
              </a:buClr>
              <a:buSzPts val="1200"/>
              <a:buFont typeface="Arial"/>
              <a:buNone/>
            </a:pPr>
            <a:endParaRPr sz="1200" b="1" dirty="0">
              <a:solidFill>
                <a:schemeClr val="dk2"/>
              </a:solidFill>
              <a:latin typeface="Calibri"/>
              <a:ea typeface="Calibri"/>
              <a:cs typeface="Calibri"/>
              <a:sym typeface="Calibri"/>
            </a:endParaRPr>
          </a:p>
          <a:p>
            <a:pPr marL="285750" lvl="0" indent="-209550" algn="l" rtl="0">
              <a:lnSpc>
                <a:spcPct val="100000"/>
              </a:lnSpc>
              <a:spcBef>
                <a:spcPct val="0"/>
              </a:spcBef>
              <a:spcAft>
                <a:spcPct val="0"/>
              </a:spcAft>
              <a:buClr>
                <a:schemeClr val="dk1"/>
              </a:buClr>
              <a:buSzPts val="1200"/>
              <a:buFont typeface="Arial"/>
              <a:buNone/>
            </a:pPr>
            <a:endParaRPr sz="1200" dirty="0">
              <a:solidFill>
                <a:schemeClr val="dk2"/>
              </a:solidFill>
            </a:endParaRPr>
          </a:p>
          <a:p>
            <a:pPr marL="285750" lvl="0" indent="-209550" algn="l" rtl="0">
              <a:lnSpc>
                <a:spcPct val="100000"/>
              </a:lnSpc>
              <a:spcBef>
                <a:spcPct val="0"/>
              </a:spcBef>
              <a:spcAft>
                <a:spcPct val="0"/>
              </a:spcAft>
              <a:buClr>
                <a:schemeClr val="dk1"/>
              </a:buClr>
              <a:buSzPts val="1200"/>
              <a:buFont typeface="Arial"/>
              <a:buNone/>
            </a:pPr>
            <a:endParaRPr sz="1200" dirty="0">
              <a:solidFill>
                <a:schemeClr val="dk2"/>
              </a:solidFill>
            </a:endParaRPr>
          </a:p>
          <a:p>
            <a:pPr marL="28575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Koruyucu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Sosyal koruma ve güvenlik ağları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Kaliteli eğitimin ve insana yakışır işin mevcudiyeti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Ailedeki yetişkin aile fertleri için yeterli ve güvenli gelir </a:t>
            </a:r>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Gıda güvenliği ve temel hizmetler ve bilgiye erişim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Riskler, çocuk işçiliği, çocuk hakları ve mevcut hizmetler hakkında farkındalık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İş yerinde güvenlik ve korumayı iyi anlama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Uygun ve güvenli çocuk işçiliğine katılım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Hanedeki yetişkinler için yeterli ve güvenli istihdam veya gelir </a:t>
            </a:r>
            <a:endParaRPr dirty="0"/>
          </a:p>
          <a:p>
            <a:pPr marL="0" lvl="0" indent="0" algn="l" rtl="0">
              <a:lnSpc>
                <a:spcPct val="100000"/>
              </a:lnSpc>
              <a:spcBef>
                <a:spcPct val="0"/>
              </a:spcBef>
              <a:spcAft>
                <a:spcPct val="0"/>
              </a:spcAft>
              <a:buSzPts val="1400"/>
              <a:buNone/>
            </a:pPr>
            <a:r>
              <a:rPr lang="tr" sz="1200" b="0" i="0" u="none" strike="noStrike" dirty="0">
                <a:solidFill>
                  <a:srgbClr val="44546A"/>
                </a:solidFill>
                <a:latin typeface="Calibri"/>
                <a:ea typeface="Calibri"/>
                <a:cs typeface="Calibri"/>
                <a:sym typeface="Calibri"/>
              </a:rPr>
              <a:t>Gıda bakımından güvende olan haneler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Yasal çerçeve hakkında bilgi ve çocuklar için hafif veya insana yakışır iş fırsatlarına erişim </a:t>
            </a:r>
            <a:endParaRPr dirty="0"/>
          </a:p>
          <a:p>
            <a:pPr marL="285750" marR="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ea typeface="Calibri"/>
                <a:cs typeface="Calibri"/>
                <a:sym typeface="Calibri"/>
              </a:rPr>
              <a:t>Engelli bireyler dâhil genç bireyler ve yetişkinler için insana yakışır iş fırsatları </a:t>
            </a:r>
            <a:endParaRPr dirty="0"/>
          </a:p>
          <a:p>
            <a:pPr marL="285750" marR="0" lvl="0" indent="-209550" algn="l" rtl="0">
              <a:lnSpc>
                <a:spcPct val="100000"/>
              </a:lnSpc>
              <a:spcBef>
                <a:spcPct val="0"/>
              </a:spcBef>
              <a:spcAft>
                <a:spcPct val="0"/>
              </a:spcAft>
              <a:buClr>
                <a:schemeClr val="dk1"/>
              </a:buClr>
              <a:buSzPts val="1200"/>
              <a:buFont typeface="Arial"/>
              <a:buNone/>
            </a:pPr>
            <a:endParaRPr sz="1200" b="1" dirty="0">
              <a:solidFill>
                <a:schemeClr val="dk2"/>
              </a:solidFill>
              <a:latin typeface="Calibri"/>
              <a:ea typeface="Calibri"/>
              <a:cs typeface="Calibri"/>
              <a:sym typeface="Calibri"/>
            </a:endParaRPr>
          </a:p>
          <a:p>
            <a:pPr marL="285750" marR="0" lvl="0" indent="-209550" algn="l" rtl="0">
              <a:lnSpc>
                <a:spcPct val="100000"/>
              </a:lnSpc>
              <a:spcBef>
                <a:spcPct val="0"/>
              </a:spcBef>
              <a:spcAft>
                <a:spcPct val="0"/>
              </a:spcAft>
              <a:buClr>
                <a:schemeClr val="dk1"/>
              </a:buClr>
              <a:buSzPts val="1200"/>
              <a:buFont typeface="Arial"/>
              <a:buNone/>
            </a:pPr>
            <a:endParaRPr sz="1200" dirty="0">
              <a:solidFill>
                <a:schemeClr val="dk2"/>
              </a:solidFill>
            </a:endParaRPr>
          </a:p>
          <a:p>
            <a:pPr marL="285750" marR="0" lvl="0" indent="-209550" algn="l" rtl="0">
              <a:lnSpc>
                <a:spcPct val="100000"/>
              </a:lnSpc>
              <a:spcBef>
                <a:spcPct val="0"/>
              </a:spcBef>
              <a:spcAft>
                <a:spcPct val="0"/>
              </a:spcAft>
              <a:buClr>
                <a:schemeClr val="dk1"/>
              </a:buClr>
              <a:buSzPts val="1200"/>
              <a:buFont typeface="Arial"/>
              <a:buNone/>
            </a:pPr>
            <a:endParaRPr sz="1200" dirty="0">
              <a:solidFill>
                <a:schemeClr val="dk2"/>
              </a:solidFill>
            </a:endParaRPr>
          </a:p>
          <a:p>
            <a:pPr marL="28575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Çekici faktörler</a:t>
            </a:r>
            <a:endParaRPr dirty="0"/>
          </a:p>
          <a:p>
            <a:pPr marL="277813" marR="0" lvl="0" indent="-277813" algn="l" rtl="0">
              <a:lnSpc>
                <a:spcPct val="100000"/>
              </a:lnSpc>
              <a:spcBef>
                <a:spcPct val="0"/>
              </a:spcBef>
              <a:spcAft>
                <a:spcPct val="0"/>
              </a:spcAft>
              <a:buClr>
                <a:schemeClr val="dk2"/>
              </a:buClr>
              <a:buSzPts val="2400"/>
              <a:buFont typeface="Noto Sans Symbols"/>
              <a:buChar char="▪"/>
            </a:pPr>
            <a:r>
              <a:rPr lang="tr" sz="1200" b="0" i="0" u="none" strike="noStrike" cap="small" dirty="0">
                <a:solidFill>
                  <a:srgbClr val="44546A"/>
                </a:solidFill>
                <a:latin typeface="Calibri"/>
                <a:ea typeface="Calibri"/>
                <a:cs typeface="Calibri"/>
                <a:sym typeface="Calibri"/>
              </a:rPr>
              <a:t>İmar ve müdahale sektörlerinin </a:t>
            </a:r>
            <a:r>
              <a:rPr lang="tr" sz="1200" b="1" i="0" u="none" strike="noStrike" cap="small" dirty="0">
                <a:solidFill>
                  <a:srgbClr val="44546A"/>
                </a:solidFill>
                <a:latin typeface="Calibri"/>
                <a:ea typeface="Calibri"/>
                <a:cs typeface="Calibri"/>
                <a:sym typeface="Calibri"/>
              </a:rPr>
              <a:t>hızlı büyümesi</a:t>
            </a:r>
            <a:r>
              <a:rPr lang="tr" sz="1200" b="0" i="0" u="none" strike="noStrike" cap="small" dirty="0">
                <a:solidFill>
                  <a:srgbClr val="44546A"/>
                </a:solidFill>
                <a:latin typeface="Calibri"/>
                <a:ea typeface="Calibri"/>
                <a:cs typeface="Calibri"/>
                <a:sym typeface="Calibri"/>
              </a:rPr>
              <a:t> </a:t>
            </a:r>
            <a:endParaRPr sz="1200" dirty="0">
              <a:solidFill>
                <a:schemeClr val="dk2"/>
              </a:solidFill>
            </a:endParaRPr>
          </a:p>
          <a:p>
            <a:pPr marL="277813" marR="0" lvl="0" indent="-277813" algn="l" rtl="0">
              <a:lnSpc>
                <a:spcPct val="100000"/>
              </a:lnSpc>
              <a:spcBef>
                <a:spcPct val="0"/>
              </a:spcBef>
              <a:spcAft>
                <a:spcPct val="0"/>
              </a:spcAft>
              <a:buClr>
                <a:schemeClr val="dk2"/>
              </a:buClr>
              <a:buSzPts val="2400"/>
              <a:buFont typeface="Noto Sans Symbols"/>
              <a:buChar char="▪"/>
            </a:pPr>
            <a:r>
              <a:rPr lang="tr" sz="1200" b="0" i="0" u="none" strike="noStrike" cap="small" dirty="0">
                <a:solidFill>
                  <a:srgbClr val="44546A"/>
                </a:solidFill>
                <a:latin typeface="Calibri"/>
                <a:ea typeface="Calibri"/>
                <a:cs typeface="Calibri"/>
                <a:sym typeface="Calibri"/>
              </a:rPr>
              <a:t>Ölüm, engellilik, göç ve benzeri nedenlerle </a:t>
            </a:r>
            <a:r>
              <a:rPr lang="tr" sz="1200" b="1" i="0" u="none" strike="noStrike" cap="small" dirty="0">
                <a:solidFill>
                  <a:srgbClr val="44546A"/>
                </a:solidFill>
                <a:latin typeface="Calibri"/>
                <a:ea typeface="Calibri"/>
                <a:cs typeface="Calibri"/>
                <a:sym typeface="Calibri"/>
              </a:rPr>
              <a:t>yetersiz yetişkin iş gücü</a:t>
            </a:r>
            <a:r>
              <a:rPr lang="tr" sz="1200" b="0" i="0" u="none" strike="noStrike" cap="small" dirty="0">
                <a:solidFill>
                  <a:srgbClr val="44546A"/>
                </a:solidFill>
                <a:latin typeface="Calibri"/>
                <a:ea typeface="Calibri"/>
                <a:cs typeface="Calibri"/>
                <a:sym typeface="Calibri"/>
              </a:rPr>
              <a:t> </a:t>
            </a:r>
            <a:endParaRPr sz="1200" dirty="0">
              <a:solidFill>
                <a:schemeClr val="dk2"/>
              </a:solidFill>
            </a:endParaRPr>
          </a:p>
          <a:p>
            <a:pPr marL="277813" marR="0" lvl="0" indent="-277813" algn="l" rtl="0">
              <a:lnSpc>
                <a:spcPct val="100000"/>
              </a:lnSpc>
              <a:spcBef>
                <a:spcPct val="0"/>
              </a:spcBef>
              <a:spcAft>
                <a:spcPct val="0"/>
              </a:spcAft>
              <a:buClr>
                <a:schemeClr val="dk2"/>
              </a:buClr>
              <a:buSzPts val="2400"/>
              <a:buFont typeface="Noto Sans Symbols"/>
              <a:buChar char="▪"/>
            </a:pPr>
            <a:r>
              <a:rPr lang="tr" sz="1200" b="1" i="0" u="none" strike="noStrike" cap="small" dirty="0">
                <a:solidFill>
                  <a:srgbClr val="44546A"/>
                </a:solidFill>
                <a:latin typeface="Calibri"/>
                <a:ea typeface="Calibri"/>
                <a:cs typeface="Calibri"/>
                <a:sym typeface="Calibri"/>
              </a:rPr>
              <a:t>İşverenlerin temel ihtiyaçları karşılamayı teklif etmesi: </a:t>
            </a:r>
            <a:r>
              <a:rPr lang="tr" sz="1200" b="0" i="0" u="none" strike="noStrike" cap="small" dirty="0">
                <a:solidFill>
                  <a:srgbClr val="44546A"/>
                </a:solidFill>
                <a:latin typeface="Calibri"/>
                <a:ea typeface="Calibri"/>
                <a:cs typeface="Calibri"/>
                <a:sym typeface="Calibri"/>
              </a:rPr>
              <a:t>konaklama, gıda, eğitim vb.'nin kriz sonrasında daha az olması </a:t>
            </a:r>
            <a:endParaRPr sz="1200" dirty="0">
              <a:solidFill>
                <a:schemeClr val="dk2"/>
              </a:solidFill>
            </a:endParaRPr>
          </a:p>
          <a:p>
            <a:pPr marL="277813" marR="0" lvl="0" indent="-277813" algn="l" rtl="0">
              <a:lnSpc>
                <a:spcPct val="100000"/>
              </a:lnSpc>
              <a:spcBef>
                <a:spcPct val="0"/>
              </a:spcBef>
              <a:spcAft>
                <a:spcPct val="0"/>
              </a:spcAft>
              <a:buClr>
                <a:schemeClr val="dk2"/>
              </a:buClr>
              <a:buSzPts val="2400"/>
              <a:buFont typeface="Noto Sans Symbols"/>
              <a:buChar char="▪"/>
            </a:pPr>
            <a:r>
              <a:rPr lang="tr" sz="1200" b="1" i="0" u="none" strike="noStrike" cap="small" dirty="0">
                <a:solidFill>
                  <a:srgbClr val="44546A"/>
                </a:solidFill>
                <a:latin typeface="Calibri"/>
                <a:ea typeface="Calibri"/>
                <a:cs typeface="Calibri"/>
                <a:sym typeface="Calibri"/>
              </a:rPr>
              <a:t>İnsani yardımın, </a:t>
            </a:r>
            <a:r>
              <a:rPr lang="tr" sz="1200" b="0" i="0" u="none" strike="noStrike" cap="small" dirty="0">
                <a:solidFill>
                  <a:srgbClr val="44546A"/>
                </a:solidFill>
                <a:latin typeface="Calibri"/>
                <a:ea typeface="Calibri"/>
                <a:cs typeface="Calibri"/>
                <a:sym typeface="Calibri"/>
              </a:rPr>
              <a:t>yetişkin iş gücü için yüksek talep oluşturması ve bu talebin sadece yetişkinlerle karşılanamaması.</a:t>
            </a:r>
            <a:endParaRPr sz="1200" dirty="0">
              <a:solidFill>
                <a:schemeClr val="dk2"/>
              </a:solidFill>
            </a:endParaRPr>
          </a:p>
          <a:p>
            <a:pPr marL="277813" marR="0" lvl="0" indent="-277813" algn="l" rtl="0">
              <a:lnSpc>
                <a:spcPct val="100000"/>
              </a:lnSpc>
              <a:spcBef>
                <a:spcPct val="0"/>
              </a:spcBef>
              <a:spcAft>
                <a:spcPct val="0"/>
              </a:spcAft>
              <a:buClr>
                <a:schemeClr val="dk2"/>
              </a:buClr>
              <a:buSzPts val="2400"/>
              <a:buFont typeface="Noto Sans Symbols"/>
              <a:buChar char="▪"/>
            </a:pPr>
            <a:r>
              <a:rPr lang="tr" sz="1200" b="1" i="0" u="none" strike="noStrike" cap="small" dirty="0">
                <a:solidFill>
                  <a:srgbClr val="44546A"/>
                </a:solidFill>
                <a:latin typeface="Calibri"/>
                <a:ea typeface="Calibri"/>
                <a:cs typeface="Calibri"/>
                <a:sym typeface="Calibri"/>
              </a:rPr>
              <a:t>Temel ihtiyaçları karşılamak, para kazanmak vb. için tehlikeli işlere, kayıt dışı faaliyetlere, silahlı gruplara sürüklenme</a:t>
            </a:r>
            <a:r>
              <a:rPr lang="tr" sz="1200" b="0" i="0" u="none" strike="noStrike" cap="small" dirty="0">
                <a:solidFill>
                  <a:srgbClr val="44546A"/>
                </a:solidFill>
                <a:latin typeface="Calibri"/>
                <a:ea typeface="Calibri"/>
                <a:cs typeface="Calibri"/>
                <a:sym typeface="Calibri"/>
              </a:rPr>
              <a:t> </a:t>
            </a:r>
            <a:endParaRPr sz="1200" dirty="0">
              <a:solidFill>
                <a:schemeClr val="dk2"/>
              </a:solidFill>
            </a:endParaRPr>
          </a:p>
          <a:p>
            <a:pPr marL="277813" marR="0" lvl="0" indent="-277813" algn="l" rtl="0">
              <a:lnSpc>
                <a:spcPct val="100000"/>
              </a:lnSpc>
              <a:spcBef>
                <a:spcPct val="0"/>
              </a:spcBef>
              <a:spcAft>
                <a:spcPct val="0"/>
              </a:spcAft>
              <a:buClr>
                <a:schemeClr val="dk2"/>
              </a:buClr>
              <a:buSzPts val="2400"/>
              <a:buFont typeface="Noto Sans Symbols"/>
              <a:buChar char="▪"/>
            </a:pPr>
            <a:r>
              <a:rPr lang="tr" sz="1200" b="1" i="0" u="none" strike="noStrike" cap="small" dirty="0">
                <a:solidFill>
                  <a:srgbClr val="44546A"/>
                </a:solidFill>
                <a:latin typeface="Calibri"/>
                <a:ea typeface="Calibri"/>
                <a:cs typeface="Calibri"/>
                <a:sym typeface="Calibri"/>
              </a:rPr>
              <a:t>Yasaların uygulanmaması istismara açık kapı bırakmaktadır  </a:t>
            </a:r>
            <a:endParaRPr sz="1200" dirty="0">
              <a:solidFill>
                <a:schemeClr val="dk2"/>
              </a:solidFill>
            </a:endParaRPr>
          </a:p>
          <a:p>
            <a:pPr marL="285750" lvl="0" indent="-209550" algn="l" rtl="0">
              <a:lnSpc>
                <a:spcPct val="100000"/>
              </a:lnSpc>
              <a:spcBef>
                <a:spcPct val="0"/>
              </a:spcBef>
              <a:spcAft>
                <a:spcPct val="0"/>
              </a:spcAft>
              <a:buClr>
                <a:schemeClr val="dk1"/>
              </a:buClr>
              <a:buSzPts val="1200"/>
              <a:buFont typeface="Arial"/>
              <a:buNone/>
            </a:pPr>
            <a:endParaRPr sz="1200" dirty="0">
              <a:solidFill>
                <a:schemeClr val="dk2"/>
              </a:solidFill>
            </a:endParaRPr>
          </a:p>
          <a:p>
            <a:pPr marL="285750" lvl="0" indent="-285750" algn="l" rtl="0">
              <a:lnSpc>
                <a:spcPct val="100000"/>
              </a:lnSpc>
              <a:spcBef>
                <a:spcPct val="0"/>
              </a:spcBef>
              <a:spcAft>
                <a:spcPct val="0"/>
              </a:spcAft>
              <a:buClr>
                <a:schemeClr val="dk2"/>
              </a:buClr>
              <a:buSzPts val="1200"/>
              <a:buFont typeface="Arial"/>
              <a:buChar char="•"/>
            </a:pPr>
            <a:r>
              <a:rPr lang="tr" sz="1200" b="0" i="0" u="none" strike="noStrike" dirty="0">
                <a:solidFill>
                  <a:srgbClr val="44546A"/>
                </a:solidFill>
                <a:latin typeface="Calibri"/>
              </a:rPr>
              <a:t>İtici faktörler </a:t>
            </a:r>
            <a:endParaRPr dirty="0"/>
          </a:p>
          <a:p>
            <a:pPr marL="277813" marR="0" lvl="0" indent="-277813" algn="l" rtl="0">
              <a:lnSpc>
                <a:spcPct val="100000"/>
              </a:lnSpc>
              <a:spcBef>
                <a:spcPct val="0"/>
              </a:spcBef>
              <a:spcAft>
                <a:spcPct val="0"/>
              </a:spcAft>
              <a:buClr>
                <a:schemeClr val="dk2"/>
              </a:buClr>
              <a:buSzPts val="2200"/>
              <a:buFont typeface="Noto Sans Symbols"/>
              <a:buChar char="▪"/>
            </a:pPr>
            <a:r>
              <a:rPr lang="tr" sz="1200" b="1" i="0" u="none" strike="noStrike" cap="small" dirty="0">
                <a:solidFill>
                  <a:srgbClr val="44546A"/>
                </a:solidFill>
                <a:latin typeface="Calibri"/>
                <a:ea typeface="Calibri"/>
                <a:cs typeface="Calibri"/>
                <a:sym typeface="Calibri"/>
              </a:rPr>
              <a:t>Hane üzerinde etki</a:t>
            </a:r>
            <a:r>
              <a:rPr lang="tr" sz="1200" b="0" i="0" u="none" strike="noStrike" cap="small" dirty="0">
                <a:solidFill>
                  <a:srgbClr val="44546A"/>
                </a:solidFill>
                <a:latin typeface="Calibri"/>
                <a:ea typeface="Calibri"/>
                <a:cs typeface="Calibri"/>
                <a:sym typeface="Calibri"/>
              </a:rPr>
              <a:t>: Gelir kaybı, ev, güvenlik, yetişkinler için insana yakışır iş, toplumsal cinsiyet rolleri</a:t>
            </a:r>
            <a:endParaRPr sz="1200" dirty="0">
              <a:solidFill>
                <a:schemeClr val="dk2"/>
              </a:solidFill>
              <a:latin typeface="Calibri"/>
              <a:ea typeface="Calibri"/>
              <a:cs typeface="Calibri"/>
              <a:sym typeface="Calibri"/>
            </a:endParaRPr>
          </a:p>
          <a:p>
            <a:pPr marL="277813" marR="0" lvl="0" indent="-277813" algn="l" rtl="0">
              <a:lnSpc>
                <a:spcPct val="100000"/>
              </a:lnSpc>
              <a:spcBef>
                <a:spcPct val="0"/>
              </a:spcBef>
              <a:spcAft>
                <a:spcPct val="0"/>
              </a:spcAft>
              <a:buClr>
                <a:schemeClr val="dk2"/>
              </a:buClr>
              <a:buSzPts val="2200"/>
              <a:buFont typeface="Noto Sans Symbols"/>
              <a:buChar char="▪"/>
            </a:pPr>
            <a:r>
              <a:rPr lang="tr" sz="1200" b="1" i="0" u="none" strike="noStrike" cap="small" dirty="0">
                <a:solidFill>
                  <a:srgbClr val="44546A"/>
                </a:solidFill>
                <a:latin typeface="Calibri"/>
                <a:ea typeface="Calibri"/>
                <a:cs typeface="Calibri"/>
                <a:sym typeface="Calibri"/>
              </a:rPr>
              <a:t>Aile kompozisyonunda ani değişiklik: </a:t>
            </a:r>
            <a:r>
              <a:rPr lang="tr" sz="1200" b="0" i="0" u="none" strike="noStrike" cap="small" dirty="0">
                <a:solidFill>
                  <a:srgbClr val="44546A"/>
                </a:solidFill>
                <a:latin typeface="Calibri"/>
                <a:ea typeface="Calibri"/>
                <a:cs typeface="Calibri"/>
                <a:sym typeface="Calibri"/>
              </a:rPr>
              <a:t>Ölüm, ayrılık, hastalık, engellilik, ailenin ayrılması, refakatsiz çocuklar, çocuklar için ağır yüke ve daha zararlı işlere neden olmaktadır</a:t>
            </a:r>
            <a:endParaRPr sz="1200" dirty="0">
              <a:solidFill>
                <a:schemeClr val="dk2"/>
              </a:solidFill>
              <a:latin typeface="Calibri"/>
              <a:ea typeface="Calibri"/>
              <a:cs typeface="Calibri"/>
              <a:sym typeface="Calibri"/>
            </a:endParaRPr>
          </a:p>
          <a:p>
            <a:pPr marL="277813" marR="0" lvl="0" indent="-277813" algn="l" rtl="0">
              <a:lnSpc>
                <a:spcPct val="100000"/>
              </a:lnSpc>
              <a:spcBef>
                <a:spcPct val="0"/>
              </a:spcBef>
              <a:spcAft>
                <a:spcPct val="0"/>
              </a:spcAft>
              <a:buClr>
                <a:schemeClr val="dk2"/>
              </a:buClr>
              <a:buSzPts val="2200"/>
              <a:buFont typeface="Noto Sans Symbols"/>
              <a:buChar char="▪"/>
            </a:pPr>
            <a:r>
              <a:rPr lang="tr" sz="1200" b="1" i="0" u="none" strike="noStrike" cap="small" dirty="0">
                <a:solidFill>
                  <a:srgbClr val="44546A"/>
                </a:solidFill>
                <a:latin typeface="Calibri"/>
                <a:ea typeface="Calibri"/>
                <a:cs typeface="Calibri"/>
                <a:sym typeface="Calibri"/>
              </a:rPr>
              <a:t>Mahsul alamama/üretim varlıklarının kaybı:</a:t>
            </a:r>
            <a:r>
              <a:rPr lang="tr" sz="1200" b="0" i="0" u="none" strike="noStrike" cap="small" dirty="0">
                <a:solidFill>
                  <a:srgbClr val="44546A"/>
                </a:solidFill>
                <a:latin typeface="Calibri"/>
                <a:ea typeface="Calibri"/>
                <a:cs typeface="Calibri"/>
                <a:sym typeface="Calibri"/>
              </a:rPr>
              <a:t> Çocuklar, gıda üretmeye ve gelir oluşturmaya yardımcı olur </a:t>
            </a:r>
            <a:endParaRPr sz="1200" dirty="0">
              <a:solidFill>
                <a:schemeClr val="dk2"/>
              </a:solidFill>
              <a:latin typeface="Calibri"/>
              <a:ea typeface="Calibri"/>
              <a:cs typeface="Calibri"/>
              <a:sym typeface="Calibri"/>
            </a:endParaRPr>
          </a:p>
          <a:p>
            <a:pPr marL="277813" marR="0" lvl="0" indent="-277813" algn="l" rtl="0">
              <a:lnSpc>
                <a:spcPct val="100000"/>
              </a:lnSpc>
              <a:spcBef>
                <a:spcPct val="0"/>
              </a:spcBef>
              <a:spcAft>
                <a:spcPct val="0"/>
              </a:spcAft>
              <a:buClr>
                <a:schemeClr val="dk2"/>
              </a:buClr>
              <a:buSzPts val="2200"/>
              <a:buFont typeface="Noto Sans Symbols"/>
              <a:buChar char="▪"/>
            </a:pPr>
            <a:r>
              <a:rPr lang="tr" sz="1200" b="1" i="0" u="none" strike="noStrike" cap="small" dirty="0">
                <a:solidFill>
                  <a:srgbClr val="44546A"/>
                </a:solidFill>
                <a:latin typeface="Calibri"/>
                <a:ea typeface="Calibri"/>
                <a:cs typeface="Calibri"/>
                <a:sym typeface="Calibri"/>
              </a:rPr>
              <a:t>Eğitime erişimin azalması:</a:t>
            </a:r>
            <a:r>
              <a:rPr lang="tr" sz="1200" b="0" i="0" u="none" strike="noStrike" cap="small" dirty="0">
                <a:solidFill>
                  <a:srgbClr val="44546A"/>
                </a:solidFill>
                <a:latin typeface="Calibri"/>
                <a:ea typeface="Calibri"/>
                <a:cs typeface="Calibri"/>
                <a:sym typeface="Calibri"/>
              </a:rPr>
              <a:t>Güvenli olmayan, zarar görmüş kurumlar, sınırlı kapasite, eğitim için destek olmaması, diğer faaliyetlere katılma </a:t>
            </a:r>
            <a:endParaRPr sz="1200" dirty="0">
              <a:solidFill>
                <a:schemeClr val="dk2"/>
              </a:solidFill>
              <a:latin typeface="Calibri"/>
              <a:ea typeface="Calibri"/>
              <a:cs typeface="Calibri"/>
              <a:sym typeface="Calibri"/>
            </a:endParaRPr>
          </a:p>
          <a:p>
            <a:pPr marL="277813" marR="0" lvl="0" indent="-277813" algn="l" rtl="0">
              <a:lnSpc>
                <a:spcPct val="100000"/>
              </a:lnSpc>
              <a:spcBef>
                <a:spcPct val="0"/>
              </a:spcBef>
              <a:spcAft>
                <a:spcPct val="0"/>
              </a:spcAft>
              <a:buClr>
                <a:schemeClr val="dk2"/>
              </a:buClr>
              <a:buSzPts val="2200"/>
              <a:buFont typeface="Noto Sans Symbols"/>
              <a:buChar char="▪"/>
            </a:pPr>
            <a:r>
              <a:rPr lang="tr" sz="1200" b="1" i="0" u="none" strike="noStrike" cap="small" dirty="0">
                <a:solidFill>
                  <a:srgbClr val="44546A"/>
                </a:solidFill>
                <a:latin typeface="Calibri"/>
                <a:ea typeface="Calibri"/>
                <a:cs typeface="Calibri"/>
                <a:sym typeface="Calibri"/>
              </a:rPr>
              <a:t>Değişen göç örüntüleri: </a:t>
            </a:r>
            <a:r>
              <a:rPr lang="tr" sz="1200" b="0" i="0" u="none" strike="noStrike" cap="small" dirty="0">
                <a:solidFill>
                  <a:srgbClr val="44546A"/>
                </a:solidFill>
                <a:latin typeface="Calibri"/>
                <a:ea typeface="Calibri"/>
                <a:cs typeface="Calibri"/>
                <a:sym typeface="Calibri"/>
              </a:rPr>
              <a:t>Gıda veya iş arama</a:t>
            </a:r>
            <a:endParaRPr sz="1200" dirty="0">
              <a:solidFill>
                <a:schemeClr val="dk2"/>
              </a:solidFill>
              <a:latin typeface="Calibri"/>
              <a:ea typeface="Calibri"/>
              <a:cs typeface="Calibri"/>
              <a:sym typeface="Calibri"/>
            </a:endParaRPr>
          </a:p>
          <a:p>
            <a:pPr marL="277813" marR="0" lvl="0" indent="-277813" algn="l" rtl="0">
              <a:lnSpc>
                <a:spcPct val="100000"/>
              </a:lnSpc>
              <a:spcBef>
                <a:spcPct val="0"/>
              </a:spcBef>
              <a:spcAft>
                <a:spcPct val="0"/>
              </a:spcAft>
              <a:buClr>
                <a:schemeClr val="dk2"/>
              </a:buClr>
              <a:buSzPts val="2200"/>
              <a:buFont typeface="Noto Sans Symbols"/>
              <a:buChar char="▪"/>
            </a:pPr>
            <a:r>
              <a:rPr lang="tr" sz="1200" b="1" i="0" u="none" strike="noStrike" cap="small" dirty="0">
                <a:solidFill>
                  <a:srgbClr val="44546A"/>
                </a:solidFill>
                <a:latin typeface="Calibri"/>
                <a:ea typeface="Calibri"/>
                <a:cs typeface="Calibri"/>
                <a:sym typeface="Calibri"/>
              </a:rPr>
              <a:t>Günlük yaşam mücadelesi ve yaşça küçük çocukların varlığı </a:t>
            </a:r>
            <a:r>
              <a:rPr lang="tr" sz="1200" b="0" i="0" u="none" strike="noStrike" cap="small" dirty="0">
                <a:solidFill>
                  <a:srgbClr val="44546A"/>
                </a:solidFill>
                <a:latin typeface="Calibri"/>
                <a:ea typeface="Calibri"/>
                <a:cs typeface="Calibri"/>
                <a:sym typeface="Calibri"/>
              </a:rPr>
              <a:t>yaşı daha büyük çocukların işe sürüklenmesine neden olabilir</a:t>
            </a:r>
            <a:endParaRPr sz="1200" dirty="0">
              <a:solidFill>
                <a:schemeClr val="dk2"/>
              </a:solidFill>
              <a:latin typeface="Calibri"/>
              <a:ea typeface="Calibri"/>
              <a:cs typeface="Calibri"/>
              <a:sym typeface="Calibri"/>
            </a:endParaRPr>
          </a:p>
          <a:p>
            <a:pPr marL="277813" marR="0" lvl="0" indent="-277813" algn="l" rtl="0">
              <a:lnSpc>
                <a:spcPct val="100000"/>
              </a:lnSpc>
              <a:spcBef>
                <a:spcPct val="0"/>
              </a:spcBef>
              <a:spcAft>
                <a:spcPct val="0"/>
              </a:spcAft>
              <a:buClr>
                <a:schemeClr val="dk2"/>
              </a:buClr>
              <a:buSzPts val="2200"/>
              <a:buFont typeface="Noto Sans Symbols"/>
              <a:buChar char="▪"/>
            </a:pPr>
            <a:r>
              <a:rPr lang="tr" sz="1200" b="0" i="0" u="none" strike="noStrike" cap="small" dirty="0">
                <a:solidFill>
                  <a:srgbClr val="44546A"/>
                </a:solidFill>
                <a:latin typeface="Calibri"/>
                <a:ea typeface="Calibri"/>
                <a:cs typeface="Calibri"/>
                <a:sym typeface="Calibri"/>
              </a:rPr>
              <a:t>Özellikle nüfus hareketlerinden sonra</a:t>
            </a:r>
            <a:r>
              <a:rPr lang="tr" sz="1200" b="1" i="0" u="none" strike="noStrike" cap="small" dirty="0">
                <a:solidFill>
                  <a:srgbClr val="44546A"/>
                </a:solidFill>
                <a:latin typeface="Calibri"/>
                <a:ea typeface="Calibri"/>
                <a:cs typeface="Calibri"/>
                <a:sym typeface="Calibri"/>
              </a:rPr>
              <a:t> yasalar ve mevzuat hakkında farkındalığın olmaması </a:t>
            </a:r>
            <a:endParaRPr dirty="0"/>
          </a:p>
          <a:p>
            <a:pPr marL="285750" lvl="0" indent="-209550" algn="l" rtl="0">
              <a:lnSpc>
                <a:spcPct val="100000"/>
              </a:lnSpc>
              <a:spcBef>
                <a:spcPct val="0"/>
              </a:spcBef>
              <a:spcAft>
                <a:spcPct val="0"/>
              </a:spcAft>
              <a:buClr>
                <a:schemeClr val="dk1"/>
              </a:buClr>
              <a:buSzPts val="1200"/>
              <a:buFont typeface="Arial"/>
              <a:buNone/>
            </a:pPr>
            <a:endParaRPr dirty="0">
              <a:solidFill>
                <a:schemeClr val="dk2"/>
              </a:solidFill>
            </a:endParaRPr>
          </a:p>
        </p:txBody>
      </p:sp>
      <p:sp>
        <p:nvSpPr>
          <p:cNvPr id="264" name="Google Shape;2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4" name="Google Shape;274;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84" name="Google Shape;284;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4" name="Google Shape;294;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04" name="Google Shape;304;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34"/>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pic>
        <p:nvPicPr>
          <p:cNvPr id="14" name="Google Shape;14;p34"/>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5" name="Google Shape;15;p34"/>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34"/>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73"/>
        <p:cNvGrpSpPr/>
        <p:nvPr/>
      </p:nvGrpSpPr>
      <p:grpSpPr>
        <a:xfrm>
          <a:off x="0" y="0"/>
          <a:ext cx="0" cy="0"/>
          <a:chOff x="0" y="0"/>
          <a:chExt cx="0" cy="0"/>
        </a:xfrm>
      </p:grpSpPr>
      <p:sp>
        <p:nvSpPr>
          <p:cNvPr id="74" name="Google Shape;7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4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6" name="Google Shape;76;p43"/>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77" name="Google Shape;77;p4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8" name="Google Shape;78;p4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9" name="Google Shape;79;p4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82" name="Google Shape;82;p44"/>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3" name="Google Shape;83;p44"/>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4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5" name="Google Shape;8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86"/>
        <p:cNvGrpSpPr/>
        <p:nvPr/>
      </p:nvGrpSpPr>
      <p:grpSpPr>
        <a:xfrm>
          <a:off x="0" y="0"/>
          <a:ext cx="0" cy="0"/>
          <a:chOff x="0" y="0"/>
          <a:chExt cx="0" cy="0"/>
        </a:xfrm>
      </p:grpSpPr>
      <p:sp>
        <p:nvSpPr>
          <p:cNvPr id="87" name="Google Shape;87;p4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4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45"/>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91" name="Google Shape;91;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92" name="Google Shape;92;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93"/>
        <p:cNvGrpSpPr/>
        <p:nvPr/>
      </p:nvGrpSpPr>
      <p:grpSpPr>
        <a:xfrm>
          <a:off x="0" y="0"/>
          <a:ext cx="0" cy="0"/>
          <a:chOff x="0" y="0"/>
          <a:chExt cx="0" cy="0"/>
        </a:xfrm>
      </p:grpSpPr>
      <p:sp>
        <p:nvSpPr>
          <p:cNvPr id="94" name="Google Shape;9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4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96" name="Google Shape;96;p46"/>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97" name="Google Shape;97;p4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8" name="Google Shape;98;p4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9" name="Google Shape;99;p4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00"/>
        <p:cNvGrpSpPr/>
        <p:nvPr/>
      </p:nvGrpSpPr>
      <p:grpSpPr>
        <a:xfrm>
          <a:off x="0" y="0"/>
          <a:ext cx="0" cy="0"/>
          <a:chOff x="0" y="0"/>
          <a:chExt cx="0" cy="0"/>
        </a:xfrm>
      </p:grpSpPr>
      <p:sp>
        <p:nvSpPr>
          <p:cNvPr id="101" name="Google Shape;101;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02" name="Google Shape;102;p47"/>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03" name="Google Shape;103;p47"/>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47"/>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5" name="Google Shape;105;p4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48"/>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9" name="Google Shape;109;p4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0" name="Google Shape;110;p48"/>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49"/>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4" name="Google Shape;114;p4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5" name="Google Shape;115;p49"/>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16"/>
        <p:cNvGrpSpPr/>
        <p:nvPr/>
      </p:nvGrpSpPr>
      <p:grpSpPr>
        <a:xfrm>
          <a:off x="0" y="0"/>
          <a:ext cx="0" cy="0"/>
          <a:chOff x="0" y="0"/>
          <a:chExt cx="0" cy="0"/>
        </a:xfrm>
      </p:grpSpPr>
      <p:sp>
        <p:nvSpPr>
          <p:cNvPr id="117" name="Google Shape;11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50"/>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19" name="Google Shape;119;p50"/>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120" name="Google Shape;120;p5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1" name="Google Shape;121;p5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2" name="Google Shape;122;p5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123"/>
        <p:cNvGrpSpPr/>
        <p:nvPr/>
      </p:nvGrpSpPr>
      <p:grpSpPr>
        <a:xfrm>
          <a:off x="0" y="0"/>
          <a:ext cx="0" cy="0"/>
          <a:chOff x="0" y="0"/>
          <a:chExt cx="0" cy="0"/>
        </a:xfrm>
      </p:grpSpPr>
      <p:sp>
        <p:nvSpPr>
          <p:cNvPr id="124" name="Google Shape;12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5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26" name="Google Shape;126;p51"/>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127" name="Google Shape;127;p5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8" name="Google Shape;128;p5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9" name="Google Shape;129;p5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30"/>
        <p:cNvGrpSpPr/>
        <p:nvPr/>
      </p:nvGrpSpPr>
      <p:grpSpPr>
        <a:xfrm>
          <a:off x="0" y="0"/>
          <a:ext cx="0" cy="0"/>
          <a:chOff x="0" y="0"/>
          <a:chExt cx="0" cy="0"/>
        </a:xfrm>
      </p:grpSpPr>
      <p:grpSp>
        <p:nvGrpSpPr>
          <p:cNvPr id="131" name="Google Shape;131;p52"/>
          <p:cNvGrpSpPr/>
          <p:nvPr/>
        </p:nvGrpSpPr>
        <p:grpSpPr>
          <a:xfrm>
            <a:off x="0" y="5303520"/>
            <a:ext cx="12191999" cy="1639827"/>
            <a:chOff x="0" y="5303520"/>
            <a:chExt cx="12191999" cy="1639827"/>
          </a:xfrm>
        </p:grpSpPr>
        <p:pic>
          <p:nvPicPr>
            <p:cNvPr id="132" name="Google Shape;132;p52"/>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133" name="Google Shape;133;p52"/>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
        <p:nvSpPr>
          <p:cNvPr id="134" name="Google Shape;134;p5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35" name="Google Shape;135;p52"/>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36" name="Google Shape;136;p52"/>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5"/>
          <p:cNvSpPr/>
          <p:nvPr/>
        </p:nvSpPr>
        <p:spPr>
          <a:xfrm>
            <a:off x="0" y="0"/>
            <a:ext cx="12192000" cy="6858000"/>
          </a:xfrm>
          <a:prstGeom prst="rect">
            <a:avLst/>
          </a:prstGeom>
          <a:solidFill>
            <a:srgbClr val="026794">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3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 name="Google Shape;20;p3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 name="Google Shape;21;p35"/>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7"/>
        <p:cNvGrpSpPr/>
        <p:nvPr/>
      </p:nvGrpSpPr>
      <p:grpSpPr>
        <a:xfrm>
          <a:off x="0" y="0"/>
          <a:ext cx="0" cy="0"/>
          <a:chOff x="0" y="0"/>
          <a:chExt cx="0" cy="0"/>
        </a:xfrm>
      </p:grpSpPr>
      <p:sp>
        <p:nvSpPr>
          <p:cNvPr id="138" name="Google Shape;138;p5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39" name="Google Shape;139;p53"/>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40" name="Google Shape;140;p5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41" name="Google Shape;141;p53"/>
          <p:cNvGrpSpPr/>
          <p:nvPr/>
        </p:nvGrpSpPr>
        <p:grpSpPr>
          <a:xfrm>
            <a:off x="0" y="5303520"/>
            <a:ext cx="12191999" cy="1639827"/>
            <a:chOff x="0" y="5303520"/>
            <a:chExt cx="12191999" cy="1639827"/>
          </a:xfrm>
        </p:grpSpPr>
        <p:pic>
          <p:nvPicPr>
            <p:cNvPr id="142" name="Google Shape;142;p53"/>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143" name="Google Shape;143;p53"/>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44"/>
        <p:cNvGrpSpPr/>
        <p:nvPr/>
      </p:nvGrpSpPr>
      <p:grpSpPr>
        <a:xfrm>
          <a:off x="0" y="0"/>
          <a:ext cx="0" cy="0"/>
          <a:chOff x="0" y="0"/>
          <a:chExt cx="0" cy="0"/>
        </a:xfrm>
      </p:grpSpPr>
      <p:sp>
        <p:nvSpPr>
          <p:cNvPr id="145" name="Google Shape;145;p5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46" name="Google Shape;146;p54"/>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7" name="Google Shape;147;p54"/>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54"/>
          <p:cNvSpPr>
            <a:spLocks noGrp="1"/>
          </p:cNvSpPr>
          <p:nvPr>
            <p:ph type="pic" idx="2"/>
          </p:nvPr>
        </p:nvSpPr>
        <p:spPr>
          <a:xfrm>
            <a:off x="0" y="0"/>
            <a:ext cx="4340225" cy="6858000"/>
          </a:xfrm>
          <a:prstGeom prst="rect">
            <a:avLst/>
          </a:prstGeom>
          <a:noFill/>
          <a:ln>
            <a:noFill/>
          </a:ln>
        </p:spPr>
        <p:txBody>
          <a:bodyPr/>
          <a:lstStyle/>
          <a:p>
            <a:endParaRPr/>
          </a:p>
        </p:txBody>
      </p:sp>
      <p:sp>
        <p:nvSpPr>
          <p:cNvPr id="149" name="Google Shape;149;p5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50"/>
        <p:cNvGrpSpPr/>
        <p:nvPr/>
      </p:nvGrpSpPr>
      <p:grpSpPr>
        <a:xfrm>
          <a:off x="0" y="0"/>
          <a:ext cx="0" cy="0"/>
          <a:chOff x="0" y="0"/>
          <a:chExt cx="0" cy="0"/>
        </a:xfrm>
      </p:grpSpPr>
      <p:sp>
        <p:nvSpPr>
          <p:cNvPr id="151" name="Google Shape;151;p5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52" name="Google Shape;152;p55"/>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53" name="Google Shape;153;p55"/>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55"/>
          <p:cNvSpPr>
            <a:spLocks noGrp="1"/>
          </p:cNvSpPr>
          <p:nvPr>
            <p:ph type="pic" idx="2"/>
          </p:nvPr>
        </p:nvSpPr>
        <p:spPr>
          <a:xfrm>
            <a:off x="0" y="0"/>
            <a:ext cx="4340225" cy="6858000"/>
          </a:xfrm>
          <a:prstGeom prst="rect">
            <a:avLst/>
          </a:prstGeom>
          <a:noFill/>
          <a:ln>
            <a:noFill/>
          </a:ln>
        </p:spPr>
        <p:txBody>
          <a:bodyPr/>
          <a:lstStyle/>
          <a:p>
            <a:endParaRPr/>
          </a:p>
        </p:txBody>
      </p:sp>
      <p:sp>
        <p:nvSpPr>
          <p:cNvPr id="155" name="Google Shape;155;p5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56"/>
        <p:cNvGrpSpPr/>
        <p:nvPr/>
      </p:nvGrpSpPr>
      <p:grpSpPr>
        <a:xfrm>
          <a:off x="0" y="0"/>
          <a:ext cx="0" cy="0"/>
          <a:chOff x="0" y="0"/>
          <a:chExt cx="0" cy="0"/>
        </a:xfrm>
      </p:grpSpPr>
      <p:sp>
        <p:nvSpPr>
          <p:cNvPr id="157" name="Google Shape;157;p5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58" name="Google Shape;158;p56"/>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59" name="Google Shape;159;p56"/>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56"/>
          <p:cNvSpPr>
            <a:spLocks noGrp="1"/>
          </p:cNvSpPr>
          <p:nvPr>
            <p:ph type="pic" idx="2"/>
          </p:nvPr>
        </p:nvSpPr>
        <p:spPr>
          <a:xfrm>
            <a:off x="0" y="0"/>
            <a:ext cx="4340225" cy="6858000"/>
          </a:xfrm>
          <a:prstGeom prst="rect">
            <a:avLst/>
          </a:prstGeom>
          <a:noFill/>
          <a:ln>
            <a:noFill/>
          </a:ln>
        </p:spPr>
        <p:txBody>
          <a:bodyPr/>
          <a:lstStyle/>
          <a:p>
            <a:endParaRPr/>
          </a:p>
        </p:txBody>
      </p:sp>
      <p:sp>
        <p:nvSpPr>
          <p:cNvPr id="161" name="Google Shape;161;p5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62"/>
        <p:cNvGrpSpPr/>
        <p:nvPr/>
      </p:nvGrpSpPr>
      <p:grpSpPr>
        <a:xfrm>
          <a:off x="0" y="0"/>
          <a:ext cx="0" cy="0"/>
          <a:chOff x="0" y="0"/>
          <a:chExt cx="0" cy="0"/>
        </a:xfrm>
      </p:grpSpPr>
      <p:sp>
        <p:nvSpPr>
          <p:cNvPr id="163" name="Google Shape;163;p5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64" name="Google Shape;164;p57"/>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65" name="Google Shape;165;p57"/>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7"/>
          <p:cNvSpPr>
            <a:spLocks noGrp="1"/>
          </p:cNvSpPr>
          <p:nvPr>
            <p:ph type="pic" idx="2"/>
          </p:nvPr>
        </p:nvSpPr>
        <p:spPr>
          <a:xfrm>
            <a:off x="0" y="0"/>
            <a:ext cx="4340225" cy="6858000"/>
          </a:xfrm>
          <a:prstGeom prst="rect">
            <a:avLst/>
          </a:prstGeom>
          <a:noFill/>
          <a:ln>
            <a:noFill/>
          </a:ln>
        </p:spPr>
        <p:txBody>
          <a:bodyPr/>
          <a:lstStyle/>
          <a:p>
            <a:endParaRPr/>
          </a:p>
        </p:txBody>
      </p:sp>
      <p:sp>
        <p:nvSpPr>
          <p:cNvPr id="167" name="Google Shape;167;p5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68"/>
        <p:cNvGrpSpPr/>
        <p:nvPr/>
      </p:nvGrpSpPr>
      <p:grpSpPr>
        <a:xfrm>
          <a:off x="0" y="0"/>
          <a:ext cx="0" cy="0"/>
          <a:chOff x="0" y="0"/>
          <a:chExt cx="0" cy="0"/>
        </a:xfrm>
      </p:grpSpPr>
      <p:sp>
        <p:nvSpPr>
          <p:cNvPr id="169" name="Google Shape;169;p5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0" name="Google Shape;170;p58"/>
          <p:cNvGrpSpPr/>
          <p:nvPr/>
        </p:nvGrpSpPr>
        <p:grpSpPr>
          <a:xfrm>
            <a:off x="-208789" y="0"/>
            <a:ext cx="12609576" cy="2174490"/>
            <a:chOff x="-1" y="5043119"/>
            <a:chExt cx="12192000" cy="1814883"/>
          </a:xfrm>
        </p:grpSpPr>
        <p:pic>
          <p:nvPicPr>
            <p:cNvPr id="171" name="Google Shape;171;p58"/>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2" name="Google Shape;172;p58"/>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173" name="Google Shape;173;p58"/>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5" name="Google Shape;175;p5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6" name="Google Shape;176;p5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7" name="Google Shape;177;p5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8" name="Google Shape;178;p5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9" name="Google Shape;179;p5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0" name="Google Shape;180;p5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1"/>
        <p:cNvGrpSpPr/>
        <p:nvPr/>
      </p:nvGrpSpPr>
      <p:grpSpPr>
        <a:xfrm>
          <a:off x="0" y="0"/>
          <a:ext cx="0" cy="0"/>
          <a:chOff x="0" y="0"/>
          <a:chExt cx="0" cy="0"/>
        </a:xfrm>
      </p:grpSpPr>
      <p:sp>
        <p:nvSpPr>
          <p:cNvPr id="182" name="Google Shape;182;p59"/>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3" name="Google Shape;183;p59"/>
          <p:cNvGrpSpPr/>
          <p:nvPr/>
        </p:nvGrpSpPr>
        <p:grpSpPr>
          <a:xfrm>
            <a:off x="-208789" y="0"/>
            <a:ext cx="12609576" cy="2174490"/>
            <a:chOff x="-1" y="5043119"/>
            <a:chExt cx="12192000" cy="1814883"/>
          </a:xfrm>
        </p:grpSpPr>
        <p:pic>
          <p:nvPicPr>
            <p:cNvPr id="184" name="Google Shape;184;p59"/>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85" name="Google Shape;185;p59"/>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186" name="Google Shape;186;p59"/>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88" name="Google Shape;188;p5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9" name="Google Shape;189;p5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0" name="Google Shape;190;p5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1" name="Google Shape;191;p5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2" name="Google Shape;192;p5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3" name="Google Shape;193;p5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94"/>
        <p:cNvGrpSpPr/>
        <p:nvPr/>
      </p:nvGrpSpPr>
      <p:grpSpPr>
        <a:xfrm>
          <a:off x="0" y="0"/>
          <a:ext cx="0" cy="0"/>
          <a:chOff x="0" y="0"/>
          <a:chExt cx="0" cy="0"/>
        </a:xfrm>
      </p:grpSpPr>
      <p:sp>
        <p:nvSpPr>
          <p:cNvPr id="195" name="Google Shape;195;p60"/>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96" name="Google Shape;196;p60"/>
          <p:cNvGrpSpPr/>
          <p:nvPr/>
        </p:nvGrpSpPr>
        <p:grpSpPr>
          <a:xfrm>
            <a:off x="-208789" y="0"/>
            <a:ext cx="12609576" cy="2174490"/>
            <a:chOff x="-1" y="5043119"/>
            <a:chExt cx="12192000" cy="1814883"/>
          </a:xfrm>
        </p:grpSpPr>
        <p:pic>
          <p:nvPicPr>
            <p:cNvPr id="197" name="Google Shape;197;p60"/>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98" name="Google Shape;198;p60"/>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199" name="Google Shape;199;p60"/>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0" name="Google Shape;200;p6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1" name="Google Shape;201;p6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2" name="Google Shape;202;p6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3" name="Google Shape;203;p6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4" name="Google Shape;204;p6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5" name="Google Shape;205;p6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6" name="Google Shape;206;p6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07"/>
        <p:cNvGrpSpPr/>
        <p:nvPr/>
      </p:nvGrpSpPr>
      <p:grpSpPr>
        <a:xfrm>
          <a:off x="0" y="0"/>
          <a:ext cx="0" cy="0"/>
          <a:chOff x="0" y="0"/>
          <a:chExt cx="0" cy="0"/>
        </a:xfrm>
      </p:grpSpPr>
      <p:sp>
        <p:nvSpPr>
          <p:cNvPr id="208" name="Google Shape;208;p61"/>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61"/>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61"/>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p61"/>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12" name="Google Shape;212;p6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13" name="Google Shape;213;p6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14"/>
        <p:cNvGrpSpPr/>
        <p:nvPr/>
      </p:nvGrpSpPr>
      <p:grpSpPr>
        <a:xfrm>
          <a:off x="0" y="0"/>
          <a:ext cx="0" cy="0"/>
          <a:chOff x="0" y="0"/>
          <a:chExt cx="0" cy="0"/>
        </a:xfrm>
      </p:grpSpPr>
      <p:sp>
        <p:nvSpPr>
          <p:cNvPr id="215" name="Google Shape;215;p6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62"/>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6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p62"/>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19" name="Google Shape;219;p6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20" name="Google Shape;220;p6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6"/>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3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5" name="Google Shape;25;p3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6" name="Google Shape;26;p36"/>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222"/>
        <p:cNvGrpSpPr/>
        <p:nvPr/>
      </p:nvGrpSpPr>
      <p:grpSpPr>
        <a:xfrm>
          <a:off x="0" y="0"/>
          <a:ext cx="0" cy="0"/>
          <a:chOff x="0" y="0"/>
          <a:chExt cx="0" cy="0"/>
        </a:xfrm>
      </p:grpSpPr>
      <p:sp>
        <p:nvSpPr>
          <p:cNvPr id="223" name="Google Shape;223;p64"/>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ct val="0"/>
              </a:spcBef>
              <a:spcAft>
                <a:spcPct val="0"/>
              </a:spcAft>
              <a:buClr>
                <a:schemeClr val="lt1"/>
              </a:buClr>
              <a:buSzPts val="4400"/>
              <a:buFont typeface="Arial"/>
              <a:buNone/>
              <a:defRPr sz="4400" b="1" i="0">
                <a:solidFill>
                  <a:schemeClr val="lt1"/>
                </a:solidFill>
                <a:latin typeface="Arial"/>
                <a:ea typeface="Arial"/>
                <a:cs typeface="Arial"/>
                <a:sym typeface="Aria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24" name="Google Shape;224;p64"/>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ct val="0"/>
              </a:spcAft>
              <a:buClr>
                <a:schemeClr val="dk1"/>
              </a:buClr>
              <a:buSzPts val="2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25" name="Google Shape;225;p64"/>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ct val="0"/>
              </a:spcAft>
              <a:buClr>
                <a:schemeClr val="dk1"/>
              </a:buClr>
              <a:buSzPts val="2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26" name="Google Shape;226;p64"/>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ct val="0"/>
              </a:spcBef>
              <a:spcAft>
                <a:spcPct val="0"/>
              </a:spcAft>
              <a:buClr>
                <a:srgbClr val="000000"/>
              </a:buClr>
              <a:buSzPts val="1400"/>
              <a:buFont typeface="Arial"/>
              <a:buNone/>
              <a:defRPr sz="1800" b="0" i="0" u="none" strike="noStrike" cap="none">
                <a:solidFill>
                  <a:srgbClr val="979797"/>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6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rgbClr val="979797"/>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p64"/>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29" name="Google Shape;29;p37"/>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0" name="Google Shape;30;p37"/>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7"/>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2" name="Google Shape;32;p37"/>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33"/>
        <p:cNvGrpSpPr/>
        <p:nvPr/>
      </p:nvGrpSpPr>
      <p:grpSpPr>
        <a:xfrm>
          <a:off x="0" y="0"/>
          <a:ext cx="0" cy="0"/>
          <a:chOff x="0" y="0"/>
          <a:chExt cx="0" cy="0"/>
        </a:xfrm>
      </p:grpSpPr>
      <p:grpSp>
        <p:nvGrpSpPr>
          <p:cNvPr id="34" name="Google Shape;34;p38"/>
          <p:cNvGrpSpPr/>
          <p:nvPr/>
        </p:nvGrpSpPr>
        <p:grpSpPr>
          <a:xfrm>
            <a:off x="0" y="5303520"/>
            <a:ext cx="12191999" cy="1639827"/>
            <a:chOff x="0" y="5303520"/>
            <a:chExt cx="12191999" cy="1639827"/>
          </a:xfrm>
        </p:grpSpPr>
        <p:pic>
          <p:nvPicPr>
            <p:cNvPr id="35" name="Google Shape;35;p38"/>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36" name="Google Shape;36;p38"/>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
        <p:nvSpPr>
          <p:cNvPr id="37" name="Google Shape;3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8" name="Google Shape;38;p3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9" name="Google Shape;39;p3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40"/>
        <p:cNvGrpSpPr/>
        <p:nvPr/>
      </p:nvGrpSpPr>
      <p:grpSpPr>
        <a:xfrm>
          <a:off x="0" y="0"/>
          <a:ext cx="0" cy="0"/>
          <a:chOff x="0" y="0"/>
          <a:chExt cx="0" cy="0"/>
        </a:xfrm>
      </p:grpSpPr>
      <p:sp>
        <p:nvSpPr>
          <p:cNvPr id="41" name="Google Shape;41;p39"/>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9"/>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39"/>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39"/>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45" name="Google Shape;45;p3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3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47"/>
        <p:cNvGrpSpPr/>
        <p:nvPr/>
      </p:nvGrpSpPr>
      <p:grpSpPr>
        <a:xfrm>
          <a:off x="0" y="0"/>
          <a:ext cx="0" cy="0"/>
          <a:chOff x="0" y="0"/>
          <a:chExt cx="0" cy="0"/>
        </a:xfrm>
      </p:grpSpPr>
      <p:grpSp>
        <p:nvGrpSpPr>
          <p:cNvPr id="48" name="Google Shape;48;p40"/>
          <p:cNvGrpSpPr/>
          <p:nvPr/>
        </p:nvGrpSpPr>
        <p:grpSpPr>
          <a:xfrm>
            <a:off x="0" y="5303520"/>
            <a:ext cx="12191999" cy="1639827"/>
            <a:chOff x="0" y="5303520"/>
            <a:chExt cx="12191999" cy="1639827"/>
          </a:xfrm>
        </p:grpSpPr>
        <p:pic>
          <p:nvPicPr>
            <p:cNvPr id="49" name="Google Shape;49;p40"/>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50" name="Google Shape;50;p40"/>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
        <p:nvSpPr>
          <p:cNvPr id="51" name="Google Shape;51;p4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2" name="Google Shape;52;p40"/>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3" name="Google Shape;53;p40"/>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54"/>
        <p:cNvGrpSpPr/>
        <p:nvPr/>
      </p:nvGrpSpPr>
      <p:grpSpPr>
        <a:xfrm>
          <a:off x="0" y="0"/>
          <a:ext cx="0" cy="0"/>
          <a:chOff x="0" y="0"/>
          <a:chExt cx="0" cy="0"/>
        </a:xfrm>
      </p:grpSpPr>
      <p:sp>
        <p:nvSpPr>
          <p:cNvPr id="55" name="Google Shape;55;p4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 name="Google Shape;56;p41"/>
          <p:cNvGrpSpPr/>
          <p:nvPr/>
        </p:nvGrpSpPr>
        <p:grpSpPr>
          <a:xfrm>
            <a:off x="-208789" y="0"/>
            <a:ext cx="12609576" cy="2174490"/>
            <a:chOff x="-1" y="5043119"/>
            <a:chExt cx="12192000" cy="1814883"/>
          </a:xfrm>
        </p:grpSpPr>
        <p:pic>
          <p:nvPicPr>
            <p:cNvPr id="57" name="Google Shape;57;p41"/>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58" name="Google Shape;58;p41"/>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59" name="Google Shape;59;p41"/>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60" name="Google Shape;60;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2" name="Google Shape;62;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3" name="Google Shape;63;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4" name="Google Shape;64;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5" name="Google Shape;65;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6" name="Google Shape;66;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69" name="Google Shape;69;p42"/>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0" name="Google Shape;70;p42"/>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42"/>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2" name="Google Shape;72;p4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6_0.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4" name="Google Shape;234;p1"/>
          <p:cNvPicPr preferRelativeResize="0"/>
          <p:nvPr/>
        </p:nvPicPr>
        <p:blipFill>
          <a:blip r:embed="rId3">
            <a:alphaModFix/>
          </a:blip>
          <a:stretch>
            <a:fillRect/>
          </a:stretch>
        </p:blipFill>
        <p:spPr>
          <a:xfrm>
            <a:off x="4512366" y="4323522"/>
            <a:ext cx="7629434" cy="2175836"/>
          </a:xfrm>
          <a:prstGeom prst="rect">
            <a:avLst/>
          </a:prstGeom>
          <a:noFill/>
          <a:ln>
            <a:noFill/>
          </a:ln>
        </p:spPr>
      </p:pic>
      <p:sp>
        <p:nvSpPr>
          <p:cNvPr id="235" name="Google Shape;235;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ct val="0"/>
              </a:spcBef>
              <a:spcAft>
                <a:spcPct val="0"/>
              </a:spcAft>
              <a:buClr>
                <a:srgbClr val="35B2B4"/>
              </a:buClr>
              <a:buSzPts val="4400"/>
              <a:buFont typeface="Arial"/>
              <a:buNone/>
            </a:pPr>
            <a:r>
              <a:rPr lang="tr" sz="4400" b="1" i="0" u="none" strike="noStrike" cap="none" dirty="0">
                <a:solidFill>
                  <a:srgbClr val="35B2B4"/>
                </a:solidFill>
                <a:latin typeface="Helvetica Neue"/>
                <a:ea typeface="Helvetica Neue"/>
                <a:cs typeface="Helvetica Neue"/>
                <a:sym typeface="Helvetica Neue"/>
              </a:rPr>
              <a:t>EĞİTİM PAKETİ </a:t>
            </a:r>
            <a:endParaRPr sz="1400" b="0" i="0" u="none" strike="noStrike" cap="none" dirty="0">
              <a:solidFill>
                <a:srgbClr val="000000"/>
              </a:solidFill>
              <a:latin typeface="Arial"/>
              <a:ea typeface="Arial"/>
              <a:cs typeface="Arial"/>
              <a:sym typeface="Arial"/>
            </a:endParaRPr>
          </a:p>
          <a:p>
            <a:pPr marL="0" marR="0" lvl="0" indent="0" algn="r" rtl="0">
              <a:lnSpc>
                <a:spcPct val="90000"/>
              </a:lnSpc>
              <a:spcBef>
                <a:spcPts val="1000"/>
              </a:spcBef>
              <a:spcAft>
                <a:spcPct val="0"/>
              </a:spcAft>
              <a:buClr>
                <a:schemeClr val="dk1"/>
              </a:buClr>
              <a:buSzPts val="3600"/>
              <a:buFont typeface="Arial"/>
              <a:buNone/>
            </a:pPr>
            <a:endParaRPr sz="3600" b="1" i="0" u="none" strike="noStrike" cap="none" dirty="0">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ct val="0"/>
              </a:spcAft>
              <a:buClr>
                <a:srgbClr val="AC6B97"/>
              </a:buClr>
              <a:buSzPts val="3600"/>
              <a:buFont typeface="Arial"/>
              <a:buNone/>
            </a:pPr>
            <a:r>
              <a:rPr lang="tr" sz="3600" b="1" i="0" u="none" strike="noStrike" cap="none" dirty="0">
                <a:solidFill>
                  <a:srgbClr val="AC6B97"/>
                </a:solidFill>
                <a:latin typeface="Helvetica Neue"/>
                <a:ea typeface="Helvetica Neue"/>
                <a:cs typeface="Helvetica Neue"/>
                <a:sym typeface="Helvetica Neue"/>
              </a:rPr>
              <a:t>KURUMLAR ARASI ARAÇ SETİ: İNSANİ YARDIM FAALİYETLERİNDE ÇOCUK İŞÇİLİĞİNİ ÖNLEME VE MÜDAHALE ETME  </a:t>
            </a:r>
            <a:endParaRPr sz="3600" b="1" i="0" u="none" strike="noStrike" cap="none" dirty="0">
              <a:solidFill>
                <a:srgbClr val="AC6B97"/>
              </a:solidFill>
              <a:latin typeface="Helvetica Neue"/>
              <a:ea typeface="Helvetica Neue"/>
              <a:cs typeface="Helvetica Neue"/>
              <a:sym typeface="Helvetica Neue"/>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10"/>
          <p:cNvGrpSpPr/>
          <p:nvPr/>
        </p:nvGrpSpPr>
        <p:grpSpPr>
          <a:xfrm>
            <a:off x="0" y="0"/>
            <a:ext cx="12220121" cy="6857999"/>
            <a:chOff x="0" y="0"/>
            <a:chExt cx="12220121" cy="6857999"/>
          </a:xfrm>
        </p:grpSpPr>
        <p:sp>
          <p:nvSpPr>
            <p:cNvPr id="312" name="Google Shape;312;p10"/>
            <p:cNvSpPr/>
            <p:nvPr/>
          </p:nvSpPr>
          <p:spPr>
            <a:xfrm>
              <a:off x="0" y="0"/>
              <a:ext cx="12192000" cy="6857999"/>
            </a:xfrm>
            <a:prstGeom prst="roundRect">
              <a:avLst>
                <a:gd name="adj" fmla="val 8500"/>
              </a:avLst>
            </a:prstGeom>
            <a:solidFill>
              <a:srgbClr val="9746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0"/>
            <p:cNvSpPr txBox="1"/>
            <p:nvPr/>
          </p:nvSpPr>
          <p:spPr>
            <a:xfrm>
              <a:off x="170734" y="170734"/>
              <a:ext cx="11850532" cy="6516531"/>
            </a:xfrm>
            <a:prstGeom prst="rect">
              <a:avLst/>
            </a:prstGeom>
            <a:noFill/>
            <a:ln>
              <a:noFill/>
            </a:ln>
          </p:spPr>
          <p:txBody>
            <a:bodyPr spcFirstLastPara="1" wrap="square" lIns="129525" tIns="129525" rIns="129525" bIns="5322550" anchor="t" anchorCtr="0">
              <a:noAutofit/>
            </a:bodyPr>
            <a:lstStyle/>
            <a:p>
              <a:pPr marL="0" marR="0" lvl="0" indent="0" algn="l" rtl="0">
                <a:lnSpc>
                  <a:spcPct val="90000"/>
                </a:lnSpc>
                <a:spcBef>
                  <a:spcPct val="0"/>
                </a:spcBef>
                <a:spcAft>
                  <a:spcPct val="0"/>
                </a:spcAft>
                <a:buClr>
                  <a:schemeClr val="lt1"/>
                </a:buClr>
                <a:buSzPts val="3400"/>
                <a:buFont typeface="Calibri"/>
                <a:buNone/>
              </a:pPr>
              <a:r>
                <a:rPr lang="tr" sz="3400" b="1" i="0" u="none" strike="noStrike" cap="none" dirty="0">
                  <a:solidFill>
                    <a:srgbClr val="FFFFFF"/>
                  </a:solidFill>
                  <a:latin typeface="Calibri"/>
                  <a:ea typeface="Calibri"/>
                  <a:cs typeface="Calibri"/>
                  <a:sym typeface="Calibri"/>
                </a:rPr>
                <a:t>GIDA GÜVENLİĞİ VE GEÇİM KAYNAKLARININ ROLÜNÜ ETKİLEYEN KİLİT HUSUSLAR (STRATEJİK PLANLAMA VE MÜDAHALE PLANLAMASI)</a:t>
              </a:r>
              <a:endParaRPr sz="1400" b="0" i="0" u="none" strike="noStrike" cap="none" dirty="0">
                <a:solidFill>
                  <a:srgbClr val="000000"/>
                </a:solidFill>
                <a:latin typeface="Arial"/>
                <a:ea typeface="Arial"/>
                <a:cs typeface="Arial"/>
                <a:sym typeface="Arial"/>
              </a:endParaRPr>
            </a:p>
          </p:txBody>
        </p:sp>
        <p:sp>
          <p:nvSpPr>
            <p:cNvPr id="314" name="Google Shape;314;p10"/>
            <p:cNvSpPr/>
            <p:nvPr/>
          </p:nvSpPr>
          <p:spPr>
            <a:xfrm>
              <a:off x="304800" y="1714499"/>
              <a:ext cx="1828800" cy="2353418"/>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0"/>
            <p:cNvSpPr txBox="1"/>
            <p:nvPr/>
          </p:nvSpPr>
          <p:spPr>
            <a:xfrm>
              <a:off x="361042" y="1770741"/>
              <a:ext cx="1716316" cy="22409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ct val="0"/>
                </a:spcBef>
                <a:spcAft>
                  <a:spcPct val="0"/>
                </a:spcAft>
                <a:buClr>
                  <a:srgbClr val="000000"/>
                </a:buClr>
                <a:buSzPts val="2400"/>
                <a:buFont typeface="Calibri"/>
                <a:buNone/>
              </a:pPr>
              <a:r>
                <a:rPr lang="tr" sz="2400" b="0" i="0" u="none" strike="noStrike" cap="none" dirty="0">
                  <a:solidFill>
                    <a:srgbClr val="000000"/>
                  </a:solidFill>
                  <a:latin typeface="Calibri"/>
                  <a:ea typeface="Calibri"/>
                  <a:cs typeface="Calibri"/>
                  <a:sym typeface="Calibri"/>
                </a:rPr>
                <a:t>...koordineli ve kurumlar arası </a:t>
              </a:r>
              <a:r>
                <a:rPr lang="tr" sz="2400" b="0" i="0" u="none" strike="noStrike" cap="none" dirty="0" smtClean="0">
                  <a:solidFill>
                    <a:srgbClr val="000000"/>
                  </a:solidFill>
                  <a:latin typeface="Calibri"/>
                  <a:ea typeface="Calibri"/>
                  <a:cs typeface="Calibri"/>
                  <a:sym typeface="Calibri"/>
                </a:rPr>
                <a:t>olmalıdır. </a:t>
              </a:r>
              <a:endParaRPr sz="1400" b="0" i="0" u="none" strike="noStrike" cap="none" dirty="0">
                <a:solidFill>
                  <a:srgbClr val="000000"/>
                </a:solidFill>
                <a:latin typeface="Arial"/>
                <a:ea typeface="Arial"/>
                <a:cs typeface="Arial"/>
                <a:sym typeface="Arial"/>
              </a:endParaRPr>
            </a:p>
          </p:txBody>
        </p:sp>
        <p:sp>
          <p:nvSpPr>
            <p:cNvPr id="316" name="Google Shape;316;p10"/>
            <p:cNvSpPr/>
            <p:nvPr/>
          </p:nvSpPr>
          <p:spPr>
            <a:xfrm>
              <a:off x="304800" y="4157572"/>
              <a:ext cx="1828800" cy="2353418"/>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0"/>
            <p:cNvSpPr txBox="1"/>
            <p:nvPr/>
          </p:nvSpPr>
          <p:spPr>
            <a:xfrm>
              <a:off x="361042" y="4213814"/>
              <a:ext cx="1716316" cy="22409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ct val="0"/>
                </a:spcBef>
                <a:spcAft>
                  <a:spcPct val="0"/>
                </a:spcAft>
                <a:buClr>
                  <a:schemeClr val="dk1"/>
                </a:buClr>
                <a:buSzPts val="2400"/>
                <a:buFont typeface="Calibri"/>
                <a:buNone/>
              </a:pPr>
              <a:r>
                <a:rPr lang="tr" sz="2400" b="0" i="0" u="none" strike="noStrike" cap="none" dirty="0">
                  <a:solidFill>
                    <a:srgbClr val="545554"/>
                  </a:solidFill>
                  <a:latin typeface="Calibri"/>
                  <a:ea typeface="Calibri"/>
                  <a:cs typeface="Calibri"/>
                  <a:sym typeface="Calibri"/>
                </a:rPr>
                <a:t>...</a:t>
              </a:r>
              <a:r>
                <a:rPr lang="tr" sz="2400" b="0" i="0" u="none" strike="noStrike" cap="none" dirty="0">
                  <a:solidFill>
                    <a:srgbClr val="000000"/>
                  </a:solidFill>
                  <a:latin typeface="Calibri"/>
                  <a:ea typeface="Calibri"/>
                  <a:cs typeface="Calibri"/>
                  <a:sym typeface="Calibri"/>
                </a:rPr>
                <a:t>durum analizine ve kanıta dayalı </a:t>
              </a:r>
              <a:r>
                <a:rPr lang="tr" sz="2400" b="0" i="0" u="none" strike="noStrike" cap="none" dirty="0" smtClean="0">
                  <a:solidFill>
                    <a:srgbClr val="000000"/>
                  </a:solidFill>
                  <a:latin typeface="Calibri"/>
                  <a:ea typeface="Calibri"/>
                  <a:cs typeface="Calibri"/>
                  <a:sym typeface="Calibri"/>
                </a:rPr>
                <a:t>olmalıdır.</a:t>
              </a:r>
              <a:endParaRPr sz="1400" b="0" i="0" u="none" strike="noStrike" cap="none" dirty="0">
                <a:solidFill>
                  <a:srgbClr val="000000"/>
                </a:solidFill>
                <a:latin typeface="Arial"/>
                <a:ea typeface="Arial"/>
                <a:cs typeface="Arial"/>
                <a:sym typeface="Arial"/>
              </a:endParaRPr>
            </a:p>
          </p:txBody>
        </p:sp>
        <p:sp>
          <p:nvSpPr>
            <p:cNvPr id="318" name="Google Shape;318;p10"/>
            <p:cNvSpPr/>
            <p:nvPr/>
          </p:nvSpPr>
          <p:spPr>
            <a:xfrm>
              <a:off x="2416620" y="1714499"/>
              <a:ext cx="9492358" cy="4800599"/>
            </a:xfrm>
            <a:prstGeom prst="roundRect">
              <a:avLst>
                <a:gd name="adj" fmla="val 10500"/>
              </a:avLst>
            </a:prstGeom>
            <a:solidFill>
              <a:srgbClr val="E3D3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0"/>
            <p:cNvSpPr txBox="1"/>
            <p:nvPr/>
          </p:nvSpPr>
          <p:spPr>
            <a:xfrm>
              <a:off x="2309356" y="1925300"/>
              <a:ext cx="9910765" cy="4505329"/>
            </a:xfrm>
            <a:prstGeom prst="rect">
              <a:avLst/>
            </a:prstGeom>
            <a:noFill/>
            <a:ln>
              <a:noFill/>
            </a:ln>
          </p:spPr>
          <p:txBody>
            <a:bodyPr spcFirstLastPara="1" wrap="square" lIns="129525" tIns="129525" rIns="129525" bIns="3048375" anchor="t" anchorCtr="0">
              <a:noAutofit/>
            </a:bodyPr>
            <a:lstStyle/>
            <a:p>
              <a:pPr marL="0" marR="0" lvl="0" indent="0" algn="l" rtl="0">
                <a:lnSpc>
                  <a:spcPct val="90000"/>
                </a:lnSpc>
                <a:spcBef>
                  <a:spcPct val="0"/>
                </a:spcBef>
                <a:spcAft>
                  <a:spcPct val="0"/>
                </a:spcAft>
                <a:buClr>
                  <a:srgbClr val="026794"/>
                </a:buClr>
                <a:buSzPts val="3400"/>
                <a:buFont typeface="Calibri"/>
                <a:buNone/>
              </a:pPr>
              <a:r>
                <a:rPr lang="tr" sz="3400" b="1" i="0" u="none" strike="noStrike" cap="none" dirty="0">
                  <a:solidFill>
                    <a:srgbClr val="026794"/>
                  </a:solidFill>
                  <a:latin typeface="Calibri"/>
                  <a:ea typeface="Calibri"/>
                  <a:cs typeface="Calibri"/>
                  <a:sym typeface="Calibri"/>
                </a:rPr>
                <a:t>MÜDAHALE PLANI AŞAĞIDAKİLERE DAYANMALIDIR... </a:t>
              </a:r>
              <a:endParaRPr sz="1400" b="0" i="0" u="none" strike="noStrike" cap="none" dirty="0">
                <a:solidFill>
                  <a:srgbClr val="000000"/>
                </a:solidFill>
                <a:latin typeface="Arial"/>
                <a:ea typeface="Arial"/>
                <a:cs typeface="Arial"/>
                <a:sym typeface="Arial"/>
              </a:endParaRPr>
            </a:p>
          </p:txBody>
        </p:sp>
        <p:sp>
          <p:nvSpPr>
            <p:cNvPr id="320" name="Google Shape;320;p10"/>
            <p:cNvSpPr/>
            <p:nvPr/>
          </p:nvSpPr>
          <p:spPr>
            <a:xfrm>
              <a:off x="2631079" y="2970740"/>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0"/>
            <p:cNvSpPr txBox="1"/>
            <p:nvPr/>
          </p:nvSpPr>
          <p:spPr>
            <a:xfrm>
              <a:off x="2659265" y="2998926"/>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ct val="0"/>
                </a:spcBef>
                <a:spcAft>
                  <a:spcPct val="0"/>
                </a:spcAft>
                <a:buClr>
                  <a:srgbClr val="000000"/>
                </a:buClr>
                <a:buSzPts val="1700"/>
                <a:buFont typeface="Helvetica Neue"/>
                <a:buNone/>
              </a:pPr>
              <a:r>
                <a:rPr lang="tr" sz="1650" b="0" i="0" u="none" strike="noStrike" cap="none" dirty="0">
                  <a:solidFill>
                    <a:srgbClr val="000000"/>
                  </a:solidFill>
                  <a:latin typeface="Helvetica Neue"/>
                  <a:ea typeface="Helvetica Neue"/>
                  <a:cs typeface="Helvetica Neue"/>
                  <a:sym typeface="Helvetica Neue"/>
                </a:rPr>
                <a:t>Çocuk işçiliğinin önceliklendirilmesi (ölçeğe, ciddiyete ve aciliyete göre</a:t>
              </a:r>
              <a:r>
                <a:rPr lang="tr" sz="1700" b="0" i="0" u="none" strike="noStrike" cap="none" dirty="0">
                  <a:solidFill>
                    <a:srgbClr val="000000"/>
                  </a:solidFill>
                  <a:latin typeface="Helvetica Neue"/>
                  <a:ea typeface="Helvetica Neue"/>
                  <a:cs typeface="Helvetica Neue"/>
                  <a:sym typeface="Helvetica Neue"/>
                </a:rPr>
                <a:t>)</a:t>
              </a:r>
              <a:endParaRPr sz="1700" b="0" i="0" u="none" strike="noStrike" cap="none" dirty="0">
                <a:solidFill>
                  <a:srgbClr val="000000"/>
                </a:solidFill>
                <a:latin typeface="Calibri"/>
                <a:ea typeface="Calibri"/>
                <a:cs typeface="Calibri"/>
                <a:sym typeface="Calibri"/>
              </a:endParaRPr>
            </a:p>
          </p:txBody>
        </p:sp>
        <p:sp>
          <p:nvSpPr>
            <p:cNvPr id="322" name="Google Shape;322;p10"/>
            <p:cNvSpPr/>
            <p:nvPr/>
          </p:nvSpPr>
          <p:spPr>
            <a:xfrm>
              <a:off x="2631079" y="4078471"/>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0"/>
            <p:cNvSpPr txBox="1"/>
            <p:nvPr/>
          </p:nvSpPr>
          <p:spPr>
            <a:xfrm>
              <a:off x="2659265" y="4106657"/>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ct val="0"/>
                </a:spcBef>
                <a:spcAft>
                  <a:spcPct val="0"/>
                </a:spcAft>
                <a:buClr>
                  <a:srgbClr val="000000"/>
                </a:buClr>
                <a:buSzPts val="1700"/>
                <a:buFont typeface="Helvetica Neue"/>
                <a:buNone/>
              </a:pPr>
              <a:r>
                <a:rPr lang="tr" sz="1700" b="0" i="0" u="none" strike="noStrike" cap="none" dirty="0">
                  <a:solidFill>
                    <a:srgbClr val="000000"/>
                  </a:solidFill>
                  <a:latin typeface="Helvetica Neue"/>
                  <a:ea typeface="Helvetica Neue"/>
                  <a:cs typeface="Helvetica Neue"/>
                  <a:sym typeface="Helvetica Neue"/>
                </a:rPr>
                <a:t>Zaman dilimi (süre/kriz aşaması) </a:t>
              </a:r>
              <a:endParaRPr sz="1700" b="0" i="0" u="none" strike="noStrike" cap="none" dirty="0">
                <a:solidFill>
                  <a:srgbClr val="000000"/>
                </a:solidFill>
                <a:latin typeface="Calibri"/>
                <a:ea typeface="Calibri"/>
                <a:cs typeface="Calibri"/>
                <a:sym typeface="Calibri"/>
              </a:endParaRPr>
            </a:p>
          </p:txBody>
        </p:sp>
        <p:sp>
          <p:nvSpPr>
            <p:cNvPr id="324" name="Google Shape;324;p10"/>
            <p:cNvSpPr/>
            <p:nvPr/>
          </p:nvSpPr>
          <p:spPr>
            <a:xfrm>
              <a:off x="2652849" y="5172199"/>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0"/>
            <p:cNvSpPr txBox="1"/>
            <p:nvPr/>
          </p:nvSpPr>
          <p:spPr>
            <a:xfrm>
              <a:off x="2681035" y="5200385"/>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ct val="0"/>
                </a:spcBef>
                <a:spcAft>
                  <a:spcPct val="0"/>
                </a:spcAft>
                <a:buClr>
                  <a:srgbClr val="000000"/>
                </a:buClr>
                <a:buSzPts val="1700"/>
                <a:buFont typeface="Helvetica Neue"/>
                <a:buNone/>
              </a:pPr>
              <a:r>
                <a:rPr lang="tr" sz="1700" b="0" i="0" u="none" strike="noStrike" cap="none">
                  <a:solidFill>
                    <a:srgbClr val="000000"/>
                  </a:solidFill>
                  <a:latin typeface="Helvetica Neue"/>
                  <a:ea typeface="Helvetica Neue"/>
                  <a:cs typeface="Helvetica Neue"/>
                  <a:sym typeface="Helvetica Neue"/>
                </a:rPr>
                <a:t>Çok sektörlü müdahalelerin koordinasyonu</a:t>
              </a:r>
              <a:endParaRPr sz="1700" b="0" i="0" u="none" strike="noStrike" cap="none">
                <a:solidFill>
                  <a:srgbClr val="000000"/>
                </a:solidFill>
                <a:latin typeface="Calibri"/>
                <a:ea typeface="Calibri"/>
                <a:cs typeface="Calibri"/>
                <a:sym typeface="Calibri"/>
              </a:endParaRPr>
            </a:p>
          </p:txBody>
        </p:sp>
        <p:sp>
          <p:nvSpPr>
            <p:cNvPr id="326" name="Google Shape;326;p10"/>
            <p:cNvSpPr/>
            <p:nvPr/>
          </p:nvSpPr>
          <p:spPr>
            <a:xfrm>
              <a:off x="4815840" y="2764966"/>
              <a:ext cx="6766560" cy="3287477"/>
            </a:xfrm>
            <a:prstGeom prst="roundRect">
              <a:avLst>
                <a:gd name="adj" fmla="val 105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0"/>
            <p:cNvSpPr txBox="1"/>
            <p:nvPr/>
          </p:nvSpPr>
          <p:spPr>
            <a:xfrm>
              <a:off x="4916941" y="2866067"/>
              <a:ext cx="6564358" cy="3085275"/>
            </a:xfrm>
            <a:prstGeom prst="rect">
              <a:avLst/>
            </a:prstGeom>
            <a:noFill/>
            <a:ln>
              <a:noFill/>
            </a:ln>
          </p:spPr>
          <p:txBody>
            <a:bodyPr spcFirstLastPara="1" wrap="square" lIns="129525" tIns="129525" rIns="129525" bIns="1548375" anchor="t" anchorCtr="0">
              <a:noAutofit/>
            </a:bodyPr>
            <a:lstStyle/>
            <a:p>
              <a:pPr marL="0" marR="0" lvl="0" indent="0" algn="l" rtl="0">
                <a:lnSpc>
                  <a:spcPct val="90000"/>
                </a:lnSpc>
                <a:spcBef>
                  <a:spcPct val="0"/>
                </a:spcBef>
                <a:spcAft>
                  <a:spcPct val="0"/>
                </a:spcAft>
                <a:buClr>
                  <a:schemeClr val="lt1"/>
                </a:buClr>
                <a:buSzPts val="3400"/>
                <a:buFont typeface="Calibri"/>
                <a:buNone/>
              </a:pPr>
              <a:r>
                <a:rPr lang="tr" sz="3000" b="1" i="0" u="none" strike="noStrike" cap="none" dirty="0">
                  <a:solidFill>
                    <a:srgbClr val="FFFFFF"/>
                  </a:solidFill>
                  <a:latin typeface="Calibri"/>
                  <a:ea typeface="Calibri"/>
                  <a:cs typeface="Calibri"/>
                  <a:sym typeface="Calibri"/>
                </a:rPr>
                <a:t>UYGUN EYLEME KARAR VERİLMESİ AŞAĞIDAKİLERE DAYANDIRILMALIDIR</a:t>
              </a:r>
              <a:r>
                <a:rPr lang="tr" sz="3400" b="1" i="0" u="none" strike="noStrike" cap="none" dirty="0">
                  <a:solidFill>
                    <a:srgbClr val="FFFFFF"/>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328" name="Google Shape;328;p10"/>
            <p:cNvSpPr/>
            <p:nvPr/>
          </p:nvSpPr>
          <p:spPr>
            <a:xfrm>
              <a:off x="4985004"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0"/>
            <p:cNvSpPr txBox="1"/>
            <p:nvPr/>
          </p:nvSpPr>
          <p:spPr>
            <a:xfrm>
              <a:off x="5022967"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ct val="0"/>
                </a:spcBef>
                <a:spcAft>
                  <a:spcPct val="0"/>
                </a:spcAft>
                <a:buClr>
                  <a:srgbClr val="000000"/>
                </a:buClr>
                <a:buSzPts val="1700"/>
                <a:buFont typeface="Calibri"/>
                <a:buNone/>
              </a:pPr>
              <a:r>
                <a:rPr lang="tr" sz="1700" b="1" i="0" u="none" strike="noStrike" cap="none" dirty="0">
                  <a:solidFill>
                    <a:srgbClr val="000000"/>
                  </a:solidFill>
                  <a:latin typeface="Calibri"/>
                  <a:ea typeface="Calibri"/>
                  <a:cs typeface="Calibri"/>
                  <a:sym typeface="Calibri"/>
                </a:rPr>
                <a:t>Zarar Vermeme: </a:t>
              </a:r>
              <a:r>
                <a:rPr lang="tr" sz="1700" b="0" i="0" u="none" strike="noStrike" cap="none" dirty="0">
                  <a:solidFill>
                    <a:srgbClr val="000000"/>
                  </a:solidFill>
                  <a:latin typeface="Calibri"/>
                  <a:ea typeface="Calibri"/>
                  <a:cs typeface="Calibri"/>
                  <a:sym typeface="Calibri"/>
                </a:rPr>
                <a:t>TÜM insani yardım aktörlerinin </a:t>
              </a:r>
              <a:r>
                <a:rPr lang="tr" sz="1700" b="0" i="0" u="none" strike="noStrike" cap="none" dirty="0" smtClean="0">
                  <a:solidFill>
                    <a:srgbClr val="000000"/>
                  </a:solidFill>
                  <a:latin typeface="Calibri"/>
                  <a:ea typeface="Calibri"/>
                  <a:cs typeface="Calibri"/>
                  <a:sym typeface="Calibri"/>
                </a:rPr>
                <a:t>sorumluluğudur.</a:t>
              </a:r>
              <a:endParaRPr sz="1400" b="0" i="0" u="none" strike="noStrike" cap="none" dirty="0">
                <a:solidFill>
                  <a:srgbClr val="000000"/>
                </a:solidFill>
                <a:latin typeface="Arial"/>
                <a:ea typeface="Arial"/>
                <a:cs typeface="Arial"/>
                <a:sym typeface="Arial"/>
              </a:endParaRPr>
            </a:p>
          </p:txBody>
        </p:sp>
        <p:sp>
          <p:nvSpPr>
            <p:cNvPr id="330" name="Google Shape;330;p10"/>
            <p:cNvSpPr/>
            <p:nvPr/>
          </p:nvSpPr>
          <p:spPr>
            <a:xfrm>
              <a:off x="7144590"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0"/>
            <p:cNvSpPr txBox="1"/>
            <p:nvPr/>
          </p:nvSpPr>
          <p:spPr>
            <a:xfrm>
              <a:off x="7182553"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ct val="0"/>
                </a:spcBef>
                <a:spcAft>
                  <a:spcPct val="0"/>
                </a:spcAft>
                <a:buClr>
                  <a:srgbClr val="000000"/>
                </a:buClr>
                <a:buSzPts val="1700"/>
                <a:buFont typeface="Calibri"/>
                <a:buNone/>
              </a:pPr>
              <a:r>
                <a:rPr lang="tr" sz="1700" b="1" i="0" u="none" strike="noStrike" cap="none" dirty="0">
                  <a:solidFill>
                    <a:srgbClr val="000000"/>
                  </a:solidFill>
                  <a:latin typeface="Calibri"/>
                  <a:ea typeface="Calibri"/>
                  <a:cs typeface="Calibri"/>
                  <a:sym typeface="Calibri"/>
                </a:rPr>
                <a:t>Çocuk işçiliğinin önlenmesi:</a:t>
              </a:r>
              <a:r>
                <a:rPr lang="tr" sz="1700" b="0" i="0" u="none" strike="noStrike" cap="none" dirty="0">
                  <a:solidFill>
                    <a:srgbClr val="000000"/>
                  </a:solidFill>
                  <a:latin typeface="Calibri"/>
                  <a:ea typeface="Calibri"/>
                  <a:cs typeface="Calibri"/>
                  <a:sym typeface="Calibri"/>
                </a:rPr>
                <a:t> çoğu kurum bu konuda rol </a:t>
              </a:r>
              <a:r>
                <a:rPr lang="tr" sz="1700" b="0" i="0" u="none" strike="noStrike" cap="none" dirty="0" smtClean="0">
                  <a:solidFill>
                    <a:srgbClr val="000000"/>
                  </a:solidFill>
                  <a:latin typeface="Calibri"/>
                  <a:ea typeface="Calibri"/>
                  <a:cs typeface="Calibri"/>
                  <a:sym typeface="Calibri"/>
                </a:rPr>
                <a:t>oynayabilir.</a:t>
              </a:r>
              <a:endParaRPr sz="1400" b="0" i="0" u="none" strike="noStrike" cap="none" dirty="0">
                <a:solidFill>
                  <a:srgbClr val="000000"/>
                </a:solidFill>
                <a:latin typeface="Arial"/>
                <a:ea typeface="Arial"/>
                <a:cs typeface="Arial"/>
                <a:sym typeface="Arial"/>
              </a:endParaRPr>
            </a:p>
          </p:txBody>
        </p:sp>
        <p:sp>
          <p:nvSpPr>
            <p:cNvPr id="332" name="Google Shape;332;p10"/>
            <p:cNvSpPr/>
            <p:nvPr/>
          </p:nvSpPr>
          <p:spPr>
            <a:xfrm>
              <a:off x="9304177"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0"/>
            <p:cNvSpPr txBox="1"/>
            <p:nvPr/>
          </p:nvSpPr>
          <p:spPr>
            <a:xfrm>
              <a:off x="9342140"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ct val="0"/>
                </a:spcBef>
                <a:spcAft>
                  <a:spcPct val="0"/>
                </a:spcAft>
                <a:buClr>
                  <a:srgbClr val="000000"/>
                </a:buClr>
                <a:buSzPts val="1700"/>
                <a:buFont typeface="Calibri"/>
                <a:buNone/>
              </a:pPr>
              <a:r>
                <a:rPr lang="tr" sz="1500" b="1" i="0" u="none" strike="noStrike" cap="none" dirty="0">
                  <a:solidFill>
                    <a:srgbClr val="000000"/>
                  </a:solidFill>
                  <a:latin typeface="Calibri"/>
                  <a:ea typeface="Calibri"/>
                  <a:cs typeface="Calibri"/>
                  <a:sym typeface="Calibri"/>
                </a:rPr>
                <a:t>En kötü biçimleri de dahil olmak üzere, çocuk işçiliğine müdahale etmek: </a:t>
              </a:r>
              <a:r>
                <a:rPr lang="tr" sz="1500" b="0" i="0" u="none" strike="noStrike" cap="none" dirty="0">
                  <a:solidFill>
                    <a:srgbClr val="000000"/>
                  </a:solidFill>
                  <a:latin typeface="Calibri"/>
                  <a:ea typeface="Calibri"/>
                  <a:cs typeface="Calibri"/>
                  <a:sym typeface="Calibri"/>
                </a:rPr>
                <a:t>yalnızca uzman aktörler tarafından</a:t>
              </a:r>
              <a:endParaRPr sz="1500" b="0" i="0" u="none" strike="noStrike" cap="none" dirty="0">
                <a:solidFill>
                  <a:srgbClr val="000000"/>
                </a:solidFill>
                <a:latin typeface="Arial"/>
                <a:ea typeface="Arial"/>
                <a:cs typeface="Arial"/>
                <a:sym typeface="Arial"/>
              </a:endParaRPr>
            </a:p>
          </p:txBody>
        </p:sp>
      </p:grpSp>
      <p:sp>
        <p:nvSpPr>
          <p:cNvPr id="334" name="Google Shape;334;p10"/>
          <p:cNvSpPr/>
          <p:nvPr/>
        </p:nvSpPr>
        <p:spPr>
          <a:xfrm>
            <a:off x="4963886" y="4027714"/>
            <a:ext cx="6444343" cy="566057"/>
          </a:xfrm>
          <a:prstGeom prst="roundRect">
            <a:avLst>
              <a:gd name="adj" fmla="val 16667"/>
            </a:avLst>
          </a:prstGeom>
          <a:solidFill>
            <a:srgbClr val="D3DEE9"/>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tr" sz="1800" b="0" i="0" u="none" strike="noStrike" cap="none">
                <a:solidFill>
                  <a:srgbClr val="000000"/>
                </a:solidFill>
                <a:latin typeface="Calibri"/>
                <a:ea typeface="Calibri"/>
                <a:cs typeface="Calibri"/>
                <a:sym typeface="Calibri"/>
              </a:rPr>
              <a:t>...Kurumsal yetki ve kapasite, aşağıdakileri içerebilir...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ts val="2800"/>
              <a:buNone/>
            </a:pPr>
            <a:endParaRPr/>
          </a:p>
        </p:txBody>
      </p:sp>
      <p:sp>
        <p:nvSpPr>
          <p:cNvPr id="340" name="Google Shape;340;p1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3"/>
              </a:buClr>
              <a:buSzPts val="2400"/>
              <a:buNone/>
            </a:pPr>
            <a:endParaRPr/>
          </a:p>
        </p:txBody>
      </p:sp>
      <p:sp>
        <p:nvSpPr>
          <p:cNvPr id="341" name="Google Shape;341;p11"/>
          <p:cNvSpPr/>
          <p:nvPr/>
        </p:nvSpPr>
        <p:spPr>
          <a:xfrm>
            <a:off x="0" y="457200"/>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Clr>
                <a:schemeClr val="dk1"/>
              </a:buClr>
              <a:buSzPts val="1000"/>
              <a:buFont typeface="Arial"/>
              <a:buNone/>
            </a:pPr>
            <a:r>
              <a:rPr lang="en-GB" sz="1000" b="1" i="0" u="none" strike="noStrike" cap="none">
                <a:solidFill>
                  <a:schemeClr val="dk1"/>
                </a:solidFill>
                <a:latin typeface="Arial"/>
                <a:ea typeface="Arial"/>
                <a:cs typeface="Arial"/>
                <a:sym typeface="Arial"/>
              </a:rPr>
              <a:t> </a:t>
            </a:r>
            <a:br>
              <a:rPr lang="en-GB" sz="1000" b="1"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pSp>
        <p:nvGrpSpPr>
          <p:cNvPr id="342" name="Google Shape;342;p11"/>
          <p:cNvGrpSpPr/>
          <p:nvPr/>
        </p:nvGrpSpPr>
        <p:grpSpPr>
          <a:xfrm>
            <a:off x="204094" y="947057"/>
            <a:ext cx="3821354" cy="3821354"/>
            <a:chOff x="1591579" y="0"/>
            <a:chExt cx="3821354" cy="3821354"/>
          </a:xfrm>
        </p:grpSpPr>
        <p:sp>
          <p:nvSpPr>
            <p:cNvPr id="343" name="Google Shape;343;p11"/>
            <p:cNvSpPr/>
            <p:nvPr/>
          </p:nvSpPr>
          <p:spPr>
            <a:xfrm>
              <a:off x="1591579" y="0"/>
              <a:ext cx="3821354" cy="3821354"/>
            </a:xfrm>
            <a:prstGeom prst="ellipse">
              <a:avLst/>
            </a:prstGeom>
            <a:solidFill>
              <a:srgbClr val="0087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1"/>
            <p:cNvSpPr txBox="1"/>
            <p:nvPr/>
          </p:nvSpPr>
          <p:spPr>
            <a:xfrm>
              <a:off x="2968031" y="191067"/>
              <a:ext cx="1068450" cy="57320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lt1"/>
                </a:buClr>
                <a:buSzPts val="1800"/>
                <a:buFont typeface="Calibri"/>
                <a:buNone/>
              </a:pPr>
              <a:r>
                <a:rPr lang="tr" sz="1800" b="0" i="0" u="none" strike="noStrike" cap="none">
                  <a:solidFill>
                    <a:srgbClr val="FFFFFF"/>
                  </a:solidFill>
                  <a:latin typeface="Calibri"/>
                  <a:ea typeface="Calibri"/>
                  <a:cs typeface="Calibri"/>
                  <a:sym typeface="Calibri"/>
                </a:rPr>
                <a:t>Toplum</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ct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45" name="Google Shape;345;p11"/>
            <p:cNvSpPr/>
            <p:nvPr/>
          </p:nvSpPr>
          <p:spPr>
            <a:xfrm>
              <a:off x="1973714" y="764270"/>
              <a:ext cx="3057083" cy="3057083"/>
            </a:xfrm>
            <a:prstGeom prst="ellipse">
              <a:avLst/>
            </a:prstGeom>
            <a:solidFill>
              <a:srgbClr val="974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1"/>
            <p:cNvSpPr txBox="1"/>
            <p:nvPr/>
          </p:nvSpPr>
          <p:spPr>
            <a:xfrm>
              <a:off x="2968031" y="947695"/>
              <a:ext cx="1068450" cy="55027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ct val="0"/>
                </a:spcBef>
                <a:spcAft>
                  <a:spcPct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a:p>
              <a:pPr marL="0" marR="0" lvl="0" indent="0" algn="ctr" rtl="0">
                <a:lnSpc>
                  <a:spcPct val="90000"/>
                </a:lnSpc>
                <a:spcBef>
                  <a:spcPts val="560"/>
                </a:spcBef>
                <a:spcAft>
                  <a:spcPct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47" name="Google Shape;347;p11"/>
            <p:cNvSpPr/>
            <p:nvPr/>
          </p:nvSpPr>
          <p:spPr>
            <a:xfrm>
              <a:off x="2355850" y="1528541"/>
              <a:ext cx="2292812" cy="2292812"/>
            </a:xfrm>
            <a:prstGeom prst="ellipse">
              <a:avLst/>
            </a:prstGeom>
            <a:solidFill>
              <a:srgbClr val="94CB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txBox="1"/>
            <p:nvPr/>
          </p:nvSpPr>
          <p:spPr>
            <a:xfrm>
              <a:off x="2968031" y="1700502"/>
              <a:ext cx="1068450" cy="51588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lt1"/>
                </a:buClr>
                <a:buSzPts val="1800"/>
                <a:buFont typeface="Calibri"/>
                <a:buNone/>
              </a:pPr>
              <a:r>
                <a:rPr lang="tr" sz="1800" b="0" i="0" u="none" strike="noStrike" cap="none">
                  <a:solidFill>
                    <a:srgbClr val="FFFFFF"/>
                  </a:solidFill>
                  <a:latin typeface="Calibri"/>
                  <a:ea typeface="Calibri"/>
                  <a:cs typeface="Calibri"/>
                  <a:sym typeface="Calibri"/>
                </a:rPr>
                <a:t>Aile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ct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349" name="Google Shape;349;p11"/>
            <p:cNvSpPr/>
            <p:nvPr/>
          </p:nvSpPr>
          <p:spPr>
            <a:xfrm>
              <a:off x="2721920" y="2292812"/>
              <a:ext cx="1528541" cy="1528541"/>
            </a:xfrm>
            <a:prstGeom prst="ellipse">
              <a:avLst/>
            </a:prstGeom>
            <a:solidFill>
              <a:srgbClr val="009F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txBox="1"/>
            <p:nvPr/>
          </p:nvSpPr>
          <p:spPr>
            <a:xfrm>
              <a:off x="2945770" y="2674947"/>
              <a:ext cx="1080842" cy="76427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lt1"/>
                </a:buClr>
                <a:buSzPts val="1800"/>
                <a:buFont typeface="Calibri"/>
                <a:buNone/>
              </a:pPr>
              <a:r>
                <a:rPr lang="tr" sz="1800" b="0" i="0" u="none" strike="noStrike" cap="none">
                  <a:solidFill>
                    <a:srgbClr val="FFFFFF"/>
                  </a:solidFill>
                  <a:latin typeface="Calibri"/>
                  <a:ea typeface="Calibri"/>
                  <a:cs typeface="Calibri"/>
                  <a:sym typeface="Calibri"/>
                </a:rPr>
                <a:t>Çocuk</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ct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630"/>
                </a:spcBef>
                <a:spcAft>
                  <a:spcPct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630"/>
                </a:spcBef>
                <a:spcAft>
                  <a:spcPct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
        <p:nvSpPr>
          <p:cNvPr id="351" name="Google Shape;351;p11"/>
          <p:cNvSpPr txBox="1"/>
          <p:nvPr/>
        </p:nvSpPr>
        <p:spPr>
          <a:xfrm>
            <a:off x="3293036" y="1341273"/>
            <a:ext cx="8898964" cy="1077218"/>
          </a:xfrm>
          <a:prstGeom prst="rect">
            <a:avLst/>
          </a:prstGeom>
          <a:solidFill>
            <a:schemeClr val="accent2"/>
          </a:solidFill>
          <a:ln>
            <a:noFill/>
          </a:ln>
        </p:spPr>
        <p:txBody>
          <a:bodyPr spcFirstLastPara="1" wrap="square" lIns="91425" tIns="45700" rIns="91425" bIns="45700" anchor="t" anchorCtr="0">
            <a:noAutofit/>
          </a:bodyPr>
          <a:lstStyle/>
          <a:p>
            <a:pPr marL="635000" marR="0" lvl="1" indent="-358775" algn="l" rtl="0">
              <a:lnSpc>
                <a:spcPct val="100000"/>
              </a:lnSpc>
              <a:spcBef>
                <a:spcPct val="0"/>
              </a:spcBef>
              <a:spcAft>
                <a:spcPct val="0"/>
              </a:spcAft>
              <a:buClr>
                <a:schemeClr val="lt1"/>
              </a:buClr>
              <a:buSzPts val="1600"/>
              <a:buFont typeface="Arial"/>
              <a:buChar char="•"/>
            </a:pPr>
            <a:r>
              <a:rPr lang="tr" sz="1600" b="0" i="0" u="none" strike="noStrike" cap="none">
                <a:solidFill>
                  <a:srgbClr val="FFFFFF"/>
                </a:solidFill>
                <a:latin typeface="Calibri"/>
                <a:ea typeface="Calibri"/>
                <a:cs typeface="Calibri"/>
                <a:sym typeface="Calibri"/>
              </a:rPr>
              <a:t>Güçlü yasal ve düzenleyici çerçeve • İşleyen ve kaynaklarla beslenen kamu hizmetleri (sosyal hizmetler, tarımsal yayım aktörleri, iş teftişi vb.) • Çocuk işçiliği bilgi yönetim sistemi </a:t>
            </a:r>
            <a:endParaRPr sz="1400" b="0" i="0" u="none" strike="noStrike" cap="none">
              <a:solidFill>
                <a:srgbClr val="000000"/>
              </a:solidFill>
              <a:latin typeface="Arial"/>
              <a:ea typeface="Arial"/>
              <a:cs typeface="Arial"/>
              <a:sym typeface="Arial"/>
            </a:endParaRPr>
          </a:p>
          <a:p>
            <a:pPr marL="635000" marR="0" lvl="1" indent="-358775" algn="l" rtl="0">
              <a:lnSpc>
                <a:spcPct val="100000"/>
              </a:lnSpc>
              <a:spcBef>
                <a:spcPct val="0"/>
              </a:spcBef>
              <a:spcAft>
                <a:spcPct val="0"/>
              </a:spcAft>
              <a:buClr>
                <a:schemeClr val="lt1"/>
              </a:buClr>
              <a:buSzPts val="1600"/>
              <a:buFont typeface="Arial"/>
              <a:buChar char="•"/>
            </a:pPr>
            <a:r>
              <a:rPr lang="tr" sz="1600" b="0" i="0" u="none" strike="noStrike" cap="none">
                <a:solidFill>
                  <a:srgbClr val="FFFFFF"/>
                </a:solidFill>
                <a:latin typeface="Calibri"/>
                <a:ea typeface="Calibri"/>
                <a:cs typeface="Calibri"/>
                <a:sym typeface="Calibri"/>
              </a:rPr>
              <a:t>Çocuk işçiliğini önlemek için sektörler ve kurumlar arası koordinasyon </a:t>
            </a:r>
            <a:endParaRPr sz="1400" b="0" i="0" u="none" strike="noStrike" cap="none">
              <a:solidFill>
                <a:srgbClr val="000000"/>
              </a:solidFill>
              <a:latin typeface="Arial"/>
              <a:ea typeface="Arial"/>
              <a:cs typeface="Arial"/>
              <a:sym typeface="Arial"/>
            </a:endParaRPr>
          </a:p>
        </p:txBody>
      </p:sp>
      <p:sp>
        <p:nvSpPr>
          <p:cNvPr id="352" name="Google Shape;352;p11"/>
          <p:cNvSpPr txBox="1"/>
          <p:nvPr/>
        </p:nvSpPr>
        <p:spPr>
          <a:xfrm>
            <a:off x="3135086" y="2151562"/>
            <a:ext cx="9056914" cy="830997"/>
          </a:xfrm>
          <a:prstGeom prst="rect">
            <a:avLst/>
          </a:prstGeom>
          <a:solidFill>
            <a:srgbClr val="97467D"/>
          </a:solidFill>
          <a:ln>
            <a:noFill/>
          </a:ln>
        </p:spPr>
        <p:txBody>
          <a:bodyPr spcFirstLastPara="1" wrap="square" lIns="91425" tIns="45700" rIns="91425" bIns="45700" anchor="t" anchorCtr="0">
            <a:noAutofit/>
          </a:bodyPr>
          <a:lstStyle/>
          <a:p>
            <a:pPr marL="742950" marR="0" lvl="1" indent="-287338" algn="l" rtl="0">
              <a:lnSpc>
                <a:spcPct val="100000"/>
              </a:lnSpc>
              <a:spcBef>
                <a:spcPct val="0"/>
              </a:spcBef>
              <a:spcAft>
                <a:spcPct val="0"/>
              </a:spcAft>
              <a:buClr>
                <a:schemeClr val="lt1"/>
              </a:buClr>
              <a:buSzPts val="1600"/>
              <a:buFont typeface="Arial"/>
              <a:buChar char="•"/>
            </a:pPr>
            <a:r>
              <a:rPr lang="tr" sz="1600" b="0" i="0" u="none" strike="noStrike" cap="none" dirty="0">
                <a:solidFill>
                  <a:srgbClr val="FFFFFF"/>
                </a:solidFill>
                <a:latin typeface="Calibri"/>
                <a:ea typeface="Calibri"/>
                <a:cs typeface="Calibri"/>
                <a:sym typeface="Calibri"/>
              </a:rPr>
              <a:t>Çocuk işçiliğinin izlenmesi, tespiti ve yönlendirme sistemleri • Yeterli kaynaklar</a:t>
            </a:r>
            <a:endParaRPr sz="1400" b="0" i="0" u="none" strike="noStrike" cap="none" dirty="0">
              <a:solidFill>
                <a:srgbClr val="000000"/>
              </a:solidFill>
              <a:latin typeface="Arial"/>
              <a:ea typeface="Arial"/>
              <a:cs typeface="Arial"/>
              <a:sym typeface="Arial"/>
            </a:endParaRPr>
          </a:p>
          <a:p>
            <a:pPr marL="742950" marR="0" lvl="1" indent="-287338" algn="l" rtl="0">
              <a:lnSpc>
                <a:spcPct val="100000"/>
              </a:lnSpc>
              <a:spcBef>
                <a:spcPct val="0"/>
              </a:spcBef>
              <a:spcAft>
                <a:spcPct val="0"/>
              </a:spcAft>
              <a:buClr>
                <a:schemeClr val="lt1"/>
              </a:buClr>
              <a:buSzPts val="1600"/>
              <a:buFont typeface="Arial"/>
              <a:buChar char="•"/>
            </a:pPr>
            <a:r>
              <a:rPr lang="tr" sz="1600" b="0" i="0" u="none" strike="noStrike" cap="none" dirty="0">
                <a:solidFill>
                  <a:srgbClr val="FFFFFF"/>
                </a:solidFill>
                <a:latin typeface="Calibri"/>
                <a:ea typeface="Calibri"/>
                <a:cs typeface="Calibri"/>
                <a:sym typeface="Calibri"/>
              </a:rPr>
              <a:t>Topluluk paydaşları: Sivil toplum, sendikalar, üreticiler • Çocuk işçiliğini kabul etmeyen; eğitimi, güvenli işi ve iş sağlığı ve güvenliğini teşvik eden sosyal normlar, tutumlar ve uygulamalar</a:t>
            </a:r>
            <a:endParaRPr sz="1600" b="0" i="0" u="none" strike="noStrike" cap="none" dirty="0">
              <a:solidFill>
                <a:schemeClr val="lt1"/>
              </a:solidFill>
              <a:latin typeface="Calibri"/>
              <a:ea typeface="Calibri"/>
              <a:cs typeface="Calibri"/>
              <a:sym typeface="Calibri"/>
            </a:endParaRPr>
          </a:p>
        </p:txBody>
      </p:sp>
      <p:sp>
        <p:nvSpPr>
          <p:cNvPr id="353" name="Google Shape;353;p11"/>
          <p:cNvSpPr txBox="1"/>
          <p:nvPr/>
        </p:nvSpPr>
        <p:spPr>
          <a:xfrm>
            <a:off x="2971800" y="2982559"/>
            <a:ext cx="9220200" cy="1077218"/>
          </a:xfrm>
          <a:prstGeom prst="rect">
            <a:avLst/>
          </a:prstGeom>
          <a:solidFill>
            <a:srgbClr val="95CD7A"/>
          </a:solidFill>
          <a:ln>
            <a:noFill/>
          </a:ln>
        </p:spPr>
        <p:txBody>
          <a:bodyPr spcFirstLastPara="1" wrap="square" lIns="91425" tIns="45700" rIns="91425" bIns="45700" anchor="t" anchorCtr="0">
            <a:noAutofit/>
          </a:bodyPr>
          <a:lstStyle/>
          <a:p>
            <a:pPr marL="895350" marR="0" lvl="2" indent="-309563" algn="l" rtl="0">
              <a:lnSpc>
                <a:spcPct val="100000"/>
              </a:lnSpc>
              <a:spcBef>
                <a:spcPct val="0"/>
              </a:spcBef>
              <a:spcAft>
                <a:spcPct val="0"/>
              </a:spcAft>
              <a:buClr>
                <a:schemeClr val="lt1"/>
              </a:buClr>
              <a:buSzPts val="1600"/>
              <a:buFont typeface="Arial"/>
              <a:buChar char="•"/>
            </a:pPr>
            <a:r>
              <a:rPr lang="tr" sz="1600" b="0" i="0" u="none" strike="noStrike" cap="none" dirty="0">
                <a:solidFill>
                  <a:srgbClr val="FFFFFF"/>
                </a:solidFill>
                <a:latin typeface="Calibri"/>
                <a:ea typeface="Calibri"/>
                <a:cs typeface="Calibri"/>
                <a:sym typeface="Calibri"/>
              </a:rPr>
              <a:t>Aileler ve bakım verenler, çocuk hakları, iş yerindeki tehlikeler ve çocuk işçiliğinin zararlı etkilerinin farkındadır • Aileler temel ihtiyaçlarını karşılayabilmektedir ve çocuk işçiliği yerine daha güvenli ve sürdürülebilir geçim kaynaklarına geçiş sağlayan ekonomik alternatiflere </a:t>
            </a:r>
            <a:r>
              <a:rPr lang="tr" sz="1600" b="0" i="0" u="none" strike="noStrike" cap="none" dirty="0" smtClean="0">
                <a:solidFill>
                  <a:srgbClr val="FFFFFF"/>
                </a:solidFill>
                <a:latin typeface="Calibri"/>
                <a:ea typeface="Calibri"/>
                <a:cs typeface="Calibri"/>
                <a:sym typeface="Calibri"/>
              </a:rPr>
              <a:t>sahiptir.  </a:t>
            </a:r>
            <a:endParaRPr sz="1400" b="0" i="0" u="none" strike="noStrike" cap="none" dirty="0">
              <a:solidFill>
                <a:srgbClr val="000000"/>
              </a:solidFill>
              <a:latin typeface="Arial"/>
              <a:ea typeface="Arial"/>
              <a:cs typeface="Arial"/>
              <a:sym typeface="Arial"/>
            </a:endParaRPr>
          </a:p>
          <a:p>
            <a:pPr marL="992188" marR="0" lvl="2" indent="-223836" algn="l" rtl="0">
              <a:lnSpc>
                <a:spcPct val="100000"/>
              </a:lnSpc>
              <a:spcBef>
                <a:spcPct val="0"/>
              </a:spcBef>
              <a:spcAft>
                <a:spcPct val="0"/>
              </a:spcAft>
              <a:buClr>
                <a:schemeClr val="dk1"/>
              </a:buClr>
              <a:buSzPts val="1600"/>
              <a:buFont typeface="Arial"/>
              <a:buNone/>
            </a:pPr>
            <a:endParaRPr sz="1600" b="0" i="0" u="none" strike="noStrike" cap="none" dirty="0">
              <a:solidFill>
                <a:schemeClr val="lt1"/>
              </a:solidFill>
              <a:latin typeface="Calibri"/>
              <a:ea typeface="Calibri"/>
              <a:cs typeface="Calibri"/>
              <a:sym typeface="Calibri"/>
            </a:endParaRPr>
          </a:p>
        </p:txBody>
      </p:sp>
      <p:sp>
        <p:nvSpPr>
          <p:cNvPr id="354" name="Google Shape;354;p11"/>
          <p:cNvSpPr txBox="1"/>
          <p:nvPr/>
        </p:nvSpPr>
        <p:spPr>
          <a:xfrm>
            <a:off x="2122714" y="3930171"/>
            <a:ext cx="10069286" cy="830997"/>
          </a:xfrm>
          <a:prstGeom prst="rect">
            <a:avLst/>
          </a:prstGeom>
          <a:solidFill>
            <a:schemeClr val="accent5"/>
          </a:solidFill>
          <a:ln>
            <a:noFill/>
          </a:ln>
        </p:spPr>
        <p:txBody>
          <a:bodyPr spcFirstLastPara="1" wrap="square" lIns="91425" tIns="45700" rIns="91425" bIns="45700" anchor="t" anchorCtr="0">
            <a:noAutofit/>
          </a:bodyPr>
          <a:lstStyle/>
          <a:p>
            <a:pPr marL="1790700" marR="0" lvl="4" indent="-358775" algn="l" rtl="0">
              <a:lnSpc>
                <a:spcPct val="100000"/>
              </a:lnSpc>
              <a:spcBef>
                <a:spcPct val="0"/>
              </a:spcBef>
              <a:spcAft>
                <a:spcPct val="0"/>
              </a:spcAft>
              <a:buClr>
                <a:schemeClr val="lt1"/>
              </a:buClr>
              <a:buSzPts val="1600"/>
              <a:buFont typeface="Arial"/>
              <a:buChar char="•"/>
            </a:pPr>
            <a:r>
              <a:rPr lang="tr" sz="1500" b="0" i="0" u="none" strike="noStrike" cap="none" dirty="0">
                <a:solidFill>
                  <a:srgbClr val="FFFFFF"/>
                </a:solidFill>
                <a:latin typeface="Calibri"/>
                <a:ea typeface="Calibri"/>
                <a:cs typeface="Calibri"/>
                <a:sym typeface="Calibri"/>
              </a:rPr>
              <a:t>Çocuklar haklarını bilmekte, eğitime ve insana yakışır iş yollarına erişebilmektedir </a:t>
            </a:r>
            <a:endParaRPr sz="1500" b="0" i="0" u="none" strike="noStrike" cap="none" dirty="0">
              <a:solidFill>
                <a:srgbClr val="000000"/>
              </a:solidFill>
              <a:latin typeface="Arial"/>
              <a:ea typeface="Arial"/>
              <a:cs typeface="Arial"/>
              <a:sym typeface="Arial"/>
            </a:endParaRPr>
          </a:p>
          <a:p>
            <a:pPr marL="1790700" marR="0" lvl="4" indent="-358775" algn="l" rtl="0">
              <a:lnSpc>
                <a:spcPct val="100000"/>
              </a:lnSpc>
              <a:spcBef>
                <a:spcPct val="0"/>
              </a:spcBef>
              <a:spcAft>
                <a:spcPct val="0"/>
              </a:spcAft>
              <a:buClr>
                <a:schemeClr val="lt1"/>
              </a:buClr>
              <a:buSzPts val="1600"/>
              <a:buFont typeface="Arial"/>
              <a:buChar char="•"/>
            </a:pPr>
            <a:r>
              <a:rPr lang="tr" sz="1500" b="0" i="0" u="none" strike="noStrike" cap="none" dirty="0">
                <a:solidFill>
                  <a:srgbClr val="FFFFFF"/>
                </a:solidFill>
                <a:latin typeface="Calibri"/>
                <a:ea typeface="Calibri"/>
                <a:cs typeface="Calibri"/>
                <a:sym typeface="Calibri"/>
              </a:rPr>
              <a:t>Çocuklar, eğitimlerinin önüne geçmeyen ve tehlikeli olmayan, yaşlarına uygun görevler üstlenmektedir  </a:t>
            </a:r>
            <a:endParaRPr lang="tr-TR" sz="1500" b="0" i="0" u="none" strike="noStrike" cap="none" dirty="0">
              <a:solidFill>
                <a:srgbClr val="000000"/>
              </a:solidFill>
              <a:latin typeface="Arial"/>
              <a:ea typeface="Arial"/>
              <a:cs typeface="Arial"/>
              <a:sym typeface="Arial"/>
            </a:endParaRPr>
          </a:p>
          <a:p>
            <a:pPr marL="1790700" marR="0" lvl="4" indent="-358775" algn="l" rtl="0">
              <a:lnSpc>
                <a:spcPct val="100000"/>
              </a:lnSpc>
              <a:spcBef>
                <a:spcPct val="0"/>
              </a:spcBef>
              <a:spcAft>
                <a:spcPct val="0"/>
              </a:spcAft>
              <a:buClr>
                <a:schemeClr val="lt1"/>
              </a:buClr>
              <a:buSzPts val="1600"/>
              <a:buFont typeface="Arial"/>
              <a:buChar char="•"/>
            </a:pPr>
            <a:r>
              <a:rPr lang="tr-TR" sz="1500" b="0" i="0" u="none" strike="noStrike" cap="none" dirty="0">
                <a:solidFill>
                  <a:srgbClr val="FFFFFF"/>
                </a:solidFill>
                <a:latin typeface="Calibri"/>
                <a:ea typeface="Calibri"/>
                <a:cs typeface="Calibri"/>
                <a:sym typeface="Calibri"/>
              </a:rPr>
              <a:t>Çocuk işçi olarak çalışan veya çocuk işçiliği riski altında olan çocuklar için çok sektörlü hizmetler </a:t>
            </a:r>
            <a:endParaRPr lang="tr-TR" sz="1500" b="0" i="0" u="none" strike="noStrike" cap="none" dirty="0">
              <a:solidFill>
                <a:srgbClr val="000000"/>
              </a:solidFill>
              <a:latin typeface="Arial"/>
              <a:ea typeface="Arial"/>
              <a:cs typeface="Arial"/>
              <a:sym typeface="Arial"/>
            </a:endParaRPr>
          </a:p>
        </p:txBody>
      </p:sp>
      <p:graphicFrame>
        <p:nvGraphicFramePr>
          <p:cNvPr id="355" name="Google Shape;355;p11"/>
          <p:cNvGraphicFramePr>
            <a:graphicFrameLocks noGrp="1"/>
          </p:cNvGraphicFramePr>
          <p:nvPr>
            <p:extLst>
              <p:ext uri="{D42A27DB-BD31-4B8C-83A1-F6EECF244321}">
                <p14:modId xmlns:p14="http://schemas.microsoft.com/office/powerpoint/2010/main" val="656607560"/>
              </p:ext>
            </p:extLst>
          </p:nvPr>
        </p:nvGraphicFramePr>
        <p:xfrm>
          <a:off x="2971800" y="4845442"/>
          <a:ext cx="9116425" cy="1920260"/>
        </p:xfrm>
        <a:graphic>
          <a:graphicData uri="http://schemas.openxmlformats.org/drawingml/2006/table">
            <a:tbl>
              <a:tblPr>
                <a:noFill/>
                <a:tableStyleId>{25306BF8-292F-4BC9-95A4-872DF42D9F14}</a:tableStyleId>
              </a:tblPr>
              <a:tblGrid>
                <a:gridCol w="2652050">
                  <a:extLst>
                    <a:ext uri="{9D8B030D-6E8A-4147-A177-3AD203B41FA5}">
                      <a16:colId xmlns:a16="http://schemas.microsoft.com/office/drawing/2014/main" val="20000"/>
                    </a:ext>
                  </a:extLst>
                </a:gridCol>
                <a:gridCol w="953075">
                  <a:extLst>
                    <a:ext uri="{9D8B030D-6E8A-4147-A177-3AD203B41FA5}">
                      <a16:colId xmlns:a16="http://schemas.microsoft.com/office/drawing/2014/main" val="20001"/>
                    </a:ext>
                  </a:extLst>
                </a:gridCol>
                <a:gridCol w="953075">
                  <a:extLst>
                    <a:ext uri="{9D8B030D-6E8A-4147-A177-3AD203B41FA5}">
                      <a16:colId xmlns:a16="http://schemas.microsoft.com/office/drawing/2014/main" val="20002"/>
                    </a:ext>
                  </a:extLst>
                </a:gridCol>
                <a:gridCol w="1906175">
                  <a:extLst>
                    <a:ext uri="{9D8B030D-6E8A-4147-A177-3AD203B41FA5}">
                      <a16:colId xmlns:a16="http://schemas.microsoft.com/office/drawing/2014/main" val="20003"/>
                    </a:ext>
                  </a:extLst>
                </a:gridCol>
                <a:gridCol w="953075">
                  <a:extLst>
                    <a:ext uri="{9D8B030D-6E8A-4147-A177-3AD203B41FA5}">
                      <a16:colId xmlns:a16="http://schemas.microsoft.com/office/drawing/2014/main" val="20004"/>
                    </a:ext>
                  </a:extLst>
                </a:gridCol>
                <a:gridCol w="1698975">
                  <a:extLst>
                    <a:ext uri="{9D8B030D-6E8A-4147-A177-3AD203B41FA5}">
                      <a16:colId xmlns:a16="http://schemas.microsoft.com/office/drawing/2014/main" val="20005"/>
                    </a:ext>
                  </a:extLst>
                </a:gridCol>
              </a:tblGrid>
              <a:tr h="788550">
                <a:tc gridSpan="2">
                  <a:txBody>
                    <a:bodyPr/>
                    <a:lstStyle/>
                    <a:p>
                      <a:pPr marL="0" marR="0" lvl="0" indent="0" algn="ctr" rtl="0">
                        <a:lnSpc>
                          <a:spcPct val="100000"/>
                        </a:lnSpc>
                        <a:spcBef>
                          <a:spcPct val="0"/>
                        </a:spcBef>
                        <a:spcAft>
                          <a:spcPct val="0"/>
                        </a:spcAft>
                        <a:buClr>
                          <a:srgbClr val="000000"/>
                        </a:buClr>
                        <a:buSzPts val="1900"/>
                        <a:buFont typeface="Arial"/>
                        <a:buNone/>
                      </a:pPr>
                      <a:r>
                        <a:rPr lang="tr" sz="1900" b="1" i="0" u="none" strike="noStrike" cap="none">
                          <a:solidFill>
                            <a:srgbClr val="FFFFFF"/>
                          </a:solidFill>
                          <a:latin typeface="Calibri"/>
                          <a:ea typeface="Calibri"/>
                          <a:cs typeface="Calibri"/>
                          <a:sym typeface="Calibri"/>
                        </a:rPr>
                        <a:t>Çocuk işçiliğine duyarlı istihdamı, küçük işletmeleri ve pazar erişimini destekleme</a:t>
                      </a:r>
                      <a:endParaRPr sz="1900" u="none" strike="noStrike" cap="none">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0287C4"/>
                    </a:solidFill>
                  </a:tcPr>
                </a:tc>
                <a:tc hMerge="1">
                  <a:txBody>
                    <a:bodyPr/>
                    <a:lstStyle/>
                    <a:p>
                      <a:endParaRPr lang="en-US"/>
                    </a:p>
                  </a:txBody>
                  <a:tcPr/>
                </a:tc>
                <a:tc gridSpan="3">
                  <a:txBody>
                    <a:bodyPr/>
                    <a:lstStyle/>
                    <a:p>
                      <a:pPr marL="0" marR="0" lvl="0" indent="0" algn="ctr" rtl="0">
                        <a:lnSpc>
                          <a:spcPct val="100000"/>
                        </a:lnSpc>
                        <a:spcBef>
                          <a:spcPct val="0"/>
                        </a:spcBef>
                        <a:spcAft>
                          <a:spcPct val="0"/>
                        </a:spcAft>
                        <a:buClr>
                          <a:srgbClr val="000000"/>
                        </a:buClr>
                        <a:buSzPts val="1900"/>
                        <a:buFont typeface="Arial"/>
                        <a:buNone/>
                      </a:pPr>
                      <a:r>
                        <a:rPr lang="tr" sz="1900" b="1" i="0" u="none" strike="noStrike" cap="none">
                          <a:solidFill>
                            <a:srgbClr val="FFFFFF"/>
                          </a:solidFill>
                          <a:latin typeface="Calibri"/>
                          <a:ea typeface="Calibri"/>
                          <a:cs typeface="Calibri"/>
                          <a:sym typeface="Calibri"/>
                        </a:rPr>
                        <a:t>Çocuk işçiliğine duyarlı tarımsal faaliyetleri destekleme  </a:t>
                      </a:r>
                      <a:endParaRPr sz="1900" u="none" strike="noStrike" cap="none">
                        <a:latin typeface="Calibri"/>
                        <a:ea typeface="Calibri"/>
                        <a:cs typeface="Calibri"/>
                        <a:sym typeface="Calibri"/>
                      </a:endParaRPr>
                    </a:p>
                  </a:txBody>
                  <a:tcPr marL="91450" marR="91450" marT="45725" marB="45725" anchor="ctr">
                    <a:lnT w="13525" cap="flat" cmpd="sng">
                      <a:solidFill>
                        <a:srgbClr val="000000"/>
                      </a:solidFill>
                      <a:prstDash val="solid"/>
                      <a:round/>
                      <a:headEnd type="none" w="sm" len="sm"/>
                      <a:tailEnd type="none" w="sm" len="sm"/>
                    </a:lnT>
                    <a:solidFill>
                      <a:srgbClr val="A5D3EA"/>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900"/>
                        <a:buFont typeface="Arial"/>
                        <a:buNone/>
                      </a:pPr>
                      <a:r>
                        <a:rPr lang="tr" sz="1900" b="1" i="0" u="none" strike="noStrike" cap="none">
                          <a:solidFill>
                            <a:srgbClr val="FFFFFF"/>
                          </a:solidFill>
                          <a:latin typeface="Calibri"/>
                          <a:ea typeface="Calibri"/>
                          <a:cs typeface="Calibri"/>
                          <a:sym typeface="Calibri"/>
                        </a:rPr>
                        <a:t>Nakit ve kupon yardımı</a:t>
                      </a:r>
                      <a:endParaRPr sz="1400" u="none" strike="noStrike" cap="none"/>
                    </a:p>
                  </a:txBody>
                  <a:tcPr marL="91450" marR="91450" marT="45725" marB="45725" anchor="ctr">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solidFill>
                      <a:srgbClr val="4FAAD6"/>
                    </a:solidFill>
                  </a:tcPr>
                </a:tc>
                <a:extLst>
                  <a:ext uri="{0D108BD9-81ED-4DB2-BD59-A6C34878D82A}">
                    <a16:rowId xmlns:a16="http://schemas.microsoft.com/office/drawing/2014/main" val="10000"/>
                  </a:ext>
                </a:extLst>
              </a:tr>
              <a:tr h="526025">
                <a:tc>
                  <a:txBody>
                    <a:bodyPr/>
                    <a:lstStyle/>
                    <a:p>
                      <a:pPr marL="0" marR="0" lvl="0" indent="0" algn="ctr" rtl="0">
                        <a:lnSpc>
                          <a:spcPct val="100000"/>
                        </a:lnSpc>
                        <a:spcBef>
                          <a:spcPct val="0"/>
                        </a:spcBef>
                        <a:spcAft>
                          <a:spcPct val="0"/>
                        </a:spcAft>
                        <a:buClr>
                          <a:srgbClr val="000000"/>
                        </a:buClr>
                        <a:buSzPts val="1900"/>
                        <a:buFont typeface="Arial"/>
                        <a:buNone/>
                      </a:pPr>
                      <a:r>
                        <a:rPr lang="tr" sz="1900" b="1" i="0" u="none" strike="noStrike" cap="none">
                          <a:solidFill>
                            <a:srgbClr val="FFFFFF"/>
                          </a:solidFill>
                          <a:latin typeface="Calibri"/>
                          <a:ea typeface="Calibri"/>
                          <a:cs typeface="Calibri"/>
                          <a:sym typeface="Calibri"/>
                        </a:rPr>
                        <a:t>Teknik ve mesleki eğitim ve öğretim </a:t>
                      </a:r>
                      <a:endParaRPr sz="1900" u="none" strike="noStrike" cap="none">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C1E0"/>
                    </a:solidFill>
                  </a:tcPr>
                </a:tc>
                <a:tc gridSpan="2">
                  <a:txBody>
                    <a:bodyPr/>
                    <a:lstStyle/>
                    <a:p>
                      <a:pPr marL="0" marR="0" lvl="0" indent="0" algn="ctr" rtl="0">
                        <a:lnSpc>
                          <a:spcPct val="100000"/>
                        </a:lnSpc>
                        <a:spcBef>
                          <a:spcPct val="0"/>
                        </a:spcBef>
                        <a:spcAft>
                          <a:spcPct val="0"/>
                        </a:spcAft>
                        <a:buClr>
                          <a:srgbClr val="000000"/>
                        </a:buClr>
                        <a:buSzPts val="1900"/>
                        <a:buFont typeface="Arial"/>
                        <a:buNone/>
                      </a:pPr>
                      <a:r>
                        <a:rPr lang="tr" sz="1900" b="1" i="0" u="none" strike="noStrike" cap="none">
                          <a:solidFill>
                            <a:srgbClr val="FFFFFF"/>
                          </a:solidFill>
                          <a:latin typeface="Calibri"/>
                          <a:ea typeface="Calibri"/>
                          <a:cs typeface="Calibri"/>
                          <a:sym typeface="Calibri"/>
                        </a:rPr>
                        <a:t>Ergenler için FSL fırsatları sunma</a:t>
                      </a:r>
                      <a:endParaRPr sz="1900" u="none" strike="noStrike" cap="none">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0287C4"/>
                    </a:solidFill>
                  </a:tcPr>
                </a:tc>
                <a:tc hMerge="1">
                  <a:txBody>
                    <a:bodyPr/>
                    <a:lstStyle/>
                    <a:p>
                      <a:endParaRPr lang="en-US"/>
                    </a:p>
                  </a:txBody>
                  <a:tcPr/>
                </a:tc>
                <a:tc>
                  <a:txBody>
                    <a:bodyPr/>
                    <a:lstStyle/>
                    <a:p>
                      <a:pPr marL="0" marR="0" lvl="0" indent="0" algn="ctr" rtl="0">
                        <a:lnSpc>
                          <a:spcPct val="100000"/>
                        </a:lnSpc>
                        <a:spcBef>
                          <a:spcPct val="0"/>
                        </a:spcBef>
                        <a:spcAft>
                          <a:spcPct val="0"/>
                        </a:spcAft>
                        <a:buClr>
                          <a:srgbClr val="000000"/>
                        </a:buClr>
                        <a:buSzPts val="1900"/>
                        <a:buFont typeface="Arial"/>
                        <a:buNone/>
                      </a:pPr>
                      <a:r>
                        <a:rPr lang="tr" sz="1900" b="1" i="0" u="none" strike="noStrike" cap="none">
                          <a:solidFill>
                            <a:srgbClr val="FFFFFF"/>
                          </a:solidFill>
                          <a:latin typeface="Calibri"/>
                          <a:ea typeface="Calibri"/>
                          <a:cs typeface="Calibri"/>
                          <a:sym typeface="Calibri"/>
                        </a:rPr>
                        <a:t>Nakit Plus programlaması</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AAD6"/>
                    </a:solidFill>
                  </a:tcPr>
                </a:tc>
                <a:tc gridSpan="2">
                  <a:txBody>
                    <a:bodyPr/>
                    <a:lstStyle/>
                    <a:p>
                      <a:pPr marL="0" marR="0" lvl="0" indent="0" algn="ctr" rtl="0">
                        <a:lnSpc>
                          <a:spcPct val="100000"/>
                        </a:lnSpc>
                        <a:spcBef>
                          <a:spcPct val="0"/>
                        </a:spcBef>
                        <a:spcAft>
                          <a:spcPct val="0"/>
                        </a:spcAft>
                        <a:buClr>
                          <a:srgbClr val="000000"/>
                        </a:buClr>
                        <a:buSzPts val="1900"/>
                        <a:buFont typeface="Arial"/>
                        <a:buNone/>
                      </a:pPr>
                      <a:r>
                        <a:rPr lang="tr" sz="1900" b="1" i="0" u="none" strike="noStrike" cap="none" dirty="0">
                          <a:solidFill>
                            <a:srgbClr val="FFFFFF"/>
                          </a:solidFill>
                          <a:latin typeface="Calibri"/>
                          <a:ea typeface="Calibri"/>
                          <a:cs typeface="Calibri"/>
                          <a:sym typeface="Calibri"/>
                        </a:rPr>
                        <a:t>FSL programlaması ile ilişkilendirilen çocuk işçiliğinin önlenmesi</a:t>
                      </a:r>
                      <a:endParaRPr sz="1900" u="none" strike="noStrike" cap="none" dirty="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A5D3EA"/>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356" name="Google Shape;356;p11"/>
          <p:cNvSpPr txBox="1"/>
          <p:nvPr/>
        </p:nvSpPr>
        <p:spPr>
          <a:xfrm>
            <a:off x="2760869" y="185742"/>
            <a:ext cx="9574967" cy="86892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ct val="0"/>
              </a:spcBef>
              <a:spcAft>
                <a:spcPct val="0"/>
              </a:spcAft>
              <a:buClr>
                <a:schemeClr val="lt1"/>
              </a:buClr>
              <a:buSzPts val="4000"/>
              <a:buFont typeface="Arial"/>
              <a:buNone/>
            </a:pPr>
            <a:r>
              <a:rPr lang="tr" sz="3200" b="1" i="0" u="none" strike="noStrike" cap="none" dirty="0">
                <a:solidFill>
                  <a:srgbClr val="FFFFFF"/>
                </a:solidFill>
                <a:latin typeface="Arial"/>
                <a:ea typeface="Arial"/>
                <a:cs typeface="Arial"/>
                <a:sym typeface="Arial"/>
              </a:rPr>
              <a:t>ÇOCUK İŞÇİLİĞİNİ ÖNLEME ve MÜDAHALE ETMEYE YÖNELİK PROGRAM ÇERÇEVESİ</a:t>
            </a:r>
            <a:endParaRPr sz="600" b="0" i="0" u="none" strike="noStrike" cap="none" dirty="0">
              <a:solidFill>
                <a:srgbClr val="000000"/>
              </a:solidFill>
              <a:latin typeface="Arial"/>
              <a:ea typeface="Arial"/>
              <a:cs typeface="Arial"/>
              <a:sym typeface="Arial"/>
            </a:endParaRPr>
          </a:p>
        </p:txBody>
      </p:sp>
      <p:sp>
        <p:nvSpPr>
          <p:cNvPr id="357" name="Google Shape;357;p11"/>
          <p:cNvSpPr txBox="1"/>
          <p:nvPr/>
        </p:nvSpPr>
        <p:spPr>
          <a:xfrm>
            <a:off x="1484558" y="1966896"/>
            <a:ext cx="127631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r>
              <a:rPr lang="tr" sz="1800" b="0" i="0" u="none" strike="noStrike" cap="none">
                <a:solidFill>
                  <a:srgbClr val="FFFFFF"/>
                </a:solidFill>
                <a:latin typeface="Calibri"/>
                <a:ea typeface="Calibri"/>
                <a:cs typeface="Calibri"/>
                <a:sym typeface="Calibri"/>
              </a:rPr>
              <a:t>Topluluk</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accent3"/>
              </a:buClr>
              <a:buSzPts val="3600"/>
              <a:buFont typeface="Helvetica Neue"/>
              <a:buNone/>
            </a:pPr>
            <a:r>
              <a:rPr lang="tr" sz="3600" b="1" i="0" u="none" strike="noStrike">
                <a:latin typeface="Helvetica Neue"/>
              </a:rPr>
              <a:t>ÇOCUK İŞÇİLİĞİNİ ELE ALMAK İÇİN FSL FAALİYETLERİNİN KOORDİNE EDİLMESİ </a:t>
            </a:r>
            <a:br>
              <a:rPr lang="tr" sz="3600" b="1" i="0" u="none" strike="noStrike">
                <a:latin typeface="Helvetica Neue"/>
              </a:rPr>
            </a:br>
            <a:endParaRPr/>
          </a:p>
        </p:txBody>
      </p:sp>
      <p:sp>
        <p:nvSpPr>
          <p:cNvPr id="364" name="Google Shape;364;p12"/>
          <p:cNvSpPr txBox="1">
            <a:spLocks noGrp="1"/>
          </p:cNvSpPr>
          <p:nvPr>
            <p:ph type="body" idx="2"/>
          </p:nvPr>
        </p:nvSpPr>
        <p:spPr>
          <a:xfrm>
            <a:off x="223403" y="1860337"/>
            <a:ext cx="3600000"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ct val="0"/>
              </a:spcBef>
              <a:spcAft>
                <a:spcPct val="0"/>
              </a:spcAft>
              <a:buSzPts val="3000"/>
              <a:buNone/>
            </a:pPr>
            <a:r>
              <a:rPr lang="tr" sz="3000" b="1" i="0" u="none" strike="noStrike" dirty="0">
                <a:latin typeface="Helvetica Neue"/>
              </a:rPr>
              <a:t>Koordineli çok sektörlü müdahale planlaması </a:t>
            </a:r>
            <a:endParaRPr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rPr>
              <a:t>İlgili olduğu sektörler </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rPr>
              <a:t>Mevcut stratejiler (kriz öncesinde ve sonrasında)</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rPr>
              <a:t>Çıkarılan Dersler </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rPr>
              <a:t>Daha geniş kapsamlı stratejilere yedirilmiş</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rPr>
              <a:t>Hazırlıklı olma, çıkış ve suvunuculuk çalışmaları </a:t>
            </a:r>
            <a:endParaRPr sz="2200" dirty="0"/>
          </a:p>
          <a:p>
            <a:pPr marL="228600" lvl="0" indent="-50800" algn="l" rtl="0">
              <a:lnSpc>
                <a:spcPct val="90000"/>
              </a:lnSpc>
              <a:spcBef>
                <a:spcPts val="1000"/>
              </a:spcBef>
              <a:spcAft>
                <a:spcPct val="0"/>
              </a:spcAft>
              <a:buClr>
                <a:schemeClr val="accent1"/>
              </a:buClr>
              <a:buSzPts val="2800"/>
              <a:buNone/>
            </a:pPr>
            <a:endParaRPr dirty="0"/>
          </a:p>
        </p:txBody>
      </p:sp>
      <p:sp>
        <p:nvSpPr>
          <p:cNvPr id="365" name="Google Shape;365;p12"/>
          <p:cNvSpPr txBox="1"/>
          <p:nvPr/>
        </p:nvSpPr>
        <p:spPr>
          <a:xfrm>
            <a:off x="8368597" y="1860337"/>
            <a:ext cx="3600000"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chemeClr val="accent1"/>
              </a:buClr>
              <a:buSzTx/>
              <a:buFont typeface="Arial"/>
              <a:buNone/>
            </a:pPr>
            <a:r>
              <a:rPr lang="tr" sz="3000" b="1" i="0" u="none" strike="noStrike" cap="none" dirty="0">
                <a:solidFill>
                  <a:srgbClr val="545554"/>
                </a:solidFill>
                <a:latin typeface="Helvetica Neue"/>
                <a:ea typeface="Helvetica Neue"/>
                <a:cs typeface="Helvetica Neue"/>
                <a:sym typeface="Helvetica Neue"/>
              </a:rPr>
              <a:t>Birlikte çalışma</a:t>
            </a:r>
            <a:endParaRPr sz="2800" b="1" i="0" u="none" strike="noStrike" cap="none" dirty="0">
              <a:solidFill>
                <a:schemeClr val="dk1"/>
              </a:solidFill>
              <a:latin typeface="Helvetica Neue"/>
              <a:ea typeface="Helvetica Neue"/>
              <a:cs typeface="Helvetica Neue"/>
              <a:sym typeface="Helvetica Neue"/>
            </a:endParaRPr>
          </a:p>
          <a:p>
            <a:pPr marL="228600" marR="0" lvl="0" indent="-228600" algn="l" rtl="0">
              <a:lnSpc>
                <a:spcPct val="90000"/>
              </a:lnSpc>
              <a:spcBef>
                <a:spcPts val="1000"/>
              </a:spcBef>
              <a:spcAft>
                <a:spcPct val="0"/>
              </a:spcAft>
              <a:buClr>
                <a:schemeClr val="accent1"/>
              </a:buClr>
              <a:buSzTx/>
              <a:buFont typeface="Arial"/>
              <a:buChar char="•"/>
            </a:pPr>
            <a:r>
              <a:rPr lang="tr" sz="2300" b="0" i="0" u="none" strike="noStrike" cap="none" dirty="0">
                <a:solidFill>
                  <a:srgbClr val="545554"/>
                </a:solidFill>
                <a:latin typeface="Helvetica Neue"/>
                <a:ea typeface="Helvetica Neue"/>
                <a:cs typeface="Helvetica Neue"/>
                <a:sym typeface="Helvetica Neue"/>
              </a:rPr>
              <a:t>Çocuklara ulaşmak için stratejiler (erişilmesi zor çocuklar dâhil)</a:t>
            </a:r>
            <a:endParaRPr sz="23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300" b="0" i="0" u="none" strike="noStrike" cap="none" dirty="0">
                <a:solidFill>
                  <a:srgbClr val="545554"/>
                </a:solidFill>
                <a:latin typeface="Helvetica Neue"/>
                <a:ea typeface="Helvetica Neue"/>
                <a:cs typeface="Helvetica Neue"/>
                <a:sym typeface="Helvetica Neue"/>
              </a:rPr>
              <a:t>Ailelere destek olmak için entegre FSL ve diğer sektör müdahaleleri</a:t>
            </a:r>
            <a:endParaRPr sz="23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300" b="0" i="0" u="none" strike="noStrike" cap="none" dirty="0">
                <a:solidFill>
                  <a:srgbClr val="545554"/>
                </a:solidFill>
                <a:latin typeface="Helvetica Neue"/>
                <a:ea typeface="Helvetica Neue"/>
                <a:cs typeface="Helvetica Neue"/>
                <a:sym typeface="Helvetica Neue"/>
              </a:rPr>
              <a:t>Yönlendirme yolları</a:t>
            </a:r>
            <a:endParaRPr sz="23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300" b="0" i="0" u="none" strike="noStrike" cap="none" dirty="0">
                <a:solidFill>
                  <a:srgbClr val="545554"/>
                </a:solidFill>
                <a:latin typeface="Helvetica Neue"/>
                <a:ea typeface="Helvetica Neue"/>
                <a:cs typeface="Helvetica Neue"/>
                <a:sym typeface="Helvetica Neue"/>
              </a:rPr>
              <a:t>Topluluk yapılarının desteklenmesi </a:t>
            </a:r>
            <a:endParaRPr sz="23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300" b="0" i="0" u="none" strike="noStrike" cap="none" dirty="0">
                <a:solidFill>
                  <a:srgbClr val="545554"/>
                </a:solidFill>
                <a:latin typeface="Helvetica Neue"/>
                <a:ea typeface="Helvetica Neue"/>
                <a:cs typeface="Helvetica Neue"/>
                <a:sym typeface="Helvetica Neue"/>
              </a:rPr>
              <a:t>Programlama rehberleri</a:t>
            </a:r>
            <a:endParaRPr sz="2300" b="0" i="0" u="none" strike="noStrike" cap="none" dirty="0">
              <a:solidFill>
                <a:srgbClr val="000000"/>
              </a:solidFill>
              <a:latin typeface="Arial"/>
              <a:ea typeface="Arial"/>
              <a:cs typeface="Arial"/>
              <a:sym typeface="Arial"/>
            </a:endParaRPr>
          </a:p>
        </p:txBody>
      </p:sp>
      <p:sp>
        <p:nvSpPr>
          <p:cNvPr id="366" name="Google Shape;366;p12"/>
          <p:cNvSpPr txBox="1"/>
          <p:nvPr/>
        </p:nvSpPr>
        <p:spPr>
          <a:xfrm>
            <a:off x="4210493" y="1860337"/>
            <a:ext cx="3772008"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1"/>
              </a:buClr>
              <a:buSzTx/>
              <a:buFont typeface="Arial"/>
              <a:buNone/>
            </a:pPr>
            <a:r>
              <a:rPr lang="tr" sz="3000" b="1" i="0" u="none" strike="noStrike" cap="none" dirty="0">
                <a:solidFill>
                  <a:srgbClr val="545554"/>
                </a:solidFill>
                <a:latin typeface="Helvetica Neue"/>
                <a:ea typeface="Helvetica Neue"/>
                <a:cs typeface="Helvetica Neue"/>
                <a:sym typeface="Helvetica Neue"/>
              </a:rPr>
              <a:t>Riskleri azaltan ve ele alan FSL stratejileri</a:t>
            </a:r>
            <a:endParaRPr sz="2800" b="1" i="0" u="none" strike="noStrike" cap="none" dirty="0">
              <a:solidFill>
                <a:schemeClr val="dk1"/>
              </a:solidFill>
              <a:latin typeface="Helvetica Neue"/>
              <a:ea typeface="Helvetica Neue"/>
              <a:cs typeface="Helvetica Neue"/>
              <a:sym typeface="Helvetica Neue"/>
            </a:endParaRPr>
          </a:p>
          <a:p>
            <a:pPr marL="228600" marR="0" lvl="0" indent="-228600" algn="l" rtl="0">
              <a:lnSpc>
                <a:spcPct val="90000"/>
              </a:lnSpc>
              <a:spcBef>
                <a:spcPts val="1000"/>
              </a:spcBef>
              <a:spcAft>
                <a:spcPct val="0"/>
              </a:spcAft>
              <a:buClr>
                <a:schemeClr val="accent1"/>
              </a:buClr>
              <a:buSzTx/>
              <a:buFont typeface="Arial"/>
              <a:buChar char="•"/>
            </a:pPr>
            <a:r>
              <a:rPr lang="tr" sz="2600" b="0" i="0" u="none" strike="noStrike" cap="none" dirty="0">
                <a:solidFill>
                  <a:srgbClr val="545554"/>
                </a:solidFill>
                <a:latin typeface="Helvetica Neue"/>
                <a:ea typeface="Helvetica Neue"/>
                <a:cs typeface="Helvetica Neue"/>
                <a:sym typeface="Helvetica Neue"/>
              </a:rPr>
              <a:t>Tespit ve analiz </a:t>
            </a:r>
            <a:endParaRPr sz="26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600" b="0" i="0" u="none" strike="noStrike" cap="none" dirty="0">
                <a:solidFill>
                  <a:srgbClr val="545554"/>
                </a:solidFill>
                <a:latin typeface="Helvetica Neue"/>
                <a:ea typeface="Helvetica Neue"/>
                <a:cs typeface="Helvetica Neue"/>
                <a:sym typeface="Helvetica Neue"/>
              </a:rPr>
              <a:t>Zaman ve kaynaklar </a:t>
            </a:r>
            <a:endParaRPr sz="26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600" b="0" i="0" u="none" strike="noStrike" cap="none" dirty="0">
                <a:solidFill>
                  <a:srgbClr val="545554"/>
                </a:solidFill>
                <a:latin typeface="Helvetica Neue"/>
                <a:ea typeface="Helvetica Neue"/>
                <a:cs typeface="Helvetica Neue"/>
                <a:sym typeface="Helvetica Neue"/>
              </a:rPr>
              <a:t>Entegre çok sektörlü müdahale stratejileri</a:t>
            </a:r>
            <a:endParaRPr sz="26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600" b="0" i="0" u="none" strike="noStrike" cap="none" dirty="0">
                <a:solidFill>
                  <a:srgbClr val="545554"/>
                </a:solidFill>
                <a:latin typeface="Helvetica Neue"/>
                <a:ea typeface="Helvetica Neue"/>
                <a:cs typeface="Helvetica Neue"/>
                <a:sym typeface="Helvetica Neue"/>
              </a:rPr>
              <a:t>Topluluğu dâhil etme</a:t>
            </a:r>
            <a:endParaRPr sz="26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ct val="0"/>
              </a:spcAft>
              <a:buClr>
                <a:schemeClr val="accent1"/>
              </a:buClr>
              <a:buSzTx/>
              <a:buFont typeface="Arial"/>
              <a:buChar char="•"/>
            </a:pPr>
            <a:r>
              <a:rPr lang="tr" sz="2600" b="0" i="0" u="none" strike="noStrike" cap="none" dirty="0">
                <a:solidFill>
                  <a:srgbClr val="545554"/>
                </a:solidFill>
                <a:latin typeface="Helvetica Neue"/>
                <a:ea typeface="Helvetica Neue"/>
                <a:cs typeface="Helvetica Neue"/>
                <a:sym typeface="Helvetica Neue"/>
              </a:rPr>
              <a:t>Bilgi yönetimi</a:t>
            </a:r>
            <a:endParaRPr sz="26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3"/>
          <p:cNvSpPr txBox="1">
            <a:spLocks noGrp="1"/>
          </p:cNvSpPr>
          <p:nvPr>
            <p:ph type="body" idx="1"/>
          </p:nvPr>
        </p:nvSpPr>
        <p:spPr>
          <a:xfrm>
            <a:off x="3816096" y="310789"/>
            <a:ext cx="8071104"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2500" b="1" i="0" u="none" strike="noStrike" dirty="0">
                <a:latin typeface="Helvetica Neue"/>
              </a:rPr>
              <a:t>ÇOCUK İŞÇİLİĞİ AÇISINDAN GIDA GÜVENLİĞİ VE GEÇİM KAYNAKLARI(FSL) İLE BAĞLANTILI RİSK FAKTÖRLERİNİN ANALİZ EDİLMESİ</a:t>
            </a:r>
            <a:endParaRPr sz="2500" dirty="0"/>
          </a:p>
        </p:txBody>
      </p:sp>
      <p:sp>
        <p:nvSpPr>
          <p:cNvPr id="373" name="Google Shape;373;p13"/>
          <p:cNvSpPr txBox="1">
            <a:spLocks noGrp="1"/>
          </p:cNvSpPr>
          <p:nvPr>
            <p:ph type="body" idx="2"/>
          </p:nvPr>
        </p:nvSpPr>
        <p:spPr>
          <a:xfrm>
            <a:off x="3816096" y="1572670"/>
            <a:ext cx="8071104" cy="5245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600"/>
              <a:buChar char="•"/>
            </a:pPr>
            <a:r>
              <a:rPr lang="tr" sz="2300" b="0" i="0" u="none" strike="noStrike" dirty="0">
                <a:latin typeface="Helvetica Neue"/>
              </a:rPr>
              <a:t>Çocuk işçiliği göstergelerini FSL, erken toparlanma ve pazar değerlendirmelerine ve dağıtım sonrası izlemeyi (PDM) de içerecek şekilde izleme ve raporlama sistemlerine entegre </a:t>
            </a:r>
            <a:r>
              <a:rPr lang="tr" sz="2300" b="0" i="0" u="none" strike="noStrike" dirty="0" smtClean="0">
                <a:latin typeface="Helvetica Neue"/>
              </a:rPr>
              <a:t>edin.</a:t>
            </a:r>
            <a:endParaRPr sz="2300" dirty="0"/>
          </a:p>
          <a:p>
            <a:pPr marL="228600" lvl="0" indent="-228600" algn="l" rtl="0">
              <a:lnSpc>
                <a:spcPct val="90000"/>
              </a:lnSpc>
              <a:spcBef>
                <a:spcPts val="1000"/>
              </a:spcBef>
              <a:spcAft>
                <a:spcPct val="0"/>
              </a:spcAft>
              <a:buClr>
                <a:schemeClr val="accent1"/>
              </a:buClr>
              <a:buSzPts val="2600"/>
              <a:buChar char="•"/>
            </a:pPr>
            <a:r>
              <a:rPr lang="tr" sz="2300" b="0" i="0" u="none" strike="noStrike" dirty="0">
                <a:latin typeface="Helvetica Neue"/>
              </a:rPr>
              <a:t>Kısıtlamalar dâhil olmak üzere ulusal çalışma ve tarım mevzuatını ve uygulamalarını </a:t>
            </a:r>
            <a:r>
              <a:rPr lang="tr" sz="2300" b="0" i="0" u="none" strike="noStrike" dirty="0" smtClean="0">
                <a:latin typeface="Helvetica Neue"/>
              </a:rPr>
              <a:t>değerlendirin.</a:t>
            </a:r>
            <a:endParaRPr sz="2300" dirty="0"/>
          </a:p>
          <a:p>
            <a:pPr marL="228600" lvl="0" indent="-228600" algn="l" rtl="0">
              <a:lnSpc>
                <a:spcPct val="90000"/>
              </a:lnSpc>
              <a:spcBef>
                <a:spcPts val="1000"/>
              </a:spcBef>
              <a:spcAft>
                <a:spcPct val="0"/>
              </a:spcAft>
              <a:buClr>
                <a:schemeClr val="accent1"/>
              </a:buClr>
              <a:buSzPts val="2600"/>
              <a:buChar char="•"/>
            </a:pPr>
            <a:r>
              <a:rPr lang="tr" sz="2300" b="0" i="0" u="none" strike="noStrike" dirty="0">
                <a:latin typeface="Helvetica Neue"/>
              </a:rPr>
              <a:t>Topluluk düzeyindeki aktörlere danışın, ulaşılması zor grupları tespit </a:t>
            </a:r>
            <a:r>
              <a:rPr lang="tr" sz="2300" b="0" i="0" u="none" strike="noStrike" dirty="0" smtClean="0">
                <a:latin typeface="Helvetica Neue"/>
              </a:rPr>
              <a:t>edin.</a:t>
            </a:r>
            <a:endParaRPr sz="2300" dirty="0"/>
          </a:p>
          <a:p>
            <a:pPr marL="228600" lvl="0" indent="-228600" algn="l" rtl="0">
              <a:lnSpc>
                <a:spcPct val="90000"/>
              </a:lnSpc>
              <a:spcBef>
                <a:spcPts val="1000"/>
              </a:spcBef>
              <a:spcAft>
                <a:spcPct val="0"/>
              </a:spcAft>
              <a:buClr>
                <a:schemeClr val="accent1"/>
              </a:buClr>
              <a:buSzPts val="2600"/>
              <a:buChar char="•"/>
            </a:pPr>
            <a:r>
              <a:rPr lang="tr" sz="2300" b="0" i="0" u="none" strike="noStrike" dirty="0">
                <a:latin typeface="Helvetica Neue"/>
              </a:rPr>
              <a:t>Cinsiyet ve yaşa göre ayrıştırılmış veriler </a:t>
            </a:r>
            <a:endParaRPr sz="2300" dirty="0"/>
          </a:p>
          <a:p>
            <a:pPr marL="228600" lvl="0" indent="-228600" algn="l" rtl="0">
              <a:lnSpc>
                <a:spcPct val="90000"/>
              </a:lnSpc>
              <a:spcBef>
                <a:spcPts val="1000"/>
              </a:spcBef>
              <a:spcAft>
                <a:spcPct val="0"/>
              </a:spcAft>
              <a:buClr>
                <a:schemeClr val="accent1"/>
              </a:buClr>
              <a:buSzPts val="2600"/>
              <a:buChar char="•"/>
            </a:pPr>
            <a:r>
              <a:rPr lang="tr" sz="2300" b="0" i="0" u="none" strike="noStrike" dirty="0">
                <a:latin typeface="Helvetica Neue"/>
              </a:rPr>
              <a:t>Yetişkin iş gücü arz ve talebini ve çocuk işçiliğinde artışa işaret eden unsurları </a:t>
            </a:r>
            <a:r>
              <a:rPr lang="tr" sz="2300" b="0" i="0" u="none" strike="noStrike" dirty="0" smtClean="0">
                <a:latin typeface="Helvetica Neue"/>
              </a:rPr>
              <a:t>izleyin. </a:t>
            </a:r>
            <a:endParaRPr sz="2300" dirty="0"/>
          </a:p>
          <a:p>
            <a:pPr marL="228600" lvl="0" indent="-228600" algn="l" rtl="0">
              <a:lnSpc>
                <a:spcPct val="90000"/>
              </a:lnSpc>
              <a:spcBef>
                <a:spcPts val="1000"/>
              </a:spcBef>
              <a:spcAft>
                <a:spcPct val="0"/>
              </a:spcAft>
              <a:buClr>
                <a:schemeClr val="accent1"/>
              </a:buClr>
              <a:buSzPts val="2600"/>
              <a:buChar char="•"/>
            </a:pPr>
            <a:r>
              <a:rPr lang="tr" sz="2300" b="0" i="0" u="none" strike="noStrike" dirty="0">
                <a:latin typeface="Helvetica Neue"/>
              </a:rPr>
              <a:t>Mülteci, ülke içinde yerinden edilme ve göç bağlamlarında insana yakışır yaşam ve iş koşulları için savunuculuk faaliyetlerini </a:t>
            </a:r>
            <a:r>
              <a:rPr lang="tr" sz="2300" b="0" i="0" u="none" strike="noStrike" dirty="0" smtClean="0">
                <a:latin typeface="Helvetica Neue"/>
              </a:rPr>
              <a:t>destekleyin.</a:t>
            </a:r>
            <a:endParaRPr sz="2300" dirty="0"/>
          </a:p>
          <a:p>
            <a:pPr marL="228600" lvl="0" indent="-50800" algn="l" rtl="0">
              <a:lnSpc>
                <a:spcPct val="90000"/>
              </a:lnSpc>
              <a:spcBef>
                <a:spcPts val="1000"/>
              </a:spcBef>
              <a:spcAft>
                <a:spcPct val="0"/>
              </a:spcAft>
              <a:buClr>
                <a:schemeClr val="accent1"/>
              </a:buClr>
              <a:buSzPts val="2800"/>
              <a:buNone/>
            </a:pPr>
            <a:endParaRPr dirty="0"/>
          </a:p>
          <a:p>
            <a:pPr marL="311150" lvl="0" indent="-138113" algn="l" rtl="0">
              <a:lnSpc>
                <a:spcPct val="90000"/>
              </a:lnSpc>
              <a:spcBef>
                <a:spcPts val="1000"/>
              </a:spcBef>
              <a:spcAft>
                <a:spcPct val="0"/>
              </a:spcAft>
              <a:buSzPts val="2400"/>
              <a:buNone/>
            </a:pPr>
            <a:endParaRPr sz="2400" dirty="0"/>
          </a:p>
        </p:txBody>
      </p:sp>
      <p:sp>
        <p:nvSpPr>
          <p:cNvPr id="374" name="Google Shape;374;p13"/>
          <p:cNvSpPr txBox="1">
            <a:spLocks noGrp="1"/>
          </p:cNvSpPr>
          <p:nvPr>
            <p:ph type="body" idx="3"/>
          </p:nvPr>
        </p:nvSpPr>
        <p:spPr>
          <a:xfrm>
            <a:off x="0" y="617847"/>
            <a:ext cx="3816095"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100" b="1" i="0" u="none" strike="noStrike" dirty="0">
                <a:solidFill>
                  <a:srgbClr val="B5E7FF"/>
                </a:solidFill>
                <a:latin typeface="Helvetica Neue"/>
              </a:rPr>
              <a:t>İZLEME VE DEĞERLENDİRME VASITASIYLA </a:t>
            </a:r>
            <a:r>
              <a:rPr lang="tr" sz="3100" b="1" i="0" u="none" strike="noStrike" dirty="0">
                <a:latin typeface="Helvetica Neue"/>
              </a:rPr>
              <a:t>ÇOCUK İŞÇİLİĞİNİN ÖNLENMESİ</a:t>
            </a:r>
            <a:endParaRPr sz="31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body" idx="1"/>
          </p:nvPr>
        </p:nvSpPr>
        <p:spPr>
          <a:xfrm>
            <a:off x="4175792" y="315913"/>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3000" b="1" i="0" u="none" strike="noStrike" dirty="0">
                <a:latin typeface="Helvetica Neue"/>
              </a:rPr>
              <a:t>AŞAĞIDAKİLERİ DEĞERLENDİRMEK AMACIYLA ÇOCUK İŞÇİLİĞİ GÖSTERGELERİNİ ENTEGRE ETME:</a:t>
            </a:r>
            <a:endParaRPr sz="3000" dirty="0"/>
          </a:p>
        </p:txBody>
      </p:sp>
      <p:sp>
        <p:nvSpPr>
          <p:cNvPr id="380" name="Google Shape;380;p14"/>
          <p:cNvSpPr txBox="1">
            <a:spLocks noGrp="1"/>
          </p:cNvSpPr>
          <p:nvPr>
            <p:ph type="body" idx="2"/>
          </p:nvPr>
        </p:nvSpPr>
        <p:spPr>
          <a:xfrm>
            <a:off x="3744913" y="1855129"/>
            <a:ext cx="8162670" cy="5270500"/>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ct val="0"/>
              </a:spcBef>
              <a:spcAft>
                <a:spcPct val="0"/>
              </a:spcAft>
              <a:buSzPts val="2800"/>
              <a:buChar char="•"/>
            </a:pPr>
            <a:r>
              <a:rPr lang="tr" sz="2800" b="0" i="0" u="none" strike="noStrike" dirty="0">
                <a:latin typeface="Helvetica Neue"/>
              </a:rPr>
              <a:t>Çocuk işçiliğinin bir baş etme mekanizması olarak kullanılmasında ekonomik sarsıntıların</a:t>
            </a:r>
            <a:r>
              <a:rPr lang="tr" sz="2800" dirty="0"/>
              <a:t> etkisi</a:t>
            </a:r>
          </a:p>
          <a:p>
            <a:pPr marL="685800" lvl="1" indent="-228600" algn="l" rtl="0">
              <a:lnSpc>
                <a:spcPct val="90000"/>
              </a:lnSpc>
              <a:spcBef>
                <a:spcPct val="0"/>
              </a:spcBef>
              <a:spcAft>
                <a:spcPct val="0"/>
              </a:spcAft>
              <a:buSzPts val="2800"/>
              <a:buChar char="•"/>
            </a:pPr>
            <a:r>
              <a:rPr lang="tr" sz="2800" b="0" i="0" u="none" strike="noStrike" dirty="0">
                <a:latin typeface="Helvetica Neue"/>
              </a:rPr>
              <a:t>Cinsiyet ve yaşa göre faaliyetler, ekonomik roller, çocukların zaman kullanımı</a:t>
            </a:r>
            <a:endParaRPr dirty="0"/>
          </a:p>
          <a:p>
            <a:pPr marL="685800" lvl="1" indent="-228600" algn="l" rtl="0">
              <a:lnSpc>
                <a:spcPct val="90000"/>
              </a:lnSpc>
              <a:spcBef>
                <a:spcPts val="500"/>
              </a:spcBef>
              <a:spcAft>
                <a:spcPct val="0"/>
              </a:spcAft>
              <a:buSzPts val="2800"/>
              <a:buChar char="•"/>
            </a:pPr>
            <a:r>
              <a:rPr lang="tr" sz="2800" b="0" i="0" u="none" strike="noStrike" dirty="0">
                <a:latin typeface="Helvetica Neue"/>
              </a:rPr>
              <a:t>Gıda ve diğer tedarik zincirlerinde çocuk işçiliği</a:t>
            </a:r>
            <a:endParaRPr dirty="0"/>
          </a:p>
          <a:p>
            <a:pPr marL="685800" lvl="1" indent="-228600" algn="l" rtl="0">
              <a:lnSpc>
                <a:spcPct val="90000"/>
              </a:lnSpc>
              <a:spcBef>
                <a:spcPts val="500"/>
              </a:spcBef>
              <a:spcAft>
                <a:spcPct val="0"/>
              </a:spcAft>
              <a:buSzPts val="2800"/>
              <a:buChar char="•"/>
            </a:pPr>
            <a:r>
              <a:rPr lang="tr" sz="2800" b="0" i="0" u="none" strike="noStrike" dirty="0">
                <a:latin typeface="Helvetica Neue"/>
              </a:rPr>
              <a:t>Yetişkin iş gücü ile ilgili kısıtlılıkların etkisi </a:t>
            </a:r>
            <a:endParaRPr dirty="0"/>
          </a:p>
          <a:p>
            <a:pPr marL="685800" lvl="1" indent="-228600" algn="l" rtl="0">
              <a:lnSpc>
                <a:spcPct val="90000"/>
              </a:lnSpc>
              <a:spcBef>
                <a:spcPts val="500"/>
              </a:spcBef>
              <a:spcAft>
                <a:spcPct val="0"/>
              </a:spcAft>
              <a:buSzPts val="2800"/>
              <a:buChar char="•"/>
            </a:pPr>
            <a:r>
              <a:rPr lang="tr" sz="2800" b="0" i="0" u="none" strike="noStrike" dirty="0">
                <a:latin typeface="Helvetica Neue"/>
              </a:rPr>
              <a:t>Acil önleyici FSL desteğine ihtiyaç duyan özel gruplar</a:t>
            </a:r>
            <a:endParaRPr dirty="0"/>
          </a:p>
          <a:p>
            <a:pPr marL="685800" lvl="1" indent="-228600" algn="l" rtl="0">
              <a:lnSpc>
                <a:spcPct val="90000"/>
              </a:lnSpc>
              <a:spcBef>
                <a:spcPts val="500"/>
              </a:spcBef>
              <a:spcAft>
                <a:spcPct val="0"/>
              </a:spcAft>
              <a:buSzPts val="2800"/>
              <a:buChar char="•"/>
            </a:pPr>
            <a:r>
              <a:rPr lang="tr" sz="2800" b="0" i="0" u="none" strike="noStrike" dirty="0">
                <a:latin typeface="Helvetica Neue"/>
              </a:rPr>
              <a:t>Ergenler için güvenli ve uygun çalışma türleri</a:t>
            </a:r>
            <a:endParaRPr dirty="0"/>
          </a:p>
        </p:txBody>
      </p:sp>
      <p:sp>
        <p:nvSpPr>
          <p:cNvPr id="381" name="Google Shape;381;p14"/>
          <p:cNvSpPr txBox="1">
            <a:spLocks noGrp="1"/>
          </p:cNvSpPr>
          <p:nvPr>
            <p:ph type="body" idx="3"/>
          </p:nvPr>
        </p:nvSpPr>
        <p:spPr>
          <a:xfrm>
            <a:off x="1" y="528638"/>
            <a:ext cx="3744912"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100" b="1" i="0" u="none" strike="noStrike" dirty="0">
                <a:solidFill>
                  <a:srgbClr val="B5E7FF"/>
                </a:solidFill>
                <a:latin typeface="Helvetica Neue"/>
              </a:rPr>
              <a:t>İZLEME VE DEĞERLENDİRME VASITASIYLA </a:t>
            </a:r>
            <a:r>
              <a:rPr lang="tr" sz="3100" b="1" i="0" u="none" strike="noStrike" dirty="0">
                <a:latin typeface="Helvetica Neue"/>
              </a:rPr>
              <a:t>ÇOCUK İŞÇİLİĞİNİN ÖNLENMESİ</a:t>
            </a:r>
            <a:endParaRPr sz="3100" dirty="0"/>
          </a:p>
          <a:p>
            <a:pPr marL="0" lvl="0" indent="0" algn="l" rtl="0">
              <a:lnSpc>
                <a:spcPct val="90000"/>
              </a:lnSpc>
              <a:spcBef>
                <a:spcPts val="1000"/>
              </a:spcBef>
              <a:spcAft>
                <a:spcPct val="0"/>
              </a:spcAft>
              <a:buClr>
                <a:schemeClr val="lt1"/>
              </a:buClr>
              <a:buSzPts val="3600"/>
              <a:buNone/>
            </a:pPr>
            <a:endParaRP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txBox="1">
            <a:spLocks noGrp="1"/>
          </p:cNvSpPr>
          <p:nvPr>
            <p:ph type="body" idx="2"/>
          </p:nvPr>
        </p:nvSpPr>
        <p:spPr>
          <a:xfrm>
            <a:off x="3784600" y="465676"/>
            <a:ext cx="8407398" cy="63923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400"/>
              <a:buChar char="•"/>
            </a:pPr>
            <a:r>
              <a:rPr lang="tr" sz="2200" b="0" i="0" u="none" strike="noStrike" dirty="0">
                <a:latin typeface="Helvetica Neue"/>
                <a:ea typeface="Helvetica Neue"/>
                <a:cs typeface="Helvetica Neue"/>
                <a:sym typeface="Helvetica Neue"/>
              </a:rPr>
              <a:t>Güvenli, yeterli ve nitelikli gıda tedarik edemeyen ve güvenli ve insana yakışır gelire ulaşamayan, gıda güvenliğini desteklemek için çocuk işçiliği, tehlikeli iş ve EKBÇİ'ne başvuran haneleri dâhil </a:t>
            </a:r>
            <a:r>
              <a:rPr lang="tr" sz="2200" b="0" i="0" u="none" strike="noStrike" dirty="0" smtClean="0">
                <a:latin typeface="Helvetica Neue"/>
                <a:ea typeface="Helvetica Neue"/>
                <a:cs typeface="Helvetica Neue"/>
                <a:sym typeface="Helvetica Neue"/>
              </a:rPr>
              <a:t>edin. </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ea typeface="Helvetica Neue"/>
                <a:cs typeface="Helvetica Neue"/>
                <a:sym typeface="Helvetica Neue"/>
              </a:rPr>
              <a:t>Kriterleri belirlemek için bağlama özel durum analizinden </a:t>
            </a:r>
            <a:r>
              <a:rPr lang="tr" sz="2200" b="0" i="0" u="none" strike="noStrike" dirty="0" smtClean="0">
                <a:latin typeface="Helvetica Neue"/>
                <a:ea typeface="Helvetica Neue"/>
                <a:cs typeface="Helvetica Neue"/>
                <a:sym typeface="Helvetica Neue"/>
              </a:rPr>
              <a:t>faydalanın.</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ea typeface="Helvetica Neue"/>
                <a:cs typeface="Helvetica Neue"/>
                <a:sym typeface="Helvetica Neue"/>
              </a:rPr>
              <a:t>Aileler ve toplulukları dâhil </a:t>
            </a:r>
            <a:r>
              <a:rPr lang="tr" sz="2200" b="0" i="0" u="none" strike="noStrike" dirty="0" smtClean="0">
                <a:latin typeface="Helvetica Neue"/>
                <a:ea typeface="Helvetica Neue"/>
                <a:cs typeface="Helvetica Neue"/>
                <a:sym typeface="Helvetica Neue"/>
              </a:rPr>
              <a:t>edin.</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ea typeface="Helvetica Neue"/>
                <a:cs typeface="Helvetica Neue"/>
                <a:sym typeface="Helvetica Neue"/>
              </a:rPr>
              <a:t>Döngülerin başında, risk altındaki haneler için programlarda kontenjan yaratın; diğer sektörler/aktörler tarafından yönlendirilen </a:t>
            </a:r>
            <a:r>
              <a:rPr lang="tr" sz="2200" b="0" i="1" u="none" strike="noStrike" dirty="0">
                <a:latin typeface="Helvetica Neue"/>
                <a:ea typeface="Helvetica Neue"/>
                <a:cs typeface="Helvetica Neue"/>
                <a:sym typeface="Helvetica Neue"/>
              </a:rPr>
              <a:t>planlanmamış</a:t>
            </a:r>
            <a:r>
              <a:rPr lang="tr" sz="2200" b="0" i="0" u="none" strike="noStrike" dirty="0">
                <a:latin typeface="Helvetica Neue"/>
                <a:ea typeface="Helvetica Neue"/>
                <a:cs typeface="Helvetica Neue"/>
                <a:sym typeface="Helvetica Neue"/>
              </a:rPr>
              <a:t> vakaları kabul edebilmek için esneklik </a:t>
            </a:r>
            <a:r>
              <a:rPr lang="tr" sz="2200" b="0" i="0" u="none" strike="noStrike" dirty="0" smtClean="0">
                <a:latin typeface="Helvetica Neue"/>
                <a:ea typeface="Helvetica Neue"/>
                <a:cs typeface="Helvetica Neue"/>
                <a:sym typeface="Helvetica Neue"/>
              </a:rPr>
              <a:t>sağlayın. </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ea typeface="Helvetica Neue"/>
                <a:cs typeface="Helvetica Neue"/>
                <a:sym typeface="Helvetica Neue"/>
              </a:rPr>
              <a:t>Hedefleyeceğiniz alanları/değer zincirlerini seçerken çocuk işçiliğinin yaygınlığını dikkate </a:t>
            </a:r>
            <a:r>
              <a:rPr lang="tr" sz="2200" b="0" i="0" u="none" strike="noStrike" dirty="0" smtClean="0">
                <a:latin typeface="Helvetica Neue"/>
                <a:ea typeface="Helvetica Neue"/>
                <a:cs typeface="Helvetica Neue"/>
                <a:sym typeface="Helvetica Neue"/>
              </a:rPr>
              <a:t>alın.</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ea typeface="Helvetica Neue"/>
                <a:cs typeface="Helvetica Neue"/>
                <a:sym typeface="Helvetica Neue"/>
              </a:rPr>
              <a:t>Program uygulama süresi boyunca kapsamı ve hedef katılımcıları </a:t>
            </a:r>
            <a:r>
              <a:rPr lang="tr" sz="2200" b="0" i="0" u="none" strike="noStrike" dirty="0" smtClean="0">
                <a:latin typeface="Helvetica Neue"/>
                <a:ea typeface="Helvetica Neue"/>
                <a:cs typeface="Helvetica Neue"/>
                <a:sym typeface="Helvetica Neue"/>
              </a:rPr>
              <a:t>izleyin. </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ea typeface="Helvetica Neue"/>
                <a:cs typeface="Helvetica Neue"/>
                <a:sym typeface="Helvetica Neue"/>
              </a:rPr>
              <a:t>Çocuk işçi olarak çalışan çocukların bulunduğu kırılgan haneler program kapsamı dışında kaldığında program kriterlerini genişletin veya </a:t>
            </a:r>
            <a:r>
              <a:rPr lang="tr" sz="2200" b="0" i="0" u="none" strike="noStrike" dirty="0" smtClean="0">
                <a:latin typeface="Helvetica Neue"/>
                <a:ea typeface="Helvetica Neue"/>
                <a:cs typeface="Helvetica Neue"/>
                <a:sym typeface="Helvetica Neue"/>
              </a:rPr>
              <a:t>değiştirin.</a:t>
            </a:r>
            <a:endParaRPr sz="2200" dirty="0"/>
          </a:p>
          <a:p>
            <a:pPr marL="228600" lvl="0" indent="-228600" algn="l" rtl="0">
              <a:lnSpc>
                <a:spcPct val="90000"/>
              </a:lnSpc>
              <a:spcBef>
                <a:spcPts val="1000"/>
              </a:spcBef>
              <a:spcAft>
                <a:spcPct val="0"/>
              </a:spcAft>
              <a:buClr>
                <a:schemeClr val="accent1"/>
              </a:buClr>
              <a:buSzPts val="2400"/>
              <a:buChar char="•"/>
            </a:pPr>
            <a:r>
              <a:rPr lang="tr" sz="2200" b="0" i="0" u="none" strike="noStrike" dirty="0">
                <a:latin typeface="Helvetica Neue"/>
              </a:rPr>
              <a:t>Hedefleme kriterleri kaynaklı riskleri dikkatle değerlendirin ve </a:t>
            </a:r>
            <a:r>
              <a:rPr lang="tr" sz="2200" b="0" i="0" u="none" strike="noStrike" dirty="0" smtClean="0">
                <a:latin typeface="Helvetica Neue"/>
              </a:rPr>
              <a:t>azaltın. </a:t>
            </a:r>
            <a:endParaRPr sz="2200" dirty="0"/>
          </a:p>
          <a:p>
            <a:pPr marL="228600" lvl="0" indent="-76200" algn="l" rtl="0">
              <a:lnSpc>
                <a:spcPct val="90000"/>
              </a:lnSpc>
              <a:spcBef>
                <a:spcPts val="1000"/>
              </a:spcBef>
              <a:spcAft>
                <a:spcPct val="0"/>
              </a:spcAft>
              <a:buClr>
                <a:schemeClr val="accent1"/>
              </a:buClr>
              <a:buSzPts val="2400"/>
              <a:buNone/>
            </a:pPr>
            <a:endParaRPr sz="2400" dirty="0"/>
          </a:p>
        </p:txBody>
      </p:sp>
      <p:sp>
        <p:nvSpPr>
          <p:cNvPr id="387" name="Google Shape;387;p15"/>
          <p:cNvSpPr txBox="1">
            <a:spLocks noGrp="1"/>
          </p:cNvSpPr>
          <p:nvPr>
            <p:ph type="body" idx="3"/>
          </p:nvPr>
        </p:nvSpPr>
        <p:spPr>
          <a:xfrm>
            <a:off x="-1" y="465676"/>
            <a:ext cx="3784601"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2800" b="1" i="0" u="none" strike="noStrike" dirty="0">
                <a:solidFill>
                  <a:srgbClr val="B5E7FF"/>
                </a:solidFill>
                <a:latin typeface="Helvetica Neue"/>
              </a:rPr>
              <a:t>FSL PROGRAMLARINDA HEDEFLEME VE SEÇİM YOLUYLA </a:t>
            </a:r>
            <a:r>
              <a:rPr lang="tr" sz="2900" b="1" i="0" u="none" strike="noStrike" dirty="0">
                <a:latin typeface="Helvetica Neue"/>
              </a:rPr>
              <a:t>ÇOCUK </a:t>
            </a:r>
          </a:p>
          <a:p>
            <a:pPr marL="0" lvl="0" indent="0" algn="l" rtl="0">
              <a:lnSpc>
                <a:spcPct val="90000"/>
              </a:lnSpc>
              <a:spcBef>
                <a:spcPct val="0"/>
              </a:spcBef>
              <a:spcAft>
                <a:spcPct val="0"/>
              </a:spcAft>
              <a:buClr>
                <a:schemeClr val="lt1"/>
              </a:buClr>
              <a:buSzPts val="3600"/>
              <a:buNone/>
            </a:pPr>
            <a:r>
              <a:rPr lang="tr" sz="2900" b="1" i="0" u="none" strike="noStrike" dirty="0">
                <a:latin typeface="Helvetica Neue"/>
              </a:rPr>
              <a:t>İŞÇİLİĞİNİN ÖNLENMESİ</a:t>
            </a:r>
            <a:endParaRPr sz="2900" dirty="0"/>
          </a:p>
          <a:p>
            <a:pPr marL="0" lvl="0" indent="0" algn="l" rtl="0">
              <a:lnSpc>
                <a:spcPct val="90000"/>
              </a:lnSpc>
              <a:spcBef>
                <a:spcPts val="1000"/>
              </a:spcBef>
              <a:spcAft>
                <a:spcPct val="0"/>
              </a:spcAft>
              <a:buClr>
                <a:schemeClr val="lt1"/>
              </a:buClr>
              <a:buSzPts val="3600"/>
              <a:buNone/>
            </a:pPr>
            <a:endParaRP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3200" b="1" i="0" u="none" strike="noStrike">
                <a:latin typeface="Helvetica Neue"/>
              </a:rPr>
              <a:t>TEMEL İLKELER: ZARAR VERMEME</a:t>
            </a:r>
            <a:endParaRPr/>
          </a:p>
        </p:txBody>
      </p:sp>
      <p:sp>
        <p:nvSpPr>
          <p:cNvPr id="393" name="Google Shape;393;p16"/>
          <p:cNvSpPr txBox="1">
            <a:spLocks noGrp="1"/>
          </p:cNvSpPr>
          <p:nvPr>
            <p:ph type="body" idx="2"/>
          </p:nvPr>
        </p:nvSpPr>
        <p:spPr>
          <a:xfrm>
            <a:off x="4100513" y="1385220"/>
            <a:ext cx="7300912" cy="449437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800"/>
              <a:buChar char="•"/>
            </a:pPr>
            <a:r>
              <a:rPr lang="tr" sz="2800" b="0" i="0" u="none" strike="noStrike" dirty="0">
                <a:latin typeface="Helvetica Neue"/>
              </a:rPr>
              <a:t>FSL çalışmaları, risk faktörleri içerebilir ve sehven çocuk işçiliğini arttırabilir veya kötüleştirebilir.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a:rPr>
              <a:t>Riskleri belirlemek ve azaltmak için diğer kurum ve kuruluşlar/aktörler ile birlikte </a:t>
            </a:r>
            <a:r>
              <a:rPr lang="tr" sz="2800" b="0" i="0" u="none" strike="noStrike" dirty="0" smtClean="0">
                <a:latin typeface="Helvetica Neue"/>
              </a:rPr>
              <a:t>çalışın.</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a:rPr>
              <a:t>Bir kuruluşun gerekli uzmanlık veya kapasiteye sahip olmadığı bir konuda faaliyette </a:t>
            </a:r>
            <a:r>
              <a:rPr lang="tr" sz="2800" b="0" i="0" u="none" strike="noStrike" dirty="0" smtClean="0">
                <a:latin typeface="Helvetica Neue"/>
              </a:rPr>
              <a:t>bulunmayın.</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a:rPr>
              <a:t>Çocukların EKBÇİ'den (En Kötü Biçimlerdeki Çocuk İşçiliği) çekilmesi yalnızca yetkili aktörler ve uzmanlaşmış kurumlar tarafından </a:t>
            </a:r>
            <a:r>
              <a:rPr lang="tr" sz="2800" b="0" i="0" u="none" strike="noStrike" dirty="0" smtClean="0">
                <a:latin typeface="Helvetica Neue"/>
              </a:rPr>
              <a:t>gerçekleştirilmelidir.</a:t>
            </a:r>
            <a:endParaRPr b="1" dirty="0"/>
          </a:p>
        </p:txBody>
      </p:sp>
      <p:sp>
        <p:nvSpPr>
          <p:cNvPr id="394" name="Google Shape;394;p16"/>
          <p:cNvSpPr txBox="1">
            <a:spLocks noGrp="1"/>
          </p:cNvSpPr>
          <p:nvPr>
            <p:ph type="body" idx="3"/>
          </p:nvPr>
        </p:nvSpPr>
        <p:spPr>
          <a:xfrm>
            <a:off x="0" y="1164431"/>
            <a:ext cx="368530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2800" b="1" i="0" u="none" strike="noStrike" dirty="0">
                <a:solidFill>
                  <a:srgbClr val="B5E7FF"/>
                </a:solidFill>
                <a:latin typeface="Helvetica Neue"/>
              </a:rPr>
              <a:t>FSL PROGRAMLARINDA </a:t>
            </a:r>
          </a:p>
          <a:p>
            <a:pPr marL="0" lvl="0" indent="0" algn="l" rtl="0">
              <a:lnSpc>
                <a:spcPct val="90000"/>
              </a:lnSpc>
              <a:spcBef>
                <a:spcPct val="0"/>
              </a:spcBef>
              <a:spcAft>
                <a:spcPct val="0"/>
              </a:spcAft>
              <a:buClr>
                <a:schemeClr val="lt1"/>
              </a:buClr>
              <a:buSzPts val="3600"/>
              <a:buNone/>
            </a:pPr>
            <a:r>
              <a:rPr lang="tr" sz="2800" b="1" i="0" u="none" strike="noStrike" dirty="0">
                <a:latin typeface="Helvetica Neue"/>
              </a:rPr>
              <a:t>ÇOCUK İŞÇİLİĞİNİN ÖNLENMESİ</a:t>
            </a:r>
            <a:endParaRPr sz="28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7"/>
          <p:cNvSpPr txBox="1">
            <a:spLocks noGrp="1"/>
          </p:cNvSpPr>
          <p:nvPr>
            <p:ph type="body" idx="1"/>
          </p:nvPr>
        </p:nvSpPr>
        <p:spPr>
          <a:xfrm>
            <a:off x="4100512" y="249238"/>
            <a:ext cx="8044121"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2700"/>
              <a:buNone/>
            </a:pPr>
            <a:r>
              <a:rPr lang="tr" sz="2700" b="1" i="0" u="none" strike="noStrike" dirty="0">
                <a:latin typeface="Helvetica Neue"/>
              </a:rPr>
              <a:t>FSL VE EKONOMİK GÜÇLENDİRME PROGRAMLARINDA ÇOCUKLARI KORUMA</a:t>
            </a:r>
            <a:endParaRPr dirty="0"/>
          </a:p>
          <a:p>
            <a:pPr marL="0" lvl="0" indent="0" algn="l" rtl="0">
              <a:lnSpc>
                <a:spcPct val="90000"/>
              </a:lnSpc>
              <a:spcBef>
                <a:spcPts val="1000"/>
              </a:spcBef>
              <a:spcAft>
                <a:spcPct val="0"/>
              </a:spcAft>
              <a:buClr>
                <a:srgbClr val="026794"/>
              </a:buClr>
              <a:buSzPts val="2700"/>
              <a:buNone/>
            </a:pPr>
            <a:endParaRPr sz="2700" dirty="0"/>
          </a:p>
        </p:txBody>
      </p:sp>
      <p:sp>
        <p:nvSpPr>
          <p:cNvPr id="401" name="Google Shape;401;p17"/>
          <p:cNvSpPr txBox="1">
            <a:spLocks noGrp="1"/>
          </p:cNvSpPr>
          <p:nvPr>
            <p:ph type="body" idx="2"/>
          </p:nvPr>
        </p:nvSpPr>
        <p:spPr>
          <a:xfrm>
            <a:off x="4100513" y="1520824"/>
            <a:ext cx="8044122" cy="53371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800"/>
              <a:buChar char="•"/>
            </a:pPr>
            <a:r>
              <a:rPr lang="tr" sz="2800" b="0" i="0" u="none" strike="noStrike" dirty="0">
                <a:latin typeface="Helvetica Neue"/>
              </a:rPr>
              <a:t>Program tasarımı esnasında potansiyel çocuk işçiliği risklerini </a:t>
            </a:r>
            <a:r>
              <a:rPr lang="tr" sz="2800" b="0" i="0" u="none" strike="noStrike" dirty="0" smtClean="0">
                <a:latin typeface="Helvetica Neue"/>
              </a:rPr>
              <a:t>belirleyin.</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a:rPr>
              <a:t>Müdahaleler öncesinde, sırasında ve sonrasında çocukların zaman kullanımını ve çocuk işçiliği açısından risk faktörlerini </a:t>
            </a:r>
            <a:r>
              <a:rPr lang="tr" sz="2800" b="0" i="0" u="none" strike="noStrike" dirty="0" smtClean="0">
                <a:latin typeface="Helvetica Neue"/>
              </a:rPr>
              <a:t>izleyin.</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a:rPr>
              <a:t>Öngörülmeyen olumsuz sonuçları tespit edip azaltmak için diğer kurum ve kuruluşlarla iş birliği </a:t>
            </a:r>
            <a:r>
              <a:rPr lang="tr" sz="2800" b="0" i="0" u="none" strike="noStrike" dirty="0" smtClean="0">
                <a:latin typeface="Helvetica Neue"/>
              </a:rPr>
              <a:t>yapın.</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a:rPr>
              <a:t>FSL programlarında hesap verebilirlik, koruma, PSEAH tedbirlerini </a:t>
            </a:r>
            <a:r>
              <a:rPr lang="tr" sz="2800" b="0" i="0" u="none" strike="noStrike" dirty="0" smtClean="0">
                <a:latin typeface="Helvetica Neue"/>
              </a:rPr>
              <a:t>uygulayın.</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a:rPr>
              <a:t>Personelin çocuk işçiliği, yaş ve cinsiyet konularındaki kapasitesini </a:t>
            </a:r>
            <a:r>
              <a:rPr lang="tr" sz="2800" b="0" i="0" u="none" strike="noStrike" dirty="0" smtClean="0">
                <a:latin typeface="Helvetica Neue"/>
              </a:rPr>
              <a:t>geliştirin.</a:t>
            </a:r>
            <a:endParaRPr dirty="0"/>
          </a:p>
          <a:p>
            <a:pPr marL="228600" lvl="0" indent="-88900" algn="l" rtl="0">
              <a:lnSpc>
                <a:spcPct val="90000"/>
              </a:lnSpc>
              <a:spcBef>
                <a:spcPts val="1000"/>
              </a:spcBef>
              <a:spcAft>
                <a:spcPct val="0"/>
              </a:spcAft>
              <a:buClr>
                <a:schemeClr val="accent1"/>
              </a:buClr>
              <a:buSzPts val="2200"/>
              <a:buNone/>
            </a:pPr>
            <a:endParaRPr sz="2200" dirty="0"/>
          </a:p>
          <a:p>
            <a:pPr marL="228600" lvl="0" indent="-146050" algn="l" rtl="0">
              <a:lnSpc>
                <a:spcPct val="90000"/>
              </a:lnSpc>
              <a:spcBef>
                <a:spcPts val="1000"/>
              </a:spcBef>
              <a:spcAft>
                <a:spcPct val="0"/>
              </a:spcAft>
              <a:buClr>
                <a:schemeClr val="accent1"/>
              </a:buClr>
              <a:buSzPts val="1300"/>
              <a:buNone/>
            </a:pPr>
            <a:endParaRPr sz="1300" dirty="0"/>
          </a:p>
          <a:p>
            <a:pPr marL="228600" lvl="0" indent="-146050" algn="l" rtl="0">
              <a:lnSpc>
                <a:spcPct val="90000"/>
              </a:lnSpc>
              <a:spcBef>
                <a:spcPts val="1000"/>
              </a:spcBef>
              <a:spcAft>
                <a:spcPct val="0"/>
              </a:spcAft>
              <a:buClr>
                <a:schemeClr val="accent1"/>
              </a:buClr>
              <a:buSzPts val="1300"/>
              <a:buNone/>
            </a:pPr>
            <a:endParaRPr sz="1300" dirty="0"/>
          </a:p>
          <a:p>
            <a:pPr marL="228600" lvl="0" indent="-146050" algn="l" rtl="0">
              <a:lnSpc>
                <a:spcPct val="90000"/>
              </a:lnSpc>
              <a:spcBef>
                <a:spcPts val="1000"/>
              </a:spcBef>
              <a:spcAft>
                <a:spcPct val="0"/>
              </a:spcAft>
              <a:buClr>
                <a:schemeClr val="accent1"/>
              </a:buClr>
              <a:buSzPts val="1300"/>
              <a:buNone/>
            </a:pPr>
            <a:endParaRPr sz="1300" dirty="0"/>
          </a:p>
        </p:txBody>
      </p:sp>
      <p:sp>
        <p:nvSpPr>
          <p:cNvPr id="6" name="Google Shape;394;p16">
            <a:extLst>
              <a:ext uri="{FF2B5EF4-FFF2-40B4-BE49-F238E27FC236}">
                <a16:creationId xmlns:a16="http://schemas.microsoft.com/office/drawing/2014/main" id="{B96E6B54-DA54-EA21-9901-24DCD4EA217F}"/>
              </a:ext>
            </a:extLst>
          </p:cNvPr>
          <p:cNvSpPr txBox="1">
            <a:spLocks/>
          </p:cNvSpPr>
          <p:nvPr/>
        </p:nvSpPr>
        <p:spPr>
          <a:xfrm>
            <a:off x="0" y="1164431"/>
            <a:ext cx="3685309" cy="47992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L="457200" marR="0" lvl="0" indent="-228600" algn="l" rtl="0">
              <a:lnSpc>
                <a:spcPct val="90000"/>
              </a:lnSpc>
              <a:spcBef>
                <a:spcPts val="1000"/>
              </a:spcBef>
              <a:spcAft>
                <a:spcPct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500"/>
              </a:spcBef>
              <a:spcAft>
                <a:spcPct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3pPr>
            <a:lvl4pPr marL="1828800" marR="0" lvl="3" indent="-228600" algn="l" rtl="0">
              <a:lnSpc>
                <a:spcPct val="90000"/>
              </a:lnSpc>
              <a:spcBef>
                <a:spcPts val="500"/>
              </a:spcBef>
              <a:spcAft>
                <a:spcPct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4pPr>
            <a:lvl5pPr marL="2286000" marR="0" lvl="4" indent="-228600" algn="l" rtl="0">
              <a:lnSpc>
                <a:spcPct val="90000"/>
              </a:lnSpc>
              <a:spcBef>
                <a:spcPts val="500"/>
              </a:spcBef>
              <a:spcAft>
                <a:spcPct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ct val="0"/>
              </a:spcBef>
            </a:pPr>
            <a:r>
              <a:rPr lang="tr-TR" sz="2800">
                <a:solidFill>
                  <a:srgbClr val="B5E7FF"/>
                </a:solidFill>
              </a:rPr>
              <a:t>FSL PROGRAMLARINDA </a:t>
            </a:r>
          </a:p>
          <a:p>
            <a:pPr marL="0" indent="0">
              <a:spcBef>
                <a:spcPct val="0"/>
              </a:spcBef>
            </a:pPr>
            <a:r>
              <a:rPr lang="tr-TR" sz="2800"/>
              <a:t>ÇOCUK İŞÇİLİĞİNİN ÖNLENMESİ</a:t>
            </a:r>
            <a:endParaRPr lang="tr-TR"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8"/>
          <p:cNvSpPr txBox="1">
            <a:spLocks noGrp="1"/>
          </p:cNvSpPr>
          <p:nvPr>
            <p:ph type="title"/>
          </p:nvPr>
        </p:nvSpPr>
        <p:spPr>
          <a:xfrm>
            <a:off x="393829" y="281277"/>
            <a:ext cx="1140396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rgbClr val="97467D"/>
              </a:buClr>
              <a:buSzPts val="3600"/>
              <a:buFont typeface="Helvetica Neue"/>
              <a:buNone/>
            </a:pPr>
            <a:r>
              <a:rPr lang="tr" sz="3000" b="1" i="0" u="none" strike="noStrike" dirty="0">
                <a:solidFill>
                  <a:srgbClr val="97467D"/>
                </a:solidFill>
                <a:latin typeface="Helvetica Neue"/>
              </a:rPr>
              <a:t>FSL VE EKONOMİK GÜÇLENDİRME PROGRAMLARINDA ÇOCUK İŞÇİLİĞİNİN ÖNLENMESİ </a:t>
            </a:r>
            <a:r>
              <a:rPr lang="tr" sz="3200" b="1" i="0" u="none" strike="noStrike" dirty="0">
                <a:solidFill>
                  <a:srgbClr val="B5E7FF"/>
                </a:solidFill>
                <a:latin typeface="Helvetica Neue"/>
              </a:rPr>
              <a:t/>
            </a:r>
            <a:br>
              <a:rPr lang="tr" sz="3200" b="1" i="0" u="none" strike="noStrike" dirty="0">
                <a:solidFill>
                  <a:srgbClr val="B5E7FF"/>
                </a:solidFill>
                <a:latin typeface="Helvetica Neue"/>
              </a:rPr>
            </a:br>
            <a:endParaRPr sz="3400" dirty="0">
              <a:solidFill>
                <a:srgbClr val="97467D"/>
              </a:solidFill>
            </a:endParaRPr>
          </a:p>
        </p:txBody>
      </p:sp>
      <p:graphicFrame>
        <p:nvGraphicFramePr>
          <p:cNvPr id="409" name="Google Shape;409;p18"/>
          <p:cNvGraphicFramePr>
            <a:graphicFrameLocks noGrp="1"/>
          </p:cNvGraphicFramePr>
          <p:nvPr>
            <p:extLst>
              <p:ext uri="{D42A27DB-BD31-4B8C-83A1-F6EECF244321}">
                <p14:modId xmlns:p14="http://schemas.microsoft.com/office/powerpoint/2010/main" val="2610934801"/>
              </p:ext>
            </p:extLst>
          </p:nvPr>
        </p:nvGraphicFramePr>
        <p:xfrm>
          <a:off x="393829" y="1310640"/>
          <a:ext cx="11798171" cy="5407440"/>
        </p:xfrm>
        <a:graphic>
          <a:graphicData uri="http://schemas.openxmlformats.org/drawingml/2006/table">
            <a:tbl>
              <a:tblPr firstRow="1" bandRow="1">
                <a:noFill/>
                <a:tableStyleId>{CE6485C6-648F-4A81-9685-E67094398B5B}</a:tableStyleId>
              </a:tblPr>
              <a:tblGrid>
                <a:gridCol w="5053609">
                  <a:extLst>
                    <a:ext uri="{9D8B030D-6E8A-4147-A177-3AD203B41FA5}">
                      <a16:colId xmlns:a16="http://schemas.microsoft.com/office/drawing/2014/main" val="20000"/>
                    </a:ext>
                  </a:extLst>
                </a:gridCol>
                <a:gridCol w="6744562">
                  <a:extLst>
                    <a:ext uri="{9D8B030D-6E8A-4147-A177-3AD203B41FA5}">
                      <a16:colId xmlns:a16="http://schemas.microsoft.com/office/drawing/2014/main" val="20001"/>
                    </a:ext>
                  </a:extLst>
                </a:gridCol>
              </a:tblGrid>
              <a:tr h="730287">
                <a:tc>
                  <a:txBody>
                    <a:bodyPr/>
                    <a:lstStyle/>
                    <a:p>
                      <a:pPr marL="0" marR="0" lvl="0" indent="0" algn="l" rtl="0">
                        <a:lnSpc>
                          <a:spcPct val="100000"/>
                        </a:lnSpc>
                        <a:spcBef>
                          <a:spcPct val="0"/>
                        </a:spcBef>
                        <a:spcAft>
                          <a:spcPct val="0"/>
                        </a:spcAft>
                        <a:buClr>
                          <a:schemeClr val="lt1"/>
                        </a:buClr>
                        <a:buSzPts val="2400"/>
                        <a:buFont typeface="Helvetica Neue"/>
                        <a:buNone/>
                      </a:pPr>
                      <a:r>
                        <a:rPr lang="tr" sz="2400" b="1" i="0" u="none" strike="noStrike" cap="none">
                          <a:solidFill>
                            <a:srgbClr val="FFFFFF"/>
                          </a:solidFill>
                          <a:latin typeface="Helvetica Neue"/>
                          <a:ea typeface="Helvetica Neue"/>
                          <a:cs typeface="Helvetica Neue"/>
                          <a:sym typeface="Helvetica Neue"/>
                        </a:rPr>
                        <a:t>OLASI OLUMSUZ SONUÇLAR</a:t>
                      </a:r>
                      <a:endParaRPr sz="24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ct val="0"/>
                        </a:spcBef>
                        <a:spcAft>
                          <a:spcPct val="0"/>
                        </a:spcAft>
                        <a:buClr>
                          <a:srgbClr val="000000"/>
                        </a:buClr>
                        <a:buSzPts val="2400"/>
                        <a:buFont typeface="Arial"/>
                        <a:buNone/>
                      </a:pPr>
                      <a:r>
                        <a:rPr lang="tr" sz="2400" b="1" i="0" u="none" strike="noStrike" cap="none">
                          <a:latin typeface="Helvetica Neue"/>
                          <a:ea typeface="Helvetica Neue"/>
                          <a:cs typeface="Helvetica Neue"/>
                          <a:sym typeface="Helvetica Neue"/>
                        </a:rPr>
                        <a:t>OLASI ÖNLEME VE AZALTMA TEDBİRLERİ</a:t>
                      </a:r>
                      <a:endParaRPr sz="1400" u="none" strike="noStrike" cap="none"/>
                    </a:p>
                  </a:txBody>
                  <a:tcPr marL="91450" marR="91450" marT="45725" marB="45725"/>
                </a:tc>
                <a:extLst>
                  <a:ext uri="{0D108BD9-81ED-4DB2-BD59-A6C34878D82A}">
                    <a16:rowId xmlns:a16="http://schemas.microsoft.com/office/drawing/2014/main" val="10000"/>
                  </a:ext>
                </a:extLst>
              </a:tr>
              <a:tr h="622097">
                <a:tc>
                  <a:txBody>
                    <a:bodyPr/>
                    <a:lstStyle/>
                    <a:p>
                      <a:pPr marL="0" marR="0" lvl="0" indent="0" algn="l" rtl="0">
                        <a:lnSpc>
                          <a:spcPct val="100000"/>
                        </a:lnSpc>
                        <a:spcBef>
                          <a:spcPct val="0"/>
                        </a:spcBef>
                        <a:spcAft>
                          <a:spcPct val="0"/>
                        </a:spcAft>
                        <a:buClr>
                          <a:srgbClr val="000000"/>
                        </a:buClr>
                        <a:buSzPts val="2000"/>
                        <a:buFont typeface="Arial"/>
                        <a:buNone/>
                      </a:pPr>
                      <a:r>
                        <a:rPr lang="tr" sz="1700" b="1" i="0" u="none" strike="noStrike" cap="none" dirty="0">
                          <a:latin typeface="Arial"/>
                        </a:rPr>
                        <a:t>Dağıtımlar ile ilişkilendirilen çocuk işçiliği</a:t>
                      </a:r>
                      <a:endParaRPr sz="1700" u="none" strike="noStrike" cap="none" dirty="0"/>
                    </a:p>
                  </a:txBody>
                  <a:tcPr marL="91450" marR="91450" marT="45725" marB="45725"/>
                </a:tc>
                <a:tc>
                  <a:txBody>
                    <a:bodyPr/>
                    <a:lstStyle/>
                    <a:p>
                      <a:pPr marL="0" marR="0" lvl="0" indent="0" algn="l" rtl="0">
                        <a:lnSpc>
                          <a:spcPct val="100000"/>
                        </a:lnSpc>
                        <a:spcBef>
                          <a:spcPct val="0"/>
                        </a:spcBef>
                        <a:spcAft>
                          <a:spcPct val="0"/>
                        </a:spcAft>
                        <a:buClr>
                          <a:schemeClr val="dk1"/>
                        </a:buClr>
                        <a:buSzPts val="2000"/>
                        <a:buFont typeface="Calibri"/>
                        <a:buNone/>
                      </a:pPr>
                      <a:r>
                        <a:rPr lang="tr" sz="1700" b="0" i="0" u="none" strike="noStrike" cap="none" dirty="0">
                          <a:latin typeface="Arial"/>
                        </a:rPr>
                        <a:t>Alternatif alıcı programları; izleme; alanlara erişimi düzenleme; yönlendirmeler </a:t>
                      </a:r>
                      <a:endParaRPr sz="1700" u="none" strike="noStrike" cap="none" dirty="0"/>
                    </a:p>
                  </a:txBody>
                  <a:tcPr marL="91450" marR="91450" marT="45725" marB="45725"/>
                </a:tc>
                <a:extLst>
                  <a:ext uri="{0D108BD9-81ED-4DB2-BD59-A6C34878D82A}">
                    <a16:rowId xmlns:a16="http://schemas.microsoft.com/office/drawing/2014/main" val="10001"/>
                  </a:ext>
                </a:extLst>
              </a:tr>
              <a:tr h="883064">
                <a:tc>
                  <a:txBody>
                    <a:bodyPr/>
                    <a:lstStyle/>
                    <a:p>
                      <a:pPr marL="0" marR="0" lvl="0" indent="0" algn="l" rtl="0">
                        <a:lnSpc>
                          <a:spcPct val="100000"/>
                        </a:lnSpc>
                        <a:spcBef>
                          <a:spcPct val="0"/>
                        </a:spcBef>
                        <a:spcAft>
                          <a:spcPct val="0"/>
                        </a:spcAft>
                        <a:buClr>
                          <a:srgbClr val="000000"/>
                        </a:buClr>
                        <a:buSzPts val="2000"/>
                        <a:buFont typeface="Arial"/>
                        <a:buNone/>
                      </a:pPr>
                      <a:r>
                        <a:rPr lang="tr" sz="1700" b="1" i="0" u="none" strike="noStrike" cap="none" dirty="0">
                          <a:latin typeface="Arial"/>
                        </a:rPr>
                        <a:t>Ebeveynler/yetişkinler FSL programlarına katıldığında çocukların çocuk işçiliğine ve ev işçiliğine sürüklenmesi</a:t>
                      </a:r>
                      <a:endParaRPr sz="1700" u="none" strike="noStrike" cap="none" dirty="0"/>
                    </a:p>
                  </a:txBody>
                  <a:tcPr marL="91450" marR="91450" marT="45725" marB="45725"/>
                </a:tc>
                <a:tc>
                  <a:txBody>
                    <a:bodyPr/>
                    <a:lstStyle/>
                    <a:p>
                      <a:pPr marL="0" marR="0" lvl="0" indent="0" algn="l" rtl="0">
                        <a:lnSpc>
                          <a:spcPct val="100000"/>
                        </a:lnSpc>
                        <a:spcBef>
                          <a:spcPct val="0"/>
                        </a:spcBef>
                        <a:spcAft>
                          <a:spcPct val="0"/>
                        </a:spcAft>
                        <a:buClr>
                          <a:schemeClr val="dk1"/>
                        </a:buClr>
                        <a:buSzPts val="2000"/>
                        <a:buFont typeface="Calibri"/>
                        <a:buNone/>
                      </a:pPr>
                      <a:r>
                        <a:rPr lang="tr" sz="1700" b="0" i="0" u="none" strike="noStrike" cap="none" dirty="0" smtClean="0">
                          <a:latin typeface="Arial"/>
                        </a:rPr>
                        <a:t>Eğitim ve (çocuk) bakım hizmetlerine erişimin, topluluk destek girişimlerinin ve yönlendirmelerin desteklenmesi</a:t>
                      </a:r>
                      <a:endParaRPr sz="1700" u="none" strike="noStrike" cap="none" dirty="0"/>
                    </a:p>
                  </a:txBody>
                  <a:tcPr marL="91450" marR="91450" marT="45725" marB="45725"/>
                </a:tc>
                <a:extLst>
                  <a:ext uri="{0D108BD9-81ED-4DB2-BD59-A6C34878D82A}">
                    <a16:rowId xmlns:a16="http://schemas.microsoft.com/office/drawing/2014/main" val="10002"/>
                  </a:ext>
                </a:extLst>
              </a:tr>
              <a:tr h="1147376">
                <a:tc>
                  <a:txBody>
                    <a:bodyPr/>
                    <a:lstStyle/>
                    <a:p>
                      <a:pPr marL="0" marR="0" lvl="0" indent="0" algn="l" rtl="0">
                        <a:lnSpc>
                          <a:spcPct val="100000"/>
                        </a:lnSpc>
                        <a:spcBef>
                          <a:spcPct val="0"/>
                        </a:spcBef>
                        <a:spcAft>
                          <a:spcPct val="0"/>
                        </a:spcAft>
                        <a:buClr>
                          <a:srgbClr val="000000"/>
                        </a:buClr>
                        <a:buSzPts val="2000"/>
                        <a:buFont typeface="Arial"/>
                        <a:buNone/>
                      </a:pPr>
                      <a:r>
                        <a:rPr lang="tr" sz="1700" b="1" i="0" u="none" strike="noStrike" cap="none" dirty="0">
                          <a:latin typeface="Arial"/>
                        </a:rPr>
                        <a:t>Yetişkinler yerine çocukların katılması</a:t>
                      </a:r>
                      <a:endParaRPr sz="1700" u="none" strike="noStrike" cap="none" dirty="0"/>
                    </a:p>
                  </a:txBody>
                  <a:tcPr marL="91450" marR="91450" marT="45725" marB="45725"/>
                </a:tc>
                <a:tc>
                  <a:txBody>
                    <a:bodyPr/>
                    <a:lstStyle/>
                    <a:p>
                      <a:pPr marL="0" marR="0" lvl="0" indent="0" algn="l" rtl="0">
                        <a:lnSpc>
                          <a:spcPct val="100000"/>
                        </a:lnSpc>
                        <a:spcBef>
                          <a:spcPct val="0"/>
                        </a:spcBef>
                        <a:spcAft>
                          <a:spcPct val="0"/>
                        </a:spcAft>
                        <a:buClr>
                          <a:schemeClr val="dk1"/>
                        </a:buClr>
                        <a:buSzPts val="2000"/>
                        <a:buFont typeface="Calibri"/>
                        <a:buNone/>
                      </a:pPr>
                      <a:r>
                        <a:rPr lang="tr" sz="1700" b="0" i="0" u="none" strike="noStrike" cap="none" dirty="0">
                          <a:latin typeface="Arial"/>
                        </a:rPr>
                        <a:t>Asgari yaşın altındaki çocukların programa katılmamasını ve asgari çalışma yaşının üzerinde ancak 18 yaşın altındaki çocukların tehlikeli işlerde çalıştırılmamasını sağlamak için tüm katılımcılara yönelik öncesinde ve sırasında yaş doğrulaması; izleme; yönlendirmelerde bulunulması</a:t>
                      </a:r>
                      <a:endParaRPr sz="1700" u="none" strike="noStrike" cap="none" dirty="0"/>
                    </a:p>
                  </a:txBody>
                  <a:tcPr marL="91450" marR="91450" marT="45725" marB="45725"/>
                </a:tc>
                <a:extLst>
                  <a:ext uri="{0D108BD9-81ED-4DB2-BD59-A6C34878D82A}">
                    <a16:rowId xmlns:a16="http://schemas.microsoft.com/office/drawing/2014/main" val="10003"/>
                  </a:ext>
                </a:extLst>
              </a:tr>
              <a:tr h="892571">
                <a:tc>
                  <a:txBody>
                    <a:bodyPr/>
                    <a:lstStyle/>
                    <a:p>
                      <a:pPr marL="0" marR="0" lvl="0" indent="0" algn="l" rtl="0">
                        <a:lnSpc>
                          <a:spcPct val="100000"/>
                        </a:lnSpc>
                        <a:spcBef>
                          <a:spcPct val="0"/>
                        </a:spcBef>
                        <a:spcAft>
                          <a:spcPct val="0"/>
                        </a:spcAft>
                        <a:buClr>
                          <a:srgbClr val="000000"/>
                        </a:buClr>
                        <a:buSzPts val="2000"/>
                        <a:buFont typeface="Arial"/>
                        <a:buNone/>
                      </a:pPr>
                      <a:r>
                        <a:rPr lang="tr" sz="1700" b="1" i="0" u="none" strike="noStrike" cap="none">
                          <a:latin typeface="Arial"/>
                        </a:rPr>
                        <a:t>Asgari çalışma yaşı üzerindeki ergenler için tehlikeli iş ve koşullar</a:t>
                      </a:r>
                      <a:endParaRPr sz="1700" u="none" strike="noStrike" cap="none"/>
                    </a:p>
                  </a:txBody>
                  <a:tcPr marL="91450" marR="91450" marT="45725" marB="45725"/>
                </a:tc>
                <a:tc>
                  <a:txBody>
                    <a:bodyPr/>
                    <a:lstStyle/>
                    <a:p>
                      <a:pPr marL="0" marR="0" lvl="0" indent="0" algn="l" rtl="0">
                        <a:lnSpc>
                          <a:spcPct val="100000"/>
                        </a:lnSpc>
                        <a:spcBef>
                          <a:spcPct val="0"/>
                        </a:spcBef>
                        <a:spcAft>
                          <a:spcPct val="0"/>
                        </a:spcAft>
                        <a:buClr>
                          <a:schemeClr val="dk1"/>
                        </a:buClr>
                        <a:buSzPts val="2000"/>
                        <a:buFont typeface="Calibri"/>
                        <a:buNone/>
                      </a:pPr>
                      <a:r>
                        <a:rPr lang="tr" sz="1700" b="0" i="0" u="none" strike="noStrike" cap="none" dirty="0">
                          <a:latin typeface="Arial"/>
                        </a:rPr>
                        <a:t>Ergenler ve yetişkinlerle istişare ederek iş yeri güvenliği için rehberler oluşturulması, iş yerinin izlenmesi, yaş doğrulaması, yönlendirmeler </a:t>
                      </a:r>
                      <a:endParaRPr sz="1700" u="none" strike="noStrike" cap="none" dirty="0"/>
                    </a:p>
                  </a:txBody>
                  <a:tcPr marL="91450" marR="91450" marT="45725" marB="45725"/>
                </a:tc>
                <a:extLst>
                  <a:ext uri="{0D108BD9-81ED-4DB2-BD59-A6C34878D82A}">
                    <a16:rowId xmlns:a16="http://schemas.microsoft.com/office/drawing/2014/main" val="10004"/>
                  </a:ext>
                </a:extLst>
              </a:tr>
              <a:tr h="892571">
                <a:tc>
                  <a:txBody>
                    <a:bodyPr/>
                    <a:lstStyle/>
                    <a:p>
                      <a:pPr marL="0" marR="0" lvl="0" indent="0" algn="l" rtl="0">
                        <a:lnSpc>
                          <a:spcPct val="100000"/>
                        </a:lnSpc>
                        <a:spcBef>
                          <a:spcPct val="0"/>
                        </a:spcBef>
                        <a:spcAft>
                          <a:spcPct val="0"/>
                        </a:spcAft>
                        <a:buClr>
                          <a:srgbClr val="000000"/>
                        </a:buClr>
                        <a:buSzPts val="2000"/>
                        <a:buFont typeface="Arial"/>
                        <a:buNone/>
                      </a:pPr>
                      <a:r>
                        <a:rPr lang="tr" sz="1700" b="1" i="0" u="none" strike="noStrike" cap="none" dirty="0">
                          <a:latin typeface="Arial"/>
                        </a:rPr>
                        <a:t>Hizmetler ve tedarik zincirlerinde çalışan çocukların insani yardım kuruluşları tarafından kullanılması</a:t>
                      </a:r>
                      <a:r>
                        <a:rPr lang="tr" sz="1700" b="0" i="0" u="none" strike="noStrike" cap="none" dirty="0">
                          <a:latin typeface="Arial"/>
                        </a:rPr>
                        <a:t> </a:t>
                      </a:r>
                      <a:endParaRPr sz="1700" u="none" strike="noStrike" cap="none" dirty="0"/>
                    </a:p>
                  </a:txBody>
                  <a:tcPr marL="91450" marR="91450" marT="45725" marB="45725"/>
                </a:tc>
                <a:tc>
                  <a:txBody>
                    <a:bodyPr/>
                    <a:lstStyle/>
                    <a:p>
                      <a:pPr marL="0" marR="0" lvl="0" indent="0" algn="l" rtl="0">
                        <a:lnSpc>
                          <a:spcPct val="100000"/>
                        </a:lnSpc>
                        <a:spcBef>
                          <a:spcPct val="0"/>
                        </a:spcBef>
                        <a:spcAft>
                          <a:spcPct val="0"/>
                        </a:spcAft>
                        <a:buClr>
                          <a:schemeClr val="dk1"/>
                        </a:buClr>
                        <a:buSzPts val="2000"/>
                        <a:buFont typeface="Calibri"/>
                        <a:buNone/>
                      </a:pPr>
                      <a:r>
                        <a:rPr lang="tr" sz="1700" b="0" i="0" u="none" strike="noStrike" cap="none" dirty="0">
                          <a:latin typeface="Arial"/>
                        </a:rPr>
                        <a:t>Tespit ve izleme, koruma/PSEAH anlaşmaları ve eğitim vb.</a:t>
                      </a:r>
                      <a:endParaRPr sz="17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3142240" y="277285"/>
            <a:ext cx="679772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a:latin typeface="Helvetica Neue"/>
              </a:rPr>
              <a:t>FAALİYET: İYİ UYGULAMA, ZORLUKLAR VE ÇÖZÜMLER </a:t>
            </a:r>
            <a:endParaRPr/>
          </a:p>
        </p:txBody>
      </p:sp>
      <p:sp>
        <p:nvSpPr>
          <p:cNvPr id="415" name="Google Shape;415;p19"/>
          <p:cNvSpPr txBox="1">
            <a:spLocks noGrp="1"/>
          </p:cNvSpPr>
          <p:nvPr>
            <p:ph type="body" idx="2"/>
          </p:nvPr>
        </p:nvSpPr>
        <p:spPr>
          <a:xfrm>
            <a:off x="656023" y="1690688"/>
            <a:ext cx="10879954" cy="48087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600"/>
              <a:buChar char="•"/>
            </a:pPr>
            <a:r>
              <a:rPr lang="tr" sz="2600" b="0" i="0" u="none" strike="noStrike" dirty="0">
                <a:latin typeface="Helvetica Neue"/>
              </a:rPr>
              <a:t>Grubunuzda </a:t>
            </a:r>
            <a:r>
              <a:rPr lang="tr" sz="2400" b="0" i="0" u="none" strike="noStrike" dirty="0">
                <a:latin typeface="Helvetica Neue"/>
              </a:rPr>
              <a:t> (CVA ve CVA+, Tarım, yetişkinler için küçük işletme desteği, gelir yaratma veya ekonomik güçlendirme): </a:t>
            </a:r>
            <a:endParaRPr dirty="0"/>
          </a:p>
          <a:p>
            <a:pPr marL="228600" lvl="0" indent="-228600" algn="l" rtl="0">
              <a:lnSpc>
                <a:spcPct val="90000"/>
              </a:lnSpc>
              <a:spcBef>
                <a:spcPts val="1000"/>
              </a:spcBef>
              <a:spcAft>
                <a:spcPct val="0"/>
              </a:spcAft>
              <a:buClr>
                <a:schemeClr val="accent2"/>
              </a:buClr>
              <a:buSzPts val="2600"/>
              <a:buChar char="•"/>
            </a:pPr>
            <a:r>
              <a:rPr lang="tr" sz="2600" b="0" i="0" u="none" strike="noStrike" dirty="0">
                <a:latin typeface="Helvetica Neue"/>
              </a:rPr>
              <a:t>Önceki haritalama çalışmasını gözden geçirin, eklenebilecek diğer FSL veya ES desteğini, faaliyetleri, hizmetleri ve benzeri hususları tartışın ve ekleyin (10 dakika).</a:t>
            </a:r>
            <a:endParaRPr dirty="0"/>
          </a:p>
          <a:p>
            <a:pPr marL="228600" lvl="0" indent="-228600" algn="l" rtl="0">
              <a:lnSpc>
                <a:spcPct val="90000"/>
              </a:lnSpc>
              <a:spcBef>
                <a:spcPts val="1000"/>
              </a:spcBef>
              <a:spcAft>
                <a:spcPct val="0"/>
              </a:spcAft>
              <a:buClr>
                <a:schemeClr val="accent2"/>
              </a:buClr>
              <a:buSzPts val="2600"/>
              <a:buChar char="•"/>
            </a:pPr>
            <a:r>
              <a:rPr lang="tr" sz="2600" b="0" i="0" u="none" strike="noStrike" dirty="0">
                <a:latin typeface="Helvetica Neue"/>
              </a:rPr>
              <a:t>İyi uygulamalara sahip, önemli zorluklarla karşılaşmış, iyi uygulama oluşturma olasılığı olan mevcut faaliyetleri, destekleri, hizmetleri vb. belirleyin ve tartışın. Programlamanın farklı yönlerini düşünün </a:t>
            </a:r>
            <a:r>
              <a:rPr lang="tr" sz="2400" b="0" i="0" u="none" strike="noStrike" dirty="0">
                <a:latin typeface="Helvetica Neue"/>
              </a:rPr>
              <a:t>(hedefleme, tespit, sahaya ulaşma, faaliyetlerin risk altında olan veya çalışan çocuklara/hanelere vb.'ye nasıl uyarlandığı</a:t>
            </a:r>
            <a:r>
              <a:rPr lang="tr" sz="2400" b="0" i="0" u="none" strike="noStrike" dirty="0" smtClean="0">
                <a:latin typeface="Helvetica Neue"/>
              </a:rPr>
              <a:t>).</a:t>
            </a:r>
            <a:endParaRPr dirty="0"/>
          </a:p>
          <a:p>
            <a:pPr marL="228600" lvl="0" indent="-228600" algn="l" rtl="0">
              <a:lnSpc>
                <a:spcPct val="90000"/>
              </a:lnSpc>
              <a:spcBef>
                <a:spcPts val="1000"/>
              </a:spcBef>
              <a:spcAft>
                <a:spcPct val="0"/>
              </a:spcAft>
              <a:buClr>
                <a:schemeClr val="accent2"/>
              </a:buClr>
              <a:buSzPts val="2600"/>
              <a:buChar char="•"/>
            </a:pPr>
            <a:r>
              <a:rPr lang="tr" sz="2600" b="0" i="0" u="none" strike="noStrike" dirty="0">
                <a:latin typeface="Helvetica Neue"/>
              </a:rPr>
              <a:t>İyi uygulamaları, zorlukları ve çözümleri not edin (20 dakika). </a:t>
            </a:r>
            <a:endParaRPr dirty="0"/>
          </a:p>
          <a:p>
            <a:pPr marL="228600" lvl="0" indent="-228600" algn="l" rtl="0">
              <a:lnSpc>
                <a:spcPct val="90000"/>
              </a:lnSpc>
              <a:spcBef>
                <a:spcPts val="1000"/>
              </a:spcBef>
              <a:spcAft>
                <a:spcPct val="0"/>
              </a:spcAft>
              <a:buClr>
                <a:schemeClr val="accent2"/>
              </a:buClr>
              <a:buSzPts val="2600"/>
              <a:buChar char="•"/>
            </a:pPr>
            <a:r>
              <a:rPr lang="tr" sz="2600" b="0" i="0" u="none" strike="noStrike" dirty="0">
                <a:latin typeface="Helvetica Neue"/>
              </a:rPr>
              <a:t>Tartışmaları bir yere yazın ve genel oturumda sunun.  </a:t>
            </a:r>
            <a:endParaRPr dirty="0"/>
          </a:p>
          <a:p>
            <a:pPr marL="228600" lvl="0" indent="-50800" algn="l" rtl="0">
              <a:lnSpc>
                <a:spcPct val="90000"/>
              </a:lnSpc>
              <a:spcBef>
                <a:spcPts val="1000"/>
              </a:spcBef>
              <a:spcAft>
                <a:spcPct val="0"/>
              </a:spcAft>
              <a:buClr>
                <a:schemeClr val="accent2"/>
              </a:buClr>
              <a:buSzPts val="2800"/>
              <a:buNone/>
            </a:pPr>
            <a:endParaRPr dirty="0"/>
          </a:p>
          <a:p>
            <a:pPr marL="228600" lvl="0" indent="-50800" algn="l" rtl="0">
              <a:lnSpc>
                <a:spcPct val="90000"/>
              </a:lnSpc>
              <a:spcBef>
                <a:spcPts val="1000"/>
              </a:spcBef>
              <a:spcAft>
                <a:spcPct val="0"/>
              </a:spcAft>
              <a:buClr>
                <a:schemeClr val="accent2"/>
              </a:buClr>
              <a:buSzPts val="2800"/>
              <a:buNone/>
            </a:pPr>
            <a:endParaRPr dirty="0"/>
          </a:p>
        </p:txBody>
      </p:sp>
      <p:pic>
        <p:nvPicPr>
          <p:cNvPr id="416" name="Google Shape;416;p19"/>
          <p:cNvPicPr preferRelativeResize="0"/>
          <p:nvPr/>
        </p:nvPicPr>
        <p:blipFill>
          <a:blip r:embed="rId3">
            <a:alphaModFix/>
          </a:blip>
          <a:stretch>
            <a:fillRect/>
          </a:stretch>
        </p:blipFill>
        <p:spPr>
          <a:xfrm>
            <a:off x="10070907" y="358537"/>
            <a:ext cx="1435100" cy="939800"/>
          </a:xfrm>
          <a:prstGeom prst="rect">
            <a:avLst/>
          </a:prstGeom>
          <a:noFill/>
          <a:ln>
            <a:noFill/>
          </a:ln>
        </p:spPr>
      </p:pic>
      <p:pic>
        <p:nvPicPr>
          <p:cNvPr id="2" name="Resim 1" descr="grafik, yazı tipi, logo, grafik tasarım içeren bir resim&#10;&#10;Açıklama otomatik olarak oluşturuldu">
            <a:extLst>
              <a:ext uri="{FF2B5EF4-FFF2-40B4-BE49-F238E27FC236}">
                <a16:creationId xmlns:a16="http://schemas.microsoft.com/office/drawing/2014/main" id="{96D30870-98E8-6C8A-4123-772075B91475}"/>
              </a:ext>
            </a:extLst>
          </p:cNvPr>
          <p:cNvPicPr>
            <a:picLocks noChangeAspect="1"/>
          </p:cNvPicPr>
          <p:nvPr/>
        </p:nvPicPr>
        <p:blipFill>
          <a:blip r:embed="rId4"/>
          <a:stretch>
            <a:fillRect/>
          </a:stretch>
        </p:blipFill>
        <p:spPr>
          <a:xfrm>
            <a:off x="479429" y="486865"/>
            <a:ext cx="2394453" cy="906402"/>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
          <p:cNvSpPr txBox="1">
            <a:spLocks noGrp="1"/>
          </p:cNvSpPr>
          <p:nvPr>
            <p:ph type="body" idx="1"/>
          </p:nvPr>
        </p:nvSpPr>
        <p:spPr>
          <a:xfrm>
            <a:off x="-76200" y="498390"/>
            <a:ext cx="12191999"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dirty="0">
                <a:latin typeface="Helvetica Neue"/>
              </a:rPr>
              <a:t>OTURUM 14: ÇOCUK İŞÇİLİĞİNİ </a:t>
            </a:r>
            <a:r>
              <a:rPr lang="tr" sz="4000" b="1" i="0" u="none" strike="noStrike" dirty="0" smtClean="0">
                <a:latin typeface="Helvetica Neue"/>
              </a:rPr>
              <a:t>ÖNLEMEK </a:t>
            </a:r>
            <a:r>
              <a:rPr lang="tr" sz="4000" b="1" i="0" u="none" strike="noStrike" dirty="0">
                <a:latin typeface="Helvetica Neue"/>
              </a:rPr>
              <a:t>VE MÜDAHALE </a:t>
            </a:r>
            <a:r>
              <a:rPr lang="tr" sz="4000" b="1" i="0" u="none" strike="noStrike" dirty="0" smtClean="0">
                <a:latin typeface="Helvetica Neue"/>
              </a:rPr>
              <a:t>ETMEK </a:t>
            </a:r>
            <a:r>
              <a:rPr lang="tr" sz="4000" b="1" i="0" u="none" strike="noStrike" dirty="0">
                <a:latin typeface="Helvetica Neue"/>
              </a:rPr>
              <a:t>İÇİN GIDA GÜVENLİĞİ VE GEÇİM KAYNAKLARI (FSL) </a:t>
            </a:r>
            <a:endParaRPr dirty="0"/>
          </a:p>
        </p:txBody>
      </p:sp>
      <p:sp>
        <p:nvSpPr>
          <p:cNvPr id="242" name="Google Shape;242;p2"/>
          <p:cNvSpPr txBox="1">
            <a:spLocks noGrp="1"/>
          </p:cNvSpPr>
          <p:nvPr>
            <p:ph type="body" idx="2"/>
          </p:nvPr>
        </p:nvSpPr>
        <p:spPr>
          <a:xfrm>
            <a:off x="1285103" y="3051922"/>
            <a:ext cx="9786552" cy="16378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ct val="0"/>
              </a:spcAft>
              <a:buClr>
                <a:schemeClr val="lt1"/>
              </a:buClr>
              <a:buSzPts val="2400"/>
              <a:buNone/>
            </a:pPr>
            <a:r>
              <a:rPr lang="en-GB" b="1"/>
              <a:t> </a:t>
            </a:r>
            <a:endParaRPr sz="2400">
              <a:solidFill>
                <a:schemeClr val="lt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328045" y="459126"/>
            <a:ext cx="11863953"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Pct val="102857"/>
              <a:buFont typeface="Helvetica Neue"/>
              <a:buNone/>
            </a:pPr>
            <a:r>
              <a:rPr lang="tr" sz="3300" b="1" i="0" u="none" strike="noStrike" dirty="0">
                <a:latin typeface="Helvetica Neue"/>
              </a:rPr>
              <a:t>FSL GİRİŞ NOKTALARI VE PROGRAMLAMA MODELLERİ </a:t>
            </a:r>
            <a:r>
              <a:rPr lang="tr" sz="3600" b="1" i="0" u="none" strike="noStrike" dirty="0">
                <a:latin typeface="Helvetica Neue"/>
              </a:rPr>
              <a:t/>
            </a:r>
            <a:br>
              <a:rPr lang="tr" sz="3600" b="1" i="0" u="none" strike="noStrike" dirty="0">
                <a:latin typeface="Helvetica Neue"/>
              </a:rPr>
            </a:br>
            <a:endParaRPr dirty="0"/>
          </a:p>
        </p:txBody>
      </p:sp>
      <p:sp>
        <p:nvSpPr>
          <p:cNvPr id="424" name="Google Shape;424;p20"/>
          <p:cNvSpPr txBox="1">
            <a:spLocks noGrp="1"/>
          </p:cNvSpPr>
          <p:nvPr>
            <p:ph type="body" idx="1"/>
          </p:nvPr>
        </p:nvSpPr>
        <p:spPr>
          <a:xfrm>
            <a:off x="656020" y="1784814"/>
            <a:ext cx="11535979" cy="71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ts val="3200"/>
              <a:buNone/>
            </a:pPr>
            <a:r>
              <a:rPr lang="tr" sz="2800" b="1" i="0" u="none" strike="noStrike">
                <a:latin typeface="Helvetica Neue"/>
              </a:rPr>
              <a:t>ERGENLER İÇİN GIDA GÜVENLİĞİ VE GEÇİM KAYNAKLARI</a:t>
            </a:r>
            <a:endParaRPr sz="2600"/>
          </a:p>
        </p:txBody>
      </p:sp>
      <p:sp>
        <p:nvSpPr>
          <p:cNvPr id="425" name="Google Shape;425;p20"/>
          <p:cNvSpPr txBox="1">
            <a:spLocks noGrp="1"/>
          </p:cNvSpPr>
          <p:nvPr>
            <p:ph type="body" idx="2"/>
          </p:nvPr>
        </p:nvSpPr>
        <p:spPr>
          <a:xfrm>
            <a:off x="328050" y="2390000"/>
            <a:ext cx="11535900" cy="548100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ct val="0"/>
              </a:spcBef>
              <a:spcAft>
                <a:spcPct val="0"/>
              </a:spcAft>
              <a:buClr>
                <a:schemeClr val="dk2"/>
              </a:buClr>
              <a:buSzPts val="2600"/>
              <a:buChar char="•"/>
            </a:pPr>
            <a:r>
              <a:rPr lang="tr" sz="2000" b="0" i="0" u="none" strike="noStrike" dirty="0">
                <a:solidFill>
                  <a:srgbClr val="212E3B"/>
                </a:solidFill>
                <a:latin typeface="Helvetica Neue"/>
                <a:ea typeface="Helvetica Neue"/>
                <a:cs typeface="Helvetica Neue"/>
                <a:sym typeface="Helvetica Neue"/>
              </a:rPr>
              <a:t>Birçok ülkede 15 yaş üstü ergenlerin çalışması </a:t>
            </a:r>
            <a:r>
              <a:rPr lang="tr" sz="2000" b="0" i="0" u="none" strike="noStrike" dirty="0" smtClean="0">
                <a:solidFill>
                  <a:srgbClr val="212E3B"/>
                </a:solidFill>
                <a:latin typeface="Helvetica Neue"/>
                <a:ea typeface="Helvetica Neue"/>
                <a:cs typeface="Helvetica Neue"/>
                <a:sym typeface="Helvetica Neue"/>
              </a:rPr>
              <a:t>yasaldır</a:t>
            </a:r>
            <a:r>
              <a:rPr lang="tr" sz="2000" b="1" i="0" u="none" strike="noStrike" dirty="0" smtClean="0">
                <a:solidFill>
                  <a:srgbClr val="212E3B"/>
                </a:solidFill>
                <a:latin typeface="Helvetica Neue"/>
                <a:ea typeface="Helvetica Neue"/>
                <a:cs typeface="Helvetica Neue"/>
                <a:sym typeface="Helvetica Neue"/>
              </a:rPr>
              <a:t>; </a:t>
            </a:r>
            <a:r>
              <a:rPr lang="tr" sz="2000" b="1" i="0" u="none" strike="noStrike" dirty="0">
                <a:solidFill>
                  <a:srgbClr val="212E3B"/>
                </a:solidFill>
                <a:latin typeface="Helvetica Neue"/>
                <a:ea typeface="Helvetica Neue"/>
                <a:cs typeface="Helvetica Neue"/>
                <a:sym typeface="Helvetica Neue"/>
              </a:rPr>
              <a:t>bu ergenlerin olası zararlardan (örneğin, tehlikeli iş, istismar, şiddet vb.) korunması gerekmektedir.</a:t>
            </a:r>
            <a:r>
              <a:rPr lang="tr" sz="2000" b="0" i="0" u="none" strike="noStrike" dirty="0">
                <a:solidFill>
                  <a:srgbClr val="212E3B"/>
                </a:solidFill>
                <a:latin typeface="Helvetica Neue"/>
                <a:ea typeface="Helvetica Neue"/>
                <a:cs typeface="Helvetica Neue"/>
                <a:sym typeface="Helvetica Neue"/>
              </a:rPr>
              <a:t> </a:t>
            </a:r>
            <a:endParaRPr dirty="0"/>
          </a:p>
          <a:p>
            <a:pPr marL="457200" lvl="0" indent="0" algn="l" rtl="0">
              <a:lnSpc>
                <a:spcPct val="80000"/>
              </a:lnSpc>
              <a:spcBef>
                <a:spcPct val="0"/>
              </a:spcBef>
              <a:spcAft>
                <a:spcPct val="0"/>
              </a:spcAft>
              <a:buSzPts val="2000"/>
              <a:buNone/>
            </a:pPr>
            <a:endParaRPr sz="2000" dirty="0">
              <a:solidFill>
                <a:schemeClr val="dk2"/>
              </a:solidFill>
              <a:latin typeface="Helvetica Neue"/>
              <a:ea typeface="Helvetica Neue"/>
              <a:cs typeface="Helvetica Neue"/>
              <a:sym typeface="Helvetica Neue"/>
            </a:endParaRPr>
          </a:p>
          <a:p>
            <a:pPr marL="285750" lvl="0" indent="-285750" algn="l" rtl="0">
              <a:lnSpc>
                <a:spcPct val="80000"/>
              </a:lnSpc>
              <a:spcBef>
                <a:spcPct val="0"/>
              </a:spcBef>
              <a:spcAft>
                <a:spcPct val="0"/>
              </a:spcAft>
              <a:buClr>
                <a:schemeClr val="dk2"/>
              </a:buClr>
              <a:buSzPts val="2600"/>
              <a:buChar char="•"/>
            </a:pPr>
            <a:r>
              <a:rPr lang="tr" sz="2000" b="1" i="0" u="none" strike="noStrike" dirty="0">
                <a:solidFill>
                  <a:srgbClr val="212E3B"/>
                </a:solidFill>
                <a:latin typeface="Helvetica Neue"/>
                <a:ea typeface="Helvetica Neue"/>
                <a:cs typeface="Helvetica Neue"/>
                <a:sym typeface="Helvetica Neue"/>
              </a:rPr>
              <a:t>Temel strateji: </a:t>
            </a:r>
            <a:r>
              <a:rPr lang="tr" sz="2000" b="0" i="0" u="none" strike="noStrike" dirty="0">
                <a:solidFill>
                  <a:srgbClr val="212E3B"/>
                </a:solidFill>
                <a:latin typeface="Helvetica Neue"/>
                <a:ea typeface="Helvetica Neue"/>
                <a:cs typeface="Helvetica Neue"/>
                <a:sym typeface="Helvetica Neue"/>
              </a:rPr>
              <a:t>Kullanılmayan potansiyel, genellikle okul dışında, önemli insani ihtiyaçlar, yetişkinliğe geçişi destekleyecek önemli beceriler</a:t>
            </a:r>
            <a:r>
              <a:rPr lang="tr" sz="2000" b="0" i="0" u="none" strike="noStrike" dirty="0">
                <a:solidFill>
                  <a:srgbClr val="545554"/>
                </a:solidFill>
                <a:latin typeface="Helvetica Neue"/>
                <a:ea typeface="Helvetica Neue"/>
                <a:cs typeface="Helvetica Neue"/>
                <a:sym typeface="Helvetica Neue"/>
              </a:rPr>
              <a:t>, </a:t>
            </a:r>
            <a:r>
              <a:rPr lang="tr" sz="2000" b="0" i="0" u="none" strike="noStrike" dirty="0">
                <a:solidFill>
                  <a:srgbClr val="212E3B"/>
                </a:solidFill>
                <a:latin typeface="Helvetica Neue"/>
                <a:ea typeface="Helvetica Neue"/>
                <a:cs typeface="Helvetica Neue"/>
                <a:sym typeface="Helvetica Neue"/>
              </a:rPr>
              <a:t>okula dönme olasılığı düşük ergenler için eğitimin mümkün olmadığı durumlarda uygun </a:t>
            </a:r>
            <a:r>
              <a:rPr lang="tr" sz="2000" b="0" i="0" u="none" strike="noStrike" dirty="0" smtClean="0">
                <a:solidFill>
                  <a:srgbClr val="212E3B"/>
                </a:solidFill>
                <a:latin typeface="Helvetica Neue"/>
                <a:ea typeface="Helvetica Neue"/>
                <a:cs typeface="Helvetica Neue"/>
                <a:sym typeface="Helvetica Neue"/>
              </a:rPr>
              <a:t>alternatif</a:t>
            </a:r>
            <a:endParaRPr dirty="0"/>
          </a:p>
          <a:p>
            <a:pPr marL="285750" lvl="0" indent="-120650" algn="l" rtl="0">
              <a:lnSpc>
                <a:spcPct val="80000"/>
              </a:lnSpc>
              <a:spcBef>
                <a:spcPct val="0"/>
              </a:spcBef>
              <a:spcAft>
                <a:spcPct val="0"/>
              </a:spcAft>
              <a:buClr>
                <a:schemeClr val="dk2"/>
              </a:buClr>
              <a:buSzPts val="2600"/>
              <a:buNone/>
            </a:pPr>
            <a:endParaRPr sz="2000" dirty="0">
              <a:solidFill>
                <a:schemeClr val="dk2"/>
              </a:solidFill>
              <a:latin typeface="Helvetica Neue"/>
              <a:ea typeface="Helvetica Neue"/>
              <a:cs typeface="Helvetica Neue"/>
              <a:sym typeface="Helvetica Neue"/>
            </a:endParaRPr>
          </a:p>
          <a:p>
            <a:pPr marL="285750" lvl="0" indent="-285750" algn="l" rtl="0">
              <a:lnSpc>
                <a:spcPct val="80000"/>
              </a:lnSpc>
              <a:spcBef>
                <a:spcPct val="0"/>
              </a:spcBef>
              <a:spcAft>
                <a:spcPct val="0"/>
              </a:spcAft>
              <a:buClr>
                <a:schemeClr val="dk2"/>
              </a:buClr>
              <a:buSzPts val="2600"/>
              <a:buChar char="•"/>
            </a:pPr>
            <a:r>
              <a:rPr lang="tr" sz="2000" b="1" i="0" u="none" strike="noStrike" dirty="0">
                <a:solidFill>
                  <a:srgbClr val="212E3B"/>
                </a:solidFill>
                <a:latin typeface="Helvetica Neue"/>
                <a:ea typeface="Helvetica Neue"/>
                <a:cs typeface="Helvetica Neue"/>
                <a:sym typeface="Helvetica Neue"/>
              </a:rPr>
              <a:t>Temel Fırsatlar:</a:t>
            </a:r>
            <a:endParaRPr dirty="0"/>
          </a:p>
          <a:p>
            <a:pPr marL="914400" lvl="1" indent="-374650" algn="l" rtl="0">
              <a:lnSpc>
                <a:spcPct val="80000"/>
              </a:lnSpc>
              <a:spcBef>
                <a:spcPts val="500"/>
              </a:spcBef>
              <a:spcAft>
                <a:spcPct val="0"/>
              </a:spcAft>
              <a:buClr>
                <a:schemeClr val="dk2"/>
              </a:buClr>
              <a:buSzPts val="2300"/>
              <a:buFont typeface="Arial"/>
              <a:buChar char="○"/>
            </a:pPr>
            <a:r>
              <a:rPr lang="tr" sz="1700" b="0" i="0" u="none" strike="noStrike" dirty="0">
                <a:solidFill>
                  <a:srgbClr val="212E3B"/>
                </a:solidFill>
                <a:latin typeface="Helvetica Neue"/>
                <a:ea typeface="Helvetica Neue"/>
                <a:cs typeface="Helvetica Neue"/>
                <a:sym typeface="Helvetica Neue"/>
              </a:rPr>
              <a:t>Güvenli ve yaşa uygun, bağlam ve koordinasyon, toplumsal cinsiyet eşitliği, istişare ve iş birliği </a:t>
            </a:r>
            <a:endParaRPr sz="2100" dirty="0"/>
          </a:p>
          <a:p>
            <a:pPr marL="914400" lvl="1" indent="-374650" algn="l" rtl="0">
              <a:lnSpc>
                <a:spcPct val="80000"/>
              </a:lnSpc>
              <a:spcBef>
                <a:spcPts val="500"/>
              </a:spcBef>
              <a:spcAft>
                <a:spcPct val="0"/>
              </a:spcAft>
              <a:buClr>
                <a:schemeClr val="dk2"/>
              </a:buClr>
              <a:buSzPts val="2300"/>
              <a:buFont typeface="Arial"/>
              <a:buChar char="○"/>
            </a:pPr>
            <a:r>
              <a:rPr lang="tr" sz="1700" b="0" i="0" u="none" strike="noStrike" dirty="0">
                <a:solidFill>
                  <a:srgbClr val="212E3B"/>
                </a:solidFill>
                <a:latin typeface="Helvetica Neue"/>
                <a:ea typeface="Helvetica Neue"/>
                <a:cs typeface="Helvetica Neue"/>
                <a:sym typeface="Helvetica Neue"/>
              </a:rPr>
              <a:t>Programa kayıt, programda kalma ve programı tamamlama için ek destek </a:t>
            </a:r>
            <a:r>
              <a:rPr lang="tr" sz="1700" b="0" i="0" u="none" strike="noStrike" dirty="0" smtClean="0">
                <a:solidFill>
                  <a:srgbClr val="212E3B"/>
                </a:solidFill>
                <a:latin typeface="Helvetica Neue"/>
                <a:ea typeface="Helvetica Neue"/>
                <a:cs typeface="Helvetica Neue"/>
                <a:sym typeface="Helvetica Neue"/>
              </a:rPr>
              <a:t>sağla</a:t>
            </a:r>
            <a:r>
              <a:rPr lang="tr" sz="1700" dirty="0" smtClean="0">
                <a:solidFill>
                  <a:srgbClr val="212E3B"/>
                </a:solidFill>
              </a:rPr>
              <a:t>yın.</a:t>
            </a:r>
            <a:endParaRPr sz="2100" dirty="0"/>
          </a:p>
          <a:p>
            <a:pPr marL="914400" lvl="1" indent="-374650" algn="l" rtl="0">
              <a:lnSpc>
                <a:spcPct val="80000"/>
              </a:lnSpc>
              <a:spcBef>
                <a:spcPct val="0"/>
              </a:spcBef>
              <a:spcAft>
                <a:spcPct val="0"/>
              </a:spcAft>
              <a:buClr>
                <a:schemeClr val="dk2"/>
              </a:buClr>
              <a:buSzPts val="2300"/>
              <a:buFont typeface="Arial"/>
              <a:buChar char="○"/>
            </a:pPr>
            <a:r>
              <a:rPr lang="tr" sz="1700" b="0" i="0" u="none" strike="noStrike" dirty="0">
                <a:solidFill>
                  <a:srgbClr val="212E3B"/>
                </a:solidFill>
                <a:latin typeface="Helvetica Neue"/>
                <a:ea typeface="Helvetica Neue"/>
                <a:cs typeface="Helvetica Neue"/>
                <a:sym typeface="Helvetica Neue"/>
              </a:rPr>
              <a:t>Öğrenme ve beceri geliştirme fırsatları içeren programlar oluşturun (çıraklık, iş başında eğitim, yaşam becerileri, okuma-yazma, matematik becerileri, iş sağlığı ve güvenliği eğitimi vb</a:t>
            </a:r>
            <a:r>
              <a:rPr lang="tr" sz="1700" b="0" i="0" u="none" strike="noStrike" dirty="0" smtClean="0">
                <a:solidFill>
                  <a:srgbClr val="212E3B"/>
                </a:solidFill>
                <a:latin typeface="Helvetica Neue"/>
                <a:ea typeface="Helvetica Neue"/>
                <a:cs typeface="Helvetica Neue"/>
                <a:sym typeface="Helvetica Neue"/>
              </a:rPr>
              <a:t>.).</a:t>
            </a:r>
            <a:endParaRPr sz="2100" dirty="0"/>
          </a:p>
          <a:p>
            <a:pPr marL="914400" lvl="1" indent="-374650" algn="l" rtl="0">
              <a:lnSpc>
                <a:spcPct val="80000"/>
              </a:lnSpc>
              <a:spcBef>
                <a:spcPct val="0"/>
              </a:spcBef>
              <a:spcAft>
                <a:spcPct val="0"/>
              </a:spcAft>
              <a:buClr>
                <a:schemeClr val="dk2"/>
              </a:buClr>
              <a:buSzPts val="2300"/>
              <a:buFont typeface="Arial"/>
              <a:buChar char="○"/>
            </a:pPr>
            <a:r>
              <a:rPr lang="tr" sz="1700" b="0" i="0" u="none" strike="noStrike" dirty="0">
                <a:solidFill>
                  <a:srgbClr val="212E3B"/>
                </a:solidFill>
                <a:latin typeface="Helvetica Neue"/>
                <a:ea typeface="Helvetica Neue"/>
                <a:cs typeface="Helvetica Neue"/>
                <a:sym typeface="Helvetica Neue"/>
              </a:rPr>
              <a:t>Başlıca tedbirleri programa </a:t>
            </a:r>
            <a:r>
              <a:rPr lang="tr" sz="1700" dirty="0">
                <a:solidFill>
                  <a:srgbClr val="212E3B"/>
                </a:solidFill>
              </a:rPr>
              <a:t>dâhil edin</a:t>
            </a:r>
            <a:r>
              <a:rPr lang="tr" sz="1700" b="0" i="0" u="none" strike="noStrike" dirty="0">
                <a:solidFill>
                  <a:srgbClr val="212E3B"/>
                </a:solidFill>
                <a:latin typeface="Helvetica Neue"/>
                <a:ea typeface="Helvetica Neue"/>
                <a:cs typeface="Helvetica Neue"/>
                <a:sym typeface="Helvetica Neue"/>
              </a:rPr>
              <a:t> (yaş doğrulama, düzenleme, izleme, öğrenmeye erişim, izinler, dokümantasyon, yönlendirme yolları vb</a:t>
            </a:r>
            <a:r>
              <a:rPr lang="tr" sz="1700" b="0" i="0" u="none" strike="noStrike" dirty="0" smtClean="0">
                <a:solidFill>
                  <a:srgbClr val="212E3B"/>
                </a:solidFill>
                <a:latin typeface="Helvetica Neue"/>
                <a:ea typeface="Helvetica Neue"/>
                <a:cs typeface="Helvetica Neue"/>
                <a:sym typeface="Helvetica Neue"/>
              </a:rPr>
              <a:t>.).  </a:t>
            </a:r>
            <a:endParaRPr sz="2100" dirty="0"/>
          </a:p>
          <a:p>
            <a:pPr marL="914400" lvl="1" indent="-374650" algn="l" rtl="0">
              <a:lnSpc>
                <a:spcPct val="80000"/>
              </a:lnSpc>
              <a:spcBef>
                <a:spcPct val="0"/>
              </a:spcBef>
              <a:spcAft>
                <a:spcPct val="0"/>
              </a:spcAft>
              <a:buClr>
                <a:schemeClr val="dk2"/>
              </a:buClr>
              <a:buSzPts val="2300"/>
              <a:buFont typeface="Arial"/>
              <a:buChar char="○"/>
            </a:pPr>
            <a:r>
              <a:rPr lang="tr" sz="1700" b="0" i="0" u="none" strike="noStrike" dirty="0">
                <a:solidFill>
                  <a:srgbClr val="212E3B"/>
                </a:solidFill>
                <a:latin typeface="Helvetica Neue"/>
                <a:ea typeface="Helvetica Neue"/>
                <a:cs typeface="Helvetica Neue"/>
                <a:sym typeface="Helvetica Neue"/>
              </a:rPr>
              <a:t>Yasal olarak çalışmasında sakınca olmayan çocuklar için iş sağlığı ve güvenliği vasıtasıyla güvenli çalışma uygulamalarını destekle</a:t>
            </a:r>
            <a:r>
              <a:rPr lang="tr" sz="1700" dirty="0">
                <a:solidFill>
                  <a:srgbClr val="212E3B"/>
                </a:solidFill>
              </a:rPr>
              <a:t>yin</a:t>
            </a:r>
            <a:r>
              <a:rPr lang="tr" sz="1700" b="0" i="0" u="none" strike="noStrike" dirty="0">
                <a:solidFill>
                  <a:srgbClr val="212E3B"/>
                </a:solidFill>
                <a:latin typeface="Helvetica Neue"/>
                <a:ea typeface="Helvetica Neue"/>
                <a:cs typeface="Helvetica Neue"/>
                <a:sym typeface="Helvetica Neue"/>
              </a:rPr>
              <a:t> (örneğin, böcek ilaçlarına maruz kalmayı azaltma</a:t>
            </a:r>
            <a:r>
              <a:rPr lang="tr" sz="1700" b="0" i="0" u="none" strike="noStrike" dirty="0" smtClean="0">
                <a:solidFill>
                  <a:srgbClr val="212E3B"/>
                </a:solidFill>
                <a:latin typeface="Helvetica Neue"/>
                <a:ea typeface="Helvetica Neue"/>
                <a:cs typeface="Helvetica Neue"/>
                <a:sym typeface="Helvetica Neue"/>
              </a:rPr>
              <a:t>).</a:t>
            </a:r>
            <a:endParaRPr sz="2100" dirty="0"/>
          </a:p>
          <a:p>
            <a:pPr marL="228600" lvl="0" indent="-50800" algn="l" rtl="0">
              <a:lnSpc>
                <a:spcPct val="90000"/>
              </a:lnSpc>
              <a:spcBef>
                <a:spcPts val="1000"/>
              </a:spcBef>
              <a:spcAft>
                <a:spcPct val="0"/>
              </a:spcAft>
              <a:buClr>
                <a:schemeClr val="accent1"/>
              </a:buClr>
              <a:buSzPts val="2800"/>
              <a:buNone/>
            </a:pPr>
            <a:endParaRPr dirty="0"/>
          </a:p>
        </p:txBody>
      </p:sp>
      <p:sp>
        <p:nvSpPr>
          <p:cNvPr id="426" name="Google Shape;426;p20"/>
          <p:cNvSpPr/>
          <p:nvPr/>
        </p:nvSpPr>
        <p:spPr>
          <a:xfrm>
            <a:off x="-1134140" y="2701265"/>
            <a:ext cx="6096000" cy="36933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600"/>
              <a:buFont typeface="Arial"/>
              <a:buChar char="•"/>
            </a:pPr>
            <a:r>
              <a:rPr lang="tr" sz="1800" b="0" i="0" u="none" strike="noStrike" cap="none">
                <a:solidFill>
                  <a:srgbClr val="212E3B"/>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1"/>
          <p:cNvSpPr txBox="1">
            <a:spLocks noGrp="1"/>
          </p:cNvSpPr>
          <p:nvPr>
            <p:ph type="title"/>
          </p:nvPr>
        </p:nvSpPr>
        <p:spPr>
          <a:xfrm>
            <a:off x="328009" y="534556"/>
            <a:ext cx="1153597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Pts val="3600"/>
              <a:buFont typeface="Helvetica Neue"/>
              <a:buNone/>
            </a:pPr>
            <a:r>
              <a:rPr lang="tr" sz="3300" b="1" i="0" u="none" strike="noStrike" dirty="0">
                <a:latin typeface="Helvetica Neue"/>
              </a:rPr>
              <a:t>FSL GİRİŞ NOKTALARI VE PROGRAMLAMA MODELLERİ </a:t>
            </a:r>
            <a:r>
              <a:rPr lang="tr" sz="3600" b="1" i="0" u="none" strike="noStrike" dirty="0">
                <a:latin typeface="Helvetica Neue"/>
              </a:rPr>
              <a:t/>
            </a:r>
            <a:br>
              <a:rPr lang="tr" sz="3600" b="1" i="0" u="none" strike="noStrike" dirty="0">
                <a:latin typeface="Helvetica Neue"/>
              </a:rPr>
            </a:br>
            <a:endParaRPr dirty="0"/>
          </a:p>
        </p:txBody>
      </p:sp>
      <p:sp>
        <p:nvSpPr>
          <p:cNvPr id="432" name="Google Shape;432;p21"/>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3200" b="1" i="0" u="none" strike="noStrike">
                <a:solidFill>
                  <a:srgbClr val="026794"/>
                </a:solidFill>
                <a:latin typeface="Helvetica Neue"/>
              </a:rPr>
              <a:t>TARIMSAL GEÇİM KAYNAKLARI </a:t>
            </a:r>
            <a:endParaRPr/>
          </a:p>
          <a:p>
            <a:pPr marL="0" lvl="0" indent="0" algn="l" rtl="0">
              <a:lnSpc>
                <a:spcPct val="90000"/>
              </a:lnSpc>
              <a:spcBef>
                <a:spcPts val="1000"/>
              </a:spcBef>
              <a:spcAft>
                <a:spcPct val="0"/>
              </a:spcAft>
              <a:buClr>
                <a:schemeClr val="accent1"/>
              </a:buClr>
              <a:buSzPts val="3000"/>
              <a:buNone/>
            </a:pPr>
            <a:endParaRPr sz="3000"/>
          </a:p>
        </p:txBody>
      </p:sp>
      <p:sp>
        <p:nvSpPr>
          <p:cNvPr id="433" name="Google Shape;433;p21"/>
          <p:cNvSpPr txBox="1">
            <a:spLocks noGrp="1"/>
          </p:cNvSpPr>
          <p:nvPr>
            <p:ph type="body" idx="2"/>
          </p:nvPr>
        </p:nvSpPr>
        <p:spPr>
          <a:xfrm>
            <a:off x="656020" y="2501520"/>
            <a:ext cx="10820015"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112000"/>
              </a:lnSpc>
              <a:spcBef>
                <a:spcPct val="0"/>
              </a:spcBef>
              <a:spcAft>
                <a:spcPct val="0"/>
              </a:spcAft>
              <a:buClr>
                <a:schemeClr val="dk2"/>
              </a:buClr>
              <a:buSzPts val="2000"/>
              <a:buChar char="•"/>
            </a:pPr>
            <a:r>
              <a:rPr lang="tr" sz="2000" b="1" i="0" u="none" strike="noStrike" dirty="0">
                <a:solidFill>
                  <a:srgbClr val="212E3B"/>
                </a:solidFill>
                <a:latin typeface="Helvetica Neue"/>
                <a:ea typeface="Helvetica Neue"/>
                <a:cs typeface="Helvetica Neue"/>
                <a:sym typeface="Helvetica Neue"/>
              </a:rPr>
              <a:t>Temel strateji:</a:t>
            </a:r>
            <a:r>
              <a:rPr lang="tr" sz="2000" b="0" i="0" u="none" strike="noStrike" dirty="0">
                <a:solidFill>
                  <a:srgbClr val="212E3B"/>
                </a:solidFill>
                <a:latin typeface="Helvetica Neue"/>
                <a:ea typeface="Helvetica Neue"/>
                <a:cs typeface="Helvetica Neue"/>
                <a:sym typeface="Helvetica Neue"/>
              </a:rPr>
              <a:t> Büyük riskler, büyük potansiyel. Tarım programları, çocuk işçiliği bakımından nötr değildir, etkileri doğrudan veya dolaylı, olumlu veya olumsuz olabilir.</a:t>
            </a:r>
            <a:endParaRPr dirty="0"/>
          </a:p>
          <a:p>
            <a:pPr marL="228600" lvl="0" indent="-228600" algn="l" rtl="0">
              <a:lnSpc>
                <a:spcPct val="112000"/>
              </a:lnSpc>
              <a:spcBef>
                <a:spcPct val="0"/>
              </a:spcBef>
              <a:spcAft>
                <a:spcPct val="0"/>
              </a:spcAft>
              <a:buClr>
                <a:schemeClr val="dk2"/>
              </a:buClr>
              <a:buSzPts val="2000"/>
              <a:buChar char="•"/>
            </a:pPr>
            <a:r>
              <a:rPr lang="tr" sz="2000" b="1" i="0" u="none" strike="noStrike" dirty="0">
                <a:solidFill>
                  <a:srgbClr val="212E3B"/>
                </a:solidFill>
                <a:latin typeface="Helvetica Neue"/>
                <a:ea typeface="Helvetica Neue"/>
                <a:cs typeface="Helvetica Neue"/>
                <a:sym typeface="Helvetica Neue"/>
              </a:rPr>
              <a:t>Temel Fırsatlar:	</a:t>
            </a:r>
            <a:endParaRPr dirty="0"/>
          </a:p>
          <a:p>
            <a:pPr marL="831850" lvl="1" indent="-374650" algn="l" rtl="0">
              <a:lnSpc>
                <a:spcPct val="112000"/>
              </a:lnSpc>
              <a:spcBef>
                <a:spcPct val="0"/>
              </a:spcBef>
              <a:spcAft>
                <a:spcPct val="0"/>
              </a:spcAft>
              <a:buClr>
                <a:schemeClr val="dk2"/>
              </a:buClr>
              <a:buSzPts val="2000"/>
              <a:buFont typeface="Courier New"/>
              <a:buChar char="o"/>
            </a:pPr>
            <a:r>
              <a:rPr lang="tr" sz="2000" b="0" i="0" u="none" strike="noStrike" dirty="0">
                <a:solidFill>
                  <a:srgbClr val="181717"/>
                </a:solidFill>
                <a:latin typeface="Helvetica Neue"/>
              </a:rPr>
              <a:t>Çocuklar tarafından üstlenilen olası tehlikeli ve ağır tarım işlerini </a:t>
            </a:r>
            <a:r>
              <a:rPr lang="tr" sz="2000" b="0" i="0" u="none" strike="noStrike" dirty="0">
                <a:solidFill>
                  <a:srgbClr val="212E3B"/>
                </a:solidFill>
                <a:latin typeface="Helvetica Neue"/>
                <a:ea typeface="Helvetica Neue"/>
                <a:cs typeface="Helvetica Neue"/>
                <a:sym typeface="Helvetica Neue"/>
              </a:rPr>
              <a:t>tespit edin</a:t>
            </a:r>
            <a:r>
              <a:rPr lang="tr" sz="2000" b="0" i="0" u="none" strike="noStrike" dirty="0">
                <a:solidFill>
                  <a:srgbClr val="181717"/>
                </a:solidFill>
                <a:latin typeface="Helvetica Neue"/>
              </a:rPr>
              <a:t> ve azaltın </a:t>
            </a:r>
            <a:endParaRPr dirty="0">
              <a:solidFill>
                <a:schemeClr val="tx2">
                  <a:lumMod val="10000"/>
                </a:schemeClr>
              </a:solidFill>
            </a:endParaRPr>
          </a:p>
          <a:p>
            <a:pPr marL="831850" lvl="1" indent="-374650" algn="l" rtl="0">
              <a:lnSpc>
                <a:spcPct val="112000"/>
              </a:lnSpc>
              <a:spcBef>
                <a:spcPct val="0"/>
              </a:spcBef>
              <a:spcAft>
                <a:spcPct val="0"/>
              </a:spcAft>
              <a:buClr>
                <a:schemeClr val="dk1"/>
              </a:buClr>
              <a:buSzPts val="2000"/>
              <a:buFont typeface="Courier New"/>
              <a:buChar char="o"/>
            </a:pPr>
            <a:r>
              <a:rPr lang="tr" sz="2000" b="0" i="0" u="none" strike="noStrike" dirty="0">
                <a:solidFill>
                  <a:srgbClr val="181717"/>
                </a:solidFill>
                <a:latin typeface="Helvetica Neue"/>
              </a:rPr>
              <a:t>Bakım verenler/ergenler için güvenli tarımsal faaliyetleri teşvik eden programlar oluşturun:</a:t>
            </a:r>
            <a:endParaRPr dirty="0">
              <a:solidFill>
                <a:schemeClr val="tx2">
                  <a:lumMod val="10000"/>
                </a:schemeClr>
              </a:solidFill>
            </a:endParaRPr>
          </a:p>
          <a:p>
            <a:pPr marL="1143000" lvl="2" indent="-228600" algn="l" rtl="0">
              <a:lnSpc>
                <a:spcPct val="112000"/>
              </a:lnSpc>
              <a:spcBef>
                <a:spcPct val="0"/>
              </a:spcBef>
              <a:spcAft>
                <a:spcPct val="0"/>
              </a:spcAft>
              <a:buClr>
                <a:schemeClr val="dk1"/>
              </a:buClr>
              <a:buSzPts val="1600"/>
              <a:buFont typeface="Noto Sans Symbols"/>
              <a:buChar char="▪"/>
            </a:pPr>
            <a:r>
              <a:rPr lang="tr" sz="1600" b="0" i="0" u="none" strike="noStrike" dirty="0">
                <a:solidFill>
                  <a:srgbClr val="181717"/>
                </a:solidFill>
                <a:latin typeface="Helvetica Neue"/>
              </a:rPr>
              <a:t>Topluluk geçim kaynağı projeleri </a:t>
            </a:r>
            <a:endParaRPr dirty="0">
              <a:solidFill>
                <a:schemeClr val="tx2">
                  <a:lumMod val="10000"/>
                </a:schemeClr>
              </a:solidFill>
            </a:endParaRPr>
          </a:p>
          <a:p>
            <a:pPr marL="1143000" lvl="2" indent="-228600" algn="l" rtl="0">
              <a:lnSpc>
                <a:spcPct val="112000"/>
              </a:lnSpc>
              <a:spcBef>
                <a:spcPct val="0"/>
              </a:spcBef>
              <a:spcAft>
                <a:spcPct val="0"/>
              </a:spcAft>
              <a:buClr>
                <a:schemeClr val="dk1"/>
              </a:buClr>
              <a:buSzPts val="1600"/>
              <a:buFont typeface="Noto Sans Symbols"/>
              <a:buChar char="▪"/>
            </a:pPr>
            <a:r>
              <a:rPr lang="tr" sz="1600" b="0" i="0" u="none" strike="noStrike" dirty="0">
                <a:solidFill>
                  <a:srgbClr val="181717"/>
                </a:solidFill>
                <a:latin typeface="Helvetica Neue"/>
              </a:rPr>
              <a:t>Genç Çiftçi Tarla ve Yaşam Okulu (JFFLS)</a:t>
            </a:r>
            <a:endParaRPr dirty="0">
              <a:solidFill>
                <a:schemeClr val="tx2">
                  <a:lumMod val="10000"/>
                </a:schemeClr>
              </a:solidFill>
            </a:endParaRPr>
          </a:p>
          <a:p>
            <a:pPr marL="1143000" lvl="2" indent="-228600" algn="l" rtl="0">
              <a:lnSpc>
                <a:spcPct val="112000"/>
              </a:lnSpc>
              <a:spcBef>
                <a:spcPct val="0"/>
              </a:spcBef>
              <a:spcAft>
                <a:spcPct val="0"/>
              </a:spcAft>
              <a:buClr>
                <a:schemeClr val="dk1"/>
              </a:buClr>
              <a:buSzPts val="1600"/>
              <a:buFont typeface="Noto Sans Symbols"/>
              <a:buChar char="▪"/>
            </a:pPr>
            <a:r>
              <a:rPr lang="tr" sz="1600" b="0" i="0" u="none" strike="noStrike" dirty="0">
                <a:solidFill>
                  <a:srgbClr val="181717"/>
                </a:solidFill>
                <a:latin typeface="Helvetica Neue"/>
              </a:rPr>
              <a:t>Ekonomik sarsıntılarla mücadele etmek, dayanıklılığı geliştirmek, üretim ve varlıkları yeniden canlandırmak amacıyla haneler/tarım sistemleri için özel destek   </a:t>
            </a:r>
            <a:endParaRPr dirty="0">
              <a:solidFill>
                <a:schemeClr val="tx2">
                  <a:lumMod val="10000"/>
                </a:schemeClr>
              </a:solidFill>
            </a:endParaRPr>
          </a:p>
          <a:p>
            <a:pPr marL="1143000" lvl="2" indent="-228600" algn="l" rtl="0">
              <a:lnSpc>
                <a:spcPct val="112000"/>
              </a:lnSpc>
              <a:spcBef>
                <a:spcPct val="0"/>
              </a:spcBef>
              <a:spcAft>
                <a:spcPct val="0"/>
              </a:spcAft>
              <a:buClr>
                <a:schemeClr val="dk1"/>
              </a:buClr>
              <a:buSzPts val="1600"/>
              <a:buFont typeface="Noto Sans Symbols"/>
              <a:buChar char="▪"/>
            </a:pPr>
            <a:r>
              <a:rPr lang="tr" sz="1600" b="0" i="0" u="none" strike="noStrike" dirty="0">
                <a:solidFill>
                  <a:srgbClr val="181717"/>
                </a:solidFill>
                <a:latin typeface="Helvetica Neue"/>
              </a:rPr>
              <a:t>Kırsal altyapı</a:t>
            </a:r>
            <a:endParaRPr dirty="0">
              <a:solidFill>
                <a:schemeClr val="tx2">
                  <a:lumMod val="10000"/>
                </a:schemeClr>
              </a:solidFill>
            </a:endParaRPr>
          </a:p>
          <a:p>
            <a:pPr marL="831850" lvl="1" indent="-374650" algn="l" rtl="0">
              <a:lnSpc>
                <a:spcPct val="112000"/>
              </a:lnSpc>
              <a:spcBef>
                <a:spcPct val="0"/>
              </a:spcBef>
              <a:spcAft>
                <a:spcPct val="0"/>
              </a:spcAft>
              <a:buClr>
                <a:schemeClr val="dk1"/>
              </a:buClr>
              <a:buSzPts val="2000"/>
              <a:buFont typeface="Courier New"/>
              <a:buChar char="o"/>
            </a:pPr>
            <a:r>
              <a:rPr lang="tr" sz="2000" b="0" i="0" u="none" strike="noStrike" dirty="0">
                <a:solidFill>
                  <a:srgbClr val="181717"/>
                </a:solidFill>
                <a:latin typeface="Helvetica Neue"/>
              </a:rPr>
              <a:t>Çocuklara yaşlarına uygun ve güvenli tarımsal faaliyetler hakkında rehberlik sağlayın ve farkındalık </a:t>
            </a:r>
            <a:r>
              <a:rPr lang="tr" sz="2000" b="0" i="0" u="none" strike="noStrike" dirty="0" smtClean="0">
                <a:solidFill>
                  <a:srgbClr val="181717"/>
                </a:solidFill>
                <a:latin typeface="Helvetica Neue"/>
              </a:rPr>
              <a:t>oluşturun.</a:t>
            </a:r>
            <a:endParaRPr dirty="0">
              <a:solidFill>
                <a:schemeClr val="tx2">
                  <a:lumMod val="10000"/>
                </a:schemeClr>
              </a:solidFill>
            </a:endParaRPr>
          </a:p>
          <a:p>
            <a:pPr marL="831850" lvl="1" indent="-247650" algn="l" rtl="0">
              <a:lnSpc>
                <a:spcPct val="112000"/>
              </a:lnSpc>
              <a:spcBef>
                <a:spcPct val="0"/>
              </a:spcBef>
              <a:spcAft>
                <a:spcPct val="0"/>
              </a:spcAft>
              <a:buClr>
                <a:schemeClr val="dk1"/>
              </a:buClr>
              <a:buSzPts val="2000"/>
              <a:buFont typeface="Courier New"/>
              <a:buNone/>
            </a:pPr>
            <a:endParaRPr sz="2000" dirty="0"/>
          </a:p>
        </p:txBody>
      </p:sp>
      <p:sp>
        <p:nvSpPr>
          <p:cNvPr id="434" name="Google Shape;434;p21"/>
          <p:cNvSpPr/>
          <p:nvPr/>
        </p:nvSpPr>
        <p:spPr>
          <a:xfrm>
            <a:off x="-1134140" y="2701265"/>
            <a:ext cx="6096000" cy="36933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600"/>
              <a:buFont typeface="Arial"/>
              <a:buChar char="•"/>
            </a:pPr>
            <a:r>
              <a:rPr lang="tr" sz="1800" b="0" i="0" u="none" strike="noStrike" cap="none">
                <a:solidFill>
                  <a:srgbClr val="212E3B"/>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2"/>
          <p:cNvSpPr txBox="1">
            <a:spLocks noGrp="1"/>
          </p:cNvSpPr>
          <p:nvPr>
            <p:ph type="title"/>
          </p:nvPr>
        </p:nvSpPr>
        <p:spPr>
          <a:xfrm>
            <a:off x="408878" y="459251"/>
            <a:ext cx="1153597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Pts val="3600"/>
              <a:buFont typeface="Helvetica Neue"/>
              <a:buNone/>
            </a:pPr>
            <a:r>
              <a:rPr lang="tr" sz="3300" b="1" i="0" u="none" strike="noStrike" dirty="0">
                <a:latin typeface="Helvetica Neue"/>
              </a:rPr>
              <a:t>FSL GİRİŞ NOKTALARI VE PROGRAMLAMA MODELLERİ </a:t>
            </a:r>
            <a:r>
              <a:rPr lang="tr" sz="3600" b="1" i="0" u="none" strike="noStrike" dirty="0">
                <a:latin typeface="Helvetica Neue"/>
              </a:rPr>
              <a:t/>
            </a:r>
            <a:br>
              <a:rPr lang="tr" sz="3600" b="1" i="0" u="none" strike="noStrike" dirty="0">
                <a:latin typeface="Helvetica Neue"/>
              </a:rPr>
            </a:br>
            <a:endParaRPr dirty="0"/>
          </a:p>
        </p:txBody>
      </p:sp>
      <p:sp>
        <p:nvSpPr>
          <p:cNvPr id="440" name="Google Shape;440;p22"/>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ts val="3200"/>
              <a:buNone/>
            </a:pPr>
            <a:r>
              <a:rPr lang="tr" sz="2800" b="1" i="0" u="none" strike="noStrike">
                <a:latin typeface="Helvetica Neue"/>
              </a:rPr>
              <a:t>İSTİHDAM, KÜÇÜK İŞLETMELER VE PAZARA ERİŞİM </a:t>
            </a:r>
            <a:endParaRPr sz="2400"/>
          </a:p>
        </p:txBody>
      </p:sp>
      <p:sp>
        <p:nvSpPr>
          <p:cNvPr id="441" name="Google Shape;441;p22"/>
          <p:cNvSpPr txBox="1">
            <a:spLocks noGrp="1"/>
          </p:cNvSpPr>
          <p:nvPr>
            <p:ph type="body" idx="2"/>
          </p:nvPr>
        </p:nvSpPr>
        <p:spPr>
          <a:xfrm>
            <a:off x="685994" y="2416206"/>
            <a:ext cx="10981749" cy="4021170"/>
          </a:xfrm>
          <a:prstGeom prst="rect">
            <a:avLst/>
          </a:prstGeom>
          <a:noFill/>
          <a:ln>
            <a:noFill/>
          </a:ln>
        </p:spPr>
        <p:txBody>
          <a:bodyPr spcFirstLastPara="1" wrap="square" lIns="91425" tIns="45700" rIns="91425" bIns="45700" anchor="t" anchorCtr="0">
            <a:noAutofit/>
          </a:bodyPr>
          <a:lstStyle/>
          <a:p>
            <a:pPr marL="285750" lvl="0" indent="-254040" algn="l" rtl="0">
              <a:lnSpc>
                <a:spcPct val="120000"/>
              </a:lnSpc>
              <a:spcBef>
                <a:spcPct val="0"/>
              </a:spcBef>
              <a:spcAft>
                <a:spcPct val="0"/>
              </a:spcAft>
              <a:buClr>
                <a:schemeClr val="dk2"/>
              </a:buClr>
              <a:buSzPct val="124990"/>
              <a:buChar char="•"/>
            </a:pPr>
            <a:r>
              <a:rPr lang="tr" sz="2000" b="1" i="0" u="none" strike="noStrike" dirty="0">
                <a:solidFill>
                  <a:srgbClr val="212E3B"/>
                </a:solidFill>
                <a:latin typeface="Helvetica Neue"/>
                <a:ea typeface="Helvetica Neue"/>
                <a:cs typeface="Helvetica Neue"/>
                <a:sym typeface="Helvetica Neue"/>
              </a:rPr>
              <a:t>Temel strateji: </a:t>
            </a:r>
            <a:r>
              <a:rPr lang="tr" sz="2000" b="0" i="0" u="none" strike="noStrike" dirty="0">
                <a:solidFill>
                  <a:srgbClr val="212E3B"/>
                </a:solidFill>
                <a:latin typeface="Helvetica Neue"/>
                <a:ea typeface="Helvetica Neue"/>
                <a:cs typeface="Helvetica Neue"/>
                <a:sym typeface="Helvetica Neue"/>
              </a:rPr>
              <a:t>İş gücü piyasasına ve insana yakışır işe erişimi güçlendirmek, işverenlerle çalışmak, çocuk işçiliğini ele almak ve iş yerinde çocuklara yönelik zararı azaltmak. </a:t>
            </a:r>
            <a:endParaRPr sz="2000" dirty="0"/>
          </a:p>
          <a:p>
            <a:pPr marL="285750" lvl="0" indent="-254040" algn="l" rtl="0">
              <a:lnSpc>
                <a:spcPct val="80000"/>
              </a:lnSpc>
              <a:spcBef>
                <a:spcPts val="600"/>
              </a:spcBef>
              <a:spcAft>
                <a:spcPct val="0"/>
              </a:spcAft>
              <a:buClr>
                <a:schemeClr val="dk2"/>
              </a:buClr>
              <a:buSzPct val="124990"/>
              <a:buChar char="•"/>
            </a:pPr>
            <a:r>
              <a:rPr lang="tr" sz="2000" b="1" i="0" u="none" strike="noStrike" dirty="0">
                <a:solidFill>
                  <a:srgbClr val="212E3B"/>
                </a:solidFill>
                <a:latin typeface="Helvetica Neue"/>
                <a:ea typeface="Helvetica Neue"/>
                <a:cs typeface="Helvetica Neue"/>
                <a:sym typeface="Helvetica Neue"/>
              </a:rPr>
              <a:t>Temel fırsatlar:</a:t>
            </a:r>
            <a:endParaRPr sz="2000" dirty="0"/>
          </a:p>
          <a:p>
            <a:pPr marL="831850" lvl="1" indent="-354370" algn="l" rtl="0">
              <a:lnSpc>
                <a:spcPct val="112000"/>
              </a:lnSpc>
              <a:spcBef>
                <a:spcPts val="600"/>
              </a:spcBef>
              <a:spcAft>
                <a:spcPct val="0"/>
              </a:spcAft>
              <a:buClr>
                <a:schemeClr val="dk2"/>
              </a:buClr>
              <a:buSzTx/>
              <a:buFont typeface="Courier New"/>
              <a:buChar char="o"/>
            </a:pPr>
            <a:r>
              <a:rPr lang="tr" sz="2000" b="0" i="0" u="none" strike="noStrike" dirty="0">
                <a:solidFill>
                  <a:srgbClr val="212E3B"/>
                </a:solidFill>
                <a:latin typeface="Helvetica Neue"/>
                <a:ea typeface="Helvetica Neue"/>
                <a:cs typeface="Helvetica Neue"/>
                <a:sym typeface="Helvetica Neue"/>
              </a:rPr>
              <a:t>İstihdam programlarında insana yakışır işler ve yeterli geçim imkânları sunun</a:t>
            </a:r>
            <a:endParaRPr sz="2000" dirty="0"/>
          </a:p>
          <a:p>
            <a:pPr marL="831850" lvl="1" indent="-354370" algn="l" rtl="0">
              <a:lnSpc>
                <a:spcPct val="112000"/>
              </a:lnSpc>
              <a:spcBef>
                <a:spcPct val="0"/>
              </a:spcBef>
              <a:spcAft>
                <a:spcPct val="0"/>
              </a:spcAft>
              <a:buClr>
                <a:schemeClr val="dk2"/>
              </a:buClr>
              <a:buSzTx/>
              <a:buFont typeface="Courier New"/>
              <a:buChar char="o"/>
            </a:pPr>
            <a:r>
              <a:rPr lang="tr" sz="2000" b="0" i="0" u="none" strike="noStrike" dirty="0">
                <a:solidFill>
                  <a:srgbClr val="212E3B"/>
                </a:solidFill>
                <a:latin typeface="Helvetica Neue"/>
              </a:rPr>
              <a:t>Çocuk işçiliği risk faktörlerinin yüksek olduğu topluluklarda ve hanelerde fırsatları artırmak için yerel piyasa, ticaret piyasası ve iş gücü piyasasının genişletilmesine yardımcı olun</a:t>
            </a:r>
            <a:endParaRPr sz="2000" dirty="0"/>
          </a:p>
          <a:p>
            <a:pPr marL="831850" lvl="1" indent="-354370" algn="l" rtl="0">
              <a:lnSpc>
                <a:spcPct val="112000"/>
              </a:lnSpc>
              <a:spcBef>
                <a:spcPct val="0"/>
              </a:spcBef>
              <a:spcAft>
                <a:spcPct val="0"/>
              </a:spcAft>
              <a:buClr>
                <a:schemeClr val="dk2"/>
              </a:buClr>
              <a:buSzTx/>
              <a:buFont typeface="Courier New"/>
              <a:buChar char="o"/>
            </a:pPr>
            <a:r>
              <a:rPr lang="tr" sz="2000" b="0" i="0" u="none" strike="noStrike" dirty="0">
                <a:solidFill>
                  <a:srgbClr val="212E3B"/>
                </a:solidFill>
                <a:latin typeface="Helvetica Neue"/>
              </a:rPr>
              <a:t>Yerel istihdam büroları ve kamu aktörleri ile birlikte çalışın (savunuculuk, erişim, farkındalık, hedef sektörler).</a:t>
            </a:r>
            <a:endParaRPr sz="2000" dirty="0"/>
          </a:p>
          <a:p>
            <a:pPr marL="831850" lvl="1" indent="-354370" algn="l" rtl="0">
              <a:lnSpc>
                <a:spcPct val="112000"/>
              </a:lnSpc>
              <a:spcBef>
                <a:spcPct val="0"/>
              </a:spcBef>
              <a:spcAft>
                <a:spcPct val="0"/>
              </a:spcAft>
              <a:buClr>
                <a:schemeClr val="dk2"/>
              </a:buClr>
              <a:buSzTx/>
              <a:buFont typeface="Courier New"/>
              <a:buChar char="o"/>
            </a:pPr>
            <a:r>
              <a:rPr lang="tr" sz="2000" b="0" i="0" u="none" strike="noStrike" dirty="0">
                <a:solidFill>
                  <a:srgbClr val="212E3B"/>
                </a:solidFill>
                <a:latin typeface="Helvetica Neue"/>
              </a:rPr>
              <a:t>İşverenlerle çalışın (çalışma koşullarının iyileştirilmesi, çalışma yaşının üstündeki ergenler, çocukların zararlı işlerden uzak tutulması)</a:t>
            </a:r>
            <a:endParaRPr sz="2000" dirty="0"/>
          </a:p>
          <a:p>
            <a:pPr marL="831850" lvl="1" indent="-354370" algn="l" rtl="0">
              <a:lnSpc>
                <a:spcPct val="112000"/>
              </a:lnSpc>
              <a:spcBef>
                <a:spcPct val="0"/>
              </a:spcBef>
              <a:spcAft>
                <a:spcPct val="0"/>
              </a:spcAft>
              <a:buClr>
                <a:schemeClr val="dk2"/>
              </a:buClr>
              <a:buSzTx/>
              <a:buFont typeface="Courier New"/>
              <a:buChar char="o"/>
            </a:pPr>
            <a:r>
              <a:rPr lang="tr" sz="2000" b="0" i="0" u="none" strike="noStrike" dirty="0">
                <a:solidFill>
                  <a:srgbClr val="212E3B"/>
                </a:solidFill>
                <a:latin typeface="Helvetica Neue"/>
              </a:rPr>
              <a:t>Sosyal diyalog, işçi örgütleri, işveren örgütleri, iş platformları </a:t>
            </a:r>
            <a:endParaRPr sz="2000" dirty="0"/>
          </a:p>
          <a:p>
            <a:pPr marL="831850" lvl="1" indent="-354370" algn="l" rtl="0">
              <a:lnSpc>
                <a:spcPct val="112000"/>
              </a:lnSpc>
              <a:spcBef>
                <a:spcPct val="0"/>
              </a:spcBef>
              <a:spcAft>
                <a:spcPct val="0"/>
              </a:spcAft>
              <a:buClr>
                <a:schemeClr val="dk2"/>
              </a:buClr>
              <a:buSzTx/>
              <a:buFont typeface="Courier New"/>
              <a:buChar char="o"/>
            </a:pPr>
            <a:r>
              <a:rPr lang="tr" sz="2000" b="0" i="0" u="none" strike="noStrike" dirty="0">
                <a:solidFill>
                  <a:srgbClr val="212E3B"/>
                </a:solidFill>
                <a:latin typeface="Helvetica Neue"/>
              </a:rPr>
              <a:t>Risk altındaki aileler için istihdam stratejilerini, diğer desteklerle güçlendirin.  </a:t>
            </a:r>
            <a:endParaRPr sz="2000" dirty="0"/>
          </a:p>
          <a:p>
            <a:pPr marL="831850" lvl="1" indent="-247650" algn="l" rtl="0">
              <a:lnSpc>
                <a:spcPct val="112000"/>
              </a:lnSpc>
              <a:spcBef>
                <a:spcPct val="0"/>
              </a:spcBef>
              <a:spcAft>
                <a:spcPct val="0"/>
              </a:spcAft>
              <a:buClr>
                <a:schemeClr val="dk1"/>
              </a:buClr>
              <a:buSzPct val="83301"/>
              <a:buFont typeface="Courier New"/>
              <a:buNone/>
            </a:pPr>
            <a:endParaRPr sz="2000" dirty="0">
              <a:solidFill>
                <a:schemeClr val="dk2"/>
              </a:solidFill>
            </a:endParaRPr>
          </a:p>
          <a:p>
            <a:pPr marL="831850" lvl="1" indent="-247650" algn="l" rtl="0">
              <a:lnSpc>
                <a:spcPct val="112000"/>
              </a:lnSpc>
              <a:spcBef>
                <a:spcPct val="0"/>
              </a:spcBef>
              <a:spcAft>
                <a:spcPct val="0"/>
              </a:spcAft>
              <a:buClr>
                <a:schemeClr val="dk1"/>
              </a:buClr>
              <a:buSzTx/>
              <a:buFont typeface="Courier New"/>
              <a:buNone/>
            </a:pPr>
            <a:endParaRPr sz="2000" b="1" dirty="0">
              <a:solidFill>
                <a:schemeClr val="dk2"/>
              </a:solidFill>
              <a:latin typeface="Helvetica Neue"/>
              <a:ea typeface="Helvetica Neue"/>
              <a:cs typeface="Helvetica Neue"/>
              <a:sym typeface="Helvetica Neue"/>
            </a:endParaRPr>
          </a:p>
          <a:p>
            <a:pPr marL="228600" lvl="0" indent="-50800" algn="l" rtl="0">
              <a:lnSpc>
                <a:spcPct val="90000"/>
              </a:lnSpc>
              <a:spcBef>
                <a:spcPts val="1000"/>
              </a:spcBef>
              <a:spcAft>
                <a:spcPct val="0"/>
              </a:spcAft>
              <a:buClr>
                <a:schemeClr val="accent1"/>
              </a:buClr>
              <a:buSzTx/>
              <a:buNone/>
            </a:pPr>
            <a:endParaRP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title"/>
          </p:nvPr>
        </p:nvSpPr>
        <p:spPr>
          <a:xfrm>
            <a:off x="328010" y="459251"/>
            <a:ext cx="1153597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Pts val="3600"/>
              <a:buFont typeface="Helvetica Neue"/>
              <a:buNone/>
            </a:pPr>
            <a:r>
              <a:rPr lang="tr" sz="3300" b="1" i="0" u="none" strike="noStrike" dirty="0">
                <a:latin typeface="Helvetica Neue"/>
              </a:rPr>
              <a:t>FSL GİRİŞ NOKTALARI VE PROGRAMLAMA MODELLERİ </a:t>
            </a:r>
            <a:r>
              <a:rPr lang="tr" sz="3600" b="1" i="0" u="none" strike="noStrike" dirty="0">
                <a:latin typeface="Helvetica Neue"/>
              </a:rPr>
              <a:t/>
            </a:r>
            <a:br>
              <a:rPr lang="tr" sz="3600" b="1" i="0" u="none" strike="noStrike" dirty="0">
                <a:latin typeface="Helvetica Neue"/>
              </a:rPr>
            </a:br>
            <a:endParaRPr dirty="0"/>
          </a:p>
        </p:txBody>
      </p:sp>
      <p:sp>
        <p:nvSpPr>
          <p:cNvPr id="447" name="Google Shape;447;p23"/>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ts val="3200"/>
              <a:buNone/>
            </a:pPr>
            <a:r>
              <a:rPr lang="tr" sz="3200" b="1" i="0" u="none" strike="noStrike">
                <a:latin typeface="Helvetica Neue"/>
              </a:rPr>
              <a:t>NAKİT VE KUPON YARDIMI (CVA) </a:t>
            </a:r>
            <a:endParaRPr/>
          </a:p>
        </p:txBody>
      </p:sp>
      <p:sp>
        <p:nvSpPr>
          <p:cNvPr id="448" name="Google Shape;448;p23"/>
          <p:cNvSpPr txBox="1">
            <a:spLocks noGrp="1"/>
          </p:cNvSpPr>
          <p:nvPr>
            <p:ph type="body" idx="2"/>
          </p:nvPr>
        </p:nvSpPr>
        <p:spPr>
          <a:xfrm>
            <a:off x="656020" y="2045982"/>
            <a:ext cx="10820015" cy="424338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ct val="0"/>
              </a:spcBef>
              <a:spcAft>
                <a:spcPct val="0"/>
              </a:spcAft>
              <a:buClr>
                <a:schemeClr val="dk2"/>
              </a:buClr>
              <a:buSzPts val="2600"/>
              <a:buNone/>
            </a:pPr>
            <a:endParaRPr sz="2000" dirty="0">
              <a:solidFill>
                <a:schemeClr val="dk2"/>
              </a:solidFill>
              <a:latin typeface="Helvetica Neue"/>
              <a:ea typeface="Helvetica Neue"/>
              <a:cs typeface="Helvetica Neue"/>
              <a:sym typeface="Helvetica Neue"/>
            </a:endParaRPr>
          </a:p>
          <a:p>
            <a:pPr marL="285750" lvl="0" indent="-285750" algn="l" rtl="0">
              <a:lnSpc>
                <a:spcPct val="80000"/>
              </a:lnSpc>
              <a:spcBef>
                <a:spcPts val="600"/>
              </a:spcBef>
              <a:spcAft>
                <a:spcPct val="0"/>
              </a:spcAft>
              <a:buClr>
                <a:schemeClr val="dk2"/>
              </a:buClr>
              <a:buSzPts val="2600"/>
              <a:buChar char="•"/>
            </a:pPr>
            <a:r>
              <a:rPr lang="tr" sz="2000" b="1" i="0" u="none" strike="noStrike" dirty="0">
                <a:solidFill>
                  <a:srgbClr val="212E3B"/>
                </a:solidFill>
                <a:latin typeface="Helvetica Neue"/>
                <a:ea typeface="Helvetica Neue"/>
                <a:cs typeface="Helvetica Neue"/>
                <a:sym typeface="Helvetica Neue"/>
              </a:rPr>
              <a:t>Temel strateji:</a:t>
            </a:r>
            <a:r>
              <a:rPr lang="tr" sz="2000" b="0" i="0" u="none" strike="noStrike" dirty="0">
                <a:solidFill>
                  <a:srgbClr val="181717"/>
                </a:solidFill>
                <a:latin typeface="Helvetica Neue"/>
                <a:ea typeface="Helvetica Neue"/>
                <a:cs typeface="Helvetica Neue"/>
                <a:sym typeface="Helvetica Neue"/>
              </a:rPr>
              <a:t>Daha fazla seçenek, adil istihdam koşulları, yerel pazarları destekleme. Çocukların ücretli ve ücretsiz Çocuk İşçiliği/EKBÇİ'ne katılımını ve kasıtlı aile ayrılığını azalttığını ve okula kaydolmayı ve devamlılığı artırdığını gösteren kanıtlar vardır. </a:t>
            </a:r>
            <a:endParaRPr dirty="0">
              <a:solidFill>
                <a:schemeClr val="tx2">
                  <a:lumMod val="10000"/>
                </a:schemeClr>
              </a:solidFill>
            </a:endParaRPr>
          </a:p>
          <a:p>
            <a:pPr marL="285750" lvl="0" indent="-285750" algn="l" rtl="0">
              <a:lnSpc>
                <a:spcPct val="80000"/>
              </a:lnSpc>
              <a:spcBef>
                <a:spcPts val="600"/>
              </a:spcBef>
              <a:spcAft>
                <a:spcPct val="0"/>
              </a:spcAft>
              <a:buClr>
                <a:schemeClr val="dk2"/>
              </a:buClr>
              <a:buSzPts val="2600"/>
              <a:buChar char="•"/>
            </a:pPr>
            <a:r>
              <a:rPr lang="tr" sz="2000" b="1" i="0" u="none" strike="noStrike" dirty="0">
                <a:solidFill>
                  <a:srgbClr val="181717"/>
                </a:solidFill>
                <a:latin typeface="Helvetica Neue"/>
                <a:ea typeface="Helvetica Neue"/>
                <a:cs typeface="Helvetica Neue"/>
                <a:sym typeface="Helvetica Neue"/>
              </a:rPr>
              <a:t>Temel fırsatlar:</a:t>
            </a:r>
            <a:endParaRPr dirty="0">
              <a:solidFill>
                <a:schemeClr val="tx2">
                  <a:lumMod val="10000"/>
                </a:schemeClr>
              </a:solidFill>
            </a:endParaRPr>
          </a:p>
          <a:p>
            <a:pPr marL="831850" lvl="1" indent="-374650" algn="l" rtl="0">
              <a:lnSpc>
                <a:spcPct val="112000"/>
              </a:lnSpc>
              <a:spcBef>
                <a:spcPts val="600"/>
              </a:spcBef>
              <a:spcAft>
                <a:spcPct val="0"/>
              </a:spcAft>
              <a:buClr>
                <a:schemeClr val="dk2"/>
              </a:buClr>
              <a:buSzPts val="2000"/>
              <a:buFont typeface="Courier New"/>
              <a:buChar char="o"/>
            </a:pPr>
            <a:r>
              <a:rPr lang="tr" sz="2000" b="0" i="0" u="none" strike="noStrike" dirty="0">
                <a:solidFill>
                  <a:srgbClr val="181717"/>
                </a:solidFill>
                <a:latin typeface="Helvetica Neue"/>
                <a:ea typeface="Helvetica Neue"/>
                <a:cs typeface="Helvetica Neue"/>
                <a:sym typeface="Helvetica Neue"/>
              </a:rPr>
              <a:t>Risk altındaki haneler/topluluklara, mevcut CVA'ya ulaşmaları konusunda destek olun.  </a:t>
            </a:r>
            <a:endParaRPr dirty="0">
              <a:solidFill>
                <a:schemeClr val="tx2">
                  <a:lumMod val="10000"/>
                </a:schemeClr>
              </a:solidFill>
            </a:endParaRPr>
          </a:p>
          <a:p>
            <a:pPr marL="831850" lvl="1" indent="-374650" algn="l" rtl="0">
              <a:lnSpc>
                <a:spcPct val="112000"/>
              </a:lnSpc>
              <a:spcBef>
                <a:spcPct val="0"/>
              </a:spcBef>
              <a:spcAft>
                <a:spcPct val="0"/>
              </a:spcAft>
              <a:buClr>
                <a:schemeClr val="dk2"/>
              </a:buClr>
              <a:buSzPts val="2000"/>
              <a:buFont typeface="Courier New"/>
              <a:buChar char="o"/>
            </a:pPr>
            <a:r>
              <a:rPr lang="tr" sz="2000" b="0" i="0" u="none" strike="noStrike" dirty="0">
                <a:solidFill>
                  <a:srgbClr val="181717"/>
                </a:solidFill>
                <a:latin typeface="Helvetica Neue"/>
                <a:ea typeface="Helvetica Neue"/>
                <a:cs typeface="Helvetica Neue"/>
                <a:sym typeface="Helvetica Neue"/>
              </a:rPr>
              <a:t>Nakit Çalışma Grubu ile </a:t>
            </a:r>
            <a:r>
              <a:rPr lang="tr" sz="2000" b="0" i="0" u="none" strike="noStrike" dirty="0" smtClean="0">
                <a:solidFill>
                  <a:srgbClr val="181717"/>
                </a:solidFill>
                <a:latin typeface="Helvetica Neue"/>
                <a:ea typeface="Helvetica Neue"/>
                <a:cs typeface="Helvetica Neue"/>
                <a:sym typeface="Helvetica Neue"/>
              </a:rPr>
              <a:t>koordinasyon sağlayın.</a:t>
            </a:r>
            <a:endParaRPr dirty="0">
              <a:solidFill>
                <a:schemeClr val="tx2">
                  <a:lumMod val="10000"/>
                </a:schemeClr>
              </a:solidFill>
            </a:endParaRPr>
          </a:p>
          <a:p>
            <a:pPr marL="831850" lvl="1" indent="-374650" algn="l" rtl="0">
              <a:lnSpc>
                <a:spcPct val="112000"/>
              </a:lnSpc>
              <a:spcBef>
                <a:spcPct val="0"/>
              </a:spcBef>
              <a:spcAft>
                <a:spcPct val="0"/>
              </a:spcAft>
              <a:buClr>
                <a:schemeClr val="dk2"/>
              </a:buClr>
              <a:buSzPts val="2000"/>
              <a:buFont typeface="Courier New"/>
              <a:buChar char="o"/>
            </a:pPr>
            <a:r>
              <a:rPr lang="tr" sz="2000" b="0" i="0" u="none" strike="noStrike" dirty="0">
                <a:solidFill>
                  <a:srgbClr val="181717"/>
                </a:solidFill>
                <a:latin typeface="Helvetica Neue"/>
                <a:ea typeface="Helvetica Neue"/>
                <a:cs typeface="Helvetica Neue"/>
                <a:sym typeface="Helvetica Neue"/>
              </a:rPr>
              <a:t>CVA kriterlerinin, çocuk işçiliği için çekici bir faktör oluşturmadığından emin olun. </a:t>
            </a:r>
            <a:endParaRPr dirty="0">
              <a:solidFill>
                <a:schemeClr val="tx2">
                  <a:lumMod val="10000"/>
                </a:schemeClr>
              </a:solidFill>
            </a:endParaRPr>
          </a:p>
          <a:p>
            <a:pPr marL="831850" lvl="1" indent="-374650" algn="l" rtl="0">
              <a:lnSpc>
                <a:spcPct val="112000"/>
              </a:lnSpc>
              <a:spcBef>
                <a:spcPct val="0"/>
              </a:spcBef>
              <a:spcAft>
                <a:spcPct val="0"/>
              </a:spcAft>
              <a:buClr>
                <a:schemeClr val="dk2"/>
              </a:buClr>
              <a:buSzPts val="2000"/>
              <a:buFont typeface="Courier New"/>
              <a:buChar char="o"/>
            </a:pPr>
            <a:r>
              <a:rPr lang="tr" sz="2000" b="0" i="0" u="none" strike="noStrike" dirty="0">
                <a:solidFill>
                  <a:srgbClr val="181717"/>
                </a:solidFill>
                <a:latin typeface="Helvetica Neue"/>
                <a:ea typeface="Helvetica Neue"/>
                <a:cs typeface="Helvetica Neue"/>
                <a:sym typeface="Helvetica Neue"/>
              </a:rPr>
              <a:t>Nakit Plus + </a:t>
            </a:r>
            <a:r>
              <a:rPr lang="tr" sz="2000" b="0" i="0" u="none" strike="noStrike" dirty="0" smtClean="0">
                <a:solidFill>
                  <a:srgbClr val="181717"/>
                </a:solidFill>
                <a:latin typeface="Helvetica Neue"/>
                <a:ea typeface="Helvetica Neue"/>
                <a:cs typeface="Helvetica Neue"/>
                <a:sym typeface="Helvetica Neue"/>
              </a:rPr>
              <a:t>tasarlayın. </a:t>
            </a:r>
            <a:endParaRPr dirty="0">
              <a:solidFill>
                <a:schemeClr val="tx2">
                  <a:lumMod val="10000"/>
                </a:schemeClr>
              </a:solidFill>
            </a:endParaRPr>
          </a:p>
          <a:p>
            <a:pPr marL="831850" lvl="1" indent="-374650" algn="l" rtl="0">
              <a:lnSpc>
                <a:spcPct val="112000"/>
              </a:lnSpc>
              <a:spcBef>
                <a:spcPct val="0"/>
              </a:spcBef>
              <a:spcAft>
                <a:spcPct val="0"/>
              </a:spcAft>
              <a:buClr>
                <a:schemeClr val="dk2"/>
              </a:buClr>
              <a:buSzPts val="2000"/>
              <a:buFont typeface="Courier New"/>
              <a:buChar char="o"/>
            </a:pPr>
            <a:r>
              <a:rPr lang="tr" sz="2000" b="0" i="0" u="none" strike="noStrike" dirty="0">
                <a:solidFill>
                  <a:srgbClr val="181717"/>
                </a:solidFill>
                <a:latin typeface="Helvetica Neue"/>
                <a:ea typeface="Helvetica Neue"/>
                <a:cs typeface="Helvetica Neue"/>
                <a:sym typeface="Helvetica Neue"/>
              </a:rPr>
              <a:t>Kısa süreli CVA'yı uzun süreli destekler ile bağlantılandırın (geçim kaynakları, IGA, sosyal koruma)  </a:t>
            </a:r>
            <a:endParaRPr dirty="0">
              <a:solidFill>
                <a:schemeClr val="tx2">
                  <a:lumMod val="10000"/>
                </a:schemeClr>
              </a:solidFill>
            </a:endParaRPr>
          </a:p>
          <a:p>
            <a:pPr marL="831850" lvl="1" indent="-374650" algn="l" rtl="0">
              <a:lnSpc>
                <a:spcPct val="112000"/>
              </a:lnSpc>
              <a:spcBef>
                <a:spcPct val="0"/>
              </a:spcBef>
              <a:spcAft>
                <a:spcPct val="0"/>
              </a:spcAft>
              <a:buClr>
                <a:schemeClr val="dk2"/>
              </a:buClr>
              <a:buSzPts val="2000"/>
              <a:buFont typeface="Courier New"/>
              <a:buChar char="o"/>
            </a:pPr>
            <a:r>
              <a:rPr lang="tr" sz="2000" b="0" i="0" u="none" strike="noStrike" dirty="0">
                <a:solidFill>
                  <a:srgbClr val="181717"/>
                </a:solidFill>
                <a:latin typeface="Helvetica Neue"/>
                <a:ea typeface="Helvetica Neue"/>
                <a:cs typeface="Helvetica Neue"/>
                <a:sym typeface="Helvetica Neue"/>
              </a:rPr>
              <a:t>Ergenlere doğrudan yapılan transferler yeni ortaya çıkan bir </a:t>
            </a:r>
            <a:r>
              <a:rPr lang="tr" sz="2000" b="0" i="0" u="none" strike="noStrike" dirty="0" smtClean="0">
                <a:solidFill>
                  <a:srgbClr val="181717"/>
                </a:solidFill>
                <a:latin typeface="Helvetica Neue"/>
                <a:ea typeface="Helvetica Neue"/>
                <a:cs typeface="Helvetica Neue"/>
                <a:sym typeface="Helvetica Neue"/>
              </a:rPr>
              <a:t>yaklaşımdır.</a:t>
            </a:r>
            <a:endParaRPr dirty="0">
              <a:solidFill>
                <a:schemeClr val="tx2">
                  <a:lumMod val="10000"/>
                </a:schemeClr>
              </a:solidFill>
            </a:endParaRPr>
          </a:p>
          <a:p>
            <a:pPr marL="831850" lvl="1" indent="-374650" algn="l" rtl="0">
              <a:lnSpc>
                <a:spcPct val="112000"/>
              </a:lnSpc>
              <a:spcBef>
                <a:spcPct val="0"/>
              </a:spcBef>
              <a:spcAft>
                <a:spcPct val="0"/>
              </a:spcAft>
              <a:buClr>
                <a:schemeClr val="dk2"/>
              </a:buClr>
              <a:buSzPts val="2000"/>
              <a:buFont typeface="Courier New"/>
              <a:buChar char="o"/>
            </a:pPr>
            <a:r>
              <a:rPr lang="tr" sz="2000" b="0" i="0" u="none" strike="noStrike" dirty="0">
                <a:solidFill>
                  <a:srgbClr val="181717"/>
                </a:solidFill>
                <a:latin typeface="Helvetica Neue"/>
                <a:ea typeface="Helvetica Neue"/>
                <a:cs typeface="Helvetica Neue"/>
                <a:sym typeface="Helvetica Neue"/>
              </a:rPr>
              <a:t>Dikkatle izleyin (piyasada çocuk işçiliği, çocukların eğitimi, zaman kullanımı, çalışması üzerindeki etkisi</a:t>
            </a:r>
            <a:r>
              <a:rPr lang="tr" sz="2000" b="0" i="0" u="none" strike="noStrike" dirty="0" smtClean="0">
                <a:solidFill>
                  <a:srgbClr val="181717"/>
                </a:solidFill>
                <a:latin typeface="Helvetica Neue"/>
                <a:ea typeface="Helvetica Neue"/>
                <a:cs typeface="Helvetica Neue"/>
                <a:sym typeface="Helvetica Neue"/>
              </a:rPr>
              <a:t>).</a:t>
            </a:r>
            <a:endParaRPr dirty="0">
              <a:solidFill>
                <a:schemeClr val="tx2">
                  <a:lumMod val="10000"/>
                </a:schemeClr>
              </a:solidFill>
            </a:endParaRPr>
          </a:p>
        </p:txBody>
      </p:sp>
    </p:spTree>
  </p:cSld>
  <p:clrMapOvr>
    <a:masterClrMapping/>
  </p:clrMapOvr>
  <p:transition/>
  <p:extLst mod="1">
    <p:ext uri="{6950BFC3-D8DA-4A85-94F7-54DA5524770B}">
      <p188:commentRel xmlns:p188="http://schemas.microsoft.com/office/powerpoint/2018/8/main" xmlns=""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4"/>
          <p:cNvSpPr txBox="1">
            <a:spLocks noGrp="1"/>
          </p:cNvSpPr>
          <p:nvPr>
            <p:ph type="title"/>
          </p:nvPr>
        </p:nvSpPr>
        <p:spPr>
          <a:xfrm>
            <a:off x="328009" y="459251"/>
            <a:ext cx="1153597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Pts val="3600"/>
              <a:buFont typeface="Helvetica Neue"/>
              <a:buNone/>
            </a:pPr>
            <a:r>
              <a:rPr lang="tr" sz="3300" b="1" i="0" u="none" strike="noStrike" dirty="0">
                <a:latin typeface="Helvetica Neue"/>
              </a:rPr>
              <a:t>FSL GİRİŞ NOKTALARI VE PROGRAMLAMA MODELLERİ </a:t>
            </a:r>
            <a:r>
              <a:rPr lang="tr" sz="3600" b="1" i="0" u="none" strike="noStrike" dirty="0">
                <a:latin typeface="Helvetica Neue"/>
              </a:rPr>
              <a:t/>
            </a:r>
            <a:br>
              <a:rPr lang="tr" sz="3600" b="1" i="0" u="none" strike="noStrike" dirty="0">
                <a:latin typeface="Helvetica Neue"/>
              </a:rPr>
            </a:br>
            <a:endParaRPr dirty="0"/>
          </a:p>
        </p:txBody>
      </p:sp>
      <p:sp>
        <p:nvSpPr>
          <p:cNvPr id="454" name="Google Shape;454;p24"/>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ts val="3200"/>
              <a:buNone/>
            </a:pPr>
            <a:r>
              <a:rPr lang="tr" sz="3200" b="1" i="0" u="none" strike="noStrike">
                <a:latin typeface="Helvetica Neue"/>
              </a:rPr>
              <a:t>NAKİT PLUS PROGRAMLAMASI</a:t>
            </a:r>
            <a:endParaRPr/>
          </a:p>
        </p:txBody>
      </p:sp>
      <p:sp>
        <p:nvSpPr>
          <p:cNvPr id="455" name="Google Shape;455;p24"/>
          <p:cNvSpPr txBox="1">
            <a:spLocks noGrp="1"/>
          </p:cNvSpPr>
          <p:nvPr>
            <p:ph type="body" idx="2"/>
          </p:nvPr>
        </p:nvSpPr>
        <p:spPr>
          <a:xfrm>
            <a:off x="656019" y="2408811"/>
            <a:ext cx="11207969"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000"/>
              <a:buChar char="•"/>
            </a:pPr>
            <a:r>
              <a:rPr lang="tr" sz="1800" b="1" i="0" u="none" strike="noStrike" dirty="0">
                <a:solidFill>
                  <a:srgbClr val="212E3B"/>
                </a:solidFill>
                <a:latin typeface="Helvetica Neue"/>
                <a:ea typeface="Helvetica Neue"/>
                <a:cs typeface="Helvetica Neue"/>
                <a:sym typeface="Helvetica Neue"/>
              </a:rPr>
              <a:t>Temel strateji: </a:t>
            </a:r>
            <a:r>
              <a:rPr lang="tr" sz="1800" b="0" i="0" u="none" strike="noStrike" dirty="0">
                <a:solidFill>
                  <a:srgbClr val="212E3B"/>
                </a:solidFill>
                <a:latin typeface="Helvetica Neue"/>
                <a:ea typeface="Helvetica Neue"/>
                <a:cs typeface="Helvetica Neue"/>
                <a:sym typeface="Helvetica Neue"/>
              </a:rPr>
              <a:t>Ergen refahının önündeki çeşitli engeller düşünüldüğünde, Nakit Plus +, çocuk işçiliğinin çok yönlü doğasının ele alınmasına yardımcı olabilir ve çocuk ve ergen refahını geliştirebilir; çocuk işçi olarak çalışan veya çocuk işçiliği riski altında olan çocukları ve ergenleri desteklemek için tercih edilen bir yaklaşımdır. </a:t>
            </a:r>
            <a:endParaRPr sz="1800" dirty="0"/>
          </a:p>
          <a:p>
            <a:pPr marL="228600" lvl="0" indent="-228600" algn="l" rtl="0">
              <a:lnSpc>
                <a:spcPct val="90000"/>
              </a:lnSpc>
              <a:spcBef>
                <a:spcPts val="1000"/>
              </a:spcBef>
              <a:spcAft>
                <a:spcPct val="0"/>
              </a:spcAft>
              <a:buSzPts val="2000"/>
              <a:buChar char="•"/>
            </a:pPr>
            <a:r>
              <a:rPr lang="tr" sz="1800" b="1" i="0" u="none" strike="noStrike" dirty="0">
                <a:solidFill>
                  <a:srgbClr val="212E3B"/>
                </a:solidFill>
                <a:latin typeface="Helvetica Neue"/>
                <a:ea typeface="Helvetica Neue"/>
                <a:cs typeface="Helvetica Neue"/>
                <a:sym typeface="Helvetica Neue"/>
              </a:rPr>
              <a:t>Temel fırsatlar: </a:t>
            </a:r>
            <a:endParaRPr sz="1800" dirty="0"/>
          </a:p>
          <a:p>
            <a:pPr marL="831850" lvl="1" indent="-374650" algn="l" rtl="0">
              <a:lnSpc>
                <a:spcPct val="112000"/>
              </a:lnSpc>
              <a:spcBef>
                <a:spcPts val="600"/>
              </a:spcBef>
              <a:spcAft>
                <a:spcPct val="0"/>
              </a:spcAft>
              <a:buClr>
                <a:schemeClr val="dk2"/>
              </a:buClr>
              <a:buSzPts val="2000"/>
              <a:buFont typeface="Courier New"/>
              <a:buChar char="o"/>
            </a:pPr>
            <a:r>
              <a:rPr lang="tr" sz="1800" b="0" i="0" u="none" strike="noStrike" dirty="0">
                <a:solidFill>
                  <a:srgbClr val="212E3B"/>
                </a:solidFill>
                <a:latin typeface="Helvetica Neue"/>
                <a:ea typeface="Helvetica Neue"/>
                <a:cs typeface="Helvetica Neue"/>
                <a:sym typeface="Helvetica Neue"/>
              </a:rPr>
              <a:t>CVA'ya ek olarak çocuk işçiliği açısından finansal ve finansal olmayan risk faktörlerini ele alan tamamlayıcı nitelikte yaklaşımlar  </a:t>
            </a:r>
            <a:endParaRPr sz="1800" dirty="0"/>
          </a:p>
          <a:p>
            <a:pPr marL="831850" lvl="1" indent="-374650" algn="l" rtl="0">
              <a:lnSpc>
                <a:spcPct val="112000"/>
              </a:lnSpc>
              <a:spcBef>
                <a:spcPct val="0"/>
              </a:spcBef>
              <a:spcAft>
                <a:spcPct val="0"/>
              </a:spcAft>
              <a:buClr>
                <a:schemeClr val="dk2"/>
              </a:buClr>
              <a:buSzPts val="2000"/>
              <a:buFont typeface="Courier New"/>
              <a:buChar char="o"/>
            </a:pPr>
            <a:r>
              <a:rPr lang="tr" sz="1800" b="0" i="0" u="none" strike="noStrike" dirty="0">
                <a:solidFill>
                  <a:srgbClr val="212E3B"/>
                </a:solidFill>
                <a:latin typeface="Helvetica Neue"/>
                <a:ea typeface="Helvetica Neue"/>
                <a:cs typeface="Helvetica Neue"/>
                <a:sym typeface="Helvetica Neue"/>
              </a:rPr>
              <a:t>Çocuğu ve aileyi hedef alan kapsamlı, çok sektörlü müdahalelerle </a:t>
            </a:r>
            <a:r>
              <a:rPr lang="tr" sz="1800" b="0" i="0" u="none" strike="noStrike" dirty="0" smtClean="0">
                <a:solidFill>
                  <a:srgbClr val="212E3B"/>
                </a:solidFill>
                <a:latin typeface="Helvetica Neue"/>
                <a:ea typeface="Helvetica Neue"/>
                <a:cs typeface="Helvetica Neue"/>
                <a:sym typeface="Helvetica Neue"/>
              </a:rPr>
              <a:t>desteklenir. </a:t>
            </a:r>
            <a:endParaRPr sz="1800" dirty="0"/>
          </a:p>
          <a:p>
            <a:pPr marL="831850" lvl="1" indent="-374650" algn="l" rtl="0">
              <a:lnSpc>
                <a:spcPct val="112000"/>
              </a:lnSpc>
              <a:spcBef>
                <a:spcPct val="0"/>
              </a:spcBef>
              <a:spcAft>
                <a:spcPct val="0"/>
              </a:spcAft>
              <a:buClr>
                <a:schemeClr val="dk2"/>
              </a:buClr>
              <a:buSzPts val="2000"/>
              <a:buFont typeface="Courier New"/>
              <a:buChar char="o"/>
            </a:pPr>
            <a:r>
              <a:rPr lang="tr" sz="1800" b="0" i="0" u="none" strike="noStrike" dirty="0">
                <a:solidFill>
                  <a:srgbClr val="212E3B"/>
                </a:solidFill>
                <a:latin typeface="Helvetica Neue"/>
                <a:ea typeface="Helvetica Neue"/>
                <a:cs typeface="Helvetica Neue"/>
                <a:sym typeface="Helvetica Neue"/>
              </a:rPr>
              <a:t>Koruma ile ilgili diğer endişelere cevap vermek için Nakit Plus + ile (çocuk koruma) vaka yönetimi hizmetleri arasında bağlantı </a:t>
            </a:r>
            <a:r>
              <a:rPr lang="tr" sz="1800" b="0" i="0" u="none" strike="noStrike" dirty="0" smtClean="0">
                <a:solidFill>
                  <a:srgbClr val="212E3B"/>
                </a:solidFill>
                <a:latin typeface="Helvetica Neue"/>
                <a:ea typeface="Helvetica Neue"/>
                <a:cs typeface="Helvetica Neue"/>
                <a:sym typeface="Helvetica Neue"/>
              </a:rPr>
              <a:t>kurun.</a:t>
            </a:r>
            <a:endParaRPr sz="1800" dirty="0"/>
          </a:p>
          <a:p>
            <a:pPr marL="831850" lvl="1" indent="-374650" algn="l" rtl="0">
              <a:lnSpc>
                <a:spcPct val="112000"/>
              </a:lnSpc>
              <a:spcBef>
                <a:spcPct val="0"/>
              </a:spcBef>
              <a:spcAft>
                <a:spcPct val="0"/>
              </a:spcAft>
              <a:buClr>
                <a:schemeClr val="dk2"/>
              </a:buClr>
              <a:buSzPts val="2000"/>
              <a:buFont typeface="Courier New"/>
              <a:buChar char="o"/>
            </a:pPr>
            <a:r>
              <a:rPr lang="tr" sz="1800" b="0" i="0" u="none" strike="noStrike" dirty="0">
                <a:solidFill>
                  <a:srgbClr val="212E3B"/>
                </a:solidFill>
                <a:latin typeface="Helvetica Neue"/>
                <a:ea typeface="Helvetica Neue"/>
                <a:cs typeface="Helvetica Neue"/>
                <a:sym typeface="Helvetica Neue"/>
              </a:rPr>
              <a:t>Şartlı veya şartsız</a:t>
            </a:r>
            <a:endParaRPr sz="1800" dirty="0"/>
          </a:p>
          <a:p>
            <a:pPr marL="831850" lvl="1" indent="-374650" algn="l" rtl="0">
              <a:lnSpc>
                <a:spcPct val="112000"/>
              </a:lnSpc>
              <a:spcBef>
                <a:spcPct val="0"/>
              </a:spcBef>
              <a:spcAft>
                <a:spcPct val="0"/>
              </a:spcAft>
              <a:buClr>
                <a:schemeClr val="dk2"/>
              </a:buClr>
              <a:buSzPts val="2000"/>
              <a:buFont typeface="Courier New"/>
              <a:buChar char="o"/>
            </a:pPr>
            <a:r>
              <a:rPr lang="tr" sz="1800" b="0" i="0" u="none" strike="noStrike" dirty="0">
                <a:solidFill>
                  <a:srgbClr val="212E3B"/>
                </a:solidFill>
                <a:latin typeface="Helvetica Neue"/>
                <a:ea typeface="Helvetica Neue"/>
                <a:cs typeface="Helvetica Neue"/>
                <a:sym typeface="Helvetica Neue"/>
              </a:rPr>
              <a:t>Hizmetler ve faaliyetler; vaka yönetimi, psikososyal destek, yaşam becerileri, geçim kaynakları desteği, koçluk ve mentörlükten davranış değişikliği veya sosyal normların güçlendirilmesini amaçlayan stratejiler ve ebeveynlik desteği ve oturumlarına kadar uzanmaktadır.</a:t>
            </a:r>
            <a:endParaRPr sz="1800" dirty="0"/>
          </a:p>
          <a:p>
            <a:pPr marL="228600" lvl="0" indent="-101600" algn="l" rtl="0">
              <a:lnSpc>
                <a:spcPct val="90000"/>
              </a:lnSpc>
              <a:spcBef>
                <a:spcPts val="1000"/>
              </a:spcBef>
              <a:spcAft>
                <a:spcPct val="0"/>
              </a:spcAft>
              <a:buSzPts val="2000"/>
              <a:buNone/>
            </a:pPr>
            <a:endParaRPr sz="2000" b="1" dirty="0">
              <a:solidFill>
                <a:schemeClr val="dk2"/>
              </a:solidFill>
              <a:latin typeface="Helvetica Neue"/>
              <a:ea typeface="Helvetica Neue"/>
              <a:cs typeface="Helvetica Neue"/>
              <a:sym typeface="Helvetica Neue"/>
            </a:endParaRPr>
          </a:p>
          <a:p>
            <a:pPr marL="831850" lvl="1" indent="-247650" algn="l" rtl="0">
              <a:lnSpc>
                <a:spcPct val="112000"/>
              </a:lnSpc>
              <a:spcBef>
                <a:spcPts val="600"/>
              </a:spcBef>
              <a:spcAft>
                <a:spcPct val="0"/>
              </a:spcAft>
              <a:buClr>
                <a:schemeClr val="dk1"/>
              </a:buClr>
              <a:buSzPts val="2000"/>
              <a:buFont typeface="Courier New"/>
              <a:buNone/>
            </a:pPr>
            <a:endParaRPr sz="2000" dirty="0"/>
          </a:p>
          <a:p>
            <a:pPr marL="831850" lvl="1" indent="-247650" algn="l" rtl="0">
              <a:lnSpc>
                <a:spcPct val="112000"/>
              </a:lnSpc>
              <a:spcBef>
                <a:spcPct val="0"/>
              </a:spcBef>
              <a:spcAft>
                <a:spcPct val="0"/>
              </a:spcAft>
              <a:buClr>
                <a:schemeClr val="dk1"/>
              </a:buClr>
              <a:buSzPts val="2000"/>
              <a:buFont typeface="Courier New"/>
              <a:buNone/>
            </a:pPr>
            <a:endParaRPr sz="2000" b="1" dirty="0">
              <a:solidFill>
                <a:schemeClr val="dk2"/>
              </a:solidFill>
              <a:latin typeface="Helvetica Neue"/>
              <a:ea typeface="Helvetica Neue"/>
              <a:cs typeface="Helvetica Neue"/>
              <a:sym typeface="Helvetica Neue"/>
            </a:endParaRPr>
          </a:p>
          <a:p>
            <a:pPr marL="228600" lvl="0" indent="-50800" algn="l" rtl="0">
              <a:lnSpc>
                <a:spcPct val="90000"/>
              </a:lnSpc>
              <a:spcBef>
                <a:spcPts val="1000"/>
              </a:spcBef>
              <a:spcAft>
                <a:spcPct val="0"/>
              </a:spcAft>
              <a:buClr>
                <a:schemeClr val="accent1"/>
              </a:buClr>
              <a:buSzPts val="2800"/>
              <a:buNone/>
            </a:pPr>
            <a:endParaRPr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5"/>
          <p:cNvSpPr txBox="1">
            <a:spLocks noGrp="1"/>
          </p:cNvSpPr>
          <p:nvPr>
            <p:ph type="title"/>
          </p:nvPr>
        </p:nvSpPr>
        <p:spPr>
          <a:xfrm>
            <a:off x="298037" y="459251"/>
            <a:ext cx="1153597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Pts val="3600"/>
              <a:buFont typeface="Helvetica Neue"/>
              <a:buNone/>
            </a:pPr>
            <a:r>
              <a:rPr lang="tr" sz="3300" b="1" i="0" u="none" strike="noStrike" dirty="0">
                <a:latin typeface="Helvetica Neue"/>
              </a:rPr>
              <a:t>FSL GİRİŞ NOKTALARI VE PROGRAMLAMA MODELLERİ </a:t>
            </a:r>
            <a:r>
              <a:rPr lang="tr" sz="3600" b="1" i="0" u="none" strike="noStrike" dirty="0">
                <a:latin typeface="Helvetica Neue"/>
              </a:rPr>
              <a:t/>
            </a:r>
            <a:br>
              <a:rPr lang="tr" sz="3600" b="1" i="0" u="none" strike="noStrike" dirty="0">
                <a:latin typeface="Helvetica Neue"/>
              </a:rPr>
            </a:br>
            <a:endParaRPr dirty="0"/>
          </a:p>
        </p:txBody>
      </p:sp>
      <p:sp>
        <p:nvSpPr>
          <p:cNvPr id="461" name="Google Shape;461;p25"/>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ct val="66666"/>
              <a:buNone/>
            </a:pPr>
            <a:r>
              <a:rPr lang="tr" sz="3000" b="1" i="0" u="none" strike="noStrike" dirty="0">
                <a:latin typeface="Helvetica Neue"/>
              </a:rPr>
              <a:t>CVA VASITASIYLA ÇOCUK İŞÇİLİĞİNİN İZLENMESİ</a:t>
            </a:r>
            <a:endParaRPr sz="3000" dirty="0"/>
          </a:p>
          <a:p>
            <a:pPr marL="0" lvl="0" indent="0" algn="l" rtl="0">
              <a:lnSpc>
                <a:spcPct val="90000"/>
              </a:lnSpc>
              <a:spcBef>
                <a:spcPts val="1000"/>
              </a:spcBef>
              <a:spcAft>
                <a:spcPct val="0"/>
              </a:spcAft>
              <a:buClr>
                <a:schemeClr val="accent1"/>
              </a:buClr>
              <a:buSzTx/>
              <a:buNone/>
            </a:pPr>
            <a:endParaRPr sz="3200" dirty="0"/>
          </a:p>
        </p:txBody>
      </p:sp>
      <p:sp>
        <p:nvSpPr>
          <p:cNvPr id="462" name="Google Shape;462;p25"/>
          <p:cNvSpPr txBox="1">
            <a:spLocks noGrp="1"/>
          </p:cNvSpPr>
          <p:nvPr>
            <p:ph type="body" idx="2"/>
          </p:nvPr>
        </p:nvSpPr>
        <p:spPr>
          <a:xfrm>
            <a:off x="656020" y="2315412"/>
            <a:ext cx="10820015" cy="50574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200"/>
              <a:buChar char="•"/>
            </a:pPr>
            <a:r>
              <a:rPr lang="tr" sz="2000" b="0" i="0" u="none" strike="noStrike" dirty="0">
                <a:latin typeface="Helvetica Neue"/>
              </a:rPr>
              <a:t>Çocuk işçiliğini tespit etmek için temel göstergelere (örneğin, çocukların yaşı, okula kaydı ve devamı, her hafta çalışılan günler ve süre, görevler, işin niteliği ve çalışma koşulları) yer </a:t>
            </a:r>
            <a:r>
              <a:rPr lang="tr" sz="2000" b="0" i="0" u="none" strike="noStrike" dirty="0" smtClean="0">
                <a:latin typeface="Helvetica Neue"/>
              </a:rPr>
              <a:t>verin.  </a:t>
            </a:r>
            <a:endParaRPr sz="2000" dirty="0"/>
          </a:p>
          <a:p>
            <a:pPr marL="228600" lvl="0" indent="-228600" algn="l" rtl="0">
              <a:lnSpc>
                <a:spcPct val="90000"/>
              </a:lnSpc>
              <a:spcBef>
                <a:spcPts val="1000"/>
              </a:spcBef>
              <a:spcAft>
                <a:spcPct val="0"/>
              </a:spcAft>
              <a:buClr>
                <a:schemeClr val="accent1"/>
              </a:buClr>
              <a:buSzPts val="2200"/>
              <a:buChar char="•"/>
            </a:pPr>
            <a:r>
              <a:rPr lang="tr" sz="2000" b="0" i="0" u="none" strike="noStrike" dirty="0">
                <a:latin typeface="Helvetica Neue"/>
              </a:rPr>
              <a:t>Başa çıkma stratejileri ve Dağıtım Sonrası İzleme sistemlerine ilişkin anketlere ek çocuk işçiliği göstergeleri </a:t>
            </a:r>
            <a:r>
              <a:rPr lang="tr" sz="2000" b="0" i="0" u="none" strike="noStrike" dirty="0" smtClean="0">
                <a:latin typeface="Helvetica Neue"/>
              </a:rPr>
              <a:t>ekleyin.</a:t>
            </a:r>
            <a:endParaRPr sz="2000" dirty="0"/>
          </a:p>
          <a:p>
            <a:pPr marL="228600" lvl="0" indent="-228600" algn="l" rtl="0">
              <a:lnSpc>
                <a:spcPct val="90000"/>
              </a:lnSpc>
              <a:spcBef>
                <a:spcPts val="1000"/>
              </a:spcBef>
              <a:spcAft>
                <a:spcPct val="0"/>
              </a:spcAft>
              <a:buClr>
                <a:schemeClr val="accent1"/>
              </a:buClr>
              <a:buSzPts val="2200"/>
              <a:buChar char="•"/>
            </a:pPr>
            <a:r>
              <a:rPr lang="tr" sz="2000" b="0" i="0" u="none" strike="noStrike" dirty="0">
                <a:latin typeface="Helvetica Neue"/>
              </a:rPr>
              <a:t>Çalışma yaşını kullanarak verileri cinsiyet, yaş ve engelliliğe göre </a:t>
            </a:r>
            <a:r>
              <a:rPr lang="tr" sz="2000" b="0" i="0" u="none" strike="noStrike" dirty="0" smtClean="0">
                <a:latin typeface="Helvetica Neue"/>
              </a:rPr>
              <a:t>ayrıştırın.</a:t>
            </a:r>
            <a:endParaRPr sz="2000" dirty="0"/>
          </a:p>
          <a:p>
            <a:pPr marL="228600" lvl="0" indent="-228600" algn="l" rtl="0">
              <a:lnSpc>
                <a:spcPct val="90000"/>
              </a:lnSpc>
              <a:spcBef>
                <a:spcPts val="1000"/>
              </a:spcBef>
              <a:spcAft>
                <a:spcPct val="0"/>
              </a:spcAft>
              <a:buClr>
                <a:schemeClr val="accent1"/>
              </a:buClr>
              <a:buSzPts val="2200"/>
              <a:buChar char="•"/>
            </a:pPr>
            <a:r>
              <a:rPr lang="tr" sz="2000" b="0" i="0" u="none" strike="noStrike" dirty="0">
                <a:latin typeface="Helvetica Neue"/>
              </a:rPr>
              <a:t>Çocuklara yönelik olanlar da dâhil olmak üzere çocuk işçiliği konusunu daha derinlemesine ele alan ek Çocuk Koruma soruları için (çocuk) koruma izleme aracı </a:t>
            </a:r>
            <a:r>
              <a:rPr lang="tr" sz="2000" b="0" i="0" u="none" strike="noStrike" dirty="0" smtClean="0">
                <a:latin typeface="Helvetica Neue"/>
              </a:rPr>
              <a:t>geliştirin.</a:t>
            </a:r>
            <a:endParaRPr sz="2000" dirty="0"/>
          </a:p>
          <a:p>
            <a:pPr marL="228600" lvl="0" indent="-228600" algn="l" rtl="0">
              <a:lnSpc>
                <a:spcPct val="90000"/>
              </a:lnSpc>
              <a:spcBef>
                <a:spcPts val="1000"/>
              </a:spcBef>
              <a:spcAft>
                <a:spcPct val="0"/>
              </a:spcAft>
              <a:buClr>
                <a:schemeClr val="accent1"/>
              </a:buClr>
              <a:buSzPts val="2200"/>
              <a:buChar char="•"/>
            </a:pPr>
            <a:r>
              <a:rPr lang="tr" sz="2000" b="0" i="0" u="none" strike="noStrike" dirty="0">
                <a:latin typeface="Helvetica Neue"/>
              </a:rPr>
              <a:t>Dağıtım Sonrası İzleme'de, CVA'nın olası olumsuz sonuçlarını ve hedefleme kriterlerini </a:t>
            </a:r>
            <a:r>
              <a:rPr lang="tr" sz="2000" b="0" i="0" u="none" strike="noStrike" dirty="0" smtClean="0">
                <a:latin typeface="Helvetica Neue"/>
              </a:rPr>
              <a:t>değerlendirin. </a:t>
            </a:r>
            <a:endParaRPr sz="2000" dirty="0"/>
          </a:p>
          <a:p>
            <a:pPr marL="228600" lvl="0" indent="-228600" algn="l" rtl="0">
              <a:lnSpc>
                <a:spcPct val="90000"/>
              </a:lnSpc>
              <a:spcBef>
                <a:spcPts val="1000"/>
              </a:spcBef>
              <a:spcAft>
                <a:spcPct val="0"/>
              </a:spcAft>
              <a:buClr>
                <a:schemeClr val="accent1"/>
              </a:buClr>
              <a:buSzPts val="2200"/>
              <a:buChar char="•"/>
            </a:pPr>
            <a:r>
              <a:rPr lang="tr" sz="2000" b="0" i="0" u="none" strike="noStrike" dirty="0">
                <a:latin typeface="Helvetica Neue"/>
              </a:rPr>
              <a:t>Daha hassas konular hakkında görüşmek için nitel yöntemlere (örneğin, odak grup görüşmeleri) </a:t>
            </a:r>
            <a:r>
              <a:rPr lang="tr" sz="2000" b="0" i="0" u="none" strike="noStrike" dirty="0" smtClean="0">
                <a:latin typeface="Helvetica Neue"/>
              </a:rPr>
              <a:t>başvurun.</a:t>
            </a:r>
            <a:endParaRPr sz="2000" dirty="0"/>
          </a:p>
          <a:p>
            <a:pPr marL="228600" lvl="0" indent="-228600" algn="l" rtl="0">
              <a:lnSpc>
                <a:spcPct val="90000"/>
              </a:lnSpc>
              <a:spcBef>
                <a:spcPts val="1000"/>
              </a:spcBef>
              <a:spcAft>
                <a:spcPct val="0"/>
              </a:spcAft>
              <a:buClr>
                <a:schemeClr val="accent1"/>
              </a:buClr>
              <a:buSzPts val="2200"/>
              <a:buChar char="•"/>
            </a:pPr>
            <a:r>
              <a:rPr lang="tr" sz="2000" b="0" i="0" u="none" strike="noStrike" dirty="0">
                <a:latin typeface="Helvetica Neue"/>
              </a:rPr>
              <a:t>Mümkün olması durumunda, müdahaleye atfedilebilecek değişiklikleri tespit etmek için kontrol amacıyla veri </a:t>
            </a:r>
            <a:r>
              <a:rPr lang="tr" sz="2000" b="0" i="0" u="none" strike="noStrike" dirty="0" smtClean="0">
                <a:latin typeface="Helvetica Neue"/>
              </a:rPr>
              <a:t>toplayın.</a:t>
            </a:r>
            <a:endParaRPr sz="2000" dirty="0"/>
          </a:p>
          <a:p>
            <a:pPr marL="228600" lvl="0" indent="-50800" algn="l" rtl="0">
              <a:lnSpc>
                <a:spcPct val="90000"/>
              </a:lnSpc>
              <a:spcBef>
                <a:spcPts val="1000"/>
              </a:spcBef>
              <a:spcAft>
                <a:spcPct val="0"/>
              </a:spcAft>
              <a:buClr>
                <a:schemeClr val="accent1"/>
              </a:buClr>
              <a:buSzPts val="2800"/>
              <a:buNone/>
            </a:pPr>
            <a:endParaRPr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6"/>
          <p:cNvSpPr txBox="1">
            <a:spLocks noGrp="1"/>
          </p:cNvSpPr>
          <p:nvPr>
            <p:ph type="title"/>
          </p:nvPr>
        </p:nvSpPr>
        <p:spPr>
          <a:xfrm>
            <a:off x="2145791" y="2082800"/>
            <a:ext cx="7851649" cy="157906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3200"/>
              <a:buFont typeface="Helvetica Neue"/>
              <a:buNone/>
            </a:pPr>
            <a:r>
              <a:rPr lang="tr" sz="3200" b="1" i="0" u="none" strike="noStrike">
                <a:latin typeface="Helvetica Neue"/>
              </a:rPr>
              <a:t>ÇOCUK İŞÇİLİĞİNİN ÖNLENMESİ: ÇOCUK İŞÇİLİĞİNE DUYARLI PROGRAMLAMA VASITASIYLA </a:t>
            </a: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7"/>
          <p:cNvSpPr txBox="1">
            <a:spLocks noGrp="1"/>
          </p:cNvSpPr>
          <p:nvPr>
            <p:ph type="body" idx="2"/>
          </p:nvPr>
        </p:nvSpPr>
        <p:spPr>
          <a:xfrm>
            <a:off x="4190567" y="528638"/>
            <a:ext cx="7300912" cy="60550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700"/>
              <a:buChar char="•"/>
            </a:pPr>
            <a:r>
              <a:rPr lang="tr" sz="2700" b="0" i="0" u="none" strike="noStrike" dirty="0">
                <a:latin typeface="Helvetica Neue"/>
              </a:rPr>
              <a:t>Program döngüsü boyunca çocuk işçiliği risk faktörlerini </a:t>
            </a:r>
            <a:r>
              <a:rPr lang="tr-TR" sz="2700" b="0" i="0" u="none" strike="noStrike" dirty="0">
                <a:latin typeface="Helvetica Neue"/>
              </a:rPr>
              <a:t>göz önünde </a:t>
            </a:r>
            <a:r>
              <a:rPr lang="tr-TR" sz="2700" b="0" i="0" u="none" strike="noStrike" dirty="0" smtClean="0">
                <a:latin typeface="Helvetica Neue"/>
              </a:rPr>
              <a:t>bulundurun.</a:t>
            </a:r>
            <a:endParaRPr dirty="0"/>
          </a:p>
          <a:p>
            <a:pPr marL="228600" lvl="0" indent="-228600" algn="l" rtl="0">
              <a:lnSpc>
                <a:spcPct val="90000"/>
              </a:lnSpc>
              <a:spcBef>
                <a:spcPts val="1000"/>
              </a:spcBef>
              <a:spcAft>
                <a:spcPct val="0"/>
              </a:spcAft>
              <a:buClr>
                <a:schemeClr val="accent4"/>
              </a:buClr>
              <a:buSzPts val="2700"/>
              <a:buChar char="•"/>
            </a:pPr>
            <a:r>
              <a:rPr lang="tr" sz="2700" b="0" i="0" u="none" strike="noStrike" dirty="0">
                <a:latin typeface="Helvetica Neue"/>
                <a:ea typeface="Helvetica Neue"/>
                <a:cs typeface="Helvetica Neue"/>
                <a:sym typeface="Helvetica Neue"/>
              </a:rPr>
              <a:t>Farklı sektörlerle çalışın, tamamlayıcı/esnek/entegre tedbirler </a:t>
            </a:r>
            <a:r>
              <a:rPr lang="tr" sz="2700" b="0" i="0" u="none" strike="noStrike" dirty="0" smtClean="0">
                <a:latin typeface="Helvetica Neue"/>
                <a:ea typeface="Helvetica Neue"/>
                <a:cs typeface="Helvetica Neue"/>
                <a:sym typeface="Helvetica Neue"/>
              </a:rPr>
              <a:t>geliştirin. </a:t>
            </a:r>
            <a:endParaRPr dirty="0"/>
          </a:p>
          <a:p>
            <a:pPr marL="228600" lvl="0" indent="-228600" algn="l" rtl="0">
              <a:lnSpc>
                <a:spcPct val="90000"/>
              </a:lnSpc>
              <a:spcBef>
                <a:spcPts val="1000"/>
              </a:spcBef>
              <a:spcAft>
                <a:spcPct val="0"/>
              </a:spcAft>
              <a:buClr>
                <a:schemeClr val="accent4"/>
              </a:buClr>
              <a:buSzPts val="2700"/>
              <a:buChar char="•"/>
            </a:pPr>
            <a:r>
              <a:rPr lang="tr" sz="2700" b="0" i="0" u="none" strike="noStrike" dirty="0">
                <a:latin typeface="Helvetica Neue"/>
              </a:rPr>
              <a:t>Çocuk işçiliği ile ilgili mesajları programa dâhil </a:t>
            </a:r>
            <a:r>
              <a:rPr lang="tr" sz="2700" b="0" i="0" u="none" strike="noStrike" dirty="0" smtClean="0">
                <a:latin typeface="Helvetica Neue"/>
              </a:rPr>
              <a:t>edin.</a:t>
            </a:r>
            <a:endParaRPr dirty="0"/>
          </a:p>
          <a:p>
            <a:pPr marL="228600" lvl="0" indent="-228600" algn="l" rtl="0">
              <a:lnSpc>
                <a:spcPct val="90000"/>
              </a:lnSpc>
              <a:spcBef>
                <a:spcPts val="1000"/>
              </a:spcBef>
              <a:spcAft>
                <a:spcPct val="0"/>
              </a:spcAft>
              <a:buClr>
                <a:schemeClr val="accent4"/>
              </a:buClr>
              <a:buSzPts val="2700"/>
              <a:buChar char="•"/>
            </a:pPr>
            <a:r>
              <a:rPr lang="tr" sz="2700" b="0" i="0" u="none" strike="noStrike" dirty="0">
                <a:latin typeface="Helvetica Neue"/>
                <a:ea typeface="Helvetica Neue"/>
                <a:cs typeface="Helvetica Neue"/>
                <a:sym typeface="Helvetica Neue"/>
              </a:rPr>
              <a:t>Toplumsal cinsiyet eşitsizliklerini ele alın: Ergen kız çocuklarının kendi seçtikleri geçim kaynaklarında </a:t>
            </a:r>
            <a:r>
              <a:rPr lang="tr-TR" sz="2700" b="0" i="0" u="none" strike="noStrike" dirty="0">
                <a:latin typeface="Helvetica Neue"/>
                <a:ea typeface="Helvetica Neue"/>
                <a:cs typeface="Helvetica Neue"/>
                <a:sym typeface="Helvetica Neue"/>
              </a:rPr>
              <a:t>ekonomik güçlenmeyi teşvik eden </a:t>
            </a:r>
            <a:r>
              <a:rPr lang="tr-TR" sz="2700" b="0" i="0" u="none" strike="noStrike" dirty="0" smtClean="0">
                <a:latin typeface="Helvetica Neue"/>
                <a:ea typeface="Helvetica Neue"/>
                <a:cs typeface="Helvetica Neue"/>
                <a:sym typeface="Helvetica Neue"/>
              </a:rPr>
              <a:t>yollar.</a:t>
            </a:r>
            <a:endParaRPr lang="tr-TR" dirty="0"/>
          </a:p>
          <a:p>
            <a:pPr marL="228600" lvl="0" indent="-228600" algn="l" rtl="0">
              <a:lnSpc>
                <a:spcPct val="90000"/>
              </a:lnSpc>
              <a:spcBef>
                <a:spcPts val="1000"/>
              </a:spcBef>
              <a:spcAft>
                <a:spcPct val="0"/>
              </a:spcAft>
              <a:buClr>
                <a:schemeClr val="accent4"/>
              </a:buClr>
              <a:buSzPts val="2700"/>
              <a:buChar char="•"/>
            </a:pPr>
            <a:r>
              <a:rPr lang="tr-TR" sz="2700" b="0" i="0" u="none" strike="noStrike" dirty="0">
                <a:latin typeface="Helvetica Neue"/>
              </a:rPr>
              <a:t>Risk altındaki gruplardan yeni çalışanları işe alabilecek pazarları ve iş kollarını </a:t>
            </a:r>
            <a:r>
              <a:rPr lang="tr-TR" sz="2700" b="0" i="0" u="none" strike="noStrike" dirty="0" smtClean="0">
                <a:latin typeface="Helvetica Neue"/>
              </a:rPr>
              <a:t>güçlendirin.</a:t>
            </a:r>
            <a:endParaRPr lang="tr-TR" dirty="0"/>
          </a:p>
          <a:p>
            <a:pPr marL="228600" lvl="0" indent="-228600" algn="l" rtl="0">
              <a:lnSpc>
                <a:spcPct val="90000"/>
              </a:lnSpc>
              <a:spcBef>
                <a:spcPts val="1000"/>
              </a:spcBef>
              <a:spcAft>
                <a:spcPct val="0"/>
              </a:spcAft>
              <a:buClr>
                <a:schemeClr val="accent4"/>
              </a:buClr>
              <a:buSzPts val="2700"/>
              <a:buChar char="•"/>
            </a:pPr>
            <a:r>
              <a:rPr lang="tr" sz="2700" b="0" i="0" u="none" strike="noStrike" dirty="0">
                <a:latin typeface="Helvetica Neue"/>
              </a:rPr>
              <a:t>FSL programları aracılığıyla sosyal uyumu güçlendirin ve çatışmaya neden olan unsurları </a:t>
            </a:r>
            <a:r>
              <a:rPr lang="tr" sz="2700" b="0" i="0" u="none" strike="noStrike" dirty="0" smtClean="0">
                <a:latin typeface="Helvetica Neue"/>
              </a:rPr>
              <a:t>azaltın.</a:t>
            </a:r>
            <a:endParaRPr dirty="0"/>
          </a:p>
          <a:p>
            <a:pPr marL="228600" lvl="0" indent="-57150" algn="l" rtl="0">
              <a:lnSpc>
                <a:spcPct val="90000"/>
              </a:lnSpc>
              <a:spcBef>
                <a:spcPts val="1000"/>
              </a:spcBef>
              <a:spcAft>
                <a:spcPct val="0"/>
              </a:spcAft>
              <a:buClr>
                <a:schemeClr val="accent4"/>
              </a:buClr>
              <a:buSzPts val="2700"/>
              <a:buNone/>
            </a:pPr>
            <a:endParaRPr sz="2700" dirty="0"/>
          </a:p>
          <a:p>
            <a:pPr marL="228600" lvl="0" indent="-114300" algn="l" rtl="0">
              <a:lnSpc>
                <a:spcPct val="90000"/>
              </a:lnSpc>
              <a:spcBef>
                <a:spcPts val="1000"/>
              </a:spcBef>
              <a:spcAft>
                <a:spcPct val="0"/>
              </a:spcAft>
              <a:buClr>
                <a:schemeClr val="accent4"/>
              </a:buClr>
              <a:buSzPts val="1800"/>
              <a:buNone/>
            </a:pPr>
            <a:endParaRPr sz="1800" dirty="0"/>
          </a:p>
        </p:txBody>
      </p:sp>
      <p:sp>
        <p:nvSpPr>
          <p:cNvPr id="473" name="Google Shape;473;p27"/>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400"/>
              <a:buNone/>
            </a:pPr>
            <a:r>
              <a:rPr lang="tr" sz="3000" b="1" i="0" u="none" strike="noStrike" dirty="0">
                <a:latin typeface="Helvetica Neue"/>
              </a:rPr>
              <a:t>ÇOCUK İŞÇİLİĞİNİN ÖNLENMESİ</a:t>
            </a:r>
          </a:p>
          <a:p>
            <a:pPr marL="0" lvl="0" indent="0" algn="l" rtl="0">
              <a:lnSpc>
                <a:spcPct val="90000"/>
              </a:lnSpc>
              <a:spcBef>
                <a:spcPct val="0"/>
              </a:spcBef>
              <a:spcAft>
                <a:spcPct val="0"/>
              </a:spcAft>
              <a:buClr>
                <a:schemeClr val="lt1"/>
              </a:buClr>
              <a:buSzPts val="3400"/>
              <a:buNone/>
            </a:pPr>
            <a:r>
              <a:rPr lang="tr" sz="3000" b="1" i="0" u="none" strike="noStrike" dirty="0">
                <a:solidFill>
                  <a:srgbClr val="026794"/>
                </a:solidFill>
                <a:latin typeface="Helvetica Neue"/>
              </a:rPr>
              <a:t>ÇOCUK İŞÇİLİĞİNE DUYARLI FSL PROGRAMLARI OLUŞTURULMASI</a:t>
            </a:r>
            <a:endParaRPr sz="3000" dirty="0"/>
          </a:p>
          <a:p>
            <a:pPr marL="0" lvl="0" indent="0" algn="l" rtl="0">
              <a:lnSpc>
                <a:spcPct val="90000"/>
              </a:lnSpc>
              <a:spcBef>
                <a:spcPts val="1000"/>
              </a:spcBef>
              <a:spcAft>
                <a:spcPct val="0"/>
              </a:spcAft>
              <a:buClr>
                <a:schemeClr val="lt1"/>
              </a:buClr>
              <a:buSzPts val="3600"/>
              <a:buNone/>
            </a:pPr>
            <a:endParaRPr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8"/>
          <p:cNvSpPr txBox="1">
            <a:spLocks noGrp="1"/>
          </p:cNvSpPr>
          <p:nvPr>
            <p:ph type="body" idx="2"/>
          </p:nvPr>
        </p:nvSpPr>
        <p:spPr>
          <a:xfrm>
            <a:off x="4047403" y="1319384"/>
            <a:ext cx="7735887" cy="47992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dk1"/>
              </a:buClr>
              <a:buSzPts val="2700"/>
              <a:buChar char="•"/>
            </a:pPr>
            <a:r>
              <a:rPr lang="tr" sz="2600" b="0" i="0" u="none" strike="noStrike" dirty="0">
                <a:latin typeface="Helvetica Neue"/>
                <a:ea typeface="Helvetica Neue"/>
                <a:cs typeface="Helvetica Neue"/>
                <a:sym typeface="Helvetica Neue"/>
              </a:rPr>
              <a:t>FSL stratejilerini, risk altındaki ailelere yönelik diğer desteklerle entegre edin (sağlık, beslenme, EÇG, HIV, CP, eğitim vb</a:t>
            </a:r>
            <a:r>
              <a:rPr lang="tr" sz="2600" b="0" i="0" u="none" strike="noStrike" dirty="0" smtClean="0">
                <a:latin typeface="Helvetica Neue"/>
                <a:ea typeface="Helvetica Neue"/>
                <a:cs typeface="Helvetica Neue"/>
                <a:sym typeface="Helvetica Neue"/>
              </a:rPr>
              <a:t>.). </a:t>
            </a:r>
            <a:endParaRPr sz="2600" dirty="0"/>
          </a:p>
          <a:p>
            <a:pPr marL="228600" lvl="0" indent="-228600" algn="l" rtl="0">
              <a:lnSpc>
                <a:spcPct val="90000"/>
              </a:lnSpc>
              <a:spcBef>
                <a:spcPct val="0"/>
              </a:spcBef>
              <a:spcAft>
                <a:spcPct val="0"/>
              </a:spcAft>
              <a:buClr>
                <a:schemeClr val="dk1"/>
              </a:buClr>
              <a:buSzPts val="2700"/>
              <a:buChar char="•"/>
            </a:pPr>
            <a:r>
              <a:rPr lang="tr" sz="2600" b="0" i="0" u="none" strike="noStrike" dirty="0">
                <a:latin typeface="Helvetica Neue"/>
                <a:ea typeface="Helvetica Neue"/>
                <a:cs typeface="Helvetica Neue"/>
                <a:sym typeface="Helvetica Neue"/>
              </a:rPr>
              <a:t>Yerel yönlendirme sistemlerini belirleyin ve bu sistemlere katılın, başlıca geçim kaynakları paydaşlarının yönlendirme yollarına katılmalarına destek </a:t>
            </a:r>
            <a:r>
              <a:rPr lang="tr" sz="2600" b="0" i="0" u="none" strike="noStrike" dirty="0" smtClean="0">
                <a:latin typeface="Helvetica Neue"/>
                <a:ea typeface="Helvetica Neue"/>
                <a:cs typeface="Helvetica Neue"/>
                <a:sym typeface="Helvetica Neue"/>
              </a:rPr>
              <a:t>olun.</a:t>
            </a:r>
            <a:endParaRPr sz="2600" dirty="0">
              <a:latin typeface="Helvetica Neue"/>
              <a:ea typeface="Helvetica Neue"/>
              <a:cs typeface="Helvetica Neue"/>
              <a:sym typeface="Helvetica Neue"/>
            </a:endParaRPr>
          </a:p>
          <a:p>
            <a:pPr marL="228600" lvl="0" indent="-228600" algn="l" rtl="0">
              <a:lnSpc>
                <a:spcPct val="90000"/>
              </a:lnSpc>
              <a:spcBef>
                <a:spcPct val="0"/>
              </a:spcBef>
              <a:spcAft>
                <a:spcPct val="0"/>
              </a:spcAft>
              <a:buClr>
                <a:schemeClr val="dk1"/>
              </a:buClr>
              <a:buSzPts val="2700"/>
              <a:buChar char="•"/>
            </a:pPr>
            <a:r>
              <a:rPr lang="tr" sz="2600" b="0" i="0" u="none" strike="noStrike" dirty="0">
                <a:latin typeface="Helvetica Neue"/>
                <a:ea typeface="Helvetica Neue"/>
                <a:cs typeface="Helvetica Neue"/>
                <a:sym typeface="Helvetica Neue"/>
              </a:rPr>
              <a:t>Okula gitmeye yönelik teşvikleri artırmak için çalışın: maliyetlerin (ekonomik ve iş gücü) dengelenmesine yardımcı olun, ilgili okul müfredatı, farkındalık kampanyaları, kırsal altyapıya yatırım, okuldaki okul beslenme programları ve eve erzak götürme vb.</a:t>
            </a:r>
            <a:endParaRPr sz="2600" dirty="0"/>
          </a:p>
          <a:p>
            <a:pPr marL="228600" lvl="0" indent="-228600" algn="l" rtl="0">
              <a:lnSpc>
                <a:spcPct val="90000"/>
              </a:lnSpc>
              <a:spcBef>
                <a:spcPct val="0"/>
              </a:spcBef>
              <a:spcAft>
                <a:spcPct val="0"/>
              </a:spcAft>
              <a:buClr>
                <a:schemeClr val="dk1"/>
              </a:buClr>
              <a:buSzPts val="2700"/>
              <a:buChar char="•"/>
            </a:pPr>
            <a:r>
              <a:rPr lang="tr" sz="2600" b="0" i="0" u="none" strike="noStrike" dirty="0">
                <a:latin typeface="Helvetica Neue"/>
                <a:ea typeface="Helvetica Neue"/>
                <a:cs typeface="Helvetica Neue"/>
                <a:sym typeface="Helvetica Neue"/>
              </a:rPr>
              <a:t>Çocukların refahı, çocuk işçiliği ve çocuk çalışması üzerindeki etkisini izleyin ve </a:t>
            </a:r>
            <a:r>
              <a:rPr lang="tr" sz="2600" b="0" i="0" u="none" strike="noStrike" dirty="0" smtClean="0">
                <a:latin typeface="Helvetica Neue"/>
                <a:ea typeface="Helvetica Neue"/>
                <a:cs typeface="Helvetica Neue"/>
                <a:sym typeface="Helvetica Neue"/>
              </a:rPr>
              <a:t>değerlendirin. </a:t>
            </a:r>
            <a:endParaRPr sz="2600" dirty="0"/>
          </a:p>
          <a:p>
            <a:pPr marL="228600" lvl="0" indent="-133350" algn="l" rtl="0">
              <a:lnSpc>
                <a:spcPct val="90000"/>
              </a:lnSpc>
              <a:spcBef>
                <a:spcPts val="1000"/>
              </a:spcBef>
              <a:spcAft>
                <a:spcPct val="0"/>
              </a:spcAft>
              <a:buClr>
                <a:schemeClr val="accent4"/>
              </a:buClr>
              <a:buSzPts val="1500"/>
              <a:buNone/>
            </a:pPr>
            <a:endParaRPr sz="1500" dirty="0"/>
          </a:p>
        </p:txBody>
      </p:sp>
      <p:sp>
        <p:nvSpPr>
          <p:cNvPr id="479" name="Google Shape;479;p28"/>
          <p:cNvSpPr txBox="1">
            <a:spLocks noGrp="1"/>
          </p:cNvSpPr>
          <p:nvPr>
            <p:ph type="body" idx="3"/>
          </p:nvPr>
        </p:nvSpPr>
        <p:spPr>
          <a:xfrm>
            <a:off x="0" y="528638"/>
            <a:ext cx="3612428"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000" b="1" i="0" u="none" strike="noStrike" dirty="0">
                <a:latin typeface="Helvetica Neue"/>
              </a:rPr>
              <a:t>ÇOCUK İŞÇİLİĞİNİN ÖNLENMESİ</a:t>
            </a:r>
          </a:p>
          <a:p>
            <a:pPr marL="0" lvl="0" indent="0" algn="l" rtl="0">
              <a:lnSpc>
                <a:spcPct val="90000"/>
              </a:lnSpc>
              <a:spcBef>
                <a:spcPct val="0"/>
              </a:spcBef>
              <a:spcAft>
                <a:spcPct val="0"/>
              </a:spcAft>
              <a:buClr>
                <a:schemeClr val="lt1"/>
              </a:buClr>
              <a:buSzPts val="3600"/>
              <a:buNone/>
            </a:pPr>
            <a:r>
              <a:rPr lang="tr" sz="3000" b="1" i="0" u="none" strike="noStrike" dirty="0">
                <a:solidFill>
                  <a:srgbClr val="026794"/>
                </a:solidFill>
                <a:latin typeface="Helvetica Neue"/>
              </a:rPr>
              <a:t>ÇOCUK İŞÇİLİĞİNE DUYARLI FSL PROGRAMLARI OLUŞTURULMASI</a:t>
            </a:r>
            <a:endParaRPr sz="3000" dirty="0"/>
          </a:p>
          <a:p>
            <a:pPr marL="0" lvl="0" indent="0" algn="l" rtl="0">
              <a:lnSpc>
                <a:spcPct val="90000"/>
              </a:lnSpc>
              <a:spcBef>
                <a:spcPts val="1000"/>
              </a:spcBef>
              <a:spcAft>
                <a:spcPct val="0"/>
              </a:spcAft>
              <a:buClr>
                <a:schemeClr val="lt1"/>
              </a:buClr>
              <a:buSzPts val="3600"/>
              <a:buNone/>
            </a:pPr>
            <a:endParaRPr dirty="0"/>
          </a:p>
        </p:txBody>
      </p:sp>
      <p:sp>
        <p:nvSpPr>
          <p:cNvPr id="480" name="Google Shape;480;p28"/>
          <p:cNvSpPr txBox="1">
            <a:spLocks noGrp="1"/>
          </p:cNvSpPr>
          <p:nvPr>
            <p:ph type="body" idx="1"/>
          </p:nvPr>
        </p:nvSpPr>
        <p:spPr>
          <a:xfrm>
            <a:off x="4047403" y="3000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97467D"/>
              </a:buClr>
              <a:buSzPts val="3200"/>
              <a:buNone/>
            </a:pPr>
            <a:r>
              <a:rPr lang="tr" sz="3200" b="1" i="0" u="none" strike="noStrike">
                <a:solidFill>
                  <a:srgbClr val="97467D"/>
                </a:solidFill>
                <a:latin typeface="Helvetica Neue"/>
              </a:rPr>
              <a:t>RİSK ALTINDAKİ HANELER İÇİN</a:t>
            </a:r>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97467D"/>
              </a:buClr>
              <a:buSzPts val="3200"/>
              <a:buNone/>
            </a:pPr>
            <a:r>
              <a:rPr lang="tr" sz="3200" b="1" i="0" u="none" strike="noStrike">
                <a:solidFill>
                  <a:srgbClr val="97467D"/>
                </a:solidFill>
                <a:latin typeface="Helvetica Neue"/>
              </a:rPr>
              <a:t>ENTEGRE ÇOCUKLUK PROGRAMI</a:t>
            </a:r>
            <a:endParaRPr/>
          </a:p>
        </p:txBody>
      </p:sp>
      <p:sp>
        <p:nvSpPr>
          <p:cNvPr id="486" name="Google Shape;486;p29"/>
          <p:cNvSpPr txBox="1">
            <a:spLocks noGrp="1"/>
          </p:cNvSpPr>
          <p:nvPr>
            <p:ph type="body" idx="2"/>
          </p:nvPr>
        </p:nvSpPr>
        <p:spPr>
          <a:xfrm>
            <a:off x="4100512" y="1164431"/>
            <a:ext cx="8091488" cy="58029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300"/>
              <a:buChar char="•"/>
            </a:pPr>
            <a:r>
              <a:rPr lang="tr" sz="2300" b="0" i="0" u="none" strike="noStrike" dirty="0">
                <a:latin typeface="Helvetica Neue"/>
              </a:rPr>
              <a:t>Risk altındaki hanelerin geçimlerini veya tarımsal üretimi ve varlıklarını CVA veya diğer FSL programları aracılığıyla canlandırmalarına destek </a:t>
            </a:r>
            <a:r>
              <a:rPr lang="tr" sz="2300" b="0" i="0" u="none" strike="noStrike" dirty="0" smtClean="0">
                <a:latin typeface="Helvetica Neue"/>
              </a:rPr>
              <a:t>olun.</a:t>
            </a:r>
            <a:endParaRPr dirty="0"/>
          </a:p>
          <a:p>
            <a:pPr marL="228600" lvl="0" indent="-228600" algn="l" rtl="0">
              <a:lnSpc>
                <a:spcPct val="90000"/>
              </a:lnSpc>
              <a:spcBef>
                <a:spcPts val="1000"/>
              </a:spcBef>
              <a:spcAft>
                <a:spcPct val="0"/>
              </a:spcAft>
              <a:buClr>
                <a:schemeClr val="accent4"/>
              </a:buClr>
              <a:buSzPts val="2300"/>
              <a:buChar char="•"/>
            </a:pPr>
            <a:r>
              <a:rPr lang="tr" sz="2300" b="0" i="0" u="none" strike="noStrike" dirty="0">
                <a:latin typeface="Helvetica Neue"/>
              </a:rPr>
              <a:t>Ebeveynlerin yükünün azaltılmasına yardımcı olacak tedbirler </a:t>
            </a:r>
            <a:r>
              <a:rPr lang="tr" sz="2300" b="0" i="0" u="none" strike="noStrike" dirty="0" smtClean="0">
                <a:latin typeface="Helvetica Neue"/>
              </a:rPr>
              <a:t>uygulayın.</a:t>
            </a:r>
            <a:endParaRPr dirty="0"/>
          </a:p>
          <a:p>
            <a:pPr marL="228600" lvl="0" indent="-228600" algn="l" rtl="0">
              <a:lnSpc>
                <a:spcPct val="90000"/>
              </a:lnSpc>
              <a:spcBef>
                <a:spcPts val="1000"/>
              </a:spcBef>
              <a:spcAft>
                <a:spcPct val="0"/>
              </a:spcAft>
              <a:buClr>
                <a:schemeClr val="accent4"/>
              </a:buClr>
              <a:buSzPts val="2300"/>
              <a:buChar char="•"/>
            </a:pPr>
            <a:r>
              <a:rPr lang="tr" sz="2300" b="0" i="0" u="none" strike="noStrike" dirty="0">
                <a:latin typeface="Helvetica Neue"/>
              </a:rPr>
              <a:t>FSL programları ve kırılgan aileler ile çeşitli hizmetler ve koruma arasında bağlantı </a:t>
            </a:r>
            <a:r>
              <a:rPr lang="tr" sz="2300" b="0" i="0" u="none" strike="noStrike" dirty="0" smtClean="0">
                <a:latin typeface="Helvetica Neue"/>
              </a:rPr>
              <a:t>kurun. </a:t>
            </a:r>
            <a:endParaRPr dirty="0"/>
          </a:p>
          <a:p>
            <a:pPr marL="228600" lvl="0" indent="-228600" algn="l" rtl="0">
              <a:lnSpc>
                <a:spcPct val="90000"/>
              </a:lnSpc>
              <a:spcBef>
                <a:spcPts val="1000"/>
              </a:spcBef>
              <a:spcAft>
                <a:spcPct val="0"/>
              </a:spcAft>
              <a:buClr>
                <a:schemeClr val="accent4"/>
              </a:buClr>
              <a:buSzPts val="2300"/>
              <a:buChar char="•"/>
            </a:pPr>
            <a:r>
              <a:rPr lang="tr" sz="2300" b="0" i="0" u="none" strike="noStrike" dirty="0">
                <a:latin typeface="Helvetica Neue"/>
              </a:rPr>
              <a:t>Evsel, tarımsal ve ekonomik kullanım amaçlı suya, yakacak oduna ve enerjiye güvenli ve kolay erişimi teşvik </a:t>
            </a:r>
            <a:r>
              <a:rPr lang="tr" sz="2300" b="0" i="0" u="none" strike="noStrike" dirty="0" smtClean="0">
                <a:latin typeface="Helvetica Neue"/>
              </a:rPr>
              <a:t>edin. </a:t>
            </a:r>
            <a:endParaRPr dirty="0"/>
          </a:p>
          <a:p>
            <a:pPr marL="228600" lvl="0" indent="-228600" algn="l" rtl="0">
              <a:lnSpc>
                <a:spcPct val="90000"/>
              </a:lnSpc>
              <a:spcBef>
                <a:spcPts val="1000"/>
              </a:spcBef>
              <a:spcAft>
                <a:spcPct val="0"/>
              </a:spcAft>
              <a:buClr>
                <a:schemeClr val="accent4"/>
              </a:buClr>
              <a:buSzPts val="2300"/>
              <a:buChar char="•"/>
            </a:pPr>
            <a:r>
              <a:rPr lang="tr" sz="2300" b="0" i="0" u="none" strike="noStrike" dirty="0">
                <a:latin typeface="Helvetica Neue"/>
              </a:rPr>
              <a:t>Gelir sarsıntılarını hafifletebilecek sosyal koruma sistemlerini de içerek biçimde aile ve toplulukların mevcut FSL/CVA müdahalelerine ve hizmetlerine erişimini </a:t>
            </a:r>
            <a:r>
              <a:rPr lang="tr" sz="2300" b="0" i="0" u="none" strike="noStrike" dirty="0" smtClean="0">
                <a:latin typeface="Helvetica Neue"/>
              </a:rPr>
              <a:t>destekleyin/kolaylaştırın. </a:t>
            </a:r>
            <a:endParaRPr dirty="0"/>
          </a:p>
          <a:p>
            <a:pPr marL="228600" lvl="0" indent="-228600" algn="l" rtl="0">
              <a:lnSpc>
                <a:spcPct val="90000"/>
              </a:lnSpc>
              <a:spcBef>
                <a:spcPts val="1000"/>
              </a:spcBef>
              <a:spcAft>
                <a:spcPct val="0"/>
              </a:spcAft>
              <a:buClr>
                <a:schemeClr val="accent4"/>
              </a:buClr>
              <a:buSzPts val="2300"/>
              <a:buChar char="•"/>
            </a:pPr>
            <a:r>
              <a:rPr lang="tr" sz="2300" b="0" i="0" u="none" strike="noStrike" dirty="0">
                <a:latin typeface="Helvetica Neue"/>
              </a:rPr>
              <a:t>Geçim faaliyetlerinde maliyetleri düşürmek ve sürdürülebilirliği iyileştirmek amacıyla kırılgan ailelerle </a:t>
            </a:r>
            <a:r>
              <a:rPr lang="tr" sz="2300" b="0" i="0" u="none" strike="noStrike" dirty="0" smtClean="0">
                <a:latin typeface="Helvetica Neue"/>
              </a:rPr>
              <a:t>çalışın.</a:t>
            </a:r>
            <a:r>
              <a:rPr lang="tr" sz="2400" b="0" i="0" u="none" strike="noStrike" dirty="0" smtClean="0">
                <a:latin typeface="Helvetica Neue"/>
              </a:rPr>
              <a:t> </a:t>
            </a:r>
            <a:endParaRPr dirty="0"/>
          </a:p>
        </p:txBody>
      </p:sp>
      <p:sp>
        <p:nvSpPr>
          <p:cNvPr id="487" name="Google Shape;487;p29"/>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000" b="1" i="0" u="none" strike="noStrike" dirty="0">
                <a:latin typeface="Helvetica Neue"/>
              </a:rPr>
              <a:t>ÇOCUK İŞÇİLİĞİNİN ÖNLENMESİ</a:t>
            </a:r>
          </a:p>
          <a:p>
            <a:pPr marL="0" lvl="0" indent="0" algn="l" rtl="0">
              <a:lnSpc>
                <a:spcPct val="90000"/>
              </a:lnSpc>
              <a:spcBef>
                <a:spcPct val="0"/>
              </a:spcBef>
              <a:spcAft>
                <a:spcPct val="0"/>
              </a:spcAft>
              <a:buClr>
                <a:schemeClr val="lt1"/>
              </a:buClr>
              <a:buSzPts val="3600"/>
              <a:buNone/>
            </a:pPr>
            <a:r>
              <a:rPr lang="tr" sz="3000" b="1" i="0" u="none" strike="noStrike" dirty="0">
                <a:solidFill>
                  <a:srgbClr val="026794"/>
                </a:solidFill>
                <a:latin typeface="Helvetica Neue"/>
              </a:rPr>
              <a:t>ÇOCUK İŞÇİLİĞİNE DUYARLI FSL PROGRAMLARI OLUŞTURULMASI</a:t>
            </a:r>
            <a:endParaRPr sz="3000" dirty="0"/>
          </a:p>
          <a:p>
            <a:pPr marL="0" lvl="0" indent="0" algn="l" rtl="0">
              <a:lnSpc>
                <a:spcPct val="90000"/>
              </a:lnSpc>
              <a:spcBef>
                <a:spcPts val="1000"/>
              </a:spcBef>
              <a:spcAft>
                <a:spcPct val="0"/>
              </a:spcAft>
              <a:buClr>
                <a:schemeClr val="lt1"/>
              </a:buClr>
              <a:buSzPts val="3100"/>
              <a:buNone/>
            </a:pPr>
            <a:endParaRPr sz="31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body" idx="2"/>
          </p:nvPr>
        </p:nvSpPr>
        <p:spPr>
          <a:xfrm>
            <a:off x="500741" y="3027765"/>
            <a:ext cx="11364685" cy="2701764"/>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600"/>
              </a:spcBef>
              <a:spcAft>
                <a:spcPct val="0"/>
              </a:spcAft>
              <a:buSzPts val="2300"/>
              <a:buFont typeface="Helvetica Neue"/>
              <a:buChar char="•"/>
            </a:pPr>
            <a:r>
              <a:rPr lang="tr" sz="2300" b="0" i="0" u="none" strike="noStrike" dirty="0">
                <a:latin typeface="Helvetica Neue"/>
              </a:rPr>
              <a:t>Sömürüyü engellemek amacıyla, çocuk işçiliğine başvuran hanelerin yeterli gıda güvenliğine ve geçim kaynaklarına erişimini engelleyen 4-5 zorluğu </a:t>
            </a:r>
            <a:r>
              <a:rPr lang="tr" sz="2300" b="0" i="0" u="none" strike="noStrike" dirty="0" smtClean="0">
                <a:latin typeface="Helvetica Neue"/>
              </a:rPr>
              <a:t>belirleyebilecek, </a:t>
            </a:r>
            <a:endParaRPr sz="2300" b="1" dirty="0"/>
          </a:p>
          <a:p>
            <a:pPr marL="457200" lvl="0" indent="-374650" algn="l" rtl="0">
              <a:lnSpc>
                <a:spcPct val="100000"/>
              </a:lnSpc>
              <a:spcBef>
                <a:spcPct val="0"/>
              </a:spcBef>
              <a:spcAft>
                <a:spcPct val="0"/>
              </a:spcAft>
              <a:buSzPts val="2300"/>
              <a:buFont typeface="Helvetica Neue"/>
              <a:buChar char="•"/>
            </a:pPr>
            <a:r>
              <a:rPr lang="tr" sz="2300" b="0" i="0" u="none" strike="noStrike" dirty="0">
                <a:latin typeface="Helvetica Neue"/>
              </a:rPr>
              <a:t>Gıda güvenliği ve geçim kaynakları müdahalelerinin, çocuk işçiliğinin önlenmesi amacıyla nasıl kullanılabileceğini </a:t>
            </a:r>
            <a:r>
              <a:rPr lang="tr" sz="2300" b="0" i="0" u="none" strike="noStrike" dirty="0" smtClean="0">
                <a:latin typeface="Helvetica Neue"/>
              </a:rPr>
              <a:t>açıklayabilecek,</a:t>
            </a:r>
            <a:endParaRPr sz="2300" b="1" dirty="0"/>
          </a:p>
          <a:p>
            <a:pPr marL="457200" lvl="0" indent="-374650" algn="l" rtl="0">
              <a:lnSpc>
                <a:spcPct val="100000"/>
              </a:lnSpc>
              <a:spcBef>
                <a:spcPct val="0"/>
              </a:spcBef>
              <a:spcAft>
                <a:spcPct val="0"/>
              </a:spcAft>
              <a:buSzPts val="2300"/>
              <a:buFont typeface="Helvetica Neue"/>
              <a:buChar char="•"/>
            </a:pPr>
            <a:r>
              <a:rPr lang="tr" sz="2300" b="0" i="0" u="none" strike="noStrike" dirty="0">
                <a:latin typeface="Helvetica Neue"/>
              </a:rPr>
              <a:t>Gıda Güvenliği ve Geçim Kaynakları faaliyetlerinin, çocuk işçi olarak çalışan veya çocuk işçiliği riski altında olan çocukların ihtiyaçlarına nasıl uyarlanabileceği ile ilgili 3-4 örnek </a:t>
            </a:r>
            <a:r>
              <a:rPr lang="tr" sz="2300" b="0" i="0" u="none" strike="noStrike" dirty="0" smtClean="0">
                <a:latin typeface="Helvetica Neue"/>
              </a:rPr>
              <a:t>verebilecek,</a:t>
            </a:r>
            <a:endParaRPr sz="2300" dirty="0"/>
          </a:p>
          <a:p>
            <a:pPr marL="457200" lvl="0" indent="-374650" algn="l" rtl="0">
              <a:lnSpc>
                <a:spcPct val="100000"/>
              </a:lnSpc>
              <a:spcBef>
                <a:spcPct val="0"/>
              </a:spcBef>
              <a:spcAft>
                <a:spcPts val="600"/>
              </a:spcAft>
              <a:buSzPts val="2300"/>
              <a:buFont typeface="Helvetica Neue"/>
              <a:buChar char="•"/>
            </a:pPr>
            <a:r>
              <a:rPr lang="tr" sz="2300" b="0" i="0" u="none" strike="noStrike" dirty="0">
                <a:latin typeface="Helvetica Neue"/>
              </a:rPr>
              <a:t>Çocuk işçi olarak çalışan çocukların bulunduğu hanelerin, kendi bağlamlarında veya belirli bağlamlarda hane halkı gıda güvenliğini ve geçim kaynaklarını güçlendirmelerini destekleyecek bir eylem planı </a:t>
            </a:r>
            <a:r>
              <a:rPr lang="tr" sz="2300" b="0" i="0" u="none" strike="noStrike" dirty="0" smtClean="0">
                <a:latin typeface="Helvetica Neue"/>
              </a:rPr>
              <a:t>oluşturabileceksiniz. </a:t>
            </a:r>
            <a:endParaRPr sz="2300" dirty="0"/>
          </a:p>
        </p:txBody>
      </p:sp>
      <p:sp>
        <p:nvSpPr>
          <p:cNvPr id="249" name="Google Shape;249;p3"/>
          <p:cNvSpPr txBox="1"/>
          <p:nvPr/>
        </p:nvSpPr>
        <p:spPr>
          <a:xfrm>
            <a:off x="1828005" y="476375"/>
            <a:ext cx="8535987" cy="62793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50" name="Google Shape;250;p3"/>
          <p:cNvSpPr txBox="1"/>
          <p:nvPr/>
        </p:nvSpPr>
        <p:spPr>
          <a:xfrm>
            <a:off x="326569" y="790344"/>
            <a:ext cx="11538857" cy="2280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r>
              <a:rPr lang="tr" sz="2800" b="0" i="0" u="none" strike="noStrike" cap="none" dirty="0">
                <a:solidFill>
                  <a:srgbClr val="FFFFFF"/>
                </a:solidFill>
                <a:latin typeface="Helvetica Neue"/>
                <a:ea typeface="Helvetica Neue"/>
                <a:cs typeface="Helvetica Neue"/>
                <a:sym typeface="Helvetica Neue"/>
              </a:rPr>
              <a:t> </a:t>
            </a:r>
            <a:r>
              <a:rPr lang="tr" sz="4000" b="1" i="0" u="none" strike="noStrike" cap="none" dirty="0">
                <a:solidFill>
                  <a:srgbClr val="FFFFFF"/>
                </a:solidFill>
                <a:latin typeface="Helvetica Neue"/>
                <a:ea typeface="Helvetica Neue"/>
                <a:cs typeface="Helvetica Neue"/>
                <a:sym typeface="Helvetica Neue"/>
              </a:rPr>
              <a:t>ÖĞRENME ÇIKTILARI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ct val="0"/>
              </a:spcAft>
              <a:buClr>
                <a:schemeClr val="lt1"/>
              </a:buClr>
              <a:buSzPts val="3000"/>
              <a:buFont typeface="Arial"/>
              <a:buNone/>
            </a:pPr>
            <a:r>
              <a:rPr lang="tr" sz="3000" b="0" i="0" u="none" strike="noStrike" dirty="0">
                <a:solidFill>
                  <a:srgbClr val="FFFFFF"/>
                </a:solidFill>
                <a:latin typeface="Helvetica Neue"/>
                <a:ea typeface="Helvetica Neue"/>
                <a:cs typeface="Helvetica Neue"/>
                <a:sym typeface="Helvetica Neue"/>
              </a:rPr>
              <a:t>Bu </a:t>
            </a:r>
            <a:r>
              <a:rPr lang="tr" sz="3000" b="0" i="0" u="none" strike="noStrike" dirty="0" smtClean="0">
                <a:solidFill>
                  <a:srgbClr val="FFFFFF"/>
                </a:solidFill>
                <a:latin typeface="Helvetica Neue"/>
                <a:ea typeface="Helvetica Neue"/>
                <a:cs typeface="Helvetica Neue"/>
                <a:sym typeface="Helvetica Neue"/>
              </a:rPr>
              <a:t>oturumun sonunda:</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body" idx="1"/>
          </p:nvPr>
        </p:nvSpPr>
        <p:spPr>
          <a:xfrm>
            <a:off x="4100513" y="39225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97467D"/>
              </a:buClr>
              <a:buSzPts val="3200"/>
              <a:buNone/>
            </a:pPr>
            <a:r>
              <a:rPr lang="tr" sz="3200" b="1" i="0" u="none" strike="noStrike">
                <a:solidFill>
                  <a:srgbClr val="97467D"/>
                </a:solidFill>
                <a:latin typeface="Helvetica Neue"/>
              </a:rPr>
              <a:t>TOPLULUK DÜZEYİNDE: KIRILGANLIĞIN AZALTILMASI </a:t>
            </a:r>
            <a:endParaRPr/>
          </a:p>
        </p:txBody>
      </p:sp>
      <p:sp>
        <p:nvSpPr>
          <p:cNvPr id="493" name="Google Shape;493;p30"/>
          <p:cNvSpPr txBox="1">
            <a:spLocks noGrp="1"/>
          </p:cNvSpPr>
          <p:nvPr>
            <p:ph type="body" idx="2"/>
          </p:nvPr>
        </p:nvSpPr>
        <p:spPr>
          <a:xfrm>
            <a:off x="4100513" y="1488498"/>
            <a:ext cx="7724343" cy="45291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400"/>
              <a:buChar char="•"/>
            </a:pPr>
            <a:r>
              <a:rPr lang="tr" sz="2000" b="0" i="0" u="none" strike="noStrike" dirty="0">
                <a:latin typeface="Helvetica Neue"/>
              </a:rPr>
              <a:t>Toplulukta ve toplumsal FSL kuruluşlarında kapasite oluşturun:  </a:t>
            </a:r>
            <a:endParaRPr sz="2000" dirty="0"/>
          </a:p>
          <a:p>
            <a:pPr marL="685800" lvl="1" indent="-228600" algn="l" rtl="0">
              <a:lnSpc>
                <a:spcPct val="90000"/>
              </a:lnSpc>
              <a:spcBef>
                <a:spcPts val="500"/>
              </a:spcBef>
              <a:spcAft>
                <a:spcPct val="0"/>
              </a:spcAft>
              <a:buSzPts val="2000"/>
              <a:buChar char="•"/>
            </a:pPr>
            <a:r>
              <a:rPr lang="tr" sz="1800" b="0" i="0" u="none" strike="noStrike" dirty="0">
                <a:latin typeface="Helvetica Neue"/>
              </a:rPr>
              <a:t>Çocuk işçi olarak çalışan/çocuk işçiliği riski altında olan çocukları tespit edin, destekleyin, </a:t>
            </a:r>
            <a:r>
              <a:rPr lang="tr" sz="1800" b="0" i="0" u="none" strike="noStrike" dirty="0" smtClean="0">
                <a:latin typeface="Helvetica Neue"/>
              </a:rPr>
              <a:t>yönlendirin.</a:t>
            </a:r>
            <a:endParaRPr sz="1800" dirty="0"/>
          </a:p>
          <a:p>
            <a:pPr marL="685800" lvl="1" indent="-228600" algn="l" rtl="0">
              <a:lnSpc>
                <a:spcPct val="90000"/>
              </a:lnSpc>
              <a:spcBef>
                <a:spcPts val="500"/>
              </a:spcBef>
              <a:spcAft>
                <a:spcPct val="0"/>
              </a:spcAft>
              <a:buSzPts val="2000"/>
              <a:buChar char="•"/>
            </a:pPr>
            <a:r>
              <a:rPr lang="tr" sz="1800" b="0" i="0" u="none" strike="noStrike" dirty="0">
                <a:latin typeface="Helvetica Neue"/>
              </a:rPr>
              <a:t>Çocukları, onlar için zararlı olan görevlerde kullanan işverenler ve ailelere uygun şekilde </a:t>
            </a:r>
            <a:r>
              <a:rPr lang="tr-TR" sz="1800" b="0" i="0" u="none" strike="noStrike" dirty="0">
                <a:latin typeface="Helvetica Neue"/>
              </a:rPr>
              <a:t>yanıt </a:t>
            </a:r>
            <a:r>
              <a:rPr lang="tr-TR" sz="1800" b="0" i="0" u="none" strike="noStrike" dirty="0" smtClean="0">
                <a:latin typeface="Helvetica Neue"/>
              </a:rPr>
              <a:t>üretin.</a:t>
            </a:r>
            <a:endParaRPr sz="1800" dirty="0"/>
          </a:p>
          <a:p>
            <a:pPr marL="685800" lvl="1" indent="-228600">
              <a:buSzPts val="2000"/>
            </a:pPr>
            <a:r>
              <a:rPr lang="tr-TR" sz="1800" b="0" i="0" u="none" strike="noStrike" dirty="0">
                <a:latin typeface="Helvetica Neue"/>
              </a:rPr>
              <a:t>Çalışan çocukların zarar görmesini önlemek için </a:t>
            </a:r>
            <a:r>
              <a:rPr lang="tr-TR" sz="1800" b="0" i="0" u="none" strike="noStrike" dirty="0" err="1">
                <a:latin typeface="Helvetica Neue"/>
              </a:rPr>
              <a:t>FSL'de</a:t>
            </a:r>
            <a:r>
              <a:rPr lang="tr-TR" sz="1800" b="0" i="0" u="none" strike="noStrike" dirty="0">
                <a:latin typeface="Helvetica Neue"/>
              </a:rPr>
              <a:t> değişen tehlikeler ve tehlike azaltılması konusunda çalışın (örneğin, sınır ötesi tehditler, böcek ilacı kullanımının artması, çocukların katılımı</a:t>
            </a:r>
            <a:r>
              <a:rPr lang="tr-TR" sz="1800" b="0" i="0" u="none" strike="noStrike" dirty="0" smtClean="0">
                <a:latin typeface="Helvetica Neue"/>
              </a:rPr>
              <a:t>).</a:t>
            </a:r>
            <a:endParaRPr lang="tr-TR" sz="1800" b="0" i="0" u="none" strike="noStrike" dirty="0">
              <a:latin typeface="Helvetica Neue"/>
            </a:endParaRPr>
          </a:p>
          <a:p>
            <a:pPr marL="685800" lvl="1" indent="-228600">
              <a:buSzPts val="2000"/>
            </a:pPr>
            <a:r>
              <a:rPr lang="tr-TR" sz="1800" b="0" i="0" u="none" strike="noStrike" dirty="0">
                <a:latin typeface="Helvetica Neue"/>
              </a:rPr>
              <a:t>Daha güvenli çalışma koşulları, uygulamalar ve iş sağlığı ve güvenliği hakkında farkındalık oluşturun ve savunuculuk çalışmaları </a:t>
            </a:r>
            <a:r>
              <a:rPr lang="tr-TR" sz="1800" b="0" i="0" u="none" strike="noStrike" dirty="0" smtClean="0">
                <a:latin typeface="Helvetica Neue"/>
              </a:rPr>
              <a:t>gerçekleştirin.  </a:t>
            </a:r>
            <a:endParaRPr lang="tr-TR" sz="1800" dirty="0"/>
          </a:p>
          <a:p>
            <a:pPr marL="228600" lvl="0" indent="-228600" algn="l" rtl="0">
              <a:lnSpc>
                <a:spcPct val="90000"/>
              </a:lnSpc>
              <a:spcBef>
                <a:spcPts val="1000"/>
              </a:spcBef>
              <a:spcAft>
                <a:spcPct val="0"/>
              </a:spcAft>
              <a:buClr>
                <a:schemeClr val="accent4"/>
              </a:buClr>
              <a:buSzPts val="2400"/>
              <a:buChar char="•"/>
            </a:pPr>
            <a:r>
              <a:rPr lang="tr" sz="2000" b="0" i="0" u="none" strike="noStrike" dirty="0">
                <a:latin typeface="Helvetica Neue"/>
              </a:rPr>
              <a:t>Çocuk işçiliğini FSL'nin izlenmesine entegre edin:</a:t>
            </a:r>
            <a:endParaRPr sz="2000" dirty="0"/>
          </a:p>
          <a:p>
            <a:pPr marL="685800" lvl="1" indent="-228600" algn="l" rtl="0">
              <a:lnSpc>
                <a:spcPct val="90000"/>
              </a:lnSpc>
              <a:spcBef>
                <a:spcPts val="500"/>
              </a:spcBef>
              <a:spcAft>
                <a:spcPct val="0"/>
              </a:spcAft>
              <a:buSzPts val="2000"/>
              <a:buChar char="•"/>
            </a:pPr>
            <a:r>
              <a:rPr lang="tr" sz="1800" b="0" i="0" u="none" strike="noStrike" dirty="0">
                <a:latin typeface="Helvetica Neue"/>
              </a:rPr>
              <a:t>Okul terki ve çocuk işçiliğini erken uyarı sistemlerine dâhil edin veya FSL bilgi sistemlerini, çocuk işçiliğini izleme sistemleriyle </a:t>
            </a:r>
            <a:r>
              <a:rPr lang="tr" sz="1800" b="0" i="0" u="none" strike="noStrike" dirty="0" smtClean="0">
                <a:latin typeface="Helvetica Neue"/>
              </a:rPr>
              <a:t>destekleyin.</a:t>
            </a:r>
            <a:endParaRPr sz="1800" dirty="0"/>
          </a:p>
          <a:p>
            <a:pPr marL="228600" lvl="0" indent="-228600" algn="l" rtl="0">
              <a:lnSpc>
                <a:spcPct val="90000"/>
              </a:lnSpc>
              <a:spcBef>
                <a:spcPts val="1000"/>
              </a:spcBef>
              <a:spcAft>
                <a:spcPct val="0"/>
              </a:spcAft>
              <a:buClr>
                <a:schemeClr val="accent4"/>
              </a:buClr>
              <a:buSzPts val="2400"/>
              <a:buChar char="•"/>
            </a:pPr>
            <a:r>
              <a:rPr lang="tr" sz="2000" b="0" i="0" u="none" strike="noStrike" dirty="0">
                <a:latin typeface="Helvetica Neue"/>
              </a:rPr>
              <a:t>Bir başa çıkma mekanizması olarak kullanılmasını önlemek için DRM'yi çocuk işçiliğine yatkın topluluklarda </a:t>
            </a:r>
            <a:r>
              <a:rPr lang="tr" sz="2000" b="0" i="0" u="none" strike="noStrike" dirty="0" smtClean="0">
                <a:latin typeface="Helvetica Neue"/>
              </a:rPr>
              <a:t>uygulayın. </a:t>
            </a:r>
            <a:endParaRPr sz="2000" dirty="0"/>
          </a:p>
          <a:p>
            <a:pPr marL="228600" lvl="0" indent="-76200" algn="l" rtl="0">
              <a:lnSpc>
                <a:spcPct val="90000"/>
              </a:lnSpc>
              <a:spcBef>
                <a:spcPts val="1000"/>
              </a:spcBef>
              <a:spcAft>
                <a:spcPct val="0"/>
              </a:spcAft>
              <a:buClr>
                <a:schemeClr val="accent4"/>
              </a:buClr>
              <a:buSzPts val="2400"/>
              <a:buNone/>
            </a:pPr>
            <a:endParaRPr sz="2400" dirty="0"/>
          </a:p>
          <a:p>
            <a:pPr marL="228600" lvl="0" indent="-76200" algn="l" rtl="0">
              <a:lnSpc>
                <a:spcPct val="90000"/>
              </a:lnSpc>
              <a:spcBef>
                <a:spcPts val="1000"/>
              </a:spcBef>
              <a:spcAft>
                <a:spcPct val="0"/>
              </a:spcAft>
              <a:buClr>
                <a:schemeClr val="accent4"/>
              </a:buClr>
              <a:buSzPts val="2400"/>
              <a:buNone/>
            </a:pPr>
            <a:endParaRPr sz="2400" dirty="0"/>
          </a:p>
          <a:p>
            <a:pPr marL="228600" lvl="0" indent="-76200" algn="l" rtl="0">
              <a:lnSpc>
                <a:spcPct val="90000"/>
              </a:lnSpc>
              <a:spcBef>
                <a:spcPts val="1000"/>
              </a:spcBef>
              <a:spcAft>
                <a:spcPct val="0"/>
              </a:spcAft>
              <a:buClr>
                <a:schemeClr val="accent4"/>
              </a:buClr>
              <a:buSzPts val="2400"/>
              <a:buNone/>
            </a:pPr>
            <a:endParaRPr sz="2400" dirty="0"/>
          </a:p>
        </p:txBody>
      </p:sp>
      <p:sp>
        <p:nvSpPr>
          <p:cNvPr id="494" name="Google Shape;494;p30"/>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000" b="1" i="0" u="none" strike="noStrike" dirty="0">
                <a:latin typeface="Helvetica Neue"/>
              </a:rPr>
              <a:t>ÇOCUK İŞÇİLİĞİNİN ÖNLENMESİ</a:t>
            </a:r>
            <a:endParaRPr lang="tr-TR" sz="3000" b="1" i="0" u="none" strike="noStrike" dirty="0">
              <a:latin typeface="Helvetica Neue"/>
            </a:endParaRPr>
          </a:p>
          <a:p>
            <a:pPr marL="0" lvl="0" indent="0" algn="l" rtl="0">
              <a:lnSpc>
                <a:spcPct val="90000"/>
              </a:lnSpc>
              <a:spcBef>
                <a:spcPct val="0"/>
              </a:spcBef>
              <a:spcAft>
                <a:spcPct val="0"/>
              </a:spcAft>
              <a:buClr>
                <a:schemeClr val="lt1"/>
              </a:buClr>
              <a:buSzPts val="3600"/>
              <a:buNone/>
            </a:pPr>
            <a:r>
              <a:rPr lang="tr-TR" sz="3000" b="1" i="0" u="none" strike="noStrike" dirty="0">
                <a:solidFill>
                  <a:srgbClr val="026794"/>
                </a:solidFill>
                <a:latin typeface="Helvetica Neue"/>
              </a:rPr>
              <a:t>ÇOCUK İŞÇİLİĞİNE DUYARLI FSL PROGRAMLARI OLUŞTURULMASI</a:t>
            </a:r>
            <a:endParaRPr lang="tr-TR" sz="3000" dirty="0"/>
          </a:p>
          <a:p>
            <a:pPr marL="0" lvl="0" indent="0" algn="l" rtl="0">
              <a:lnSpc>
                <a:spcPct val="90000"/>
              </a:lnSpc>
              <a:spcBef>
                <a:spcPts val="1000"/>
              </a:spcBef>
              <a:spcAft>
                <a:spcPct val="0"/>
              </a:spcAft>
              <a:buClr>
                <a:schemeClr val="lt1"/>
              </a:buClr>
              <a:buSzPts val="3100"/>
              <a:buNone/>
            </a:pPr>
            <a:endParaRPr sz="31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1"/>
          <p:cNvSpPr txBox="1">
            <a:spLocks noGrp="1"/>
          </p:cNvSpPr>
          <p:nvPr>
            <p:ph type="title"/>
          </p:nvPr>
        </p:nvSpPr>
        <p:spPr>
          <a:xfrm>
            <a:off x="3478801" y="146850"/>
            <a:ext cx="8713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5"/>
              </a:buClr>
              <a:buSzPts val="3400"/>
              <a:buFont typeface="Helvetica Neue"/>
              <a:buNone/>
            </a:pPr>
            <a:r>
              <a:rPr lang="tr" sz="3400" b="1" i="0" u="none" strike="noStrike">
                <a:latin typeface="Helvetica Neue"/>
              </a:rPr>
              <a:t>ETKİNLİK: ÇOCUK İŞÇİLİĞİNİ ELE ALMA FIRSATLARINI GENİŞLETMEK İÇİN EYLEM PLANLAMASI</a:t>
            </a:r>
            <a:endParaRPr/>
          </a:p>
        </p:txBody>
      </p:sp>
      <p:sp>
        <p:nvSpPr>
          <p:cNvPr id="500" name="Google Shape;500;p31"/>
          <p:cNvSpPr txBox="1">
            <a:spLocks noGrp="1"/>
          </p:cNvSpPr>
          <p:nvPr>
            <p:ph type="body" idx="2"/>
          </p:nvPr>
        </p:nvSpPr>
        <p:spPr>
          <a:xfrm>
            <a:off x="685992" y="2027095"/>
            <a:ext cx="10820015" cy="411767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6"/>
              </a:buClr>
              <a:buSzPts val="2800"/>
              <a:buChar char="•"/>
            </a:pPr>
            <a:r>
              <a:rPr lang="tr" sz="2800" b="0" i="0" u="none" strike="noStrike" dirty="0">
                <a:latin typeface="Helvetica Neue"/>
              </a:rPr>
              <a:t>Grubunuzla etkinlik çalışma sayfasını (veya daha geniş alan için yazı tahtası kağıdı) kullanın. </a:t>
            </a:r>
            <a:endParaRPr dirty="0"/>
          </a:p>
          <a:p>
            <a:pPr marL="228600" lvl="0" indent="-228600" algn="l" rtl="0">
              <a:lnSpc>
                <a:spcPct val="90000"/>
              </a:lnSpc>
              <a:spcBef>
                <a:spcPts val="1000"/>
              </a:spcBef>
              <a:spcAft>
                <a:spcPct val="0"/>
              </a:spcAft>
              <a:buClr>
                <a:schemeClr val="accent6"/>
              </a:buClr>
              <a:buSzPts val="2800"/>
              <a:buChar char="•"/>
            </a:pPr>
            <a:r>
              <a:rPr lang="tr" sz="2800" b="0" i="0" u="none" strike="noStrike" dirty="0">
                <a:latin typeface="Helvetica Neue"/>
              </a:rPr>
              <a:t>Rehber olarak aşağıdaki soruları kullanarak çalışma sayfasında bir eylem planı geliştirin. </a:t>
            </a:r>
            <a:endParaRPr dirty="0"/>
          </a:p>
          <a:p>
            <a:pPr marL="685800" lvl="1" indent="-228600" algn="l" rtl="0">
              <a:lnSpc>
                <a:spcPct val="90000"/>
              </a:lnSpc>
              <a:spcBef>
                <a:spcPts val="500"/>
              </a:spcBef>
              <a:spcAft>
                <a:spcPct val="0"/>
              </a:spcAft>
              <a:buSzPts val="2400"/>
              <a:buChar char="•"/>
            </a:pPr>
            <a:r>
              <a:rPr lang="tr" sz="2400" b="0" i="0" u="none" strike="noStrike" dirty="0">
                <a:latin typeface="Helvetica Neue"/>
              </a:rPr>
              <a:t>Ne, Nasıl, Kim, Gerekli Kaynaklar, Potansiyel Riskler, Koordinasyon, Kapasite   </a:t>
            </a:r>
            <a:endParaRPr dirty="0"/>
          </a:p>
          <a:p>
            <a:pPr marL="228600" lvl="0" indent="-228600" algn="l" rtl="0">
              <a:lnSpc>
                <a:spcPct val="90000"/>
              </a:lnSpc>
              <a:spcBef>
                <a:spcPts val="1000"/>
              </a:spcBef>
              <a:spcAft>
                <a:spcPct val="0"/>
              </a:spcAft>
              <a:buClr>
                <a:schemeClr val="accent6"/>
              </a:buClr>
              <a:buSzPts val="2800"/>
              <a:buChar char="•"/>
            </a:pPr>
            <a:r>
              <a:rPr lang="tr" sz="2800" b="0" i="0" u="none" strike="noStrike" dirty="0">
                <a:latin typeface="Helvetica Neue"/>
              </a:rPr>
              <a:t>Maksat, sektörler (arası) veya tematik faaliyetler yoluyla çocuk işçiliğinin önlenmesi ve müdahalenin güçlendirilmesi bağlamında ilerleme kaydetmek ve neler yapılabileceğini belirlemektir. </a:t>
            </a:r>
            <a:endParaRPr dirty="0"/>
          </a:p>
        </p:txBody>
      </p:sp>
      <p:pic>
        <p:nvPicPr>
          <p:cNvPr id="2" name="Resim 1" descr="grafik, yazı tipi, logo, grafik tasarım içeren bir resim&#10;&#10;Açıklama otomatik olarak oluşturuldu">
            <a:extLst>
              <a:ext uri="{FF2B5EF4-FFF2-40B4-BE49-F238E27FC236}">
                <a16:creationId xmlns:a16="http://schemas.microsoft.com/office/drawing/2014/main" id="{CFCEE199-ED08-E205-A79A-29D239C81C38}"/>
              </a:ext>
            </a:extLst>
          </p:cNvPr>
          <p:cNvPicPr>
            <a:picLocks noChangeAspect="1"/>
          </p:cNvPicPr>
          <p:nvPr/>
        </p:nvPicPr>
        <p:blipFill>
          <a:blip r:embed="rId3"/>
          <a:stretch>
            <a:fillRect/>
          </a:stretch>
        </p:blipFill>
        <p:spPr>
          <a:xfrm>
            <a:off x="685992" y="390220"/>
            <a:ext cx="2394453" cy="906402"/>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a:spLocks noGrp="1"/>
          </p:cNvSpPr>
          <p:nvPr>
            <p:ph type="body" idx="2"/>
          </p:nvPr>
        </p:nvSpPr>
        <p:spPr>
          <a:xfrm>
            <a:off x="4083250" y="528650"/>
            <a:ext cx="7300800" cy="6426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ct val="0"/>
              </a:spcAft>
              <a:buSzPts val="2800"/>
              <a:buChar char="●"/>
            </a:pPr>
            <a:r>
              <a:rPr lang="tr" sz="2600" b="0" i="0" u="none" strike="noStrike" dirty="0">
                <a:latin typeface="Helvetica Neue"/>
              </a:rPr>
              <a:t>Gıda güvensizliği çocuk işçiliği risklerini arttırır ve aileleri, çocuk işçiliğini olumsuz bir baş etme mekanizması olarak kullanmak zorunda bırakır.</a:t>
            </a:r>
            <a:endParaRPr sz="2600" dirty="0"/>
          </a:p>
          <a:p>
            <a:pPr marL="457200" lvl="0" indent="-406400" algn="l" rtl="0">
              <a:lnSpc>
                <a:spcPct val="90000"/>
              </a:lnSpc>
              <a:spcBef>
                <a:spcPct val="0"/>
              </a:spcBef>
              <a:spcAft>
                <a:spcPct val="0"/>
              </a:spcAft>
              <a:buSzPts val="2800"/>
              <a:buChar char="●"/>
            </a:pPr>
            <a:r>
              <a:rPr lang="tr" sz="2600" b="0" i="0" u="none" strike="noStrike" dirty="0">
                <a:latin typeface="Helvetica Neue"/>
              </a:rPr>
              <a:t>FSL çocuk işçiliğini ele almak için kritik bir strateji olmakla birlikte çocuk işçiliği için çekim etkisi de yaratabilir. Artan ekonomik faaliyetler, azaltılmadığı takdirde çocuk işçiliği risk faktörlerini hızla kötüleştirebilir.</a:t>
            </a:r>
            <a:endParaRPr sz="2600" dirty="0"/>
          </a:p>
          <a:p>
            <a:pPr marL="457200" lvl="0" indent="-406400" algn="l" rtl="0">
              <a:lnSpc>
                <a:spcPct val="90000"/>
              </a:lnSpc>
              <a:spcBef>
                <a:spcPct val="0"/>
              </a:spcBef>
              <a:spcAft>
                <a:spcPct val="0"/>
              </a:spcAft>
              <a:buSzPts val="2800"/>
              <a:buChar char="●"/>
            </a:pPr>
            <a:r>
              <a:rPr lang="tr" sz="2600" b="0" i="0" u="none" strike="noStrike" dirty="0">
                <a:latin typeface="Helvetica Neue"/>
              </a:rPr>
              <a:t>Çocuk işçiliğine duyarlı olan FSL programları oluşturun (koordinasyon, hedefleme, değerlendirme, cinsiyet vb.)</a:t>
            </a:r>
            <a:endParaRPr sz="2600" dirty="0"/>
          </a:p>
          <a:p>
            <a:pPr marL="457200" lvl="0" indent="-406400" algn="l" rtl="0">
              <a:lnSpc>
                <a:spcPct val="90000"/>
              </a:lnSpc>
              <a:spcBef>
                <a:spcPct val="0"/>
              </a:spcBef>
              <a:spcAft>
                <a:spcPct val="0"/>
              </a:spcAft>
              <a:buSzPts val="2800"/>
              <a:buChar char="●"/>
            </a:pPr>
            <a:r>
              <a:rPr lang="tr" sz="2600" b="0" i="0" u="none" strike="noStrike" dirty="0">
                <a:latin typeface="Helvetica Neue"/>
              </a:rPr>
              <a:t>Dünya genelinde tüm çocuk işçiliğinin yaklaşık dörtte üçü tarım sektöründe gerçekleşir.</a:t>
            </a:r>
            <a:endParaRPr sz="2600" dirty="0"/>
          </a:p>
          <a:p>
            <a:pPr marL="457200" lvl="0" indent="-406400" algn="l" rtl="0">
              <a:lnSpc>
                <a:spcPct val="90000"/>
              </a:lnSpc>
              <a:spcBef>
                <a:spcPct val="0"/>
              </a:spcBef>
              <a:spcAft>
                <a:spcPct val="0"/>
              </a:spcAft>
              <a:buSzPts val="2800"/>
              <a:buChar char="●"/>
            </a:pPr>
            <a:r>
              <a:rPr lang="tr" sz="2600" b="0" i="0" u="none" strike="noStrike" dirty="0">
                <a:latin typeface="Helvetica Neue"/>
              </a:rPr>
              <a:t>Ergenler için güvenli ve uygun FSL fırsatları, tehlikeli çocuk işçiliği ve diğer EKBÇİ'ne karşı iyi bir alternatif oluşturabilir.</a:t>
            </a:r>
            <a:endParaRPr sz="2600" dirty="0"/>
          </a:p>
        </p:txBody>
      </p:sp>
      <p:sp>
        <p:nvSpPr>
          <p:cNvPr id="508" name="Google Shape;508;p32"/>
          <p:cNvSpPr txBox="1">
            <a:spLocks noGrp="1"/>
          </p:cNvSpPr>
          <p:nvPr>
            <p:ph type="body" idx="3"/>
          </p:nvPr>
        </p:nvSpPr>
        <p:spPr>
          <a:xfrm>
            <a:off x="284417" y="528638"/>
            <a:ext cx="2970900" cy="47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a:rPr>
              <a:t>TEMEL MESAJLAR</a:t>
            </a: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1"/>
              </a:buClr>
              <a:buSzPts val="3600"/>
              <a:buFont typeface="Helvetica Neue"/>
              <a:buNone/>
            </a:pPr>
            <a:r>
              <a:rPr lang="tr" sz="3600" b="1" i="0" u="none" strike="noStrike">
                <a:latin typeface="Helvetica Neue"/>
              </a:rPr>
              <a:t>TARTIŞMA </a:t>
            </a:r>
            <a:endParaRPr/>
          </a:p>
        </p:txBody>
      </p:sp>
      <p:sp>
        <p:nvSpPr>
          <p:cNvPr id="257" name="Google Shape;257;p4"/>
          <p:cNvSpPr txBox="1">
            <a:spLocks noGrp="1"/>
          </p:cNvSpPr>
          <p:nvPr>
            <p:ph type="body" idx="1"/>
          </p:nvPr>
        </p:nvSpPr>
        <p:spPr>
          <a:xfrm>
            <a:off x="656022" y="1971675"/>
            <a:ext cx="10820015"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3"/>
              </a:buClr>
              <a:buSzPts val="2800"/>
              <a:buNone/>
            </a:pPr>
            <a:r>
              <a:rPr lang="tr" sz="2800" b="1" i="0" u="none" strike="noStrike" dirty="0">
                <a:latin typeface="Helvetica Neue"/>
              </a:rPr>
              <a:t>KENDİ GRUBUNUZDA, AŞAĞIDA BELİRTİLEN ALANLARIN BİRİ İLE İLGİLİ OLAN TEMEL RİSKLERİ VE KORUYUCU FAKTÖRLERİ TESPİT EDİN: </a:t>
            </a:r>
            <a:endParaRPr dirty="0"/>
          </a:p>
        </p:txBody>
      </p:sp>
      <p:sp>
        <p:nvSpPr>
          <p:cNvPr id="258" name="Google Shape;258;p4"/>
          <p:cNvSpPr txBox="1">
            <a:spLocks noGrp="1"/>
          </p:cNvSpPr>
          <p:nvPr>
            <p:ph type="body" idx="2"/>
          </p:nvPr>
        </p:nvSpPr>
        <p:spPr>
          <a:xfrm>
            <a:off x="656020" y="3307192"/>
            <a:ext cx="10820015" cy="2158142"/>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ct val="0"/>
              </a:spcBef>
              <a:spcAft>
                <a:spcPct val="0"/>
              </a:spcAft>
              <a:buSzPts val="2600"/>
              <a:buChar char="•"/>
            </a:pPr>
            <a:r>
              <a:rPr lang="tr" sz="2600" b="0" i="0" u="none" strike="noStrike" dirty="0">
                <a:latin typeface="Helvetica Neue"/>
              </a:rPr>
              <a:t>Hane düzeyinde gelir ve gıda güvenliği </a:t>
            </a:r>
            <a:endParaRPr dirty="0"/>
          </a:p>
          <a:p>
            <a:pPr marL="685800" lvl="1" indent="-228600" algn="l" rtl="0">
              <a:lnSpc>
                <a:spcPct val="90000"/>
              </a:lnSpc>
              <a:spcBef>
                <a:spcPts val="500"/>
              </a:spcBef>
              <a:spcAft>
                <a:spcPct val="0"/>
              </a:spcAft>
              <a:buSzPts val="2600"/>
              <a:buChar char="•"/>
            </a:pPr>
            <a:r>
              <a:rPr lang="tr" sz="2600" b="0" i="0" u="none" strike="noStrike" dirty="0">
                <a:latin typeface="Helvetica Neue"/>
              </a:rPr>
              <a:t>İstihdam, işler, işverenler, küçük işletmeler </a:t>
            </a:r>
            <a:endParaRPr dirty="0"/>
          </a:p>
          <a:p>
            <a:pPr marL="685800" lvl="1" indent="-228600" algn="l" rtl="0">
              <a:lnSpc>
                <a:spcPct val="90000"/>
              </a:lnSpc>
              <a:spcBef>
                <a:spcPts val="500"/>
              </a:spcBef>
              <a:spcAft>
                <a:spcPct val="0"/>
              </a:spcAft>
              <a:buSzPts val="2600"/>
              <a:buChar char="•"/>
            </a:pPr>
            <a:r>
              <a:rPr lang="tr" sz="2600" b="0" i="0" u="none" strike="noStrike" dirty="0">
                <a:latin typeface="Helvetica Neue"/>
              </a:rPr>
              <a:t>Nakit ve kupon, sosyal koruma sistemi ve gelir koruma sistemi </a:t>
            </a:r>
            <a:endParaRPr dirty="0"/>
          </a:p>
          <a:p>
            <a:pPr marL="685800" lvl="1" indent="-228600" algn="l" rtl="0">
              <a:lnSpc>
                <a:spcPct val="90000"/>
              </a:lnSpc>
              <a:spcBef>
                <a:spcPts val="500"/>
              </a:spcBef>
              <a:spcAft>
                <a:spcPct val="0"/>
              </a:spcAft>
              <a:buSzPts val="2600"/>
              <a:buChar char="•"/>
            </a:pPr>
            <a:r>
              <a:rPr lang="tr" sz="2600" b="0" i="0" u="none" strike="noStrike" dirty="0">
                <a:latin typeface="Helvetica Neue"/>
              </a:rPr>
              <a:t>Gıda güvenliği ve geçim kaynakları sektör programları ve insani yardım müdahalaleri </a:t>
            </a:r>
            <a:endParaRPr dirty="0"/>
          </a:p>
          <a:p>
            <a:pPr marL="228600" lvl="0" indent="-50800" algn="l" rtl="0">
              <a:lnSpc>
                <a:spcPct val="90000"/>
              </a:lnSpc>
              <a:spcBef>
                <a:spcPts val="1000"/>
              </a:spcBef>
              <a:spcAft>
                <a:spcPct val="0"/>
              </a:spcAft>
              <a:buClr>
                <a:schemeClr val="accent3"/>
              </a:buClr>
              <a:buSzPts val="2800"/>
              <a:buNone/>
            </a:pPr>
            <a:endParaRPr dirty="0"/>
          </a:p>
        </p:txBody>
      </p:sp>
      <p:sp>
        <p:nvSpPr>
          <p:cNvPr id="259" name="Google Shape;259;p4"/>
          <p:cNvSpPr txBox="1"/>
          <p:nvPr/>
        </p:nvSpPr>
        <p:spPr>
          <a:xfrm>
            <a:off x="656020" y="5475288"/>
            <a:ext cx="10820015" cy="5000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accent3"/>
              </a:buClr>
              <a:buSzPts val="2800"/>
              <a:buFont typeface="Arial"/>
              <a:buNone/>
            </a:pPr>
            <a:r>
              <a:rPr lang="tr" sz="2800" b="1" i="0" u="none" strike="noStrike" cap="none">
                <a:solidFill>
                  <a:srgbClr val="97467C"/>
                </a:solidFill>
                <a:latin typeface="Helvetica Neue"/>
                <a:ea typeface="Helvetica Neue"/>
                <a:cs typeface="Helvetica Neue"/>
                <a:sym typeface="Helvetica Neue"/>
              </a:rPr>
              <a:t>GENEL OTURUMDA GERİ BİLDİRİM VERİN. </a:t>
            </a:r>
            <a:endParaRPr sz="1400" b="0" i="0" u="none" strike="noStrike" cap="none">
              <a:solidFill>
                <a:srgbClr val="000000"/>
              </a:solidFill>
              <a:latin typeface="Arial"/>
              <a:ea typeface="Arial"/>
              <a:cs typeface="Arial"/>
              <a:sym typeface="Arial"/>
            </a:endParaRPr>
          </a:p>
        </p:txBody>
      </p:sp>
      <p:pic>
        <p:nvPicPr>
          <p:cNvPr id="260" name="Google Shape;260;p4"/>
          <p:cNvPicPr preferRelativeResize="0"/>
          <p:nvPr/>
        </p:nvPicPr>
        <p:blipFill>
          <a:blip r:embed="rId3">
            <a:alphaModFix/>
          </a:blip>
          <a:stretch>
            <a:fillRect/>
          </a:stretch>
        </p:blipFill>
        <p:spPr>
          <a:xfrm>
            <a:off x="10070907" y="358537"/>
            <a:ext cx="1435100" cy="939800"/>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
          <p:cNvSpPr txBox="1">
            <a:spLocks noGrp="1"/>
          </p:cNvSpPr>
          <p:nvPr>
            <p:ph type="title"/>
          </p:nvPr>
        </p:nvSpPr>
        <p:spPr>
          <a:xfrm>
            <a:off x="1658352" y="-69275"/>
            <a:ext cx="8875296"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accent1"/>
              </a:buClr>
              <a:buSzPts val="3600"/>
              <a:buFont typeface="Helvetica Neue"/>
              <a:buNone/>
            </a:pPr>
            <a:r>
              <a:rPr lang="tr" sz="3600" b="1" i="0" u="none" strike="noStrike" dirty="0">
                <a:latin typeface="Helvetica Neue"/>
              </a:rPr>
              <a:t>RİSKLER VE KORUYUCU FAKTÖRLER</a:t>
            </a:r>
            <a:endParaRPr dirty="0"/>
          </a:p>
        </p:txBody>
      </p:sp>
      <p:sp>
        <p:nvSpPr>
          <p:cNvPr id="267" name="Google Shape;267;p5"/>
          <p:cNvSpPr txBox="1"/>
          <p:nvPr/>
        </p:nvSpPr>
        <p:spPr>
          <a:xfrm>
            <a:off x="394207" y="2151450"/>
            <a:ext cx="5604446" cy="3785652"/>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Arazi, varlık, geçim kaynakları ve mahsul kayıpları ile gıda güvencesizliği </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Gelir yoksulluğu ve temel ihtiyaçlara erişimde eksiklik</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Çalışabilecek durumda yetişkin bir aile ferdinin olmaması (hasta, engellilik vb.), Katkıda bulunmak için sorumluluk hissetme  </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Yasal olmayan veya sömürücü işlerde çalışan aile fertleri </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Toplumsal cinsiyet rolleri, aile kompozisyonunda ani değişiklikler </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Okul ve işi bir arada yürütme </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Bakım verenin (verenlerin) işsiz olması </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Bilgi/dokümantasyona sınırlı erişim</a:t>
            </a:r>
            <a:endParaRPr sz="1800" b="0" i="0" u="none" strike="noStrike" cap="none" dirty="0">
              <a:solidFill>
                <a:srgbClr val="000000"/>
              </a:solidFill>
              <a:latin typeface="Arial"/>
              <a:ea typeface="Arial"/>
              <a:cs typeface="Arial"/>
              <a:sym typeface="Arial"/>
            </a:endParaRPr>
          </a:p>
        </p:txBody>
      </p:sp>
      <p:sp>
        <p:nvSpPr>
          <p:cNvPr id="268" name="Google Shape;268;p5"/>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457200" marR="0" lvl="1"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RİSK FAKTÖRLERİ</a:t>
            </a:r>
            <a:endParaRPr sz="1400" b="0" i="0" u="none" strike="noStrike" cap="none">
              <a:solidFill>
                <a:srgbClr val="000000"/>
              </a:solidFill>
              <a:latin typeface="Arial"/>
              <a:ea typeface="Arial"/>
              <a:cs typeface="Arial"/>
              <a:sym typeface="Arial"/>
            </a:endParaRPr>
          </a:p>
        </p:txBody>
      </p:sp>
      <p:sp>
        <p:nvSpPr>
          <p:cNvPr id="269" name="Google Shape;269;p5"/>
          <p:cNvSpPr txBox="1"/>
          <p:nvPr/>
        </p:nvSpPr>
        <p:spPr>
          <a:xfrm>
            <a:off x="6192594" y="2149902"/>
            <a:ext cx="5605199" cy="3787200"/>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Asgari çalışma yaşı ile 18 yaş arasındaki yetişkinler ve ergenler için insana yakışır işlerin mevcut olması</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Uygun ve güvenli çocuk işçiliğine katılım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Hanedeki yetişkinler için yeterli ve güvenli istihdam veya gelir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Gıda güvenliği, temel hizmetler, bilgiye (yasal çerçeve/fırsatlar/hizmetler) erişim</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ct val="0"/>
              </a:spcBef>
              <a:spcAft>
                <a:spcPct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ct val="0"/>
              </a:spcBef>
              <a:spcAft>
                <a:spcPct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ct val="0"/>
              </a:spcBef>
              <a:spcAft>
                <a:spcPct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70" name="Google Shape;270;p5"/>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KORUYUCU FAKTÖRLER</a:t>
            </a:r>
            <a:endParaRPr sz="1400" b="0" i="0" u="none" strike="noStrike" cap="none">
              <a:solidFill>
                <a:srgbClr val="000000"/>
              </a:solidFill>
              <a:latin typeface="Arial"/>
              <a:ea typeface="Arial"/>
              <a:cs typeface="Arial"/>
              <a:sym typeface="Arial"/>
            </a:endParaRPr>
          </a:p>
        </p:txBody>
      </p:sp>
      <p:sp>
        <p:nvSpPr>
          <p:cNvPr id="271" name="Google Shape;271;p5"/>
          <p:cNvSpPr/>
          <p:nvPr/>
        </p:nvSpPr>
        <p:spPr>
          <a:xfrm>
            <a:off x="1871838" y="882185"/>
            <a:ext cx="9107574" cy="52322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ct val="0"/>
              </a:spcBef>
              <a:spcAft>
                <a:spcPct val="0"/>
              </a:spcAft>
              <a:buClr>
                <a:srgbClr val="000000"/>
              </a:buClr>
              <a:buSzPts val="2800"/>
              <a:buFont typeface="Arial"/>
              <a:buNone/>
            </a:pPr>
            <a:r>
              <a:rPr lang="tr" sz="2800" b="1" i="0" u="none" strike="noStrike" cap="none" dirty="0">
                <a:solidFill>
                  <a:srgbClr val="212E3B"/>
                </a:solidFill>
                <a:latin typeface="Calibri"/>
                <a:ea typeface="Calibri"/>
                <a:cs typeface="Calibri"/>
                <a:sym typeface="Calibri"/>
              </a:rPr>
              <a:t>HANE DÜZEYİNDE GELİR VE GIDA GÜVENLİĞİ </a:t>
            </a:r>
            <a:endParaRPr sz="14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
          <p:cNvSpPr txBox="1">
            <a:spLocks noGrp="1"/>
          </p:cNvSpPr>
          <p:nvPr>
            <p:ph type="title"/>
          </p:nvPr>
        </p:nvSpPr>
        <p:spPr>
          <a:xfrm>
            <a:off x="1651083" y="566"/>
            <a:ext cx="869501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accent1"/>
              </a:buClr>
              <a:buSzPts val="3600"/>
              <a:buFont typeface="Helvetica Neue"/>
              <a:buNone/>
            </a:pPr>
            <a:r>
              <a:rPr lang="tr" sz="3600" b="1" i="0" u="none" strike="noStrike" dirty="0">
                <a:latin typeface="Helvetica Neue"/>
              </a:rPr>
              <a:t>RİSKLER VE KORUYUCU FAKTÖRLER</a:t>
            </a:r>
            <a:endParaRPr dirty="0"/>
          </a:p>
        </p:txBody>
      </p:sp>
      <p:sp>
        <p:nvSpPr>
          <p:cNvPr id="277" name="Google Shape;277;p6"/>
          <p:cNvSpPr txBox="1"/>
          <p:nvPr/>
        </p:nvSpPr>
        <p:spPr>
          <a:xfrm>
            <a:off x="394200" y="2151450"/>
            <a:ext cx="5799300" cy="4402200"/>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Kayıtdışı işlerin olduğu büyük kayıt dışı ekonomi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Kayıtlı iş gücü piyasasında kısıtlamalar (mülteciler)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Uygulama, adalet, sosyal hizmetler vb.'de eksiklik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Sınırlı bilgiye sahip olma: İş sağlığı ve güvenliği, yasal çerçeve, çocuk işçiliği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İstismar edici nitelikte çalışma, göç, mevsimlik çalışma örüntüleri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İmar ve müdahale sektörlerinin hızlı büyümesi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Talebi karşılamayan yetişkin iş gücü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Koruyucu ekipmana, eğitime ve denetime sınırlı erişim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Yetişkin ve ergenlerin, hafif işler dâhil insana yakışır işlere erişiminin sınırlı olması </a:t>
            </a:r>
            <a:endParaRPr sz="1400" b="0" i="0" u="none" strike="noStrike" cap="none" dirty="0">
              <a:solidFill>
                <a:srgbClr val="000000"/>
              </a:solidFill>
              <a:latin typeface="Arial"/>
              <a:ea typeface="Arial"/>
              <a:cs typeface="Arial"/>
              <a:sym typeface="Arial"/>
            </a:endParaRPr>
          </a:p>
        </p:txBody>
      </p:sp>
      <p:sp>
        <p:nvSpPr>
          <p:cNvPr id="278" name="Google Shape;278;p6"/>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457200" marR="0" lvl="1"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RİSK FAKTÖRLERİ</a:t>
            </a:r>
            <a:endParaRPr sz="1400" b="0" i="0" u="none" strike="noStrike" cap="none">
              <a:solidFill>
                <a:srgbClr val="000000"/>
              </a:solidFill>
              <a:latin typeface="Arial"/>
              <a:ea typeface="Arial"/>
              <a:cs typeface="Arial"/>
              <a:sym typeface="Arial"/>
            </a:endParaRPr>
          </a:p>
        </p:txBody>
      </p:sp>
      <p:sp>
        <p:nvSpPr>
          <p:cNvPr id="279" name="Google Shape;279;p6"/>
          <p:cNvSpPr txBox="1"/>
          <p:nvPr/>
        </p:nvSpPr>
        <p:spPr>
          <a:xfrm>
            <a:off x="6192594" y="2149902"/>
            <a:ext cx="5605199" cy="3693319"/>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Zengin kaynaklarla beslenen hizmetler ve politika uygulaması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Güçlü ve kapsayıcı çocuk işçiliği ve istihdama yönelik yasal çerçeve ve politikalar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İş yerinde güvenlik ve korumayı iyi anlama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Yasal çerçeve ve riskler, çocuk işçiliği ve çocuk işleri hakkında farkındalık ve insana yakışır işlerin ve hizmetlerin mevcut olması </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ct val="0"/>
              </a:spcBef>
              <a:spcAft>
                <a:spcPct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ct val="0"/>
              </a:spcBef>
              <a:spcAft>
                <a:spcPct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ct val="0"/>
              </a:spcBef>
              <a:spcAft>
                <a:spcPct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80" name="Google Shape;280;p6"/>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KORUYUCU FAKTÖRLER</a:t>
            </a:r>
            <a:endParaRPr sz="1400" b="0" i="0" u="none" strike="noStrike" cap="none">
              <a:solidFill>
                <a:srgbClr val="000000"/>
              </a:solidFill>
              <a:latin typeface="Arial"/>
              <a:ea typeface="Arial"/>
              <a:cs typeface="Arial"/>
              <a:sym typeface="Arial"/>
            </a:endParaRPr>
          </a:p>
        </p:txBody>
      </p:sp>
      <p:sp>
        <p:nvSpPr>
          <p:cNvPr id="281" name="Google Shape;281;p6"/>
          <p:cNvSpPr/>
          <p:nvPr/>
        </p:nvSpPr>
        <p:spPr>
          <a:xfrm>
            <a:off x="1238397" y="962473"/>
            <a:ext cx="9107700" cy="954000"/>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ct val="0"/>
              </a:spcBef>
              <a:spcAft>
                <a:spcPct val="0"/>
              </a:spcAft>
              <a:buClr>
                <a:srgbClr val="000000"/>
              </a:buClr>
              <a:buSzPts val="2800"/>
              <a:buFont typeface="Arial"/>
              <a:buNone/>
            </a:pPr>
            <a:r>
              <a:rPr lang="tr" sz="2800" b="1" i="0" u="none" strike="noStrike" cap="none" dirty="0">
                <a:solidFill>
                  <a:srgbClr val="212E3B"/>
                </a:solidFill>
                <a:latin typeface="Calibri"/>
                <a:ea typeface="Calibri"/>
                <a:cs typeface="Calibri"/>
                <a:sym typeface="Calibri"/>
              </a:rPr>
              <a:t>İSTİHDAM, İŞLER, İŞLETMELER, DÜZENLEMELER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ct val="0"/>
              </a:spcBef>
              <a:spcAft>
                <a:spcPct val="0"/>
              </a:spcAft>
              <a:buClr>
                <a:srgbClr val="000000"/>
              </a:buClr>
              <a:buSzPts val="2800"/>
              <a:buFont typeface="Arial"/>
              <a:buNone/>
            </a:pPr>
            <a:r>
              <a:rPr lang="en-GB" sz="2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1864452" y="116813"/>
            <a:ext cx="8674574" cy="92089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accent1"/>
              </a:buClr>
              <a:buSzPts val="3600"/>
              <a:buFont typeface="Helvetica Neue"/>
              <a:buNone/>
            </a:pPr>
            <a:r>
              <a:rPr lang="tr" sz="3600" b="1" i="0" u="none" strike="noStrike" dirty="0">
                <a:latin typeface="Helvetica Neue"/>
              </a:rPr>
              <a:t>RİSKLER VE KORUYUCU FAKTÖRLER</a:t>
            </a:r>
            <a:endParaRPr dirty="0"/>
          </a:p>
        </p:txBody>
      </p:sp>
      <p:sp>
        <p:nvSpPr>
          <p:cNvPr id="287" name="Google Shape;287;p7"/>
          <p:cNvSpPr txBox="1"/>
          <p:nvPr/>
        </p:nvSpPr>
        <p:spPr>
          <a:xfrm>
            <a:off x="394207" y="2151450"/>
            <a:ext cx="5604300" cy="4402200"/>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cap="none" dirty="0">
                <a:solidFill>
                  <a:srgbClr val="212E3B"/>
                </a:solidFill>
                <a:latin typeface="Calibri"/>
                <a:ea typeface="Calibri"/>
                <a:cs typeface="Calibri"/>
                <a:sym typeface="Calibri"/>
              </a:rPr>
              <a:t>Sürekli yoksulluk ve hane gelirindeki ani sarsıntılar</a:t>
            </a:r>
            <a:endParaRPr sz="19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cap="none" dirty="0">
                <a:solidFill>
                  <a:srgbClr val="212E3B"/>
                </a:solidFill>
                <a:latin typeface="Calibri"/>
                <a:ea typeface="Calibri"/>
                <a:cs typeface="Calibri"/>
                <a:sym typeface="Calibri"/>
              </a:rPr>
              <a:t>Konulan kriterler ve belli grupları hedeflemenin, çocukların çocuk işçiliğine sürüklenmesi veya çocuk işçiliğinde kalmasında etkili bir faktör olması</a:t>
            </a:r>
            <a:endParaRPr sz="19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cap="none" dirty="0">
                <a:solidFill>
                  <a:srgbClr val="212E3B"/>
                </a:solidFill>
                <a:latin typeface="Calibri"/>
                <a:ea typeface="Calibri"/>
                <a:cs typeface="Calibri"/>
                <a:sym typeface="Calibri"/>
              </a:rPr>
              <a:t>Yetişkinlere yönelik iş karşılığı ücret faaliyetlerinin çocuklar tarafından gerçekleştirilmesi </a:t>
            </a:r>
            <a:endParaRPr sz="19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cap="none" dirty="0">
                <a:solidFill>
                  <a:srgbClr val="212E3B"/>
                </a:solidFill>
                <a:latin typeface="Calibri"/>
                <a:ea typeface="Calibri"/>
                <a:cs typeface="Calibri"/>
                <a:sym typeface="Calibri"/>
              </a:rPr>
              <a:t>Ergenlerin katılımı için yetersiz ödenek</a:t>
            </a:r>
            <a:endParaRPr sz="19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cap="none" dirty="0">
                <a:solidFill>
                  <a:srgbClr val="212E3B"/>
                </a:solidFill>
                <a:latin typeface="Calibri"/>
                <a:ea typeface="Calibri"/>
                <a:cs typeface="Calibri"/>
                <a:sym typeface="Calibri"/>
              </a:rPr>
              <a:t>Kırılgan grupların destek programının dışında bırakılması</a:t>
            </a:r>
            <a:endParaRPr sz="19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cap="none" dirty="0">
                <a:solidFill>
                  <a:srgbClr val="212E3B"/>
                </a:solidFill>
                <a:latin typeface="Calibri"/>
                <a:ea typeface="Calibri"/>
                <a:cs typeface="Calibri"/>
                <a:sym typeface="Calibri"/>
              </a:rPr>
              <a:t>Çocuk işçiliğinin önlenmesine yönelik güvencelerin olmaması </a:t>
            </a:r>
            <a:endParaRPr sz="19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dirty="0">
                <a:solidFill>
                  <a:srgbClr val="212E3B"/>
                </a:solidFill>
                <a:latin typeface="Calibri"/>
                <a:ea typeface="Calibri"/>
                <a:cs typeface="Calibri"/>
                <a:sym typeface="Calibri"/>
              </a:rPr>
              <a:t>Çalışma veya nakit yardımı koşullarının ergenler için tehlike oluşturması</a:t>
            </a:r>
            <a:endParaRPr sz="19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900" b="0" i="0" u="none" strike="noStrike" cap="none" dirty="0">
                <a:solidFill>
                  <a:srgbClr val="212E3B"/>
                </a:solidFill>
                <a:latin typeface="Calibri"/>
                <a:ea typeface="Calibri"/>
                <a:cs typeface="Calibri"/>
                <a:sym typeface="Calibri"/>
              </a:rPr>
              <a:t>Günlük hayatta kalma mücadelesine odaklanma ve yaşça küçük çocukların varlığı</a:t>
            </a:r>
            <a:endParaRPr sz="1900" b="0" i="0" u="none" strike="noStrike" cap="none" dirty="0">
              <a:solidFill>
                <a:srgbClr val="000000"/>
              </a:solidFill>
              <a:latin typeface="Arial"/>
              <a:ea typeface="Arial"/>
              <a:cs typeface="Arial"/>
              <a:sym typeface="Arial"/>
            </a:endParaRPr>
          </a:p>
        </p:txBody>
      </p:sp>
      <p:sp>
        <p:nvSpPr>
          <p:cNvPr id="288" name="Google Shape;288;p7"/>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457200" marR="0" lvl="1"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RİSK FAKTÖRLERİ</a:t>
            </a:r>
            <a:endParaRPr sz="1400" b="0" i="0" u="none" strike="noStrike" cap="none">
              <a:solidFill>
                <a:srgbClr val="000000"/>
              </a:solidFill>
              <a:latin typeface="Arial"/>
              <a:ea typeface="Arial"/>
              <a:cs typeface="Arial"/>
              <a:sym typeface="Arial"/>
            </a:endParaRPr>
          </a:p>
        </p:txBody>
      </p:sp>
      <p:sp>
        <p:nvSpPr>
          <p:cNvPr id="289" name="Google Shape;289;p7"/>
          <p:cNvSpPr txBox="1"/>
          <p:nvPr/>
        </p:nvSpPr>
        <p:spPr>
          <a:xfrm>
            <a:off x="6192594" y="2149902"/>
            <a:ext cx="5605199" cy="3693319"/>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1"/>
              </a:buClr>
              <a:buSzPts val="2000"/>
              <a:buFont typeface="Arial"/>
              <a:buChar char="•"/>
            </a:pPr>
            <a:r>
              <a:rPr lang="tr" sz="2000" b="0" i="0" u="none" strike="noStrike" cap="none" dirty="0">
                <a:solidFill>
                  <a:srgbClr val="212E3B"/>
                </a:solidFill>
                <a:latin typeface="Calibri"/>
                <a:ea typeface="Calibri"/>
                <a:cs typeface="Calibri"/>
                <a:sym typeface="Calibri"/>
              </a:rPr>
              <a:t>Çocuk işçi olarak çalışan veya çocuk işçiliği riski altında olan çocukların/ergenlerin bulunduğu haneler için CVA, sosyal koruma ve güvenlik ağlarının mevcut olması (haneleri veya çocuk işçiliği açısından temel risk faktörlerini hedefleyen) </a:t>
            </a:r>
            <a:endParaRPr sz="1400" b="0" i="0" u="none" strike="noStrike" cap="none" dirty="0">
              <a:solidFill>
                <a:schemeClr val="bg2"/>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Tamamlayıcı nitelikte şartlı veya şartsız hizmetler veya destekler sunan "Nakit Plus" yaklaşımlarının mevcut olması </a:t>
            </a:r>
            <a:endParaRPr sz="2000" b="0" i="0" u="none" strike="noStrike" cap="none" dirty="0">
              <a:solidFill>
                <a:schemeClr val="bg2"/>
              </a:solidFill>
              <a:latin typeface="Calibri"/>
              <a:ea typeface="Calibri"/>
              <a:cs typeface="Calibri"/>
              <a:sym typeface="Calibri"/>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Çocukların, kendilerine zararlı olacak şekilde katılımını önlemek için temel koruma önlemlerinin mevcut olması </a:t>
            </a:r>
            <a:endParaRPr sz="1400" b="0" i="0" u="none" strike="noStrike" cap="none" dirty="0">
              <a:solidFill>
                <a:schemeClr val="bg2"/>
              </a:solidFill>
              <a:latin typeface="Arial"/>
              <a:ea typeface="Arial"/>
              <a:cs typeface="Arial"/>
              <a:sym typeface="Arial"/>
            </a:endParaRPr>
          </a:p>
          <a:p>
            <a:pPr marL="285750" marR="0" lvl="0" indent="-158750" algn="l" rtl="0">
              <a:lnSpc>
                <a:spcPct val="100000"/>
              </a:lnSpc>
              <a:spcBef>
                <a:spcPct val="0"/>
              </a:spcBef>
              <a:spcAft>
                <a:spcPct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ct val="0"/>
              </a:spcBef>
              <a:spcAft>
                <a:spcPct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ct val="0"/>
              </a:spcBef>
              <a:spcAft>
                <a:spcPct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90" name="Google Shape;290;p7"/>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KORUYUCU FAKTÖRLER</a:t>
            </a:r>
            <a:endParaRPr sz="1400" b="0" i="0" u="none" strike="noStrike" cap="none">
              <a:solidFill>
                <a:srgbClr val="000000"/>
              </a:solidFill>
              <a:latin typeface="Arial"/>
              <a:ea typeface="Arial"/>
              <a:cs typeface="Arial"/>
              <a:sym typeface="Arial"/>
            </a:endParaRPr>
          </a:p>
        </p:txBody>
      </p:sp>
      <p:sp>
        <p:nvSpPr>
          <p:cNvPr id="291" name="Google Shape;291;p7"/>
          <p:cNvSpPr/>
          <p:nvPr/>
        </p:nvSpPr>
        <p:spPr>
          <a:xfrm>
            <a:off x="1652974" y="869758"/>
            <a:ext cx="9079239" cy="954107"/>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ct val="0"/>
              </a:spcBef>
              <a:spcAft>
                <a:spcPct val="0"/>
              </a:spcAft>
              <a:buClr>
                <a:srgbClr val="000000"/>
              </a:buClr>
              <a:buSzPts val="2800"/>
              <a:buFont typeface="Arial"/>
              <a:buNone/>
            </a:pPr>
            <a:r>
              <a:rPr lang="tr" sz="2800" b="1" i="0" u="none" strike="noStrike" cap="none" dirty="0">
                <a:solidFill>
                  <a:srgbClr val="212E3B"/>
                </a:solidFill>
                <a:latin typeface="Calibri"/>
                <a:ea typeface="Calibri"/>
                <a:cs typeface="Calibri"/>
                <a:sym typeface="Calibri"/>
              </a:rPr>
              <a:t>NAKİT VE KUPON, SOSYAL KORUMA VE GELİR KORUMA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ct val="0"/>
              </a:spcBef>
              <a:spcAft>
                <a:spcPct val="0"/>
              </a:spcAft>
              <a:buClr>
                <a:srgbClr val="000000"/>
              </a:buClr>
              <a:buSzPts val="2800"/>
              <a:buFont typeface="Arial"/>
              <a:buNone/>
            </a:pPr>
            <a:r>
              <a:rPr lang="en-GB" sz="2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1639560" y="0"/>
            <a:ext cx="910757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accent1"/>
              </a:buClr>
              <a:buSzPts val="3600"/>
              <a:buFont typeface="Helvetica Neue"/>
              <a:buNone/>
            </a:pPr>
            <a:r>
              <a:rPr lang="tr" sz="3600" b="1" i="0" u="none" strike="noStrike" dirty="0">
                <a:latin typeface="Helvetica Neue"/>
              </a:rPr>
              <a:t>RİSKLER VE KORUYUCU FAKTÖRLER</a:t>
            </a:r>
            <a:endParaRPr dirty="0"/>
          </a:p>
        </p:txBody>
      </p:sp>
      <p:sp>
        <p:nvSpPr>
          <p:cNvPr id="297" name="Google Shape;297;p8"/>
          <p:cNvSpPr txBox="1"/>
          <p:nvPr/>
        </p:nvSpPr>
        <p:spPr>
          <a:xfrm>
            <a:off x="393828" y="2149902"/>
            <a:ext cx="5798007" cy="4401205"/>
          </a:xfrm>
          <a:prstGeom prst="rect">
            <a:avLst/>
          </a:prstGeom>
          <a:noFill/>
          <a:ln w="38100"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İnsani yardımın, kısmen çocuklar tarafından karşılanan yüksek iş gücü talebi oluşturması</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Dâhil olan ebeveynlerin, bakım rolleri için daha az zamanının olması ve çocukların, özellikle kız çocuklarının bu rolü üstlenmesi</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Ebeyevnler yeni faaliyetlerle meşgulken çocukların geleneksel gelir getirici faaliyetleri gerçekleştirmesi</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Çocuk işçiliğinin olduğu tedarik zincirlerine bel bağlanması</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Hanelerin; insani yardımı dağıtmak, almak, hazırlamak, satın almak veya satmak için çocukları kullanması</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FSL yardımını uygulama kapasitesi sınırlı olan hanelerin, çocuk işçiliğinden uzak durmak için ek destek alamaması</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1800" b="0" i="0" u="none" strike="noStrike" cap="none" dirty="0">
                <a:solidFill>
                  <a:srgbClr val="212E3B"/>
                </a:solidFill>
                <a:latin typeface="Calibri"/>
                <a:ea typeface="Calibri"/>
                <a:cs typeface="Calibri"/>
                <a:sym typeface="Calibri"/>
              </a:rPr>
              <a:t>FSL girdilerinin (makine, böcek ilaçları), çocuklar için tehlikeli olması (çünkü çocuklar bu girdileri kullanarak çalışabilir) </a:t>
            </a:r>
            <a:endParaRPr sz="1800" b="0" i="0" u="none" strike="noStrike" cap="none" dirty="0">
              <a:solidFill>
                <a:srgbClr val="000000"/>
              </a:solidFill>
              <a:latin typeface="Arial"/>
              <a:ea typeface="Arial"/>
              <a:cs typeface="Arial"/>
              <a:sym typeface="Arial"/>
            </a:endParaRPr>
          </a:p>
        </p:txBody>
      </p:sp>
      <p:sp>
        <p:nvSpPr>
          <p:cNvPr id="298" name="Google Shape;298;p8"/>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457200" marR="0" lvl="1"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RİSK FAKTÖRLERİ</a:t>
            </a:r>
            <a:endParaRPr sz="1400" b="0" i="0" u="none" strike="noStrike" cap="none">
              <a:solidFill>
                <a:srgbClr val="000000"/>
              </a:solidFill>
              <a:latin typeface="Arial"/>
              <a:ea typeface="Arial"/>
              <a:cs typeface="Arial"/>
              <a:sym typeface="Arial"/>
            </a:endParaRPr>
          </a:p>
        </p:txBody>
      </p:sp>
      <p:sp>
        <p:nvSpPr>
          <p:cNvPr id="299" name="Google Shape;299;p8"/>
          <p:cNvSpPr txBox="1"/>
          <p:nvPr/>
        </p:nvSpPr>
        <p:spPr>
          <a:xfrm>
            <a:off x="6192592" y="2149902"/>
            <a:ext cx="5605201" cy="4339650"/>
          </a:xfrm>
          <a:prstGeom prst="rect">
            <a:avLst/>
          </a:prstGeom>
          <a:noFill/>
          <a:ln w="38100"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FSL programlarının çocukları koruması, çocuk işçiliğine karşı hassas olması, çocuk işçiliği bakımından risk altında olan haneleri odağına yerleştirmesi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Programın izlenmesi ve programların; uygulama ortakları, yükleniciler, tedarik zinciri vb. dâhil olmak üzere FSL'de çocuk işçiliğini ve risk faktörlerini izlemesi ve değerlendirmesi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ct val="0"/>
              </a:spcBef>
              <a:spcAft>
                <a:spcPct val="0"/>
              </a:spcAft>
              <a:buClr>
                <a:schemeClr val="dk2"/>
              </a:buClr>
              <a:buSzPts val="2000"/>
              <a:buFont typeface="Arial"/>
              <a:buChar char="•"/>
            </a:pPr>
            <a:r>
              <a:rPr lang="tr" sz="2000" b="0" i="0" u="none" strike="noStrike" cap="none" dirty="0">
                <a:solidFill>
                  <a:srgbClr val="212E3B"/>
                </a:solidFill>
                <a:latin typeface="Calibri"/>
                <a:ea typeface="Calibri"/>
                <a:cs typeface="Calibri"/>
                <a:sym typeface="Calibri"/>
              </a:rPr>
              <a:t>Programların, diğer taraflar ve hizmetlerle birlikte uygulanması (SOP'lar, yönlendirmeler, eğitim, farkındalık, sektörler, işverenler, bakım verenler)</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ct val="0"/>
              </a:spcBef>
              <a:spcAft>
                <a:spcPct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58750" algn="l" rtl="0">
              <a:lnSpc>
                <a:spcPct val="100000"/>
              </a:lnSpc>
              <a:spcBef>
                <a:spcPct val="0"/>
              </a:spcBef>
              <a:spcAft>
                <a:spcPct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ct val="0"/>
              </a:spcBef>
              <a:spcAft>
                <a:spcPct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p:txBody>
      </p:sp>
      <p:sp>
        <p:nvSpPr>
          <p:cNvPr id="300" name="Google Shape;300;p8"/>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2400"/>
              <a:buFont typeface="Arial"/>
              <a:buNone/>
            </a:pPr>
            <a:r>
              <a:rPr lang="tr" sz="2400" b="0" i="0" u="none" strike="noStrike" cap="none">
                <a:solidFill>
                  <a:srgbClr val="FFFFFF"/>
                </a:solidFill>
                <a:latin typeface="Calibri"/>
                <a:ea typeface="Calibri"/>
                <a:cs typeface="Calibri"/>
                <a:sym typeface="Calibri"/>
              </a:rPr>
              <a:t>KORUYUCU FAKTÖRLER</a:t>
            </a:r>
            <a:endParaRPr sz="1400" b="0" i="0" u="none" strike="noStrike" cap="none">
              <a:solidFill>
                <a:srgbClr val="000000"/>
              </a:solidFill>
              <a:latin typeface="Arial"/>
              <a:ea typeface="Arial"/>
              <a:cs typeface="Arial"/>
              <a:sym typeface="Arial"/>
            </a:endParaRPr>
          </a:p>
        </p:txBody>
      </p:sp>
      <p:sp>
        <p:nvSpPr>
          <p:cNvPr id="301" name="Google Shape;301;p8"/>
          <p:cNvSpPr/>
          <p:nvPr/>
        </p:nvSpPr>
        <p:spPr>
          <a:xfrm>
            <a:off x="1444866" y="923390"/>
            <a:ext cx="9107574" cy="954107"/>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ct val="0"/>
              </a:spcBef>
              <a:spcAft>
                <a:spcPct val="0"/>
              </a:spcAft>
              <a:buClr>
                <a:srgbClr val="000000"/>
              </a:buClr>
              <a:buSzPts val="2800"/>
              <a:buFont typeface="Arial"/>
              <a:buNone/>
            </a:pPr>
            <a:r>
              <a:rPr lang="tr" sz="2800" b="1" i="0" u="none" strike="noStrike" cap="none" dirty="0">
                <a:solidFill>
                  <a:srgbClr val="212E3B"/>
                </a:solidFill>
                <a:latin typeface="Calibri"/>
                <a:ea typeface="Calibri"/>
                <a:cs typeface="Calibri"/>
                <a:sym typeface="Calibri"/>
              </a:rPr>
              <a:t>FSL SEKTÖRÜ VE İNSANİ YARDIM PROGRAMLARI</a:t>
            </a:r>
            <a:endParaRPr sz="2800" b="1" i="0" u="none" strike="noStrike" cap="none" dirty="0">
              <a:solidFill>
                <a:schemeClr val="dk2"/>
              </a:solidFill>
              <a:latin typeface="Calibri"/>
              <a:ea typeface="Calibri"/>
              <a:cs typeface="Calibri"/>
              <a:sym typeface="Calibri"/>
            </a:endParaRPr>
          </a:p>
          <a:p>
            <a:pPr marL="457200" marR="0" lvl="1" indent="0" algn="l" rtl="0">
              <a:lnSpc>
                <a:spcPct val="100000"/>
              </a:lnSpc>
              <a:spcBef>
                <a:spcPct val="0"/>
              </a:spcBef>
              <a:spcAft>
                <a:spcPct val="0"/>
              </a:spcAft>
              <a:buClr>
                <a:srgbClr val="000000"/>
              </a:buClr>
              <a:buSzPts val="2800"/>
              <a:buFont typeface="Arial"/>
              <a:buNone/>
            </a:pPr>
            <a:r>
              <a:rPr lang="en-GB" sz="2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title"/>
          </p:nvPr>
        </p:nvSpPr>
        <p:spPr>
          <a:xfrm>
            <a:off x="2261615" y="2432361"/>
            <a:ext cx="7851649" cy="129708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3200"/>
              <a:buFont typeface="Helvetica Neue"/>
              <a:buNone/>
            </a:pPr>
            <a:r>
              <a:rPr lang="tr" sz="3200" b="1" i="0" u="none" strike="noStrike" dirty="0">
                <a:latin typeface="Helvetica Neue"/>
              </a:rPr>
              <a:t>NİTELİKLİ PROGRAMLAMA VASITASIYLA ÇOCUK İŞÇİLİĞİNİN ÖNLENMESİ </a:t>
            </a:r>
            <a:endParaRPr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4970</Words>
  <Application>Microsoft Office PowerPoint</Application>
  <PresentationFormat>Geniş ekran</PresentationFormat>
  <Paragraphs>425</Paragraphs>
  <Slides>32</Slides>
  <Notes>32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Courier New</vt:lpstr>
      <vt:lpstr>Calibri</vt:lpstr>
      <vt:lpstr>Noto Sans Symbols</vt:lpstr>
      <vt:lpstr>Helvetica Neue</vt:lpstr>
      <vt:lpstr>Office Theme</vt:lpstr>
      <vt:lpstr>PowerPoint Sunusu</vt:lpstr>
      <vt:lpstr>PowerPoint Sunusu</vt:lpstr>
      <vt:lpstr>PowerPoint Sunusu</vt:lpstr>
      <vt:lpstr>TARTIŞMA </vt:lpstr>
      <vt:lpstr>RİSKLER VE KORUYUCU FAKTÖRLER</vt:lpstr>
      <vt:lpstr>RİSKLER VE KORUYUCU FAKTÖRLER</vt:lpstr>
      <vt:lpstr>RİSKLER VE KORUYUCU FAKTÖRLER</vt:lpstr>
      <vt:lpstr>RİSKLER VE KORUYUCU FAKTÖRLER</vt:lpstr>
      <vt:lpstr>NİTELİKLİ PROGRAMLAMA VASITASIYLA ÇOCUK İŞÇİLİĞİNİN ÖNLENMESİ </vt:lpstr>
      <vt:lpstr>PowerPoint Sunusu</vt:lpstr>
      <vt:lpstr>PowerPoint Sunusu</vt:lpstr>
      <vt:lpstr>ÇOCUK İŞÇİLİĞİNİ ELE ALMAK İÇİN FSL FAALİYETLERİNİN KOORDİNE EDİLMESİ  </vt:lpstr>
      <vt:lpstr>PowerPoint Sunusu</vt:lpstr>
      <vt:lpstr>PowerPoint Sunusu</vt:lpstr>
      <vt:lpstr>PowerPoint Sunusu</vt:lpstr>
      <vt:lpstr>PowerPoint Sunusu</vt:lpstr>
      <vt:lpstr>PowerPoint Sunusu</vt:lpstr>
      <vt:lpstr>FSL VE EKONOMİK GÜÇLENDİRME PROGRAMLARINDA ÇOCUK İŞÇİLİĞİNİN ÖNLENMESİ  </vt:lpstr>
      <vt:lpstr>FAALİYET: İYİ UYGULAMA, ZORLUKLAR VE ÇÖZÜMLER </vt:lpstr>
      <vt:lpstr>FSL GİRİŞ NOKTALARI VE PROGRAMLAMA MODELLERİ  </vt:lpstr>
      <vt:lpstr>FSL GİRİŞ NOKTALARI VE PROGRAMLAMA MODELLERİ  </vt:lpstr>
      <vt:lpstr>FSL GİRİŞ NOKTALARI VE PROGRAMLAMA MODELLERİ  </vt:lpstr>
      <vt:lpstr>FSL GİRİŞ NOKTALARI VE PROGRAMLAMA MODELLERİ  </vt:lpstr>
      <vt:lpstr>FSL GİRİŞ NOKTALARI VE PROGRAMLAMA MODELLERİ  </vt:lpstr>
      <vt:lpstr>FSL GİRİŞ NOKTALARI VE PROGRAMLAMA MODELLERİ  </vt:lpstr>
      <vt:lpstr>ÇOCUK İŞÇİLİĞİNİN ÖNLENMESİ: ÇOCUK İŞÇİLİĞİNE DUYARLI PROGRAMLAMA VASITASIYLA </vt:lpstr>
      <vt:lpstr>PowerPoint Sunusu</vt:lpstr>
      <vt:lpstr>PowerPoint Sunusu</vt:lpstr>
      <vt:lpstr>PowerPoint Sunusu</vt:lpstr>
      <vt:lpstr>PowerPoint Sunusu</vt:lpstr>
      <vt:lpstr>ETKİNLİK: ÇOCUK İŞÇİLİĞİNİ ELE ALMA FIRSATLARINI GENİŞLETMEK İÇİN EYLEM PLANLAMASI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DELL</cp:lastModifiedBy>
  <cp:revision>13</cp:revision>
  <dcterms:created xsi:type="dcterms:W3CDTF">2017-12-20T18:51:03Z</dcterms:created>
  <dcterms:modified xsi:type="dcterms:W3CDTF">2024-04-08T14:15:49Z</dcterms:modified>
</cp:coreProperties>
</file>