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Sakkal Majalla" panose="02000000000000000000" pitchFamily="2" charset="-78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1JDdC+D1RLNXoK1KITrR7Cutx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2" d="100"/>
          <a:sy n="82" d="100"/>
        </p:scale>
        <p:origin x="6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1e2e08b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1e2e08bf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rtl/>
              </a:rPr>
              <a:t>الجلسة الثانية: تعريف المصطلحات</a:t>
            </a:r>
            <a:endParaRPr/>
          </a:p>
        </p:txBody>
      </p:sp>
      <p:sp>
        <p:nvSpPr>
          <p:cNvPr id="233" name="Google Shape;233;ge1e2e08bf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>
                <a:rtl/>
              </a:rPr>
              <a:t>الجلسة الثالثة: الوقاية من انفصال الأسرة</a:t>
            </a:r>
            <a:endParaRPr/>
          </a:p>
        </p:txBody>
      </p:sp>
      <p:sp>
        <p:nvSpPr>
          <p:cNvPr id="239" name="Google Shape;2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4626d56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4626d56d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>
                <a:solidFill>
                  <a:srgbClr val="545554"/>
                </a:solidFill>
              </a:defRPr>
            </a:pPr>
            <a:r>
              <a:rPr>
                <a:rtl/>
              </a:rPr>
              <a:t>الجلسة الثالثة: الوقاية من انفصال الأسرة</a:t>
            </a:r>
            <a:endParaRPr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e4626d56d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4626d56d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e4626d56d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rtl/>
              </a:rPr>
              <a:t>الجلسة الرابعة: الحفاظ على وحدة الأسرة عند إدخال الطفل إلى مرفق صحي</a:t>
            </a:r>
            <a:endParaRPr/>
          </a:p>
        </p:txBody>
      </p:sp>
      <p:sp>
        <p:nvSpPr>
          <p:cNvPr id="253" name="Google Shape;253;ge4626d56d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4626d56d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4626d56de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rgbClr val="545554"/>
                </a:solidFill>
              </a:defRPr>
            </a:pPr>
            <a:r>
              <a:rPr>
                <a:rtl/>
              </a:rPr>
              <a:t>الجلسة الرابعة: الحفاظ على وحدة الأسرة عند إدخال الطفل إلى مرفق صحي</a:t>
            </a:r>
            <a:endParaRPr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e4626d56de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4626d56d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4626d56de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>
                <a:solidFill>
                  <a:srgbClr val="545554"/>
                </a:solidFill>
              </a:defRPr>
            </a:pPr>
            <a:r>
              <a:rPr>
                <a:rtl/>
              </a:rPr>
              <a:t>الجلسة الخامسة: الحفاظ على وحدة الأسرة عند إدخال مقدم الرعاية إلى مرفق صحي</a:t>
            </a:r>
            <a:endParaRPr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e4626d56de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4626d56d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4626d56d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e4626d56de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rtlCol="1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8"/>
          <p:cNvPicPr preferRelativeResize="0"/>
          <p:nvPr/>
        </p:nvPicPr>
        <p:blipFill rotWithShape="1">
          <a:blip r:embed="rId2">
            <a:alphaModFix/>
          </a:blip>
          <a:srcRect l="30622" t="-2" r="34584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9" name="Google Shape;79;p3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5" name="Google Shape;85;p3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3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3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3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4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1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15" name="Google Shape;115;p41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3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41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1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4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42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22" name="Google Shape;122;p42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3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42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1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1" name="Google Shape;131;p43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32" name="Google Shape;132;p43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3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3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1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4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36" name="Google Shape;136;p44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3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4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1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6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45" name="Google Shape;145;p4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7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4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4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7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58" name="Google Shape;158;p47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47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7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4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8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71" name="Google Shape;171;p48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8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7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4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49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84" name="Google Shape;184;p49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9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7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4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4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0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1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2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0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8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3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8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11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29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8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31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8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/>
          <p:nvPr/>
        </p:nvSpPr>
        <p:spPr>
          <a:xfrm>
            <a:off x="4512366" y="3588025"/>
            <a:ext cx="7679700" cy="29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rtlCol="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Sakkal Majalla" panose="02000000000000000000" pitchFamily="2" charset="-78"/>
              <a:ea typeface="Calibri"/>
              <a:cs typeface="Sakkal Majalla" panose="02000000000000000000" pitchFamily="2" charset="-78"/>
              <a:sym typeface="Calibri"/>
            </a:endParaRPr>
          </a:p>
        </p:txBody>
      </p:sp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350" y="5194625"/>
            <a:ext cx="4465448" cy="1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3650" y="5104600"/>
            <a:ext cx="3743400" cy="14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 txBox="1"/>
          <p:nvPr/>
        </p:nvSpPr>
        <p:spPr>
          <a:xfrm>
            <a:off x="5301975" y="1999125"/>
            <a:ext cx="57168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1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sz="4200" b="1">
                <a:solidFill>
                  <a:srgbClr val="405D7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الوقاية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من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الانفصال</a:t>
            </a:r>
            <a:r>
              <a:rPr sz="4800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sz="4800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الأسري</a:t>
            </a:r>
            <a:endParaRPr sz="3600" b="0" i="0" u="none" strike="noStrike" cap="none" dirty="0">
              <a:solidFill>
                <a:srgbClr val="405D78"/>
              </a:solidFill>
              <a:latin typeface="Sakkal Majalla" panose="02000000000000000000" pitchFamily="2" charset="-78"/>
              <a:ea typeface="Helvetica Neue"/>
              <a:cs typeface="Sakkal Majalla" panose="02000000000000000000" pitchFamily="2" charset="-78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1e2e08bfe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rtlCol="1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تعاريف أساسية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6" name="Google Shape;236;ge1e2e08bfe_0_0"/>
          <p:cNvSpPr txBox="1">
            <a:spLocks noGrp="1"/>
          </p:cNvSpPr>
          <p:nvPr>
            <p:ph type="body" idx="2"/>
          </p:nvPr>
        </p:nvSpPr>
        <p:spPr>
          <a:xfrm>
            <a:off x="656025" y="2026777"/>
            <a:ext cx="10820100" cy="44049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457200" lvl="0" indent="-406400" algn="r" rtl="1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1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الحجر</a:t>
            </a:r>
            <a:r>
              <a:rPr b="1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b="1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الصحي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هو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الفصل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أو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تقييد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أنشطة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الأشخاص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الذين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هم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b="1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ليس</a:t>
            </a:r>
            <a:r>
              <a:rPr b="1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b="1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مريضا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b="1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ولكن</a:t>
            </a:r>
            <a:r>
              <a:rPr b="1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b="1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الذين</a:t>
            </a:r>
            <a:r>
              <a:rPr b="1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b="1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قد</a:t>
            </a:r>
            <a:r>
              <a:rPr b="1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b="1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يكون</a:t>
            </a:r>
            <a:r>
              <a:rPr b="1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b="1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تعرضوا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عامل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معدي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أو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مرض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،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لرصد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أعراضها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وتعزيز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الاكتشاف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المبكر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للحالات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. 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0" algn="r" rtl="1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فصل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المرضى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أو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المصابين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الآخرين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لمنع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انتشار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العدوى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أو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التلوث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.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b="1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العلاج</a:t>
            </a:r>
            <a:r>
              <a:rPr b="1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b="1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القائم</a:t>
            </a:r>
            <a:r>
              <a:rPr b="1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b="1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b="1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b="1"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المنشأة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هو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عندما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يتم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إدخال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الطفل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منشأة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طبية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لتلقي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العلاج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الأساسي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المرتبط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بتفشي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الأمراض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المُعدية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.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>
            <a:spLocks noGrp="1"/>
          </p:cNvSpPr>
          <p:nvPr>
            <p:ph type="body" idx="2"/>
          </p:nvPr>
        </p:nvSpPr>
        <p:spPr>
          <a:xfrm>
            <a:off x="1443001" y="2994300"/>
            <a:ext cx="94953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700" b="1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عند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تنفيذ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سياسات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الحجر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الصحي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والعزل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،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يجب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الجهات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الفاعلة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تجنب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الانفصال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الأسري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،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وموازنة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عافية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الطفل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مقابل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المخاطر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المحتملة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لانتقال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كوفيد-19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.</a:t>
            </a:r>
            <a:endParaRPr sz="37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4626d56de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rtlCol="1" anchor="ctr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توصيات عامة للوقاية من انفصال الأسرة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8" name="Google Shape;248;ge4626d56de_0_0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100" cy="5001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 fontScale="92500" lnSpcReduction="20000"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9" name="Google Shape;249;ge4626d56de_0_0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100" cy="37719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457200" lvl="0" indent="-406400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اجعل العزل المنزلي والحجر الصحي في المنزل الخيار الأول 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اهدف إلى إبقاء الطفل ومقدم الرعاية معًا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ابحث عن فرد بديل يتمتع بصحة جيدة من أفراد الأسرة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رعاية بديلة مؤقتة مناسبة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يفضل الرعاية الأسرية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إذا كان يجب على الطفل دخول مرفق، اسمح لمقدم رعاية أساسي بمرافقته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4626d56de_0_7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الإجراءات الأولية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6" name="Google Shape;256;ge4626d56de_0_7"/>
          <p:cNvSpPr txBox="1">
            <a:spLocks noGrp="1"/>
          </p:cNvSpPr>
          <p:nvPr>
            <p:ph type="body" idx="2"/>
          </p:nvPr>
        </p:nvSpPr>
        <p:spPr>
          <a:xfrm>
            <a:off x="4100525" y="2400300"/>
            <a:ext cx="7300800" cy="38124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457200" lvl="0" indent="-406400" algn="r" rtl="1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اتصل بجهات حماية الطفل قبل فصل الطفل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أبقِ الأسرة قريبة وعلى اطلاع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قم بتوفير سكن مؤقت لمقدمي الرعاية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قم بتوثيق كافة التفاصيل قبل أن تفصل الطفل عن أسرته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57" name="Google Shape;257;ge4626d56de_0_7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حافظ على وحدة الأسرة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4626d56de_0_1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اذا تم إيداع الطفل إلى المرفق الصحي 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4" name="Google Shape;264;ge4626d56de_0_14"/>
          <p:cNvSpPr txBox="1">
            <a:spLocks noGrp="1"/>
          </p:cNvSpPr>
          <p:nvPr>
            <p:ph type="body" idx="2"/>
          </p:nvPr>
        </p:nvSpPr>
        <p:spPr>
          <a:xfrm>
            <a:off x="4100525" y="1800350"/>
            <a:ext cx="7300800" cy="37782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457200" lvl="0" indent="-406400" algn="r" rtl="1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تيسير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الاتصال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المنتظم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والمتكرر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مع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مقدم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(أو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مقدمي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)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الرعاية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توفير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تحديثات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منتظمة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ومتكررة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لمقدم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(أو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مقدمي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)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الرعاية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توفير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أماكن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إقامة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مؤقتة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مناسبة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لمقدم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(أو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مقدمي</a:t>
            </a:r>
            <a:r>
              <a:rPr lang="ar-SY"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)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الرعاية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قم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بإحالة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الأطفال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غير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المصحوبين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بذويهم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أو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المنفصلين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عنهم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شخص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ارتباط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حماية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الطفل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06400" algn="r" rtl="1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تأكد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توفير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حزمة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الحد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الأدنى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الرعاية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5" name="Google Shape;265;ge4626d56de_0_1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حافظ على وحدة الأسرة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4626d56de_0_3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عند إيداع مقدم الرعاية في مرفق صحيّ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2" name="Google Shape;272;ge4626d56de_0_33"/>
          <p:cNvSpPr txBox="1">
            <a:spLocks noGrp="1"/>
          </p:cNvSpPr>
          <p:nvPr>
            <p:ph type="body" idx="2"/>
          </p:nvPr>
        </p:nvSpPr>
        <p:spPr>
          <a:xfrm>
            <a:off x="4190000" y="1432475"/>
            <a:ext cx="7211400" cy="43650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457200" lvl="0" indent="-385445" algn="r" rtl="1">
              <a:spcBef>
                <a:spcPts val="1000"/>
              </a:spcBef>
              <a:spcAft>
                <a:spcPts val="0"/>
              </a:spcAft>
              <a:buSzPts val="2470"/>
              <a:buChar char="•"/>
              <a:defRPr sz="2470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استفسر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وجود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أطفال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يعيشون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معه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385445" algn="r" rtl="1">
              <a:spcBef>
                <a:spcPts val="0"/>
              </a:spcBef>
              <a:spcAft>
                <a:spcPts val="0"/>
              </a:spcAft>
              <a:buSzPts val="2470"/>
              <a:buChar char="•"/>
              <a:defRPr sz="2470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استعلم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الأطفال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المنزل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385445" algn="r" rtl="1">
              <a:spcBef>
                <a:spcPts val="0"/>
              </a:spcBef>
              <a:spcAft>
                <a:spcPts val="0"/>
              </a:spcAft>
              <a:buSzPts val="2470"/>
              <a:buChar char="•"/>
              <a:defRPr sz="2470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انقل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أطفال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بدون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رعاية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رعاية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شخص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بالغ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موثوق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به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مسؤول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385445" algn="r" rtl="1">
              <a:spcBef>
                <a:spcPts val="0"/>
              </a:spcBef>
              <a:spcAft>
                <a:spcPts val="0"/>
              </a:spcAft>
              <a:buSzPts val="2470"/>
              <a:buChar char="•"/>
              <a:defRPr sz="2470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قم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بإبلاغ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مقدم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الرعاية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بالترتيبات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التي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إجراؤها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385445" algn="r" rtl="1">
              <a:spcBef>
                <a:spcPts val="0"/>
              </a:spcBef>
              <a:spcAft>
                <a:spcPts val="0"/>
              </a:spcAft>
              <a:buSzPts val="2470"/>
              <a:buChar char="•"/>
              <a:defRPr sz="2470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حافظ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الأمهات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والرضع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معًا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قدر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الإمكان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385445" algn="r" rtl="1">
              <a:spcBef>
                <a:spcPts val="0"/>
              </a:spcBef>
              <a:spcAft>
                <a:spcPts val="0"/>
              </a:spcAft>
              <a:buSzPts val="2470"/>
              <a:buChar char="•"/>
              <a:defRPr sz="2470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أبقِ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الأطفال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بمكان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وجود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مقدمي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الرعاية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385445" algn="r" rtl="1">
              <a:spcBef>
                <a:spcPts val="0"/>
              </a:spcBef>
              <a:spcAft>
                <a:spcPts val="0"/>
              </a:spcAft>
              <a:buSzPts val="2470"/>
              <a:buChar char="•"/>
              <a:defRPr sz="2470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تيسير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الاتصال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المنتظم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والمتكرر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المجاني</a:t>
            </a:r>
            <a:endParaRPr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3" name="Google Shape;273;ge4626d56de_0_3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الإجراءات الرئيسة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4626d56de_0_4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للوقاية من الانفصال الأسري والاستجابة له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0" name="Google Shape;280;ge4626d56de_0_40"/>
          <p:cNvSpPr txBox="1">
            <a:spLocks noGrp="1"/>
          </p:cNvSpPr>
          <p:nvPr>
            <p:ph type="body" idx="2"/>
          </p:nvPr>
        </p:nvSpPr>
        <p:spPr>
          <a:xfrm>
            <a:off x="4100525" y="1593625"/>
            <a:ext cx="7300800" cy="41694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Autofit/>
          </a:bodyPr>
          <a:lstStyle/>
          <a:p>
            <a:pPr marL="457200" lvl="0" indent="-379095" algn="r" rtl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370"/>
              <a:buChar char="•"/>
              <a:defRPr sz="2370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تعيين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شخص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ارتباط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حماية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طفل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كل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مرفق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صحي</a:t>
            </a:r>
            <a:endParaRPr sz="237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379095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70"/>
              <a:buChar char="•"/>
              <a:defRPr sz="2370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التنسيق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مع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الجهات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الصحية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لوضع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إجراءات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العمل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الموحدة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أجل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:</a:t>
            </a:r>
            <a:endParaRPr sz="247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36576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0"/>
              <a:buChar char="•"/>
              <a:defRPr sz="2160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أنظمة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التسجيل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وجمع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البيانات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بسرية</a:t>
            </a:r>
            <a:endParaRPr sz="216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914400" lvl="1" indent="-36576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60"/>
              <a:buChar char="•"/>
              <a:defRPr sz="2160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رعاية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وحماية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الأطفال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في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كل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مرفق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عزل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وحجر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صحي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ومعالجة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endParaRPr sz="216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379095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70"/>
              <a:buChar char="•"/>
              <a:defRPr sz="2370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تطوير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ونشر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مسارات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الإحالة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نحو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واسع</a:t>
            </a:r>
            <a:endParaRPr sz="237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379095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70"/>
              <a:buChar char="•"/>
              <a:defRPr sz="2370"/>
            </a:pP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تدريب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العاملين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الصحيين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على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إجراءات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العمل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الموحدة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والرعاية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الآمنة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والوقائية</a:t>
            </a:r>
            <a:r>
              <a:rPr dirty="0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 </a:t>
            </a:r>
            <a:r>
              <a:rPr dirty="0" err="1"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للأطفال</a:t>
            </a:r>
            <a:endParaRPr sz="237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1" name="Google Shape;281;ge4626d56de_0_4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rtlCol="1" anchor="t" anchorCtr="0">
            <a:normAutofit/>
          </a:bodyPr>
          <a:lstStyle/>
          <a:p>
            <a:pPr marL="0" lvl="0" indent="0" algn="r" rtl="1">
              <a:spcBef>
                <a:spcPts val="1000"/>
              </a:spcBef>
              <a:spcAft>
                <a:spcPts val="0"/>
              </a:spcAft>
              <a:buNone/>
            </a:pPr>
            <a:r>
              <a:rPr>
                <a:latin typeface="Sakkal Majalla" panose="02000000000000000000" pitchFamily="2" charset="-78"/>
                <a:cs typeface="Sakkal Majalla" panose="02000000000000000000" pitchFamily="2" charset="-78"/>
                <a:rtl/>
              </a:rPr>
              <a:t>الأعمال التحضيرية</a:t>
            </a:r>
            <a:endParaRPr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431</Words>
  <Application>Microsoft Office PowerPoint</Application>
  <PresentationFormat>Widescreen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Sakkal Majalla</vt:lpstr>
      <vt:lpstr>Calibri</vt:lpstr>
      <vt:lpstr>Arial</vt:lpstr>
      <vt:lpstr>Helvetica Neue</vt:lpstr>
      <vt:lpstr>Office Theme</vt:lpstr>
      <vt:lpstr>PowerPoint Presentation</vt:lpstr>
      <vt:lpstr>تعاريف أساسية</vt:lpstr>
      <vt:lpstr>PowerPoint Presentation</vt:lpstr>
      <vt:lpstr>توصيات عامة للوقاية من انفصال الأسرة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Ahmad Salem</cp:lastModifiedBy>
  <cp:revision>7</cp:revision>
  <dcterms:created xsi:type="dcterms:W3CDTF">2017-12-20T18:51:03Z</dcterms:created>
  <dcterms:modified xsi:type="dcterms:W3CDTF">2021-10-15T16:06:59Z</dcterms:modified>
</cp:coreProperties>
</file>