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="" r:id="rId20" roundtripDataSignature="AMtx7mj1JDdC+D1RLNXoK1KITrR7CutxC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0196AB-E544-D08C-4150-86A7F8B567AF}" name="María Laura Mazza" initials="MLM" userId="María Laura Maz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0"/>
  </p:normalViewPr>
  <p:slideViewPr>
    <p:cSldViewPr>
      <p:cViewPr varScale="1">
        <p:scale>
          <a:sx n="92" d="100"/>
          <a:sy n="92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aura Mazza" userId="482ae936238f0a32" providerId="LiveId" clId="{E021B3C5-798F-4015-96BA-7387062C7FBE}"/>
    <pc:docChg chg="modSld">
      <pc:chgData name="María Laura Mazza" userId="482ae936238f0a32" providerId="LiveId" clId="{E021B3C5-798F-4015-96BA-7387062C7FBE}" dt="2021-10-05T17:46:51.954" v="2" actId="1076"/>
      <pc:docMkLst>
        <pc:docMk/>
      </pc:docMkLst>
      <pc:sldChg chg="modCm">
        <pc:chgData name="María Laura Mazza" userId="482ae936238f0a32" providerId="LiveId" clId="{E021B3C5-798F-4015-96BA-7387062C7FBE}" dt="2021-10-05T17:45:56.696" v="0"/>
        <pc:sldMkLst>
          <pc:docMk/>
          <pc:sldMk cId="0" sldId="257"/>
        </pc:sldMkLst>
      </pc:sldChg>
      <pc:sldChg chg="modSp mod">
        <pc:chgData name="María Laura Mazza" userId="482ae936238f0a32" providerId="LiveId" clId="{E021B3C5-798F-4015-96BA-7387062C7FBE}" dt="2021-10-05T17:46:51.954" v="2" actId="1076"/>
        <pc:sldMkLst>
          <pc:docMk/>
          <pc:sldMk cId="0" sldId="262"/>
        </pc:sldMkLst>
        <pc:spChg chg="mod">
          <ac:chgData name="María Laura Mazza" userId="482ae936238f0a32" providerId="LiveId" clId="{E021B3C5-798F-4015-96BA-7387062C7FBE}" dt="2021-10-05T17:46:51.954" v="2" actId="1076"/>
          <ac:spMkLst>
            <pc:docMk/>
            <pc:sldMk cId="0" sldId="262"/>
            <ac:spMk id="272" creationId="{00000000-0000-0000-0000-000000000000}"/>
          </ac:spMkLst>
        </pc:spChg>
      </pc:sldChg>
    </pc:docChg>
  </pc:docChgLst>
</pc:chgInfo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5B1CC6-26E4-4450-B00F-764E7FA16F9B}" authorId="{880196AB-E544-D08C-4150-86A7F8B567AF}" created="2021-10-04T22:04:15.33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236" creationId="{00000000-0000-0000-0000-000000000000}"/>
      <ac:txMk cp="417" len="8">
        <ac:context len="507" hash="537423239"/>
      </ac:txMk>
    </ac:txMkLst>
    <p188:pos x="9455384" y="3300597"/>
    <p188:txBody>
      <a:bodyPr/>
      <a:lstStyle/>
      <a:p>
        <a:r>
          <a:rPr lang="en-US"/>
          <a:t>A child or a person (una persona)?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1e2e08b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1e2e08b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2: Definición de términos</a:t>
            </a:r>
          </a:p>
        </p:txBody>
      </p:sp>
      <p:sp>
        <p:nvSpPr>
          <p:cNvPr id="233" name="Google Shape;233;ge1e2e08bf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3: Cómo prevenir la separación familiar</a:t>
            </a:r>
          </a:p>
        </p:txBody>
      </p:sp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4626d56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4626d56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3: Cómo prevenir la separación familiar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5" name="Google Shape;245;ge4626d56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4626d56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4626d56d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Sesión 4: Cómo preservar la unidad familiar cuando un niño es admitido en un centro de salud</a:t>
            </a:r>
          </a:p>
        </p:txBody>
      </p:sp>
      <p:sp>
        <p:nvSpPr>
          <p:cNvPr id="253" name="Google Shape;253;ge4626d56d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4626d56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4626d56d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4: Cómo preservar la unidad familiar cuando un niño es admitido en un centro de salud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1" name="Google Shape;261;ge4626d56de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4626d56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4626d56de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0" i="0" strike="noStrike" cap="none" spc="0" baseline="0">
                <a:solidFill>
                  <a:srgbClr val="545554"/>
                </a:solidFill>
                <a:effectLst/>
                <a:latin typeface="Calibri"/>
                <a:ea typeface="Calibri"/>
                <a:cs typeface="Calibri"/>
              </a:rPr>
              <a:t>Sesión 5: Cómo preservar la unidad familiar cuando un cuidador es admitido en un centro de salud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9" name="Google Shape;269;ge4626d56de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4626d56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4626d56d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7" name="Google Shape;277;ge4626d56de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8"/>
          <p:cNvPicPr preferRelativeResize="0"/>
          <p:nvPr/>
        </p:nvPicPr>
        <p:blipFill>
          <a:blip r:embed="rId2">
            <a:alphaModFix/>
          </a:blip>
          <a:srcRect l="30622" t="-2" r="34584"/>
          <a:stretch>
            <a:fillRect/>
          </a:stretch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15" name="Google Shape;115;p41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22" name="Google Shape;122;p42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2" name="Google Shape;132;p43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6" name="Google Shape;136;p44"/>
            <p:cNvPicPr preferRelativeResize="0"/>
            <p:nvPr/>
          </p:nvPicPr>
          <p:blipFill>
            <a:blip r:embed="rId2">
              <a:alphaModFix amt="20000"/>
            </a:blip>
            <a:srcRect l="59835" t="10673" r="12103" b="6770"/>
            <a:stretch>
              <a:fillRect/>
            </a:stretch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>
            <a:blip r:embed="rId2">
              <a:alphaModFix amt="20000"/>
            </a:blip>
            <a:srcRect l="60063" t="10673" r="11951" b="6770"/>
            <a:stretch>
              <a:fillRect/>
            </a:stretch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>
            <a:blip r:embed="rId2">
              <a:alphaModFix amt="20000"/>
            </a:blip>
            <a:srcRect l="50000" t="7392" r="19089" b="9029"/>
            <a:stretch>
              <a:fillRect/>
            </a:stretch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>
            <a:blip r:embed="rId2">
              <a:alphaModFix amt="20000"/>
            </a:blip>
            <a:srcRect l="54597" t="31445" r="16825" b="9027"/>
            <a:stretch>
              <a:fillRect/>
            </a:stretch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 flipH="1"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0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>
          <a:blip r:embed="rId2">
            <a:alphaModFix amt="20000"/>
          </a:blip>
          <a:srcRect l="60398" t="16294" r="3320" b="6458"/>
          <a:stretch>
            <a:fillRect/>
          </a:stretch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2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9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1"/>
          <p:cNvPicPr preferRelativeResize="0"/>
          <p:nvPr/>
        </p:nvPicPr>
        <p:blipFill>
          <a:blip r:embed="rId2">
            <a:alphaModFix amt="20000"/>
          </a:blip>
          <a:srcRect l="4826" t="9031" r="39371" b="9028"/>
          <a:stretch>
            <a:fillRect/>
          </a:stretch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5299115" y="1999125"/>
            <a:ext cx="5722517" cy="146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4200" b="1" i="0" strike="noStrike" cap="none" spc="0" baseline="0">
                <a:solidFill>
                  <a:srgbClr val="405D78"/>
                </a:solidFill>
                <a:effectLst/>
                <a:latin typeface="Calibri"/>
                <a:ea typeface="Calibri"/>
                <a:cs typeface="Calibri"/>
              </a:rPr>
              <a:t>Cómo prevenir la separación familiar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1e2e08bfe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Definiciones clave</a:t>
            </a:r>
          </a:p>
        </p:txBody>
      </p:sp>
      <p:sp>
        <p:nvSpPr>
          <p:cNvPr id="236" name="Google Shape;236;ge1e2e08bfe_0_0"/>
          <p:cNvSpPr txBox="1">
            <a:spLocks noGrp="1"/>
          </p:cNvSpPr>
          <p:nvPr>
            <p:ph type="body" idx="2"/>
          </p:nvPr>
        </p:nvSpPr>
        <p:spPr>
          <a:xfrm>
            <a:off x="656025" y="2026777"/>
            <a:ext cx="10820100" cy="44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 lnSpcReduction="10000"/>
          </a:bodyPr>
          <a:lstStyle/>
          <a:p>
            <a:pPr marL="457200" lvl="0" indent="-406400" algn="l" rtl="0"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La </a:t>
            </a:r>
            <a:r>
              <a:rPr lang="es" sz="2800" b="1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cuarentena</a:t>
            </a: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 es la separación o la restricción de actividades de personas que </a:t>
            </a:r>
            <a:r>
              <a:rPr lang="es" sz="2800" b="1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no están enfermas pero que pueden haber estado expuestas</a:t>
            </a: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 a un agente o enfermedad infecciosos, con el fin de controlar sus síntomas y promover la detección temprana de casos. </a:t>
            </a:r>
          </a:p>
          <a:p>
            <a:pPr marL="45720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El </a:t>
            </a:r>
            <a:r>
              <a:rPr lang="es" sz="2800" b="1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aislamiento</a:t>
            </a: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 es la </a:t>
            </a:r>
            <a:r>
              <a:rPr lang="es" sz="2800" b="1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separación de personas enfermas o infectadas </a:t>
            </a: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 para evitar la infección o contaminación.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El </a:t>
            </a:r>
            <a:r>
              <a:rPr lang="es" sz="2800" b="1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tratamiento en un centro de salud</a:t>
            </a: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 ocurre cuando un niño ingresa en un centro médico para recibir tratamiento esencial vinculado a un BEI.</a:t>
            </a:r>
          </a:p>
        </p:txBody>
      </p:sp>
    </p:spTree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body" idx="2"/>
          </p:nvPr>
        </p:nvSpPr>
        <p:spPr>
          <a:xfrm>
            <a:off x="1443001" y="2994300"/>
            <a:ext cx="949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" sz="37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Al implementar políticas de cuarentena y aislamiento, los agentes deben prevenir la separación familiar, sopesando el bienestar del niño contra el riesgo potencial de transmisión de COVID-19.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4626d56de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02628C"/>
                </a:solidFill>
                <a:effectLst/>
                <a:latin typeface="Helvetica Neue"/>
                <a:ea typeface="Helvetica Neue"/>
                <a:cs typeface="Helvetica Neue"/>
              </a:rPr>
              <a:t>Recomendaciones generales para prevenir la separación familiar</a:t>
            </a:r>
          </a:p>
        </p:txBody>
      </p:sp>
      <p:sp>
        <p:nvSpPr>
          <p:cNvPr id="248" name="Google Shape;248;ge4626d56de_0_0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100" cy="5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49" name="Google Shape;249;ge4626d56de_0_0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100" cy="37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Considerar primero el aislamiento y la cuarentena en el hogar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Tratar de mantener juntos al niño y al cuidador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Recurrir a un familiar sano como alternativa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Cuidado alternativo adecuado y temporal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Es preferible el cuidado basado en la familia</a:t>
            </a:r>
          </a:p>
          <a:p>
            <a:pPr marL="457200" lvl="0" indent="-4064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Si un niño debe ingresar a un centro de salud, permitir que un cuidador principal lo acompañe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4626d56de_0_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Acciones iniciales</a:t>
            </a:r>
          </a:p>
        </p:txBody>
      </p:sp>
      <p:sp>
        <p:nvSpPr>
          <p:cNvPr id="256" name="Google Shape;256;ge4626d56de_0_7"/>
          <p:cNvSpPr txBox="1">
            <a:spLocks noGrp="1"/>
          </p:cNvSpPr>
          <p:nvPr>
            <p:ph type="body" idx="2"/>
          </p:nvPr>
        </p:nvSpPr>
        <p:spPr>
          <a:xfrm>
            <a:off x="4100525" y="2400300"/>
            <a:ext cx="7300800" cy="381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Comunicarse con agentes de protección de la niñez y adolescencia antes de separar a un niño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Mantener a la familia cerca e informada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Proporcionar alojamiento temporal a los cuidadores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Documentar todos los detalles antes de la separación</a:t>
            </a: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57" name="Google Shape;257;ge4626d56de_0_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Preservar la unidad familiar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4626d56de_0_1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405D78"/>
                </a:solidFill>
                <a:effectLst/>
                <a:latin typeface="Helvetica Neue"/>
                <a:ea typeface="Helvetica Neue"/>
                <a:cs typeface="Helvetica Neue"/>
              </a:rPr>
              <a:t>Niño admitido en un centro de salud</a:t>
            </a:r>
          </a:p>
        </p:txBody>
      </p:sp>
      <p:sp>
        <p:nvSpPr>
          <p:cNvPr id="264" name="Google Shape;264;ge4626d56de_0_14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377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 lnSpcReduction="10000"/>
          </a:bodyPr>
          <a:lstStyle/>
          <a:p>
            <a:pPr marL="457200" lvl="0" indent="-406400" algn="l" rtl="0">
              <a:spcBef>
                <a:spcPts val="100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Facilitar el contacto regular y frecuente con el (los) cuidador(es)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Informar de manera periódica y frecuente al (a los) cuidador(es)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Poner a disposición del (de los) cuidador(es) un alojamiento temporal apropiado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Derivar a los niños no acompañados o separados al punto focal de protección de la niñez y adolescencia</a:t>
            </a:r>
          </a:p>
          <a:p>
            <a:pPr marL="457200" lvl="0" indent="-406400" algn="l" rtl="0">
              <a:spcBef>
                <a:spcPct val="0"/>
              </a:spcBef>
              <a:spcAft>
                <a:spcPct val="0"/>
              </a:spcAft>
              <a:buSzPts val="2800"/>
              <a:buChar char="•"/>
            </a:pPr>
            <a:r>
              <a:rPr lang="es" sz="28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Asegurarse de que se proporcione un paquete de cuidados mínimos </a:t>
            </a:r>
          </a:p>
        </p:txBody>
      </p:sp>
      <p:sp>
        <p:nvSpPr>
          <p:cNvPr id="265" name="Google Shape;265;ge4626d56de_0_1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Preservar la unidad familiar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4626d56de_0_3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026794"/>
                </a:solidFill>
                <a:effectLst/>
                <a:latin typeface="Helvetica Neue"/>
                <a:ea typeface="Helvetica Neue"/>
                <a:cs typeface="Helvetica Neue"/>
              </a:rPr>
              <a:t>Cuidador ingresado en un centro de salud</a:t>
            </a:r>
          </a:p>
        </p:txBody>
      </p:sp>
      <p:sp>
        <p:nvSpPr>
          <p:cNvPr id="272" name="Google Shape;272;ge4626d56de_0_33"/>
          <p:cNvSpPr txBox="1">
            <a:spLocks noGrp="1"/>
          </p:cNvSpPr>
          <p:nvPr>
            <p:ph type="body" idx="2"/>
          </p:nvPr>
        </p:nvSpPr>
        <p:spPr>
          <a:xfrm>
            <a:off x="4190000" y="1799950"/>
            <a:ext cx="7300800" cy="45888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5445" algn="l" rtl="0">
              <a:spcBef>
                <a:spcPts val="1000"/>
              </a:spcBef>
              <a:spcAft>
                <a:spcPct val="0"/>
              </a:spcAft>
              <a:buSzPts val="2470"/>
              <a:buChar char="•"/>
            </a:pPr>
            <a:r>
              <a:rPr lang="es" sz="247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Recopilar información sobre todo niño que esté con el adulto</a:t>
            </a:r>
          </a:p>
          <a:p>
            <a:pPr marL="457200" lvl="0" indent="-385445" algn="l" rtl="0">
              <a:spcBef>
                <a:spcPct val="0"/>
              </a:spcBef>
              <a:spcAft>
                <a:spcPct val="0"/>
              </a:spcAft>
              <a:buSzPts val="2470"/>
              <a:buChar char="•"/>
            </a:pPr>
            <a:r>
              <a:rPr lang="es" sz="247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Averiguar si hay niños en la casa</a:t>
            </a:r>
          </a:p>
          <a:p>
            <a:pPr marL="457200" lvl="0" indent="-385445" algn="l" rtl="0">
              <a:spcBef>
                <a:spcPct val="0"/>
              </a:spcBef>
              <a:spcAft>
                <a:spcPct val="0"/>
              </a:spcAft>
              <a:buSzPts val="2470"/>
              <a:buChar char="•"/>
            </a:pPr>
            <a:r>
              <a:rPr lang="es" sz="247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Si los hay, identificarlos y transferirlos al cuidado de un adulto responsable de confianza</a:t>
            </a:r>
          </a:p>
          <a:p>
            <a:pPr marL="457200" lvl="0" indent="-385445" algn="l" rtl="0">
              <a:spcBef>
                <a:spcPct val="0"/>
              </a:spcBef>
              <a:spcAft>
                <a:spcPct val="0"/>
              </a:spcAft>
              <a:buSzPts val="2470"/>
              <a:buChar char="•"/>
            </a:pPr>
            <a:r>
              <a:rPr lang="es" sz="247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Informar al cuidador sobre los arreglos realizados</a:t>
            </a:r>
          </a:p>
          <a:p>
            <a:pPr marL="457200" lvl="0" indent="-385445" algn="l" rtl="0">
              <a:spcBef>
                <a:spcPct val="0"/>
              </a:spcBef>
              <a:spcAft>
                <a:spcPct val="0"/>
              </a:spcAft>
              <a:buSzPts val="2470"/>
              <a:buChar char="•"/>
            </a:pPr>
            <a:r>
              <a:rPr lang="es" sz="247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Mantener juntos a las madres y los bebés en la medida de lo posible</a:t>
            </a:r>
          </a:p>
          <a:p>
            <a:pPr marL="457200" lvl="0" indent="-385445" algn="l" rtl="0">
              <a:spcBef>
                <a:spcPct val="0"/>
              </a:spcBef>
              <a:spcAft>
                <a:spcPct val="0"/>
              </a:spcAft>
              <a:buSzPts val="2470"/>
              <a:buChar char="•"/>
            </a:pPr>
            <a:r>
              <a:rPr lang="es" sz="247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Mantener a los niños informados sobre dónde están sus cuidadores</a:t>
            </a:r>
          </a:p>
          <a:p>
            <a:pPr marL="457200" lvl="0" indent="-385445" algn="l" rtl="0">
              <a:spcBef>
                <a:spcPct val="0"/>
              </a:spcBef>
              <a:spcAft>
                <a:spcPct val="0"/>
              </a:spcAft>
              <a:buSzPts val="2470"/>
              <a:buChar char="•"/>
            </a:pPr>
            <a:r>
              <a:rPr lang="es" sz="247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Facilitar el contacto gratuito regular y frecuente</a:t>
            </a:r>
          </a:p>
        </p:txBody>
      </p:sp>
      <p:sp>
        <p:nvSpPr>
          <p:cNvPr id="273" name="Google Shape;273;ge4626d56de_0_3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Acciones clave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4626d56de_0_4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200" b="1" i="0" strike="noStrike" cap="none" spc="0" baseline="0">
                <a:solidFill>
                  <a:srgbClr val="0388C5"/>
                </a:solidFill>
                <a:effectLst/>
                <a:latin typeface="Helvetica Neue"/>
                <a:ea typeface="Helvetica Neue"/>
                <a:cs typeface="Helvetica Neue"/>
              </a:rPr>
              <a:t>Acciones preparatorias para prevenir la separación familiar o darle respuesta</a:t>
            </a:r>
          </a:p>
        </p:txBody>
      </p:sp>
      <p:sp>
        <p:nvSpPr>
          <p:cNvPr id="280" name="Google Shape;280;ge4626d56de_0_40"/>
          <p:cNvSpPr txBox="1">
            <a:spLocks noGrp="1"/>
          </p:cNvSpPr>
          <p:nvPr>
            <p:ph type="body" idx="2"/>
          </p:nvPr>
        </p:nvSpPr>
        <p:spPr>
          <a:xfrm>
            <a:off x="3935760" y="2159962"/>
            <a:ext cx="7824907" cy="41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9095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SzPts val="2370"/>
              <a:buChar char="•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Asignar un punto focal en cada centro para cuestiones de protección de la niñez y adolescencia</a:t>
            </a:r>
          </a:p>
          <a:p>
            <a:pPr marL="457200" lvl="0" indent="-379095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370"/>
              <a:buChar char="•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Coordinarse con los agentes de salud para establecer procedimientos operativos estándar con respecto a lo siguiente:</a:t>
            </a:r>
          </a:p>
          <a:p>
            <a:pPr marL="914400" lvl="1" indent="-36576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160"/>
              <a:buChar char="•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sistemas de registro y recopilación de datos confidenciales</a:t>
            </a:r>
          </a:p>
          <a:p>
            <a:pPr marL="914400" lvl="1" indent="-36576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160"/>
              <a:buChar char="•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cuidado y protección de los niños en cada centro de aislamiento, cuarentena o tratamiento </a:t>
            </a:r>
          </a:p>
          <a:p>
            <a:pPr marL="457200" lvl="0" indent="-379095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370"/>
              <a:buChar char="•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Desarrollar y difundir ampliamente vías de derivación</a:t>
            </a:r>
          </a:p>
          <a:p>
            <a:pPr marL="457200" lvl="0" indent="-379095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SzPts val="2370"/>
              <a:buChar char="•"/>
            </a:pPr>
            <a:r>
              <a:rPr lang="es" sz="2000" b="0" i="0" strike="noStrike" cap="none" spc="0" baseline="0" dirty="0">
                <a:solidFill>
                  <a:srgbClr val="545554"/>
                </a:solidFill>
                <a:effectLst/>
                <a:latin typeface="Helvetica Neue"/>
                <a:ea typeface="Helvetica Neue"/>
                <a:cs typeface="Helvetica Neue"/>
              </a:rPr>
              <a:t>Capacitar al personal de salud sobre los procedimientos operativos estándar y el cuidado seguro y protector de los niños</a:t>
            </a:r>
          </a:p>
        </p:txBody>
      </p:sp>
      <p:sp>
        <p:nvSpPr>
          <p:cNvPr id="281" name="Google Shape;281;ge4626d56de_0_40"/>
          <p:cNvSpPr txBox="1">
            <a:spLocks noGrp="1"/>
          </p:cNvSpPr>
          <p:nvPr>
            <p:ph type="body" idx="3"/>
          </p:nvPr>
        </p:nvSpPr>
        <p:spPr>
          <a:xfrm>
            <a:off x="191344" y="528638"/>
            <a:ext cx="3240359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s" sz="3600" b="1" i="0" strike="noStrike" cap="none" spc="0" baseline="0" dirty="0">
                <a:solidFill>
                  <a:srgbClr val="FFFFFF"/>
                </a:solidFill>
                <a:effectLst/>
                <a:latin typeface="Helvetica Neue"/>
                <a:ea typeface="Helvetica Neue"/>
                <a:cs typeface="Helvetica Neue"/>
              </a:rPr>
              <a:t>Acciones preparatorias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571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 Neue</vt:lpstr>
      <vt:lpstr>Office Theme</vt:lpstr>
      <vt:lpstr>PowerPoint Presentation</vt:lpstr>
      <vt:lpstr>Definiciones clave</vt:lpstr>
      <vt:lpstr>PowerPoint Presentation</vt:lpstr>
      <vt:lpstr>Recomendaciones generales para prevenir la separación familiar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María Laura Mazza</cp:lastModifiedBy>
  <cp:revision>3</cp:revision>
  <dcterms:created xsi:type="dcterms:W3CDTF">2017-12-20T18:51:03Z</dcterms:created>
  <dcterms:modified xsi:type="dcterms:W3CDTF">2021-10-05T17:46:55Z</dcterms:modified>
</cp:coreProperties>
</file>