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Helvetica Neue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j1JDdC+D1RLNXoK1KITrR7Cutx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BC289A-A40E-4774-9D5D-6C28AA943624}" v="7" dt="2021-10-04T19:39:22.9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inique Mwepu" userId="127fd549e49e1a8d" providerId="LiveId" clId="{0ABC289A-A40E-4774-9D5D-6C28AA943624}"/>
    <pc:docChg chg="undo custSel modSld">
      <pc:chgData name="Dominique Mwepu" userId="127fd549e49e1a8d" providerId="LiveId" clId="{0ABC289A-A40E-4774-9D5D-6C28AA943624}" dt="2021-10-04T18:51:08.398" v="49" actId="20577"/>
      <pc:docMkLst>
        <pc:docMk/>
      </pc:docMkLst>
      <pc:sldChg chg="modSp mod">
        <pc:chgData name="Dominique Mwepu" userId="127fd549e49e1a8d" providerId="LiveId" clId="{0ABC289A-A40E-4774-9D5D-6C28AA943624}" dt="2021-10-04T18:49:53.987" v="29" actId="6549"/>
        <pc:sldMkLst>
          <pc:docMk/>
          <pc:sldMk cId="0" sldId="256"/>
        </pc:sldMkLst>
        <pc:spChg chg="mod">
          <ac:chgData name="Dominique Mwepu" userId="127fd549e49e1a8d" providerId="LiveId" clId="{0ABC289A-A40E-4774-9D5D-6C28AA943624}" dt="2021-10-04T18:49:53.987" v="29" actId="6549"/>
          <ac:spMkLst>
            <pc:docMk/>
            <pc:sldMk cId="0" sldId="256"/>
            <ac:spMk id="229" creationId="{00000000-0000-0000-0000-000000000000}"/>
          </ac:spMkLst>
        </pc:spChg>
      </pc:sldChg>
      <pc:sldChg chg="modNotesTx">
        <pc:chgData name="Dominique Mwepu" userId="127fd549e49e1a8d" providerId="LiveId" clId="{0ABC289A-A40E-4774-9D5D-6C28AA943624}" dt="2021-10-04T18:50:46.203" v="38" actId="6549"/>
        <pc:sldMkLst>
          <pc:docMk/>
          <pc:sldMk cId="0" sldId="258"/>
        </pc:sldMkLst>
      </pc:sldChg>
      <pc:sldChg chg="modSp mod modNotesTx">
        <pc:chgData name="Dominique Mwepu" userId="127fd549e49e1a8d" providerId="LiveId" clId="{0ABC289A-A40E-4774-9D5D-6C28AA943624}" dt="2021-10-04T18:51:08.398" v="49" actId="20577"/>
        <pc:sldMkLst>
          <pc:docMk/>
          <pc:sldMk cId="0" sldId="259"/>
        </pc:sldMkLst>
        <pc:spChg chg="mod">
          <ac:chgData name="Dominique Mwepu" userId="127fd549e49e1a8d" providerId="LiveId" clId="{0ABC289A-A40E-4774-9D5D-6C28AA943624}" dt="2021-10-04T17:30:25.103" v="7" actId="6549"/>
          <ac:spMkLst>
            <pc:docMk/>
            <pc:sldMk cId="0" sldId="259"/>
            <ac:spMk id="247" creationId="{00000000-0000-0000-0000-000000000000}"/>
          </ac:spMkLst>
        </pc:spChg>
        <pc:spChg chg="mod">
          <ac:chgData name="Dominique Mwepu" userId="127fd549e49e1a8d" providerId="LiveId" clId="{0ABC289A-A40E-4774-9D5D-6C28AA943624}" dt="2021-10-04T17:30:35.764" v="9" actId="20577"/>
          <ac:spMkLst>
            <pc:docMk/>
            <pc:sldMk cId="0" sldId="259"/>
            <ac:spMk id="249" creationId="{00000000-0000-0000-0000-000000000000}"/>
          </ac:spMkLst>
        </pc:spChg>
      </pc:sldChg>
      <pc:sldChg chg="modSp mod">
        <pc:chgData name="Dominique Mwepu" userId="127fd549e49e1a8d" providerId="LiveId" clId="{0ABC289A-A40E-4774-9D5D-6C28AA943624}" dt="2021-10-04T17:40:06.372" v="22" actId="1076"/>
        <pc:sldMkLst>
          <pc:docMk/>
          <pc:sldMk cId="0" sldId="262"/>
        </pc:sldMkLst>
        <pc:spChg chg="mod">
          <ac:chgData name="Dominique Mwepu" userId="127fd549e49e1a8d" providerId="LiveId" clId="{0ABC289A-A40E-4774-9D5D-6C28AA943624}" dt="2021-10-04T17:40:06.372" v="22" actId="1076"/>
          <ac:spMkLst>
            <pc:docMk/>
            <pc:sldMk cId="0" sldId="262"/>
            <ac:spMk id="272" creationId="{00000000-0000-0000-0000-000000000000}"/>
          </ac:spMkLst>
        </pc:spChg>
        <pc:spChg chg="mod">
          <ac:chgData name="Dominique Mwepu" userId="127fd549e49e1a8d" providerId="LiveId" clId="{0ABC289A-A40E-4774-9D5D-6C28AA943624}" dt="2021-10-04T17:35:28.249" v="17" actId="6549"/>
          <ac:spMkLst>
            <pc:docMk/>
            <pc:sldMk cId="0" sldId="262"/>
            <ac:spMk id="27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93818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4" name="Google Shape;2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e1e2e08b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e1e2e08bf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Séance 2 : Définir les termes </a:t>
            </a:r>
            <a:endParaRPr b="0" dirty="0"/>
          </a:p>
        </p:txBody>
      </p:sp>
      <p:sp>
        <p:nvSpPr>
          <p:cNvPr id="233" name="Google Shape;233;ge1e2e08bf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Séance 3 : Prévenir la séparation des familles</a:t>
            </a:r>
            <a:endParaRPr b="0" dirty="0"/>
          </a:p>
        </p:txBody>
      </p:sp>
      <p:sp>
        <p:nvSpPr>
          <p:cNvPr id="239" name="Google Shape;2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e4626d56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e4626d56d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Séance 3 : Prévenir la séparation des familles</a:t>
            </a:r>
            <a:endParaRPr b="0" dirty="0">
              <a:solidFill>
                <a:srgbClr val="54555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5" name="Google Shape;245;ge4626d56d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e4626d56d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e4626d56de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Séance 4 : Préserver l'unité familiale lorsqu'un enfant est admis dans un établissement de santé</a:t>
            </a:r>
            <a:endParaRPr b="0" dirty="0"/>
          </a:p>
        </p:txBody>
      </p:sp>
      <p:sp>
        <p:nvSpPr>
          <p:cNvPr id="253" name="Google Shape;253;ge4626d56de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e4626d56d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e4626d56de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Séance 4 : Préserver l'unité familiale lorsqu'un enfant est admis dans un établissement de santé</a:t>
            </a:r>
            <a:endParaRPr b="0" dirty="0">
              <a:solidFill>
                <a:srgbClr val="54555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1" name="Google Shape;261;ge4626d56de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e4626d56de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e4626d56de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Séance 5 : Préserver l'unité familiale lorsqu'un tuteur est admis dans un établissement de santé</a:t>
            </a:r>
            <a:endParaRPr b="0" dirty="0">
              <a:solidFill>
                <a:srgbClr val="54555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dirty="0"/>
          </a:p>
        </p:txBody>
      </p:sp>
      <p:sp>
        <p:nvSpPr>
          <p:cNvPr id="269" name="Google Shape;269;ge4626d56de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e4626d56d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e4626d56de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7" name="Google Shape;277;ge4626d56de_0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8"/>
          <p:cNvSpPr txBox="1">
            <a:spLocks noGrp="1"/>
          </p:cNvSpPr>
          <p:nvPr>
            <p:ph type="title"/>
          </p:nvPr>
        </p:nvSpPr>
        <p:spPr>
          <a:xfrm>
            <a:off x="6712238" y="4570639"/>
            <a:ext cx="488921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5E79"/>
              </a:buClr>
              <a:buSzPts val="4000"/>
              <a:buFont typeface="Helvetica Neue"/>
              <a:buNone/>
              <a:defRPr sz="4000" b="1">
                <a:solidFill>
                  <a:srgbClr val="405E7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" name="Google Shape;14;p28"/>
          <p:cNvPicPr preferRelativeResize="0"/>
          <p:nvPr/>
        </p:nvPicPr>
        <p:blipFill rotWithShape="1">
          <a:blip r:embed="rId2">
            <a:alphaModFix/>
          </a:blip>
          <a:srcRect l="30622" t="-2" r="34584"/>
          <a:stretch/>
        </p:blipFill>
        <p:spPr>
          <a:xfrm>
            <a:off x="0" y="14990"/>
            <a:ext cx="4242216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15;p28"/>
          <p:cNvCxnSpPr/>
          <p:nvPr/>
        </p:nvCxnSpPr>
        <p:spPr>
          <a:xfrm>
            <a:off x="4737140" y="6016980"/>
            <a:ext cx="7454860" cy="0"/>
          </a:xfrm>
          <a:prstGeom prst="straightConnector1">
            <a:avLst/>
          </a:prstGeom>
          <a:noFill/>
          <a:ln w="9525" cap="flat" cmpd="sng">
            <a:solidFill>
              <a:srgbClr val="405E7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" name="Google Shape;1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3790" y="3746756"/>
            <a:ext cx="1956048" cy="2028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Blue">
  <p:cSld name="Title &amp; Text - Blu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  <a:defRPr sz="36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7" name="Google Shape;67;p33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rgbClr val="03679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8" name="Google Shape;68;p33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rgbClr val="0367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33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body" idx="2"/>
          </p:nvPr>
        </p:nvSpPr>
        <p:spPr>
          <a:xfrm>
            <a:off x="656021" y="2614613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Purple">
  <p:cSld name="Title &amp; Text - Purpl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4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3" name="Google Shape;73;p34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4" name="Google Shape;74;p34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4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Teal">
  <p:cSld name="Title &amp; Text - Teal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5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9" name="Google Shape;79;p35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0" name="Google Shape;80;p35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35"/>
          <p:cNvSpPr txBox="1">
            <a:spLocks noGrp="1"/>
          </p:cNvSpPr>
          <p:nvPr>
            <p:ph type="body" idx="1"/>
          </p:nvPr>
        </p:nvSpPr>
        <p:spPr>
          <a:xfrm>
            <a:off x="656022" y="1971676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- Green">
  <p:cSld name="Title &amp; Text - Gree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6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  <a:defRPr sz="3600"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5" name="Google Shape;85;p36"/>
          <p:cNvCxnSpPr/>
          <p:nvPr/>
        </p:nvCxnSpPr>
        <p:spPr>
          <a:xfrm rot="10800000" flipH="1">
            <a:off x="656024" y="1635973"/>
            <a:ext cx="10820189" cy="33878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6" name="Google Shape;86;p36"/>
          <p:cNvSpPr/>
          <p:nvPr/>
        </p:nvSpPr>
        <p:spPr>
          <a:xfrm>
            <a:off x="7858954" y="1589835"/>
            <a:ext cx="3617259" cy="92275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6"/>
          <p:cNvSpPr txBox="1">
            <a:spLocks noGrp="1"/>
          </p:cNvSpPr>
          <p:nvPr>
            <p:ph type="body" idx="1"/>
          </p:nvPr>
        </p:nvSpPr>
        <p:spPr>
          <a:xfrm>
            <a:off x="656022" y="1971675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6"/>
          <p:cNvSpPr txBox="1">
            <a:spLocks noGrp="1"/>
          </p:cNvSpPr>
          <p:nvPr>
            <p:ph type="body" idx="2"/>
          </p:nvPr>
        </p:nvSpPr>
        <p:spPr>
          <a:xfrm>
            <a:off x="656021" y="2614612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Purple">
  <p:cSld name="Image &amp; Text - Purpl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7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Helvetica Neue"/>
              <a:buNone/>
              <a:defRPr sz="3200" b="1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1" name="Google Shape;91;p37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" name="Google Shape;92;p37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7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4" name="Google Shape;94;p37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Blue">
  <p:cSld name="Image &amp; Text - Blu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8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elvetica Neue"/>
              <a:buNone/>
              <a:defRPr sz="32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97" name="Google Shape;97;p38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8" name="Google Shape;98;p38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8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0" name="Google Shape;100;p38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Teal">
  <p:cSld name="Image &amp; Text - Teal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9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Helvetica Neue"/>
              <a:buNone/>
              <a:defRPr sz="3200" b="1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3" name="Google Shape;103;p39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39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9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6" name="Google Shape;106;p39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&amp; Text - Green">
  <p:cSld name="Image &amp; Text - Gree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0"/>
          <p:cNvSpPr txBox="1">
            <a:spLocks noGrp="1"/>
          </p:cNvSpPr>
          <p:nvPr>
            <p:ph type="title"/>
          </p:nvPr>
        </p:nvSpPr>
        <p:spPr>
          <a:xfrm>
            <a:off x="4890099" y="257176"/>
            <a:ext cx="69433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Helvetica Neue"/>
              <a:buNone/>
              <a:defRPr sz="3200"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9" name="Google Shape;109;p40"/>
          <p:cNvCxnSpPr/>
          <p:nvPr/>
        </p:nvCxnSpPr>
        <p:spPr>
          <a:xfrm rot="10800000" flipH="1">
            <a:off x="5027117" y="1509236"/>
            <a:ext cx="6806284" cy="17612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0" name="Google Shape;110;p40"/>
          <p:cNvSpPr/>
          <p:nvPr/>
        </p:nvSpPr>
        <p:spPr>
          <a:xfrm>
            <a:off x="9351335" y="1467293"/>
            <a:ext cx="2482066" cy="78223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0"/>
          <p:cNvSpPr>
            <a:spLocks noGrp="1"/>
          </p:cNvSpPr>
          <p:nvPr>
            <p:ph type="pic" idx="2"/>
          </p:nvPr>
        </p:nvSpPr>
        <p:spPr>
          <a:xfrm>
            <a:off x="0" y="0"/>
            <a:ext cx="434022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2" name="Google Shape;112;p40"/>
          <p:cNvSpPr txBox="1">
            <a:spLocks noGrp="1"/>
          </p:cNvSpPr>
          <p:nvPr>
            <p:ph type="body" idx="1"/>
          </p:nvPr>
        </p:nvSpPr>
        <p:spPr>
          <a:xfrm>
            <a:off x="4890100" y="1907476"/>
            <a:ext cx="6943302" cy="449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Blue">
  <p:cSld name="Title &amp; Text with Dots - Blu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41"/>
          <p:cNvGrpSpPr/>
          <p:nvPr/>
        </p:nvGrpSpPr>
        <p:grpSpPr>
          <a:xfrm>
            <a:off x="0" y="5303520"/>
            <a:ext cx="12191999" cy="1639827"/>
            <a:chOff x="0" y="5303520"/>
            <a:chExt cx="12191999" cy="1639827"/>
          </a:xfrm>
        </p:grpSpPr>
        <p:pic>
          <p:nvPicPr>
            <p:cNvPr id="115" name="Google Shape;115;p41"/>
            <p:cNvPicPr preferRelativeResize="0"/>
            <p:nvPr/>
          </p:nvPicPr>
          <p:blipFill rotWithShape="1">
            <a:blip r:embed="rId2">
              <a:alphaModFix amt="20000"/>
            </a:blip>
            <a:srcRect l="59835" t="10673" r="12103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41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1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7" name="Google Shape;117;p41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lvetica Neue"/>
              <a:buNone/>
              <a:defRPr sz="3600"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1"/>
          <p:cNvSpPr txBox="1">
            <a:spLocks noGrp="1"/>
          </p:cNvSpPr>
          <p:nvPr>
            <p:ph type="body" idx="1"/>
          </p:nvPr>
        </p:nvSpPr>
        <p:spPr>
          <a:xfrm>
            <a:off x="656023" y="1690688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41"/>
          <p:cNvSpPr txBox="1">
            <a:spLocks noGrp="1"/>
          </p:cNvSpPr>
          <p:nvPr>
            <p:ph type="body" idx="2"/>
          </p:nvPr>
        </p:nvSpPr>
        <p:spPr>
          <a:xfrm>
            <a:off x="656022" y="2333626"/>
            <a:ext cx="10820015" cy="3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Purple">
  <p:cSld name="Title &amp; Text with Dots - Purpl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42"/>
          <p:cNvGrpSpPr/>
          <p:nvPr/>
        </p:nvGrpSpPr>
        <p:grpSpPr>
          <a:xfrm>
            <a:off x="0" y="5303520"/>
            <a:ext cx="12191999" cy="1639827"/>
            <a:chOff x="0" y="5303520"/>
            <a:chExt cx="12191999" cy="1639827"/>
          </a:xfrm>
        </p:grpSpPr>
        <p:pic>
          <p:nvPicPr>
            <p:cNvPr id="122" name="Google Shape;122;p42"/>
            <p:cNvPicPr preferRelativeResize="0"/>
            <p:nvPr/>
          </p:nvPicPr>
          <p:blipFill rotWithShape="1">
            <a:blip r:embed="rId2">
              <a:alphaModFix amt="20000"/>
            </a:blip>
            <a:srcRect l="59835" t="10673" r="12103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42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1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" name="Google Shape;124;p42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lvetica Neue"/>
              <a:buNone/>
              <a:defRPr sz="3600" b="1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2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42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Teal Background">
  <p:cSld name="Cover - Teal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5B2B4">
              <a:alpha val="7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5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 - Teal">
  <p:cSld name="Title &amp; Text with Dots - Teal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3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lvetica Neue"/>
              <a:buNone/>
              <a:defRPr sz="3600" b="1"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3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43"/>
          <p:cNvSpPr txBox="1">
            <a:spLocks noGrp="1"/>
          </p:cNvSpPr>
          <p:nvPr>
            <p:ph type="body" idx="2"/>
          </p:nvPr>
        </p:nvSpPr>
        <p:spPr>
          <a:xfrm>
            <a:off x="656021" y="2333624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31" name="Google Shape;131;p43"/>
          <p:cNvGrpSpPr/>
          <p:nvPr/>
        </p:nvGrpSpPr>
        <p:grpSpPr>
          <a:xfrm>
            <a:off x="0" y="5303520"/>
            <a:ext cx="12191999" cy="1639827"/>
            <a:chOff x="0" y="5303520"/>
            <a:chExt cx="12191999" cy="1639827"/>
          </a:xfrm>
        </p:grpSpPr>
        <p:pic>
          <p:nvPicPr>
            <p:cNvPr id="132" name="Google Shape;132;p43"/>
            <p:cNvPicPr preferRelativeResize="0"/>
            <p:nvPr/>
          </p:nvPicPr>
          <p:blipFill rotWithShape="1">
            <a:blip r:embed="rId2">
              <a:alphaModFix amt="20000"/>
            </a:blip>
            <a:srcRect l="59835" t="10673" r="12103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43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1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with Dots- Green">
  <p:cSld name="Title &amp; Text with Dots- Green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44"/>
          <p:cNvGrpSpPr/>
          <p:nvPr/>
        </p:nvGrpSpPr>
        <p:grpSpPr>
          <a:xfrm>
            <a:off x="0" y="5303520"/>
            <a:ext cx="12191999" cy="1639827"/>
            <a:chOff x="0" y="5303520"/>
            <a:chExt cx="12191999" cy="1639827"/>
          </a:xfrm>
        </p:grpSpPr>
        <p:pic>
          <p:nvPicPr>
            <p:cNvPr id="136" name="Google Shape;136;p44"/>
            <p:cNvPicPr preferRelativeResize="0"/>
            <p:nvPr/>
          </p:nvPicPr>
          <p:blipFill rotWithShape="1">
            <a:blip r:embed="rId2">
              <a:alphaModFix amt="20000"/>
            </a:blip>
            <a:srcRect l="59835" t="10673" r="12103" b="6770"/>
            <a:stretch/>
          </p:blipFill>
          <p:spPr>
            <a:xfrm rot="5400000">
              <a:off x="2302155" y="3001365"/>
              <a:ext cx="1639827" cy="62441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44"/>
            <p:cNvPicPr preferRelativeResize="0"/>
            <p:nvPr/>
          </p:nvPicPr>
          <p:blipFill rotWithShape="1">
            <a:blip r:embed="rId2">
              <a:alphaModFix amt="20000"/>
            </a:blip>
            <a:srcRect l="60063" t="10673" r="11951" b="6770"/>
            <a:stretch/>
          </p:blipFill>
          <p:spPr>
            <a:xfrm rot="5400000">
              <a:off x="8439135" y="3108523"/>
              <a:ext cx="1557867" cy="59478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8" name="Google Shape;138;p44"/>
          <p:cNvSpPr txBox="1">
            <a:spLocks noGrp="1"/>
          </p:cNvSpPr>
          <p:nvPr>
            <p:ph type="title"/>
          </p:nvPr>
        </p:nvSpPr>
        <p:spPr>
          <a:xfrm>
            <a:off x="656022" y="365125"/>
            <a:ext cx="1082001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Helvetica Neue"/>
              <a:buNone/>
              <a:defRPr sz="3600" b="1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4"/>
          <p:cNvSpPr txBox="1">
            <a:spLocks noGrp="1"/>
          </p:cNvSpPr>
          <p:nvPr>
            <p:ph type="body" idx="1"/>
          </p:nvPr>
        </p:nvSpPr>
        <p:spPr>
          <a:xfrm>
            <a:off x="656022" y="1690688"/>
            <a:ext cx="10820015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44"/>
          <p:cNvSpPr txBox="1">
            <a:spLocks noGrp="1"/>
          </p:cNvSpPr>
          <p:nvPr>
            <p:ph type="body" idx="2"/>
          </p:nvPr>
        </p:nvSpPr>
        <p:spPr>
          <a:xfrm>
            <a:off x="656021" y="2333625"/>
            <a:ext cx="10820015" cy="372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Blue">
  <p:cSld name="Title &amp; Two Column - Blu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6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rgbClr val="016794"/>
          </a:solidFill>
          <a:ln w="12700" cap="flat" cmpd="sng">
            <a:solidFill>
              <a:srgbClr val="0147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4" name="Google Shape;144;p46"/>
          <p:cNvGrpSpPr/>
          <p:nvPr/>
        </p:nvGrpSpPr>
        <p:grpSpPr>
          <a:xfrm>
            <a:off x="-208789" y="0"/>
            <a:ext cx="12609576" cy="2174490"/>
            <a:chOff x="-1" y="5043119"/>
            <a:chExt cx="12192000" cy="1814883"/>
          </a:xfrm>
        </p:grpSpPr>
        <p:pic>
          <p:nvPicPr>
            <p:cNvPr id="145" name="Google Shape;145;p46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46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5" b="9027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7" name="Google Shape;147;p46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8" name="Google Shape;148;p46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6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46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46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46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46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b="1">
                <a:solidFill>
                  <a:schemeClr val="accent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46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Purple">
  <p:cSld name="Title &amp; Two Column - Purpl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7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7" name="Google Shape;157;p47"/>
          <p:cNvGrpSpPr/>
          <p:nvPr/>
        </p:nvGrpSpPr>
        <p:grpSpPr>
          <a:xfrm>
            <a:off x="-208789" y="0"/>
            <a:ext cx="12609576" cy="2174490"/>
            <a:chOff x="-1" y="5043119"/>
            <a:chExt cx="12192000" cy="1814883"/>
          </a:xfrm>
        </p:grpSpPr>
        <p:pic>
          <p:nvPicPr>
            <p:cNvPr id="158" name="Google Shape;158;p47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47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5" b="9027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60" name="Google Shape;160;p47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1" name="Google Shape;161;p47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7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47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47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47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47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7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Teal">
  <p:cSld name="Title &amp; Two Column - Teal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8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0" name="Google Shape;170;p48"/>
          <p:cNvGrpSpPr/>
          <p:nvPr/>
        </p:nvGrpSpPr>
        <p:grpSpPr>
          <a:xfrm>
            <a:off x="-208789" y="0"/>
            <a:ext cx="12609576" cy="2174490"/>
            <a:chOff x="-1" y="5043119"/>
            <a:chExt cx="12192000" cy="1814883"/>
          </a:xfrm>
        </p:grpSpPr>
        <p:pic>
          <p:nvPicPr>
            <p:cNvPr id="171" name="Google Shape;171;p48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48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5" b="9027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73" name="Google Shape;173;p48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4" name="Google Shape;174;p48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8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48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48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48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48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 b="1">
                <a:solidFill>
                  <a:schemeClr val="accent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48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 - Green">
  <p:cSld name="Title &amp; Two Column - Green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9"/>
          <p:cNvSpPr/>
          <p:nvPr/>
        </p:nvSpPr>
        <p:spPr>
          <a:xfrm>
            <a:off x="0" y="0"/>
            <a:ext cx="12192000" cy="16093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3" name="Google Shape;183;p49"/>
          <p:cNvGrpSpPr/>
          <p:nvPr/>
        </p:nvGrpSpPr>
        <p:grpSpPr>
          <a:xfrm>
            <a:off x="-208789" y="0"/>
            <a:ext cx="12609576" cy="2174490"/>
            <a:chOff x="-1" y="5043119"/>
            <a:chExt cx="12192000" cy="1814883"/>
          </a:xfrm>
        </p:grpSpPr>
        <p:pic>
          <p:nvPicPr>
            <p:cNvPr id="184" name="Google Shape;184;p49"/>
            <p:cNvPicPr preferRelativeResize="0"/>
            <p:nvPr/>
          </p:nvPicPr>
          <p:blipFill rotWithShape="1">
            <a:blip r:embed="rId2">
              <a:alphaModFix amt="20000"/>
            </a:blip>
            <a:srcRect l="50000" t="7392" r="19089" b="9029"/>
            <a:stretch/>
          </p:blipFill>
          <p:spPr>
            <a:xfrm rot="5400000">
              <a:off x="2349106" y="2694015"/>
              <a:ext cx="1814881" cy="65130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49"/>
            <p:cNvPicPr preferRelativeResize="0"/>
            <p:nvPr/>
          </p:nvPicPr>
          <p:blipFill rotWithShape="1">
            <a:blip r:embed="rId2">
              <a:alphaModFix amt="20000"/>
            </a:blip>
            <a:srcRect l="54597" t="31445" r="16825" b="9027"/>
            <a:stretch/>
          </p:blipFill>
          <p:spPr>
            <a:xfrm rot="5400000">
              <a:off x="8435259" y="3077812"/>
              <a:ext cx="1791433" cy="572204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86" name="Google Shape;186;p49"/>
          <p:cNvCxnSpPr/>
          <p:nvPr/>
        </p:nvCxnSpPr>
        <p:spPr>
          <a:xfrm>
            <a:off x="6125488" y="3178428"/>
            <a:ext cx="0" cy="3127254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7" name="Google Shape;187;p49"/>
          <p:cNvSpPr txBox="1">
            <a:spLocks noGrp="1"/>
          </p:cNvSpPr>
          <p:nvPr>
            <p:ph type="title"/>
          </p:nvPr>
        </p:nvSpPr>
        <p:spPr>
          <a:xfrm>
            <a:off x="656023" y="2465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9"/>
          <p:cNvSpPr txBox="1">
            <a:spLocks noGrp="1"/>
          </p:cNvSpPr>
          <p:nvPr>
            <p:ph type="body" idx="1"/>
          </p:nvPr>
        </p:nvSpPr>
        <p:spPr>
          <a:xfrm>
            <a:off x="656022" y="1903943"/>
            <a:ext cx="10820015" cy="500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49"/>
          <p:cNvSpPr txBox="1">
            <a:spLocks noGrp="1"/>
          </p:cNvSpPr>
          <p:nvPr>
            <p:ph type="body" idx="2"/>
          </p:nvPr>
        </p:nvSpPr>
        <p:spPr>
          <a:xfrm>
            <a:off x="656021" y="2479149"/>
            <a:ext cx="10820015" cy="52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49"/>
          <p:cNvSpPr txBox="1">
            <a:spLocks noGrp="1"/>
          </p:cNvSpPr>
          <p:nvPr>
            <p:ph type="body" idx="3"/>
          </p:nvPr>
        </p:nvSpPr>
        <p:spPr>
          <a:xfrm>
            <a:off x="656022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49"/>
          <p:cNvSpPr txBox="1">
            <a:spLocks noGrp="1"/>
          </p:cNvSpPr>
          <p:nvPr>
            <p:ph type="body" idx="4"/>
          </p:nvPr>
        </p:nvSpPr>
        <p:spPr>
          <a:xfrm>
            <a:off x="656022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49"/>
          <p:cNvSpPr txBox="1">
            <a:spLocks noGrp="1"/>
          </p:cNvSpPr>
          <p:nvPr>
            <p:ph type="body" idx="5"/>
          </p:nvPr>
        </p:nvSpPr>
        <p:spPr>
          <a:xfrm>
            <a:off x="6814990" y="3358502"/>
            <a:ext cx="4661045" cy="605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49"/>
          <p:cNvSpPr txBox="1">
            <a:spLocks noGrp="1"/>
          </p:cNvSpPr>
          <p:nvPr>
            <p:ph type="body" idx="6"/>
          </p:nvPr>
        </p:nvSpPr>
        <p:spPr>
          <a:xfrm>
            <a:off x="6814990" y="4066959"/>
            <a:ext cx="4661046" cy="2238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3pPr>
            <a:lvl4pPr marL="1828800" lvl="3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Blue">
  <p:cSld name="Title on Colored Background - Blue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0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0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0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" name="Google Shape;198;p50"/>
          <p:cNvPicPr preferRelativeResize="0"/>
          <p:nvPr/>
        </p:nvPicPr>
        <p:blipFill rotWithShape="1">
          <a:blip r:embed="rId2">
            <a:alphaModFix amt="20000"/>
          </a:blip>
          <a:srcRect l="60398" t="16294" r="3320" b="6458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50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50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Purple">
  <p:cSld name="Title on Colored Background - Purple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1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1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1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51"/>
          <p:cNvPicPr preferRelativeResize="0"/>
          <p:nvPr/>
        </p:nvPicPr>
        <p:blipFill rotWithShape="1">
          <a:blip r:embed="rId2">
            <a:alphaModFix amt="20000"/>
          </a:blip>
          <a:srcRect l="60398" t="16294" r="3320" b="6458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51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51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Teal">
  <p:cSld name="Title on Colored Background - Teal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52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52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52"/>
          <p:cNvPicPr preferRelativeResize="0"/>
          <p:nvPr/>
        </p:nvPicPr>
        <p:blipFill rotWithShape="1">
          <a:blip r:embed="rId2">
            <a:alphaModFix amt="20000"/>
          </a:blip>
          <a:srcRect l="60398" t="16294" r="3320" b="6458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52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52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Purple">
  <p:cSld name="Split - Purp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4" name="Google Shape;24;p30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30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28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0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  <a:defRPr sz="3200" b="1">
                <a:solidFill>
                  <a:srgbClr val="02679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0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0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Colored Background - Green">
  <p:cSld name="Title on Colored Background - Green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3"/>
          <p:cNvSpPr/>
          <p:nvPr/>
        </p:nvSpPr>
        <p:spPr>
          <a:xfrm>
            <a:off x="0" y="3541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53"/>
          <p:cNvSpPr/>
          <p:nvPr/>
        </p:nvSpPr>
        <p:spPr>
          <a:xfrm>
            <a:off x="1941095" y="2837119"/>
            <a:ext cx="8293768" cy="1094802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53"/>
          <p:cNvSpPr/>
          <p:nvPr/>
        </p:nvSpPr>
        <p:spPr>
          <a:xfrm>
            <a:off x="2610678" y="2502568"/>
            <a:ext cx="6997148" cy="8021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53"/>
          <p:cNvPicPr preferRelativeResize="0"/>
          <p:nvPr/>
        </p:nvPicPr>
        <p:blipFill rotWithShape="1">
          <a:blip r:embed="rId2">
            <a:alphaModFix amt="20000"/>
          </a:blip>
          <a:srcRect l="60398" t="16294" r="3320" b="6458"/>
          <a:stretch/>
        </p:blipFill>
        <p:spPr>
          <a:xfrm rot="5400000">
            <a:off x="4171319" y="95874"/>
            <a:ext cx="3849350" cy="1219200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53"/>
          <p:cNvSpPr txBox="1">
            <a:spLocks noGrp="1"/>
          </p:cNvSpPr>
          <p:nvPr>
            <p:ph type="title"/>
          </p:nvPr>
        </p:nvSpPr>
        <p:spPr>
          <a:xfrm>
            <a:off x="2145791" y="3099692"/>
            <a:ext cx="7851649" cy="56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Helvetica Neue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53"/>
          <p:cNvSpPr txBox="1">
            <a:spLocks noGrp="1"/>
          </p:cNvSpPr>
          <p:nvPr>
            <p:ph type="body" idx="1"/>
          </p:nvPr>
        </p:nvSpPr>
        <p:spPr>
          <a:xfrm>
            <a:off x="2610678" y="2678354"/>
            <a:ext cx="6997148" cy="37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Green">
  <p:cSld name="Split - Gree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1" name="Google Shape;31;p32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32;p32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28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2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 sz="3200" b="1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2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Blue Background">
  <p:cSld name="Cover - Blue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26794">
              <a:alpha val="7411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rgbClr val="9746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Green Background">
  <p:cSld name="Cover - Green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CD7A">
              <a:alpha val="7215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6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Purple Background">
  <p:cSld name="Cover - Purple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7467D">
              <a:alpha val="7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7"/>
          <p:cNvSpPr txBox="1">
            <a:spLocks noGrp="1"/>
          </p:cNvSpPr>
          <p:nvPr>
            <p:ph type="body" idx="1"/>
          </p:nvPr>
        </p:nvSpPr>
        <p:spPr>
          <a:xfrm>
            <a:off x="1828007" y="2076693"/>
            <a:ext cx="8535987" cy="62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body" idx="2"/>
          </p:nvPr>
        </p:nvSpPr>
        <p:spPr>
          <a:xfrm>
            <a:off x="1754188" y="3051922"/>
            <a:ext cx="8683625" cy="145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7"/>
          <p:cNvSpPr/>
          <p:nvPr/>
        </p:nvSpPr>
        <p:spPr>
          <a:xfrm>
            <a:off x="5083215" y="2704632"/>
            <a:ext cx="2025570" cy="1191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405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Blue">
  <p:cSld name="Split - Blu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3" name="Google Shape;53;p29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29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28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9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6794"/>
              </a:buClr>
              <a:buSzPts val="3200"/>
              <a:buNone/>
              <a:defRPr sz="3200" b="1">
                <a:solidFill>
                  <a:srgbClr val="02679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plit - Teal">
  <p:cSld name="Split - Teal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0" name="Google Shape;60;p31"/>
          <p:cNvSpPr/>
          <p:nvPr/>
        </p:nvSpPr>
        <p:spPr>
          <a:xfrm>
            <a:off x="0" y="0"/>
            <a:ext cx="357254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167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31"/>
          <p:cNvPicPr preferRelativeResize="0"/>
          <p:nvPr/>
        </p:nvPicPr>
        <p:blipFill rotWithShape="1">
          <a:blip r:embed="rId2">
            <a:alphaModFix amt="20000"/>
          </a:blip>
          <a:srcRect l="4826" t="9031" r="39371" b="9028"/>
          <a:stretch/>
        </p:blipFill>
        <p:spPr>
          <a:xfrm>
            <a:off x="0" y="0"/>
            <a:ext cx="35725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912" cy="1271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  <a:defRPr sz="3200" b="1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100513" y="2400300"/>
            <a:ext cx="7300912" cy="2128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847" cy="479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"/>
          <p:cNvSpPr/>
          <p:nvPr/>
        </p:nvSpPr>
        <p:spPr>
          <a:xfrm>
            <a:off x="4512366" y="3588025"/>
            <a:ext cx="7679700" cy="291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6350" y="5194625"/>
            <a:ext cx="4465448" cy="127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3650" y="5104600"/>
            <a:ext cx="3743400" cy="145355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5"/>
          <p:cNvSpPr txBox="1"/>
          <p:nvPr/>
        </p:nvSpPr>
        <p:spPr>
          <a:xfrm>
            <a:off x="5301975" y="1999125"/>
            <a:ext cx="5716800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buSzPts val="3300"/>
            </a:pPr>
            <a:r>
              <a:rPr lang="fr-FR" sz="4200" b="1" dirty="0">
                <a:solidFill>
                  <a:srgbClr val="405D78"/>
                </a:solidFill>
                <a:latin typeface="Calibri"/>
                <a:cs typeface="Calibri"/>
                <a:sym typeface="Helvetica Neue"/>
              </a:rPr>
              <a:t>Prévenir la séparation des familles</a:t>
            </a:r>
            <a:endParaRPr sz="4200" b="1" dirty="0">
              <a:solidFill>
                <a:srgbClr val="405D78"/>
              </a:solidFill>
              <a:latin typeface="Calibri"/>
              <a:cs typeface="Calibri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e1e2e08bfe_0_0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Définitions clés</a:t>
            </a:r>
            <a:endParaRPr dirty="0"/>
          </a:p>
        </p:txBody>
      </p:sp>
      <p:sp>
        <p:nvSpPr>
          <p:cNvPr id="236" name="Google Shape;236;ge1e2e08bfe_0_0"/>
          <p:cNvSpPr txBox="1">
            <a:spLocks noGrp="1"/>
          </p:cNvSpPr>
          <p:nvPr>
            <p:ph type="body" idx="2"/>
          </p:nvPr>
        </p:nvSpPr>
        <p:spPr>
          <a:xfrm>
            <a:off x="656025" y="2026777"/>
            <a:ext cx="10820100" cy="4404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fr-FR" sz="2000" dirty="0"/>
              <a:t>La </a:t>
            </a:r>
            <a:r>
              <a:rPr lang="fr-FR" sz="2000" b="1" dirty="0"/>
              <a:t>quarantaine</a:t>
            </a:r>
            <a:r>
              <a:rPr lang="fr-FR" sz="2000" dirty="0"/>
              <a:t> est la séparation des personnes qui </a:t>
            </a:r>
            <a:r>
              <a:rPr lang="fr-FR" sz="2000" b="1" dirty="0"/>
              <a:t>ne sont pas malades mais qui peuvent avoir été exposées</a:t>
            </a:r>
            <a:r>
              <a:rPr lang="fr-FR" sz="2000" dirty="0"/>
              <a:t> à un agent infectieux ou à une maladie, ou la restriction des activités de ces personnes, afin de faire un suivi de leurs symptômes et de favoriser la détection précoce des cas. 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dirty="0"/>
          </a:p>
          <a:p>
            <a:pPr lvl="0"/>
            <a:r>
              <a:rPr lang="fr-FR" sz="2000" dirty="0"/>
              <a:t>L'</a:t>
            </a:r>
            <a:r>
              <a:rPr lang="fr-FR" sz="2000" b="1" dirty="0"/>
              <a:t>isolement</a:t>
            </a:r>
            <a:r>
              <a:rPr lang="fr-FR" sz="2000" dirty="0"/>
              <a:t> est la </a:t>
            </a:r>
            <a:r>
              <a:rPr lang="fr-FR" sz="2000" b="1" dirty="0"/>
              <a:t>séparation des personnes malades ou infectées</a:t>
            </a:r>
            <a:r>
              <a:rPr lang="fr-FR" sz="2000" dirty="0"/>
              <a:t> des autres pour éviter la propagation de l'infection ou de la contamination.</a:t>
            </a:r>
            <a:endParaRPr sz="2000" dirty="0"/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/>
          </a:p>
          <a:p>
            <a:pPr lvl="0"/>
            <a:r>
              <a:rPr lang="fr-FR" sz="2000" dirty="0"/>
              <a:t>On parle de </a:t>
            </a:r>
            <a:r>
              <a:rPr lang="fr-FR" sz="2000" b="1" dirty="0"/>
              <a:t>traitement en établissement </a:t>
            </a:r>
            <a:r>
              <a:rPr lang="fr-FR" sz="2000" dirty="0"/>
              <a:t>lorsqu'une personne est admise dans un établissement médical pour un traitement essentiel lié à l'IDO.</a:t>
            </a:r>
            <a:endParaRPr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"/>
          <p:cNvSpPr txBox="1">
            <a:spLocks noGrp="1"/>
          </p:cNvSpPr>
          <p:nvPr>
            <p:ph type="body" idx="2"/>
          </p:nvPr>
        </p:nvSpPr>
        <p:spPr>
          <a:xfrm>
            <a:off x="1443001" y="2994300"/>
            <a:ext cx="9495300" cy="14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lang="en-US" sz="2400" b="1" dirty="0"/>
          </a:p>
          <a:p>
            <a:pPr marL="0" indent="0">
              <a:spcBef>
                <a:spcPts val="0"/>
              </a:spcBef>
            </a:pPr>
            <a:r>
              <a:rPr lang="fr-FR" sz="2400" b="1" dirty="0"/>
              <a:t>Lors de la mise en œuvre des politiques de quarantaine et d'isolement, les acteurs doivent éviter la séparation des familles, en mettant en balance le bien-être de l'enfant et le risque potentiel de transmission de la COVID-19.</a:t>
            </a:r>
            <a:endParaRPr lang="en-US" sz="2400" b="1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e4626d56de_0_0"/>
          <p:cNvSpPr txBox="1">
            <a:spLocks noGrp="1"/>
          </p:cNvSpPr>
          <p:nvPr>
            <p:ph type="title"/>
          </p:nvPr>
        </p:nvSpPr>
        <p:spPr>
          <a:xfrm>
            <a:off x="656023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fr-FR" dirty="0"/>
              <a:t>Recommandations générales pour prévenir la séparation des familles</a:t>
            </a:r>
            <a:endParaRPr dirty="0"/>
          </a:p>
        </p:txBody>
      </p:sp>
      <p:sp>
        <p:nvSpPr>
          <p:cNvPr id="248" name="Google Shape;248;ge4626d56de_0_0"/>
          <p:cNvSpPr txBox="1">
            <a:spLocks noGrp="1"/>
          </p:cNvSpPr>
          <p:nvPr>
            <p:ph type="body" idx="1"/>
          </p:nvPr>
        </p:nvSpPr>
        <p:spPr>
          <a:xfrm>
            <a:off x="656023" y="1690688"/>
            <a:ext cx="10820100" cy="500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249" name="Google Shape;249;ge4626d56de_0_0"/>
          <p:cNvSpPr txBox="1">
            <a:spLocks noGrp="1"/>
          </p:cNvSpPr>
          <p:nvPr>
            <p:ph type="body" idx="2"/>
          </p:nvPr>
        </p:nvSpPr>
        <p:spPr>
          <a:xfrm>
            <a:off x="685089" y="1940738"/>
            <a:ext cx="10820100" cy="377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lnSpc>
                <a:spcPct val="115000"/>
              </a:lnSpc>
            </a:pPr>
            <a:r>
              <a:rPr lang="fr-FR" dirty="0"/>
              <a:t>Envisager d'abord l'isolement et la quarantaine à domicile</a:t>
            </a:r>
            <a:endParaRPr dirty="0"/>
          </a:p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fr-FR" dirty="0"/>
              <a:t>Viser à garder l'enfant et le tuteur ensemble</a:t>
            </a:r>
            <a:endParaRPr dirty="0"/>
          </a:p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fr-FR" dirty="0"/>
              <a:t>Rechercher un autre membre de la famille en bonne santé</a:t>
            </a:r>
            <a:endParaRPr dirty="0"/>
          </a:p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fr-FR" dirty="0"/>
              <a:t>La prise en charge temporaire adéquate</a:t>
            </a:r>
            <a:endParaRPr dirty="0"/>
          </a:p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fr-FR" dirty="0"/>
              <a:t>La prise en charge familiale est préférable</a:t>
            </a:r>
            <a:endParaRPr dirty="0"/>
          </a:p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fr-FR" dirty="0"/>
              <a:t>Si un enfant doit entrer dans un établissement, permettre à un tuteur principal de l'accompagner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e4626d56de_0_7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/>
            <a:r>
              <a:rPr lang="en-US" dirty="0"/>
              <a:t>Actions initiales</a:t>
            </a:r>
            <a:endParaRPr dirty="0"/>
          </a:p>
        </p:txBody>
      </p:sp>
      <p:sp>
        <p:nvSpPr>
          <p:cNvPr id="256" name="Google Shape;256;ge4626d56de_0_7"/>
          <p:cNvSpPr txBox="1">
            <a:spLocks noGrp="1"/>
          </p:cNvSpPr>
          <p:nvPr>
            <p:ph type="body" idx="2"/>
          </p:nvPr>
        </p:nvSpPr>
        <p:spPr>
          <a:xfrm>
            <a:off x="4100525" y="2400300"/>
            <a:ext cx="7300800" cy="381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fr-FR" dirty="0"/>
              <a:t>Contacter les acteurs de la protection de l'enfance avant de séparer un enfant</a:t>
            </a:r>
            <a:endParaRPr dirty="0"/>
          </a:p>
          <a:p>
            <a:pPr lvl="0">
              <a:spcBef>
                <a:spcPts val="0"/>
              </a:spcBef>
            </a:pPr>
            <a:r>
              <a:rPr lang="fr-FR" dirty="0"/>
              <a:t>Garder la famille proche et informée</a:t>
            </a:r>
            <a:endParaRPr dirty="0"/>
          </a:p>
          <a:p>
            <a:pPr lvl="0">
              <a:spcBef>
                <a:spcPts val="0"/>
              </a:spcBef>
            </a:pPr>
            <a:r>
              <a:rPr lang="fr-FR" dirty="0"/>
              <a:t>Fournir un hébergement temporaire aux tuteurs</a:t>
            </a:r>
            <a:endParaRPr dirty="0"/>
          </a:p>
          <a:p>
            <a:pPr lvl="0">
              <a:spcBef>
                <a:spcPts val="0"/>
              </a:spcBef>
            </a:pPr>
            <a:r>
              <a:rPr lang="fr-FR" dirty="0"/>
              <a:t>Documenter tous les détails avant la séparation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7" name="Google Shape;257;ge4626d56de_0_7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/>
            <a:r>
              <a:rPr lang="en-US" dirty="0"/>
              <a:t>Préserver l'unité familiale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e4626d56de_0_14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/>
            <a:r>
              <a:rPr lang="fr-FR" dirty="0"/>
              <a:t>Enfant admis dans un établissement de santé</a:t>
            </a:r>
            <a:endParaRPr dirty="0"/>
          </a:p>
        </p:txBody>
      </p:sp>
      <p:sp>
        <p:nvSpPr>
          <p:cNvPr id="264" name="Google Shape;264;ge4626d56de_0_14"/>
          <p:cNvSpPr txBox="1">
            <a:spLocks noGrp="1"/>
          </p:cNvSpPr>
          <p:nvPr>
            <p:ph type="body" idx="2"/>
          </p:nvPr>
        </p:nvSpPr>
        <p:spPr>
          <a:xfrm>
            <a:off x="4100525" y="1800350"/>
            <a:ext cx="7300800" cy="3778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fr-FR" sz="2000" dirty="0"/>
              <a:t>Faciliter un  contact régulier et fréquent avec le(s) tuteur(s)</a:t>
            </a:r>
            <a:endParaRPr sz="2000" dirty="0"/>
          </a:p>
          <a:p>
            <a:pPr lvl="0">
              <a:spcBef>
                <a:spcPts val="0"/>
              </a:spcBef>
            </a:pPr>
            <a:r>
              <a:rPr lang="fr-FR" sz="2000" dirty="0"/>
              <a:t>Fournir des mises à jour régulières et fréquentes au(x) tuteur(s)</a:t>
            </a:r>
            <a:endParaRPr sz="2000" dirty="0"/>
          </a:p>
          <a:p>
            <a:pPr lvl="0">
              <a:spcBef>
                <a:spcPts val="0"/>
              </a:spcBef>
            </a:pPr>
            <a:r>
              <a:rPr lang="fr-FR" sz="2000" dirty="0"/>
              <a:t>Mettre à la disposition du ou des tuteurs un hébergement temporaire approprié</a:t>
            </a:r>
            <a:endParaRPr sz="2000" dirty="0"/>
          </a:p>
          <a:p>
            <a:pPr lvl="0">
              <a:spcBef>
                <a:spcPts val="0"/>
              </a:spcBef>
            </a:pPr>
            <a:r>
              <a:rPr lang="fr-FR" sz="2000" dirty="0"/>
              <a:t>Référer les enfants non accompagnés ou séparés au point focal de la CP</a:t>
            </a:r>
            <a:endParaRPr sz="2000" dirty="0"/>
          </a:p>
          <a:p>
            <a:pPr lvl="0">
              <a:spcBef>
                <a:spcPts val="0"/>
              </a:spcBef>
            </a:pPr>
            <a:r>
              <a:rPr lang="fr-FR" sz="2000" dirty="0"/>
              <a:t>S'assurer qu'un paquet minimum de prise en charge est fourni</a:t>
            </a:r>
            <a:endParaRPr sz="2000" dirty="0"/>
          </a:p>
        </p:txBody>
      </p:sp>
      <p:sp>
        <p:nvSpPr>
          <p:cNvPr id="265" name="Google Shape;265;ge4626d56de_0_14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/>
            <a:r>
              <a:rPr lang="en-US" dirty="0"/>
              <a:t>Préserver l'unité familiale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e4626d56de_0_33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/>
            <a:r>
              <a:rPr lang="fr-FR" dirty="0"/>
              <a:t>Tuteur admis dans un établissement de santé</a:t>
            </a:r>
            <a:endParaRPr dirty="0"/>
          </a:p>
        </p:txBody>
      </p:sp>
      <p:sp>
        <p:nvSpPr>
          <p:cNvPr id="272" name="Google Shape;272;ge4626d56de_0_33"/>
          <p:cNvSpPr txBox="1">
            <a:spLocks noGrp="1"/>
          </p:cNvSpPr>
          <p:nvPr>
            <p:ph type="body" idx="2"/>
          </p:nvPr>
        </p:nvSpPr>
        <p:spPr>
          <a:xfrm>
            <a:off x="4100513" y="1828437"/>
            <a:ext cx="7467600" cy="436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85445">
              <a:buSzPts val="2470"/>
            </a:pPr>
            <a:r>
              <a:rPr lang="fr-FR" sz="2400" dirty="0"/>
              <a:t>Recueillir des informations sur tout enfant accompagné d’un adulte</a:t>
            </a:r>
            <a:endParaRPr sz="2400" dirty="0"/>
          </a:p>
          <a:p>
            <a:pPr lvl="0" indent="-385445">
              <a:spcBef>
                <a:spcPts val="0"/>
              </a:spcBef>
              <a:buSzPts val="2470"/>
            </a:pPr>
            <a:r>
              <a:rPr lang="fr-FR" sz="2400" dirty="0"/>
              <a:t>S'enquérir de la présence d'enfants à la maison</a:t>
            </a:r>
            <a:endParaRPr sz="2400" dirty="0"/>
          </a:p>
          <a:p>
            <a:pPr lvl="0" indent="-385445">
              <a:spcBef>
                <a:spcPts val="0"/>
              </a:spcBef>
              <a:buSzPts val="2470"/>
            </a:pPr>
            <a:r>
              <a:rPr lang="fr-FR" sz="2400" dirty="0"/>
              <a:t>Identifier et transférer les enfants à la charge d'un adulte de confiance responsable</a:t>
            </a:r>
            <a:r>
              <a:rPr lang="en-US" sz="2400" dirty="0"/>
              <a:t>               </a:t>
            </a:r>
            <a:endParaRPr sz="2400" dirty="0"/>
          </a:p>
          <a:p>
            <a:pPr lvl="0" indent="-385445">
              <a:spcBef>
                <a:spcPts val="0"/>
              </a:spcBef>
              <a:buSzPts val="2470"/>
            </a:pPr>
            <a:r>
              <a:rPr lang="fr-FR" sz="2400" dirty="0"/>
              <a:t>Faire rapport au tuteur sur les dispositions prises</a:t>
            </a:r>
            <a:endParaRPr sz="2400" dirty="0"/>
          </a:p>
          <a:p>
            <a:pPr lvl="0" indent="-385445">
              <a:spcBef>
                <a:spcPts val="0"/>
              </a:spcBef>
              <a:buSzPts val="2470"/>
            </a:pPr>
            <a:r>
              <a:rPr lang="fr-FR" sz="2400" dirty="0"/>
              <a:t>Garder les mères et les enfants ensemble dans la mesure du possible</a:t>
            </a:r>
            <a:endParaRPr sz="2400" dirty="0"/>
          </a:p>
          <a:p>
            <a:pPr lvl="0" indent="-385445">
              <a:spcBef>
                <a:spcPts val="0"/>
              </a:spcBef>
              <a:buSzPts val="2470"/>
            </a:pPr>
            <a:r>
              <a:rPr lang="fr-FR" sz="2400" dirty="0"/>
              <a:t>Tenir les enfants informés de l'endroit où se trouvent les tuteurs</a:t>
            </a:r>
            <a:endParaRPr sz="2400" dirty="0"/>
          </a:p>
          <a:p>
            <a:pPr lvl="0" indent="-385445">
              <a:spcBef>
                <a:spcPts val="0"/>
              </a:spcBef>
              <a:buSzPts val="2470"/>
            </a:pPr>
            <a:r>
              <a:rPr lang="fr-FR" sz="2400" dirty="0"/>
              <a:t>Faciliter des contacts réguliers, fréquents et gratuits</a:t>
            </a:r>
            <a:endParaRPr sz="2400" dirty="0"/>
          </a:p>
        </p:txBody>
      </p:sp>
      <p:sp>
        <p:nvSpPr>
          <p:cNvPr id="273" name="Google Shape;273;ge4626d56de_0_33"/>
          <p:cNvSpPr txBox="1">
            <a:spLocks noGrp="1"/>
          </p:cNvSpPr>
          <p:nvPr>
            <p:ph type="body" idx="3"/>
          </p:nvPr>
        </p:nvSpPr>
        <p:spPr>
          <a:xfrm>
            <a:off x="284417" y="528638"/>
            <a:ext cx="2970900" cy="479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/>
            <a:r>
              <a:rPr lang="en-US" dirty="0"/>
              <a:t>Actions clés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e4626d56de_0_40"/>
          <p:cNvSpPr txBox="1">
            <a:spLocks noGrp="1"/>
          </p:cNvSpPr>
          <p:nvPr>
            <p:ph type="body" idx="1"/>
          </p:nvPr>
        </p:nvSpPr>
        <p:spPr>
          <a:xfrm>
            <a:off x="4100513" y="528638"/>
            <a:ext cx="7300800" cy="1271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/>
            <a:r>
              <a:rPr lang="fr-FR" dirty="0"/>
              <a:t>Pour prévenir et répondre à la séparation des familles</a:t>
            </a:r>
            <a:endParaRPr dirty="0"/>
          </a:p>
        </p:txBody>
      </p:sp>
      <p:sp>
        <p:nvSpPr>
          <p:cNvPr id="280" name="Google Shape;280;ge4626d56de_0_40"/>
          <p:cNvSpPr txBox="1">
            <a:spLocks noGrp="1"/>
          </p:cNvSpPr>
          <p:nvPr>
            <p:ph type="body" idx="2"/>
          </p:nvPr>
        </p:nvSpPr>
        <p:spPr>
          <a:xfrm>
            <a:off x="4100525" y="1593625"/>
            <a:ext cx="7300800" cy="416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79095">
              <a:lnSpc>
                <a:spcPct val="115000"/>
              </a:lnSpc>
              <a:buSzPts val="2370"/>
            </a:pPr>
            <a:r>
              <a:rPr lang="fr-FR" sz="1600" dirty="0"/>
              <a:t>Désigner un point focal dans chaque établissement pour les questions de protection de l'enfance</a:t>
            </a:r>
            <a:endParaRPr sz="1600" dirty="0"/>
          </a:p>
          <a:p>
            <a:pPr lvl="0" indent="-379095">
              <a:lnSpc>
                <a:spcPct val="115000"/>
              </a:lnSpc>
              <a:spcBef>
                <a:spcPts val="0"/>
              </a:spcBef>
              <a:buSzPts val="2370"/>
            </a:pPr>
            <a:r>
              <a:rPr lang="fr-FR" sz="1600" dirty="0"/>
              <a:t>Coordonner avec les acteurs de la santé pour établir des Procédures opérationnelles standardisées (SOP) pour :</a:t>
            </a:r>
            <a:endParaRPr sz="1600" dirty="0"/>
          </a:p>
          <a:p>
            <a:pPr lvl="1" indent="-365760">
              <a:lnSpc>
                <a:spcPct val="115000"/>
              </a:lnSpc>
              <a:spcBef>
                <a:spcPts val="0"/>
              </a:spcBef>
              <a:buSzPts val="2160"/>
            </a:pPr>
            <a:r>
              <a:rPr lang="fr-FR" sz="1600" dirty="0"/>
              <a:t>les systèmes d'enregistrement et de collecte de données confidentielles</a:t>
            </a:r>
            <a:endParaRPr sz="1600" dirty="0"/>
          </a:p>
          <a:p>
            <a:pPr lvl="1" indent="-365760">
              <a:lnSpc>
                <a:spcPct val="115000"/>
              </a:lnSpc>
              <a:spcBef>
                <a:spcPts val="0"/>
              </a:spcBef>
              <a:buSzPts val="2160"/>
            </a:pPr>
            <a:r>
              <a:rPr lang="fr-FR" sz="1600" dirty="0"/>
              <a:t>la prise en charge et la protection des enfants dans chaque établissement d'isolement, de quarantaine et de traitement</a:t>
            </a:r>
            <a:endParaRPr sz="1600" dirty="0"/>
          </a:p>
          <a:p>
            <a:pPr lvl="0" indent="-379095">
              <a:lnSpc>
                <a:spcPct val="115000"/>
              </a:lnSpc>
              <a:spcBef>
                <a:spcPts val="0"/>
              </a:spcBef>
              <a:buSzPts val="2370"/>
            </a:pPr>
            <a:r>
              <a:rPr lang="fr-FR" sz="1600" dirty="0"/>
              <a:t>Développer et diffuser largement les voies de référencement</a:t>
            </a:r>
            <a:endParaRPr sz="1600" dirty="0"/>
          </a:p>
          <a:p>
            <a:pPr lvl="0" indent="-379095">
              <a:lnSpc>
                <a:spcPct val="115000"/>
              </a:lnSpc>
              <a:spcBef>
                <a:spcPts val="0"/>
              </a:spcBef>
              <a:buSzPts val="2370"/>
            </a:pPr>
            <a:r>
              <a:rPr lang="fr-FR" sz="1600" dirty="0"/>
              <a:t>Former le personnel de santé aux Procédures opérationnelles standardisées (SOP) et à la prise en charge sûre et protectrice des enfants</a:t>
            </a:r>
            <a:endParaRPr sz="1600" dirty="0"/>
          </a:p>
        </p:txBody>
      </p:sp>
      <p:sp>
        <p:nvSpPr>
          <p:cNvPr id="281" name="Google Shape;281;ge4626d56de_0_40"/>
          <p:cNvSpPr txBox="1">
            <a:spLocks noGrp="1"/>
          </p:cNvSpPr>
          <p:nvPr>
            <p:ph type="body" idx="3"/>
          </p:nvPr>
        </p:nvSpPr>
        <p:spPr>
          <a:xfrm>
            <a:off x="152400" y="528638"/>
            <a:ext cx="3102917" cy="479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/>
            <a:r>
              <a:rPr lang="en-US" dirty="0"/>
              <a:t>Actions préparatoires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545554"/>
      </a:dk1>
      <a:lt1>
        <a:srgbClr val="FFFFFF"/>
      </a:lt1>
      <a:dk2>
        <a:srgbClr val="212E3B"/>
      </a:dk2>
      <a:lt2>
        <a:srgbClr val="E7E6E6"/>
      </a:lt2>
      <a:accent1>
        <a:srgbClr val="02628C"/>
      </a:accent1>
      <a:accent2>
        <a:srgbClr val="0388C5"/>
      </a:accent2>
      <a:accent3>
        <a:srgbClr val="97467C"/>
      </a:accent3>
      <a:accent4>
        <a:srgbClr val="94CC7A"/>
      </a:accent4>
      <a:accent5>
        <a:srgbClr val="029FA0"/>
      </a:accent5>
      <a:accent6>
        <a:srgbClr val="405D78"/>
      </a:accent6>
      <a:hlink>
        <a:srgbClr val="67B7DB"/>
      </a:hlink>
      <a:folHlink>
        <a:srgbClr val="36A1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574</Words>
  <Application>Microsoft Office PowerPoint</Application>
  <PresentationFormat>Widescreen</PresentationFormat>
  <Paragraphs>64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Helvetica Neue</vt:lpstr>
      <vt:lpstr>Arial</vt:lpstr>
      <vt:lpstr>Office Theme</vt:lpstr>
      <vt:lpstr>PowerPoint Presentation</vt:lpstr>
      <vt:lpstr>Définitions clés</vt:lpstr>
      <vt:lpstr>PowerPoint Presentation</vt:lpstr>
      <vt:lpstr>Recommandations générales pour prévenir la séparation des familles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 Fitzgerald</dc:creator>
  <cp:lastModifiedBy>Dominique Mwepu</cp:lastModifiedBy>
  <cp:revision>37</cp:revision>
  <dcterms:created xsi:type="dcterms:W3CDTF">2017-12-20T18:51:03Z</dcterms:created>
  <dcterms:modified xsi:type="dcterms:W3CDTF">2021-10-04T19:39:29Z</dcterms:modified>
</cp:coreProperties>
</file>