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9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Helvetica Neue Light"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SLqVhMu+BOrVAGm2UxiHa+nSx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4CD837-3A0A-4BCA-96CD-9B7551FAEE21}">
  <a:tblStyle styleId="{194CD837-3A0A-4BCA-96CD-9B7551FAEE2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b="off" i="off"/>
      <a:tcStyle>
        <a:tcBdr/>
        <a:fill>
          <a:solidFill>
            <a:srgbClr val="CAD1DA"/>
          </a:solidFill>
        </a:fill>
      </a:tcStyle>
    </a:band1H>
    <a:band2H>
      <a:tcTxStyle b="off" i="off"/>
      <a:tcStyle>
        <a:tcBdr/>
      </a:tcStyle>
    </a:band2H>
    <a:band1V>
      <a:tcTxStyle b="off" i="off"/>
      <a:tcStyle>
        <a:tcBdr/>
        <a:fill>
          <a:solidFill>
            <a:srgbClr val="CAD1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7024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2142f843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d2142f84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d417da5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dd417da58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d417da58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dd417da58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d417da58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dd417da58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d417da581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dd417da581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d417da581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dd417da581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d417da58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dd417da58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d417da581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dd417da581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d417da581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dd417da581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d417da581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dd417da581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dd417da581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dd417da581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dd417da581_0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dd417da581_0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1"/>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20" name="Google Shape;20;p31"/>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21" name="Google Shape;21;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76"/>
        <p:cNvGrpSpPr/>
        <p:nvPr/>
      </p:nvGrpSpPr>
      <p:grpSpPr>
        <a:xfrm>
          <a:off x="0" y="0"/>
          <a:ext cx="0" cy="0"/>
          <a:chOff x="0" y="0"/>
          <a:chExt cx="0" cy="0"/>
        </a:xfrm>
      </p:grpSpPr>
      <p:grpSp>
        <p:nvGrpSpPr>
          <p:cNvPr id="77" name="Google Shape;77;p40"/>
          <p:cNvGrpSpPr/>
          <p:nvPr/>
        </p:nvGrpSpPr>
        <p:grpSpPr>
          <a:xfrm>
            <a:off x="0" y="5303520"/>
            <a:ext cx="12191999" cy="1639827"/>
            <a:chOff x="0" y="5303520"/>
            <a:chExt cx="12191999" cy="1639827"/>
          </a:xfrm>
        </p:grpSpPr>
        <p:pic>
          <p:nvPicPr>
            <p:cNvPr id="78" name="Google Shape;78;p40"/>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79" name="Google Shape;79;p40"/>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80" name="Google Shape;80;p4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42"/>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4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43"/>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4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44"/>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4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
        <p:nvSpPr>
          <p:cNvPr id="100" name="Google Shape;100;p4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45"/>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02" name="Google Shape;102;p4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03" name="Google Shape;103;p45"/>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04"/>
        <p:cNvGrpSpPr/>
        <p:nvPr/>
      </p:nvGrpSpPr>
      <p:grpSpPr>
        <a:xfrm>
          <a:off x="0" y="0"/>
          <a:ext cx="0" cy="0"/>
          <a:chOff x="0" y="0"/>
          <a:chExt cx="0" cy="0"/>
        </a:xfrm>
      </p:grpSpPr>
      <p:sp>
        <p:nvSpPr>
          <p:cNvPr id="105" name="Google Shape;10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4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07" name="Google Shape;107;p46"/>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108" name="Google Shape;108;p4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1"/>
        <p:cNvGrpSpPr/>
        <p:nvPr/>
      </p:nvGrpSpPr>
      <p:grpSpPr>
        <a:xfrm>
          <a:off x="0" y="0"/>
          <a:ext cx="0" cy="0"/>
          <a:chOff x="0" y="0"/>
          <a:chExt cx="0" cy="0"/>
        </a:xfrm>
      </p:grpSpPr>
      <p:sp>
        <p:nvSpPr>
          <p:cNvPr id="112" name="Google Shape;112;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 name="Google Shape;115;p47"/>
          <p:cNvGrpSpPr/>
          <p:nvPr/>
        </p:nvGrpSpPr>
        <p:grpSpPr>
          <a:xfrm>
            <a:off x="0" y="5303520"/>
            <a:ext cx="12191999" cy="1639827"/>
            <a:chOff x="0" y="5303520"/>
            <a:chExt cx="12191999" cy="1639827"/>
          </a:xfrm>
        </p:grpSpPr>
        <p:pic>
          <p:nvPicPr>
            <p:cNvPr id="116" name="Google Shape;116;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17" name="Google Shape;117;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4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4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 name="Google Shape;126;p49"/>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49"/>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9"/>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2"/>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27" name="Google Shape;27;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28" name="Google Shape;28;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5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 name="Google Shape;132;p50"/>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50"/>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50"/>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5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5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 name="Google Shape;138;p51"/>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51"/>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1"/>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5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52"/>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4" name="Google Shape;144;p52"/>
          <p:cNvGrpSpPr/>
          <p:nvPr/>
        </p:nvGrpSpPr>
        <p:grpSpPr>
          <a:xfrm>
            <a:off x="-208789" y="0"/>
            <a:ext cx="12609576" cy="2174490"/>
            <a:chOff x="-1" y="5043119"/>
            <a:chExt cx="12192000" cy="1814883"/>
          </a:xfrm>
        </p:grpSpPr>
        <p:pic>
          <p:nvPicPr>
            <p:cNvPr id="145" name="Google Shape;145;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52"/>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7" name="Google Shape;147;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53"/>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7" name="Google Shape;157;p53"/>
          <p:cNvGrpSpPr/>
          <p:nvPr/>
        </p:nvGrpSpPr>
        <p:grpSpPr>
          <a:xfrm>
            <a:off x="-208789" y="0"/>
            <a:ext cx="12609576" cy="2174490"/>
            <a:chOff x="-1" y="5043119"/>
            <a:chExt cx="12192000" cy="1814883"/>
          </a:xfrm>
        </p:grpSpPr>
        <p:pic>
          <p:nvPicPr>
            <p:cNvPr id="158" name="Google Shape;158;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53"/>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60" name="Google Shape;160;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54"/>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0" name="Google Shape;170;p54"/>
          <p:cNvGrpSpPr/>
          <p:nvPr/>
        </p:nvGrpSpPr>
        <p:grpSpPr>
          <a:xfrm>
            <a:off x="-208789" y="0"/>
            <a:ext cx="12609576" cy="2174490"/>
            <a:chOff x="-1" y="5043119"/>
            <a:chExt cx="12192000" cy="1814883"/>
          </a:xfrm>
        </p:grpSpPr>
        <p:pic>
          <p:nvPicPr>
            <p:cNvPr id="171" name="Google Shape;171;p5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4"/>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73" name="Google Shape;173;p5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55"/>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3" name="Google Shape;183;p55"/>
          <p:cNvGrpSpPr/>
          <p:nvPr/>
        </p:nvGrpSpPr>
        <p:grpSpPr>
          <a:xfrm>
            <a:off x="-208789" y="0"/>
            <a:ext cx="12609576" cy="2174490"/>
            <a:chOff x="-1" y="5043119"/>
            <a:chExt cx="12192000" cy="1814883"/>
          </a:xfrm>
        </p:grpSpPr>
        <p:pic>
          <p:nvPicPr>
            <p:cNvPr id="184" name="Google Shape;184;p55"/>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5"/>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86" name="Google Shape;186;p55"/>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6"/>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6"/>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56"/>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56"/>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9" name="Google Shape;199;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7"/>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57"/>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57"/>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p57"/>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06" name="Google Shape;206;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8"/>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58"/>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8"/>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p58"/>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3" name="Google Shape;213;p5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9"/>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9"/>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9"/>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p59"/>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20" name="Google Shape;220;p5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1"/>
        <p:cNvGrpSpPr/>
        <p:nvPr/>
      </p:nvGrpSpPr>
      <p:grpSpPr>
        <a:xfrm>
          <a:off x="0" y="0"/>
          <a:ext cx="0" cy="0"/>
          <a:chOff x="0" y="0"/>
          <a:chExt cx="0" cy="0"/>
        </a:xfrm>
      </p:grpSpPr>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3"/>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34" name="Google Shape;34;p33"/>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35" name="Google Shape;35;p3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34"/>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4"/>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4"/>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4"/>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 name="Google Shape;46;p35"/>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47" name="Google Shape;47;p35"/>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5"/>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36"/>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3" name="Google Shape;53;p36"/>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6"/>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56"/>
        <p:cNvGrpSpPr/>
        <p:nvPr/>
      </p:nvGrpSpPr>
      <p:grpSpPr>
        <a:xfrm>
          <a:off x="0" y="0"/>
          <a:ext cx="0" cy="0"/>
          <a:chOff x="0" y="0"/>
          <a:chExt cx="0" cy="0"/>
        </a:xfrm>
      </p:grpSpPr>
      <p:sp>
        <p:nvSpPr>
          <p:cNvPr id="57" name="Google Shape;57;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37"/>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59" name="Google Shape;59;p37"/>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3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62"/>
        <p:cNvGrpSpPr/>
        <p:nvPr/>
      </p:nvGrpSpPr>
      <p:grpSpPr>
        <a:xfrm>
          <a:off x="0" y="0"/>
          <a:ext cx="0" cy="0"/>
          <a:chOff x="0" y="0"/>
          <a:chExt cx="0" cy="0"/>
        </a:xfrm>
      </p:grpSpPr>
      <p:grpSp>
        <p:nvGrpSpPr>
          <p:cNvPr id="63" name="Google Shape;63;p38"/>
          <p:cNvGrpSpPr/>
          <p:nvPr/>
        </p:nvGrpSpPr>
        <p:grpSpPr>
          <a:xfrm>
            <a:off x="0" y="5303520"/>
            <a:ext cx="12191999" cy="1639827"/>
            <a:chOff x="0" y="5303520"/>
            <a:chExt cx="12191999" cy="1639827"/>
          </a:xfrm>
        </p:grpSpPr>
        <p:pic>
          <p:nvPicPr>
            <p:cNvPr id="64" name="Google Shape;64;p38"/>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65" name="Google Shape;65;p38"/>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66" name="Google Shape;66;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69"/>
        <p:cNvGrpSpPr/>
        <p:nvPr/>
      </p:nvGrpSpPr>
      <p:grpSpPr>
        <a:xfrm>
          <a:off x="0" y="0"/>
          <a:ext cx="0" cy="0"/>
          <a:chOff x="0" y="0"/>
          <a:chExt cx="0" cy="0"/>
        </a:xfrm>
      </p:grpSpPr>
      <p:grpSp>
        <p:nvGrpSpPr>
          <p:cNvPr id="70" name="Google Shape;70;p39"/>
          <p:cNvGrpSpPr/>
          <p:nvPr/>
        </p:nvGrpSpPr>
        <p:grpSpPr>
          <a:xfrm>
            <a:off x="0" y="5303520"/>
            <a:ext cx="12191999" cy="1639827"/>
            <a:chOff x="0" y="5303520"/>
            <a:chExt cx="12191999" cy="1639827"/>
          </a:xfrm>
        </p:grpSpPr>
        <p:pic>
          <p:nvPicPr>
            <p:cNvPr id="71" name="Google Shape;71;p39"/>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72" name="Google Shape;72;p39"/>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73" name="Google Shape;73;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2142f843c_0_0"/>
          <p:cNvSpPr/>
          <p:nvPr/>
        </p:nvSpPr>
        <p:spPr>
          <a:xfrm>
            <a:off x="4512366" y="3588025"/>
            <a:ext cx="7679700" cy="29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gd2142f843c_0_0"/>
          <p:cNvPicPr preferRelativeResize="0"/>
          <p:nvPr/>
        </p:nvPicPr>
        <p:blipFill rotWithShape="1">
          <a:blip r:embed="rId3">
            <a:alphaModFix/>
          </a:blip>
          <a:srcRect/>
          <a:stretch/>
        </p:blipFill>
        <p:spPr>
          <a:xfrm>
            <a:off x="8419375" y="5423300"/>
            <a:ext cx="3772624" cy="1075925"/>
          </a:xfrm>
          <a:prstGeom prst="rect">
            <a:avLst/>
          </a:prstGeom>
          <a:noFill/>
          <a:ln>
            <a:noFill/>
          </a:ln>
        </p:spPr>
      </p:pic>
      <p:pic>
        <p:nvPicPr>
          <p:cNvPr id="228" name="Google Shape;228;gd2142f843c_0_0"/>
          <p:cNvPicPr preferRelativeResize="0"/>
          <p:nvPr/>
        </p:nvPicPr>
        <p:blipFill>
          <a:blip r:embed="rId4">
            <a:alphaModFix/>
          </a:blip>
          <a:stretch>
            <a:fillRect/>
          </a:stretch>
        </p:blipFill>
        <p:spPr>
          <a:xfrm>
            <a:off x="4415225" y="5132375"/>
            <a:ext cx="4269350" cy="1657775"/>
          </a:xfrm>
          <a:prstGeom prst="rect">
            <a:avLst/>
          </a:prstGeom>
          <a:noFill/>
          <a:ln>
            <a:noFill/>
          </a:ln>
        </p:spPr>
      </p:pic>
      <p:sp>
        <p:nvSpPr>
          <p:cNvPr id="229" name="Google Shape;229;gd2142f843c_0_0"/>
          <p:cNvSpPr txBox="1"/>
          <p:nvPr/>
        </p:nvSpPr>
        <p:spPr>
          <a:xfrm>
            <a:off x="5013825" y="1198700"/>
            <a:ext cx="6523800" cy="2954625"/>
          </a:xfrm>
          <a:prstGeom prst="rect">
            <a:avLst/>
          </a:prstGeom>
          <a:noFill/>
          <a:ln>
            <a:noFill/>
          </a:ln>
        </p:spPr>
        <p:txBody>
          <a:bodyPr spcFirstLastPara="1" wrap="square" lIns="91425" tIns="91425" rIns="91425" bIns="91425" anchor="t" anchorCtr="0">
            <a:spAutoFit/>
          </a:bodyPr>
          <a:lstStyle/>
          <a:p>
            <a:pPr algn="ctr"/>
            <a:r>
              <a:rPr lang="fr-FR" sz="6000" dirty="0"/>
              <a:t>Transition vers la gestion de cas à distance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Conditions préalables à la transition vers la gestion de cas à distance</a:t>
            </a:r>
            <a:endParaRPr dirty="0"/>
          </a:p>
        </p:txBody>
      </p:sp>
      <p:sp>
        <p:nvSpPr>
          <p:cNvPr id="289" name="Google Shape;289;p1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Objectif de la séance</a:t>
            </a:r>
            <a:endParaRPr dirty="0"/>
          </a:p>
        </p:txBody>
      </p:sp>
      <p:sp>
        <p:nvSpPr>
          <p:cNvPr id="290" name="Google Shape;290;p10"/>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just">
              <a:lnSpc>
                <a:spcPct val="115000"/>
              </a:lnSpc>
              <a:spcBef>
                <a:spcPts val="0"/>
              </a:spcBef>
              <a:buSzPts val="2400"/>
              <a:buFont typeface="Arial"/>
              <a:buChar char="●"/>
            </a:pPr>
            <a:r>
              <a:rPr lang="fr-FR" sz="2400" dirty="0">
                <a:solidFill>
                  <a:srgbClr val="000000"/>
                </a:solidFill>
                <a:latin typeface="Arial"/>
                <a:ea typeface="Arial"/>
                <a:cs typeface="Arial"/>
              </a:rPr>
              <a:t>Expliquer les conditions préalables essentielles à la transition vers la prestation de services de gestion de cas à distance</a:t>
            </a:r>
            <a:endParaRPr sz="24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p>
        </p:txBody>
      </p:sp>
      <p:pic>
        <p:nvPicPr>
          <p:cNvPr id="291" name="Google Shape;291;p10"/>
          <p:cNvPicPr preferRelativeResize="0"/>
          <p:nvPr/>
        </p:nvPicPr>
        <p:blipFill rotWithShape="1">
          <a:blip r:embed="rId3">
            <a:alphaModFix/>
          </a:blip>
          <a:srcRect/>
          <a:stretch/>
        </p:blipFill>
        <p:spPr>
          <a:xfrm>
            <a:off x="7426502" y="3888103"/>
            <a:ext cx="1902117" cy="19021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a:t>Discutons des exigences </a:t>
            </a:r>
            <a:r>
              <a:rPr lang="en-GB" dirty="0" err="1"/>
              <a:t>technologiques</a:t>
            </a:r>
            <a:endParaRPr dirty="0"/>
          </a:p>
        </p:txBody>
      </p:sp>
      <p:sp>
        <p:nvSpPr>
          <p:cNvPr id="297" name="Google Shape;297;p1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lgn="just">
              <a:lnSpc>
                <a:spcPct val="115000"/>
              </a:lnSpc>
              <a:spcBef>
                <a:spcPts val="0"/>
              </a:spcBef>
              <a:buSzPts val="1800"/>
            </a:pPr>
            <a:r>
              <a:rPr lang="fr-FR" sz="1600" dirty="0">
                <a:latin typeface="Arial" panose="020B0604020202020204" pitchFamily="34" charset="0"/>
                <a:ea typeface="Arial"/>
                <a:cs typeface="Arial" panose="020B0604020202020204" pitchFamily="34" charset="0"/>
                <a:sym typeface="Arial"/>
              </a:rPr>
              <a:t>À quel type de technologie la population a-t-elle accès, en particulier les femmes et les filles ? Qu'en est-il des groupes les plus marginalisés ? </a:t>
            </a:r>
            <a:endParaRPr sz="1600" dirty="0">
              <a:latin typeface="Arial" panose="020B0604020202020204" pitchFamily="34" charset="0"/>
              <a:cs typeface="Arial" panose="020B0604020202020204" pitchFamily="34" charset="0"/>
            </a:endParaRPr>
          </a:p>
          <a:p>
            <a:pPr marL="228600" lvl="0" indent="-228600" algn="just">
              <a:lnSpc>
                <a:spcPct val="115000"/>
              </a:lnSpc>
              <a:spcBef>
                <a:spcPts val="1800"/>
              </a:spcBef>
              <a:buSzPts val="1800"/>
            </a:pPr>
            <a:r>
              <a:rPr lang="fr-FR" sz="1600" dirty="0">
                <a:latin typeface="Arial" panose="020B0604020202020204" pitchFamily="34" charset="0"/>
                <a:ea typeface="Arial"/>
                <a:cs typeface="Arial" panose="020B0604020202020204" pitchFamily="34" charset="0"/>
                <a:sym typeface="Arial"/>
              </a:rPr>
              <a:t>Y a-t-il un réseau téléphonique et de l'électricité ? Sont-ils stables ? Quelles zones géographiques couvrent-ils ?</a:t>
            </a:r>
            <a:endParaRPr sz="1600" dirty="0">
              <a:latin typeface="Arial" panose="020B0604020202020204" pitchFamily="34" charset="0"/>
              <a:cs typeface="Arial" panose="020B0604020202020204" pitchFamily="34" charset="0"/>
            </a:endParaRPr>
          </a:p>
          <a:p>
            <a:pPr marL="228600" lvl="0" indent="-228600" algn="just">
              <a:lnSpc>
                <a:spcPct val="115000"/>
              </a:lnSpc>
              <a:spcBef>
                <a:spcPts val="1800"/>
              </a:spcBef>
              <a:buSzPts val="1800"/>
            </a:pPr>
            <a:r>
              <a:rPr lang="fr-FR" sz="1600" dirty="0">
                <a:latin typeface="Arial" panose="020B0604020202020204" pitchFamily="34" charset="0"/>
                <a:ea typeface="Arial"/>
                <a:cs typeface="Arial" panose="020B0604020202020204" pitchFamily="34" charset="0"/>
                <a:sym typeface="Arial"/>
              </a:rPr>
              <a:t>Existe-t-il une option de numéro gratuit, ou d'autres stratégies permettant au fournisseur (plutôt qu'au survivant) de prendre en charge le coût de l'appel ?</a:t>
            </a:r>
            <a:endParaRPr sz="1600" dirty="0">
              <a:latin typeface="Arial" panose="020B0604020202020204" pitchFamily="34" charset="0"/>
              <a:cs typeface="Arial" panose="020B0604020202020204" pitchFamily="34" charset="0"/>
            </a:endParaRPr>
          </a:p>
          <a:p>
            <a:pPr marL="228600" lvl="0" indent="-228600" algn="just">
              <a:lnSpc>
                <a:spcPct val="115000"/>
              </a:lnSpc>
              <a:spcBef>
                <a:spcPts val="1800"/>
              </a:spcBef>
              <a:buSzPts val="1800"/>
            </a:pPr>
            <a:r>
              <a:rPr lang="fr-FR" sz="1600" dirty="0">
                <a:latin typeface="Arial" panose="020B0604020202020204" pitchFamily="34" charset="0"/>
                <a:ea typeface="Arial"/>
                <a:cs typeface="Arial" panose="020B0604020202020204" pitchFamily="34" charset="0"/>
                <a:sym typeface="Arial"/>
              </a:rPr>
              <a:t>Est-il possible d'accéder à une fonction de conférence téléphonique (pour faciliter la traduction, la connexion avec les superviseurs, les partenaires de référencement, etc.)</a:t>
            </a:r>
            <a:endParaRPr sz="1600" dirty="0">
              <a:latin typeface="Arial" panose="020B0604020202020204" pitchFamily="34" charset="0"/>
              <a:cs typeface="Arial" panose="020B0604020202020204" pitchFamily="34" charset="0"/>
            </a:endParaRPr>
          </a:p>
          <a:p>
            <a:pPr marL="0" lvl="0" indent="0" algn="just">
              <a:lnSpc>
                <a:spcPct val="115000"/>
              </a:lnSpc>
              <a:spcBef>
                <a:spcPts val="1800"/>
              </a:spcBef>
              <a:buSzPts val="1800"/>
              <a:buNone/>
            </a:pPr>
            <a:r>
              <a:rPr lang="fr-FR" sz="1600" dirty="0">
                <a:latin typeface="Arial" panose="020B0604020202020204" pitchFamily="34" charset="0"/>
                <a:ea typeface="Arial"/>
                <a:cs typeface="Arial" panose="020B0604020202020204" pitchFamily="34" charset="0"/>
                <a:sym typeface="Arial"/>
              </a:rPr>
              <a:t>Vous disposez de </a:t>
            </a:r>
            <a:r>
              <a:rPr lang="fr-FR" sz="1600" b="1" dirty="0">
                <a:latin typeface="Arial" panose="020B0604020202020204" pitchFamily="34" charset="0"/>
                <a:ea typeface="Arial"/>
                <a:cs typeface="Arial" panose="020B0604020202020204" pitchFamily="34" charset="0"/>
                <a:sym typeface="Arial"/>
              </a:rPr>
              <a:t>10 minutes </a:t>
            </a:r>
            <a:endParaRPr sz="1600" b="1" dirty="0">
              <a:latin typeface="Arial" panose="020B0604020202020204" pitchFamily="34" charset="0"/>
              <a:ea typeface="Arial"/>
              <a:cs typeface="Arial" panose="020B0604020202020204" pitchFamily="34" charset="0"/>
              <a:sym typeface="Arial"/>
            </a:endParaRPr>
          </a:p>
          <a:p>
            <a:pPr marL="228600" lvl="0" indent="-50800" algn="l" rtl="0">
              <a:lnSpc>
                <a:spcPct val="90000"/>
              </a:lnSpc>
              <a:spcBef>
                <a:spcPts val="1800"/>
              </a:spcBef>
              <a:spcAft>
                <a:spcPts val="0"/>
              </a:spcAft>
              <a:buClr>
                <a:schemeClr val="accent1"/>
              </a:buClr>
              <a:buSzPts val="2800"/>
              <a:buNone/>
            </a:pPr>
            <a:endParaRPr dirty="0">
              <a:highlight>
                <a:srgbClr val="FFFF00"/>
              </a:highlight>
            </a:endParaRPr>
          </a:p>
        </p:txBody>
      </p:sp>
      <p:sp>
        <p:nvSpPr>
          <p:cNvPr id="298" name="Google Shape;298;p11"/>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Discutez en binômes</a:t>
            </a:r>
            <a:endParaRPr dirty="0"/>
          </a:p>
        </p:txBody>
      </p:sp>
      <p:pic>
        <p:nvPicPr>
          <p:cNvPr id="299" name="Google Shape;299;p11"/>
          <p:cNvPicPr preferRelativeResize="0"/>
          <p:nvPr/>
        </p:nvPicPr>
        <p:blipFill rotWithShape="1">
          <a:blip r:embed="rId3">
            <a:alphaModFix/>
          </a:blip>
          <a:srcRect/>
          <a:stretch/>
        </p:blipFill>
        <p:spPr>
          <a:xfrm>
            <a:off x="8750124" y="5646453"/>
            <a:ext cx="1438781" cy="9449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2"/>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lvl="0">
              <a:buSzPct val="100000"/>
            </a:pPr>
            <a:r>
              <a:rPr lang="fr-FR" dirty="0"/>
              <a:t>Y a-t-il d'autres considérations concernant l'accès aux services téléphoniques ?</a:t>
            </a:r>
            <a:endParaRPr dirty="0"/>
          </a:p>
        </p:txBody>
      </p:sp>
      <p:sp>
        <p:nvSpPr>
          <p:cNvPr id="305" name="Google Shape;305;p12"/>
          <p:cNvSpPr txBox="1">
            <a:spLocks noGrp="1"/>
          </p:cNvSpPr>
          <p:nvPr>
            <p:ph type="body" idx="2"/>
          </p:nvPr>
        </p:nvSpPr>
        <p:spPr>
          <a:xfrm>
            <a:off x="470275" y="1822551"/>
            <a:ext cx="11007000" cy="3220500"/>
          </a:xfrm>
          <a:prstGeom prst="rect">
            <a:avLst/>
          </a:prstGeom>
          <a:noFill/>
          <a:ln>
            <a:noFill/>
          </a:ln>
        </p:spPr>
        <p:txBody>
          <a:bodyPr spcFirstLastPara="1" wrap="square" lIns="91425" tIns="45700" rIns="91425" bIns="45700" anchor="t" anchorCtr="0">
            <a:normAutofit fontScale="92500" lnSpcReduction="10000"/>
          </a:bodyPr>
          <a:lstStyle/>
          <a:p>
            <a:pPr marL="0" lvl="0" indent="0" algn="just">
              <a:lnSpc>
                <a:spcPct val="115000"/>
              </a:lnSpc>
              <a:spcBef>
                <a:spcPts val="0"/>
              </a:spcBef>
              <a:buSzPct val="71012"/>
              <a:buNone/>
            </a:pPr>
            <a:r>
              <a:rPr lang="fr-FR" sz="1900" dirty="0">
                <a:solidFill>
                  <a:srgbClr val="000000"/>
                </a:solidFill>
                <a:latin typeface="Arial"/>
                <a:ea typeface="Arial"/>
                <a:cs typeface="Arial"/>
                <a:sym typeface="Arial"/>
              </a:rPr>
              <a:t>En groupes de 3, discutons des questions suivantes pour vos propres contextes:</a:t>
            </a:r>
            <a:endParaRPr sz="1900" dirty="0">
              <a:solidFill>
                <a:srgbClr val="000000"/>
              </a:solidFill>
              <a:latin typeface="Arial"/>
              <a:ea typeface="Arial"/>
              <a:cs typeface="Arial"/>
              <a:sym typeface="Arial"/>
            </a:endParaRPr>
          </a:p>
          <a:p>
            <a:pPr marL="228600" lvl="0" indent="-228657" algn="just">
              <a:lnSpc>
                <a:spcPct val="115000"/>
              </a:lnSpc>
              <a:buSzPct val="100000"/>
            </a:pPr>
            <a:r>
              <a:rPr lang="fr-FR" sz="1900" dirty="0">
                <a:solidFill>
                  <a:srgbClr val="000000"/>
                </a:solidFill>
                <a:latin typeface="Arial"/>
                <a:ea typeface="Arial"/>
                <a:cs typeface="Arial"/>
                <a:sym typeface="Arial"/>
              </a:rPr>
              <a:t>Existe-t-il des endroits où les enfants et les tuteurs peuvent passer des appels en toute sécurité et en privé, si ce n'est pas à partir de leur domicile, et qui respectent également des protocoles visant à limiter les risques de transmission, non seulement dans </a:t>
            </a:r>
            <a:r>
              <a:rPr lang="fr-FR" sz="1900" dirty="0">
                <a:solidFill>
                  <a:srgbClr val="000000"/>
                </a:solidFill>
                <a:latin typeface="Arial"/>
                <a:cs typeface="Arial"/>
                <a:sym typeface="Arial"/>
              </a:rPr>
              <a:t>cet endroit</a:t>
            </a:r>
            <a:r>
              <a:rPr lang="fr-FR" sz="1900" dirty="0">
                <a:solidFill>
                  <a:srgbClr val="000000"/>
                </a:solidFill>
                <a:latin typeface="Arial"/>
                <a:ea typeface="Arial"/>
                <a:cs typeface="Arial"/>
                <a:sym typeface="Arial"/>
              </a:rPr>
              <a:t>, mais aussi pendant l'utilisation du téléphone ?</a:t>
            </a:r>
            <a:endParaRPr sz="1900" dirty="0">
              <a:latin typeface="Arial"/>
              <a:ea typeface="Arial"/>
              <a:cs typeface="Arial"/>
              <a:sym typeface="Arial"/>
            </a:endParaRPr>
          </a:p>
          <a:p>
            <a:pPr marL="228600" lvl="0" indent="-228657" algn="just">
              <a:lnSpc>
                <a:spcPct val="115000"/>
              </a:lnSpc>
              <a:buSzPct val="100000"/>
            </a:pPr>
            <a:r>
              <a:rPr lang="fr-FR" sz="1900" dirty="0">
                <a:solidFill>
                  <a:srgbClr val="000000"/>
                </a:solidFill>
                <a:latin typeface="Arial"/>
                <a:ea typeface="Arial"/>
                <a:cs typeface="Arial"/>
                <a:sym typeface="Arial"/>
              </a:rPr>
              <a:t>Comment les enfants et les tuteurs seront-ils soutenus pour accéder à ces endroits en toute sécurité et en privé ?</a:t>
            </a:r>
            <a:endParaRPr sz="1900" dirty="0">
              <a:latin typeface="Arial"/>
              <a:ea typeface="Arial"/>
              <a:cs typeface="Arial"/>
              <a:sym typeface="Arial"/>
            </a:endParaRPr>
          </a:p>
          <a:p>
            <a:pPr marL="228600" lvl="0" indent="-228657" algn="just">
              <a:lnSpc>
                <a:spcPct val="115000"/>
              </a:lnSpc>
              <a:buSzPct val="100000"/>
            </a:pPr>
            <a:r>
              <a:rPr lang="fr-FR" sz="1900" dirty="0">
                <a:solidFill>
                  <a:srgbClr val="000000"/>
                </a:solidFill>
                <a:latin typeface="Arial"/>
                <a:ea typeface="Arial"/>
                <a:cs typeface="Arial"/>
                <a:sym typeface="Arial"/>
              </a:rPr>
              <a:t>Les enfants et les tuteurs doivent-ils disposer de leur propre téléphone ? Cela est-il sans danger et faisable ?</a:t>
            </a:r>
            <a:endParaRPr sz="1900" dirty="0">
              <a:latin typeface="Arial"/>
              <a:ea typeface="Arial"/>
              <a:cs typeface="Arial"/>
              <a:sym typeface="Arial"/>
            </a:endParaRPr>
          </a:p>
          <a:p>
            <a:pPr marL="0" lvl="0" indent="0" algn="just" rtl="0">
              <a:lnSpc>
                <a:spcPct val="115000"/>
              </a:lnSpc>
              <a:spcBef>
                <a:spcPts val="1000"/>
              </a:spcBef>
              <a:spcAft>
                <a:spcPts val="0"/>
              </a:spcAft>
              <a:buSzPct val="35714"/>
              <a:buNone/>
            </a:pPr>
            <a:endParaRPr dirty="0"/>
          </a:p>
        </p:txBody>
      </p:sp>
      <p:pic>
        <p:nvPicPr>
          <p:cNvPr id="306" name="Google Shape;306;p12"/>
          <p:cNvPicPr preferRelativeResize="0"/>
          <p:nvPr/>
        </p:nvPicPr>
        <p:blipFill rotWithShape="1">
          <a:blip r:embed="rId3">
            <a:alphaModFix/>
          </a:blip>
          <a:srcRect/>
          <a:stretch/>
        </p:blipFill>
        <p:spPr>
          <a:xfrm>
            <a:off x="9955700" y="591552"/>
            <a:ext cx="2069895" cy="2073626"/>
          </a:xfrm>
          <a:prstGeom prst="rect">
            <a:avLst/>
          </a:prstGeom>
          <a:noFill/>
          <a:ln>
            <a:noFill/>
          </a:ln>
        </p:spPr>
      </p:pic>
      <p:sp>
        <p:nvSpPr>
          <p:cNvPr id="307" name="Google Shape;307;p12"/>
          <p:cNvSpPr txBox="1"/>
          <p:nvPr/>
        </p:nvSpPr>
        <p:spPr>
          <a:xfrm>
            <a:off x="714725" y="4641650"/>
            <a:ext cx="10515600" cy="1064100"/>
          </a:xfrm>
          <a:prstGeom prst="rect">
            <a:avLst/>
          </a:prstGeom>
          <a:noFill/>
          <a:ln>
            <a:noFill/>
          </a:ln>
        </p:spPr>
        <p:txBody>
          <a:bodyPr spcFirstLastPara="1" wrap="square" lIns="91425" tIns="45700" rIns="91425" bIns="45700" anchor="ctr" anchorCtr="0">
            <a:normAutofit fontScale="97500"/>
          </a:bodyPr>
          <a:lstStyle/>
          <a:p>
            <a:pPr lvl="0">
              <a:lnSpc>
                <a:spcPct val="90000"/>
              </a:lnSpc>
              <a:buClr>
                <a:schemeClr val="accent5"/>
              </a:buClr>
              <a:buSzPct val="100000"/>
            </a:pPr>
            <a:r>
              <a:rPr lang="fr-FR" sz="3200" b="1" dirty="0">
                <a:solidFill>
                  <a:schemeClr val="accent5"/>
                </a:solidFill>
                <a:latin typeface="Helvetica Neue"/>
                <a:ea typeface="Helvetica Neue"/>
                <a:cs typeface="Helvetica Neue"/>
                <a:sym typeface="Helvetica Neue"/>
              </a:rPr>
              <a:t>Qu'en est-il des implications budgétaires ?</a:t>
            </a:r>
            <a:endParaRPr sz="3200" b="0" i="0" u="none" strike="noStrike" cap="none" dirty="0">
              <a:solidFill>
                <a:srgbClr val="000000"/>
              </a:solidFill>
              <a:sym typeface="Arial"/>
            </a:endParaRPr>
          </a:p>
        </p:txBody>
      </p:sp>
      <p:sp>
        <p:nvSpPr>
          <p:cNvPr id="308" name="Google Shape;308;p12"/>
          <p:cNvSpPr txBox="1"/>
          <p:nvPr/>
        </p:nvSpPr>
        <p:spPr>
          <a:xfrm>
            <a:off x="812949" y="5464975"/>
            <a:ext cx="6576391" cy="1064100"/>
          </a:xfrm>
          <a:prstGeom prst="rect">
            <a:avLst/>
          </a:prstGeom>
          <a:noFill/>
          <a:ln>
            <a:noFill/>
          </a:ln>
        </p:spPr>
        <p:txBody>
          <a:bodyPr spcFirstLastPara="1" wrap="square" lIns="91425" tIns="45700" rIns="91425" bIns="45700" anchor="t" anchorCtr="0">
            <a:normAutofit/>
          </a:bodyPr>
          <a:lstStyle/>
          <a:p>
            <a:pPr lvl="0" algn="just">
              <a:lnSpc>
                <a:spcPct val="115000"/>
              </a:lnSpc>
              <a:buClr>
                <a:schemeClr val="accent6"/>
              </a:buClr>
              <a:buSzPct val="69181"/>
            </a:pPr>
            <a:r>
              <a:rPr lang="fr-FR" sz="1800" dirty="0"/>
              <a:t>Discutez en binômes pendant 10 minutes</a:t>
            </a:r>
            <a:endParaRPr sz="1800" b="0" i="0" u="none" strike="noStrike" cap="none" dirty="0">
              <a:solidFill>
                <a:schemeClr val="dk1"/>
              </a:solidFill>
              <a:latin typeface="Arial"/>
              <a:ea typeface="Arial"/>
              <a:cs typeface="Arial"/>
              <a:sym typeface="Arial"/>
            </a:endParaRPr>
          </a:p>
          <a:p>
            <a:pPr marL="0" marR="0" lvl="0" indent="0" algn="just" rtl="0">
              <a:lnSpc>
                <a:spcPct val="115000"/>
              </a:lnSpc>
              <a:spcBef>
                <a:spcPts val="1000"/>
              </a:spcBef>
              <a:spcAft>
                <a:spcPts val="0"/>
              </a:spcAft>
              <a:buClr>
                <a:schemeClr val="accent6"/>
              </a:buClr>
              <a:buSzPct val="35714"/>
              <a:buFont typeface="Arial"/>
              <a:buNone/>
            </a:pPr>
            <a:endParaRPr sz="2800" b="0" i="0" u="none" strike="noStrike" cap="none" dirty="0">
              <a:solidFill>
                <a:schemeClr val="dk1"/>
              </a:solidFill>
              <a:latin typeface="Helvetica Neue"/>
              <a:ea typeface="Helvetica Neue"/>
              <a:cs typeface="Helvetica Neue"/>
              <a:sym typeface="Helvetica Neue"/>
            </a:endParaRPr>
          </a:p>
        </p:txBody>
      </p:sp>
      <p:pic>
        <p:nvPicPr>
          <p:cNvPr id="309" name="Google Shape;309;p12"/>
          <p:cNvPicPr preferRelativeResize="0"/>
          <p:nvPr/>
        </p:nvPicPr>
        <p:blipFill rotWithShape="1">
          <a:blip r:embed="rId4">
            <a:alphaModFix/>
          </a:blip>
          <a:srcRect/>
          <a:stretch/>
        </p:blipFill>
        <p:spPr>
          <a:xfrm>
            <a:off x="10099529" y="5173700"/>
            <a:ext cx="1438781" cy="9449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dd417da581_0_0"/>
          <p:cNvSpPr txBox="1">
            <a:spLocks noGrp="1"/>
          </p:cNvSpPr>
          <p:nvPr>
            <p:ph type="title"/>
          </p:nvPr>
        </p:nvSpPr>
        <p:spPr>
          <a:xfrm>
            <a:off x="656023" y="143183"/>
            <a:ext cx="10515600" cy="1325700"/>
          </a:xfrm>
          <a:prstGeom prst="rect">
            <a:avLst/>
          </a:prstGeom>
          <a:noFill/>
          <a:ln>
            <a:noFill/>
          </a:ln>
        </p:spPr>
        <p:txBody>
          <a:bodyPr spcFirstLastPara="1" wrap="square" lIns="91425" tIns="45700" rIns="91425" bIns="45700" anchor="ctr" anchorCtr="0">
            <a:normAutofit/>
          </a:bodyPr>
          <a:lstStyle/>
          <a:p>
            <a:pPr lvl="0"/>
            <a:r>
              <a:rPr lang="en-GB" dirty="0"/>
              <a:t>Collaboration et </a:t>
            </a:r>
            <a:r>
              <a:rPr lang="en-GB" dirty="0" err="1"/>
              <a:t>coopération</a:t>
            </a:r>
            <a:endParaRPr dirty="0"/>
          </a:p>
        </p:txBody>
      </p:sp>
      <p:sp>
        <p:nvSpPr>
          <p:cNvPr id="315" name="Google Shape;315;gdd417da581_0_0"/>
          <p:cNvSpPr txBox="1">
            <a:spLocks noGrp="1"/>
          </p:cNvSpPr>
          <p:nvPr>
            <p:ph type="body" idx="2"/>
          </p:nvPr>
        </p:nvSpPr>
        <p:spPr>
          <a:xfrm>
            <a:off x="351608" y="2610034"/>
            <a:ext cx="10940700" cy="31428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1800"/>
              <a:buFont typeface="Arial"/>
              <a:buChar char="●"/>
            </a:pPr>
            <a:r>
              <a:rPr lang="fr-FR" sz="2000" dirty="0">
                <a:solidFill>
                  <a:srgbClr val="000000"/>
                </a:solidFill>
                <a:latin typeface="Arial"/>
                <a:ea typeface="Arial"/>
                <a:cs typeface="Arial"/>
              </a:rPr>
              <a:t>Mettre en évidence les actions clés à entreprendre pour s'assurer que les voies de référencement fonctionnent de manière appropriée dans le contexte de la COVID-19 et d'autres IDO</a:t>
            </a:r>
            <a:endParaRPr sz="2000" dirty="0">
              <a:solidFill>
                <a:srgbClr val="000000"/>
              </a:solidFill>
              <a:latin typeface="Arial"/>
              <a:ea typeface="Arial"/>
              <a:cs typeface="Arial"/>
              <a:sym typeface="Arial"/>
            </a:endParaRPr>
          </a:p>
          <a:p>
            <a:pPr marL="342900" lvl="0" indent="-342900">
              <a:lnSpc>
                <a:spcPct val="115000"/>
              </a:lnSpc>
              <a:buSzPts val="1800"/>
              <a:buFont typeface="Arial"/>
              <a:buChar char="●"/>
            </a:pPr>
            <a:r>
              <a:rPr lang="fr-FR" sz="2000" dirty="0">
                <a:solidFill>
                  <a:srgbClr val="000000"/>
                </a:solidFill>
                <a:latin typeface="Arial"/>
                <a:ea typeface="Arial"/>
                <a:cs typeface="Arial"/>
              </a:rPr>
              <a:t>Expliquer comment améliorer la coopération avec les communautés pour une prestation efficace de services de gestion de cas dans le contexte de la COVID-19 et d'autres IDO</a:t>
            </a:r>
            <a:endParaRPr sz="20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p>
        </p:txBody>
      </p:sp>
      <p:sp>
        <p:nvSpPr>
          <p:cNvPr id="316" name="Google Shape;316;gdd417da581_0_0"/>
          <p:cNvSpPr txBox="1">
            <a:spLocks noGrp="1"/>
          </p:cNvSpPr>
          <p:nvPr>
            <p:ph type="body" idx="1"/>
          </p:nvPr>
        </p:nvSpPr>
        <p:spPr>
          <a:xfrm>
            <a:off x="656022" y="1891776"/>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Objectifs de la séance</a:t>
            </a:r>
            <a:endParaRPr dirty="0"/>
          </a:p>
        </p:txBody>
      </p:sp>
      <p:pic>
        <p:nvPicPr>
          <p:cNvPr id="317" name="Google Shape;317;gdd417da581_0_0" descr="objective Icon 2206233"/>
          <p:cNvPicPr preferRelativeResize="0"/>
          <p:nvPr/>
        </p:nvPicPr>
        <p:blipFill rotWithShape="1">
          <a:blip r:embed="rId3">
            <a:alphaModFix/>
          </a:blip>
          <a:srcRect/>
          <a:stretch/>
        </p:blipFill>
        <p:spPr>
          <a:xfrm>
            <a:off x="8174078" y="4555651"/>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dd417da581_0_7"/>
          <p:cNvSpPr txBox="1">
            <a:spLocks noGrp="1"/>
          </p:cNvSpPr>
          <p:nvPr>
            <p:ph type="title"/>
          </p:nvPr>
        </p:nvSpPr>
        <p:spPr>
          <a:xfrm>
            <a:off x="838200" y="111275"/>
            <a:ext cx="10515600" cy="803125"/>
          </a:xfrm>
          <a:prstGeom prst="rect">
            <a:avLst/>
          </a:prstGeom>
          <a:noFill/>
          <a:ln>
            <a:noFill/>
          </a:ln>
        </p:spPr>
        <p:txBody>
          <a:bodyPr spcFirstLastPara="1" wrap="square" lIns="91425" tIns="45700" rIns="91425" bIns="45700" anchor="ctr" anchorCtr="0">
            <a:normAutofit/>
          </a:bodyPr>
          <a:lstStyle/>
          <a:p>
            <a:pPr lvl="0"/>
            <a:r>
              <a:rPr lang="fr-FR" dirty="0"/>
              <a:t>Mise à jour des voies de référencement</a:t>
            </a:r>
            <a:endParaRPr dirty="0"/>
          </a:p>
        </p:txBody>
      </p:sp>
      <p:sp>
        <p:nvSpPr>
          <p:cNvPr id="323" name="Google Shape;323;gdd417da581_0_7"/>
          <p:cNvSpPr txBox="1">
            <a:spLocks noGrp="1"/>
          </p:cNvSpPr>
          <p:nvPr>
            <p:ph type="body" idx="2"/>
          </p:nvPr>
        </p:nvSpPr>
        <p:spPr>
          <a:xfrm>
            <a:off x="569250" y="1012399"/>
            <a:ext cx="11053500" cy="5055900"/>
          </a:xfrm>
          <a:prstGeom prst="rect">
            <a:avLst/>
          </a:prstGeom>
          <a:noFill/>
          <a:ln>
            <a:noFill/>
          </a:ln>
        </p:spPr>
        <p:txBody>
          <a:bodyPr spcFirstLastPara="1" wrap="square" lIns="91425" tIns="45700" rIns="91425" bIns="45700" anchor="t" anchorCtr="0">
            <a:noAutofit/>
          </a:bodyPr>
          <a:lstStyle/>
          <a:p>
            <a:pPr marL="342900" lvl="0" indent="-342900" algn="just">
              <a:lnSpc>
                <a:spcPct val="115000"/>
              </a:lnSpc>
              <a:spcBef>
                <a:spcPts val="0"/>
              </a:spcBef>
              <a:buSzPts val="1400"/>
              <a:buFont typeface="Arial"/>
              <a:buChar char="●"/>
            </a:pPr>
            <a:r>
              <a:rPr lang="fr-FR" sz="1400" dirty="0">
                <a:solidFill>
                  <a:srgbClr val="000000"/>
                </a:solidFill>
                <a:latin typeface="Arial"/>
                <a:cs typeface="Arial"/>
                <a:sym typeface="Arial"/>
              </a:rPr>
              <a:t>Mettre à jour l'état des lieux des services multisectoriels, avec des mises à jour sur les services de protection de l'enfance adaptés et les services en demande pendant la COVID 19 </a:t>
            </a:r>
            <a:endParaRPr sz="1400" dirty="0">
              <a:solidFill>
                <a:srgbClr val="000000"/>
              </a:solidFill>
              <a:latin typeface="Arial"/>
              <a:cs typeface="Arial"/>
              <a:sym typeface="Arial"/>
            </a:endParaRPr>
          </a:p>
          <a:p>
            <a:pPr marL="342900" lvl="0" indent="-342900" algn="just">
              <a:lnSpc>
                <a:spcPct val="115000"/>
              </a:lnSpc>
              <a:buSzPts val="1400"/>
              <a:buFont typeface="Arial"/>
              <a:buChar char="●"/>
            </a:pPr>
            <a:r>
              <a:rPr lang="fr-FR" sz="1400" dirty="0">
                <a:solidFill>
                  <a:srgbClr val="000000"/>
                </a:solidFill>
                <a:latin typeface="Arial"/>
                <a:cs typeface="Arial"/>
                <a:sym typeface="Arial"/>
              </a:rPr>
              <a:t>Mettre à jour les voies de référencement existantes aux niveaux local et national</a:t>
            </a:r>
            <a:endParaRPr sz="1400" dirty="0">
              <a:solidFill>
                <a:srgbClr val="000000"/>
              </a:solidFill>
              <a:latin typeface="Arial"/>
              <a:cs typeface="Arial"/>
            </a:endParaRPr>
          </a:p>
          <a:p>
            <a:pPr marL="342900" lvl="0" indent="-342900" algn="just">
              <a:lnSpc>
                <a:spcPct val="115000"/>
              </a:lnSpc>
              <a:buSzPts val="1400"/>
              <a:buFont typeface="Arial"/>
              <a:buChar char="●"/>
            </a:pPr>
            <a:r>
              <a:rPr lang="fr-FR" sz="1400" dirty="0">
                <a:solidFill>
                  <a:srgbClr val="000000"/>
                </a:solidFill>
                <a:latin typeface="Arial"/>
                <a:cs typeface="Arial"/>
                <a:sym typeface="Arial"/>
              </a:rPr>
              <a:t>Développer des procédures opérationnelles standardisées (SOP) internes et des protocoles de référencement pour s'assurer que le personnel de santé est formé pour identifier et référer en toute sécurité les enfants qui risquent d'être victimes ou qui ont été victimes de violence, d'abus, d'exploitation et/ou de négligence. </a:t>
            </a:r>
            <a:endParaRPr sz="1400" dirty="0">
              <a:solidFill>
                <a:srgbClr val="000000"/>
              </a:solidFill>
              <a:latin typeface="Arial"/>
              <a:cs typeface="Arial"/>
              <a:sym typeface="Arial"/>
            </a:endParaRPr>
          </a:p>
          <a:p>
            <a:pPr marL="342900" lvl="0" indent="-342900" algn="just">
              <a:lnSpc>
                <a:spcPct val="115000"/>
              </a:lnSpc>
              <a:buSzPts val="1400"/>
              <a:buFont typeface="Arial"/>
              <a:buChar char="●"/>
            </a:pPr>
            <a:r>
              <a:rPr lang="fr-FR" sz="1400" dirty="0">
                <a:solidFill>
                  <a:srgbClr val="000000"/>
                </a:solidFill>
                <a:latin typeface="Arial"/>
                <a:cs typeface="Arial"/>
                <a:sym typeface="Arial"/>
              </a:rPr>
              <a:t>Les référencements pour les cas de COVID-19 ont 2 directions : </a:t>
            </a:r>
            <a:endParaRPr sz="1400" dirty="0">
              <a:solidFill>
                <a:srgbClr val="000000"/>
              </a:solidFill>
              <a:latin typeface="Arial"/>
              <a:cs typeface="Arial"/>
              <a:sym typeface="Arial"/>
            </a:endParaRPr>
          </a:p>
          <a:p>
            <a:pPr marL="742950" lvl="1" indent="-285750" algn="just">
              <a:lnSpc>
                <a:spcPct val="115000"/>
              </a:lnSpc>
              <a:buSzPts val="1400"/>
              <a:buFont typeface="Courier New"/>
              <a:buChar char="o"/>
            </a:pPr>
            <a:r>
              <a:rPr lang="fr-FR" sz="1400" dirty="0">
                <a:solidFill>
                  <a:srgbClr val="000000"/>
                </a:solidFill>
                <a:latin typeface="Arial"/>
                <a:cs typeface="Arial"/>
                <a:sym typeface="Arial"/>
              </a:rPr>
              <a:t>Les acteurs de la protection de l'enfance </a:t>
            </a:r>
            <a:r>
              <a:rPr lang="en-GB" sz="1400" dirty="0">
                <a:solidFill>
                  <a:srgbClr val="000000"/>
                </a:solidFill>
                <a:latin typeface="Arial"/>
                <a:cs typeface="Arial"/>
                <a:sym typeface="Wingdings" panose="05000000000000000000" pitchFamily="2" charset="2"/>
              </a:rPr>
              <a:t></a:t>
            </a:r>
            <a:r>
              <a:rPr lang="fr-FR" sz="1400" dirty="0">
                <a:solidFill>
                  <a:srgbClr val="000000"/>
                </a:solidFill>
                <a:latin typeface="Arial"/>
                <a:cs typeface="Arial"/>
                <a:sym typeface="Arial"/>
              </a:rPr>
              <a:t> les acteurs de la santé : les acteurs de la protection de l'enfance doivent être informés des voies de référencement adaptées dans le cas où un cas de COVID-19 est suspecté dans un ménage. </a:t>
            </a:r>
            <a:endParaRPr sz="1400" dirty="0">
              <a:solidFill>
                <a:srgbClr val="000000"/>
              </a:solidFill>
              <a:latin typeface="Arial"/>
              <a:cs typeface="Arial"/>
            </a:endParaRPr>
          </a:p>
          <a:p>
            <a:pPr marL="742950" lvl="1" indent="-285750" algn="just">
              <a:lnSpc>
                <a:spcPct val="115000"/>
              </a:lnSpc>
              <a:buSzPts val="1400"/>
              <a:buFont typeface="Courier New"/>
              <a:buChar char="o"/>
            </a:pPr>
            <a:r>
              <a:rPr lang="fr-FR" sz="1400" dirty="0">
                <a:solidFill>
                  <a:srgbClr val="000000"/>
                </a:solidFill>
                <a:latin typeface="Arial"/>
                <a:cs typeface="Arial"/>
                <a:sym typeface="Arial"/>
              </a:rPr>
              <a:t>Les acteurs de la santé </a:t>
            </a:r>
            <a:r>
              <a:rPr lang="en-GB" sz="1400" dirty="0">
                <a:solidFill>
                  <a:srgbClr val="000000"/>
                </a:solidFill>
                <a:latin typeface="Arial"/>
                <a:cs typeface="Arial"/>
                <a:sym typeface="Wingdings" panose="05000000000000000000" pitchFamily="2" charset="2"/>
              </a:rPr>
              <a:t></a:t>
            </a:r>
            <a:r>
              <a:rPr lang="fr-FR" sz="1400" dirty="0">
                <a:solidFill>
                  <a:srgbClr val="000000"/>
                </a:solidFill>
                <a:latin typeface="Arial"/>
                <a:cs typeface="Arial"/>
                <a:sym typeface="Arial"/>
              </a:rPr>
              <a:t> Les acteurs de la protection de l'enfance : Les acteurs de la santé doivent informer les acteurs de la protection de l'enfance lorsqu'ils entrent en contact avec un enfant qu'ils soupçonnent d'avoir été victime de violence, d'abus, de négligence, d'exploitation et/ou de séparation ou de perte familiale. </a:t>
            </a:r>
            <a:endParaRPr sz="1400" dirty="0">
              <a:solidFill>
                <a:srgbClr val="000000"/>
              </a:solidFill>
              <a:latin typeface="Arial"/>
              <a:cs typeface="Arial"/>
              <a:sym typeface="Arial"/>
            </a:endParaRPr>
          </a:p>
          <a:p>
            <a:pPr marL="342900" lvl="0" indent="-342900" algn="just">
              <a:lnSpc>
                <a:spcPct val="115000"/>
              </a:lnSpc>
              <a:buSzPts val="1400"/>
              <a:buFont typeface="Arial"/>
              <a:buChar char="●"/>
            </a:pPr>
            <a:r>
              <a:rPr lang="fr-FR" sz="1400" dirty="0">
                <a:solidFill>
                  <a:srgbClr val="000000"/>
                </a:solidFill>
                <a:latin typeface="Arial"/>
                <a:cs typeface="Arial"/>
                <a:sym typeface="Arial"/>
              </a:rPr>
              <a:t>Les voies de référencement doivent être mises à jour chaque semaine en indiquant le nombre de gestionnaires de cas actifs par agence et leurs coordonnées. </a:t>
            </a:r>
            <a:endParaRPr sz="1400" dirty="0">
              <a:solidFill>
                <a:srgbClr val="000000"/>
              </a:solidFill>
              <a:latin typeface="Arial"/>
              <a:cs typeface="Arial"/>
              <a:sym typeface="Arial"/>
            </a:endParaRPr>
          </a:p>
          <a:p>
            <a:pPr marL="342900" lvl="0" indent="-342900" algn="just">
              <a:lnSpc>
                <a:spcPct val="115000"/>
              </a:lnSpc>
              <a:buSzPts val="1400"/>
              <a:buFont typeface="Arial"/>
              <a:buChar char="●"/>
            </a:pPr>
            <a:r>
              <a:rPr lang="fr-FR" sz="1400" dirty="0">
                <a:solidFill>
                  <a:srgbClr val="000000"/>
                </a:solidFill>
                <a:latin typeface="Arial"/>
                <a:cs typeface="Arial"/>
                <a:sym typeface="Arial"/>
              </a:rPr>
              <a:t>Les messages clés de la CP ne doivent pas seulement porter sur la COVID-19, mais aussi sur l'atténuation des risques liés à la protection de l'enfance. </a:t>
            </a:r>
            <a:endParaRPr sz="1400" dirty="0">
              <a:solidFill>
                <a:srgbClr val="000000"/>
              </a:solidFill>
              <a:latin typeface="Arial"/>
              <a:cs typeface="Arial"/>
              <a:sym typeface="Arial"/>
            </a:endParaRPr>
          </a:p>
          <a:p>
            <a:pPr marL="342900" lvl="0" indent="-342900" algn="just">
              <a:lnSpc>
                <a:spcPct val="115000"/>
              </a:lnSpc>
              <a:buSzPts val="1400"/>
              <a:buFont typeface="Arial"/>
              <a:buChar char="●"/>
            </a:pPr>
            <a:r>
              <a:rPr lang="fr-FR" sz="1400" dirty="0">
                <a:solidFill>
                  <a:srgbClr val="000000"/>
                </a:solidFill>
                <a:latin typeface="Arial"/>
                <a:cs typeface="Arial"/>
                <a:sym typeface="Arial"/>
              </a:rPr>
              <a:t>Former le personnel des autres secteurs sur les risques de protection de l'enfance liés à la COVID-19 et sur les procédures d'identification et de référencement adaptées et sécuritaires.</a:t>
            </a:r>
            <a:endParaRPr sz="1400" dirty="0">
              <a:solidFill>
                <a:srgbClr val="000000"/>
              </a:solidFill>
              <a:latin typeface="Arial"/>
              <a:cs typeface="Arial"/>
              <a:sym typeface="Arial"/>
            </a:endParaRPr>
          </a:p>
          <a:p>
            <a:pPr marL="342900" lvl="0" indent="-279400" algn="just" rtl="0">
              <a:lnSpc>
                <a:spcPct val="115000"/>
              </a:lnSpc>
              <a:spcBef>
                <a:spcPts val="200"/>
              </a:spcBef>
              <a:spcAft>
                <a:spcPts val="0"/>
              </a:spcAft>
              <a:buSzPts val="1000"/>
              <a:buFont typeface="Arial"/>
              <a:buNone/>
            </a:pPr>
            <a:endParaRPr sz="18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dd417da581_0_1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Gestion de cas à distance étape par étape</a:t>
            </a:r>
            <a:endParaRPr dirty="0"/>
          </a:p>
        </p:txBody>
      </p:sp>
      <p:sp>
        <p:nvSpPr>
          <p:cNvPr id="329" name="Google Shape;329;gdd417da581_0_12"/>
          <p:cNvSpPr txBox="1">
            <a:spLocks noGrp="1"/>
          </p:cNvSpPr>
          <p:nvPr>
            <p:ph type="body" idx="1"/>
          </p:nvPr>
        </p:nvSpPr>
        <p:spPr>
          <a:xfrm>
            <a:off x="685947" y="2017050"/>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Objectifs de la séance</a:t>
            </a:r>
            <a:endParaRPr dirty="0"/>
          </a:p>
        </p:txBody>
      </p:sp>
      <p:sp>
        <p:nvSpPr>
          <p:cNvPr id="330" name="Google Shape;330;gdd417da581_0_12"/>
          <p:cNvSpPr txBox="1">
            <a:spLocks noGrp="1"/>
          </p:cNvSpPr>
          <p:nvPr>
            <p:ph type="body" idx="2"/>
          </p:nvPr>
        </p:nvSpPr>
        <p:spPr>
          <a:xfrm>
            <a:off x="656025" y="2614625"/>
            <a:ext cx="5361000" cy="306540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spcBef>
                <a:spcPts val="0"/>
              </a:spcBef>
              <a:buSzPts val="2000"/>
            </a:pPr>
            <a:r>
              <a:rPr lang="fr-FR" sz="2200" dirty="0">
                <a:solidFill>
                  <a:srgbClr val="000000"/>
                </a:solidFill>
                <a:latin typeface="Arial"/>
                <a:cs typeface="Arial"/>
              </a:rPr>
              <a:t>Expliquer les considérations clés à prendre en compte lors de la transition vers la gestion de cas à distance en ce qui concerne la charge de travail existante</a:t>
            </a:r>
            <a:endParaRPr sz="2200" dirty="0">
              <a:solidFill>
                <a:srgbClr val="000000"/>
              </a:solidFill>
              <a:latin typeface="Arial"/>
              <a:cs typeface="Arial"/>
              <a:sym typeface="Arial"/>
            </a:endParaRPr>
          </a:p>
          <a:p>
            <a:pPr marL="228600" lvl="0" indent="0" algn="l" rtl="0">
              <a:lnSpc>
                <a:spcPct val="90000"/>
              </a:lnSpc>
              <a:spcBef>
                <a:spcPts val="0"/>
              </a:spcBef>
              <a:spcAft>
                <a:spcPts val="0"/>
              </a:spcAft>
              <a:buSzPts val="2800"/>
              <a:buNone/>
            </a:pPr>
            <a:endParaRPr sz="2200" dirty="0">
              <a:solidFill>
                <a:srgbClr val="000000"/>
              </a:solidFill>
              <a:latin typeface="Arial"/>
              <a:cs typeface="Arial"/>
              <a:sym typeface="Arial"/>
            </a:endParaRPr>
          </a:p>
          <a:p>
            <a:pPr marL="228600" lvl="0" indent="-228600">
              <a:spcBef>
                <a:spcPts val="0"/>
              </a:spcBef>
              <a:buSzPts val="2000"/>
            </a:pPr>
            <a:r>
              <a:rPr lang="fr-FR" sz="2200" dirty="0">
                <a:solidFill>
                  <a:srgbClr val="000000"/>
                </a:solidFill>
                <a:latin typeface="Arial"/>
                <a:cs typeface="Arial"/>
              </a:rPr>
              <a:t>Expliquer les considérations clés relatives à la transition vers la gestion de cas à distance en ce qui concerne la nouvelle charge de travail et le processus d'identification</a:t>
            </a:r>
            <a:endParaRPr sz="2200" dirty="0">
              <a:solidFill>
                <a:srgbClr val="000000"/>
              </a:solidFill>
              <a:latin typeface="Arial"/>
              <a:cs typeface="Arial"/>
              <a:sym typeface="Arial"/>
            </a:endParaRPr>
          </a:p>
          <a:p>
            <a:pPr marL="228600" lvl="0" indent="0" algn="l" rtl="0">
              <a:lnSpc>
                <a:spcPct val="90000"/>
              </a:lnSpc>
              <a:spcBef>
                <a:spcPts val="0"/>
              </a:spcBef>
              <a:spcAft>
                <a:spcPts val="0"/>
              </a:spcAft>
              <a:buSzPts val="2800"/>
              <a:buNone/>
            </a:pPr>
            <a:endParaRPr sz="2200" dirty="0">
              <a:solidFill>
                <a:srgbClr val="000000"/>
              </a:solidFill>
              <a:latin typeface="Arial"/>
              <a:cs typeface="Arial"/>
              <a:sym typeface="Arial"/>
            </a:endParaRPr>
          </a:p>
          <a:p>
            <a:pPr marL="228600" lvl="0" indent="-228600">
              <a:spcBef>
                <a:spcPts val="0"/>
              </a:spcBef>
              <a:buSzPts val="2000"/>
            </a:pPr>
            <a:r>
              <a:rPr lang="fr-FR" sz="2200" dirty="0">
                <a:solidFill>
                  <a:srgbClr val="000000"/>
                </a:solidFill>
                <a:latin typeface="Arial"/>
                <a:cs typeface="Arial"/>
              </a:rPr>
              <a:t>Décrire les considérations clés associées à chaque étape de la gestion de cas lorsqu'elle est effectuée à distance</a:t>
            </a:r>
            <a:endParaRPr sz="2200" dirty="0">
              <a:solidFill>
                <a:srgbClr val="000000"/>
              </a:solidFill>
              <a:latin typeface="Arial"/>
              <a:cs typeface="Arial"/>
              <a:sym typeface="Arial"/>
            </a:endParaRPr>
          </a:p>
          <a:p>
            <a:pPr marL="228600" lvl="0" indent="0" algn="l" rtl="0">
              <a:lnSpc>
                <a:spcPct val="90000"/>
              </a:lnSpc>
              <a:spcBef>
                <a:spcPts val="0"/>
              </a:spcBef>
              <a:spcAft>
                <a:spcPts val="0"/>
              </a:spcAft>
              <a:buSzPts val="2800"/>
              <a:buNone/>
            </a:pPr>
            <a:endParaRPr dirty="0"/>
          </a:p>
        </p:txBody>
      </p:sp>
      <p:sp>
        <p:nvSpPr>
          <p:cNvPr id="331" name="Google Shape;331;gdd417da581_0_12"/>
          <p:cNvSpPr txBox="1"/>
          <p:nvPr/>
        </p:nvSpPr>
        <p:spPr>
          <a:xfrm>
            <a:off x="5583225" y="2162275"/>
            <a:ext cx="156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32" name="Google Shape;332;gdd417da581_0_12"/>
          <p:cNvSpPr/>
          <p:nvPr/>
        </p:nvSpPr>
        <p:spPr>
          <a:xfrm>
            <a:off x="6293225"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1400"/>
            </a:pPr>
            <a:r>
              <a:rPr lang="en-GB" b="1" dirty="0"/>
              <a:t>Identifier</a:t>
            </a:r>
            <a:r>
              <a:rPr lang="en-GB" dirty="0">
                <a:solidFill>
                  <a:srgbClr val="0070C0"/>
                </a:solidFill>
              </a:rPr>
              <a:t> </a:t>
            </a:r>
            <a:r>
              <a:rPr lang="en-GB" b="1" dirty="0"/>
              <a:t>et enregistrer</a:t>
            </a:r>
            <a:endParaRPr b="1" dirty="0"/>
          </a:p>
        </p:txBody>
      </p:sp>
      <p:sp>
        <p:nvSpPr>
          <p:cNvPr id="333" name="Google Shape;333;gdd417da581_0_12"/>
          <p:cNvSpPr/>
          <p:nvPr/>
        </p:nvSpPr>
        <p:spPr>
          <a:xfrm>
            <a:off x="9028450"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1400"/>
            </a:pPr>
            <a:r>
              <a:rPr lang="fr-FR" b="1" dirty="0"/>
              <a:t>Évaluer les besoins et les forces</a:t>
            </a:r>
            <a:endParaRPr b="1" dirty="0"/>
          </a:p>
        </p:txBody>
      </p:sp>
      <p:sp>
        <p:nvSpPr>
          <p:cNvPr id="334" name="Google Shape;334;gdd417da581_0_12"/>
          <p:cNvSpPr/>
          <p:nvPr/>
        </p:nvSpPr>
        <p:spPr>
          <a:xfrm>
            <a:off x="6293225" y="35412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1400"/>
            </a:pPr>
            <a:r>
              <a:rPr lang="en-GB" b="1" dirty="0"/>
              <a:t>Cl</a:t>
            </a:r>
            <a:r>
              <a:rPr lang="en-US" b="1" dirty="0"/>
              <a:t>ô</a:t>
            </a:r>
            <a:r>
              <a:rPr lang="en-GB" b="1" dirty="0"/>
              <a:t>turer le dossier</a:t>
            </a:r>
            <a:endParaRPr b="1" dirty="0"/>
          </a:p>
        </p:txBody>
      </p:sp>
      <p:sp>
        <p:nvSpPr>
          <p:cNvPr id="335" name="Google Shape;335;gdd417da581_0_12"/>
          <p:cNvSpPr/>
          <p:nvPr/>
        </p:nvSpPr>
        <p:spPr>
          <a:xfrm>
            <a:off x="9028450" y="3589688"/>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400"/>
            </a:pPr>
            <a:r>
              <a:rPr lang="en-US" b="1" dirty="0"/>
              <a:t>Élaborer un plan d'action</a:t>
            </a:r>
            <a:endParaRPr b="1" dirty="0"/>
          </a:p>
        </p:txBody>
      </p:sp>
      <p:sp>
        <p:nvSpPr>
          <p:cNvPr id="336" name="Google Shape;336;gdd417da581_0_12"/>
          <p:cNvSpPr/>
          <p:nvPr/>
        </p:nvSpPr>
        <p:spPr>
          <a:xfrm>
            <a:off x="6293225" y="52914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buSzPts val="1400"/>
            </a:pPr>
            <a:r>
              <a:rPr lang="en-GB" b="1" dirty="0"/>
              <a:t>Suivi et revue</a:t>
            </a:r>
            <a:endParaRPr b="1" dirty="0"/>
          </a:p>
        </p:txBody>
      </p:sp>
      <p:sp>
        <p:nvSpPr>
          <p:cNvPr id="337" name="Google Shape;337;gdd417da581_0_12"/>
          <p:cNvSpPr/>
          <p:nvPr/>
        </p:nvSpPr>
        <p:spPr>
          <a:xfrm>
            <a:off x="9028450" y="52023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1400"/>
            </a:pPr>
            <a:r>
              <a:rPr lang="fr-FR" b="1" dirty="0"/>
              <a:t>Mettre en œuvre le plan d'action</a:t>
            </a:r>
            <a:endParaRPr b="1" dirty="0"/>
          </a:p>
        </p:txBody>
      </p:sp>
      <p:sp>
        <p:nvSpPr>
          <p:cNvPr id="338" name="Google Shape;338;gdd417da581_0_12"/>
          <p:cNvSpPr/>
          <p:nvPr/>
        </p:nvSpPr>
        <p:spPr>
          <a:xfrm>
            <a:off x="8171138" y="2517150"/>
            <a:ext cx="544500" cy="645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dd417da581_0_12"/>
          <p:cNvSpPr/>
          <p:nvPr/>
        </p:nvSpPr>
        <p:spPr>
          <a:xfrm>
            <a:off x="9730300" y="29691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dd417da581_0_12"/>
          <p:cNvSpPr/>
          <p:nvPr/>
        </p:nvSpPr>
        <p:spPr>
          <a:xfrm>
            <a:off x="9730300" y="45817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dd417da581_0_12"/>
          <p:cNvSpPr/>
          <p:nvPr/>
        </p:nvSpPr>
        <p:spPr>
          <a:xfrm>
            <a:off x="8171150" y="5615525"/>
            <a:ext cx="591000" cy="645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dd417da581_0_12"/>
          <p:cNvSpPr/>
          <p:nvPr/>
        </p:nvSpPr>
        <p:spPr>
          <a:xfrm flipH="1">
            <a:off x="7003300" y="4534275"/>
            <a:ext cx="145200" cy="629400"/>
          </a:xfrm>
          <a:prstGeom prst="up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3" name="Google Shape;343;gdd417da581_0_12"/>
          <p:cNvCxnSpPr/>
          <p:nvPr/>
        </p:nvCxnSpPr>
        <p:spPr>
          <a:xfrm>
            <a:off x="7987550" y="5373450"/>
            <a:ext cx="710100" cy="0"/>
          </a:xfrm>
          <a:prstGeom prst="straightConnector1">
            <a:avLst/>
          </a:prstGeom>
          <a:noFill/>
          <a:ln w="9525" cap="flat" cmpd="sng">
            <a:solidFill>
              <a:schemeClr val="dk2"/>
            </a:solidFill>
            <a:prstDash val="solid"/>
            <a:round/>
            <a:headEnd type="none" w="sm" len="sm"/>
            <a:tailEnd type="none" w="sm" len="sm"/>
          </a:ln>
        </p:spPr>
      </p:cxnSp>
      <p:cxnSp>
        <p:nvCxnSpPr>
          <p:cNvPr id="344" name="Google Shape;344;gdd417da581_0_12"/>
          <p:cNvCxnSpPr/>
          <p:nvPr/>
        </p:nvCxnSpPr>
        <p:spPr>
          <a:xfrm rot="10800000" flipH="1">
            <a:off x="8697650" y="2839938"/>
            <a:ext cx="16200" cy="2517300"/>
          </a:xfrm>
          <a:prstGeom prst="straightConnector1">
            <a:avLst/>
          </a:prstGeom>
          <a:noFill/>
          <a:ln w="9525" cap="flat" cmpd="sng">
            <a:solidFill>
              <a:schemeClr val="dk2"/>
            </a:solidFill>
            <a:prstDash val="solid"/>
            <a:round/>
            <a:headEnd type="none" w="sm" len="sm"/>
            <a:tailEnd type="none" w="sm" len="sm"/>
          </a:ln>
        </p:spPr>
      </p:cxnSp>
      <p:cxnSp>
        <p:nvCxnSpPr>
          <p:cNvPr id="345" name="Google Shape;345;gdd417da581_0_12"/>
          <p:cNvCxnSpPr/>
          <p:nvPr/>
        </p:nvCxnSpPr>
        <p:spPr>
          <a:xfrm>
            <a:off x="8697650" y="2839950"/>
            <a:ext cx="274200" cy="0"/>
          </a:xfrm>
          <a:prstGeom prst="straightConnector1">
            <a:avLst/>
          </a:prstGeom>
          <a:noFill/>
          <a:ln w="9525" cap="flat" cmpd="sng">
            <a:solidFill>
              <a:schemeClr val="dk2"/>
            </a:solidFill>
            <a:prstDash val="solid"/>
            <a:round/>
            <a:headEnd type="none" w="sm" len="sm"/>
            <a:tailEnd type="triangle" w="med" len="med"/>
          </a:ln>
        </p:spPr>
      </p:cxnSp>
      <p:cxnSp>
        <p:nvCxnSpPr>
          <p:cNvPr id="346" name="Google Shape;346;gdd417da581_0_12"/>
          <p:cNvCxnSpPr>
            <a:cxnSpLocks/>
            <a:stCxn id="335" idx="1"/>
            <a:endCxn id="335" idx="1"/>
          </p:cNvCxnSpPr>
          <p:nvPr/>
        </p:nvCxnSpPr>
        <p:spPr>
          <a:xfrm>
            <a:off x="9028450" y="4025438"/>
            <a:ext cx="0" cy="0"/>
          </a:xfrm>
          <a:prstGeom prst="straightConnector1">
            <a:avLst/>
          </a:prstGeom>
          <a:noFill/>
          <a:ln w="9525" cap="flat" cmpd="sng">
            <a:solidFill>
              <a:schemeClr val="dk2"/>
            </a:solidFill>
            <a:prstDash val="solid"/>
            <a:round/>
            <a:headEnd type="none" w="sm" len="sm"/>
            <a:tailEnd type="triangle" w="med" len="med"/>
          </a:ln>
        </p:spPr>
      </p:cxnSp>
      <p:cxnSp>
        <p:nvCxnSpPr>
          <p:cNvPr id="347" name="Google Shape;347;gdd417da581_0_12"/>
          <p:cNvCxnSpPr/>
          <p:nvPr/>
        </p:nvCxnSpPr>
        <p:spPr>
          <a:xfrm>
            <a:off x="8705600" y="4098600"/>
            <a:ext cx="258300" cy="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dd417da581_0_25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Prise en compte de la charge de travail existante</a:t>
            </a:r>
            <a:endParaRPr dirty="0"/>
          </a:p>
        </p:txBody>
      </p:sp>
      <p:sp>
        <p:nvSpPr>
          <p:cNvPr id="353" name="Google Shape;353;gdd417da581_0_255"/>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lvl="0"/>
            <a:r>
              <a:rPr lang="en-GB" dirty="0"/>
              <a:t>Activité</a:t>
            </a:r>
            <a:endParaRPr dirty="0"/>
          </a:p>
        </p:txBody>
      </p:sp>
      <p:sp>
        <p:nvSpPr>
          <p:cNvPr id="354" name="Google Shape;354;gdd417da581_0_25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lvl="0"/>
            <a:r>
              <a:rPr lang="en-GB" sz="2000" dirty="0">
                <a:solidFill>
                  <a:schemeClr val="bg2"/>
                </a:solidFill>
                <a:latin typeface="+mj-lt"/>
              </a:rPr>
              <a:t>Discutez en groupes</a:t>
            </a:r>
            <a:endParaRPr sz="2000" dirty="0">
              <a:solidFill>
                <a:schemeClr val="bg2"/>
              </a:solidFill>
              <a:latin typeface="+mj-lt"/>
            </a:endParaRPr>
          </a:p>
          <a:p>
            <a:pPr lvl="0"/>
            <a:r>
              <a:rPr lang="fr-FR" sz="2000" dirty="0">
                <a:solidFill>
                  <a:schemeClr val="bg2"/>
                </a:solidFill>
                <a:latin typeface="+mj-lt"/>
              </a:rPr>
              <a:t>Quelles sont les actions clés nécessaires à la transition vers la gestion de cas à distance en termes de :</a:t>
            </a:r>
            <a:endParaRPr sz="2000" dirty="0">
              <a:solidFill>
                <a:schemeClr val="bg2"/>
              </a:solidFill>
              <a:latin typeface="+mj-lt"/>
            </a:endParaRPr>
          </a:p>
          <a:p>
            <a:pPr marL="685800" lvl="1" indent="-254000">
              <a:spcBef>
                <a:spcPts val="1000"/>
              </a:spcBef>
              <a:buSzPts val="2800"/>
            </a:pPr>
            <a:r>
              <a:rPr lang="fr-FR" sz="2000" dirty="0">
                <a:solidFill>
                  <a:schemeClr val="bg2"/>
                </a:solidFill>
                <a:latin typeface="+mj-lt"/>
              </a:rPr>
              <a:t>la priorisation de la charge de travail actuelle</a:t>
            </a:r>
            <a:endParaRPr sz="2000" dirty="0">
              <a:solidFill>
                <a:schemeClr val="bg2"/>
              </a:solidFill>
              <a:latin typeface="+mj-lt"/>
            </a:endParaRPr>
          </a:p>
          <a:p>
            <a:pPr marL="685800" lvl="1" indent="-254000" algn="l" rtl="0">
              <a:lnSpc>
                <a:spcPct val="90000"/>
              </a:lnSpc>
              <a:spcBef>
                <a:spcPts val="1000"/>
              </a:spcBef>
              <a:spcAft>
                <a:spcPts val="0"/>
              </a:spcAft>
              <a:buClr>
                <a:schemeClr val="accent6"/>
              </a:buClr>
              <a:buSzPts val="2800"/>
              <a:buChar char="•"/>
            </a:pPr>
            <a:r>
              <a:rPr lang="en-GB" sz="2000" dirty="0">
                <a:solidFill>
                  <a:schemeClr val="bg2"/>
                </a:solidFill>
                <a:latin typeface="+mj-lt"/>
              </a:rPr>
              <a:t>resources </a:t>
            </a:r>
            <a:endParaRPr sz="2000" dirty="0">
              <a:solidFill>
                <a:schemeClr val="bg2"/>
              </a:solidFill>
              <a:latin typeface="+mj-lt"/>
            </a:endParaRPr>
          </a:p>
          <a:p>
            <a:pPr marL="685800" lvl="1" indent="-254000">
              <a:spcBef>
                <a:spcPts val="1000"/>
              </a:spcBef>
              <a:buSzPts val="2800"/>
            </a:pPr>
            <a:r>
              <a:rPr lang="en-GB" sz="2000" dirty="0">
                <a:solidFill>
                  <a:schemeClr val="bg2"/>
                </a:solidFill>
                <a:latin typeface="+mj-lt"/>
              </a:rPr>
              <a:t>soutien supplémentaire </a:t>
            </a:r>
            <a:endParaRPr sz="2000" dirty="0">
              <a:solidFill>
                <a:schemeClr val="bg2"/>
              </a:solidFill>
              <a:latin typeface="+mj-lt"/>
            </a:endParaRPr>
          </a:p>
          <a:p>
            <a:pPr marL="457200" lvl="0" indent="-406400" algn="l" rtl="0">
              <a:lnSpc>
                <a:spcPct val="90000"/>
              </a:lnSpc>
              <a:spcBef>
                <a:spcPts val="1000"/>
              </a:spcBef>
              <a:spcAft>
                <a:spcPts val="0"/>
              </a:spcAft>
              <a:buClr>
                <a:schemeClr val="accent6"/>
              </a:buClr>
              <a:buSzPts val="2800"/>
              <a:buChar char="•"/>
            </a:pPr>
            <a:r>
              <a:rPr lang="en-GB" sz="2000" dirty="0">
                <a:solidFill>
                  <a:schemeClr val="bg2"/>
                </a:solidFill>
                <a:latin typeface="+mj-lt"/>
              </a:rPr>
              <a:t>20 minutes</a:t>
            </a:r>
            <a:endParaRPr sz="2000" dirty="0">
              <a:solidFill>
                <a:schemeClr val="bg2"/>
              </a:solidFill>
              <a:latin typeface="+mj-lt"/>
            </a:endParaRPr>
          </a:p>
        </p:txBody>
      </p:sp>
      <p:pic>
        <p:nvPicPr>
          <p:cNvPr id="355" name="Google Shape;355;gdd417da581_0_255"/>
          <p:cNvPicPr preferRelativeResize="0"/>
          <p:nvPr/>
        </p:nvPicPr>
        <p:blipFill rotWithShape="1">
          <a:blip r:embed="rId3">
            <a:alphaModFix/>
          </a:blip>
          <a:srcRect/>
          <a:stretch/>
        </p:blipFill>
        <p:spPr>
          <a:xfrm>
            <a:off x="8313740" y="4682639"/>
            <a:ext cx="3383573" cy="31737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dd417da581_0_26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Comment adapter le processus d'identification</a:t>
            </a:r>
            <a:endParaRPr dirty="0"/>
          </a:p>
        </p:txBody>
      </p:sp>
      <p:sp>
        <p:nvSpPr>
          <p:cNvPr id="361" name="Google Shape;361;gdd417da581_0_262"/>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lvl="0"/>
            <a:r>
              <a:rPr lang="en-GB" dirty="0"/>
              <a:t>Activité</a:t>
            </a:r>
            <a:endParaRPr dirty="0"/>
          </a:p>
        </p:txBody>
      </p:sp>
      <p:sp>
        <p:nvSpPr>
          <p:cNvPr id="362" name="Google Shape;362;gdd417da581_0_26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lvl="0"/>
            <a:r>
              <a:rPr lang="en-GB" sz="2000" dirty="0">
                <a:solidFill>
                  <a:schemeClr val="bg2"/>
                </a:solidFill>
                <a:latin typeface="+mj-lt"/>
              </a:rPr>
              <a:t>Discutez en binôme</a:t>
            </a:r>
            <a:endParaRPr sz="2000" dirty="0">
              <a:solidFill>
                <a:schemeClr val="bg2"/>
              </a:solidFill>
              <a:latin typeface="+mj-lt"/>
            </a:endParaRPr>
          </a:p>
          <a:p>
            <a:pPr lvl="0"/>
            <a:r>
              <a:rPr lang="fr-FR" sz="2000" dirty="0">
                <a:solidFill>
                  <a:schemeClr val="bg2"/>
                </a:solidFill>
                <a:latin typeface="+mj-lt"/>
              </a:rPr>
              <a:t>Comment pouvons-nous adapter l'identification de nouveaux cas dans le contexte de la COVID-19 ou d'une autre IDO ?</a:t>
            </a:r>
            <a:endParaRPr sz="2000" dirty="0">
              <a:solidFill>
                <a:schemeClr val="bg2"/>
              </a:solidFill>
              <a:latin typeface="+mj-lt"/>
            </a:endParaRPr>
          </a:p>
          <a:p>
            <a:pPr marL="457200" lvl="0" indent="-406400" algn="l" rtl="0">
              <a:lnSpc>
                <a:spcPct val="90000"/>
              </a:lnSpc>
              <a:spcBef>
                <a:spcPts val="1000"/>
              </a:spcBef>
              <a:spcAft>
                <a:spcPts val="0"/>
              </a:spcAft>
              <a:buClr>
                <a:schemeClr val="accent6"/>
              </a:buClr>
              <a:buSzPts val="2800"/>
              <a:buChar char="•"/>
            </a:pPr>
            <a:r>
              <a:rPr lang="en-GB" sz="2000" dirty="0">
                <a:solidFill>
                  <a:schemeClr val="bg2"/>
                </a:solidFill>
                <a:latin typeface="+mj-lt"/>
              </a:rPr>
              <a:t>10 minutes</a:t>
            </a:r>
            <a:endParaRPr sz="2000" dirty="0">
              <a:solidFill>
                <a:schemeClr val="bg2"/>
              </a:solidFill>
              <a:latin typeface="+mj-lt"/>
            </a:endParaRPr>
          </a:p>
        </p:txBody>
      </p:sp>
      <p:pic>
        <p:nvPicPr>
          <p:cNvPr id="363" name="Google Shape;363;gdd417da581_0_262"/>
          <p:cNvPicPr preferRelativeResize="0"/>
          <p:nvPr/>
        </p:nvPicPr>
        <p:blipFill rotWithShape="1">
          <a:blip r:embed="rId3">
            <a:alphaModFix/>
          </a:blip>
          <a:srcRect/>
          <a:stretch/>
        </p:blipFill>
        <p:spPr>
          <a:xfrm>
            <a:off x="10099529" y="5173700"/>
            <a:ext cx="1438781" cy="9449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dd417da581_0_3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Explorer les étapes de la gestion de cas par téléphone</a:t>
            </a:r>
            <a:endParaRPr dirty="0"/>
          </a:p>
        </p:txBody>
      </p:sp>
      <p:sp>
        <p:nvSpPr>
          <p:cNvPr id="369" name="Google Shape;369;gdd417da581_0_35"/>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lvl="0"/>
            <a:r>
              <a:rPr lang="en-GB" dirty="0"/>
              <a:t>Activité</a:t>
            </a:r>
            <a:endParaRPr dirty="0"/>
          </a:p>
        </p:txBody>
      </p:sp>
      <p:sp>
        <p:nvSpPr>
          <p:cNvPr id="370" name="Google Shape;370;gdd417da581_0_3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lvl="0"/>
            <a:r>
              <a:rPr lang="fr-FR" sz="2000" dirty="0">
                <a:solidFill>
                  <a:schemeClr val="bg2"/>
                </a:solidFill>
                <a:latin typeface="+mj-lt"/>
              </a:rPr>
              <a:t>Chaque tableau correspond à une étape de gestion de cas</a:t>
            </a:r>
            <a:endParaRPr sz="2000" dirty="0">
              <a:solidFill>
                <a:schemeClr val="bg2"/>
              </a:solidFill>
              <a:latin typeface="+mj-lt"/>
            </a:endParaRPr>
          </a:p>
          <a:p>
            <a:pPr lvl="0"/>
            <a:r>
              <a:rPr lang="fr-FR" sz="2000" dirty="0">
                <a:solidFill>
                  <a:schemeClr val="bg2"/>
                </a:solidFill>
                <a:latin typeface="+mj-lt"/>
              </a:rPr>
              <a:t>En six groupes correspondant à chacune des étapes de gestion de cas, discutez et annotez les considérations clés pour compléter l'étape par téléphone </a:t>
            </a:r>
            <a:r>
              <a:rPr lang="en-GB" sz="2000" dirty="0">
                <a:solidFill>
                  <a:schemeClr val="bg2"/>
                </a:solidFill>
                <a:latin typeface="+mj-lt"/>
              </a:rPr>
              <a:t>–</a:t>
            </a:r>
            <a:r>
              <a:rPr lang="fr-FR" sz="2000" dirty="0">
                <a:solidFill>
                  <a:schemeClr val="bg2"/>
                </a:solidFill>
                <a:latin typeface="+mj-lt"/>
              </a:rPr>
              <a:t> 20 min</a:t>
            </a:r>
            <a:endParaRPr sz="2000" dirty="0">
              <a:solidFill>
                <a:schemeClr val="bg2"/>
              </a:solidFill>
              <a:latin typeface="+mj-lt"/>
            </a:endParaRPr>
          </a:p>
          <a:p>
            <a:pPr lvl="0"/>
            <a:r>
              <a:rPr lang="fr-FR" sz="2000" dirty="0">
                <a:solidFill>
                  <a:schemeClr val="bg2"/>
                </a:solidFill>
                <a:latin typeface="+mj-lt"/>
              </a:rPr>
              <a:t>Passez à l'étape suivante, lisez et ajoutez des considérations au travail effectué par le groupe précédent - 10 min</a:t>
            </a:r>
            <a:endParaRPr sz="2000" dirty="0">
              <a:solidFill>
                <a:schemeClr val="bg2"/>
              </a:solidFill>
              <a:latin typeface="+mj-lt"/>
            </a:endParaRPr>
          </a:p>
          <a:p>
            <a:pPr lvl="0"/>
            <a:r>
              <a:rPr lang="fr-FR" sz="2000" dirty="0">
                <a:solidFill>
                  <a:schemeClr val="bg2"/>
                </a:solidFill>
                <a:latin typeface="+mj-lt"/>
              </a:rPr>
              <a:t>Compléter le cycle de gestion de cas</a:t>
            </a:r>
            <a:endParaRPr sz="2000" dirty="0">
              <a:solidFill>
                <a:schemeClr val="bg2"/>
              </a:solidFill>
              <a:latin typeface="+mj-lt"/>
            </a:endParaRPr>
          </a:p>
        </p:txBody>
      </p:sp>
      <p:pic>
        <p:nvPicPr>
          <p:cNvPr id="371" name="Google Shape;371;gdd417da581_0_35"/>
          <p:cNvPicPr preferRelativeResize="0"/>
          <p:nvPr/>
        </p:nvPicPr>
        <p:blipFill rotWithShape="1">
          <a:blip r:embed="rId3">
            <a:alphaModFix/>
          </a:blip>
          <a:srcRect/>
          <a:stretch/>
        </p:blipFill>
        <p:spPr>
          <a:xfrm>
            <a:off x="8313740" y="4682639"/>
            <a:ext cx="3383573" cy="3173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591323" y="251925"/>
            <a:ext cx="10515600" cy="1325700"/>
          </a:xfrm>
          <a:prstGeom prst="rect">
            <a:avLst/>
          </a:prstGeom>
          <a:noFill/>
          <a:ln>
            <a:noFill/>
          </a:ln>
        </p:spPr>
        <p:txBody>
          <a:bodyPr spcFirstLastPara="1" wrap="square" lIns="91425" tIns="45700" rIns="91425" bIns="45700" anchor="ctr" anchorCtr="0">
            <a:normAutofit/>
          </a:bodyPr>
          <a:lstStyle/>
          <a:p>
            <a:pPr lvl="0"/>
            <a:r>
              <a:rPr lang="en-GB" dirty="0"/>
              <a:t>Synthèse</a:t>
            </a:r>
            <a:endParaRPr dirty="0"/>
          </a:p>
        </p:txBody>
      </p:sp>
      <p:sp>
        <p:nvSpPr>
          <p:cNvPr id="377" name="Google Shape;377;p14"/>
          <p:cNvSpPr txBox="1">
            <a:spLocks noGrp="1"/>
          </p:cNvSpPr>
          <p:nvPr>
            <p:ph type="body" idx="2"/>
          </p:nvPr>
        </p:nvSpPr>
        <p:spPr>
          <a:xfrm>
            <a:off x="803509" y="2098406"/>
            <a:ext cx="9728100" cy="37290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SzPts val="3500"/>
              <a:buFont typeface="Arial"/>
              <a:buChar char="●"/>
            </a:pPr>
            <a:r>
              <a:rPr lang="en-GB" sz="3500" dirty="0">
                <a:latin typeface="Arial"/>
                <a:ea typeface="Arial"/>
                <a:cs typeface="Arial"/>
                <a:sym typeface="Arial"/>
              </a:rPr>
              <a:t>Récapitulation !</a:t>
            </a:r>
            <a:endParaRPr sz="3500" dirty="0">
              <a:latin typeface="Arial"/>
              <a:ea typeface="Arial"/>
              <a:cs typeface="Arial"/>
              <a:sym typeface="Arial"/>
            </a:endParaRPr>
          </a:p>
          <a:p>
            <a:pPr marL="342900" lvl="0" indent="-342900" algn="l" rtl="0">
              <a:lnSpc>
                <a:spcPct val="115000"/>
              </a:lnSpc>
              <a:spcBef>
                <a:spcPts val="1000"/>
              </a:spcBef>
              <a:spcAft>
                <a:spcPts val="0"/>
              </a:spcAft>
              <a:buSzPts val="3500"/>
              <a:buFont typeface="Arial"/>
              <a:buChar char="●"/>
            </a:pPr>
            <a:r>
              <a:rPr lang="en-GB" sz="3500" dirty="0">
                <a:latin typeface="Arial"/>
                <a:ea typeface="Arial"/>
                <a:cs typeface="Arial"/>
                <a:sym typeface="Arial"/>
              </a:rPr>
              <a:t>Questions?</a:t>
            </a:r>
            <a:endParaRPr sz="3500" dirty="0">
              <a:latin typeface="Arial"/>
              <a:ea typeface="Arial"/>
              <a:cs typeface="Arial"/>
              <a:sym typeface="Arial"/>
            </a:endParaRPr>
          </a:p>
          <a:p>
            <a:pPr marL="0" lvl="0" indent="0" algn="l" rtl="0">
              <a:lnSpc>
                <a:spcPct val="115000"/>
              </a:lnSpc>
              <a:spcBef>
                <a:spcPts val="1000"/>
              </a:spcBef>
              <a:spcAft>
                <a:spcPts val="0"/>
              </a:spcAft>
              <a:buSzPts val="2800"/>
              <a:buNone/>
            </a:pPr>
            <a:endParaRPr sz="3500" dirty="0">
              <a:latin typeface="Arial"/>
              <a:ea typeface="Arial"/>
              <a:cs typeface="Arial"/>
              <a:sym typeface="Arial"/>
            </a:endParaRPr>
          </a:p>
          <a:p>
            <a:pPr marL="0" lvl="0" indent="0">
              <a:lnSpc>
                <a:spcPct val="115000"/>
              </a:lnSpc>
              <a:buNone/>
            </a:pPr>
            <a:r>
              <a:rPr lang="fr-FR" sz="3500" dirty="0">
                <a:solidFill>
                  <a:srgbClr val="FF0000"/>
                </a:solidFill>
                <a:latin typeface="Arial"/>
                <a:cs typeface="Arial"/>
                <a:sym typeface="Arial"/>
              </a:rPr>
              <a:t>Prochaines étapes : </a:t>
            </a:r>
            <a:r>
              <a:rPr lang="fr-FR" sz="3500" dirty="0">
                <a:latin typeface="Arial"/>
                <a:ea typeface="Arial"/>
                <a:cs typeface="Arial"/>
                <a:sym typeface="Arial"/>
              </a:rPr>
              <a:t>Vidéo sur le bien-être du personnel des services sociaux </a:t>
            </a:r>
            <a:endParaRPr sz="3500" dirty="0">
              <a:latin typeface="Arial"/>
              <a:ea typeface="Arial"/>
              <a:cs typeface="Arial"/>
              <a:sym typeface="Arial"/>
            </a:endParaRPr>
          </a:p>
          <a:p>
            <a:pPr marL="0" lvl="0" indent="0" algn="l" rtl="0">
              <a:lnSpc>
                <a:spcPct val="90000"/>
              </a:lnSpc>
              <a:spcBef>
                <a:spcPts val="1000"/>
              </a:spcBef>
              <a:spcAft>
                <a:spcPts val="0"/>
              </a:spcAft>
              <a:buSzPts val="2800"/>
              <a:buNone/>
            </a:pPr>
            <a:endParaRPr dirty="0">
              <a:highlight>
                <a:srgbClr val="FFFF00"/>
              </a:highlight>
            </a:endParaRPr>
          </a:p>
        </p:txBody>
      </p:sp>
      <p:pic>
        <p:nvPicPr>
          <p:cNvPr id="378" name="Google Shape;378;p14"/>
          <p:cNvPicPr preferRelativeResize="0"/>
          <p:nvPr/>
        </p:nvPicPr>
        <p:blipFill rotWithShape="1">
          <a:blip r:embed="rId3">
            <a:alphaModFix/>
          </a:blip>
          <a:srcRect/>
          <a:stretch/>
        </p:blipFill>
        <p:spPr>
          <a:xfrm>
            <a:off x="10384119" y="4883819"/>
            <a:ext cx="1571671" cy="15716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sz="2800" dirty="0"/>
              <a:t>Objectifs du cours</a:t>
            </a:r>
            <a:endParaRPr sz="2800" dirty="0"/>
          </a:p>
        </p:txBody>
      </p:sp>
      <p:sp>
        <p:nvSpPr>
          <p:cNvPr id="233" name="Google Shape;233;p2"/>
          <p:cNvSpPr txBox="1">
            <a:spLocks noGrp="1"/>
          </p:cNvSpPr>
          <p:nvPr>
            <p:ph type="body" idx="2"/>
          </p:nvPr>
        </p:nvSpPr>
        <p:spPr>
          <a:xfrm>
            <a:off x="3763648" y="1433314"/>
            <a:ext cx="7637777" cy="4799266"/>
          </a:xfrm>
          <a:prstGeom prst="rect">
            <a:avLst/>
          </a:prstGeom>
          <a:noFill/>
          <a:ln>
            <a:noFill/>
          </a:ln>
        </p:spPr>
        <p:txBody>
          <a:bodyPr spcFirstLastPara="1" wrap="square" lIns="91425" tIns="45700" rIns="91425" bIns="45700" anchor="t" anchorCtr="0">
            <a:normAutofit/>
          </a:bodyPr>
          <a:lstStyle/>
          <a:p>
            <a:pPr marL="228600" indent="-228631">
              <a:lnSpc>
                <a:spcPct val="115000"/>
              </a:lnSpc>
              <a:spcBef>
                <a:spcPts val="0"/>
              </a:spcBef>
              <a:buSzPct val="100000"/>
              <a:buFont typeface="Noto Sans Symbols"/>
              <a:buChar char="▪"/>
            </a:pPr>
            <a:r>
              <a:rPr lang="fr-FR" sz="1600" dirty="0">
                <a:solidFill>
                  <a:schemeClr val="bg2"/>
                </a:solidFill>
                <a:latin typeface="Arial" panose="020B0604020202020204" pitchFamily="34" charset="0"/>
                <a:cs typeface="Arial" panose="020B0604020202020204" pitchFamily="34" charset="0"/>
              </a:rPr>
              <a:t>Décrire les principaux défis liés à la prestation de services de gestion de cas pendant la COVID-19 et d'autres IDO.</a:t>
            </a:r>
            <a:endParaRPr sz="1600" dirty="0">
              <a:solidFill>
                <a:schemeClr val="bg2"/>
              </a:solidFill>
              <a:latin typeface="Arial" panose="020B0604020202020204" pitchFamily="34" charset="0"/>
              <a:cs typeface="Arial" panose="020B0604020202020204" pitchFamily="34" charset="0"/>
              <a:sym typeface="Arial"/>
            </a:endParaRPr>
          </a:p>
          <a:p>
            <a:pPr marL="228600" indent="-228631">
              <a:lnSpc>
                <a:spcPct val="115000"/>
              </a:lnSpc>
              <a:buSzPct val="100000"/>
              <a:buFont typeface="Noto Sans Symbols"/>
              <a:buChar char="▪"/>
            </a:pPr>
            <a:r>
              <a:rPr lang="fr-FR" sz="1600" dirty="0">
                <a:solidFill>
                  <a:schemeClr val="bg2"/>
                </a:solidFill>
                <a:latin typeface="Arial" panose="020B0604020202020204" pitchFamily="34" charset="0"/>
                <a:cs typeface="Arial" panose="020B0604020202020204" pitchFamily="34" charset="0"/>
              </a:rPr>
              <a:t>Résumer les considérations clés pour s'adapter à la prestation de services de gestion de cas à distance dans le contexte de la COVID-19 et d'autres IDO</a:t>
            </a:r>
            <a:endParaRPr sz="1600" dirty="0">
              <a:solidFill>
                <a:schemeClr val="bg2"/>
              </a:solidFill>
              <a:latin typeface="Arial" panose="020B0604020202020204" pitchFamily="34" charset="0"/>
              <a:cs typeface="Arial" panose="020B0604020202020204" pitchFamily="34" charset="0"/>
              <a:sym typeface="Arial"/>
            </a:endParaRPr>
          </a:p>
          <a:p>
            <a:pPr marL="228600" indent="-228631">
              <a:lnSpc>
                <a:spcPct val="115000"/>
              </a:lnSpc>
              <a:buSzPct val="100000"/>
              <a:buFont typeface="Noto Sans Symbols"/>
              <a:buChar char="▪"/>
            </a:pPr>
            <a:r>
              <a:rPr lang="fr-FR" sz="1600" dirty="0">
                <a:solidFill>
                  <a:schemeClr val="bg2"/>
                </a:solidFill>
                <a:latin typeface="Arial" panose="020B0604020202020204" pitchFamily="34" charset="0"/>
                <a:cs typeface="Arial" panose="020B0604020202020204" pitchFamily="34" charset="0"/>
              </a:rPr>
              <a:t>Expliquer comment soutenir un processus d'identification et de référencement sûr dans le contexte de la COVID-19 et d'autres </a:t>
            </a:r>
            <a:r>
              <a:rPr lang="en-US" sz="1600" dirty="0">
                <a:solidFill>
                  <a:schemeClr val="bg2"/>
                </a:solidFill>
                <a:latin typeface="Arial" panose="020B0604020202020204" pitchFamily="34" charset="0"/>
                <a:cs typeface="Arial" panose="020B0604020202020204" pitchFamily="34" charset="0"/>
              </a:rPr>
              <a:t>IDO</a:t>
            </a:r>
            <a:endParaRPr sz="1600" dirty="0">
              <a:solidFill>
                <a:schemeClr val="bg2"/>
              </a:solidFill>
              <a:latin typeface="Arial" panose="020B0604020202020204" pitchFamily="34" charset="0"/>
              <a:cs typeface="Arial" panose="020B0604020202020204" pitchFamily="34" charset="0"/>
              <a:sym typeface="Arial"/>
            </a:endParaRPr>
          </a:p>
          <a:p>
            <a:pPr marL="228600" indent="-228631">
              <a:lnSpc>
                <a:spcPct val="115000"/>
              </a:lnSpc>
              <a:buSzPct val="100000"/>
              <a:buFont typeface="Noto Sans Symbols"/>
              <a:buChar char="▪"/>
            </a:pPr>
            <a:r>
              <a:rPr lang="fr-FR" sz="1600" dirty="0">
                <a:solidFill>
                  <a:schemeClr val="bg2"/>
                </a:solidFill>
                <a:latin typeface="Arial" panose="020B0604020202020204" pitchFamily="34" charset="0"/>
                <a:cs typeface="Arial" panose="020B0604020202020204" pitchFamily="34" charset="0"/>
              </a:rPr>
              <a:t>Expliquer les actions clés pour assurer la sécurité et le bien-être du personnel dans le contexte de la COVID-19 et d'autres </a:t>
            </a:r>
            <a:r>
              <a:rPr lang="en-US" sz="1600" dirty="0">
                <a:solidFill>
                  <a:schemeClr val="bg2"/>
                </a:solidFill>
                <a:latin typeface="Arial" panose="020B0604020202020204" pitchFamily="34" charset="0"/>
                <a:cs typeface="Arial" panose="020B0604020202020204" pitchFamily="34" charset="0"/>
              </a:rPr>
              <a:t>IDO</a:t>
            </a:r>
            <a:endParaRPr lang="en-US" sz="1600" dirty="0">
              <a:solidFill>
                <a:schemeClr val="bg2"/>
              </a:solidFill>
              <a:latin typeface="Arial" panose="020B0604020202020204" pitchFamily="34" charset="0"/>
              <a:cs typeface="Arial" panose="020B0604020202020204" pitchFamily="34" charset="0"/>
              <a:sym typeface="Arial"/>
            </a:endParaRPr>
          </a:p>
          <a:p>
            <a:pPr marL="228600" lvl="0" indent="-228631">
              <a:lnSpc>
                <a:spcPct val="115000"/>
              </a:lnSpc>
              <a:buSzPct val="100000"/>
              <a:buFont typeface="Noto Sans Symbols"/>
              <a:buChar char="▪"/>
            </a:pPr>
            <a:r>
              <a:rPr lang="fr-FR" sz="1600" dirty="0">
                <a:solidFill>
                  <a:schemeClr val="bg2"/>
                </a:solidFill>
                <a:latin typeface="Arial" panose="020B0604020202020204" pitchFamily="34" charset="0"/>
                <a:cs typeface="Arial" panose="020B0604020202020204" pitchFamily="34" charset="0"/>
              </a:rPr>
              <a:t>Énumérer les considérations clés sur l’échange d'informations et la protection des données dans le contexte de la prestation de services de gestion de cas à distance</a:t>
            </a:r>
            <a:endParaRPr sz="1600" dirty="0">
              <a:solidFill>
                <a:schemeClr val="bg2"/>
              </a:solidFill>
              <a:latin typeface="Arial" panose="020B0604020202020204" pitchFamily="34" charset="0"/>
              <a:ea typeface="Arial"/>
              <a:cs typeface="Arial" panose="020B0604020202020204" pitchFamily="34" charset="0"/>
              <a:sym typeface="Arial"/>
            </a:endParaRPr>
          </a:p>
          <a:p>
            <a:pPr marL="228600" lvl="0" indent="-228631">
              <a:lnSpc>
                <a:spcPct val="115000"/>
              </a:lnSpc>
              <a:buSzPct val="100000"/>
              <a:buFont typeface="Noto Sans Symbols"/>
              <a:buChar char="▪"/>
            </a:pPr>
            <a:r>
              <a:rPr lang="fr-FR" sz="1600" dirty="0">
                <a:solidFill>
                  <a:schemeClr val="bg2"/>
                </a:solidFill>
              </a:rPr>
              <a:t>Rédiger un plan d'urgence avec les principales étapes à suivre pour adapter le système de gestion de cas à la prestation à distance</a:t>
            </a:r>
            <a:r>
              <a:rPr lang="en-GB" sz="1600" dirty="0">
                <a:solidFill>
                  <a:schemeClr val="bg2"/>
                </a:solidFill>
                <a:latin typeface="Arial"/>
                <a:ea typeface="Arial"/>
                <a:cs typeface="Arial"/>
                <a:sym typeface="Arial"/>
              </a:rPr>
              <a:t> </a:t>
            </a:r>
            <a:endParaRPr sz="1600" dirty="0">
              <a:solidFill>
                <a:schemeClr val="bg2"/>
              </a:solidFill>
            </a:endParaRPr>
          </a:p>
          <a:p>
            <a:pPr marL="228600" lvl="0" indent="-117475" algn="l" rtl="0">
              <a:lnSpc>
                <a:spcPct val="90000"/>
              </a:lnSpc>
              <a:spcBef>
                <a:spcPts val="1000"/>
              </a:spcBef>
              <a:spcAft>
                <a:spcPts val="0"/>
              </a:spcAft>
              <a:buClr>
                <a:schemeClr val="accent3"/>
              </a:buClr>
              <a:buSzPct val="100000"/>
              <a:buNone/>
            </a:pPr>
            <a:endParaRPr dirty="0"/>
          </a:p>
        </p:txBody>
      </p:sp>
      <p:sp>
        <p:nvSpPr>
          <p:cNvPr id="234" name="Google Shape;234;p2"/>
          <p:cNvSpPr txBox="1">
            <a:spLocks noGrp="1"/>
          </p:cNvSpPr>
          <p:nvPr>
            <p:ph type="body" idx="3"/>
          </p:nvPr>
        </p:nvSpPr>
        <p:spPr>
          <a:xfrm>
            <a:off x="284417" y="528638"/>
            <a:ext cx="314236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endParaRPr lang="en-GB" dirty="0"/>
          </a:p>
          <a:p>
            <a:pPr marL="0" lvl="0" indent="0">
              <a:spcBef>
                <a:spcPts val="0"/>
              </a:spcBef>
            </a:pPr>
            <a:r>
              <a:rPr lang="fr-FR" dirty="0"/>
              <a:t>Transition vers la gestion de cas à distance</a:t>
            </a:r>
            <a:endParaRPr dirty="0"/>
          </a:p>
        </p:txBody>
      </p:sp>
      <p:pic>
        <p:nvPicPr>
          <p:cNvPr id="235" name="Google Shape;235;p2"/>
          <p:cNvPicPr preferRelativeResize="0"/>
          <p:nvPr/>
        </p:nvPicPr>
        <p:blipFill rotWithShape="1">
          <a:blip r:embed="rId3">
            <a:alphaModFix/>
          </a:blip>
          <a:srcRect/>
          <a:stretch/>
        </p:blipFill>
        <p:spPr>
          <a:xfrm>
            <a:off x="10750857" y="134104"/>
            <a:ext cx="1324299" cy="12992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dd417da581_0_270"/>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en-GB" dirty="0"/>
              <a:t>Évaluation</a:t>
            </a:r>
            <a:endParaRPr dirty="0"/>
          </a:p>
        </p:txBody>
      </p:sp>
      <p:sp>
        <p:nvSpPr>
          <p:cNvPr id="384" name="Google Shape;384;gdd417da581_0_270"/>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1800"/>
              <a:buFont typeface="Arial"/>
              <a:buChar char="●"/>
            </a:pPr>
            <a:r>
              <a:rPr lang="fr-FR" sz="2000" dirty="0">
                <a:latin typeface="Arial" panose="020B0604020202020204" pitchFamily="34" charset="0"/>
                <a:cs typeface="Arial" panose="020B0604020202020204" pitchFamily="34" charset="0"/>
              </a:rPr>
              <a:t>Énumérer des exemples de questions clés qui peuvent être posées pour enquêter sur la situation d'un enfant ou d'un tuteur</a:t>
            </a:r>
            <a:endParaRPr sz="2000" dirty="0">
              <a:latin typeface="Arial" panose="020B0604020202020204" pitchFamily="34" charset="0"/>
              <a:cs typeface="Arial" panose="020B0604020202020204" pitchFamily="34" charset="0"/>
            </a:endParaRPr>
          </a:p>
          <a:p>
            <a:pPr marL="342900" lvl="0" indent="-342900">
              <a:lnSpc>
                <a:spcPct val="115000"/>
              </a:lnSpc>
              <a:buSzPts val="1800"/>
              <a:buFont typeface="Arial"/>
              <a:buChar char="●"/>
            </a:pPr>
            <a:r>
              <a:rPr lang="fr-FR" sz="2000" dirty="0">
                <a:latin typeface="Arial" panose="020B0604020202020204" pitchFamily="34" charset="0"/>
                <a:cs typeface="Arial" panose="020B0604020202020204" pitchFamily="34" charset="0"/>
              </a:rPr>
              <a:t>Énumérer les différentes manières dont les informations peuvent être triangulées</a:t>
            </a:r>
            <a:endParaRPr sz="2000" dirty="0">
              <a:latin typeface="Arial" panose="020B0604020202020204" pitchFamily="34" charset="0"/>
              <a:cs typeface="Arial" panose="020B0604020202020204" pitchFamily="34" charset="0"/>
            </a:endParaRPr>
          </a:p>
          <a:p>
            <a:pPr marL="342900" lvl="0" indent="-342900">
              <a:lnSpc>
                <a:spcPct val="115000"/>
              </a:lnSpc>
              <a:buSzPts val="1800"/>
              <a:buFont typeface="Arial"/>
              <a:buChar char="●"/>
            </a:pPr>
            <a:r>
              <a:rPr lang="fr-FR" sz="2000" dirty="0">
                <a:latin typeface="Arial" panose="020B0604020202020204" pitchFamily="34" charset="0"/>
                <a:cs typeface="Arial" panose="020B0604020202020204" pitchFamily="34" charset="0"/>
              </a:rPr>
              <a:t>Expliquer les actions immédiates à prendre au cas où la sécurité d'un enfant ou d'un tuteur est en jeu</a:t>
            </a:r>
            <a:endParaRPr sz="2000" dirty="0">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SzPts val="2800"/>
              <a:buNone/>
            </a:pPr>
            <a:endParaRPr dirty="0">
              <a:highlight>
                <a:srgbClr val="FFFF00"/>
              </a:highlight>
            </a:endParaRPr>
          </a:p>
        </p:txBody>
      </p:sp>
      <p:sp>
        <p:nvSpPr>
          <p:cNvPr id="385" name="Google Shape;385;gdd417da581_0_270"/>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Objectifs de la séance</a:t>
            </a:r>
            <a:endParaRPr dirty="0"/>
          </a:p>
        </p:txBody>
      </p:sp>
      <p:pic>
        <p:nvPicPr>
          <p:cNvPr id="386" name="Google Shape;386;gdd417da581_0_270" descr="objective Icon 2206233"/>
          <p:cNvPicPr preferRelativeResize="0"/>
          <p:nvPr/>
        </p:nvPicPr>
        <p:blipFill rotWithShape="1">
          <a:blip r:embed="rId3">
            <a:alphaModFix/>
          </a:blip>
          <a:srcRect/>
          <a:stretch/>
        </p:blipFill>
        <p:spPr>
          <a:xfrm>
            <a:off x="9031920" y="4163258"/>
            <a:ext cx="1905000" cy="190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Scénario d’</a:t>
            </a:r>
            <a:r>
              <a:rPr lang="fr-FR" sz="3600" dirty="0">
                <a:latin typeface="Arial"/>
                <a:ea typeface="Arial"/>
                <a:cs typeface="Arial"/>
                <a:sym typeface="Arial"/>
              </a:rPr>
              <a:t>é</a:t>
            </a:r>
            <a:r>
              <a:rPr lang="en-GB" dirty="0"/>
              <a:t>valuation</a:t>
            </a:r>
            <a:endParaRPr dirty="0"/>
          </a:p>
        </p:txBody>
      </p:sp>
      <p:sp>
        <p:nvSpPr>
          <p:cNvPr id="392" name="Google Shape;392;p15"/>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0" lvl="0" indent="0" algn="just">
              <a:lnSpc>
                <a:spcPct val="115000"/>
              </a:lnSpc>
              <a:spcBef>
                <a:spcPts val="0"/>
              </a:spcBef>
              <a:buSzPts val="1000"/>
              <a:buNone/>
            </a:pPr>
            <a:r>
              <a:rPr lang="fr-FR" sz="1800" dirty="0">
                <a:solidFill>
                  <a:schemeClr val="bg2"/>
                </a:solidFill>
                <a:latin typeface="Arial"/>
                <a:ea typeface="Arial"/>
                <a:cs typeface="Arial"/>
                <a:sym typeface="Arial"/>
              </a:rPr>
              <a:t>Ines a 14 ans. Elle vit avec sa mère et ses trois frères et sœurs dans un camp de tentes informel au Liban, son père étant mort dans les combats en Syrie il y a six ans. Ines fréquente normalement l’école grâce à un programme parrainé par une ONG locale et participe également à un projet visant à générer un petit revenu avec d'autres filles du camp. Elle a été référée aux gestionnaires de cas car sa mère est tombée malade à cause de la COVID-19 et a été hospitalisée. Ines ne va plus à l'école et ne participe plus aux activités génératrices de revenus. On ne sait pas comment elle subvient à ses besoins financiers et à ceux de ses trois jeunes frères et sœurs. Les frères et sœurs vont régulièrement à l'école. </a:t>
            </a:r>
            <a:endParaRPr lang="fr-FR" dirty="0">
              <a:solidFill>
                <a:schemeClr val="bg2"/>
              </a:solidFill>
              <a:ea typeface="Arial"/>
              <a:cs typeface="Arial"/>
            </a:endParaRPr>
          </a:p>
          <a:p>
            <a:pPr marL="0" lvl="0" indent="0" algn="just">
              <a:lnSpc>
                <a:spcPct val="115000"/>
              </a:lnSpc>
              <a:spcBef>
                <a:spcPts val="0"/>
              </a:spcBef>
              <a:buSzPts val="1000"/>
              <a:buNone/>
            </a:pPr>
            <a:endParaRPr sz="1800" dirty="0">
              <a:solidFill>
                <a:schemeClr val="bg2"/>
              </a:solidFill>
              <a:latin typeface="Arial"/>
              <a:ea typeface="Arial"/>
              <a:cs typeface="Arial"/>
              <a:sym typeface="Arial"/>
            </a:endParaRPr>
          </a:p>
          <a:p>
            <a:pPr marL="0" lvl="0" indent="0" algn="just">
              <a:lnSpc>
                <a:spcPct val="115000"/>
              </a:lnSpc>
              <a:buSzPts val="1000"/>
              <a:buNone/>
            </a:pPr>
            <a:r>
              <a:rPr lang="fr-FR" sz="1800" dirty="0">
                <a:solidFill>
                  <a:schemeClr val="bg2"/>
                </a:solidFill>
                <a:latin typeface="Arial"/>
                <a:ea typeface="Arial"/>
                <a:cs typeface="Arial"/>
                <a:sym typeface="Arial"/>
              </a:rPr>
              <a:t>En groupe, discutez les points ci-après:</a:t>
            </a:r>
            <a:endParaRPr dirty="0">
              <a:solidFill>
                <a:schemeClr val="bg2"/>
              </a:solidFill>
            </a:endParaRPr>
          </a:p>
          <a:p>
            <a:pPr marL="228600" lvl="0" indent="-228600" algn="just">
              <a:lnSpc>
                <a:spcPct val="115000"/>
              </a:lnSpc>
              <a:buSzPts val="1000"/>
              <a:buFont typeface="Noto Sans Symbols"/>
              <a:buChar char="❖"/>
            </a:pPr>
            <a:r>
              <a:rPr lang="fr-FR" sz="1800" dirty="0">
                <a:solidFill>
                  <a:schemeClr val="bg2"/>
                </a:solidFill>
                <a:latin typeface="Arial"/>
                <a:ea typeface="Arial"/>
                <a:cs typeface="Arial"/>
                <a:sym typeface="Arial"/>
              </a:rPr>
              <a:t>Les questions que vous poseriez à l'enfant</a:t>
            </a:r>
            <a:endParaRPr dirty="0">
              <a:solidFill>
                <a:schemeClr val="bg2"/>
              </a:solidFill>
            </a:endParaRPr>
          </a:p>
          <a:p>
            <a:pPr marL="228600" lvl="0" indent="-228600" algn="just">
              <a:lnSpc>
                <a:spcPct val="115000"/>
              </a:lnSpc>
              <a:buSzPts val="1000"/>
              <a:buFont typeface="Noto Sans Symbols"/>
              <a:buChar char="❖"/>
            </a:pPr>
            <a:r>
              <a:rPr lang="fr-FR" sz="1800" dirty="0">
                <a:solidFill>
                  <a:schemeClr val="bg2"/>
                </a:solidFill>
                <a:latin typeface="Arial"/>
                <a:ea typeface="Arial"/>
                <a:cs typeface="Arial"/>
                <a:sym typeface="Arial"/>
              </a:rPr>
              <a:t>Les questions que vous poseriez aux autres adultes dans la vie de l'enfant</a:t>
            </a:r>
            <a:endParaRPr dirty="0">
              <a:solidFill>
                <a:schemeClr val="bg2"/>
              </a:solidFill>
            </a:endParaRPr>
          </a:p>
          <a:p>
            <a:pPr marL="228600" lvl="0" indent="-228600" algn="just">
              <a:lnSpc>
                <a:spcPct val="115000"/>
              </a:lnSpc>
              <a:buSzPts val="1000"/>
              <a:buFont typeface="Noto Sans Symbols"/>
              <a:buChar char="❖"/>
            </a:pPr>
            <a:r>
              <a:rPr lang="fr-FR" sz="1800" dirty="0">
                <a:solidFill>
                  <a:schemeClr val="bg2"/>
                </a:solidFill>
                <a:latin typeface="Arial"/>
                <a:ea typeface="Arial"/>
                <a:cs typeface="Arial"/>
                <a:sym typeface="Arial"/>
              </a:rPr>
              <a:t>Les autres actions que vous entreprendriez pour compléter et trianguler les informations</a:t>
            </a:r>
            <a:endParaRPr sz="1800" dirty="0">
              <a:solidFill>
                <a:schemeClr val="bg2"/>
              </a:solidFill>
              <a:latin typeface="Arial"/>
              <a:ea typeface="Arial"/>
              <a:cs typeface="Arial"/>
              <a:sym typeface="Arial"/>
            </a:endParaRPr>
          </a:p>
          <a:p>
            <a:pPr marL="0" lvl="0" indent="0" algn="just" rtl="0">
              <a:lnSpc>
                <a:spcPct val="115000"/>
              </a:lnSpc>
              <a:spcBef>
                <a:spcPts val="1000"/>
              </a:spcBef>
              <a:spcAft>
                <a:spcPts val="0"/>
              </a:spcAft>
              <a:buSzPts val="1000"/>
              <a:buNone/>
            </a:pPr>
            <a:endParaRPr dirty="0"/>
          </a:p>
        </p:txBody>
      </p:sp>
      <p:pic>
        <p:nvPicPr>
          <p:cNvPr id="393" name="Google Shape;393;p15"/>
          <p:cNvPicPr preferRelativeResize="0"/>
          <p:nvPr/>
        </p:nvPicPr>
        <p:blipFill rotWithShape="1">
          <a:blip r:embed="rId3">
            <a:alphaModFix/>
          </a:blip>
          <a:srcRect/>
          <a:stretch/>
        </p:blipFill>
        <p:spPr>
          <a:xfrm>
            <a:off x="8274877" y="3625109"/>
            <a:ext cx="3383573" cy="33896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a:t>Gestion de l'information</a:t>
            </a:r>
            <a:endParaRPr dirty="0"/>
          </a:p>
        </p:txBody>
      </p:sp>
      <p:sp>
        <p:nvSpPr>
          <p:cNvPr id="399" name="Google Shape;399;p1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Objectifs</a:t>
            </a:r>
            <a:endParaRPr dirty="0"/>
          </a:p>
        </p:txBody>
      </p:sp>
      <p:sp>
        <p:nvSpPr>
          <p:cNvPr id="400" name="Google Shape;400;p1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1800"/>
              <a:buFont typeface="Arial"/>
              <a:buChar char="●"/>
            </a:pPr>
            <a:r>
              <a:rPr lang="fr-FR" sz="2000" dirty="0">
                <a:solidFill>
                  <a:srgbClr val="000000"/>
                </a:solidFill>
                <a:latin typeface="Arial"/>
                <a:ea typeface="Arial"/>
                <a:cs typeface="Arial"/>
              </a:rPr>
              <a:t>Énumérer quelques actions clés pour assurer la sécurité de la documentation et du stockage des données dans le contexte de la prestation de services à distance</a:t>
            </a:r>
            <a:endParaRPr sz="2000" dirty="0">
              <a:solidFill>
                <a:srgbClr val="000000"/>
              </a:solidFill>
              <a:latin typeface="Arial"/>
              <a:ea typeface="Arial"/>
              <a:cs typeface="Arial"/>
              <a:sym typeface="Arial"/>
            </a:endParaRPr>
          </a:p>
          <a:p>
            <a:pPr marL="342900" lvl="0" indent="-342900">
              <a:lnSpc>
                <a:spcPct val="115000"/>
              </a:lnSpc>
              <a:buSzPts val="1800"/>
              <a:buFont typeface="Arial"/>
              <a:buChar char="●"/>
            </a:pPr>
            <a:r>
              <a:rPr lang="fr-FR" sz="2000" dirty="0">
                <a:solidFill>
                  <a:srgbClr val="000000"/>
                </a:solidFill>
                <a:latin typeface="Arial"/>
                <a:cs typeface="Arial"/>
              </a:rPr>
              <a:t>Décrire les pratiques sûres d'échange d'informations dans le contexte de la prestation de services à distance</a:t>
            </a:r>
            <a:endParaRPr sz="2000" dirty="0">
              <a:solidFill>
                <a:srgbClr val="000000"/>
              </a:solidFill>
              <a:latin typeface="Arial"/>
              <a:cs typeface="Arial"/>
              <a:sym typeface="Arial"/>
            </a:endParaRPr>
          </a:p>
          <a:p>
            <a:pPr marL="0" lvl="0" indent="0" algn="l" rtl="0">
              <a:lnSpc>
                <a:spcPct val="90000"/>
              </a:lnSpc>
              <a:spcBef>
                <a:spcPts val="1000"/>
              </a:spcBef>
              <a:spcAft>
                <a:spcPts val="0"/>
              </a:spcAft>
              <a:buSzPts val="2800"/>
              <a:buNone/>
            </a:pPr>
            <a:endParaRPr dirty="0"/>
          </a:p>
        </p:txBody>
      </p:sp>
      <p:pic>
        <p:nvPicPr>
          <p:cNvPr id="401" name="Google Shape;401;p18"/>
          <p:cNvPicPr preferRelativeResize="0"/>
          <p:nvPr/>
        </p:nvPicPr>
        <p:blipFill rotWithShape="1">
          <a:blip r:embed="rId3">
            <a:alphaModFix/>
          </a:blip>
          <a:srcRect/>
          <a:stretch/>
        </p:blipFill>
        <p:spPr>
          <a:xfrm>
            <a:off x="9269506" y="3604136"/>
            <a:ext cx="1902117" cy="19082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Protocoles d'échange d'informations et de protection des données</a:t>
            </a:r>
            <a:endParaRPr dirty="0"/>
          </a:p>
        </p:txBody>
      </p:sp>
      <p:sp>
        <p:nvSpPr>
          <p:cNvPr id="407" name="Google Shape;407;p19"/>
          <p:cNvSpPr txBox="1">
            <a:spLocks noGrp="1"/>
          </p:cNvSpPr>
          <p:nvPr>
            <p:ph type="body" idx="1"/>
          </p:nvPr>
        </p:nvSpPr>
        <p:spPr>
          <a:xfrm>
            <a:off x="656022" y="1690688"/>
            <a:ext cx="10820015" cy="78581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Discutons en groupes</a:t>
            </a:r>
            <a:endParaRPr dirty="0"/>
          </a:p>
        </p:txBody>
      </p:sp>
      <p:sp>
        <p:nvSpPr>
          <p:cNvPr id="408" name="Google Shape;408;p19"/>
          <p:cNvSpPr txBox="1">
            <a:spLocks noGrp="1"/>
          </p:cNvSpPr>
          <p:nvPr>
            <p:ph type="body" idx="2"/>
          </p:nvPr>
        </p:nvSpPr>
        <p:spPr>
          <a:xfrm>
            <a:off x="656021" y="2370338"/>
            <a:ext cx="4945789" cy="3027285"/>
          </a:xfrm>
          <a:prstGeom prst="rect">
            <a:avLst/>
          </a:prstGeom>
          <a:noFill/>
          <a:ln>
            <a:noFill/>
          </a:ln>
        </p:spPr>
        <p:txBody>
          <a:bodyPr spcFirstLastPara="1" wrap="square" lIns="91425" tIns="45700" rIns="91425" bIns="45700" anchor="t" anchorCtr="0">
            <a:normAutofit fontScale="92500" lnSpcReduction="20000"/>
          </a:bodyPr>
          <a:lstStyle/>
          <a:p>
            <a:pPr marL="0" lvl="0" indent="0" algn="just">
              <a:lnSpc>
                <a:spcPct val="115000"/>
              </a:lnSpc>
              <a:spcBef>
                <a:spcPts val="0"/>
              </a:spcBef>
              <a:buSzPts val="1800"/>
              <a:buNone/>
            </a:pPr>
            <a:r>
              <a:rPr lang="en-GB" sz="2000" b="1" dirty="0">
                <a:solidFill>
                  <a:srgbClr val="000000"/>
                </a:solidFill>
                <a:latin typeface="Arial"/>
                <a:ea typeface="Arial"/>
                <a:cs typeface="Arial"/>
                <a:sym typeface="Arial"/>
              </a:rPr>
              <a:t>Étape 1</a:t>
            </a:r>
            <a:endParaRPr sz="2000" dirty="0"/>
          </a:p>
          <a:p>
            <a:pPr marL="0" lvl="0" indent="0" algn="just">
              <a:lnSpc>
                <a:spcPct val="115000"/>
              </a:lnSpc>
              <a:spcBef>
                <a:spcPts val="1800"/>
              </a:spcBef>
              <a:buSzPts val="1800"/>
              <a:buNone/>
            </a:pPr>
            <a:r>
              <a:rPr lang="fr-FR" sz="2000" dirty="0">
                <a:solidFill>
                  <a:srgbClr val="000000"/>
                </a:solidFill>
                <a:latin typeface="Arial"/>
                <a:ea typeface="Arial"/>
                <a:cs typeface="Arial"/>
                <a:sym typeface="Arial"/>
              </a:rPr>
              <a:t>Dans le contexte de la prestation de services à distance, quels sont les défis associés à : </a:t>
            </a:r>
            <a:endParaRPr sz="2000" dirty="0"/>
          </a:p>
          <a:p>
            <a:pPr marL="0" lvl="0" indent="0" algn="just">
              <a:lnSpc>
                <a:spcPct val="120000"/>
              </a:lnSpc>
              <a:spcBef>
                <a:spcPts val="1800"/>
              </a:spcBef>
              <a:buSzPts val="1800"/>
              <a:buNone/>
            </a:pPr>
            <a:r>
              <a:rPr lang="en-GB" sz="2000" dirty="0">
                <a:solidFill>
                  <a:srgbClr val="000000"/>
                </a:solidFill>
                <a:latin typeface="Arial"/>
                <a:ea typeface="Arial"/>
                <a:cs typeface="Arial"/>
                <a:sym typeface="Arial"/>
              </a:rPr>
              <a:t>La documentation – Groupe 1</a:t>
            </a:r>
            <a:endParaRPr sz="2000" dirty="0"/>
          </a:p>
          <a:p>
            <a:pPr marL="0" lvl="0" indent="0" algn="just">
              <a:lnSpc>
                <a:spcPct val="120000"/>
              </a:lnSpc>
              <a:spcBef>
                <a:spcPts val="1800"/>
              </a:spcBef>
              <a:buSzPts val="1800"/>
              <a:buNone/>
            </a:pPr>
            <a:r>
              <a:rPr lang="fr-FR" sz="2000" dirty="0">
                <a:solidFill>
                  <a:srgbClr val="000000"/>
                </a:solidFill>
                <a:latin typeface="Arial"/>
                <a:ea typeface="Arial"/>
                <a:cs typeface="Arial"/>
                <a:sym typeface="Arial"/>
              </a:rPr>
              <a:t>Stockage des données </a:t>
            </a:r>
            <a:r>
              <a:rPr lang="en-GB" sz="2000" dirty="0">
                <a:solidFill>
                  <a:srgbClr val="000000"/>
                </a:solidFill>
                <a:latin typeface="Arial"/>
                <a:ea typeface="Arial"/>
                <a:cs typeface="Arial"/>
                <a:sym typeface="Arial"/>
              </a:rPr>
              <a:t>–</a:t>
            </a:r>
            <a:r>
              <a:rPr lang="fr-FR" sz="2000" dirty="0">
                <a:solidFill>
                  <a:srgbClr val="000000"/>
                </a:solidFill>
                <a:latin typeface="Arial"/>
                <a:ea typeface="Arial"/>
                <a:cs typeface="Arial"/>
                <a:sym typeface="Arial"/>
              </a:rPr>
              <a:t> Groupe 2</a:t>
            </a:r>
            <a:endParaRPr sz="2000" dirty="0"/>
          </a:p>
          <a:p>
            <a:pPr marL="0" lvl="0" indent="0" algn="just">
              <a:lnSpc>
                <a:spcPct val="120000"/>
              </a:lnSpc>
              <a:spcBef>
                <a:spcPts val="1800"/>
              </a:spcBef>
              <a:buSzPts val="1800"/>
              <a:buNone/>
            </a:pPr>
            <a:r>
              <a:rPr lang="en-GB" sz="2000" dirty="0">
                <a:solidFill>
                  <a:srgbClr val="000000"/>
                </a:solidFill>
                <a:latin typeface="Arial"/>
                <a:ea typeface="Arial"/>
                <a:cs typeface="Arial"/>
                <a:sym typeface="Arial"/>
              </a:rPr>
              <a:t>L'échange d'informations – Groupe 3</a:t>
            </a:r>
            <a:endParaRPr sz="2000" dirty="0">
              <a:solidFill>
                <a:srgbClr val="000000"/>
              </a:solidFill>
              <a:latin typeface="Arial"/>
              <a:ea typeface="Arial"/>
              <a:cs typeface="Arial"/>
              <a:sym typeface="Arial"/>
            </a:endParaRPr>
          </a:p>
          <a:p>
            <a:pPr marL="228600" lvl="0" indent="-114300" algn="just" rtl="0">
              <a:lnSpc>
                <a:spcPct val="115000"/>
              </a:lnSpc>
              <a:spcBef>
                <a:spcPts val="1800"/>
              </a:spcBef>
              <a:spcAft>
                <a:spcPts val="0"/>
              </a:spcAft>
              <a:buSzPts val="1800"/>
              <a:buNone/>
            </a:pPr>
            <a:endParaRPr sz="1800" dirty="0">
              <a:latin typeface="Arial"/>
              <a:ea typeface="Arial"/>
              <a:cs typeface="Arial"/>
              <a:sym typeface="Arial"/>
            </a:endParaRPr>
          </a:p>
        </p:txBody>
      </p:sp>
      <p:pic>
        <p:nvPicPr>
          <p:cNvPr id="409" name="Google Shape;409;p19"/>
          <p:cNvPicPr preferRelativeResize="0"/>
          <p:nvPr/>
        </p:nvPicPr>
        <p:blipFill rotWithShape="1">
          <a:blip r:embed="rId3">
            <a:alphaModFix/>
          </a:blip>
          <a:srcRect/>
          <a:stretch/>
        </p:blipFill>
        <p:spPr>
          <a:xfrm>
            <a:off x="8643537" y="1211469"/>
            <a:ext cx="3386757" cy="2217531"/>
          </a:xfrm>
          <a:prstGeom prst="rect">
            <a:avLst/>
          </a:prstGeom>
          <a:noFill/>
          <a:ln>
            <a:noFill/>
          </a:ln>
        </p:spPr>
      </p:pic>
      <p:sp>
        <p:nvSpPr>
          <p:cNvPr id="410" name="Google Shape;410;p19"/>
          <p:cNvSpPr txBox="1"/>
          <p:nvPr/>
        </p:nvSpPr>
        <p:spPr>
          <a:xfrm>
            <a:off x="5913823" y="2288420"/>
            <a:ext cx="4945789" cy="3027285"/>
          </a:xfrm>
          <a:prstGeom prst="rect">
            <a:avLst/>
          </a:prstGeom>
          <a:noFill/>
          <a:ln>
            <a:noFill/>
          </a:ln>
        </p:spPr>
        <p:txBody>
          <a:bodyPr spcFirstLastPara="1" wrap="square" lIns="91425" tIns="45700" rIns="91425" bIns="45700" anchor="t" anchorCtr="0">
            <a:normAutofit fontScale="85000" lnSpcReduction="20000"/>
          </a:bodyPr>
          <a:lstStyle/>
          <a:p>
            <a:pPr lvl="0" algn="just">
              <a:lnSpc>
                <a:spcPct val="115000"/>
              </a:lnSpc>
              <a:buClr>
                <a:schemeClr val="accent1"/>
              </a:buClr>
              <a:buSzPts val="1800"/>
            </a:pPr>
            <a:r>
              <a:rPr lang="en-GB" sz="2200" b="1" dirty="0"/>
              <a:t>Étape 2</a:t>
            </a:r>
            <a:endParaRPr sz="2200" b="0" i="0" u="none" strike="noStrike" cap="none" dirty="0">
              <a:solidFill>
                <a:srgbClr val="000000"/>
              </a:solidFill>
              <a:latin typeface="Arial"/>
              <a:ea typeface="Arial"/>
              <a:cs typeface="Arial"/>
              <a:sym typeface="Arial"/>
            </a:endParaRPr>
          </a:p>
          <a:p>
            <a:pPr lvl="0" algn="just">
              <a:lnSpc>
                <a:spcPct val="115000"/>
              </a:lnSpc>
              <a:spcBef>
                <a:spcPts val="1800"/>
              </a:spcBef>
              <a:buClr>
                <a:schemeClr val="accent1"/>
              </a:buClr>
              <a:buSzPts val="1800"/>
            </a:pPr>
            <a:r>
              <a:rPr lang="fr-FR" sz="2200" dirty="0"/>
              <a:t>Dans le cadre de la prestation de services à distance, quelles sont les adaptations à apporter pour :</a:t>
            </a:r>
            <a:endParaRPr sz="2200" b="0" i="0" u="none" strike="noStrike" cap="none" dirty="0">
              <a:solidFill>
                <a:srgbClr val="000000"/>
              </a:solidFill>
              <a:latin typeface="Arial"/>
              <a:ea typeface="Arial"/>
              <a:cs typeface="Arial"/>
              <a:sym typeface="Arial"/>
            </a:endParaRPr>
          </a:p>
          <a:p>
            <a:pPr lvl="0" algn="just">
              <a:lnSpc>
                <a:spcPct val="120000"/>
              </a:lnSpc>
              <a:spcBef>
                <a:spcPts val="1800"/>
              </a:spcBef>
              <a:buClr>
                <a:schemeClr val="accent1"/>
              </a:buClr>
              <a:buSzPts val="1800"/>
            </a:pPr>
            <a:r>
              <a:rPr lang="en-GB" sz="2200" dirty="0"/>
              <a:t>La documentation – Groupe 2</a:t>
            </a:r>
            <a:endParaRPr sz="2200" b="0" i="0" u="none" strike="noStrike" cap="none" dirty="0">
              <a:solidFill>
                <a:srgbClr val="000000"/>
              </a:solidFill>
              <a:latin typeface="Arial"/>
              <a:ea typeface="Arial"/>
              <a:cs typeface="Arial"/>
              <a:sym typeface="Arial"/>
            </a:endParaRPr>
          </a:p>
          <a:p>
            <a:pPr lvl="0" algn="just">
              <a:lnSpc>
                <a:spcPct val="120000"/>
              </a:lnSpc>
              <a:spcBef>
                <a:spcPts val="1800"/>
              </a:spcBef>
              <a:buClr>
                <a:schemeClr val="accent1"/>
              </a:buClr>
              <a:buSzPts val="1800"/>
            </a:pPr>
            <a:r>
              <a:rPr lang="fr-FR" sz="2200" dirty="0"/>
              <a:t>Le stockage des données </a:t>
            </a:r>
            <a:r>
              <a:rPr lang="en-GB" sz="2200" dirty="0"/>
              <a:t>–</a:t>
            </a:r>
            <a:r>
              <a:rPr lang="fr-FR" sz="2200" dirty="0"/>
              <a:t> Groupe 3</a:t>
            </a:r>
            <a:endParaRPr sz="2200" b="0" i="0" u="none" strike="noStrike" cap="none" dirty="0">
              <a:solidFill>
                <a:srgbClr val="000000"/>
              </a:solidFill>
              <a:latin typeface="Arial"/>
              <a:ea typeface="Arial"/>
              <a:cs typeface="Arial"/>
              <a:sym typeface="Arial"/>
            </a:endParaRPr>
          </a:p>
          <a:p>
            <a:pPr lvl="0" algn="just">
              <a:lnSpc>
                <a:spcPct val="120000"/>
              </a:lnSpc>
              <a:spcBef>
                <a:spcPts val="1800"/>
              </a:spcBef>
              <a:buClr>
                <a:schemeClr val="accent1"/>
              </a:buClr>
              <a:buSzPts val="1800"/>
            </a:pPr>
            <a:r>
              <a:rPr lang="en-GB" sz="2200" dirty="0"/>
              <a:t>L'échange d'informations – Groupe 1</a:t>
            </a:r>
            <a:endParaRPr sz="2200" b="0" i="0" u="none" strike="noStrike" cap="none" dirty="0">
              <a:solidFill>
                <a:srgbClr val="000000"/>
              </a:solidFill>
              <a:latin typeface="Arial"/>
              <a:ea typeface="Arial"/>
              <a:cs typeface="Arial"/>
              <a:sym typeface="Arial"/>
            </a:endParaRPr>
          </a:p>
          <a:p>
            <a:pPr marL="228600" marR="0" lvl="0" indent="-114300" algn="just" rtl="0">
              <a:lnSpc>
                <a:spcPct val="115000"/>
              </a:lnSpc>
              <a:spcBef>
                <a:spcPts val="1800"/>
              </a:spcBef>
              <a:spcAft>
                <a:spcPts val="0"/>
              </a:spcAft>
              <a:buClr>
                <a:schemeClr val="accent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Sécurité et bien-être du personnel des services sociaux</a:t>
            </a:r>
            <a:endParaRPr dirty="0"/>
          </a:p>
        </p:txBody>
      </p:sp>
      <p:sp>
        <p:nvSpPr>
          <p:cNvPr id="416" name="Google Shape;416;p2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Objectifs</a:t>
            </a:r>
            <a:endParaRPr dirty="0"/>
          </a:p>
        </p:txBody>
      </p:sp>
      <p:sp>
        <p:nvSpPr>
          <p:cNvPr id="417" name="Google Shape;417;p2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1800"/>
              <a:buFont typeface="Arial"/>
              <a:buChar char="●"/>
            </a:pPr>
            <a:r>
              <a:rPr lang="fr-FR" sz="2000" dirty="0">
                <a:solidFill>
                  <a:srgbClr val="000000"/>
                </a:solidFill>
                <a:latin typeface="Arial"/>
                <a:ea typeface="Arial"/>
                <a:cs typeface="Arial"/>
              </a:rPr>
              <a:t>Énumérer les actions clés à entreprendre pour assurer la sécurité et le bien-être du personnel des services sociaux dans le contexte des IDO</a:t>
            </a:r>
            <a:endParaRPr sz="2000" dirty="0">
              <a:solidFill>
                <a:srgbClr val="000000"/>
              </a:solidFill>
              <a:latin typeface="Arial"/>
              <a:ea typeface="Arial"/>
              <a:cs typeface="Arial"/>
              <a:sym typeface="Arial"/>
            </a:endParaRPr>
          </a:p>
          <a:p>
            <a:pPr marL="342900" lvl="0" indent="-342900">
              <a:lnSpc>
                <a:spcPct val="115000"/>
              </a:lnSpc>
              <a:buSzPts val="1800"/>
              <a:buFont typeface="Arial"/>
              <a:buChar char="●"/>
            </a:pPr>
            <a:r>
              <a:rPr lang="fr-FR" sz="2000" dirty="0">
                <a:solidFill>
                  <a:srgbClr val="000000"/>
                </a:solidFill>
                <a:latin typeface="Arial"/>
                <a:ea typeface="Arial"/>
                <a:cs typeface="Arial"/>
              </a:rPr>
              <a:t>Décrire comment adapter le processus de supervision à une modalité de prestation à distance</a:t>
            </a:r>
            <a:endParaRPr sz="2000" dirty="0">
              <a:solidFill>
                <a:srgbClr val="000000"/>
              </a:solidFill>
              <a:latin typeface="Arial"/>
              <a:ea typeface="Arial"/>
              <a:cs typeface="Arial"/>
              <a:sym typeface="Arial"/>
            </a:endParaRPr>
          </a:p>
        </p:txBody>
      </p:sp>
      <p:pic>
        <p:nvPicPr>
          <p:cNvPr id="418" name="Google Shape;418;p20"/>
          <p:cNvPicPr preferRelativeResize="0"/>
          <p:nvPr/>
        </p:nvPicPr>
        <p:blipFill rotWithShape="1">
          <a:blip r:embed="rId3">
            <a:alphaModFix/>
          </a:blip>
          <a:srcRect/>
          <a:stretch/>
        </p:blipFill>
        <p:spPr>
          <a:xfrm>
            <a:off x="9269506" y="3516314"/>
            <a:ext cx="1902117" cy="19082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1"/>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Sécurité et bien-être du personnel des services sociaux </a:t>
            </a:r>
            <a:r>
              <a:rPr lang="en-GB" dirty="0"/>
              <a:t> </a:t>
            </a:r>
            <a:endParaRPr dirty="0"/>
          </a:p>
        </p:txBody>
      </p:sp>
      <p:sp>
        <p:nvSpPr>
          <p:cNvPr id="424" name="Google Shape;424;p21"/>
          <p:cNvSpPr txBox="1">
            <a:spLocks noGrp="1"/>
          </p:cNvSpPr>
          <p:nvPr>
            <p:ph type="body" idx="1"/>
          </p:nvPr>
        </p:nvSpPr>
        <p:spPr>
          <a:xfrm>
            <a:off x="656022" y="1690687"/>
            <a:ext cx="5274261" cy="33784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1"/>
              </a:buClr>
              <a:buSzPts val="2000"/>
              <a:buNone/>
            </a:pPr>
            <a:endParaRPr dirty="0"/>
          </a:p>
          <a:p>
            <a:pPr marL="0" lvl="0" indent="0" algn="l" rtl="0">
              <a:lnSpc>
                <a:spcPct val="90000"/>
              </a:lnSpc>
              <a:spcBef>
                <a:spcPts val="1000"/>
              </a:spcBef>
              <a:spcAft>
                <a:spcPts val="0"/>
              </a:spcAft>
              <a:buClr>
                <a:schemeClr val="accent1"/>
              </a:buClr>
              <a:buSzPts val="2000"/>
              <a:buNone/>
            </a:pPr>
            <a:endParaRPr sz="2000" dirty="0">
              <a:latin typeface="Arial"/>
              <a:ea typeface="Arial"/>
              <a:cs typeface="Arial"/>
              <a:sym typeface="Arial"/>
            </a:endParaRPr>
          </a:p>
          <a:p>
            <a:pPr marL="0" lvl="0" indent="0" algn="l" rtl="0">
              <a:lnSpc>
                <a:spcPct val="90000"/>
              </a:lnSpc>
              <a:spcBef>
                <a:spcPts val="1000"/>
              </a:spcBef>
              <a:spcAft>
                <a:spcPts val="0"/>
              </a:spcAft>
              <a:buClr>
                <a:schemeClr val="accent1"/>
              </a:buClr>
              <a:buSzPts val="2000"/>
              <a:buNone/>
            </a:pPr>
            <a:endParaRPr sz="2000" dirty="0">
              <a:latin typeface="Arial"/>
              <a:ea typeface="Arial"/>
              <a:cs typeface="Arial"/>
              <a:sym typeface="Arial"/>
            </a:endParaRPr>
          </a:p>
          <a:p>
            <a:pPr marL="0" lvl="0" indent="0" algn="l" rtl="0">
              <a:lnSpc>
                <a:spcPct val="90000"/>
              </a:lnSpc>
              <a:spcBef>
                <a:spcPts val="1000"/>
              </a:spcBef>
              <a:spcAft>
                <a:spcPts val="0"/>
              </a:spcAft>
              <a:buClr>
                <a:schemeClr val="accent1"/>
              </a:buClr>
              <a:buSzPts val="2000"/>
              <a:buNone/>
            </a:pPr>
            <a:endParaRPr sz="2000" dirty="0">
              <a:latin typeface="Arial"/>
              <a:ea typeface="Arial"/>
              <a:cs typeface="Arial"/>
              <a:sym typeface="Arial"/>
            </a:endParaRPr>
          </a:p>
          <a:p>
            <a:pPr marL="0" lvl="0" indent="0">
              <a:buSzPts val="2000"/>
            </a:pPr>
            <a:r>
              <a:rPr lang="fr-FR" sz="2000" dirty="0">
                <a:latin typeface="Arial"/>
                <a:ea typeface="Arial"/>
                <a:cs typeface="Arial"/>
                <a:sym typeface="Arial"/>
              </a:rPr>
              <a:t>En binôme, discutez des mesures supplémentaires que vous avez prises dans votre contexte pour assurer la sécurité de votre équipe, des clients et des volontaires dans le cadre de la COVID-19 et d'autres IDO.</a:t>
            </a:r>
            <a:endParaRPr sz="2000" dirty="0">
              <a:latin typeface="Arial"/>
              <a:ea typeface="Arial"/>
              <a:cs typeface="Arial"/>
              <a:sym typeface="Arial"/>
            </a:endParaRPr>
          </a:p>
        </p:txBody>
      </p:sp>
      <p:pic>
        <p:nvPicPr>
          <p:cNvPr id="425" name="Google Shape;425;p21"/>
          <p:cNvPicPr preferRelativeResize="0"/>
          <p:nvPr/>
        </p:nvPicPr>
        <p:blipFill rotWithShape="1">
          <a:blip r:embed="rId3">
            <a:alphaModFix/>
          </a:blip>
          <a:srcRect/>
          <a:stretch/>
        </p:blipFill>
        <p:spPr>
          <a:xfrm>
            <a:off x="7954069" y="3611353"/>
            <a:ext cx="1438781" cy="944962"/>
          </a:xfrm>
          <a:prstGeom prst="rect">
            <a:avLst/>
          </a:prstGeom>
          <a:noFill/>
          <a:ln>
            <a:noFill/>
          </a:ln>
        </p:spPr>
      </p:pic>
      <p:pic>
        <p:nvPicPr>
          <p:cNvPr id="426" name="Google Shape;426;p21"/>
          <p:cNvPicPr preferRelativeResize="0"/>
          <p:nvPr/>
        </p:nvPicPr>
        <p:blipFill rotWithShape="1">
          <a:blip r:embed="rId4">
            <a:alphaModFix/>
          </a:blip>
          <a:srcRect/>
          <a:stretch/>
        </p:blipFill>
        <p:spPr>
          <a:xfrm>
            <a:off x="7954069" y="1438644"/>
            <a:ext cx="1571671" cy="15716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br>
              <a:rPr lang="en-GB" dirty="0"/>
            </a:br>
            <a:r>
              <a:rPr lang="en-GB" dirty="0"/>
              <a:t>Accompagnement et supervision</a:t>
            </a:r>
            <a:endParaRPr dirty="0"/>
          </a:p>
        </p:txBody>
      </p:sp>
      <p:sp>
        <p:nvSpPr>
          <p:cNvPr id="432" name="Google Shape;432;p22"/>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spcBef>
                <a:spcPts val="0"/>
              </a:spcBef>
              <a:buSzPts val="4000"/>
              <a:buNone/>
            </a:pPr>
            <a:r>
              <a:rPr lang="en-GB" sz="4000" b="1" dirty="0">
                <a:solidFill>
                  <a:srgbClr val="000000"/>
                </a:solidFill>
                <a:latin typeface="Arial"/>
                <a:ea typeface="Arial"/>
                <a:cs typeface="Arial"/>
                <a:sym typeface="Arial"/>
              </a:rPr>
              <a:t>Disponible</a:t>
            </a:r>
            <a:endParaRPr sz="4000" b="1" dirty="0"/>
          </a:p>
        </p:txBody>
      </p:sp>
      <p:pic>
        <p:nvPicPr>
          <p:cNvPr id="433" name="Google Shape;433;p22"/>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34" name="Google Shape;434;p22"/>
          <p:cNvPicPr preferRelativeResize="0"/>
          <p:nvPr/>
        </p:nvPicPr>
        <p:blipFill rotWithShape="1">
          <a:blip r:embed="rId4">
            <a:alphaModFix/>
          </a:blip>
          <a:srcRect/>
          <a:stretch/>
        </p:blipFill>
        <p:spPr>
          <a:xfrm>
            <a:off x="852784" y="1998109"/>
            <a:ext cx="2861781" cy="28617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a:t>Accompagnement et supervision</a:t>
            </a:r>
            <a:endParaRPr dirty="0"/>
          </a:p>
        </p:txBody>
      </p:sp>
      <p:sp>
        <p:nvSpPr>
          <p:cNvPr id="440" name="Google Shape;440;p23"/>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spcBef>
                <a:spcPts val="0"/>
              </a:spcBef>
              <a:buSzPts val="4000"/>
              <a:buNone/>
            </a:pPr>
            <a:r>
              <a:rPr lang="en-US" sz="4000" b="1" dirty="0">
                <a:solidFill>
                  <a:srgbClr val="000000"/>
                </a:solidFill>
                <a:latin typeface="Arial"/>
                <a:ea typeface="Arial"/>
                <a:cs typeface="Arial"/>
              </a:rPr>
              <a:t>Contrôle</a:t>
            </a:r>
            <a:endParaRPr sz="4000" b="1" dirty="0">
              <a:solidFill>
                <a:srgbClr val="000000"/>
              </a:solidFill>
              <a:latin typeface="Arial"/>
              <a:ea typeface="Arial"/>
              <a:cs typeface="Arial"/>
            </a:endParaRPr>
          </a:p>
        </p:txBody>
      </p:sp>
      <p:pic>
        <p:nvPicPr>
          <p:cNvPr id="441" name="Google Shape;441;p23"/>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42" name="Google Shape;442;p23"/>
          <p:cNvPicPr preferRelativeResize="0"/>
          <p:nvPr/>
        </p:nvPicPr>
        <p:blipFill rotWithShape="1">
          <a:blip r:embed="rId4">
            <a:alphaModFix/>
          </a:blip>
          <a:srcRect/>
          <a:stretch/>
        </p:blipFill>
        <p:spPr>
          <a:xfrm>
            <a:off x="886425" y="1795760"/>
            <a:ext cx="3179547" cy="32243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a:t>Accompagnement et supervision</a:t>
            </a:r>
            <a:endParaRPr dirty="0"/>
          </a:p>
        </p:txBody>
      </p:sp>
      <p:sp>
        <p:nvSpPr>
          <p:cNvPr id="448" name="Google Shape;448;p24"/>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spcBef>
                <a:spcPts val="0"/>
              </a:spcBef>
              <a:buSzPts val="4000"/>
              <a:buNone/>
            </a:pPr>
            <a:r>
              <a:rPr lang="en-GB" sz="4000" b="1" dirty="0">
                <a:solidFill>
                  <a:srgbClr val="000000"/>
                </a:solidFill>
                <a:latin typeface="Arial"/>
                <a:ea typeface="Arial"/>
                <a:cs typeface="Arial"/>
                <a:sym typeface="Arial"/>
              </a:rPr>
              <a:t>Appels</a:t>
            </a:r>
            <a:endParaRPr sz="4000" b="1" dirty="0"/>
          </a:p>
        </p:txBody>
      </p:sp>
      <p:pic>
        <p:nvPicPr>
          <p:cNvPr id="449" name="Google Shape;449;p24"/>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50" name="Google Shape;450;p24"/>
          <p:cNvPicPr preferRelativeResize="0"/>
          <p:nvPr/>
        </p:nvPicPr>
        <p:blipFill rotWithShape="1">
          <a:blip r:embed="rId4">
            <a:alphaModFix/>
          </a:blip>
          <a:srcRect/>
          <a:stretch/>
        </p:blipFill>
        <p:spPr>
          <a:xfrm>
            <a:off x="1328438" y="2228909"/>
            <a:ext cx="2400182" cy="2400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a:t>Accompagnement et supervision</a:t>
            </a:r>
            <a:endParaRPr dirty="0"/>
          </a:p>
        </p:txBody>
      </p:sp>
      <p:sp>
        <p:nvSpPr>
          <p:cNvPr id="456" name="Google Shape;456;p25"/>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spcBef>
                <a:spcPts val="0"/>
              </a:spcBef>
              <a:buSzPts val="4000"/>
              <a:buNone/>
            </a:pPr>
            <a:r>
              <a:rPr lang="en-GB" sz="4000" b="1" dirty="0">
                <a:solidFill>
                  <a:srgbClr val="000000"/>
                </a:solidFill>
                <a:latin typeface="Arial"/>
                <a:ea typeface="Arial"/>
                <a:cs typeface="Arial"/>
                <a:sym typeface="Arial"/>
              </a:rPr>
              <a:t>Séance</a:t>
            </a:r>
            <a:endParaRPr sz="4000" b="1" dirty="0"/>
          </a:p>
        </p:txBody>
      </p:sp>
      <p:pic>
        <p:nvPicPr>
          <p:cNvPr id="457" name="Google Shape;457;p25"/>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58" name="Google Shape;458;p25"/>
          <p:cNvPicPr preferRelativeResize="0"/>
          <p:nvPr/>
        </p:nvPicPr>
        <p:blipFill rotWithShape="1">
          <a:blip r:embed="rId4">
            <a:alphaModFix/>
          </a:blip>
          <a:srcRect/>
          <a:stretch/>
        </p:blipFill>
        <p:spPr>
          <a:xfrm>
            <a:off x="1077507" y="1932643"/>
            <a:ext cx="2855299" cy="2855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dirty="0"/>
              <a:t>Agenda</a:t>
            </a:r>
            <a:endParaRPr dirty="0"/>
          </a:p>
        </p:txBody>
      </p:sp>
      <p:sp>
        <p:nvSpPr>
          <p:cNvPr id="241" name="Google Shape;241;p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en-GB" sz="2000" dirty="0">
                <a:highlight>
                  <a:srgbClr val="FFFF00"/>
                </a:highlight>
                <a:latin typeface="+mj-lt"/>
              </a:rPr>
              <a:t>Inclure l’agenda préféré</a:t>
            </a:r>
          </a:p>
          <a:p>
            <a:pPr marL="228600" lvl="0" indent="-228600" algn="l" rtl="0">
              <a:lnSpc>
                <a:spcPct val="90000"/>
              </a:lnSpc>
              <a:spcBef>
                <a:spcPts val="0"/>
              </a:spcBef>
              <a:spcAft>
                <a:spcPts val="0"/>
              </a:spcAft>
              <a:buClr>
                <a:schemeClr val="accent1"/>
              </a:buClr>
              <a:buSzPts val="2800"/>
              <a:buChar char="•"/>
            </a:pPr>
            <a:endParaRPr dirty="0"/>
          </a:p>
        </p:txBody>
      </p:sp>
      <p:sp>
        <p:nvSpPr>
          <p:cNvPr id="242" name="Google Shape;242;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t>Agenda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br>
              <a:rPr lang="en-GB" dirty="0"/>
            </a:br>
            <a:r>
              <a:rPr lang="en-GB" dirty="0"/>
              <a:t>Accompagnement et supervision</a:t>
            </a:r>
            <a:endParaRPr dirty="0"/>
          </a:p>
        </p:txBody>
      </p:sp>
      <p:sp>
        <p:nvSpPr>
          <p:cNvPr id="464" name="Google Shape;464;p26"/>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spcBef>
                <a:spcPts val="0"/>
              </a:spcBef>
              <a:buSzPts val="4000"/>
              <a:buNone/>
            </a:pPr>
            <a:r>
              <a:rPr lang="en-GB" sz="4000" b="1" dirty="0">
                <a:solidFill>
                  <a:srgbClr val="000000"/>
                </a:solidFill>
                <a:latin typeface="Arial"/>
                <a:ea typeface="Arial"/>
                <a:cs typeface="Arial"/>
                <a:sym typeface="Arial"/>
              </a:rPr>
              <a:t>En permanence </a:t>
            </a:r>
            <a:endParaRPr sz="4000" b="1" dirty="0"/>
          </a:p>
        </p:txBody>
      </p:sp>
      <p:pic>
        <p:nvPicPr>
          <p:cNvPr id="465" name="Google Shape;465;p26"/>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66" name="Google Shape;466;p26"/>
          <p:cNvPicPr preferRelativeResize="0"/>
          <p:nvPr/>
        </p:nvPicPr>
        <p:blipFill rotWithShape="1">
          <a:blip r:embed="rId4">
            <a:alphaModFix/>
          </a:blip>
          <a:srcRect/>
          <a:stretch/>
        </p:blipFill>
        <p:spPr>
          <a:xfrm>
            <a:off x="1147303" y="1814306"/>
            <a:ext cx="3229388" cy="32293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dd417da581_0_278"/>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Renforcer le système de protection de l'enfance</a:t>
            </a:r>
            <a:endParaRPr dirty="0"/>
          </a:p>
        </p:txBody>
      </p:sp>
      <p:sp>
        <p:nvSpPr>
          <p:cNvPr id="472" name="Google Shape;472;gdd417da581_0_278"/>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indent="-457200">
              <a:lnSpc>
                <a:spcPct val="100000"/>
              </a:lnSpc>
              <a:spcBef>
                <a:spcPts val="0"/>
              </a:spcBef>
              <a:buSzPts val="3500"/>
            </a:pPr>
            <a:r>
              <a:rPr lang="fr-FR" dirty="0">
                <a:solidFill>
                  <a:srgbClr val="000000"/>
                </a:solidFill>
                <a:latin typeface="Arial"/>
                <a:ea typeface="Arial"/>
                <a:cs typeface="Arial"/>
              </a:rPr>
              <a:t>Décrire les considérations clés à prendre en compte pour travailler au sein du système de protection de l'enfance dans le contexte de la COVID-19 et d'autres IDO.</a:t>
            </a:r>
            <a:endParaRPr dirty="0">
              <a:solidFill>
                <a:srgbClr val="000000"/>
              </a:solidFill>
              <a:latin typeface="Arial"/>
              <a:ea typeface="Arial"/>
              <a:cs typeface="Arial"/>
            </a:endParaRPr>
          </a:p>
          <a:p>
            <a:pPr marL="0" lvl="0" indent="0" algn="l" rtl="0">
              <a:lnSpc>
                <a:spcPct val="90000"/>
              </a:lnSpc>
              <a:spcBef>
                <a:spcPts val="1000"/>
              </a:spcBef>
              <a:spcAft>
                <a:spcPts val="0"/>
              </a:spcAft>
              <a:buSzPts val="2800"/>
              <a:buNone/>
            </a:pPr>
            <a:endParaRPr dirty="0">
              <a:highlight>
                <a:srgbClr val="FFFF00"/>
              </a:highlight>
            </a:endParaRPr>
          </a:p>
        </p:txBody>
      </p:sp>
      <p:sp>
        <p:nvSpPr>
          <p:cNvPr id="473" name="Google Shape;473;gdd417da581_0_278"/>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Objectif de la séance</a:t>
            </a:r>
            <a:endParaRPr dirty="0"/>
          </a:p>
        </p:txBody>
      </p:sp>
      <p:pic>
        <p:nvPicPr>
          <p:cNvPr id="474" name="Google Shape;474;gdd417da581_0_278" descr="objective Icon 2206233"/>
          <p:cNvPicPr preferRelativeResize="0"/>
          <p:nvPr/>
        </p:nvPicPr>
        <p:blipFill rotWithShape="1">
          <a:blip r:embed="rId3">
            <a:alphaModFix/>
          </a:blip>
          <a:srcRect/>
          <a:stretch/>
        </p:blipFill>
        <p:spPr>
          <a:xfrm>
            <a:off x="9031920" y="4163258"/>
            <a:ext cx="1905000" cy="1905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dd417da581_0_28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Renforcer le système de protection de l'enfance</a:t>
            </a:r>
            <a:endParaRPr dirty="0"/>
          </a:p>
        </p:txBody>
      </p:sp>
      <p:sp>
        <p:nvSpPr>
          <p:cNvPr id="480" name="Google Shape;480;gdd417da581_0_28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indent="-457200">
              <a:lnSpc>
                <a:spcPct val="100000"/>
              </a:lnSpc>
              <a:spcBef>
                <a:spcPts val="0"/>
              </a:spcBef>
              <a:buSzPts val="3500"/>
            </a:pPr>
            <a:r>
              <a:rPr lang="en-GB" sz="2000" dirty="0">
                <a:solidFill>
                  <a:schemeClr val="bg2"/>
                </a:solidFill>
                <a:latin typeface="Arial"/>
                <a:ea typeface="Arial"/>
                <a:cs typeface="Arial"/>
                <a:sym typeface="Arial"/>
              </a:rPr>
              <a:t>Discutez </a:t>
            </a:r>
            <a:r>
              <a:rPr lang="en-GB" sz="2000" dirty="0" err="1">
                <a:solidFill>
                  <a:schemeClr val="bg2"/>
                </a:solidFill>
                <a:latin typeface="Arial"/>
                <a:ea typeface="Arial"/>
                <a:cs typeface="Arial"/>
                <a:sym typeface="Arial"/>
              </a:rPr>
              <a:t>en</a:t>
            </a:r>
            <a:r>
              <a:rPr lang="en-GB" sz="2000" dirty="0">
                <a:solidFill>
                  <a:schemeClr val="bg2"/>
                </a:solidFill>
                <a:latin typeface="Arial"/>
                <a:ea typeface="Arial"/>
                <a:cs typeface="Arial"/>
                <a:sym typeface="Arial"/>
              </a:rPr>
              <a:t> groups</a:t>
            </a:r>
          </a:p>
          <a:p>
            <a:pPr indent="-457200">
              <a:lnSpc>
                <a:spcPct val="100000"/>
              </a:lnSpc>
              <a:spcBef>
                <a:spcPts val="0"/>
              </a:spcBef>
              <a:buSzPts val="3500"/>
            </a:pPr>
            <a:r>
              <a:rPr lang="fr-FR" sz="2000" dirty="0">
                <a:solidFill>
                  <a:schemeClr val="bg2"/>
                </a:solidFill>
                <a:latin typeface="Arial"/>
                <a:ea typeface="Arial"/>
                <a:cs typeface="Arial"/>
                <a:sym typeface="Arial"/>
              </a:rPr>
              <a:t>Quelles possibilités de renforcement du système et quelles considérations devons-nous garder à l'esprit lorsque nous envisageons une transition vers la gestion de cas à distance dans le contexte de la COVID-19 ?</a:t>
            </a:r>
          </a:p>
          <a:p>
            <a:pPr indent="-457200">
              <a:lnSpc>
                <a:spcPct val="100000"/>
              </a:lnSpc>
              <a:spcBef>
                <a:spcPts val="0"/>
              </a:spcBef>
              <a:buSzPts val="3500"/>
            </a:pPr>
            <a:r>
              <a:rPr lang="en-GB" sz="2000" dirty="0">
                <a:solidFill>
                  <a:schemeClr val="bg2"/>
                </a:solidFill>
                <a:latin typeface="Arial"/>
                <a:ea typeface="Arial"/>
                <a:cs typeface="Arial"/>
                <a:sym typeface="Arial"/>
              </a:rPr>
              <a:t>10 minutes</a:t>
            </a:r>
            <a:endParaRPr sz="2000" dirty="0">
              <a:solidFill>
                <a:schemeClr val="bg2"/>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highlight>
                <a:srgbClr val="FFFF00"/>
              </a:highlight>
            </a:endParaRPr>
          </a:p>
        </p:txBody>
      </p:sp>
      <p:sp>
        <p:nvSpPr>
          <p:cNvPr id="481" name="Google Shape;481;gdd417da581_0_285"/>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Activité</a:t>
            </a:r>
            <a:endParaRPr dirty="0"/>
          </a:p>
        </p:txBody>
      </p:sp>
      <p:pic>
        <p:nvPicPr>
          <p:cNvPr id="482" name="Google Shape;482;gdd417da581_0_285"/>
          <p:cNvPicPr preferRelativeResize="0"/>
          <p:nvPr/>
        </p:nvPicPr>
        <p:blipFill rotWithShape="1">
          <a:blip r:embed="rId3">
            <a:alphaModFix/>
          </a:blip>
          <a:srcRect/>
          <a:stretch/>
        </p:blipFill>
        <p:spPr>
          <a:xfrm>
            <a:off x="8224078" y="4200843"/>
            <a:ext cx="3383573" cy="33896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dd417da581_0_293"/>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Renforcer le système de protection de l'enfance</a:t>
            </a:r>
            <a:endParaRPr dirty="0"/>
          </a:p>
        </p:txBody>
      </p:sp>
      <p:sp>
        <p:nvSpPr>
          <p:cNvPr id="488" name="Google Shape;488;gdd417da581_0_293"/>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342900" indent="-342900">
              <a:lnSpc>
                <a:spcPct val="100000"/>
              </a:lnSpc>
              <a:spcBef>
                <a:spcPts val="0"/>
              </a:spcBef>
              <a:buSzPts val="3500"/>
            </a:pPr>
            <a:r>
              <a:rPr lang="fr-FR" sz="2000" dirty="0">
                <a:solidFill>
                  <a:srgbClr val="000000"/>
                </a:solidFill>
                <a:latin typeface="Arial"/>
                <a:ea typeface="Arial"/>
                <a:cs typeface="Arial"/>
              </a:rPr>
              <a:t>Renforcer le lien entre les services de santé et les services sociaux aux niveaux national, sous-national et communautaire</a:t>
            </a:r>
            <a:endParaRPr lang="fr-FR" sz="2000" dirty="0">
              <a:solidFill>
                <a:srgbClr val="000000"/>
              </a:solidFill>
              <a:latin typeface="Arial"/>
              <a:ea typeface="Arial"/>
              <a:cs typeface="Arial"/>
              <a:sym typeface="Arial"/>
            </a:endParaRPr>
          </a:p>
          <a:p>
            <a:pPr marL="342900" indent="-342900">
              <a:lnSpc>
                <a:spcPct val="100000"/>
              </a:lnSpc>
              <a:spcBef>
                <a:spcPts val="0"/>
              </a:spcBef>
              <a:buSzPts val="3500"/>
            </a:pPr>
            <a:r>
              <a:rPr lang="fr-FR" sz="2000" dirty="0">
                <a:solidFill>
                  <a:srgbClr val="000000"/>
                </a:solidFill>
                <a:latin typeface="Arial"/>
                <a:ea typeface="Arial"/>
                <a:cs typeface="Arial"/>
              </a:rPr>
              <a:t>Coordonner et soutenir la mise en place de services de protection sociale pour les ménages économiquement vulnérables </a:t>
            </a:r>
            <a:endParaRPr lang="fr-FR" sz="2000" dirty="0">
              <a:solidFill>
                <a:srgbClr val="000000"/>
              </a:solidFill>
              <a:latin typeface="Arial"/>
              <a:ea typeface="Arial"/>
              <a:cs typeface="Arial"/>
              <a:sym typeface="Arial"/>
            </a:endParaRPr>
          </a:p>
          <a:p>
            <a:pPr marL="342900" indent="-342900">
              <a:lnSpc>
                <a:spcPct val="100000"/>
              </a:lnSpc>
              <a:spcBef>
                <a:spcPts val="0"/>
              </a:spcBef>
              <a:buSzPts val="3500"/>
            </a:pPr>
            <a:r>
              <a:rPr lang="fr-FR" sz="2000" dirty="0">
                <a:solidFill>
                  <a:srgbClr val="000000"/>
                </a:solidFill>
                <a:latin typeface="Arial"/>
                <a:ea typeface="Arial"/>
                <a:cs typeface="Arial"/>
              </a:rPr>
              <a:t>Pour les enfants réfugiés et demandeurs d'asile, plaider en faveur de l'accès aux services de protection sociale</a:t>
            </a:r>
            <a:endParaRPr lang="fr-FR" sz="2000" dirty="0">
              <a:solidFill>
                <a:srgbClr val="000000"/>
              </a:solidFill>
              <a:latin typeface="Arial"/>
              <a:ea typeface="Arial"/>
              <a:cs typeface="Arial"/>
              <a:sym typeface="Arial"/>
            </a:endParaRPr>
          </a:p>
          <a:p>
            <a:pPr marL="342900" indent="-342900">
              <a:lnSpc>
                <a:spcPct val="100000"/>
              </a:lnSpc>
              <a:spcBef>
                <a:spcPts val="0"/>
              </a:spcBef>
              <a:buSzPts val="3500"/>
            </a:pPr>
            <a:r>
              <a:rPr lang="fr-FR" sz="2000" dirty="0">
                <a:solidFill>
                  <a:srgbClr val="000000"/>
                </a:solidFill>
                <a:latin typeface="Arial"/>
                <a:ea typeface="Arial"/>
                <a:cs typeface="Arial"/>
              </a:rPr>
              <a:t>Plaider pour que les services de gestion de cas soient considérés comme essentiels et comme une partie vitale de la réponse à la COVID-19 </a:t>
            </a:r>
            <a:endParaRPr sz="20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highlight>
                <a:srgbClr val="FFFF00"/>
              </a:highlight>
            </a:endParaRPr>
          </a:p>
        </p:txBody>
      </p:sp>
      <p:sp>
        <p:nvSpPr>
          <p:cNvPr id="489" name="Google Shape;489;gdd417da581_0_293"/>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Suggestions Partie I</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dd417da581_0_30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lvl="0"/>
            <a:r>
              <a:rPr lang="fr-FR" dirty="0"/>
              <a:t>Renforcer le système de protection de l'enfance</a:t>
            </a:r>
            <a:endParaRPr dirty="0"/>
          </a:p>
        </p:txBody>
      </p:sp>
      <p:sp>
        <p:nvSpPr>
          <p:cNvPr id="495" name="Google Shape;495;gdd417da581_0_30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342900" indent="-342900">
              <a:lnSpc>
                <a:spcPct val="100000"/>
              </a:lnSpc>
              <a:spcBef>
                <a:spcPts val="0"/>
              </a:spcBef>
              <a:buSzPts val="3500"/>
            </a:pPr>
            <a:r>
              <a:rPr lang="fr-FR" sz="2000" dirty="0">
                <a:solidFill>
                  <a:srgbClr val="000000"/>
                </a:solidFill>
                <a:latin typeface="Arial"/>
                <a:ea typeface="Arial"/>
                <a:cs typeface="Arial"/>
              </a:rPr>
              <a:t>Plaider auprès des gouvernements pour qu'ils soutiennent le personnel des services sociaux et le personnel humanitaire chargé de la protection de l'enfance</a:t>
            </a:r>
            <a:endParaRPr lang="fr-FR" sz="2000" dirty="0">
              <a:solidFill>
                <a:srgbClr val="000000"/>
              </a:solidFill>
              <a:latin typeface="Arial"/>
              <a:ea typeface="Arial"/>
              <a:cs typeface="Arial"/>
              <a:sym typeface="Arial"/>
            </a:endParaRPr>
          </a:p>
          <a:p>
            <a:pPr marL="342900" indent="-342900">
              <a:lnSpc>
                <a:spcPct val="100000"/>
              </a:lnSpc>
              <a:spcBef>
                <a:spcPts val="0"/>
              </a:spcBef>
              <a:buSzPts val="3500"/>
            </a:pPr>
            <a:r>
              <a:rPr lang="fr-FR" sz="2000" dirty="0">
                <a:solidFill>
                  <a:srgbClr val="000000"/>
                </a:solidFill>
                <a:latin typeface="Arial"/>
                <a:ea typeface="Arial"/>
                <a:cs typeface="Arial"/>
              </a:rPr>
              <a:t>Plaider en faveur d'une augmentation du personnel des services sociaux dans les hôpitaux et les centres médicaux</a:t>
            </a:r>
            <a:endParaRPr lang="fr-FR" sz="2000" dirty="0">
              <a:solidFill>
                <a:srgbClr val="000000"/>
              </a:solidFill>
              <a:latin typeface="Arial"/>
              <a:ea typeface="Arial"/>
              <a:cs typeface="Arial"/>
              <a:sym typeface="Arial"/>
            </a:endParaRPr>
          </a:p>
          <a:p>
            <a:pPr marL="342900" indent="-342900">
              <a:lnSpc>
                <a:spcPct val="100000"/>
              </a:lnSpc>
              <a:spcBef>
                <a:spcPts val="0"/>
              </a:spcBef>
              <a:buSzPts val="3500"/>
            </a:pPr>
            <a:r>
              <a:rPr lang="fr-FR" sz="2000" dirty="0">
                <a:solidFill>
                  <a:srgbClr val="000000"/>
                </a:solidFill>
                <a:latin typeface="Arial"/>
                <a:ea typeface="Arial"/>
                <a:cs typeface="Arial"/>
              </a:rPr>
              <a:t>Plaider auprès des gouvernements et des autres agences pour que la protection de l'enfance soit budgétisée et que les gestionnaires de cas reçoivent des PPE et une formation sur l'atténuation des risques</a:t>
            </a:r>
            <a:endParaRPr lang="fr-FR" sz="2000" dirty="0">
              <a:solidFill>
                <a:srgbClr val="000000"/>
              </a:solidFill>
              <a:latin typeface="Arial"/>
              <a:ea typeface="Arial"/>
              <a:cs typeface="Arial"/>
              <a:sym typeface="Arial"/>
            </a:endParaRPr>
          </a:p>
          <a:p>
            <a:pPr marL="342900" indent="-342900">
              <a:lnSpc>
                <a:spcPct val="100000"/>
              </a:lnSpc>
              <a:spcBef>
                <a:spcPts val="0"/>
              </a:spcBef>
              <a:buSzPts val="3500"/>
            </a:pPr>
            <a:r>
              <a:rPr lang="fr-FR" sz="2000" dirty="0">
                <a:solidFill>
                  <a:srgbClr val="000000"/>
                </a:solidFill>
                <a:latin typeface="Arial"/>
                <a:ea typeface="Arial"/>
                <a:cs typeface="Arial"/>
              </a:rPr>
              <a:t>Plaider auprès des gouvernements pour qu'ils incluent une formation sur les risques liés à la protection de l'enfance dans le cadre de la COVID-19 pour le personnel de santé, de l'éducation et des services sociaux</a:t>
            </a:r>
            <a:endParaRPr sz="20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highlight>
                <a:srgbClr val="FFFF00"/>
              </a:highlight>
            </a:endParaRPr>
          </a:p>
        </p:txBody>
      </p:sp>
      <p:sp>
        <p:nvSpPr>
          <p:cNvPr id="496" name="Google Shape;496;gdd417da581_0_302"/>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a:solidFill>
                  <a:srgbClr val="71345C"/>
                </a:solidFill>
              </a:rPr>
              <a:t>Suggestions Partie II</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en-GB" dirty="0"/>
              <a:t>Synthèse</a:t>
            </a:r>
            <a:endParaRPr dirty="0"/>
          </a:p>
        </p:txBody>
      </p:sp>
      <p:sp>
        <p:nvSpPr>
          <p:cNvPr id="502" name="Google Shape;502;p2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dirty="0">
                <a:solidFill>
                  <a:srgbClr val="FF0000"/>
                </a:solidFill>
              </a:rPr>
              <a:t>Questions?</a:t>
            </a:r>
            <a:endParaRPr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aphicFrame>
        <p:nvGraphicFramePr>
          <p:cNvPr id="507" name="Google Shape;507;p28"/>
          <p:cNvGraphicFramePr/>
          <p:nvPr>
            <p:extLst>
              <p:ext uri="{D42A27DB-BD31-4B8C-83A1-F6EECF244321}">
                <p14:modId xmlns:p14="http://schemas.microsoft.com/office/powerpoint/2010/main" val="2290031573"/>
              </p:ext>
            </p:extLst>
          </p:nvPr>
        </p:nvGraphicFramePr>
        <p:xfrm>
          <a:off x="3103663" y="3340608"/>
          <a:ext cx="6275325" cy="2961975"/>
        </p:xfrm>
        <a:graphic>
          <a:graphicData uri="http://schemas.openxmlformats.org/drawingml/2006/table">
            <a:tbl>
              <a:tblPr firstRow="1" bandRow="1">
                <a:noFill/>
                <a:tableStyleId>{194CD837-3A0A-4BCA-96CD-9B7551FAEE21}</a:tableStyleId>
              </a:tblPr>
              <a:tblGrid>
                <a:gridCol w="2091775">
                  <a:extLst>
                    <a:ext uri="{9D8B030D-6E8A-4147-A177-3AD203B41FA5}">
                      <a16:colId xmlns:a16="http://schemas.microsoft.com/office/drawing/2014/main" val="20000"/>
                    </a:ext>
                  </a:extLst>
                </a:gridCol>
                <a:gridCol w="2091775">
                  <a:extLst>
                    <a:ext uri="{9D8B030D-6E8A-4147-A177-3AD203B41FA5}">
                      <a16:colId xmlns:a16="http://schemas.microsoft.com/office/drawing/2014/main" val="20001"/>
                    </a:ext>
                  </a:extLst>
                </a:gridCol>
                <a:gridCol w="2091775">
                  <a:extLst>
                    <a:ext uri="{9D8B030D-6E8A-4147-A177-3AD203B41FA5}">
                      <a16:colId xmlns:a16="http://schemas.microsoft.com/office/drawing/2014/main" val="20002"/>
                    </a:ext>
                  </a:extLst>
                </a:gridCol>
              </a:tblGrid>
              <a:tr h="76127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latin typeface="Helvetica Neue Light" panose="020B0604020202020204" charset="0"/>
                        </a:rPr>
                        <a:t>Mise </a:t>
                      </a:r>
                      <a:r>
                        <a:rPr lang="en-US" sz="1400" b="1" u="none" strike="noStrike" cap="none" dirty="0" err="1">
                          <a:latin typeface="Helvetica Neue Light" panose="020B0604020202020204" charset="0"/>
                        </a:rPr>
                        <a:t>en</a:t>
                      </a:r>
                      <a:r>
                        <a:rPr lang="en-US" sz="1400" b="1" u="none" strike="noStrike" cap="none" dirty="0">
                          <a:latin typeface="Helvetica Neue Light" panose="020B0604020202020204" charset="0"/>
                        </a:rPr>
                        <a:t> place : 1</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85525" marR="85525" marT="42775" marB="42775" anchor="ctr">
                    <a:solidFill>
                      <a:srgbClr val="02679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latin typeface="Helvetica Neue Light" panose="020B0604020202020204" charset="0"/>
                        </a:rPr>
                        <a:t>Mise </a:t>
                      </a:r>
                      <a:r>
                        <a:rPr lang="en-US" sz="1400" b="1" u="none" strike="noStrike" cap="none" dirty="0" err="1">
                          <a:latin typeface="Helvetica Neue Light" panose="020B0604020202020204" charset="0"/>
                        </a:rPr>
                        <a:t>en</a:t>
                      </a:r>
                      <a:r>
                        <a:rPr lang="en-US" sz="1400" b="1" u="none" strike="noStrike" cap="none" dirty="0">
                          <a:latin typeface="Helvetica Neue Light" panose="020B0604020202020204" charset="0"/>
                        </a:rPr>
                        <a:t> place : 2</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85525" marR="85525" marT="42775" marB="42775" anchor="ctr">
                    <a:solidFill>
                      <a:srgbClr val="02679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latin typeface="Helvetica Neue Light" panose="020B0604020202020204" charset="0"/>
                        </a:rPr>
                        <a:t>Mise </a:t>
                      </a:r>
                      <a:r>
                        <a:rPr lang="en-US" sz="1400" b="1" u="none" strike="noStrike" cap="none" dirty="0" err="1">
                          <a:latin typeface="Helvetica Neue Light" panose="020B0604020202020204" charset="0"/>
                        </a:rPr>
                        <a:t>en</a:t>
                      </a:r>
                      <a:r>
                        <a:rPr lang="en-US" sz="1400" b="1" u="none" strike="noStrike" cap="none" dirty="0">
                          <a:latin typeface="Helvetica Neue Light" panose="020B0604020202020204" charset="0"/>
                        </a:rPr>
                        <a:t> place : 3</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85525" marR="85525" marT="42775" marB="42775" anchor="ctr">
                    <a:solidFill>
                      <a:srgbClr val="026794"/>
                    </a:solidFill>
                  </a:tcPr>
                </a:tc>
                <a:extLst>
                  <a:ext uri="{0D108BD9-81ED-4DB2-BD59-A6C34878D82A}">
                    <a16:rowId xmlns:a16="http://schemas.microsoft.com/office/drawing/2014/main" val="10000"/>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extLst>
                  <a:ext uri="{0D108BD9-81ED-4DB2-BD59-A6C34878D82A}">
                    <a16:rowId xmlns:a16="http://schemas.microsoft.com/office/drawing/2014/main" val="10001"/>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extLst>
                  <a:ext uri="{0D108BD9-81ED-4DB2-BD59-A6C34878D82A}">
                    <a16:rowId xmlns:a16="http://schemas.microsoft.com/office/drawing/2014/main" val="10002"/>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extLst>
                  <a:ext uri="{0D108BD9-81ED-4DB2-BD59-A6C34878D82A}">
                    <a16:rowId xmlns:a16="http://schemas.microsoft.com/office/drawing/2014/main" val="10003"/>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extLst>
                  <a:ext uri="{0D108BD9-81ED-4DB2-BD59-A6C34878D82A}">
                    <a16:rowId xmlns:a16="http://schemas.microsoft.com/office/drawing/2014/main" val="10004"/>
                  </a:ext>
                </a:extLst>
              </a:tr>
            </a:tbl>
          </a:graphicData>
        </a:graphic>
      </p:graphicFrame>
      <p:pic>
        <p:nvPicPr>
          <p:cNvPr id="508" name="Google Shape;508;p28"/>
          <p:cNvPicPr preferRelativeResize="0"/>
          <p:nvPr/>
        </p:nvPicPr>
        <p:blipFill rotWithShape="1">
          <a:blip r:embed="rId3">
            <a:alphaModFix/>
          </a:blip>
          <a:srcRect/>
          <a:stretch/>
        </p:blipFill>
        <p:spPr>
          <a:xfrm>
            <a:off x="1697736" y="830883"/>
            <a:ext cx="2297489" cy="2629770"/>
          </a:xfrm>
          <a:prstGeom prst="rect">
            <a:avLst/>
          </a:prstGeom>
          <a:noFill/>
          <a:ln>
            <a:noFill/>
          </a:ln>
        </p:spPr>
      </p:pic>
      <p:pic>
        <p:nvPicPr>
          <p:cNvPr id="509" name="Google Shape;509;p28"/>
          <p:cNvPicPr preferRelativeResize="0"/>
          <p:nvPr/>
        </p:nvPicPr>
        <p:blipFill rotWithShape="1">
          <a:blip r:embed="rId4">
            <a:alphaModFix/>
          </a:blip>
          <a:srcRect/>
          <a:stretch/>
        </p:blipFill>
        <p:spPr>
          <a:xfrm>
            <a:off x="5420971" y="1600055"/>
            <a:ext cx="1435100" cy="939800"/>
          </a:xfrm>
          <a:prstGeom prst="rect">
            <a:avLst/>
          </a:prstGeom>
          <a:noFill/>
          <a:ln>
            <a:noFill/>
          </a:ln>
        </p:spPr>
      </p:pic>
      <p:pic>
        <p:nvPicPr>
          <p:cNvPr id="510" name="Google Shape;510;p28"/>
          <p:cNvPicPr preferRelativeResize="0"/>
          <p:nvPr/>
        </p:nvPicPr>
        <p:blipFill rotWithShape="1">
          <a:blip r:embed="rId5">
            <a:alphaModFix/>
          </a:blip>
          <a:srcRect/>
          <a:stretch/>
        </p:blipFill>
        <p:spPr>
          <a:xfrm>
            <a:off x="7504601" y="1463039"/>
            <a:ext cx="1109779" cy="1076815"/>
          </a:xfrm>
          <a:prstGeom prst="rect">
            <a:avLst/>
          </a:prstGeom>
          <a:noFill/>
          <a:ln>
            <a:noFill/>
          </a:ln>
        </p:spPr>
      </p:pic>
      <p:pic>
        <p:nvPicPr>
          <p:cNvPr id="511" name="Google Shape;511;p28"/>
          <p:cNvPicPr preferRelativeResize="0"/>
          <p:nvPr/>
        </p:nvPicPr>
        <p:blipFill rotWithShape="1">
          <a:blip r:embed="rId6">
            <a:alphaModFix/>
          </a:blip>
          <a:srcRect/>
          <a:stretch/>
        </p:blipFill>
        <p:spPr>
          <a:xfrm>
            <a:off x="9193150" y="1600055"/>
            <a:ext cx="1054282" cy="894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body" idx="2"/>
          </p:nvPr>
        </p:nvSpPr>
        <p:spPr>
          <a:xfrm>
            <a:off x="4100513" y="1908699"/>
            <a:ext cx="7300912" cy="3666477"/>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2000"/>
              <a:buFont typeface="Arial"/>
              <a:buChar char="●"/>
            </a:pPr>
            <a:r>
              <a:rPr lang="en-GB" sz="2000" dirty="0">
                <a:solidFill>
                  <a:schemeClr val="bg2"/>
                </a:solidFill>
                <a:latin typeface="Arial"/>
                <a:ea typeface="Arial"/>
                <a:cs typeface="Arial"/>
                <a:sym typeface="Arial"/>
              </a:rPr>
              <a:t>Respecter les autres</a:t>
            </a:r>
            <a:endParaRPr dirty="0">
              <a:solidFill>
                <a:schemeClr val="bg2"/>
              </a:solidFill>
            </a:endParaRPr>
          </a:p>
          <a:p>
            <a:pPr marL="342900" lvl="0" indent="-342900">
              <a:lnSpc>
                <a:spcPct val="115000"/>
              </a:lnSpc>
              <a:buSzPts val="2000"/>
              <a:buFont typeface="Arial"/>
              <a:buChar char="●"/>
            </a:pPr>
            <a:r>
              <a:rPr lang="en-GB" sz="2000" dirty="0">
                <a:solidFill>
                  <a:schemeClr val="bg2"/>
                </a:solidFill>
                <a:latin typeface="Arial"/>
                <a:ea typeface="Arial"/>
                <a:cs typeface="Arial"/>
                <a:sym typeface="Arial"/>
              </a:rPr>
              <a:t>Être à l'heure</a:t>
            </a:r>
            <a:endParaRPr dirty="0">
              <a:solidFill>
                <a:schemeClr val="bg2"/>
              </a:solidFill>
            </a:endParaRPr>
          </a:p>
          <a:p>
            <a:pPr marL="342900" lvl="0" indent="-342900">
              <a:lnSpc>
                <a:spcPct val="115000"/>
              </a:lnSpc>
              <a:buSzPts val="2000"/>
              <a:buFont typeface="Arial"/>
              <a:buChar char="●"/>
            </a:pPr>
            <a:r>
              <a:rPr lang="en-GB" sz="2000" dirty="0">
                <a:solidFill>
                  <a:schemeClr val="bg2"/>
                </a:solidFill>
                <a:latin typeface="Arial"/>
                <a:ea typeface="Arial"/>
                <a:cs typeface="Arial"/>
                <a:sym typeface="Arial"/>
              </a:rPr>
              <a:t>Écouter</a:t>
            </a:r>
            <a:endParaRPr dirty="0">
              <a:solidFill>
                <a:schemeClr val="bg2"/>
              </a:solidFill>
            </a:endParaRPr>
          </a:p>
          <a:p>
            <a:pPr marL="342900" lvl="0" indent="-342900">
              <a:lnSpc>
                <a:spcPct val="115000"/>
              </a:lnSpc>
              <a:buSzPts val="2000"/>
              <a:buFont typeface="Arial"/>
              <a:buChar char="●"/>
            </a:pPr>
            <a:r>
              <a:rPr lang="fr-FR" sz="2000" dirty="0">
                <a:solidFill>
                  <a:schemeClr val="bg2"/>
                </a:solidFill>
                <a:latin typeface="Arial"/>
                <a:ea typeface="Arial"/>
                <a:cs typeface="Arial"/>
                <a:sym typeface="Arial"/>
              </a:rPr>
              <a:t>Explorer de nouvelles idées et perspectives</a:t>
            </a:r>
            <a:endParaRPr dirty="0">
              <a:solidFill>
                <a:schemeClr val="bg2"/>
              </a:solidFill>
            </a:endParaRPr>
          </a:p>
          <a:p>
            <a:pPr marL="342900" lvl="0" indent="-342900">
              <a:lnSpc>
                <a:spcPct val="115000"/>
              </a:lnSpc>
              <a:buSzPts val="2000"/>
              <a:buFont typeface="Arial"/>
              <a:buChar char="●"/>
            </a:pPr>
            <a:r>
              <a:rPr lang="en-GB" sz="2000" dirty="0">
                <a:solidFill>
                  <a:schemeClr val="bg2"/>
                </a:solidFill>
                <a:latin typeface="Arial"/>
                <a:ea typeface="Arial"/>
                <a:cs typeface="Arial"/>
                <a:sym typeface="Arial"/>
              </a:rPr>
              <a:t>Être prêt à apprendre</a:t>
            </a:r>
            <a:endParaRPr dirty="0">
              <a:solidFill>
                <a:schemeClr val="bg2"/>
              </a:solidFill>
            </a:endParaRPr>
          </a:p>
          <a:p>
            <a:pPr marL="342900" lvl="0" indent="-342900">
              <a:lnSpc>
                <a:spcPct val="115000"/>
              </a:lnSpc>
              <a:buSzPts val="2000"/>
              <a:buFont typeface="Arial"/>
              <a:buChar char="●"/>
            </a:pPr>
            <a:r>
              <a:rPr lang="en-GB" sz="2000" dirty="0">
                <a:solidFill>
                  <a:schemeClr val="bg2"/>
                </a:solidFill>
                <a:latin typeface="Arial"/>
                <a:ea typeface="Arial"/>
                <a:cs typeface="Arial"/>
                <a:sym typeface="Arial"/>
              </a:rPr>
              <a:t>Partager ses expériences </a:t>
            </a:r>
            <a:endParaRPr dirty="0">
              <a:solidFill>
                <a:schemeClr val="bg2"/>
              </a:solidFill>
            </a:endParaRPr>
          </a:p>
          <a:p>
            <a:pPr marL="228600" lvl="0" indent="-50800" algn="l" rtl="0">
              <a:lnSpc>
                <a:spcPct val="90000"/>
              </a:lnSpc>
              <a:spcBef>
                <a:spcPts val="1000"/>
              </a:spcBef>
              <a:spcAft>
                <a:spcPts val="0"/>
              </a:spcAft>
              <a:buClr>
                <a:schemeClr val="accent5"/>
              </a:buClr>
              <a:buSzPts val="2800"/>
              <a:buNone/>
            </a:pPr>
            <a:endParaRPr dirty="0"/>
          </a:p>
        </p:txBody>
      </p:sp>
      <p:sp>
        <p:nvSpPr>
          <p:cNvPr id="248" name="Google Shape;248;p4"/>
          <p:cNvSpPr txBox="1">
            <a:spLocks noGrp="1"/>
          </p:cNvSpPr>
          <p:nvPr>
            <p:ph type="body" idx="3"/>
          </p:nvPr>
        </p:nvSpPr>
        <p:spPr>
          <a:xfrm>
            <a:off x="0" y="528638"/>
            <a:ext cx="3410465"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endParaRPr lang="en-GB" sz="3200" dirty="0"/>
          </a:p>
          <a:p>
            <a:pPr marL="0" lvl="0" indent="0">
              <a:spcBef>
                <a:spcPts val="0"/>
              </a:spcBef>
              <a:buSzPts val="3200"/>
            </a:pPr>
            <a:r>
              <a:rPr lang="en-US" sz="3200" dirty="0"/>
              <a:t>Environnement d'apprentissage</a:t>
            </a: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fontScale="90000"/>
          </a:bodyPr>
          <a:lstStyle/>
          <a:p>
            <a:r>
              <a:rPr lang="fr-FR" dirty="0"/>
              <a:t>Quand est-il approprié de faire une transition vers la gestion de cas à distance ?</a:t>
            </a:r>
            <a:br>
              <a:rPr lang="en-US" dirty="0"/>
            </a:br>
            <a:endParaRPr dirty="0"/>
          </a:p>
        </p:txBody>
      </p:sp>
      <p:sp>
        <p:nvSpPr>
          <p:cNvPr id="254" name="Google Shape;254;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a:t>Objectifs de la séance</a:t>
            </a:r>
            <a:endParaRPr dirty="0"/>
          </a:p>
        </p:txBody>
      </p:sp>
      <p:sp>
        <p:nvSpPr>
          <p:cNvPr id="255" name="Google Shape;255;p5"/>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1800"/>
              <a:buFont typeface="Arial"/>
              <a:buChar char="●"/>
            </a:pPr>
            <a:r>
              <a:rPr lang="fr-FR" sz="2000" dirty="0">
                <a:solidFill>
                  <a:srgbClr val="000000"/>
                </a:solidFill>
                <a:latin typeface="Arial"/>
                <a:ea typeface="Arial"/>
                <a:cs typeface="Arial"/>
              </a:rPr>
              <a:t>Expliquer quand il est approprié d'envisager la transition vers une prestation de services de gestion de cas à distance</a:t>
            </a:r>
            <a:endParaRPr sz="2000" dirty="0">
              <a:solidFill>
                <a:srgbClr val="000000"/>
              </a:solidFill>
              <a:latin typeface="Arial"/>
              <a:ea typeface="Arial"/>
              <a:cs typeface="Arial"/>
              <a:sym typeface="Arial"/>
            </a:endParaRPr>
          </a:p>
          <a:p>
            <a:pPr marL="342900" lvl="0" indent="-342900">
              <a:lnSpc>
                <a:spcPct val="115000"/>
              </a:lnSpc>
              <a:buSzPts val="1800"/>
              <a:buFont typeface="Arial"/>
              <a:buChar char="●"/>
            </a:pPr>
            <a:r>
              <a:rPr lang="fr-FR" sz="2000" dirty="0">
                <a:solidFill>
                  <a:srgbClr val="000000"/>
                </a:solidFill>
                <a:latin typeface="Arial"/>
                <a:ea typeface="Arial"/>
                <a:cs typeface="Arial"/>
              </a:rPr>
              <a:t>Énumérer les cas où la prestation de services en personne est essentielle</a:t>
            </a:r>
            <a:endParaRPr sz="2000" dirty="0">
              <a:solidFill>
                <a:srgbClr val="000000"/>
              </a:solidFill>
              <a:latin typeface="Arial"/>
              <a:ea typeface="Arial"/>
              <a:cs typeface="Arial"/>
              <a:sym typeface="Arial"/>
            </a:endParaRPr>
          </a:p>
          <a:p>
            <a:pPr marL="228600" lvl="0" indent="-50800" algn="l" rtl="0">
              <a:lnSpc>
                <a:spcPct val="90000"/>
              </a:lnSpc>
              <a:spcBef>
                <a:spcPts val="1000"/>
              </a:spcBef>
              <a:spcAft>
                <a:spcPts val="0"/>
              </a:spcAft>
              <a:buClr>
                <a:schemeClr val="accent3"/>
              </a:buClr>
              <a:buSzPts val="2800"/>
              <a:buNone/>
            </a:pPr>
            <a:endParaRPr dirty="0"/>
          </a:p>
        </p:txBody>
      </p:sp>
      <p:pic>
        <p:nvPicPr>
          <p:cNvPr id="256" name="Google Shape;256;p5" descr="objective Icon 2206233"/>
          <p:cNvPicPr preferRelativeResize="0"/>
          <p:nvPr/>
        </p:nvPicPr>
        <p:blipFill rotWithShape="1">
          <a:blip r:embed="rId3">
            <a:alphaModFix/>
          </a:blip>
          <a:srcRect/>
          <a:stretch/>
        </p:blipFill>
        <p:spPr>
          <a:xfrm>
            <a:off x="8259562" y="3886662"/>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Prestation de services de gestion de cas pendant la COVID-19 et d'autres IDO</a:t>
            </a:r>
            <a:endParaRPr dirty="0"/>
          </a:p>
        </p:txBody>
      </p:sp>
      <p:sp>
        <p:nvSpPr>
          <p:cNvPr id="262" name="Google Shape;262;p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fr-FR" sz="2000" dirty="0">
                <a:highlight>
                  <a:srgbClr val="FFFF00"/>
                </a:highlight>
                <a:latin typeface="+mj-lt"/>
              </a:rPr>
              <a:t>Inclure les mots clés et les définitions partagés dans le travail pré-formation</a:t>
            </a:r>
            <a:endParaRPr sz="2000" dirty="0">
              <a:highlight>
                <a:srgbClr val="FFFF00"/>
              </a:highligh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lvl="0"/>
            <a:r>
              <a:rPr lang="fr-FR" dirty="0"/>
              <a:t>Gestion de cas par téléphone. Quand ? (Partie I)</a:t>
            </a:r>
            <a:endParaRPr dirty="0"/>
          </a:p>
        </p:txBody>
      </p:sp>
      <p:sp>
        <p:nvSpPr>
          <p:cNvPr id="268" name="Google Shape;268;p7"/>
          <p:cNvSpPr txBox="1">
            <a:spLocks noGrp="1"/>
          </p:cNvSpPr>
          <p:nvPr>
            <p:ph type="body" idx="2"/>
          </p:nvPr>
        </p:nvSpPr>
        <p:spPr>
          <a:xfrm>
            <a:off x="440925" y="1974427"/>
            <a:ext cx="11435400" cy="4446900"/>
          </a:xfrm>
          <a:prstGeom prst="rect">
            <a:avLst/>
          </a:prstGeom>
          <a:noFill/>
          <a:ln>
            <a:noFill/>
          </a:ln>
        </p:spPr>
        <p:txBody>
          <a:bodyPr spcFirstLastPara="1" wrap="square" lIns="91425" tIns="45700" rIns="91425" bIns="45700" anchor="t" anchorCtr="0">
            <a:noAutofit/>
          </a:bodyPr>
          <a:lstStyle/>
          <a:p>
            <a:pPr marL="228600" lvl="0" indent="-228600" algn="just">
              <a:lnSpc>
                <a:spcPct val="115000"/>
              </a:lnSpc>
              <a:spcBef>
                <a:spcPts val="0"/>
              </a:spcBef>
              <a:buSzPts val="1500"/>
            </a:pPr>
            <a:r>
              <a:rPr lang="fr-FR" sz="2000" dirty="0">
                <a:solidFill>
                  <a:srgbClr val="000000"/>
                </a:solidFill>
                <a:latin typeface="Arial" panose="020B0604020202020204" pitchFamily="34" charset="0"/>
                <a:ea typeface="Arial"/>
                <a:cs typeface="Arial" panose="020B0604020202020204" pitchFamily="34" charset="0"/>
                <a:sym typeface="Arial"/>
              </a:rPr>
              <a:t>Dans le contexte d'une épidémie de maladies infectieuses telle que la COVID-19, il est recommandé que tous les services de gestion de cas suivent une modalité de prestation à distance</a:t>
            </a:r>
            <a:endParaRPr sz="2000" dirty="0">
              <a:latin typeface="Arial" panose="020B0604020202020204" pitchFamily="34" charset="0"/>
              <a:cs typeface="Arial" panose="020B0604020202020204" pitchFamily="34" charset="0"/>
            </a:endParaRPr>
          </a:p>
          <a:p>
            <a:pPr marL="228600" lvl="0" indent="-228600" algn="just">
              <a:lnSpc>
                <a:spcPct val="115000"/>
              </a:lnSpc>
              <a:buSzPts val="1500"/>
            </a:pPr>
            <a:r>
              <a:rPr lang="fr-FR" sz="2000" dirty="0">
                <a:solidFill>
                  <a:srgbClr val="000000"/>
                </a:solidFill>
                <a:latin typeface="Arial" panose="020B0604020202020204" pitchFamily="34" charset="0"/>
                <a:ea typeface="Arial"/>
                <a:cs typeface="Arial" panose="020B0604020202020204" pitchFamily="34" charset="0"/>
                <a:sym typeface="Arial"/>
              </a:rPr>
              <a:t>Dans le contexte d'une épidémie de maladies infectieuses, les réunions en présentiel doivent se poursuivre pour les cas </a:t>
            </a:r>
            <a:r>
              <a:rPr lang="fr-FR" sz="2000" dirty="0">
                <a:solidFill>
                  <a:srgbClr val="000000"/>
                </a:solidFill>
                <a:latin typeface="Arial" panose="020B0604020202020204" pitchFamily="34" charset="0"/>
                <a:cs typeface="Arial" panose="020B0604020202020204" pitchFamily="34" charset="0"/>
                <a:sym typeface="Arial"/>
              </a:rPr>
              <a:t>de haute priorité</a:t>
            </a:r>
            <a:r>
              <a:rPr lang="fr-FR" sz="2000" dirty="0">
                <a:solidFill>
                  <a:srgbClr val="000000"/>
                </a:solidFill>
                <a:latin typeface="Arial" panose="020B0604020202020204" pitchFamily="34" charset="0"/>
                <a:ea typeface="Arial"/>
                <a:cs typeface="Arial" panose="020B0604020202020204" pitchFamily="34" charset="0"/>
                <a:sym typeface="Arial"/>
              </a:rPr>
              <a:t>. </a:t>
            </a:r>
            <a:r>
              <a:rPr lang="en-GB" sz="2000" dirty="0">
                <a:solidFill>
                  <a:srgbClr val="000000"/>
                </a:solidFill>
                <a:latin typeface="Arial" panose="020B0604020202020204" pitchFamily="34" charset="0"/>
                <a:ea typeface="Arial"/>
                <a:cs typeface="Arial" panose="020B0604020202020204" pitchFamily="34" charset="0"/>
                <a:sym typeface="Arial"/>
              </a:rPr>
              <a:t> </a:t>
            </a:r>
            <a:endParaRPr sz="2000" dirty="0">
              <a:latin typeface="Arial" panose="020B0604020202020204" pitchFamily="34" charset="0"/>
              <a:cs typeface="Arial" panose="020B0604020202020204" pitchFamily="34" charset="0"/>
            </a:endParaRPr>
          </a:p>
          <a:p>
            <a:pPr marL="228600" lvl="0" indent="-228600" algn="just">
              <a:lnSpc>
                <a:spcPct val="115000"/>
              </a:lnSpc>
              <a:buSzPts val="1500"/>
            </a:pPr>
            <a:r>
              <a:rPr lang="fr-FR" sz="2000" dirty="0">
                <a:solidFill>
                  <a:srgbClr val="000000"/>
                </a:solidFill>
                <a:latin typeface="Arial" panose="020B0604020202020204" pitchFamily="34" charset="0"/>
                <a:ea typeface="Arial"/>
                <a:cs typeface="Arial" panose="020B0604020202020204" pitchFamily="34" charset="0"/>
                <a:sym typeface="Arial"/>
              </a:rPr>
              <a:t>La gestion de cas à distance peut être un moyen utile de protéger à la fois les enfants et les gestionnaires de cas dans le contexte de la COVID-19 et d'autres IDO</a:t>
            </a:r>
            <a:endParaRPr sz="2000" dirty="0">
              <a:latin typeface="Arial" panose="020B0604020202020204" pitchFamily="34" charset="0"/>
              <a:cs typeface="Arial" panose="020B0604020202020204" pitchFamily="34" charset="0"/>
            </a:endParaRPr>
          </a:p>
          <a:p>
            <a:pPr marL="228600" lvl="0" indent="-228600" algn="just">
              <a:lnSpc>
                <a:spcPct val="115000"/>
              </a:lnSpc>
              <a:buSzPts val="1500"/>
            </a:pPr>
            <a:r>
              <a:rPr lang="fr-FR" sz="2000" dirty="0">
                <a:solidFill>
                  <a:srgbClr val="000000"/>
                </a:solidFill>
                <a:latin typeface="Arial" panose="020B0604020202020204" pitchFamily="34" charset="0"/>
                <a:ea typeface="Arial"/>
                <a:cs typeface="Arial" panose="020B0604020202020204" pitchFamily="34" charset="0"/>
                <a:sym typeface="Arial"/>
              </a:rPr>
              <a:t>La gestion de cas à distance peut devenir une pratique utilisée au-delà de la COVID-19 pour les cas à faible risque</a:t>
            </a:r>
            <a:endParaRPr sz="2000" dirty="0">
              <a:latin typeface="Arial" panose="020B0604020202020204" pitchFamily="34" charset="0"/>
              <a:cs typeface="Arial" panose="020B0604020202020204" pitchFamily="34" charset="0"/>
            </a:endParaRPr>
          </a:p>
        </p:txBody>
      </p:sp>
      <p:pic>
        <p:nvPicPr>
          <p:cNvPr id="269" name="Google Shape;269;p7"/>
          <p:cNvPicPr preferRelativeResize="0"/>
          <p:nvPr/>
        </p:nvPicPr>
        <p:blipFill rotWithShape="1">
          <a:blip r:embed="rId3">
            <a:alphaModFix/>
          </a:blip>
          <a:srcRect/>
          <a:stretch/>
        </p:blipFill>
        <p:spPr>
          <a:xfrm>
            <a:off x="10782685" y="162033"/>
            <a:ext cx="1409315" cy="14093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lvl="0"/>
            <a:r>
              <a:rPr lang="fr-FR" dirty="0"/>
              <a:t>Gestion de cas par téléphone. Quand ? (Partie II)</a:t>
            </a:r>
            <a:endParaRPr dirty="0"/>
          </a:p>
        </p:txBody>
      </p:sp>
      <p:sp>
        <p:nvSpPr>
          <p:cNvPr id="275" name="Google Shape;275;p8"/>
          <p:cNvSpPr txBox="1">
            <a:spLocks noGrp="1"/>
          </p:cNvSpPr>
          <p:nvPr>
            <p:ph type="body" idx="2"/>
          </p:nvPr>
        </p:nvSpPr>
        <p:spPr>
          <a:xfrm>
            <a:off x="529692" y="1774441"/>
            <a:ext cx="11435365" cy="5379591"/>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000"/>
              <a:buNone/>
            </a:pPr>
            <a:endParaRPr sz="2500" dirty="0">
              <a:solidFill>
                <a:srgbClr val="000000"/>
              </a:solidFill>
              <a:latin typeface="Arial"/>
              <a:ea typeface="Arial"/>
              <a:cs typeface="Arial"/>
              <a:sym typeface="Arial"/>
            </a:endParaRPr>
          </a:p>
          <a:p>
            <a:pPr marL="228600" lvl="0" indent="-228600" algn="just">
              <a:lnSpc>
                <a:spcPct val="115000"/>
              </a:lnSpc>
              <a:buSzPts val="1700"/>
            </a:pPr>
            <a:r>
              <a:rPr lang="fr-FR" sz="2000" dirty="0">
                <a:solidFill>
                  <a:srgbClr val="000000"/>
                </a:solidFill>
                <a:latin typeface="Arial" panose="020B0604020202020204" pitchFamily="34" charset="0"/>
                <a:ea typeface="Arial"/>
                <a:cs typeface="Arial" panose="020B0604020202020204" pitchFamily="34" charset="0"/>
                <a:sym typeface="Arial"/>
              </a:rPr>
              <a:t>L'examen de la priorisation de la charge de travail dans le contexte de la COVID-19 est essentiel pour fournir efficacement des services de gestion de cas à distance</a:t>
            </a:r>
            <a:endParaRPr sz="2000" dirty="0">
              <a:latin typeface="Arial" panose="020B0604020202020204" pitchFamily="34" charset="0"/>
              <a:ea typeface="Arial"/>
              <a:cs typeface="Arial" panose="020B0604020202020204" pitchFamily="34" charset="0"/>
              <a:sym typeface="Arial"/>
            </a:endParaRPr>
          </a:p>
          <a:p>
            <a:pPr marL="228600" lvl="0" indent="-228600" algn="just">
              <a:lnSpc>
                <a:spcPct val="115000"/>
              </a:lnSpc>
              <a:buSzPts val="1700"/>
            </a:pPr>
            <a:r>
              <a:rPr lang="fr-FR" sz="2000" dirty="0">
                <a:solidFill>
                  <a:srgbClr val="000000"/>
                </a:solidFill>
                <a:latin typeface="Arial" panose="020B0604020202020204" pitchFamily="34" charset="0"/>
                <a:ea typeface="Arial"/>
                <a:cs typeface="Arial" panose="020B0604020202020204" pitchFamily="34" charset="0"/>
                <a:sym typeface="Arial"/>
              </a:rPr>
              <a:t>La prestation de services de gestion de cas à distance peut potentiellement augmenter l'accès pour les adolescents qui connaissent mieux l'utilisation de la technologie</a:t>
            </a:r>
            <a:endParaRPr sz="2000" dirty="0">
              <a:latin typeface="Arial" panose="020B0604020202020204" pitchFamily="34" charset="0"/>
              <a:cs typeface="Arial" panose="020B0604020202020204" pitchFamily="34" charset="0"/>
            </a:endParaRPr>
          </a:p>
          <a:p>
            <a:pPr marL="228600" lvl="0" indent="-228600">
              <a:lnSpc>
                <a:spcPct val="115000"/>
              </a:lnSpc>
              <a:buSzPts val="2500"/>
            </a:pPr>
            <a:r>
              <a:rPr lang="fr-FR" sz="2000" dirty="0">
                <a:solidFill>
                  <a:srgbClr val="000000"/>
                </a:solidFill>
                <a:latin typeface="Arial" panose="020B0604020202020204" pitchFamily="34" charset="0"/>
                <a:ea typeface="Arial"/>
                <a:cs typeface="Arial" panose="020B0604020202020204" pitchFamily="34" charset="0"/>
                <a:sym typeface="Arial"/>
              </a:rPr>
              <a:t>Élargit l'accès à la gestion de cas dans les zones inaccessibles ou non desservies, ainsi qu'aux populations qui ne peuvent accéder aux services en personne en raison d'une mobilité réduite</a:t>
            </a:r>
            <a:endParaRPr sz="2000" dirty="0">
              <a:latin typeface="Arial" panose="020B0604020202020204" pitchFamily="34" charset="0"/>
              <a:ea typeface="Arial"/>
              <a:cs typeface="Arial" panose="020B0604020202020204" pitchFamily="34" charset="0"/>
              <a:sym typeface="Arial"/>
            </a:endParaRPr>
          </a:p>
        </p:txBody>
      </p:sp>
      <p:pic>
        <p:nvPicPr>
          <p:cNvPr id="276" name="Google Shape;276;p8"/>
          <p:cNvPicPr preferRelativeResize="0"/>
          <p:nvPr/>
        </p:nvPicPr>
        <p:blipFill rotWithShape="1">
          <a:blip r:embed="rId3">
            <a:alphaModFix/>
          </a:blip>
          <a:srcRect/>
          <a:stretch/>
        </p:blipFill>
        <p:spPr>
          <a:xfrm>
            <a:off x="10697785" y="162033"/>
            <a:ext cx="1409315" cy="14093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143183"/>
            <a:ext cx="10515600" cy="1325563"/>
          </a:xfrm>
          <a:prstGeom prst="rect">
            <a:avLst/>
          </a:prstGeom>
          <a:noFill/>
          <a:ln>
            <a:noFill/>
          </a:ln>
        </p:spPr>
        <p:txBody>
          <a:bodyPr spcFirstLastPara="1" wrap="square" lIns="91425" tIns="45700" rIns="91425" bIns="45700" anchor="ctr" anchorCtr="0">
            <a:normAutofit/>
          </a:bodyPr>
          <a:lstStyle/>
          <a:p>
            <a:pPr lvl="0"/>
            <a:r>
              <a:rPr lang="fr-FR" dirty="0"/>
              <a:t>Quand la gestion de cas en personne est-elle essentielle ?</a:t>
            </a:r>
            <a:endParaRPr dirty="0"/>
          </a:p>
        </p:txBody>
      </p:sp>
      <p:sp>
        <p:nvSpPr>
          <p:cNvPr id="282" name="Google Shape;282;p9"/>
          <p:cNvSpPr txBox="1">
            <a:spLocks noGrp="1"/>
          </p:cNvSpPr>
          <p:nvPr>
            <p:ph type="body" idx="2"/>
          </p:nvPr>
        </p:nvSpPr>
        <p:spPr>
          <a:xfrm>
            <a:off x="656024" y="1922153"/>
            <a:ext cx="5016808" cy="1895245"/>
          </a:xfrm>
          <a:prstGeom prst="rect">
            <a:avLst/>
          </a:prstGeom>
          <a:noFill/>
          <a:ln>
            <a:noFill/>
          </a:ln>
        </p:spPr>
        <p:txBody>
          <a:bodyPr spcFirstLastPara="1" wrap="square" lIns="91425" tIns="45700" rIns="91425" bIns="45700" anchor="t" anchorCtr="0">
            <a:normAutofit/>
          </a:bodyPr>
          <a:lstStyle/>
          <a:p>
            <a:pPr marL="342900" lvl="0" indent="-342900" algn="just">
              <a:lnSpc>
                <a:spcPct val="115000"/>
              </a:lnSpc>
              <a:spcBef>
                <a:spcPts val="0"/>
              </a:spcBef>
              <a:buSzPts val="1000"/>
              <a:buChar char="●"/>
            </a:pPr>
            <a:r>
              <a:rPr lang="en-GB" sz="3600" dirty="0">
                <a:solidFill>
                  <a:srgbClr val="000000"/>
                </a:solidFill>
                <a:latin typeface="Arial"/>
                <a:ea typeface="Arial"/>
                <a:cs typeface="Arial"/>
                <a:sym typeface="Arial"/>
              </a:rPr>
              <a:t>Discutez en binômes</a:t>
            </a:r>
            <a:endParaRPr dirty="0">
              <a:latin typeface="Arial"/>
              <a:ea typeface="Arial"/>
              <a:cs typeface="Arial"/>
              <a:sym typeface="Arial"/>
            </a:endParaRPr>
          </a:p>
          <a:p>
            <a:pPr marL="342900" lvl="0" indent="-342900" algn="just" rtl="0">
              <a:lnSpc>
                <a:spcPct val="115000"/>
              </a:lnSpc>
              <a:spcBef>
                <a:spcPts val="1000"/>
              </a:spcBef>
              <a:spcAft>
                <a:spcPts val="0"/>
              </a:spcAft>
              <a:buSzPts val="1000"/>
              <a:buChar char="●"/>
            </a:pPr>
            <a:r>
              <a:rPr lang="en-GB" sz="3600" dirty="0">
                <a:solidFill>
                  <a:srgbClr val="000000"/>
                </a:solidFill>
                <a:latin typeface="Arial"/>
                <a:ea typeface="Arial"/>
                <a:cs typeface="Arial"/>
                <a:sym typeface="Arial"/>
              </a:rPr>
              <a:t>10 minutes</a:t>
            </a:r>
            <a:endParaRPr sz="3600" dirty="0">
              <a:latin typeface="Arial"/>
              <a:ea typeface="Arial"/>
              <a:cs typeface="Arial"/>
              <a:sym typeface="Arial"/>
            </a:endParaRPr>
          </a:p>
          <a:p>
            <a:pPr marL="228600" lvl="0" indent="-50800" algn="l" rtl="0">
              <a:lnSpc>
                <a:spcPct val="90000"/>
              </a:lnSpc>
              <a:spcBef>
                <a:spcPts val="1000"/>
              </a:spcBef>
              <a:spcAft>
                <a:spcPts val="0"/>
              </a:spcAft>
              <a:buClr>
                <a:schemeClr val="accent2"/>
              </a:buClr>
              <a:buSzPts val="2800"/>
              <a:buNone/>
            </a:pPr>
            <a:endParaRPr dirty="0"/>
          </a:p>
        </p:txBody>
      </p:sp>
      <p:pic>
        <p:nvPicPr>
          <p:cNvPr id="283" name="Google Shape;283;p9"/>
          <p:cNvPicPr preferRelativeResize="0"/>
          <p:nvPr/>
        </p:nvPicPr>
        <p:blipFill rotWithShape="1">
          <a:blip r:embed="rId3">
            <a:alphaModFix/>
          </a:blip>
          <a:srcRect/>
          <a:stretch/>
        </p:blipFill>
        <p:spPr>
          <a:xfrm>
            <a:off x="8590325" y="2113140"/>
            <a:ext cx="1438781" cy="9449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2201</Words>
  <Application>Microsoft Office PowerPoint</Application>
  <PresentationFormat>Widescreen</PresentationFormat>
  <Paragraphs>181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Noto Sans Symbols</vt:lpstr>
      <vt:lpstr>Helvetica Neue</vt:lpstr>
      <vt:lpstr>Calibri</vt:lpstr>
      <vt:lpstr>Helvetica Neue Light</vt:lpstr>
      <vt:lpstr>Courier New</vt:lpstr>
      <vt:lpstr>Arial</vt:lpstr>
      <vt:lpstr>Wingdings</vt:lpstr>
      <vt:lpstr>Office Theme</vt:lpstr>
      <vt:lpstr>PowerPoint Presentation</vt:lpstr>
      <vt:lpstr>PowerPoint Presentation</vt:lpstr>
      <vt:lpstr>PowerPoint Presentation</vt:lpstr>
      <vt:lpstr>PowerPoint Presentation</vt:lpstr>
      <vt:lpstr>Quand est-il approprié de faire une transition vers la gestion de cas à distance ? </vt:lpstr>
      <vt:lpstr>Prestation de services de gestion de cas pendant la COVID-19 et d'autres IDO</vt:lpstr>
      <vt:lpstr>Gestion de cas par téléphone. Quand ? (Partie I)</vt:lpstr>
      <vt:lpstr>Gestion de cas par téléphone. Quand ? (Partie II)</vt:lpstr>
      <vt:lpstr>Quand la gestion de cas en personne est-elle essentielle ?</vt:lpstr>
      <vt:lpstr>Conditions préalables à la transition vers la gestion de cas à distance</vt:lpstr>
      <vt:lpstr>Discutons des exigences technologiques</vt:lpstr>
      <vt:lpstr>Y a-t-il d'autres considérations concernant l'accès aux services téléphoniques ?</vt:lpstr>
      <vt:lpstr>Collaboration et coopération</vt:lpstr>
      <vt:lpstr>Mise à jour des voies de référencement</vt:lpstr>
      <vt:lpstr>Gestion de cas à distance étape par étape</vt:lpstr>
      <vt:lpstr>Prise en compte de la charge de travail existante</vt:lpstr>
      <vt:lpstr>Comment adapter le processus d'identification</vt:lpstr>
      <vt:lpstr>Explorer les étapes de la gestion de cas par téléphone</vt:lpstr>
      <vt:lpstr>Synthèse</vt:lpstr>
      <vt:lpstr>Évaluation</vt:lpstr>
      <vt:lpstr>Scénario d’évaluation</vt:lpstr>
      <vt:lpstr>Gestion de l'information</vt:lpstr>
      <vt:lpstr>Protocoles d'échange d'informations et de protection des données</vt:lpstr>
      <vt:lpstr>Sécurité et bien-être du personnel des services sociaux</vt:lpstr>
      <vt:lpstr>Sécurité et bien-être du personnel des services sociaux  </vt:lpstr>
      <vt:lpstr> Accompagnement et supervision</vt:lpstr>
      <vt:lpstr>Accompagnement et supervision</vt:lpstr>
      <vt:lpstr>Accompagnement et supervision</vt:lpstr>
      <vt:lpstr>Accompagnement et supervision</vt:lpstr>
      <vt:lpstr> Accompagnement et supervision</vt:lpstr>
      <vt:lpstr>Renforcer le système de protection de l'enfance</vt:lpstr>
      <vt:lpstr>Renforcer le système de protection de l'enfance</vt:lpstr>
      <vt:lpstr>Renforcer le système de protection de l'enfance</vt:lpstr>
      <vt:lpstr>Renforcer le système de protection de l'enfance</vt:lpstr>
      <vt:lpstr>Synthèse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Diveny, Angelisa</cp:lastModifiedBy>
  <cp:revision>193</cp:revision>
  <dcterms:created xsi:type="dcterms:W3CDTF">2017-12-20T18:51:03Z</dcterms:created>
  <dcterms:modified xsi:type="dcterms:W3CDTF">2021-09-10T19:32:45Z</dcterms:modified>
</cp:coreProperties>
</file>