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7010400" cy="9296400"/>
  <p:embeddedFontLst>
    <p:embeddedFont>
      <p:font typeface="Calibri" panose="020F0502020204030204" pitchFamily="34" charset="0"/>
      <p:regular r:id="rId36"/>
      <p:bold r:id="rId37"/>
      <p:italic r:id="rId38"/>
      <p:boldItalic r:id="rId39"/>
    </p:embeddedFont>
    <p:embeddedFont>
      <p:font typeface="Helvetica Neue" panose="020B0604020202020204" charset="0"/>
      <p:regular r:id="rId40"/>
      <p:bold r:id="rId41"/>
      <p:italic r:id="rId42"/>
      <p:boldItalic r:id="rId43"/>
    </p:embeddedFont>
    <p:embeddedFont>
      <p:font typeface="Helvetica Neue Light" panose="020B060402020202020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g7z5NvqqMqDPP+yfoOWyjzc+2KP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ce wong" initials="" lastIdx="1" clrIdx="0"/>
  <p:cmAuthor id="1" name="Elena Giannini" initials="" lastIdx="1" clrIdx="1"/>
  <p:cmAuthor id="2" name="Joanne Gerber" initials="JG" lastIdx="18" clrIdx="2">
    <p:extLst>
      <p:ext uri="{19B8F6BF-5375-455C-9EA6-DF929625EA0E}">
        <p15:presenceInfo xmlns:p15="http://schemas.microsoft.com/office/powerpoint/2012/main" userId="e549b04ffe760a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5369DC-D0A2-443D-A084-90760549AD2D}">
  <a:tblStyle styleId="{615369DC-D0A2-443D-A084-90760549AD2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AED"/>
          </a:solidFill>
        </a:fill>
      </a:tcStyle>
    </a:wholeTbl>
    <a:band1H>
      <a:tcTxStyle b="off" i="off"/>
      <a:tcStyle>
        <a:tcBdr/>
        <a:fill>
          <a:solidFill>
            <a:srgbClr val="CAD1DA"/>
          </a:solidFill>
        </a:fill>
      </a:tcStyle>
    </a:band1H>
    <a:band2H>
      <a:tcTxStyle b="off" i="off"/>
      <a:tcStyle>
        <a:tcBdr/>
      </a:tcStyle>
    </a:band2H>
    <a:band1V>
      <a:tcTxStyle b="off" i="off"/>
      <a:tcStyle>
        <a:tcBdr/>
        <a:fill>
          <a:solidFill>
            <a:srgbClr val="CAD1D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buSzPts val="1200"/>
            </a:pPr>
            <a:fld id="{00000000-1234-1234-1234-123412341234}" type="slidenum">
              <a:rPr lang="en-GB" sz="1200" smtClean="0">
                <a:solidFill>
                  <a:schemeClr val="dk1"/>
                </a:solidFill>
                <a:latin typeface="Calibri"/>
                <a:ea typeface="Calibri"/>
                <a:cs typeface="Calibri"/>
                <a:sym typeface="Calibri"/>
              </a:rPr>
              <a:pPr algn="r">
                <a:buSzPts val="1200"/>
              </a:pPr>
              <a:t>‹#›</a:t>
            </a:fld>
            <a:endParaRPr lang="en-GB" sz="12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224" name="Google Shape;224;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58: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303" name="Google Shape;303;p5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0: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311" name="Google Shape;311;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1: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319" name="Google Shape;319;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326" name="Google Shape;326;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59: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334" name="Google Shape;334;p5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3: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342" name="Google Shape;342;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349" name="Google Shape;349;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5: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357" name="Google Shape;357;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6: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366" name="Google Shape;366;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7: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373" name="Google Shape;373;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230" name="Google Shape;230;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8: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379" name="Google Shape;379;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9: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387" name="Google Shape;387;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0: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396" name="Google Shape;396;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1: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403" name="Google Shape;403;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60: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409" name="Google Shape;409;p6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61: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415" name="Google Shape;415;p6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421" name="Google Shape;421;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3: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429" name="Google Shape;429;p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437" name="Google Shape;437;p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6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445" name="Google Shape;445;p6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238" name="Google Shape;238;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63: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453" name="Google Shape;453;p6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5: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461" name="Google Shape;461;p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64: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467" name="Google Shape;467;p6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6: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473" name="Google Shape;473;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245" name="Google Shape;245;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251" name="Google Shape;251;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259" name="Google Shape;259;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7: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265" name="Google Shape;265;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8: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272" name="Google Shape;272;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9: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279" name="Google Shape;279;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Blue Background">
  <p:cSld name="Cover - Blue Background">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28"/>
          <p:cNvSpPr/>
          <p:nvPr/>
        </p:nvSpPr>
        <p:spPr>
          <a:xfrm>
            <a:off x="0" y="0"/>
            <a:ext cx="12192000" cy="6858000"/>
          </a:xfrm>
          <a:prstGeom prst="rect">
            <a:avLst/>
          </a:prstGeom>
          <a:solidFill>
            <a:srgbClr val="026794">
              <a:alpha val="7411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4" name="Google Shape;14;p28"/>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 name="Google Shape;15;p28"/>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28"/>
          <p:cNvSpPr/>
          <p:nvPr/>
        </p:nvSpPr>
        <p:spPr>
          <a:xfrm>
            <a:off x="5083215" y="2704632"/>
            <a:ext cx="2025570" cy="119131"/>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405E7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69"/>
        <p:cNvGrpSpPr/>
        <p:nvPr/>
      </p:nvGrpSpPr>
      <p:grpSpPr>
        <a:xfrm>
          <a:off x="0" y="0"/>
          <a:ext cx="0" cy="0"/>
          <a:chOff x="0" y="0"/>
          <a:chExt cx="0" cy="0"/>
        </a:xfrm>
      </p:grpSpPr>
      <p:grpSp>
        <p:nvGrpSpPr>
          <p:cNvPr id="70" name="Google Shape;70;p37"/>
          <p:cNvGrpSpPr/>
          <p:nvPr/>
        </p:nvGrpSpPr>
        <p:grpSpPr>
          <a:xfrm>
            <a:off x="0" y="5303520"/>
            <a:ext cx="12191999" cy="1639827"/>
            <a:chOff x="0" y="5303520"/>
            <a:chExt cx="12191999" cy="1639827"/>
          </a:xfrm>
        </p:grpSpPr>
        <p:pic>
          <p:nvPicPr>
            <p:cNvPr id="71" name="Google Shape;71;p37"/>
            <p:cNvPicPr preferRelativeResize="0"/>
            <p:nvPr/>
          </p:nvPicPr>
          <p:blipFill rotWithShape="1">
            <a:blip r:embed="rId2">
              <a:alphaModFix amt="20000"/>
            </a:blip>
            <a:srcRect l="59835" t="10673" r="12103" b="6770"/>
            <a:stretch/>
          </p:blipFill>
          <p:spPr>
            <a:xfrm rot="5400000">
              <a:off x="2302155" y="3001365"/>
              <a:ext cx="1639827" cy="6244138"/>
            </a:xfrm>
            <a:prstGeom prst="rect">
              <a:avLst/>
            </a:prstGeom>
            <a:noFill/>
            <a:ln>
              <a:noFill/>
            </a:ln>
          </p:spPr>
        </p:pic>
        <p:pic>
          <p:nvPicPr>
            <p:cNvPr id="72" name="Google Shape;72;p37"/>
            <p:cNvPicPr preferRelativeResize="0"/>
            <p:nvPr/>
          </p:nvPicPr>
          <p:blipFill rotWithShape="1">
            <a:blip r:embed="rId2">
              <a:alphaModFix amt="20000"/>
            </a:blip>
            <a:srcRect l="60063" t="10673" r="11951" b="6770"/>
            <a:stretch/>
          </p:blipFill>
          <p:spPr>
            <a:xfrm rot="5400000">
              <a:off x="8439135" y="3108523"/>
              <a:ext cx="1557867" cy="5947862"/>
            </a:xfrm>
            <a:prstGeom prst="rect">
              <a:avLst/>
            </a:prstGeom>
            <a:noFill/>
            <a:ln>
              <a:noFill/>
            </a:ln>
          </p:spPr>
        </p:pic>
      </p:grpSp>
      <p:sp>
        <p:nvSpPr>
          <p:cNvPr id="73" name="Google Shape;73;p3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7"/>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7"/>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76"/>
        <p:cNvGrpSpPr/>
        <p:nvPr/>
      </p:nvGrpSpPr>
      <p:grpSpPr>
        <a:xfrm>
          <a:off x="0" y="0"/>
          <a:ext cx="0" cy="0"/>
          <a:chOff x="0" y="0"/>
          <a:chExt cx="0" cy="0"/>
        </a:xfrm>
      </p:grpSpPr>
      <p:sp>
        <p:nvSpPr>
          <p:cNvPr id="77" name="Google Shape;77;p3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8"/>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8"/>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80" name="Google Shape;80;p38"/>
          <p:cNvGrpSpPr/>
          <p:nvPr/>
        </p:nvGrpSpPr>
        <p:grpSpPr>
          <a:xfrm>
            <a:off x="0" y="5303520"/>
            <a:ext cx="12191999" cy="1639827"/>
            <a:chOff x="0" y="5303520"/>
            <a:chExt cx="12191999" cy="1639827"/>
          </a:xfrm>
        </p:grpSpPr>
        <p:pic>
          <p:nvPicPr>
            <p:cNvPr id="81" name="Google Shape;81;p38"/>
            <p:cNvPicPr preferRelativeResize="0"/>
            <p:nvPr/>
          </p:nvPicPr>
          <p:blipFill rotWithShape="1">
            <a:blip r:embed="rId2">
              <a:alphaModFix amt="20000"/>
            </a:blip>
            <a:srcRect l="59835" t="10673" r="12103" b="6770"/>
            <a:stretch/>
          </p:blipFill>
          <p:spPr>
            <a:xfrm rot="5400000">
              <a:off x="2302155" y="3001365"/>
              <a:ext cx="1639827" cy="6244138"/>
            </a:xfrm>
            <a:prstGeom prst="rect">
              <a:avLst/>
            </a:prstGeom>
            <a:noFill/>
            <a:ln>
              <a:noFill/>
            </a:ln>
          </p:spPr>
        </p:pic>
        <p:pic>
          <p:nvPicPr>
            <p:cNvPr id="82" name="Google Shape;82;p38"/>
            <p:cNvPicPr preferRelativeResize="0"/>
            <p:nvPr/>
          </p:nvPicPr>
          <p:blipFill rotWithShape="1">
            <a:blip r:embed="rId2">
              <a:alphaModFix amt="20000"/>
            </a:blip>
            <a:srcRect l="60063" t="10673" r="11951"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with Dots- Green">
  <p:cSld name="Title &amp; Text with Dots- Green">
    <p:spTree>
      <p:nvGrpSpPr>
        <p:cNvPr id="1" name="Shape 83"/>
        <p:cNvGrpSpPr/>
        <p:nvPr/>
      </p:nvGrpSpPr>
      <p:grpSpPr>
        <a:xfrm>
          <a:off x="0" y="0"/>
          <a:ext cx="0" cy="0"/>
          <a:chOff x="0" y="0"/>
          <a:chExt cx="0" cy="0"/>
        </a:xfrm>
      </p:grpSpPr>
      <p:grpSp>
        <p:nvGrpSpPr>
          <p:cNvPr id="84" name="Google Shape;84;p39"/>
          <p:cNvGrpSpPr/>
          <p:nvPr/>
        </p:nvGrpSpPr>
        <p:grpSpPr>
          <a:xfrm>
            <a:off x="0" y="5303520"/>
            <a:ext cx="12191999" cy="1639827"/>
            <a:chOff x="0" y="5303520"/>
            <a:chExt cx="12191999" cy="1639827"/>
          </a:xfrm>
        </p:grpSpPr>
        <p:pic>
          <p:nvPicPr>
            <p:cNvPr id="85" name="Google Shape;85;p39"/>
            <p:cNvPicPr preferRelativeResize="0"/>
            <p:nvPr/>
          </p:nvPicPr>
          <p:blipFill rotWithShape="1">
            <a:blip r:embed="rId2">
              <a:alphaModFix amt="20000"/>
            </a:blip>
            <a:srcRect l="59835" t="10673" r="12103" b="6770"/>
            <a:stretch/>
          </p:blipFill>
          <p:spPr>
            <a:xfrm rot="5400000">
              <a:off x="2302155" y="3001365"/>
              <a:ext cx="1639827" cy="6244138"/>
            </a:xfrm>
            <a:prstGeom prst="rect">
              <a:avLst/>
            </a:prstGeom>
            <a:noFill/>
            <a:ln>
              <a:noFill/>
            </a:ln>
          </p:spPr>
        </p:pic>
        <p:pic>
          <p:nvPicPr>
            <p:cNvPr id="86" name="Google Shape;86;p39"/>
            <p:cNvPicPr preferRelativeResize="0"/>
            <p:nvPr/>
          </p:nvPicPr>
          <p:blipFill rotWithShape="1">
            <a:blip r:embed="rId2">
              <a:alphaModFix amt="20000"/>
            </a:blip>
            <a:srcRect l="60063" t="10673" r="11951" b="6770"/>
            <a:stretch/>
          </p:blipFill>
          <p:spPr>
            <a:xfrm rot="5400000">
              <a:off x="8439135" y="3108523"/>
              <a:ext cx="1557867" cy="5947862"/>
            </a:xfrm>
            <a:prstGeom prst="rect">
              <a:avLst/>
            </a:prstGeom>
            <a:noFill/>
            <a:ln>
              <a:noFill/>
            </a:ln>
          </p:spPr>
        </p:pic>
      </p:grpSp>
      <p:sp>
        <p:nvSpPr>
          <p:cNvPr id="87" name="Google Shape;87;p39"/>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9"/>
          <p:cNvSpPr txBox="1">
            <a:spLocks noGrp="1"/>
          </p:cNvSpPr>
          <p:nvPr>
            <p:ph type="body" idx="1"/>
          </p:nvPr>
        </p:nvSpPr>
        <p:spPr>
          <a:xfrm>
            <a:off x="656022" y="1690688"/>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39"/>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9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41"/>
          <p:cNvSpPr/>
          <p:nvPr/>
        </p:nvSpPr>
        <p:spPr>
          <a:xfrm>
            <a:off x="0" y="0"/>
            <a:ext cx="12192000" cy="6858000"/>
          </a:xfrm>
          <a:prstGeom prst="rect">
            <a:avLst/>
          </a:prstGeom>
          <a:solidFill>
            <a:srgbClr val="97467D">
              <a:alpha val="7686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3" name="Google Shape;93;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41"/>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405E79"/>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6"/>
        <p:cNvGrpSpPr/>
        <p:nvPr/>
      </p:nvGrpSpPr>
      <p:grpSpPr>
        <a:xfrm>
          <a:off x="0" y="0"/>
          <a:ext cx="0" cy="0"/>
          <a:chOff x="0" y="0"/>
          <a:chExt cx="0" cy="0"/>
        </a:xfrm>
      </p:grpSpPr>
      <p:sp>
        <p:nvSpPr>
          <p:cNvPr id="97" name="Google Shape;97;p42"/>
          <p:cNvSpPr/>
          <p:nvPr/>
        </p:nvSpPr>
        <p:spPr>
          <a:xfrm>
            <a:off x="0" y="0"/>
            <a:ext cx="12192000" cy="6858000"/>
          </a:xfrm>
          <a:prstGeom prst="rect">
            <a:avLst/>
          </a:prstGeom>
          <a:solidFill>
            <a:srgbClr val="35B2B4">
              <a:alpha val="7686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8" name="Google Shape;98;p42"/>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42"/>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42"/>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405E79"/>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43"/>
          <p:cNvSpPr/>
          <p:nvPr/>
        </p:nvSpPr>
        <p:spPr>
          <a:xfrm>
            <a:off x="0" y="0"/>
            <a:ext cx="12192000" cy="6858000"/>
          </a:xfrm>
          <a:prstGeom prst="rect">
            <a:avLst/>
          </a:prstGeom>
          <a:solidFill>
            <a:srgbClr val="95CD7A">
              <a:alpha val="7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3" name="Google Shape;103;p43"/>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43"/>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43"/>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405E79"/>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plit - Green">
  <p:cSld name="Split - Green">
    <p:spTree>
      <p:nvGrpSpPr>
        <p:cNvPr id="1" name="Shape 111"/>
        <p:cNvGrpSpPr/>
        <p:nvPr/>
      </p:nvGrpSpPr>
      <p:grpSpPr>
        <a:xfrm>
          <a:off x="0" y="0"/>
          <a:ext cx="0" cy="0"/>
          <a:chOff x="0" y="0"/>
          <a:chExt cx="0" cy="0"/>
        </a:xfrm>
      </p:grpSpPr>
      <p:sp>
        <p:nvSpPr>
          <p:cNvPr id="112" name="Google Shape;11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13" name="Google Shape;113;p45"/>
          <p:cNvSpPr/>
          <p:nvPr/>
        </p:nvSpPr>
        <p:spPr>
          <a:xfrm>
            <a:off x="0" y="0"/>
            <a:ext cx="357254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016794"/>
              </a:solidFill>
              <a:latin typeface="Calibri"/>
              <a:ea typeface="Calibri"/>
              <a:cs typeface="Calibri"/>
              <a:sym typeface="Calibri"/>
            </a:endParaRPr>
          </a:p>
        </p:txBody>
      </p:sp>
      <p:pic>
        <p:nvPicPr>
          <p:cNvPr id="114" name="Google Shape;114;p45"/>
          <p:cNvPicPr preferRelativeResize="0"/>
          <p:nvPr/>
        </p:nvPicPr>
        <p:blipFill rotWithShape="1">
          <a:blip r:embed="rId2">
            <a:alphaModFix amt="20000"/>
          </a:blip>
          <a:srcRect l="4826" t="9031" r="39371" b="9028"/>
          <a:stretch/>
        </p:blipFill>
        <p:spPr>
          <a:xfrm>
            <a:off x="0" y="0"/>
            <a:ext cx="3572540" cy="6858000"/>
          </a:xfrm>
          <a:prstGeom prst="rect">
            <a:avLst/>
          </a:prstGeom>
          <a:noFill/>
          <a:ln>
            <a:noFill/>
          </a:ln>
        </p:spPr>
      </p:pic>
      <p:sp>
        <p:nvSpPr>
          <p:cNvPr id="115" name="Google Shape;115;p45"/>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1">
                <a:solidFill>
                  <a:schemeClr val="accent2"/>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45"/>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4"/>
              </a:buClr>
              <a:buSzPts val="2800"/>
              <a:buChar char="•"/>
              <a:defRPr>
                <a:solidFill>
                  <a:schemeClr val="dk1"/>
                </a:solidFill>
              </a:defRPr>
            </a:lvl1pPr>
            <a:lvl2pPr marL="914400" lvl="1" indent="-381000" algn="l">
              <a:lnSpc>
                <a:spcPct val="90000"/>
              </a:lnSpc>
              <a:spcBef>
                <a:spcPts val="500"/>
              </a:spcBef>
              <a:spcAft>
                <a:spcPts val="0"/>
              </a:spcAft>
              <a:buClr>
                <a:schemeClr val="accent4"/>
              </a:buClr>
              <a:buSzPts val="2400"/>
              <a:buChar char="•"/>
              <a:defRPr>
                <a:solidFill>
                  <a:schemeClr val="dk1"/>
                </a:solidFill>
              </a:defRPr>
            </a:lvl2pPr>
            <a:lvl3pPr marL="1371600" lvl="2" indent="-355600" algn="l">
              <a:lnSpc>
                <a:spcPct val="90000"/>
              </a:lnSpc>
              <a:spcBef>
                <a:spcPts val="500"/>
              </a:spcBef>
              <a:spcAft>
                <a:spcPts val="0"/>
              </a:spcAft>
              <a:buClr>
                <a:schemeClr val="accent4"/>
              </a:buClr>
              <a:buSzPts val="2000"/>
              <a:buChar char="•"/>
              <a:defRPr>
                <a:solidFill>
                  <a:schemeClr val="dk1"/>
                </a:solidFill>
              </a:defRPr>
            </a:lvl3pPr>
            <a:lvl4pPr marL="1828800" lvl="3" indent="-342900" algn="l">
              <a:lnSpc>
                <a:spcPct val="90000"/>
              </a:lnSpc>
              <a:spcBef>
                <a:spcPts val="500"/>
              </a:spcBef>
              <a:spcAft>
                <a:spcPts val="0"/>
              </a:spcAft>
              <a:buClr>
                <a:schemeClr val="accent4"/>
              </a:buClr>
              <a:buSzPts val="1800"/>
              <a:buChar char="•"/>
              <a:defRPr>
                <a:solidFill>
                  <a:schemeClr val="dk1"/>
                </a:solidFill>
              </a:defRPr>
            </a:lvl4pPr>
            <a:lvl5pPr marL="2286000" lvl="4" indent="-342900" algn="l">
              <a:lnSpc>
                <a:spcPct val="90000"/>
              </a:lnSpc>
              <a:spcBef>
                <a:spcPts val="500"/>
              </a:spcBef>
              <a:spcAft>
                <a:spcPts val="0"/>
              </a:spcAft>
              <a:buClr>
                <a:schemeClr val="accent4"/>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45"/>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 &amp; Text - Blue">
  <p:cSld name="Image &amp; Text - Blue">
    <p:spTree>
      <p:nvGrpSpPr>
        <p:cNvPr id="1" name="Shape 118"/>
        <p:cNvGrpSpPr/>
        <p:nvPr/>
      </p:nvGrpSpPr>
      <p:grpSpPr>
        <a:xfrm>
          <a:off x="0" y="0"/>
          <a:ext cx="0" cy="0"/>
          <a:chOff x="0" y="0"/>
          <a:chExt cx="0" cy="0"/>
        </a:xfrm>
      </p:grpSpPr>
      <p:sp>
        <p:nvSpPr>
          <p:cNvPr id="119" name="Google Shape;119;p46"/>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200"/>
              <a:buFont typeface="Helvetica Neue"/>
              <a:buNone/>
              <a:defRPr sz="32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0" name="Google Shape;120;p46"/>
          <p:cNvCxnSpPr/>
          <p:nvPr/>
        </p:nvCxnSpPr>
        <p:spPr>
          <a:xfrm rot="10800000" flipH="1">
            <a:off x="5027117" y="1509236"/>
            <a:ext cx="6806284" cy="17612"/>
          </a:xfrm>
          <a:prstGeom prst="straightConnector1">
            <a:avLst/>
          </a:prstGeom>
          <a:noFill/>
          <a:ln w="9525" cap="flat" cmpd="sng">
            <a:solidFill>
              <a:schemeClr val="accent3"/>
            </a:solidFill>
            <a:prstDash val="solid"/>
            <a:miter lim="800000"/>
            <a:headEnd type="none" w="sm" len="sm"/>
            <a:tailEnd type="none" w="sm" len="sm"/>
          </a:ln>
        </p:spPr>
      </p:cxnSp>
      <p:sp>
        <p:nvSpPr>
          <p:cNvPr id="121" name="Google Shape;121;p46"/>
          <p:cNvSpPr/>
          <p:nvPr/>
        </p:nvSpPr>
        <p:spPr>
          <a:xfrm>
            <a:off x="9351335" y="1467293"/>
            <a:ext cx="2482066" cy="78223"/>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22" name="Google Shape;122;p46"/>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3" name="Google Shape;123;p46"/>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mp; Text - Purple">
  <p:cSld name="Image &amp; Text - Purple">
    <p:spTree>
      <p:nvGrpSpPr>
        <p:cNvPr id="1" name="Shape 124"/>
        <p:cNvGrpSpPr/>
        <p:nvPr/>
      </p:nvGrpSpPr>
      <p:grpSpPr>
        <a:xfrm>
          <a:off x="0" y="0"/>
          <a:ext cx="0" cy="0"/>
          <a:chOff x="0" y="0"/>
          <a:chExt cx="0" cy="0"/>
        </a:xfrm>
      </p:grpSpPr>
      <p:sp>
        <p:nvSpPr>
          <p:cNvPr id="125" name="Google Shape;125;p47"/>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200"/>
              <a:buFont typeface="Helvetica Neue"/>
              <a:buNone/>
              <a:defRPr sz="32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6" name="Google Shape;126;p47"/>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127" name="Google Shape;127;p47"/>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28" name="Google Shape;128;p47"/>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9" name="Google Shape;129;p47"/>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plit - Blue">
  <p:cSld name="Split - Blue">
    <p:spTree>
      <p:nvGrpSpPr>
        <p:cNvPr id="1" name="Shape 17"/>
        <p:cNvGrpSpPr/>
        <p:nvPr/>
      </p:nvGrpSpPr>
      <p:grpSpPr>
        <a:xfrm>
          <a:off x="0" y="0"/>
          <a:ext cx="0" cy="0"/>
          <a:chOff x="0" y="0"/>
          <a:chExt cx="0" cy="0"/>
        </a:xfrm>
      </p:grpSpPr>
      <p:sp>
        <p:nvSpPr>
          <p:cNvPr id="18" name="Google Shape;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9" name="Google Shape;19;p29"/>
          <p:cNvSpPr/>
          <p:nvPr/>
        </p:nvSpPr>
        <p:spPr>
          <a:xfrm>
            <a:off x="0" y="0"/>
            <a:ext cx="3572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016794"/>
              </a:solidFill>
              <a:latin typeface="Calibri"/>
              <a:ea typeface="Calibri"/>
              <a:cs typeface="Calibri"/>
              <a:sym typeface="Calibri"/>
            </a:endParaRPr>
          </a:p>
        </p:txBody>
      </p:sp>
      <p:pic>
        <p:nvPicPr>
          <p:cNvPr id="20" name="Google Shape;20;p29"/>
          <p:cNvPicPr preferRelativeResize="0"/>
          <p:nvPr/>
        </p:nvPicPr>
        <p:blipFill rotWithShape="1">
          <a:blip r:embed="rId2">
            <a:alphaModFix amt="20000"/>
          </a:blip>
          <a:srcRect l="4826" t="9031" r="39371" b="9028"/>
          <a:stretch/>
        </p:blipFill>
        <p:spPr>
          <a:xfrm>
            <a:off x="0" y="0"/>
            <a:ext cx="3572540" cy="6858000"/>
          </a:xfrm>
          <a:prstGeom prst="rect">
            <a:avLst/>
          </a:prstGeom>
          <a:noFill/>
          <a:ln>
            <a:noFill/>
          </a:ln>
        </p:spPr>
      </p:pic>
      <p:sp>
        <p:nvSpPr>
          <p:cNvPr id="21" name="Google Shape;21;p29"/>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9"/>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29"/>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130"/>
        <p:cNvGrpSpPr/>
        <p:nvPr/>
      </p:nvGrpSpPr>
      <p:grpSpPr>
        <a:xfrm>
          <a:off x="0" y="0"/>
          <a:ext cx="0" cy="0"/>
          <a:chOff x="0" y="0"/>
          <a:chExt cx="0" cy="0"/>
        </a:xfrm>
      </p:grpSpPr>
      <p:sp>
        <p:nvSpPr>
          <p:cNvPr id="131" name="Google Shape;131;p48"/>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200"/>
              <a:buFont typeface="Helvetica Neue"/>
              <a:buNone/>
              <a:defRPr sz="32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2" name="Google Shape;132;p48"/>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133" name="Google Shape;133;p48"/>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34" name="Google Shape;134;p48"/>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35" name="Google Shape;135;p48"/>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amp; Text - Green">
  <p:cSld name="Image &amp; Text - Green">
    <p:spTree>
      <p:nvGrpSpPr>
        <p:cNvPr id="1" name="Shape 136"/>
        <p:cNvGrpSpPr/>
        <p:nvPr/>
      </p:nvGrpSpPr>
      <p:grpSpPr>
        <a:xfrm>
          <a:off x="0" y="0"/>
          <a:ext cx="0" cy="0"/>
          <a:chOff x="0" y="0"/>
          <a:chExt cx="0" cy="0"/>
        </a:xfrm>
      </p:grpSpPr>
      <p:sp>
        <p:nvSpPr>
          <p:cNvPr id="137" name="Google Shape;137;p49"/>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200"/>
              <a:buFont typeface="Helvetica Neue"/>
              <a:buNone/>
              <a:defRPr sz="3200" b="1">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8" name="Google Shape;138;p49"/>
          <p:cNvCxnSpPr/>
          <p:nvPr/>
        </p:nvCxnSpPr>
        <p:spPr>
          <a:xfrm rot="10800000" flipH="1">
            <a:off x="5027117" y="1509236"/>
            <a:ext cx="6806284" cy="17612"/>
          </a:xfrm>
          <a:prstGeom prst="straightConnector1">
            <a:avLst/>
          </a:prstGeom>
          <a:noFill/>
          <a:ln w="9525" cap="flat" cmpd="sng">
            <a:solidFill>
              <a:schemeClr val="accent4"/>
            </a:solidFill>
            <a:prstDash val="solid"/>
            <a:miter lim="800000"/>
            <a:headEnd type="none" w="sm" len="sm"/>
            <a:tailEnd type="none" w="sm" len="sm"/>
          </a:ln>
        </p:spPr>
      </p:cxnSp>
      <p:sp>
        <p:nvSpPr>
          <p:cNvPr id="139" name="Google Shape;139;p49"/>
          <p:cNvSpPr/>
          <p:nvPr/>
        </p:nvSpPr>
        <p:spPr>
          <a:xfrm>
            <a:off x="9351335" y="1467293"/>
            <a:ext cx="2482066" cy="78223"/>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40" name="Google Shape;140;p49"/>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41" name="Google Shape;141;p49"/>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mp; Two Column - Blue">
  <p:cSld name="Title &amp; Two Column - Blue">
    <p:spTree>
      <p:nvGrpSpPr>
        <p:cNvPr id="1" name="Shape 142"/>
        <p:cNvGrpSpPr/>
        <p:nvPr/>
      </p:nvGrpSpPr>
      <p:grpSpPr>
        <a:xfrm>
          <a:off x="0" y="0"/>
          <a:ext cx="0" cy="0"/>
          <a:chOff x="0" y="0"/>
          <a:chExt cx="0" cy="0"/>
        </a:xfrm>
      </p:grpSpPr>
      <p:sp>
        <p:nvSpPr>
          <p:cNvPr id="143" name="Google Shape;143;p50"/>
          <p:cNvSpPr/>
          <p:nvPr/>
        </p:nvSpPr>
        <p:spPr>
          <a:xfrm>
            <a:off x="0" y="0"/>
            <a:ext cx="12192000" cy="1609344"/>
          </a:xfrm>
          <a:prstGeom prst="rect">
            <a:avLst/>
          </a:prstGeom>
          <a:solidFill>
            <a:srgbClr val="016794"/>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grpSp>
        <p:nvGrpSpPr>
          <p:cNvPr id="144" name="Google Shape;144;p50"/>
          <p:cNvGrpSpPr/>
          <p:nvPr/>
        </p:nvGrpSpPr>
        <p:grpSpPr>
          <a:xfrm>
            <a:off x="-208789" y="0"/>
            <a:ext cx="12609576" cy="2174490"/>
            <a:chOff x="-1" y="5043119"/>
            <a:chExt cx="12192000" cy="1814883"/>
          </a:xfrm>
        </p:grpSpPr>
        <p:pic>
          <p:nvPicPr>
            <p:cNvPr id="145" name="Google Shape;145;p50"/>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46" name="Google Shape;146;p50"/>
            <p:cNvPicPr preferRelativeResize="0"/>
            <p:nvPr/>
          </p:nvPicPr>
          <p:blipFill rotWithShape="1">
            <a:blip r:embed="rId2">
              <a:alphaModFix amt="20000"/>
            </a:blip>
            <a:srcRect l="54597" t="31445" r="16825" b="9027"/>
            <a:stretch/>
          </p:blipFill>
          <p:spPr>
            <a:xfrm rot="5400000">
              <a:off x="8435259" y="3077812"/>
              <a:ext cx="1791433" cy="5722047"/>
            </a:xfrm>
            <a:prstGeom prst="rect">
              <a:avLst/>
            </a:prstGeom>
            <a:noFill/>
            <a:ln>
              <a:noFill/>
            </a:ln>
          </p:spPr>
        </p:pic>
      </p:grpSp>
      <p:cxnSp>
        <p:nvCxnSpPr>
          <p:cNvPr id="147" name="Google Shape;147;p50"/>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48" name="Google Shape;148;p50"/>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50"/>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50"/>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50"/>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50"/>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50"/>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50"/>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mp; Two Column - Purple">
  <p:cSld name="Title &amp; Two Column - Purple">
    <p:spTree>
      <p:nvGrpSpPr>
        <p:cNvPr id="1" name="Shape 155"/>
        <p:cNvGrpSpPr/>
        <p:nvPr/>
      </p:nvGrpSpPr>
      <p:grpSpPr>
        <a:xfrm>
          <a:off x="0" y="0"/>
          <a:ext cx="0" cy="0"/>
          <a:chOff x="0" y="0"/>
          <a:chExt cx="0" cy="0"/>
        </a:xfrm>
      </p:grpSpPr>
      <p:sp>
        <p:nvSpPr>
          <p:cNvPr id="156" name="Google Shape;156;p51"/>
          <p:cNvSpPr/>
          <p:nvPr/>
        </p:nvSpPr>
        <p:spPr>
          <a:xfrm>
            <a:off x="0" y="0"/>
            <a:ext cx="12192000" cy="16093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grpSp>
        <p:nvGrpSpPr>
          <p:cNvPr id="157" name="Google Shape;157;p51"/>
          <p:cNvGrpSpPr/>
          <p:nvPr/>
        </p:nvGrpSpPr>
        <p:grpSpPr>
          <a:xfrm>
            <a:off x="-208789" y="0"/>
            <a:ext cx="12609576" cy="2174490"/>
            <a:chOff x="-1" y="5043119"/>
            <a:chExt cx="12192000" cy="1814883"/>
          </a:xfrm>
        </p:grpSpPr>
        <p:pic>
          <p:nvPicPr>
            <p:cNvPr id="158" name="Google Shape;158;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59" name="Google Shape;159;p51"/>
            <p:cNvPicPr preferRelativeResize="0"/>
            <p:nvPr/>
          </p:nvPicPr>
          <p:blipFill rotWithShape="1">
            <a:blip r:embed="rId2">
              <a:alphaModFix amt="20000"/>
            </a:blip>
            <a:srcRect l="54597" t="31445" r="16825" b="9027"/>
            <a:stretch/>
          </p:blipFill>
          <p:spPr>
            <a:xfrm rot="5400000">
              <a:off x="8435259" y="3077812"/>
              <a:ext cx="1791433" cy="5722047"/>
            </a:xfrm>
            <a:prstGeom prst="rect">
              <a:avLst/>
            </a:prstGeom>
            <a:noFill/>
            <a:ln>
              <a:noFill/>
            </a:ln>
          </p:spPr>
        </p:pic>
      </p:grpSp>
      <p:cxnSp>
        <p:nvCxnSpPr>
          <p:cNvPr id="160" name="Google Shape;160;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61" name="Google Shape;161;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mp; Two Column - Teal">
  <p:cSld name="Title &amp; Two Column - Teal">
    <p:spTree>
      <p:nvGrpSpPr>
        <p:cNvPr id="1" name="Shape 168"/>
        <p:cNvGrpSpPr/>
        <p:nvPr/>
      </p:nvGrpSpPr>
      <p:grpSpPr>
        <a:xfrm>
          <a:off x="0" y="0"/>
          <a:ext cx="0" cy="0"/>
          <a:chOff x="0" y="0"/>
          <a:chExt cx="0" cy="0"/>
        </a:xfrm>
      </p:grpSpPr>
      <p:sp>
        <p:nvSpPr>
          <p:cNvPr id="169" name="Google Shape;169;p52"/>
          <p:cNvSpPr/>
          <p:nvPr/>
        </p:nvSpPr>
        <p:spPr>
          <a:xfrm>
            <a:off x="0" y="0"/>
            <a:ext cx="12192000" cy="16093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grpSp>
        <p:nvGrpSpPr>
          <p:cNvPr id="170" name="Google Shape;170;p52"/>
          <p:cNvGrpSpPr/>
          <p:nvPr/>
        </p:nvGrpSpPr>
        <p:grpSpPr>
          <a:xfrm>
            <a:off x="-208789" y="0"/>
            <a:ext cx="12609576" cy="2174490"/>
            <a:chOff x="-1" y="5043119"/>
            <a:chExt cx="12192000" cy="1814883"/>
          </a:xfrm>
        </p:grpSpPr>
        <p:pic>
          <p:nvPicPr>
            <p:cNvPr id="171" name="Google Shape;171;p52"/>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72" name="Google Shape;172;p52"/>
            <p:cNvPicPr preferRelativeResize="0"/>
            <p:nvPr/>
          </p:nvPicPr>
          <p:blipFill rotWithShape="1">
            <a:blip r:embed="rId2">
              <a:alphaModFix amt="20000"/>
            </a:blip>
            <a:srcRect l="54597" t="31445" r="16825" b="9027"/>
            <a:stretch/>
          </p:blipFill>
          <p:spPr>
            <a:xfrm rot="5400000">
              <a:off x="8435259" y="3077812"/>
              <a:ext cx="1791433" cy="5722047"/>
            </a:xfrm>
            <a:prstGeom prst="rect">
              <a:avLst/>
            </a:prstGeom>
            <a:noFill/>
            <a:ln>
              <a:noFill/>
            </a:ln>
          </p:spPr>
        </p:pic>
      </p:grpSp>
      <p:cxnSp>
        <p:nvCxnSpPr>
          <p:cNvPr id="173" name="Google Shape;173;p52"/>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74" name="Google Shape;174;p52"/>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52"/>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52"/>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52"/>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52"/>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52"/>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52"/>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1"/>
        <p:cNvGrpSpPr/>
        <p:nvPr/>
      </p:nvGrpSpPr>
      <p:grpSpPr>
        <a:xfrm>
          <a:off x="0" y="0"/>
          <a:ext cx="0" cy="0"/>
          <a:chOff x="0" y="0"/>
          <a:chExt cx="0" cy="0"/>
        </a:xfrm>
      </p:grpSpPr>
      <p:sp>
        <p:nvSpPr>
          <p:cNvPr id="182" name="Google Shape;182;p53"/>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grpSp>
        <p:nvGrpSpPr>
          <p:cNvPr id="183" name="Google Shape;183;p53"/>
          <p:cNvGrpSpPr/>
          <p:nvPr/>
        </p:nvGrpSpPr>
        <p:grpSpPr>
          <a:xfrm>
            <a:off x="-208789" y="0"/>
            <a:ext cx="12609576" cy="2174490"/>
            <a:chOff x="-1" y="5043119"/>
            <a:chExt cx="12192000" cy="1814883"/>
          </a:xfrm>
        </p:grpSpPr>
        <p:pic>
          <p:nvPicPr>
            <p:cNvPr id="184" name="Google Shape;184;p53"/>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5" name="Google Shape;185;p53"/>
            <p:cNvPicPr preferRelativeResize="0"/>
            <p:nvPr/>
          </p:nvPicPr>
          <p:blipFill rotWithShape="1">
            <a:blip r:embed="rId2">
              <a:alphaModFix amt="20000"/>
            </a:blip>
            <a:srcRect l="54597" t="31445" r="16825" b="9027"/>
            <a:stretch/>
          </p:blipFill>
          <p:spPr>
            <a:xfrm rot="5400000">
              <a:off x="8435259" y="3077812"/>
              <a:ext cx="1791433" cy="5722047"/>
            </a:xfrm>
            <a:prstGeom prst="rect">
              <a:avLst/>
            </a:prstGeom>
            <a:noFill/>
            <a:ln>
              <a:noFill/>
            </a:ln>
          </p:spPr>
        </p:pic>
      </p:grpSp>
      <p:cxnSp>
        <p:nvCxnSpPr>
          <p:cNvPr id="186" name="Google Shape;186;p53"/>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7" name="Google Shape;187;p53"/>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53"/>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3"/>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3"/>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3"/>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3"/>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53"/>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4"/>
        <p:cNvGrpSpPr/>
        <p:nvPr/>
      </p:nvGrpSpPr>
      <p:grpSpPr>
        <a:xfrm>
          <a:off x="0" y="0"/>
          <a:ext cx="0" cy="0"/>
          <a:chOff x="0" y="0"/>
          <a:chExt cx="0" cy="0"/>
        </a:xfrm>
      </p:grpSpPr>
      <p:sp>
        <p:nvSpPr>
          <p:cNvPr id="195" name="Google Shape;195;p54"/>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96" name="Google Shape;196;p54"/>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97" name="Google Shape;197;p54"/>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98" name="Google Shape;198;p54"/>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99" name="Google Shape;199;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1"/>
        <p:cNvGrpSpPr/>
        <p:nvPr/>
      </p:nvGrpSpPr>
      <p:grpSpPr>
        <a:xfrm>
          <a:off x="0" y="0"/>
          <a:ext cx="0" cy="0"/>
          <a:chOff x="0" y="0"/>
          <a:chExt cx="0" cy="0"/>
        </a:xfrm>
      </p:grpSpPr>
      <p:sp>
        <p:nvSpPr>
          <p:cNvPr id="202" name="Google Shape;202;p55"/>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03" name="Google Shape;203;p55"/>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04" name="Google Shape;204;p55"/>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205" name="Google Shape;205;p55"/>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206" name="Google Shape;206;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8"/>
        <p:cNvGrpSpPr/>
        <p:nvPr/>
      </p:nvGrpSpPr>
      <p:grpSpPr>
        <a:xfrm>
          <a:off x="0" y="0"/>
          <a:ext cx="0" cy="0"/>
          <a:chOff x="0" y="0"/>
          <a:chExt cx="0" cy="0"/>
        </a:xfrm>
      </p:grpSpPr>
      <p:sp>
        <p:nvSpPr>
          <p:cNvPr id="209" name="Google Shape;209;p56"/>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10" name="Google Shape;210;p56"/>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11" name="Google Shape;211;p56"/>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212" name="Google Shape;212;p56"/>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213" name="Google Shape;213;p56"/>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56"/>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5"/>
        <p:cNvGrpSpPr/>
        <p:nvPr/>
      </p:nvGrpSpPr>
      <p:grpSpPr>
        <a:xfrm>
          <a:off x="0" y="0"/>
          <a:ext cx="0" cy="0"/>
          <a:chOff x="0" y="0"/>
          <a:chExt cx="0" cy="0"/>
        </a:xfrm>
      </p:grpSpPr>
      <p:sp>
        <p:nvSpPr>
          <p:cNvPr id="216" name="Google Shape;216;p57"/>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17" name="Google Shape;217;p57"/>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18" name="Google Shape;218;p57"/>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219" name="Google Shape;219;p57"/>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220" name="Google Shape;220;p57"/>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57"/>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plit - Purple">
  <p:cSld name="Split - Purple">
    <p:spTree>
      <p:nvGrpSpPr>
        <p:cNvPr id="1" name="Shape 24"/>
        <p:cNvGrpSpPr/>
        <p:nvPr/>
      </p:nvGrpSpPr>
      <p:grpSpPr>
        <a:xfrm>
          <a:off x="0" y="0"/>
          <a:ext cx="0" cy="0"/>
          <a:chOff x="0" y="0"/>
          <a:chExt cx="0" cy="0"/>
        </a:xfrm>
      </p:grpSpPr>
      <p:sp>
        <p:nvSpPr>
          <p:cNvPr id="25" name="Google Shape;2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26" name="Google Shape;26;p30"/>
          <p:cNvSpPr/>
          <p:nvPr/>
        </p:nvSpPr>
        <p:spPr>
          <a:xfrm>
            <a:off x="0" y="0"/>
            <a:ext cx="357254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016794"/>
              </a:solidFill>
              <a:latin typeface="Calibri"/>
              <a:ea typeface="Calibri"/>
              <a:cs typeface="Calibri"/>
              <a:sym typeface="Calibri"/>
            </a:endParaRPr>
          </a:p>
        </p:txBody>
      </p:sp>
      <p:pic>
        <p:nvPicPr>
          <p:cNvPr id="27" name="Google Shape;27;p30"/>
          <p:cNvPicPr preferRelativeResize="0"/>
          <p:nvPr/>
        </p:nvPicPr>
        <p:blipFill rotWithShape="1">
          <a:blip r:embed="rId2">
            <a:alphaModFix amt="20000"/>
          </a:blip>
          <a:srcRect l="4826" t="9031" r="39371" b="9028"/>
          <a:stretch/>
        </p:blipFill>
        <p:spPr>
          <a:xfrm>
            <a:off x="0" y="0"/>
            <a:ext cx="3572540" cy="6858000"/>
          </a:xfrm>
          <a:prstGeom prst="rect">
            <a:avLst/>
          </a:prstGeom>
          <a:noFill/>
          <a:ln>
            <a:noFill/>
          </a:ln>
        </p:spPr>
      </p:pic>
      <p:sp>
        <p:nvSpPr>
          <p:cNvPr id="28" name="Google Shape;28;p30"/>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0"/>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0"/>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31"/>
        <p:cNvGrpSpPr/>
        <p:nvPr/>
      </p:nvGrpSpPr>
      <p:grpSpPr>
        <a:xfrm>
          <a:off x="0" y="0"/>
          <a:ext cx="0" cy="0"/>
          <a:chOff x="0" y="0"/>
          <a:chExt cx="0" cy="0"/>
        </a:xfrm>
      </p:grpSpPr>
      <p:sp>
        <p:nvSpPr>
          <p:cNvPr id="32" name="Google Shape;3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33" name="Google Shape;33;p31"/>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016794"/>
              </a:solidFill>
              <a:latin typeface="Calibri"/>
              <a:ea typeface="Calibri"/>
              <a:cs typeface="Calibri"/>
              <a:sym typeface="Calibri"/>
            </a:endParaRPr>
          </a:p>
        </p:txBody>
      </p:sp>
      <p:pic>
        <p:nvPicPr>
          <p:cNvPr id="34" name="Google Shape;34;p31"/>
          <p:cNvPicPr preferRelativeResize="0"/>
          <p:nvPr/>
        </p:nvPicPr>
        <p:blipFill rotWithShape="1">
          <a:blip r:embed="rId2">
            <a:alphaModFix amt="20000"/>
          </a:blip>
          <a:srcRect l="4826" t="9031" r="39371" b="9028"/>
          <a:stretch/>
        </p:blipFill>
        <p:spPr>
          <a:xfrm>
            <a:off x="0" y="0"/>
            <a:ext cx="3572540" cy="6858000"/>
          </a:xfrm>
          <a:prstGeom prst="rect">
            <a:avLst/>
          </a:prstGeom>
          <a:noFill/>
          <a:ln>
            <a:noFill/>
          </a:ln>
        </p:spPr>
      </p:pic>
      <p:sp>
        <p:nvSpPr>
          <p:cNvPr id="35" name="Google Shape;35;p31"/>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1"/>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1"/>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38"/>
        <p:cNvGrpSpPr/>
        <p:nvPr/>
      </p:nvGrpSpPr>
      <p:grpSpPr>
        <a:xfrm>
          <a:off x="0" y="0"/>
          <a:ext cx="0" cy="0"/>
          <a:chOff x="0" y="0"/>
          <a:chExt cx="0" cy="0"/>
        </a:xfrm>
      </p:grpSpPr>
      <p:sp>
        <p:nvSpPr>
          <p:cNvPr id="39" name="Google Shape;39;p3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0" name="Google Shape;40;p3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41" name="Google Shape;41;p3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42" name="Google Shape;42;p3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44"/>
        <p:cNvGrpSpPr/>
        <p:nvPr/>
      </p:nvGrpSpPr>
      <p:grpSpPr>
        <a:xfrm>
          <a:off x="0" y="0"/>
          <a:ext cx="0" cy="0"/>
          <a:chOff x="0" y="0"/>
          <a:chExt cx="0" cy="0"/>
        </a:xfrm>
      </p:grpSpPr>
      <p:sp>
        <p:nvSpPr>
          <p:cNvPr id="45" name="Google Shape;45;p3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6" name="Google Shape;46;p3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47" name="Google Shape;47;p3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48" name="Google Shape;48;p3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50"/>
        <p:cNvGrpSpPr/>
        <p:nvPr/>
      </p:nvGrpSpPr>
      <p:grpSpPr>
        <a:xfrm>
          <a:off x="0" y="0"/>
          <a:ext cx="0" cy="0"/>
          <a:chOff x="0" y="0"/>
          <a:chExt cx="0" cy="0"/>
        </a:xfrm>
      </p:grpSpPr>
      <p:sp>
        <p:nvSpPr>
          <p:cNvPr id="51" name="Google Shape;51;p3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2" name="Google Shape;52;p3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53" name="Google Shape;53;p3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54" name="Google Shape;54;p3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56"/>
        <p:cNvGrpSpPr/>
        <p:nvPr/>
      </p:nvGrpSpPr>
      <p:grpSpPr>
        <a:xfrm>
          <a:off x="0" y="0"/>
          <a:ext cx="0" cy="0"/>
          <a:chOff x="0" y="0"/>
          <a:chExt cx="0" cy="0"/>
        </a:xfrm>
      </p:grpSpPr>
      <p:sp>
        <p:nvSpPr>
          <p:cNvPr id="57" name="Google Shape;57;p3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8" name="Google Shape;58;p3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59" name="Google Shape;59;p3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60" name="Google Shape;60;p3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Blue">
  <p:cSld name="Title &amp; Text with Dots - Blue">
    <p:spTree>
      <p:nvGrpSpPr>
        <p:cNvPr id="1" name="Shape 62"/>
        <p:cNvGrpSpPr/>
        <p:nvPr/>
      </p:nvGrpSpPr>
      <p:grpSpPr>
        <a:xfrm>
          <a:off x="0" y="0"/>
          <a:ext cx="0" cy="0"/>
          <a:chOff x="0" y="0"/>
          <a:chExt cx="0" cy="0"/>
        </a:xfrm>
      </p:grpSpPr>
      <p:grpSp>
        <p:nvGrpSpPr>
          <p:cNvPr id="63" name="Google Shape;63;p36"/>
          <p:cNvGrpSpPr/>
          <p:nvPr/>
        </p:nvGrpSpPr>
        <p:grpSpPr>
          <a:xfrm>
            <a:off x="0" y="5303520"/>
            <a:ext cx="12191999" cy="1639827"/>
            <a:chOff x="0" y="5303520"/>
            <a:chExt cx="12191999" cy="1639827"/>
          </a:xfrm>
        </p:grpSpPr>
        <p:pic>
          <p:nvPicPr>
            <p:cNvPr id="64" name="Google Shape;64;p36"/>
            <p:cNvPicPr preferRelativeResize="0"/>
            <p:nvPr/>
          </p:nvPicPr>
          <p:blipFill rotWithShape="1">
            <a:blip r:embed="rId2">
              <a:alphaModFix amt="20000"/>
            </a:blip>
            <a:srcRect l="59835" t="10673" r="12103" b="6770"/>
            <a:stretch/>
          </p:blipFill>
          <p:spPr>
            <a:xfrm rot="5400000">
              <a:off x="2302155" y="3001365"/>
              <a:ext cx="1639827" cy="6244138"/>
            </a:xfrm>
            <a:prstGeom prst="rect">
              <a:avLst/>
            </a:prstGeom>
            <a:noFill/>
            <a:ln>
              <a:noFill/>
            </a:ln>
          </p:spPr>
        </p:pic>
        <p:pic>
          <p:nvPicPr>
            <p:cNvPr id="65" name="Google Shape;65;p36"/>
            <p:cNvPicPr preferRelativeResize="0"/>
            <p:nvPr/>
          </p:nvPicPr>
          <p:blipFill rotWithShape="1">
            <a:blip r:embed="rId2">
              <a:alphaModFix amt="20000"/>
            </a:blip>
            <a:srcRect l="60063" t="10673" r="11951" b="6770"/>
            <a:stretch/>
          </p:blipFill>
          <p:spPr>
            <a:xfrm rot="5400000">
              <a:off x="8439135" y="3108523"/>
              <a:ext cx="1557867" cy="5947862"/>
            </a:xfrm>
            <a:prstGeom prst="rect">
              <a:avLst/>
            </a:prstGeom>
            <a:noFill/>
            <a:ln>
              <a:noFill/>
            </a:ln>
          </p:spPr>
        </p:pic>
      </p:grpSp>
      <p:sp>
        <p:nvSpPr>
          <p:cNvPr id="66" name="Google Shape;66;p3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6"/>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36"/>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1">
                <a:lumMod val="1000"/>
                <a:lumOff val="99000"/>
                <a:alpha val="0"/>
              </a:schemeClr>
            </a:gs>
            <a:gs pos="100000">
              <a:schemeClr val="accent3">
                <a:lumMod val="20000"/>
                <a:lumOff val="80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Shape 225"/>
        <p:cNvGrpSpPr/>
        <p:nvPr/>
      </p:nvGrpSpPr>
      <p:grpSpPr>
        <a:xfrm>
          <a:off x="0" y="0"/>
          <a:ext cx="0" cy="0"/>
          <a:chOff x="0" y="0"/>
          <a:chExt cx="0" cy="0"/>
        </a:xfrm>
      </p:grpSpPr>
      <p:sp>
        <p:nvSpPr>
          <p:cNvPr id="226" name="Google Shape;226;p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ar-JO" dirty="0"/>
              <a:t>معالجة الحالة عبر الهاتف</a:t>
            </a:r>
            <a:endParaRPr dirty="0"/>
          </a:p>
        </p:txBody>
      </p:sp>
      <p:sp>
        <p:nvSpPr>
          <p:cNvPr id="227" name="Google Shape;227;p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a:t>:</a:t>
            </a:r>
            <a:r>
              <a:rPr lang="ar-JO" dirty="0"/>
              <a:t>بإرشاد</a:t>
            </a:r>
            <a:endParaRPr lang="en-US" dirty="0"/>
          </a:p>
          <a:p>
            <a:pPr marL="0" lvl="0" indent="0">
              <a:spcBef>
                <a:spcPts val="0"/>
              </a:spcBef>
            </a:pPr>
            <a:r>
              <a:rPr lang="en-US" dirty="0"/>
              <a:t>:</a:t>
            </a:r>
            <a:r>
              <a:rPr lang="ar-JO" dirty="0"/>
              <a:t>تاريخ</a:t>
            </a:r>
            <a:endParaRPr dirty="0"/>
          </a:p>
        </p:txBody>
      </p:sp>
      <p:pic>
        <p:nvPicPr>
          <p:cNvPr id="4" name="Google Shape;228;gd2142f843c_0_0">
            <a:extLst>
              <a:ext uri="{FF2B5EF4-FFF2-40B4-BE49-F238E27FC236}">
                <a16:creationId xmlns:a16="http://schemas.microsoft.com/office/drawing/2014/main" id="{037DECA1-81A8-49DD-8141-EF13871A2666}"/>
              </a:ext>
            </a:extLst>
          </p:cNvPr>
          <p:cNvPicPr preferRelativeResize="0"/>
          <p:nvPr/>
        </p:nvPicPr>
        <p:blipFill>
          <a:blip r:embed="rId3">
            <a:alphaModFix/>
          </a:blip>
          <a:stretch>
            <a:fillRect/>
          </a:stretch>
        </p:blipFill>
        <p:spPr>
          <a:xfrm>
            <a:off x="477395" y="4507660"/>
            <a:ext cx="4269350" cy="1657775"/>
          </a:xfrm>
          <a:prstGeom prst="rect">
            <a:avLst/>
          </a:prstGeom>
          <a:noFill/>
          <a:ln>
            <a:noFill/>
          </a:ln>
        </p:spPr>
      </p:pic>
      <p:pic>
        <p:nvPicPr>
          <p:cNvPr id="5" name="Google Shape;227;gd2142f843c_0_0">
            <a:extLst>
              <a:ext uri="{FF2B5EF4-FFF2-40B4-BE49-F238E27FC236}">
                <a16:creationId xmlns:a16="http://schemas.microsoft.com/office/drawing/2014/main" id="{6FD0896F-5113-4EAF-AD75-AB15BB1DCE2E}"/>
              </a:ext>
            </a:extLst>
          </p:cNvPr>
          <p:cNvPicPr preferRelativeResize="0"/>
          <p:nvPr/>
        </p:nvPicPr>
        <p:blipFill rotWithShape="1">
          <a:blip r:embed="rId4">
            <a:alphaModFix/>
          </a:blip>
          <a:srcRect/>
          <a:stretch/>
        </p:blipFill>
        <p:spPr>
          <a:xfrm>
            <a:off x="7445257" y="4798584"/>
            <a:ext cx="3772624" cy="1075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lvl="0" algn="r" rtl="1"/>
            <a:r>
              <a:rPr lang="ar-JO" dirty="0"/>
              <a:t>اكتشاف خطوات معالجة الحالة عبر الهاتف</a:t>
            </a:r>
            <a:endParaRPr dirty="0"/>
          </a:p>
        </p:txBody>
      </p:sp>
      <p:sp>
        <p:nvSpPr>
          <p:cNvPr id="306" name="Google Shape;306;p58"/>
          <p:cNvSpPr txBox="1">
            <a:spLocks noGrp="1"/>
          </p:cNvSpPr>
          <p:nvPr>
            <p:ph type="body" idx="1"/>
          </p:nvPr>
        </p:nvSpPr>
        <p:spPr>
          <a:xfrm>
            <a:off x="656020" y="1866900"/>
            <a:ext cx="10820015" cy="571500"/>
          </a:xfrm>
          <a:prstGeom prst="rect">
            <a:avLst/>
          </a:prstGeom>
          <a:noFill/>
          <a:ln>
            <a:noFill/>
          </a:ln>
        </p:spPr>
        <p:txBody>
          <a:bodyPr spcFirstLastPara="1" wrap="square" lIns="91425" tIns="45700" rIns="91425" bIns="45700" anchor="t" anchorCtr="0">
            <a:normAutofit fontScale="92500" lnSpcReduction="20000"/>
          </a:bodyPr>
          <a:lstStyle/>
          <a:p>
            <a:pPr lvl="0" algn="r" rtl="1"/>
            <a:r>
              <a:rPr lang="ar-JO" sz="3200" dirty="0"/>
              <a:t>نشاط</a:t>
            </a:r>
            <a:endParaRPr sz="3200" dirty="0"/>
          </a:p>
        </p:txBody>
      </p:sp>
      <p:sp>
        <p:nvSpPr>
          <p:cNvPr id="307" name="Google Shape;307;p58"/>
          <p:cNvSpPr txBox="1">
            <a:spLocks noGrp="1"/>
          </p:cNvSpPr>
          <p:nvPr>
            <p:ph type="body" idx="2"/>
          </p:nvPr>
        </p:nvSpPr>
        <p:spPr>
          <a:xfrm>
            <a:off x="656021" y="2614612"/>
            <a:ext cx="10820015" cy="4049659"/>
          </a:xfrm>
          <a:prstGeom prst="rect">
            <a:avLst/>
          </a:prstGeom>
          <a:noFill/>
          <a:ln>
            <a:noFill/>
          </a:ln>
        </p:spPr>
        <p:txBody>
          <a:bodyPr spcFirstLastPara="1" wrap="square" lIns="91425" tIns="45700" rIns="91425" bIns="45700" anchor="t" anchorCtr="0">
            <a:normAutofit/>
          </a:bodyPr>
          <a:lstStyle/>
          <a:p>
            <a:pPr lvl="0" algn="r" rtl="1">
              <a:buFont typeface="Wingdings" panose="05000000000000000000" pitchFamily="2" charset="2"/>
              <a:buChar char="v"/>
            </a:pPr>
            <a:r>
              <a:rPr lang="ar-JO" dirty="0"/>
              <a:t>يتوافق كل جدول مع خطوة معالجة الحالة</a:t>
            </a:r>
          </a:p>
          <a:p>
            <a:pPr lvl="0" algn="r" rtl="1">
              <a:buFont typeface="Wingdings" panose="05000000000000000000" pitchFamily="2" charset="2"/>
              <a:buChar char="v"/>
            </a:pPr>
            <a:r>
              <a:rPr lang="ar-JO" dirty="0"/>
              <a:t>في 6 مجموعات، تركز كل مجموعة على إحدى خطوات معالجة الحالة، وتناقش وتعلق على الاعتبارات الرئيسية لإكمال الخطوة عبر الهاتف - 20 دقيقة</a:t>
            </a:r>
          </a:p>
          <a:p>
            <a:pPr lvl="0" algn="r" rtl="1">
              <a:buFont typeface="Wingdings" panose="05000000000000000000" pitchFamily="2" charset="2"/>
              <a:buChar char="v"/>
            </a:pPr>
            <a:r>
              <a:rPr lang="ar-JO" dirty="0"/>
              <a:t>انتقل إلى الخطوة التالية، واقرأ الاعتبارات المدرجة من قبل المجموعة السابقة التي تتناول تلك الخطوة، وأضف اعتبارات خاصة بك - 15 دقيقة</a:t>
            </a:r>
          </a:p>
          <a:p>
            <a:pPr lvl="0" algn="r" rtl="1">
              <a:buFont typeface="Wingdings" panose="05000000000000000000" pitchFamily="2" charset="2"/>
              <a:buChar char="v"/>
            </a:pPr>
            <a:r>
              <a:rPr lang="ar-JO" dirty="0"/>
              <a:t>يجب على جميع المجموعات إكمال دورة الخطوات الست لمعالجة الحالة</a:t>
            </a:r>
            <a:endParaRPr lang="en-GB" dirty="0"/>
          </a:p>
        </p:txBody>
      </p:sp>
      <p:pic>
        <p:nvPicPr>
          <p:cNvPr id="308" name="Google Shape;308;p58"/>
          <p:cNvPicPr preferRelativeResize="0"/>
          <p:nvPr/>
        </p:nvPicPr>
        <p:blipFill>
          <a:blip r:embed="rId3">
            <a:extLst>
              <a:ext uri="{28A0092B-C50C-407E-A947-70E740481C1C}">
                <a14:useLocalDpi xmlns:a14="http://schemas.microsoft.com/office/drawing/2010/main" val="0"/>
              </a:ext>
            </a:extLst>
          </a:blip>
          <a:stretch>
            <a:fillRect/>
          </a:stretch>
        </p:blipFill>
        <p:spPr>
          <a:xfrm>
            <a:off x="87926" y="4730312"/>
            <a:ext cx="3383573" cy="21276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0"/>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p>
            <a:pPr lvl="0" algn="r" rtl="1"/>
            <a:r>
              <a:rPr lang="ar-JO" dirty="0"/>
              <a:t>إجراء التقييم عبر الهاتف</a:t>
            </a:r>
            <a:endParaRPr dirty="0"/>
          </a:p>
        </p:txBody>
      </p:sp>
      <p:sp>
        <p:nvSpPr>
          <p:cNvPr id="314" name="Google Shape;314;p10"/>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p>
            <a:pPr marL="342900" lvl="0" indent="-342900" algn="r" rtl="1">
              <a:lnSpc>
                <a:spcPct val="115000"/>
              </a:lnSpc>
              <a:spcBef>
                <a:spcPts val="0"/>
              </a:spcBef>
              <a:buSzPts val="2000"/>
              <a:buFont typeface="Wingdings" panose="05000000000000000000" pitchFamily="2" charset="2"/>
              <a:buChar char="v"/>
            </a:pPr>
            <a:r>
              <a:rPr lang="ar-JO" sz="2000" dirty="0">
                <a:latin typeface="Arial"/>
                <a:ea typeface="Arial"/>
                <a:cs typeface="Arial"/>
                <a:sym typeface="Arial"/>
              </a:rPr>
              <a:t>ضع قائمة بإستعمال أمثلة للأسئلة الرئيسية التي يمكن طرحها على طفل أو شخص بالغ موثوق به (عادة مقدم الرعاية) للتحقيق في الموقف</a:t>
            </a:r>
          </a:p>
          <a:p>
            <a:pPr marL="342900" lvl="0" indent="-342900" algn="r" rtl="1">
              <a:lnSpc>
                <a:spcPct val="115000"/>
              </a:lnSpc>
              <a:spcBef>
                <a:spcPts val="0"/>
              </a:spcBef>
              <a:buSzPts val="2000"/>
              <a:buFont typeface="Wingdings" panose="05000000000000000000" pitchFamily="2" charset="2"/>
              <a:buChar char="v"/>
            </a:pPr>
            <a:r>
              <a:rPr lang="ar-JO" sz="2000" dirty="0">
                <a:latin typeface="Arial"/>
                <a:ea typeface="Arial"/>
                <a:cs typeface="Arial"/>
                <a:sym typeface="Arial"/>
              </a:rPr>
              <a:t>ضع قائمة بالطرق التي يمكن من خلالها أن يتم تثليث المعلومات</a:t>
            </a:r>
            <a:r>
              <a:rPr lang="en-US" sz="2000" dirty="0">
                <a:latin typeface="Arial"/>
                <a:ea typeface="Arial"/>
                <a:cs typeface="Arial"/>
                <a:sym typeface="Arial"/>
              </a:rPr>
              <a:t> </a:t>
            </a:r>
            <a:r>
              <a:rPr lang="ar-JO" sz="2000" dirty="0">
                <a:latin typeface="Arial"/>
                <a:ea typeface="Arial"/>
                <a:cs typeface="Arial"/>
                <a:sym typeface="Arial"/>
              </a:rPr>
              <a:t>(مقارنة من 3 مصادر للمعلومات)</a:t>
            </a:r>
            <a:r>
              <a:rPr lang="en-US" sz="2000" dirty="0">
                <a:latin typeface="Arial"/>
                <a:ea typeface="Arial"/>
                <a:cs typeface="Arial"/>
                <a:sym typeface="Arial"/>
              </a:rPr>
              <a:t> </a:t>
            </a:r>
            <a:endParaRPr lang="ar-JO" sz="2000" dirty="0">
              <a:latin typeface="Arial"/>
              <a:ea typeface="Arial"/>
              <a:cs typeface="Arial"/>
              <a:sym typeface="Arial"/>
            </a:endParaRPr>
          </a:p>
          <a:p>
            <a:pPr marL="342900" lvl="0" indent="-342900" algn="r" rtl="1">
              <a:lnSpc>
                <a:spcPct val="115000"/>
              </a:lnSpc>
              <a:spcBef>
                <a:spcPts val="0"/>
              </a:spcBef>
              <a:buSzPts val="2000"/>
              <a:buFont typeface="Wingdings" panose="05000000000000000000" pitchFamily="2" charset="2"/>
              <a:buChar char="v"/>
            </a:pPr>
            <a:r>
              <a:rPr lang="ar-JO" sz="2000" dirty="0">
                <a:latin typeface="Arial"/>
                <a:ea typeface="Arial"/>
                <a:cs typeface="Arial"/>
                <a:sym typeface="Arial"/>
              </a:rPr>
              <a:t>اشرح الإجراءات الفورية التي يجب اتخاذها عندما تكون سلامة الطفل أو مقدم الرعاية على المحك</a:t>
            </a:r>
            <a:endParaRPr dirty="0">
              <a:highlight>
                <a:srgbClr val="FFFF00"/>
              </a:highlight>
            </a:endParaRPr>
          </a:p>
        </p:txBody>
      </p:sp>
      <p:sp>
        <p:nvSpPr>
          <p:cNvPr id="315" name="Google Shape;315;p10"/>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p>
            <a:pPr marL="0" lvl="0" indent="0" algn="r" rtl="1">
              <a:spcBef>
                <a:spcPts val="0"/>
              </a:spcBef>
              <a:buClr>
                <a:srgbClr val="71345C"/>
              </a:buClr>
            </a:pPr>
            <a:r>
              <a:rPr lang="ar-JO" dirty="0">
                <a:solidFill>
                  <a:srgbClr val="71345C"/>
                </a:solidFill>
              </a:rPr>
              <a:t>أهداف الجلسة</a:t>
            </a:r>
            <a:endParaRPr dirty="0"/>
          </a:p>
        </p:txBody>
      </p:sp>
      <p:pic>
        <p:nvPicPr>
          <p:cNvPr id="316" name="Google Shape;316;p10" descr="objective Icon 2206233"/>
          <p:cNvPicPr preferRelativeResize="0"/>
          <p:nvPr/>
        </p:nvPicPr>
        <p:blipFill rotWithShape="1">
          <a:blip r:embed="rId3">
            <a:alphaModFix/>
          </a:blip>
          <a:srcRect/>
          <a:stretch/>
        </p:blipFill>
        <p:spPr>
          <a:xfrm>
            <a:off x="656021" y="3395662"/>
            <a:ext cx="1905000" cy="190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1"/>
          <p:cNvSpPr txBox="1">
            <a:spLocks noGrp="1"/>
          </p:cNvSpPr>
          <p:nvPr>
            <p:ph type="title"/>
          </p:nvPr>
        </p:nvSpPr>
        <p:spPr>
          <a:xfrm>
            <a:off x="656022" y="365126"/>
            <a:ext cx="10820013" cy="1064180"/>
          </a:xfrm>
          <a:prstGeom prst="rect">
            <a:avLst/>
          </a:prstGeom>
          <a:noFill/>
          <a:ln>
            <a:noFill/>
          </a:ln>
        </p:spPr>
        <p:txBody>
          <a:bodyPr spcFirstLastPara="1" wrap="square" lIns="91425" tIns="45700" rIns="91425" bIns="45700" anchor="ctr" anchorCtr="0">
            <a:normAutofit/>
          </a:bodyPr>
          <a:lstStyle/>
          <a:p>
            <a:pPr lvl="0" algn="r" rtl="1"/>
            <a:r>
              <a:rPr lang="ar-JO" dirty="0"/>
              <a:t>سيناريو التقييم</a:t>
            </a:r>
            <a:endParaRPr dirty="0"/>
          </a:p>
        </p:txBody>
      </p:sp>
      <p:sp>
        <p:nvSpPr>
          <p:cNvPr id="322" name="Google Shape;322;p11"/>
          <p:cNvSpPr txBox="1">
            <a:spLocks noGrp="1"/>
          </p:cNvSpPr>
          <p:nvPr>
            <p:ph type="body" idx="2"/>
          </p:nvPr>
        </p:nvSpPr>
        <p:spPr>
          <a:xfrm>
            <a:off x="656021" y="1744601"/>
            <a:ext cx="10820015" cy="4638444"/>
          </a:xfrm>
          <a:prstGeom prst="rect">
            <a:avLst/>
          </a:prstGeom>
          <a:noFill/>
          <a:ln>
            <a:noFill/>
          </a:ln>
        </p:spPr>
        <p:txBody>
          <a:bodyPr spcFirstLastPara="1" wrap="square" lIns="91425" tIns="45700" rIns="91425" bIns="45700" anchor="t" anchorCtr="0">
            <a:normAutofit/>
          </a:bodyPr>
          <a:lstStyle/>
          <a:p>
            <a:pPr marL="0" lvl="0" indent="0" algn="just" rtl="1">
              <a:lnSpc>
                <a:spcPct val="115000"/>
              </a:lnSpc>
              <a:spcBef>
                <a:spcPts val="0"/>
              </a:spcBef>
              <a:buSzPts val="1000"/>
              <a:buNone/>
            </a:pPr>
            <a:r>
              <a:rPr lang="ar-JO" sz="1800" dirty="0">
                <a:latin typeface="Arial"/>
                <a:ea typeface="Arial"/>
                <a:cs typeface="Arial"/>
                <a:sym typeface="Arial"/>
              </a:rPr>
              <a:t>إيناس عمرها 14 سنة. تعيش مع والدتها وإخوتها الثلاثة الصغار في مخيم غير رسمي من الخيام في لبنان منذ وفاة والدها أثناء القتال في سوريا قبل 6 سنوات. تلتحق إيناس عادةً بمدرسة تدعمها منظمة غير حكومية محلية، بينما تشارك أيضًا مع فتيات أخريات في المخيم</a:t>
            </a:r>
            <a:r>
              <a:rPr lang="en-US" sz="1800" dirty="0">
                <a:latin typeface="Arial"/>
                <a:ea typeface="Arial"/>
                <a:cs typeface="Arial"/>
                <a:sym typeface="Arial"/>
              </a:rPr>
              <a:t> </a:t>
            </a:r>
            <a:r>
              <a:rPr lang="ar-JO" sz="1800" dirty="0">
                <a:latin typeface="Arial"/>
                <a:ea typeface="Arial"/>
                <a:cs typeface="Arial"/>
                <a:sym typeface="Arial"/>
              </a:rPr>
              <a:t>في مشروع عمل</a:t>
            </a:r>
            <a:r>
              <a:rPr lang="en-US" sz="1800" dirty="0">
                <a:latin typeface="Arial"/>
                <a:ea typeface="Arial"/>
                <a:cs typeface="Arial"/>
                <a:sym typeface="Arial"/>
              </a:rPr>
              <a:t> </a:t>
            </a:r>
            <a:r>
              <a:rPr lang="ar-JO" sz="1800" dirty="0">
                <a:latin typeface="Arial"/>
                <a:ea typeface="Arial"/>
                <a:cs typeface="Arial"/>
                <a:sym typeface="Arial"/>
              </a:rPr>
              <a:t>يدر دخلاً ضئيلاً. تمت إحالتها إلى أخصائيي الحالة عندما تم نقل والدتها إلى المستشفى بسبب كوڤيد-19</a:t>
            </a:r>
            <a:r>
              <a:rPr lang="en-US" sz="1800" dirty="0">
                <a:latin typeface="Arial"/>
                <a:ea typeface="Arial"/>
                <a:cs typeface="Arial"/>
                <a:sym typeface="Arial"/>
              </a:rPr>
              <a:t> </a:t>
            </a:r>
            <a:r>
              <a:rPr lang="ar-JO" sz="1800" dirty="0">
                <a:latin typeface="Arial"/>
                <a:ea typeface="Arial"/>
                <a:cs typeface="Arial"/>
                <a:sym typeface="Arial"/>
              </a:rPr>
              <a:t>لم تعد إيناس تذهب إلى المدرسة أو تشارك في الأنشطة المدرة للدخل. ليس من الواضح كيف تدعم نفسها وإخوتها ماليًا. لا يزال الأشقاء يذهبون إلى المدرسة بانتظام.</a:t>
            </a:r>
          </a:p>
          <a:p>
            <a:pPr marL="0" lvl="0" indent="0" algn="just" rtl="1">
              <a:lnSpc>
                <a:spcPct val="115000"/>
              </a:lnSpc>
              <a:spcBef>
                <a:spcPts val="0"/>
              </a:spcBef>
              <a:buSzPts val="1000"/>
              <a:buNone/>
            </a:pPr>
            <a:endParaRPr lang="ar-JO" sz="1800" dirty="0">
              <a:latin typeface="Arial"/>
              <a:ea typeface="Arial"/>
              <a:cs typeface="Arial"/>
              <a:sym typeface="Arial"/>
            </a:endParaRPr>
          </a:p>
          <a:p>
            <a:pPr marL="0" lvl="0" indent="0" algn="just" rtl="1">
              <a:lnSpc>
                <a:spcPct val="115000"/>
              </a:lnSpc>
              <a:spcBef>
                <a:spcPts val="0"/>
              </a:spcBef>
              <a:buSzPts val="1000"/>
              <a:buNone/>
            </a:pPr>
            <a:r>
              <a:rPr lang="ar-JO" sz="1800" dirty="0">
                <a:latin typeface="Arial"/>
                <a:ea typeface="Arial"/>
                <a:cs typeface="Arial"/>
                <a:sym typeface="Arial"/>
              </a:rPr>
              <a:t>ناقش في مجموعاتك:</a:t>
            </a:r>
          </a:p>
          <a:p>
            <a:pPr marL="0" lvl="0" indent="0" algn="just" rtl="1">
              <a:lnSpc>
                <a:spcPct val="115000"/>
              </a:lnSpc>
              <a:spcBef>
                <a:spcPts val="0"/>
              </a:spcBef>
              <a:buSzPts val="1000"/>
              <a:buNone/>
            </a:pPr>
            <a:r>
              <a:rPr lang="ar-JO" sz="1800" dirty="0">
                <a:latin typeface="Arial"/>
                <a:ea typeface="Arial"/>
                <a:cs typeface="Arial"/>
                <a:sym typeface="Arial"/>
              </a:rPr>
              <a:t>أسئلة قد تطرحها على الطفل</a:t>
            </a:r>
          </a:p>
          <a:p>
            <a:pPr marL="0" lvl="0" indent="0" algn="just" rtl="1">
              <a:lnSpc>
                <a:spcPct val="115000"/>
              </a:lnSpc>
              <a:spcBef>
                <a:spcPts val="0"/>
              </a:spcBef>
              <a:buSzPts val="1000"/>
              <a:buNone/>
            </a:pPr>
            <a:r>
              <a:rPr lang="ar-JO" sz="1800" dirty="0">
                <a:latin typeface="Arial"/>
                <a:ea typeface="Arial"/>
                <a:cs typeface="Arial"/>
                <a:sym typeface="Arial"/>
              </a:rPr>
              <a:t>أسئلة قد تطرحها على مقدمي الرعاية الآخرين وغيرهم من البالغين الموثوق بهم في حياة الطفل</a:t>
            </a:r>
          </a:p>
          <a:p>
            <a:pPr marL="0" lvl="0" indent="0" algn="just" rtl="1">
              <a:lnSpc>
                <a:spcPct val="115000"/>
              </a:lnSpc>
              <a:spcBef>
                <a:spcPts val="0"/>
              </a:spcBef>
              <a:buSzPts val="1000"/>
              <a:buNone/>
            </a:pPr>
            <a:r>
              <a:rPr lang="ar-JO" sz="1800" dirty="0">
                <a:latin typeface="Arial"/>
                <a:ea typeface="Arial"/>
                <a:cs typeface="Arial"/>
                <a:sym typeface="Arial"/>
              </a:rPr>
              <a:t>الإجراءات الأخرى التي قد تتخذها لاستكمال المعلومات بطريقة التثليث</a:t>
            </a:r>
            <a:r>
              <a:rPr lang="en-US" sz="1800" dirty="0">
                <a:latin typeface="Arial"/>
                <a:ea typeface="Arial"/>
                <a:cs typeface="Arial"/>
                <a:sym typeface="Arial"/>
              </a:rPr>
              <a:t> </a:t>
            </a:r>
            <a:endParaRPr dirty="0"/>
          </a:p>
        </p:txBody>
      </p:sp>
      <p:pic>
        <p:nvPicPr>
          <p:cNvPr id="323" name="Google Shape;323;p11"/>
          <p:cNvPicPr preferRelativeResize="0"/>
          <p:nvPr/>
        </p:nvPicPr>
        <p:blipFill>
          <a:blip r:embed="rId3">
            <a:extLst>
              <a:ext uri="{28A0092B-C50C-407E-A947-70E740481C1C}">
                <a14:useLocalDpi xmlns:a14="http://schemas.microsoft.com/office/drawing/2010/main" val="0"/>
              </a:ext>
            </a:extLst>
          </a:blip>
          <a:stretch>
            <a:fillRect/>
          </a:stretch>
        </p:blipFill>
        <p:spPr>
          <a:xfrm>
            <a:off x="819793" y="3354871"/>
            <a:ext cx="3383573" cy="21276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2"/>
          <p:cNvSpPr txBox="1">
            <a:spLocks noGrp="1"/>
          </p:cNvSpPr>
          <p:nvPr>
            <p:ph type="title"/>
          </p:nvPr>
        </p:nvSpPr>
        <p:spPr>
          <a:xfrm>
            <a:off x="656023" y="143183"/>
            <a:ext cx="10820014" cy="1325563"/>
          </a:xfrm>
          <a:prstGeom prst="rect">
            <a:avLst/>
          </a:prstGeom>
          <a:noFill/>
          <a:ln>
            <a:noFill/>
          </a:ln>
        </p:spPr>
        <p:txBody>
          <a:bodyPr spcFirstLastPara="1" wrap="square" lIns="91425" tIns="45700" rIns="91425" bIns="45700" anchor="ctr" anchorCtr="0">
            <a:normAutofit/>
          </a:bodyPr>
          <a:lstStyle/>
          <a:p>
            <a:pPr lvl="0" algn="r" rtl="1"/>
            <a:r>
              <a:rPr lang="ar-JO" dirty="0"/>
              <a:t>قبل المكالمة</a:t>
            </a:r>
            <a:endParaRPr dirty="0"/>
          </a:p>
        </p:txBody>
      </p:sp>
      <p:sp>
        <p:nvSpPr>
          <p:cNvPr id="329" name="Google Shape;329;p12"/>
          <p:cNvSpPr txBox="1">
            <a:spLocks noGrp="1"/>
          </p:cNvSpPr>
          <p:nvPr>
            <p:ph type="body" idx="2"/>
          </p:nvPr>
        </p:nvSpPr>
        <p:spPr>
          <a:xfrm>
            <a:off x="351607" y="2610034"/>
            <a:ext cx="11124429" cy="3142695"/>
          </a:xfrm>
          <a:prstGeom prst="rect">
            <a:avLst/>
          </a:prstGeom>
          <a:noFill/>
          <a:ln>
            <a:noFill/>
          </a:ln>
        </p:spPr>
        <p:txBody>
          <a:bodyPr spcFirstLastPara="1" wrap="square" lIns="91425" tIns="45700" rIns="91425" bIns="45700" anchor="t" anchorCtr="0">
            <a:normAutofit/>
          </a:bodyPr>
          <a:lstStyle/>
          <a:p>
            <a:pPr marL="342900" lvl="0" indent="-342900" algn="r" rtl="1">
              <a:spcBef>
                <a:spcPts val="0"/>
              </a:spcBef>
              <a:buSzPts val="1800"/>
              <a:buFont typeface="Wingdings" panose="05000000000000000000" pitchFamily="2" charset="2"/>
              <a:buChar char="v"/>
            </a:pPr>
            <a:r>
              <a:rPr lang="ar-JO" sz="2000" dirty="0">
                <a:solidFill>
                  <a:srgbClr val="000000"/>
                </a:solidFill>
                <a:latin typeface="Arial"/>
                <a:ea typeface="Arial"/>
                <a:cs typeface="Arial"/>
                <a:sym typeface="Arial"/>
              </a:rPr>
              <a:t>صف التحضير المطلوب لمكالمة هاتفية لمعالجة الحالة والإعداد المثالي لمحادثة مريحة ومثمرة</a:t>
            </a:r>
            <a:endParaRPr sz="2000" dirty="0"/>
          </a:p>
        </p:txBody>
      </p:sp>
      <p:sp>
        <p:nvSpPr>
          <p:cNvPr id="330" name="Google Shape;330;p12"/>
          <p:cNvSpPr txBox="1">
            <a:spLocks noGrp="1"/>
          </p:cNvSpPr>
          <p:nvPr>
            <p:ph type="body" idx="1"/>
          </p:nvPr>
        </p:nvSpPr>
        <p:spPr>
          <a:xfrm>
            <a:off x="656022" y="1891776"/>
            <a:ext cx="10820015" cy="500063"/>
          </a:xfrm>
          <a:prstGeom prst="rect">
            <a:avLst/>
          </a:prstGeom>
          <a:noFill/>
          <a:ln>
            <a:noFill/>
          </a:ln>
        </p:spPr>
        <p:txBody>
          <a:bodyPr spcFirstLastPara="1" wrap="square" lIns="91425" tIns="45700" rIns="91425" bIns="45700" anchor="t" anchorCtr="0">
            <a:normAutofit/>
          </a:bodyPr>
          <a:lstStyle/>
          <a:p>
            <a:pPr marL="0" lvl="0" indent="0" algn="r" rtl="1">
              <a:spcBef>
                <a:spcPts val="0"/>
              </a:spcBef>
              <a:buClr>
                <a:srgbClr val="71345C"/>
              </a:buClr>
            </a:pPr>
            <a:r>
              <a:rPr lang="ar-JO" dirty="0">
                <a:solidFill>
                  <a:srgbClr val="71345C"/>
                </a:solidFill>
              </a:rPr>
              <a:t>أهداف الجلسة</a:t>
            </a:r>
            <a:endParaRPr dirty="0"/>
          </a:p>
        </p:txBody>
      </p:sp>
      <p:pic>
        <p:nvPicPr>
          <p:cNvPr id="331" name="Google Shape;331;p12" descr="objective Icon 2206233"/>
          <p:cNvPicPr preferRelativeResize="0"/>
          <p:nvPr/>
        </p:nvPicPr>
        <p:blipFill rotWithShape="1">
          <a:blip r:embed="rId3">
            <a:alphaModFix/>
          </a:blip>
          <a:srcRect/>
          <a:stretch/>
        </p:blipFill>
        <p:spPr>
          <a:xfrm>
            <a:off x="656022" y="3228881"/>
            <a:ext cx="1905000" cy="1905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9"/>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p>
            <a:pPr lvl="0" algn="r" rtl="1"/>
            <a:r>
              <a:rPr lang="ar-JO" dirty="0"/>
              <a:t>الاستعداد للمكالمة الهاتفية</a:t>
            </a:r>
            <a:endParaRPr dirty="0"/>
          </a:p>
        </p:txBody>
      </p:sp>
      <p:sp>
        <p:nvSpPr>
          <p:cNvPr id="337" name="Google Shape;337;p59"/>
          <p:cNvSpPr txBox="1">
            <a:spLocks noGrp="1"/>
          </p:cNvSpPr>
          <p:nvPr>
            <p:ph type="body" idx="1"/>
          </p:nvPr>
        </p:nvSpPr>
        <p:spPr>
          <a:xfrm>
            <a:off x="656022" y="1971676"/>
            <a:ext cx="10820013" cy="571500"/>
          </a:xfrm>
          <a:prstGeom prst="rect">
            <a:avLst/>
          </a:prstGeom>
          <a:noFill/>
          <a:ln>
            <a:noFill/>
          </a:ln>
        </p:spPr>
        <p:txBody>
          <a:bodyPr spcFirstLastPara="1" wrap="square" lIns="91425" tIns="45700" rIns="91425" bIns="45700" anchor="t" anchorCtr="0">
            <a:normAutofit lnSpcReduction="10000"/>
          </a:bodyPr>
          <a:lstStyle/>
          <a:p>
            <a:pPr lvl="0" algn="r" rtl="1"/>
            <a:r>
              <a:rPr lang="ar-JO" dirty="0"/>
              <a:t>نشاط</a:t>
            </a:r>
            <a:endParaRPr dirty="0"/>
          </a:p>
        </p:txBody>
      </p:sp>
      <p:sp>
        <p:nvSpPr>
          <p:cNvPr id="338" name="Google Shape;338;p59"/>
          <p:cNvSpPr txBox="1">
            <a:spLocks noGrp="1"/>
          </p:cNvSpPr>
          <p:nvPr>
            <p:ph type="body" idx="2"/>
          </p:nvPr>
        </p:nvSpPr>
        <p:spPr>
          <a:xfrm>
            <a:off x="656022" y="2614612"/>
            <a:ext cx="10820014" cy="3729037"/>
          </a:xfrm>
          <a:prstGeom prst="rect">
            <a:avLst/>
          </a:prstGeom>
          <a:noFill/>
          <a:ln>
            <a:noFill/>
          </a:ln>
        </p:spPr>
        <p:txBody>
          <a:bodyPr spcFirstLastPara="1" wrap="square" lIns="91425" tIns="45700" rIns="91425" bIns="45700" anchor="t" anchorCtr="0">
            <a:normAutofit/>
          </a:bodyPr>
          <a:lstStyle/>
          <a:p>
            <a:pPr lvl="0" algn="r" rtl="1">
              <a:buFont typeface="Wingdings" panose="05000000000000000000" pitchFamily="2" charset="2"/>
              <a:buChar char="v"/>
            </a:pPr>
            <a:r>
              <a:rPr lang="ar-JO" sz="2000" dirty="0">
                <a:latin typeface="Arial"/>
                <a:ea typeface="Arial"/>
                <a:cs typeface="Arial"/>
                <a:sym typeface="Arial"/>
              </a:rPr>
              <a:t>استخدم خيالك للتعبير - من خلال رسم أو نموذج – عن</a:t>
            </a:r>
            <a:r>
              <a:rPr lang="en-US" sz="2000" dirty="0">
                <a:latin typeface="Arial"/>
                <a:ea typeface="Arial"/>
                <a:cs typeface="Arial"/>
                <a:sym typeface="Arial"/>
              </a:rPr>
              <a:t> </a:t>
            </a:r>
            <a:r>
              <a:rPr lang="ar-JO" sz="2000" dirty="0">
                <a:latin typeface="Arial"/>
                <a:ea typeface="Arial"/>
                <a:cs typeface="Arial"/>
                <a:sym typeface="Arial"/>
              </a:rPr>
              <a:t>التحضير المثالي والمواد المطلوبة لمكالمة معالجة الحالة</a:t>
            </a:r>
          </a:p>
          <a:p>
            <a:pPr lvl="0" algn="r" rtl="1">
              <a:buFont typeface="Wingdings" panose="05000000000000000000" pitchFamily="2" charset="2"/>
              <a:buChar char="v"/>
            </a:pPr>
            <a:r>
              <a:rPr lang="ar-JO" sz="2000" dirty="0">
                <a:latin typeface="Arial"/>
                <a:ea typeface="Arial"/>
                <a:cs typeface="Arial"/>
                <a:sym typeface="Arial"/>
              </a:rPr>
              <a:t>سيكون لديك 15 دقيقة لإكمال هذه المهمة</a:t>
            </a:r>
            <a:endParaRPr sz="2000" dirty="0">
              <a:latin typeface="Arial"/>
              <a:ea typeface="Arial"/>
              <a:cs typeface="Arial"/>
              <a:sym typeface="Arial"/>
            </a:endParaRPr>
          </a:p>
        </p:txBody>
      </p:sp>
      <p:pic>
        <p:nvPicPr>
          <p:cNvPr id="339" name="Google Shape;339;p59"/>
          <p:cNvPicPr preferRelativeResize="0"/>
          <p:nvPr/>
        </p:nvPicPr>
        <p:blipFill>
          <a:blip r:embed="rId3">
            <a:extLst>
              <a:ext uri="{28A0092B-C50C-407E-A947-70E740481C1C}">
                <a14:useLocalDpi xmlns:a14="http://schemas.microsoft.com/office/drawing/2010/main" val="0"/>
              </a:ext>
            </a:extLst>
          </a:blip>
          <a:stretch>
            <a:fillRect/>
          </a:stretch>
        </p:blipFill>
        <p:spPr>
          <a:xfrm>
            <a:off x="656022" y="4215961"/>
            <a:ext cx="3383573" cy="212768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3"/>
          <p:cNvSpPr txBox="1">
            <a:spLocks noGrp="1"/>
          </p:cNvSpPr>
          <p:nvPr>
            <p:ph type="title"/>
          </p:nvPr>
        </p:nvSpPr>
        <p:spPr>
          <a:xfrm>
            <a:off x="656022" y="365125"/>
            <a:ext cx="10748992" cy="1325563"/>
          </a:xfrm>
          <a:prstGeom prst="rect">
            <a:avLst/>
          </a:prstGeom>
          <a:noFill/>
          <a:ln>
            <a:noFill/>
          </a:ln>
        </p:spPr>
        <p:txBody>
          <a:bodyPr spcFirstLastPara="1" wrap="square" lIns="91425" tIns="45700" rIns="91425" bIns="45700" anchor="ctr" anchorCtr="0">
            <a:normAutofit/>
          </a:bodyPr>
          <a:lstStyle/>
          <a:p>
            <a:pPr lvl="0" algn="r" rtl="1"/>
            <a:r>
              <a:rPr lang="ar-JO" dirty="0"/>
              <a:t>الاستعداد للمكالمة الهاتفية</a:t>
            </a:r>
            <a:endParaRPr dirty="0"/>
          </a:p>
        </p:txBody>
      </p:sp>
      <p:sp>
        <p:nvSpPr>
          <p:cNvPr id="345" name="Google Shape;345;p13"/>
          <p:cNvSpPr txBox="1">
            <a:spLocks noGrp="1"/>
          </p:cNvSpPr>
          <p:nvPr>
            <p:ph type="body" idx="2"/>
          </p:nvPr>
        </p:nvSpPr>
        <p:spPr>
          <a:xfrm>
            <a:off x="584999" y="1802168"/>
            <a:ext cx="10820015" cy="4399439"/>
          </a:xfrm>
          <a:prstGeom prst="rect">
            <a:avLst/>
          </a:prstGeom>
          <a:noFill/>
          <a:ln>
            <a:noFill/>
          </a:ln>
        </p:spPr>
        <p:txBody>
          <a:bodyPr spcFirstLastPara="1" wrap="square" lIns="91425" tIns="45700" rIns="91425" bIns="45700" anchor="t" anchorCtr="0">
            <a:noAutofit/>
          </a:bodyPr>
          <a:lstStyle/>
          <a:p>
            <a:pPr marL="342900" lvl="0" indent="-342900" algn="just" rtl="1">
              <a:lnSpc>
                <a:spcPct val="115000"/>
              </a:lnSpc>
              <a:spcBef>
                <a:spcPts val="0"/>
              </a:spcBef>
              <a:buSzPts val="1000"/>
              <a:buFont typeface="Wingdings" panose="05000000000000000000" pitchFamily="2" charset="2"/>
              <a:buChar char="v"/>
            </a:pPr>
            <a:r>
              <a:rPr lang="ar-JO" sz="2000" dirty="0">
                <a:solidFill>
                  <a:srgbClr val="000000"/>
                </a:solidFill>
                <a:latin typeface="Arial"/>
                <a:ea typeface="Arial"/>
                <a:cs typeface="Arial"/>
                <a:sym typeface="Arial"/>
              </a:rPr>
              <a:t>ابحث عن مكان هادئ وخال</a:t>
            </a:r>
          </a:p>
          <a:p>
            <a:pPr marL="342900" lvl="0" indent="-342900" algn="just" rtl="1">
              <a:lnSpc>
                <a:spcPct val="115000"/>
              </a:lnSpc>
              <a:spcBef>
                <a:spcPts val="0"/>
              </a:spcBef>
              <a:buSzPts val="1000"/>
              <a:buFont typeface="Wingdings" panose="05000000000000000000" pitchFamily="2" charset="2"/>
              <a:buChar char="v"/>
            </a:pPr>
            <a:r>
              <a:rPr lang="ar-JO" sz="2000" dirty="0">
                <a:solidFill>
                  <a:srgbClr val="000000"/>
                </a:solidFill>
                <a:latin typeface="Arial"/>
                <a:ea typeface="Arial"/>
                <a:cs typeface="Arial"/>
                <a:sym typeface="Arial"/>
              </a:rPr>
              <a:t>تأكد من أن لديك هاتفًا أو اتصالاً بالإنترنت قويًا ومستقرًا</a:t>
            </a:r>
          </a:p>
          <a:p>
            <a:pPr marL="342900" lvl="0" indent="-342900" algn="just" rtl="1">
              <a:lnSpc>
                <a:spcPct val="115000"/>
              </a:lnSpc>
              <a:spcBef>
                <a:spcPts val="0"/>
              </a:spcBef>
              <a:buSzPts val="1000"/>
              <a:buFont typeface="Wingdings" panose="05000000000000000000" pitchFamily="2" charset="2"/>
              <a:buChar char="v"/>
            </a:pPr>
            <a:r>
              <a:rPr lang="ar-JO" sz="2000" dirty="0">
                <a:solidFill>
                  <a:srgbClr val="000000"/>
                </a:solidFill>
                <a:latin typeface="Arial"/>
                <a:ea typeface="Arial"/>
                <a:cs typeface="Arial"/>
                <a:sym typeface="Arial"/>
              </a:rPr>
              <a:t>احصل على جميع المواد / المعدات اللازمة لمعالجة الحالة عن طريق الهاتف</a:t>
            </a:r>
          </a:p>
          <a:p>
            <a:pPr marL="342900" lvl="0" indent="-342900" algn="just" rtl="1">
              <a:lnSpc>
                <a:spcPct val="115000"/>
              </a:lnSpc>
              <a:spcBef>
                <a:spcPts val="0"/>
              </a:spcBef>
              <a:buSzPts val="1000"/>
              <a:buFont typeface="Wingdings" panose="05000000000000000000" pitchFamily="2" charset="2"/>
              <a:buChar char="v"/>
            </a:pPr>
            <a:r>
              <a:rPr lang="ar-JO" sz="2000" dirty="0">
                <a:solidFill>
                  <a:srgbClr val="000000"/>
                </a:solidFill>
                <a:latin typeface="Arial"/>
                <a:ea typeface="Arial"/>
                <a:cs typeface="Arial"/>
                <a:sym typeface="Arial"/>
              </a:rPr>
              <a:t>جهز قائمة بالأسئلة التي تود طرحها، لكن لا تحوّل المكالمة إلى استفسار</a:t>
            </a:r>
          </a:p>
          <a:p>
            <a:pPr marL="342900" lvl="0" indent="-342900" algn="just" rtl="1">
              <a:lnSpc>
                <a:spcPct val="115000"/>
              </a:lnSpc>
              <a:spcBef>
                <a:spcPts val="0"/>
              </a:spcBef>
              <a:buSzPts val="1000"/>
              <a:buFont typeface="Wingdings" panose="05000000000000000000" pitchFamily="2" charset="2"/>
              <a:buChar char="v"/>
            </a:pPr>
            <a:r>
              <a:rPr lang="ar-JO" sz="2000" dirty="0">
                <a:solidFill>
                  <a:srgbClr val="000000"/>
                </a:solidFill>
                <a:latin typeface="Arial"/>
                <a:ea typeface="Arial"/>
                <a:cs typeface="Arial"/>
                <a:sym typeface="Arial"/>
              </a:rPr>
              <a:t>لديك معلومات مهمة متاحة للوصول إليها وقت المكالمة</a:t>
            </a:r>
          </a:p>
          <a:p>
            <a:pPr marL="342900" lvl="0" indent="-342900" algn="just" rtl="1">
              <a:lnSpc>
                <a:spcPct val="115000"/>
              </a:lnSpc>
              <a:spcBef>
                <a:spcPts val="0"/>
              </a:spcBef>
              <a:buSzPts val="1000"/>
              <a:buFont typeface="Wingdings" panose="05000000000000000000" pitchFamily="2" charset="2"/>
              <a:buChar char="v"/>
            </a:pPr>
            <a:r>
              <a:rPr lang="ar-JO" sz="2000" dirty="0">
                <a:solidFill>
                  <a:srgbClr val="000000"/>
                </a:solidFill>
                <a:latin typeface="Arial"/>
                <a:ea typeface="Arial"/>
                <a:cs typeface="Arial"/>
                <a:sym typeface="Arial"/>
              </a:rPr>
              <a:t>إذا كانت هناك حاجة إلى مترجم شفهي، فاتصل به مسبقًا للتأكد من أن لديه الوقت وأنه متطلع على جميع بروتوكولات السرية</a:t>
            </a:r>
          </a:p>
          <a:p>
            <a:pPr marL="342900" lvl="0" indent="-342900" algn="just" rtl="1">
              <a:lnSpc>
                <a:spcPct val="115000"/>
              </a:lnSpc>
              <a:spcBef>
                <a:spcPts val="0"/>
              </a:spcBef>
              <a:buSzPts val="1000"/>
              <a:buFont typeface="Wingdings" panose="05000000000000000000" pitchFamily="2" charset="2"/>
              <a:buChar char="v"/>
            </a:pPr>
            <a:r>
              <a:rPr lang="ar-JO" sz="2000" dirty="0">
                <a:solidFill>
                  <a:srgbClr val="000000"/>
                </a:solidFill>
                <a:latin typeface="Arial"/>
                <a:ea typeface="Arial"/>
                <a:cs typeface="Arial"/>
                <a:sym typeface="Arial"/>
              </a:rPr>
              <a:t>يجب تغيير مدة وهيكل الجلسات التقليدية وجهاً لوجه للإتصال عبر الهاتف</a:t>
            </a:r>
          </a:p>
          <a:p>
            <a:pPr marL="342900" lvl="0" indent="-342900" algn="just" rtl="1">
              <a:lnSpc>
                <a:spcPct val="115000"/>
              </a:lnSpc>
              <a:spcBef>
                <a:spcPts val="0"/>
              </a:spcBef>
              <a:buSzPts val="1000"/>
              <a:buFont typeface="Wingdings" panose="05000000000000000000" pitchFamily="2" charset="2"/>
              <a:buChar char="v"/>
            </a:pPr>
            <a:r>
              <a:rPr lang="ar-JO" sz="2000" dirty="0">
                <a:solidFill>
                  <a:srgbClr val="000000"/>
                </a:solidFill>
                <a:latin typeface="Arial"/>
                <a:ea typeface="Arial"/>
                <a:cs typeface="Arial"/>
                <a:sym typeface="Arial"/>
              </a:rPr>
              <a:t>قبل الاتصال بالطفل أو العائلة، راجع ملاحظاتك بسرعة منذ آخر اتصال لك معهم</a:t>
            </a:r>
          </a:p>
          <a:p>
            <a:pPr marL="342900" lvl="0" indent="-342900" algn="just" rtl="1">
              <a:lnSpc>
                <a:spcPct val="115000"/>
              </a:lnSpc>
              <a:spcBef>
                <a:spcPts val="0"/>
              </a:spcBef>
              <a:buSzPts val="1000"/>
              <a:buFont typeface="Wingdings" panose="05000000000000000000" pitchFamily="2" charset="2"/>
              <a:buChar char="v"/>
            </a:pPr>
            <a:r>
              <a:rPr lang="ar-JO" sz="2000" dirty="0">
                <a:solidFill>
                  <a:srgbClr val="000000"/>
                </a:solidFill>
                <a:latin typeface="Arial"/>
                <a:ea typeface="Arial"/>
                <a:cs typeface="Arial"/>
                <a:sym typeface="Arial"/>
              </a:rPr>
              <a:t>كن مستعدًا للإجابة على الأسئلة الأساسية المتعلقة بـكوڤيد-19</a:t>
            </a:r>
            <a:endParaRPr lang="en-US" sz="2000" dirty="0">
              <a:solidFill>
                <a:srgbClr val="000000"/>
              </a:solidFill>
              <a:latin typeface="Arial"/>
              <a:ea typeface="Arial"/>
              <a:cs typeface="Arial"/>
              <a:sym typeface="Arial"/>
            </a:endParaRPr>
          </a:p>
          <a:p>
            <a:pPr marL="342900" lvl="0" indent="-342900" algn="just" rtl="1">
              <a:lnSpc>
                <a:spcPct val="115000"/>
              </a:lnSpc>
              <a:spcBef>
                <a:spcPts val="0"/>
              </a:spcBef>
              <a:buSzPts val="1000"/>
              <a:buFont typeface="Wingdings" panose="05000000000000000000" pitchFamily="2" charset="2"/>
              <a:buChar char="v"/>
            </a:pPr>
            <a:r>
              <a:rPr lang="ar-JO" sz="2000" dirty="0">
                <a:solidFill>
                  <a:srgbClr val="000000"/>
                </a:solidFill>
                <a:latin typeface="Arial"/>
                <a:ea typeface="Arial"/>
                <a:cs typeface="Arial"/>
                <a:sym typeface="Arial"/>
              </a:rPr>
              <a:t>تعرف على كيفية الاتصال بالمسؤول عنك للحصول على الدعم والمساعدة، لا سيما فيما يتعلق بالقضايا العاجلة والخطيرة</a:t>
            </a:r>
            <a:endParaRPr lang="en-US" sz="2000" dirty="0">
              <a:solidFill>
                <a:srgbClr val="000000"/>
              </a:solidFill>
              <a:latin typeface="Arial"/>
              <a:ea typeface="Arial"/>
              <a:cs typeface="Arial"/>
              <a:sym typeface="Arial"/>
            </a:endParaRPr>
          </a:p>
        </p:txBody>
      </p:sp>
      <p:pic>
        <p:nvPicPr>
          <p:cNvPr id="346" name="Google Shape;346;p13" descr="reservation Icon 2548913"/>
          <p:cNvPicPr preferRelativeResize="0"/>
          <p:nvPr/>
        </p:nvPicPr>
        <p:blipFill rotWithShape="1">
          <a:blip r:embed="rId3">
            <a:alphaModFix/>
          </a:blip>
          <a:srcRect/>
          <a:stretch/>
        </p:blipFill>
        <p:spPr>
          <a:xfrm>
            <a:off x="584999" y="136402"/>
            <a:ext cx="1748901" cy="155428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4"/>
          <p:cNvSpPr txBox="1">
            <a:spLocks noGrp="1"/>
          </p:cNvSpPr>
          <p:nvPr>
            <p:ph type="title"/>
          </p:nvPr>
        </p:nvSpPr>
        <p:spPr>
          <a:xfrm>
            <a:off x="656023" y="365125"/>
            <a:ext cx="10820014" cy="1325563"/>
          </a:xfrm>
          <a:prstGeom prst="rect">
            <a:avLst/>
          </a:prstGeom>
          <a:noFill/>
          <a:ln>
            <a:noFill/>
          </a:ln>
        </p:spPr>
        <p:txBody>
          <a:bodyPr spcFirstLastPara="1" wrap="square" lIns="91425" tIns="45700" rIns="91425" bIns="45700" anchor="ctr" anchorCtr="0">
            <a:normAutofit/>
          </a:bodyPr>
          <a:lstStyle/>
          <a:p>
            <a:pPr lvl="0" algn="r" rtl="1"/>
            <a:r>
              <a:rPr lang="ar-JO" dirty="0"/>
              <a:t>مكالمة معالجة الحالة</a:t>
            </a:r>
            <a:endParaRPr dirty="0"/>
          </a:p>
        </p:txBody>
      </p:sp>
      <p:sp>
        <p:nvSpPr>
          <p:cNvPr id="352" name="Google Shape;352;p14"/>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p>
            <a:pPr marL="0" lvl="0" indent="0" algn="r" rtl="1">
              <a:spcBef>
                <a:spcPts val="0"/>
              </a:spcBef>
            </a:pPr>
            <a:r>
              <a:rPr lang="ar-JO" dirty="0"/>
              <a:t>أهداف</a:t>
            </a:r>
            <a:endParaRPr dirty="0"/>
          </a:p>
        </p:txBody>
      </p:sp>
      <p:sp>
        <p:nvSpPr>
          <p:cNvPr id="353" name="Google Shape;353;p14"/>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p>
            <a:pPr marL="342900" lvl="0" indent="-342900" algn="r" rtl="1">
              <a:spcBef>
                <a:spcPts val="0"/>
              </a:spcBef>
              <a:buSzPts val="2000"/>
              <a:buFont typeface="Wingdings" panose="05000000000000000000" pitchFamily="2" charset="2"/>
              <a:buChar char="v"/>
            </a:pPr>
            <a:r>
              <a:rPr lang="ar-JO" sz="2400" dirty="0">
                <a:solidFill>
                  <a:srgbClr val="000000"/>
                </a:solidFill>
                <a:latin typeface="Arial"/>
                <a:ea typeface="Arial"/>
                <a:cs typeface="Arial"/>
                <a:sym typeface="Arial"/>
              </a:rPr>
              <a:t>صف المظاهر الرئيسية للتعامل مع مكالمة معالجة الحالة - من البداية حتى النهاية.</a:t>
            </a:r>
            <a:endParaRPr sz="2400" dirty="0"/>
          </a:p>
        </p:txBody>
      </p:sp>
      <p:pic>
        <p:nvPicPr>
          <p:cNvPr id="354" name="Google Shape;354;p14"/>
          <p:cNvPicPr preferRelativeResize="0"/>
          <p:nvPr/>
        </p:nvPicPr>
        <p:blipFill rotWithShape="1">
          <a:blip r:embed="rId3">
            <a:alphaModFix/>
          </a:blip>
          <a:srcRect/>
          <a:stretch/>
        </p:blipFill>
        <p:spPr>
          <a:xfrm>
            <a:off x="656022" y="3265469"/>
            <a:ext cx="1902117" cy="190821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5"/>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p>
            <a:pPr lvl="0" algn="r" rtl="1"/>
            <a:r>
              <a:rPr lang="ar-JO" dirty="0"/>
              <a:t>مكالمة معالجة الحالة</a:t>
            </a:r>
            <a:endParaRPr dirty="0"/>
          </a:p>
        </p:txBody>
      </p:sp>
      <p:sp>
        <p:nvSpPr>
          <p:cNvPr id="360" name="Google Shape;360;p15"/>
          <p:cNvSpPr txBox="1">
            <a:spLocks noGrp="1"/>
          </p:cNvSpPr>
          <p:nvPr>
            <p:ph type="body" idx="1"/>
          </p:nvPr>
        </p:nvSpPr>
        <p:spPr>
          <a:xfrm>
            <a:off x="656022" y="1690688"/>
            <a:ext cx="10820015" cy="785812"/>
          </a:xfrm>
          <a:prstGeom prst="rect">
            <a:avLst/>
          </a:prstGeom>
          <a:noFill/>
          <a:ln>
            <a:noFill/>
          </a:ln>
        </p:spPr>
        <p:txBody>
          <a:bodyPr spcFirstLastPara="1" wrap="square" lIns="91425" tIns="45700" rIns="91425" bIns="45700" anchor="t" anchorCtr="0">
            <a:normAutofit/>
          </a:bodyPr>
          <a:lstStyle/>
          <a:p>
            <a:pPr marL="0" lvl="0" indent="0" algn="r" rtl="1">
              <a:spcBef>
                <a:spcPts val="0"/>
              </a:spcBef>
            </a:pPr>
            <a:r>
              <a:rPr lang="ar-JO" dirty="0"/>
              <a:t>لنشاهد الفيديو معًا!</a:t>
            </a:r>
            <a:endParaRPr dirty="0"/>
          </a:p>
        </p:txBody>
      </p:sp>
      <p:sp>
        <p:nvSpPr>
          <p:cNvPr id="361" name="Google Shape;361;p15"/>
          <p:cNvSpPr txBox="1">
            <a:spLocks noGrp="1"/>
          </p:cNvSpPr>
          <p:nvPr>
            <p:ph type="body" idx="2"/>
          </p:nvPr>
        </p:nvSpPr>
        <p:spPr>
          <a:xfrm>
            <a:off x="656021" y="2747657"/>
            <a:ext cx="10820015" cy="2486950"/>
          </a:xfrm>
          <a:prstGeom prst="rect">
            <a:avLst/>
          </a:prstGeom>
          <a:noFill/>
          <a:ln>
            <a:noFill/>
          </a:ln>
        </p:spPr>
        <p:txBody>
          <a:bodyPr spcFirstLastPara="1" wrap="square" lIns="91425" tIns="45700" rIns="91425" bIns="45700" anchor="t" anchorCtr="0">
            <a:normAutofit/>
          </a:bodyPr>
          <a:lstStyle/>
          <a:p>
            <a:pPr marL="0" lvl="0" indent="0" algn="r" rtl="1">
              <a:spcBef>
                <a:spcPts val="0"/>
              </a:spcBef>
              <a:buNone/>
            </a:pPr>
            <a:r>
              <a:rPr lang="ar-JO" dirty="0"/>
              <a:t>المجموعة 1: بداية المكالمة</a:t>
            </a:r>
          </a:p>
          <a:p>
            <a:pPr marL="0" lvl="0" indent="0" algn="r" rtl="1">
              <a:spcBef>
                <a:spcPts val="0"/>
              </a:spcBef>
              <a:buNone/>
            </a:pPr>
            <a:r>
              <a:rPr lang="ar-JO" dirty="0"/>
              <a:t>المجموعة 2: مدة المكالمة</a:t>
            </a:r>
          </a:p>
          <a:p>
            <a:pPr marL="0" lvl="0" indent="0" algn="r" rtl="1">
              <a:spcBef>
                <a:spcPts val="0"/>
              </a:spcBef>
              <a:buNone/>
            </a:pPr>
            <a:r>
              <a:rPr lang="ar-JO" dirty="0"/>
              <a:t>المجموعة 3: نهاية المكالمة</a:t>
            </a:r>
            <a:endParaRPr dirty="0"/>
          </a:p>
        </p:txBody>
      </p:sp>
      <p:pic>
        <p:nvPicPr>
          <p:cNvPr id="362" name="Google Shape;362;p15"/>
          <p:cNvPicPr preferRelativeResize="0"/>
          <p:nvPr/>
        </p:nvPicPr>
        <p:blipFill rotWithShape="1">
          <a:blip r:embed="rId3">
            <a:alphaModFix/>
          </a:blip>
          <a:srcRect/>
          <a:stretch/>
        </p:blipFill>
        <p:spPr>
          <a:xfrm>
            <a:off x="955067" y="537600"/>
            <a:ext cx="1803660" cy="1545994"/>
          </a:xfrm>
          <a:prstGeom prst="rect">
            <a:avLst/>
          </a:prstGeom>
          <a:noFill/>
          <a:ln>
            <a:noFill/>
          </a:ln>
        </p:spPr>
      </p:pic>
      <p:pic>
        <p:nvPicPr>
          <p:cNvPr id="363" name="Google Shape;363;p15"/>
          <p:cNvPicPr preferRelativeResize="0"/>
          <p:nvPr/>
        </p:nvPicPr>
        <p:blipFill>
          <a:blip r:embed="rId4">
            <a:extLst>
              <a:ext uri="{28A0092B-C50C-407E-A947-70E740481C1C}">
                <a14:useLocalDpi xmlns:a14="http://schemas.microsoft.com/office/drawing/2010/main" val="0"/>
              </a:ext>
            </a:extLst>
          </a:blip>
          <a:stretch>
            <a:fillRect/>
          </a:stretch>
        </p:blipFill>
        <p:spPr>
          <a:xfrm>
            <a:off x="163518" y="4161886"/>
            <a:ext cx="3386757" cy="212969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16"/>
          <p:cNvSpPr txBox="1">
            <a:spLocks noGrp="1"/>
          </p:cNvSpPr>
          <p:nvPr>
            <p:ph type="title"/>
          </p:nvPr>
        </p:nvSpPr>
        <p:spPr>
          <a:xfrm>
            <a:off x="656023" y="365125"/>
            <a:ext cx="10740114" cy="1325563"/>
          </a:xfrm>
          <a:prstGeom prst="rect">
            <a:avLst/>
          </a:prstGeom>
          <a:noFill/>
          <a:ln>
            <a:noFill/>
          </a:ln>
        </p:spPr>
        <p:txBody>
          <a:bodyPr spcFirstLastPara="1" wrap="square" lIns="91425" tIns="45700" rIns="91425" bIns="45700" anchor="ctr" anchorCtr="0">
            <a:normAutofit/>
          </a:bodyPr>
          <a:lstStyle/>
          <a:p>
            <a:pPr lvl="0" algn="r" rtl="1"/>
            <a:r>
              <a:rPr lang="ar-JO" dirty="0"/>
              <a:t>ملخص اليوم الأول</a:t>
            </a:r>
            <a:endParaRPr dirty="0"/>
          </a:p>
        </p:txBody>
      </p:sp>
      <p:sp>
        <p:nvSpPr>
          <p:cNvPr id="369" name="Google Shape;369;p16"/>
          <p:cNvSpPr txBox="1">
            <a:spLocks noGrp="1"/>
          </p:cNvSpPr>
          <p:nvPr>
            <p:ph type="body" idx="2"/>
          </p:nvPr>
        </p:nvSpPr>
        <p:spPr>
          <a:xfrm>
            <a:off x="576122" y="1756575"/>
            <a:ext cx="10820015" cy="3729037"/>
          </a:xfrm>
          <a:prstGeom prst="rect">
            <a:avLst/>
          </a:prstGeom>
          <a:noFill/>
          <a:ln>
            <a:noFill/>
          </a:ln>
        </p:spPr>
        <p:txBody>
          <a:bodyPr spcFirstLastPara="1" wrap="square" lIns="91425" tIns="45700" rIns="91425" bIns="45700" anchor="t" anchorCtr="0">
            <a:normAutofit/>
          </a:bodyPr>
          <a:lstStyle/>
          <a:p>
            <a:pPr lvl="0" indent="-457200" algn="r" rtl="1">
              <a:spcBef>
                <a:spcPts val="0"/>
              </a:spcBef>
              <a:buFont typeface="Wingdings" panose="05000000000000000000" pitchFamily="2" charset="2"/>
              <a:buChar char="v"/>
            </a:pPr>
            <a:r>
              <a:rPr lang="ar-JO" dirty="0"/>
              <a:t>الدروس المستفادة من تجارب</a:t>
            </a:r>
            <a:r>
              <a:rPr lang="en-US" dirty="0"/>
              <a:t> </a:t>
            </a:r>
            <a:r>
              <a:rPr lang="ar-JO" dirty="0"/>
              <a:t>اليوم</a:t>
            </a:r>
          </a:p>
          <a:p>
            <a:pPr lvl="0" indent="-457200" algn="r" rtl="1">
              <a:spcBef>
                <a:spcPts val="0"/>
              </a:spcBef>
              <a:buFont typeface="Wingdings" panose="05000000000000000000" pitchFamily="2" charset="2"/>
              <a:buChar char="v"/>
            </a:pPr>
            <a:endParaRPr lang="ar-JO" dirty="0"/>
          </a:p>
          <a:p>
            <a:pPr lvl="0" indent="-457200" algn="r" rtl="1">
              <a:spcBef>
                <a:spcPts val="0"/>
              </a:spcBef>
              <a:buFont typeface="Wingdings" panose="05000000000000000000" pitchFamily="2" charset="2"/>
              <a:buChar char="v"/>
            </a:pPr>
            <a:r>
              <a:rPr lang="ar-JO" dirty="0"/>
              <a:t>الأسئلة التي تم الرد عليها</a:t>
            </a:r>
          </a:p>
          <a:p>
            <a:pPr lvl="0" indent="-457200" algn="r" rtl="1">
              <a:spcBef>
                <a:spcPts val="0"/>
              </a:spcBef>
              <a:buFont typeface="Wingdings" panose="05000000000000000000" pitchFamily="2" charset="2"/>
              <a:buChar char="v"/>
            </a:pPr>
            <a:endParaRPr lang="ar-JO" dirty="0"/>
          </a:p>
          <a:p>
            <a:pPr lvl="0" indent="-457200" algn="r" rtl="1">
              <a:spcBef>
                <a:spcPts val="0"/>
              </a:spcBef>
              <a:buFont typeface="Wingdings" panose="05000000000000000000" pitchFamily="2" charset="2"/>
              <a:buChar char="v"/>
            </a:pPr>
            <a:r>
              <a:rPr lang="ar-JO" dirty="0"/>
              <a:t>أسئلة ملحة</a:t>
            </a:r>
            <a:endParaRPr dirty="0"/>
          </a:p>
        </p:txBody>
      </p:sp>
      <p:pic>
        <p:nvPicPr>
          <p:cNvPr id="370" name="Google Shape;370;p16" descr="questions Icon 1675066"/>
          <p:cNvPicPr preferRelativeResize="0"/>
          <p:nvPr/>
        </p:nvPicPr>
        <p:blipFill rotWithShape="1">
          <a:blip r:embed="rId3">
            <a:alphaModFix/>
          </a:blip>
          <a:srcRect/>
          <a:stretch/>
        </p:blipFill>
        <p:spPr>
          <a:xfrm>
            <a:off x="656023" y="1874676"/>
            <a:ext cx="1905000" cy="1905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7"/>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p>
            <a:pPr lvl="0" algn="r" rtl="1"/>
            <a:r>
              <a:rPr lang="ar-JO" dirty="0"/>
              <a:t>ملخص اليوم الأول وخطة اليوم الثاني</a:t>
            </a:r>
            <a:endParaRPr dirty="0"/>
          </a:p>
        </p:txBody>
      </p:sp>
      <p:sp>
        <p:nvSpPr>
          <p:cNvPr id="376" name="Google Shape;376;p17"/>
          <p:cNvSpPr txBox="1">
            <a:spLocks noGrp="1"/>
          </p:cNvSpPr>
          <p:nvPr>
            <p:ph type="body" idx="2"/>
          </p:nvPr>
        </p:nvSpPr>
        <p:spPr>
          <a:xfrm>
            <a:off x="656021" y="1376040"/>
            <a:ext cx="10820015" cy="5241736"/>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SzPts val="2800"/>
              <a:buNone/>
            </a:pPr>
            <a:endParaRPr lang="en-GB" dirty="0">
              <a:cs typeface="+mj-cs"/>
            </a:endParaRPr>
          </a:p>
          <a:p>
            <a:pPr marL="0" lvl="0" indent="0" algn="r" rtl="1">
              <a:spcBef>
                <a:spcPts val="0"/>
              </a:spcBef>
              <a:buNone/>
            </a:pPr>
            <a:r>
              <a:rPr lang="ar-JO" b="1" dirty="0">
                <a:cs typeface="+mj-cs"/>
              </a:rPr>
              <a:t>ملخص اليوم الأول</a:t>
            </a:r>
          </a:p>
          <a:p>
            <a:pPr marL="0" lvl="0" indent="0" algn="r" rtl="1">
              <a:spcBef>
                <a:spcPts val="0"/>
              </a:spcBef>
              <a:buNone/>
            </a:pPr>
            <a:endParaRPr lang="en-US" dirty="0">
              <a:cs typeface="+mj-cs"/>
            </a:endParaRPr>
          </a:p>
          <a:p>
            <a:pPr lvl="0" indent="-457200" algn="r" rtl="1">
              <a:spcBef>
                <a:spcPts val="0"/>
              </a:spcBef>
              <a:buFont typeface="Wingdings" panose="05000000000000000000" pitchFamily="2" charset="2"/>
              <a:buChar char="v"/>
            </a:pPr>
            <a:r>
              <a:rPr lang="ar-JO" dirty="0">
                <a:cs typeface="+mj-cs"/>
              </a:rPr>
              <a:t>متي يكون من المناسب معالجة الحالات عبر الهاتف</a:t>
            </a:r>
          </a:p>
          <a:p>
            <a:pPr lvl="0" indent="-457200" algn="r" rtl="1">
              <a:spcBef>
                <a:spcPts val="0"/>
              </a:spcBef>
              <a:buFont typeface="Wingdings" panose="05000000000000000000" pitchFamily="2" charset="2"/>
              <a:buChar char="v"/>
            </a:pPr>
            <a:r>
              <a:rPr lang="ar-JO" dirty="0">
                <a:cs typeface="+mj-cs"/>
              </a:rPr>
              <a:t>خطوات معالجة الحالة عبر الهاتف</a:t>
            </a:r>
          </a:p>
          <a:p>
            <a:pPr lvl="1" indent="-457200" algn="r" rtl="1">
              <a:spcBef>
                <a:spcPts val="0"/>
              </a:spcBef>
              <a:buFont typeface="Arial" panose="020B0604020202020204" pitchFamily="34" charset="0"/>
              <a:buChar char="•"/>
            </a:pPr>
            <a:r>
              <a:rPr lang="ar-JO" dirty="0">
                <a:cs typeface="+mj-cs"/>
              </a:rPr>
              <a:t>تقييم</a:t>
            </a:r>
          </a:p>
          <a:p>
            <a:pPr lvl="0" indent="-457200" algn="r" rtl="1">
              <a:spcBef>
                <a:spcPts val="0"/>
              </a:spcBef>
              <a:buFont typeface="Wingdings" panose="05000000000000000000" pitchFamily="2" charset="2"/>
              <a:buChar char="v"/>
            </a:pPr>
            <a:r>
              <a:rPr lang="ar-JO" dirty="0">
                <a:cs typeface="+mj-cs"/>
              </a:rPr>
              <a:t>ماذا يجب أن تفعل قبل وأثناء المكالمة</a:t>
            </a:r>
          </a:p>
          <a:p>
            <a:pPr lvl="0" indent="-457200" algn="r" rtl="1">
              <a:spcBef>
                <a:spcPts val="0"/>
              </a:spcBef>
              <a:buFont typeface="Wingdings" panose="05000000000000000000" pitchFamily="2" charset="2"/>
              <a:buChar char="v"/>
            </a:pPr>
            <a:endParaRPr lang="ar-JO" dirty="0">
              <a:cs typeface="+mj-cs"/>
            </a:endParaRPr>
          </a:p>
          <a:p>
            <a:pPr marL="0" lvl="0" indent="0" algn="r" rtl="1">
              <a:spcBef>
                <a:spcPts val="0"/>
              </a:spcBef>
              <a:buNone/>
            </a:pPr>
            <a:r>
              <a:rPr lang="ar-JO" b="1" dirty="0">
                <a:cs typeface="+mj-cs"/>
              </a:rPr>
              <a:t>التركيز في هذا اليوم على</a:t>
            </a:r>
            <a:endParaRPr lang="en-US" b="1" dirty="0">
              <a:cs typeface="+mj-cs"/>
            </a:endParaRPr>
          </a:p>
          <a:p>
            <a:pPr marL="0" lvl="0" indent="0" algn="r" rtl="1">
              <a:spcBef>
                <a:spcPts val="0"/>
              </a:spcBef>
              <a:buNone/>
            </a:pPr>
            <a:endParaRPr lang="en-US" b="1" dirty="0">
              <a:cs typeface="+mj-cs"/>
            </a:endParaRPr>
          </a:p>
          <a:p>
            <a:pPr lvl="0" indent="-457200" algn="r" rtl="1">
              <a:spcBef>
                <a:spcPts val="0"/>
              </a:spcBef>
              <a:buFont typeface="Wingdings" panose="05000000000000000000" pitchFamily="2" charset="2"/>
              <a:buChar char="v"/>
            </a:pPr>
            <a:r>
              <a:rPr lang="ar-JO" dirty="0">
                <a:cs typeface="+mj-cs"/>
              </a:rPr>
              <a:t>التعامل مع المكالمات الصعبة</a:t>
            </a:r>
          </a:p>
          <a:p>
            <a:pPr lvl="0" indent="-457200" algn="r" rtl="1">
              <a:spcBef>
                <a:spcPts val="0"/>
              </a:spcBef>
              <a:buFont typeface="Wingdings" panose="05000000000000000000" pitchFamily="2" charset="2"/>
              <a:buChar char="v"/>
            </a:pPr>
            <a:r>
              <a:rPr lang="ar-JO" dirty="0">
                <a:cs typeface="+mj-cs"/>
              </a:rPr>
              <a:t>تمرين!</a:t>
            </a:r>
            <a:endParaRPr dirty="0">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
          <p:cNvSpPr txBox="1">
            <a:spLocks noGrp="1"/>
          </p:cNvSpPr>
          <p:nvPr>
            <p:ph type="body" idx="1"/>
          </p:nvPr>
        </p:nvSpPr>
        <p:spPr>
          <a:xfrm>
            <a:off x="4100513" y="528638"/>
            <a:ext cx="6650344" cy="1271587"/>
          </a:xfrm>
          <a:prstGeom prst="rect">
            <a:avLst/>
          </a:prstGeom>
          <a:noFill/>
          <a:ln>
            <a:noFill/>
          </a:ln>
        </p:spPr>
        <p:txBody>
          <a:bodyPr spcFirstLastPara="1" wrap="square" lIns="91425" tIns="45700" rIns="91425" bIns="45700" anchor="t" anchorCtr="0">
            <a:normAutofit/>
          </a:bodyPr>
          <a:lstStyle/>
          <a:p>
            <a:pPr marL="0" lvl="0" indent="0" algn="r" rtl="1">
              <a:spcBef>
                <a:spcPts val="0"/>
              </a:spcBef>
            </a:pPr>
            <a:r>
              <a:rPr lang="ar-JO" dirty="0"/>
              <a:t>اهداف الدورة</a:t>
            </a:r>
            <a:endParaRPr dirty="0"/>
          </a:p>
        </p:txBody>
      </p:sp>
      <p:sp>
        <p:nvSpPr>
          <p:cNvPr id="233" name="Google Shape;233;p2"/>
          <p:cNvSpPr txBox="1">
            <a:spLocks noGrp="1"/>
          </p:cNvSpPr>
          <p:nvPr>
            <p:ph type="body" idx="2"/>
          </p:nvPr>
        </p:nvSpPr>
        <p:spPr>
          <a:xfrm>
            <a:off x="3724021" y="1512341"/>
            <a:ext cx="7300912" cy="4799266"/>
          </a:xfrm>
          <a:prstGeom prst="rect">
            <a:avLst/>
          </a:prstGeom>
          <a:noFill/>
          <a:ln>
            <a:noFill/>
          </a:ln>
        </p:spPr>
        <p:txBody>
          <a:bodyPr spcFirstLastPara="1" wrap="square" lIns="91425" tIns="45700" rIns="91425" bIns="45700" anchor="t" anchorCtr="0">
            <a:normAutofit/>
          </a:bodyPr>
          <a:lstStyle/>
          <a:p>
            <a:pPr marL="342900" lvl="0" indent="-342900" algn="just" rtl="1">
              <a:lnSpc>
                <a:spcPct val="115000"/>
              </a:lnSpc>
              <a:spcBef>
                <a:spcPts val="0"/>
              </a:spcBef>
              <a:buSzPts val="2000"/>
              <a:buFont typeface="Wingdings" panose="05000000000000000000" pitchFamily="2" charset="2"/>
              <a:buChar char="v"/>
            </a:pPr>
            <a:r>
              <a:rPr lang="ar-JO" sz="2000" dirty="0">
                <a:solidFill>
                  <a:srgbClr val="000000"/>
                </a:solidFill>
                <a:latin typeface="Arial"/>
                <a:ea typeface="Arial"/>
                <a:cs typeface="Arial"/>
                <a:sym typeface="Arial"/>
              </a:rPr>
              <a:t>وصف التحديات الرئيسية المرتبطة بتقديم خدمات معالجة الحالات عبر الهاتف</a:t>
            </a:r>
          </a:p>
          <a:p>
            <a:pPr marL="342900" lvl="0" indent="-342900" algn="just" rtl="1">
              <a:lnSpc>
                <a:spcPct val="115000"/>
              </a:lnSpc>
              <a:spcBef>
                <a:spcPts val="0"/>
              </a:spcBef>
              <a:buSzPts val="2000"/>
              <a:buFont typeface="Wingdings" panose="05000000000000000000" pitchFamily="2" charset="2"/>
              <a:buChar char="v"/>
            </a:pPr>
            <a:r>
              <a:rPr lang="ar-JO" sz="2000" dirty="0">
                <a:solidFill>
                  <a:srgbClr val="000000"/>
                </a:solidFill>
                <a:latin typeface="Arial"/>
                <a:ea typeface="Arial"/>
                <a:cs typeface="Arial"/>
                <a:sym typeface="Arial"/>
              </a:rPr>
              <a:t>وضح الاعتبارات الرئيسية عند تكييف خطوات عملية معالجة الحالة للعمل عبر الهاتف</a:t>
            </a:r>
          </a:p>
          <a:p>
            <a:pPr marL="342900" lvl="0" indent="-342900" algn="just" rtl="1">
              <a:lnSpc>
                <a:spcPct val="115000"/>
              </a:lnSpc>
              <a:spcBef>
                <a:spcPts val="0"/>
              </a:spcBef>
              <a:buSzPts val="2000"/>
              <a:buFont typeface="Wingdings" panose="05000000000000000000" pitchFamily="2" charset="2"/>
              <a:buChar char="v"/>
            </a:pPr>
            <a:r>
              <a:rPr lang="ar-JO" sz="2000" dirty="0">
                <a:solidFill>
                  <a:srgbClr val="000000"/>
                </a:solidFill>
                <a:latin typeface="Arial"/>
                <a:ea typeface="Arial"/>
                <a:cs typeface="Arial"/>
                <a:sym typeface="Arial"/>
              </a:rPr>
              <a:t>وضع قائمة بالاعتبارات الرئيسية فيما يتعلق بما يجب فعله قبل مكالمة معالجة الحالة وأثناءها وبعدها</a:t>
            </a:r>
          </a:p>
          <a:p>
            <a:pPr marL="342900" lvl="0" indent="-342900" algn="just" rtl="1">
              <a:lnSpc>
                <a:spcPct val="115000"/>
              </a:lnSpc>
              <a:spcBef>
                <a:spcPts val="0"/>
              </a:spcBef>
              <a:buSzPts val="2000"/>
              <a:buFont typeface="Wingdings" panose="05000000000000000000" pitchFamily="2" charset="2"/>
              <a:buChar char="v"/>
            </a:pPr>
            <a:r>
              <a:rPr lang="ar-JO" sz="2000" dirty="0">
                <a:solidFill>
                  <a:srgbClr val="000000"/>
                </a:solidFill>
                <a:latin typeface="Arial"/>
                <a:ea typeface="Arial"/>
                <a:cs typeface="Arial"/>
                <a:sym typeface="Arial"/>
              </a:rPr>
              <a:t>وصف الاعتبارات الرئيسية المتعلقة بكيفية التعامل مع تحديات</a:t>
            </a:r>
            <a:r>
              <a:rPr lang="en-US" sz="2000" dirty="0">
                <a:solidFill>
                  <a:srgbClr val="000000"/>
                </a:solidFill>
                <a:latin typeface="Arial"/>
                <a:ea typeface="Arial"/>
                <a:cs typeface="Arial"/>
                <a:sym typeface="Arial"/>
              </a:rPr>
              <a:t> </a:t>
            </a:r>
            <a:r>
              <a:rPr lang="ar-JO" sz="2000" dirty="0">
                <a:solidFill>
                  <a:srgbClr val="000000"/>
                </a:solidFill>
                <a:latin typeface="Arial"/>
                <a:ea typeface="Arial"/>
                <a:cs typeface="Arial"/>
                <a:sym typeface="Arial"/>
              </a:rPr>
              <a:t>التوثيق</a:t>
            </a:r>
            <a:r>
              <a:rPr lang="en-US" sz="2000" dirty="0">
                <a:solidFill>
                  <a:srgbClr val="000000"/>
                </a:solidFill>
                <a:latin typeface="Arial"/>
                <a:ea typeface="Arial"/>
                <a:cs typeface="Arial"/>
                <a:sym typeface="Arial"/>
              </a:rPr>
              <a:t> </a:t>
            </a:r>
            <a:r>
              <a:rPr lang="ar-JO" sz="2000" dirty="0">
                <a:solidFill>
                  <a:srgbClr val="000000"/>
                </a:solidFill>
                <a:latin typeface="Arial"/>
                <a:ea typeface="Arial"/>
                <a:cs typeface="Arial"/>
                <a:sym typeface="Arial"/>
              </a:rPr>
              <a:t>عبر الهاتف</a:t>
            </a:r>
          </a:p>
          <a:p>
            <a:pPr marL="342900" lvl="0" indent="-342900" algn="just" rtl="1">
              <a:lnSpc>
                <a:spcPct val="115000"/>
              </a:lnSpc>
              <a:spcBef>
                <a:spcPts val="0"/>
              </a:spcBef>
              <a:buSzPts val="2000"/>
              <a:buFont typeface="Wingdings" panose="05000000000000000000" pitchFamily="2" charset="2"/>
              <a:buChar char="v"/>
            </a:pPr>
            <a:r>
              <a:rPr lang="ar-JO" sz="2000" dirty="0">
                <a:solidFill>
                  <a:srgbClr val="000000"/>
                </a:solidFill>
                <a:latin typeface="Arial"/>
                <a:ea typeface="Arial"/>
                <a:cs typeface="Arial"/>
                <a:sym typeface="Arial"/>
              </a:rPr>
              <a:t>شرح كيفية إجراء جلسات معالجة الحالة عبر الهاتف بطريقة آمنة</a:t>
            </a:r>
          </a:p>
          <a:p>
            <a:pPr marL="342900" lvl="0" indent="-342900" algn="just" rtl="1">
              <a:lnSpc>
                <a:spcPct val="115000"/>
              </a:lnSpc>
              <a:spcBef>
                <a:spcPts val="0"/>
              </a:spcBef>
              <a:buSzPts val="2000"/>
              <a:buFont typeface="Wingdings" panose="05000000000000000000" pitchFamily="2" charset="2"/>
              <a:buChar char="v"/>
            </a:pPr>
            <a:r>
              <a:rPr lang="ar-JO" sz="2000" dirty="0">
                <a:solidFill>
                  <a:srgbClr val="000000"/>
                </a:solidFill>
                <a:latin typeface="Arial"/>
                <a:ea typeface="Arial"/>
                <a:cs typeface="Arial"/>
                <a:sym typeface="Arial"/>
              </a:rPr>
              <a:t>شرح كيفية الاستجابة للمواقف الصعبة أثناء مكالمة معالجة الحالة</a:t>
            </a:r>
            <a:endParaRPr dirty="0"/>
          </a:p>
        </p:txBody>
      </p:sp>
      <p:sp>
        <p:nvSpPr>
          <p:cNvPr id="234" name="Google Shape;234;p2"/>
          <p:cNvSpPr txBox="1">
            <a:spLocks noGrp="1"/>
          </p:cNvSpPr>
          <p:nvPr>
            <p:ph type="body" idx="3"/>
          </p:nvPr>
        </p:nvSpPr>
        <p:spPr>
          <a:xfrm>
            <a:off x="284417" y="528638"/>
            <a:ext cx="3142364" cy="4799266"/>
          </a:xfrm>
          <a:prstGeom prst="rect">
            <a:avLst/>
          </a:prstGeom>
          <a:noFill/>
          <a:ln>
            <a:noFill/>
          </a:ln>
        </p:spPr>
        <p:txBody>
          <a:bodyPr spcFirstLastPara="1" wrap="square" lIns="91425" tIns="45700" rIns="91425" bIns="45700" anchor="t" anchorCtr="0">
            <a:normAutofit/>
          </a:bodyPr>
          <a:lstStyle/>
          <a:p>
            <a:pPr marL="0" lvl="0" indent="0" algn="r" rtl="1">
              <a:spcBef>
                <a:spcPts val="0"/>
              </a:spcBef>
            </a:pPr>
            <a:r>
              <a:rPr lang="ar-JO" dirty="0"/>
              <a:t>معالجة الحالة عبر الهاتف</a:t>
            </a:r>
            <a:endParaRPr dirty="0"/>
          </a:p>
        </p:txBody>
      </p:sp>
      <p:pic>
        <p:nvPicPr>
          <p:cNvPr id="235" name="Google Shape;235;p2"/>
          <p:cNvPicPr preferRelativeResize="0"/>
          <p:nvPr/>
        </p:nvPicPr>
        <p:blipFill rotWithShape="1">
          <a:blip r:embed="rId3">
            <a:alphaModFix/>
          </a:blip>
          <a:srcRect/>
          <a:stretch/>
        </p:blipFill>
        <p:spPr>
          <a:xfrm>
            <a:off x="10750857" y="134104"/>
            <a:ext cx="1324299" cy="129921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18"/>
          <p:cNvSpPr txBox="1">
            <a:spLocks noGrp="1"/>
          </p:cNvSpPr>
          <p:nvPr>
            <p:ph type="title"/>
          </p:nvPr>
        </p:nvSpPr>
        <p:spPr>
          <a:xfrm>
            <a:off x="656023" y="365125"/>
            <a:ext cx="10820014" cy="1325563"/>
          </a:xfrm>
          <a:prstGeom prst="rect">
            <a:avLst/>
          </a:prstGeom>
          <a:noFill/>
          <a:ln>
            <a:noFill/>
          </a:ln>
        </p:spPr>
        <p:txBody>
          <a:bodyPr spcFirstLastPara="1" wrap="square" lIns="91425" tIns="45700" rIns="91425" bIns="45700" anchor="ctr" anchorCtr="0">
            <a:normAutofit/>
          </a:bodyPr>
          <a:lstStyle/>
          <a:p>
            <a:pPr lvl="0" algn="r" rtl="1"/>
            <a:r>
              <a:rPr lang="ar-JO" dirty="0"/>
              <a:t>معالجة المكالمات الصعبة</a:t>
            </a:r>
            <a:endParaRPr dirty="0"/>
          </a:p>
        </p:txBody>
      </p:sp>
      <p:sp>
        <p:nvSpPr>
          <p:cNvPr id="382" name="Google Shape;382;p18"/>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p>
            <a:pPr marL="0" lvl="0" indent="0" algn="r" rtl="1">
              <a:spcBef>
                <a:spcPts val="0"/>
              </a:spcBef>
            </a:pPr>
            <a:r>
              <a:rPr lang="ar-JO" dirty="0"/>
              <a:t>أهداف</a:t>
            </a:r>
            <a:endParaRPr dirty="0"/>
          </a:p>
        </p:txBody>
      </p:sp>
      <p:sp>
        <p:nvSpPr>
          <p:cNvPr id="383" name="Google Shape;383;p18"/>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p>
            <a:pPr marL="342900" lvl="0" indent="-342900" algn="r" rtl="1">
              <a:lnSpc>
                <a:spcPct val="115000"/>
              </a:lnSpc>
              <a:spcBef>
                <a:spcPts val="0"/>
              </a:spcBef>
              <a:buSzPts val="2000"/>
              <a:buFont typeface="Wingdings" panose="05000000000000000000" pitchFamily="2" charset="2"/>
              <a:buChar char="v"/>
            </a:pPr>
            <a:r>
              <a:rPr lang="ar-JO" sz="2000" dirty="0">
                <a:solidFill>
                  <a:srgbClr val="000000"/>
                </a:solidFill>
                <a:latin typeface="Arial"/>
                <a:ea typeface="Arial"/>
                <a:cs typeface="Arial"/>
                <a:sym typeface="Arial"/>
              </a:rPr>
              <a:t>ضع قائمة بأفضل النصائح حول كيفية التعامل مع مكالمات معالجة الحالات الصعبة</a:t>
            </a:r>
            <a:endParaRPr sz="2000" u="none" strike="noStrike" dirty="0">
              <a:latin typeface="Arial"/>
              <a:ea typeface="Arial"/>
              <a:cs typeface="Arial"/>
              <a:sym typeface="Arial"/>
            </a:endParaRPr>
          </a:p>
        </p:txBody>
      </p:sp>
      <p:pic>
        <p:nvPicPr>
          <p:cNvPr id="384" name="Google Shape;384;p18"/>
          <p:cNvPicPr preferRelativeResize="0"/>
          <p:nvPr/>
        </p:nvPicPr>
        <p:blipFill rotWithShape="1">
          <a:blip r:embed="rId3">
            <a:alphaModFix/>
          </a:blip>
          <a:srcRect/>
          <a:stretch/>
        </p:blipFill>
        <p:spPr>
          <a:xfrm>
            <a:off x="656022" y="3265469"/>
            <a:ext cx="1902117" cy="190821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9"/>
          <p:cNvSpPr txBox="1">
            <a:spLocks noGrp="1"/>
          </p:cNvSpPr>
          <p:nvPr>
            <p:ph type="title"/>
          </p:nvPr>
        </p:nvSpPr>
        <p:spPr>
          <a:xfrm>
            <a:off x="656022" y="365125"/>
            <a:ext cx="10820014" cy="1325563"/>
          </a:xfrm>
          <a:prstGeom prst="rect">
            <a:avLst/>
          </a:prstGeom>
          <a:noFill/>
          <a:ln>
            <a:noFill/>
          </a:ln>
        </p:spPr>
        <p:txBody>
          <a:bodyPr spcFirstLastPara="1" wrap="square" lIns="91425" tIns="45700" rIns="91425" bIns="45700" anchor="ctr" anchorCtr="0">
            <a:normAutofit/>
          </a:bodyPr>
          <a:lstStyle/>
          <a:p>
            <a:pPr lvl="0" algn="r" rtl="1"/>
            <a:r>
              <a:rPr lang="ar-JO" dirty="0"/>
              <a:t>معالجة المكالمات الصعبة</a:t>
            </a:r>
            <a:endParaRPr dirty="0"/>
          </a:p>
        </p:txBody>
      </p:sp>
      <p:sp>
        <p:nvSpPr>
          <p:cNvPr id="390" name="Google Shape;390;p19"/>
          <p:cNvSpPr txBox="1">
            <a:spLocks noGrp="1"/>
          </p:cNvSpPr>
          <p:nvPr>
            <p:ph type="body" idx="2"/>
          </p:nvPr>
        </p:nvSpPr>
        <p:spPr>
          <a:xfrm>
            <a:off x="656021" y="2747657"/>
            <a:ext cx="10820015" cy="2486950"/>
          </a:xfrm>
          <a:prstGeom prst="rect">
            <a:avLst/>
          </a:prstGeom>
          <a:noFill/>
          <a:ln>
            <a:noFill/>
          </a:ln>
        </p:spPr>
        <p:txBody>
          <a:bodyPr spcFirstLastPara="1" wrap="square" lIns="91425" tIns="45700" rIns="91425" bIns="45700" anchor="t" anchorCtr="0">
            <a:normAutofit/>
          </a:bodyPr>
          <a:lstStyle/>
          <a:p>
            <a:pPr lvl="0" indent="-457200" algn="r" rtl="1">
              <a:spcBef>
                <a:spcPts val="0"/>
              </a:spcBef>
              <a:buFont typeface="Wingdings" panose="05000000000000000000" pitchFamily="2" charset="2"/>
              <a:buChar char="v"/>
            </a:pPr>
            <a:r>
              <a:rPr lang="ar-JO" dirty="0"/>
              <a:t>طفل أو مقدم رعاية في محنة</a:t>
            </a:r>
          </a:p>
          <a:p>
            <a:pPr lvl="0" indent="-457200" algn="r" rtl="1">
              <a:spcBef>
                <a:spcPts val="0"/>
              </a:spcBef>
              <a:buFont typeface="Wingdings" panose="05000000000000000000" pitchFamily="2" charset="2"/>
              <a:buChar char="v"/>
            </a:pPr>
            <a:r>
              <a:rPr lang="ar-JO" dirty="0"/>
              <a:t>الطفل أو مقدم الرعاية الغاضب أو العدواني</a:t>
            </a:r>
            <a:endParaRPr dirty="0"/>
          </a:p>
        </p:txBody>
      </p:sp>
      <p:pic>
        <p:nvPicPr>
          <p:cNvPr id="391" name="Google Shape;391;p19"/>
          <p:cNvPicPr preferRelativeResize="0"/>
          <p:nvPr/>
        </p:nvPicPr>
        <p:blipFill rotWithShape="1">
          <a:blip r:embed="rId3">
            <a:alphaModFix/>
          </a:blip>
          <a:srcRect/>
          <a:stretch/>
        </p:blipFill>
        <p:spPr>
          <a:xfrm>
            <a:off x="351609" y="254910"/>
            <a:ext cx="1803660" cy="1545994"/>
          </a:xfrm>
          <a:prstGeom prst="rect">
            <a:avLst/>
          </a:prstGeom>
          <a:noFill/>
          <a:ln>
            <a:noFill/>
          </a:ln>
        </p:spPr>
      </p:pic>
      <p:pic>
        <p:nvPicPr>
          <p:cNvPr id="392" name="Google Shape;392;p19"/>
          <p:cNvPicPr preferRelativeResize="0"/>
          <p:nvPr/>
        </p:nvPicPr>
        <p:blipFill>
          <a:blip r:embed="rId4">
            <a:extLst>
              <a:ext uri="{28A0092B-C50C-407E-A947-70E740481C1C}">
                <a14:useLocalDpi xmlns:a14="http://schemas.microsoft.com/office/drawing/2010/main" val="0"/>
              </a:ext>
            </a:extLst>
          </a:blip>
          <a:stretch>
            <a:fillRect/>
          </a:stretch>
        </p:blipFill>
        <p:spPr>
          <a:xfrm>
            <a:off x="351609" y="3991132"/>
            <a:ext cx="3386757" cy="2129690"/>
          </a:xfrm>
          <a:prstGeom prst="rect">
            <a:avLst/>
          </a:prstGeom>
          <a:noFill/>
          <a:ln>
            <a:noFill/>
          </a:ln>
        </p:spPr>
      </p:pic>
      <p:sp>
        <p:nvSpPr>
          <p:cNvPr id="393" name="Google Shape;393;p19"/>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p>
            <a:pPr marL="0" lvl="0" indent="0" algn="r" rtl="1">
              <a:spcBef>
                <a:spcPts val="0"/>
              </a:spcBef>
            </a:pPr>
            <a:r>
              <a:rPr lang="ar-JO" dirty="0"/>
              <a:t>ناقش في مجموعات كيفية التعامل مع:</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0"/>
          <p:cNvSpPr txBox="1">
            <a:spLocks noGrp="1"/>
          </p:cNvSpPr>
          <p:nvPr>
            <p:ph type="title"/>
          </p:nvPr>
        </p:nvSpPr>
        <p:spPr>
          <a:xfrm>
            <a:off x="656023" y="134305"/>
            <a:ext cx="10515600" cy="1325563"/>
          </a:xfrm>
          <a:prstGeom prst="rect">
            <a:avLst/>
          </a:prstGeom>
          <a:noFill/>
          <a:ln>
            <a:noFill/>
          </a:ln>
        </p:spPr>
        <p:txBody>
          <a:bodyPr spcFirstLastPara="1" wrap="square" lIns="91425" tIns="45700" rIns="91425" bIns="45700" anchor="ctr" anchorCtr="0">
            <a:normAutofit/>
          </a:bodyPr>
          <a:lstStyle/>
          <a:p>
            <a:pPr lvl="0" algn="r" rtl="1"/>
            <a:r>
              <a:rPr lang="ar-JO" dirty="0"/>
              <a:t>معالجة الطفل / مقدم الرعاية المنكوب</a:t>
            </a:r>
            <a:endParaRPr dirty="0"/>
          </a:p>
        </p:txBody>
      </p:sp>
      <p:graphicFrame>
        <p:nvGraphicFramePr>
          <p:cNvPr id="399" name="Google Shape;399;p20"/>
          <p:cNvGraphicFramePr/>
          <p:nvPr>
            <p:extLst>
              <p:ext uri="{D42A27DB-BD31-4B8C-83A1-F6EECF244321}">
                <p14:modId xmlns:p14="http://schemas.microsoft.com/office/powerpoint/2010/main" val="3241325722"/>
              </p:ext>
            </p:extLst>
          </p:nvPr>
        </p:nvGraphicFramePr>
        <p:xfrm>
          <a:off x="564533" y="1132742"/>
          <a:ext cx="10698600" cy="4699050"/>
        </p:xfrm>
        <a:graphic>
          <a:graphicData uri="http://schemas.openxmlformats.org/drawingml/2006/table">
            <a:tbl>
              <a:tblPr firstRow="1" bandRow="1">
                <a:noFill/>
                <a:tableStyleId>{615369DC-D0A2-443D-A084-90760549AD2D}</a:tableStyleId>
              </a:tblPr>
              <a:tblGrid>
                <a:gridCol w="5349300">
                  <a:extLst>
                    <a:ext uri="{9D8B030D-6E8A-4147-A177-3AD203B41FA5}">
                      <a16:colId xmlns:a16="http://schemas.microsoft.com/office/drawing/2014/main" val="20000"/>
                    </a:ext>
                  </a:extLst>
                </a:gridCol>
                <a:gridCol w="5349300">
                  <a:extLst>
                    <a:ext uri="{9D8B030D-6E8A-4147-A177-3AD203B41FA5}">
                      <a16:colId xmlns:a16="http://schemas.microsoft.com/office/drawing/2014/main" val="20001"/>
                    </a:ext>
                  </a:extLst>
                </a:gridCol>
              </a:tblGrid>
              <a:tr h="370850">
                <a:tc gridSpan="2">
                  <a:txBody>
                    <a:bodyPr/>
                    <a:lstStyle/>
                    <a:p>
                      <a:pPr marL="0" marR="0" lvl="0" indent="0" algn="r" rtl="1">
                        <a:lnSpc>
                          <a:spcPct val="100000"/>
                        </a:lnSpc>
                        <a:spcBef>
                          <a:spcPts val="0"/>
                        </a:spcBef>
                        <a:spcAft>
                          <a:spcPts val="0"/>
                        </a:spcAft>
                        <a:buClr>
                          <a:srgbClr val="000000"/>
                        </a:buClr>
                        <a:buSzPts val="1600"/>
                        <a:buFont typeface="Arial"/>
                        <a:buNone/>
                      </a:pPr>
                      <a:r>
                        <a:rPr lang="ar-JO" sz="1600" b="1" u="none" strike="noStrike" cap="none" dirty="0">
                          <a:solidFill>
                            <a:schemeClr val="lt1"/>
                          </a:solidFill>
                          <a:latin typeface="Calibri"/>
                          <a:ea typeface="Calibri"/>
                          <a:cs typeface="+mj-cs"/>
                          <a:sym typeface="Calibri"/>
                        </a:rPr>
                        <a:t>المكالمة</a:t>
                      </a:r>
                      <a:endParaRPr sz="1600" u="none" strike="noStrike" cap="none" dirty="0">
                        <a:cs typeface="+mj-cs"/>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marR="0" lvl="0" indent="0" algn="r" rtl="1">
                        <a:lnSpc>
                          <a:spcPct val="100000"/>
                        </a:lnSpc>
                        <a:spcBef>
                          <a:spcPts val="0"/>
                        </a:spcBef>
                        <a:spcAft>
                          <a:spcPts val="0"/>
                        </a:spcAft>
                        <a:buClr>
                          <a:srgbClr val="000000"/>
                        </a:buClr>
                        <a:buSzPts val="1600"/>
                        <a:buFont typeface="Arial"/>
                        <a:buNone/>
                      </a:pPr>
                      <a:r>
                        <a:rPr lang="ar-JO" sz="2000" u="none" strike="noStrike" cap="none" dirty="0">
                          <a:latin typeface="Arial"/>
                          <a:ea typeface="Arial"/>
                          <a:cs typeface="Arial"/>
                          <a:sym typeface="Arial"/>
                        </a:rPr>
                        <a:t>خذ نفسًا عميقاً، وكن على دراية بتنفسك وهدئ نفسك، قم بوضع قدميك على الأرض.</a:t>
                      </a:r>
                      <a:endParaRPr sz="2000" u="none" strike="noStrike" cap="none" dirty="0">
                        <a:latin typeface="Arial"/>
                        <a:ea typeface="Arial"/>
                        <a:cs typeface="Arial"/>
                        <a:sym typeface="Arial"/>
                      </a:endParaRPr>
                    </a:p>
                  </a:txBody>
                  <a:tcPr marL="91450" marR="91450" marT="45725" marB="45725"/>
                </a:tc>
                <a:tc>
                  <a:txBody>
                    <a:bodyPr/>
                    <a:lstStyle/>
                    <a:p>
                      <a:pPr marL="0" marR="0" lvl="0" indent="0" algn="r" rtl="1">
                        <a:lnSpc>
                          <a:spcPct val="100000"/>
                        </a:lnSpc>
                        <a:spcBef>
                          <a:spcPts val="0"/>
                        </a:spcBef>
                        <a:spcAft>
                          <a:spcPts val="0"/>
                        </a:spcAft>
                        <a:buClr>
                          <a:srgbClr val="000000"/>
                        </a:buClr>
                        <a:buSzPts val="1600"/>
                        <a:buFont typeface="Arial"/>
                        <a:buNone/>
                      </a:pPr>
                      <a:r>
                        <a:rPr lang="ar-JO" sz="2000" u="none" strike="noStrike" cap="none" dirty="0">
                          <a:solidFill>
                            <a:schemeClr val="dk1"/>
                          </a:solidFill>
                          <a:latin typeface="Arial"/>
                          <a:ea typeface="Arial"/>
                          <a:cs typeface="Arial"/>
                          <a:sym typeface="Arial"/>
                        </a:rPr>
                        <a:t>لا تخف. إنك بخير</a:t>
                      </a:r>
                      <a:endParaRPr sz="2000" u="none" strike="noStrike" cap="none" dirty="0">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r" rtl="1">
                        <a:lnSpc>
                          <a:spcPct val="100000"/>
                        </a:lnSpc>
                        <a:spcBef>
                          <a:spcPts val="0"/>
                        </a:spcBef>
                        <a:spcAft>
                          <a:spcPts val="0"/>
                        </a:spcAft>
                        <a:buClr>
                          <a:srgbClr val="000000"/>
                        </a:buClr>
                        <a:buSzPts val="1600"/>
                        <a:buFont typeface="Arial"/>
                        <a:buNone/>
                      </a:pPr>
                      <a:r>
                        <a:rPr lang="ar-JO" sz="2000" i="0" u="none" strike="noStrike" cap="none" dirty="0">
                          <a:solidFill>
                            <a:schemeClr val="dk1"/>
                          </a:solidFill>
                          <a:latin typeface="Arial"/>
                          <a:ea typeface="Arial"/>
                          <a:cs typeface="Arial"/>
                          <a:sym typeface="Arial"/>
                        </a:rPr>
                        <a:t>انتبه إلى تنفس الطفل او مقدم الرعاية، خاصةً إذا كان التنفس قصيراً والطفل</a:t>
                      </a:r>
                      <a:r>
                        <a:rPr lang="en-US" sz="2000" i="0" u="none" strike="noStrike" cap="none" dirty="0">
                          <a:solidFill>
                            <a:schemeClr val="dk1"/>
                          </a:solidFill>
                          <a:latin typeface="Arial"/>
                          <a:ea typeface="Arial"/>
                          <a:cs typeface="Arial"/>
                          <a:sym typeface="Arial"/>
                        </a:rPr>
                        <a:t> </a:t>
                      </a:r>
                      <a:r>
                        <a:rPr lang="ar-JO" sz="2000" i="0" u="none" strike="noStrike" cap="none" dirty="0">
                          <a:solidFill>
                            <a:schemeClr val="dk1"/>
                          </a:solidFill>
                          <a:latin typeface="Arial"/>
                          <a:ea typeface="Arial"/>
                          <a:cs typeface="Arial"/>
                          <a:sym typeface="Arial"/>
                        </a:rPr>
                        <a:t>مذعورًا. إذا كانت الحالة</a:t>
                      </a:r>
                      <a:r>
                        <a:rPr lang="en-US" sz="2000" i="0" u="none" strike="noStrike" cap="none" dirty="0">
                          <a:solidFill>
                            <a:schemeClr val="dk1"/>
                          </a:solidFill>
                          <a:latin typeface="Arial"/>
                          <a:ea typeface="Arial"/>
                          <a:cs typeface="Arial"/>
                          <a:sym typeface="Arial"/>
                        </a:rPr>
                        <a:t> </a:t>
                      </a:r>
                      <a:r>
                        <a:rPr lang="ar-JO" sz="2000" i="0" u="none" strike="noStrike" cap="none" dirty="0">
                          <a:solidFill>
                            <a:schemeClr val="dk1"/>
                          </a:solidFill>
                          <a:latin typeface="Arial"/>
                          <a:ea typeface="Arial"/>
                          <a:cs typeface="Arial"/>
                          <a:sym typeface="Arial"/>
                        </a:rPr>
                        <a:t>هكذا، فقم بتدوينها. بعد ذلك، وبطريقة ودية، إنصح الطفل</a:t>
                      </a:r>
                      <a:r>
                        <a:rPr lang="en-US" sz="2000" i="0" u="none" strike="noStrike" cap="none" dirty="0">
                          <a:solidFill>
                            <a:schemeClr val="dk1"/>
                          </a:solidFill>
                          <a:latin typeface="Arial"/>
                          <a:ea typeface="Arial"/>
                          <a:cs typeface="Arial"/>
                          <a:sym typeface="Arial"/>
                        </a:rPr>
                        <a:t> </a:t>
                      </a:r>
                      <a:r>
                        <a:rPr lang="ar-JO" sz="2000" i="0" u="none" strike="noStrike" cap="none" dirty="0">
                          <a:solidFill>
                            <a:schemeClr val="dk1"/>
                          </a:solidFill>
                          <a:latin typeface="Arial"/>
                          <a:ea typeface="Arial"/>
                          <a:cs typeface="Arial"/>
                          <a:sym typeface="Arial"/>
                        </a:rPr>
                        <a:t>بأخذ بعض الأنفاس العميقة والبطيئة (على سبيل المثال، "يمكنني سماع مدى انزعاجك الآن. دعنا نأخذ أنفاسًا بطيئة وعميقة، ثم يمكننا المتابعة").</a:t>
                      </a:r>
                      <a:endParaRPr sz="2000" b="1" i="0" u="none" strike="noStrike" cap="none" dirty="0">
                        <a:latin typeface="Arial"/>
                        <a:ea typeface="Arial"/>
                        <a:cs typeface="Arial"/>
                        <a:sym typeface="Arial"/>
                      </a:endParaRPr>
                    </a:p>
                  </a:txBody>
                  <a:tcPr marL="91450" marR="91450" marT="45725" marB="45725"/>
                </a:tc>
                <a:tc>
                  <a:txBody>
                    <a:bodyPr/>
                    <a:lstStyle/>
                    <a:p>
                      <a:pPr marL="0" marR="0" lvl="0" indent="0" algn="r" rtl="1">
                        <a:lnSpc>
                          <a:spcPct val="100000"/>
                        </a:lnSpc>
                        <a:spcBef>
                          <a:spcPts val="0"/>
                        </a:spcBef>
                        <a:spcAft>
                          <a:spcPts val="0"/>
                        </a:spcAft>
                        <a:buClr>
                          <a:srgbClr val="000000"/>
                        </a:buClr>
                        <a:buSzPts val="1600"/>
                        <a:buFont typeface="Arial"/>
                        <a:buNone/>
                      </a:pPr>
                      <a:r>
                        <a:rPr lang="ar-JO" sz="2000" u="none" strike="noStrike" cap="none" dirty="0">
                          <a:solidFill>
                            <a:schemeClr val="dk1"/>
                          </a:solidFill>
                          <a:latin typeface="Arial"/>
                          <a:ea typeface="Arial"/>
                          <a:cs typeface="Arial"/>
                          <a:sym typeface="Arial"/>
                        </a:rPr>
                        <a:t>قم بتهدئة الأمور بالنسبة للطفل أو مقدم الرعاية ولأجل نفسك. ثم قل، "أعرف أن هذا الامر يزعجك. خذ وقتك" أو "يمكنني سماع مدى استيائك. خذ وقتك" و "أنا هنا لدعمك“</a:t>
                      </a:r>
                      <a:r>
                        <a:rPr lang="en-US" sz="2000" u="none" strike="noStrike" cap="none" dirty="0">
                          <a:solidFill>
                            <a:schemeClr val="dk1"/>
                          </a:solidFill>
                          <a:latin typeface="Arial"/>
                          <a:ea typeface="Arial"/>
                          <a:cs typeface="Arial"/>
                          <a:sym typeface="Arial"/>
                        </a:rPr>
                        <a:t>.</a:t>
                      </a:r>
                      <a:endParaRPr lang="ar-JO" sz="2000" u="none" strike="noStrike" cap="none" dirty="0">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r" rtl="1">
                        <a:lnSpc>
                          <a:spcPct val="100000"/>
                        </a:lnSpc>
                        <a:spcBef>
                          <a:spcPts val="0"/>
                        </a:spcBef>
                        <a:spcAft>
                          <a:spcPts val="0"/>
                        </a:spcAft>
                        <a:buClr>
                          <a:srgbClr val="000000"/>
                        </a:buClr>
                        <a:buSzPts val="1600"/>
                        <a:buFont typeface="Arial"/>
                        <a:buNone/>
                      </a:pPr>
                      <a:r>
                        <a:rPr lang="ar-JO" sz="2000" u="none" strike="noStrike" cap="none" dirty="0">
                          <a:solidFill>
                            <a:schemeClr val="dk1"/>
                          </a:solidFill>
                          <a:latin typeface="Arial"/>
                          <a:ea typeface="Arial"/>
                          <a:cs typeface="Arial"/>
                          <a:sym typeface="Arial"/>
                        </a:rPr>
                        <a:t>أخبر الطفل او مقدم الرعاية أنه يمكن تفهّم إنزعاجهم</a:t>
                      </a:r>
                      <a:r>
                        <a:rPr lang="en-US" sz="2000" u="none" strike="noStrike" cap="none" dirty="0">
                          <a:solidFill>
                            <a:schemeClr val="dk1"/>
                          </a:solidFill>
                          <a:latin typeface="Arial"/>
                          <a:ea typeface="Arial"/>
                          <a:cs typeface="Arial"/>
                          <a:sym typeface="Arial"/>
                        </a:rPr>
                        <a:t> </a:t>
                      </a:r>
                      <a:r>
                        <a:rPr lang="ar-JO" sz="2000" u="none" strike="noStrike" cap="none" dirty="0">
                          <a:solidFill>
                            <a:schemeClr val="dk1"/>
                          </a:solidFill>
                          <a:latin typeface="Arial"/>
                          <a:ea typeface="Arial"/>
                          <a:cs typeface="Arial"/>
                          <a:sym typeface="Arial"/>
                        </a:rPr>
                        <a:t>وأنك تفهمهم. هذا يمكن أن يؤكد صحة مشاعرهم.</a:t>
                      </a:r>
                      <a:endParaRPr sz="2000" u="none" strike="noStrike" cap="none" dirty="0">
                        <a:latin typeface="Arial"/>
                        <a:ea typeface="Arial"/>
                        <a:cs typeface="Arial"/>
                        <a:sym typeface="Arial"/>
                      </a:endParaRPr>
                    </a:p>
                  </a:txBody>
                  <a:tcPr marL="91450" marR="91450" marT="45725" marB="45725"/>
                </a:tc>
                <a:tc>
                  <a:txBody>
                    <a:bodyPr/>
                    <a:lstStyle/>
                    <a:p>
                      <a:pPr marL="0" marR="0" lvl="0" indent="0" algn="r" rtl="1">
                        <a:lnSpc>
                          <a:spcPct val="100000"/>
                        </a:lnSpc>
                        <a:spcBef>
                          <a:spcPts val="0"/>
                        </a:spcBef>
                        <a:spcAft>
                          <a:spcPts val="0"/>
                        </a:spcAft>
                        <a:buClr>
                          <a:srgbClr val="000000"/>
                        </a:buClr>
                        <a:buSzPts val="1600"/>
                        <a:buFont typeface="Arial"/>
                        <a:buNone/>
                      </a:pPr>
                      <a:r>
                        <a:rPr lang="ar-JO" sz="2000" u="none" strike="noStrike" cap="none" dirty="0">
                          <a:solidFill>
                            <a:schemeClr val="dk1"/>
                          </a:solidFill>
                          <a:latin typeface="Arial"/>
                          <a:ea typeface="Arial"/>
                          <a:cs typeface="Arial"/>
                          <a:sym typeface="Arial"/>
                        </a:rPr>
                        <a:t>استمع بشغف، مما يسمح للطفل / مقدم الرعاية بالتعبير عن مشاعرهم. قم بالرد بإشارات لفظية بسيطة مثل "آه" و "انا فاهم" و "نعم" للسماح لهم بمعرفة أنك تستمع.</a:t>
                      </a:r>
                      <a:endParaRPr sz="2000" u="none" strike="noStrike" cap="none" dirty="0">
                        <a:latin typeface="Arial"/>
                        <a:ea typeface="Arial"/>
                        <a:cs typeface="Arial"/>
                        <a:sym typeface="Arial"/>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r" rtl="1">
                        <a:lnSpc>
                          <a:spcPct val="100000"/>
                        </a:lnSpc>
                        <a:spcBef>
                          <a:spcPts val="0"/>
                        </a:spcBef>
                        <a:spcAft>
                          <a:spcPts val="0"/>
                        </a:spcAft>
                        <a:buClr>
                          <a:srgbClr val="000000"/>
                        </a:buClr>
                        <a:buSzPts val="1600"/>
                        <a:buFont typeface="Arial"/>
                        <a:buNone/>
                      </a:pPr>
                      <a:r>
                        <a:rPr lang="ar-JO" sz="2000" u="none" strike="noStrike" cap="none" dirty="0">
                          <a:solidFill>
                            <a:schemeClr val="dk1"/>
                          </a:solidFill>
                          <a:latin typeface="Arial"/>
                          <a:ea typeface="Arial"/>
                          <a:cs typeface="Arial"/>
                          <a:sym typeface="Arial"/>
                        </a:rPr>
                        <a:t>عندما تهدأ الأمور قليلاً، حاول تحديد سبب الضيق. على سبيل المثال، يمكنك أن تقول، "يمكنني سماع مدى انزعاجك، أخبرني بما حدث؟"</a:t>
                      </a:r>
                      <a:endParaRPr sz="2000" u="none" strike="noStrike" cap="none" dirty="0">
                        <a:latin typeface="Arial"/>
                        <a:ea typeface="Arial"/>
                        <a:cs typeface="Arial"/>
                        <a:sym typeface="Arial"/>
                      </a:endParaRPr>
                    </a:p>
                  </a:txBody>
                  <a:tcPr marL="91450" marR="91450" marT="45725" marB="45725"/>
                </a:tc>
                <a:tc>
                  <a:txBody>
                    <a:bodyPr/>
                    <a:lstStyle/>
                    <a:p>
                      <a:pPr marL="0" marR="0" lvl="0" indent="0" algn="r" rtl="1">
                        <a:lnSpc>
                          <a:spcPct val="100000"/>
                        </a:lnSpc>
                        <a:spcBef>
                          <a:spcPts val="0"/>
                        </a:spcBef>
                        <a:spcAft>
                          <a:spcPts val="0"/>
                        </a:spcAft>
                        <a:buClr>
                          <a:srgbClr val="000000"/>
                        </a:buClr>
                        <a:buSzPts val="1600"/>
                        <a:buFont typeface="Arial"/>
                        <a:buNone/>
                      </a:pPr>
                      <a:r>
                        <a:rPr lang="ar-JO" sz="2000" u="none" strike="noStrike" cap="none" dirty="0">
                          <a:solidFill>
                            <a:schemeClr val="dk1"/>
                          </a:solidFill>
                          <a:latin typeface="Arial"/>
                          <a:ea typeface="Arial"/>
                          <a:cs typeface="Arial"/>
                          <a:sym typeface="Arial"/>
                        </a:rPr>
                        <a:t>لا تطرح الكثير من الأسئلة، فقد يعطي ذلك انطباعًا بأنك تتحدى الشخص الذي يعاني من ضائقة وقد يؤدي إلى تفاقم محنته.</a:t>
                      </a:r>
                      <a:endParaRPr sz="2000" i="1" u="none" strike="noStrike" cap="none" dirty="0">
                        <a:latin typeface="Arial"/>
                        <a:ea typeface="Arial"/>
                        <a:cs typeface="Arial"/>
                        <a:sym typeface="Arial"/>
                      </a:endParaRPr>
                    </a:p>
                  </a:txBody>
                  <a:tcPr marL="91450" marR="91450" marT="45725" marB="45725"/>
                </a:tc>
                <a:extLst>
                  <a:ext uri="{0D108BD9-81ED-4DB2-BD59-A6C34878D82A}">
                    <a16:rowId xmlns:a16="http://schemas.microsoft.com/office/drawing/2014/main" val="10004"/>
                  </a:ext>
                </a:extLst>
              </a:tr>
            </a:tbl>
          </a:graphicData>
        </a:graphic>
      </p:graphicFrame>
      <p:sp>
        <p:nvSpPr>
          <p:cNvPr id="400" name="Google Shape;400;p20"/>
          <p:cNvSpPr/>
          <p:nvPr/>
        </p:nvSpPr>
        <p:spPr>
          <a:xfrm>
            <a:off x="155158" y="134305"/>
            <a:ext cx="2977903" cy="1153209"/>
          </a:xfrm>
          <a:prstGeom prst="cloudCallout">
            <a:avLst>
              <a:gd name="adj1" fmla="val -20833"/>
              <a:gd name="adj2" fmla="val 62500"/>
            </a:avLst>
          </a:prstGeom>
          <a:solidFill>
            <a:schemeClr val="accent1"/>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1800"/>
            </a:pPr>
            <a:r>
              <a:rPr lang="ar-JO" sz="1800" dirty="0">
                <a:solidFill>
                  <a:schemeClr val="lt1"/>
                </a:solidFill>
                <a:latin typeface="Calibri"/>
                <a:ea typeface="Calibri"/>
                <a:cs typeface="Calibri"/>
                <a:sym typeface="Calibri"/>
              </a:rPr>
              <a:t> ابق على الهاتف مع الطفل او مقدم الرعاية حتى يهدأ!</a:t>
            </a:r>
            <a:endParaRPr sz="18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1"/>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p>
            <a:pPr lvl="0" algn="r" rtl="1"/>
            <a:r>
              <a:rPr lang="ar-JO" dirty="0"/>
              <a:t>معالجة الطفل او مقدم الرعاية الغاضب</a:t>
            </a:r>
            <a:endParaRPr dirty="0"/>
          </a:p>
        </p:txBody>
      </p:sp>
      <p:graphicFrame>
        <p:nvGraphicFramePr>
          <p:cNvPr id="406" name="Google Shape;406;p21"/>
          <p:cNvGraphicFramePr/>
          <p:nvPr>
            <p:extLst>
              <p:ext uri="{D42A27DB-BD31-4B8C-83A1-F6EECF244321}">
                <p14:modId xmlns:p14="http://schemas.microsoft.com/office/powerpoint/2010/main" val="3201040954"/>
              </p:ext>
            </p:extLst>
          </p:nvPr>
        </p:nvGraphicFramePr>
        <p:xfrm>
          <a:off x="556167" y="1486500"/>
          <a:ext cx="10919850" cy="4465272"/>
        </p:xfrm>
        <a:graphic>
          <a:graphicData uri="http://schemas.openxmlformats.org/drawingml/2006/table">
            <a:tbl>
              <a:tblPr firstRow="1" bandRow="1">
                <a:noFill/>
                <a:tableStyleId>{615369DC-D0A2-443D-A084-90760549AD2D}</a:tableStyleId>
              </a:tblPr>
              <a:tblGrid>
                <a:gridCol w="5459925">
                  <a:extLst>
                    <a:ext uri="{9D8B030D-6E8A-4147-A177-3AD203B41FA5}">
                      <a16:colId xmlns:a16="http://schemas.microsoft.com/office/drawing/2014/main" val="20000"/>
                    </a:ext>
                  </a:extLst>
                </a:gridCol>
                <a:gridCol w="5459925">
                  <a:extLst>
                    <a:ext uri="{9D8B030D-6E8A-4147-A177-3AD203B41FA5}">
                      <a16:colId xmlns:a16="http://schemas.microsoft.com/office/drawing/2014/main" val="20001"/>
                    </a:ext>
                  </a:extLst>
                </a:gridCol>
              </a:tblGrid>
              <a:tr h="476013">
                <a:tc gridSpan="2">
                  <a:txBody>
                    <a:bodyPr/>
                    <a:lstStyle/>
                    <a:p>
                      <a:pPr marL="0" marR="0" lvl="0" indent="0" algn="r" rtl="1">
                        <a:lnSpc>
                          <a:spcPct val="100000"/>
                        </a:lnSpc>
                        <a:spcBef>
                          <a:spcPts val="0"/>
                        </a:spcBef>
                        <a:spcAft>
                          <a:spcPts val="0"/>
                        </a:spcAft>
                        <a:buClr>
                          <a:srgbClr val="000000"/>
                        </a:buClr>
                        <a:buSzPts val="1800"/>
                        <a:buFont typeface="Arial"/>
                        <a:buNone/>
                      </a:pPr>
                      <a:r>
                        <a:rPr lang="ar-JO" sz="1800" u="none" strike="noStrike" cap="none" dirty="0">
                          <a:solidFill>
                            <a:schemeClr val="bg1"/>
                          </a:solidFill>
                          <a:cs typeface="+mj-cs"/>
                        </a:rPr>
                        <a:t>مكالمة هاتفية غاضبة</a:t>
                      </a:r>
                      <a:endParaRPr sz="1800" u="none" strike="noStrike" cap="none" dirty="0">
                        <a:solidFill>
                          <a:schemeClr val="bg1"/>
                        </a:solidFill>
                        <a:cs typeface="+mj-cs"/>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1018269">
                <a:tc>
                  <a:txBody>
                    <a:bodyPr/>
                    <a:lstStyle/>
                    <a:p>
                      <a:pPr marL="0" marR="0" lvl="0" indent="0" algn="r" rtl="1">
                        <a:lnSpc>
                          <a:spcPct val="100000"/>
                        </a:lnSpc>
                        <a:spcBef>
                          <a:spcPts val="0"/>
                        </a:spcBef>
                        <a:spcAft>
                          <a:spcPts val="0"/>
                        </a:spcAft>
                        <a:buClr>
                          <a:srgbClr val="000000"/>
                        </a:buClr>
                        <a:buSzPts val="1800"/>
                        <a:buFont typeface="Arial"/>
                        <a:buNone/>
                      </a:pPr>
                      <a:r>
                        <a:rPr lang="ar-JO" sz="1800" u="none" strike="noStrike" cap="none" dirty="0">
                          <a:solidFill>
                            <a:schemeClr val="tx1"/>
                          </a:solidFill>
                          <a:latin typeface="Arial"/>
                          <a:ea typeface="Arial"/>
                          <a:cs typeface="+mj-cs"/>
                          <a:sym typeface="Arial"/>
                        </a:rPr>
                        <a:t>خذ أنفاسًا عميقة، كن على دراية بتنفسك، وضع قدميك على الأرض.</a:t>
                      </a:r>
                    </a:p>
                    <a:p>
                      <a:pPr marL="0" marR="0" lvl="0" indent="0" algn="r" rtl="1">
                        <a:lnSpc>
                          <a:spcPct val="100000"/>
                        </a:lnSpc>
                        <a:spcBef>
                          <a:spcPts val="0"/>
                        </a:spcBef>
                        <a:spcAft>
                          <a:spcPts val="0"/>
                        </a:spcAft>
                        <a:buClr>
                          <a:srgbClr val="000000"/>
                        </a:buClr>
                        <a:buSzPts val="1800"/>
                        <a:buFont typeface="Arial"/>
                        <a:buNone/>
                      </a:pPr>
                      <a:endParaRPr sz="1800" u="none" strike="noStrike" cap="none" dirty="0">
                        <a:solidFill>
                          <a:schemeClr val="tx1"/>
                        </a:solidFill>
                        <a:latin typeface="Arial"/>
                        <a:ea typeface="Arial"/>
                        <a:cs typeface="+mj-cs"/>
                        <a:sym typeface="Arial"/>
                      </a:endParaRPr>
                    </a:p>
                  </a:txBody>
                  <a:tcPr marL="91450" marR="91450" marT="45725" marB="45725"/>
                </a:tc>
                <a:tc>
                  <a:txBody>
                    <a:bodyPr/>
                    <a:lstStyle/>
                    <a:p>
                      <a:pPr marL="0" marR="0" lvl="0" indent="0" algn="r" rtl="1">
                        <a:lnSpc>
                          <a:spcPct val="100000"/>
                        </a:lnSpc>
                        <a:spcBef>
                          <a:spcPts val="0"/>
                        </a:spcBef>
                        <a:spcAft>
                          <a:spcPts val="0"/>
                        </a:spcAft>
                        <a:buClr>
                          <a:srgbClr val="000000"/>
                        </a:buClr>
                        <a:buSzPts val="1800"/>
                        <a:buFont typeface="Arial"/>
                        <a:buNone/>
                      </a:pPr>
                      <a:r>
                        <a:rPr lang="ar-JO" sz="1800" u="none" strike="noStrike" cap="none" dirty="0">
                          <a:solidFill>
                            <a:schemeClr val="tx1"/>
                          </a:solidFill>
                          <a:latin typeface="Arial"/>
                          <a:ea typeface="Arial"/>
                          <a:cs typeface="+mj-cs"/>
                          <a:sym typeface="Arial"/>
                        </a:rPr>
                        <a:t>لا تخف. أنت</a:t>
                      </a:r>
                      <a:r>
                        <a:rPr lang="en-US" sz="1800" u="none" strike="noStrike" cap="none" dirty="0">
                          <a:solidFill>
                            <a:schemeClr val="tx1"/>
                          </a:solidFill>
                          <a:latin typeface="Arial"/>
                          <a:ea typeface="Arial"/>
                          <a:cs typeface="+mj-cs"/>
                          <a:sym typeface="Arial"/>
                        </a:rPr>
                        <a:t> </a:t>
                      </a:r>
                      <a:r>
                        <a:rPr lang="ar-JO" sz="1800" u="none" strike="noStrike" cap="none" dirty="0">
                          <a:solidFill>
                            <a:schemeClr val="tx1"/>
                          </a:solidFill>
                          <a:latin typeface="Arial"/>
                          <a:ea typeface="Arial"/>
                          <a:cs typeface="+mj-cs"/>
                          <a:sym typeface="Arial"/>
                        </a:rPr>
                        <a:t>تعالج الأمر</a:t>
                      </a:r>
                    </a:p>
                  </a:txBody>
                  <a:tcPr marL="91450" marR="91450" marT="45725" marB="45725"/>
                </a:tc>
                <a:extLst>
                  <a:ext uri="{0D108BD9-81ED-4DB2-BD59-A6C34878D82A}">
                    <a16:rowId xmlns:a16="http://schemas.microsoft.com/office/drawing/2014/main" val="10001"/>
                  </a:ext>
                </a:extLst>
              </a:tr>
              <a:tr h="1547011">
                <a:tc>
                  <a:txBody>
                    <a:bodyPr/>
                    <a:lstStyle/>
                    <a:p>
                      <a:pPr marL="0" marR="0" lvl="0" indent="0" algn="r" rtl="1">
                        <a:lnSpc>
                          <a:spcPct val="100000"/>
                        </a:lnSpc>
                        <a:spcBef>
                          <a:spcPts val="0"/>
                        </a:spcBef>
                        <a:spcAft>
                          <a:spcPts val="0"/>
                        </a:spcAft>
                        <a:buClr>
                          <a:srgbClr val="000000"/>
                        </a:buClr>
                        <a:buSzPts val="1800"/>
                        <a:buFont typeface="Arial"/>
                        <a:buNone/>
                      </a:pPr>
                      <a:r>
                        <a:rPr lang="ar-JO" sz="1800" u="none" strike="noStrike" cap="none" dirty="0">
                          <a:solidFill>
                            <a:schemeClr val="tx1"/>
                          </a:solidFill>
                          <a:latin typeface="Arial"/>
                          <a:ea typeface="Arial"/>
                          <a:cs typeface="+mj-cs"/>
                          <a:sym typeface="Arial"/>
                        </a:rPr>
                        <a:t>اعترف بغضبهم باستخدام عبارات محددة مثل "يمكنني سماع أنك تشعر بالغضب من ..." و "يمكنني أن أفهم سبب شعورك بالغضب الشديد ..."</a:t>
                      </a:r>
                    </a:p>
                    <a:p>
                      <a:pPr marL="0" marR="0" lvl="0" indent="0" algn="r" rtl="1">
                        <a:lnSpc>
                          <a:spcPct val="100000"/>
                        </a:lnSpc>
                        <a:spcBef>
                          <a:spcPts val="0"/>
                        </a:spcBef>
                        <a:spcAft>
                          <a:spcPts val="0"/>
                        </a:spcAft>
                        <a:buClr>
                          <a:srgbClr val="000000"/>
                        </a:buClr>
                        <a:buSzPts val="1800"/>
                        <a:buFont typeface="Arial"/>
                        <a:buNone/>
                      </a:pPr>
                      <a:endParaRPr sz="1800" u="none" strike="noStrike" cap="none" dirty="0">
                        <a:solidFill>
                          <a:schemeClr val="tx1"/>
                        </a:solidFill>
                        <a:latin typeface="Arial"/>
                        <a:ea typeface="Arial"/>
                        <a:cs typeface="+mj-cs"/>
                        <a:sym typeface="Arial"/>
                      </a:endParaRPr>
                    </a:p>
                  </a:txBody>
                  <a:tcPr marL="91450" marR="91450" marT="45725" marB="45725"/>
                </a:tc>
                <a:tc>
                  <a:txBody>
                    <a:bodyPr/>
                    <a:lstStyle/>
                    <a:p>
                      <a:pPr marL="0" marR="0" lvl="0" indent="0" algn="just" rtl="1">
                        <a:lnSpc>
                          <a:spcPct val="115000"/>
                        </a:lnSpc>
                        <a:spcBef>
                          <a:spcPts val="0"/>
                        </a:spcBef>
                        <a:spcAft>
                          <a:spcPts val="0"/>
                        </a:spcAft>
                        <a:buClr>
                          <a:srgbClr val="000000"/>
                        </a:buClr>
                        <a:buSzPts val="1800"/>
                        <a:buFont typeface="Arial"/>
                        <a:buNone/>
                      </a:pPr>
                      <a:r>
                        <a:rPr lang="ar-JO" sz="1800" i="0" u="none" strike="noStrike" cap="none" dirty="0">
                          <a:solidFill>
                            <a:schemeClr val="tx1"/>
                          </a:solidFill>
                          <a:latin typeface="Arial"/>
                          <a:ea typeface="Arial"/>
                          <a:cs typeface="+mj-cs"/>
                          <a:sym typeface="Arial"/>
                        </a:rPr>
                        <a:t>استمع إلى الطفل او مقدم الرعاية وحاول تحديد سبب غضبه. تذكر أن غضبه ليس موجهًا ضدق. من المحتمل أن يكون ذلك بسبب وضعهم وخبراتهم. دعهم أن يعبرون عن غضبهم، واستمع إليهم، باستخدام إشارات لفظية صغيرة مثل "أنا فاهم" و "نعم" لإعلامهم أنك تستمع.</a:t>
                      </a:r>
                    </a:p>
                    <a:p>
                      <a:pPr marL="0" marR="0" lvl="0" indent="0" algn="just" rtl="1">
                        <a:lnSpc>
                          <a:spcPct val="115000"/>
                        </a:lnSpc>
                        <a:spcBef>
                          <a:spcPts val="0"/>
                        </a:spcBef>
                        <a:spcAft>
                          <a:spcPts val="0"/>
                        </a:spcAft>
                        <a:buClr>
                          <a:srgbClr val="000000"/>
                        </a:buClr>
                        <a:buSzPts val="1800"/>
                        <a:buFont typeface="Arial"/>
                        <a:buNone/>
                      </a:pPr>
                      <a:endParaRPr sz="1800" i="1" u="none" strike="noStrike" cap="none" dirty="0">
                        <a:solidFill>
                          <a:schemeClr val="tx1"/>
                        </a:solidFill>
                        <a:latin typeface="Arial"/>
                        <a:ea typeface="Arial"/>
                        <a:cs typeface="+mj-cs"/>
                        <a:sym typeface="Arial"/>
                      </a:endParaRPr>
                    </a:p>
                  </a:txBody>
                  <a:tcPr marL="91450" marR="91450" marT="45725" marB="45725"/>
                </a:tc>
                <a:extLst>
                  <a:ext uri="{0D108BD9-81ED-4DB2-BD59-A6C34878D82A}">
                    <a16:rowId xmlns:a16="http://schemas.microsoft.com/office/drawing/2014/main" val="10002"/>
                  </a:ext>
                </a:extLst>
              </a:tr>
              <a:tr h="1328997">
                <a:tc gridSpan="2">
                  <a:txBody>
                    <a:bodyPr/>
                    <a:lstStyle/>
                    <a:p>
                      <a:pPr marL="0" marR="0" lvl="0" indent="0" algn="just" rtl="1">
                        <a:lnSpc>
                          <a:spcPct val="115000"/>
                        </a:lnSpc>
                        <a:spcBef>
                          <a:spcPts val="0"/>
                        </a:spcBef>
                        <a:spcAft>
                          <a:spcPts val="0"/>
                        </a:spcAft>
                        <a:buClr>
                          <a:srgbClr val="000000"/>
                        </a:buClr>
                        <a:buSzPts val="1800"/>
                        <a:buFont typeface="Arial"/>
                        <a:buNone/>
                      </a:pPr>
                      <a:r>
                        <a:rPr lang="ar-JO" sz="1800" b="0" i="0" u="none" strike="noStrike" cap="none" dirty="0">
                          <a:solidFill>
                            <a:schemeClr val="tx1"/>
                          </a:solidFill>
                          <a:latin typeface="Arial"/>
                          <a:ea typeface="Arial"/>
                          <a:cs typeface="+mj-cs"/>
                          <a:sym typeface="Arial"/>
                        </a:rPr>
                        <a:t>إذا لم يتبدد غضب الطفل أو مقدم الرعاية، ولكن تم توجيهه ضدق، مما يجعل المكالمة صعبة، فقد تضطر إلى إنهاء المكالمة بلطف واحترام. حاول الاتصال أو إرسال رسالة نصية إلى الطفل او مقدم الرعاية لاحقًا للتحقق متى يمكن الإتصال به. إذا فشلت هذه المحاولات، يمكنك اللجوء إلى التحقق من سلامتهم بدعم من شخص آخر يثق به الطفل او مقدم الرعاية.</a:t>
                      </a:r>
                      <a:endParaRPr sz="1800" u="none" strike="noStrike" cap="none" dirty="0">
                        <a:solidFill>
                          <a:schemeClr val="tx1"/>
                        </a:solidFill>
                        <a:latin typeface="Arial"/>
                        <a:ea typeface="Arial"/>
                        <a:cs typeface="+mj-cs"/>
                        <a:sym typeface="Arial"/>
                      </a:endParaRPr>
                    </a:p>
                  </a:txBody>
                  <a:tcPr marL="50800" marR="50800" marT="50800" marB="50800"/>
                </a:tc>
                <a:tc h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0"/>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p>
            <a:pPr lvl="0" algn="r" rtl="1"/>
            <a:r>
              <a:rPr lang="ar-JO" dirty="0"/>
              <a:t>أشياء مفيدة لتقولها عندما تتلقى مكالمة صامتة</a:t>
            </a:r>
            <a:endParaRPr dirty="0"/>
          </a:p>
        </p:txBody>
      </p:sp>
      <p:sp>
        <p:nvSpPr>
          <p:cNvPr id="412" name="Google Shape;412;p60"/>
          <p:cNvSpPr txBox="1">
            <a:spLocks noGrp="1"/>
          </p:cNvSpPr>
          <p:nvPr>
            <p:ph type="body" idx="2"/>
          </p:nvPr>
        </p:nvSpPr>
        <p:spPr>
          <a:xfrm>
            <a:off x="603147" y="1428554"/>
            <a:ext cx="10820015" cy="4845245"/>
          </a:xfrm>
          <a:prstGeom prst="rect">
            <a:avLst/>
          </a:prstGeom>
          <a:noFill/>
          <a:ln>
            <a:noFill/>
          </a:ln>
        </p:spPr>
        <p:txBody>
          <a:bodyPr spcFirstLastPara="1" wrap="square" lIns="91425" tIns="45700" rIns="91425" bIns="45700" anchor="t" anchorCtr="0">
            <a:noAutofit/>
          </a:bodyPr>
          <a:lstStyle/>
          <a:p>
            <a:pPr marL="342900" lvl="0" indent="-342900" algn="just" rtl="1">
              <a:lnSpc>
                <a:spcPct val="115000"/>
              </a:lnSpc>
              <a:buFont typeface="Wingdings" panose="05000000000000000000" pitchFamily="2" charset="2"/>
              <a:buChar char="v"/>
            </a:pPr>
            <a:r>
              <a:rPr lang="ar-JO" sz="2400" dirty="0">
                <a:latin typeface="Arial"/>
                <a:ea typeface="Arial"/>
                <a:cs typeface="Arial"/>
                <a:sym typeface="Arial"/>
              </a:rPr>
              <a:t>"أعلم أنه قد يكون من الصعب العثور على الكلمات المناسبة لوصف ما يحدث. خذ وقتك. أنا هنا للاستماع إليك إذا كنت تريد التحدث معي".</a:t>
            </a:r>
          </a:p>
          <a:p>
            <a:pPr marL="342900" lvl="0" indent="-342900" algn="just" rtl="1">
              <a:lnSpc>
                <a:spcPct val="115000"/>
              </a:lnSpc>
              <a:buFont typeface="Wingdings" panose="05000000000000000000" pitchFamily="2" charset="2"/>
              <a:buChar char="v"/>
            </a:pPr>
            <a:r>
              <a:rPr lang="ar-JO" sz="2400" dirty="0">
                <a:latin typeface="Arial"/>
                <a:ea typeface="Arial"/>
                <a:cs typeface="Arial"/>
                <a:sym typeface="Arial"/>
              </a:rPr>
              <a:t>"أعلم أنه قد يكون من الصعب العثور على الكلمات المناسبة لوصف ما يحدث. أريدك أن تعلم</a:t>
            </a:r>
            <a:r>
              <a:rPr lang="en-US" sz="2400" dirty="0">
                <a:latin typeface="Arial"/>
                <a:ea typeface="Arial"/>
                <a:cs typeface="Arial"/>
                <a:sym typeface="Arial"/>
              </a:rPr>
              <a:t> </a:t>
            </a:r>
            <a:r>
              <a:rPr lang="ar-JO" sz="2400" dirty="0">
                <a:latin typeface="Arial"/>
                <a:ea typeface="Arial"/>
                <a:cs typeface="Arial"/>
                <a:sym typeface="Arial"/>
              </a:rPr>
              <a:t>بأنني لن أشارك أيًا من معلوماتك الشخصية مع الآخرين".</a:t>
            </a:r>
          </a:p>
          <a:p>
            <a:pPr marL="342900" lvl="0" indent="-342900" algn="just" rtl="1">
              <a:lnSpc>
                <a:spcPct val="115000"/>
              </a:lnSpc>
              <a:buFont typeface="Wingdings" panose="05000000000000000000" pitchFamily="2" charset="2"/>
              <a:buChar char="v"/>
            </a:pPr>
            <a:r>
              <a:rPr lang="ar-JO" sz="2400" dirty="0">
                <a:latin typeface="Arial"/>
                <a:ea typeface="Arial"/>
                <a:cs typeface="Arial"/>
                <a:sym typeface="Arial"/>
              </a:rPr>
              <a:t>"أعلم أنه قد يكون من الصعب التحدث عما يحدث، لذلك إذا كنت لا ترغب في التحدث الآن، يمكنك الاتصال مرة أخرى في أي وقت“</a:t>
            </a:r>
            <a:r>
              <a:rPr lang="en-US" sz="2400" dirty="0">
                <a:latin typeface="Arial"/>
                <a:ea typeface="Arial"/>
                <a:cs typeface="Arial"/>
                <a:sym typeface="Arial"/>
              </a:rPr>
              <a:t>.</a:t>
            </a:r>
            <a:endParaRPr lang="ar-JO" sz="2400" dirty="0">
              <a:latin typeface="Arial"/>
              <a:ea typeface="Arial"/>
              <a:cs typeface="Arial"/>
              <a:sym typeface="Arial"/>
            </a:endParaRPr>
          </a:p>
          <a:p>
            <a:pPr marL="0" lvl="0" indent="0" algn="just" rtl="1">
              <a:lnSpc>
                <a:spcPct val="115000"/>
              </a:lnSpc>
              <a:buNone/>
            </a:pPr>
            <a:r>
              <a:rPr lang="ar-JO" sz="2400" b="1" dirty="0">
                <a:latin typeface="Arial"/>
                <a:ea typeface="Arial"/>
                <a:cs typeface="Arial"/>
                <a:sym typeface="Arial"/>
              </a:rPr>
              <a:t>إذا بدأت المكالمة بالتكرار:</a:t>
            </a:r>
          </a:p>
          <a:p>
            <a:pPr marL="0" lvl="0" indent="0" algn="just" rtl="1">
              <a:lnSpc>
                <a:spcPct val="115000"/>
              </a:lnSpc>
              <a:buNone/>
            </a:pPr>
            <a:r>
              <a:rPr lang="ar-JO" sz="2400" dirty="0">
                <a:latin typeface="Arial"/>
                <a:ea typeface="Arial"/>
                <a:cs typeface="Arial"/>
                <a:sym typeface="Arial"/>
              </a:rPr>
              <a:t>"أود أن اكرر أننا</a:t>
            </a:r>
            <a:r>
              <a:rPr lang="en-US" sz="2400" dirty="0">
                <a:latin typeface="Arial"/>
                <a:ea typeface="Arial"/>
                <a:cs typeface="Arial"/>
                <a:sym typeface="Arial"/>
              </a:rPr>
              <a:t> </a:t>
            </a:r>
            <a:r>
              <a:rPr lang="ar-JO" sz="2400" dirty="0">
                <a:latin typeface="Arial"/>
                <a:ea typeface="Arial"/>
                <a:cs typeface="Arial"/>
                <a:sym typeface="Arial"/>
              </a:rPr>
              <a:t>هنا للاستماع إليك ودعمك عندما تشعر بالاستعداد للتحدث. في الوقت الحالي، سأقوم بإنهاء هذه المكالمة، ولكن أريد أن أؤكد أننا هنا من أجل</a:t>
            </a:r>
            <a:r>
              <a:rPr lang="en-US" sz="2400" dirty="0">
                <a:latin typeface="Arial"/>
                <a:ea typeface="Arial"/>
                <a:cs typeface="Arial"/>
                <a:sym typeface="Arial"/>
              </a:rPr>
              <a:t> </a:t>
            </a:r>
            <a:r>
              <a:rPr lang="ar-JO" sz="2400" dirty="0">
                <a:latin typeface="Arial"/>
                <a:ea typeface="Arial"/>
                <a:cs typeface="Arial"/>
                <a:sym typeface="Arial"/>
              </a:rPr>
              <a:t>دعمك في أي وقت تريد الاتصال بنا".</a:t>
            </a:r>
            <a:endParaRPr sz="2400" dirty="0">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1"/>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p>
            <a:pPr lvl="0" algn="r" rtl="1"/>
            <a:r>
              <a:rPr lang="ar-JO" dirty="0"/>
              <a:t>أشياء مفيدة يمكن قولها عندما تكون المكالمة طويلة جدًا</a:t>
            </a:r>
            <a:endParaRPr dirty="0"/>
          </a:p>
        </p:txBody>
      </p:sp>
      <p:sp>
        <p:nvSpPr>
          <p:cNvPr id="418" name="Google Shape;418;p61"/>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p>
            <a:pPr marL="342900" lvl="0" indent="-342900" algn="r" rtl="1">
              <a:lnSpc>
                <a:spcPct val="115000"/>
              </a:lnSpc>
              <a:buFont typeface="Wingdings" panose="05000000000000000000" pitchFamily="2" charset="2"/>
              <a:buChar char="v"/>
            </a:pPr>
            <a:r>
              <a:rPr lang="ar-JO" sz="2400" dirty="0">
                <a:latin typeface="Arial"/>
                <a:ea typeface="Arial"/>
                <a:cs typeface="Arial"/>
                <a:sym typeface="Arial"/>
              </a:rPr>
              <a:t>"لقد تحدثنا كثيرًا في هذه المكالمة. ماذا تشعر الآن؟"</a:t>
            </a:r>
          </a:p>
          <a:p>
            <a:pPr marL="342900" lvl="0" indent="-342900" algn="r" rtl="1">
              <a:lnSpc>
                <a:spcPct val="115000"/>
              </a:lnSpc>
              <a:buFont typeface="Wingdings" panose="05000000000000000000" pitchFamily="2" charset="2"/>
              <a:buChar char="v"/>
            </a:pPr>
            <a:r>
              <a:rPr lang="ar-JO" sz="2400" dirty="0">
                <a:latin typeface="Arial"/>
                <a:ea typeface="Arial"/>
                <a:cs typeface="Arial"/>
                <a:sym typeface="Arial"/>
              </a:rPr>
              <a:t>"لقد تحدثنا كثيرًا في هذه المكالمة. هل أجبت على جميع أسئلتك؟"</a:t>
            </a:r>
          </a:p>
          <a:p>
            <a:pPr marL="342900" lvl="0" indent="-342900" algn="r" rtl="1">
              <a:lnSpc>
                <a:spcPct val="115000"/>
              </a:lnSpc>
              <a:buFont typeface="Wingdings" panose="05000000000000000000" pitchFamily="2" charset="2"/>
              <a:buChar char="v"/>
            </a:pPr>
            <a:r>
              <a:rPr lang="ar-JO" sz="2400" dirty="0">
                <a:latin typeface="Arial"/>
                <a:ea typeface="Arial"/>
                <a:cs typeface="Arial"/>
                <a:sym typeface="Arial"/>
              </a:rPr>
              <a:t>"ربما ترغب في قضاء بعض الوقت في التفكير في كل ما تحدثنا عنه اليوم، ويمكنك الاتصال مرة أخرى للتحدث أكثر“</a:t>
            </a:r>
            <a:r>
              <a:rPr lang="en-US" sz="2400" dirty="0">
                <a:latin typeface="Arial"/>
                <a:ea typeface="Arial"/>
                <a:cs typeface="Arial"/>
                <a:sym typeface="Arial"/>
              </a:rPr>
              <a:t>.</a:t>
            </a:r>
            <a:endParaRPr lang="ar-JO" sz="2400" dirty="0">
              <a:latin typeface="Arial"/>
              <a:ea typeface="Arial"/>
              <a:cs typeface="Arial"/>
              <a:sym typeface="Arial"/>
            </a:endParaRPr>
          </a:p>
          <a:p>
            <a:pPr marL="342900" lvl="0" indent="-342900" algn="r" rtl="1">
              <a:lnSpc>
                <a:spcPct val="115000"/>
              </a:lnSpc>
              <a:buFont typeface="Wingdings" panose="05000000000000000000" pitchFamily="2" charset="2"/>
              <a:buChar char="v"/>
            </a:pPr>
            <a:r>
              <a:rPr lang="ar-JO" sz="2400" dirty="0">
                <a:latin typeface="Arial"/>
                <a:ea typeface="Arial"/>
                <a:cs typeface="Arial"/>
                <a:sym typeface="Arial"/>
              </a:rPr>
              <a:t>أخشى أنني يجب أن أذهب الآن، حيث يتعين علي التعامل مع مكالمة أخرى. لذا سأنهي المكالمة ولكني أريدك أن تعلم أنه يمكنك الاتصال مرة أخرى إذا كنت بحاجة إلى دعم".</a:t>
            </a:r>
            <a:endParaRPr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2"/>
          <p:cNvSpPr txBox="1">
            <a:spLocks noGrp="1"/>
          </p:cNvSpPr>
          <p:nvPr>
            <p:ph type="title"/>
          </p:nvPr>
        </p:nvSpPr>
        <p:spPr>
          <a:xfrm>
            <a:off x="656023" y="365125"/>
            <a:ext cx="10820014" cy="1325563"/>
          </a:xfrm>
          <a:prstGeom prst="rect">
            <a:avLst/>
          </a:prstGeom>
          <a:noFill/>
          <a:ln>
            <a:noFill/>
          </a:ln>
        </p:spPr>
        <p:txBody>
          <a:bodyPr spcFirstLastPara="1" wrap="square" lIns="91425" tIns="45700" rIns="91425" bIns="45700" anchor="ctr" anchorCtr="0">
            <a:normAutofit/>
          </a:bodyPr>
          <a:lstStyle/>
          <a:p>
            <a:pPr lvl="0" algn="r" rtl="1"/>
            <a:r>
              <a:rPr lang="ar-JO" dirty="0"/>
              <a:t>تدريب</a:t>
            </a:r>
            <a:endParaRPr dirty="0"/>
          </a:p>
        </p:txBody>
      </p:sp>
      <p:sp>
        <p:nvSpPr>
          <p:cNvPr id="424" name="Google Shape;424;p22"/>
          <p:cNvSpPr txBox="1">
            <a:spLocks noGrp="1"/>
          </p:cNvSpPr>
          <p:nvPr>
            <p:ph type="body" idx="1"/>
          </p:nvPr>
        </p:nvSpPr>
        <p:spPr>
          <a:xfrm>
            <a:off x="656024" y="1690688"/>
            <a:ext cx="10820014" cy="500063"/>
          </a:xfrm>
          <a:prstGeom prst="rect">
            <a:avLst/>
          </a:prstGeom>
          <a:noFill/>
          <a:ln>
            <a:noFill/>
          </a:ln>
        </p:spPr>
        <p:txBody>
          <a:bodyPr spcFirstLastPara="1" wrap="square" lIns="91425" tIns="45700" rIns="91425" bIns="45700" anchor="t" anchorCtr="0">
            <a:normAutofit/>
          </a:bodyPr>
          <a:lstStyle/>
          <a:p>
            <a:pPr marL="0" lvl="0" indent="0" algn="r" rtl="1">
              <a:spcBef>
                <a:spcPts val="0"/>
              </a:spcBef>
            </a:pPr>
            <a:r>
              <a:rPr lang="ar-JO" dirty="0"/>
              <a:t>الهدف</a:t>
            </a:r>
            <a:endParaRPr dirty="0"/>
          </a:p>
        </p:txBody>
      </p:sp>
      <p:sp>
        <p:nvSpPr>
          <p:cNvPr id="425" name="Google Shape;425;p22"/>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p>
            <a:pPr marL="342900" lvl="0" indent="-342900" algn="r" rtl="1">
              <a:spcBef>
                <a:spcPts val="0"/>
              </a:spcBef>
              <a:buSzPts val="2000"/>
              <a:buFont typeface="Wingdings" panose="05000000000000000000" pitchFamily="2" charset="2"/>
              <a:buChar char="v"/>
            </a:pPr>
            <a:r>
              <a:rPr lang="ar-JO" sz="2000" dirty="0">
                <a:solidFill>
                  <a:srgbClr val="000000"/>
                </a:solidFill>
                <a:latin typeface="Arial"/>
                <a:ea typeface="Arial"/>
                <a:cs typeface="Arial"/>
                <a:sym typeface="Arial"/>
              </a:rPr>
              <a:t>شرح كيفية إجراء جلسات معالجة الحالة عبر الهاتف بطريقة آمنة</a:t>
            </a:r>
            <a:r>
              <a:rPr lang="en-GB" sz="2000" dirty="0">
                <a:solidFill>
                  <a:srgbClr val="000000"/>
                </a:solidFill>
                <a:latin typeface="Arial"/>
                <a:ea typeface="Arial"/>
                <a:cs typeface="Arial"/>
                <a:sym typeface="Arial"/>
              </a:rPr>
              <a:t> </a:t>
            </a:r>
            <a:endParaRPr sz="2000" dirty="0"/>
          </a:p>
        </p:txBody>
      </p:sp>
      <p:pic>
        <p:nvPicPr>
          <p:cNvPr id="426" name="Google Shape;426;p22"/>
          <p:cNvPicPr preferRelativeResize="0"/>
          <p:nvPr/>
        </p:nvPicPr>
        <p:blipFill rotWithShape="1">
          <a:blip r:embed="rId3">
            <a:alphaModFix/>
          </a:blip>
          <a:srcRect/>
          <a:stretch/>
        </p:blipFill>
        <p:spPr>
          <a:xfrm>
            <a:off x="656022" y="3516314"/>
            <a:ext cx="1902117" cy="190821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3"/>
          <p:cNvSpPr txBox="1">
            <a:spLocks noGrp="1"/>
          </p:cNvSpPr>
          <p:nvPr>
            <p:ph type="title"/>
          </p:nvPr>
        </p:nvSpPr>
        <p:spPr>
          <a:xfrm>
            <a:off x="656023" y="365125"/>
            <a:ext cx="10820014" cy="1325563"/>
          </a:xfrm>
          <a:prstGeom prst="rect">
            <a:avLst/>
          </a:prstGeom>
          <a:noFill/>
          <a:ln>
            <a:noFill/>
          </a:ln>
        </p:spPr>
        <p:txBody>
          <a:bodyPr spcFirstLastPara="1" wrap="square" lIns="91425" tIns="45700" rIns="91425" bIns="45700" anchor="ctr" anchorCtr="0">
            <a:normAutofit/>
          </a:bodyPr>
          <a:lstStyle/>
          <a:p>
            <a:pPr lvl="0" algn="r" rtl="1"/>
            <a:r>
              <a:rPr lang="ar-JO" dirty="0"/>
              <a:t>تدريب</a:t>
            </a:r>
            <a:r>
              <a:rPr lang="en-US" dirty="0"/>
              <a:t>!</a:t>
            </a:r>
            <a:endParaRPr dirty="0"/>
          </a:p>
        </p:txBody>
      </p:sp>
      <p:sp>
        <p:nvSpPr>
          <p:cNvPr id="432" name="Google Shape;432;p23"/>
          <p:cNvSpPr txBox="1">
            <a:spLocks noGrp="1"/>
          </p:cNvSpPr>
          <p:nvPr>
            <p:ph type="body" idx="1"/>
          </p:nvPr>
        </p:nvSpPr>
        <p:spPr>
          <a:xfrm>
            <a:off x="656022" y="1532322"/>
            <a:ext cx="10820015" cy="1363278"/>
          </a:xfrm>
          <a:prstGeom prst="rect">
            <a:avLst/>
          </a:prstGeom>
          <a:noFill/>
          <a:ln>
            <a:noFill/>
          </a:ln>
        </p:spPr>
        <p:txBody>
          <a:bodyPr spcFirstLastPara="1" wrap="square" lIns="91425" tIns="45700" rIns="91425" bIns="45700" anchor="t" anchorCtr="0">
            <a:normAutofit/>
          </a:bodyPr>
          <a:lstStyle/>
          <a:p>
            <a:pPr marL="0" lvl="0" indent="0" algn="r" rtl="1">
              <a:spcBef>
                <a:spcPts val="0"/>
              </a:spcBef>
              <a:buSzPct val="90740"/>
            </a:pPr>
            <a:r>
              <a:rPr lang="ar-JO" dirty="0">
                <a:cs typeface="+mj-cs"/>
              </a:rPr>
              <a:t>في مجموعات من 3: قم بتعيين أحد أعضاء المجموعة للعمل كمسؤول</a:t>
            </a:r>
            <a:endParaRPr lang="en-US" dirty="0">
              <a:cs typeface="+mj-cs"/>
            </a:endParaRPr>
          </a:p>
          <a:p>
            <a:pPr marL="0" lvl="0" indent="0" algn="r" rtl="1">
              <a:spcBef>
                <a:spcPts val="0"/>
              </a:spcBef>
              <a:buSzPct val="90740"/>
            </a:pPr>
            <a:r>
              <a:rPr lang="ar-JO" dirty="0">
                <a:cs typeface="+mj-cs"/>
              </a:rPr>
              <a:t>حالة، والآخر للعمل كطفل أو مقدم رعاية،</a:t>
            </a:r>
            <a:endParaRPr lang="en-US" dirty="0">
              <a:cs typeface="+mj-cs"/>
            </a:endParaRPr>
          </a:p>
          <a:p>
            <a:pPr marL="0" lvl="0" indent="0" algn="r" rtl="1">
              <a:spcBef>
                <a:spcPts val="0"/>
              </a:spcBef>
              <a:buSzPct val="90740"/>
            </a:pPr>
            <a:r>
              <a:rPr lang="ar-JO" dirty="0">
                <a:cs typeface="+mj-cs"/>
              </a:rPr>
              <a:t>والآخر ليكون مراقبًا - كرر التدريب مع تغيير الأدوار</a:t>
            </a:r>
            <a:endParaRPr dirty="0">
              <a:cs typeface="+mj-cs"/>
            </a:endParaRPr>
          </a:p>
        </p:txBody>
      </p:sp>
      <p:sp>
        <p:nvSpPr>
          <p:cNvPr id="433" name="Google Shape;433;p23"/>
          <p:cNvSpPr txBox="1">
            <a:spLocks noGrp="1"/>
          </p:cNvSpPr>
          <p:nvPr>
            <p:ph type="body" idx="2"/>
          </p:nvPr>
        </p:nvSpPr>
        <p:spPr>
          <a:xfrm>
            <a:off x="655637" y="3200399"/>
            <a:ext cx="10820400" cy="3188495"/>
          </a:xfrm>
          <a:prstGeom prst="rect">
            <a:avLst/>
          </a:prstGeom>
          <a:noFill/>
          <a:ln>
            <a:noFill/>
          </a:ln>
        </p:spPr>
        <p:txBody>
          <a:bodyPr spcFirstLastPara="1" wrap="square" lIns="91425" tIns="45700" rIns="91425" bIns="45700" anchor="t" anchorCtr="0">
            <a:normAutofit/>
          </a:bodyPr>
          <a:lstStyle/>
          <a:p>
            <a:pPr marL="0" lvl="0" indent="0" algn="r" rtl="1">
              <a:spcBef>
                <a:spcPts val="0"/>
              </a:spcBef>
              <a:buNone/>
            </a:pPr>
            <a:r>
              <a:rPr lang="ar-JO" dirty="0">
                <a:cs typeface="+mj-cs"/>
              </a:rPr>
              <a:t>على المشاركون:</a:t>
            </a:r>
          </a:p>
          <a:p>
            <a:pPr lvl="0" indent="-457200" algn="r" rtl="1">
              <a:spcBef>
                <a:spcPts val="0"/>
              </a:spcBef>
              <a:buFont typeface="Wingdings" panose="05000000000000000000" pitchFamily="2" charset="2"/>
              <a:buChar char="v"/>
            </a:pPr>
            <a:r>
              <a:rPr lang="ar-JO" dirty="0">
                <a:cs typeface="+mj-cs"/>
              </a:rPr>
              <a:t>إعداد مجموعات ال"واتس آب" (</a:t>
            </a:r>
            <a:r>
              <a:rPr lang="en-US" dirty="0">
                <a:cs typeface="+mj-cs"/>
              </a:rPr>
              <a:t> (WhatsApp</a:t>
            </a:r>
            <a:r>
              <a:rPr lang="ar-JO" dirty="0">
                <a:cs typeface="+mj-cs"/>
              </a:rPr>
              <a:t>أو "سيغنال" (</a:t>
            </a:r>
            <a:r>
              <a:rPr lang="en-US" dirty="0">
                <a:cs typeface="+mj-cs"/>
              </a:rPr>
              <a:t> (Signal</a:t>
            </a:r>
            <a:r>
              <a:rPr lang="ar-JO" dirty="0">
                <a:cs typeface="+mj-cs"/>
              </a:rPr>
              <a:t>الخاصة بهم</a:t>
            </a:r>
            <a:endParaRPr lang="en-US" dirty="0">
              <a:cs typeface="+mj-cs"/>
            </a:endParaRPr>
          </a:p>
          <a:p>
            <a:pPr lvl="0" indent="-457200" algn="r" rtl="1">
              <a:spcBef>
                <a:spcPts val="0"/>
              </a:spcBef>
              <a:buFont typeface="Wingdings" panose="05000000000000000000" pitchFamily="2" charset="2"/>
              <a:buChar char="v"/>
            </a:pPr>
            <a:r>
              <a:rPr lang="ar-JO" dirty="0">
                <a:cs typeface="+mj-cs"/>
              </a:rPr>
              <a:t>قراءة السيناريو، وقراءة بطاقة المراقب</a:t>
            </a:r>
          </a:p>
          <a:p>
            <a:pPr lvl="0" indent="-457200" algn="r" rtl="1">
              <a:spcBef>
                <a:spcPts val="0"/>
              </a:spcBef>
              <a:buFont typeface="Wingdings" panose="05000000000000000000" pitchFamily="2" charset="2"/>
              <a:buChar char="v"/>
            </a:pPr>
            <a:r>
              <a:rPr lang="ar-JO" dirty="0">
                <a:cs typeface="+mj-cs"/>
              </a:rPr>
              <a:t>تصفح "صفحة معالجة الحالة عبر الهاتف"</a:t>
            </a:r>
          </a:p>
          <a:p>
            <a:pPr lvl="0" indent="-457200" algn="r" rtl="1">
              <a:spcBef>
                <a:spcPts val="0"/>
              </a:spcBef>
              <a:buFont typeface="Wingdings" panose="05000000000000000000" pitchFamily="2" charset="2"/>
              <a:buChar char="v"/>
            </a:pPr>
            <a:r>
              <a:rPr lang="ar-JO" dirty="0">
                <a:cs typeface="+mj-cs"/>
              </a:rPr>
              <a:t>إتصال كل أخصائي حالة بالطفل أو مقدم الرعاية في مجموعته</a:t>
            </a:r>
          </a:p>
          <a:p>
            <a:pPr lvl="0" indent="-457200" algn="r" rtl="1">
              <a:spcBef>
                <a:spcPts val="0"/>
              </a:spcBef>
              <a:buFont typeface="Wingdings" panose="05000000000000000000" pitchFamily="2" charset="2"/>
              <a:buChar char="v"/>
            </a:pPr>
            <a:r>
              <a:rPr lang="ar-JO" dirty="0">
                <a:cs typeface="+mj-cs"/>
              </a:rPr>
              <a:t>يوقف المرشد لعب الأدوار بعد حوالي 20 دقيقة</a:t>
            </a:r>
            <a:endParaRPr dirty="0">
              <a:cs typeface="+mj-cs"/>
            </a:endParaRPr>
          </a:p>
        </p:txBody>
      </p:sp>
      <p:pic>
        <p:nvPicPr>
          <p:cNvPr id="434" name="Google Shape;434;p23"/>
          <p:cNvPicPr preferRelativeResize="0"/>
          <p:nvPr/>
        </p:nvPicPr>
        <p:blipFill>
          <a:blip r:embed="rId3">
            <a:extLst>
              <a:ext uri="{28A0092B-C50C-407E-A947-70E740481C1C}">
                <a14:useLocalDpi xmlns:a14="http://schemas.microsoft.com/office/drawing/2010/main" val="0"/>
              </a:ext>
            </a:extLst>
          </a:blip>
          <a:stretch>
            <a:fillRect/>
          </a:stretch>
        </p:blipFill>
        <p:spPr>
          <a:xfrm>
            <a:off x="351609" y="230274"/>
            <a:ext cx="3383573" cy="212768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24"/>
          <p:cNvSpPr txBox="1">
            <a:spLocks noGrp="1"/>
          </p:cNvSpPr>
          <p:nvPr>
            <p:ph type="title"/>
          </p:nvPr>
        </p:nvSpPr>
        <p:spPr>
          <a:xfrm>
            <a:off x="656021" y="312127"/>
            <a:ext cx="10515600" cy="1325563"/>
          </a:xfrm>
          <a:prstGeom prst="rect">
            <a:avLst/>
          </a:prstGeom>
          <a:noFill/>
          <a:ln>
            <a:noFill/>
          </a:ln>
        </p:spPr>
        <p:txBody>
          <a:bodyPr spcFirstLastPara="1" wrap="square" lIns="91425" tIns="45700" rIns="91425" bIns="45700" anchor="ctr" anchorCtr="0">
            <a:normAutofit/>
          </a:bodyPr>
          <a:lstStyle/>
          <a:p>
            <a:pPr lvl="0" algn="r" rtl="1"/>
            <a:r>
              <a:rPr lang="ar-JO" dirty="0"/>
              <a:t>لحظة للتفكير</a:t>
            </a:r>
            <a:endParaRPr dirty="0"/>
          </a:p>
        </p:txBody>
      </p:sp>
      <p:sp>
        <p:nvSpPr>
          <p:cNvPr id="440" name="Google Shape;440;p24"/>
          <p:cNvSpPr txBox="1">
            <a:spLocks noGrp="1"/>
          </p:cNvSpPr>
          <p:nvPr>
            <p:ph type="body" idx="1"/>
          </p:nvPr>
        </p:nvSpPr>
        <p:spPr>
          <a:xfrm>
            <a:off x="7917124" y="1690688"/>
            <a:ext cx="3254497" cy="1244650"/>
          </a:xfrm>
          <a:prstGeom prst="rect">
            <a:avLst/>
          </a:prstGeom>
          <a:noFill/>
          <a:ln>
            <a:noFill/>
          </a:ln>
        </p:spPr>
        <p:txBody>
          <a:bodyPr spcFirstLastPara="1" wrap="square" lIns="91425" tIns="45700" rIns="91425" bIns="45700" anchor="t" anchorCtr="0">
            <a:normAutofit/>
          </a:bodyPr>
          <a:lstStyle/>
          <a:p>
            <a:pPr marL="0" lvl="0" indent="0" algn="r" rtl="1">
              <a:spcBef>
                <a:spcPts val="0"/>
              </a:spcBef>
            </a:pPr>
            <a:r>
              <a:rPr lang="ar-JO" dirty="0"/>
              <a:t>دعونا نناقش معا!</a:t>
            </a:r>
            <a:endParaRPr dirty="0"/>
          </a:p>
        </p:txBody>
      </p:sp>
      <p:sp>
        <p:nvSpPr>
          <p:cNvPr id="441" name="Google Shape;441;p24"/>
          <p:cNvSpPr txBox="1">
            <a:spLocks noGrp="1"/>
          </p:cNvSpPr>
          <p:nvPr>
            <p:ph type="body" idx="2"/>
          </p:nvPr>
        </p:nvSpPr>
        <p:spPr>
          <a:xfrm>
            <a:off x="3519527" y="1690688"/>
            <a:ext cx="5218073" cy="3729037"/>
          </a:xfrm>
          <a:prstGeom prst="rect">
            <a:avLst/>
          </a:prstGeom>
          <a:noFill/>
          <a:ln>
            <a:noFill/>
          </a:ln>
        </p:spPr>
        <p:txBody>
          <a:bodyPr spcFirstLastPara="1" wrap="square" lIns="91425" tIns="45700" rIns="91425" bIns="45700" anchor="t" anchorCtr="0">
            <a:normAutofit fontScale="92500"/>
          </a:bodyPr>
          <a:lstStyle/>
          <a:p>
            <a:pPr marL="342900" lvl="0" indent="-342900" algn="just" rtl="1">
              <a:lnSpc>
                <a:spcPct val="115000"/>
              </a:lnSpc>
              <a:spcBef>
                <a:spcPts val="0"/>
              </a:spcBef>
              <a:buSzPct val="49019"/>
              <a:buFont typeface="Wingdings" panose="05000000000000000000" pitchFamily="2" charset="2"/>
              <a:buChar char="v"/>
            </a:pPr>
            <a:r>
              <a:rPr lang="ar-JO" sz="2400" dirty="0">
                <a:solidFill>
                  <a:srgbClr val="000000"/>
                </a:solidFill>
                <a:latin typeface="Noto Sans Symbols"/>
                <a:ea typeface="Noto Sans Symbols"/>
                <a:cs typeface="+mj-cs"/>
                <a:sym typeface="Noto Sans Symbols"/>
              </a:rPr>
              <a:t>ما هو الجزء الأصعب في المكالمات؟</a:t>
            </a:r>
          </a:p>
          <a:p>
            <a:pPr marL="342900" lvl="0" indent="-342900" algn="just" rtl="1">
              <a:lnSpc>
                <a:spcPct val="115000"/>
              </a:lnSpc>
              <a:spcBef>
                <a:spcPts val="0"/>
              </a:spcBef>
              <a:buSzPct val="49019"/>
              <a:buFont typeface="Wingdings" panose="05000000000000000000" pitchFamily="2" charset="2"/>
              <a:buChar char="v"/>
            </a:pPr>
            <a:r>
              <a:rPr lang="ar-JO" sz="2400" dirty="0">
                <a:solidFill>
                  <a:srgbClr val="000000"/>
                </a:solidFill>
                <a:latin typeface="Noto Sans Symbols"/>
                <a:ea typeface="Noto Sans Symbols"/>
                <a:cs typeface="+mj-cs"/>
                <a:sym typeface="Noto Sans Symbols"/>
              </a:rPr>
              <a:t>هل تذكر شيئاً ما حدث</a:t>
            </a:r>
            <a:r>
              <a:rPr lang="en-US" sz="2400" dirty="0">
                <a:solidFill>
                  <a:srgbClr val="000000"/>
                </a:solidFill>
                <a:latin typeface="Noto Sans Symbols"/>
                <a:ea typeface="Noto Sans Symbols"/>
                <a:cs typeface="+mj-cs"/>
                <a:sym typeface="Noto Sans Symbols"/>
              </a:rPr>
              <a:t> </a:t>
            </a:r>
            <a:r>
              <a:rPr lang="ar-JO" sz="2400" dirty="0">
                <a:solidFill>
                  <a:srgbClr val="000000"/>
                </a:solidFill>
                <a:latin typeface="Noto Sans Symbols"/>
                <a:ea typeface="Noto Sans Symbols"/>
                <a:cs typeface="+mj-cs"/>
                <a:sym typeface="Noto Sans Symbols"/>
              </a:rPr>
              <a:t>أثناء المكالمات جعلك</a:t>
            </a:r>
            <a:r>
              <a:rPr lang="en-US" sz="2400" dirty="0">
                <a:solidFill>
                  <a:srgbClr val="000000"/>
                </a:solidFill>
                <a:latin typeface="Noto Sans Symbols"/>
                <a:ea typeface="Noto Sans Symbols"/>
                <a:cs typeface="+mj-cs"/>
                <a:sym typeface="Noto Sans Symbols"/>
              </a:rPr>
              <a:t> </a:t>
            </a:r>
            <a:r>
              <a:rPr lang="ar-JO" sz="2400" dirty="0">
                <a:solidFill>
                  <a:srgbClr val="000000"/>
                </a:solidFill>
                <a:latin typeface="Noto Sans Symbols"/>
                <a:ea typeface="Noto Sans Symbols"/>
                <a:cs typeface="+mj-cs"/>
                <a:sym typeface="Noto Sans Symbols"/>
              </a:rPr>
              <a:t>تشعر بعدم الارتياح؟</a:t>
            </a:r>
          </a:p>
          <a:p>
            <a:pPr marL="342900" lvl="0" indent="-342900" algn="just" rtl="1">
              <a:lnSpc>
                <a:spcPct val="115000"/>
              </a:lnSpc>
              <a:spcBef>
                <a:spcPts val="0"/>
              </a:spcBef>
              <a:buSzPct val="49019"/>
              <a:buFont typeface="Wingdings" panose="05000000000000000000" pitchFamily="2" charset="2"/>
              <a:buChar char="v"/>
            </a:pPr>
            <a:endParaRPr lang="en-US" sz="2400" dirty="0">
              <a:solidFill>
                <a:srgbClr val="000000"/>
              </a:solidFill>
              <a:latin typeface="Noto Sans Symbols"/>
              <a:ea typeface="Noto Sans Symbols"/>
              <a:cs typeface="+mj-cs"/>
              <a:sym typeface="Noto Sans Symbols"/>
            </a:endParaRPr>
          </a:p>
          <a:p>
            <a:pPr marL="342900" lvl="0" indent="-342900" algn="just" rtl="1">
              <a:lnSpc>
                <a:spcPct val="115000"/>
              </a:lnSpc>
              <a:spcBef>
                <a:spcPts val="0"/>
              </a:spcBef>
              <a:buSzPct val="49019"/>
              <a:buFont typeface="Wingdings" panose="05000000000000000000" pitchFamily="2" charset="2"/>
              <a:buChar char="v"/>
            </a:pPr>
            <a:r>
              <a:rPr lang="ar-JO" sz="2400" dirty="0">
                <a:solidFill>
                  <a:srgbClr val="000000"/>
                </a:solidFill>
                <a:latin typeface="Noto Sans Symbols"/>
                <a:ea typeface="Noto Sans Symbols"/>
                <a:cs typeface="+mj-cs"/>
                <a:sym typeface="Noto Sans Symbols"/>
              </a:rPr>
              <a:t>ما هي الاعتبارات الرئيسية لمراحل الاتصال الثلاث:</a:t>
            </a:r>
          </a:p>
          <a:p>
            <a:pPr marL="342900" lvl="0" indent="-342900" algn="just" rtl="1">
              <a:lnSpc>
                <a:spcPct val="115000"/>
              </a:lnSpc>
              <a:spcBef>
                <a:spcPts val="0"/>
              </a:spcBef>
              <a:buSzPct val="49019"/>
              <a:buFont typeface="Arial"/>
              <a:buChar char="●"/>
            </a:pPr>
            <a:endParaRPr lang="en-US" sz="2400" dirty="0">
              <a:solidFill>
                <a:srgbClr val="000000"/>
              </a:solidFill>
              <a:latin typeface="Noto Sans Symbols"/>
              <a:ea typeface="Noto Sans Symbols"/>
              <a:cs typeface="+mj-cs"/>
              <a:sym typeface="Noto Sans Symbols"/>
            </a:endParaRPr>
          </a:p>
          <a:p>
            <a:pPr marL="800100" lvl="1" indent="-342900" algn="just" rtl="1">
              <a:lnSpc>
                <a:spcPct val="115000"/>
              </a:lnSpc>
              <a:spcBef>
                <a:spcPts val="0"/>
              </a:spcBef>
              <a:buSzPct val="49019"/>
              <a:buFont typeface="Wingdings" panose="05000000000000000000" pitchFamily="2" charset="2"/>
              <a:buChar char="q"/>
            </a:pPr>
            <a:r>
              <a:rPr lang="ar-JO" dirty="0">
                <a:solidFill>
                  <a:srgbClr val="000000"/>
                </a:solidFill>
                <a:latin typeface="Noto Sans Symbols"/>
                <a:ea typeface="Noto Sans Symbols"/>
                <a:cs typeface="+mj-cs"/>
                <a:sym typeface="Noto Sans Symbols"/>
              </a:rPr>
              <a:t>بداية المكالمة</a:t>
            </a:r>
          </a:p>
          <a:p>
            <a:pPr marL="800100" lvl="1" indent="-342900" algn="just" rtl="1">
              <a:lnSpc>
                <a:spcPct val="115000"/>
              </a:lnSpc>
              <a:spcBef>
                <a:spcPts val="0"/>
              </a:spcBef>
              <a:buSzPct val="49019"/>
              <a:buFont typeface="Wingdings" panose="05000000000000000000" pitchFamily="2" charset="2"/>
              <a:buChar char="q"/>
            </a:pPr>
            <a:r>
              <a:rPr lang="ar-JO" dirty="0">
                <a:solidFill>
                  <a:srgbClr val="000000"/>
                </a:solidFill>
                <a:latin typeface="Noto Sans Symbols"/>
                <a:ea typeface="Noto Sans Symbols"/>
                <a:cs typeface="+mj-cs"/>
                <a:sym typeface="Noto Sans Symbols"/>
              </a:rPr>
              <a:t>مدة المكالمة</a:t>
            </a:r>
          </a:p>
          <a:p>
            <a:pPr marL="800100" lvl="1" indent="-342900" algn="just" rtl="1">
              <a:lnSpc>
                <a:spcPct val="115000"/>
              </a:lnSpc>
              <a:spcBef>
                <a:spcPts val="0"/>
              </a:spcBef>
              <a:buSzPct val="49019"/>
              <a:buFont typeface="Wingdings" panose="05000000000000000000" pitchFamily="2" charset="2"/>
              <a:buChar char="q"/>
            </a:pPr>
            <a:r>
              <a:rPr lang="ar-JO" dirty="0">
                <a:solidFill>
                  <a:srgbClr val="000000"/>
                </a:solidFill>
                <a:latin typeface="Noto Sans Symbols"/>
                <a:ea typeface="Noto Sans Symbols"/>
                <a:cs typeface="+mj-cs"/>
                <a:sym typeface="Noto Sans Symbols"/>
              </a:rPr>
              <a:t>نهاية المكالمة</a:t>
            </a:r>
            <a:endParaRPr dirty="0">
              <a:cs typeface="+mj-cs"/>
            </a:endParaRPr>
          </a:p>
        </p:txBody>
      </p:sp>
      <p:pic>
        <p:nvPicPr>
          <p:cNvPr id="442" name="Google Shape;442;p24"/>
          <p:cNvPicPr preferRelativeResize="0"/>
          <p:nvPr/>
        </p:nvPicPr>
        <p:blipFill rotWithShape="1">
          <a:blip r:embed="rId3">
            <a:alphaModFix/>
          </a:blip>
          <a:srcRect/>
          <a:stretch/>
        </p:blipFill>
        <p:spPr>
          <a:xfrm>
            <a:off x="9577627" y="3637988"/>
            <a:ext cx="1109568" cy="107908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62"/>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p>
            <a:pPr lvl="0" algn="r" rtl="1"/>
            <a:r>
              <a:rPr lang="ar-JO" dirty="0"/>
              <a:t>تمرين - تخطيط السلامة</a:t>
            </a:r>
            <a:endParaRPr dirty="0"/>
          </a:p>
        </p:txBody>
      </p:sp>
      <p:sp>
        <p:nvSpPr>
          <p:cNvPr id="448" name="Google Shape;448;p62"/>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p>
            <a:pPr lvl="0" algn="r" rtl="1">
              <a:buFont typeface="Wingdings" panose="05000000000000000000" pitchFamily="2" charset="2"/>
              <a:buChar char="v"/>
            </a:pPr>
            <a:r>
              <a:rPr lang="ar-JO" sz="2400" dirty="0">
                <a:solidFill>
                  <a:srgbClr val="000000"/>
                </a:solidFill>
                <a:latin typeface="Arial"/>
                <a:ea typeface="Arial"/>
                <a:cs typeface="Arial"/>
                <a:sym typeface="Arial"/>
              </a:rPr>
              <a:t>ناقش الاعتبارات الرئيسية المتعلقة بتخطيط السلامة</a:t>
            </a:r>
            <a:endParaRPr sz="2400" dirty="0"/>
          </a:p>
        </p:txBody>
      </p:sp>
      <p:sp>
        <p:nvSpPr>
          <p:cNvPr id="449" name="Google Shape;449;p62"/>
          <p:cNvSpPr txBox="1">
            <a:spLocks noGrp="1"/>
          </p:cNvSpPr>
          <p:nvPr>
            <p:ph type="body" idx="1"/>
          </p:nvPr>
        </p:nvSpPr>
        <p:spPr>
          <a:xfrm>
            <a:off x="655638" y="1690688"/>
            <a:ext cx="10820400" cy="571500"/>
          </a:xfrm>
          <a:prstGeom prst="rect">
            <a:avLst/>
          </a:prstGeom>
          <a:noFill/>
          <a:ln>
            <a:noFill/>
          </a:ln>
        </p:spPr>
        <p:txBody>
          <a:bodyPr spcFirstLastPara="1" wrap="square" lIns="91425" tIns="45700" rIns="91425" bIns="45700" anchor="t" anchorCtr="0">
            <a:normAutofit/>
          </a:bodyPr>
          <a:lstStyle/>
          <a:p>
            <a:pPr marL="0" lvl="0" indent="0" algn="r" rtl="1">
              <a:spcBef>
                <a:spcPts val="0"/>
              </a:spcBef>
              <a:buClr>
                <a:schemeClr val="accent3"/>
              </a:buClr>
            </a:pPr>
            <a:r>
              <a:rPr lang="ar-JO" dirty="0"/>
              <a:t>الهدف</a:t>
            </a:r>
            <a:endParaRPr dirty="0"/>
          </a:p>
        </p:txBody>
      </p:sp>
      <p:pic>
        <p:nvPicPr>
          <p:cNvPr id="450" name="Google Shape;450;p62"/>
          <p:cNvPicPr preferRelativeResize="0"/>
          <p:nvPr/>
        </p:nvPicPr>
        <p:blipFill rotWithShape="1">
          <a:blip r:embed="rId3">
            <a:alphaModFix/>
          </a:blip>
          <a:srcRect/>
          <a:stretch/>
        </p:blipFill>
        <p:spPr>
          <a:xfrm>
            <a:off x="655638" y="3587751"/>
            <a:ext cx="1902117" cy="190821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p>
            <a:pPr marL="0" lvl="0" indent="0" algn="r" rtl="1">
              <a:spcBef>
                <a:spcPts val="0"/>
              </a:spcBef>
            </a:pPr>
            <a:r>
              <a:rPr lang="ar-JO" dirty="0"/>
              <a:t>جدول أعمال</a:t>
            </a:r>
            <a:endParaRPr dirty="0"/>
          </a:p>
        </p:txBody>
      </p:sp>
      <p:sp>
        <p:nvSpPr>
          <p:cNvPr id="241" name="Google Shape;241;p3"/>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p>
            <a:pPr lvl="0" indent="-457200" algn="r" rtl="1">
              <a:spcBef>
                <a:spcPts val="0"/>
              </a:spcBef>
              <a:buFont typeface="Wingdings" panose="05000000000000000000" pitchFamily="2" charset="2"/>
              <a:buChar char="v"/>
            </a:pPr>
            <a:r>
              <a:rPr lang="ar-JO" dirty="0">
                <a:highlight>
                  <a:srgbClr val="FFFF00"/>
                </a:highlight>
              </a:rPr>
              <a:t>ضم جدول الأعمال المفضل</a:t>
            </a:r>
            <a:endParaRPr dirty="0"/>
          </a:p>
        </p:txBody>
      </p:sp>
      <p:sp>
        <p:nvSpPr>
          <p:cNvPr id="242" name="Google Shape;242;p3"/>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r" rtl="1">
              <a:spcBef>
                <a:spcPts val="0"/>
              </a:spcBef>
            </a:pPr>
            <a:r>
              <a:rPr lang="ar-JO" dirty="0"/>
              <a:t>جدول أعمال</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3"/>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p>
            <a:pPr lvl="0" algn="r" rtl="1"/>
            <a:r>
              <a:rPr lang="ar-JO" dirty="0"/>
              <a:t>تمرين - تخطيط السلامة</a:t>
            </a:r>
            <a:endParaRPr dirty="0"/>
          </a:p>
        </p:txBody>
      </p:sp>
      <p:sp>
        <p:nvSpPr>
          <p:cNvPr id="456" name="Google Shape;456;p63"/>
          <p:cNvSpPr txBox="1">
            <a:spLocks noGrp="1"/>
          </p:cNvSpPr>
          <p:nvPr>
            <p:ph type="body" idx="1"/>
          </p:nvPr>
        </p:nvSpPr>
        <p:spPr>
          <a:xfrm>
            <a:off x="656022" y="1690688"/>
            <a:ext cx="10820013" cy="642936"/>
          </a:xfrm>
          <a:prstGeom prst="rect">
            <a:avLst/>
          </a:prstGeom>
          <a:noFill/>
          <a:ln>
            <a:noFill/>
          </a:ln>
        </p:spPr>
        <p:txBody>
          <a:bodyPr spcFirstLastPara="1" wrap="square" lIns="91425" tIns="45700" rIns="91425" bIns="45700" anchor="t" anchorCtr="0">
            <a:normAutofit/>
          </a:bodyPr>
          <a:lstStyle/>
          <a:p>
            <a:pPr lvl="0" algn="r" rtl="1"/>
            <a:r>
              <a:rPr lang="ar-JO" dirty="0"/>
              <a:t>في مجموعات، أعد قراءة السيناريوهات الثلاثة وناقش الأسئلة التالية:</a:t>
            </a:r>
            <a:endParaRPr dirty="0"/>
          </a:p>
        </p:txBody>
      </p:sp>
      <p:sp>
        <p:nvSpPr>
          <p:cNvPr id="457" name="Google Shape;457;p63"/>
          <p:cNvSpPr txBox="1">
            <a:spLocks noGrp="1"/>
          </p:cNvSpPr>
          <p:nvPr>
            <p:ph type="body" idx="2"/>
          </p:nvPr>
        </p:nvSpPr>
        <p:spPr>
          <a:xfrm>
            <a:off x="656022" y="2333624"/>
            <a:ext cx="10820014" cy="3729037"/>
          </a:xfrm>
          <a:prstGeom prst="rect">
            <a:avLst/>
          </a:prstGeom>
          <a:noFill/>
          <a:ln>
            <a:noFill/>
          </a:ln>
        </p:spPr>
        <p:txBody>
          <a:bodyPr spcFirstLastPara="1" wrap="square" lIns="91425" tIns="45700" rIns="91425" bIns="45700" anchor="t" anchorCtr="0">
            <a:normAutofit/>
          </a:bodyPr>
          <a:lstStyle/>
          <a:p>
            <a:pPr marL="342900" lvl="0" indent="-342900" algn="r" rtl="1">
              <a:lnSpc>
                <a:spcPct val="115000"/>
              </a:lnSpc>
              <a:buFont typeface="Wingdings" panose="05000000000000000000" pitchFamily="2" charset="2"/>
              <a:buChar char="v"/>
            </a:pPr>
            <a:r>
              <a:rPr lang="ar-JO" sz="2400" dirty="0">
                <a:latin typeface="Arial"/>
                <a:ea typeface="Arial"/>
                <a:cs typeface="+mj-cs"/>
                <a:sym typeface="Arial"/>
              </a:rPr>
              <a:t>هل كانت هناك حاجة لتطوير خطة سلامة لعلي أو ليلى أو أمينة بسبب المخاطر والمعيقات التي تعرضوا لها؟</a:t>
            </a:r>
          </a:p>
          <a:p>
            <a:pPr marL="342900" lvl="0" indent="-342900" algn="r" rtl="1">
              <a:lnSpc>
                <a:spcPct val="115000"/>
              </a:lnSpc>
              <a:buFont typeface="Wingdings" panose="05000000000000000000" pitchFamily="2" charset="2"/>
              <a:buChar char="v"/>
            </a:pPr>
            <a:r>
              <a:rPr lang="ar-JO" sz="2400" dirty="0">
                <a:latin typeface="Arial"/>
                <a:ea typeface="Arial"/>
                <a:cs typeface="+mj-cs"/>
                <a:sym typeface="Arial"/>
              </a:rPr>
              <a:t>إذا كانت الإجابة بنعم، فمن هو الطفل الذي كان يعاني من المخاطر والمعيقات؟</a:t>
            </a:r>
          </a:p>
          <a:p>
            <a:pPr marL="342900" lvl="0" indent="-342900" algn="r" rtl="1">
              <a:lnSpc>
                <a:spcPct val="115000"/>
              </a:lnSpc>
              <a:buFont typeface="Wingdings" panose="05000000000000000000" pitchFamily="2" charset="2"/>
              <a:buChar char="v"/>
            </a:pPr>
            <a:r>
              <a:rPr lang="ar-JO" sz="2400" dirty="0">
                <a:latin typeface="Arial"/>
                <a:ea typeface="Arial"/>
                <a:cs typeface="+mj-cs"/>
                <a:sym typeface="Arial"/>
              </a:rPr>
              <a:t>بالنسبة للأطفال الذين يحتاجون إلى خطة أمان، يرجى إدراجها على اللوح:</a:t>
            </a:r>
          </a:p>
          <a:p>
            <a:pPr marL="800100" lvl="1" indent="-342900" algn="r" rtl="1">
              <a:lnSpc>
                <a:spcPct val="115000"/>
              </a:lnSpc>
              <a:buFont typeface="Wingdings" panose="05000000000000000000" pitchFamily="2" charset="2"/>
              <a:buChar char="v"/>
            </a:pPr>
            <a:r>
              <a:rPr lang="ar-JO" sz="2000" dirty="0">
                <a:latin typeface="Arial"/>
                <a:ea typeface="Arial"/>
                <a:cs typeface="+mj-cs"/>
                <a:sym typeface="Arial"/>
              </a:rPr>
              <a:t>إجراءات لتقليل المخاطر</a:t>
            </a:r>
            <a:r>
              <a:rPr lang="en-US" sz="2000" dirty="0">
                <a:latin typeface="Arial"/>
                <a:ea typeface="Arial"/>
                <a:cs typeface="+mj-cs"/>
                <a:sym typeface="Arial"/>
              </a:rPr>
              <a:t> </a:t>
            </a:r>
            <a:r>
              <a:rPr lang="ar-JO" sz="2000" dirty="0">
                <a:latin typeface="Arial"/>
                <a:ea typeface="Arial"/>
                <a:cs typeface="+mj-cs"/>
                <a:sym typeface="Arial"/>
              </a:rPr>
              <a:t>والمعيقات</a:t>
            </a:r>
          </a:p>
          <a:p>
            <a:pPr marL="800100" lvl="1" indent="-342900" algn="r" rtl="1">
              <a:lnSpc>
                <a:spcPct val="115000"/>
              </a:lnSpc>
              <a:buFont typeface="Wingdings" panose="05000000000000000000" pitchFamily="2" charset="2"/>
              <a:buChar char="v"/>
            </a:pPr>
            <a:r>
              <a:rPr lang="ar-JO" sz="2000" dirty="0">
                <a:latin typeface="Arial"/>
                <a:ea typeface="Arial"/>
                <a:cs typeface="+mj-cs"/>
                <a:sym typeface="Arial"/>
              </a:rPr>
              <a:t>الإجراءات التي يجب اتخاذها في المواقف الخطرة والمعيقات</a:t>
            </a:r>
            <a:endParaRPr dirty="0">
              <a:cs typeface="+mj-cs"/>
            </a:endParaRPr>
          </a:p>
        </p:txBody>
      </p:sp>
      <p:pic>
        <p:nvPicPr>
          <p:cNvPr id="458" name="Google Shape;458;p63"/>
          <p:cNvPicPr preferRelativeResize="0"/>
          <p:nvPr/>
        </p:nvPicPr>
        <p:blipFill>
          <a:blip r:embed="rId3">
            <a:extLst>
              <a:ext uri="{28A0092B-C50C-407E-A947-70E740481C1C}">
                <a14:useLocalDpi xmlns:a14="http://schemas.microsoft.com/office/drawing/2010/main" val="0"/>
              </a:ext>
            </a:extLst>
          </a:blip>
          <a:stretch>
            <a:fillRect/>
          </a:stretch>
        </p:blipFill>
        <p:spPr>
          <a:xfrm>
            <a:off x="183224" y="4198142"/>
            <a:ext cx="3383573" cy="212768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25"/>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p>
            <a:pPr lvl="0" algn="r" rtl="1"/>
            <a:r>
              <a:rPr lang="ar-JO" dirty="0">
                <a:cs typeface="+mj-cs"/>
              </a:rPr>
              <a:t>إنهاء</a:t>
            </a:r>
            <a:endParaRPr dirty="0">
              <a:cs typeface="+mj-cs"/>
            </a:endParaRPr>
          </a:p>
        </p:txBody>
      </p:sp>
      <p:sp>
        <p:nvSpPr>
          <p:cNvPr id="464" name="Google Shape;464;p25"/>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p>
            <a:pPr lvl="0" indent="-457200" algn="r" rtl="1">
              <a:spcBef>
                <a:spcPts val="0"/>
              </a:spcBef>
              <a:buFont typeface="Wingdings" panose="05000000000000000000" pitchFamily="2" charset="2"/>
              <a:buChar char="v"/>
            </a:pPr>
            <a:r>
              <a:rPr lang="ar-JO" dirty="0">
                <a:solidFill>
                  <a:srgbClr val="FF0000"/>
                </a:solidFill>
                <a:cs typeface="+mj-cs"/>
              </a:rPr>
              <a:t>أسئلة؟</a:t>
            </a:r>
            <a:endParaRPr dirty="0">
              <a:solidFill>
                <a:srgbClr val="FF0000"/>
              </a:solidFill>
              <a:cs typeface="+mj-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64"/>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p>
            <a:pPr lvl="0" algn="r" rtl="1"/>
            <a:r>
              <a:rPr lang="ar-JO" dirty="0"/>
              <a:t>جلسات التدريب عبر الإنترنت بين الأقران</a:t>
            </a:r>
            <a:endParaRPr dirty="0"/>
          </a:p>
        </p:txBody>
      </p:sp>
      <p:sp>
        <p:nvSpPr>
          <p:cNvPr id="470" name="Google Shape;470;p64"/>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p>
            <a:pPr lvl="0" algn="r" rtl="1">
              <a:buFont typeface="Wingdings" panose="05000000000000000000" pitchFamily="2" charset="2"/>
              <a:buChar char="v"/>
            </a:pPr>
            <a:r>
              <a:rPr lang="ar-JO" dirty="0"/>
              <a:t>المكالمة الأولى (تشمل التاريخ والوقت) - حالات معالجة القضايا الصعبة عبر الهاتف</a:t>
            </a:r>
          </a:p>
          <a:p>
            <a:pPr lvl="0" algn="r" rtl="1">
              <a:buFont typeface="Wingdings" panose="05000000000000000000" pitchFamily="2" charset="2"/>
              <a:buChar char="v"/>
            </a:pPr>
            <a:r>
              <a:rPr lang="ar-JO" dirty="0"/>
              <a:t>المكالمة الثانية (تشمل التاريخ والوقت) - تخطيط السلامة عبر الهاتف</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graphicFrame>
        <p:nvGraphicFramePr>
          <p:cNvPr id="475" name="Google Shape;475;p26"/>
          <p:cNvGraphicFramePr/>
          <p:nvPr>
            <p:extLst>
              <p:ext uri="{D42A27DB-BD31-4B8C-83A1-F6EECF244321}">
                <p14:modId xmlns:p14="http://schemas.microsoft.com/office/powerpoint/2010/main" val="1861465320"/>
              </p:ext>
            </p:extLst>
          </p:nvPr>
        </p:nvGraphicFramePr>
        <p:xfrm>
          <a:off x="2240063" y="3240352"/>
          <a:ext cx="6275325" cy="2961975"/>
        </p:xfrm>
        <a:graphic>
          <a:graphicData uri="http://schemas.openxmlformats.org/drawingml/2006/table">
            <a:tbl>
              <a:tblPr firstRow="1" bandRow="1">
                <a:noFill/>
                <a:tableStyleId>{615369DC-D0A2-443D-A084-90760549AD2D}</a:tableStyleId>
              </a:tblPr>
              <a:tblGrid>
                <a:gridCol w="2091775">
                  <a:extLst>
                    <a:ext uri="{9D8B030D-6E8A-4147-A177-3AD203B41FA5}">
                      <a16:colId xmlns:a16="http://schemas.microsoft.com/office/drawing/2014/main" val="20000"/>
                    </a:ext>
                  </a:extLst>
                </a:gridCol>
                <a:gridCol w="2091775">
                  <a:extLst>
                    <a:ext uri="{9D8B030D-6E8A-4147-A177-3AD203B41FA5}">
                      <a16:colId xmlns:a16="http://schemas.microsoft.com/office/drawing/2014/main" val="20001"/>
                    </a:ext>
                  </a:extLst>
                </a:gridCol>
                <a:gridCol w="2091775">
                  <a:extLst>
                    <a:ext uri="{9D8B030D-6E8A-4147-A177-3AD203B41FA5}">
                      <a16:colId xmlns:a16="http://schemas.microsoft.com/office/drawing/2014/main" val="20002"/>
                    </a:ext>
                  </a:extLst>
                </a:gridCol>
              </a:tblGrid>
              <a:tr h="761275">
                <a:tc>
                  <a:txBody>
                    <a:bodyPr/>
                    <a:lstStyle/>
                    <a:p>
                      <a:pPr marL="0" marR="0" lvl="0" indent="0" algn="l" rtl="0">
                        <a:lnSpc>
                          <a:spcPct val="100000"/>
                        </a:lnSpc>
                        <a:spcBef>
                          <a:spcPts val="0"/>
                        </a:spcBef>
                        <a:spcAft>
                          <a:spcPts val="0"/>
                        </a:spcAft>
                        <a:buClr>
                          <a:srgbClr val="000000"/>
                        </a:buClr>
                        <a:buSzPts val="1400"/>
                        <a:buFont typeface="Arial"/>
                        <a:buNone/>
                      </a:pPr>
                      <a:r>
                        <a:rPr lang="ar-JO" sz="1400" b="0" i="0" u="none" strike="noStrike" cap="none" dirty="0">
                          <a:latin typeface="Helvetica Neue Light"/>
                          <a:ea typeface="Helvetica Neue Light"/>
                          <a:cs typeface="Helvetica Neue Light"/>
                          <a:sym typeface="Helvetica Neue Light"/>
                        </a:rPr>
                        <a:t>سيناريو 3</a:t>
                      </a:r>
                      <a:endParaRPr sz="1400" u="none" strike="noStrike" cap="none" dirty="0"/>
                    </a:p>
                  </a:txBody>
                  <a:tcPr marL="85525" marR="85525" marT="42775" marB="42775" anchor="ctr">
                    <a:solidFill>
                      <a:srgbClr val="02679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ar-JO" sz="1400" b="0" i="0" u="none" strike="noStrike" cap="none">
                          <a:latin typeface="Helvetica Neue Light"/>
                          <a:ea typeface="Helvetica Neue Light"/>
                          <a:cs typeface="Helvetica Neue Light"/>
                          <a:sym typeface="Helvetica Neue Light"/>
                        </a:rPr>
                        <a:t>سيناريو 2</a:t>
                      </a:r>
                      <a:r>
                        <a:rPr lang="en-US" sz="1400" b="0" i="0" u="none" strike="noStrike" cap="none">
                          <a:latin typeface="Helvetica Neue Light"/>
                          <a:ea typeface="Helvetica Neue Light"/>
                          <a:cs typeface="Helvetica Neue Light"/>
                          <a:sym typeface="Helvetica Neue Light"/>
                        </a:rPr>
                        <a:t> </a:t>
                      </a:r>
                      <a:endParaRPr sz="1400" u="none" strike="noStrike" cap="none" dirty="0"/>
                    </a:p>
                  </a:txBody>
                  <a:tcPr marL="85525" marR="85525" marT="42775" marB="42775" anchor="ctr">
                    <a:solidFill>
                      <a:srgbClr val="02679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ar-JO" sz="1400" b="0" i="0" u="none" strike="noStrike" cap="none" dirty="0">
                          <a:latin typeface="Helvetica Neue Light"/>
                          <a:ea typeface="Helvetica Neue Light"/>
                          <a:cs typeface="Helvetica Neue Light"/>
                          <a:sym typeface="Helvetica Neue Light"/>
                        </a:rPr>
                        <a:t>سيناريو 1</a:t>
                      </a:r>
                      <a:endParaRPr sz="1400" u="none" strike="noStrike" cap="none" dirty="0"/>
                    </a:p>
                  </a:txBody>
                  <a:tcPr marL="85525" marR="85525" marT="42775" marB="42775" anchor="ctr">
                    <a:solidFill>
                      <a:srgbClr val="026794"/>
                    </a:solidFill>
                  </a:tcPr>
                </a:tc>
                <a:extLst>
                  <a:ext uri="{0D108BD9-81ED-4DB2-BD59-A6C34878D82A}">
                    <a16:rowId xmlns:a16="http://schemas.microsoft.com/office/drawing/2014/main" val="10000"/>
                  </a:ext>
                </a:extLst>
              </a:tr>
              <a:tr h="550175">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dirty="0"/>
                    </a:p>
                  </a:txBody>
                  <a:tcPr marL="85525" marR="85525" marT="42775" marB="42775">
                    <a:solidFill>
                      <a:srgbClr val="A8BED2"/>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dirty="0"/>
                    </a:p>
                  </a:txBody>
                  <a:tcPr marL="85525" marR="85525" marT="42775" marB="42775">
                    <a:solidFill>
                      <a:srgbClr val="A8BED2"/>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dirty="0"/>
                    </a:p>
                  </a:txBody>
                  <a:tcPr marL="85525" marR="85525" marT="42775" marB="42775">
                    <a:solidFill>
                      <a:srgbClr val="A8BED2"/>
                    </a:solidFill>
                  </a:tcPr>
                </a:tc>
                <a:extLst>
                  <a:ext uri="{0D108BD9-81ED-4DB2-BD59-A6C34878D82A}">
                    <a16:rowId xmlns:a16="http://schemas.microsoft.com/office/drawing/2014/main" val="10001"/>
                  </a:ext>
                </a:extLst>
              </a:tr>
              <a:tr h="550175">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dirty="0"/>
                    </a:p>
                  </a:txBody>
                  <a:tcPr marL="85525" marR="85525" marT="42775" marB="42775">
                    <a:solidFill>
                      <a:srgbClr val="D3DEE9"/>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dirty="0"/>
                    </a:p>
                  </a:txBody>
                  <a:tcPr marL="85525" marR="85525" marT="42775" marB="42775">
                    <a:solidFill>
                      <a:srgbClr val="D3DEE9"/>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dirty="0"/>
                    </a:p>
                  </a:txBody>
                  <a:tcPr marL="85525" marR="85525" marT="42775" marB="42775">
                    <a:solidFill>
                      <a:srgbClr val="D3DEE9"/>
                    </a:solidFill>
                  </a:tcPr>
                </a:tc>
                <a:extLst>
                  <a:ext uri="{0D108BD9-81ED-4DB2-BD59-A6C34878D82A}">
                    <a16:rowId xmlns:a16="http://schemas.microsoft.com/office/drawing/2014/main" val="10002"/>
                  </a:ext>
                </a:extLst>
              </a:tr>
              <a:tr h="550175">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dirty="0"/>
                    </a:p>
                  </a:txBody>
                  <a:tcPr marL="85525" marR="85525" marT="42775" marB="42775">
                    <a:solidFill>
                      <a:srgbClr val="A8BED2"/>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dirty="0"/>
                    </a:p>
                  </a:txBody>
                  <a:tcPr marL="85525" marR="85525" marT="42775" marB="42775">
                    <a:solidFill>
                      <a:srgbClr val="A8BED2"/>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dirty="0"/>
                    </a:p>
                  </a:txBody>
                  <a:tcPr marL="85525" marR="85525" marT="42775" marB="42775">
                    <a:solidFill>
                      <a:srgbClr val="A8BED2"/>
                    </a:solidFill>
                  </a:tcPr>
                </a:tc>
                <a:extLst>
                  <a:ext uri="{0D108BD9-81ED-4DB2-BD59-A6C34878D82A}">
                    <a16:rowId xmlns:a16="http://schemas.microsoft.com/office/drawing/2014/main" val="10003"/>
                  </a:ext>
                </a:extLst>
              </a:tr>
              <a:tr h="550175">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dirty="0"/>
                    </a:p>
                  </a:txBody>
                  <a:tcPr marL="85525" marR="85525" marT="42775" marB="42775">
                    <a:solidFill>
                      <a:srgbClr val="D3DEE9"/>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dirty="0"/>
                    </a:p>
                  </a:txBody>
                  <a:tcPr marL="85525" marR="85525" marT="42775" marB="42775">
                    <a:solidFill>
                      <a:srgbClr val="D3DEE9"/>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dirty="0"/>
                    </a:p>
                  </a:txBody>
                  <a:tcPr marL="85525" marR="85525" marT="42775" marB="42775">
                    <a:solidFill>
                      <a:srgbClr val="D3DEE9"/>
                    </a:solidFill>
                  </a:tcPr>
                </a:tc>
                <a:extLst>
                  <a:ext uri="{0D108BD9-81ED-4DB2-BD59-A6C34878D82A}">
                    <a16:rowId xmlns:a16="http://schemas.microsoft.com/office/drawing/2014/main" val="10004"/>
                  </a:ext>
                </a:extLst>
              </a:tr>
            </a:tbl>
          </a:graphicData>
        </a:graphic>
      </p:graphicFrame>
      <p:pic>
        <p:nvPicPr>
          <p:cNvPr id="476" name="Google Shape;476;p26"/>
          <p:cNvPicPr preferRelativeResize="0"/>
          <p:nvPr/>
        </p:nvPicPr>
        <p:blipFill>
          <a:blip r:embed="rId3">
            <a:extLst>
              <a:ext uri="{28A0092B-C50C-407E-A947-70E740481C1C}">
                <a14:useLocalDpi xmlns:a14="http://schemas.microsoft.com/office/drawing/2010/main" val="0"/>
              </a:ext>
            </a:extLst>
          </a:blip>
          <a:stretch>
            <a:fillRect/>
          </a:stretch>
        </p:blipFill>
        <p:spPr>
          <a:xfrm>
            <a:off x="8374551" y="757104"/>
            <a:ext cx="3386757" cy="2129690"/>
          </a:xfrm>
          <a:prstGeom prst="rect">
            <a:avLst/>
          </a:prstGeom>
          <a:noFill/>
          <a:ln>
            <a:noFill/>
          </a:ln>
        </p:spPr>
      </p:pic>
      <p:pic>
        <p:nvPicPr>
          <p:cNvPr id="477" name="Google Shape;477;p26"/>
          <p:cNvPicPr preferRelativeResize="0"/>
          <p:nvPr/>
        </p:nvPicPr>
        <p:blipFill rotWithShape="1">
          <a:blip r:embed="rId4">
            <a:alphaModFix/>
          </a:blip>
          <a:srcRect/>
          <a:stretch/>
        </p:blipFill>
        <p:spPr>
          <a:xfrm>
            <a:off x="6787051" y="1567377"/>
            <a:ext cx="1435100" cy="939800"/>
          </a:xfrm>
          <a:prstGeom prst="rect">
            <a:avLst/>
          </a:prstGeom>
          <a:noFill/>
          <a:ln>
            <a:noFill/>
          </a:ln>
        </p:spPr>
      </p:pic>
      <p:pic>
        <p:nvPicPr>
          <p:cNvPr id="478" name="Google Shape;478;p26"/>
          <p:cNvPicPr preferRelativeResize="0"/>
          <p:nvPr/>
        </p:nvPicPr>
        <p:blipFill rotWithShape="1">
          <a:blip r:embed="rId5">
            <a:alphaModFix/>
          </a:blip>
          <a:srcRect/>
          <a:stretch/>
        </p:blipFill>
        <p:spPr>
          <a:xfrm>
            <a:off x="4648468" y="1430362"/>
            <a:ext cx="1109779" cy="1076815"/>
          </a:xfrm>
          <a:prstGeom prst="rect">
            <a:avLst/>
          </a:prstGeom>
          <a:noFill/>
          <a:ln>
            <a:noFill/>
          </a:ln>
        </p:spPr>
      </p:pic>
      <p:pic>
        <p:nvPicPr>
          <p:cNvPr id="479" name="Google Shape;479;p26"/>
          <p:cNvPicPr preferRelativeResize="0"/>
          <p:nvPr/>
        </p:nvPicPr>
        <p:blipFill rotWithShape="1">
          <a:blip r:embed="rId6">
            <a:alphaModFix/>
          </a:blip>
          <a:srcRect/>
          <a:stretch/>
        </p:blipFill>
        <p:spPr>
          <a:xfrm>
            <a:off x="2240063" y="1638382"/>
            <a:ext cx="1054282" cy="89485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
          <p:cNvSpPr txBox="1">
            <a:spLocks noGrp="1"/>
          </p:cNvSpPr>
          <p:nvPr>
            <p:ph type="body" idx="2"/>
          </p:nvPr>
        </p:nvSpPr>
        <p:spPr>
          <a:xfrm>
            <a:off x="4100513" y="1908699"/>
            <a:ext cx="7300912" cy="3666477"/>
          </a:xfrm>
          <a:prstGeom prst="rect">
            <a:avLst/>
          </a:prstGeom>
          <a:noFill/>
          <a:ln>
            <a:noFill/>
          </a:ln>
        </p:spPr>
        <p:txBody>
          <a:bodyPr spcFirstLastPara="1" wrap="square" lIns="91425" tIns="45700" rIns="91425" bIns="45700" anchor="t" anchorCtr="0">
            <a:normAutofit/>
          </a:bodyPr>
          <a:lstStyle/>
          <a:p>
            <a:pPr lvl="0" indent="-457200" algn="r" rtl="1">
              <a:lnSpc>
                <a:spcPct val="115000"/>
              </a:lnSpc>
              <a:spcBef>
                <a:spcPts val="0"/>
              </a:spcBef>
              <a:buSzPts val="2000"/>
              <a:buFont typeface="Wingdings" panose="05000000000000000000" pitchFamily="2" charset="2"/>
              <a:buChar char="v"/>
            </a:pPr>
            <a:r>
              <a:rPr lang="ar-JO" dirty="0">
                <a:latin typeface="Arial"/>
                <a:ea typeface="Arial"/>
                <a:cs typeface="Arial"/>
                <a:sym typeface="Arial"/>
              </a:rPr>
              <a:t>احترام</a:t>
            </a:r>
          </a:p>
          <a:p>
            <a:pPr lvl="0" indent="-457200" algn="r" rtl="1">
              <a:lnSpc>
                <a:spcPct val="115000"/>
              </a:lnSpc>
              <a:spcBef>
                <a:spcPts val="0"/>
              </a:spcBef>
              <a:buSzPts val="2000"/>
              <a:buFont typeface="Wingdings" panose="05000000000000000000" pitchFamily="2" charset="2"/>
              <a:buChar char="v"/>
            </a:pPr>
            <a:r>
              <a:rPr lang="ar-JO" dirty="0">
                <a:latin typeface="Arial"/>
                <a:ea typeface="Arial"/>
                <a:cs typeface="Arial"/>
                <a:sym typeface="Arial"/>
              </a:rPr>
              <a:t>الالتزام بالمواعيد</a:t>
            </a:r>
          </a:p>
          <a:p>
            <a:pPr lvl="0" indent="-457200" algn="r" rtl="1">
              <a:lnSpc>
                <a:spcPct val="115000"/>
              </a:lnSpc>
              <a:spcBef>
                <a:spcPts val="0"/>
              </a:spcBef>
              <a:buSzPts val="2000"/>
              <a:buFont typeface="Wingdings" panose="05000000000000000000" pitchFamily="2" charset="2"/>
              <a:buChar char="v"/>
            </a:pPr>
            <a:r>
              <a:rPr lang="ar-JO" dirty="0">
                <a:latin typeface="Arial"/>
                <a:ea typeface="Arial"/>
                <a:cs typeface="Arial"/>
                <a:sym typeface="Arial"/>
              </a:rPr>
              <a:t>الاستعداد للاستماع</a:t>
            </a:r>
          </a:p>
          <a:p>
            <a:pPr lvl="0" indent="-457200" algn="r" rtl="1">
              <a:lnSpc>
                <a:spcPct val="115000"/>
              </a:lnSpc>
              <a:spcBef>
                <a:spcPts val="0"/>
              </a:spcBef>
              <a:buSzPts val="2000"/>
              <a:buFont typeface="Wingdings" panose="05000000000000000000" pitchFamily="2" charset="2"/>
              <a:buChar char="v"/>
            </a:pPr>
            <a:r>
              <a:rPr lang="ar-JO" dirty="0">
                <a:latin typeface="Arial"/>
                <a:ea typeface="Arial"/>
                <a:cs typeface="Arial"/>
                <a:sym typeface="Arial"/>
              </a:rPr>
              <a:t>الانفتاح على الأفكار ووجهات النظر الجديدة</a:t>
            </a:r>
          </a:p>
          <a:p>
            <a:pPr lvl="0" indent="-457200" algn="r" rtl="1">
              <a:lnSpc>
                <a:spcPct val="115000"/>
              </a:lnSpc>
              <a:spcBef>
                <a:spcPts val="0"/>
              </a:spcBef>
              <a:buSzPts val="2000"/>
              <a:buFont typeface="Wingdings" panose="05000000000000000000" pitchFamily="2" charset="2"/>
              <a:buChar char="v"/>
            </a:pPr>
            <a:r>
              <a:rPr lang="ar-JO" dirty="0">
                <a:latin typeface="Arial"/>
                <a:ea typeface="Arial"/>
                <a:cs typeface="Arial"/>
                <a:sym typeface="Arial"/>
              </a:rPr>
              <a:t>شغف التعليم</a:t>
            </a:r>
          </a:p>
          <a:p>
            <a:pPr lvl="0" indent="-457200" algn="r" rtl="1">
              <a:lnSpc>
                <a:spcPct val="115000"/>
              </a:lnSpc>
              <a:spcBef>
                <a:spcPts val="0"/>
              </a:spcBef>
              <a:buSzPts val="2000"/>
              <a:buFont typeface="Wingdings" panose="05000000000000000000" pitchFamily="2" charset="2"/>
              <a:buChar char="v"/>
            </a:pPr>
            <a:r>
              <a:rPr lang="ar-JO" dirty="0">
                <a:latin typeface="Arial"/>
                <a:ea typeface="Arial"/>
                <a:cs typeface="Arial"/>
                <a:sym typeface="Arial"/>
              </a:rPr>
              <a:t>الاستعداد لتبادل الخبرات</a:t>
            </a:r>
            <a:endParaRPr dirty="0"/>
          </a:p>
        </p:txBody>
      </p:sp>
      <p:sp>
        <p:nvSpPr>
          <p:cNvPr id="248" name="Google Shape;248;p4"/>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r" rtl="1">
              <a:spcBef>
                <a:spcPts val="0"/>
              </a:spcBef>
              <a:buSzPts val="3200"/>
            </a:pPr>
            <a:r>
              <a:rPr lang="ar-JO" sz="3200" dirty="0"/>
              <a:t>بيئة التعليم</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5"/>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p>
            <a:pPr lvl="0" algn="r" rtl="1"/>
            <a:r>
              <a:rPr lang="ar-JO" dirty="0"/>
              <a:t>توثيق الحالة عبر الهاتف</a:t>
            </a:r>
            <a:endParaRPr dirty="0"/>
          </a:p>
        </p:txBody>
      </p:sp>
      <p:sp>
        <p:nvSpPr>
          <p:cNvPr id="254" name="Google Shape;254;p5"/>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p>
            <a:pPr marL="0" lvl="0" indent="0" algn="r" rtl="1">
              <a:spcBef>
                <a:spcPts val="0"/>
              </a:spcBef>
            </a:pPr>
            <a:r>
              <a:rPr lang="ar-JO" dirty="0"/>
              <a:t>أهداف الجلسة</a:t>
            </a:r>
            <a:endParaRPr dirty="0"/>
          </a:p>
        </p:txBody>
      </p:sp>
      <p:sp>
        <p:nvSpPr>
          <p:cNvPr id="255" name="Google Shape;255;p5"/>
          <p:cNvSpPr txBox="1">
            <a:spLocks noGrp="1"/>
          </p:cNvSpPr>
          <p:nvPr>
            <p:ph type="body" idx="2"/>
          </p:nvPr>
        </p:nvSpPr>
        <p:spPr>
          <a:xfrm>
            <a:off x="656021" y="2614613"/>
            <a:ext cx="10820015" cy="2081674"/>
          </a:xfrm>
          <a:prstGeom prst="rect">
            <a:avLst/>
          </a:prstGeom>
          <a:noFill/>
          <a:ln>
            <a:noFill/>
          </a:ln>
        </p:spPr>
        <p:txBody>
          <a:bodyPr spcFirstLastPara="1" wrap="square" lIns="91425" tIns="45700" rIns="91425" bIns="45700" anchor="t" anchorCtr="0">
            <a:normAutofit/>
          </a:bodyPr>
          <a:lstStyle/>
          <a:p>
            <a:pPr marL="342900" lvl="0" indent="-342900" algn="r" rtl="1">
              <a:lnSpc>
                <a:spcPct val="115000"/>
              </a:lnSpc>
              <a:spcBef>
                <a:spcPts val="0"/>
              </a:spcBef>
              <a:buSzPts val="2000"/>
              <a:buFont typeface="Wingdings" panose="05000000000000000000" pitchFamily="2" charset="2"/>
              <a:buChar char="v"/>
            </a:pPr>
            <a:r>
              <a:rPr lang="ar-JO" sz="2000" dirty="0">
                <a:solidFill>
                  <a:srgbClr val="000000"/>
                </a:solidFill>
                <a:latin typeface="Arial"/>
                <a:ea typeface="Arial"/>
                <a:cs typeface="Arial"/>
                <a:sym typeface="Arial"/>
              </a:rPr>
              <a:t>اشرح خدمات توثيق الحالة عبر الهاتف</a:t>
            </a:r>
          </a:p>
          <a:p>
            <a:pPr marL="342900" lvl="0" indent="-342900" algn="r" rtl="1">
              <a:lnSpc>
                <a:spcPct val="115000"/>
              </a:lnSpc>
              <a:spcBef>
                <a:spcPts val="0"/>
              </a:spcBef>
              <a:buSzPts val="2000"/>
              <a:buFont typeface="Wingdings" panose="05000000000000000000" pitchFamily="2" charset="2"/>
              <a:buChar char="v"/>
            </a:pPr>
            <a:r>
              <a:rPr lang="ar-JO" sz="2000" dirty="0">
                <a:solidFill>
                  <a:srgbClr val="000000"/>
                </a:solidFill>
                <a:latin typeface="Arial"/>
                <a:ea typeface="Arial"/>
                <a:cs typeface="Arial"/>
                <a:sym typeface="Arial"/>
              </a:rPr>
              <a:t>اشرح متى يمكن استخدام خدمات توثيق الحالة عبر الهاتف</a:t>
            </a:r>
            <a:endParaRPr dirty="0"/>
          </a:p>
        </p:txBody>
      </p:sp>
      <p:pic>
        <p:nvPicPr>
          <p:cNvPr id="256" name="Google Shape;256;p5" descr="objective Icon 2206233"/>
          <p:cNvPicPr preferRelativeResize="0"/>
          <p:nvPr/>
        </p:nvPicPr>
        <p:blipFill rotWithShape="1">
          <a:blip r:embed="rId3">
            <a:alphaModFix/>
          </a:blip>
          <a:srcRect/>
          <a:stretch/>
        </p:blipFill>
        <p:spPr>
          <a:xfrm>
            <a:off x="656021" y="3395663"/>
            <a:ext cx="1905000" cy="190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6"/>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p>
            <a:pPr lvl="0" algn="r" rtl="1"/>
            <a:r>
              <a:rPr lang="ar-JO" dirty="0"/>
              <a:t>معالجة الحالة عبر الهاتف؟</a:t>
            </a:r>
            <a:endParaRPr dirty="0"/>
          </a:p>
        </p:txBody>
      </p:sp>
      <p:sp>
        <p:nvSpPr>
          <p:cNvPr id="262" name="Google Shape;262;p6"/>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p>
            <a:pPr lvl="0" indent="-457200" algn="r" rtl="1">
              <a:spcBef>
                <a:spcPts val="0"/>
              </a:spcBef>
              <a:buFont typeface="Wingdings" panose="05000000000000000000" pitchFamily="2" charset="2"/>
              <a:buChar char="v"/>
            </a:pPr>
            <a:r>
              <a:rPr lang="ar-JO" dirty="0">
                <a:highlight>
                  <a:srgbClr val="FFFF00"/>
                </a:highlight>
              </a:rPr>
              <a:t>قم بالتعرف على الكلمات الأساسية والمصطلحات المتعارف عليها في مهمة ما قبل التدريب</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7"/>
          <p:cNvSpPr txBox="1">
            <a:spLocks noGrp="1"/>
          </p:cNvSpPr>
          <p:nvPr>
            <p:ph type="title"/>
          </p:nvPr>
        </p:nvSpPr>
        <p:spPr>
          <a:xfrm>
            <a:off x="656023" y="365126"/>
            <a:ext cx="9810942" cy="1064180"/>
          </a:xfrm>
          <a:prstGeom prst="rect">
            <a:avLst/>
          </a:prstGeom>
          <a:noFill/>
          <a:ln>
            <a:noFill/>
          </a:ln>
        </p:spPr>
        <p:txBody>
          <a:bodyPr spcFirstLastPara="1" wrap="square" lIns="91425" tIns="45700" rIns="91425" bIns="45700" anchor="ctr" anchorCtr="0">
            <a:normAutofit/>
          </a:bodyPr>
          <a:lstStyle/>
          <a:p>
            <a:pPr lvl="0" algn="r" rtl="1"/>
            <a:r>
              <a:rPr lang="ar-JO" dirty="0"/>
              <a:t>أجب أم صواب أو خطأ على كل من العبارات المذكورى أدناه </a:t>
            </a:r>
            <a:endParaRPr dirty="0"/>
          </a:p>
        </p:txBody>
      </p:sp>
      <p:sp>
        <p:nvSpPr>
          <p:cNvPr id="268" name="Google Shape;268;p7"/>
          <p:cNvSpPr txBox="1">
            <a:spLocks noGrp="1"/>
          </p:cNvSpPr>
          <p:nvPr>
            <p:ph type="body" idx="2"/>
          </p:nvPr>
        </p:nvSpPr>
        <p:spPr>
          <a:xfrm>
            <a:off x="656021" y="1744601"/>
            <a:ext cx="10820015" cy="4638444"/>
          </a:xfrm>
          <a:prstGeom prst="rect">
            <a:avLst/>
          </a:prstGeom>
          <a:noFill/>
          <a:ln>
            <a:noFill/>
          </a:ln>
        </p:spPr>
        <p:txBody>
          <a:bodyPr spcFirstLastPara="1" wrap="square" lIns="91425" tIns="45700" rIns="91425" bIns="45700" anchor="t" anchorCtr="0">
            <a:normAutofit/>
          </a:bodyPr>
          <a:lstStyle/>
          <a:p>
            <a:pPr marL="347663" lvl="0" indent="-342900" algn="just" rtl="1">
              <a:lnSpc>
                <a:spcPct val="115000"/>
              </a:lnSpc>
              <a:spcBef>
                <a:spcPts val="0"/>
              </a:spcBef>
              <a:buSzPts val="1000"/>
              <a:buFont typeface="Wingdings" panose="05000000000000000000" pitchFamily="2" charset="2"/>
              <a:buChar char="v"/>
            </a:pPr>
            <a:r>
              <a:rPr lang="ar-JO" sz="2000" dirty="0">
                <a:solidFill>
                  <a:srgbClr val="000000"/>
                </a:solidFill>
                <a:latin typeface="Noto Sans Symbols"/>
                <a:ea typeface="Noto Sans Symbols"/>
                <a:cs typeface="Noto Sans Symbols"/>
                <a:sym typeface="Noto Sans Symbols"/>
              </a:rPr>
              <a:t>أثناء تفشي مرض معدي مثل كوڤيد-19، يوصى بأن تتبع جميع خدمات معالجة الحالات طريقة الإتصال عن بُعد</a:t>
            </a:r>
          </a:p>
          <a:p>
            <a:pPr marL="347663" lvl="0" indent="-342900" algn="just" rtl="1">
              <a:lnSpc>
                <a:spcPct val="115000"/>
              </a:lnSpc>
              <a:spcBef>
                <a:spcPts val="0"/>
              </a:spcBef>
              <a:buSzPts val="1000"/>
              <a:buFont typeface="Wingdings" panose="05000000000000000000" pitchFamily="2" charset="2"/>
              <a:buChar char="v"/>
            </a:pPr>
            <a:r>
              <a:rPr lang="ar-JO" sz="2000" dirty="0">
                <a:solidFill>
                  <a:srgbClr val="000000"/>
                </a:solidFill>
                <a:latin typeface="Noto Sans Symbols"/>
                <a:ea typeface="Noto Sans Symbols"/>
                <a:cs typeface="Noto Sans Symbols"/>
                <a:sym typeface="Noto Sans Symbols"/>
              </a:rPr>
              <a:t>أثناء تفشي مرض معدي، يجب أن تستمر الاجتماعات وجهاً لوجه للحالات ذات الأولوية العالية</a:t>
            </a:r>
          </a:p>
          <a:p>
            <a:pPr marL="347663" lvl="0" indent="-342900" algn="just" rtl="1">
              <a:lnSpc>
                <a:spcPct val="115000"/>
              </a:lnSpc>
              <a:spcBef>
                <a:spcPts val="0"/>
              </a:spcBef>
              <a:buSzPts val="1000"/>
              <a:buFont typeface="Wingdings" panose="05000000000000000000" pitchFamily="2" charset="2"/>
              <a:buChar char="v"/>
            </a:pPr>
            <a:r>
              <a:rPr lang="ar-JO" sz="2000" dirty="0">
                <a:solidFill>
                  <a:srgbClr val="000000"/>
                </a:solidFill>
                <a:latin typeface="Noto Sans Symbols"/>
                <a:ea typeface="Noto Sans Symbols"/>
                <a:cs typeface="Noto Sans Symbols"/>
                <a:sym typeface="Noto Sans Symbols"/>
              </a:rPr>
              <a:t>يمكن أن تكون معالجة الحالة عبر الهاتف طريقة مفيدة لحماية كل من الأطفال والأخصائيين أثناء تفشي مرض معدي مثل كوڤيد-19</a:t>
            </a:r>
          </a:p>
          <a:p>
            <a:pPr marL="347663" lvl="0" indent="-342900" algn="just" rtl="1">
              <a:lnSpc>
                <a:spcPct val="115000"/>
              </a:lnSpc>
              <a:spcBef>
                <a:spcPts val="0"/>
              </a:spcBef>
              <a:buSzPts val="1000"/>
              <a:buFont typeface="Wingdings" panose="05000000000000000000" pitchFamily="2" charset="2"/>
              <a:buChar char="v"/>
            </a:pPr>
            <a:r>
              <a:rPr lang="ar-JO" sz="2000" dirty="0">
                <a:solidFill>
                  <a:srgbClr val="000000"/>
                </a:solidFill>
                <a:latin typeface="Noto Sans Symbols"/>
                <a:ea typeface="Noto Sans Symbols"/>
                <a:cs typeface="Noto Sans Symbols"/>
                <a:sym typeface="Noto Sans Symbols"/>
              </a:rPr>
              <a:t>يمكن أن تستمر ممارسة معالجة الحالة عبر الهاتف إلى ما بعد جائحة كوڤيد-19 للحالات منخفضة المخاطر</a:t>
            </a:r>
          </a:p>
          <a:p>
            <a:pPr marL="347663" lvl="0" indent="-342900" algn="just" rtl="1">
              <a:lnSpc>
                <a:spcPct val="115000"/>
              </a:lnSpc>
              <a:spcBef>
                <a:spcPts val="0"/>
              </a:spcBef>
              <a:buSzPts val="1000"/>
              <a:buFont typeface="Wingdings" panose="05000000000000000000" pitchFamily="2" charset="2"/>
              <a:buChar char="v"/>
            </a:pPr>
            <a:r>
              <a:rPr lang="ar-JO" sz="2000" dirty="0">
                <a:solidFill>
                  <a:srgbClr val="000000"/>
                </a:solidFill>
                <a:latin typeface="Noto Sans Symbols"/>
                <a:ea typeface="Noto Sans Symbols"/>
                <a:cs typeface="Noto Sans Symbols"/>
                <a:sym typeface="Noto Sans Symbols"/>
              </a:rPr>
              <a:t>تختلف خطوات معالجة الحالة عند إجرائها عبر الهاتف</a:t>
            </a:r>
          </a:p>
          <a:p>
            <a:pPr marL="347663" lvl="0" indent="-342900" algn="just" rtl="1">
              <a:lnSpc>
                <a:spcPct val="115000"/>
              </a:lnSpc>
              <a:spcBef>
                <a:spcPts val="0"/>
              </a:spcBef>
              <a:buSzPts val="1000"/>
              <a:buFont typeface="Wingdings" panose="05000000000000000000" pitchFamily="2" charset="2"/>
              <a:buChar char="v"/>
            </a:pPr>
            <a:r>
              <a:rPr lang="ar-JO" sz="2000" dirty="0">
                <a:solidFill>
                  <a:srgbClr val="000000"/>
                </a:solidFill>
                <a:latin typeface="Noto Sans Symbols"/>
                <a:ea typeface="Noto Sans Symbols"/>
                <a:cs typeface="Noto Sans Symbols"/>
                <a:sym typeface="Noto Sans Symbols"/>
              </a:rPr>
              <a:t>تعد مراجعة أولويات عبء الحالات أثناء تفشي الأمراض المعدية أمرًا أساسيًا للمعالجة الفعالة للحالة عبر الهاتف</a:t>
            </a:r>
            <a:endParaRPr dirty="0"/>
          </a:p>
        </p:txBody>
      </p:sp>
      <p:pic>
        <p:nvPicPr>
          <p:cNvPr id="269" name="Google Shape;269;p7"/>
          <p:cNvPicPr preferRelativeResize="0"/>
          <p:nvPr/>
        </p:nvPicPr>
        <p:blipFill rotWithShape="1">
          <a:blip r:embed="rId3">
            <a:alphaModFix/>
          </a:blip>
          <a:srcRect/>
          <a:stretch/>
        </p:blipFill>
        <p:spPr>
          <a:xfrm>
            <a:off x="10535791" y="177638"/>
            <a:ext cx="1409315" cy="140931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8"/>
          <p:cNvSpPr txBox="1">
            <a:spLocks noGrp="1"/>
          </p:cNvSpPr>
          <p:nvPr>
            <p:ph type="title"/>
          </p:nvPr>
        </p:nvSpPr>
        <p:spPr>
          <a:xfrm>
            <a:off x="656022" y="143183"/>
            <a:ext cx="10936709" cy="1325563"/>
          </a:xfrm>
          <a:prstGeom prst="rect">
            <a:avLst/>
          </a:prstGeom>
          <a:noFill/>
          <a:ln>
            <a:noFill/>
          </a:ln>
        </p:spPr>
        <p:txBody>
          <a:bodyPr spcFirstLastPara="1" wrap="square" lIns="91425" tIns="45700" rIns="91425" bIns="45700" anchor="ctr" anchorCtr="0">
            <a:normAutofit/>
          </a:bodyPr>
          <a:lstStyle/>
          <a:p>
            <a:pPr lvl="0" algn="r" rtl="1"/>
            <a:r>
              <a:rPr lang="ar-JO" dirty="0"/>
              <a:t>لا تبدأ معالجة حالة عبر الهاتف عندما ...</a:t>
            </a:r>
            <a:endParaRPr dirty="0"/>
          </a:p>
        </p:txBody>
      </p:sp>
      <p:sp>
        <p:nvSpPr>
          <p:cNvPr id="275" name="Google Shape;275;p8"/>
          <p:cNvSpPr txBox="1">
            <a:spLocks noGrp="1"/>
          </p:cNvSpPr>
          <p:nvPr>
            <p:ph type="body" idx="2"/>
          </p:nvPr>
        </p:nvSpPr>
        <p:spPr>
          <a:xfrm>
            <a:off x="3668531" y="1682449"/>
            <a:ext cx="7924200" cy="4602900"/>
          </a:xfrm>
          <a:prstGeom prst="rect">
            <a:avLst/>
          </a:prstGeom>
          <a:noFill/>
          <a:ln>
            <a:noFill/>
          </a:ln>
        </p:spPr>
        <p:txBody>
          <a:bodyPr spcFirstLastPara="1" wrap="square" lIns="91425" tIns="45700" rIns="91425" bIns="45700" anchor="t" anchorCtr="0">
            <a:normAutofit/>
          </a:bodyPr>
          <a:lstStyle/>
          <a:p>
            <a:pPr marL="347663" lvl="0" indent="-342900" algn="just" rtl="1">
              <a:lnSpc>
                <a:spcPct val="115000"/>
              </a:lnSpc>
              <a:spcBef>
                <a:spcPts val="0"/>
              </a:spcBef>
              <a:buSzPts val="1000"/>
              <a:buFont typeface="Wingdings" panose="05000000000000000000" pitchFamily="2" charset="2"/>
              <a:buChar char="v"/>
            </a:pPr>
            <a:r>
              <a:rPr lang="ar-JO" sz="2000" dirty="0">
                <a:solidFill>
                  <a:srgbClr val="000000"/>
                </a:solidFill>
                <a:latin typeface="Noto Sans Symbols"/>
                <a:ea typeface="Noto Sans Symbols"/>
                <a:cs typeface="Noto Sans Symbols"/>
                <a:sym typeface="Noto Sans Symbols"/>
              </a:rPr>
              <a:t>القضية عالية الخطورة</a:t>
            </a:r>
            <a:r>
              <a:rPr lang="en-US" sz="2000" dirty="0">
                <a:solidFill>
                  <a:srgbClr val="000000"/>
                </a:solidFill>
                <a:latin typeface="Noto Sans Symbols"/>
                <a:ea typeface="Noto Sans Symbols"/>
                <a:cs typeface="Noto Sans Symbols"/>
                <a:sym typeface="Noto Sans Symbols"/>
              </a:rPr>
              <a:t>.</a:t>
            </a:r>
            <a:endParaRPr lang="ar-JO" sz="2000" dirty="0">
              <a:solidFill>
                <a:srgbClr val="000000"/>
              </a:solidFill>
              <a:latin typeface="Noto Sans Symbols"/>
              <a:ea typeface="Noto Sans Symbols"/>
              <a:cs typeface="Noto Sans Symbols"/>
              <a:sym typeface="Noto Sans Symbols"/>
            </a:endParaRPr>
          </a:p>
          <a:p>
            <a:pPr marL="347663" lvl="0" indent="-342900" algn="just" rtl="1">
              <a:lnSpc>
                <a:spcPct val="115000"/>
              </a:lnSpc>
              <a:spcBef>
                <a:spcPts val="0"/>
              </a:spcBef>
              <a:buSzPts val="1000"/>
              <a:buFont typeface="Wingdings" panose="05000000000000000000" pitchFamily="2" charset="2"/>
              <a:buChar char="v"/>
            </a:pPr>
            <a:r>
              <a:rPr lang="ar-JO" sz="2000" dirty="0">
                <a:solidFill>
                  <a:srgbClr val="000000"/>
                </a:solidFill>
                <a:latin typeface="Noto Sans Symbols"/>
                <a:ea typeface="Noto Sans Symbols"/>
                <a:cs typeface="Noto Sans Symbols"/>
                <a:sym typeface="Noto Sans Symbols"/>
              </a:rPr>
              <a:t>حدث اعتداء جسدي شديد أو تم التهديد</a:t>
            </a:r>
            <a:r>
              <a:rPr lang="en-US" sz="2000" dirty="0">
                <a:solidFill>
                  <a:srgbClr val="000000"/>
                </a:solidFill>
                <a:latin typeface="Noto Sans Symbols"/>
                <a:ea typeface="Noto Sans Symbols"/>
                <a:cs typeface="Noto Sans Symbols"/>
                <a:sym typeface="Noto Sans Symbols"/>
              </a:rPr>
              <a:t>.</a:t>
            </a:r>
            <a:endParaRPr lang="ar-JO" sz="2000" dirty="0">
              <a:solidFill>
                <a:srgbClr val="000000"/>
              </a:solidFill>
              <a:latin typeface="Noto Sans Symbols"/>
              <a:ea typeface="Noto Sans Symbols"/>
              <a:cs typeface="Noto Sans Symbols"/>
              <a:sym typeface="Noto Sans Symbols"/>
            </a:endParaRPr>
          </a:p>
          <a:p>
            <a:pPr marL="347663" lvl="0" indent="-342900" algn="just" rtl="1">
              <a:lnSpc>
                <a:spcPct val="115000"/>
              </a:lnSpc>
              <a:spcBef>
                <a:spcPts val="0"/>
              </a:spcBef>
              <a:buSzPts val="1000"/>
              <a:buFont typeface="Wingdings" panose="05000000000000000000" pitchFamily="2" charset="2"/>
              <a:buChar char="v"/>
            </a:pPr>
            <a:r>
              <a:rPr lang="ar-JO" sz="2000" dirty="0">
                <a:solidFill>
                  <a:srgbClr val="000000"/>
                </a:solidFill>
                <a:latin typeface="Noto Sans Symbols"/>
                <a:ea typeface="Noto Sans Symbols"/>
                <a:cs typeface="Noto Sans Symbols"/>
                <a:sym typeface="Noto Sans Symbols"/>
              </a:rPr>
              <a:t>تم الإبلاغ عن اعتداء جنسي، والمعتدي المزعوم موجود في المنزل أو لا يزال على اتصال بالطفل</a:t>
            </a:r>
            <a:r>
              <a:rPr lang="en-US" sz="2000" dirty="0">
                <a:solidFill>
                  <a:srgbClr val="000000"/>
                </a:solidFill>
                <a:latin typeface="Noto Sans Symbols"/>
                <a:ea typeface="Noto Sans Symbols"/>
                <a:cs typeface="Noto Sans Symbols"/>
                <a:sym typeface="Noto Sans Symbols"/>
              </a:rPr>
              <a:t>.</a:t>
            </a:r>
            <a:endParaRPr lang="ar-JO" sz="2000" dirty="0">
              <a:solidFill>
                <a:srgbClr val="000000"/>
              </a:solidFill>
              <a:latin typeface="Noto Sans Symbols"/>
              <a:ea typeface="Noto Sans Symbols"/>
              <a:cs typeface="Noto Sans Symbols"/>
              <a:sym typeface="Noto Sans Symbols"/>
            </a:endParaRPr>
          </a:p>
          <a:p>
            <a:pPr marL="347663" lvl="0" indent="-342900" algn="just" rtl="1">
              <a:lnSpc>
                <a:spcPct val="115000"/>
              </a:lnSpc>
              <a:spcBef>
                <a:spcPts val="0"/>
              </a:spcBef>
              <a:buSzPts val="1000"/>
              <a:buFont typeface="Wingdings" panose="05000000000000000000" pitchFamily="2" charset="2"/>
              <a:buChar char="v"/>
            </a:pPr>
            <a:r>
              <a:rPr lang="ar-JO" sz="2000" dirty="0">
                <a:solidFill>
                  <a:srgbClr val="000000"/>
                </a:solidFill>
                <a:latin typeface="Noto Sans Symbols"/>
                <a:ea typeface="Noto Sans Symbols"/>
                <a:cs typeface="Noto Sans Symbols"/>
                <a:sym typeface="Noto Sans Symbols"/>
              </a:rPr>
              <a:t>يكون الطفل وحيدًا أو متروكاً، وليس لديه رعاية من قبل</a:t>
            </a:r>
            <a:r>
              <a:rPr lang="en-US" sz="2000" dirty="0">
                <a:solidFill>
                  <a:srgbClr val="000000"/>
                </a:solidFill>
                <a:latin typeface="Noto Sans Symbols"/>
                <a:ea typeface="Noto Sans Symbols"/>
                <a:cs typeface="Noto Sans Symbols"/>
                <a:sym typeface="Noto Sans Symbols"/>
              </a:rPr>
              <a:t> </a:t>
            </a:r>
            <a:r>
              <a:rPr lang="ar-JO" sz="2000" dirty="0">
                <a:solidFill>
                  <a:srgbClr val="000000"/>
                </a:solidFill>
                <a:latin typeface="Noto Sans Symbols"/>
                <a:ea typeface="Noto Sans Symbols"/>
                <a:cs typeface="Noto Sans Symbols"/>
                <a:sym typeface="Noto Sans Symbols"/>
              </a:rPr>
              <a:t>الكبار</a:t>
            </a:r>
            <a:r>
              <a:rPr lang="en-US" sz="2000" dirty="0">
                <a:solidFill>
                  <a:srgbClr val="000000"/>
                </a:solidFill>
                <a:latin typeface="Noto Sans Symbols"/>
                <a:ea typeface="Noto Sans Symbols"/>
                <a:cs typeface="Noto Sans Symbols"/>
                <a:sym typeface="Noto Sans Symbols"/>
              </a:rPr>
              <a:t>.</a:t>
            </a:r>
            <a:endParaRPr lang="ar-JO" sz="2000" dirty="0">
              <a:solidFill>
                <a:srgbClr val="000000"/>
              </a:solidFill>
              <a:latin typeface="Noto Sans Symbols"/>
              <a:ea typeface="Noto Sans Symbols"/>
              <a:cs typeface="Noto Sans Symbols"/>
              <a:sym typeface="Noto Sans Symbols"/>
            </a:endParaRPr>
          </a:p>
          <a:p>
            <a:pPr marL="347663" lvl="0" indent="-342900" algn="just" rtl="1">
              <a:lnSpc>
                <a:spcPct val="115000"/>
              </a:lnSpc>
              <a:spcBef>
                <a:spcPts val="0"/>
              </a:spcBef>
              <a:buSzPts val="1000"/>
              <a:buFont typeface="Wingdings" panose="05000000000000000000" pitchFamily="2" charset="2"/>
              <a:buChar char="v"/>
            </a:pPr>
            <a:r>
              <a:rPr lang="ar-JO" sz="2000" dirty="0">
                <a:solidFill>
                  <a:srgbClr val="000000"/>
                </a:solidFill>
                <a:latin typeface="Noto Sans Symbols"/>
                <a:ea typeface="Noto Sans Symbols"/>
                <a:cs typeface="Noto Sans Symbols"/>
                <a:sym typeface="Noto Sans Symbols"/>
              </a:rPr>
              <a:t>هناك تهديد بإيذاء النفس أو تهديد مباشر من قبل شخص يعيش في نفس المنزل الذي يعيش فيه الطفل</a:t>
            </a:r>
            <a:r>
              <a:rPr lang="en-US" sz="2000" dirty="0">
                <a:solidFill>
                  <a:srgbClr val="000000"/>
                </a:solidFill>
                <a:latin typeface="Noto Sans Symbols"/>
                <a:ea typeface="Noto Sans Symbols"/>
                <a:cs typeface="Noto Sans Symbols"/>
                <a:sym typeface="Noto Sans Symbols"/>
              </a:rPr>
              <a:t> </a:t>
            </a:r>
            <a:r>
              <a:rPr lang="ar-JO" sz="2000" dirty="0">
                <a:solidFill>
                  <a:srgbClr val="000000"/>
                </a:solidFill>
                <a:latin typeface="Noto Sans Symbols"/>
                <a:ea typeface="Noto Sans Symbols"/>
                <a:cs typeface="Noto Sans Symbols"/>
                <a:sym typeface="Noto Sans Symbols"/>
              </a:rPr>
              <a:t>أو لشخص</a:t>
            </a:r>
            <a:r>
              <a:rPr lang="en-US" sz="2000" dirty="0">
                <a:solidFill>
                  <a:srgbClr val="000000"/>
                </a:solidFill>
                <a:latin typeface="Noto Sans Symbols"/>
                <a:ea typeface="Noto Sans Symbols"/>
                <a:cs typeface="Noto Sans Symbols"/>
                <a:sym typeface="Noto Sans Symbols"/>
              </a:rPr>
              <a:t> </a:t>
            </a:r>
            <a:r>
              <a:rPr lang="ar-JO" sz="2000" dirty="0">
                <a:solidFill>
                  <a:srgbClr val="000000"/>
                </a:solidFill>
                <a:latin typeface="Noto Sans Symbols"/>
                <a:ea typeface="Noto Sans Symbols"/>
                <a:cs typeface="Noto Sans Symbols"/>
                <a:sym typeface="Noto Sans Symbols"/>
              </a:rPr>
              <a:t>يعيش في نفس المنزل الذي يعيش فيه الطفل</a:t>
            </a:r>
            <a:r>
              <a:rPr lang="en-US" sz="2000" dirty="0">
                <a:solidFill>
                  <a:srgbClr val="000000"/>
                </a:solidFill>
                <a:latin typeface="Noto Sans Symbols"/>
                <a:ea typeface="Noto Sans Symbols"/>
                <a:cs typeface="Noto Sans Symbols"/>
                <a:sym typeface="Noto Sans Symbols"/>
              </a:rPr>
              <a:t>.</a:t>
            </a:r>
            <a:endParaRPr lang="ar-JO" sz="2000" dirty="0">
              <a:solidFill>
                <a:srgbClr val="000000"/>
              </a:solidFill>
              <a:latin typeface="Noto Sans Symbols"/>
              <a:ea typeface="Noto Sans Symbols"/>
              <a:cs typeface="Noto Sans Symbols"/>
              <a:sym typeface="Noto Sans Symbols"/>
            </a:endParaRPr>
          </a:p>
          <a:p>
            <a:pPr marL="347663" lvl="0" indent="-342900" algn="just" rtl="1">
              <a:lnSpc>
                <a:spcPct val="115000"/>
              </a:lnSpc>
              <a:spcBef>
                <a:spcPts val="0"/>
              </a:spcBef>
              <a:buSzPts val="1000"/>
              <a:buFont typeface="Wingdings" panose="05000000000000000000" pitchFamily="2" charset="2"/>
              <a:buChar char="v"/>
            </a:pPr>
            <a:r>
              <a:rPr lang="ar-JO" sz="2000" dirty="0">
                <a:solidFill>
                  <a:srgbClr val="000000"/>
                </a:solidFill>
                <a:latin typeface="Noto Sans Symbols"/>
                <a:ea typeface="Noto Sans Symbols"/>
                <a:cs typeface="Noto Sans Symbols"/>
                <a:sym typeface="Noto Sans Symbols"/>
              </a:rPr>
              <a:t>يقوم الوالد أو مقدم الرعاية مرارا وتكرارا بتقديم الأعذار للطفل لعدم تمكنه من التحدث على الهاتف، ولا يمكن المتابعة مع الطفل، سواء بشكل مباشر أو من خلال وسيط مثل أحد أعضاء المجتمع أو مقدم الخدمة</a:t>
            </a:r>
            <a:r>
              <a:rPr lang="en-US" sz="2000" dirty="0">
                <a:solidFill>
                  <a:srgbClr val="000000"/>
                </a:solidFill>
                <a:latin typeface="Noto Sans Symbols"/>
                <a:ea typeface="Noto Sans Symbols"/>
                <a:cs typeface="Noto Sans Symbols"/>
                <a:sym typeface="Noto Sans Symbols"/>
              </a:rPr>
              <a:t>.</a:t>
            </a:r>
            <a:endParaRPr dirty="0"/>
          </a:p>
        </p:txBody>
      </p:sp>
      <p:pic>
        <p:nvPicPr>
          <p:cNvPr id="276" name="Google Shape;276;p8"/>
          <p:cNvPicPr preferRelativeResize="0"/>
          <p:nvPr/>
        </p:nvPicPr>
        <p:blipFill>
          <a:blip r:embed="rId3">
            <a:extLst>
              <a:ext uri="{28A0092B-C50C-407E-A947-70E740481C1C}">
                <a14:useLocalDpi xmlns:a14="http://schemas.microsoft.com/office/drawing/2010/main" val="0"/>
              </a:ext>
            </a:extLst>
          </a:blip>
          <a:stretch>
            <a:fillRect/>
          </a:stretch>
        </p:blipFill>
        <p:spPr>
          <a:xfrm>
            <a:off x="351600" y="2615557"/>
            <a:ext cx="2310030" cy="273668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9"/>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lvl="0" algn="r" rtl="1"/>
            <a:r>
              <a:rPr lang="ar-JO" dirty="0"/>
              <a:t>خطوات معالجة الحالة عبر الهاتف</a:t>
            </a:r>
            <a:endParaRPr dirty="0"/>
          </a:p>
        </p:txBody>
      </p:sp>
      <p:sp>
        <p:nvSpPr>
          <p:cNvPr id="282" name="Google Shape;282;p9"/>
          <p:cNvSpPr txBox="1">
            <a:spLocks noGrp="1"/>
          </p:cNvSpPr>
          <p:nvPr>
            <p:ph type="body" idx="1"/>
          </p:nvPr>
        </p:nvSpPr>
        <p:spPr>
          <a:xfrm>
            <a:off x="351523" y="1760219"/>
            <a:ext cx="10820100" cy="500100"/>
          </a:xfrm>
          <a:prstGeom prst="rect">
            <a:avLst/>
          </a:prstGeom>
          <a:noFill/>
          <a:ln>
            <a:noFill/>
          </a:ln>
        </p:spPr>
        <p:txBody>
          <a:bodyPr spcFirstLastPara="1" wrap="square" lIns="91425" tIns="45700" rIns="91425" bIns="45700" anchor="t" anchorCtr="0">
            <a:normAutofit/>
          </a:bodyPr>
          <a:lstStyle/>
          <a:p>
            <a:pPr marL="0" lvl="0" indent="0" algn="r" rtl="1">
              <a:spcBef>
                <a:spcPts val="0"/>
              </a:spcBef>
            </a:pPr>
            <a:r>
              <a:rPr lang="ar-JO" dirty="0"/>
              <a:t>أهداف الجلسة</a:t>
            </a:r>
            <a:endParaRPr dirty="0"/>
          </a:p>
        </p:txBody>
      </p:sp>
      <p:sp>
        <p:nvSpPr>
          <p:cNvPr id="283" name="Google Shape;283;p9"/>
          <p:cNvSpPr txBox="1">
            <a:spLocks noGrp="1"/>
          </p:cNvSpPr>
          <p:nvPr>
            <p:ph type="body" idx="2"/>
          </p:nvPr>
        </p:nvSpPr>
        <p:spPr>
          <a:xfrm>
            <a:off x="656021" y="2614613"/>
            <a:ext cx="3436585" cy="2081674"/>
          </a:xfrm>
          <a:prstGeom prst="rect">
            <a:avLst/>
          </a:prstGeom>
          <a:noFill/>
          <a:ln>
            <a:noFill/>
          </a:ln>
        </p:spPr>
        <p:txBody>
          <a:bodyPr spcFirstLastPara="1" wrap="square" lIns="91425" tIns="45700" rIns="91425" bIns="45700" anchor="t" anchorCtr="0">
            <a:normAutofit/>
          </a:bodyPr>
          <a:lstStyle/>
          <a:p>
            <a:pPr marL="228600" lvl="0" indent="-228600" algn="r" rtl="1">
              <a:spcBef>
                <a:spcPts val="0"/>
              </a:spcBef>
              <a:buSzPts val="2000"/>
            </a:pPr>
            <a:r>
              <a:rPr lang="ar-JO" sz="2000" dirty="0">
                <a:solidFill>
                  <a:srgbClr val="000000"/>
                </a:solidFill>
                <a:latin typeface="Arial"/>
                <a:ea typeface="Arial"/>
                <a:cs typeface="Arial"/>
                <a:sym typeface="Arial"/>
              </a:rPr>
              <a:t>اشرح الاعتبارات الرئيسية المرتبطة بكل خطوة من خطوات معالجة الحالات عند إجرائها عبر الهاتف.</a:t>
            </a:r>
            <a:endParaRPr dirty="0"/>
          </a:p>
        </p:txBody>
      </p:sp>
      <p:sp>
        <p:nvSpPr>
          <p:cNvPr id="284" name="Google Shape;284;p9"/>
          <p:cNvSpPr txBox="1"/>
          <p:nvPr/>
        </p:nvSpPr>
        <p:spPr>
          <a:xfrm>
            <a:off x="5583225" y="2162275"/>
            <a:ext cx="1565100" cy="62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Helvetica Neue"/>
              <a:ea typeface="Helvetica Neue"/>
              <a:cs typeface="Helvetica Neue"/>
              <a:sym typeface="Helvetica Neue"/>
            </a:endParaRPr>
          </a:p>
        </p:txBody>
      </p:sp>
      <p:sp>
        <p:nvSpPr>
          <p:cNvPr id="285" name="Google Shape;285;p9"/>
          <p:cNvSpPr/>
          <p:nvPr/>
        </p:nvSpPr>
        <p:spPr>
          <a:xfrm>
            <a:off x="6293225" y="2226850"/>
            <a:ext cx="1565100" cy="871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r" rtl="1"/>
            <a:r>
              <a:rPr lang="ar-JO" sz="2000" b="1" dirty="0"/>
              <a:t>تقييم الاحتياجات ونقاط القوة</a:t>
            </a:r>
          </a:p>
        </p:txBody>
      </p:sp>
      <p:sp>
        <p:nvSpPr>
          <p:cNvPr id="286" name="Google Shape;286;p9"/>
          <p:cNvSpPr/>
          <p:nvPr/>
        </p:nvSpPr>
        <p:spPr>
          <a:xfrm>
            <a:off x="9028450" y="2178863"/>
            <a:ext cx="1565100" cy="871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r>
              <a:rPr lang="ar-JO" sz="2000" b="1" dirty="0"/>
              <a:t>تحديد وتسجيل</a:t>
            </a:r>
            <a:endParaRPr sz="2000" b="1" dirty="0"/>
          </a:p>
        </p:txBody>
      </p:sp>
      <p:sp>
        <p:nvSpPr>
          <p:cNvPr id="287" name="Google Shape;287;p9"/>
          <p:cNvSpPr/>
          <p:nvPr/>
        </p:nvSpPr>
        <p:spPr>
          <a:xfrm>
            <a:off x="6293225" y="3746660"/>
            <a:ext cx="1565100" cy="871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r" rtl="1"/>
            <a:r>
              <a:rPr lang="ar-JO" sz="2000" b="1" dirty="0"/>
              <a:t>تطوير خطة حالة</a:t>
            </a:r>
            <a:endParaRPr sz="2000" b="1" dirty="0"/>
          </a:p>
        </p:txBody>
      </p:sp>
      <p:sp>
        <p:nvSpPr>
          <p:cNvPr id="288" name="Google Shape;288;p9"/>
          <p:cNvSpPr/>
          <p:nvPr/>
        </p:nvSpPr>
        <p:spPr>
          <a:xfrm>
            <a:off x="9028450" y="3757630"/>
            <a:ext cx="1565100" cy="871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r" rtl="1"/>
            <a:r>
              <a:rPr lang="ar-JO" sz="2000" b="1" dirty="0"/>
              <a:t>أغلق ملف القضية</a:t>
            </a:r>
            <a:endParaRPr sz="2000" b="1" dirty="0"/>
          </a:p>
        </p:txBody>
      </p:sp>
      <p:sp>
        <p:nvSpPr>
          <p:cNvPr id="289" name="Google Shape;289;p9"/>
          <p:cNvSpPr/>
          <p:nvPr/>
        </p:nvSpPr>
        <p:spPr>
          <a:xfrm>
            <a:off x="6293225" y="5384809"/>
            <a:ext cx="1565100" cy="871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r" rtl="1"/>
            <a:r>
              <a:rPr lang="ar-JO" sz="2000" b="1" dirty="0"/>
              <a:t>تنفيذ خطة الحالة</a:t>
            </a:r>
          </a:p>
        </p:txBody>
      </p:sp>
      <p:sp>
        <p:nvSpPr>
          <p:cNvPr id="290" name="Google Shape;290;p9"/>
          <p:cNvSpPr/>
          <p:nvPr/>
        </p:nvSpPr>
        <p:spPr>
          <a:xfrm>
            <a:off x="9028450" y="5336397"/>
            <a:ext cx="1565100" cy="871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r" rtl="1"/>
            <a:r>
              <a:rPr lang="ar-JO" sz="2000" b="1" dirty="0"/>
              <a:t>المتابعة والمراجعة</a:t>
            </a:r>
            <a:endParaRPr sz="2000" b="1" dirty="0"/>
          </a:p>
        </p:txBody>
      </p:sp>
      <p:sp>
        <p:nvSpPr>
          <p:cNvPr id="291" name="Google Shape;291;p9"/>
          <p:cNvSpPr/>
          <p:nvPr/>
        </p:nvSpPr>
        <p:spPr>
          <a:xfrm flipH="1">
            <a:off x="8183400" y="2615827"/>
            <a:ext cx="544500" cy="64500"/>
          </a:xfrm>
          <a:prstGeom prst="rightArrow">
            <a:avLst>
              <a:gd name="adj1" fmla="val 50000"/>
              <a:gd name="adj2"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 name="Google Shape;292;p9"/>
          <p:cNvSpPr/>
          <p:nvPr/>
        </p:nvSpPr>
        <p:spPr>
          <a:xfrm>
            <a:off x="7001531" y="3203577"/>
            <a:ext cx="145200" cy="500100"/>
          </a:xfrm>
          <a:prstGeom prst="downArrow">
            <a:avLst>
              <a:gd name="adj1" fmla="val 50000"/>
              <a:gd name="adj2"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 name="Google Shape;293;p9"/>
          <p:cNvSpPr/>
          <p:nvPr/>
        </p:nvSpPr>
        <p:spPr>
          <a:xfrm>
            <a:off x="7001531" y="4799271"/>
            <a:ext cx="145200" cy="500100"/>
          </a:xfrm>
          <a:prstGeom prst="downArrow">
            <a:avLst>
              <a:gd name="adj1" fmla="val 50000"/>
              <a:gd name="adj2"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94;p9"/>
          <p:cNvSpPr/>
          <p:nvPr/>
        </p:nvSpPr>
        <p:spPr>
          <a:xfrm flipH="1">
            <a:off x="8172925" y="5769127"/>
            <a:ext cx="591000" cy="64500"/>
          </a:xfrm>
          <a:prstGeom prst="leftArrow">
            <a:avLst>
              <a:gd name="adj1" fmla="val 50000"/>
              <a:gd name="adj2"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 name="Google Shape;295;p9"/>
          <p:cNvSpPr/>
          <p:nvPr/>
        </p:nvSpPr>
        <p:spPr>
          <a:xfrm flipH="1">
            <a:off x="9811000" y="4707145"/>
            <a:ext cx="133300" cy="551237"/>
          </a:xfrm>
          <a:prstGeom prst="upArrow">
            <a:avLst>
              <a:gd name="adj1" fmla="val 55163"/>
              <a:gd name="adj2"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296" name="Google Shape;296;p9"/>
          <p:cNvCxnSpPr/>
          <p:nvPr/>
        </p:nvCxnSpPr>
        <p:spPr>
          <a:xfrm>
            <a:off x="8123155" y="5580580"/>
            <a:ext cx="710100" cy="0"/>
          </a:xfrm>
          <a:prstGeom prst="straightConnector1">
            <a:avLst/>
          </a:prstGeom>
          <a:noFill/>
          <a:ln w="9525" cap="flat" cmpd="sng">
            <a:solidFill>
              <a:schemeClr val="dk2"/>
            </a:solidFill>
            <a:prstDash val="solid"/>
            <a:round/>
            <a:headEnd type="none" w="med" len="med"/>
            <a:tailEnd type="none" w="med" len="med"/>
          </a:ln>
        </p:spPr>
      </p:cxnSp>
      <p:cxnSp>
        <p:nvCxnSpPr>
          <p:cNvPr id="297" name="Google Shape;297;p9"/>
          <p:cNvCxnSpPr/>
          <p:nvPr/>
        </p:nvCxnSpPr>
        <p:spPr>
          <a:xfrm flipV="1">
            <a:off x="8129685" y="2860080"/>
            <a:ext cx="0" cy="2720500"/>
          </a:xfrm>
          <a:prstGeom prst="straightConnector1">
            <a:avLst/>
          </a:prstGeom>
          <a:noFill/>
          <a:ln w="9525" cap="flat" cmpd="sng">
            <a:solidFill>
              <a:schemeClr val="dk2"/>
            </a:solidFill>
            <a:prstDash val="solid"/>
            <a:round/>
            <a:headEnd type="none" w="med" len="med"/>
            <a:tailEnd type="none" w="med" len="med"/>
          </a:ln>
        </p:spPr>
      </p:cxnSp>
      <p:cxnSp>
        <p:nvCxnSpPr>
          <p:cNvPr id="298" name="Google Shape;298;p9"/>
          <p:cNvCxnSpPr/>
          <p:nvPr/>
        </p:nvCxnSpPr>
        <p:spPr>
          <a:xfrm flipH="1">
            <a:off x="7856905" y="2852650"/>
            <a:ext cx="274200" cy="0"/>
          </a:xfrm>
          <a:prstGeom prst="straightConnector1">
            <a:avLst/>
          </a:prstGeom>
          <a:noFill/>
          <a:ln w="9525" cap="flat" cmpd="sng">
            <a:solidFill>
              <a:schemeClr val="dk2"/>
            </a:solidFill>
            <a:prstDash val="solid"/>
            <a:round/>
            <a:headEnd type="none" w="med" len="med"/>
            <a:tailEnd type="triangle" w="med" len="med"/>
          </a:ln>
        </p:spPr>
      </p:cxnSp>
      <p:cxnSp>
        <p:nvCxnSpPr>
          <p:cNvPr id="299" name="Google Shape;299;p9"/>
          <p:cNvCxnSpPr>
            <a:stCxn id="288" idx="1"/>
            <a:endCxn id="288" idx="1"/>
          </p:cNvCxnSpPr>
          <p:nvPr/>
        </p:nvCxnSpPr>
        <p:spPr>
          <a:xfrm>
            <a:off x="9028450" y="4193380"/>
            <a:ext cx="0" cy="0"/>
          </a:xfrm>
          <a:prstGeom prst="straightConnector1">
            <a:avLst/>
          </a:prstGeom>
          <a:noFill/>
          <a:ln w="9525" cap="flat" cmpd="sng">
            <a:solidFill>
              <a:schemeClr val="dk2"/>
            </a:solidFill>
            <a:prstDash val="solid"/>
            <a:round/>
            <a:headEnd type="none" w="med" len="med"/>
            <a:tailEnd type="triangle" w="med" len="med"/>
          </a:ln>
        </p:spPr>
      </p:cxnSp>
      <p:cxnSp>
        <p:nvCxnSpPr>
          <p:cNvPr id="300" name="Google Shape;300;p9"/>
          <p:cNvCxnSpPr/>
          <p:nvPr/>
        </p:nvCxnSpPr>
        <p:spPr>
          <a:xfrm flipH="1">
            <a:off x="7864855" y="4148786"/>
            <a:ext cx="258300" cy="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9747</TotalTime>
  <Words>1893</Words>
  <Application>Microsoft Office PowerPoint</Application>
  <PresentationFormat>Widescreen</PresentationFormat>
  <Paragraphs>190</Paragraphs>
  <Slides>33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Noto Sans Symbols</vt:lpstr>
      <vt:lpstr>Helvetica Neue</vt:lpstr>
      <vt:lpstr>Arial</vt:lpstr>
      <vt:lpstr>Helvetica Neue Light</vt:lpstr>
      <vt:lpstr>Calibri</vt:lpstr>
      <vt:lpstr>Times New Roman</vt:lpstr>
      <vt:lpstr>Wingdings</vt:lpstr>
      <vt:lpstr>Office Theme</vt:lpstr>
      <vt:lpstr>PowerPoint Presentation</vt:lpstr>
      <vt:lpstr>PowerPoint Presentation</vt:lpstr>
      <vt:lpstr>PowerPoint Presentation</vt:lpstr>
      <vt:lpstr>PowerPoint Presentation</vt:lpstr>
      <vt:lpstr>توثيق الحالة عبر الهاتف</vt:lpstr>
      <vt:lpstr>معالجة الحالة عبر الهاتف؟</vt:lpstr>
      <vt:lpstr>أجب أم صواب أو خطأ على كل من العبارات المذكورى أدناه </vt:lpstr>
      <vt:lpstr>لا تبدأ معالجة حالة عبر الهاتف عندما ...</vt:lpstr>
      <vt:lpstr>خطوات معالجة الحالة عبر الهاتف</vt:lpstr>
      <vt:lpstr>اكتشاف خطوات معالجة الحالة عبر الهاتف</vt:lpstr>
      <vt:lpstr>إجراء التقييم عبر الهاتف</vt:lpstr>
      <vt:lpstr>سيناريو التقييم</vt:lpstr>
      <vt:lpstr>قبل المكالمة</vt:lpstr>
      <vt:lpstr>الاستعداد للمكالمة الهاتفية</vt:lpstr>
      <vt:lpstr>الاستعداد للمكالمة الهاتفية</vt:lpstr>
      <vt:lpstr>مكالمة معالجة الحالة</vt:lpstr>
      <vt:lpstr>مكالمة معالجة الحالة</vt:lpstr>
      <vt:lpstr>ملخص اليوم الأول</vt:lpstr>
      <vt:lpstr>ملخص اليوم الأول وخطة اليوم الثاني</vt:lpstr>
      <vt:lpstr>معالجة المكالمات الصعبة</vt:lpstr>
      <vt:lpstr>معالجة المكالمات الصعبة</vt:lpstr>
      <vt:lpstr>معالجة الطفل / مقدم الرعاية المنكوب</vt:lpstr>
      <vt:lpstr>معالجة الطفل او مقدم الرعاية الغاضب</vt:lpstr>
      <vt:lpstr>أشياء مفيدة لتقولها عندما تتلقى مكالمة صامتة</vt:lpstr>
      <vt:lpstr>أشياء مفيدة يمكن قولها عندما تكون المكالمة طويلة جدًا</vt:lpstr>
      <vt:lpstr>تدريب</vt:lpstr>
      <vt:lpstr>تدريب!</vt:lpstr>
      <vt:lpstr>لحظة للتفكير</vt:lpstr>
      <vt:lpstr>تمرين - تخطيط السلامة</vt:lpstr>
      <vt:lpstr>تمرين - تخطيط السلامة</vt:lpstr>
      <vt:lpstr>إنهاء</vt:lpstr>
      <vt:lpstr>جلسات التدريب عبر الإنترنت بين الأقران</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Diveny, Angelisa</cp:lastModifiedBy>
  <cp:revision>1</cp:revision>
  <cp:lastPrinted>2021-07-15T01:55:30Z</cp:lastPrinted>
  <dcterms:created xsi:type="dcterms:W3CDTF">2017-12-20T18:51:03Z</dcterms:created>
  <dcterms:modified xsi:type="dcterms:W3CDTF">2021-09-10T17:58:33Z</dcterms:modified>
</cp:coreProperties>
</file>