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octet-stream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5"/>
  </p:notesMasterIdLst>
  <p:sldIdLst>
    <p:sldId id="29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6858000" cy="9144000"/>
  <p:embeddedFontLs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Helvetica Neue" panose="020B0604020202020204" charset="0"/>
      <p:regular r:id="rId40"/>
      <p:bold r:id="rId41"/>
      <p:italic r:id="rId42"/>
      <p:boldItalic r:id="rId43"/>
    </p:embeddedFont>
    <p:embeddedFont>
      <p:font typeface="Helvetica Neue Light" panose="020B0604020202020204" charset="0"/>
      <p:regular r:id="rId44"/>
      <p:bold r:id="rId45"/>
      <p:italic r:id="rId46"/>
      <p:boldItalic r:id="rId47"/>
    </p:embeddedFont>
  </p:embeddedFontLst>
  <p:custDataLst>
    <p:tags r:id="rId48"/>
  </p:custDataLst>
  <p:defaultTextStyle>
    <a:defPPr marR="0" lvl="0" algn="l" rtl="0">
      <a:lnSpc>
        <a:spcPct val="100000"/>
      </a:lnSpc>
      <a:spcBef>
        <a:spcPct val="0"/>
      </a:spcBef>
      <a:spcAft>
        <a:spcPct val="0"/>
      </a:spcAft>
    </a:defPPr>
    <a:lvl1pPr marR="0" lvl="0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9" roundtripDataSignature="AMtx7mg7z5NvqqMqDPP+yfoOWyjzc+2KP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race wong" initials="" lastIdx="1" clrIdx="0"/>
  <p:cmAuthor id="1" name="Elena Giannini" initials="" lastIdx="1" clrIdx="1"/>
  <p:cmAuthor id="2" name="Joanne Gerber" initials="JG" lastIdx="18" clrIdx="2">
    <p:extLst>
      <p:ext uri="{19B8F6BF-5375-455C-9EA6-DF929625EA0E}">
        <p15:presenceInfo xmlns:p15="http://schemas.microsoft.com/office/powerpoint/2012/main" userId="e549b04ffe760a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15369DC-D0A2-443D-A084-90760549AD2D}">
  <a:tblStyle styleId="{615369DC-D0A2-443D-A084-90760549AD2D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AED"/>
          </a:solidFill>
        </a:fill>
      </a:tcStyle>
    </a:wholeTbl>
    <a:band1H>
      <a:tcTxStyle b="off" i="off"/>
      <a:tcStyle>
        <a:tcBdr/>
        <a:fill>
          <a:solidFill>
            <a:srgbClr val="CAD1D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AD1D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0" Type="http://schemas.openxmlformats.org/officeDocument/2006/relationships/slide" Target="slides/slide19.xml"/><Relationship Id="rId41" Type="http://schemas.openxmlformats.org/officeDocument/2006/relationships/font" Target="fonts/font6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ct val="0"/>
      </a:spcBef>
      <a:spcAft>
        <a:spcPct val="0"/>
      </a:spcAft>
    </a:defPPr>
    <a:lvl1pPr marR="0" lvl="0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d21638d85a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gd21638d85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303" name="Google Shape;303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</a:pPr>
            <a:endParaRPr/>
          </a:p>
        </p:txBody>
      </p:sp>
      <p:sp>
        <p:nvSpPr>
          <p:cNvPr id="311" name="Google Shape;31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</a:pPr>
            <a:endParaRPr/>
          </a:p>
        </p:txBody>
      </p:sp>
      <p:sp>
        <p:nvSpPr>
          <p:cNvPr id="319" name="Google Shape;31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</a:pPr>
            <a:endParaRPr/>
          </a:p>
        </p:txBody>
      </p:sp>
      <p:sp>
        <p:nvSpPr>
          <p:cNvPr id="326" name="Google Shape;32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334" name="Google Shape;334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</a:pPr>
            <a:endParaRPr/>
          </a:p>
        </p:txBody>
      </p:sp>
      <p:sp>
        <p:nvSpPr>
          <p:cNvPr id="342" name="Google Shape;34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</a:pPr>
            <a:endParaRPr/>
          </a:p>
        </p:txBody>
      </p:sp>
      <p:sp>
        <p:nvSpPr>
          <p:cNvPr id="349" name="Google Shape;34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</a:pPr>
            <a:endParaRPr/>
          </a:p>
        </p:txBody>
      </p:sp>
      <p:sp>
        <p:nvSpPr>
          <p:cNvPr id="357" name="Google Shape;35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</a:pPr>
            <a:endParaRPr/>
          </a:p>
        </p:txBody>
      </p:sp>
      <p:sp>
        <p:nvSpPr>
          <p:cNvPr id="366" name="Google Shape;36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</a:pPr>
            <a:endParaRPr/>
          </a:p>
        </p:txBody>
      </p:sp>
      <p:sp>
        <p:nvSpPr>
          <p:cNvPr id="373" name="Google Shape;37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</a:pPr>
            <a:endParaRPr/>
          </a:p>
        </p:txBody>
      </p:sp>
      <p:sp>
        <p:nvSpPr>
          <p:cNvPr id="230" name="Google Shape;2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</a:pPr>
            <a:endParaRPr/>
          </a:p>
        </p:txBody>
      </p:sp>
      <p:sp>
        <p:nvSpPr>
          <p:cNvPr id="379" name="Google Shape;37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</a:pPr>
            <a:endParaRPr/>
          </a:p>
        </p:txBody>
      </p:sp>
      <p:sp>
        <p:nvSpPr>
          <p:cNvPr id="387" name="Google Shape;38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</a:pPr>
            <a:endParaRPr/>
          </a:p>
        </p:txBody>
      </p:sp>
      <p:sp>
        <p:nvSpPr>
          <p:cNvPr id="396" name="Google Shape;39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</a:pPr>
            <a:endParaRPr/>
          </a:p>
        </p:txBody>
      </p:sp>
      <p:sp>
        <p:nvSpPr>
          <p:cNvPr id="403" name="Google Shape;40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409" name="Google Shape;409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415" name="Google Shape;415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</a:pPr>
            <a:endParaRPr/>
          </a:p>
        </p:txBody>
      </p:sp>
      <p:sp>
        <p:nvSpPr>
          <p:cNvPr id="421" name="Google Shape;42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</a:pPr>
            <a:endParaRPr/>
          </a:p>
        </p:txBody>
      </p:sp>
      <p:sp>
        <p:nvSpPr>
          <p:cNvPr id="429" name="Google Shape;42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</a:pPr>
            <a:endParaRPr/>
          </a:p>
        </p:txBody>
      </p:sp>
      <p:sp>
        <p:nvSpPr>
          <p:cNvPr id="437" name="Google Shape;43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445" name="Google Shape;445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</a:pPr>
            <a:endParaRPr/>
          </a:p>
        </p:txBody>
      </p:sp>
      <p:sp>
        <p:nvSpPr>
          <p:cNvPr id="238" name="Google Shape;23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453" name="Google Shape;453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</a:pPr>
            <a:endParaRPr/>
          </a:p>
        </p:txBody>
      </p:sp>
      <p:sp>
        <p:nvSpPr>
          <p:cNvPr id="461" name="Google Shape;46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467" name="Google Shape;467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</a:pPr>
            <a:endParaRPr/>
          </a:p>
        </p:txBody>
      </p:sp>
      <p:sp>
        <p:nvSpPr>
          <p:cNvPr id="473" name="Google Shape;47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</a:pPr>
            <a:endParaRPr/>
          </a:p>
        </p:txBody>
      </p:sp>
      <p:sp>
        <p:nvSpPr>
          <p:cNvPr id="245" name="Google Shape;24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</a:pPr>
            <a:endParaRPr/>
          </a:p>
        </p:txBody>
      </p:sp>
      <p:sp>
        <p:nvSpPr>
          <p:cNvPr id="251" name="Google Shape;25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</a:pPr>
            <a:endParaRPr/>
          </a:p>
        </p:txBody>
      </p:sp>
      <p:sp>
        <p:nvSpPr>
          <p:cNvPr id="259" name="Google Shape;25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</a:pPr>
            <a:endParaRPr/>
          </a:p>
        </p:txBody>
      </p:sp>
      <p:sp>
        <p:nvSpPr>
          <p:cNvPr id="265" name="Google Shape;26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</a:pPr>
            <a:endParaRPr/>
          </a:p>
        </p:txBody>
      </p:sp>
      <p:sp>
        <p:nvSpPr>
          <p:cNvPr id="272" name="Google Shape;27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</a:pPr>
            <a:endParaRPr/>
          </a:p>
        </p:txBody>
      </p:sp>
      <p:sp>
        <p:nvSpPr>
          <p:cNvPr id="279" name="Google Shape;27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lit - Blue">
  <p:cSld name="Split - Blu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29"/>
          <p:cNvSpPr/>
          <p:nvPr/>
        </p:nvSpPr>
        <p:spPr>
          <a:xfrm>
            <a:off x="0" y="0"/>
            <a:ext cx="357254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167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" name="Google Shape;20;p29"/>
          <p:cNvPicPr preferRelativeResize="0"/>
          <p:nvPr/>
        </p:nvPicPr>
        <p:blipFill>
          <a:blip r:embed="rId2">
            <a:alphaModFix amt="20000"/>
          </a:blip>
          <a:srcRect l="4826" t="9031" r="39371" b="9028"/>
          <a:stretch>
            <a:fillRect/>
          </a:stretch>
        </p:blipFill>
        <p:spPr>
          <a:xfrm>
            <a:off x="0" y="0"/>
            <a:ext cx="357254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9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912" cy="127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26794"/>
              </a:buClr>
              <a:buSzPts val="3200"/>
              <a:buNone/>
              <a:defRPr sz="3200" b="1">
                <a:solidFill>
                  <a:srgbClr val="026794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29"/>
          <p:cNvSpPr txBox="1">
            <a:spLocks noGrp="1"/>
          </p:cNvSpPr>
          <p:nvPr>
            <p:ph type="body" idx="2"/>
          </p:nvPr>
        </p:nvSpPr>
        <p:spPr>
          <a:xfrm>
            <a:off x="4100513" y="2400300"/>
            <a:ext cx="7300912" cy="2128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3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29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847" cy="479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with Dots - Teal">
  <p:cSld name="Title &amp; Text with Dots - Teal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8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5"/>
              </a:buClr>
              <a:buSzPts val="3600"/>
              <a:buFont typeface="Helvetica Neue"/>
              <a:buNone/>
              <a:defRPr sz="3600" b="1"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8"/>
          <p:cNvSpPr txBox="1">
            <a:spLocks noGrp="1"/>
          </p:cNvSpPr>
          <p:nvPr>
            <p:ph type="body" idx="1"/>
          </p:nvPr>
        </p:nvSpPr>
        <p:spPr>
          <a:xfrm>
            <a:off x="656022" y="1690688"/>
            <a:ext cx="10820015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6"/>
              </a:buClr>
              <a:buSzPts val="2800"/>
              <a:buNone/>
              <a:defRPr b="1">
                <a:solidFill>
                  <a:schemeClr val="accent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38"/>
          <p:cNvSpPr txBox="1">
            <a:spLocks noGrp="1"/>
          </p:cNvSpPr>
          <p:nvPr>
            <p:ph type="body" idx="2"/>
          </p:nvPr>
        </p:nvSpPr>
        <p:spPr>
          <a:xfrm>
            <a:off x="656021" y="2333624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6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80" name="Google Shape;80;p38"/>
          <p:cNvGrpSpPr/>
          <p:nvPr/>
        </p:nvGrpSpPr>
        <p:grpSpPr>
          <a:xfrm>
            <a:off x="0" y="5303520"/>
            <a:ext cx="12191999" cy="1639827"/>
            <a:chOff x="0" y="5303520"/>
            <a:chExt cx="12191999" cy="1639827"/>
          </a:xfrm>
        </p:grpSpPr>
        <p:pic>
          <p:nvPicPr>
            <p:cNvPr id="81" name="Google Shape;81;p38"/>
            <p:cNvPicPr preferRelativeResize="0"/>
            <p:nvPr/>
          </p:nvPicPr>
          <p:blipFill>
            <a:blip r:embed="rId2">
              <a:alphaModFix amt="20000"/>
            </a:blip>
            <a:srcRect l="59835" t="10673" r="12103" b="6770"/>
            <a:stretch>
              <a:fillRect/>
            </a:stretch>
          </p:blipFill>
          <p:spPr>
            <a:xfrm rot="5400000">
              <a:off x="2302155" y="3001365"/>
              <a:ext cx="1639827" cy="62441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" name="Google Shape;82;p38"/>
            <p:cNvPicPr preferRelativeResize="0"/>
            <p:nvPr/>
          </p:nvPicPr>
          <p:blipFill>
            <a:blip r:embed="rId2">
              <a:alphaModFix amt="20000"/>
            </a:blip>
            <a:srcRect l="60063" t="10673" r="11951" b="6770"/>
            <a:stretch>
              <a:fillRect/>
            </a:stretch>
          </p:blipFill>
          <p:spPr>
            <a:xfrm rot="5400000">
              <a:off x="8439135" y="3108523"/>
              <a:ext cx="1557867" cy="594786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with Dots- Green">
  <p:cSld name="Title &amp; Text with Dots- Gree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39"/>
          <p:cNvGrpSpPr/>
          <p:nvPr/>
        </p:nvGrpSpPr>
        <p:grpSpPr>
          <a:xfrm>
            <a:off x="0" y="5303520"/>
            <a:ext cx="12191999" cy="1639827"/>
            <a:chOff x="0" y="5303520"/>
            <a:chExt cx="12191999" cy="1639827"/>
          </a:xfrm>
        </p:grpSpPr>
        <p:pic>
          <p:nvPicPr>
            <p:cNvPr id="85" name="Google Shape;85;p39"/>
            <p:cNvPicPr preferRelativeResize="0"/>
            <p:nvPr/>
          </p:nvPicPr>
          <p:blipFill>
            <a:blip r:embed="rId2">
              <a:alphaModFix amt="20000"/>
            </a:blip>
            <a:srcRect l="59835" t="10673" r="12103" b="6770"/>
            <a:stretch>
              <a:fillRect/>
            </a:stretch>
          </p:blipFill>
          <p:spPr>
            <a:xfrm rot="5400000">
              <a:off x="2302155" y="3001365"/>
              <a:ext cx="1639827" cy="62441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" name="Google Shape;86;p39"/>
            <p:cNvPicPr preferRelativeResize="0"/>
            <p:nvPr/>
          </p:nvPicPr>
          <p:blipFill>
            <a:blip r:embed="rId2">
              <a:alphaModFix amt="20000"/>
            </a:blip>
            <a:srcRect l="60063" t="10673" r="11951" b="6770"/>
            <a:stretch>
              <a:fillRect/>
            </a:stretch>
          </p:blipFill>
          <p:spPr>
            <a:xfrm rot="5400000">
              <a:off x="8439135" y="3108523"/>
              <a:ext cx="1557867" cy="59478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7" name="Google Shape;87;p39"/>
          <p:cNvSpPr txBox="1">
            <a:spLocks noGrp="1"/>
          </p:cNvSpPr>
          <p:nvPr>
            <p:ph type="title"/>
          </p:nvPr>
        </p:nvSpPr>
        <p:spPr>
          <a:xfrm>
            <a:off x="656022" y="365125"/>
            <a:ext cx="1082001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ts val="3600"/>
              <a:buFont typeface="Helvetica Neue"/>
              <a:buNone/>
              <a:defRPr sz="3600" b="1"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9"/>
          <p:cNvSpPr txBox="1">
            <a:spLocks noGrp="1"/>
          </p:cNvSpPr>
          <p:nvPr>
            <p:ph type="body" idx="1"/>
          </p:nvPr>
        </p:nvSpPr>
        <p:spPr>
          <a:xfrm>
            <a:off x="656022" y="1690688"/>
            <a:ext cx="10820015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SzPts val="2800"/>
              <a:buNone/>
              <a:defRPr b="1">
                <a:solidFill>
                  <a:schemeClr val="accent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39"/>
          <p:cNvSpPr txBox="1">
            <a:spLocks noGrp="1"/>
          </p:cNvSpPr>
          <p:nvPr>
            <p:ph type="body" idx="2"/>
          </p:nvPr>
        </p:nvSpPr>
        <p:spPr>
          <a:xfrm>
            <a:off x="656021" y="2333625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Purple Background">
  <p:cSld name="Cover - Purple Background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7467D">
              <a:alpha val="7686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41"/>
          <p:cNvSpPr txBox="1">
            <a:spLocks noGrp="1"/>
          </p:cNvSpPr>
          <p:nvPr>
            <p:ph type="body" idx="1"/>
          </p:nvPr>
        </p:nvSpPr>
        <p:spPr>
          <a:xfrm>
            <a:off x="1828007" y="2076693"/>
            <a:ext cx="8535987" cy="62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lt1"/>
              </a:buClr>
              <a:buSzPts val="2800"/>
              <a:buNone/>
              <a:defRPr sz="28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41"/>
          <p:cNvSpPr txBox="1">
            <a:spLocks noGrp="1"/>
          </p:cNvSpPr>
          <p:nvPr>
            <p:ph type="body" idx="2"/>
          </p:nvPr>
        </p:nvSpPr>
        <p:spPr>
          <a:xfrm>
            <a:off x="1754188" y="3051922"/>
            <a:ext cx="8683625" cy="145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41"/>
          <p:cNvSpPr/>
          <p:nvPr/>
        </p:nvSpPr>
        <p:spPr>
          <a:xfrm>
            <a:off x="5083215" y="2704632"/>
            <a:ext cx="2025570" cy="1191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405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Teal Background">
  <p:cSld name="Cover - Teal Background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5B2B4">
              <a:alpha val="7686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42"/>
          <p:cNvSpPr txBox="1">
            <a:spLocks noGrp="1"/>
          </p:cNvSpPr>
          <p:nvPr>
            <p:ph type="body" idx="1"/>
          </p:nvPr>
        </p:nvSpPr>
        <p:spPr>
          <a:xfrm>
            <a:off x="1828007" y="2076693"/>
            <a:ext cx="8535987" cy="62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lt1"/>
              </a:buClr>
              <a:buSzPts val="2800"/>
              <a:buNone/>
              <a:defRPr sz="28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42"/>
          <p:cNvSpPr txBox="1">
            <a:spLocks noGrp="1"/>
          </p:cNvSpPr>
          <p:nvPr>
            <p:ph type="body" idx="2"/>
          </p:nvPr>
        </p:nvSpPr>
        <p:spPr>
          <a:xfrm>
            <a:off x="1754188" y="3051922"/>
            <a:ext cx="8683625" cy="145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42"/>
          <p:cNvSpPr/>
          <p:nvPr/>
        </p:nvSpPr>
        <p:spPr>
          <a:xfrm>
            <a:off x="5083215" y="2704632"/>
            <a:ext cx="2025570" cy="1191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405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Green Background">
  <p:cSld name="Cover - Green Background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5CD7A">
              <a:alpha val="7215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43"/>
          <p:cNvSpPr txBox="1">
            <a:spLocks noGrp="1"/>
          </p:cNvSpPr>
          <p:nvPr>
            <p:ph type="body" idx="1"/>
          </p:nvPr>
        </p:nvSpPr>
        <p:spPr>
          <a:xfrm>
            <a:off x="1828007" y="2076693"/>
            <a:ext cx="8535987" cy="62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lt1"/>
              </a:buClr>
              <a:buSzPts val="2800"/>
              <a:buNone/>
              <a:defRPr sz="28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43"/>
          <p:cNvSpPr txBox="1">
            <a:spLocks noGrp="1"/>
          </p:cNvSpPr>
          <p:nvPr>
            <p:ph type="body" idx="2"/>
          </p:nvPr>
        </p:nvSpPr>
        <p:spPr>
          <a:xfrm>
            <a:off x="1754188" y="3051922"/>
            <a:ext cx="8683625" cy="145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43"/>
          <p:cNvSpPr/>
          <p:nvPr/>
        </p:nvSpPr>
        <p:spPr>
          <a:xfrm>
            <a:off x="5083215" y="2704632"/>
            <a:ext cx="2025570" cy="1191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405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4"/>
          <p:cNvSpPr txBox="1">
            <a:spLocks noGrp="1"/>
          </p:cNvSpPr>
          <p:nvPr>
            <p:ph type="title"/>
          </p:nvPr>
        </p:nvSpPr>
        <p:spPr>
          <a:xfrm>
            <a:off x="6712238" y="4570639"/>
            <a:ext cx="488921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405E79"/>
              </a:buClr>
              <a:buSzPts val="4000"/>
              <a:buFont typeface="Helvetica Neue"/>
              <a:buNone/>
              <a:defRPr sz="4000" b="1">
                <a:solidFill>
                  <a:srgbClr val="405E79"/>
                </a:solidFill>
              </a:defRPr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08" name="Google Shape;108;p44"/>
          <p:cNvPicPr preferRelativeResize="0"/>
          <p:nvPr/>
        </p:nvPicPr>
        <p:blipFill>
          <a:blip r:embed="rId2">
            <a:alphaModFix/>
          </a:blip>
          <a:srcRect l="30622" t="-2" r="34584"/>
          <a:stretch>
            <a:fillRect/>
          </a:stretch>
        </p:blipFill>
        <p:spPr>
          <a:xfrm>
            <a:off x="0" y="14990"/>
            <a:ext cx="4242216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" name="Google Shape;109;p44"/>
          <p:cNvCxnSpPr/>
          <p:nvPr/>
        </p:nvCxnSpPr>
        <p:spPr>
          <a:xfrm>
            <a:off x="4737140" y="6016980"/>
            <a:ext cx="7454860" cy="0"/>
          </a:xfrm>
          <a:prstGeom prst="straightConnector1">
            <a:avLst/>
          </a:prstGeom>
          <a:noFill/>
          <a:ln w="9525" cap="flat" cmpd="sng">
            <a:solidFill>
              <a:srgbClr val="405E79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0" name="Google Shape;110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3790" y="3746756"/>
            <a:ext cx="1956048" cy="2028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lit - Green">
  <p:cSld name="Split - Green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Google Shape;113;p45"/>
          <p:cNvSpPr/>
          <p:nvPr/>
        </p:nvSpPr>
        <p:spPr>
          <a:xfrm>
            <a:off x="0" y="0"/>
            <a:ext cx="357254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167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4" name="Google Shape;114;p45"/>
          <p:cNvPicPr preferRelativeResize="0"/>
          <p:nvPr/>
        </p:nvPicPr>
        <p:blipFill>
          <a:blip r:embed="rId2">
            <a:alphaModFix amt="20000"/>
          </a:blip>
          <a:srcRect l="4826" t="9031" r="39371" b="9028"/>
          <a:stretch>
            <a:fillRect/>
          </a:stretch>
        </p:blipFill>
        <p:spPr>
          <a:xfrm>
            <a:off x="0" y="0"/>
            <a:ext cx="357254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45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912" cy="127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SzPts val="3200"/>
              <a:buNone/>
              <a:defRPr sz="3200" b="1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45"/>
          <p:cNvSpPr txBox="1">
            <a:spLocks noGrp="1"/>
          </p:cNvSpPr>
          <p:nvPr>
            <p:ph type="body" idx="2"/>
          </p:nvPr>
        </p:nvSpPr>
        <p:spPr>
          <a:xfrm>
            <a:off x="4100513" y="2400300"/>
            <a:ext cx="7300912" cy="2128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4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4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4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4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4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45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847" cy="479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&amp; Text - Blue">
  <p:cSld name="Image &amp; Text - Blue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6"/>
          <p:cNvSpPr txBox="1">
            <a:spLocks noGrp="1"/>
          </p:cNvSpPr>
          <p:nvPr>
            <p:ph type="title"/>
          </p:nvPr>
        </p:nvSpPr>
        <p:spPr>
          <a:xfrm>
            <a:off x="4890099" y="257176"/>
            <a:ext cx="694330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3200"/>
              <a:buFont typeface="Helvetica Neue"/>
              <a:buNone/>
              <a:defRPr sz="3200" b="1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20" name="Google Shape;120;p46"/>
          <p:cNvCxnSpPr/>
          <p:nvPr/>
        </p:nvCxnSpPr>
        <p:spPr>
          <a:xfrm rot="10800000" flipH="1">
            <a:off x="5027117" y="1509236"/>
            <a:ext cx="6806284" cy="17612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1" name="Google Shape;121;p46"/>
          <p:cNvSpPr/>
          <p:nvPr/>
        </p:nvSpPr>
        <p:spPr>
          <a:xfrm>
            <a:off x="9351335" y="1467293"/>
            <a:ext cx="2482066" cy="78223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46"/>
          <p:cNvSpPr>
            <a:spLocks noGrp="1"/>
          </p:cNvSpPr>
          <p:nvPr>
            <p:ph type="pic" idx="2"/>
          </p:nvPr>
        </p:nvSpPr>
        <p:spPr>
          <a:xfrm>
            <a:off x="0" y="0"/>
            <a:ext cx="4340225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46"/>
          <p:cNvSpPr txBox="1">
            <a:spLocks noGrp="1"/>
          </p:cNvSpPr>
          <p:nvPr>
            <p:ph type="body" idx="1"/>
          </p:nvPr>
        </p:nvSpPr>
        <p:spPr>
          <a:xfrm>
            <a:off x="4890100" y="1907476"/>
            <a:ext cx="6943302" cy="4493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&amp; Text - Purple">
  <p:cSld name="Image &amp; Text - Purple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7"/>
          <p:cNvSpPr txBox="1">
            <a:spLocks noGrp="1"/>
          </p:cNvSpPr>
          <p:nvPr>
            <p:ph type="title"/>
          </p:nvPr>
        </p:nvSpPr>
        <p:spPr>
          <a:xfrm>
            <a:off x="4890099" y="257176"/>
            <a:ext cx="694330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SzPts val="3200"/>
              <a:buFont typeface="Helvetica Neue"/>
              <a:buNone/>
              <a:defRPr sz="3200" b="1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26" name="Google Shape;126;p47"/>
          <p:cNvCxnSpPr/>
          <p:nvPr/>
        </p:nvCxnSpPr>
        <p:spPr>
          <a:xfrm rot="10800000" flipH="1">
            <a:off x="5027117" y="1509236"/>
            <a:ext cx="6806284" cy="17612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7" name="Google Shape;127;p47"/>
          <p:cNvSpPr/>
          <p:nvPr/>
        </p:nvSpPr>
        <p:spPr>
          <a:xfrm>
            <a:off x="9351335" y="1467293"/>
            <a:ext cx="2482066" cy="7822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47"/>
          <p:cNvSpPr>
            <a:spLocks noGrp="1"/>
          </p:cNvSpPr>
          <p:nvPr>
            <p:ph type="pic" idx="2"/>
          </p:nvPr>
        </p:nvSpPr>
        <p:spPr>
          <a:xfrm>
            <a:off x="0" y="0"/>
            <a:ext cx="4340225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Google Shape;129;p47"/>
          <p:cNvSpPr txBox="1">
            <a:spLocks noGrp="1"/>
          </p:cNvSpPr>
          <p:nvPr>
            <p:ph type="body" idx="1"/>
          </p:nvPr>
        </p:nvSpPr>
        <p:spPr>
          <a:xfrm>
            <a:off x="4890100" y="1907476"/>
            <a:ext cx="6943302" cy="4493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3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lit - Purple">
  <p:cSld name="Split - Purp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30"/>
          <p:cNvSpPr/>
          <p:nvPr/>
        </p:nvSpPr>
        <p:spPr>
          <a:xfrm>
            <a:off x="0" y="0"/>
            <a:ext cx="3572540" cy="6858000"/>
          </a:xfrm>
          <a:prstGeom prst="rect">
            <a:avLst/>
          </a:prstGeom>
          <a:solidFill>
            <a:srgbClr val="9746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167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" name="Google Shape;27;p30"/>
          <p:cNvPicPr preferRelativeResize="0"/>
          <p:nvPr/>
        </p:nvPicPr>
        <p:blipFill>
          <a:blip r:embed="rId2">
            <a:alphaModFix amt="20000"/>
          </a:blip>
          <a:srcRect l="4826" t="9031" r="39371" b="9028"/>
          <a:stretch>
            <a:fillRect/>
          </a:stretch>
        </p:blipFill>
        <p:spPr>
          <a:xfrm>
            <a:off x="0" y="0"/>
            <a:ext cx="357254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30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912" cy="127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26794"/>
              </a:buClr>
              <a:buSzPts val="3200"/>
              <a:buNone/>
              <a:defRPr sz="3200" b="1">
                <a:solidFill>
                  <a:srgbClr val="026794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30"/>
          <p:cNvSpPr txBox="1">
            <a:spLocks noGrp="1"/>
          </p:cNvSpPr>
          <p:nvPr>
            <p:ph type="body" idx="2"/>
          </p:nvPr>
        </p:nvSpPr>
        <p:spPr>
          <a:xfrm>
            <a:off x="4100513" y="2400300"/>
            <a:ext cx="7300912" cy="2128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30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847" cy="479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&amp; Text - Teal">
  <p:cSld name="Image &amp; Text - Teal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8"/>
          <p:cNvSpPr txBox="1">
            <a:spLocks noGrp="1"/>
          </p:cNvSpPr>
          <p:nvPr>
            <p:ph type="title"/>
          </p:nvPr>
        </p:nvSpPr>
        <p:spPr>
          <a:xfrm>
            <a:off x="4890099" y="257176"/>
            <a:ext cx="694330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5"/>
              </a:buClr>
              <a:buSzPts val="3200"/>
              <a:buFont typeface="Helvetica Neue"/>
              <a:buNone/>
              <a:defRPr sz="3200" b="1"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32" name="Google Shape;132;p48"/>
          <p:cNvCxnSpPr/>
          <p:nvPr/>
        </p:nvCxnSpPr>
        <p:spPr>
          <a:xfrm rot="10800000" flipH="1">
            <a:off x="5027117" y="1509236"/>
            <a:ext cx="6806284" cy="17612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3" name="Google Shape;133;p48"/>
          <p:cNvSpPr/>
          <p:nvPr/>
        </p:nvSpPr>
        <p:spPr>
          <a:xfrm>
            <a:off x="9351335" y="1467293"/>
            <a:ext cx="2482066" cy="78223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8"/>
          <p:cNvSpPr>
            <a:spLocks noGrp="1"/>
          </p:cNvSpPr>
          <p:nvPr>
            <p:ph type="pic" idx="2"/>
          </p:nvPr>
        </p:nvSpPr>
        <p:spPr>
          <a:xfrm>
            <a:off x="0" y="0"/>
            <a:ext cx="4340225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Google Shape;135;p48"/>
          <p:cNvSpPr txBox="1">
            <a:spLocks noGrp="1"/>
          </p:cNvSpPr>
          <p:nvPr>
            <p:ph type="body" idx="1"/>
          </p:nvPr>
        </p:nvSpPr>
        <p:spPr>
          <a:xfrm>
            <a:off x="4890100" y="1907476"/>
            <a:ext cx="6943302" cy="4493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5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5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5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5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5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&amp; Text - Green">
  <p:cSld name="Image &amp; Text - Green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9"/>
          <p:cNvSpPr txBox="1">
            <a:spLocks noGrp="1"/>
          </p:cNvSpPr>
          <p:nvPr>
            <p:ph type="title"/>
          </p:nvPr>
        </p:nvSpPr>
        <p:spPr>
          <a:xfrm>
            <a:off x="4890099" y="257176"/>
            <a:ext cx="694330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ts val="3200"/>
              <a:buFont typeface="Helvetica Neue"/>
              <a:buNone/>
              <a:defRPr sz="3200" b="1"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38" name="Google Shape;138;p49"/>
          <p:cNvCxnSpPr/>
          <p:nvPr/>
        </p:nvCxnSpPr>
        <p:spPr>
          <a:xfrm rot="10800000" flipH="1">
            <a:off x="5027117" y="1509236"/>
            <a:ext cx="6806284" cy="17612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9" name="Google Shape;139;p49"/>
          <p:cNvSpPr/>
          <p:nvPr/>
        </p:nvSpPr>
        <p:spPr>
          <a:xfrm>
            <a:off x="9351335" y="1467293"/>
            <a:ext cx="2482066" cy="78223"/>
          </a:xfrm>
          <a:prstGeom prst="rect">
            <a:avLst/>
          </a:prstGeom>
          <a:solidFill>
            <a:schemeClr val="accent4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49"/>
          <p:cNvSpPr>
            <a:spLocks noGrp="1"/>
          </p:cNvSpPr>
          <p:nvPr>
            <p:ph type="pic" idx="2"/>
          </p:nvPr>
        </p:nvSpPr>
        <p:spPr>
          <a:xfrm>
            <a:off x="0" y="0"/>
            <a:ext cx="4340225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Google Shape;141;p49"/>
          <p:cNvSpPr txBox="1">
            <a:spLocks noGrp="1"/>
          </p:cNvSpPr>
          <p:nvPr>
            <p:ph type="body" idx="1"/>
          </p:nvPr>
        </p:nvSpPr>
        <p:spPr>
          <a:xfrm>
            <a:off x="4890100" y="1907476"/>
            <a:ext cx="6943302" cy="4493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wo Column - Blue">
  <p:cSld name="Title &amp; Two Column - Blue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0"/>
          <p:cNvSpPr/>
          <p:nvPr/>
        </p:nvSpPr>
        <p:spPr>
          <a:xfrm>
            <a:off x="0" y="0"/>
            <a:ext cx="12192000" cy="1609344"/>
          </a:xfrm>
          <a:prstGeom prst="rect">
            <a:avLst/>
          </a:prstGeom>
          <a:solidFill>
            <a:srgbClr val="016794"/>
          </a:solidFill>
          <a:ln w="12700" cap="flat" cmpd="sng">
            <a:solidFill>
              <a:srgbClr val="0147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4" name="Google Shape;144;p50"/>
          <p:cNvGrpSpPr/>
          <p:nvPr/>
        </p:nvGrpSpPr>
        <p:grpSpPr>
          <a:xfrm>
            <a:off x="-208789" y="0"/>
            <a:ext cx="12609576" cy="2174490"/>
            <a:chOff x="-1" y="5043119"/>
            <a:chExt cx="12192000" cy="1814883"/>
          </a:xfrm>
        </p:grpSpPr>
        <p:pic>
          <p:nvPicPr>
            <p:cNvPr id="145" name="Google Shape;145;p50"/>
            <p:cNvPicPr preferRelativeResize="0"/>
            <p:nvPr/>
          </p:nvPicPr>
          <p:blipFill>
            <a:blip r:embed="rId2">
              <a:alphaModFix amt="20000"/>
            </a:blip>
            <a:srcRect l="50000" t="7392" r="19089" b="9029"/>
            <a:stretch>
              <a:fillRect/>
            </a:stretch>
          </p:blipFill>
          <p:spPr>
            <a:xfrm rot="5400000">
              <a:off x="2349106" y="2694015"/>
              <a:ext cx="1814881" cy="65130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6" name="Google Shape;146;p50"/>
            <p:cNvPicPr preferRelativeResize="0"/>
            <p:nvPr/>
          </p:nvPicPr>
          <p:blipFill>
            <a:blip r:embed="rId2">
              <a:alphaModFix amt="20000"/>
            </a:blip>
            <a:srcRect l="54597" t="31445" r="16825" b="9027"/>
            <a:stretch>
              <a:fillRect/>
            </a:stretch>
          </p:blipFill>
          <p:spPr>
            <a:xfrm rot="5400000">
              <a:off x="8435259" y="3077812"/>
              <a:ext cx="1791433" cy="572204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47" name="Google Shape;147;p50"/>
          <p:cNvCxnSpPr/>
          <p:nvPr/>
        </p:nvCxnSpPr>
        <p:spPr>
          <a:xfrm flipH="1">
            <a:off x="6125488" y="3178428"/>
            <a:ext cx="0" cy="3127254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8" name="Google Shape;148;p50"/>
          <p:cNvSpPr txBox="1">
            <a:spLocks noGrp="1"/>
          </p:cNvSpPr>
          <p:nvPr>
            <p:ph type="title"/>
          </p:nvPr>
        </p:nvSpPr>
        <p:spPr>
          <a:xfrm>
            <a:off x="656023" y="2465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600"/>
              <a:buFont typeface="Helvetica Neue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50"/>
          <p:cNvSpPr txBox="1">
            <a:spLocks noGrp="1"/>
          </p:cNvSpPr>
          <p:nvPr>
            <p:ph type="body" idx="1"/>
          </p:nvPr>
        </p:nvSpPr>
        <p:spPr>
          <a:xfrm>
            <a:off x="656022" y="1903943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3"/>
              </a:buClr>
              <a:buSzPts val="2800"/>
              <a:buNone/>
              <a:defRPr b="1">
                <a:solidFill>
                  <a:schemeClr val="accent3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50"/>
          <p:cNvSpPr txBox="1">
            <a:spLocks noGrp="1"/>
          </p:cNvSpPr>
          <p:nvPr>
            <p:ph type="body" idx="2"/>
          </p:nvPr>
        </p:nvSpPr>
        <p:spPr>
          <a:xfrm>
            <a:off x="656021" y="2479149"/>
            <a:ext cx="10820015" cy="52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000"/>
              <a:buNone/>
              <a:defRPr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1" name="Google Shape;151;p50"/>
          <p:cNvSpPr txBox="1">
            <a:spLocks noGrp="1"/>
          </p:cNvSpPr>
          <p:nvPr>
            <p:ph type="body" idx="3"/>
          </p:nvPr>
        </p:nvSpPr>
        <p:spPr>
          <a:xfrm>
            <a:off x="656022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3"/>
              </a:buClr>
              <a:buSzPts val="2400"/>
              <a:buNone/>
              <a:defRPr sz="2400" b="1">
                <a:solidFill>
                  <a:schemeClr val="accent3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50"/>
          <p:cNvSpPr txBox="1">
            <a:spLocks noGrp="1"/>
          </p:cNvSpPr>
          <p:nvPr>
            <p:ph type="body" idx="4"/>
          </p:nvPr>
        </p:nvSpPr>
        <p:spPr>
          <a:xfrm>
            <a:off x="656022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" name="Google Shape;153;p50"/>
          <p:cNvSpPr txBox="1">
            <a:spLocks noGrp="1"/>
          </p:cNvSpPr>
          <p:nvPr>
            <p:ph type="body" idx="5"/>
          </p:nvPr>
        </p:nvSpPr>
        <p:spPr>
          <a:xfrm>
            <a:off x="6814990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3"/>
              </a:buClr>
              <a:buSzPts val="2400"/>
              <a:buNone/>
              <a:defRPr sz="2400" b="1">
                <a:solidFill>
                  <a:schemeClr val="accent3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50"/>
          <p:cNvSpPr txBox="1">
            <a:spLocks noGrp="1"/>
          </p:cNvSpPr>
          <p:nvPr>
            <p:ph type="body" idx="6"/>
          </p:nvPr>
        </p:nvSpPr>
        <p:spPr>
          <a:xfrm>
            <a:off x="6814990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wo Column - Purple">
  <p:cSld name="Title &amp; Two Column - Purple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51"/>
          <p:cNvSpPr/>
          <p:nvPr/>
        </p:nvSpPr>
        <p:spPr>
          <a:xfrm>
            <a:off x="0" y="0"/>
            <a:ext cx="12192000" cy="16093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7" name="Google Shape;157;p51"/>
          <p:cNvGrpSpPr/>
          <p:nvPr/>
        </p:nvGrpSpPr>
        <p:grpSpPr>
          <a:xfrm>
            <a:off x="-208789" y="0"/>
            <a:ext cx="12609576" cy="2174490"/>
            <a:chOff x="-1" y="5043119"/>
            <a:chExt cx="12192000" cy="1814883"/>
          </a:xfrm>
        </p:grpSpPr>
        <p:pic>
          <p:nvPicPr>
            <p:cNvPr id="158" name="Google Shape;158;p51"/>
            <p:cNvPicPr preferRelativeResize="0"/>
            <p:nvPr/>
          </p:nvPicPr>
          <p:blipFill>
            <a:blip r:embed="rId2">
              <a:alphaModFix amt="20000"/>
            </a:blip>
            <a:srcRect l="50000" t="7392" r="19089" b="9029"/>
            <a:stretch>
              <a:fillRect/>
            </a:stretch>
          </p:blipFill>
          <p:spPr>
            <a:xfrm rot="5400000">
              <a:off x="2349106" y="2694015"/>
              <a:ext cx="1814881" cy="65130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9" name="Google Shape;159;p51"/>
            <p:cNvPicPr preferRelativeResize="0"/>
            <p:nvPr/>
          </p:nvPicPr>
          <p:blipFill>
            <a:blip r:embed="rId2">
              <a:alphaModFix amt="20000"/>
            </a:blip>
            <a:srcRect l="54597" t="31445" r="16825" b="9027"/>
            <a:stretch>
              <a:fillRect/>
            </a:stretch>
          </p:blipFill>
          <p:spPr>
            <a:xfrm rot="5400000">
              <a:off x="8435259" y="3077812"/>
              <a:ext cx="1791433" cy="572204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60" name="Google Shape;160;p51"/>
          <p:cNvCxnSpPr/>
          <p:nvPr/>
        </p:nvCxnSpPr>
        <p:spPr>
          <a:xfrm flipH="1">
            <a:off x="6125488" y="3178428"/>
            <a:ext cx="0" cy="3127254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1" name="Google Shape;161;p51"/>
          <p:cNvSpPr txBox="1">
            <a:spLocks noGrp="1"/>
          </p:cNvSpPr>
          <p:nvPr>
            <p:ph type="title"/>
          </p:nvPr>
        </p:nvSpPr>
        <p:spPr>
          <a:xfrm>
            <a:off x="656023" y="2465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600"/>
              <a:buFont typeface="Helvetica Neue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51"/>
          <p:cNvSpPr txBox="1">
            <a:spLocks noGrp="1"/>
          </p:cNvSpPr>
          <p:nvPr>
            <p:ph type="body" idx="1"/>
          </p:nvPr>
        </p:nvSpPr>
        <p:spPr>
          <a:xfrm>
            <a:off x="656022" y="1903943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3" name="Google Shape;163;p51"/>
          <p:cNvSpPr txBox="1">
            <a:spLocks noGrp="1"/>
          </p:cNvSpPr>
          <p:nvPr>
            <p:ph type="body" idx="2"/>
          </p:nvPr>
        </p:nvSpPr>
        <p:spPr>
          <a:xfrm>
            <a:off x="656021" y="2479149"/>
            <a:ext cx="10820015" cy="52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000"/>
              <a:buNone/>
              <a:defRPr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p51"/>
          <p:cNvSpPr txBox="1">
            <a:spLocks noGrp="1"/>
          </p:cNvSpPr>
          <p:nvPr>
            <p:ph type="body" idx="3"/>
          </p:nvPr>
        </p:nvSpPr>
        <p:spPr>
          <a:xfrm>
            <a:off x="656022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ts val="2400"/>
              <a:buNone/>
              <a:defRPr sz="2400" b="1">
                <a:solidFill>
                  <a:schemeClr val="accen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5" name="Google Shape;165;p51"/>
          <p:cNvSpPr txBox="1">
            <a:spLocks noGrp="1"/>
          </p:cNvSpPr>
          <p:nvPr>
            <p:ph type="body" idx="4"/>
          </p:nvPr>
        </p:nvSpPr>
        <p:spPr>
          <a:xfrm>
            <a:off x="656022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6" name="Google Shape;166;p51"/>
          <p:cNvSpPr txBox="1">
            <a:spLocks noGrp="1"/>
          </p:cNvSpPr>
          <p:nvPr>
            <p:ph type="body" idx="5"/>
          </p:nvPr>
        </p:nvSpPr>
        <p:spPr>
          <a:xfrm>
            <a:off x="6814990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ts val="2400"/>
              <a:buNone/>
              <a:defRPr sz="2400" b="1">
                <a:solidFill>
                  <a:schemeClr val="accen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51"/>
          <p:cNvSpPr txBox="1">
            <a:spLocks noGrp="1"/>
          </p:cNvSpPr>
          <p:nvPr>
            <p:ph type="body" idx="6"/>
          </p:nvPr>
        </p:nvSpPr>
        <p:spPr>
          <a:xfrm>
            <a:off x="6814990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wo Column - Teal">
  <p:cSld name="Title &amp; Two Column - Teal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2"/>
          <p:cNvSpPr/>
          <p:nvPr/>
        </p:nvSpPr>
        <p:spPr>
          <a:xfrm>
            <a:off x="0" y="0"/>
            <a:ext cx="12192000" cy="160934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0" name="Google Shape;170;p52"/>
          <p:cNvGrpSpPr/>
          <p:nvPr/>
        </p:nvGrpSpPr>
        <p:grpSpPr>
          <a:xfrm>
            <a:off x="-208789" y="0"/>
            <a:ext cx="12609576" cy="2174490"/>
            <a:chOff x="-1" y="5043119"/>
            <a:chExt cx="12192000" cy="1814883"/>
          </a:xfrm>
        </p:grpSpPr>
        <p:pic>
          <p:nvPicPr>
            <p:cNvPr id="171" name="Google Shape;171;p52"/>
            <p:cNvPicPr preferRelativeResize="0"/>
            <p:nvPr/>
          </p:nvPicPr>
          <p:blipFill>
            <a:blip r:embed="rId2">
              <a:alphaModFix amt="20000"/>
            </a:blip>
            <a:srcRect l="50000" t="7392" r="19089" b="9029"/>
            <a:stretch>
              <a:fillRect/>
            </a:stretch>
          </p:blipFill>
          <p:spPr>
            <a:xfrm rot="5400000">
              <a:off x="2349106" y="2694015"/>
              <a:ext cx="1814881" cy="65130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2" name="Google Shape;172;p52"/>
            <p:cNvPicPr preferRelativeResize="0"/>
            <p:nvPr/>
          </p:nvPicPr>
          <p:blipFill>
            <a:blip r:embed="rId2">
              <a:alphaModFix amt="20000"/>
            </a:blip>
            <a:srcRect l="54597" t="31445" r="16825" b="9027"/>
            <a:stretch>
              <a:fillRect/>
            </a:stretch>
          </p:blipFill>
          <p:spPr>
            <a:xfrm rot="5400000">
              <a:off x="8435259" y="3077812"/>
              <a:ext cx="1791433" cy="572204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73" name="Google Shape;173;p52"/>
          <p:cNvCxnSpPr/>
          <p:nvPr/>
        </p:nvCxnSpPr>
        <p:spPr>
          <a:xfrm flipH="1">
            <a:off x="6125488" y="3178428"/>
            <a:ext cx="0" cy="3127254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4" name="Google Shape;174;p52"/>
          <p:cNvSpPr txBox="1">
            <a:spLocks noGrp="1"/>
          </p:cNvSpPr>
          <p:nvPr>
            <p:ph type="title"/>
          </p:nvPr>
        </p:nvSpPr>
        <p:spPr>
          <a:xfrm>
            <a:off x="656023" y="2465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600"/>
              <a:buFont typeface="Helvetica Neue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52"/>
          <p:cNvSpPr txBox="1">
            <a:spLocks noGrp="1"/>
          </p:cNvSpPr>
          <p:nvPr>
            <p:ph type="body" idx="1"/>
          </p:nvPr>
        </p:nvSpPr>
        <p:spPr>
          <a:xfrm>
            <a:off x="656022" y="1903943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6"/>
              </a:buClr>
              <a:buSzPts val="2800"/>
              <a:buNone/>
              <a:defRPr b="1">
                <a:solidFill>
                  <a:schemeClr val="accent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" name="Google Shape;176;p52"/>
          <p:cNvSpPr txBox="1">
            <a:spLocks noGrp="1"/>
          </p:cNvSpPr>
          <p:nvPr>
            <p:ph type="body" idx="2"/>
          </p:nvPr>
        </p:nvSpPr>
        <p:spPr>
          <a:xfrm>
            <a:off x="656021" y="2479149"/>
            <a:ext cx="10820015" cy="52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000"/>
              <a:buNone/>
              <a:defRPr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7" name="Google Shape;177;p52"/>
          <p:cNvSpPr txBox="1">
            <a:spLocks noGrp="1"/>
          </p:cNvSpPr>
          <p:nvPr>
            <p:ph type="body" idx="3"/>
          </p:nvPr>
        </p:nvSpPr>
        <p:spPr>
          <a:xfrm>
            <a:off x="656022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6"/>
              </a:buClr>
              <a:buSzPts val="2400"/>
              <a:buNone/>
              <a:defRPr sz="2400" b="1">
                <a:solidFill>
                  <a:schemeClr val="accent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" name="Google Shape;178;p52"/>
          <p:cNvSpPr txBox="1">
            <a:spLocks noGrp="1"/>
          </p:cNvSpPr>
          <p:nvPr>
            <p:ph type="body" idx="4"/>
          </p:nvPr>
        </p:nvSpPr>
        <p:spPr>
          <a:xfrm>
            <a:off x="656022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" name="Google Shape;179;p52"/>
          <p:cNvSpPr txBox="1">
            <a:spLocks noGrp="1"/>
          </p:cNvSpPr>
          <p:nvPr>
            <p:ph type="body" idx="5"/>
          </p:nvPr>
        </p:nvSpPr>
        <p:spPr>
          <a:xfrm>
            <a:off x="6814990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6"/>
              </a:buClr>
              <a:buSzPts val="2400"/>
              <a:buNone/>
              <a:defRPr sz="2400" b="1">
                <a:solidFill>
                  <a:schemeClr val="accent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0" name="Google Shape;180;p52"/>
          <p:cNvSpPr txBox="1">
            <a:spLocks noGrp="1"/>
          </p:cNvSpPr>
          <p:nvPr>
            <p:ph type="body" idx="6"/>
          </p:nvPr>
        </p:nvSpPr>
        <p:spPr>
          <a:xfrm>
            <a:off x="6814990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wo Column - Green">
  <p:cSld name="Title &amp; Two Column - Green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53"/>
          <p:cNvSpPr/>
          <p:nvPr/>
        </p:nvSpPr>
        <p:spPr>
          <a:xfrm>
            <a:off x="0" y="0"/>
            <a:ext cx="12192000" cy="16093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3" name="Google Shape;183;p53"/>
          <p:cNvGrpSpPr/>
          <p:nvPr/>
        </p:nvGrpSpPr>
        <p:grpSpPr>
          <a:xfrm>
            <a:off x="-208789" y="0"/>
            <a:ext cx="12609576" cy="2174490"/>
            <a:chOff x="-1" y="5043119"/>
            <a:chExt cx="12192000" cy="1814883"/>
          </a:xfrm>
        </p:grpSpPr>
        <p:pic>
          <p:nvPicPr>
            <p:cNvPr id="184" name="Google Shape;184;p53"/>
            <p:cNvPicPr preferRelativeResize="0"/>
            <p:nvPr/>
          </p:nvPicPr>
          <p:blipFill>
            <a:blip r:embed="rId2">
              <a:alphaModFix amt="20000"/>
            </a:blip>
            <a:srcRect l="50000" t="7392" r="19089" b="9029"/>
            <a:stretch>
              <a:fillRect/>
            </a:stretch>
          </p:blipFill>
          <p:spPr>
            <a:xfrm rot="5400000">
              <a:off x="2349106" y="2694015"/>
              <a:ext cx="1814881" cy="65130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5" name="Google Shape;185;p53"/>
            <p:cNvPicPr preferRelativeResize="0"/>
            <p:nvPr/>
          </p:nvPicPr>
          <p:blipFill>
            <a:blip r:embed="rId2">
              <a:alphaModFix amt="20000"/>
            </a:blip>
            <a:srcRect l="54597" t="31445" r="16825" b="9027"/>
            <a:stretch>
              <a:fillRect/>
            </a:stretch>
          </p:blipFill>
          <p:spPr>
            <a:xfrm rot="5400000">
              <a:off x="8435259" y="3077812"/>
              <a:ext cx="1791433" cy="572204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86" name="Google Shape;186;p53"/>
          <p:cNvCxnSpPr/>
          <p:nvPr/>
        </p:nvCxnSpPr>
        <p:spPr>
          <a:xfrm flipH="1">
            <a:off x="6125488" y="3178428"/>
            <a:ext cx="0" cy="3127254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7" name="Google Shape;187;p53"/>
          <p:cNvSpPr txBox="1">
            <a:spLocks noGrp="1"/>
          </p:cNvSpPr>
          <p:nvPr>
            <p:ph type="title"/>
          </p:nvPr>
        </p:nvSpPr>
        <p:spPr>
          <a:xfrm>
            <a:off x="656023" y="2465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600"/>
              <a:buFont typeface="Helvetica Neue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53"/>
          <p:cNvSpPr txBox="1">
            <a:spLocks noGrp="1"/>
          </p:cNvSpPr>
          <p:nvPr>
            <p:ph type="body" idx="1"/>
          </p:nvPr>
        </p:nvSpPr>
        <p:spPr>
          <a:xfrm>
            <a:off x="656022" y="1903943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SzPts val="2800"/>
              <a:buNone/>
              <a:defRPr b="1">
                <a:solidFill>
                  <a:schemeClr val="accent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" name="Google Shape;189;p53"/>
          <p:cNvSpPr txBox="1">
            <a:spLocks noGrp="1"/>
          </p:cNvSpPr>
          <p:nvPr>
            <p:ph type="body" idx="2"/>
          </p:nvPr>
        </p:nvSpPr>
        <p:spPr>
          <a:xfrm>
            <a:off x="656021" y="2479149"/>
            <a:ext cx="10820015" cy="52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000"/>
              <a:buNone/>
              <a:defRPr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0" name="Google Shape;190;p53"/>
          <p:cNvSpPr txBox="1">
            <a:spLocks noGrp="1"/>
          </p:cNvSpPr>
          <p:nvPr>
            <p:ph type="body" idx="3"/>
          </p:nvPr>
        </p:nvSpPr>
        <p:spPr>
          <a:xfrm>
            <a:off x="656022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SzPts val="2400"/>
              <a:buNone/>
              <a:defRPr sz="2400" b="1">
                <a:solidFill>
                  <a:schemeClr val="accent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53"/>
          <p:cNvSpPr txBox="1">
            <a:spLocks noGrp="1"/>
          </p:cNvSpPr>
          <p:nvPr>
            <p:ph type="body" idx="4"/>
          </p:nvPr>
        </p:nvSpPr>
        <p:spPr>
          <a:xfrm>
            <a:off x="656022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2" name="Google Shape;192;p53"/>
          <p:cNvSpPr txBox="1">
            <a:spLocks noGrp="1"/>
          </p:cNvSpPr>
          <p:nvPr>
            <p:ph type="body" idx="5"/>
          </p:nvPr>
        </p:nvSpPr>
        <p:spPr>
          <a:xfrm>
            <a:off x="6814990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SzPts val="2400"/>
              <a:buNone/>
              <a:defRPr sz="2400" b="1">
                <a:solidFill>
                  <a:schemeClr val="accent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3" name="Google Shape;193;p53"/>
          <p:cNvSpPr txBox="1">
            <a:spLocks noGrp="1"/>
          </p:cNvSpPr>
          <p:nvPr>
            <p:ph type="body" idx="6"/>
          </p:nvPr>
        </p:nvSpPr>
        <p:spPr>
          <a:xfrm>
            <a:off x="6814990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 Colored Background - Blue">
  <p:cSld name="Title on Colored Background - Blue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54"/>
          <p:cNvSpPr/>
          <p:nvPr/>
        </p:nvSpPr>
        <p:spPr>
          <a:xfrm>
            <a:off x="0" y="3541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54"/>
          <p:cNvSpPr/>
          <p:nvPr/>
        </p:nvSpPr>
        <p:spPr>
          <a:xfrm>
            <a:off x="1941095" y="2837119"/>
            <a:ext cx="8293768" cy="1094802"/>
          </a:xfrm>
          <a:prstGeom prst="rect">
            <a:avLst/>
          </a:prstGeom>
          <a:noFill/>
          <a:ln w="571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54"/>
          <p:cNvSpPr/>
          <p:nvPr/>
        </p:nvSpPr>
        <p:spPr>
          <a:xfrm>
            <a:off x="2610678" y="2502568"/>
            <a:ext cx="6997148" cy="8021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8" name="Google Shape;198;p54"/>
          <p:cNvPicPr preferRelativeResize="0"/>
          <p:nvPr/>
        </p:nvPicPr>
        <p:blipFill>
          <a:blip r:embed="rId2">
            <a:alphaModFix amt="20000"/>
          </a:blip>
          <a:srcRect l="60398" t="16294" r="3320" b="6458"/>
          <a:stretch>
            <a:fillRect/>
          </a:stretch>
        </p:blipFill>
        <p:spPr>
          <a:xfrm rot="5400000">
            <a:off x="4171319" y="95874"/>
            <a:ext cx="3849350" cy="12192003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54"/>
          <p:cNvSpPr txBox="1">
            <a:spLocks noGrp="1"/>
          </p:cNvSpPr>
          <p:nvPr>
            <p:ph type="title"/>
          </p:nvPr>
        </p:nvSpPr>
        <p:spPr>
          <a:xfrm>
            <a:off x="2145791" y="3099692"/>
            <a:ext cx="7851649" cy="56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200"/>
              <a:buFont typeface="Helvetica Neue"/>
              <a:buNone/>
              <a:defRPr sz="32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54"/>
          <p:cNvSpPr txBox="1">
            <a:spLocks noGrp="1"/>
          </p:cNvSpPr>
          <p:nvPr>
            <p:ph type="body" idx="1"/>
          </p:nvPr>
        </p:nvSpPr>
        <p:spPr>
          <a:xfrm>
            <a:off x="2610678" y="2678354"/>
            <a:ext cx="6997148" cy="375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 Colored Background - Purple">
  <p:cSld name="Title on Colored Background - Purple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55"/>
          <p:cNvSpPr/>
          <p:nvPr/>
        </p:nvSpPr>
        <p:spPr>
          <a:xfrm>
            <a:off x="0" y="3541"/>
            <a:ext cx="12192000" cy="6858000"/>
          </a:xfrm>
          <a:prstGeom prst="rect">
            <a:avLst/>
          </a:prstGeom>
          <a:solidFill>
            <a:srgbClr val="9746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55"/>
          <p:cNvSpPr/>
          <p:nvPr/>
        </p:nvSpPr>
        <p:spPr>
          <a:xfrm>
            <a:off x="1941095" y="2837119"/>
            <a:ext cx="8293768" cy="1094802"/>
          </a:xfrm>
          <a:prstGeom prst="rect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55"/>
          <p:cNvSpPr/>
          <p:nvPr/>
        </p:nvSpPr>
        <p:spPr>
          <a:xfrm>
            <a:off x="2610678" y="2502568"/>
            <a:ext cx="6997148" cy="802106"/>
          </a:xfrm>
          <a:prstGeom prst="rect">
            <a:avLst/>
          </a:prstGeom>
          <a:solidFill>
            <a:srgbClr val="9746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" name="Google Shape;205;p55"/>
          <p:cNvPicPr preferRelativeResize="0"/>
          <p:nvPr/>
        </p:nvPicPr>
        <p:blipFill>
          <a:blip r:embed="rId2">
            <a:alphaModFix amt="20000"/>
          </a:blip>
          <a:srcRect l="60398" t="16294" r="3320" b="6458"/>
          <a:stretch>
            <a:fillRect/>
          </a:stretch>
        </p:blipFill>
        <p:spPr>
          <a:xfrm rot="5400000">
            <a:off x="4171319" y="95874"/>
            <a:ext cx="3849350" cy="12192003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55"/>
          <p:cNvSpPr txBox="1">
            <a:spLocks noGrp="1"/>
          </p:cNvSpPr>
          <p:nvPr>
            <p:ph type="title"/>
          </p:nvPr>
        </p:nvSpPr>
        <p:spPr>
          <a:xfrm>
            <a:off x="2145791" y="3099692"/>
            <a:ext cx="7851649" cy="56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200"/>
              <a:buFont typeface="Helvetica Neue"/>
              <a:buNone/>
              <a:defRPr sz="32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55"/>
          <p:cNvSpPr txBox="1">
            <a:spLocks noGrp="1"/>
          </p:cNvSpPr>
          <p:nvPr>
            <p:ph type="body" idx="1"/>
          </p:nvPr>
        </p:nvSpPr>
        <p:spPr>
          <a:xfrm>
            <a:off x="2610678" y="2678354"/>
            <a:ext cx="6997148" cy="375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 Colored Background - Teal">
  <p:cSld name="Title on Colored Background - Teal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6"/>
          <p:cNvSpPr/>
          <p:nvPr/>
        </p:nvSpPr>
        <p:spPr>
          <a:xfrm>
            <a:off x="0" y="3541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56"/>
          <p:cNvSpPr/>
          <p:nvPr/>
        </p:nvSpPr>
        <p:spPr>
          <a:xfrm>
            <a:off x="1941095" y="2837119"/>
            <a:ext cx="8293768" cy="1094802"/>
          </a:xfrm>
          <a:prstGeom prst="rect">
            <a:avLst/>
          </a:prstGeom>
          <a:noFill/>
          <a:ln w="5715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56"/>
          <p:cNvSpPr/>
          <p:nvPr/>
        </p:nvSpPr>
        <p:spPr>
          <a:xfrm>
            <a:off x="2610678" y="2502568"/>
            <a:ext cx="6997148" cy="80210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2" name="Google Shape;212;p56"/>
          <p:cNvPicPr preferRelativeResize="0"/>
          <p:nvPr/>
        </p:nvPicPr>
        <p:blipFill>
          <a:blip r:embed="rId2">
            <a:alphaModFix amt="20000"/>
          </a:blip>
          <a:srcRect l="60398" t="16294" r="3320" b="6458"/>
          <a:stretch>
            <a:fillRect/>
          </a:stretch>
        </p:blipFill>
        <p:spPr>
          <a:xfrm rot="5400000">
            <a:off x="4171319" y="95874"/>
            <a:ext cx="3849350" cy="12192003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56"/>
          <p:cNvSpPr txBox="1">
            <a:spLocks noGrp="1"/>
          </p:cNvSpPr>
          <p:nvPr>
            <p:ph type="title"/>
          </p:nvPr>
        </p:nvSpPr>
        <p:spPr>
          <a:xfrm>
            <a:off x="2145791" y="3099692"/>
            <a:ext cx="7851649" cy="56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200"/>
              <a:buFont typeface="Helvetica Neue"/>
              <a:buNone/>
              <a:defRPr sz="32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56"/>
          <p:cNvSpPr txBox="1">
            <a:spLocks noGrp="1"/>
          </p:cNvSpPr>
          <p:nvPr>
            <p:ph type="body" idx="1"/>
          </p:nvPr>
        </p:nvSpPr>
        <p:spPr>
          <a:xfrm>
            <a:off x="2610678" y="2678354"/>
            <a:ext cx="6997148" cy="375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 Colored Background - Green">
  <p:cSld name="Title on Colored Background - Green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57"/>
          <p:cNvSpPr/>
          <p:nvPr/>
        </p:nvSpPr>
        <p:spPr>
          <a:xfrm>
            <a:off x="0" y="3541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57"/>
          <p:cNvSpPr/>
          <p:nvPr/>
        </p:nvSpPr>
        <p:spPr>
          <a:xfrm>
            <a:off x="1941095" y="2837119"/>
            <a:ext cx="8293768" cy="1094802"/>
          </a:xfrm>
          <a:prstGeom prst="rect">
            <a:avLst/>
          </a:prstGeom>
          <a:noFill/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57"/>
          <p:cNvSpPr/>
          <p:nvPr/>
        </p:nvSpPr>
        <p:spPr>
          <a:xfrm>
            <a:off x="2610678" y="2502568"/>
            <a:ext cx="6997148" cy="8021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9" name="Google Shape;219;p57"/>
          <p:cNvPicPr preferRelativeResize="0"/>
          <p:nvPr/>
        </p:nvPicPr>
        <p:blipFill>
          <a:blip r:embed="rId2">
            <a:alphaModFix amt="20000"/>
          </a:blip>
          <a:srcRect l="60398" t="16294" r="3320" b="6458"/>
          <a:stretch>
            <a:fillRect/>
          </a:stretch>
        </p:blipFill>
        <p:spPr>
          <a:xfrm rot="5400000">
            <a:off x="4171319" y="95874"/>
            <a:ext cx="3849350" cy="12192003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57"/>
          <p:cNvSpPr txBox="1">
            <a:spLocks noGrp="1"/>
          </p:cNvSpPr>
          <p:nvPr>
            <p:ph type="title"/>
          </p:nvPr>
        </p:nvSpPr>
        <p:spPr>
          <a:xfrm>
            <a:off x="2145791" y="3099692"/>
            <a:ext cx="7851649" cy="56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200"/>
              <a:buFont typeface="Helvetica Neue"/>
              <a:buNone/>
              <a:defRPr sz="32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57"/>
          <p:cNvSpPr txBox="1">
            <a:spLocks noGrp="1"/>
          </p:cNvSpPr>
          <p:nvPr>
            <p:ph type="body" idx="1"/>
          </p:nvPr>
        </p:nvSpPr>
        <p:spPr>
          <a:xfrm>
            <a:off x="2610678" y="2678354"/>
            <a:ext cx="6997148" cy="375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lit - Teal">
  <p:cSld name="Split - Teal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31"/>
          <p:cNvSpPr/>
          <p:nvPr/>
        </p:nvSpPr>
        <p:spPr>
          <a:xfrm>
            <a:off x="0" y="0"/>
            <a:ext cx="357254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167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" name="Google Shape;34;p31"/>
          <p:cNvPicPr preferRelativeResize="0"/>
          <p:nvPr/>
        </p:nvPicPr>
        <p:blipFill>
          <a:blip r:embed="rId2">
            <a:alphaModFix amt="20000"/>
          </a:blip>
          <a:srcRect l="4826" t="9031" r="39371" b="9028"/>
          <a:stretch>
            <a:fillRect/>
          </a:stretch>
        </p:blipFill>
        <p:spPr>
          <a:xfrm>
            <a:off x="0" y="0"/>
            <a:ext cx="357254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31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912" cy="127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6"/>
              </a:buClr>
              <a:buSzPts val="3200"/>
              <a:buNone/>
              <a:defRPr sz="3200" b="1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1"/>
          <p:cNvSpPr txBox="1">
            <a:spLocks noGrp="1"/>
          </p:cNvSpPr>
          <p:nvPr>
            <p:ph type="body" idx="2"/>
          </p:nvPr>
        </p:nvSpPr>
        <p:spPr>
          <a:xfrm>
            <a:off x="4100513" y="2400300"/>
            <a:ext cx="7300912" cy="2128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5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5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5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5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5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1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847" cy="479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- Blue">
  <p:cSld name="Title &amp; Text - Blu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2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3600"/>
              <a:buFont typeface="Helvetica Neue"/>
              <a:buNone/>
              <a:defRPr sz="3600" b="1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40" name="Google Shape;40;p32"/>
          <p:cNvCxnSpPr/>
          <p:nvPr/>
        </p:nvCxnSpPr>
        <p:spPr>
          <a:xfrm rot="10800000" flipH="1">
            <a:off x="656024" y="1635973"/>
            <a:ext cx="10820189" cy="33878"/>
          </a:xfrm>
          <a:prstGeom prst="straightConnector1">
            <a:avLst/>
          </a:prstGeom>
          <a:noFill/>
          <a:ln w="9525" cap="flat" cmpd="sng">
            <a:solidFill>
              <a:srgbClr val="03679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1" name="Google Shape;41;p32"/>
          <p:cNvSpPr/>
          <p:nvPr/>
        </p:nvSpPr>
        <p:spPr>
          <a:xfrm>
            <a:off x="7858954" y="1589835"/>
            <a:ext cx="3617259" cy="92275"/>
          </a:xfrm>
          <a:prstGeom prst="rect">
            <a:avLst/>
          </a:prstGeom>
          <a:solidFill>
            <a:srgbClr val="0367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32"/>
          <p:cNvSpPr txBox="1">
            <a:spLocks noGrp="1"/>
          </p:cNvSpPr>
          <p:nvPr>
            <p:ph type="body" idx="1"/>
          </p:nvPr>
        </p:nvSpPr>
        <p:spPr>
          <a:xfrm>
            <a:off x="656022" y="1971675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3"/>
              </a:buClr>
              <a:buSzPts val="2800"/>
              <a:buNone/>
              <a:defRPr b="1">
                <a:solidFill>
                  <a:schemeClr val="accent3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32"/>
          <p:cNvSpPr txBox="1">
            <a:spLocks noGrp="1"/>
          </p:cNvSpPr>
          <p:nvPr>
            <p:ph type="body" idx="2"/>
          </p:nvPr>
        </p:nvSpPr>
        <p:spPr>
          <a:xfrm>
            <a:off x="656021" y="2614613"/>
            <a:ext cx="10820015" cy="37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3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- Purple">
  <p:cSld name="Title &amp; Text - Purple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3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SzPts val="3600"/>
              <a:buFont typeface="Helvetica Neue"/>
              <a:buNone/>
              <a:defRPr sz="3600" b="1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46" name="Google Shape;46;p33"/>
          <p:cNvCxnSpPr/>
          <p:nvPr/>
        </p:nvCxnSpPr>
        <p:spPr>
          <a:xfrm rot="10800000" flipH="1">
            <a:off x="656024" y="1635973"/>
            <a:ext cx="10820189" cy="33878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7" name="Google Shape;47;p33"/>
          <p:cNvSpPr/>
          <p:nvPr/>
        </p:nvSpPr>
        <p:spPr>
          <a:xfrm>
            <a:off x="7858954" y="1589835"/>
            <a:ext cx="3617259" cy="92275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33"/>
          <p:cNvSpPr txBox="1">
            <a:spLocks noGrp="1"/>
          </p:cNvSpPr>
          <p:nvPr>
            <p:ph type="body" idx="1"/>
          </p:nvPr>
        </p:nvSpPr>
        <p:spPr>
          <a:xfrm>
            <a:off x="656022" y="1971675"/>
            <a:ext cx="10820015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33"/>
          <p:cNvSpPr txBox="1">
            <a:spLocks noGrp="1"/>
          </p:cNvSpPr>
          <p:nvPr>
            <p:ph type="body" idx="2"/>
          </p:nvPr>
        </p:nvSpPr>
        <p:spPr>
          <a:xfrm>
            <a:off x="656021" y="2614612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- Teal">
  <p:cSld name="Title &amp; Text - Teal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4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5"/>
              </a:buClr>
              <a:buSzPts val="3600"/>
              <a:buFont typeface="Helvetica Neue"/>
              <a:buNone/>
              <a:defRPr sz="3600" b="1"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52" name="Google Shape;52;p34"/>
          <p:cNvCxnSpPr/>
          <p:nvPr/>
        </p:nvCxnSpPr>
        <p:spPr>
          <a:xfrm rot="10800000" flipH="1">
            <a:off x="656024" y="1635973"/>
            <a:ext cx="10820189" cy="33878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3" name="Google Shape;53;p34"/>
          <p:cNvSpPr/>
          <p:nvPr/>
        </p:nvSpPr>
        <p:spPr>
          <a:xfrm>
            <a:off x="7858954" y="1589835"/>
            <a:ext cx="3617259" cy="92275"/>
          </a:xfrm>
          <a:prstGeom prst="rect">
            <a:avLst/>
          </a:prstGeom>
          <a:solidFill>
            <a:schemeClr val="accent5"/>
          </a:solidFill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34"/>
          <p:cNvSpPr txBox="1">
            <a:spLocks noGrp="1"/>
          </p:cNvSpPr>
          <p:nvPr>
            <p:ph type="body" idx="1"/>
          </p:nvPr>
        </p:nvSpPr>
        <p:spPr>
          <a:xfrm>
            <a:off x="656022" y="1971676"/>
            <a:ext cx="10820015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6"/>
              </a:buClr>
              <a:buSzPts val="2800"/>
              <a:buNone/>
              <a:defRPr b="1">
                <a:solidFill>
                  <a:schemeClr val="accent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34"/>
          <p:cNvSpPr txBox="1">
            <a:spLocks noGrp="1"/>
          </p:cNvSpPr>
          <p:nvPr>
            <p:ph type="body" idx="2"/>
          </p:nvPr>
        </p:nvSpPr>
        <p:spPr>
          <a:xfrm>
            <a:off x="656021" y="2614612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6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- Green">
  <p:cSld name="Title &amp; Text - Green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5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ts val="3600"/>
              <a:buFont typeface="Helvetica Neue"/>
              <a:buNone/>
              <a:defRPr sz="3600" b="1"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58" name="Google Shape;58;p35"/>
          <p:cNvCxnSpPr/>
          <p:nvPr/>
        </p:nvCxnSpPr>
        <p:spPr>
          <a:xfrm rot="10800000" flipH="1">
            <a:off x="656024" y="1635973"/>
            <a:ext cx="10820189" cy="33878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9" name="Google Shape;59;p35"/>
          <p:cNvSpPr/>
          <p:nvPr/>
        </p:nvSpPr>
        <p:spPr>
          <a:xfrm>
            <a:off x="7858954" y="1589835"/>
            <a:ext cx="3617259" cy="92275"/>
          </a:xfrm>
          <a:prstGeom prst="rect">
            <a:avLst/>
          </a:prstGeom>
          <a:solidFill>
            <a:schemeClr val="accent4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35"/>
          <p:cNvSpPr txBox="1">
            <a:spLocks noGrp="1"/>
          </p:cNvSpPr>
          <p:nvPr>
            <p:ph type="body" idx="1"/>
          </p:nvPr>
        </p:nvSpPr>
        <p:spPr>
          <a:xfrm>
            <a:off x="656022" y="1971675"/>
            <a:ext cx="10820015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SzPts val="2800"/>
              <a:buNone/>
              <a:defRPr b="1">
                <a:solidFill>
                  <a:schemeClr val="accent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35"/>
          <p:cNvSpPr txBox="1">
            <a:spLocks noGrp="1"/>
          </p:cNvSpPr>
          <p:nvPr>
            <p:ph type="body" idx="2"/>
          </p:nvPr>
        </p:nvSpPr>
        <p:spPr>
          <a:xfrm>
            <a:off x="656021" y="2614612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with Dots - Blue">
  <p:cSld name="Title &amp; Text with Dots - Blu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36"/>
          <p:cNvGrpSpPr/>
          <p:nvPr/>
        </p:nvGrpSpPr>
        <p:grpSpPr>
          <a:xfrm>
            <a:off x="0" y="5303520"/>
            <a:ext cx="12191999" cy="1639827"/>
            <a:chOff x="0" y="5303520"/>
            <a:chExt cx="12191999" cy="1639827"/>
          </a:xfrm>
        </p:grpSpPr>
        <p:pic>
          <p:nvPicPr>
            <p:cNvPr id="64" name="Google Shape;64;p36"/>
            <p:cNvPicPr preferRelativeResize="0"/>
            <p:nvPr/>
          </p:nvPicPr>
          <p:blipFill>
            <a:blip r:embed="rId2">
              <a:alphaModFix amt="20000"/>
            </a:blip>
            <a:srcRect l="59835" t="10673" r="12103" b="6770"/>
            <a:stretch>
              <a:fillRect/>
            </a:stretch>
          </p:blipFill>
          <p:spPr>
            <a:xfrm rot="5400000">
              <a:off x="2302155" y="3001365"/>
              <a:ext cx="1639827" cy="62441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" name="Google Shape;65;p36"/>
            <p:cNvPicPr preferRelativeResize="0"/>
            <p:nvPr/>
          </p:nvPicPr>
          <p:blipFill>
            <a:blip r:embed="rId2">
              <a:alphaModFix amt="20000"/>
            </a:blip>
            <a:srcRect l="60063" t="10673" r="11951" b="6770"/>
            <a:stretch>
              <a:fillRect/>
            </a:stretch>
          </p:blipFill>
          <p:spPr>
            <a:xfrm rot="5400000">
              <a:off x="8439135" y="3108523"/>
              <a:ext cx="1557867" cy="59478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6" name="Google Shape;66;p36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3600"/>
              <a:buFont typeface="Helvetica Neue"/>
              <a:buNone/>
              <a:defRPr sz="3600" b="1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6"/>
          <p:cNvSpPr txBox="1">
            <a:spLocks noGrp="1"/>
          </p:cNvSpPr>
          <p:nvPr>
            <p:ph type="body" idx="1"/>
          </p:nvPr>
        </p:nvSpPr>
        <p:spPr>
          <a:xfrm>
            <a:off x="656023" y="1690688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3"/>
              </a:buClr>
              <a:buSzPts val="2800"/>
              <a:buNone/>
              <a:defRPr b="1">
                <a:solidFill>
                  <a:schemeClr val="accent3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36"/>
          <p:cNvSpPr txBox="1">
            <a:spLocks noGrp="1"/>
          </p:cNvSpPr>
          <p:nvPr>
            <p:ph type="body" idx="2"/>
          </p:nvPr>
        </p:nvSpPr>
        <p:spPr>
          <a:xfrm>
            <a:off x="656022" y="2333626"/>
            <a:ext cx="10820015" cy="37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3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with Dots - Purple">
  <p:cSld name="Title &amp; Text with Dots - Purple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37"/>
          <p:cNvGrpSpPr/>
          <p:nvPr/>
        </p:nvGrpSpPr>
        <p:grpSpPr>
          <a:xfrm>
            <a:off x="0" y="5303520"/>
            <a:ext cx="12191999" cy="1639827"/>
            <a:chOff x="0" y="5303520"/>
            <a:chExt cx="12191999" cy="1639827"/>
          </a:xfrm>
        </p:grpSpPr>
        <p:pic>
          <p:nvPicPr>
            <p:cNvPr id="71" name="Google Shape;71;p37"/>
            <p:cNvPicPr preferRelativeResize="0"/>
            <p:nvPr/>
          </p:nvPicPr>
          <p:blipFill>
            <a:blip r:embed="rId2">
              <a:alphaModFix amt="20000"/>
            </a:blip>
            <a:srcRect l="59835" t="10673" r="12103" b="6770"/>
            <a:stretch>
              <a:fillRect/>
            </a:stretch>
          </p:blipFill>
          <p:spPr>
            <a:xfrm rot="5400000">
              <a:off x="2302155" y="3001365"/>
              <a:ext cx="1639827" cy="62441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" name="Google Shape;72;p37"/>
            <p:cNvPicPr preferRelativeResize="0"/>
            <p:nvPr/>
          </p:nvPicPr>
          <p:blipFill>
            <a:blip r:embed="rId2">
              <a:alphaModFix amt="20000"/>
            </a:blip>
            <a:srcRect l="60063" t="10673" r="11951" b="6770"/>
            <a:stretch>
              <a:fillRect/>
            </a:stretch>
          </p:blipFill>
          <p:spPr>
            <a:xfrm rot="5400000">
              <a:off x="8439135" y="3108523"/>
              <a:ext cx="1557867" cy="59478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3" name="Google Shape;73;p37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SzPts val="3600"/>
              <a:buFont typeface="Helvetica Neue"/>
              <a:buNone/>
              <a:defRPr sz="3600" b="1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7"/>
          <p:cNvSpPr txBox="1">
            <a:spLocks noGrp="1"/>
          </p:cNvSpPr>
          <p:nvPr>
            <p:ph type="body" idx="1"/>
          </p:nvPr>
        </p:nvSpPr>
        <p:spPr>
          <a:xfrm>
            <a:off x="656022" y="1690688"/>
            <a:ext cx="10820015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7"/>
          <p:cNvSpPr txBox="1">
            <a:spLocks noGrp="1"/>
          </p:cNvSpPr>
          <p:nvPr>
            <p:ph type="body" idx="2"/>
          </p:nvPr>
        </p:nvSpPr>
        <p:spPr>
          <a:xfrm>
            <a:off x="656021" y="2333625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400"/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8" r:id="rId29"/>
  </p:sldLayoutIdLst>
  <p:transition/>
  <p:txStyles>
    <p:title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d21638d85a_0_0"/>
          <p:cNvSpPr/>
          <p:nvPr/>
        </p:nvSpPr>
        <p:spPr>
          <a:xfrm>
            <a:off x="4512366" y="3588025"/>
            <a:ext cx="7679700" cy="291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7" name="Google Shape;227;gd21638d85a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76350" y="5194625"/>
            <a:ext cx="4465448" cy="127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gd21638d85a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13650" y="5104600"/>
            <a:ext cx="3743400" cy="145355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gd21638d85a_0_0"/>
          <p:cNvSpPr txBox="1"/>
          <p:nvPr/>
        </p:nvSpPr>
        <p:spPr>
          <a:xfrm>
            <a:off x="5013825" y="841400"/>
            <a:ext cx="6523800" cy="4170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s" sz="6600" b="1" dirty="0">
                <a:solidFill>
                  <a:schemeClr val="bg2"/>
                </a:solidFill>
                <a:latin typeface="Helvetica Neue"/>
                <a:ea typeface="Helvetica Neue"/>
                <a:cs typeface="Helvetica Neue"/>
              </a:rPr>
              <a:t>Coordinación asistencial por teléfono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1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58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5"/>
              </a:buClr>
              <a:buSzPts val="3600"/>
              <a:buFont typeface="Helvetica Neue"/>
              <a:buNone/>
            </a:pPr>
            <a:r>
              <a:rPr lang="es" sz="3600" b="1" i="0" strike="noStrike" cap="none" spc="0" baseline="0">
                <a:solidFill>
                  <a:srgbClr val="029FA0"/>
                </a:solidFill>
                <a:effectLst/>
                <a:latin typeface="Helvetica Neue"/>
                <a:ea typeface="Helvetica Neue"/>
                <a:cs typeface="Helvetica Neue"/>
              </a:rPr>
              <a:t>Explorar los pasos de la coordinación asistencial por teléfono</a:t>
            </a:r>
          </a:p>
        </p:txBody>
      </p:sp>
      <p:sp>
        <p:nvSpPr>
          <p:cNvPr id="306" name="Google Shape;306;p58"/>
          <p:cNvSpPr txBox="1">
            <a:spLocks noGrp="1"/>
          </p:cNvSpPr>
          <p:nvPr>
            <p:ph type="body" idx="1"/>
          </p:nvPr>
        </p:nvSpPr>
        <p:spPr>
          <a:xfrm>
            <a:off x="656020" y="1866900"/>
            <a:ext cx="10820015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6"/>
              </a:buClr>
              <a:buSzPts val="2800"/>
              <a:buNone/>
            </a:pPr>
            <a:r>
              <a:rPr lang="es" sz="2800" b="1" i="0" strike="noStrike" cap="none" spc="0" baseline="0">
                <a:solidFill>
                  <a:srgbClr val="405D78"/>
                </a:solidFill>
                <a:effectLst/>
                <a:latin typeface="Helvetica Neue"/>
                <a:ea typeface="Helvetica Neue"/>
                <a:cs typeface="Helvetica Neue"/>
              </a:rPr>
              <a:t>Actividad</a:t>
            </a:r>
          </a:p>
        </p:txBody>
      </p:sp>
      <p:sp>
        <p:nvSpPr>
          <p:cNvPr id="307" name="Google Shape;307;p58"/>
          <p:cNvSpPr txBox="1">
            <a:spLocks noGrp="1"/>
          </p:cNvSpPr>
          <p:nvPr>
            <p:ph type="body" idx="2"/>
          </p:nvPr>
        </p:nvSpPr>
        <p:spPr>
          <a:xfrm>
            <a:off x="656021" y="2614612"/>
            <a:ext cx="10820015" cy="4049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6"/>
              </a:buClr>
              <a:buSzPts val="2800"/>
              <a:buChar char="•"/>
            </a:pPr>
            <a:r>
              <a:rPr lang="es" sz="2000" b="0" i="0" strike="noStrike" cap="none" spc="0" baseline="0" dirty="0">
                <a:solidFill>
                  <a:srgbClr val="000000"/>
                </a:solidFill>
                <a:effectLst/>
                <a:latin typeface="+mj-lt"/>
                <a:ea typeface="Helvetica Neue"/>
                <a:cs typeface="Helvetica Neue"/>
              </a:rPr>
              <a:t>Cada tabla corresponde a un paso de la coordinación asistencial</a:t>
            </a:r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6"/>
              </a:buClr>
              <a:buSzPts val="2800"/>
              <a:buChar char="•"/>
            </a:pPr>
            <a:r>
              <a:rPr lang="es" sz="2000" b="0" i="0" strike="noStrike" cap="none" spc="0" baseline="0" dirty="0">
                <a:solidFill>
                  <a:srgbClr val="000000"/>
                </a:solidFill>
                <a:effectLst/>
                <a:latin typeface="+mj-lt"/>
                <a:ea typeface="Helvetica Neue"/>
                <a:cs typeface="Helvetica Neue"/>
              </a:rPr>
              <a:t>En 6 grupos, cada uno centrado en uno de los pasos de la coordinación asistencial, discuta y anote las consideraciones clave para completar el paso en cuestión por teléfono (20 minutos).</a:t>
            </a:r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6"/>
              </a:buClr>
              <a:buSzPts val="2800"/>
              <a:buChar char="•"/>
            </a:pPr>
            <a:r>
              <a:rPr lang="es" sz="2000" b="0" i="0" strike="noStrike" cap="none" spc="0" baseline="0" dirty="0">
                <a:solidFill>
                  <a:srgbClr val="000000"/>
                </a:solidFill>
                <a:effectLst/>
                <a:latin typeface="+mj-lt"/>
                <a:ea typeface="Helvetica Neue"/>
                <a:cs typeface="Helvetica Neue"/>
              </a:rPr>
              <a:t>Avance al siguiente paso, lea las consideraciones enumeradas por el grupo anterior que trata de ese paso y agregue sus propias consideraciones (15 minutos).</a:t>
            </a:r>
          </a:p>
          <a:p>
            <a:pPr marL="457200" lvl="0" indent="-406400" algn="l" rtl="0">
              <a:lnSpc>
                <a:spcPct val="110000"/>
              </a:lnSpc>
              <a:spcBef>
                <a:spcPts val="1000"/>
              </a:spcBef>
              <a:spcAft>
                <a:spcPct val="0"/>
              </a:spcAft>
              <a:buClr>
                <a:schemeClr val="accent6"/>
              </a:buClr>
              <a:buSzPts val="2800"/>
              <a:buChar char="•"/>
            </a:pPr>
            <a:r>
              <a:rPr lang="es" sz="2000" b="0" i="0" strike="noStrike" cap="none" spc="0" baseline="0" dirty="0">
                <a:solidFill>
                  <a:srgbClr val="000000"/>
                </a:solidFill>
                <a:effectLst/>
                <a:latin typeface="+mj-lt"/>
                <a:ea typeface="Helvetica Neue"/>
                <a:cs typeface="Helvetica Neue"/>
              </a:rPr>
              <a:t>Todos los grupos deben completar el ciclo de los 6 pasos de la gestión de casos.</a:t>
            </a:r>
          </a:p>
        </p:txBody>
      </p:sp>
      <p:pic>
        <p:nvPicPr>
          <p:cNvPr id="6" name="Google Shape;476;p26">
            <a:extLst>
              <a:ext uri="{FF2B5EF4-FFF2-40B4-BE49-F238E27FC236}">
                <a16:creationId xmlns:a16="http://schemas.microsoft.com/office/drawing/2014/main" id="{46CCD0C8-1090-4947-8EF2-6E1AF07CD4E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49222" y="4799496"/>
            <a:ext cx="3386757" cy="33867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0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SzPts val="3600"/>
              <a:buFont typeface="Helvetica Neue"/>
              <a:buNone/>
            </a:pPr>
            <a:r>
              <a:rPr lang="es" sz="3600" b="1" i="0" strike="noStrike" cap="none" spc="0" baseline="0">
                <a:solidFill>
                  <a:srgbClr val="97467C"/>
                </a:solidFill>
                <a:effectLst/>
                <a:latin typeface="Helvetica Neue"/>
                <a:ea typeface="Helvetica Neue"/>
                <a:cs typeface="Helvetica Neue"/>
              </a:rPr>
              <a:t>Realizar evaluaciones por teléfono</a:t>
            </a:r>
          </a:p>
        </p:txBody>
      </p:sp>
      <p:sp>
        <p:nvSpPr>
          <p:cNvPr id="314" name="Google Shape;314;p10"/>
          <p:cNvSpPr txBox="1">
            <a:spLocks noGrp="1"/>
          </p:cNvSpPr>
          <p:nvPr>
            <p:ph type="body" idx="2"/>
          </p:nvPr>
        </p:nvSpPr>
        <p:spPr>
          <a:xfrm>
            <a:off x="656021" y="2614612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2000"/>
              <a:buFont typeface="Arial"/>
              <a:buChar char="●"/>
            </a:pPr>
            <a:r>
              <a:rPr lang="es" sz="20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Señalar ejemplos de preguntas clave que se le pueden hacer a un NNA o un adulto de confianza (generalmente el cuidador) para investigar la situación.</a:t>
            </a:r>
          </a:p>
          <a:p>
            <a:pPr marL="342900" lvl="0" indent="-342900" algn="l" rtl="0">
              <a:lnSpc>
                <a:spcPct val="115000"/>
              </a:lnSpc>
              <a:spcBef>
                <a:spcPts val="1000"/>
              </a:spcBef>
              <a:spcAft>
                <a:spcPct val="0"/>
              </a:spcAft>
              <a:buSzPts val="2000"/>
              <a:buFont typeface="Arial"/>
              <a:buChar char="●"/>
            </a:pPr>
            <a:r>
              <a:rPr lang="es" sz="20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Indicar las formas en que se puede triangular la información.</a:t>
            </a:r>
          </a:p>
          <a:p>
            <a:pPr marL="342900" lvl="0" indent="-342900" algn="l" rtl="0">
              <a:lnSpc>
                <a:spcPct val="115000"/>
              </a:lnSpc>
              <a:spcBef>
                <a:spcPts val="1000"/>
              </a:spcBef>
              <a:spcAft>
                <a:spcPct val="0"/>
              </a:spcAft>
              <a:buSzPts val="2000"/>
              <a:buFont typeface="Arial"/>
              <a:buChar char="●"/>
            </a:pPr>
            <a:r>
              <a:rPr lang="es" sz="20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Explicar las medidas inmediatas que se deben tomar cuando la seguridad de un NNA o su cuidador está en juego.</a:t>
            </a: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ts val="2800"/>
              <a:buNone/>
            </a:pPr>
            <a:endParaRPr dirty="0">
              <a:highlight>
                <a:srgbClr val="FFFF00"/>
              </a:highlight>
            </a:endParaRPr>
          </a:p>
        </p:txBody>
      </p:sp>
      <p:sp>
        <p:nvSpPr>
          <p:cNvPr id="315" name="Google Shape;315;p10"/>
          <p:cNvSpPr txBox="1">
            <a:spLocks noGrp="1"/>
          </p:cNvSpPr>
          <p:nvPr>
            <p:ph type="body" idx="1"/>
          </p:nvPr>
        </p:nvSpPr>
        <p:spPr>
          <a:xfrm>
            <a:off x="656022" y="1971675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71345C"/>
              </a:buClr>
              <a:buSzPts val="2800"/>
              <a:buNone/>
            </a:pPr>
            <a:r>
              <a:rPr lang="es" sz="2800" b="1" i="0" strike="noStrike" cap="none" spc="0" baseline="0">
                <a:solidFill>
                  <a:srgbClr val="71345C"/>
                </a:solidFill>
                <a:effectLst/>
                <a:latin typeface="Helvetica Neue"/>
                <a:ea typeface="Helvetica Neue"/>
                <a:cs typeface="Helvetica Neue"/>
              </a:rPr>
              <a:t>Objetivos de la sesión</a:t>
            </a:r>
          </a:p>
        </p:txBody>
      </p:sp>
      <p:pic>
        <p:nvPicPr>
          <p:cNvPr id="316" name="Google Shape;316;p10" descr="objective Icon 22062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31920" y="4163258"/>
            <a:ext cx="19050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1"/>
          <p:cNvSpPr txBox="1">
            <a:spLocks noGrp="1"/>
          </p:cNvSpPr>
          <p:nvPr>
            <p:ph type="title"/>
          </p:nvPr>
        </p:nvSpPr>
        <p:spPr>
          <a:xfrm>
            <a:off x="656023" y="365126"/>
            <a:ext cx="10515600" cy="1064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5"/>
              </a:buClr>
              <a:buSzPts val="3600"/>
              <a:buFont typeface="Helvetica Neue"/>
              <a:buNone/>
            </a:pPr>
            <a:r>
              <a:rPr lang="es" sz="3600" b="1" i="0" strike="noStrike" cap="none" spc="0" baseline="0">
                <a:solidFill>
                  <a:srgbClr val="029FA0"/>
                </a:solidFill>
                <a:effectLst/>
                <a:latin typeface="Helvetica Neue"/>
                <a:ea typeface="Helvetica Neue"/>
                <a:cs typeface="Helvetica Neue"/>
              </a:rPr>
              <a:t>Escenario de evaluación</a:t>
            </a:r>
          </a:p>
        </p:txBody>
      </p:sp>
      <p:sp>
        <p:nvSpPr>
          <p:cNvPr id="322" name="Google Shape;322;p11"/>
          <p:cNvSpPr txBox="1">
            <a:spLocks noGrp="1"/>
          </p:cNvSpPr>
          <p:nvPr>
            <p:ph type="body" idx="2"/>
          </p:nvPr>
        </p:nvSpPr>
        <p:spPr>
          <a:xfrm>
            <a:off x="656021" y="1744601"/>
            <a:ext cx="10820015" cy="4638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just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1000"/>
              <a:buNone/>
            </a:pPr>
            <a:r>
              <a:rPr lang="es" sz="20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Inés tiene 14 años. Ha estado viviendo con su madre y 3 hermanos menores en un campamento informal en el Líbano desde que su padre murió mientras combatía en Siria, hace 6 años. Inés normalmente asiste a una escuela con el apoyo de una ONG local, al tiempo que participa en un proyecto para generar un pequeño ingreso con otras niñas del campamento. Fue derivada a asistentes sociales cuando su madre fue hospitalizada con COVID-19. Inés ya no asiste a la escuela ni participa en actividades generadoras de ingresos. No está claro cómo se mantiene a sí misma y a sus hermanos económicamente. Los hermanos siguen asistiendo a la escuela con regularidad. </a:t>
            </a:r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ct val="0"/>
              </a:spcAft>
              <a:buSzPts val="1000"/>
              <a:buNone/>
            </a:pP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ct val="0"/>
              </a:spcAft>
              <a:buSzPts val="1000"/>
              <a:buNone/>
            </a:pPr>
            <a:r>
              <a:rPr lang="es" sz="20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En su grupo, discuta:</a:t>
            </a:r>
          </a:p>
          <a:p>
            <a:pPr marL="228600" lvl="0" indent="-228600" algn="just" rtl="0">
              <a:lnSpc>
                <a:spcPct val="115000"/>
              </a:lnSpc>
              <a:spcBef>
                <a:spcPts val="1000"/>
              </a:spcBef>
              <a:spcAft>
                <a:spcPct val="0"/>
              </a:spcAft>
              <a:buSzPts val="1000"/>
              <a:buFont typeface="Noto Sans Symbols"/>
              <a:buChar char="❖"/>
            </a:pPr>
            <a:r>
              <a:rPr lang="es" sz="20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Preguntas que le haría al NNA.</a:t>
            </a:r>
          </a:p>
          <a:p>
            <a:pPr marL="228600" lvl="0" indent="-228600" algn="just" rtl="0">
              <a:lnSpc>
                <a:spcPct val="115000"/>
              </a:lnSpc>
              <a:spcBef>
                <a:spcPts val="1000"/>
              </a:spcBef>
              <a:spcAft>
                <a:spcPct val="0"/>
              </a:spcAft>
              <a:buSzPts val="1000"/>
              <a:buFont typeface="Noto Sans Symbols"/>
              <a:buChar char="❖"/>
            </a:pPr>
            <a:r>
              <a:rPr lang="es" sz="20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Preguntas que haría a otros cuidadores y otros adultos de confianza en la vida del NNA.</a:t>
            </a:r>
          </a:p>
          <a:p>
            <a:pPr marL="228600" lvl="0" indent="-228600" algn="just" rtl="0">
              <a:lnSpc>
                <a:spcPct val="115000"/>
              </a:lnSpc>
              <a:spcBef>
                <a:spcPts val="1000"/>
              </a:spcBef>
              <a:spcAft>
                <a:spcPct val="0"/>
              </a:spcAft>
              <a:buSzPts val="1000"/>
              <a:buFont typeface="Noto Sans Symbols"/>
              <a:buChar char="❖"/>
            </a:pPr>
            <a:r>
              <a:rPr lang="es" sz="20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Otras medidas que tomaría para complementar y triangular la información</a:t>
            </a:r>
            <a:r>
              <a:rPr lang="es" sz="1800" b="0" i="0" strike="noStrike" cap="none" spc="0" baseline="0" dirty="0">
                <a:solidFill>
                  <a:srgbClr val="545554"/>
                </a:solidFill>
                <a:effectLst/>
                <a:latin typeface="Arial"/>
                <a:ea typeface="Arial"/>
                <a:cs typeface="Arial"/>
              </a:rPr>
              <a:t>.</a:t>
            </a:r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ct val="0"/>
              </a:spcAft>
              <a:buSzPts val="1000"/>
              <a:buNone/>
            </a:pPr>
            <a:endParaRPr dirty="0"/>
          </a:p>
        </p:txBody>
      </p:sp>
      <p:pic>
        <p:nvPicPr>
          <p:cNvPr id="323" name="Google Shape;323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2463" y="3308670"/>
            <a:ext cx="3383573" cy="3389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2"/>
          <p:cNvSpPr txBox="1">
            <a:spLocks noGrp="1"/>
          </p:cNvSpPr>
          <p:nvPr>
            <p:ph type="title"/>
          </p:nvPr>
        </p:nvSpPr>
        <p:spPr>
          <a:xfrm>
            <a:off x="656023" y="14318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ts val="3600"/>
              <a:buFont typeface="Helvetica Neue"/>
              <a:buNone/>
            </a:pPr>
            <a:r>
              <a:rPr lang="es" sz="3600" b="1" i="0" strike="noStrike" cap="none" spc="0" baseline="0">
                <a:solidFill>
                  <a:srgbClr val="94CC7A"/>
                </a:solidFill>
                <a:effectLst/>
                <a:latin typeface="Helvetica Neue"/>
                <a:ea typeface="Helvetica Neue"/>
                <a:cs typeface="Helvetica Neue"/>
              </a:rPr>
              <a:t>Antes de la llamada</a:t>
            </a:r>
          </a:p>
        </p:txBody>
      </p:sp>
      <p:sp>
        <p:nvSpPr>
          <p:cNvPr id="329" name="Google Shape;329;p12"/>
          <p:cNvSpPr txBox="1">
            <a:spLocks noGrp="1"/>
          </p:cNvSpPr>
          <p:nvPr>
            <p:ph type="body" idx="2"/>
          </p:nvPr>
        </p:nvSpPr>
        <p:spPr>
          <a:xfrm>
            <a:off x="351608" y="2610034"/>
            <a:ext cx="10940788" cy="3142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ts val="1800"/>
              <a:buChar char="•"/>
            </a:pPr>
            <a:r>
              <a:rPr lang="es" sz="20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Describir la preparación necesaria para hacer una llamada telefónica de coordinación asistencial y el entorno ideal para tener una conversación cómoda y productiva.</a:t>
            </a: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SzPts val="2800"/>
              <a:buNone/>
            </a:pPr>
            <a:endParaRPr dirty="0"/>
          </a:p>
        </p:txBody>
      </p:sp>
      <p:sp>
        <p:nvSpPr>
          <p:cNvPr id="330" name="Google Shape;330;p12"/>
          <p:cNvSpPr txBox="1">
            <a:spLocks noGrp="1"/>
          </p:cNvSpPr>
          <p:nvPr>
            <p:ph type="body" idx="1"/>
          </p:nvPr>
        </p:nvSpPr>
        <p:spPr>
          <a:xfrm>
            <a:off x="656022" y="1891776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71345C"/>
              </a:buClr>
              <a:buSzPts val="2800"/>
              <a:buNone/>
            </a:pPr>
            <a:r>
              <a:rPr lang="es" sz="2800" b="1" i="0" strike="noStrike" cap="none" spc="0" baseline="0">
                <a:solidFill>
                  <a:srgbClr val="71345C"/>
                </a:solidFill>
                <a:effectLst/>
                <a:latin typeface="Helvetica Neue"/>
                <a:ea typeface="Helvetica Neue"/>
                <a:cs typeface="Helvetica Neue"/>
              </a:rPr>
              <a:t>Objetivos de la sesión</a:t>
            </a:r>
          </a:p>
        </p:txBody>
      </p:sp>
      <p:pic>
        <p:nvPicPr>
          <p:cNvPr id="331" name="Google Shape;331;p12" descr="objective Icon 22062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7317" y="3847729"/>
            <a:ext cx="19050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59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5"/>
              </a:buClr>
              <a:buSzPts val="3600"/>
              <a:buFont typeface="Helvetica Neue"/>
              <a:buNone/>
            </a:pPr>
            <a:r>
              <a:rPr lang="es" sz="3600" b="1" i="0" strike="noStrike" cap="none" spc="0" baseline="0">
                <a:solidFill>
                  <a:srgbClr val="029FA0"/>
                </a:solidFill>
                <a:effectLst/>
                <a:latin typeface="Helvetica Neue"/>
                <a:ea typeface="Helvetica Neue"/>
                <a:cs typeface="Helvetica Neue"/>
              </a:rPr>
              <a:t>Prepararse para una llamada</a:t>
            </a:r>
          </a:p>
        </p:txBody>
      </p:sp>
      <p:sp>
        <p:nvSpPr>
          <p:cNvPr id="337" name="Google Shape;337;p59"/>
          <p:cNvSpPr txBox="1">
            <a:spLocks noGrp="1"/>
          </p:cNvSpPr>
          <p:nvPr>
            <p:ph type="body" idx="1"/>
          </p:nvPr>
        </p:nvSpPr>
        <p:spPr>
          <a:xfrm>
            <a:off x="656022" y="1971676"/>
            <a:ext cx="10820015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6"/>
              </a:buClr>
              <a:buSzPts val="2800"/>
              <a:buNone/>
            </a:pPr>
            <a:r>
              <a:rPr lang="es" sz="2800" b="1" i="0" strike="noStrike" cap="none" spc="0" baseline="0">
                <a:solidFill>
                  <a:srgbClr val="405D78"/>
                </a:solidFill>
                <a:effectLst/>
                <a:latin typeface="Helvetica Neue"/>
                <a:ea typeface="Helvetica Neue"/>
                <a:cs typeface="Helvetica Neue"/>
              </a:rPr>
              <a:t>Actividad</a:t>
            </a:r>
          </a:p>
        </p:txBody>
      </p:sp>
      <p:sp>
        <p:nvSpPr>
          <p:cNvPr id="338" name="Google Shape;338;p59"/>
          <p:cNvSpPr txBox="1">
            <a:spLocks noGrp="1"/>
          </p:cNvSpPr>
          <p:nvPr>
            <p:ph type="body" idx="2"/>
          </p:nvPr>
        </p:nvSpPr>
        <p:spPr>
          <a:xfrm>
            <a:off x="656021" y="2614612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6"/>
              </a:buClr>
              <a:buSzPts val="2800"/>
              <a:buChar char="•"/>
            </a:pPr>
            <a:r>
              <a:rPr lang="es" sz="2000" b="0" i="0" strike="noStrike" cap="none" spc="0" baseline="0" dirty="0">
                <a:solidFill>
                  <a:srgbClr val="545554"/>
                </a:solidFill>
                <a:effectLst/>
                <a:latin typeface="Arial"/>
                <a:ea typeface="Arial"/>
                <a:cs typeface="Arial"/>
              </a:rPr>
              <a:t>Use </a:t>
            </a:r>
            <a:r>
              <a:rPr lang="es" sz="20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su imaginación para representar, a través de un dibujo o modelo, el entorno ideal, la preparación y el material necesario para una llamada de coordinación asistencial.</a:t>
            </a:r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6"/>
              </a:buClr>
              <a:buSzPts val="2800"/>
              <a:buChar char="•"/>
            </a:pPr>
            <a:r>
              <a:rPr lang="es" sz="20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Dispondrá de 20 minutos para completar la tarea.</a:t>
            </a:r>
          </a:p>
        </p:txBody>
      </p:sp>
      <p:pic>
        <p:nvPicPr>
          <p:cNvPr id="339" name="Google Shape;339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40311" y="4393389"/>
            <a:ext cx="3383573" cy="3389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3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SzPts val="3600"/>
              <a:buFont typeface="Helvetica Neue"/>
              <a:buNone/>
            </a:pPr>
            <a:r>
              <a:rPr lang="es" sz="3600" b="1" i="0" strike="noStrike" cap="none" spc="0" baseline="0">
                <a:solidFill>
                  <a:srgbClr val="97467C"/>
                </a:solidFill>
                <a:effectLst/>
                <a:latin typeface="Helvetica Neue"/>
                <a:ea typeface="Helvetica Neue"/>
                <a:cs typeface="Helvetica Neue"/>
              </a:rPr>
              <a:t>Prepararse para la llamada</a:t>
            </a:r>
          </a:p>
        </p:txBody>
      </p:sp>
      <p:sp>
        <p:nvSpPr>
          <p:cNvPr id="345" name="Google Shape;345;p13"/>
          <p:cNvSpPr txBox="1">
            <a:spLocks noGrp="1"/>
          </p:cNvSpPr>
          <p:nvPr>
            <p:ph type="body" idx="2"/>
          </p:nvPr>
        </p:nvSpPr>
        <p:spPr>
          <a:xfrm>
            <a:off x="584999" y="1802168"/>
            <a:ext cx="10820015" cy="4399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1000"/>
              <a:buFont typeface="Arial"/>
              <a:buChar char="●"/>
            </a:pPr>
            <a:r>
              <a:rPr lang="es" sz="17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Encuentre un lugar tranquilo y privado. </a:t>
            </a:r>
          </a:p>
          <a:p>
            <a:pPr marL="342900" lvl="0" indent="-342900" algn="just" rtl="0">
              <a:lnSpc>
                <a:spcPct val="115000"/>
              </a:lnSpc>
              <a:spcBef>
                <a:spcPts val="400"/>
              </a:spcBef>
              <a:spcAft>
                <a:spcPct val="0"/>
              </a:spcAft>
              <a:buSzPts val="1000"/>
              <a:buFont typeface="Arial"/>
              <a:buChar char="●"/>
            </a:pPr>
            <a:r>
              <a:rPr lang="es" sz="17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Compruebe que la conexión telefónica o a Internet sea fuerte y estable.</a:t>
            </a:r>
          </a:p>
          <a:p>
            <a:pPr marL="342900" lvl="0" indent="-342900" algn="l" rtl="0">
              <a:lnSpc>
                <a:spcPct val="115000"/>
              </a:lnSpc>
              <a:spcBef>
                <a:spcPts val="1200"/>
              </a:spcBef>
              <a:spcAft>
                <a:spcPct val="0"/>
              </a:spcAft>
              <a:buSzPts val="1000"/>
              <a:buFont typeface="Arial"/>
              <a:buChar char="●"/>
            </a:pPr>
            <a:r>
              <a:rPr lang="es" sz="17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Tenga a mano todos los materiales y equipos necesarios para gestionar un caso por teléfono. </a:t>
            </a:r>
          </a:p>
          <a:p>
            <a:pPr marL="342900" lvl="0" indent="-342900" algn="l" rtl="0">
              <a:lnSpc>
                <a:spcPct val="115000"/>
              </a:lnSpc>
              <a:spcBef>
                <a:spcPts val="1000"/>
              </a:spcBef>
              <a:spcAft>
                <a:spcPct val="0"/>
              </a:spcAft>
              <a:buSzPts val="1000"/>
              <a:buFont typeface="Arial"/>
              <a:buChar char="●"/>
            </a:pPr>
            <a:r>
              <a:rPr lang="es" sz="17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Prepare una lista de preguntas que le gustaría hacer, pero no convierta la llamada en un interrogatorio.</a:t>
            </a:r>
          </a:p>
          <a:p>
            <a:pPr marL="342900" lvl="0" indent="-342900" algn="l" rtl="0">
              <a:lnSpc>
                <a:spcPct val="115000"/>
              </a:lnSpc>
              <a:spcBef>
                <a:spcPts val="1000"/>
              </a:spcBef>
              <a:spcAft>
                <a:spcPct val="0"/>
              </a:spcAft>
              <a:buSzPts val="1000"/>
              <a:buFont typeface="Arial"/>
              <a:buChar char="●"/>
            </a:pPr>
            <a:r>
              <a:rPr lang="es" sz="17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Tenga a mano la información importante para poder acceder a ella en el momento de la llamada. </a:t>
            </a:r>
          </a:p>
          <a:p>
            <a:pPr marL="342900" lvl="0" indent="-342900" algn="just" rtl="0">
              <a:lnSpc>
                <a:spcPct val="115000"/>
              </a:lnSpc>
              <a:spcBef>
                <a:spcPts val="200"/>
              </a:spcBef>
              <a:spcAft>
                <a:spcPct val="0"/>
              </a:spcAft>
              <a:buSzPts val="1000"/>
              <a:buFont typeface="Arial"/>
              <a:buChar char="●"/>
            </a:pPr>
            <a:r>
              <a:rPr lang="es" sz="17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Si se necesita un intérprete, comuníquese con él o ella con la suficiente antelación para asegurarse de que esté disponible y familiarizado con todos los protocolos de confidencialidad.  </a:t>
            </a:r>
          </a:p>
          <a:p>
            <a:pPr marL="342900" lvl="0" indent="-342900" algn="just" rtl="0">
              <a:lnSpc>
                <a:spcPct val="115000"/>
              </a:lnSpc>
              <a:spcBef>
                <a:spcPts val="400"/>
              </a:spcBef>
              <a:spcAft>
                <a:spcPct val="0"/>
              </a:spcAft>
              <a:buSzPts val="1000"/>
              <a:buFont typeface="Arial"/>
              <a:buChar char="●"/>
            </a:pPr>
            <a:r>
              <a:rPr lang="es" sz="17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Para la modalidad telefónica deberán modificarse la duración y la estructura de las sesiones tradicionales presenciales. </a:t>
            </a:r>
          </a:p>
          <a:p>
            <a:pPr marL="342900" lvl="0" indent="-342900" algn="just" rtl="0">
              <a:lnSpc>
                <a:spcPct val="115000"/>
              </a:lnSpc>
              <a:spcBef>
                <a:spcPts val="400"/>
              </a:spcBef>
              <a:spcAft>
                <a:spcPct val="0"/>
              </a:spcAft>
              <a:buSzPts val="1000"/>
              <a:buFont typeface="Arial"/>
              <a:buChar char="●"/>
            </a:pPr>
            <a:r>
              <a:rPr lang="es" sz="17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Antes de llamar a un NNA o a un familiar, repase rápidamente las notas de su último contacto con ellos.</a:t>
            </a:r>
          </a:p>
          <a:p>
            <a:pPr marL="342900" lvl="0" indent="-342900" algn="just" rtl="0">
              <a:lnSpc>
                <a:spcPct val="115000"/>
              </a:lnSpc>
              <a:spcBef>
                <a:spcPts val="400"/>
              </a:spcBef>
              <a:spcAft>
                <a:spcPct val="0"/>
              </a:spcAft>
              <a:buSzPts val="1000"/>
              <a:buFont typeface="Arial"/>
              <a:buChar char="●"/>
            </a:pPr>
            <a:r>
              <a:rPr lang="es" sz="17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Esté preparado para responder preguntas básicas relacionadas con la COVID-19.</a:t>
            </a:r>
          </a:p>
          <a:p>
            <a:pPr marL="342900" lvl="0" indent="-342900" algn="just" rtl="0">
              <a:lnSpc>
                <a:spcPct val="115000"/>
              </a:lnSpc>
              <a:spcBef>
                <a:spcPts val="400"/>
              </a:spcBef>
              <a:spcAft>
                <a:spcPct val="0"/>
              </a:spcAft>
              <a:buSzPts val="1000"/>
              <a:buFont typeface="Arial"/>
              <a:buChar char="●"/>
            </a:pPr>
            <a:r>
              <a:rPr lang="es" sz="17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Sepa cómo ponerse en contacto con su supervisor para obtener apoyo y asistencia, especialmente ante cuestiones de riesgo urgentes. </a:t>
            </a:r>
          </a:p>
        </p:txBody>
      </p:sp>
      <p:pic>
        <p:nvPicPr>
          <p:cNvPr id="346" name="Google Shape;346;p13" descr="reservation Icon 25489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97172" y="0"/>
            <a:ext cx="1748901" cy="15542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4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3600"/>
              <a:buFont typeface="Helvetica Neue"/>
              <a:buNone/>
            </a:pPr>
            <a:r>
              <a:rPr lang="es" sz="3600" b="1" i="0" strike="noStrike" cap="none" spc="0" baseline="0">
                <a:solidFill>
                  <a:srgbClr val="02628C"/>
                </a:solidFill>
                <a:effectLst/>
                <a:latin typeface="Helvetica Neue"/>
                <a:ea typeface="Helvetica Neue"/>
                <a:cs typeface="Helvetica Neue"/>
              </a:rPr>
              <a:t>La llamada de coordinación asistencial</a:t>
            </a:r>
          </a:p>
        </p:txBody>
      </p:sp>
      <p:sp>
        <p:nvSpPr>
          <p:cNvPr id="352" name="Google Shape;352;p14"/>
          <p:cNvSpPr txBox="1">
            <a:spLocks noGrp="1"/>
          </p:cNvSpPr>
          <p:nvPr>
            <p:ph type="body" idx="1"/>
          </p:nvPr>
        </p:nvSpPr>
        <p:spPr>
          <a:xfrm>
            <a:off x="656023" y="1690688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SzPts val="2800"/>
              <a:buNone/>
            </a:pPr>
            <a:r>
              <a:rPr lang="es" sz="2800" b="1" i="0" strike="noStrike" cap="none" spc="0" baseline="0">
                <a:solidFill>
                  <a:srgbClr val="97467C"/>
                </a:solidFill>
                <a:effectLst/>
                <a:latin typeface="Helvetica Neue"/>
                <a:ea typeface="Helvetica Neue"/>
                <a:cs typeface="Helvetica Neue"/>
              </a:rPr>
              <a:t>Objetivos</a:t>
            </a:r>
          </a:p>
        </p:txBody>
      </p:sp>
      <p:sp>
        <p:nvSpPr>
          <p:cNvPr id="353" name="Google Shape;353;p14"/>
          <p:cNvSpPr txBox="1">
            <a:spLocks noGrp="1"/>
          </p:cNvSpPr>
          <p:nvPr>
            <p:ph type="body" idx="2"/>
          </p:nvPr>
        </p:nvSpPr>
        <p:spPr>
          <a:xfrm>
            <a:off x="656022" y="2333626"/>
            <a:ext cx="10820015" cy="37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SzPts val="2000"/>
              <a:buChar char="•"/>
            </a:pPr>
            <a:r>
              <a:rPr lang="es" sz="20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Describir los aspectos clave del manejo de una llamada de coordinación asistencial, desde el principio hasta el final.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ts val="2800"/>
              <a:buNone/>
            </a:pPr>
            <a:endParaRPr dirty="0"/>
          </a:p>
        </p:txBody>
      </p:sp>
      <p:pic>
        <p:nvPicPr>
          <p:cNvPr id="354" name="Google Shape;35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69506" y="3265469"/>
            <a:ext cx="1902117" cy="1908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5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SzPts val="3600"/>
              <a:buFont typeface="Helvetica Neue"/>
              <a:buNone/>
            </a:pPr>
            <a:r>
              <a:rPr lang="es" sz="3600" b="1" i="0" strike="noStrike" cap="none" spc="0" baseline="0">
                <a:solidFill>
                  <a:srgbClr val="97467C"/>
                </a:solidFill>
                <a:effectLst/>
                <a:latin typeface="Helvetica Neue"/>
                <a:ea typeface="Helvetica Neue"/>
                <a:cs typeface="Helvetica Neue"/>
              </a:rPr>
              <a:t>La llamada de coordinación asistencial</a:t>
            </a:r>
          </a:p>
        </p:txBody>
      </p:sp>
      <p:sp>
        <p:nvSpPr>
          <p:cNvPr id="360" name="Google Shape;360;p15"/>
          <p:cNvSpPr txBox="1">
            <a:spLocks noGrp="1"/>
          </p:cNvSpPr>
          <p:nvPr>
            <p:ph type="body" idx="1"/>
          </p:nvPr>
        </p:nvSpPr>
        <p:spPr>
          <a:xfrm>
            <a:off x="656022" y="1690688"/>
            <a:ext cx="10820015" cy="78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2800"/>
              <a:buNone/>
            </a:pPr>
            <a:r>
              <a:rPr lang="es" sz="2800" b="1" i="0" strike="noStrike" cap="none" spc="0" baseline="0">
                <a:solidFill>
                  <a:srgbClr val="02628C"/>
                </a:solidFill>
                <a:effectLst/>
                <a:latin typeface="Helvetica Neue"/>
                <a:ea typeface="Helvetica Neue"/>
                <a:cs typeface="Helvetica Neue"/>
              </a:rPr>
              <a:t>¡Veamos el video juntos!</a:t>
            </a:r>
          </a:p>
        </p:txBody>
      </p:sp>
      <p:sp>
        <p:nvSpPr>
          <p:cNvPr id="361" name="Google Shape;361;p15"/>
          <p:cNvSpPr txBox="1">
            <a:spLocks noGrp="1"/>
          </p:cNvSpPr>
          <p:nvPr>
            <p:ph type="body" idx="2"/>
          </p:nvPr>
        </p:nvSpPr>
        <p:spPr>
          <a:xfrm>
            <a:off x="656021" y="2747657"/>
            <a:ext cx="10820015" cy="2486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</a:pPr>
            <a:r>
              <a:rPr lang="es" sz="2000" b="0" i="0" strike="noStrike" cap="none" spc="0" baseline="0" dirty="0">
                <a:solidFill>
                  <a:srgbClr val="000000"/>
                </a:solidFill>
                <a:effectLst/>
                <a:latin typeface="+mj-lt"/>
                <a:ea typeface="Helvetica Neue"/>
                <a:cs typeface="Helvetica Neue"/>
              </a:rPr>
              <a:t>Grupo 1: Inicio de la llamada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ts val="2800"/>
              <a:buNone/>
            </a:pPr>
            <a:r>
              <a:rPr lang="es" sz="2000" b="0" i="0" strike="noStrike" cap="none" spc="0" baseline="0" dirty="0">
                <a:solidFill>
                  <a:srgbClr val="000000"/>
                </a:solidFill>
                <a:effectLst/>
                <a:latin typeface="+mj-lt"/>
                <a:ea typeface="Helvetica Neue"/>
                <a:cs typeface="Helvetica Neue"/>
              </a:rPr>
              <a:t>Grupo 2: 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D</a:t>
            </a:r>
            <a:r>
              <a:rPr lang="en-US" sz="2000" b="0" i="0" strike="noStrike" cap="none" spc="0" baseline="0" dirty="0">
                <a:solidFill>
                  <a:srgbClr val="000000"/>
                </a:solidFill>
                <a:effectLst/>
                <a:latin typeface="+mj-lt"/>
                <a:ea typeface="Helvetica Neue"/>
                <a:cs typeface="Helvetica Neue"/>
              </a:rPr>
              <a:t>esarrollo</a:t>
            </a:r>
            <a:r>
              <a:rPr lang="es" sz="2000" b="0" i="0" strike="noStrike" cap="none" spc="0" baseline="0" dirty="0">
                <a:solidFill>
                  <a:srgbClr val="000000"/>
                </a:solidFill>
                <a:effectLst/>
                <a:latin typeface="+mj-lt"/>
                <a:ea typeface="Helvetica Neue"/>
                <a:cs typeface="Helvetica Neue"/>
              </a:rPr>
              <a:t> de la llamada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ts val="2800"/>
              <a:buNone/>
            </a:pPr>
            <a:r>
              <a:rPr lang="es" sz="2000" b="0" i="0" strike="noStrike" cap="none" spc="0" baseline="0" dirty="0">
                <a:solidFill>
                  <a:srgbClr val="000000"/>
                </a:solidFill>
                <a:effectLst/>
                <a:latin typeface="+mj-lt"/>
                <a:ea typeface="Helvetica Neue"/>
                <a:cs typeface="Helvetica Neue"/>
              </a:rPr>
              <a:t>Grupo 3: Fin de la llamada</a:t>
            </a:r>
          </a:p>
        </p:txBody>
      </p:sp>
      <p:pic>
        <p:nvPicPr>
          <p:cNvPr id="362" name="Google Shape;36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20170" y="66113"/>
            <a:ext cx="1803660" cy="1545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26791" y="1769269"/>
            <a:ext cx="3386757" cy="33867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6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5"/>
              </a:buClr>
              <a:buSzPts val="3600"/>
              <a:buFont typeface="Helvetica Neue"/>
              <a:buNone/>
            </a:pPr>
            <a:r>
              <a:rPr lang="es" sz="3600" b="1" i="0" strike="noStrike" cap="none" spc="0" baseline="0">
                <a:solidFill>
                  <a:srgbClr val="029FA0"/>
                </a:solidFill>
                <a:effectLst/>
                <a:latin typeface="Helvetica Neue"/>
                <a:ea typeface="Helvetica Neue"/>
                <a:cs typeface="Helvetica Neue"/>
              </a:rPr>
              <a:t>Resumen del día 1</a:t>
            </a:r>
          </a:p>
        </p:txBody>
      </p:sp>
      <p:sp>
        <p:nvSpPr>
          <p:cNvPr id="369" name="Google Shape;369;p16"/>
          <p:cNvSpPr txBox="1">
            <a:spLocks noGrp="1"/>
          </p:cNvSpPr>
          <p:nvPr>
            <p:ph type="body" idx="2"/>
          </p:nvPr>
        </p:nvSpPr>
        <p:spPr>
          <a:xfrm>
            <a:off x="576122" y="1756575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Pts val="2800"/>
              <a:buChar char="•"/>
            </a:pPr>
            <a:r>
              <a:rPr lang="es" sz="2000" b="0" i="0" strike="noStrike" cap="none" spc="0" baseline="0" dirty="0">
                <a:solidFill>
                  <a:srgbClr val="000000"/>
                </a:solidFill>
                <a:effectLst/>
                <a:latin typeface="+mj-lt"/>
                <a:ea typeface="Helvetica Neue"/>
                <a:cs typeface="Helvetica Neue"/>
              </a:rPr>
              <a:t>Aprendizajes de hoy</a:t>
            </a: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6"/>
              </a:buClr>
              <a:buSzPts val="2800"/>
              <a:buNone/>
            </a:pPr>
            <a:endParaRPr sz="2000" dirty="0">
              <a:solidFill>
                <a:srgbClr val="000000"/>
              </a:solidFill>
              <a:latin typeface="+mj-lt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6"/>
              </a:buClr>
              <a:buSzPts val="2800"/>
              <a:buChar char="•"/>
            </a:pPr>
            <a:r>
              <a:rPr lang="es" sz="2000" b="0" i="0" strike="noStrike" cap="none" spc="0" baseline="0" dirty="0">
                <a:solidFill>
                  <a:srgbClr val="000000"/>
                </a:solidFill>
                <a:effectLst/>
                <a:latin typeface="+mj-lt"/>
                <a:ea typeface="Helvetica Neue"/>
                <a:cs typeface="Helvetica Neue"/>
              </a:rPr>
              <a:t>Preguntas que fueron respondidas</a:t>
            </a: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6"/>
              </a:buClr>
              <a:buSzPts val="2800"/>
              <a:buNone/>
            </a:pPr>
            <a:endParaRPr sz="2000" dirty="0">
              <a:solidFill>
                <a:srgbClr val="000000"/>
              </a:solidFill>
              <a:latin typeface="+mj-lt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6"/>
              </a:buClr>
              <a:buSzPts val="2800"/>
              <a:buChar char="•"/>
            </a:pPr>
            <a:r>
              <a:rPr lang="es" sz="2000" b="0" i="0" strike="noStrike" cap="none" spc="0" baseline="0" dirty="0">
                <a:solidFill>
                  <a:srgbClr val="000000"/>
                </a:solidFill>
                <a:effectLst/>
                <a:latin typeface="+mj-lt"/>
                <a:ea typeface="Helvetica Neue"/>
                <a:cs typeface="Helvetica Neue"/>
              </a:rPr>
              <a:t>Preguntas pendientes</a:t>
            </a:r>
          </a:p>
        </p:txBody>
      </p:sp>
      <p:pic>
        <p:nvPicPr>
          <p:cNvPr id="370" name="Google Shape;370;p16" descr="questions Icon 16750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30583" y="1917207"/>
            <a:ext cx="19050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7"/>
          <p:cNvSpPr txBox="1">
            <a:spLocks noGrp="1"/>
          </p:cNvSpPr>
          <p:nvPr>
            <p:ph type="title"/>
          </p:nvPr>
        </p:nvSpPr>
        <p:spPr>
          <a:xfrm>
            <a:off x="656022" y="365125"/>
            <a:ext cx="1082001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ts val="3600"/>
              <a:buFont typeface="Helvetica Neue"/>
              <a:buNone/>
            </a:pPr>
            <a:r>
              <a:rPr lang="es" sz="3600" b="1" i="0" strike="noStrike" cap="none" spc="0" baseline="0">
                <a:solidFill>
                  <a:srgbClr val="94CC7A"/>
                </a:solidFill>
                <a:effectLst/>
                <a:latin typeface="Helvetica Neue"/>
                <a:ea typeface="Helvetica Neue"/>
                <a:cs typeface="Helvetica Neue"/>
              </a:rPr>
              <a:t>Resumen del día 1 y plan del día 2</a:t>
            </a:r>
          </a:p>
        </p:txBody>
      </p:sp>
      <p:sp>
        <p:nvSpPr>
          <p:cNvPr id="376" name="Google Shape;376;p17"/>
          <p:cNvSpPr txBox="1">
            <a:spLocks noGrp="1"/>
          </p:cNvSpPr>
          <p:nvPr>
            <p:ph type="body" idx="2"/>
          </p:nvPr>
        </p:nvSpPr>
        <p:spPr>
          <a:xfrm>
            <a:off x="656021" y="1376040"/>
            <a:ext cx="10820015" cy="5241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</a:pPr>
            <a:endParaRPr lang="en-GB" b="1" dirty="0"/>
          </a:p>
          <a:p>
            <a:pPr marL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</a:pPr>
            <a:r>
              <a:rPr lang="es" sz="2000" b="1" i="0" strike="noStrike" cap="none" spc="0" baseline="0" dirty="0">
                <a:solidFill>
                  <a:srgbClr val="000000"/>
                </a:solidFill>
                <a:effectLst/>
                <a:latin typeface="+mj-lt"/>
                <a:ea typeface="Helvetica Neue"/>
                <a:cs typeface="Helvetica Neue"/>
              </a:rPr>
              <a:t>Resumen del día 1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SzPts val="2800"/>
              <a:buChar char="•"/>
            </a:pPr>
            <a:r>
              <a:rPr lang="es" sz="2000" b="0" i="0" strike="noStrike" cap="none" spc="0" baseline="0" dirty="0">
                <a:solidFill>
                  <a:srgbClr val="000000"/>
                </a:solidFill>
                <a:effectLst/>
                <a:latin typeface="+mj-lt"/>
                <a:ea typeface="Helvetica Neue"/>
                <a:cs typeface="Helvetica Neue"/>
              </a:rPr>
              <a:t>Cuándo es apropiado gestionar casos por teléfono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SzPts val="2800"/>
              <a:buChar char="•"/>
            </a:pPr>
            <a:r>
              <a:rPr lang="es" sz="2000" b="0" i="0" strike="noStrike" cap="none" spc="0" baseline="0" dirty="0">
                <a:solidFill>
                  <a:srgbClr val="000000"/>
                </a:solidFill>
                <a:effectLst/>
                <a:latin typeface="+mj-lt"/>
                <a:ea typeface="Helvetica Neue"/>
                <a:cs typeface="Helvetica Neue"/>
              </a:rPr>
              <a:t>Pasos de la coordinación asistencial por teléfono</a:t>
            </a: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ts val="2400"/>
              <a:buChar char="•"/>
            </a:pPr>
            <a:r>
              <a:rPr lang="es" sz="2000" b="0" i="0" strike="noStrike" cap="none" spc="0" baseline="0" dirty="0">
                <a:solidFill>
                  <a:srgbClr val="000000"/>
                </a:solidFill>
                <a:effectLst/>
                <a:latin typeface="+mj-lt"/>
                <a:ea typeface="Helvetica Neue"/>
                <a:cs typeface="Helvetica Neue"/>
              </a:rPr>
              <a:t>Evaluación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SzPts val="2800"/>
              <a:buChar char="•"/>
            </a:pPr>
            <a:r>
              <a:rPr lang="es" sz="2000" b="0" i="0" strike="noStrike" cap="none" spc="0" baseline="0" dirty="0">
                <a:solidFill>
                  <a:srgbClr val="000000"/>
                </a:solidFill>
                <a:effectLst/>
                <a:latin typeface="+mj-lt"/>
                <a:ea typeface="Helvetica Neue"/>
                <a:cs typeface="Helvetica Neue"/>
              </a:rPr>
              <a:t>Qué hacer antes y en el transcurso de una llamada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ts val="2800"/>
              <a:buNone/>
            </a:pPr>
            <a:endParaRPr sz="2000" dirty="0">
              <a:solidFill>
                <a:srgbClr val="000000"/>
              </a:solidFill>
              <a:latin typeface="+mj-lt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ts val="2800"/>
              <a:buNone/>
            </a:pPr>
            <a:r>
              <a:rPr lang="es" sz="2000" b="1" i="0" strike="noStrike" cap="none" spc="0" baseline="0" dirty="0">
                <a:solidFill>
                  <a:srgbClr val="FF0000"/>
                </a:solidFill>
                <a:effectLst/>
                <a:latin typeface="+mj-lt"/>
                <a:ea typeface="Helvetica Neue"/>
                <a:cs typeface="Helvetica Neue"/>
              </a:rPr>
              <a:t>El enfoque de hoy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SzPts val="2800"/>
              <a:buChar char="•"/>
            </a:pPr>
            <a:r>
              <a:rPr lang="es" sz="2000" b="0" i="0" strike="noStrike" cap="none" spc="0" baseline="0" dirty="0">
                <a:solidFill>
                  <a:srgbClr val="000000"/>
                </a:solidFill>
                <a:effectLst/>
                <a:latin typeface="+mj-lt"/>
                <a:ea typeface="Helvetica Neue"/>
                <a:cs typeface="Helvetica Neue"/>
              </a:rPr>
              <a:t>Manejo de llamadas difíciles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SzPts val="2800"/>
              <a:buChar char="•"/>
            </a:pPr>
            <a:r>
              <a:rPr lang="es" sz="2000" b="0" i="0" strike="noStrike" cap="none" spc="0" baseline="0" dirty="0">
                <a:solidFill>
                  <a:srgbClr val="000000"/>
                </a:solidFill>
                <a:effectLst/>
                <a:latin typeface="+mj-lt"/>
                <a:ea typeface="Helvetica Neue"/>
                <a:cs typeface="Helvetica Neue"/>
              </a:rPr>
              <a:t>Tiempo de práctica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912" cy="127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26794"/>
              </a:buClr>
              <a:buSzPts val="3200"/>
              <a:buNone/>
            </a:pPr>
            <a:r>
              <a:rPr lang="es" sz="3200" b="1" i="0" strike="noStrike" cap="none" spc="0" baseline="0">
                <a:solidFill>
                  <a:srgbClr val="026794"/>
                </a:solidFill>
                <a:effectLst/>
                <a:latin typeface="Helvetica Neue"/>
                <a:ea typeface="Helvetica Neue"/>
                <a:cs typeface="Helvetica Neue"/>
              </a:rPr>
              <a:t>Objetivos del curso</a:t>
            </a:r>
          </a:p>
        </p:txBody>
      </p:sp>
      <p:sp>
        <p:nvSpPr>
          <p:cNvPr id="233" name="Google Shape;233;p2"/>
          <p:cNvSpPr txBox="1">
            <a:spLocks noGrp="1"/>
          </p:cNvSpPr>
          <p:nvPr>
            <p:ph type="body" idx="2"/>
          </p:nvPr>
        </p:nvSpPr>
        <p:spPr>
          <a:xfrm>
            <a:off x="3724021" y="1512341"/>
            <a:ext cx="7300912" cy="479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342900" lvl="0" indent="-342900" algn="just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2000"/>
              <a:buFont typeface="Arial"/>
              <a:buChar char="●"/>
            </a:pPr>
            <a:r>
              <a:rPr lang="es" sz="20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Describir los desafíos clave relacionados con la prestación de servicios de coordinación asistencial por teléfono.</a:t>
            </a:r>
          </a:p>
          <a:p>
            <a:pPr marL="342900" lvl="0" indent="-342900" algn="just" rtl="0">
              <a:lnSpc>
                <a:spcPct val="115000"/>
              </a:lnSpc>
              <a:spcBef>
                <a:spcPts val="1000"/>
              </a:spcBef>
              <a:spcAft>
                <a:spcPct val="0"/>
              </a:spcAft>
              <a:buSzPts val="2000"/>
              <a:buFont typeface="Arial"/>
              <a:buChar char="●"/>
            </a:pPr>
            <a:r>
              <a:rPr lang="es" sz="20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Ilustrar las consideraciones clave al adaptar los pasos del proceso de coordinación asistencial al trabajo telefónico.</a:t>
            </a:r>
          </a:p>
          <a:p>
            <a:pPr marL="342900" lvl="0" indent="-342900" algn="just" rtl="0">
              <a:lnSpc>
                <a:spcPct val="115000"/>
              </a:lnSpc>
              <a:spcBef>
                <a:spcPts val="1000"/>
              </a:spcBef>
              <a:spcAft>
                <a:spcPct val="0"/>
              </a:spcAft>
              <a:buSzPts val="2000"/>
              <a:buFont typeface="Arial"/>
              <a:buChar char="●"/>
            </a:pPr>
            <a:r>
              <a:rPr lang="es" sz="20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Enumerar las consideraciones clave sobre qué hacer antes, durante y después de una llamada de coordinación asistencial.</a:t>
            </a:r>
          </a:p>
          <a:p>
            <a:pPr marL="342900" lvl="0" indent="-342900" algn="just" rtl="0">
              <a:lnSpc>
                <a:spcPct val="115000"/>
              </a:lnSpc>
              <a:spcBef>
                <a:spcPts val="1000"/>
              </a:spcBef>
              <a:spcAft>
                <a:spcPct val="0"/>
              </a:spcAft>
              <a:buSzPts val="2000"/>
              <a:buFont typeface="Arial"/>
              <a:buChar char="●"/>
            </a:pPr>
            <a:r>
              <a:rPr lang="es" sz="20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Describir las consideraciones clave con respecto a cómo manejar una angustia grave por teléfono.</a:t>
            </a:r>
          </a:p>
          <a:p>
            <a:pPr marL="342900" lvl="0" indent="-342900" algn="just" rtl="0">
              <a:lnSpc>
                <a:spcPct val="115000"/>
              </a:lnSpc>
              <a:spcBef>
                <a:spcPts val="1000"/>
              </a:spcBef>
              <a:spcAft>
                <a:spcPct val="0"/>
              </a:spcAft>
              <a:buSzPts val="2000"/>
              <a:buFont typeface="Arial"/>
              <a:buChar char="●"/>
            </a:pPr>
            <a:r>
              <a:rPr lang="es" sz="20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Demostrar cómo llevar a cabo sesiones de coordinación asistencial por teléfono de manera segura.     </a:t>
            </a:r>
          </a:p>
          <a:p>
            <a:pPr marL="342900" lvl="0" indent="-342900" algn="just" rtl="0">
              <a:lnSpc>
                <a:spcPct val="115000"/>
              </a:lnSpc>
              <a:spcBef>
                <a:spcPts val="1000"/>
              </a:spcBef>
              <a:spcAft>
                <a:spcPct val="0"/>
              </a:spcAft>
              <a:buSzPts val="2000"/>
              <a:buFont typeface="Arial"/>
              <a:buChar char="●"/>
            </a:pPr>
            <a:r>
              <a:rPr lang="es" sz="20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Demostrar cómo responder a situaciones difíciles durante una llamada de coordinación asistencial.</a:t>
            </a: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3"/>
              </a:buClr>
              <a:buSzPts val="2800"/>
              <a:buNone/>
            </a:pPr>
            <a:endParaRPr dirty="0"/>
          </a:p>
        </p:txBody>
      </p:sp>
      <p:sp>
        <p:nvSpPr>
          <p:cNvPr id="234" name="Google Shape;234;p2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3142364" cy="479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600"/>
              <a:buNone/>
            </a:pPr>
            <a:r>
              <a:rPr lang="es" sz="3600" b="1" i="0" strike="noStrike" cap="none" spc="0" baseline="0">
                <a:solidFill>
                  <a:srgbClr val="FFFFFF"/>
                </a:solidFill>
                <a:effectLst/>
                <a:latin typeface="Helvetica Neue"/>
                <a:ea typeface="Helvetica Neue"/>
                <a:cs typeface="Helvetica Neue"/>
              </a:rPr>
              <a:t>Coordinación asistencial por teléfono</a:t>
            </a:r>
          </a:p>
        </p:txBody>
      </p:sp>
      <p:pic>
        <p:nvPicPr>
          <p:cNvPr id="235" name="Google Shape;235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50857" y="134104"/>
            <a:ext cx="1324299" cy="12992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8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3600"/>
              <a:buFont typeface="Helvetica Neue"/>
              <a:buNone/>
            </a:pPr>
            <a:r>
              <a:rPr lang="es" sz="3600" b="1" i="0" strike="noStrike" cap="none" spc="0" baseline="0">
                <a:solidFill>
                  <a:srgbClr val="02628C"/>
                </a:solidFill>
                <a:effectLst/>
                <a:latin typeface="Helvetica Neue"/>
                <a:ea typeface="Helvetica Neue"/>
                <a:cs typeface="Helvetica Neue"/>
              </a:rPr>
              <a:t>Gestión de llamadas difíciles</a:t>
            </a:r>
          </a:p>
        </p:txBody>
      </p:sp>
      <p:sp>
        <p:nvSpPr>
          <p:cNvPr id="382" name="Google Shape;382;p18"/>
          <p:cNvSpPr txBox="1">
            <a:spLocks noGrp="1"/>
          </p:cNvSpPr>
          <p:nvPr>
            <p:ph type="body" idx="1"/>
          </p:nvPr>
        </p:nvSpPr>
        <p:spPr>
          <a:xfrm>
            <a:off x="656023" y="1690688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SzPts val="2800"/>
              <a:buNone/>
            </a:pPr>
            <a:r>
              <a:rPr lang="es" sz="2800" b="1" i="0" strike="noStrike" cap="none" spc="0" baseline="0">
                <a:solidFill>
                  <a:srgbClr val="97467C"/>
                </a:solidFill>
                <a:effectLst/>
                <a:latin typeface="Helvetica Neue"/>
                <a:ea typeface="Helvetica Neue"/>
                <a:cs typeface="Helvetica Neue"/>
              </a:rPr>
              <a:t>Objetivos</a:t>
            </a:r>
          </a:p>
        </p:txBody>
      </p:sp>
      <p:sp>
        <p:nvSpPr>
          <p:cNvPr id="383" name="Google Shape;383;p18"/>
          <p:cNvSpPr txBox="1">
            <a:spLocks noGrp="1"/>
          </p:cNvSpPr>
          <p:nvPr>
            <p:ph type="body" idx="2"/>
          </p:nvPr>
        </p:nvSpPr>
        <p:spPr>
          <a:xfrm>
            <a:off x="656022" y="2333626"/>
            <a:ext cx="10820015" cy="37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2000"/>
              <a:buFont typeface="Arial"/>
              <a:buChar char="●"/>
            </a:pPr>
            <a:r>
              <a:rPr lang="es" sz="20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Decir cuáles son los principales consejos sobre cómo manejar llamadas difíciles de coordinación asistencial</a:t>
            </a:r>
          </a:p>
        </p:txBody>
      </p:sp>
      <p:pic>
        <p:nvPicPr>
          <p:cNvPr id="384" name="Google Shape;38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48574" y="2833689"/>
            <a:ext cx="1902117" cy="1908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9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SzPts val="3600"/>
              <a:buFont typeface="Helvetica Neue"/>
              <a:buNone/>
            </a:pPr>
            <a:r>
              <a:rPr lang="es" sz="3600" b="1" i="0" strike="noStrike" cap="none" spc="0" baseline="0">
                <a:solidFill>
                  <a:srgbClr val="97467C"/>
                </a:solidFill>
                <a:effectLst/>
                <a:latin typeface="Helvetica Neue"/>
                <a:ea typeface="Helvetica Neue"/>
                <a:cs typeface="Helvetica Neue"/>
              </a:rPr>
              <a:t>Gestión de llamadas difíciles</a:t>
            </a:r>
          </a:p>
        </p:txBody>
      </p:sp>
      <p:sp>
        <p:nvSpPr>
          <p:cNvPr id="390" name="Google Shape;390;p19"/>
          <p:cNvSpPr txBox="1">
            <a:spLocks noGrp="1"/>
          </p:cNvSpPr>
          <p:nvPr>
            <p:ph type="body" idx="2"/>
          </p:nvPr>
        </p:nvSpPr>
        <p:spPr>
          <a:xfrm>
            <a:off x="656021" y="2747657"/>
            <a:ext cx="10820015" cy="2486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ts val="2800"/>
              <a:buFont typeface="Helvetica Neue"/>
              <a:buChar char="-"/>
            </a:pPr>
            <a:r>
              <a:rPr lang="es" sz="2000" b="0" i="0" strike="noStrike" cap="none" spc="0" baseline="0" dirty="0">
                <a:solidFill>
                  <a:srgbClr val="000000"/>
                </a:solidFill>
                <a:effectLst/>
                <a:latin typeface="+mj-lt"/>
                <a:ea typeface="Helvetica Neue"/>
                <a:cs typeface="Helvetica Neue"/>
              </a:rPr>
              <a:t>un NNA o cuidador angustiado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ts val="2800"/>
              <a:buFont typeface="Helvetica Neue"/>
              <a:buChar char="-"/>
            </a:pPr>
            <a:r>
              <a:rPr lang="es" sz="2000" b="0" i="0" strike="noStrike" cap="none" spc="0" baseline="0" dirty="0">
                <a:solidFill>
                  <a:srgbClr val="000000"/>
                </a:solidFill>
                <a:effectLst/>
                <a:latin typeface="+mj-lt"/>
                <a:ea typeface="Helvetica Neue"/>
                <a:cs typeface="Helvetica Neue"/>
              </a:rPr>
              <a:t>un NNA o cuidador enojado o agresivo</a:t>
            </a:r>
          </a:p>
        </p:txBody>
      </p:sp>
      <p:pic>
        <p:nvPicPr>
          <p:cNvPr id="391" name="Google Shape;39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20170" y="66113"/>
            <a:ext cx="1803660" cy="1545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26791" y="1769269"/>
            <a:ext cx="3386757" cy="3386757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19"/>
          <p:cNvSpPr txBox="1">
            <a:spLocks noGrp="1"/>
          </p:cNvSpPr>
          <p:nvPr>
            <p:ph type="body" idx="1"/>
          </p:nvPr>
        </p:nvSpPr>
        <p:spPr>
          <a:xfrm>
            <a:off x="656022" y="1690688"/>
            <a:ext cx="10820015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2800"/>
              <a:buNone/>
            </a:pPr>
            <a:r>
              <a:rPr lang="es" sz="2800" b="1" i="0" strike="noStrike" cap="none" spc="0" baseline="0" dirty="0">
                <a:solidFill>
                  <a:srgbClr val="02628C"/>
                </a:solidFill>
                <a:effectLst/>
                <a:latin typeface="Helvetica Neue"/>
                <a:ea typeface="Helvetica Neue"/>
                <a:cs typeface="Helvetica Neue"/>
              </a:rPr>
              <a:t>En grupos, discuta cómo actuar ante: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0"/>
          <p:cNvSpPr txBox="1">
            <a:spLocks noGrp="1"/>
          </p:cNvSpPr>
          <p:nvPr>
            <p:ph type="title"/>
          </p:nvPr>
        </p:nvSpPr>
        <p:spPr>
          <a:xfrm>
            <a:off x="656023" y="1"/>
            <a:ext cx="10515600" cy="1459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5"/>
              </a:buClr>
              <a:buSzPts val="3600"/>
              <a:buFont typeface="Helvetica Neue"/>
              <a:buNone/>
            </a:pPr>
            <a:r>
              <a:rPr lang="es" sz="3500" b="1" i="0" strike="noStrike" cap="none" spc="0" baseline="0" dirty="0">
                <a:solidFill>
                  <a:srgbClr val="029FA0"/>
                </a:solidFill>
                <a:effectLst/>
                <a:latin typeface="Helvetica Neue"/>
                <a:ea typeface="Helvetica Neue"/>
                <a:cs typeface="Helvetica Neue"/>
              </a:rPr>
              <a:t>Cómo actuar ante un NNA o cuidador angustiado</a:t>
            </a:r>
          </a:p>
        </p:txBody>
      </p:sp>
      <p:graphicFrame>
        <p:nvGraphicFramePr>
          <p:cNvPr id="399" name="Google Shape;399;p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0762622"/>
              </p:ext>
            </p:extLst>
          </p:nvPr>
        </p:nvGraphicFramePr>
        <p:xfrm>
          <a:off x="564533" y="1132742"/>
          <a:ext cx="10698600" cy="4881930"/>
        </p:xfrm>
        <a:graphic>
          <a:graphicData uri="http://schemas.openxmlformats.org/drawingml/2006/table">
            <a:tbl>
              <a:tblPr firstRow="1" bandRow="1">
                <a:noFill/>
                <a:tableStyleId>{615369DC-D0A2-443D-A084-90760549AD2D}</a:tableStyleId>
              </a:tblPr>
              <a:tblGrid>
                <a:gridCol w="534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49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" sz="1600" b="1" i="0" strike="noStrike" cap="none" spc="0" baseline="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Llamada angustiosa</a:t>
                      </a: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" sz="1600" b="0" i="0" strike="noStrike" cap="none" spc="0" baseline="0" dirty="0">
                          <a:solidFill>
                            <a:srgbClr val="545554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No entre en pánico; usted está manejando la situación.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" sz="1600" b="0" i="0" strike="noStrike" cap="none" spc="0" baseline="0" dirty="0">
                          <a:solidFill>
                            <a:srgbClr val="545554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Respire profundamente, sea consciente de su respiración y conéctese a tierra, con los pies en el suelo.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" sz="1600" b="0" i="0" strike="noStrike" cap="none" spc="0" baseline="0" dirty="0">
                          <a:solidFill>
                            <a:srgbClr val="545554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Trate de tranquilizar al NNA o cuidador y a usted mismo. Luego diga: </a:t>
                      </a:r>
                      <a:r>
                        <a:rPr lang="es" sz="1600" b="0" i="1" strike="noStrike" cap="none" spc="0" baseline="0" dirty="0">
                          <a:solidFill>
                            <a:srgbClr val="545554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“Me doy cuenta de lo angustioso que es esto para ti. Tómate tu tiempo ". </a:t>
                      </a:r>
                      <a:r>
                        <a:rPr lang="es" sz="1600" b="0" i="0" strike="noStrike" cap="none" spc="0" baseline="0" dirty="0">
                          <a:solidFill>
                            <a:srgbClr val="545554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O: </a:t>
                      </a:r>
                      <a:r>
                        <a:rPr lang="es" sz="1600" b="0" i="1" strike="noStrike" cap="none" spc="0" baseline="0" dirty="0">
                          <a:solidFill>
                            <a:srgbClr val="545554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“Me doy cuenta de lo afligido/a que estás. Tómate tu tiempo". </a:t>
                      </a:r>
                      <a:r>
                        <a:rPr lang="es" sz="1600" b="0" i="0" strike="noStrike" cap="none" spc="0" baseline="0" dirty="0">
                          <a:solidFill>
                            <a:srgbClr val="545554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Y: </a:t>
                      </a:r>
                      <a:r>
                        <a:rPr lang="es" sz="1600" b="0" i="1" strike="noStrike" cap="none" spc="0" baseline="0" dirty="0">
                          <a:solidFill>
                            <a:srgbClr val="545554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"Estoy aquí para apoyarte".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" sz="1600" b="0" i="0" strike="noStrike" cap="none" spc="0" baseline="0">
                          <a:solidFill>
                            <a:srgbClr val="545554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Esté atento a la respiración del NNA o cuidador, especialmente si es corta y entra en pánico. Si ese es el caso, anótelo. Luego, de manera comprensiva, recomiéndeles que respiren lenta y profundamente (por ejemplo, </a:t>
                      </a:r>
                      <a:r>
                        <a:rPr lang="es" sz="1600" b="0" i="1" strike="noStrike" cap="none" spc="0" baseline="0">
                          <a:solidFill>
                            <a:srgbClr val="545554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"Me doy cuenta de lo afligido/a que estás ahora. Tomemos algunas respiraciones lentas y profundas, y luego podremos continuar".</a:t>
                      </a:r>
                      <a:r>
                        <a:rPr lang="es" sz="1600" b="0" i="0" strike="noStrike" cap="none" spc="0" baseline="0">
                          <a:solidFill>
                            <a:srgbClr val="545554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)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" sz="1600" b="0" i="0" strike="noStrike" cap="none" spc="0" baseline="0">
                          <a:solidFill>
                            <a:srgbClr val="545554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Escuche activamente, permitiendo que el NNA o cuidador exprese sus emociones. Responda con señales verbales sencillas como "</a:t>
                      </a:r>
                      <a:r>
                        <a:rPr lang="es" sz="1600" b="0" i="1" strike="noStrike" cap="none" spc="0" baseline="0">
                          <a:solidFill>
                            <a:srgbClr val="545554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Ajá", "Ya veo" </a:t>
                      </a:r>
                      <a:r>
                        <a:rPr lang="es" sz="1600" b="0" i="0" strike="noStrike" cap="none" spc="0" baseline="0">
                          <a:solidFill>
                            <a:srgbClr val="545554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y </a:t>
                      </a:r>
                      <a:r>
                        <a:rPr lang="es" sz="1600" b="0" i="1" strike="noStrike" cap="none" spc="0" baseline="0">
                          <a:solidFill>
                            <a:srgbClr val="545554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"Hmm</a:t>
                      </a:r>
                      <a:r>
                        <a:rPr lang="es" sz="1600" b="0" i="0" strike="noStrike" cap="none" spc="0" baseline="0">
                          <a:solidFill>
                            <a:srgbClr val="545554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" para hacerles saber que los está escuchando.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" sz="1600" b="0" i="0" strike="noStrike" cap="none" spc="0" baseline="0" dirty="0">
                          <a:solidFill>
                            <a:srgbClr val="545554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Dígale al NNA o cuidador que se da cuenta de su angustia y lo comprende. Esto puede validar sus sentimientos.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" sz="1600" b="0" i="0" strike="noStrike" cap="none" spc="0" baseline="0" dirty="0">
                          <a:solidFill>
                            <a:srgbClr val="545554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No haga demasiadas preguntas, ya que esto puede dar la impresión de que está desafiando a la </a:t>
                      </a:r>
                      <a:r>
                        <a:rPr lang="es" sz="1600" b="0" i="0" strike="noStrike" cap="none" spc="0" baseline="0">
                          <a:solidFill>
                            <a:srgbClr val="545554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persona angustiada </a:t>
                      </a:r>
                      <a:r>
                        <a:rPr lang="es" sz="1600" b="0" i="0" strike="noStrike" cap="none" spc="0" baseline="0" dirty="0">
                          <a:solidFill>
                            <a:srgbClr val="545554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y puede empeorar su angustia.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s" sz="1600" b="0" i="0" strike="noStrike" cap="none" spc="0" baseline="0" dirty="0">
                          <a:solidFill>
                            <a:srgbClr val="545554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Cuando las cosas se hayan calmado un poco, intente establecer la causa de la angustia. Por ejemplo, podría decir, </a:t>
                      </a:r>
                      <a:r>
                        <a:rPr lang="es" sz="1600" b="0" i="1" strike="noStrike" cap="none" spc="0" baseline="0" dirty="0">
                          <a:solidFill>
                            <a:srgbClr val="545554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"Me doy cuenta de lo afligido/a que estás; cuéntame qué sucedió".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00" name="Google Shape;400;p20"/>
          <p:cNvSpPr/>
          <p:nvPr/>
        </p:nvSpPr>
        <p:spPr>
          <a:xfrm>
            <a:off x="9214097" y="0"/>
            <a:ext cx="2977903" cy="1153209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accent1"/>
          </a:solidFill>
          <a:ln w="12700" cap="flat" cmpd="sng">
            <a:solidFill>
              <a:srgbClr val="0147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800" b="0" i="0" strike="noStrike" cap="none" spc="0" baseline="0">
                <a:solidFill>
                  <a:srgbClr val="FFFFFF"/>
                </a:solidFill>
                <a:effectLst/>
                <a:latin typeface="Calibri"/>
                <a:ea typeface="Calibri"/>
                <a:cs typeface="Calibri"/>
              </a:rPr>
              <a:t>¡Permanezca en el teléfono hasta que se haya calmado!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1"/>
          <p:cNvSpPr txBox="1">
            <a:spLocks noGrp="1"/>
          </p:cNvSpPr>
          <p:nvPr>
            <p:ph type="title"/>
          </p:nvPr>
        </p:nvSpPr>
        <p:spPr>
          <a:xfrm>
            <a:off x="656022" y="365125"/>
            <a:ext cx="1082001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ts val="3600"/>
              <a:buFont typeface="Helvetica Neue"/>
              <a:buNone/>
            </a:pPr>
            <a:r>
              <a:rPr lang="es" sz="3600" b="1" i="0" strike="noStrike" cap="none" spc="0" baseline="0" dirty="0">
                <a:solidFill>
                  <a:srgbClr val="94CC7A"/>
                </a:solidFill>
                <a:effectLst/>
                <a:latin typeface="Helvetica Neue"/>
                <a:ea typeface="Helvetica Neue"/>
                <a:cs typeface="Helvetica Neue"/>
              </a:rPr>
              <a:t>Cómo actuar ante un NNA o cuidador enojado</a:t>
            </a:r>
          </a:p>
        </p:txBody>
      </p:sp>
      <p:graphicFrame>
        <p:nvGraphicFramePr>
          <p:cNvPr id="406" name="Google Shape;406;p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9184319"/>
              </p:ext>
            </p:extLst>
          </p:nvPr>
        </p:nvGraphicFramePr>
        <p:xfrm>
          <a:off x="556167" y="1486500"/>
          <a:ext cx="10919850" cy="4902865"/>
        </p:xfrm>
        <a:graphic>
          <a:graphicData uri="http://schemas.openxmlformats.org/drawingml/2006/table">
            <a:tbl>
              <a:tblPr firstRow="1" bandRow="1">
                <a:noFill/>
                <a:tableStyleId>{615369DC-D0A2-443D-A084-90760549AD2D}</a:tableStyleId>
              </a:tblPr>
              <a:tblGrid>
                <a:gridCol w="5459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5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6802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" sz="1800" b="1" i="0" strike="noStrike" cap="none" spc="0" baseline="0">
                          <a:solidFill>
                            <a:srgbClr val="FFFFFF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Llamada con enojo</a:t>
                      </a: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244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" sz="1800" b="0" i="0" strike="noStrike" cap="none" spc="0" baseline="0">
                          <a:solidFill>
                            <a:srgbClr val="545554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No entre en pánico; usted está manejando la situación.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" sz="1800" b="0" i="0" strike="noStrike" cap="none" spc="0" baseline="0" dirty="0">
                          <a:solidFill>
                            <a:srgbClr val="545554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Respire profundamente, sea consciente de su respiración y conéctese a tierra, con los pies en el suelo.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5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" sz="1800" b="0" i="0" strike="noStrike" cap="none" spc="0" baseline="0" dirty="0">
                          <a:solidFill>
                            <a:srgbClr val="545554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Escuche al NNA o cuidador y trate de averiguar por qué está enojado. Recuerde que su enojo no está dirigido a usted ni es causado por usted; probablemente se deba a su situación y experiencias. Déjelos tener su arrebato de ira y escúchelos, utilizando pequeñas señales verbales como </a:t>
                      </a:r>
                      <a:r>
                        <a:rPr lang="es" sz="1800" b="0" i="1" strike="noStrike" cap="none" spc="0" baseline="0" dirty="0">
                          <a:solidFill>
                            <a:srgbClr val="545554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“Ya veo" y “Ajá” </a:t>
                      </a:r>
                      <a:r>
                        <a:rPr lang="es" sz="1800" b="0" i="0" strike="noStrike" cap="none" spc="0" baseline="0" dirty="0">
                          <a:solidFill>
                            <a:srgbClr val="545554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para hacerles saber que los está escuchando.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" sz="18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Reconozca su enojo mediante el uso de declaraciones de identificación como </a:t>
                      </a:r>
                      <a:r>
                        <a:rPr lang="es" sz="1800" b="0" i="1" strike="noStrike" cap="none" spc="0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"Me doy cuenta de que estás enojado/a por ..."</a:t>
                      </a:r>
                      <a:r>
                        <a:rPr lang="es" sz="18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 y </a:t>
                      </a:r>
                      <a:r>
                        <a:rPr lang="es" sz="1800" b="0" i="1" strike="noStrike" cap="none" spc="0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"Puedo entender por qué estás tan enojado/a ..."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5950"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" sz="1800" b="0" i="0" strike="noStrike" cap="none" spc="0" baseline="0" dirty="0">
                          <a:solidFill>
                            <a:srgbClr val="545554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Si el enojo de un NNA o cuidador no se disipa, sino que se dirige a usted, lo que dificulta la llamada, es posible que deba finalizarla de manera gentil y respetuosa. Intente llamar o enviar un mensaje de texto al NNA o cuidador más adelante para ver si la comunicación es posible. Si fracasa en estos intentos, puede recurrir a una persona en la que el NNA o cuidador confíe para comprobar si se encuentra bien. </a:t>
                      </a:r>
                    </a:p>
                  </a:txBody>
                  <a:tcPr marL="50800" marR="50800" marT="50800" marB="508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60"/>
          <p:cNvSpPr txBox="1">
            <a:spLocks noGrp="1"/>
          </p:cNvSpPr>
          <p:nvPr>
            <p:ph type="title"/>
          </p:nvPr>
        </p:nvSpPr>
        <p:spPr>
          <a:xfrm>
            <a:off x="656022" y="365125"/>
            <a:ext cx="1082001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ts val="3600"/>
              <a:buFont typeface="Helvetica Neue"/>
              <a:buNone/>
            </a:pPr>
            <a:r>
              <a:rPr lang="es" sz="3600" b="1" i="0" strike="noStrike" cap="none" spc="0" baseline="0">
                <a:solidFill>
                  <a:srgbClr val="94CC7A"/>
                </a:solidFill>
                <a:effectLst/>
                <a:latin typeface="Helvetica Neue"/>
                <a:ea typeface="Helvetica Neue"/>
                <a:cs typeface="Helvetica Neue"/>
              </a:rPr>
              <a:t>Cosas útiles que decir cuando recibe una llamada silenciosa</a:t>
            </a:r>
          </a:p>
        </p:txBody>
      </p:sp>
      <p:sp>
        <p:nvSpPr>
          <p:cNvPr id="412" name="Google Shape;412;p60"/>
          <p:cNvSpPr txBox="1">
            <a:spLocks noGrp="1"/>
          </p:cNvSpPr>
          <p:nvPr>
            <p:ph type="body" idx="2"/>
          </p:nvPr>
        </p:nvSpPr>
        <p:spPr>
          <a:xfrm>
            <a:off x="603147" y="1428555"/>
            <a:ext cx="10820015" cy="44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just" rtl="0">
              <a:lnSpc>
                <a:spcPct val="115000"/>
              </a:lnSpc>
              <a:spcBef>
                <a:spcPts val="1000"/>
              </a:spcBef>
              <a:spcAft>
                <a:spcPct val="0"/>
              </a:spcAft>
              <a:buSzPts val="2800"/>
              <a:buFont typeface="Noto Sans Symbols"/>
              <a:buChar char="∙"/>
            </a:pPr>
            <a:r>
              <a:rPr lang="es" sz="2000" b="0" i="0" strike="noStrike" cap="none" spc="0" baseline="0" dirty="0">
                <a:solidFill>
                  <a:srgbClr val="545554"/>
                </a:solidFill>
                <a:effectLst/>
                <a:latin typeface="Arial"/>
                <a:ea typeface="Arial"/>
                <a:cs typeface="Arial"/>
              </a:rPr>
              <a:t>“</a:t>
            </a:r>
            <a:r>
              <a:rPr lang="es" sz="20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Sé que puede ser difícil encontrar las palabras adecuadas para describir lo que está sucediendo. Tómate tu tiempo.  Estoy aquí para escucharte si quieres hablar conmigo". </a:t>
            </a:r>
          </a:p>
          <a:p>
            <a:pPr marL="342900" lvl="0" indent="-342900" algn="just" rtl="0">
              <a:lnSpc>
                <a:spcPct val="115000"/>
              </a:lnSpc>
              <a:spcBef>
                <a:spcPts val="1000"/>
              </a:spcBef>
              <a:spcAft>
                <a:spcPct val="0"/>
              </a:spcAft>
              <a:buSzPts val="2800"/>
              <a:buFont typeface="Noto Sans Symbols"/>
              <a:buChar char="∙"/>
            </a:pPr>
            <a:r>
              <a:rPr lang="es" sz="20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“Sé que puede ser difícil encontrar las palabras adecuadas para describir lo que está sucediendo. Esto es solo para que sepas que no compartiré tu información personal con otras personas". </a:t>
            </a:r>
          </a:p>
          <a:p>
            <a:pPr marL="342900" lvl="0" indent="-342900" algn="just" rtl="0">
              <a:lnSpc>
                <a:spcPct val="115000"/>
              </a:lnSpc>
              <a:spcBef>
                <a:spcPts val="1000"/>
              </a:spcBef>
              <a:spcAft>
                <a:spcPct val="0"/>
              </a:spcAft>
              <a:buSzPts val="2800"/>
              <a:buFont typeface="Noto Sans Symbols"/>
              <a:buChar char="∙"/>
            </a:pPr>
            <a:r>
              <a:rPr lang="es" sz="20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"Sé que puede ser difícil hablar sobre lo que está sucediendo, así que si no tienes ganas de hablar ahora, puedes volver a llamar en cualquier momento". </a:t>
            </a:r>
          </a:p>
          <a:p>
            <a:pPr marL="50800" lvl="0" indent="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ts val="2800"/>
              <a:buNone/>
            </a:pPr>
            <a:r>
              <a:rPr lang="es" sz="2000" b="1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Si la llamada comienza a resultar repetitiva e incómoda: </a:t>
            </a:r>
          </a:p>
          <a:p>
            <a:pPr marL="50800" lvl="0" indent="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ts val="2800"/>
              <a:buNone/>
            </a:pPr>
            <a:r>
              <a:rPr lang="es" sz="20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“Te recuerdo que estamos aquí para escucharte y apoyarte cuando te sientas listo para hablar. Por ahora, voy a finalizar esta llamada, pero sabe que estamos aquí para ayudarte en cualquier momento que necesites llamar".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1"/>
          <p:cNvSpPr txBox="1">
            <a:spLocks noGrp="1"/>
          </p:cNvSpPr>
          <p:nvPr>
            <p:ph type="title"/>
          </p:nvPr>
        </p:nvSpPr>
        <p:spPr>
          <a:xfrm>
            <a:off x="656022" y="365125"/>
            <a:ext cx="1082001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ts val="3600"/>
              <a:buFont typeface="Helvetica Neue"/>
              <a:buNone/>
            </a:pPr>
            <a:r>
              <a:rPr lang="es" sz="3600" b="1" i="0" strike="noStrike" cap="none" spc="0" baseline="0">
                <a:solidFill>
                  <a:srgbClr val="94CC7A"/>
                </a:solidFill>
                <a:effectLst/>
                <a:latin typeface="Helvetica Neue"/>
                <a:ea typeface="Helvetica Neue"/>
                <a:cs typeface="Helvetica Neue"/>
              </a:rPr>
              <a:t>Cosas útiles que decir cuando una llamada dura demasiado</a:t>
            </a:r>
          </a:p>
        </p:txBody>
      </p:sp>
      <p:sp>
        <p:nvSpPr>
          <p:cNvPr id="418" name="Google Shape;418;p61"/>
          <p:cNvSpPr txBox="1">
            <a:spLocks noGrp="1"/>
          </p:cNvSpPr>
          <p:nvPr>
            <p:ph type="body" idx="2"/>
          </p:nvPr>
        </p:nvSpPr>
        <p:spPr>
          <a:xfrm>
            <a:off x="656021" y="2333625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15000"/>
              </a:lnSpc>
              <a:spcBef>
                <a:spcPts val="1000"/>
              </a:spcBef>
              <a:spcAft>
                <a:spcPct val="0"/>
              </a:spcAft>
              <a:buSzPts val="2800"/>
              <a:buFont typeface="Noto Sans Symbols"/>
              <a:buChar char="∙"/>
            </a:pPr>
            <a:r>
              <a:rPr lang="es" sz="20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“Hemos hablado mucho en esta llamada. ¿Cómo te sientes ahora?” </a:t>
            </a:r>
          </a:p>
          <a:p>
            <a:pPr marL="342900" lvl="0" indent="-342900" algn="l" rtl="0">
              <a:lnSpc>
                <a:spcPct val="115000"/>
              </a:lnSpc>
              <a:spcBef>
                <a:spcPts val="1000"/>
              </a:spcBef>
              <a:spcAft>
                <a:spcPct val="0"/>
              </a:spcAft>
              <a:buSzPts val="2800"/>
              <a:buFont typeface="Noto Sans Symbols"/>
              <a:buChar char="∙"/>
            </a:pPr>
            <a:r>
              <a:rPr lang="es" sz="20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“Hemos hablado mucho en esta llamada. ¿He respondido a todas tus preguntas?” </a:t>
            </a:r>
          </a:p>
          <a:p>
            <a:pPr marL="342900" lvl="0" indent="-342900" algn="l" rtl="0">
              <a:lnSpc>
                <a:spcPct val="115000"/>
              </a:lnSpc>
              <a:spcBef>
                <a:spcPts val="1000"/>
              </a:spcBef>
              <a:spcAft>
                <a:spcPct val="0"/>
              </a:spcAft>
              <a:buSzPts val="2800"/>
              <a:buFont typeface="Noto Sans Symbols"/>
              <a:buChar char="∙"/>
            </a:pPr>
            <a:r>
              <a:rPr lang="es" sz="20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“Quizás te gustaría tomarse un tiempo para pensar en todo lo que hemos hablado hoy y puedas volver a llamar en otro momento para que hablemos un poco más”</a:t>
            </a:r>
          </a:p>
          <a:p>
            <a:pPr marL="342900" lvl="0" indent="-342900" algn="l" rtl="0">
              <a:lnSpc>
                <a:spcPct val="115000"/>
              </a:lnSpc>
              <a:spcBef>
                <a:spcPts val="1000"/>
              </a:spcBef>
              <a:spcAft>
                <a:spcPct val="0"/>
              </a:spcAft>
              <a:buSzPts val="2800"/>
              <a:buFont typeface="Noto Sans Symbols"/>
              <a:buChar char="∙"/>
            </a:pPr>
            <a:r>
              <a:rPr lang="es" sz="20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“Me temo que tengo que cortar ahora mismo, ya que debo atender otra llamada. Así que debo despedirme. </a:t>
            </a:r>
            <a:r>
              <a:rPr lang="es" sz="20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P</a:t>
            </a:r>
            <a:r>
              <a:rPr lang="es" sz="20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uedes volver a llamar si necesitas ayuda”</a:t>
            </a:r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2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3600"/>
              <a:buFont typeface="Helvetica Neue"/>
              <a:buNone/>
            </a:pPr>
            <a:r>
              <a:rPr lang="es" sz="3600" b="1" i="0" strike="noStrike" cap="none" spc="0" baseline="0">
                <a:solidFill>
                  <a:srgbClr val="02628C"/>
                </a:solidFill>
                <a:effectLst/>
                <a:latin typeface="Helvetica Neue"/>
                <a:ea typeface="Helvetica Neue"/>
                <a:cs typeface="Helvetica Neue"/>
              </a:rPr>
              <a:t>Tiempo de práctica</a:t>
            </a:r>
          </a:p>
        </p:txBody>
      </p:sp>
      <p:sp>
        <p:nvSpPr>
          <p:cNvPr id="424" name="Google Shape;424;p22"/>
          <p:cNvSpPr txBox="1">
            <a:spLocks noGrp="1"/>
          </p:cNvSpPr>
          <p:nvPr>
            <p:ph type="body" idx="1"/>
          </p:nvPr>
        </p:nvSpPr>
        <p:spPr>
          <a:xfrm>
            <a:off x="656023" y="1690688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SzPts val="2800"/>
              <a:buNone/>
            </a:pPr>
            <a:r>
              <a:rPr lang="es" sz="2800" b="1" i="0" strike="noStrike" cap="none" spc="0" baseline="0">
                <a:solidFill>
                  <a:srgbClr val="97467C"/>
                </a:solidFill>
                <a:effectLst/>
                <a:latin typeface="Helvetica Neue"/>
                <a:ea typeface="Helvetica Neue"/>
                <a:cs typeface="Helvetica Neue"/>
              </a:rPr>
              <a:t>Objetivo</a:t>
            </a:r>
          </a:p>
        </p:txBody>
      </p:sp>
      <p:sp>
        <p:nvSpPr>
          <p:cNvPr id="425" name="Google Shape;425;p22"/>
          <p:cNvSpPr txBox="1">
            <a:spLocks noGrp="1"/>
          </p:cNvSpPr>
          <p:nvPr>
            <p:ph type="body" idx="2"/>
          </p:nvPr>
        </p:nvSpPr>
        <p:spPr>
          <a:xfrm>
            <a:off x="656022" y="2333626"/>
            <a:ext cx="10820015" cy="37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SzPts val="2000"/>
              <a:buChar char="•"/>
            </a:pPr>
            <a:r>
              <a:rPr lang="es" sz="2000" b="0" i="0" strike="noStrike" cap="none" spc="0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Demostrar cómo llevar a cabo sesiones de coordinación asistencial por teléfono de manera segura. </a:t>
            </a:r>
          </a:p>
        </p:txBody>
      </p:sp>
      <p:pic>
        <p:nvPicPr>
          <p:cNvPr id="426" name="Google Shape;42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48574" y="2833689"/>
            <a:ext cx="1902117" cy="1908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23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SzPts val="3600"/>
              <a:buFont typeface="Helvetica Neue"/>
              <a:buNone/>
            </a:pPr>
            <a:r>
              <a:rPr lang="es" sz="3600" b="1" i="0" strike="noStrike" cap="none" spc="0" baseline="0">
                <a:solidFill>
                  <a:srgbClr val="97467C"/>
                </a:solidFill>
                <a:effectLst/>
                <a:latin typeface="Helvetica Neue"/>
                <a:ea typeface="Helvetica Neue"/>
                <a:cs typeface="Helvetica Neue"/>
              </a:rPr>
              <a:t>Tiempo de práctica</a:t>
            </a:r>
          </a:p>
        </p:txBody>
      </p:sp>
      <p:sp>
        <p:nvSpPr>
          <p:cNvPr id="432" name="Google Shape;432;p23"/>
          <p:cNvSpPr txBox="1">
            <a:spLocks noGrp="1"/>
          </p:cNvSpPr>
          <p:nvPr>
            <p:ph type="body" idx="1"/>
          </p:nvPr>
        </p:nvSpPr>
        <p:spPr>
          <a:xfrm>
            <a:off x="656022" y="1532322"/>
            <a:ext cx="10820015" cy="889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90740"/>
              <a:buNone/>
            </a:pPr>
            <a:r>
              <a:rPr lang="es" sz="3085" b="1" i="0" strike="noStrike" cap="none" spc="0" baseline="0" dirty="0">
                <a:solidFill>
                  <a:srgbClr val="02628C"/>
                </a:solidFill>
                <a:effectLst/>
                <a:latin typeface="Helvetica Neue"/>
                <a:ea typeface="Helvetica Neue"/>
                <a:cs typeface="Helvetica Neue"/>
              </a:rPr>
              <a:t>En grupos de 3: nombre un miembro del grupo para que actúe como asistente social, otro para que actúe como NNA o cuidador y otro como observador, de forma rotativa</a:t>
            </a:r>
            <a:r>
              <a:rPr lang="es" sz="3085" b="0" i="0" strike="noStrike" cap="none" spc="0" baseline="0" dirty="0">
                <a:solidFill>
                  <a:srgbClr val="02628C"/>
                </a:solidFill>
                <a:effectLst/>
                <a:latin typeface="Helvetica Neue"/>
                <a:ea typeface="Helvetica Neue"/>
                <a:cs typeface="Helvetica Neue"/>
              </a:rPr>
              <a:t>.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Tx/>
              <a:buNone/>
            </a:pPr>
            <a:endParaRPr dirty="0"/>
          </a:p>
        </p:txBody>
      </p:sp>
      <p:sp>
        <p:nvSpPr>
          <p:cNvPr id="433" name="Google Shape;433;p23"/>
          <p:cNvSpPr txBox="1">
            <a:spLocks noGrp="1"/>
          </p:cNvSpPr>
          <p:nvPr>
            <p:ph type="body" idx="2"/>
          </p:nvPr>
        </p:nvSpPr>
        <p:spPr>
          <a:xfrm>
            <a:off x="655637" y="2659857"/>
            <a:ext cx="10820400" cy="3729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2800"/>
              <a:buChar char="•"/>
            </a:pPr>
            <a:r>
              <a:rPr lang="es" sz="2000" b="0" i="0" strike="noStrike" cap="none" spc="0" baseline="0" dirty="0">
                <a:solidFill>
                  <a:srgbClr val="000000"/>
                </a:solidFill>
                <a:effectLst/>
                <a:latin typeface="+mj-lt"/>
                <a:ea typeface="Helvetica Neue"/>
                <a:cs typeface="Helvetica Neue"/>
              </a:rPr>
              <a:t>Los participantes configuran sus grupos de WhatsApp o Signal.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ts val="2800"/>
              <a:buChar char="•"/>
            </a:pPr>
            <a:r>
              <a:rPr lang="es" sz="2000" b="0" i="0" strike="noStrike" cap="none" spc="0" baseline="0" dirty="0">
                <a:solidFill>
                  <a:srgbClr val="000000"/>
                </a:solidFill>
                <a:effectLst/>
                <a:latin typeface="+mj-lt"/>
                <a:ea typeface="Helvetica Neue"/>
                <a:cs typeface="Helvetica Neue"/>
              </a:rPr>
              <a:t>Todos leen el escenario y los observadores leen la tarjeta del observador.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ts val="2800"/>
              <a:buChar char="•"/>
            </a:pPr>
            <a:r>
              <a:rPr lang="es" sz="2000" b="0" i="0" strike="noStrike" cap="none" spc="0" baseline="0" dirty="0">
                <a:solidFill>
                  <a:srgbClr val="000000"/>
                </a:solidFill>
                <a:effectLst/>
                <a:latin typeface="+mj-lt"/>
                <a:ea typeface="Helvetica Neue"/>
                <a:cs typeface="Helvetica Neue"/>
              </a:rPr>
              <a:t>Todos leen la "Hoja de sugerencias para la coordinación asistencial por teléfono"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ts val="2800"/>
              <a:buChar char="•"/>
            </a:pPr>
            <a:r>
              <a:rPr lang="es" sz="2000" b="0" i="0" strike="noStrike" cap="none" spc="0" baseline="0" dirty="0">
                <a:solidFill>
                  <a:srgbClr val="000000"/>
                </a:solidFill>
                <a:effectLst/>
                <a:latin typeface="+mj-lt"/>
                <a:ea typeface="Helvetica Neue"/>
                <a:cs typeface="Helvetica Neue"/>
              </a:rPr>
              <a:t>Cada asistente social llama al NNA o cuidador de su grupo.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ts val="2800"/>
              <a:buChar char="•"/>
            </a:pPr>
            <a:r>
              <a:rPr lang="es" sz="2000" b="0" i="0" strike="noStrike" cap="none" spc="0" baseline="0" dirty="0">
                <a:solidFill>
                  <a:srgbClr val="000000"/>
                </a:solidFill>
                <a:effectLst/>
                <a:latin typeface="+mj-lt"/>
                <a:ea typeface="Helvetica Neue"/>
                <a:cs typeface="Helvetica Neue"/>
              </a:rPr>
              <a:t>El facilitador detiene el juego de roles después de unos 20 minutos.</a:t>
            </a:r>
          </a:p>
        </p:txBody>
      </p:sp>
      <p:pic>
        <p:nvPicPr>
          <p:cNvPr id="434" name="Google Shape;43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5707" y="-315698"/>
            <a:ext cx="3383573" cy="3389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24"/>
          <p:cNvSpPr txBox="1">
            <a:spLocks noGrp="1"/>
          </p:cNvSpPr>
          <p:nvPr>
            <p:ph type="title"/>
          </p:nvPr>
        </p:nvSpPr>
        <p:spPr>
          <a:xfrm>
            <a:off x="656021" y="312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5"/>
              </a:buClr>
              <a:buSzPts val="3600"/>
              <a:buFont typeface="Helvetica Neue"/>
              <a:buNone/>
            </a:pPr>
            <a:r>
              <a:rPr lang="es" sz="3600" b="1" i="0" strike="noStrike" cap="none" spc="0" baseline="0">
                <a:solidFill>
                  <a:srgbClr val="029FA0"/>
                </a:solidFill>
                <a:effectLst/>
                <a:latin typeface="Helvetica Neue"/>
                <a:ea typeface="Helvetica Neue"/>
                <a:cs typeface="Helvetica Neue"/>
              </a:rPr>
              <a:t>Tiempo de reflexión</a:t>
            </a:r>
          </a:p>
        </p:txBody>
      </p:sp>
      <p:sp>
        <p:nvSpPr>
          <p:cNvPr id="440" name="Google Shape;440;p24"/>
          <p:cNvSpPr txBox="1">
            <a:spLocks noGrp="1"/>
          </p:cNvSpPr>
          <p:nvPr>
            <p:ph type="body" idx="1"/>
          </p:nvPr>
        </p:nvSpPr>
        <p:spPr>
          <a:xfrm>
            <a:off x="656022" y="1690688"/>
            <a:ext cx="3254497" cy="1062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Pts val="2800"/>
              <a:buNone/>
            </a:pPr>
            <a:r>
              <a:rPr lang="es" sz="2800" b="1" i="0" strike="noStrike" cap="none" spc="0" baseline="0">
                <a:solidFill>
                  <a:srgbClr val="405D78"/>
                </a:solidFill>
                <a:effectLst/>
                <a:latin typeface="Helvetica Neue"/>
                <a:ea typeface="Helvetica Neue"/>
                <a:cs typeface="Helvetica Neue"/>
              </a:rPr>
              <a:t>¡Discutamos juntos!</a:t>
            </a:r>
          </a:p>
        </p:txBody>
      </p:sp>
      <p:sp>
        <p:nvSpPr>
          <p:cNvPr id="441" name="Google Shape;441;p24"/>
          <p:cNvSpPr txBox="1">
            <a:spLocks noGrp="1"/>
          </p:cNvSpPr>
          <p:nvPr>
            <p:ph type="body" idx="2"/>
          </p:nvPr>
        </p:nvSpPr>
        <p:spPr>
          <a:xfrm>
            <a:off x="3519526" y="1690688"/>
            <a:ext cx="8016452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5000" lnSpcReduction="10000"/>
          </a:bodyPr>
          <a:lstStyle/>
          <a:p>
            <a:pPr marL="342900" lvl="0" indent="-342900" algn="just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ct val="49019"/>
              <a:buFont typeface="Arial"/>
              <a:buChar char="●"/>
            </a:pPr>
            <a:r>
              <a:rPr lang="es" sz="2300" b="0" i="0" strike="noStrike" cap="none" spc="0" baseline="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¿Cuál fue el aspecto más difícil de las llamadas?</a:t>
            </a:r>
          </a:p>
          <a:p>
            <a:pPr marL="342900" lvl="0" indent="-342900" algn="just" rtl="0">
              <a:lnSpc>
                <a:spcPct val="115000"/>
              </a:lnSpc>
              <a:spcBef>
                <a:spcPts val="1800"/>
              </a:spcBef>
              <a:spcAft>
                <a:spcPct val="0"/>
              </a:spcAft>
              <a:buSzPct val="49019"/>
              <a:buFont typeface="Arial"/>
              <a:buChar char="●"/>
            </a:pPr>
            <a:r>
              <a:rPr lang="es" sz="2300" b="0" i="0" strike="noStrike" cap="none" spc="0" baseline="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¿Algo durante las llamadas lo hizo sentir incómodo?</a:t>
            </a:r>
          </a:p>
          <a:p>
            <a:pPr marL="342900" lvl="0" indent="-342900" algn="just" rtl="0">
              <a:lnSpc>
                <a:spcPct val="115000"/>
              </a:lnSpc>
              <a:spcBef>
                <a:spcPts val="1800"/>
              </a:spcBef>
              <a:spcAft>
                <a:spcPct val="0"/>
              </a:spcAft>
              <a:buSzPct val="49019"/>
              <a:buFont typeface="Arial"/>
              <a:buChar char="●"/>
            </a:pPr>
            <a:r>
              <a:rPr lang="es" sz="2300" b="0" i="0" strike="noStrike" cap="none" spc="0" baseline="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¿Cuáles son las consideraciones clave para las 3 fases de la llamada?</a:t>
            </a:r>
          </a:p>
          <a:p>
            <a:pPr marL="1257300" lvl="2" indent="-342900" algn="just" rtl="0">
              <a:lnSpc>
                <a:spcPct val="115000"/>
              </a:lnSpc>
              <a:spcBef>
                <a:spcPts val="1800"/>
              </a:spcBef>
              <a:spcAft>
                <a:spcPct val="0"/>
              </a:spcAft>
              <a:buSzPct val="49019"/>
              <a:buFont typeface="Noto Sans Symbols"/>
              <a:buChar char="⮚"/>
            </a:pPr>
            <a:r>
              <a:rPr lang="es" sz="2300" b="0" i="0" strike="noStrike" cap="none" spc="0" baseline="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Inicio de la llamada</a:t>
            </a:r>
          </a:p>
          <a:p>
            <a:pPr marL="1257300" lvl="2" indent="-342900" algn="just">
              <a:lnSpc>
                <a:spcPct val="115000"/>
              </a:lnSpc>
              <a:spcBef>
                <a:spcPts val="1800"/>
              </a:spcBef>
              <a:buSzPct val="49019"/>
              <a:buFont typeface="Noto Sans Symbols"/>
              <a:buChar char="⮚"/>
            </a:pPr>
            <a:r>
              <a:rPr lang="en-US" sz="2300" dirty="0">
                <a:solidFill>
                  <a:srgbClr val="000000"/>
                </a:solidFill>
                <a:latin typeface="+mj-lt"/>
                <a:ea typeface="Noto Sans Symbols"/>
                <a:cs typeface="Noto Sans Symbols"/>
              </a:rPr>
              <a:t>D</a:t>
            </a:r>
            <a:r>
              <a:rPr lang="en-US" sz="2300" b="0" i="0" strike="noStrike" cap="none" spc="0" baseline="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esarrollo</a:t>
            </a:r>
            <a:r>
              <a:rPr lang="es" sz="2300" b="0" i="0" strike="noStrike" cap="none" spc="0" baseline="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de la llamada</a:t>
            </a:r>
          </a:p>
          <a:p>
            <a:pPr marL="1257300" lvl="2" indent="-342900" algn="just" rtl="0">
              <a:lnSpc>
                <a:spcPct val="115000"/>
              </a:lnSpc>
              <a:spcBef>
                <a:spcPts val="1800"/>
              </a:spcBef>
              <a:spcAft>
                <a:spcPct val="0"/>
              </a:spcAft>
              <a:buSzPct val="49019"/>
              <a:buFont typeface="Noto Sans Symbols"/>
              <a:buChar char="⮚"/>
            </a:pPr>
            <a:r>
              <a:rPr lang="es" sz="2300" b="0" i="0" strike="noStrike" cap="none" spc="0" baseline="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Fin de la llamada</a:t>
            </a:r>
          </a:p>
          <a:p>
            <a:pPr marL="0" lvl="0" indent="0" algn="l" rtl="0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SzPct val="117647"/>
              <a:buNone/>
            </a:pPr>
            <a:endParaRPr dirty="0"/>
          </a:p>
        </p:txBody>
      </p:sp>
      <p:pic>
        <p:nvPicPr>
          <p:cNvPr id="442" name="Google Shape;44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3702" y="3197367"/>
            <a:ext cx="1109568" cy="10790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62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5"/>
              </a:buClr>
              <a:buSzPts val="3600"/>
              <a:buFont typeface="Helvetica Neue"/>
              <a:buNone/>
            </a:pPr>
            <a:r>
              <a:rPr lang="es" sz="3600" b="1" i="0" strike="noStrike" cap="none" spc="0" baseline="0">
                <a:solidFill>
                  <a:srgbClr val="029FA0"/>
                </a:solidFill>
                <a:effectLst/>
                <a:latin typeface="Helvetica Neue"/>
                <a:ea typeface="Helvetica Neue"/>
                <a:cs typeface="Helvetica Neue"/>
              </a:rPr>
              <a:t>Práctica de planificación de la seguridad</a:t>
            </a:r>
          </a:p>
        </p:txBody>
      </p:sp>
      <p:sp>
        <p:nvSpPr>
          <p:cNvPr id="448" name="Google Shape;448;p62"/>
          <p:cNvSpPr txBox="1">
            <a:spLocks noGrp="1"/>
          </p:cNvSpPr>
          <p:nvPr>
            <p:ph type="body" idx="2"/>
          </p:nvPr>
        </p:nvSpPr>
        <p:spPr>
          <a:xfrm>
            <a:off x="656021" y="2333624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6"/>
              </a:buClr>
              <a:buSzPts val="2800"/>
              <a:buChar char="•"/>
            </a:pPr>
            <a:r>
              <a:rPr lang="es" sz="20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Discutir las consideraciones clave sobre la planificación de la seguridad.  </a:t>
            </a:r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6"/>
              </a:buClr>
              <a:buSzPts val="2800"/>
              <a:buNone/>
            </a:pPr>
            <a:endParaRPr dirty="0"/>
          </a:p>
        </p:txBody>
      </p:sp>
      <p:sp>
        <p:nvSpPr>
          <p:cNvPr id="449" name="Google Shape;449;p62"/>
          <p:cNvSpPr txBox="1">
            <a:spLocks noGrp="1"/>
          </p:cNvSpPr>
          <p:nvPr>
            <p:ph type="body" idx="1"/>
          </p:nvPr>
        </p:nvSpPr>
        <p:spPr>
          <a:xfrm>
            <a:off x="655638" y="1690688"/>
            <a:ext cx="108204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SzPts val="2800"/>
              <a:buNone/>
            </a:pPr>
            <a:r>
              <a:rPr lang="es" sz="2800" b="1" i="0" strike="noStrike" cap="none" spc="0" baseline="0">
                <a:solidFill>
                  <a:srgbClr val="405D78"/>
                </a:solidFill>
                <a:effectLst/>
                <a:latin typeface="Helvetica Neue"/>
                <a:ea typeface="Helvetica Neue"/>
                <a:cs typeface="Helvetica Neue"/>
              </a:rPr>
              <a:t>Objetivo</a:t>
            </a:r>
          </a:p>
        </p:txBody>
      </p:sp>
      <p:pic>
        <p:nvPicPr>
          <p:cNvPr id="450" name="Google Shape;450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48574" y="2833689"/>
            <a:ext cx="1902117" cy="1908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912" cy="127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26794"/>
              </a:buClr>
              <a:buSzPts val="3200"/>
              <a:buNone/>
            </a:pPr>
            <a:r>
              <a:rPr lang="es" sz="3200" b="1" i="0" strike="noStrike" cap="none" spc="0" baseline="0">
                <a:solidFill>
                  <a:srgbClr val="026794"/>
                </a:solidFill>
                <a:effectLst/>
                <a:latin typeface="Helvetica Neue"/>
                <a:ea typeface="Helvetica Neue"/>
                <a:cs typeface="Helvetica Neue"/>
              </a:rPr>
              <a:t>Temario</a:t>
            </a:r>
          </a:p>
        </p:txBody>
      </p:sp>
      <p:sp>
        <p:nvSpPr>
          <p:cNvPr id="241" name="Google Shape;241;p3"/>
          <p:cNvSpPr txBox="1">
            <a:spLocks noGrp="1"/>
          </p:cNvSpPr>
          <p:nvPr>
            <p:ph type="body" idx="2"/>
          </p:nvPr>
        </p:nvSpPr>
        <p:spPr>
          <a:xfrm>
            <a:off x="4100513" y="2400300"/>
            <a:ext cx="7300912" cy="2128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2800"/>
              <a:buChar char="•"/>
            </a:pPr>
            <a:r>
              <a:rPr lang="es" b="0" i="0" strike="noStrike" cap="none" spc="0" baseline="0" dirty="0">
                <a:solidFill>
                  <a:srgbClr val="545554"/>
                </a:solidFill>
                <a:effectLst/>
                <a:highlight>
                  <a:srgbClr val="FFFF00"/>
                </a:highlight>
                <a:latin typeface="+mj-lt"/>
                <a:ea typeface="Helvetica Neue"/>
                <a:cs typeface="Helvetica Neue"/>
              </a:rPr>
              <a:t>Incluya el temario preferido</a:t>
            </a:r>
          </a:p>
        </p:txBody>
      </p:sp>
      <p:sp>
        <p:nvSpPr>
          <p:cNvPr id="242" name="Google Shape;242;p3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847" cy="479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600"/>
              <a:buNone/>
            </a:pPr>
            <a:r>
              <a:rPr lang="es" sz="3600" b="1" i="0" strike="noStrike" cap="none" spc="0" baseline="0">
                <a:solidFill>
                  <a:srgbClr val="FFFFFF"/>
                </a:solidFill>
                <a:effectLst/>
                <a:latin typeface="Helvetica Neue"/>
                <a:ea typeface="Helvetica Neue"/>
                <a:cs typeface="Helvetica Neue"/>
              </a:rPr>
              <a:t>Temario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63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5"/>
              </a:buClr>
              <a:buSzPts val="3600"/>
              <a:buFont typeface="Helvetica Neue"/>
              <a:buNone/>
            </a:pPr>
            <a:r>
              <a:rPr lang="es" sz="3600" b="1" i="0" strike="noStrike" cap="none" spc="0" baseline="0">
                <a:solidFill>
                  <a:srgbClr val="029FA0"/>
                </a:solidFill>
                <a:effectLst/>
                <a:latin typeface="Helvetica Neue"/>
                <a:ea typeface="Helvetica Neue"/>
                <a:cs typeface="Helvetica Neue"/>
              </a:rPr>
              <a:t>Práctica de planificación de la seguridad</a:t>
            </a:r>
          </a:p>
        </p:txBody>
      </p:sp>
      <p:sp>
        <p:nvSpPr>
          <p:cNvPr id="456" name="Google Shape;456;p63"/>
          <p:cNvSpPr txBox="1">
            <a:spLocks noGrp="1"/>
          </p:cNvSpPr>
          <p:nvPr>
            <p:ph type="body" idx="1"/>
          </p:nvPr>
        </p:nvSpPr>
        <p:spPr>
          <a:xfrm>
            <a:off x="656022" y="1690688"/>
            <a:ext cx="10879955" cy="642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6"/>
              </a:buClr>
              <a:buSzPts val="2800"/>
              <a:buNone/>
            </a:pPr>
            <a:r>
              <a:rPr lang="es" sz="2800" b="1" i="0" strike="noStrike" cap="none" spc="0" baseline="0" dirty="0">
                <a:solidFill>
                  <a:srgbClr val="405D78"/>
                </a:solidFill>
                <a:effectLst/>
                <a:latin typeface="Helvetica Neue"/>
                <a:ea typeface="Helvetica Neue"/>
                <a:cs typeface="Helvetica Neue"/>
              </a:rPr>
              <a:t>En grupos, releer los 3 escenarios y discutir las siguientes preguntas:</a:t>
            </a:r>
          </a:p>
        </p:txBody>
      </p:sp>
      <p:sp>
        <p:nvSpPr>
          <p:cNvPr id="457" name="Google Shape;457;p63"/>
          <p:cNvSpPr txBox="1">
            <a:spLocks noGrp="1"/>
          </p:cNvSpPr>
          <p:nvPr>
            <p:ph type="body" idx="2"/>
          </p:nvPr>
        </p:nvSpPr>
        <p:spPr>
          <a:xfrm>
            <a:off x="656021" y="2333624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15000"/>
              </a:lnSpc>
              <a:spcBef>
                <a:spcPts val="1000"/>
              </a:spcBef>
              <a:spcAft>
                <a:spcPct val="0"/>
              </a:spcAft>
              <a:buSzPts val="2800"/>
              <a:buChar char="•"/>
            </a:pPr>
            <a:r>
              <a:rPr lang="es" sz="20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¿Era necesario crear un plan de seguridad para Alí, Lila o Amina debido a los riesgos y peligros a los que estaban expuestos?</a:t>
            </a:r>
          </a:p>
          <a:p>
            <a:pPr marL="342900" lvl="0" indent="-342900" algn="l" rtl="0">
              <a:lnSpc>
                <a:spcPct val="115000"/>
              </a:lnSpc>
              <a:spcBef>
                <a:spcPts val="1000"/>
              </a:spcBef>
              <a:spcAft>
                <a:spcPct val="0"/>
              </a:spcAft>
              <a:buSzPts val="2800"/>
              <a:buChar char="•"/>
            </a:pPr>
            <a:r>
              <a:rPr lang="es" sz="20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En caso afirmativo, ¿qué NNA estaba experimentando qué riesgos y peligros?</a:t>
            </a:r>
          </a:p>
          <a:p>
            <a:pPr marL="342900" lvl="0" indent="-342900" algn="l" rtl="0">
              <a:lnSpc>
                <a:spcPct val="115000"/>
              </a:lnSpc>
              <a:spcBef>
                <a:spcPts val="1000"/>
              </a:spcBef>
              <a:spcAft>
                <a:spcPct val="0"/>
              </a:spcAft>
              <a:buSzPts val="2800"/>
              <a:buChar char="•"/>
            </a:pPr>
            <a:r>
              <a:rPr lang="es" sz="20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Para los NNA que necesitan un plan de seguridad, anótelos en el rotafolio:</a:t>
            </a:r>
          </a:p>
          <a:p>
            <a:pPr marL="800100" lvl="1" indent="-342900" algn="l" rtl="0">
              <a:lnSpc>
                <a:spcPct val="115000"/>
              </a:lnSpc>
              <a:spcBef>
                <a:spcPts val="500"/>
              </a:spcBef>
              <a:spcAft>
                <a:spcPct val="0"/>
              </a:spcAft>
              <a:buSzPts val="2400"/>
              <a:buChar char="•"/>
            </a:pPr>
            <a:r>
              <a:rPr lang="es" sz="20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Acciones para disminuir los riesgos y peligros</a:t>
            </a:r>
          </a:p>
          <a:p>
            <a:pPr marL="800100" lvl="1" indent="-342900" algn="l" rtl="0">
              <a:lnSpc>
                <a:spcPct val="115000"/>
              </a:lnSpc>
              <a:spcBef>
                <a:spcPts val="500"/>
              </a:spcBef>
              <a:spcAft>
                <a:spcPct val="0"/>
              </a:spcAft>
              <a:buSzPts val="2400"/>
              <a:buChar char="•"/>
            </a:pPr>
            <a:r>
              <a:rPr lang="es" sz="20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Medidas a tomar en situaciones peligrosas y de riesgo</a:t>
            </a:r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6"/>
              </a:buClr>
              <a:buSzPts val="2800"/>
              <a:buNone/>
            </a:pPr>
            <a:endParaRPr dirty="0"/>
          </a:p>
        </p:txBody>
      </p:sp>
      <p:pic>
        <p:nvPicPr>
          <p:cNvPr id="458" name="Google Shape;458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5524" y="4198142"/>
            <a:ext cx="3383573" cy="3389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25"/>
          <p:cNvSpPr txBox="1">
            <a:spLocks noGrp="1"/>
          </p:cNvSpPr>
          <p:nvPr>
            <p:ph type="title"/>
          </p:nvPr>
        </p:nvSpPr>
        <p:spPr>
          <a:xfrm>
            <a:off x="656022" y="365125"/>
            <a:ext cx="1082001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ts val="3600"/>
              <a:buFont typeface="Helvetica Neue"/>
              <a:buNone/>
            </a:pPr>
            <a:r>
              <a:rPr lang="es" sz="3600" b="1" i="0" strike="noStrike" cap="none" spc="0" baseline="0">
                <a:solidFill>
                  <a:srgbClr val="94CC7A"/>
                </a:solidFill>
                <a:effectLst/>
                <a:latin typeface="Helvetica Neue"/>
                <a:ea typeface="Helvetica Neue"/>
                <a:cs typeface="Helvetica Neue"/>
              </a:rPr>
              <a:t>Conclusión</a:t>
            </a:r>
          </a:p>
        </p:txBody>
      </p:sp>
      <p:sp>
        <p:nvSpPr>
          <p:cNvPr id="464" name="Google Shape;464;p25"/>
          <p:cNvSpPr txBox="1">
            <a:spLocks noGrp="1"/>
          </p:cNvSpPr>
          <p:nvPr>
            <p:ph type="body" idx="2"/>
          </p:nvPr>
        </p:nvSpPr>
        <p:spPr>
          <a:xfrm>
            <a:off x="656021" y="2333625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ts val="2800"/>
              <a:buChar char="•"/>
            </a:pPr>
            <a:r>
              <a:rPr lang="es" sz="2800" b="1" i="0" strike="noStrike" cap="none" spc="0" baseline="0" dirty="0">
                <a:solidFill>
                  <a:srgbClr val="FF0000"/>
                </a:solidFill>
                <a:effectLst/>
                <a:latin typeface="Helvetica Neue"/>
                <a:ea typeface="Helvetica Neue"/>
                <a:cs typeface="Helvetica Neue"/>
              </a:rPr>
              <a:t>¿Preguntas?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64"/>
          <p:cNvSpPr txBox="1">
            <a:spLocks noGrp="1"/>
          </p:cNvSpPr>
          <p:nvPr>
            <p:ph type="title"/>
          </p:nvPr>
        </p:nvSpPr>
        <p:spPr>
          <a:xfrm>
            <a:off x="656022" y="365125"/>
            <a:ext cx="1082001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ts val="3600"/>
              <a:buFont typeface="Helvetica Neue"/>
              <a:buNone/>
            </a:pPr>
            <a:r>
              <a:rPr lang="es" sz="3600" b="1" i="0" strike="noStrike" cap="none" spc="0" baseline="0">
                <a:solidFill>
                  <a:srgbClr val="94CC7A"/>
                </a:solidFill>
                <a:effectLst/>
                <a:latin typeface="Helvetica Neue"/>
                <a:ea typeface="Helvetica Neue"/>
                <a:cs typeface="Helvetica Neue"/>
              </a:rPr>
              <a:t>Sesiones de asesoría entre pares en línea</a:t>
            </a:r>
          </a:p>
        </p:txBody>
      </p:sp>
      <p:sp>
        <p:nvSpPr>
          <p:cNvPr id="470" name="Google Shape;470;p64"/>
          <p:cNvSpPr txBox="1">
            <a:spLocks noGrp="1"/>
          </p:cNvSpPr>
          <p:nvPr>
            <p:ph type="body" idx="2"/>
          </p:nvPr>
        </p:nvSpPr>
        <p:spPr>
          <a:xfrm>
            <a:off x="656021" y="2333625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SzPts val="2800"/>
              <a:buChar char="•"/>
            </a:pPr>
            <a:r>
              <a:rPr lang="es" sz="2000" b="0" i="0" strike="noStrike" cap="none" spc="0" baseline="0" dirty="0">
                <a:solidFill>
                  <a:srgbClr val="000000"/>
                </a:solidFill>
                <a:effectLst/>
                <a:latin typeface="+mj-lt"/>
                <a:ea typeface="Helvetica Neue"/>
                <a:cs typeface="Helvetica Neue"/>
              </a:rPr>
              <a:t>Primera llamada (incluya fecha y hora): casos difíciles de coordinación asistencial por teléfono</a:t>
            </a:r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SzPts val="2800"/>
              <a:buChar char="•"/>
            </a:pPr>
            <a:r>
              <a:rPr lang="es" sz="2000" b="0" i="0" strike="noStrike" cap="none" spc="0" baseline="0" dirty="0">
                <a:solidFill>
                  <a:srgbClr val="000000"/>
                </a:solidFill>
                <a:effectLst/>
                <a:latin typeface="+mj-lt"/>
                <a:ea typeface="Helvetica Neue"/>
                <a:cs typeface="Helvetica Neue"/>
              </a:rPr>
              <a:t>Segunda llamada (incluya fecha y hora): planificación de la seguridad por teléfono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5" name="Google Shape;475;p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0977138"/>
              </p:ext>
            </p:extLst>
          </p:nvPr>
        </p:nvGraphicFramePr>
        <p:xfrm>
          <a:off x="3103663" y="3340608"/>
          <a:ext cx="6275325" cy="2961975"/>
        </p:xfrm>
        <a:graphic>
          <a:graphicData uri="http://schemas.openxmlformats.org/drawingml/2006/table">
            <a:tbl>
              <a:tblPr firstRow="1" bandRow="1">
                <a:noFill/>
                <a:tableStyleId>{615369DC-D0A2-443D-A084-90760549AD2D}</a:tableStyleId>
              </a:tblPr>
              <a:tblGrid>
                <a:gridCol w="2091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1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1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1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400" b="0" i="0" strike="noStrike" cap="none" spc="0" baseline="0" dirty="0">
                          <a:solidFill>
                            <a:srgbClr val="FFFFFF"/>
                          </a:solidFill>
                          <a:effectLst/>
                          <a:latin typeface="Helvetica Neue Light"/>
                          <a:ea typeface="Helvetica Neue Light"/>
                          <a:cs typeface="Helvetica Neue Light"/>
                        </a:rPr>
                        <a:t>Entorno 1</a:t>
                      </a:r>
                    </a:p>
                  </a:txBody>
                  <a:tcPr marL="85525" marR="85525" marT="42775" marB="42775" anchor="ctr">
                    <a:solidFill>
                      <a:srgbClr val="0267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400" b="0" i="0" strike="noStrike" cap="none" spc="0" baseline="0" dirty="0">
                          <a:solidFill>
                            <a:srgbClr val="FFFFFF"/>
                          </a:solidFill>
                          <a:effectLst/>
                          <a:latin typeface="Helvetica Neue Light"/>
                          <a:ea typeface="Helvetica Neue Light"/>
                          <a:cs typeface="Helvetica Neue Light"/>
                        </a:rPr>
                        <a:t>Entorno 2</a:t>
                      </a:r>
                    </a:p>
                  </a:txBody>
                  <a:tcPr marL="85525" marR="85525" marT="42775" marB="42775" anchor="ctr">
                    <a:solidFill>
                      <a:srgbClr val="0267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400" b="0" i="0" strike="noStrike" cap="none" spc="0" baseline="0" dirty="0">
                          <a:solidFill>
                            <a:srgbClr val="FFFFFF"/>
                          </a:solidFill>
                          <a:effectLst/>
                          <a:latin typeface="Helvetica Neue Light"/>
                          <a:ea typeface="Helvetica Neue Light"/>
                          <a:cs typeface="Helvetica Neue Light"/>
                        </a:rPr>
                        <a:t>Entorno 3</a:t>
                      </a:r>
                    </a:p>
                  </a:txBody>
                  <a:tcPr marL="85525" marR="85525" marT="42775" marB="42775" anchor="ctr">
                    <a:solidFill>
                      <a:srgbClr val="0267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0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endParaRPr sz="1700" u="none" strike="noStrike" cap="none"/>
                    </a:p>
                  </a:txBody>
                  <a:tcPr marL="85525" marR="85525" marT="42775" marB="42775">
                    <a:solidFill>
                      <a:srgbClr val="A8BE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endParaRPr sz="1700" u="none" strike="noStrike" cap="none"/>
                    </a:p>
                  </a:txBody>
                  <a:tcPr marL="85525" marR="85525" marT="42775" marB="42775">
                    <a:solidFill>
                      <a:srgbClr val="A8BE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endParaRPr sz="1700" u="none" strike="noStrike" cap="none"/>
                    </a:p>
                  </a:txBody>
                  <a:tcPr marL="85525" marR="85525" marT="42775" marB="42775">
                    <a:solidFill>
                      <a:srgbClr val="A8BE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0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endParaRPr sz="1700" u="none" strike="noStrike" cap="none"/>
                    </a:p>
                  </a:txBody>
                  <a:tcPr marL="85525" marR="85525" marT="42775" marB="42775">
                    <a:solidFill>
                      <a:srgbClr val="D3DE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endParaRPr sz="1700" u="none" strike="noStrike" cap="none"/>
                    </a:p>
                  </a:txBody>
                  <a:tcPr marL="85525" marR="85525" marT="42775" marB="42775">
                    <a:solidFill>
                      <a:srgbClr val="D3DE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endParaRPr sz="1700" u="none" strike="noStrike" cap="none"/>
                    </a:p>
                  </a:txBody>
                  <a:tcPr marL="85525" marR="85525" marT="42775" marB="42775">
                    <a:solidFill>
                      <a:srgbClr val="D3DE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0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endParaRPr sz="1700" u="none" strike="noStrike" cap="none"/>
                    </a:p>
                  </a:txBody>
                  <a:tcPr marL="85525" marR="85525" marT="42775" marB="42775">
                    <a:solidFill>
                      <a:srgbClr val="A8BE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endParaRPr sz="1700" u="none" strike="noStrike" cap="none"/>
                    </a:p>
                  </a:txBody>
                  <a:tcPr marL="85525" marR="85525" marT="42775" marB="42775">
                    <a:solidFill>
                      <a:srgbClr val="A8BE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endParaRPr sz="1700" u="none" strike="noStrike" cap="none"/>
                    </a:p>
                  </a:txBody>
                  <a:tcPr marL="85525" marR="85525" marT="42775" marB="42775">
                    <a:solidFill>
                      <a:srgbClr val="A8BE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0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endParaRPr sz="1700" u="none" strike="noStrike" cap="none"/>
                    </a:p>
                  </a:txBody>
                  <a:tcPr marL="85525" marR="85525" marT="42775" marB="42775">
                    <a:solidFill>
                      <a:srgbClr val="D3DE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endParaRPr sz="1700" u="none" strike="noStrike" cap="none"/>
                    </a:p>
                  </a:txBody>
                  <a:tcPr marL="85525" marR="85525" marT="42775" marB="42775">
                    <a:solidFill>
                      <a:srgbClr val="D3DE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endParaRPr sz="1700" u="none" strike="noStrike" cap="none" dirty="0"/>
                    </a:p>
                  </a:txBody>
                  <a:tcPr marL="85525" marR="85525" marT="42775" marB="42775">
                    <a:solidFill>
                      <a:srgbClr val="D3DE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76" name="Google Shape;47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326" y="264553"/>
            <a:ext cx="2952206" cy="2961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20971" y="1600055"/>
            <a:ext cx="1435100" cy="93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04601" y="1463039"/>
            <a:ext cx="1109779" cy="1076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9" name="Google Shape;479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193150" y="1600055"/>
            <a:ext cx="1054282" cy="8948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"/>
          <p:cNvSpPr txBox="1">
            <a:spLocks noGrp="1"/>
          </p:cNvSpPr>
          <p:nvPr>
            <p:ph type="body" idx="2"/>
          </p:nvPr>
        </p:nvSpPr>
        <p:spPr>
          <a:xfrm>
            <a:off x="4100513" y="1908699"/>
            <a:ext cx="7300912" cy="3666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2000"/>
              <a:buFont typeface="Arial"/>
              <a:buChar char="●"/>
            </a:pPr>
            <a:r>
              <a:rPr lang="es" sz="20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Respeto</a:t>
            </a:r>
          </a:p>
          <a:p>
            <a:pPr marL="342900" lvl="0" indent="-342900" algn="l" rtl="0">
              <a:lnSpc>
                <a:spcPct val="115000"/>
              </a:lnSpc>
              <a:spcBef>
                <a:spcPts val="1000"/>
              </a:spcBef>
              <a:spcAft>
                <a:spcPct val="0"/>
              </a:spcAft>
              <a:buSzPts val="2000"/>
              <a:buFont typeface="Arial"/>
              <a:buChar char="●"/>
            </a:pPr>
            <a:r>
              <a:rPr lang="es" sz="20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Puntualidad</a:t>
            </a:r>
          </a:p>
          <a:p>
            <a:pPr marL="342900" lvl="0" indent="-342900" algn="l" rtl="0">
              <a:lnSpc>
                <a:spcPct val="115000"/>
              </a:lnSpc>
              <a:spcBef>
                <a:spcPts val="1000"/>
              </a:spcBef>
              <a:spcAft>
                <a:spcPct val="0"/>
              </a:spcAft>
              <a:buSzPts val="2000"/>
              <a:buFont typeface="Arial"/>
              <a:buChar char="●"/>
            </a:pPr>
            <a:r>
              <a:rPr lang="es" sz="20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Disposición para escuchar</a:t>
            </a:r>
          </a:p>
          <a:p>
            <a:pPr marL="342900" lvl="0" indent="-342900" algn="l" rtl="0">
              <a:lnSpc>
                <a:spcPct val="115000"/>
              </a:lnSpc>
              <a:spcBef>
                <a:spcPts val="1000"/>
              </a:spcBef>
              <a:spcAft>
                <a:spcPct val="0"/>
              </a:spcAft>
              <a:buSzPts val="2000"/>
              <a:buFont typeface="Arial"/>
              <a:buChar char="●"/>
            </a:pPr>
            <a:r>
              <a:rPr lang="es" sz="20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Apertura a nuevas ideas y perspectivas</a:t>
            </a:r>
          </a:p>
          <a:p>
            <a:pPr marL="342900" lvl="0" indent="-342900" algn="l" rtl="0">
              <a:lnSpc>
                <a:spcPct val="115000"/>
              </a:lnSpc>
              <a:spcBef>
                <a:spcPts val="1000"/>
              </a:spcBef>
              <a:spcAft>
                <a:spcPct val="0"/>
              </a:spcAft>
              <a:buSzPts val="2000"/>
              <a:buFont typeface="Arial"/>
              <a:buChar char="●"/>
            </a:pPr>
            <a:r>
              <a:rPr lang="es" sz="20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Afán de aprender</a:t>
            </a:r>
          </a:p>
          <a:p>
            <a:pPr marL="342900" lvl="0" indent="-342900" algn="l" rtl="0">
              <a:lnSpc>
                <a:spcPct val="115000"/>
              </a:lnSpc>
              <a:spcBef>
                <a:spcPts val="1000"/>
              </a:spcBef>
              <a:spcAft>
                <a:spcPct val="0"/>
              </a:spcAft>
              <a:buSzPts val="2000"/>
              <a:buFont typeface="Arial"/>
              <a:buChar char="●"/>
            </a:pPr>
            <a:r>
              <a:rPr lang="es" sz="20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Disposición para compartir experiencias </a:t>
            </a: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5"/>
              </a:buClr>
              <a:buSzPts val="2800"/>
              <a:buNone/>
            </a:pPr>
            <a:endParaRPr dirty="0"/>
          </a:p>
        </p:txBody>
      </p:sp>
      <p:sp>
        <p:nvSpPr>
          <p:cNvPr id="248" name="Google Shape;248;p4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847" cy="479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200"/>
              <a:buNone/>
            </a:pPr>
            <a:r>
              <a:rPr lang="es" sz="3200" b="1" i="0" strike="noStrike" cap="none" spc="0" baseline="0" dirty="0">
                <a:solidFill>
                  <a:srgbClr val="FFFFFF"/>
                </a:solidFill>
                <a:effectLst/>
                <a:latin typeface="Helvetica Neue"/>
                <a:ea typeface="Helvetica Neue"/>
                <a:cs typeface="Helvetica Neue"/>
              </a:rPr>
              <a:t>El entorno de aprendizaje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5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3600"/>
              <a:buFont typeface="Helvetica Neue"/>
              <a:buNone/>
            </a:pPr>
            <a:r>
              <a:rPr lang="es" sz="3600" b="1" i="0" strike="noStrike" cap="none" spc="0" baseline="0">
                <a:solidFill>
                  <a:srgbClr val="02628C"/>
                </a:solidFill>
                <a:effectLst/>
                <a:latin typeface="Helvetica Neue"/>
                <a:ea typeface="Helvetica Neue"/>
                <a:cs typeface="Helvetica Neue"/>
              </a:rPr>
              <a:t>Situar la coordinación asistencial por teléfono</a:t>
            </a:r>
          </a:p>
        </p:txBody>
      </p:sp>
      <p:sp>
        <p:nvSpPr>
          <p:cNvPr id="254" name="Google Shape;254;p5"/>
          <p:cNvSpPr txBox="1">
            <a:spLocks noGrp="1"/>
          </p:cNvSpPr>
          <p:nvPr>
            <p:ph type="body" idx="1"/>
          </p:nvPr>
        </p:nvSpPr>
        <p:spPr>
          <a:xfrm>
            <a:off x="656022" y="1971675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SzPts val="2800"/>
              <a:buNone/>
            </a:pPr>
            <a:r>
              <a:rPr lang="es" sz="2800" b="1" i="0" strike="noStrike" cap="none" spc="0" baseline="0">
                <a:solidFill>
                  <a:srgbClr val="97467C"/>
                </a:solidFill>
                <a:effectLst/>
                <a:latin typeface="Helvetica Neue"/>
                <a:ea typeface="Helvetica Neue"/>
                <a:cs typeface="Helvetica Neue"/>
              </a:rPr>
              <a:t>Objetivos de la sesión</a:t>
            </a:r>
          </a:p>
        </p:txBody>
      </p:sp>
      <p:sp>
        <p:nvSpPr>
          <p:cNvPr id="255" name="Google Shape;255;p5"/>
          <p:cNvSpPr txBox="1">
            <a:spLocks noGrp="1"/>
          </p:cNvSpPr>
          <p:nvPr>
            <p:ph type="body" idx="2"/>
          </p:nvPr>
        </p:nvSpPr>
        <p:spPr>
          <a:xfrm>
            <a:off x="656021" y="2614613"/>
            <a:ext cx="10820015" cy="2081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2000"/>
              <a:buFont typeface="Arial"/>
              <a:buChar char="●"/>
            </a:pPr>
            <a:r>
              <a:rPr lang="es" sz="20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Explicar qué son los servicios de coordinación asistencial por teléfono.</a:t>
            </a:r>
          </a:p>
          <a:p>
            <a:pPr marL="342900" lvl="0" indent="-342900" algn="l" rtl="0">
              <a:lnSpc>
                <a:spcPct val="115000"/>
              </a:lnSpc>
              <a:spcBef>
                <a:spcPts val="1000"/>
              </a:spcBef>
              <a:spcAft>
                <a:spcPct val="0"/>
              </a:spcAft>
              <a:buSzPts val="2000"/>
              <a:buFont typeface="Arial"/>
              <a:buChar char="●"/>
            </a:pPr>
            <a:r>
              <a:rPr lang="es" sz="20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Explicar cuándo se podrían utilizar los servicios de coordinación asistencial por teléfono.</a:t>
            </a: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3"/>
              </a:buClr>
              <a:buSzPts val="2800"/>
              <a:buNone/>
            </a:pPr>
            <a:endParaRPr dirty="0"/>
          </a:p>
        </p:txBody>
      </p:sp>
      <p:pic>
        <p:nvPicPr>
          <p:cNvPr id="256" name="Google Shape;256;p5" descr="objective Icon 22062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562" y="3886662"/>
            <a:ext cx="19050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6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SzPts val="3600"/>
              <a:buFont typeface="Helvetica Neue"/>
              <a:buNone/>
            </a:pPr>
            <a:r>
              <a:rPr lang="es" sz="3600" b="1" i="0" strike="noStrike" cap="none" spc="0" baseline="0">
                <a:solidFill>
                  <a:srgbClr val="97467C"/>
                </a:solidFill>
                <a:effectLst/>
                <a:latin typeface="Helvetica Neue"/>
                <a:ea typeface="Helvetica Neue"/>
                <a:cs typeface="Helvetica Neue"/>
              </a:rPr>
              <a:t>¿Coordinación asistencial por teléfono?</a:t>
            </a:r>
          </a:p>
        </p:txBody>
      </p:sp>
      <p:sp>
        <p:nvSpPr>
          <p:cNvPr id="262" name="Google Shape;262;p6"/>
          <p:cNvSpPr txBox="1">
            <a:spLocks noGrp="1"/>
          </p:cNvSpPr>
          <p:nvPr>
            <p:ph type="body" idx="2"/>
          </p:nvPr>
        </p:nvSpPr>
        <p:spPr>
          <a:xfrm>
            <a:off x="656021" y="2614612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2800"/>
              <a:buChar char="•"/>
            </a:pPr>
            <a:r>
              <a:rPr lang="es" sz="2800" b="0" i="0" strike="noStrike" cap="none" spc="0" baseline="0" dirty="0">
                <a:solidFill>
                  <a:srgbClr val="545554"/>
                </a:solidFill>
                <a:effectLst/>
                <a:highlight>
                  <a:srgbClr val="FFFF00"/>
                </a:highlight>
                <a:latin typeface="+mj-lt"/>
                <a:ea typeface="Helvetica Neue"/>
                <a:cs typeface="Helvetica Neue"/>
              </a:rPr>
              <a:t>Incluya las palabras clave y las definiciones que se compartieron en la tarea previa al curso.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7"/>
          <p:cNvSpPr txBox="1">
            <a:spLocks noGrp="1"/>
          </p:cNvSpPr>
          <p:nvPr>
            <p:ph type="title"/>
          </p:nvPr>
        </p:nvSpPr>
        <p:spPr>
          <a:xfrm>
            <a:off x="656023" y="365126"/>
            <a:ext cx="10515600" cy="1064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5"/>
              </a:buClr>
              <a:buSzPts val="3600"/>
              <a:buFont typeface="Helvetica Neue"/>
              <a:buNone/>
            </a:pPr>
            <a:r>
              <a:rPr lang="es" sz="3600" b="1" i="0" strike="noStrike" cap="none" spc="0" baseline="0" dirty="0">
                <a:solidFill>
                  <a:srgbClr val="029FA0"/>
                </a:solidFill>
                <a:effectLst/>
                <a:latin typeface="Helvetica Neue"/>
                <a:ea typeface="Helvetica Neue"/>
                <a:cs typeface="Helvetica Neue"/>
              </a:rPr>
              <a:t>¿Las siguientes declaraciones son verdaderas o falsas?</a:t>
            </a:r>
          </a:p>
        </p:txBody>
      </p:sp>
      <p:sp>
        <p:nvSpPr>
          <p:cNvPr id="268" name="Google Shape;268;p7"/>
          <p:cNvSpPr txBox="1">
            <a:spLocks noGrp="1"/>
          </p:cNvSpPr>
          <p:nvPr>
            <p:ph type="body" idx="2"/>
          </p:nvPr>
        </p:nvSpPr>
        <p:spPr>
          <a:xfrm>
            <a:off x="656021" y="1744601"/>
            <a:ext cx="10820015" cy="4638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38137" algn="just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1000"/>
              <a:buFont typeface="Arial"/>
              <a:buChar char="●"/>
            </a:pPr>
            <a:r>
              <a:rPr lang="es" sz="2000" b="0" i="0" strike="noStrike" cap="none" spc="0" baseline="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Durante un brote de enfermedades infecciosas como la COVID-19, se recomienda que todos los servicios de coordinación asistencial apliquen una modalidad remota. </a:t>
            </a:r>
          </a:p>
          <a:p>
            <a:pPr marL="342900" lvl="0" indent="-338137" algn="just" rtl="0">
              <a:lnSpc>
                <a:spcPct val="115000"/>
              </a:lnSpc>
              <a:spcBef>
                <a:spcPts val="1000"/>
              </a:spcBef>
              <a:spcAft>
                <a:spcPct val="0"/>
              </a:spcAft>
              <a:buSzPts val="1000"/>
              <a:buFont typeface="Arial"/>
              <a:buChar char="●"/>
            </a:pPr>
            <a:r>
              <a:rPr lang="es" sz="2000" b="0" i="0" strike="noStrike" cap="none" spc="0" baseline="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Durante un brote de enfermedades infecciosas, se deben continuar las reuniones presenciales para los casos de alta prioridad. </a:t>
            </a:r>
          </a:p>
          <a:p>
            <a:pPr marL="342900" lvl="0" indent="-338137" algn="just" rtl="0">
              <a:lnSpc>
                <a:spcPct val="115000"/>
              </a:lnSpc>
              <a:spcBef>
                <a:spcPts val="1000"/>
              </a:spcBef>
              <a:spcAft>
                <a:spcPct val="0"/>
              </a:spcAft>
              <a:buSzPts val="1000"/>
              <a:buFont typeface="Arial"/>
              <a:buChar char="●"/>
            </a:pPr>
            <a:r>
              <a:rPr lang="es" sz="2000" b="0" i="0" strike="noStrike" cap="none" spc="0" baseline="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Gestionar un caso por teléfono puede ser una forma útil de proteger tanto a los niños, niñas y adolescentes (NNA) como a los asistentes sociales durante un brote de enfermedades infecciosas como la COVID-19. </a:t>
            </a:r>
          </a:p>
          <a:p>
            <a:pPr marL="342900" lvl="0" indent="-338137" algn="just" rtl="0">
              <a:lnSpc>
                <a:spcPct val="115000"/>
              </a:lnSpc>
              <a:spcBef>
                <a:spcPts val="1000"/>
              </a:spcBef>
              <a:spcAft>
                <a:spcPct val="0"/>
              </a:spcAft>
              <a:buSzPts val="1000"/>
              <a:buFont typeface="Arial"/>
              <a:buChar char="●"/>
            </a:pPr>
            <a:r>
              <a:rPr lang="es" sz="2000" b="0" i="0" strike="noStrike" cap="none" spc="0" baseline="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La práctica de realizar la coordinación asistencial por teléfono podría durar más allá de la pandemia de COVID-19 para los casos de bajo riesgo.</a:t>
            </a:r>
          </a:p>
          <a:p>
            <a:pPr marL="342900" lvl="0" indent="-338137" algn="just" rtl="0">
              <a:lnSpc>
                <a:spcPct val="115000"/>
              </a:lnSpc>
              <a:spcBef>
                <a:spcPts val="1000"/>
              </a:spcBef>
              <a:spcAft>
                <a:spcPct val="0"/>
              </a:spcAft>
              <a:buSzPts val="1000"/>
              <a:buFont typeface="Arial"/>
              <a:buChar char="●"/>
            </a:pPr>
            <a:r>
              <a:rPr lang="es" sz="2000" b="0" i="0" strike="noStrike" cap="none" spc="0" baseline="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Los pasos de la coordinación asistencial no son los mismos cuando se realiza por teléfono. </a:t>
            </a:r>
          </a:p>
          <a:p>
            <a:pPr marL="342900" lvl="0" indent="-338137" algn="just" rtl="0">
              <a:lnSpc>
                <a:spcPct val="115000"/>
              </a:lnSpc>
              <a:spcBef>
                <a:spcPts val="1000"/>
              </a:spcBef>
              <a:spcAft>
                <a:spcPct val="0"/>
              </a:spcAft>
              <a:buSzPts val="1000"/>
              <a:buFont typeface="Arial"/>
              <a:buChar char="●"/>
            </a:pPr>
            <a:r>
              <a:rPr lang="es" sz="2000" b="0" i="0" strike="noStrike" cap="none" spc="0" baseline="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Revisar la priorización de la carga de casos durante un brote de enfermedades infecciosas es clave para lograr una coordinación asistencial eficaz por teléfono. </a:t>
            </a:r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ct val="0"/>
              </a:spcAft>
              <a:buSzPts val="1000"/>
              <a:buNone/>
            </a:pPr>
            <a:endParaRPr dirty="0"/>
          </a:p>
        </p:txBody>
      </p:sp>
      <p:pic>
        <p:nvPicPr>
          <p:cNvPr id="269" name="Google Shape;269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66965" y="162033"/>
            <a:ext cx="1409315" cy="14093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8"/>
          <p:cNvSpPr txBox="1">
            <a:spLocks noGrp="1"/>
          </p:cNvSpPr>
          <p:nvPr>
            <p:ph type="title"/>
          </p:nvPr>
        </p:nvSpPr>
        <p:spPr>
          <a:xfrm>
            <a:off x="560439" y="143183"/>
            <a:ext cx="1126776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ts val="3600"/>
              <a:buFont typeface="Helvetica Neue"/>
              <a:buNone/>
            </a:pPr>
            <a:r>
              <a:rPr lang="es" sz="3600" b="1" i="0" strike="noStrike" cap="none" spc="0" baseline="0" dirty="0">
                <a:solidFill>
                  <a:srgbClr val="94CC7A"/>
                </a:solidFill>
                <a:effectLst/>
                <a:latin typeface="Helvetica Neue"/>
                <a:ea typeface="Helvetica Neue"/>
                <a:cs typeface="Helvetica Neue"/>
              </a:rPr>
              <a:t>No debe gestionar un caso por teléfono cuando…</a:t>
            </a:r>
          </a:p>
        </p:txBody>
      </p:sp>
      <p:sp>
        <p:nvSpPr>
          <p:cNvPr id="275" name="Google Shape;275;p8"/>
          <p:cNvSpPr txBox="1">
            <a:spLocks noGrp="1"/>
          </p:cNvSpPr>
          <p:nvPr>
            <p:ph type="body" idx="2"/>
          </p:nvPr>
        </p:nvSpPr>
        <p:spPr>
          <a:xfrm>
            <a:off x="351600" y="1682450"/>
            <a:ext cx="7924200" cy="46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lvl="0" indent="-338137" algn="just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1000"/>
              <a:buFont typeface="Arial"/>
              <a:buChar char="●"/>
            </a:pPr>
            <a:r>
              <a:rPr lang="es" sz="2000" b="0" i="0" strike="noStrike" cap="none" spc="0" baseline="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El caso es de alto riesgo.</a:t>
            </a:r>
          </a:p>
          <a:p>
            <a:pPr marL="342900" lvl="0" indent="-338137" algn="just" rtl="0">
              <a:lnSpc>
                <a:spcPct val="115000"/>
              </a:lnSpc>
              <a:spcBef>
                <a:spcPts val="1000"/>
              </a:spcBef>
              <a:spcAft>
                <a:spcPct val="0"/>
              </a:spcAft>
              <a:buSzPts val="1000"/>
              <a:buFont typeface="Arial"/>
              <a:buChar char="●"/>
            </a:pPr>
            <a:r>
              <a:rPr lang="es" sz="2000" b="0" i="0" strike="noStrike" cap="none" spc="0" baseline="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Hubo o puede haber abuso físico grave.</a:t>
            </a:r>
          </a:p>
          <a:p>
            <a:pPr marL="342900" lvl="0" indent="-338137" algn="just" rtl="0">
              <a:lnSpc>
                <a:spcPct val="115000"/>
              </a:lnSpc>
              <a:spcBef>
                <a:spcPts val="1000"/>
              </a:spcBef>
              <a:spcAft>
                <a:spcPct val="0"/>
              </a:spcAft>
              <a:buSzPts val="1000"/>
              <a:buFont typeface="Arial"/>
              <a:buChar char="●"/>
            </a:pPr>
            <a:r>
              <a:rPr lang="es" sz="2000" b="0" i="0" strike="noStrike" cap="none" spc="0" baseline="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Se ha informado de abuso sexual y el presunto abusador está en el hogar o todavía tiene contacto con el NNA.</a:t>
            </a:r>
          </a:p>
          <a:p>
            <a:pPr marL="342900" lvl="0" indent="-338137" algn="just" rtl="0">
              <a:lnSpc>
                <a:spcPct val="115000"/>
              </a:lnSpc>
              <a:spcBef>
                <a:spcPts val="1000"/>
              </a:spcBef>
              <a:spcAft>
                <a:spcPct val="0"/>
              </a:spcAft>
              <a:buSzPts val="1000"/>
              <a:buFont typeface="Arial"/>
              <a:buChar char="●"/>
            </a:pPr>
            <a:r>
              <a:rPr lang="es" sz="2000" b="0" i="0" strike="noStrike" cap="none" spc="0" baseline="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Un NNA está solo o abandonado y no recibe el cuidado de un adulto.</a:t>
            </a:r>
          </a:p>
          <a:p>
            <a:pPr marL="342900" lvl="0" indent="-338137" algn="just" rtl="0">
              <a:lnSpc>
                <a:spcPct val="115000"/>
              </a:lnSpc>
              <a:spcBef>
                <a:spcPts val="1000"/>
              </a:spcBef>
              <a:spcAft>
                <a:spcPct val="0"/>
              </a:spcAft>
              <a:buSzPts val="1000"/>
              <a:buFont typeface="Arial"/>
              <a:buChar char="●"/>
            </a:pPr>
            <a:r>
              <a:rPr lang="es" sz="2000" b="0" i="0" strike="noStrike" cap="none" spc="0" baseline="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Existe una amenaza de autolesión o una amenaza directa por o contra alguien que vive en el mismo hogar que el NNA.</a:t>
            </a:r>
          </a:p>
          <a:p>
            <a:pPr marL="342900" lvl="0" indent="-338137" algn="just" rtl="0">
              <a:lnSpc>
                <a:spcPct val="115000"/>
              </a:lnSpc>
              <a:spcBef>
                <a:spcPts val="1000"/>
              </a:spcBef>
              <a:spcAft>
                <a:spcPct val="0"/>
              </a:spcAft>
              <a:buSzPts val="1000"/>
              <a:buFont typeface="Arial"/>
              <a:buChar char="●"/>
            </a:pPr>
            <a:r>
              <a:rPr lang="es" sz="2000" b="0" i="0" strike="noStrike" cap="none" spc="0" baseline="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El padre, madre o cuidador persistentemente pone excusas para que el NNA no pueda hablar por teléfono, por lo que no es posible hacerle un seguimiento, ya sea directamente o a través de un intermediario, como un miembro de la comunidad o un proveedor de servicios.</a:t>
            </a: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SzPts val="2800"/>
              <a:buNone/>
            </a:pPr>
            <a:endParaRPr dirty="0"/>
          </a:p>
        </p:txBody>
      </p:sp>
      <p:pic>
        <p:nvPicPr>
          <p:cNvPr id="276" name="Google Shape;276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19965" y="2678694"/>
            <a:ext cx="2314321" cy="27366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9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85002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3600"/>
              <a:buFont typeface="Helvetica Neue"/>
              <a:buNone/>
            </a:pPr>
            <a:r>
              <a:rPr lang="es" sz="3500" b="1" i="0" strike="noStrike" cap="none" spc="0" baseline="0" dirty="0">
                <a:solidFill>
                  <a:srgbClr val="02628C"/>
                </a:solidFill>
                <a:effectLst/>
                <a:latin typeface="Helvetica Neue"/>
                <a:ea typeface="Helvetica Neue"/>
                <a:cs typeface="Helvetica Neue"/>
              </a:rPr>
              <a:t>Pasos de la coordinación asistencial por teléfono</a:t>
            </a:r>
          </a:p>
        </p:txBody>
      </p:sp>
      <p:sp>
        <p:nvSpPr>
          <p:cNvPr id="282" name="Google Shape;282;p9"/>
          <p:cNvSpPr txBox="1">
            <a:spLocks noGrp="1"/>
          </p:cNvSpPr>
          <p:nvPr>
            <p:ph type="body" idx="1"/>
          </p:nvPr>
        </p:nvSpPr>
        <p:spPr>
          <a:xfrm>
            <a:off x="685947" y="2017050"/>
            <a:ext cx="10820100" cy="5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SzPts val="2800"/>
              <a:buNone/>
            </a:pPr>
            <a:r>
              <a:rPr lang="es" sz="2800" b="1" i="0" strike="noStrike" cap="none" spc="0" baseline="0">
                <a:solidFill>
                  <a:srgbClr val="97467C"/>
                </a:solidFill>
                <a:effectLst/>
                <a:latin typeface="Helvetica Neue"/>
                <a:ea typeface="Helvetica Neue"/>
                <a:cs typeface="Helvetica Neue"/>
              </a:rPr>
              <a:t>Objetivos de la sesión</a:t>
            </a:r>
          </a:p>
        </p:txBody>
      </p:sp>
      <p:sp>
        <p:nvSpPr>
          <p:cNvPr id="283" name="Google Shape;283;p9"/>
          <p:cNvSpPr txBox="1">
            <a:spLocks noGrp="1"/>
          </p:cNvSpPr>
          <p:nvPr>
            <p:ph type="body" idx="2"/>
          </p:nvPr>
        </p:nvSpPr>
        <p:spPr>
          <a:xfrm>
            <a:off x="656021" y="2614613"/>
            <a:ext cx="3894554" cy="2081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SzPts val="2000"/>
              <a:buChar char="•"/>
            </a:pPr>
            <a:r>
              <a:rPr lang="es" sz="20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Explicar las consideraciones clave relacionadas con cada paso de la coordinación asistencial cuando se realiza por teléfono.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ts val="2800"/>
              <a:buNone/>
            </a:pPr>
            <a:endParaRPr dirty="0"/>
          </a:p>
        </p:txBody>
      </p:sp>
      <p:sp>
        <p:nvSpPr>
          <p:cNvPr id="284" name="Google Shape;284;p9"/>
          <p:cNvSpPr txBox="1"/>
          <p:nvPr/>
        </p:nvSpPr>
        <p:spPr>
          <a:xfrm>
            <a:off x="5583225" y="2162275"/>
            <a:ext cx="1565100" cy="6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5" name="Google Shape;285;p9"/>
          <p:cNvSpPr/>
          <p:nvPr/>
        </p:nvSpPr>
        <p:spPr>
          <a:xfrm>
            <a:off x="6293225" y="2017050"/>
            <a:ext cx="1565100" cy="8715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1400" b="1" i="0" strike="noStrike" cap="none" spc="0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Identificar y registrar</a:t>
            </a:r>
          </a:p>
        </p:txBody>
      </p:sp>
      <p:sp>
        <p:nvSpPr>
          <p:cNvPr id="286" name="Google Shape;286;p9"/>
          <p:cNvSpPr/>
          <p:nvPr/>
        </p:nvSpPr>
        <p:spPr>
          <a:xfrm>
            <a:off x="9028450" y="2017050"/>
            <a:ext cx="1565100" cy="8715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1400" b="1" i="0" strike="noStrike" cap="none" spc="0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Evaluar necesidades y fortalezas</a:t>
            </a:r>
          </a:p>
        </p:txBody>
      </p:sp>
      <p:sp>
        <p:nvSpPr>
          <p:cNvPr id="287" name="Google Shape;287;p9"/>
          <p:cNvSpPr/>
          <p:nvPr/>
        </p:nvSpPr>
        <p:spPr>
          <a:xfrm>
            <a:off x="6293225" y="3541250"/>
            <a:ext cx="1565100" cy="8715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1400" b="1" i="0" strike="noStrike" cap="none" spc="0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Cerrar el caso</a:t>
            </a:r>
          </a:p>
        </p:txBody>
      </p:sp>
      <p:sp>
        <p:nvSpPr>
          <p:cNvPr id="288" name="Google Shape;288;p9"/>
          <p:cNvSpPr/>
          <p:nvPr/>
        </p:nvSpPr>
        <p:spPr>
          <a:xfrm>
            <a:off x="9028450" y="3589688"/>
            <a:ext cx="1565100" cy="8715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1400" b="1" i="0" strike="noStrike" cap="none" spc="0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Elaborar un plan de caso</a:t>
            </a:r>
          </a:p>
        </p:txBody>
      </p:sp>
      <p:sp>
        <p:nvSpPr>
          <p:cNvPr id="289" name="Google Shape;289;p9"/>
          <p:cNvSpPr/>
          <p:nvPr/>
        </p:nvSpPr>
        <p:spPr>
          <a:xfrm>
            <a:off x="6293225" y="5291400"/>
            <a:ext cx="1565100" cy="8715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1400" b="1" i="0" strike="noStrike" cap="none" spc="0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Hacer un seguimiento y revisión</a:t>
            </a:r>
          </a:p>
        </p:txBody>
      </p:sp>
      <p:sp>
        <p:nvSpPr>
          <p:cNvPr id="290" name="Google Shape;290;p9"/>
          <p:cNvSpPr/>
          <p:nvPr/>
        </p:nvSpPr>
        <p:spPr>
          <a:xfrm>
            <a:off x="9028450" y="5202300"/>
            <a:ext cx="1565100" cy="8715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1400" b="1" i="0" strike="noStrike" cap="none" spc="0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Implementar el plan del caso</a:t>
            </a:r>
          </a:p>
        </p:txBody>
      </p:sp>
      <p:sp>
        <p:nvSpPr>
          <p:cNvPr id="291" name="Google Shape;291;p9"/>
          <p:cNvSpPr/>
          <p:nvPr/>
        </p:nvSpPr>
        <p:spPr>
          <a:xfrm>
            <a:off x="8171138" y="2517150"/>
            <a:ext cx="544500" cy="6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92" name="Google Shape;292;p9"/>
          <p:cNvSpPr/>
          <p:nvPr/>
        </p:nvSpPr>
        <p:spPr>
          <a:xfrm>
            <a:off x="9730300" y="2969100"/>
            <a:ext cx="145200" cy="5001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93" name="Google Shape;293;p9"/>
          <p:cNvSpPr/>
          <p:nvPr/>
        </p:nvSpPr>
        <p:spPr>
          <a:xfrm>
            <a:off x="9730300" y="4581700"/>
            <a:ext cx="145200" cy="5001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94" name="Google Shape;294;p9"/>
          <p:cNvSpPr/>
          <p:nvPr/>
        </p:nvSpPr>
        <p:spPr>
          <a:xfrm>
            <a:off x="8171150" y="5615525"/>
            <a:ext cx="591000" cy="645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95" name="Google Shape;295;p9"/>
          <p:cNvSpPr/>
          <p:nvPr/>
        </p:nvSpPr>
        <p:spPr>
          <a:xfrm flipH="1">
            <a:off x="7003300" y="4534275"/>
            <a:ext cx="145200" cy="6294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cxnSp>
        <p:nvCxnSpPr>
          <p:cNvPr id="296" name="Google Shape;296;p9"/>
          <p:cNvCxnSpPr/>
          <p:nvPr/>
        </p:nvCxnSpPr>
        <p:spPr>
          <a:xfrm>
            <a:off x="7987550" y="5373450"/>
            <a:ext cx="710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7" name="Google Shape;297;p9"/>
          <p:cNvCxnSpPr/>
          <p:nvPr/>
        </p:nvCxnSpPr>
        <p:spPr>
          <a:xfrm rot="10800000" flipH="1">
            <a:off x="8697650" y="2839938"/>
            <a:ext cx="16200" cy="2517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8" name="Google Shape;298;p9"/>
          <p:cNvCxnSpPr/>
          <p:nvPr/>
        </p:nvCxnSpPr>
        <p:spPr>
          <a:xfrm>
            <a:off x="8697650" y="2839950"/>
            <a:ext cx="274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99" name="Google Shape;299;p9"/>
          <p:cNvCxnSpPr>
            <a:stCxn id="288" idx="1"/>
            <a:endCxn id="288" idx="1"/>
          </p:cNvCxnSpPr>
          <p:nvPr/>
        </p:nvCxnSpPr>
        <p:spPr>
          <a:xfrm flipH="1">
            <a:off x="9028450" y="4025438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00" name="Google Shape;300;p9"/>
          <p:cNvCxnSpPr/>
          <p:nvPr/>
        </p:nvCxnSpPr>
        <p:spPr>
          <a:xfrm>
            <a:off x="8705600" y="4098600"/>
            <a:ext cx="258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17.10.31"/>
  <p:tag name="AS_TITLE" val="Aspose.Slides for Java"/>
  <p:tag name="AS_VERSION" val="17.10"/>
</p:tagLst>
</file>

<file path=ppt/theme/theme1.xml><?xml version="1.0" encoding="utf-8"?>
<a:theme xmlns:a="http://schemas.openxmlformats.org/drawingml/2006/main" name="Office Theme">
  <a:themeElements>
    <a:clrScheme name="Custom 3">
      <a:dk1>
        <a:srgbClr val="545554"/>
      </a:dk1>
      <a:lt1>
        <a:srgbClr val="FFFFFF"/>
      </a:lt1>
      <a:dk2>
        <a:srgbClr val="212E3B"/>
      </a:dk2>
      <a:lt2>
        <a:srgbClr val="E7E6E6"/>
      </a:lt2>
      <a:accent1>
        <a:srgbClr val="02628C"/>
      </a:accent1>
      <a:accent2>
        <a:srgbClr val="0388C5"/>
      </a:accent2>
      <a:accent3>
        <a:srgbClr val="97467C"/>
      </a:accent3>
      <a:accent4>
        <a:srgbClr val="94CC7A"/>
      </a:accent4>
      <a:accent5>
        <a:srgbClr val="029FA0"/>
      </a:accent5>
      <a:accent6>
        <a:srgbClr val="405D78"/>
      </a:accent6>
      <a:hlink>
        <a:srgbClr val="67B7DB"/>
      </a:hlink>
      <a:folHlink>
        <a:srgbClr val="36A1D1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4345</TotalTime>
  <Words>2408</Words>
  <Application>Microsoft Office PowerPoint</Application>
  <PresentationFormat>Widescreen</PresentationFormat>
  <Paragraphs>181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Noto Sans Symbols</vt:lpstr>
      <vt:lpstr>Helvetica Neue</vt:lpstr>
      <vt:lpstr>Calibri</vt:lpstr>
      <vt:lpstr>Helvetica Neue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Situar la coordinación asistencial por teléfono</vt:lpstr>
      <vt:lpstr>¿Coordinación asistencial por teléfono?</vt:lpstr>
      <vt:lpstr>¿Las siguientes declaraciones son verdaderas o falsas?</vt:lpstr>
      <vt:lpstr>No debe gestionar un caso por teléfono cuando…</vt:lpstr>
      <vt:lpstr>Pasos de la coordinación asistencial por teléfono</vt:lpstr>
      <vt:lpstr>Explorar los pasos de la coordinación asistencial por teléfono</vt:lpstr>
      <vt:lpstr>Realizar evaluaciones por teléfono</vt:lpstr>
      <vt:lpstr>Escenario de evaluación</vt:lpstr>
      <vt:lpstr>Antes de la llamada</vt:lpstr>
      <vt:lpstr>Prepararse para una llamada</vt:lpstr>
      <vt:lpstr>Prepararse para la llamada</vt:lpstr>
      <vt:lpstr>La llamada de coordinación asistencial</vt:lpstr>
      <vt:lpstr>La llamada de coordinación asistencial</vt:lpstr>
      <vt:lpstr>Resumen del día 1</vt:lpstr>
      <vt:lpstr>Resumen del día 1 y plan del día 2</vt:lpstr>
      <vt:lpstr>Gestión de llamadas difíciles</vt:lpstr>
      <vt:lpstr>Gestión de llamadas difíciles</vt:lpstr>
      <vt:lpstr>Cómo actuar ante un NNA o cuidador angustiado</vt:lpstr>
      <vt:lpstr>Cómo actuar ante un NNA o cuidador enojado</vt:lpstr>
      <vt:lpstr>Cosas útiles que decir cuando recibe una llamada silenciosa</vt:lpstr>
      <vt:lpstr>Cosas útiles que decir cuando una llamada dura demasiado</vt:lpstr>
      <vt:lpstr>Tiempo de práctica</vt:lpstr>
      <vt:lpstr>Tiempo de práctica</vt:lpstr>
      <vt:lpstr>Tiempo de reflexión</vt:lpstr>
      <vt:lpstr>Práctica de planificación de la seguridad</vt:lpstr>
      <vt:lpstr>Práctica de planificación de la seguridad</vt:lpstr>
      <vt:lpstr>Conclusión</vt:lpstr>
      <vt:lpstr>Sesiones de asesoría entre pares en línea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Colleen Fitzgerald</dc:creator>
  <cp:lastModifiedBy>Diveny, Angelisa</cp:lastModifiedBy>
  <cp:revision>74</cp:revision>
  <dcterms:created xsi:type="dcterms:W3CDTF">2017-12-20T18:51:03Z</dcterms:created>
  <dcterms:modified xsi:type="dcterms:W3CDTF">2021-09-10T18:56:10Z</dcterms:modified>
</cp:coreProperties>
</file>