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9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Helvetica Neue" panose="020B0604020202020204" charset="0"/>
      <p:regular r:id="rId40"/>
      <p:bold r:id="rId41"/>
      <p:italic r:id="rId42"/>
      <p:boldItalic r:id="rId43"/>
    </p:embeddedFont>
    <p:embeddedFont>
      <p:font typeface="Helvetica Neue Light" panose="020B060402020202020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g7z5NvqqMqDPP+yfoOWyjzc+2KP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ce wong" initials="" lastIdx="1" clrIdx="0"/>
  <p:cmAuthor id="1" name="Elena Giannini" initials="" lastIdx="1" clrIdx="1"/>
  <p:cmAuthor id="2" name="Joanne Gerber" initials="JG" lastIdx="18"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5369DC-D0A2-443D-A084-90760549AD2D}">
  <a:tblStyle styleId="{615369DC-D0A2-443D-A084-90760549AD2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AED"/>
          </a:solidFill>
        </a:fill>
      </a:tcStyle>
    </a:wholeTbl>
    <a:band1H>
      <a:tcTxStyle b="off" i="off"/>
      <a:tcStyle>
        <a:tcBdr/>
        <a:fill>
          <a:solidFill>
            <a:srgbClr val="CAD1DA"/>
          </a:solidFill>
        </a:fill>
      </a:tcStyle>
    </a:band1H>
    <a:band2H>
      <a:tcTxStyle b="off" i="off"/>
      <a:tcStyle>
        <a:tcBdr/>
      </a:tcStyle>
    </a:band2H>
    <a:band1V>
      <a:tcTxStyle b="off" i="off"/>
      <a:tcStyle>
        <a:tcBdr/>
        <a:fill>
          <a:solidFill>
            <a:srgbClr val="CAD1D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1" autoAdjust="0"/>
    <p:restoredTop sz="94660"/>
  </p:normalViewPr>
  <p:slideViewPr>
    <p:cSldViewPr snapToGrid="0">
      <p:cViewPr varScale="1">
        <p:scale>
          <a:sx n="65" d="100"/>
          <a:sy n="65" d="100"/>
        </p:scale>
        <p:origin x="73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96222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d21638d85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gd21638d85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3" name="Google Shape;303;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11" name="Google Shape;31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19" name="Google Shape;31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6" name="Google Shape;32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4" name="Google Shape;334;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42" name="Google Shape;34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49" name="Google Shape;34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57" name="Google Shape;35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66" name="Google Shape;36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73" name="Google Shape;37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0" name="Google Shape;23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79" name="Google Shape;37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87" name="Google Shape;38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96" name="Google Shape;39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03" name="Google Shape;40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9" name="Google Shape;409;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15" name="Google Shape;415;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21" name="Google Shape;42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29" name="Google Shape;42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37" name="Google Shape;43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5" name="Google Shape;445;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8" name="Google Shape;23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53" name="Google Shape;453;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61" name="Google Shape;46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7" name="Google Shape;467;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3" name="Google Shape;47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45" name="Google Shape;24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1" name="Google Shape;25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9" name="Google Shape;25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5" name="Google Shape;26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2" name="Google Shape;27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9" name="Google Shape;27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Blue">
  <p:cSld name="Split - Blue">
    <p:spTree>
      <p:nvGrpSpPr>
        <p:cNvPr id="1" name="Shape 17"/>
        <p:cNvGrpSpPr/>
        <p:nvPr/>
      </p:nvGrpSpPr>
      <p:grpSpPr>
        <a:xfrm>
          <a:off x="0" y="0"/>
          <a:ext cx="0" cy="0"/>
          <a:chOff x="0" y="0"/>
          <a:chExt cx="0" cy="0"/>
        </a:xfrm>
      </p:grpSpPr>
      <p:sp>
        <p:nvSpPr>
          <p:cNvPr id="18" name="Google Shape;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9" name="Google Shape;19;p29"/>
          <p:cNvSpPr/>
          <p:nvPr/>
        </p:nvSpPr>
        <p:spPr>
          <a:xfrm>
            <a:off x="0" y="0"/>
            <a:ext cx="3572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016794"/>
              </a:solidFill>
              <a:latin typeface="Calibri"/>
              <a:ea typeface="Calibri"/>
              <a:cs typeface="Calibri"/>
              <a:sym typeface="Calibri"/>
            </a:endParaRPr>
          </a:p>
        </p:txBody>
      </p:sp>
      <p:pic>
        <p:nvPicPr>
          <p:cNvPr id="20" name="Google Shape;20;p29"/>
          <p:cNvPicPr preferRelativeResize="0"/>
          <p:nvPr/>
        </p:nvPicPr>
        <p:blipFill rotWithShape="1">
          <a:blip r:embed="rId2">
            <a:alphaModFix amt="20000"/>
          </a:blip>
          <a:srcRect l="4826" t="9031" r="39371" b="9028"/>
          <a:stretch/>
        </p:blipFill>
        <p:spPr>
          <a:xfrm>
            <a:off x="0" y="0"/>
            <a:ext cx="3572540" cy="6858000"/>
          </a:xfrm>
          <a:prstGeom prst="rect">
            <a:avLst/>
          </a:prstGeom>
          <a:noFill/>
          <a:ln>
            <a:noFill/>
          </a:ln>
        </p:spPr>
      </p:pic>
      <p:sp>
        <p:nvSpPr>
          <p:cNvPr id="21" name="Google Shape;21;p29"/>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9"/>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29"/>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76"/>
        <p:cNvGrpSpPr/>
        <p:nvPr/>
      </p:nvGrpSpPr>
      <p:grpSpPr>
        <a:xfrm>
          <a:off x="0" y="0"/>
          <a:ext cx="0" cy="0"/>
          <a:chOff x="0" y="0"/>
          <a:chExt cx="0" cy="0"/>
        </a:xfrm>
      </p:grpSpPr>
      <p:sp>
        <p:nvSpPr>
          <p:cNvPr id="77" name="Google Shape;77;p3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8"/>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8"/>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80" name="Google Shape;80;p38"/>
          <p:cNvGrpSpPr/>
          <p:nvPr/>
        </p:nvGrpSpPr>
        <p:grpSpPr>
          <a:xfrm>
            <a:off x="0" y="5303520"/>
            <a:ext cx="12191999" cy="1639827"/>
            <a:chOff x="0" y="5303520"/>
            <a:chExt cx="12191999" cy="1639827"/>
          </a:xfrm>
        </p:grpSpPr>
        <p:pic>
          <p:nvPicPr>
            <p:cNvPr id="81" name="Google Shape;81;p38"/>
            <p:cNvPicPr preferRelativeResize="0"/>
            <p:nvPr/>
          </p:nvPicPr>
          <p:blipFill rotWithShape="1">
            <a:blip r:embed="rId2">
              <a:alphaModFix amt="20000"/>
            </a:blip>
            <a:srcRect l="59835" t="10673" r="12103" b="6770"/>
            <a:stretch/>
          </p:blipFill>
          <p:spPr>
            <a:xfrm rot="5400000">
              <a:off x="2302155" y="3001365"/>
              <a:ext cx="1639827" cy="6244138"/>
            </a:xfrm>
            <a:prstGeom prst="rect">
              <a:avLst/>
            </a:prstGeom>
            <a:noFill/>
            <a:ln>
              <a:noFill/>
            </a:ln>
          </p:spPr>
        </p:pic>
        <p:pic>
          <p:nvPicPr>
            <p:cNvPr id="82" name="Google Shape;82;p38"/>
            <p:cNvPicPr preferRelativeResize="0"/>
            <p:nvPr/>
          </p:nvPicPr>
          <p:blipFill rotWithShape="1">
            <a:blip r:embed="rId2">
              <a:alphaModFix amt="20000"/>
            </a:blip>
            <a:srcRect l="60063" t="10673" r="11951"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with Dots- Green">
  <p:cSld name="Title &amp; Text with Dots- Green">
    <p:spTree>
      <p:nvGrpSpPr>
        <p:cNvPr id="1" name="Shape 83"/>
        <p:cNvGrpSpPr/>
        <p:nvPr/>
      </p:nvGrpSpPr>
      <p:grpSpPr>
        <a:xfrm>
          <a:off x="0" y="0"/>
          <a:ext cx="0" cy="0"/>
          <a:chOff x="0" y="0"/>
          <a:chExt cx="0" cy="0"/>
        </a:xfrm>
      </p:grpSpPr>
      <p:grpSp>
        <p:nvGrpSpPr>
          <p:cNvPr id="84" name="Google Shape;84;p39"/>
          <p:cNvGrpSpPr/>
          <p:nvPr/>
        </p:nvGrpSpPr>
        <p:grpSpPr>
          <a:xfrm>
            <a:off x="0" y="5303520"/>
            <a:ext cx="12191999" cy="1639827"/>
            <a:chOff x="0" y="5303520"/>
            <a:chExt cx="12191999" cy="1639827"/>
          </a:xfrm>
        </p:grpSpPr>
        <p:pic>
          <p:nvPicPr>
            <p:cNvPr id="85" name="Google Shape;85;p39"/>
            <p:cNvPicPr preferRelativeResize="0"/>
            <p:nvPr/>
          </p:nvPicPr>
          <p:blipFill rotWithShape="1">
            <a:blip r:embed="rId2">
              <a:alphaModFix amt="20000"/>
            </a:blip>
            <a:srcRect l="59835" t="10673" r="12103" b="6770"/>
            <a:stretch/>
          </p:blipFill>
          <p:spPr>
            <a:xfrm rot="5400000">
              <a:off x="2302155" y="3001365"/>
              <a:ext cx="1639827" cy="6244138"/>
            </a:xfrm>
            <a:prstGeom prst="rect">
              <a:avLst/>
            </a:prstGeom>
            <a:noFill/>
            <a:ln>
              <a:noFill/>
            </a:ln>
          </p:spPr>
        </p:pic>
        <p:pic>
          <p:nvPicPr>
            <p:cNvPr id="86" name="Google Shape;86;p39"/>
            <p:cNvPicPr preferRelativeResize="0"/>
            <p:nvPr/>
          </p:nvPicPr>
          <p:blipFill rotWithShape="1">
            <a:blip r:embed="rId2">
              <a:alphaModFix amt="20000"/>
            </a:blip>
            <a:srcRect l="60063" t="10673" r="11951" b="6770"/>
            <a:stretch/>
          </p:blipFill>
          <p:spPr>
            <a:xfrm rot="5400000">
              <a:off x="8439135" y="3108523"/>
              <a:ext cx="1557867" cy="5947862"/>
            </a:xfrm>
            <a:prstGeom prst="rect">
              <a:avLst/>
            </a:prstGeom>
            <a:noFill/>
            <a:ln>
              <a:noFill/>
            </a:ln>
          </p:spPr>
        </p:pic>
      </p:grpSp>
      <p:sp>
        <p:nvSpPr>
          <p:cNvPr id="87" name="Google Shape;87;p39"/>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9"/>
          <p:cNvSpPr txBox="1">
            <a:spLocks noGrp="1"/>
          </p:cNvSpPr>
          <p:nvPr>
            <p:ph type="body" idx="1"/>
          </p:nvPr>
        </p:nvSpPr>
        <p:spPr>
          <a:xfrm>
            <a:off x="656022" y="1690688"/>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39"/>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9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41"/>
          <p:cNvSpPr/>
          <p:nvPr/>
        </p:nvSpPr>
        <p:spPr>
          <a:xfrm>
            <a:off x="0" y="0"/>
            <a:ext cx="12192000" cy="6858000"/>
          </a:xfrm>
          <a:prstGeom prst="rect">
            <a:avLst/>
          </a:prstGeom>
          <a:solidFill>
            <a:srgbClr val="97467D">
              <a:alpha val="7686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3" name="Google Shape;93;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41"/>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405E79"/>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6"/>
        <p:cNvGrpSpPr/>
        <p:nvPr/>
      </p:nvGrpSpPr>
      <p:grpSpPr>
        <a:xfrm>
          <a:off x="0" y="0"/>
          <a:ext cx="0" cy="0"/>
          <a:chOff x="0" y="0"/>
          <a:chExt cx="0" cy="0"/>
        </a:xfrm>
      </p:grpSpPr>
      <p:sp>
        <p:nvSpPr>
          <p:cNvPr id="97" name="Google Shape;97;p42"/>
          <p:cNvSpPr/>
          <p:nvPr/>
        </p:nvSpPr>
        <p:spPr>
          <a:xfrm>
            <a:off x="0" y="0"/>
            <a:ext cx="12192000" cy="6858000"/>
          </a:xfrm>
          <a:prstGeom prst="rect">
            <a:avLst/>
          </a:prstGeom>
          <a:solidFill>
            <a:srgbClr val="35B2B4">
              <a:alpha val="7686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8" name="Google Shape;98;p42"/>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42"/>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42"/>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405E79"/>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43"/>
          <p:cNvSpPr/>
          <p:nvPr/>
        </p:nvSpPr>
        <p:spPr>
          <a:xfrm>
            <a:off x="0" y="0"/>
            <a:ext cx="12192000" cy="6858000"/>
          </a:xfrm>
          <a:prstGeom prst="rect">
            <a:avLst/>
          </a:prstGeom>
          <a:solidFill>
            <a:srgbClr val="95CD7A">
              <a:alpha val="7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3" name="Google Shape;103;p43"/>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43"/>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43"/>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405E79"/>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6"/>
        <p:cNvGrpSpPr/>
        <p:nvPr/>
      </p:nvGrpSpPr>
      <p:grpSpPr>
        <a:xfrm>
          <a:off x="0" y="0"/>
          <a:ext cx="0" cy="0"/>
          <a:chOff x="0" y="0"/>
          <a:chExt cx="0" cy="0"/>
        </a:xfrm>
      </p:grpSpPr>
      <p:sp>
        <p:nvSpPr>
          <p:cNvPr id="107" name="Google Shape;107;p44"/>
          <p:cNvSpPr txBox="1">
            <a:spLocks noGrp="1"/>
          </p:cNvSpPr>
          <p:nvPr>
            <p:ph type="title"/>
          </p:nvPr>
        </p:nvSpPr>
        <p:spPr>
          <a:xfrm>
            <a:off x="6712238" y="4570639"/>
            <a:ext cx="488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05E79"/>
              </a:buClr>
              <a:buSzPts val="4000"/>
              <a:buFont typeface="Helvetica Neue"/>
              <a:buNone/>
              <a:defRPr sz="4000" b="1">
                <a:solidFill>
                  <a:srgbClr val="405E7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8" name="Google Shape;108;p44"/>
          <p:cNvPicPr preferRelativeResize="0"/>
          <p:nvPr/>
        </p:nvPicPr>
        <p:blipFill rotWithShape="1">
          <a:blip r:embed="rId2">
            <a:alphaModFix/>
          </a:blip>
          <a:srcRect l="30622" t="-2" r="34584"/>
          <a:stretch/>
        </p:blipFill>
        <p:spPr>
          <a:xfrm>
            <a:off x="0" y="14990"/>
            <a:ext cx="4242216" cy="6858000"/>
          </a:xfrm>
          <a:prstGeom prst="rect">
            <a:avLst/>
          </a:prstGeom>
          <a:noFill/>
          <a:ln>
            <a:noFill/>
          </a:ln>
        </p:spPr>
      </p:pic>
      <p:cxnSp>
        <p:nvCxnSpPr>
          <p:cNvPr id="109" name="Google Shape;109;p44"/>
          <p:cNvCxnSpPr/>
          <p:nvPr/>
        </p:nvCxnSpPr>
        <p:spPr>
          <a:xfrm>
            <a:off x="4737140" y="6016980"/>
            <a:ext cx="7454860" cy="0"/>
          </a:xfrm>
          <a:prstGeom prst="straightConnector1">
            <a:avLst/>
          </a:prstGeom>
          <a:noFill/>
          <a:ln w="9525" cap="flat" cmpd="sng">
            <a:solidFill>
              <a:srgbClr val="405E79"/>
            </a:solidFill>
            <a:prstDash val="solid"/>
            <a:miter lim="800000"/>
            <a:headEnd type="none" w="sm" len="sm"/>
            <a:tailEnd type="none" w="sm" len="sm"/>
          </a:ln>
        </p:spPr>
      </p:cxnSp>
      <p:pic>
        <p:nvPicPr>
          <p:cNvPr id="110" name="Google Shape;110;p44"/>
          <p:cNvPicPr preferRelativeResize="0"/>
          <p:nvPr/>
        </p:nvPicPr>
        <p:blipFill rotWithShape="1">
          <a:blip r:embed="rId3">
            <a:alphaModFix/>
          </a:blip>
          <a:srcRect/>
          <a:stretch/>
        </p:blipFill>
        <p:spPr>
          <a:xfrm>
            <a:off x="4603790" y="3746756"/>
            <a:ext cx="1956048" cy="202866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plit - Green">
  <p:cSld name="Split - Green">
    <p:spTree>
      <p:nvGrpSpPr>
        <p:cNvPr id="1" name="Shape 111"/>
        <p:cNvGrpSpPr/>
        <p:nvPr/>
      </p:nvGrpSpPr>
      <p:grpSpPr>
        <a:xfrm>
          <a:off x="0" y="0"/>
          <a:ext cx="0" cy="0"/>
          <a:chOff x="0" y="0"/>
          <a:chExt cx="0" cy="0"/>
        </a:xfrm>
      </p:grpSpPr>
      <p:sp>
        <p:nvSpPr>
          <p:cNvPr id="112" name="Google Shape;11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13" name="Google Shape;113;p45"/>
          <p:cNvSpPr/>
          <p:nvPr/>
        </p:nvSpPr>
        <p:spPr>
          <a:xfrm>
            <a:off x="0" y="0"/>
            <a:ext cx="357254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016794"/>
              </a:solidFill>
              <a:latin typeface="Calibri"/>
              <a:ea typeface="Calibri"/>
              <a:cs typeface="Calibri"/>
              <a:sym typeface="Calibri"/>
            </a:endParaRPr>
          </a:p>
        </p:txBody>
      </p:sp>
      <p:pic>
        <p:nvPicPr>
          <p:cNvPr id="114" name="Google Shape;114;p45"/>
          <p:cNvPicPr preferRelativeResize="0"/>
          <p:nvPr/>
        </p:nvPicPr>
        <p:blipFill rotWithShape="1">
          <a:blip r:embed="rId2">
            <a:alphaModFix amt="20000"/>
          </a:blip>
          <a:srcRect l="4826" t="9031" r="39371" b="9028"/>
          <a:stretch/>
        </p:blipFill>
        <p:spPr>
          <a:xfrm>
            <a:off x="0" y="0"/>
            <a:ext cx="3572540" cy="6858000"/>
          </a:xfrm>
          <a:prstGeom prst="rect">
            <a:avLst/>
          </a:prstGeom>
          <a:noFill/>
          <a:ln>
            <a:noFill/>
          </a:ln>
        </p:spPr>
      </p:pic>
      <p:sp>
        <p:nvSpPr>
          <p:cNvPr id="115" name="Google Shape;115;p45"/>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1">
                <a:solidFill>
                  <a:schemeClr val="accent2"/>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45"/>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4"/>
              </a:buClr>
              <a:buSzPts val="2800"/>
              <a:buChar char="•"/>
              <a:defRPr>
                <a:solidFill>
                  <a:schemeClr val="dk1"/>
                </a:solidFill>
              </a:defRPr>
            </a:lvl1pPr>
            <a:lvl2pPr marL="914400" lvl="1" indent="-381000" algn="l">
              <a:lnSpc>
                <a:spcPct val="90000"/>
              </a:lnSpc>
              <a:spcBef>
                <a:spcPts val="500"/>
              </a:spcBef>
              <a:spcAft>
                <a:spcPts val="0"/>
              </a:spcAft>
              <a:buClr>
                <a:schemeClr val="accent4"/>
              </a:buClr>
              <a:buSzPts val="2400"/>
              <a:buChar char="•"/>
              <a:defRPr>
                <a:solidFill>
                  <a:schemeClr val="dk1"/>
                </a:solidFill>
              </a:defRPr>
            </a:lvl2pPr>
            <a:lvl3pPr marL="1371600" lvl="2" indent="-355600" algn="l">
              <a:lnSpc>
                <a:spcPct val="90000"/>
              </a:lnSpc>
              <a:spcBef>
                <a:spcPts val="500"/>
              </a:spcBef>
              <a:spcAft>
                <a:spcPts val="0"/>
              </a:spcAft>
              <a:buClr>
                <a:schemeClr val="accent4"/>
              </a:buClr>
              <a:buSzPts val="2000"/>
              <a:buChar char="•"/>
              <a:defRPr>
                <a:solidFill>
                  <a:schemeClr val="dk1"/>
                </a:solidFill>
              </a:defRPr>
            </a:lvl3pPr>
            <a:lvl4pPr marL="1828800" lvl="3" indent="-342900" algn="l">
              <a:lnSpc>
                <a:spcPct val="90000"/>
              </a:lnSpc>
              <a:spcBef>
                <a:spcPts val="500"/>
              </a:spcBef>
              <a:spcAft>
                <a:spcPts val="0"/>
              </a:spcAft>
              <a:buClr>
                <a:schemeClr val="accent4"/>
              </a:buClr>
              <a:buSzPts val="1800"/>
              <a:buChar char="•"/>
              <a:defRPr>
                <a:solidFill>
                  <a:schemeClr val="dk1"/>
                </a:solidFill>
              </a:defRPr>
            </a:lvl4pPr>
            <a:lvl5pPr marL="2286000" lvl="4" indent="-342900" algn="l">
              <a:lnSpc>
                <a:spcPct val="90000"/>
              </a:lnSpc>
              <a:spcBef>
                <a:spcPts val="500"/>
              </a:spcBef>
              <a:spcAft>
                <a:spcPts val="0"/>
              </a:spcAft>
              <a:buClr>
                <a:schemeClr val="accent4"/>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45"/>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 &amp; Text - Blue">
  <p:cSld name="Image &amp; Text - Blue">
    <p:spTree>
      <p:nvGrpSpPr>
        <p:cNvPr id="1" name="Shape 118"/>
        <p:cNvGrpSpPr/>
        <p:nvPr/>
      </p:nvGrpSpPr>
      <p:grpSpPr>
        <a:xfrm>
          <a:off x="0" y="0"/>
          <a:ext cx="0" cy="0"/>
          <a:chOff x="0" y="0"/>
          <a:chExt cx="0" cy="0"/>
        </a:xfrm>
      </p:grpSpPr>
      <p:sp>
        <p:nvSpPr>
          <p:cNvPr id="119" name="Google Shape;119;p46"/>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200"/>
              <a:buFont typeface="Helvetica Neue"/>
              <a:buNone/>
              <a:defRPr sz="32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0" name="Google Shape;120;p46"/>
          <p:cNvCxnSpPr/>
          <p:nvPr/>
        </p:nvCxnSpPr>
        <p:spPr>
          <a:xfrm rot="10800000" flipH="1">
            <a:off x="5027117" y="1509236"/>
            <a:ext cx="6806284" cy="17612"/>
          </a:xfrm>
          <a:prstGeom prst="straightConnector1">
            <a:avLst/>
          </a:prstGeom>
          <a:noFill/>
          <a:ln w="9525" cap="flat" cmpd="sng">
            <a:solidFill>
              <a:schemeClr val="accent3"/>
            </a:solidFill>
            <a:prstDash val="solid"/>
            <a:miter lim="800000"/>
            <a:headEnd type="none" w="sm" len="sm"/>
            <a:tailEnd type="none" w="sm" len="sm"/>
          </a:ln>
        </p:spPr>
      </p:cxnSp>
      <p:sp>
        <p:nvSpPr>
          <p:cNvPr id="121" name="Google Shape;121;p46"/>
          <p:cNvSpPr/>
          <p:nvPr/>
        </p:nvSpPr>
        <p:spPr>
          <a:xfrm>
            <a:off x="9351335" y="1467293"/>
            <a:ext cx="2482066" cy="78223"/>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22" name="Google Shape;122;p46"/>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3" name="Google Shape;123;p46"/>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mp; Text - Purple">
  <p:cSld name="Image &amp; Text - Purple">
    <p:spTree>
      <p:nvGrpSpPr>
        <p:cNvPr id="1" name="Shape 124"/>
        <p:cNvGrpSpPr/>
        <p:nvPr/>
      </p:nvGrpSpPr>
      <p:grpSpPr>
        <a:xfrm>
          <a:off x="0" y="0"/>
          <a:ext cx="0" cy="0"/>
          <a:chOff x="0" y="0"/>
          <a:chExt cx="0" cy="0"/>
        </a:xfrm>
      </p:grpSpPr>
      <p:sp>
        <p:nvSpPr>
          <p:cNvPr id="125" name="Google Shape;125;p47"/>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200"/>
              <a:buFont typeface="Helvetica Neue"/>
              <a:buNone/>
              <a:defRPr sz="32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6" name="Google Shape;126;p47"/>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127" name="Google Shape;127;p47"/>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28" name="Google Shape;128;p47"/>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9" name="Google Shape;129;p47"/>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plit - Purple">
  <p:cSld name="Split - Purple">
    <p:spTree>
      <p:nvGrpSpPr>
        <p:cNvPr id="1" name="Shape 24"/>
        <p:cNvGrpSpPr/>
        <p:nvPr/>
      </p:nvGrpSpPr>
      <p:grpSpPr>
        <a:xfrm>
          <a:off x="0" y="0"/>
          <a:ext cx="0" cy="0"/>
          <a:chOff x="0" y="0"/>
          <a:chExt cx="0" cy="0"/>
        </a:xfrm>
      </p:grpSpPr>
      <p:sp>
        <p:nvSpPr>
          <p:cNvPr id="25" name="Google Shape;2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26" name="Google Shape;26;p30"/>
          <p:cNvSpPr/>
          <p:nvPr/>
        </p:nvSpPr>
        <p:spPr>
          <a:xfrm>
            <a:off x="0" y="0"/>
            <a:ext cx="357254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016794"/>
              </a:solidFill>
              <a:latin typeface="Calibri"/>
              <a:ea typeface="Calibri"/>
              <a:cs typeface="Calibri"/>
              <a:sym typeface="Calibri"/>
            </a:endParaRPr>
          </a:p>
        </p:txBody>
      </p:sp>
      <p:pic>
        <p:nvPicPr>
          <p:cNvPr id="27" name="Google Shape;27;p30"/>
          <p:cNvPicPr preferRelativeResize="0"/>
          <p:nvPr/>
        </p:nvPicPr>
        <p:blipFill rotWithShape="1">
          <a:blip r:embed="rId2">
            <a:alphaModFix amt="20000"/>
          </a:blip>
          <a:srcRect l="4826" t="9031" r="39371" b="9028"/>
          <a:stretch/>
        </p:blipFill>
        <p:spPr>
          <a:xfrm>
            <a:off x="0" y="0"/>
            <a:ext cx="3572540" cy="6858000"/>
          </a:xfrm>
          <a:prstGeom prst="rect">
            <a:avLst/>
          </a:prstGeom>
          <a:noFill/>
          <a:ln>
            <a:noFill/>
          </a:ln>
        </p:spPr>
      </p:pic>
      <p:sp>
        <p:nvSpPr>
          <p:cNvPr id="28" name="Google Shape;28;p30"/>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0"/>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0"/>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130"/>
        <p:cNvGrpSpPr/>
        <p:nvPr/>
      </p:nvGrpSpPr>
      <p:grpSpPr>
        <a:xfrm>
          <a:off x="0" y="0"/>
          <a:ext cx="0" cy="0"/>
          <a:chOff x="0" y="0"/>
          <a:chExt cx="0" cy="0"/>
        </a:xfrm>
      </p:grpSpPr>
      <p:sp>
        <p:nvSpPr>
          <p:cNvPr id="131" name="Google Shape;131;p48"/>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200"/>
              <a:buFont typeface="Helvetica Neue"/>
              <a:buNone/>
              <a:defRPr sz="32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2" name="Google Shape;132;p48"/>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133" name="Google Shape;133;p48"/>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34" name="Google Shape;134;p48"/>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35" name="Google Shape;135;p48"/>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amp; Text - Green">
  <p:cSld name="Image &amp; Text - Green">
    <p:spTree>
      <p:nvGrpSpPr>
        <p:cNvPr id="1" name="Shape 136"/>
        <p:cNvGrpSpPr/>
        <p:nvPr/>
      </p:nvGrpSpPr>
      <p:grpSpPr>
        <a:xfrm>
          <a:off x="0" y="0"/>
          <a:ext cx="0" cy="0"/>
          <a:chOff x="0" y="0"/>
          <a:chExt cx="0" cy="0"/>
        </a:xfrm>
      </p:grpSpPr>
      <p:sp>
        <p:nvSpPr>
          <p:cNvPr id="137" name="Google Shape;137;p49"/>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200"/>
              <a:buFont typeface="Helvetica Neue"/>
              <a:buNone/>
              <a:defRPr sz="3200" b="1">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8" name="Google Shape;138;p49"/>
          <p:cNvCxnSpPr/>
          <p:nvPr/>
        </p:nvCxnSpPr>
        <p:spPr>
          <a:xfrm rot="10800000" flipH="1">
            <a:off x="5027117" y="1509236"/>
            <a:ext cx="6806284" cy="17612"/>
          </a:xfrm>
          <a:prstGeom prst="straightConnector1">
            <a:avLst/>
          </a:prstGeom>
          <a:noFill/>
          <a:ln w="9525" cap="flat" cmpd="sng">
            <a:solidFill>
              <a:schemeClr val="accent4"/>
            </a:solidFill>
            <a:prstDash val="solid"/>
            <a:miter lim="800000"/>
            <a:headEnd type="none" w="sm" len="sm"/>
            <a:tailEnd type="none" w="sm" len="sm"/>
          </a:ln>
        </p:spPr>
      </p:cxnSp>
      <p:sp>
        <p:nvSpPr>
          <p:cNvPr id="139" name="Google Shape;139;p49"/>
          <p:cNvSpPr/>
          <p:nvPr/>
        </p:nvSpPr>
        <p:spPr>
          <a:xfrm>
            <a:off x="9351335" y="1467293"/>
            <a:ext cx="2482066" cy="78223"/>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40" name="Google Shape;140;p49"/>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41" name="Google Shape;141;p49"/>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mp; Two Column - Blue">
  <p:cSld name="Title &amp; Two Column - Blue">
    <p:spTree>
      <p:nvGrpSpPr>
        <p:cNvPr id="1" name="Shape 142"/>
        <p:cNvGrpSpPr/>
        <p:nvPr/>
      </p:nvGrpSpPr>
      <p:grpSpPr>
        <a:xfrm>
          <a:off x="0" y="0"/>
          <a:ext cx="0" cy="0"/>
          <a:chOff x="0" y="0"/>
          <a:chExt cx="0" cy="0"/>
        </a:xfrm>
      </p:grpSpPr>
      <p:sp>
        <p:nvSpPr>
          <p:cNvPr id="143" name="Google Shape;143;p50"/>
          <p:cNvSpPr/>
          <p:nvPr/>
        </p:nvSpPr>
        <p:spPr>
          <a:xfrm>
            <a:off x="0" y="0"/>
            <a:ext cx="12192000" cy="1609344"/>
          </a:xfrm>
          <a:prstGeom prst="rect">
            <a:avLst/>
          </a:prstGeom>
          <a:solidFill>
            <a:srgbClr val="016794"/>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grpSp>
        <p:nvGrpSpPr>
          <p:cNvPr id="144" name="Google Shape;144;p50"/>
          <p:cNvGrpSpPr/>
          <p:nvPr/>
        </p:nvGrpSpPr>
        <p:grpSpPr>
          <a:xfrm>
            <a:off x="-208789" y="0"/>
            <a:ext cx="12609576" cy="2174490"/>
            <a:chOff x="-1" y="5043119"/>
            <a:chExt cx="12192000" cy="1814883"/>
          </a:xfrm>
        </p:grpSpPr>
        <p:pic>
          <p:nvPicPr>
            <p:cNvPr id="145" name="Google Shape;145;p50"/>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46" name="Google Shape;146;p50"/>
            <p:cNvPicPr preferRelativeResize="0"/>
            <p:nvPr/>
          </p:nvPicPr>
          <p:blipFill rotWithShape="1">
            <a:blip r:embed="rId2">
              <a:alphaModFix amt="20000"/>
            </a:blip>
            <a:srcRect l="54597" t="31445" r="16825" b="9027"/>
            <a:stretch/>
          </p:blipFill>
          <p:spPr>
            <a:xfrm rot="5400000">
              <a:off x="8435259" y="3077812"/>
              <a:ext cx="1791433" cy="5722047"/>
            </a:xfrm>
            <a:prstGeom prst="rect">
              <a:avLst/>
            </a:prstGeom>
            <a:noFill/>
            <a:ln>
              <a:noFill/>
            </a:ln>
          </p:spPr>
        </p:pic>
      </p:grpSp>
      <p:cxnSp>
        <p:nvCxnSpPr>
          <p:cNvPr id="147" name="Google Shape;147;p50"/>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48" name="Google Shape;148;p50"/>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50"/>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50"/>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50"/>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50"/>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50"/>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50"/>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mp; Two Column - Purple">
  <p:cSld name="Title &amp; Two Column - Purple">
    <p:spTree>
      <p:nvGrpSpPr>
        <p:cNvPr id="1" name="Shape 155"/>
        <p:cNvGrpSpPr/>
        <p:nvPr/>
      </p:nvGrpSpPr>
      <p:grpSpPr>
        <a:xfrm>
          <a:off x="0" y="0"/>
          <a:ext cx="0" cy="0"/>
          <a:chOff x="0" y="0"/>
          <a:chExt cx="0" cy="0"/>
        </a:xfrm>
      </p:grpSpPr>
      <p:sp>
        <p:nvSpPr>
          <p:cNvPr id="156" name="Google Shape;156;p51"/>
          <p:cNvSpPr/>
          <p:nvPr/>
        </p:nvSpPr>
        <p:spPr>
          <a:xfrm>
            <a:off x="0" y="0"/>
            <a:ext cx="12192000" cy="16093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grpSp>
        <p:nvGrpSpPr>
          <p:cNvPr id="157" name="Google Shape;157;p51"/>
          <p:cNvGrpSpPr/>
          <p:nvPr/>
        </p:nvGrpSpPr>
        <p:grpSpPr>
          <a:xfrm>
            <a:off x="-208789" y="0"/>
            <a:ext cx="12609576" cy="2174490"/>
            <a:chOff x="-1" y="5043119"/>
            <a:chExt cx="12192000" cy="1814883"/>
          </a:xfrm>
        </p:grpSpPr>
        <p:pic>
          <p:nvPicPr>
            <p:cNvPr id="158" name="Google Shape;158;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59" name="Google Shape;159;p51"/>
            <p:cNvPicPr preferRelativeResize="0"/>
            <p:nvPr/>
          </p:nvPicPr>
          <p:blipFill rotWithShape="1">
            <a:blip r:embed="rId2">
              <a:alphaModFix amt="20000"/>
            </a:blip>
            <a:srcRect l="54597" t="31445" r="16825" b="9027"/>
            <a:stretch/>
          </p:blipFill>
          <p:spPr>
            <a:xfrm rot="5400000">
              <a:off x="8435259" y="3077812"/>
              <a:ext cx="1791433" cy="5722047"/>
            </a:xfrm>
            <a:prstGeom prst="rect">
              <a:avLst/>
            </a:prstGeom>
            <a:noFill/>
            <a:ln>
              <a:noFill/>
            </a:ln>
          </p:spPr>
        </p:pic>
      </p:grpSp>
      <p:cxnSp>
        <p:nvCxnSpPr>
          <p:cNvPr id="160" name="Google Shape;160;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61" name="Google Shape;161;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mp; Two Column - Teal">
  <p:cSld name="Title &amp; Two Column - Teal">
    <p:spTree>
      <p:nvGrpSpPr>
        <p:cNvPr id="1" name="Shape 168"/>
        <p:cNvGrpSpPr/>
        <p:nvPr/>
      </p:nvGrpSpPr>
      <p:grpSpPr>
        <a:xfrm>
          <a:off x="0" y="0"/>
          <a:ext cx="0" cy="0"/>
          <a:chOff x="0" y="0"/>
          <a:chExt cx="0" cy="0"/>
        </a:xfrm>
      </p:grpSpPr>
      <p:sp>
        <p:nvSpPr>
          <p:cNvPr id="169" name="Google Shape;169;p52"/>
          <p:cNvSpPr/>
          <p:nvPr/>
        </p:nvSpPr>
        <p:spPr>
          <a:xfrm>
            <a:off x="0" y="0"/>
            <a:ext cx="12192000" cy="16093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grpSp>
        <p:nvGrpSpPr>
          <p:cNvPr id="170" name="Google Shape;170;p52"/>
          <p:cNvGrpSpPr/>
          <p:nvPr/>
        </p:nvGrpSpPr>
        <p:grpSpPr>
          <a:xfrm>
            <a:off x="-208789" y="0"/>
            <a:ext cx="12609576" cy="2174490"/>
            <a:chOff x="-1" y="5043119"/>
            <a:chExt cx="12192000" cy="1814883"/>
          </a:xfrm>
        </p:grpSpPr>
        <p:pic>
          <p:nvPicPr>
            <p:cNvPr id="171" name="Google Shape;171;p52"/>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72" name="Google Shape;172;p52"/>
            <p:cNvPicPr preferRelativeResize="0"/>
            <p:nvPr/>
          </p:nvPicPr>
          <p:blipFill rotWithShape="1">
            <a:blip r:embed="rId2">
              <a:alphaModFix amt="20000"/>
            </a:blip>
            <a:srcRect l="54597" t="31445" r="16825" b="9027"/>
            <a:stretch/>
          </p:blipFill>
          <p:spPr>
            <a:xfrm rot="5400000">
              <a:off x="8435259" y="3077812"/>
              <a:ext cx="1791433" cy="5722047"/>
            </a:xfrm>
            <a:prstGeom prst="rect">
              <a:avLst/>
            </a:prstGeom>
            <a:noFill/>
            <a:ln>
              <a:noFill/>
            </a:ln>
          </p:spPr>
        </p:pic>
      </p:grpSp>
      <p:cxnSp>
        <p:nvCxnSpPr>
          <p:cNvPr id="173" name="Google Shape;173;p52"/>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74" name="Google Shape;174;p52"/>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52"/>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52"/>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52"/>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52"/>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52"/>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52"/>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1"/>
        <p:cNvGrpSpPr/>
        <p:nvPr/>
      </p:nvGrpSpPr>
      <p:grpSpPr>
        <a:xfrm>
          <a:off x="0" y="0"/>
          <a:ext cx="0" cy="0"/>
          <a:chOff x="0" y="0"/>
          <a:chExt cx="0" cy="0"/>
        </a:xfrm>
      </p:grpSpPr>
      <p:sp>
        <p:nvSpPr>
          <p:cNvPr id="182" name="Google Shape;182;p53"/>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grpSp>
        <p:nvGrpSpPr>
          <p:cNvPr id="183" name="Google Shape;183;p53"/>
          <p:cNvGrpSpPr/>
          <p:nvPr/>
        </p:nvGrpSpPr>
        <p:grpSpPr>
          <a:xfrm>
            <a:off x="-208789" y="0"/>
            <a:ext cx="12609576" cy="2174490"/>
            <a:chOff x="-1" y="5043119"/>
            <a:chExt cx="12192000" cy="1814883"/>
          </a:xfrm>
        </p:grpSpPr>
        <p:pic>
          <p:nvPicPr>
            <p:cNvPr id="184" name="Google Shape;184;p53"/>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5" name="Google Shape;185;p53"/>
            <p:cNvPicPr preferRelativeResize="0"/>
            <p:nvPr/>
          </p:nvPicPr>
          <p:blipFill rotWithShape="1">
            <a:blip r:embed="rId2">
              <a:alphaModFix amt="20000"/>
            </a:blip>
            <a:srcRect l="54597" t="31445" r="16825" b="9027"/>
            <a:stretch/>
          </p:blipFill>
          <p:spPr>
            <a:xfrm rot="5400000">
              <a:off x="8435259" y="3077812"/>
              <a:ext cx="1791433" cy="5722047"/>
            </a:xfrm>
            <a:prstGeom prst="rect">
              <a:avLst/>
            </a:prstGeom>
            <a:noFill/>
            <a:ln>
              <a:noFill/>
            </a:ln>
          </p:spPr>
        </p:pic>
      </p:grpSp>
      <p:cxnSp>
        <p:nvCxnSpPr>
          <p:cNvPr id="186" name="Google Shape;186;p53"/>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7" name="Google Shape;187;p53"/>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53"/>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3"/>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3"/>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3"/>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3"/>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53"/>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4"/>
        <p:cNvGrpSpPr/>
        <p:nvPr/>
      </p:nvGrpSpPr>
      <p:grpSpPr>
        <a:xfrm>
          <a:off x="0" y="0"/>
          <a:ext cx="0" cy="0"/>
          <a:chOff x="0" y="0"/>
          <a:chExt cx="0" cy="0"/>
        </a:xfrm>
      </p:grpSpPr>
      <p:sp>
        <p:nvSpPr>
          <p:cNvPr id="195" name="Google Shape;195;p54"/>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96" name="Google Shape;196;p54"/>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97" name="Google Shape;197;p54"/>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98" name="Google Shape;198;p54"/>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99" name="Google Shape;199;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1"/>
        <p:cNvGrpSpPr/>
        <p:nvPr/>
      </p:nvGrpSpPr>
      <p:grpSpPr>
        <a:xfrm>
          <a:off x="0" y="0"/>
          <a:ext cx="0" cy="0"/>
          <a:chOff x="0" y="0"/>
          <a:chExt cx="0" cy="0"/>
        </a:xfrm>
      </p:grpSpPr>
      <p:sp>
        <p:nvSpPr>
          <p:cNvPr id="202" name="Google Shape;202;p55"/>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03" name="Google Shape;203;p55"/>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04" name="Google Shape;204;p55"/>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205" name="Google Shape;205;p55"/>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206" name="Google Shape;206;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8"/>
        <p:cNvGrpSpPr/>
        <p:nvPr/>
      </p:nvGrpSpPr>
      <p:grpSpPr>
        <a:xfrm>
          <a:off x="0" y="0"/>
          <a:ext cx="0" cy="0"/>
          <a:chOff x="0" y="0"/>
          <a:chExt cx="0" cy="0"/>
        </a:xfrm>
      </p:grpSpPr>
      <p:sp>
        <p:nvSpPr>
          <p:cNvPr id="209" name="Google Shape;209;p56"/>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10" name="Google Shape;210;p56"/>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11" name="Google Shape;211;p56"/>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212" name="Google Shape;212;p56"/>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213" name="Google Shape;213;p56"/>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56"/>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5"/>
        <p:cNvGrpSpPr/>
        <p:nvPr/>
      </p:nvGrpSpPr>
      <p:grpSpPr>
        <a:xfrm>
          <a:off x="0" y="0"/>
          <a:ext cx="0" cy="0"/>
          <a:chOff x="0" y="0"/>
          <a:chExt cx="0" cy="0"/>
        </a:xfrm>
      </p:grpSpPr>
      <p:sp>
        <p:nvSpPr>
          <p:cNvPr id="216" name="Google Shape;216;p57"/>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17" name="Google Shape;217;p57"/>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18" name="Google Shape;218;p57"/>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219" name="Google Shape;219;p57"/>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220" name="Google Shape;220;p57"/>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57"/>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31"/>
        <p:cNvGrpSpPr/>
        <p:nvPr/>
      </p:nvGrpSpPr>
      <p:grpSpPr>
        <a:xfrm>
          <a:off x="0" y="0"/>
          <a:ext cx="0" cy="0"/>
          <a:chOff x="0" y="0"/>
          <a:chExt cx="0" cy="0"/>
        </a:xfrm>
      </p:grpSpPr>
      <p:sp>
        <p:nvSpPr>
          <p:cNvPr id="32" name="Google Shape;3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33" name="Google Shape;33;p31"/>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016794"/>
              </a:solidFill>
              <a:latin typeface="Calibri"/>
              <a:ea typeface="Calibri"/>
              <a:cs typeface="Calibri"/>
              <a:sym typeface="Calibri"/>
            </a:endParaRPr>
          </a:p>
        </p:txBody>
      </p:sp>
      <p:pic>
        <p:nvPicPr>
          <p:cNvPr id="34" name="Google Shape;34;p31"/>
          <p:cNvPicPr preferRelativeResize="0"/>
          <p:nvPr/>
        </p:nvPicPr>
        <p:blipFill rotWithShape="1">
          <a:blip r:embed="rId2">
            <a:alphaModFix amt="20000"/>
          </a:blip>
          <a:srcRect l="4826" t="9031" r="39371" b="9028"/>
          <a:stretch/>
        </p:blipFill>
        <p:spPr>
          <a:xfrm>
            <a:off x="0" y="0"/>
            <a:ext cx="3572540" cy="6858000"/>
          </a:xfrm>
          <a:prstGeom prst="rect">
            <a:avLst/>
          </a:prstGeom>
          <a:noFill/>
          <a:ln>
            <a:noFill/>
          </a:ln>
        </p:spPr>
      </p:pic>
      <p:sp>
        <p:nvSpPr>
          <p:cNvPr id="35" name="Google Shape;35;p31"/>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1"/>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1"/>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38"/>
        <p:cNvGrpSpPr/>
        <p:nvPr/>
      </p:nvGrpSpPr>
      <p:grpSpPr>
        <a:xfrm>
          <a:off x="0" y="0"/>
          <a:ext cx="0" cy="0"/>
          <a:chOff x="0" y="0"/>
          <a:chExt cx="0" cy="0"/>
        </a:xfrm>
      </p:grpSpPr>
      <p:sp>
        <p:nvSpPr>
          <p:cNvPr id="39" name="Google Shape;39;p3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0" name="Google Shape;40;p3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41" name="Google Shape;41;p3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42" name="Google Shape;42;p3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44"/>
        <p:cNvGrpSpPr/>
        <p:nvPr/>
      </p:nvGrpSpPr>
      <p:grpSpPr>
        <a:xfrm>
          <a:off x="0" y="0"/>
          <a:ext cx="0" cy="0"/>
          <a:chOff x="0" y="0"/>
          <a:chExt cx="0" cy="0"/>
        </a:xfrm>
      </p:grpSpPr>
      <p:sp>
        <p:nvSpPr>
          <p:cNvPr id="45" name="Google Shape;45;p3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6" name="Google Shape;46;p3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47" name="Google Shape;47;p3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48" name="Google Shape;48;p3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50"/>
        <p:cNvGrpSpPr/>
        <p:nvPr/>
      </p:nvGrpSpPr>
      <p:grpSpPr>
        <a:xfrm>
          <a:off x="0" y="0"/>
          <a:ext cx="0" cy="0"/>
          <a:chOff x="0" y="0"/>
          <a:chExt cx="0" cy="0"/>
        </a:xfrm>
      </p:grpSpPr>
      <p:sp>
        <p:nvSpPr>
          <p:cNvPr id="51" name="Google Shape;51;p3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2" name="Google Shape;52;p3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53" name="Google Shape;53;p3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54" name="Google Shape;54;p3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56"/>
        <p:cNvGrpSpPr/>
        <p:nvPr/>
      </p:nvGrpSpPr>
      <p:grpSpPr>
        <a:xfrm>
          <a:off x="0" y="0"/>
          <a:ext cx="0" cy="0"/>
          <a:chOff x="0" y="0"/>
          <a:chExt cx="0" cy="0"/>
        </a:xfrm>
      </p:grpSpPr>
      <p:sp>
        <p:nvSpPr>
          <p:cNvPr id="57" name="Google Shape;57;p3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8" name="Google Shape;58;p3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59" name="Google Shape;59;p3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60" name="Google Shape;60;p3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with Dots - Blue">
  <p:cSld name="Title &amp; Text with Dots - Blue">
    <p:spTree>
      <p:nvGrpSpPr>
        <p:cNvPr id="1" name="Shape 62"/>
        <p:cNvGrpSpPr/>
        <p:nvPr/>
      </p:nvGrpSpPr>
      <p:grpSpPr>
        <a:xfrm>
          <a:off x="0" y="0"/>
          <a:ext cx="0" cy="0"/>
          <a:chOff x="0" y="0"/>
          <a:chExt cx="0" cy="0"/>
        </a:xfrm>
      </p:grpSpPr>
      <p:grpSp>
        <p:nvGrpSpPr>
          <p:cNvPr id="63" name="Google Shape;63;p36"/>
          <p:cNvGrpSpPr/>
          <p:nvPr/>
        </p:nvGrpSpPr>
        <p:grpSpPr>
          <a:xfrm>
            <a:off x="0" y="5303520"/>
            <a:ext cx="12191999" cy="1639827"/>
            <a:chOff x="0" y="5303520"/>
            <a:chExt cx="12191999" cy="1639827"/>
          </a:xfrm>
        </p:grpSpPr>
        <p:pic>
          <p:nvPicPr>
            <p:cNvPr id="64" name="Google Shape;64;p36"/>
            <p:cNvPicPr preferRelativeResize="0"/>
            <p:nvPr/>
          </p:nvPicPr>
          <p:blipFill rotWithShape="1">
            <a:blip r:embed="rId2">
              <a:alphaModFix amt="20000"/>
            </a:blip>
            <a:srcRect l="59835" t="10673" r="12103" b="6770"/>
            <a:stretch/>
          </p:blipFill>
          <p:spPr>
            <a:xfrm rot="5400000">
              <a:off x="2302155" y="3001365"/>
              <a:ext cx="1639827" cy="6244138"/>
            </a:xfrm>
            <a:prstGeom prst="rect">
              <a:avLst/>
            </a:prstGeom>
            <a:noFill/>
            <a:ln>
              <a:noFill/>
            </a:ln>
          </p:spPr>
        </p:pic>
        <p:pic>
          <p:nvPicPr>
            <p:cNvPr id="65" name="Google Shape;65;p36"/>
            <p:cNvPicPr preferRelativeResize="0"/>
            <p:nvPr/>
          </p:nvPicPr>
          <p:blipFill rotWithShape="1">
            <a:blip r:embed="rId2">
              <a:alphaModFix amt="20000"/>
            </a:blip>
            <a:srcRect l="60063" t="10673" r="11951" b="6770"/>
            <a:stretch/>
          </p:blipFill>
          <p:spPr>
            <a:xfrm rot="5400000">
              <a:off x="8439135" y="3108523"/>
              <a:ext cx="1557867" cy="5947862"/>
            </a:xfrm>
            <a:prstGeom prst="rect">
              <a:avLst/>
            </a:prstGeom>
            <a:noFill/>
            <a:ln>
              <a:noFill/>
            </a:ln>
          </p:spPr>
        </p:pic>
      </p:grpSp>
      <p:sp>
        <p:nvSpPr>
          <p:cNvPr id="66" name="Google Shape;66;p3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6"/>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36"/>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69"/>
        <p:cNvGrpSpPr/>
        <p:nvPr/>
      </p:nvGrpSpPr>
      <p:grpSpPr>
        <a:xfrm>
          <a:off x="0" y="0"/>
          <a:ext cx="0" cy="0"/>
          <a:chOff x="0" y="0"/>
          <a:chExt cx="0" cy="0"/>
        </a:xfrm>
      </p:grpSpPr>
      <p:grpSp>
        <p:nvGrpSpPr>
          <p:cNvPr id="70" name="Google Shape;70;p37"/>
          <p:cNvGrpSpPr/>
          <p:nvPr/>
        </p:nvGrpSpPr>
        <p:grpSpPr>
          <a:xfrm>
            <a:off x="0" y="5303520"/>
            <a:ext cx="12191999" cy="1639827"/>
            <a:chOff x="0" y="5303520"/>
            <a:chExt cx="12191999" cy="1639827"/>
          </a:xfrm>
        </p:grpSpPr>
        <p:pic>
          <p:nvPicPr>
            <p:cNvPr id="71" name="Google Shape;71;p37"/>
            <p:cNvPicPr preferRelativeResize="0"/>
            <p:nvPr/>
          </p:nvPicPr>
          <p:blipFill rotWithShape="1">
            <a:blip r:embed="rId2">
              <a:alphaModFix amt="20000"/>
            </a:blip>
            <a:srcRect l="59835" t="10673" r="12103" b="6770"/>
            <a:stretch/>
          </p:blipFill>
          <p:spPr>
            <a:xfrm rot="5400000">
              <a:off x="2302155" y="3001365"/>
              <a:ext cx="1639827" cy="6244138"/>
            </a:xfrm>
            <a:prstGeom prst="rect">
              <a:avLst/>
            </a:prstGeom>
            <a:noFill/>
            <a:ln>
              <a:noFill/>
            </a:ln>
          </p:spPr>
        </p:pic>
        <p:pic>
          <p:nvPicPr>
            <p:cNvPr id="72" name="Google Shape;72;p37"/>
            <p:cNvPicPr preferRelativeResize="0"/>
            <p:nvPr/>
          </p:nvPicPr>
          <p:blipFill rotWithShape="1">
            <a:blip r:embed="rId2">
              <a:alphaModFix amt="20000"/>
            </a:blip>
            <a:srcRect l="60063" t="10673" r="11951" b="6770"/>
            <a:stretch/>
          </p:blipFill>
          <p:spPr>
            <a:xfrm rot="5400000">
              <a:off x="8439135" y="3108523"/>
              <a:ext cx="1557867" cy="5947862"/>
            </a:xfrm>
            <a:prstGeom prst="rect">
              <a:avLst/>
            </a:prstGeom>
            <a:noFill/>
            <a:ln>
              <a:noFill/>
            </a:ln>
          </p:spPr>
        </p:pic>
      </p:grpSp>
      <p:sp>
        <p:nvSpPr>
          <p:cNvPr id="73" name="Google Shape;73;p3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7"/>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7"/>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d21638d85a_0_0"/>
          <p:cNvSpPr/>
          <p:nvPr/>
        </p:nvSpPr>
        <p:spPr>
          <a:xfrm>
            <a:off x="4512366" y="3588025"/>
            <a:ext cx="7679700" cy="291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27" name="Google Shape;227;gd21638d85a_0_0"/>
          <p:cNvPicPr preferRelativeResize="0"/>
          <p:nvPr/>
        </p:nvPicPr>
        <p:blipFill rotWithShape="1">
          <a:blip r:embed="rId3">
            <a:alphaModFix/>
          </a:blip>
          <a:srcRect/>
          <a:stretch/>
        </p:blipFill>
        <p:spPr>
          <a:xfrm>
            <a:off x="7676350" y="5194625"/>
            <a:ext cx="4465448" cy="1273500"/>
          </a:xfrm>
          <a:prstGeom prst="rect">
            <a:avLst/>
          </a:prstGeom>
          <a:noFill/>
          <a:ln>
            <a:noFill/>
          </a:ln>
        </p:spPr>
      </p:pic>
      <p:pic>
        <p:nvPicPr>
          <p:cNvPr id="228" name="Google Shape;228;gd21638d85a_0_0"/>
          <p:cNvPicPr preferRelativeResize="0"/>
          <p:nvPr/>
        </p:nvPicPr>
        <p:blipFill>
          <a:blip r:embed="rId4">
            <a:alphaModFix/>
          </a:blip>
          <a:stretch>
            <a:fillRect/>
          </a:stretch>
        </p:blipFill>
        <p:spPr>
          <a:xfrm>
            <a:off x="4013650" y="5104600"/>
            <a:ext cx="3743400" cy="1453550"/>
          </a:xfrm>
          <a:prstGeom prst="rect">
            <a:avLst/>
          </a:prstGeom>
          <a:noFill/>
          <a:ln>
            <a:noFill/>
          </a:ln>
        </p:spPr>
      </p:pic>
      <p:sp>
        <p:nvSpPr>
          <p:cNvPr id="229" name="Google Shape;229;gd21638d85a_0_0"/>
          <p:cNvSpPr txBox="1"/>
          <p:nvPr/>
        </p:nvSpPr>
        <p:spPr>
          <a:xfrm>
            <a:off x="5090316" y="1357594"/>
            <a:ext cx="6523800" cy="3154679"/>
          </a:xfrm>
          <a:prstGeom prst="rect">
            <a:avLst/>
          </a:prstGeom>
          <a:noFill/>
          <a:ln>
            <a:noFill/>
          </a:ln>
        </p:spPr>
        <p:txBody>
          <a:bodyPr spcFirstLastPara="1" wrap="square" lIns="91425" tIns="91425" rIns="91425" bIns="91425" anchor="t" anchorCtr="0">
            <a:spAutoFit/>
          </a:bodyPr>
          <a:lstStyle/>
          <a:p>
            <a:r>
              <a:rPr lang="fr-FR" sz="6600" b="1" dirty="0">
                <a:solidFill>
                  <a:schemeClr val="bg2"/>
                </a:solidFill>
              </a:rPr>
              <a:t>Gestion de cas par téléphone</a:t>
            </a:r>
          </a:p>
          <a:p>
            <a:pPr marL="0" lvl="0" indent="0" algn="l" rtl="0">
              <a:spcBef>
                <a:spcPts val="0"/>
              </a:spcBef>
              <a:spcAft>
                <a:spcPts val="0"/>
              </a:spcAft>
              <a:buNone/>
            </a:pPr>
            <a:endParaRPr sz="6100" dirty="0">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lvl="0"/>
            <a:r>
              <a:rPr lang="fr-FR" dirty="0"/>
              <a:t>Explorer les étapes de la gestion de cas par téléphone</a:t>
            </a:r>
            <a:endParaRPr dirty="0"/>
          </a:p>
        </p:txBody>
      </p:sp>
      <p:sp>
        <p:nvSpPr>
          <p:cNvPr id="306" name="Google Shape;306;p58"/>
          <p:cNvSpPr txBox="1">
            <a:spLocks noGrp="1"/>
          </p:cNvSpPr>
          <p:nvPr>
            <p:ph type="body" idx="1"/>
          </p:nvPr>
        </p:nvSpPr>
        <p:spPr>
          <a:xfrm>
            <a:off x="656020" y="1866900"/>
            <a:ext cx="10820015" cy="571500"/>
          </a:xfrm>
          <a:prstGeom prst="rect">
            <a:avLst/>
          </a:prstGeom>
          <a:noFill/>
          <a:ln>
            <a:noFill/>
          </a:ln>
        </p:spPr>
        <p:txBody>
          <a:bodyPr spcFirstLastPara="1" wrap="square" lIns="91425" tIns="45700" rIns="91425" bIns="45700" anchor="t" anchorCtr="0">
            <a:normAutofit lnSpcReduction="10000"/>
          </a:bodyPr>
          <a:lstStyle/>
          <a:p>
            <a:pPr lvl="0"/>
            <a:r>
              <a:rPr lang="en-GB" dirty="0" err="1"/>
              <a:t>Activité</a:t>
            </a:r>
            <a:endParaRPr dirty="0"/>
          </a:p>
        </p:txBody>
      </p:sp>
      <p:sp>
        <p:nvSpPr>
          <p:cNvPr id="307" name="Google Shape;307;p58"/>
          <p:cNvSpPr txBox="1">
            <a:spLocks noGrp="1"/>
          </p:cNvSpPr>
          <p:nvPr>
            <p:ph type="body" idx="2"/>
          </p:nvPr>
        </p:nvSpPr>
        <p:spPr>
          <a:xfrm>
            <a:off x="656021" y="2614612"/>
            <a:ext cx="10820015" cy="4049659"/>
          </a:xfrm>
          <a:prstGeom prst="rect">
            <a:avLst/>
          </a:prstGeom>
          <a:noFill/>
          <a:ln>
            <a:noFill/>
          </a:ln>
        </p:spPr>
        <p:txBody>
          <a:bodyPr spcFirstLastPara="1" wrap="square" lIns="91425" tIns="45700" rIns="91425" bIns="45700" anchor="t" anchorCtr="0">
            <a:normAutofit/>
          </a:bodyPr>
          <a:lstStyle/>
          <a:p>
            <a:pPr lvl="0"/>
            <a:r>
              <a:rPr lang="fr-FR" sz="2000" dirty="0">
                <a:solidFill>
                  <a:srgbClr val="000000"/>
                </a:solidFill>
                <a:latin typeface="+mj-lt"/>
              </a:rPr>
              <a:t>Chaque tableau correspond à une étape de la gestion de cas</a:t>
            </a:r>
            <a:endParaRPr sz="2000" dirty="0">
              <a:solidFill>
                <a:srgbClr val="000000"/>
              </a:solidFill>
              <a:latin typeface="+mj-lt"/>
            </a:endParaRPr>
          </a:p>
          <a:p>
            <a:pPr lvl="0"/>
            <a:r>
              <a:rPr lang="fr-FR" sz="2000" dirty="0">
                <a:solidFill>
                  <a:srgbClr val="000000"/>
                </a:solidFill>
                <a:latin typeface="+mj-lt"/>
              </a:rPr>
              <a:t>En 6 groupes, chacun se focalisant sur une des étapes de la gestion de cas, discutez et annotez les considérations clés pour achever l'étape par téléphone </a:t>
            </a:r>
            <a:r>
              <a:rPr lang="en-GB" sz="2000" dirty="0">
                <a:solidFill>
                  <a:srgbClr val="000000"/>
                </a:solidFill>
                <a:latin typeface="+mj-lt"/>
              </a:rPr>
              <a:t>–</a:t>
            </a:r>
            <a:r>
              <a:rPr lang="fr-FR" sz="2000" dirty="0">
                <a:solidFill>
                  <a:srgbClr val="000000"/>
                </a:solidFill>
                <a:latin typeface="+mj-lt"/>
              </a:rPr>
              <a:t> 20 min</a:t>
            </a:r>
            <a:endParaRPr sz="2000" dirty="0">
              <a:solidFill>
                <a:srgbClr val="000000"/>
              </a:solidFill>
              <a:latin typeface="+mj-lt"/>
            </a:endParaRPr>
          </a:p>
          <a:p>
            <a:pPr lvl="0"/>
            <a:r>
              <a:rPr lang="fr-FR" sz="2000" dirty="0">
                <a:solidFill>
                  <a:srgbClr val="000000"/>
                </a:solidFill>
                <a:latin typeface="+mj-lt"/>
              </a:rPr>
              <a:t>Passez à l'étape suivante, lisez les considérations énumérées par le groupe précédent traitant de cette étape, et ajoutez vos propres considérations </a:t>
            </a:r>
            <a:r>
              <a:rPr lang="en-GB" sz="2000" dirty="0">
                <a:solidFill>
                  <a:srgbClr val="000000"/>
                </a:solidFill>
                <a:latin typeface="+mj-lt"/>
              </a:rPr>
              <a:t>–</a:t>
            </a:r>
            <a:r>
              <a:rPr lang="fr-FR" sz="2000" dirty="0">
                <a:solidFill>
                  <a:srgbClr val="000000"/>
                </a:solidFill>
                <a:latin typeface="+mj-lt"/>
              </a:rPr>
              <a:t> 15 min</a:t>
            </a:r>
            <a:endParaRPr sz="2000" dirty="0">
              <a:solidFill>
                <a:srgbClr val="000000"/>
              </a:solidFill>
              <a:latin typeface="+mj-lt"/>
            </a:endParaRPr>
          </a:p>
          <a:p>
            <a:pPr lvl="0">
              <a:lnSpc>
                <a:spcPct val="110000"/>
              </a:lnSpc>
            </a:pPr>
            <a:r>
              <a:rPr lang="fr-FR" sz="2000" dirty="0">
                <a:solidFill>
                  <a:srgbClr val="000000"/>
                </a:solidFill>
                <a:latin typeface="+mj-lt"/>
              </a:rPr>
              <a:t>Tous les groupes doivent réaliser  le cycle des 6 étapes de la gestion de cas</a:t>
            </a:r>
            <a:endParaRPr lang="en-GB" sz="2000" dirty="0">
              <a:solidFill>
                <a:srgbClr val="000000"/>
              </a:solidFill>
              <a:latin typeface="+mj-lt"/>
            </a:endParaRPr>
          </a:p>
        </p:txBody>
      </p:sp>
      <p:pic>
        <p:nvPicPr>
          <p:cNvPr id="6" name="Google Shape;323;p11">
            <a:extLst>
              <a:ext uri="{FF2B5EF4-FFF2-40B4-BE49-F238E27FC236}">
                <a16:creationId xmlns:a16="http://schemas.microsoft.com/office/drawing/2014/main" id="{F431754E-FA56-4DC6-AEA6-B0540AA3183F}"/>
              </a:ext>
            </a:extLst>
          </p:cNvPr>
          <p:cNvPicPr preferRelativeResize="0"/>
          <p:nvPr/>
        </p:nvPicPr>
        <p:blipFill rotWithShape="1">
          <a:blip r:embed="rId3">
            <a:alphaModFix/>
          </a:blip>
          <a:srcRect/>
          <a:stretch/>
        </p:blipFill>
        <p:spPr>
          <a:xfrm>
            <a:off x="8092462" y="4532786"/>
            <a:ext cx="3383573" cy="338967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0"/>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lvl="0"/>
            <a:r>
              <a:rPr lang="fr-FR" dirty="0"/>
              <a:t>Effectuer une évaluation par téléphone</a:t>
            </a:r>
            <a:endParaRPr dirty="0"/>
          </a:p>
        </p:txBody>
      </p:sp>
      <p:sp>
        <p:nvSpPr>
          <p:cNvPr id="314" name="Google Shape;314;p10"/>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p>
            <a:pPr marL="342900" lvl="0" indent="-342900">
              <a:lnSpc>
                <a:spcPct val="115000"/>
              </a:lnSpc>
              <a:spcBef>
                <a:spcPts val="0"/>
              </a:spcBef>
              <a:buSzPts val="2000"/>
              <a:buFont typeface="Arial"/>
              <a:buChar char="●"/>
            </a:pPr>
            <a:r>
              <a:rPr lang="fr-FR" sz="2000" dirty="0">
                <a:solidFill>
                  <a:srgbClr val="000000"/>
                </a:solidFill>
                <a:latin typeface="Arial" panose="020B0604020202020204" pitchFamily="34" charset="0"/>
                <a:ea typeface="Arial"/>
                <a:cs typeface="Arial" panose="020B0604020202020204" pitchFamily="34" charset="0"/>
                <a:sym typeface="Arial"/>
              </a:rPr>
              <a:t>Enumérer des exemples de questions clés qui peuvent être posées à un enfant ou à un adulte de confiance (généralement le tuteur) pour enquêter sur la situation</a:t>
            </a:r>
            <a:endParaRPr sz="2000" dirty="0">
              <a:solidFill>
                <a:srgbClr val="000000"/>
              </a:solidFill>
              <a:latin typeface="Arial" panose="020B0604020202020204" pitchFamily="34" charset="0"/>
              <a:cs typeface="Arial" panose="020B0604020202020204" pitchFamily="34" charset="0"/>
            </a:endParaRPr>
          </a:p>
          <a:p>
            <a:pPr marL="342900" lvl="0" indent="-342900">
              <a:lnSpc>
                <a:spcPct val="115000"/>
              </a:lnSpc>
              <a:buSzPts val="2000"/>
              <a:buFont typeface="Arial"/>
              <a:buChar char="●"/>
            </a:pPr>
            <a:r>
              <a:rPr lang="fr-FR" sz="2000" dirty="0">
                <a:solidFill>
                  <a:srgbClr val="000000"/>
                </a:solidFill>
                <a:latin typeface="Arial" panose="020B0604020202020204" pitchFamily="34" charset="0"/>
                <a:ea typeface="Arial"/>
                <a:cs typeface="Arial" panose="020B0604020202020204" pitchFamily="34" charset="0"/>
                <a:sym typeface="Arial"/>
              </a:rPr>
              <a:t>Énumérer les façons dont l'information peut être triangulée</a:t>
            </a:r>
            <a:endParaRPr sz="2000" dirty="0">
              <a:solidFill>
                <a:srgbClr val="000000"/>
              </a:solidFill>
              <a:latin typeface="Arial" panose="020B0604020202020204" pitchFamily="34" charset="0"/>
              <a:cs typeface="Arial" panose="020B0604020202020204" pitchFamily="34" charset="0"/>
            </a:endParaRPr>
          </a:p>
          <a:p>
            <a:pPr marL="342900" lvl="0" indent="-342900">
              <a:lnSpc>
                <a:spcPct val="115000"/>
              </a:lnSpc>
              <a:buSzPts val="2000"/>
              <a:buFont typeface="Arial"/>
              <a:buChar char="●"/>
            </a:pPr>
            <a:r>
              <a:rPr lang="fr-FR" sz="2000" dirty="0">
                <a:solidFill>
                  <a:srgbClr val="000000"/>
                </a:solidFill>
                <a:latin typeface="Arial" panose="020B0604020202020204" pitchFamily="34" charset="0"/>
                <a:ea typeface="Arial"/>
                <a:cs typeface="Arial" panose="020B0604020202020204" pitchFamily="34" charset="0"/>
                <a:sym typeface="Arial"/>
              </a:rPr>
              <a:t>Expliquer les mesures immédiates à prendre lorsque la sécurité d'un enfant ou de son tuteur est en jeu</a:t>
            </a:r>
            <a:endParaRPr sz="2000" dirty="0">
              <a:solidFill>
                <a:srgbClr val="000000"/>
              </a:solidFill>
              <a:latin typeface="Arial" panose="020B0604020202020204" pitchFamily="34" charset="0"/>
              <a:cs typeface="Arial" panose="020B0604020202020204" pitchFamily="34" charset="0"/>
            </a:endParaRPr>
          </a:p>
          <a:p>
            <a:pPr marL="228600" lvl="0" indent="-50800" algn="l" rtl="0">
              <a:lnSpc>
                <a:spcPct val="90000"/>
              </a:lnSpc>
              <a:spcBef>
                <a:spcPts val="1000"/>
              </a:spcBef>
              <a:spcAft>
                <a:spcPts val="0"/>
              </a:spcAft>
              <a:buClr>
                <a:schemeClr val="accent1"/>
              </a:buClr>
              <a:buSzPts val="2800"/>
              <a:buNone/>
            </a:pPr>
            <a:endParaRPr dirty="0">
              <a:highlight>
                <a:srgbClr val="FFFF00"/>
              </a:highlight>
            </a:endParaRPr>
          </a:p>
        </p:txBody>
      </p:sp>
      <p:sp>
        <p:nvSpPr>
          <p:cNvPr id="315" name="Google Shape;315;p10"/>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p>
            <a:pPr marL="0" lvl="0" indent="0">
              <a:spcBef>
                <a:spcPts val="0"/>
              </a:spcBef>
              <a:buClr>
                <a:srgbClr val="71345C"/>
              </a:buClr>
            </a:pPr>
            <a:r>
              <a:rPr lang="en-GB" dirty="0" err="1">
                <a:solidFill>
                  <a:srgbClr val="71345C"/>
                </a:solidFill>
              </a:rPr>
              <a:t>Objectifs</a:t>
            </a:r>
            <a:r>
              <a:rPr lang="en-GB" dirty="0">
                <a:solidFill>
                  <a:srgbClr val="71345C"/>
                </a:solidFill>
              </a:rPr>
              <a:t> de la séance</a:t>
            </a:r>
            <a:endParaRPr dirty="0"/>
          </a:p>
        </p:txBody>
      </p:sp>
      <p:pic>
        <p:nvPicPr>
          <p:cNvPr id="316" name="Google Shape;316;p10" descr="objective Icon 2206233"/>
          <p:cNvPicPr preferRelativeResize="0"/>
          <p:nvPr/>
        </p:nvPicPr>
        <p:blipFill rotWithShape="1">
          <a:blip r:embed="rId3">
            <a:alphaModFix/>
          </a:blip>
          <a:srcRect/>
          <a:stretch/>
        </p:blipFill>
        <p:spPr>
          <a:xfrm>
            <a:off x="9166032" y="4724090"/>
            <a:ext cx="1905000" cy="190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1"/>
          <p:cNvSpPr txBox="1">
            <a:spLocks noGrp="1"/>
          </p:cNvSpPr>
          <p:nvPr>
            <p:ph type="title"/>
          </p:nvPr>
        </p:nvSpPr>
        <p:spPr>
          <a:xfrm>
            <a:off x="656023" y="365126"/>
            <a:ext cx="10515600" cy="1064180"/>
          </a:xfrm>
          <a:prstGeom prst="rect">
            <a:avLst/>
          </a:prstGeom>
          <a:noFill/>
          <a:ln>
            <a:noFill/>
          </a:ln>
        </p:spPr>
        <p:txBody>
          <a:bodyPr spcFirstLastPara="1" wrap="square" lIns="91425" tIns="45700" rIns="91425" bIns="45700" anchor="ctr" anchorCtr="0">
            <a:normAutofit/>
          </a:bodyPr>
          <a:lstStyle/>
          <a:p>
            <a:pPr lvl="0"/>
            <a:r>
              <a:rPr lang="en-GB" dirty="0" err="1"/>
              <a:t>Scénario</a:t>
            </a:r>
            <a:r>
              <a:rPr lang="en-GB" dirty="0"/>
              <a:t> </a:t>
            </a:r>
            <a:r>
              <a:rPr lang="en-GB" dirty="0" err="1"/>
              <a:t>d'évaluation</a:t>
            </a:r>
            <a:endParaRPr dirty="0"/>
          </a:p>
        </p:txBody>
      </p:sp>
      <p:sp>
        <p:nvSpPr>
          <p:cNvPr id="322" name="Google Shape;322;p11"/>
          <p:cNvSpPr txBox="1">
            <a:spLocks noGrp="1"/>
          </p:cNvSpPr>
          <p:nvPr>
            <p:ph type="body" idx="2"/>
          </p:nvPr>
        </p:nvSpPr>
        <p:spPr>
          <a:xfrm>
            <a:off x="656021" y="1744601"/>
            <a:ext cx="10820015" cy="4638444"/>
          </a:xfrm>
          <a:prstGeom prst="rect">
            <a:avLst/>
          </a:prstGeom>
          <a:noFill/>
          <a:ln>
            <a:noFill/>
          </a:ln>
        </p:spPr>
        <p:txBody>
          <a:bodyPr spcFirstLastPara="1" wrap="square" lIns="91425" tIns="45700" rIns="91425" bIns="45700" anchor="t" anchorCtr="0">
            <a:normAutofit lnSpcReduction="10000"/>
          </a:bodyPr>
          <a:lstStyle/>
          <a:p>
            <a:pPr marL="0" lvl="0" indent="0" algn="just">
              <a:lnSpc>
                <a:spcPct val="115000"/>
              </a:lnSpc>
              <a:spcBef>
                <a:spcPts val="0"/>
              </a:spcBef>
              <a:buSzPts val="1000"/>
              <a:buNone/>
            </a:pPr>
            <a:r>
              <a:rPr lang="fr-FR" sz="1800" dirty="0" err="1">
                <a:solidFill>
                  <a:srgbClr val="000000"/>
                </a:solidFill>
                <a:latin typeface="Arial" panose="020B0604020202020204" pitchFamily="34" charset="0"/>
                <a:ea typeface="Arial"/>
                <a:cs typeface="Arial" panose="020B0604020202020204" pitchFamily="34" charset="0"/>
                <a:sym typeface="Arial"/>
              </a:rPr>
              <a:t>Ines</a:t>
            </a:r>
            <a:r>
              <a:rPr lang="fr-FR" sz="1800" dirty="0">
                <a:solidFill>
                  <a:srgbClr val="000000"/>
                </a:solidFill>
                <a:latin typeface="Arial" panose="020B0604020202020204" pitchFamily="34" charset="0"/>
                <a:ea typeface="Arial"/>
                <a:cs typeface="Arial" panose="020B0604020202020204" pitchFamily="34" charset="0"/>
                <a:sym typeface="Arial"/>
              </a:rPr>
              <a:t> est âgée de 14 ans. Elle vit avec sa mère et ses trois jeunes frères et sœurs dans un camp de tentes informel au Liban depuis la mort de son père au combat en Syrie, il y a six ans. Ines fréquente normalement une école soutenue par une ONG locale, tout en participant à un projet visant à générer un petit revenu avec d'autres filles du camp. Elle a été </a:t>
            </a:r>
            <a:r>
              <a:rPr lang="fr-FR" sz="1800" dirty="0">
                <a:solidFill>
                  <a:srgbClr val="000000"/>
                </a:solidFill>
                <a:latin typeface="Arial" panose="020B0604020202020204" pitchFamily="34" charset="0"/>
                <a:cs typeface="Arial" panose="020B0604020202020204" pitchFamily="34" charset="0"/>
                <a:sym typeface="Arial"/>
              </a:rPr>
              <a:t>référée aux gestionnaires de cas lorsque sa mère a été hospitalisée à cause de </a:t>
            </a:r>
            <a:r>
              <a:rPr lang="fr-FR" sz="1800" dirty="0">
                <a:solidFill>
                  <a:srgbClr val="000000"/>
                </a:solidFill>
                <a:latin typeface="Arial" panose="020B0604020202020204" pitchFamily="34" charset="0"/>
                <a:ea typeface="Arial"/>
                <a:cs typeface="Arial" panose="020B0604020202020204" pitchFamily="34" charset="0"/>
                <a:sym typeface="Arial"/>
              </a:rPr>
              <a:t>la COVID-19. Ines ne fréquente plus l'école et ne participe plus aux activités génératrices de revenus. On ne sait pas comment elle subvient à ses besoins financiers et à ceux de ses frères et sœurs. Les frères et sœurs continuent à fréquenter régulièrement l'école. </a:t>
            </a:r>
            <a:endParaRPr sz="1800" dirty="0">
              <a:solidFill>
                <a:srgbClr val="000000"/>
              </a:solidFill>
              <a:latin typeface="Arial" panose="020B0604020202020204" pitchFamily="34" charset="0"/>
              <a:cs typeface="Arial" panose="020B0604020202020204" pitchFamily="34" charset="0"/>
            </a:endParaRPr>
          </a:p>
          <a:p>
            <a:pPr marL="0" lvl="0" indent="0" algn="just" rtl="0">
              <a:lnSpc>
                <a:spcPct val="115000"/>
              </a:lnSpc>
              <a:spcBef>
                <a:spcPts val="1000"/>
              </a:spcBef>
              <a:spcAft>
                <a:spcPts val="0"/>
              </a:spcAft>
              <a:buSzPts val="1000"/>
              <a:buNone/>
            </a:pPr>
            <a:endParaRPr sz="1800" dirty="0">
              <a:solidFill>
                <a:srgbClr val="000000"/>
              </a:solidFill>
              <a:latin typeface="Arial" panose="020B0604020202020204" pitchFamily="34" charset="0"/>
              <a:ea typeface="Arial"/>
              <a:cs typeface="Arial" panose="020B0604020202020204" pitchFamily="34" charset="0"/>
              <a:sym typeface="Arial"/>
            </a:endParaRPr>
          </a:p>
          <a:p>
            <a:pPr marL="0" lvl="0" indent="0" algn="just">
              <a:lnSpc>
                <a:spcPct val="115000"/>
              </a:lnSpc>
              <a:buSzPts val="1000"/>
              <a:buNone/>
            </a:pPr>
            <a:r>
              <a:rPr lang="en-GB" sz="1800" dirty="0" err="1">
                <a:solidFill>
                  <a:srgbClr val="000000"/>
                </a:solidFill>
                <a:latin typeface="Arial" panose="020B0604020202020204" pitchFamily="34" charset="0"/>
                <a:ea typeface="Arial"/>
                <a:cs typeface="Arial" panose="020B0604020202020204" pitchFamily="34" charset="0"/>
                <a:sym typeface="Arial"/>
              </a:rPr>
              <a:t>Dans</a:t>
            </a:r>
            <a:r>
              <a:rPr lang="en-GB" sz="1800" dirty="0">
                <a:solidFill>
                  <a:srgbClr val="000000"/>
                </a:solidFill>
                <a:latin typeface="Arial" panose="020B0604020202020204" pitchFamily="34" charset="0"/>
                <a:ea typeface="Arial"/>
                <a:cs typeface="Arial" panose="020B0604020202020204" pitchFamily="34" charset="0"/>
                <a:sym typeface="Arial"/>
              </a:rPr>
              <a:t> </a:t>
            </a:r>
            <a:r>
              <a:rPr lang="en-GB" sz="1800" dirty="0" err="1">
                <a:solidFill>
                  <a:srgbClr val="000000"/>
                </a:solidFill>
                <a:latin typeface="Arial" panose="020B0604020202020204" pitchFamily="34" charset="0"/>
                <a:ea typeface="Arial"/>
                <a:cs typeface="Arial" panose="020B0604020202020204" pitchFamily="34" charset="0"/>
                <a:sym typeface="Arial"/>
              </a:rPr>
              <a:t>vos</a:t>
            </a:r>
            <a:r>
              <a:rPr lang="en-GB" sz="1800" dirty="0">
                <a:solidFill>
                  <a:srgbClr val="000000"/>
                </a:solidFill>
                <a:latin typeface="Arial" panose="020B0604020202020204" pitchFamily="34" charset="0"/>
                <a:ea typeface="Arial"/>
                <a:cs typeface="Arial" panose="020B0604020202020204" pitchFamily="34" charset="0"/>
                <a:sym typeface="Arial"/>
              </a:rPr>
              <a:t> </a:t>
            </a:r>
            <a:r>
              <a:rPr lang="en-GB" sz="1800" dirty="0" err="1">
                <a:solidFill>
                  <a:srgbClr val="000000"/>
                </a:solidFill>
                <a:latin typeface="Arial" panose="020B0604020202020204" pitchFamily="34" charset="0"/>
                <a:ea typeface="Arial"/>
                <a:cs typeface="Arial" panose="020B0604020202020204" pitchFamily="34" charset="0"/>
                <a:sym typeface="Arial"/>
              </a:rPr>
              <a:t>groupes</a:t>
            </a:r>
            <a:r>
              <a:rPr lang="en-GB" sz="1800" dirty="0">
                <a:solidFill>
                  <a:srgbClr val="000000"/>
                </a:solidFill>
                <a:latin typeface="Arial" panose="020B0604020202020204" pitchFamily="34" charset="0"/>
                <a:ea typeface="Arial"/>
                <a:cs typeface="Arial" panose="020B0604020202020204" pitchFamily="34" charset="0"/>
                <a:sym typeface="Arial"/>
              </a:rPr>
              <a:t>, </a:t>
            </a:r>
            <a:r>
              <a:rPr lang="en-GB" sz="1800" dirty="0" err="1">
                <a:solidFill>
                  <a:srgbClr val="000000"/>
                </a:solidFill>
                <a:latin typeface="Arial" panose="020B0604020202020204" pitchFamily="34" charset="0"/>
                <a:ea typeface="Arial"/>
                <a:cs typeface="Arial" panose="020B0604020202020204" pitchFamily="34" charset="0"/>
                <a:sym typeface="Arial"/>
              </a:rPr>
              <a:t>discutez</a:t>
            </a:r>
            <a:r>
              <a:rPr lang="en-GB" sz="1800" dirty="0">
                <a:solidFill>
                  <a:srgbClr val="000000"/>
                </a:solidFill>
                <a:latin typeface="Arial" panose="020B0604020202020204" pitchFamily="34" charset="0"/>
                <a:ea typeface="Arial"/>
                <a:cs typeface="Arial" panose="020B0604020202020204" pitchFamily="34" charset="0"/>
                <a:sym typeface="Arial"/>
              </a:rPr>
              <a:t> :</a:t>
            </a:r>
            <a:endParaRPr sz="1800" dirty="0">
              <a:solidFill>
                <a:srgbClr val="000000"/>
              </a:solidFill>
              <a:latin typeface="Arial" panose="020B0604020202020204" pitchFamily="34" charset="0"/>
              <a:cs typeface="Arial" panose="020B0604020202020204" pitchFamily="34" charset="0"/>
            </a:endParaRPr>
          </a:p>
          <a:p>
            <a:pPr marL="228600" lvl="0" indent="-228600" algn="just">
              <a:lnSpc>
                <a:spcPct val="115000"/>
              </a:lnSpc>
              <a:buSzPts val="1000"/>
              <a:buFont typeface="Noto Sans Symbols"/>
              <a:buChar char="❖"/>
            </a:pPr>
            <a:r>
              <a:rPr lang="fr-FR" sz="1800" dirty="0">
                <a:solidFill>
                  <a:srgbClr val="000000"/>
                </a:solidFill>
                <a:latin typeface="Arial" panose="020B0604020202020204" pitchFamily="34" charset="0"/>
                <a:ea typeface="Arial"/>
                <a:cs typeface="Arial" panose="020B0604020202020204" pitchFamily="34" charset="0"/>
                <a:sym typeface="Arial"/>
              </a:rPr>
              <a:t>Des questions que vous poseriez à l'enfant</a:t>
            </a:r>
            <a:endParaRPr sz="1800" dirty="0">
              <a:solidFill>
                <a:srgbClr val="000000"/>
              </a:solidFill>
              <a:latin typeface="Arial" panose="020B0604020202020204" pitchFamily="34" charset="0"/>
              <a:cs typeface="Arial" panose="020B0604020202020204" pitchFamily="34" charset="0"/>
            </a:endParaRPr>
          </a:p>
          <a:p>
            <a:pPr marL="228600" lvl="0" indent="-228600" algn="just">
              <a:lnSpc>
                <a:spcPct val="115000"/>
              </a:lnSpc>
              <a:buSzPts val="1000"/>
              <a:buFont typeface="Noto Sans Symbols"/>
              <a:buChar char="❖"/>
            </a:pPr>
            <a:r>
              <a:rPr lang="fr-FR" sz="1800" dirty="0">
                <a:solidFill>
                  <a:srgbClr val="000000"/>
                </a:solidFill>
                <a:latin typeface="Arial" panose="020B0604020202020204" pitchFamily="34" charset="0"/>
                <a:ea typeface="Arial"/>
                <a:cs typeface="Arial" panose="020B0604020202020204" pitchFamily="34" charset="0"/>
                <a:sym typeface="Arial"/>
              </a:rPr>
              <a:t>Des questions que vous poseriez à d'autres tuteurs et à d'autres adultes de confiance dans la vie de l'enfant</a:t>
            </a:r>
          </a:p>
          <a:p>
            <a:pPr marL="228600" lvl="0" indent="-228600" algn="just">
              <a:lnSpc>
                <a:spcPct val="115000"/>
              </a:lnSpc>
              <a:buSzPts val="1000"/>
              <a:buFont typeface="Noto Sans Symbols"/>
              <a:buChar char="❖"/>
            </a:pPr>
            <a:r>
              <a:rPr lang="fr-FR" sz="1800" dirty="0">
                <a:solidFill>
                  <a:srgbClr val="000000"/>
                </a:solidFill>
                <a:latin typeface="Arial" panose="020B0604020202020204" pitchFamily="34" charset="0"/>
                <a:ea typeface="Arial"/>
                <a:cs typeface="Arial" panose="020B0604020202020204" pitchFamily="34" charset="0"/>
                <a:sym typeface="Arial"/>
              </a:rPr>
              <a:t>D'autres mesures que vous prendriez pour compléter et trianguler les informations</a:t>
            </a:r>
            <a:endParaRPr sz="1800" dirty="0">
              <a:solidFill>
                <a:srgbClr val="000000"/>
              </a:solidFill>
              <a:latin typeface="Arial" panose="020B0604020202020204" pitchFamily="34" charset="0"/>
              <a:ea typeface="Arial"/>
              <a:cs typeface="Arial" panose="020B0604020202020204" pitchFamily="34" charset="0"/>
              <a:sym typeface="Arial"/>
            </a:endParaRPr>
          </a:p>
          <a:p>
            <a:pPr marL="0" lvl="0" indent="0" algn="just" rtl="0">
              <a:lnSpc>
                <a:spcPct val="115000"/>
              </a:lnSpc>
              <a:spcBef>
                <a:spcPts val="1000"/>
              </a:spcBef>
              <a:spcAft>
                <a:spcPts val="0"/>
              </a:spcAft>
              <a:buSzPts val="1000"/>
              <a:buNone/>
            </a:pPr>
            <a:endParaRPr dirty="0"/>
          </a:p>
        </p:txBody>
      </p:sp>
      <p:pic>
        <p:nvPicPr>
          <p:cNvPr id="323" name="Google Shape;323;p11"/>
          <p:cNvPicPr preferRelativeResize="0"/>
          <p:nvPr/>
        </p:nvPicPr>
        <p:blipFill rotWithShape="1">
          <a:blip r:embed="rId3">
            <a:alphaModFix/>
          </a:blip>
          <a:srcRect/>
          <a:stretch/>
        </p:blipFill>
        <p:spPr>
          <a:xfrm>
            <a:off x="8092463" y="3323079"/>
            <a:ext cx="3383573" cy="338967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2"/>
          <p:cNvSpPr txBox="1">
            <a:spLocks noGrp="1"/>
          </p:cNvSpPr>
          <p:nvPr>
            <p:ph type="title"/>
          </p:nvPr>
        </p:nvSpPr>
        <p:spPr>
          <a:xfrm>
            <a:off x="656023" y="143183"/>
            <a:ext cx="10515600" cy="1325563"/>
          </a:xfrm>
          <a:prstGeom prst="rect">
            <a:avLst/>
          </a:prstGeom>
          <a:noFill/>
          <a:ln>
            <a:noFill/>
          </a:ln>
        </p:spPr>
        <p:txBody>
          <a:bodyPr spcFirstLastPara="1" wrap="square" lIns="91425" tIns="45700" rIns="91425" bIns="45700" anchor="ctr" anchorCtr="0">
            <a:normAutofit/>
          </a:bodyPr>
          <a:lstStyle/>
          <a:p>
            <a:pPr lvl="0"/>
            <a:r>
              <a:rPr lang="en-GB" dirty="0"/>
              <a:t>Avant </a:t>
            </a:r>
            <a:r>
              <a:rPr lang="en-GB" dirty="0" err="1"/>
              <a:t>l'appel</a:t>
            </a:r>
            <a:endParaRPr dirty="0"/>
          </a:p>
        </p:txBody>
      </p:sp>
      <p:sp>
        <p:nvSpPr>
          <p:cNvPr id="329" name="Google Shape;329;p12"/>
          <p:cNvSpPr txBox="1">
            <a:spLocks noGrp="1"/>
          </p:cNvSpPr>
          <p:nvPr>
            <p:ph type="body" idx="2"/>
          </p:nvPr>
        </p:nvSpPr>
        <p:spPr>
          <a:xfrm>
            <a:off x="351608" y="2610034"/>
            <a:ext cx="10940788" cy="3142695"/>
          </a:xfrm>
          <a:prstGeom prst="rect">
            <a:avLst/>
          </a:prstGeom>
          <a:noFill/>
          <a:ln>
            <a:noFill/>
          </a:ln>
        </p:spPr>
        <p:txBody>
          <a:bodyPr spcFirstLastPara="1" wrap="square" lIns="91425" tIns="45700" rIns="91425" bIns="45700" anchor="t" anchorCtr="0">
            <a:normAutofit/>
          </a:bodyPr>
          <a:lstStyle/>
          <a:p>
            <a:pPr marL="228600" lvl="0" indent="-228600">
              <a:spcBef>
                <a:spcPts val="0"/>
              </a:spcBef>
              <a:buSzPts val="1800"/>
            </a:pPr>
            <a:r>
              <a:rPr lang="fr-FR" sz="2000" dirty="0">
                <a:solidFill>
                  <a:srgbClr val="000000"/>
                </a:solidFill>
                <a:latin typeface="Arial"/>
                <a:ea typeface="Arial"/>
                <a:cs typeface="Arial"/>
                <a:sym typeface="Arial"/>
              </a:rPr>
              <a:t>Décrire la préparation requise pour un appel téléphonique de gestion de cas et le cadre idéal pour une conversation confortable et productive</a:t>
            </a:r>
            <a:endParaRPr sz="2000" u="none" strike="noStrike" dirty="0">
              <a:latin typeface="Arial"/>
              <a:ea typeface="Arial"/>
              <a:cs typeface="Arial"/>
              <a:sym typeface="Arial"/>
            </a:endParaRPr>
          </a:p>
          <a:p>
            <a:pPr marL="228600" lvl="0" indent="-50800" algn="l" rtl="0">
              <a:lnSpc>
                <a:spcPct val="90000"/>
              </a:lnSpc>
              <a:spcBef>
                <a:spcPts val="1000"/>
              </a:spcBef>
              <a:spcAft>
                <a:spcPts val="0"/>
              </a:spcAft>
              <a:buClr>
                <a:schemeClr val="accent2"/>
              </a:buClr>
              <a:buSzPts val="2800"/>
              <a:buNone/>
            </a:pPr>
            <a:endParaRPr dirty="0"/>
          </a:p>
        </p:txBody>
      </p:sp>
      <p:sp>
        <p:nvSpPr>
          <p:cNvPr id="330" name="Google Shape;330;p12"/>
          <p:cNvSpPr txBox="1">
            <a:spLocks noGrp="1"/>
          </p:cNvSpPr>
          <p:nvPr>
            <p:ph type="body" idx="1"/>
          </p:nvPr>
        </p:nvSpPr>
        <p:spPr>
          <a:xfrm>
            <a:off x="656022" y="1891776"/>
            <a:ext cx="10820015" cy="500063"/>
          </a:xfrm>
          <a:prstGeom prst="rect">
            <a:avLst/>
          </a:prstGeom>
          <a:noFill/>
          <a:ln>
            <a:noFill/>
          </a:ln>
        </p:spPr>
        <p:txBody>
          <a:bodyPr spcFirstLastPara="1" wrap="square" lIns="91425" tIns="45700" rIns="91425" bIns="45700" anchor="t" anchorCtr="0">
            <a:normAutofit/>
          </a:bodyPr>
          <a:lstStyle/>
          <a:p>
            <a:pPr marL="0" lvl="0" indent="0">
              <a:spcBef>
                <a:spcPts val="0"/>
              </a:spcBef>
              <a:buClr>
                <a:srgbClr val="71345C"/>
              </a:buClr>
            </a:pPr>
            <a:r>
              <a:rPr lang="en-GB" dirty="0" err="1">
                <a:solidFill>
                  <a:srgbClr val="71345C"/>
                </a:solidFill>
              </a:rPr>
              <a:t>Objectifs</a:t>
            </a:r>
            <a:r>
              <a:rPr lang="en-GB" dirty="0">
                <a:solidFill>
                  <a:srgbClr val="71345C"/>
                </a:solidFill>
              </a:rPr>
              <a:t> de la séance</a:t>
            </a:r>
            <a:endParaRPr dirty="0"/>
          </a:p>
        </p:txBody>
      </p:sp>
      <p:pic>
        <p:nvPicPr>
          <p:cNvPr id="331" name="Google Shape;331;p12" descr="objective Icon 2206233"/>
          <p:cNvPicPr preferRelativeResize="0"/>
          <p:nvPr/>
        </p:nvPicPr>
        <p:blipFill rotWithShape="1">
          <a:blip r:embed="rId3">
            <a:alphaModFix/>
          </a:blip>
          <a:srcRect/>
          <a:stretch/>
        </p:blipFill>
        <p:spPr>
          <a:xfrm>
            <a:off x="8277317" y="3847729"/>
            <a:ext cx="1905000" cy="1905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9"/>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lvl="0"/>
            <a:r>
              <a:rPr lang="fr-FR" dirty="0"/>
              <a:t>Se préparer pour un appel !</a:t>
            </a:r>
            <a:endParaRPr dirty="0"/>
          </a:p>
        </p:txBody>
      </p:sp>
      <p:sp>
        <p:nvSpPr>
          <p:cNvPr id="337" name="Google Shape;337;p59"/>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lnSpcReduction="10000"/>
          </a:bodyPr>
          <a:lstStyle/>
          <a:p>
            <a:pPr lvl="0"/>
            <a:r>
              <a:rPr lang="en-GB" dirty="0" err="1"/>
              <a:t>Activité</a:t>
            </a:r>
            <a:endParaRPr dirty="0"/>
          </a:p>
        </p:txBody>
      </p:sp>
      <p:sp>
        <p:nvSpPr>
          <p:cNvPr id="338" name="Google Shape;338;p59"/>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p>
            <a:pPr lvl="0"/>
            <a:r>
              <a:rPr lang="fr-FR" sz="2000" dirty="0">
                <a:solidFill>
                  <a:srgbClr val="000000"/>
                </a:solidFill>
                <a:latin typeface="Arial"/>
                <a:ea typeface="Arial"/>
                <a:cs typeface="Arial"/>
                <a:sym typeface="Arial"/>
              </a:rPr>
              <a:t>Faites appel à votre imagination pour représenter </a:t>
            </a:r>
            <a:r>
              <a:rPr lang="en-GB" sz="2000" dirty="0">
                <a:solidFill>
                  <a:srgbClr val="000000"/>
                </a:solidFill>
                <a:latin typeface="Arial"/>
                <a:ea typeface="Arial"/>
                <a:cs typeface="Arial"/>
                <a:sym typeface="Arial"/>
              </a:rPr>
              <a:t>--</a:t>
            </a:r>
            <a:r>
              <a:rPr lang="fr-FR" sz="2000" dirty="0">
                <a:solidFill>
                  <a:srgbClr val="000000"/>
                </a:solidFill>
                <a:latin typeface="Arial"/>
                <a:ea typeface="Arial"/>
                <a:cs typeface="Arial"/>
                <a:sym typeface="Arial"/>
              </a:rPr>
              <a:t> par un dessin ou un modèle </a:t>
            </a:r>
            <a:r>
              <a:rPr lang="en-GB" sz="2000" dirty="0">
                <a:solidFill>
                  <a:srgbClr val="000000"/>
                </a:solidFill>
                <a:latin typeface="Arial"/>
                <a:ea typeface="Arial"/>
                <a:cs typeface="Arial"/>
                <a:sym typeface="Arial"/>
              </a:rPr>
              <a:t>--</a:t>
            </a:r>
            <a:r>
              <a:rPr lang="fr-FR" sz="2000" dirty="0">
                <a:solidFill>
                  <a:srgbClr val="000000"/>
                </a:solidFill>
                <a:latin typeface="Arial"/>
                <a:ea typeface="Arial"/>
                <a:cs typeface="Arial"/>
                <a:sym typeface="Arial"/>
              </a:rPr>
              <a:t> le cadre idéal, la préparation et le matériel requis pour un appel de gestion de cas</a:t>
            </a:r>
            <a:endParaRPr dirty="0"/>
          </a:p>
          <a:p>
            <a:pPr lvl="0"/>
            <a:r>
              <a:rPr lang="fr-FR" sz="2000" dirty="0">
                <a:solidFill>
                  <a:srgbClr val="000000"/>
                </a:solidFill>
                <a:latin typeface="Arial"/>
                <a:ea typeface="Arial"/>
                <a:cs typeface="Arial"/>
                <a:sym typeface="Arial"/>
              </a:rPr>
              <a:t>Vous aurez 15 minutes pour accomplir cette tâche</a:t>
            </a:r>
            <a:endParaRPr sz="2000" dirty="0">
              <a:latin typeface="Arial"/>
              <a:ea typeface="Arial"/>
              <a:cs typeface="Arial"/>
              <a:sym typeface="Arial"/>
            </a:endParaRPr>
          </a:p>
        </p:txBody>
      </p:sp>
      <p:pic>
        <p:nvPicPr>
          <p:cNvPr id="339" name="Google Shape;339;p59"/>
          <p:cNvPicPr preferRelativeResize="0"/>
          <p:nvPr/>
        </p:nvPicPr>
        <p:blipFill rotWithShape="1">
          <a:blip r:embed="rId3">
            <a:alphaModFix/>
          </a:blip>
          <a:srcRect/>
          <a:stretch/>
        </p:blipFill>
        <p:spPr>
          <a:xfrm>
            <a:off x="8640311" y="4393389"/>
            <a:ext cx="3383573" cy="338967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lvl="0"/>
            <a:r>
              <a:rPr lang="en-GB" sz="3200" dirty="0"/>
              <a:t>Se </a:t>
            </a:r>
            <a:r>
              <a:rPr lang="en-GB" sz="3200" dirty="0" err="1"/>
              <a:t>préparer</a:t>
            </a:r>
            <a:r>
              <a:rPr lang="en-GB" sz="3200" dirty="0"/>
              <a:t> pour </a:t>
            </a:r>
            <a:r>
              <a:rPr lang="en-GB" sz="3200" dirty="0" err="1"/>
              <a:t>l'appel</a:t>
            </a:r>
            <a:endParaRPr sz="3200" dirty="0"/>
          </a:p>
        </p:txBody>
      </p:sp>
      <p:sp>
        <p:nvSpPr>
          <p:cNvPr id="345" name="Google Shape;345;p13"/>
          <p:cNvSpPr txBox="1">
            <a:spLocks noGrp="1"/>
          </p:cNvSpPr>
          <p:nvPr>
            <p:ph type="body" idx="2"/>
          </p:nvPr>
        </p:nvSpPr>
        <p:spPr>
          <a:xfrm>
            <a:off x="584999" y="1802168"/>
            <a:ext cx="10820015" cy="4694166"/>
          </a:xfrm>
          <a:prstGeom prst="rect">
            <a:avLst/>
          </a:prstGeom>
          <a:noFill/>
          <a:ln>
            <a:noFill/>
          </a:ln>
        </p:spPr>
        <p:txBody>
          <a:bodyPr spcFirstLastPara="1" wrap="square" lIns="91425" tIns="45700" rIns="91425" bIns="45700" anchor="t" anchorCtr="0">
            <a:noAutofit/>
          </a:bodyPr>
          <a:lstStyle/>
          <a:p>
            <a:pPr marL="342900" lvl="0" indent="-342900" algn="just">
              <a:lnSpc>
                <a:spcPct val="115000"/>
              </a:lnSpc>
              <a:spcBef>
                <a:spcPts val="0"/>
              </a:spcBef>
              <a:buSzPts val="1000"/>
              <a:buFont typeface="Arial"/>
              <a:buChar char="●"/>
            </a:pPr>
            <a:r>
              <a:rPr lang="fr-FR" sz="1600" dirty="0">
                <a:solidFill>
                  <a:srgbClr val="000000"/>
                </a:solidFill>
                <a:latin typeface="Arial" panose="020B0604020202020204" pitchFamily="34" charset="0"/>
                <a:ea typeface="Arial"/>
                <a:cs typeface="Arial" panose="020B0604020202020204" pitchFamily="34" charset="0"/>
                <a:sym typeface="Arial"/>
              </a:rPr>
              <a:t>Trouvez un endroit calme et privé</a:t>
            </a:r>
            <a:endParaRPr sz="1600" dirty="0">
              <a:latin typeface="Arial" panose="020B0604020202020204" pitchFamily="34" charset="0"/>
              <a:cs typeface="Arial" panose="020B0604020202020204" pitchFamily="34" charset="0"/>
            </a:endParaRPr>
          </a:p>
          <a:p>
            <a:pPr marL="342900" lvl="0" indent="-342900" algn="just">
              <a:lnSpc>
                <a:spcPct val="115000"/>
              </a:lnSpc>
              <a:spcBef>
                <a:spcPts val="400"/>
              </a:spcBef>
              <a:buSzPts val="1000"/>
              <a:buFont typeface="Arial"/>
              <a:buChar char="●"/>
            </a:pPr>
            <a:r>
              <a:rPr lang="fr-FR" sz="1600" dirty="0">
                <a:solidFill>
                  <a:srgbClr val="000000"/>
                </a:solidFill>
                <a:latin typeface="Arial" panose="020B0604020202020204" pitchFamily="34" charset="0"/>
                <a:ea typeface="Arial"/>
                <a:cs typeface="Arial" panose="020B0604020202020204" pitchFamily="34" charset="0"/>
                <a:sym typeface="Arial"/>
              </a:rPr>
              <a:t>Vérifiez que vous disposez d'une connexion téléphonique ou Internet solide et stable</a:t>
            </a:r>
            <a:endParaRPr sz="1600" dirty="0">
              <a:latin typeface="Arial" panose="020B0604020202020204" pitchFamily="34" charset="0"/>
              <a:ea typeface="Arial"/>
              <a:cs typeface="Arial" panose="020B0604020202020204" pitchFamily="34" charset="0"/>
              <a:sym typeface="Arial"/>
            </a:endParaRPr>
          </a:p>
          <a:p>
            <a:pPr marL="342900" lvl="0" indent="-342900">
              <a:lnSpc>
                <a:spcPct val="115000"/>
              </a:lnSpc>
              <a:spcBef>
                <a:spcPts val="1200"/>
              </a:spcBef>
              <a:buSzPts val="1000"/>
              <a:buFont typeface="Arial"/>
              <a:buChar char="●"/>
            </a:pPr>
            <a:r>
              <a:rPr lang="fr-FR" sz="1600" dirty="0">
                <a:solidFill>
                  <a:srgbClr val="000000"/>
                </a:solidFill>
                <a:latin typeface="Arial" panose="020B0604020202020204" pitchFamily="34" charset="0"/>
                <a:ea typeface="Arial"/>
                <a:cs typeface="Arial" panose="020B0604020202020204" pitchFamily="34" charset="0"/>
                <a:sym typeface="Arial"/>
              </a:rPr>
              <a:t>Disposez de tout le matériel/équipement nécessaire pour gérer un cas par téléphone</a:t>
            </a:r>
            <a:endParaRPr sz="1600" dirty="0">
              <a:latin typeface="Arial" panose="020B0604020202020204" pitchFamily="34" charset="0"/>
              <a:ea typeface="Arial"/>
              <a:cs typeface="Arial" panose="020B0604020202020204" pitchFamily="34" charset="0"/>
              <a:sym typeface="Arial"/>
            </a:endParaRPr>
          </a:p>
          <a:p>
            <a:pPr marL="342900" lvl="0" indent="-342900">
              <a:lnSpc>
                <a:spcPct val="115000"/>
              </a:lnSpc>
              <a:buSzPts val="1000"/>
              <a:buFont typeface="Arial"/>
              <a:buChar char="●"/>
            </a:pPr>
            <a:r>
              <a:rPr lang="fr-FR" sz="1600" dirty="0">
                <a:solidFill>
                  <a:srgbClr val="000000"/>
                </a:solidFill>
                <a:latin typeface="Arial" panose="020B0604020202020204" pitchFamily="34" charset="0"/>
                <a:ea typeface="Arial"/>
                <a:cs typeface="Arial" panose="020B0604020202020204" pitchFamily="34" charset="0"/>
                <a:sym typeface="Arial"/>
              </a:rPr>
              <a:t>Préparez une liste de questions que vous aimeriez poser, mais ne transformez pas l'appel en un interrogatoire</a:t>
            </a:r>
            <a:endParaRPr sz="1600" dirty="0">
              <a:latin typeface="Arial" panose="020B0604020202020204" pitchFamily="34" charset="0"/>
              <a:cs typeface="Arial" panose="020B0604020202020204" pitchFamily="34" charset="0"/>
            </a:endParaRPr>
          </a:p>
          <a:p>
            <a:pPr marL="342900" lvl="0" indent="-342900">
              <a:lnSpc>
                <a:spcPct val="115000"/>
              </a:lnSpc>
              <a:buSzPts val="1000"/>
              <a:buFont typeface="Arial"/>
              <a:buChar char="●"/>
            </a:pPr>
            <a:r>
              <a:rPr lang="fr-FR" sz="1600" dirty="0">
                <a:solidFill>
                  <a:srgbClr val="000000"/>
                </a:solidFill>
                <a:latin typeface="Arial" panose="020B0604020202020204" pitchFamily="34" charset="0"/>
                <a:ea typeface="Arial"/>
                <a:cs typeface="Arial" panose="020B0604020202020204" pitchFamily="34" charset="0"/>
                <a:sym typeface="Arial"/>
              </a:rPr>
              <a:t>Disposez de toutes les informations importantes auxquelles vous pouvez accéder au moment de l'appel</a:t>
            </a:r>
            <a:endParaRPr lang="en-US" sz="1600" dirty="0">
              <a:latin typeface="Arial" panose="020B0604020202020204" pitchFamily="34" charset="0"/>
              <a:ea typeface="Arial"/>
              <a:cs typeface="Arial" panose="020B0604020202020204" pitchFamily="34" charset="0"/>
              <a:sym typeface="Arial"/>
            </a:endParaRPr>
          </a:p>
          <a:p>
            <a:pPr marL="342900" lvl="0" indent="-342900" algn="just">
              <a:lnSpc>
                <a:spcPct val="115000"/>
              </a:lnSpc>
              <a:spcBef>
                <a:spcPts val="200"/>
              </a:spcBef>
              <a:buSzPts val="1000"/>
              <a:buFont typeface="Arial"/>
              <a:buChar char="●"/>
            </a:pPr>
            <a:r>
              <a:rPr lang="fr-FR" sz="1600" dirty="0">
                <a:solidFill>
                  <a:srgbClr val="000000"/>
                </a:solidFill>
                <a:latin typeface="Arial" panose="020B0604020202020204" pitchFamily="34" charset="0"/>
                <a:ea typeface="Arial"/>
                <a:cs typeface="Arial" panose="020B0604020202020204" pitchFamily="34" charset="0"/>
                <a:sym typeface="Arial"/>
              </a:rPr>
              <a:t>Si un interprète est nécessaire, contactez-le suffisamment à l'avance pour vous assurer qu'il est disponible et qu'il connaît tous les protocoles de confidentialité</a:t>
            </a:r>
            <a:r>
              <a:rPr lang="en-US" sz="1600" dirty="0">
                <a:solidFill>
                  <a:srgbClr val="000000"/>
                </a:solidFill>
                <a:latin typeface="Arial" panose="020B0604020202020204" pitchFamily="34" charset="0"/>
                <a:ea typeface="Arial"/>
                <a:cs typeface="Arial" panose="020B0604020202020204" pitchFamily="34" charset="0"/>
                <a:sym typeface="Arial"/>
              </a:rPr>
              <a:t> </a:t>
            </a:r>
            <a:endParaRPr lang="en-US" sz="1600" dirty="0">
              <a:latin typeface="Arial" panose="020B0604020202020204" pitchFamily="34" charset="0"/>
              <a:cs typeface="Arial" panose="020B0604020202020204" pitchFamily="34" charset="0"/>
            </a:endParaRPr>
          </a:p>
          <a:p>
            <a:pPr marL="342900" lvl="0" indent="-342900" algn="just">
              <a:lnSpc>
                <a:spcPct val="115000"/>
              </a:lnSpc>
              <a:spcBef>
                <a:spcPts val="400"/>
              </a:spcBef>
              <a:buSzPts val="1000"/>
              <a:buFont typeface="Arial"/>
              <a:buChar char="●"/>
            </a:pPr>
            <a:r>
              <a:rPr lang="fr-FR" sz="1600" dirty="0">
                <a:solidFill>
                  <a:srgbClr val="000000"/>
                </a:solidFill>
                <a:latin typeface="Arial" panose="020B0604020202020204" pitchFamily="34" charset="0"/>
                <a:ea typeface="Arial"/>
                <a:cs typeface="Arial" panose="020B0604020202020204" pitchFamily="34" charset="0"/>
                <a:sym typeface="Arial"/>
              </a:rPr>
              <a:t>La durée et la structure des séances traditionnelles en personne devront être modifiées pour les séances par téléphone</a:t>
            </a:r>
            <a:r>
              <a:rPr lang="en-GB" sz="1600" dirty="0">
                <a:solidFill>
                  <a:srgbClr val="000000"/>
                </a:solidFill>
                <a:latin typeface="Arial" panose="020B0604020202020204" pitchFamily="34" charset="0"/>
                <a:ea typeface="Arial"/>
                <a:cs typeface="Arial" panose="020B0604020202020204" pitchFamily="34" charset="0"/>
                <a:sym typeface="Arial"/>
              </a:rPr>
              <a:t> </a:t>
            </a:r>
            <a:endParaRPr sz="1600" dirty="0">
              <a:latin typeface="Arial" panose="020B0604020202020204" pitchFamily="34" charset="0"/>
              <a:cs typeface="Arial" panose="020B0604020202020204" pitchFamily="34" charset="0"/>
            </a:endParaRPr>
          </a:p>
          <a:p>
            <a:pPr marL="342900" lvl="0" indent="-342900" algn="just">
              <a:lnSpc>
                <a:spcPct val="115000"/>
              </a:lnSpc>
              <a:spcBef>
                <a:spcPts val="400"/>
              </a:spcBef>
              <a:buSzPts val="1000"/>
              <a:buFont typeface="Arial"/>
              <a:buChar char="●"/>
            </a:pPr>
            <a:r>
              <a:rPr lang="fr-FR" sz="1600" dirty="0">
                <a:solidFill>
                  <a:srgbClr val="000000"/>
                </a:solidFill>
                <a:latin typeface="Arial" panose="020B0604020202020204" pitchFamily="34" charset="0"/>
                <a:ea typeface="Arial"/>
                <a:cs typeface="Arial" panose="020B0604020202020204" pitchFamily="34" charset="0"/>
                <a:sym typeface="Arial"/>
              </a:rPr>
              <a:t>Avant d'appeler un enfant ou une famille, passez rapidement en revue les notes prises lors de votre dernier contact avec eux</a:t>
            </a:r>
            <a:endParaRPr sz="1600" dirty="0">
              <a:latin typeface="Arial" panose="020B0604020202020204" pitchFamily="34" charset="0"/>
              <a:cs typeface="Arial" panose="020B0604020202020204" pitchFamily="34" charset="0"/>
            </a:endParaRPr>
          </a:p>
          <a:p>
            <a:pPr marL="342900" lvl="0" indent="-342900" algn="just">
              <a:lnSpc>
                <a:spcPct val="115000"/>
              </a:lnSpc>
              <a:spcBef>
                <a:spcPts val="400"/>
              </a:spcBef>
              <a:buSzPts val="1000"/>
              <a:buFont typeface="Arial"/>
              <a:buChar char="●"/>
            </a:pPr>
            <a:r>
              <a:rPr lang="fr-FR" sz="1600" dirty="0">
                <a:solidFill>
                  <a:srgbClr val="000000"/>
                </a:solidFill>
                <a:latin typeface="Arial" panose="020B0604020202020204" pitchFamily="34" charset="0"/>
                <a:ea typeface="Arial"/>
                <a:cs typeface="Arial" panose="020B0604020202020204" pitchFamily="34" charset="0"/>
                <a:sym typeface="Arial"/>
              </a:rPr>
              <a:t>Soyez prêt à répondre aux questions de base sur la COVID</a:t>
            </a:r>
            <a:endParaRPr sz="1600" dirty="0">
              <a:latin typeface="Arial" panose="020B0604020202020204" pitchFamily="34" charset="0"/>
              <a:cs typeface="Arial" panose="020B0604020202020204" pitchFamily="34" charset="0"/>
            </a:endParaRPr>
          </a:p>
          <a:p>
            <a:pPr marL="342900" lvl="0" indent="-342900" algn="just">
              <a:lnSpc>
                <a:spcPct val="115000"/>
              </a:lnSpc>
              <a:spcBef>
                <a:spcPts val="400"/>
              </a:spcBef>
              <a:buSzPts val="1000"/>
              <a:buFont typeface="Arial"/>
              <a:buChar char="●"/>
            </a:pPr>
            <a:r>
              <a:rPr lang="fr-FR" sz="1600" dirty="0">
                <a:solidFill>
                  <a:srgbClr val="000000"/>
                </a:solidFill>
                <a:latin typeface="Arial" panose="020B0604020202020204" pitchFamily="34" charset="0"/>
                <a:ea typeface="Arial"/>
                <a:cs typeface="Arial" panose="020B0604020202020204" pitchFamily="34" charset="0"/>
                <a:sym typeface="Arial"/>
              </a:rPr>
              <a:t>Sachez comment contacter votre superviseur pour obtenir du soutien et de l'aide, notamment en cas de problèmes urgents liés aux risques. </a:t>
            </a:r>
            <a:endParaRPr sz="1600" dirty="0">
              <a:latin typeface="Arial" panose="020B0604020202020204" pitchFamily="34" charset="0"/>
              <a:ea typeface="Arial"/>
              <a:cs typeface="Arial" panose="020B0604020202020204" pitchFamily="34" charset="0"/>
              <a:sym typeface="Arial"/>
            </a:endParaRPr>
          </a:p>
        </p:txBody>
      </p:sp>
      <p:pic>
        <p:nvPicPr>
          <p:cNvPr id="346" name="Google Shape;346;p13" descr="reservation Icon 2548913"/>
          <p:cNvPicPr preferRelativeResize="0"/>
          <p:nvPr/>
        </p:nvPicPr>
        <p:blipFill rotWithShape="1">
          <a:blip r:embed="rId3">
            <a:alphaModFix/>
          </a:blip>
          <a:srcRect/>
          <a:stretch/>
        </p:blipFill>
        <p:spPr>
          <a:xfrm>
            <a:off x="10297172" y="0"/>
            <a:ext cx="1748901" cy="155428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lvl="0"/>
            <a:r>
              <a:rPr lang="fr-FR" dirty="0"/>
              <a:t>L'appel de gestion de cas </a:t>
            </a:r>
            <a:endParaRPr dirty="0"/>
          </a:p>
        </p:txBody>
      </p:sp>
      <p:sp>
        <p:nvSpPr>
          <p:cNvPr id="352" name="Google Shape;352;p14"/>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GB" dirty="0" err="1"/>
              <a:t>Objectifs</a:t>
            </a:r>
            <a:endParaRPr dirty="0"/>
          </a:p>
        </p:txBody>
      </p:sp>
      <p:sp>
        <p:nvSpPr>
          <p:cNvPr id="353" name="Google Shape;353;p14"/>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p>
            <a:pPr marL="228600" lvl="0" indent="-228600">
              <a:spcBef>
                <a:spcPts val="0"/>
              </a:spcBef>
              <a:buSzPts val="2000"/>
            </a:pPr>
            <a:r>
              <a:rPr lang="fr-FR" sz="2000" dirty="0">
                <a:solidFill>
                  <a:srgbClr val="000000"/>
                </a:solidFill>
                <a:latin typeface="Arial"/>
                <a:ea typeface="Arial"/>
                <a:cs typeface="Arial"/>
                <a:sym typeface="Arial"/>
              </a:rPr>
              <a:t>Décrire les aspects clés du déroulement d'un appel de gestion de cas </a:t>
            </a:r>
            <a:r>
              <a:rPr lang="en-GB" sz="2000" dirty="0">
                <a:solidFill>
                  <a:srgbClr val="000000"/>
                </a:solidFill>
                <a:latin typeface="Arial"/>
                <a:ea typeface="Arial"/>
                <a:cs typeface="Arial"/>
                <a:sym typeface="Arial"/>
              </a:rPr>
              <a:t>--</a:t>
            </a:r>
            <a:r>
              <a:rPr lang="fr-FR" sz="2000" dirty="0">
                <a:solidFill>
                  <a:srgbClr val="000000"/>
                </a:solidFill>
                <a:latin typeface="Arial"/>
                <a:ea typeface="Arial"/>
                <a:cs typeface="Arial"/>
                <a:sym typeface="Arial"/>
              </a:rPr>
              <a:t> du début à la fin.</a:t>
            </a:r>
            <a:endParaRPr sz="2000" u="none" strike="noStrike" dirty="0">
              <a:latin typeface="Arial"/>
              <a:ea typeface="Arial"/>
              <a:cs typeface="Arial"/>
              <a:sym typeface="Arial"/>
            </a:endParaRPr>
          </a:p>
          <a:p>
            <a:pPr marL="0" lvl="0" indent="0" algn="l" rtl="0">
              <a:lnSpc>
                <a:spcPct val="90000"/>
              </a:lnSpc>
              <a:spcBef>
                <a:spcPts val="1000"/>
              </a:spcBef>
              <a:spcAft>
                <a:spcPts val="0"/>
              </a:spcAft>
              <a:buSzPts val="2800"/>
              <a:buNone/>
            </a:pPr>
            <a:endParaRPr dirty="0"/>
          </a:p>
        </p:txBody>
      </p:sp>
      <p:pic>
        <p:nvPicPr>
          <p:cNvPr id="354" name="Google Shape;354;p14"/>
          <p:cNvPicPr preferRelativeResize="0"/>
          <p:nvPr/>
        </p:nvPicPr>
        <p:blipFill rotWithShape="1">
          <a:blip r:embed="rId3">
            <a:alphaModFix/>
          </a:blip>
          <a:srcRect/>
          <a:stretch/>
        </p:blipFill>
        <p:spPr>
          <a:xfrm>
            <a:off x="9269506" y="3265469"/>
            <a:ext cx="1902117" cy="190821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lvl="0"/>
            <a:r>
              <a:rPr lang="fr-FR" dirty="0"/>
              <a:t>L'appel de gestion de cas</a:t>
            </a:r>
            <a:endParaRPr dirty="0"/>
          </a:p>
        </p:txBody>
      </p:sp>
      <p:sp>
        <p:nvSpPr>
          <p:cNvPr id="360" name="Google Shape;360;p15"/>
          <p:cNvSpPr txBox="1">
            <a:spLocks noGrp="1"/>
          </p:cNvSpPr>
          <p:nvPr>
            <p:ph type="body" idx="1"/>
          </p:nvPr>
        </p:nvSpPr>
        <p:spPr>
          <a:xfrm>
            <a:off x="656022" y="1690688"/>
            <a:ext cx="10820015" cy="785812"/>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GB" dirty="0" err="1"/>
              <a:t>Regardons</a:t>
            </a:r>
            <a:r>
              <a:rPr lang="en-GB" dirty="0"/>
              <a:t> la </a:t>
            </a:r>
            <a:r>
              <a:rPr lang="en-GB" dirty="0" err="1"/>
              <a:t>vidéo</a:t>
            </a:r>
            <a:r>
              <a:rPr lang="en-GB" dirty="0"/>
              <a:t> ensemble !</a:t>
            </a:r>
            <a:endParaRPr dirty="0"/>
          </a:p>
        </p:txBody>
      </p:sp>
      <p:sp>
        <p:nvSpPr>
          <p:cNvPr id="361" name="Google Shape;361;p15"/>
          <p:cNvSpPr txBox="1">
            <a:spLocks noGrp="1"/>
          </p:cNvSpPr>
          <p:nvPr>
            <p:ph type="body" idx="2"/>
          </p:nvPr>
        </p:nvSpPr>
        <p:spPr>
          <a:xfrm>
            <a:off x="656021" y="2747657"/>
            <a:ext cx="10820015" cy="2486950"/>
          </a:xfrm>
          <a:prstGeom prst="rect">
            <a:avLst/>
          </a:prstGeom>
          <a:noFill/>
          <a:ln>
            <a:noFill/>
          </a:ln>
        </p:spPr>
        <p:txBody>
          <a:bodyPr spcFirstLastPara="1" wrap="square" lIns="91425" tIns="45700" rIns="91425" bIns="45700" anchor="t" anchorCtr="0">
            <a:normAutofit/>
          </a:bodyPr>
          <a:lstStyle/>
          <a:p>
            <a:pPr marL="0" lvl="0" indent="0">
              <a:spcBef>
                <a:spcPts val="0"/>
              </a:spcBef>
              <a:buNone/>
            </a:pPr>
            <a:r>
              <a:rPr lang="fr-FR" sz="2000" dirty="0">
                <a:solidFill>
                  <a:srgbClr val="000000"/>
                </a:solidFill>
                <a:latin typeface="+mj-lt"/>
              </a:rPr>
              <a:t>Groupe 1 : Début de l'appel</a:t>
            </a:r>
            <a:endParaRPr sz="2000" dirty="0">
              <a:solidFill>
                <a:srgbClr val="000000"/>
              </a:solidFill>
              <a:latin typeface="+mj-lt"/>
            </a:endParaRPr>
          </a:p>
          <a:p>
            <a:pPr marL="0" lvl="0" indent="0">
              <a:buNone/>
            </a:pPr>
            <a:r>
              <a:rPr lang="fr-FR" sz="2000" dirty="0">
                <a:solidFill>
                  <a:srgbClr val="000000"/>
                </a:solidFill>
                <a:latin typeface="+mj-lt"/>
              </a:rPr>
              <a:t>Groupe 2 : Durée de l'appel</a:t>
            </a:r>
            <a:endParaRPr sz="2000" dirty="0">
              <a:solidFill>
                <a:srgbClr val="000000"/>
              </a:solidFill>
              <a:latin typeface="+mj-lt"/>
            </a:endParaRPr>
          </a:p>
          <a:p>
            <a:pPr marL="0" lvl="0" indent="0">
              <a:buNone/>
            </a:pPr>
            <a:r>
              <a:rPr lang="fr-FR" sz="2000" dirty="0">
                <a:solidFill>
                  <a:srgbClr val="000000"/>
                </a:solidFill>
                <a:latin typeface="+mj-lt"/>
              </a:rPr>
              <a:t>Groupe 3 : Fin de l'appel</a:t>
            </a:r>
            <a:endParaRPr sz="2000" dirty="0">
              <a:solidFill>
                <a:srgbClr val="000000"/>
              </a:solidFill>
              <a:latin typeface="+mj-lt"/>
            </a:endParaRPr>
          </a:p>
        </p:txBody>
      </p:sp>
      <p:pic>
        <p:nvPicPr>
          <p:cNvPr id="362" name="Google Shape;362;p15"/>
          <p:cNvPicPr preferRelativeResize="0"/>
          <p:nvPr/>
        </p:nvPicPr>
        <p:blipFill rotWithShape="1">
          <a:blip r:embed="rId3">
            <a:alphaModFix/>
          </a:blip>
          <a:srcRect/>
          <a:stretch/>
        </p:blipFill>
        <p:spPr>
          <a:xfrm>
            <a:off x="9520170" y="66113"/>
            <a:ext cx="1803660" cy="1545994"/>
          </a:xfrm>
          <a:prstGeom prst="rect">
            <a:avLst/>
          </a:prstGeom>
          <a:noFill/>
          <a:ln>
            <a:noFill/>
          </a:ln>
        </p:spPr>
      </p:pic>
      <p:pic>
        <p:nvPicPr>
          <p:cNvPr id="363" name="Google Shape;363;p15"/>
          <p:cNvPicPr preferRelativeResize="0"/>
          <p:nvPr/>
        </p:nvPicPr>
        <p:blipFill rotWithShape="1">
          <a:blip r:embed="rId4">
            <a:alphaModFix/>
          </a:blip>
          <a:srcRect/>
          <a:stretch/>
        </p:blipFill>
        <p:spPr>
          <a:xfrm>
            <a:off x="7826791" y="1769269"/>
            <a:ext cx="3386757" cy="338675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1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lvl="0"/>
            <a:r>
              <a:rPr lang="fr-FR" dirty="0"/>
              <a:t>Synthèse de la Journée 1</a:t>
            </a:r>
            <a:endParaRPr dirty="0"/>
          </a:p>
        </p:txBody>
      </p:sp>
      <p:sp>
        <p:nvSpPr>
          <p:cNvPr id="369" name="Google Shape;369;p16"/>
          <p:cNvSpPr txBox="1">
            <a:spLocks noGrp="1"/>
          </p:cNvSpPr>
          <p:nvPr>
            <p:ph type="body" idx="2"/>
          </p:nvPr>
        </p:nvSpPr>
        <p:spPr>
          <a:xfrm>
            <a:off x="576122" y="1756575"/>
            <a:ext cx="10820015" cy="3729037"/>
          </a:xfrm>
          <a:prstGeom prst="rect">
            <a:avLst/>
          </a:prstGeom>
          <a:noFill/>
          <a:ln>
            <a:noFill/>
          </a:ln>
        </p:spPr>
        <p:txBody>
          <a:bodyPr spcFirstLastPara="1" wrap="square" lIns="91425" tIns="45700" rIns="91425" bIns="45700" anchor="t" anchorCtr="0">
            <a:normAutofit/>
          </a:bodyPr>
          <a:lstStyle/>
          <a:p>
            <a:pPr marL="228600" lvl="0" indent="-228600">
              <a:spcBef>
                <a:spcPts val="0"/>
              </a:spcBef>
            </a:pPr>
            <a:r>
              <a:rPr lang="fr-FR" sz="2000" dirty="0">
                <a:solidFill>
                  <a:srgbClr val="000000"/>
                </a:solidFill>
                <a:latin typeface="+mj-lt"/>
              </a:rPr>
              <a:t>Leçons tirées de la journée</a:t>
            </a:r>
            <a:endParaRPr sz="2000" dirty="0">
              <a:solidFill>
                <a:srgbClr val="000000"/>
              </a:solidFill>
              <a:latin typeface="+mj-lt"/>
            </a:endParaRPr>
          </a:p>
          <a:p>
            <a:pPr marL="228600" lvl="0" indent="-50800" algn="l" rtl="0">
              <a:lnSpc>
                <a:spcPct val="90000"/>
              </a:lnSpc>
              <a:spcBef>
                <a:spcPts val="1000"/>
              </a:spcBef>
              <a:spcAft>
                <a:spcPts val="0"/>
              </a:spcAft>
              <a:buClr>
                <a:schemeClr val="accent6"/>
              </a:buClr>
              <a:buSzPts val="2800"/>
              <a:buNone/>
            </a:pPr>
            <a:endParaRPr sz="2000" dirty="0">
              <a:solidFill>
                <a:srgbClr val="000000"/>
              </a:solidFill>
              <a:latin typeface="+mj-lt"/>
            </a:endParaRPr>
          </a:p>
          <a:p>
            <a:pPr marL="228600" lvl="0" indent="-228600"/>
            <a:r>
              <a:rPr lang="fr-FR" sz="2000" dirty="0">
                <a:solidFill>
                  <a:srgbClr val="000000"/>
                </a:solidFill>
                <a:latin typeface="+mj-lt"/>
              </a:rPr>
              <a:t>Questions auxquelles on a répondu</a:t>
            </a:r>
            <a:endParaRPr sz="2000" dirty="0">
              <a:solidFill>
                <a:srgbClr val="000000"/>
              </a:solidFill>
              <a:latin typeface="+mj-lt"/>
            </a:endParaRPr>
          </a:p>
          <a:p>
            <a:pPr marL="228600" lvl="0" indent="-50800" algn="l" rtl="0">
              <a:lnSpc>
                <a:spcPct val="90000"/>
              </a:lnSpc>
              <a:spcBef>
                <a:spcPts val="1000"/>
              </a:spcBef>
              <a:spcAft>
                <a:spcPts val="0"/>
              </a:spcAft>
              <a:buClr>
                <a:schemeClr val="accent6"/>
              </a:buClr>
              <a:buSzPts val="2800"/>
              <a:buNone/>
            </a:pPr>
            <a:endParaRPr sz="2000" dirty="0">
              <a:solidFill>
                <a:srgbClr val="000000"/>
              </a:solidFill>
              <a:latin typeface="+mj-lt"/>
            </a:endParaRPr>
          </a:p>
          <a:p>
            <a:pPr marL="228600" lvl="0" indent="-228600"/>
            <a:r>
              <a:rPr lang="en-GB" sz="2000" dirty="0">
                <a:solidFill>
                  <a:srgbClr val="000000"/>
                </a:solidFill>
                <a:latin typeface="+mj-lt"/>
              </a:rPr>
              <a:t>Questions à débattre</a:t>
            </a:r>
            <a:endParaRPr sz="2000" dirty="0">
              <a:solidFill>
                <a:srgbClr val="000000"/>
              </a:solidFill>
              <a:latin typeface="+mj-lt"/>
            </a:endParaRPr>
          </a:p>
        </p:txBody>
      </p:sp>
      <p:pic>
        <p:nvPicPr>
          <p:cNvPr id="370" name="Google Shape;370;p16" descr="questions Icon 1675066"/>
          <p:cNvPicPr preferRelativeResize="0"/>
          <p:nvPr/>
        </p:nvPicPr>
        <p:blipFill rotWithShape="1">
          <a:blip r:embed="rId3">
            <a:alphaModFix/>
          </a:blip>
          <a:srcRect/>
          <a:stretch/>
        </p:blipFill>
        <p:spPr>
          <a:xfrm>
            <a:off x="8330583" y="1917207"/>
            <a:ext cx="1905000" cy="1905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7"/>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p>
            <a:pPr lvl="0"/>
            <a:r>
              <a:rPr lang="fr-FR" dirty="0"/>
              <a:t>Récapitulation de la journée 1 et plan de la journée 2</a:t>
            </a:r>
            <a:endParaRPr dirty="0"/>
          </a:p>
        </p:txBody>
      </p:sp>
      <p:sp>
        <p:nvSpPr>
          <p:cNvPr id="376" name="Google Shape;376;p17"/>
          <p:cNvSpPr txBox="1">
            <a:spLocks noGrp="1"/>
          </p:cNvSpPr>
          <p:nvPr>
            <p:ph type="body" idx="2"/>
          </p:nvPr>
        </p:nvSpPr>
        <p:spPr>
          <a:xfrm>
            <a:off x="656021" y="1376040"/>
            <a:ext cx="10820015" cy="524173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endParaRPr lang="en-GB" b="1" dirty="0"/>
          </a:p>
          <a:p>
            <a:pPr marL="0" lvl="0" indent="0">
              <a:spcBef>
                <a:spcPts val="0"/>
              </a:spcBef>
              <a:buNone/>
            </a:pPr>
            <a:r>
              <a:rPr lang="fr-FR" sz="2000" b="1" dirty="0">
                <a:solidFill>
                  <a:srgbClr val="000000"/>
                </a:solidFill>
                <a:latin typeface="+mj-lt"/>
              </a:rPr>
              <a:t>Récapitulation de la journée 1</a:t>
            </a:r>
            <a:endParaRPr sz="2000" dirty="0">
              <a:solidFill>
                <a:srgbClr val="000000"/>
              </a:solidFill>
              <a:latin typeface="+mj-lt"/>
            </a:endParaRPr>
          </a:p>
          <a:p>
            <a:pPr marL="228600" lvl="0" indent="-228600"/>
            <a:r>
              <a:rPr lang="fr-FR" sz="2000" dirty="0">
                <a:solidFill>
                  <a:srgbClr val="000000"/>
                </a:solidFill>
                <a:latin typeface="+mj-lt"/>
              </a:rPr>
              <a:t>Quand il est recommandé de gérer les cas par téléphone</a:t>
            </a:r>
            <a:endParaRPr sz="2000" dirty="0">
              <a:solidFill>
                <a:srgbClr val="000000"/>
              </a:solidFill>
              <a:highlight>
                <a:srgbClr val="FFFF00"/>
              </a:highlight>
              <a:latin typeface="+mj-lt"/>
            </a:endParaRPr>
          </a:p>
          <a:p>
            <a:pPr marL="228600" lvl="0" indent="-228600"/>
            <a:r>
              <a:rPr lang="fr-FR" sz="2000" dirty="0">
                <a:solidFill>
                  <a:srgbClr val="000000"/>
                </a:solidFill>
                <a:latin typeface="+mj-lt"/>
              </a:rPr>
              <a:t>Étapes d’une gestion de cas par téléphone</a:t>
            </a:r>
            <a:endParaRPr sz="2000" dirty="0">
              <a:solidFill>
                <a:srgbClr val="000000"/>
              </a:solidFill>
              <a:latin typeface="+mj-lt"/>
            </a:endParaRPr>
          </a:p>
          <a:p>
            <a:pPr marL="685800" lvl="1" indent="-228600"/>
            <a:r>
              <a:rPr lang="en-GB" sz="2000" dirty="0" err="1">
                <a:solidFill>
                  <a:srgbClr val="000000"/>
                </a:solidFill>
                <a:latin typeface="+mj-lt"/>
              </a:rPr>
              <a:t>Évaluation</a:t>
            </a:r>
            <a:endParaRPr sz="2000" dirty="0">
              <a:solidFill>
                <a:srgbClr val="000000"/>
              </a:solidFill>
              <a:latin typeface="+mj-lt"/>
            </a:endParaRPr>
          </a:p>
          <a:p>
            <a:pPr marL="228600" lvl="0" indent="-228600"/>
            <a:r>
              <a:rPr lang="fr-FR" sz="2000" dirty="0">
                <a:solidFill>
                  <a:srgbClr val="000000"/>
                </a:solidFill>
                <a:latin typeface="+mj-lt"/>
              </a:rPr>
              <a:t>Ce qu'il faut faire avant et pendant un appel</a:t>
            </a:r>
            <a:endParaRPr sz="2000" dirty="0">
              <a:solidFill>
                <a:srgbClr val="000000"/>
              </a:solidFill>
              <a:latin typeface="+mj-lt"/>
            </a:endParaRPr>
          </a:p>
          <a:p>
            <a:pPr marL="0" lvl="0" indent="0" algn="l" rtl="0">
              <a:lnSpc>
                <a:spcPct val="90000"/>
              </a:lnSpc>
              <a:spcBef>
                <a:spcPts val="1000"/>
              </a:spcBef>
              <a:spcAft>
                <a:spcPts val="0"/>
              </a:spcAft>
              <a:buSzPts val="2800"/>
              <a:buNone/>
            </a:pPr>
            <a:endParaRPr sz="2000" dirty="0">
              <a:solidFill>
                <a:srgbClr val="000000"/>
              </a:solidFill>
              <a:latin typeface="+mj-lt"/>
            </a:endParaRPr>
          </a:p>
          <a:p>
            <a:pPr marL="0" lvl="0" indent="0">
              <a:buNone/>
            </a:pPr>
            <a:r>
              <a:rPr lang="en-GB" sz="2000" b="1" dirty="0">
                <a:solidFill>
                  <a:srgbClr val="FF0000"/>
                </a:solidFill>
                <a:latin typeface="+mj-lt"/>
              </a:rPr>
              <a:t>Focus de la </a:t>
            </a:r>
            <a:r>
              <a:rPr lang="en-GB" sz="2000" b="1" dirty="0" err="1">
                <a:solidFill>
                  <a:srgbClr val="FF0000"/>
                </a:solidFill>
                <a:latin typeface="+mj-lt"/>
              </a:rPr>
              <a:t>journée</a:t>
            </a:r>
            <a:endParaRPr sz="2000" dirty="0">
              <a:solidFill>
                <a:srgbClr val="FF0000"/>
              </a:solidFill>
              <a:latin typeface="+mj-lt"/>
            </a:endParaRPr>
          </a:p>
          <a:p>
            <a:pPr marL="228600" lvl="0" indent="-228600"/>
            <a:r>
              <a:rPr lang="en-GB" sz="2000" dirty="0" err="1">
                <a:solidFill>
                  <a:srgbClr val="000000"/>
                </a:solidFill>
                <a:latin typeface="+mj-lt"/>
              </a:rPr>
              <a:t>Gérer</a:t>
            </a:r>
            <a:r>
              <a:rPr lang="en-GB" sz="2000" dirty="0">
                <a:solidFill>
                  <a:srgbClr val="000000"/>
                </a:solidFill>
                <a:latin typeface="+mj-lt"/>
              </a:rPr>
              <a:t> les </a:t>
            </a:r>
            <a:r>
              <a:rPr lang="en-GB" sz="2000" dirty="0" err="1">
                <a:solidFill>
                  <a:srgbClr val="000000"/>
                </a:solidFill>
                <a:latin typeface="+mj-lt"/>
              </a:rPr>
              <a:t>appels</a:t>
            </a:r>
            <a:r>
              <a:rPr lang="en-GB" sz="2000" dirty="0">
                <a:solidFill>
                  <a:srgbClr val="000000"/>
                </a:solidFill>
                <a:latin typeface="+mj-lt"/>
              </a:rPr>
              <a:t> </a:t>
            </a:r>
            <a:r>
              <a:rPr lang="en-GB" sz="2000" dirty="0" err="1">
                <a:solidFill>
                  <a:srgbClr val="000000"/>
                </a:solidFill>
                <a:latin typeface="+mj-lt"/>
              </a:rPr>
              <a:t>difficiles</a:t>
            </a:r>
            <a:r>
              <a:rPr lang="en-GB" sz="2000" dirty="0">
                <a:solidFill>
                  <a:srgbClr val="000000"/>
                </a:solidFill>
                <a:latin typeface="+mj-lt"/>
              </a:rPr>
              <a:t> </a:t>
            </a:r>
          </a:p>
          <a:p>
            <a:pPr marL="228600" lvl="0" indent="-228600"/>
            <a:r>
              <a:rPr lang="fr-FR" sz="2000" dirty="0">
                <a:solidFill>
                  <a:srgbClr val="000000"/>
                </a:solidFill>
                <a:latin typeface="+mj-lt"/>
              </a:rPr>
              <a:t>C'est l'heure de la</a:t>
            </a:r>
            <a:r>
              <a:rPr lang="en-GB" sz="2000" dirty="0">
                <a:solidFill>
                  <a:srgbClr val="000000"/>
                </a:solidFill>
                <a:latin typeface="+mj-lt"/>
              </a:rPr>
              <a:t> pratique !</a:t>
            </a:r>
            <a:endParaRPr sz="2000" dirty="0">
              <a:solidFill>
                <a:srgbClr val="000000"/>
              </a:solidFill>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GB" dirty="0" err="1"/>
              <a:t>Objectifs</a:t>
            </a:r>
            <a:r>
              <a:rPr lang="en-GB" dirty="0"/>
              <a:t> du </a:t>
            </a:r>
            <a:r>
              <a:rPr lang="en-GB" dirty="0" err="1"/>
              <a:t>cours</a:t>
            </a:r>
            <a:endParaRPr dirty="0"/>
          </a:p>
        </p:txBody>
      </p:sp>
      <p:sp>
        <p:nvSpPr>
          <p:cNvPr id="233" name="Google Shape;233;p2"/>
          <p:cNvSpPr txBox="1">
            <a:spLocks noGrp="1"/>
          </p:cNvSpPr>
          <p:nvPr>
            <p:ph type="body" idx="2"/>
          </p:nvPr>
        </p:nvSpPr>
        <p:spPr>
          <a:xfrm>
            <a:off x="3724020" y="1512341"/>
            <a:ext cx="7411011" cy="4799266"/>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just">
              <a:lnSpc>
                <a:spcPct val="115000"/>
              </a:lnSpc>
              <a:spcBef>
                <a:spcPts val="0"/>
              </a:spcBef>
              <a:buSzPts val="2000"/>
              <a:buFont typeface="Arial"/>
              <a:buChar char="●"/>
            </a:pPr>
            <a:r>
              <a:rPr lang="fr-FR" sz="2000" dirty="0">
                <a:solidFill>
                  <a:srgbClr val="000000"/>
                </a:solidFill>
                <a:latin typeface="Arial"/>
                <a:ea typeface="Arial"/>
                <a:cs typeface="Arial"/>
                <a:sym typeface="Arial"/>
              </a:rPr>
              <a:t>Décrire les principaux défis liés à la prestation de services de gestion de cas par téléphone</a:t>
            </a:r>
            <a:endParaRPr sz="2000" dirty="0">
              <a:solidFill>
                <a:srgbClr val="000000"/>
              </a:solidFill>
              <a:latin typeface="Arial"/>
              <a:ea typeface="Arial"/>
              <a:cs typeface="Arial"/>
              <a:sym typeface="Arial"/>
            </a:endParaRPr>
          </a:p>
          <a:p>
            <a:pPr marL="342900" lvl="0" indent="-342900" algn="just">
              <a:lnSpc>
                <a:spcPct val="115000"/>
              </a:lnSpc>
              <a:buSzPts val="2000"/>
              <a:buFont typeface="Arial"/>
              <a:buChar char="●"/>
            </a:pPr>
            <a:r>
              <a:rPr lang="fr-FR" sz="2000" dirty="0">
                <a:solidFill>
                  <a:srgbClr val="000000"/>
                </a:solidFill>
                <a:latin typeface="Arial"/>
                <a:ea typeface="Arial"/>
                <a:cs typeface="Arial"/>
                <a:sym typeface="Arial"/>
              </a:rPr>
              <a:t>Illustrer les considérations clés lors de l'adaptation des étapes du processus de gestion de cas aux exigences du travail par téléphone</a:t>
            </a:r>
            <a:endParaRPr sz="2000" dirty="0">
              <a:solidFill>
                <a:srgbClr val="000000"/>
              </a:solidFill>
              <a:latin typeface="Arial"/>
              <a:ea typeface="Arial"/>
              <a:cs typeface="Arial"/>
              <a:sym typeface="Arial"/>
            </a:endParaRPr>
          </a:p>
          <a:p>
            <a:pPr marL="342900" lvl="0" indent="-342900" algn="just">
              <a:lnSpc>
                <a:spcPct val="115000"/>
              </a:lnSpc>
              <a:buSzPts val="2000"/>
              <a:buFont typeface="Arial"/>
              <a:buChar char="●"/>
            </a:pPr>
            <a:r>
              <a:rPr lang="fr-FR" sz="2000" dirty="0">
                <a:solidFill>
                  <a:srgbClr val="000000"/>
                </a:solidFill>
                <a:latin typeface="Arial"/>
                <a:ea typeface="Arial"/>
                <a:cs typeface="Arial"/>
                <a:sym typeface="Arial"/>
              </a:rPr>
              <a:t>Énumérer les considérations clés concernant ce qu'il faut faire avant, pendant et après un appel de gestion de cas</a:t>
            </a:r>
            <a:endParaRPr sz="2000" dirty="0">
              <a:solidFill>
                <a:srgbClr val="000000"/>
              </a:solidFill>
              <a:latin typeface="Arial"/>
              <a:ea typeface="Arial"/>
              <a:cs typeface="Arial"/>
              <a:sym typeface="Arial"/>
            </a:endParaRPr>
          </a:p>
          <a:p>
            <a:pPr marL="342900" lvl="0" indent="-342900" algn="just">
              <a:lnSpc>
                <a:spcPct val="115000"/>
              </a:lnSpc>
              <a:buSzPts val="2000"/>
              <a:buFont typeface="Arial"/>
              <a:buChar char="●"/>
            </a:pPr>
            <a:r>
              <a:rPr lang="fr-FR" sz="2000" dirty="0">
                <a:solidFill>
                  <a:srgbClr val="000000"/>
                </a:solidFill>
                <a:latin typeface="Arial"/>
                <a:ea typeface="Arial"/>
                <a:cs typeface="Arial"/>
                <a:sym typeface="Arial"/>
              </a:rPr>
              <a:t>Décrire les considérations clés concernant la façon de gérer une détresse grave au téléphone</a:t>
            </a:r>
            <a:endParaRPr sz="2000" dirty="0">
              <a:solidFill>
                <a:srgbClr val="000000"/>
              </a:solidFill>
              <a:latin typeface="Arial"/>
              <a:ea typeface="Arial"/>
              <a:cs typeface="Arial"/>
              <a:sym typeface="Arial"/>
            </a:endParaRPr>
          </a:p>
          <a:p>
            <a:pPr marL="342900" lvl="0" indent="-342900" algn="just">
              <a:lnSpc>
                <a:spcPct val="115000"/>
              </a:lnSpc>
              <a:buSzPts val="2000"/>
              <a:buFont typeface="Arial"/>
              <a:buChar char="●"/>
            </a:pPr>
            <a:r>
              <a:rPr lang="fr-FR" sz="2000" dirty="0">
                <a:solidFill>
                  <a:srgbClr val="000000"/>
                </a:solidFill>
                <a:latin typeface="Arial"/>
                <a:ea typeface="Arial"/>
                <a:cs typeface="Arial"/>
                <a:sym typeface="Arial"/>
              </a:rPr>
              <a:t>Démontrer comment mener des séances de gestion de cas par téléphone en toute sécurité</a:t>
            </a:r>
            <a:r>
              <a:rPr lang="en-GB" sz="2000" dirty="0">
                <a:solidFill>
                  <a:srgbClr val="000000"/>
                </a:solidFill>
                <a:latin typeface="Arial"/>
                <a:ea typeface="Arial"/>
                <a:cs typeface="Arial"/>
                <a:sym typeface="Arial"/>
              </a:rPr>
              <a:t>   </a:t>
            </a:r>
            <a:endParaRPr sz="2000" dirty="0">
              <a:solidFill>
                <a:srgbClr val="000000"/>
              </a:solidFill>
              <a:latin typeface="Arial"/>
              <a:ea typeface="Arial"/>
              <a:cs typeface="Arial"/>
              <a:sym typeface="Arial"/>
            </a:endParaRPr>
          </a:p>
          <a:p>
            <a:pPr marL="342900" lvl="0" indent="-342900" algn="just">
              <a:lnSpc>
                <a:spcPct val="115000"/>
              </a:lnSpc>
              <a:buSzPts val="2000"/>
              <a:buFont typeface="Arial"/>
              <a:buChar char="●"/>
            </a:pPr>
            <a:r>
              <a:rPr lang="fr-FR" sz="2000" dirty="0">
                <a:solidFill>
                  <a:srgbClr val="000000"/>
                </a:solidFill>
                <a:latin typeface="Arial"/>
                <a:ea typeface="Arial"/>
                <a:cs typeface="Arial"/>
                <a:sym typeface="Arial"/>
              </a:rPr>
              <a:t>Démontrer comment réagir à des situations difficiles pendant un appel de gestion de cas</a:t>
            </a:r>
            <a:endParaRPr sz="2000" dirty="0">
              <a:solidFill>
                <a:srgbClr val="000000"/>
              </a:solidFill>
              <a:latin typeface="Arial"/>
              <a:ea typeface="Arial"/>
              <a:cs typeface="Arial"/>
              <a:sym typeface="Arial"/>
            </a:endParaRPr>
          </a:p>
          <a:p>
            <a:pPr marL="228600" lvl="0" indent="-50800" algn="l" rtl="0">
              <a:lnSpc>
                <a:spcPct val="90000"/>
              </a:lnSpc>
              <a:spcBef>
                <a:spcPts val="1000"/>
              </a:spcBef>
              <a:spcAft>
                <a:spcPts val="0"/>
              </a:spcAft>
              <a:buClr>
                <a:schemeClr val="accent3"/>
              </a:buClr>
              <a:buSzPts val="2800"/>
              <a:buNone/>
            </a:pPr>
            <a:endParaRPr dirty="0"/>
          </a:p>
        </p:txBody>
      </p:sp>
      <p:sp>
        <p:nvSpPr>
          <p:cNvPr id="234" name="Google Shape;234;p2"/>
          <p:cNvSpPr txBox="1">
            <a:spLocks noGrp="1"/>
          </p:cNvSpPr>
          <p:nvPr>
            <p:ph type="body" idx="3"/>
          </p:nvPr>
        </p:nvSpPr>
        <p:spPr>
          <a:xfrm>
            <a:off x="284417" y="528638"/>
            <a:ext cx="3142364" cy="4799266"/>
          </a:xfrm>
          <a:prstGeom prst="rect">
            <a:avLst/>
          </a:prstGeom>
          <a:noFill/>
          <a:ln>
            <a:noFill/>
          </a:ln>
        </p:spPr>
        <p:txBody>
          <a:bodyPr spcFirstLastPara="1" wrap="square" lIns="91425" tIns="45700" rIns="91425" bIns="45700" anchor="t" anchorCtr="0">
            <a:normAutofit/>
          </a:bodyPr>
          <a:lstStyle/>
          <a:p>
            <a:pPr marL="0" indent="0">
              <a:spcBef>
                <a:spcPts val="0"/>
              </a:spcBef>
            </a:pPr>
            <a:r>
              <a:rPr lang="fr-FR" dirty="0">
                <a:solidFill>
                  <a:schemeClr val="bg1"/>
                </a:solidFill>
              </a:rPr>
              <a:t>Gestion de cas par téléphone</a:t>
            </a:r>
          </a:p>
          <a:p>
            <a:pPr marL="0" lvl="0" indent="0" algn="l" rtl="0">
              <a:lnSpc>
                <a:spcPct val="90000"/>
              </a:lnSpc>
              <a:spcBef>
                <a:spcPts val="0"/>
              </a:spcBef>
              <a:spcAft>
                <a:spcPts val="0"/>
              </a:spcAft>
              <a:buClr>
                <a:schemeClr val="lt1"/>
              </a:buClr>
              <a:buSzPts val="3600"/>
              <a:buNone/>
            </a:pPr>
            <a:endParaRPr dirty="0"/>
          </a:p>
        </p:txBody>
      </p:sp>
      <p:pic>
        <p:nvPicPr>
          <p:cNvPr id="235" name="Google Shape;235;p2"/>
          <p:cNvPicPr preferRelativeResize="0"/>
          <p:nvPr/>
        </p:nvPicPr>
        <p:blipFill rotWithShape="1">
          <a:blip r:embed="rId3">
            <a:alphaModFix/>
          </a:blip>
          <a:srcRect/>
          <a:stretch/>
        </p:blipFill>
        <p:spPr>
          <a:xfrm>
            <a:off x="10750857" y="134104"/>
            <a:ext cx="1324299" cy="129921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1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lvl="0"/>
            <a:r>
              <a:rPr lang="en-GB" dirty="0" err="1"/>
              <a:t>Gérer</a:t>
            </a:r>
            <a:r>
              <a:rPr lang="en-GB" dirty="0"/>
              <a:t> les </a:t>
            </a:r>
            <a:r>
              <a:rPr lang="en-GB" dirty="0" err="1"/>
              <a:t>appels</a:t>
            </a:r>
            <a:r>
              <a:rPr lang="en-GB" dirty="0"/>
              <a:t> </a:t>
            </a:r>
            <a:r>
              <a:rPr lang="en-GB" dirty="0" err="1"/>
              <a:t>difficiles</a:t>
            </a:r>
            <a:endParaRPr dirty="0"/>
          </a:p>
        </p:txBody>
      </p:sp>
      <p:sp>
        <p:nvSpPr>
          <p:cNvPr id="382" name="Google Shape;382;p18"/>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GB" dirty="0" err="1"/>
              <a:t>Objectifs</a:t>
            </a:r>
            <a:endParaRPr dirty="0"/>
          </a:p>
        </p:txBody>
      </p:sp>
      <p:sp>
        <p:nvSpPr>
          <p:cNvPr id="383" name="Google Shape;383;p18"/>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p>
            <a:pPr marL="342900" lvl="0" indent="-342900">
              <a:lnSpc>
                <a:spcPct val="115000"/>
              </a:lnSpc>
              <a:spcBef>
                <a:spcPts val="0"/>
              </a:spcBef>
              <a:buSzPts val="2000"/>
              <a:buFont typeface="Arial"/>
              <a:buChar char="●"/>
            </a:pPr>
            <a:r>
              <a:rPr lang="fr-FR" sz="2000" dirty="0">
                <a:solidFill>
                  <a:srgbClr val="000000"/>
                </a:solidFill>
                <a:latin typeface="Arial"/>
                <a:ea typeface="Arial"/>
                <a:cs typeface="Arial"/>
                <a:sym typeface="Arial"/>
              </a:rPr>
              <a:t>Énumérer les meilleurs conseils sur la façon de traiter les appels difficiles de gestion de cas</a:t>
            </a:r>
            <a:endParaRPr sz="2000" u="none" strike="noStrike" dirty="0">
              <a:latin typeface="Arial"/>
              <a:ea typeface="Arial"/>
              <a:cs typeface="Arial"/>
              <a:sym typeface="Arial"/>
            </a:endParaRPr>
          </a:p>
        </p:txBody>
      </p:sp>
      <p:pic>
        <p:nvPicPr>
          <p:cNvPr id="384" name="Google Shape;384;p18"/>
          <p:cNvPicPr preferRelativeResize="0"/>
          <p:nvPr/>
        </p:nvPicPr>
        <p:blipFill rotWithShape="1">
          <a:blip r:embed="rId3">
            <a:alphaModFix/>
          </a:blip>
          <a:srcRect/>
          <a:stretch/>
        </p:blipFill>
        <p:spPr>
          <a:xfrm>
            <a:off x="8248574" y="2833689"/>
            <a:ext cx="1902117" cy="190821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9"/>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lvl="0"/>
            <a:r>
              <a:rPr lang="en-GB" dirty="0" err="1"/>
              <a:t>Gérer</a:t>
            </a:r>
            <a:r>
              <a:rPr lang="en-GB" dirty="0"/>
              <a:t> les </a:t>
            </a:r>
            <a:r>
              <a:rPr lang="en-GB" dirty="0" err="1"/>
              <a:t>appels</a:t>
            </a:r>
            <a:r>
              <a:rPr lang="en-GB" dirty="0"/>
              <a:t> </a:t>
            </a:r>
            <a:r>
              <a:rPr lang="en-GB" dirty="0" err="1"/>
              <a:t>difficiles</a:t>
            </a:r>
            <a:endParaRPr dirty="0"/>
          </a:p>
        </p:txBody>
      </p:sp>
      <p:sp>
        <p:nvSpPr>
          <p:cNvPr id="390" name="Google Shape;390;p19"/>
          <p:cNvSpPr txBox="1">
            <a:spLocks noGrp="1"/>
          </p:cNvSpPr>
          <p:nvPr>
            <p:ph type="body" idx="2"/>
          </p:nvPr>
        </p:nvSpPr>
        <p:spPr>
          <a:xfrm>
            <a:off x="656021" y="2747657"/>
            <a:ext cx="10820015" cy="2486950"/>
          </a:xfrm>
          <a:prstGeom prst="rect">
            <a:avLst/>
          </a:prstGeom>
          <a:noFill/>
          <a:ln>
            <a:noFill/>
          </a:ln>
        </p:spPr>
        <p:txBody>
          <a:bodyPr spcFirstLastPara="1" wrap="square" lIns="91425" tIns="45700" rIns="91425" bIns="45700" anchor="t" anchorCtr="0">
            <a:normAutofit/>
          </a:bodyPr>
          <a:lstStyle/>
          <a:p>
            <a:pPr marL="228600" lvl="0" indent="-228600">
              <a:spcBef>
                <a:spcPts val="0"/>
              </a:spcBef>
              <a:buFont typeface="Helvetica Neue"/>
              <a:buChar char="-"/>
            </a:pPr>
            <a:r>
              <a:rPr lang="fr-FR" sz="2000" dirty="0">
                <a:solidFill>
                  <a:srgbClr val="000000"/>
                </a:solidFill>
                <a:latin typeface="+mj-lt"/>
              </a:rPr>
              <a:t>un enfant ou un tuteur en détresse</a:t>
            </a:r>
            <a:endParaRPr sz="2000" dirty="0">
              <a:solidFill>
                <a:srgbClr val="000000"/>
              </a:solidFill>
              <a:latin typeface="+mj-lt"/>
            </a:endParaRPr>
          </a:p>
          <a:p>
            <a:pPr marL="228600" lvl="0" indent="-228600">
              <a:buFont typeface="Helvetica Neue"/>
              <a:buChar char="-"/>
            </a:pPr>
            <a:r>
              <a:rPr lang="fr-FR" sz="2000" dirty="0">
                <a:solidFill>
                  <a:srgbClr val="000000"/>
                </a:solidFill>
                <a:latin typeface="+mj-lt"/>
              </a:rPr>
              <a:t>un enfant ou un tuteur en colère ou agressif</a:t>
            </a:r>
            <a:endParaRPr sz="2000" dirty="0">
              <a:solidFill>
                <a:srgbClr val="000000"/>
              </a:solidFill>
              <a:latin typeface="+mj-lt"/>
            </a:endParaRPr>
          </a:p>
        </p:txBody>
      </p:sp>
      <p:pic>
        <p:nvPicPr>
          <p:cNvPr id="391" name="Google Shape;391;p19"/>
          <p:cNvPicPr preferRelativeResize="0"/>
          <p:nvPr/>
        </p:nvPicPr>
        <p:blipFill rotWithShape="1">
          <a:blip r:embed="rId3">
            <a:alphaModFix/>
          </a:blip>
          <a:srcRect/>
          <a:stretch/>
        </p:blipFill>
        <p:spPr>
          <a:xfrm>
            <a:off x="9520170" y="66113"/>
            <a:ext cx="1803660" cy="1545994"/>
          </a:xfrm>
          <a:prstGeom prst="rect">
            <a:avLst/>
          </a:prstGeom>
          <a:noFill/>
          <a:ln>
            <a:noFill/>
          </a:ln>
        </p:spPr>
      </p:pic>
      <p:pic>
        <p:nvPicPr>
          <p:cNvPr id="392" name="Google Shape;392;p19"/>
          <p:cNvPicPr preferRelativeResize="0"/>
          <p:nvPr/>
        </p:nvPicPr>
        <p:blipFill rotWithShape="1">
          <a:blip r:embed="rId4">
            <a:alphaModFix/>
          </a:blip>
          <a:srcRect/>
          <a:stretch/>
        </p:blipFill>
        <p:spPr>
          <a:xfrm>
            <a:off x="7826791" y="1769269"/>
            <a:ext cx="3386757" cy="3386757"/>
          </a:xfrm>
          <a:prstGeom prst="rect">
            <a:avLst/>
          </a:prstGeom>
          <a:noFill/>
          <a:ln>
            <a:noFill/>
          </a:ln>
        </p:spPr>
      </p:pic>
      <p:sp>
        <p:nvSpPr>
          <p:cNvPr id="393" name="Google Shape;393;p19"/>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fr-FR" dirty="0"/>
              <a:t>En groupes, discutez de la manière de gérer :</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0"/>
          <p:cNvSpPr txBox="1">
            <a:spLocks noGrp="1"/>
          </p:cNvSpPr>
          <p:nvPr>
            <p:ph type="title"/>
          </p:nvPr>
        </p:nvSpPr>
        <p:spPr>
          <a:xfrm>
            <a:off x="656023" y="134305"/>
            <a:ext cx="10515600" cy="1325563"/>
          </a:xfrm>
          <a:prstGeom prst="rect">
            <a:avLst/>
          </a:prstGeom>
          <a:noFill/>
          <a:ln>
            <a:noFill/>
          </a:ln>
        </p:spPr>
        <p:txBody>
          <a:bodyPr spcFirstLastPara="1" wrap="square" lIns="91425" tIns="45700" rIns="91425" bIns="45700" anchor="ctr" anchorCtr="0">
            <a:normAutofit/>
          </a:bodyPr>
          <a:lstStyle/>
          <a:p>
            <a:pPr lvl="0"/>
            <a:r>
              <a:rPr lang="fr-FR" sz="3400" dirty="0"/>
              <a:t>Gérer un enfant ou un tuteur en détresse</a:t>
            </a:r>
            <a:endParaRPr sz="3400" dirty="0"/>
          </a:p>
        </p:txBody>
      </p:sp>
      <p:graphicFrame>
        <p:nvGraphicFramePr>
          <p:cNvPr id="399" name="Google Shape;399;p20"/>
          <p:cNvGraphicFramePr/>
          <p:nvPr>
            <p:extLst>
              <p:ext uri="{D42A27DB-BD31-4B8C-83A1-F6EECF244321}">
                <p14:modId xmlns:p14="http://schemas.microsoft.com/office/powerpoint/2010/main" val="3332624094"/>
              </p:ext>
            </p:extLst>
          </p:nvPr>
        </p:nvGraphicFramePr>
        <p:xfrm>
          <a:off x="564533" y="1132742"/>
          <a:ext cx="10698600" cy="5125770"/>
        </p:xfrm>
        <a:graphic>
          <a:graphicData uri="http://schemas.openxmlformats.org/drawingml/2006/table">
            <a:tbl>
              <a:tblPr firstRow="1" bandRow="1">
                <a:noFill/>
                <a:tableStyleId>{615369DC-D0A2-443D-A084-90760549AD2D}</a:tableStyleId>
              </a:tblPr>
              <a:tblGrid>
                <a:gridCol w="5349300">
                  <a:extLst>
                    <a:ext uri="{9D8B030D-6E8A-4147-A177-3AD203B41FA5}">
                      <a16:colId xmlns:a16="http://schemas.microsoft.com/office/drawing/2014/main" val="20000"/>
                    </a:ext>
                  </a:extLst>
                </a:gridCol>
                <a:gridCol w="5349300">
                  <a:extLst>
                    <a:ext uri="{9D8B030D-6E8A-4147-A177-3AD203B41FA5}">
                      <a16:colId xmlns:a16="http://schemas.microsoft.com/office/drawing/2014/main" val="20001"/>
                    </a:ext>
                  </a:extLst>
                </a:gridCol>
              </a:tblGrid>
              <a:tr h="370850">
                <a:tc gridSpan="2">
                  <a:txBody>
                    <a:bodyPr/>
                    <a:lstStyle/>
                    <a:p>
                      <a:pPr marL="0" marR="0" lvl="0" indent="0" algn="l" rtl="0">
                        <a:lnSpc>
                          <a:spcPct val="100000"/>
                        </a:lnSpc>
                        <a:spcBef>
                          <a:spcPts val="0"/>
                        </a:spcBef>
                        <a:spcAft>
                          <a:spcPts val="0"/>
                        </a:spcAft>
                        <a:buClr>
                          <a:srgbClr val="000000"/>
                        </a:buClr>
                        <a:buSzPts val="1600"/>
                        <a:buFont typeface="Arial"/>
                        <a:buNone/>
                      </a:pPr>
                      <a:r>
                        <a:rPr lang="en-GB" sz="1600" b="1" u="none" strike="noStrike" cap="none" dirty="0">
                          <a:solidFill>
                            <a:schemeClr val="lt1"/>
                          </a:solidFill>
                          <a:latin typeface="Calibri"/>
                          <a:ea typeface="Calibri"/>
                          <a:cs typeface="Calibri"/>
                          <a:sym typeface="Calibri"/>
                        </a:rPr>
                        <a:t>Appel de </a:t>
                      </a:r>
                      <a:r>
                        <a:rPr lang="en-GB" sz="1600" b="1" u="none" strike="noStrike" cap="none" dirty="0" err="1">
                          <a:solidFill>
                            <a:schemeClr val="lt1"/>
                          </a:solidFill>
                          <a:latin typeface="Calibri"/>
                          <a:ea typeface="Calibri"/>
                          <a:cs typeface="Calibri"/>
                          <a:sym typeface="Calibri"/>
                        </a:rPr>
                        <a:t>détresse</a:t>
                      </a:r>
                      <a:endParaRPr sz="1600" u="none" strike="noStrike" cap="none" dirty="0"/>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600"/>
                        <a:buFont typeface="Arial"/>
                        <a:buNone/>
                      </a:pPr>
                      <a:r>
                        <a:rPr lang="fr-FR" sz="1600" u="none" strike="noStrike" cap="none" dirty="0">
                          <a:solidFill>
                            <a:schemeClr val="dk1"/>
                          </a:solidFill>
                          <a:latin typeface="Arial"/>
                          <a:ea typeface="Arial"/>
                          <a:cs typeface="Arial"/>
                          <a:sym typeface="Arial"/>
                        </a:rPr>
                        <a:t>Ne paniquez pas </a:t>
                      </a:r>
                      <a:r>
                        <a:rPr lang="en-GB" sz="1600" u="none" strike="noStrike" cap="none" dirty="0">
                          <a:solidFill>
                            <a:schemeClr val="dk1"/>
                          </a:solidFill>
                          <a:latin typeface="Arial"/>
                          <a:ea typeface="Arial"/>
                          <a:cs typeface="Arial"/>
                          <a:sym typeface="Arial"/>
                        </a:rPr>
                        <a:t>–</a:t>
                      </a:r>
                      <a:r>
                        <a:rPr lang="fr-FR" sz="1600" u="none" strike="noStrike" cap="none" baseline="0" dirty="0">
                          <a:solidFill>
                            <a:schemeClr val="dk1"/>
                          </a:solidFill>
                          <a:latin typeface="Arial"/>
                          <a:ea typeface="Arial"/>
                          <a:cs typeface="Arial"/>
                          <a:sym typeface="Arial"/>
                        </a:rPr>
                        <a:t> </a:t>
                      </a:r>
                      <a:r>
                        <a:rPr lang="fr-FR" sz="1600" u="none" strike="noStrike" cap="none" dirty="0">
                          <a:solidFill>
                            <a:schemeClr val="dk1"/>
                          </a:solidFill>
                          <a:latin typeface="Arial"/>
                          <a:ea typeface="Arial"/>
                          <a:cs typeface="Arial"/>
                          <a:sym typeface="Arial"/>
                        </a:rPr>
                        <a:t>vous êtes en mesure de gérer cette situation.</a:t>
                      </a:r>
                      <a:endParaRPr sz="1600" u="none" strike="noStrike" cap="none" dirty="0">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fr-FR" sz="1600" u="none" strike="noStrike" cap="none" dirty="0">
                          <a:latin typeface="Arial"/>
                          <a:ea typeface="Arial"/>
                          <a:cs typeface="Arial"/>
                          <a:sym typeface="Arial"/>
                        </a:rPr>
                        <a:t>Respirez profondément, soyez conscient de votre respiration et</a:t>
                      </a:r>
                      <a:r>
                        <a:rPr lang="fr-FR" sz="1600" b="0" i="0" u="none" strike="noStrike" cap="none" dirty="0">
                          <a:solidFill>
                            <a:schemeClr val="dk1"/>
                          </a:solidFill>
                          <a:latin typeface="Arial"/>
                          <a:ea typeface="Arial"/>
                          <a:cs typeface="Arial"/>
                          <a:sym typeface="Arial"/>
                        </a:rPr>
                        <a:t> posez fermement les </a:t>
                      </a:r>
                      <a:r>
                        <a:rPr lang="fr-FR" sz="1600" b="0" i="0" u="none" strike="noStrike" cap="none" dirty="0">
                          <a:solidFill>
                            <a:schemeClr val="dk1"/>
                          </a:solidFill>
                          <a:latin typeface="Arial"/>
                          <a:ea typeface="Calibri"/>
                          <a:cs typeface="Arial"/>
                          <a:sym typeface="Arial"/>
                        </a:rPr>
                        <a:t>pieds au sol pour un bon ancrage</a:t>
                      </a:r>
                      <a:endParaRPr sz="1600" b="0" i="0" u="none" strike="noStrike" cap="none" dirty="0">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600"/>
                        <a:buFont typeface="Arial"/>
                        <a:buNone/>
                      </a:pPr>
                      <a:r>
                        <a:rPr lang="fr-FR" sz="1600" i="0" u="none" strike="noStrike" cap="none" dirty="0">
                          <a:latin typeface="Arial"/>
                          <a:ea typeface="Arial"/>
                          <a:cs typeface="Arial"/>
                          <a:sym typeface="Arial"/>
                        </a:rPr>
                        <a:t>Ralentissez les choses pour l'enfant/le tuteur, et pour vous-même. Puis dites </a:t>
                      </a:r>
                      <a:r>
                        <a:rPr lang="fr-FR" sz="1600" i="1" u="none" strike="noStrike" cap="none" dirty="0">
                          <a:latin typeface="Arial"/>
                          <a:ea typeface="Arial"/>
                          <a:cs typeface="Arial"/>
                          <a:sym typeface="Arial"/>
                        </a:rPr>
                        <a:t>: « Je peux </a:t>
                      </a:r>
                      <a:r>
                        <a:rPr lang="fr-FR" sz="1600" b="0" i="1" u="none" strike="noStrike" cap="none" dirty="0">
                          <a:solidFill>
                            <a:schemeClr val="dk1"/>
                          </a:solidFill>
                          <a:latin typeface="Arial"/>
                          <a:ea typeface="Arial"/>
                          <a:cs typeface="Arial"/>
                          <a:sym typeface="Arial"/>
                        </a:rPr>
                        <a:t>voir à </a:t>
                      </a:r>
                      <a:r>
                        <a:rPr lang="fr-FR" sz="1600" i="1" u="none" strike="noStrike" cap="none" dirty="0">
                          <a:latin typeface="Arial"/>
                          <a:ea typeface="Arial"/>
                          <a:cs typeface="Arial"/>
                          <a:sym typeface="Arial"/>
                        </a:rPr>
                        <a:t>quel point c'est bouleversant pour vous. Prenez votre temps. » Ou : « Je peux </a:t>
                      </a:r>
                      <a:r>
                        <a:rPr lang="fr-FR" sz="1600" b="0" i="1" u="none" strike="noStrike" cap="none" dirty="0">
                          <a:solidFill>
                            <a:schemeClr val="dk1"/>
                          </a:solidFill>
                          <a:latin typeface="Arial"/>
                          <a:ea typeface="Arial"/>
                          <a:cs typeface="Arial"/>
                          <a:sym typeface="Arial"/>
                        </a:rPr>
                        <a:t>voir à </a:t>
                      </a:r>
                      <a:r>
                        <a:rPr lang="fr-FR" sz="1600" i="1" u="none" strike="noStrike" cap="none" dirty="0">
                          <a:latin typeface="Arial"/>
                          <a:ea typeface="Arial"/>
                          <a:cs typeface="Arial"/>
                          <a:sym typeface="Arial"/>
                        </a:rPr>
                        <a:t>quel point vous êtes bouleversé. Prenez votre temps. » Et : « Je suis là pour vous soutenir. »</a:t>
                      </a:r>
                      <a:endParaRPr sz="1600" i="1" u="none" strike="noStrike" cap="none" dirty="0">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fr-FR" sz="1600" i="1" u="none" strike="noStrike" cap="none" dirty="0">
                          <a:latin typeface="Arial"/>
                          <a:ea typeface="Arial"/>
                          <a:cs typeface="Arial"/>
                          <a:sym typeface="Arial"/>
                        </a:rPr>
                        <a:t>Soyez attentif à la respiration de l'enfant/du tuteur, surtout si elle est courte et paniquée. Si c'est le cas, notez-la. Puis, d'une manière sympathique, conseillez-leur de respirer lentement et profondément (par exemple, « Je peux entendre à quel point </a:t>
                      </a:r>
                      <a:r>
                        <a:rPr lang="fr-FR" sz="1600" b="0" i="1" u="none" strike="noStrike" cap="none" dirty="0">
                          <a:solidFill>
                            <a:schemeClr val="dk1"/>
                          </a:solidFill>
                          <a:latin typeface="Arial"/>
                          <a:ea typeface="Arial"/>
                          <a:cs typeface="Arial"/>
                          <a:sym typeface="Arial"/>
                        </a:rPr>
                        <a:t>vous êtes bouleversés </a:t>
                      </a:r>
                      <a:r>
                        <a:rPr lang="fr-FR" sz="1600" i="1" u="none" strike="noStrike" cap="none" dirty="0">
                          <a:latin typeface="Arial"/>
                          <a:ea typeface="Arial"/>
                          <a:cs typeface="Arial"/>
                          <a:sym typeface="Arial"/>
                        </a:rPr>
                        <a:t>en ce moment. Je vous conseille de respirer lentement, et ensuite nous pourrons continuer »).</a:t>
                      </a:r>
                      <a:endParaRPr sz="1600" i="1" u="none" strike="noStrike" cap="none" dirty="0">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600"/>
                        <a:buFont typeface="Arial"/>
                        <a:buNone/>
                      </a:pPr>
                      <a:r>
                        <a:rPr lang="fr-FR" sz="1600" u="none" strike="noStrike" cap="none" dirty="0">
                          <a:latin typeface="Arial"/>
                          <a:ea typeface="Arial"/>
                          <a:cs typeface="Arial"/>
                          <a:sym typeface="Arial"/>
                        </a:rPr>
                        <a:t>Écoutez activement, en permettant à l'enfant ou au tuteur d'exprimer ses émotions. Répondez par des signaux verbaux simples, tels que « </a:t>
                      </a:r>
                      <a:r>
                        <a:rPr lang="fr-FR" sz="1600" u="none" strike="noStrike" cap="none" dirty="0" err="1">
                          <a:latin typeface="Arial"/>
                          <a:ea typeface="Arial"/>
                          <a:cs typeface="Arial"/>
                          <a:sym typeface="Arial"/>
                        </a:rPr>
                        <a:t>Uh</a:t>
                      </a:r>
                      <a:r>
                        <a:rPr lang="fr-FR" sz="1600" u="none" strike="noStrike" cap="none" dirty="0">
                          <a:latin typeface="Arial"/>
                          <a:ea typeface="Arial"/>
                          <a:cs typeface="Arial"/>
                          <a:sym typeface="Arial"/>
                        </a:rPr>
                        <a:t> </a:t>
                      </a:r>
                      <a:r>
                        <a:rPr lang="fr-FR" sz="1600" u="none" strike="noStrike" cap="none" dirty="0" err="1">
                          <a:latin typeface="Arial"/>
                          <a:ea typeface="Arial"/>
                          <a:cs typeface="Arial"/>
                          <a:sym typeface="Arial"/>
                        </a:rPr>
                        <a:t>huh</a:t>
                      </a:r>
                      <a:r>
                        <a:rPr lang="fr-FR" sz="1600" u="none" strike="noStrike" cap="none" dirty="0">
                          <a:latin typeface="Arial"/>
                          <a:ea typeface="Arial"/>
                          <a:cs typeface="Arial"/>
                          <a:sym typeface="Arial"/>
                        </a:rPr>
                        <a:t> », « Je vois » et « </a:t>
                      </a:r>
                      <a:r>
                        <a:rPr lang="fr-FR" sz="1600" u="none" strike="noStrike" cap="none" dirty="0" err="1">
                          <a:latin typeface="Arial"/>
                          <a:ea typeface="Arial"/>
                          <a:cs typeface="Arial"/>
                          <a:sym typeface="Arial"/>
                        </a:rPr>
                        <a:t>Hmm</a:t>
                      </a:r>
                      <a:r>
                        <a:rPr lang="fr-FR" sz="1600" u="none" strike="noStrike" cap="none" dirty="0">
                          <a:latin typeface="Arial"/>
                          <a:ea typeface="Arial"/>
                          <a:cs typeface="Arial"/>
                          <a:sym typeface="Arial"/>
                        </a:rPr>
                        <a:t> », afin qu'il sache que vous l'écoutez.</a:t>
                      </a:r>
                      <a:endParaRPr sz="1600" u="none" strike="noStrike" cap="none" dirty="0">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fr-FR" sz="1600" u="none" strike="noStrike" cap="none" dirty="0">
                          <a:solidFill>
                            <a:schemeClr val="dk1"/>
                          </a:solidFill>
                          <a:latin typeface="Arial"/>
                          <a:ea typeface="Arial"/>
                          <a:cs typeface="Arial"/>
                          <a:sym typeface="Arial"/>
                        </a:rPr>
                        <a:t>Dites à l'enfant ou à son tuteur que vous pouvez </a:t>
                      </a:r>
                      <a:r>
                        <a:rPr lang="fr-FR" sz="1600" b="0" i="0" u="none" strike="noStrike" cap="none" dirty="0">
                          <a:solidFill>
                            <a:schemeClr val="dk1"/>
                          </a:solidFill>
                          <a:latin typeface="Arial"/>
                          <a:ea typeface="Arial"/>
                          <a:cs typeface="Arial"/>
                          <a:sym typeface="Arial"/>
                        </a:rPr>
                        <a:t>voir à </a:t>
                      </a:r>
                      <a:r>
                        <a:rPr lang="fr-FR" sz="1600" u="none" strike="noStrike" cap="none" dirty="0">
                          <a:solidFill>
                            <a:schemeClr val="dk1"/>
                          </a:solidFill>
                          <a:latin typeface="Arial"/>
                          <a:ea typeface="Arial"/>
                          <a:cs typeface="Arial"/>
                          <a:sym typeface="Arial"/>
                        </a:rPr>
                        <a:t>quel point il est bouleversé et que vous le comprenez. Cela peut valider ses sentiments.</a:t>
                      </a:r>
                      <a:endParaRPr sz="1600" u="none" strike="noStrike" cap="none" dirty="0">
                        <a:latin typeface="Arial"/>
                        <a:ea typeface="Arial"/>
                        <a:cs typeface="Arial"/>
                        <a:sym typeface="Arial"/>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600"/>
                        <a:buFont typeface="Arial"/>
                        <a:buNone/>
                      </a:pPr>
                      <a:r>
                        <a:rPr lang="fr-FR" sz="1600" u="none" strike="noStrike" cap="none" dirty="0">
                          <a:latin typeface="Arial"/>
                          <a:ea typeface="Arial"/>
                          <a:cs typeface="Arial"/>
                          <a:sym typeface="Arial"/>
                        </a:rPr>
                        <a:t>Ne posez pas trop de questions, car cela pourrait donner l'impression que vous défiez la personne en détresse et cela pourrait aggraver sa détresse.</a:t>
                      </a:r>
                      <a:endParaRPr sz="1600" u="none" strike="noStrike" cap="none" dirty="0">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fr-FR" sz="1600" i="0" u="none" strike="noStrike" cap="none" dirty="0">
                          <a:solidFill>
                            <a:schemeClr val="dk1"/>
                          </a:solidFill>
                          <a:latin typeface="Arial"/>
                          <a:ea typeface="Arial"/>
                          <a:cs typeface="Arial"/>
                          <a:sym typeface="Arial"/>
                        </a:rPr>
                        <a:t>Lorsque les choses se sont un peu calmées, essayez d'établir la cause de la détresse. Par exemple</a:t>
                      </a:r>
                      <a:r>
                        <a:rPr lang="fr-FR" sz="1600" i="1" u="none" strike="noStrike" cap="none" dirty="0">
                          <a:solidFill>
                            <a:schemeClr val="dk1"/>
                          </a:solidFill>
                          <a:latin typeface="Arial"/>
                          <a:ea typeface="Arial"/>
                          <a:cs typeface="Arial"/>
                          <a:sym typeface="Arial"/>
                        </a:rPr>
                        <a:t>, vous pourriez dire : « Je peux </a:t>
                      </a:r>
                      <a:r>
                        <a:rPr lang="fr-FR" sz="1600" b="0" i="1" u="none" strike="noStrike" cap="none" dirty="0">
                          <a:solidFill>
                            <a:schemeClr val="dk1"/>
                          </a:solidFill>
                          <a:latin typeface="Arial"/>
                          <a:ea typeface="Arial"/>
                          <a:cs typeface="Arial"/>
                          <a:sym typeface="Arial"/>
                        </a:rPr>
                        <a:t>voir à </a:t>
                      </a:r>
                      <a:r>
                        <a:rPr lang="fr-FR" sz="1600" i="1" u="none" strike="noStrike" cap="none" dirty="0">
                          <a:solidFill>
                            <a:schemeClr val="dk1"/>
                          </a:solidFill>
                          <a:latin typeface="Arial"/>
                          <a:ea typeface="Arial"/>
                          <a:cs typeface="Arial"/>
                          <a:sym typeface="Arial"/>
                        </a:rPr>
                        <a:t>quel point tu es bouleversé, dis-moi ce qui s'est passé ».</a:t>
                      </a:r>
                      <a:endParaRPr sz="1600" i="1" u="none" strike="noStrike" cap="none" dirty="0">
                        <a:latin typeface="Arial"/>
                        <a:ea typeface="Arial"/>
                        <a:cs typeface="Arial"/>
                        <a:sym typeface="Arial"/>
                      </a:endParaRPr>
                    </a:p>
                  </a:txBody>
                  <a:tcPr marL="91450" marR="91450" marT="45725" marB="45725"/>
                </a:tc>
                <a:extLst>
                  <a:ext uri="{0D108BD9-81ED-4DB2-BD59-A6C34878D82A}">
                    <a16:rowId xmlns:a16="http://schemas.microsoft.com/office/drawing/2014/main" val="10004"/>
                  </a:ext>
                </a:extLst>
              </a:tr>
            </a:tbl>
          </a:graphicData>
        </a:graphic>
      </p:graphicFrame>
      <p:sp>
        <p:nvSpPr>
          <p:cNvPr id="400" name="Google Shape;400;p20"/>
          <p:cNvSpPr/>
          <p:nvPr/>
        </p:nvSpPr>
        <p:spPr>
          <a:xfrm>
            <a:off x="9214097" y="33251"/>
            <a:ext cx="2977903" cy="1153209"/>
          </a:xfrm>
          <a:prstGeom prst="cloudCallout">
            <a:avLst>
              <a:gd name="adj1" fmla="val -20833"/>
              <a:gd name="adj2" fmla="val 62500"/>
            </a:avLst>
          </a:prstGeom>
          <a:solidFill>
            <a:schemeClr val="accent1"/>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1800"/>
            </a:pPr>
            <a:r>
              <a:rPr lang="fr-FR" sz="1600" dirty="0">
                <a:solidFill>
                  <a:schemeClr val="bg1"/>
                </a:solidFill>
                <a:latin typeface="Calibri"/>
                <a:ea typeface="Calibri"/>
                <a:cs typeface="Calibri"/>
                <a:sym typeface="Calibri"/>
              </a:rPr>
              <a:t>Restez au téléphone jusqu'à ce qu'ils se soient calmés !</a:t>
            </a:r>
            <a:endParaRPr sz="1600" b="0" i="0" u="none" strike="noStrike" cap="none" dirty="0">
              <a:solidFill>
                <a:schemeClr val="bg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1"/>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p>
            <a:pPr lvl="0"/>
            <a:r>
              <a:rPr lang="fr-FR" dirty="0"/>
              <a:t>Gérer un enfant ou un tuteur en colère</a:t>
            </a:r>
            <a:endParaRPr dirty="0"/>
          </a:p>
        </p:txBody>
      </p:sp>
      <p:graphicFrame>
        <p:nvGraphicFramePr>
          <p:cNvPr id="406" name="Google Shape;406;p21"/>
          <p:cNvGraphicFramePr/>
          <p:nvPr>
            <p:extLst>
              <p:ext uri="{D42A27DB-BD31-4B8C-83A1-F6EECF244321}">
                <p14:modId xmlns:p14="http://schemas.microsoft.com/office/powerpoint/2010/main" val="1059322549"/>
              </p:ext>
            </p:extLst>
          </p:nvPr>
        </p:nvGraphicFramePr>
        <p:xfrm>
          <a:off x="556167" y="1486500"/>
          <a:ext cx="11091882" cy="5218333"/>
        </p:xfrm>
        <a:graphic>
          <a:graphicData uri="http://schemas.openxmlformats.org/drawingml/2006/table">
            <a:tbl>
              <a:tblPr firstRow="1" bandRow="1">
                <a:noFill/>
                <a:tableStyleId>{615369DC-D0A2-443D-A084-90760549AD2D}</a:tableStyleId>
              </a:tblPr>
              <a:tblGrid>
                <a:gridCol w="5545941">
                  <a:extLst>
                    <a:ext uri="{9D8B030D-6E8A-4147-A177-3AD203B41FA5}">
                      <a16:colId xmlns:a16="http://schemas.microsoft.com/office/drawing/2014/main" val="20000"/>
                    </a:ext>
                  </a:extLst>
                </a:gridCol>
                <a:gridCol w="5545941">
                  <a:extLst>
                    <a:ext uri="{9D8B030D-6E8A-4147-A177-3AD203B41FA5}">
                      <a16:colId xmlns:a16="http://schemas.microsoft.com/office/drawing/2014/main" val="20001"/>
                    </a:ext>
                  </a:extLst>
                </a:gridCol>
              </a:tblGrid>
              <a:tr h="326802">
                <a:tc gridSpan="2">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dirty="0">
                          <a:solidFill>
                            <a:schemeClr val="bg1"/>
                          </a:solidFill>
                        </a:rPr>
                        <a:t>Appel </a:t>
                      </a:r>
                      <a:r>
                        <a:rPr lang="en-GB" sz="1800" b="1" i="0" u="none" strike="noStrike" cap="none" dirty="0">
                          <a:solidFill>
                            <a:schemeClr val="bg1"/>
                          </a:solidFill>
                          <a:latin typeface="Calibri"/>
                          <a:ea typeface="Calibri"/>
                          <a:cs typeface="Calibri"/>
                          <a:sym typeface="Arial"/>
                        </a:rPr>
                        <a:t>furieux </a:t>
                      </a:r>
                      <a:endParaRPr sz="1800" b="1" i="0" u="none" strike="noStrike" cap="none" dirty="0">
                        <a:solidFill>
                          <a:schemeClr val="bg1"/>
                        </a:solidFill>
                        <a:latin typeface="Calibri"/>
                        <a:ea typeface="Calibri"/>
                        <a:cs typeface="Calibri"/>
                        <a:sym typeface="Aria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782442">
                <a:tc>
                  <a:txBody>
                    <a:bodyPr/>
                    <a:lstStyle/>
                    <a:p>
                      <a:pPr marL="0" marR="0" lvl="0" indent="0" algn="l" rtl="0">
                        <a:lnSpc>
                          <a:spcPct val="100000"/>
                        </a:lnSpc>
                        <a:spcBef>
                          <a:spcPts val="0"/>
                        </a:spcBef>
                        <a:spcAft>
                          <a:spcPts val="0"/>
                        </a:spcAft>
                        <a:buClr>
                          <a:srgbClr val="000000"/>
                        </a:buClr>
                        <a:buSzPts val="1800"/>
                        <a:buFont typeface="Arial"/>
                        <a:buNone/>
                      </a:pPr>
                      <a:r>
                        <a:rPr lang="fr-FR" sz="1800" u="none" strike="noStrike" cap="none" dirty="0">
                          <a:solidFill>
                            <a:schemeClr val="dk1"/>
                          </a:solidFill>
                          <a:latin typeface="Arial"/>
                          <a:ea typeface="Arial"/>
                          <a:cs typeface="Arial"/>
                          <a:sym typeface="Arial"/>
                        </a:rPr>
                        <a:t>Ne paniquez pas </a:t>
                      </a:r>
                      <a:r>
                        <a:rPr lang="en-GB" sz="1800" u="none" strike="noStrike" cap="none" dirty="0">
                          <a:solidFill>
                            <a:schemeClr val="dk1"/>
                          </a:solidFill>
                          <a:latin typeface="Arial"/>
                          <a:ea typeface="Arial"/>
                          <a:cs typeface="Arial"/>
                          <a:sym typeface="Arial"/>
                        </a:rPr>
                        <a:t>–</a:t>
                      </a:r>
                      <a:r>
                        <a:rPr lang="fr-FR" sz="1800" u="none" strike="noStrike" cap="none" baseline="0" dirty="0">
                          <a:solidFill>
                            <a:schemeClr val="dk1"/>
                          </a:solidFill>
                          <a:latin typeface="Arial"/>
                          <a:ea typeface="Arial"/>
                          <a:cs typeface="Arial"/>
                          <a:sym typeface="Arial"/>
                        </a:rPr>
                        <a:t> </a:t>
                      </a:r>
                      <a:r>
                        <a:rPr lang="fr-FR" sz="1800" u="none" strike="noStrike" cap="none" dirty="0">
                          <a:solidFill>
                            <a:schemeClr val="dk1"/>
                          </a:solidFill>
                          <a:latin typeface="Arial"/>
                          <a:ea typeface="Arial"/>
                          <a:cs typeface="Arial"/>
                          <a:sym typeface="Arial"/>
                        </a:rPr>
                        <a:t>vous êtes en mesure de gérer cette situation.</a:t>
                      </a:r>
                      <a:endParaRPr sz="1800" u="none" strike="noStrike" cap="none" dirty="0">
                        <a:latin typeface="Arial"/>
                        <a:ea typeface="Arial"/>
                        <a:cs typeface="Arial"/>
                        <a:sym typeface="Arial"/>
                      </a:endParaRP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lang="fr-FR" sz="1800" u="none" strike="noStrike" cap="none" dirty="0">
                          <a:latin typeface="Arial"/>
                          <a:ea typeface="Arial"/>
                          <a:cs typeface="Arial"/>
                          <a:sym typeface="Arial"/>
                        </a:rPr>
                        <a:t>Respirez profondément, soyez conscient de votre respiration et </a:t>
                      </a:r>
                      <a:r>
                        <a:rPr lang="fr-FR" sz="1800" b="0" i="0" u="none" strike="noStrike" cap="none" dirty="0">
                          <a:solidFill>
                            <a:schemeClr val="dk1"/>
                          </a:solidFill>
                          <a:latin typeface="Arial"/>
                          <a:ea typeface="Arial"/>
                          <a:cs typeface="Arial"/>
                          <a:sym typeface="Arial"/>
                        </a:rPr>
                        <a:t>posez fermement les </a:t>
                      </a:r>
                      <a:r>
                        <a:rPr lang="fr-FR" sz="1800" b="0" i="0" u="none" strike="noStrike" cap="none" dirty="0">
                          <a:solidFill>
                            <a:schemeClr val="dk1"/>
                          </a:solidFill>
                          <a:latin typeface="Arial"/>
                          <a:ea typeface="Calibri"/>
                          <a:cs typeface="Arial"/>
                          <a:sym typeface="Arial"/>
                        </a:rPr>
                        <a:t>pieds au sol pour un bon ancrage</a:t>
                      </a:r>
                      <a:endParaRPr lang="fr-FR" sz="1800" u="none" strike="noStrike" cap="none" dirty="0">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r h="675950">
                <a:tc>
                  <a:txBody>
                    <a:bodyPr/>
                    <a:lstStyle/>
                    <a:p>
                      <a:pPr marL="0" marR="0" lvl="0" indent="0" algn="l" rtl="0">
                        <a:lnSpc>
                          <a:spcPct val="100000"/>
                        </a:lnSpc>
                        <a:spcBef>
                          <a:spcPts val="0"/>
                        </a:spcBef>
                        <a:spcAft>
                          <a:spcPts val="0"/>
                        </a:spcAft>
                        <a:buClr>
                          <a:srgbClr val="000000"/>
                        </a:buClr>
                        <a:buSzPts val="1800"/>
                        <a:buFont typeface="Arial"/>
                        <a:buNone/>
                      </a:pPr>
                      <a:r>
                        <a:rPr lang="fr-FR" sz="1800" u="none" strike="noStrike" cap="none" dirty="0">
                          <a:latin typeface="Arial"/>
                          <a:ea typeface="Arial"/>
                          <a:cs typeface="Arial"/>
                          <a:sym typeface="Arial"/>
                        </a:rPr>
                        <a:t>Écoutez l'enfant ou le tuteur et essayez de comprendre pourquoi il est en colère. N'oubliez pas que sa colère n'est pas dirigée contre vous ou causée par vous. Elle est probablement due à sa situation et à ses expériences. Laissez-le exprimer sa colère et écoutez-le, en utilisant de petits indices verbaux tels que « je vois » et « hein » pour lui faire savoir que vous l'écoutez.</a:t>
                      </a:r>
                      <a:endParaRPr sz="1800" u="none" strike="noStrike" cap="none" dirty="0">
                        <a:latin typeface="Arial"/>
                        <a:ea typeface="Arial"/>
                        <a:cs typeface="Arial"/>
                        <a:sym typeface="Arial"/>
                      </a:endParaRPr>
                    </a:p>
                  </a:txBody>
                  <a:tcPr marL="91450" marR="91450" marT="45725" marB="45725"/>
                </a:tc>
                <a:tc>
                  <a:txBody>
                    <a:bodyPr/>
                    <a:lstStyle/>
                    <a:p>
                      <a:pPr marL="0" marR="0" lvl="0" indent="0" algn="just" rtl="0">
                        <a:lnSpc>
                          <a:spcPct val="115000"/>
                        </a:lnSpc>
                        <a:spcBef>
                          <a:spcPts val="0"/>
                        </a:spcBef>
                        <a:spcAft>
                          <a:spcPts val="0"/>
                        </a:spcAft>
                        <a:buClr>
                          <a:srgbClr val="000000"/>
                        </a:buClr>
                        <a:buSzPts val="1800"/>
                        <a:buFont typeface="Arial"/>
                        <a:buNone/>
                      </a:pPr>
                      <a:r>
                        <a:rPr lang="fr-FR" sz="1800" b="0" i="0" u="none" strike="noStrike" cap="none" dirty="0">
                          <a:solidFill>
                            <a:srgbClr val="000000"/>
                          </a:solidFill>
                          <a:latin typeface="Arial"/>
                          <a:ea typeface="Arial"/>
                          <a:cs typeface="Arial"/>
                          <a:sym typeface="Arial"/>
                        </a:rPr>
                        <a:t>Reconnaissez leur colère en utilisant des énoncés d'identification tels que « </a:t>
                      </a:r>
                      <a:r>
                        <a:rPr lang="fr-FR" sz="1800" b="0" i="1" u="none" strike="noStrike" cap="none" dirty="0">
                          <a:solidFill>
                            <a:srgbClr val="000000"/>
                          </a:solidFill>
                          <a:latin typeface="Arial"/>
                          <a:ea typeface="Arial"/>
                          <a:cs typeface="Arial"/>
                          <a:sym typeface="Arial"/>
                        </a:rPr>
                        <a:t>Je peux voir que vous êtes en colère à propos de... » et « Je peux comprendre pourquoi vous êtes si en colère... ».</a:t>
                      </a:r>
                      <a:endParaRPr sz="1800" b="0" i="1" u="none" strike="noStrike" cap="none" dirty="0">
                        <a:solidFill>
                          <a:srgbClr val="000000"/>
                        </a:solidFill>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675950">
                <a:tc gridSpan="2">
                  <a:txBody>
                    <a:bodyPr/>
                    <a:lstStyle/>
                    <a:p>
                      <a:pPr marL="0" marR="0" lvl="0" indent="0" algn="just" rtl="0">
                        <a:lnSpc>
                          <a:spcPct val="115000"/>
                        </a:lnSpc>
                        <a:spcBef>
                          <a:spcPts val="0"/>
                        </a:spcBef>
                        <a:spcAft>
                          <a:spcPts val="0"/>
                        </a:spcAft>
                        <a:buClr>
                          <a:srgbClr val="000000"/>
                        </a:buClr>
                        <a:buSzPts val="1800"/>
                        <a:buFont typeface="Arial"/>
                        <a:buNone/>
                      </a:pPr>
                      <a:r>
                        <a:rPr lang="fr-FR" sz="1800" u="none" strike="noStrike" cap="none" dirty="0">
                          <a:latin typeface="Arial"/>
                          <a:ea typeface="Arial"/>
                          <a:cs typeface="Arial"/>
                          <a:sym typeface="Arial"/>
                        </a:rPr>
                        <a:t>Si la colère de l'enfant ou du tuteur ne se dissipe pas, mais qu'elle est plutôt dirigée vers vous, rendant l'appel difficile, vous pourriez mettre fin à l'appel avec douceur et respect. Essayez d'appeler ou de texter l'enfant ou le tuteur plus tard pour vérifier si la communication est possible. Si ces tentatives échouent, vous pouvez vous contenter de vous enquérir de son bien-être avec l'aide d'une autre personne en qui l'enfant/le tuteur a confiance. </a:t>
                      </a:r>
                      <a:endParaRPr sz="1800" u="none" strike="noStrike" cap="none" dirty="0">
                        <a:latin typeface="Arial"/>
                        <a:ea typeface="Arial"/>
                        <a:cs typeface="Arial"/>
                        <a:sym typeface="Arial"/>
                      </a:endParaRPr>
                    </a:p>
                  </a:txBody>
                  <a:tcPr marL="50800" marR="50800" marT="50800" marB="50800"/>
                </a:tc>
                <a:tc h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0"/>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p>
            <a:pPr lvl="0"/>
            <a:r>
              <a:rPr lang="fr-FR" dirty="0"/>
              <a:t>Les choses utiles à dire lorsque vous recevez un appel silencieux</a:t>
            </a:r>
            <a:endParaRPr dirty="0"/>
          </a:p>
        </p:txBody>
      </p:sp>
      <p:sp>
        <p:nvSpPr>
          <p:cNvPr id="412" name="Google Shape;412;p60"/>
          <p:cNvSpPr txBox="1">
            <a:spLocks noGrp="1"/>
          </p:cNvSpPr>
          <p:nvPr>
            <p:ph type="body" idx="2"/>
          </p:nvPr>
        </p:nvSpPr>
        <p:spPr>
          <a:xfrm>
            <a:off x="603147" y="1428555"/>
            <a:ext cx="10820015" cy="4440400"/>
          </a:xfrm>
          <a:prstGeom prst="rect">
            <a:avLst/>
          </a:prstGeom>
          <a:noFill/>
          <a:ln>
            <a:noFill/>
          </a:ln>
        </p:spPr>
        <p:txBody>
          <a:bodyPr spcFirstLastPara="1" wrap="square" lIns="91425" tIns="45700" rIns="91425" bIns="45700" anchor="t" anchorCtr="0">
            <a:noAutofit/>
          </a:bodyPr>
          <a:lstStyle/>
          <a:p>
            <a:pPr marL="342900" lvl="0" indent="-342900" algn="just">
              <a:lnSpc>
                <a:spcPct val="115000"/>
              </a:lnSpc>
              <a:buFont typeface="Noto Sans Symbols"/>
              <a:buChar char="∙"/>
            </a:pPr>
            <a:r>
              <a:rPr lang="fr-FR" sz="2000" dirty="0">
                <a:solidFill>
                  <a:srgbClr val="000000"/>
                </a:solidFill>
                <a:latin typeface="+mj-lt"/>
                <a:ea typeface="Arial"/>
                <a:cs typeface="Arial"/>
                <a:sym typeface="Arial"/>
              </a:rPr>
              <a:t>« Je sais que ça peut être difficile de trouver les mots adéquats pour décrire ce qui se passe. Prenez votre temps. Je suis là pour vous écouter si vous voulez me parler. » </a:t>
            </a:r>
            <a:endParaRPr sz="2000" dirty="0">
              <a:solidFill>
                <a:srgbClr val="000000"/>
              </a:solidFill>
              <a:latin typeface="+mj-lt"/>
            </a:endParaRPr>
          </a:p>
          <a:p>
            <a:pPr marL="342900" lvl="0" indent="-342900" algn="just">
              <a:lnSpc>
                <a:spcPct val="115000"/>
              </a:lnSpc>
              <a:buFont typeface="Noto Sans Symbols"/>
              <a:buChar char="∙"/>
            </a:pPr>
            <a:r>
              <a:rPr lang="fr-FR" sz="2000" dirty="0">
                <a:solidFill>
                  <a:srgbClr val="000000"/>
                </a:solidFill>
                <a:latin typeface="+mj-lt"/>
                <a:ea typeface="Arial"/>
                <a:cs typeface="Arial"/>
                <a:sym typeface="Arial"/>
              </a:rPr>
              <a:t>« Je sais qu'il peut être difficile de trouver les mots justes pour décrire ce qui se passe. Je veux juste vous faire savoir que je ne partagerai aucune de vos informations personnelles avec d'autres personnes. » </a:t>
            </a:r>
            <a:endParaRPr sz="2000" dirty="0">
              <a:solidFill>
                <a:srgbClr val="000000"/>
              </a:solidFill>
              <a:latin typeface="+mj-lt"/>
            </a:endParaRPr>
          </a:p>
          <a:p>
            <a:pPr marL="342900" lvl="0" indent="-342900" algn="just">
              <a:lnSpc>
                <a:spcPct val="115000"/>
              </a:lnSpc>
              <a:buFont typeface="Noto Sans Symbols"/>
              <a:buChar char="∙"/>
            </a:pPr>
            <a:r>
              <a:rPr lang="fr-FR" sz="2000" dirty="0">
                <a:solidFill>
                  <a:srgbClr val="000000"/>
                </a:solidFill>
                <a:latin typeface="+mj-lt"/>
                <a:ea typeface="Arial"/>
                <a:cs typeface="Arial"/>
                <a:sym typeface="Arial"/>
              </a:rPr>
              <a:t>« Je sais que c'est parfois difficile de parler de ce qui se passe, alors si vous n'avez pas envie de parler maintenant, vous pouvez rappeler à n'importe quel moment. »</a:t>
            </a:r>
          </a:p>
          <a:p>
            <a:pPr marL="342900" lvl="0" indent="-342900" algn="just" rtl="0">
              <a:lnSpc>
                <a:spcPct val="115000"/>
              </a:lnSpc>
              <a:spcBef>
                <a:spcPts val="1000"/>
              </a:spcBef>
              <a:spcAft>
                <a:spcPts val="0"/>
              </a:spcAft>
              <a:buSzPts val="2800"/>
              <a:buFont typeface="Noto Sans Symbols"/>
              <a:buChar char="∙"/>
            </a:pPr>
            <a:endParaRPr sz="2000" dirty="0">
              <a:solidFill>
                <a:srgbClr val="000000"/>
              </a:solidFill>
              <a:latin typeface="+mj-lt"/>
              <a:ea typeface="Arial"/>
              <a:cs typeface="Arial"/>
              <a:sym typeface="Arial"/>
            </a:endParaRPr>
          </a:p>
          <a:p>
            <a:pPr marL="50800" lvl="0" indent="0">
              <a:buNone/>
            </a:pPr>
            <a:r>
              <a:rPr lang="fr-FR" sz="2000" b="1" dirty="0">
                <a:solidFill>
                  <a:srgbClr val="000000"/>
                </a:solidFill>
                <a:latin typeface="+mj-lt"/>
                <a:ea typeface="Arial"/>
                <a:cs typeface="Arial"/>
                <a:sym typeface="Arial"/>
              </a:rPr>
              <a:t>Si l'appel commence à être répétitif et inconfortable : </a:t>
            </a:r>
            <a:endParaRPr sz="2000" dirty="0">
              <a:solidFill>
                <a:srgbClr val="000000"/>
              </a:solidFill>
              <a:latin typeface="+mj-lt"/>
            </a:endParaRPr>
          </a:p>
          <a:p>
            <a:pPr marL="50800" lvl="0" indent="0">
              <a:buNone/>
            </a:pPr>
            <a:r>
              <a:rPr lang="fr-FR" sz="2000" dirty="0">
                <a:solidFill>
                  <a:srgbClr val="000000"/>
                </a:solidFill>
                <a:latin typeface="+mj-lt"/>
                <a:ea typeface="Arial"/>
                <a:cs typeface="Arial"/>
                <a:sym typeface="Arial"/>
              </a:rPr>
              <a:t>« Je tiens à vous rappeler que nous sommes là pour vous écouter et vous soutenir lorsque vous vous sentez prêt à parler. Pour l'instant, je vais mettre fin à cet appel, mais sachez que nous sommes là pour vous soutenir chaque fois que vous avez besoin d'appeler. »</a:t>
            </a:r>
            <a:endParaRPr sz="2000" dirty="0">
              <a:solidFill>
                <a:srgbClr val="000000"/>
              </a:solidFill>
              <a:latin typeface="+mj-lt"/>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1"/>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p>
            <a:pPr lvl="0"/>
            <a:r>
              <a:rPr lang="fr-FR" dirty="0"/>
              <a:t>Les choses utiles à dire lorsqu'un appel dure trop longtemps</a:t>
            </a:r>
            <a:endParaRPr dirty="0"/>
          </a:p>
        </p:txBody>
      </p:sp>
      <p:sp>
        <p:nvSpPr>
          <p:cNvPr id="418" name="Google Shape;418;p61"/>
          <p:cNvSpPr txBox="1">
            <a:spLocks noGrp="1"/>
          </p:cNvSpPr>
          <p:nvPr>
            <p:ph type="body" idx="2"/>
          </p:nvPr>
        </p:nvSpPr>
        <p:spPr>
          <a:xfrm>
            <a:off x="656020" y="1950166"/>
            <a:ext cx="10820015" cy="3729037"/>
          </a:xfrm>
          <a:prstGeom prst="rect">
            <a:avLst/>
          </a:prstGeom>
          <a:noFill/>
          <a:ln>
            <a:noFill/>
          </a:ln>
        </p:spPr>
        <p:txBody>
          <a:bodyPr spcFirstLastPara="1" wrap="square" lIns="91425" tIns="45700" rIns="91425" bIns="45700" anchor="t" anchorCtr="0">
            <a:normAutofit fontScale="92500"/>
          </a:bodyPr>
          <a:lstStyle/>
          <a:p>
            <a:pPr marL="342900" lvl="0" indent="-342900">
              <a:lnSpc>
                <a:spcPct val="115000"/>
              </a:lnSpc>
              <a:buFont typeface="Noto Sans Symbols"/>
              <a:buChar char="∙"/>
            </a:pPr>
            <a:r>
              <a:rPr lang="fr-FR" sz="2000" dirty="0">
                <a:solidFill>
                  <a:srgbClr val="000000"/>
                </a:solidFill>
                <a:latin typeface="Arial" panose="020B0604020202020204" pitchFamily="34" charset="0"/>
                <a:ea typeface="Arial"/>
                <a:cs typeface="Arial" panose="020B0604020202020204" pitchFamily="34" charset="0"/>
                <a:sym typeface="Arial"/>
              </a:rPr>
              <a:t>« Nous avons parlé de beaucoup de choses au cours de cet appel. Comment vous sentez-vous maintenant ? » </a:t>
            </a:r>
            <a:endParaRPr sz="2000" dirty="0">
              <a:solidFill>
                <a:srgbClr val="000000"/>
              </a:solidFill>
              <a:latin typeface="Arial" panose="020B0604020202020204" pitchFamily="34" charset="0"/>
              <a:cs typeface="Arial" panose="020B0604020202020204" pitchFamily="34" charset="0"/>
            </a:endParaRPr>
          </a:p>
          <a:p>
            <a:pPr marL="342900" lvl="0" indent="-342900">
              <a:lnSpc>
                <a:spcPct val="115000"/>
              </a:lnSpc>
              <a:buFont typeface="Noto Sans Symbols"/>
              <a:buChar char="∙"/>
            </a:pPr>
            <a:r>
              <a:rPr lang="fr-FR" sz="2000" dirty="0">
                <a:solidFill>
                  <a:srgbClr val="000000"/>
                </a:solidFill>
                <a:latin typeface="Arial" panose="020B0604020202020204" pitchFamily="34" charset="0"/>
                <a:ea typeface="Arial"/>
                <a:cs typeface="Arial" panose="020B0604020202020204" pitchFamily="34" charset="0"/>
                <a:sym typeface="Arial"/>
              </a:rPr>
              <a:t>« Nous avons parlé de beaucoup de choses au cours de cet appel. Ai-je répondu à toutes vos questions ? »</a:t>
            </a:r>
            <a:endParaRPr sz="2000" dirty="0">
              <a:solidFill>
                <a:srgbClr val="000000"/>
              </a:solidFill>
              <a:latin typeface="Arial" panose="020B0604020202020204" pitchFamily="34" charset="0"/>
              <a:cs typeface="Arial" panose="020B0604020202020204" pitchFamily="34" charset="0"/>
            </a:endParaRPr>
          </a:p>
          <a:p>
            <a:pPr marL="342900" lvl="0" indent="-342900">
              <a:lnSpc>
                <a:spcPct val="115000"/>
              </a:lnSpc>
              <a:buFont typeface="Noto Sans Symbols"/>
              <a:buChar char="∙"/>
            </a:pPr>
            <a:r>
              <a:rPr lang="fr-FR" sz="2000" dirty="0">
                <a:solidFill>
                  <a:srgbClr val="000000"/>
                </a:solidFill>
                <a:latin typeface="Arial" panose="020B0604020202020204" pitchFamily="34" charset="0"/>
                <a:ea typeface="Arial"/>
                <a:cs typeface="Arial" panose="020B0604020202020204" pitchFamily="34" charset="0"/>
                <a:sym typeface="Arial"/>
              </a:rPr>
              <a:t>« Peut-être qu'il vous faut prendre un peu de temps pour réfléchir à tout ce dont nous avons parlé aujourd'hui, et vous pourrez rappeler une autre fois pour en parler un peu plus. »</a:t>
            </a:r>
            <a:endParaRPr sz="2000" dirty="0">
              <a:solidFill>
                <a:srgbClr val="000000"/>
              </a:solidFill>
              <a:latin typeface="Arial" panose="020B0604020202020204" pitchFamily="34" charset="0"/>
              <a:cs typeface="Arial" panose="020B0604020202020204" pitchFamily="34" charset="0"/>
            </a:endParaRPr>
          </a:p>
          <a:p>
            <a:pPr marL="342900" lvl="0" indent="-342900">
              <a:lnSpc>
                <a:spcPct val="115000"/>
              </a:lnSpc>
              <a:buFont typeface="Noto Sans Symbols"/>
              <a:buChar char="∙"/>
            </a:pPr>
            <a:r>
              <a:rPr lang="fr-FR" sz="2000" dirty="0">
                <a:solidFill>
                  <a:srgbClr val="000000"/>
                </a:solidFill>
                <a:latin typeface="Arial" panose="020B0604020202020204" pitchFamily="34" charset="0"/>
                <a:ea typeface="Arial"/>
                <a:cs typeface="Arial" panose="020B0604020202020204" pitchFamily="34" charset="0"/>
                <a:sym typeface="Arial"/>
              </a:rPr>
              <a:t>Je suis désolé, je dois y aller maintenant, car je dois gérer un autre appel. Je vais donc devoir vous laisser partir. Vous savez que vous pouvez rappeler si vous avez besoin de soutien.</a:t>
            </a:r>
            <a:endParaRPr sz="2000" dirty="0">
              <a:solidFill>
                <a:srgbClr val="000000"/>
              </a:solidFill>
              <a:latin typeface="Arial" panose="020B0604020202020204" pitchFamily="34" charset="0"/>
              <a:cs typeface="Arial" panose="020B0604020202020204" pitchFamily="34" charset="0"/>
            </a:endParaRPr>
          </a:p>
          <a:p>
            <a:pPr marL="457200" lvl="0" indent="-228600" algn="l" rtl="0">
              <a:lnSpc>
                <a:spcPct val="90000"/>
              </a:lnSpc>
              <a:spcBef>
                <a:spcPts val="1000"/>
              </a:spcBef>
              <a:spcAft>
                <a:spcPts val="0"/>
              </a:spcAft>
              <a:buClr>
                <a:schemeClr val="accent2"/>
              </a:buClr>
              <a:buSzPts val="2800"/>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lvl="0"/>
            <a:r>
              <a:rPr lang="fr-FR" dirty="0"/>
              <a:t>C'est l'heure</a:t>
            </a:r>
            <a:r>
              <a:rPr lang="en-GB" dirty="0"/>
              <a:t> de la pratique !!</a:t>
            </a:r>
            <a:endParaRPr dirty="0"/>
          </a:p>
        </p:txBody>
      </p:sp>
      <p:sp>
        <p:nvSpPr>
          <p:cNvPr id="424" name="Google Shape;424;p22"/>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GB" dirty="0" err="1"/>
              <a:t>Objectif</a:t>
            </a:r>
            <a:endParaRPr dirty="0"/>
          </a:p>
        </p:txBody>
      </p:sp>
      <p:sp>
        <p:nvSpPr>
          <p:cNvPr id="425" name="Google Shape;425;p22"/>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p>
            <a:pPr marL="228600" lvl="0" indent="-228600">
              <a:spcBef>
                <a:spcPts val="0"/>
              </a:spcBef>
              <a:buSzPts val="2000"/>
            </a:pPr>
            <a:r>
              <a:rPr lang="fr-FR" sz="2000" dirty="0">
                <a:solidFill>
                  <a:srgbClr val="000000"/>
                </a:solidFill>
                <a:latin typeface="Arial"/>
                <a:ea typeface="Arial"/>
                <a:cs typeface="Arial"/>
                <a:sym typeface="Arial"/>
              </a:rPr>
              <a:t>Démontrer comment tenir des séances de gestion de cas par téléphone en toute sécurité</a:t>
            </a:r>
            <a:endParaRPr sz="2000" dirty="0"/>
          </a:p>
        </p:txBody>
      </p:sp>
      <p:pic>
        <p:nvPicPr>
          <p:cNvPr id="426" name="Google Shape;426;p22"/>
          <p:cNvPicPr preferRelativeResize="0"/>
          <p:nvPr/>
        </p:nvPicPr>
        <p:blipFill rotWithShape="1">
          <a:blip r:embed="rId3">
            <a:alphaModFix/>
          </a:blip>
          <a:srcRect/>
          <a:stretch/>
        </p:blipFill>
        <p:spPr>
          <a:xfrm>
            <a:off x="8248574" y="2833689"/>
            <a:ext cx="1902117" cy="190821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lvl="0"/>
            <a:r>
              <a:rPr lang="fr-FR" dirty="0"/>
              <a:t>C'est l'heure</a:t>
            </a:r>
            <a:r>
              <a:rPr lang="en-GB" dirty="0"/>
              <a:t> de la pratique !</a:t>
            </a:r>
            <a:endParaRPr dirty="0"/>
          </a:p>
        </p:txBody>
      </p:sp>
      <p:sp>
        <p:nvSpPr>
          <p:cNvPr id="432" name="Google Shape;432;p23"/>
          <p:cNvSpPr txBox="1">
            <a:spLocks noGrp="1"/>
          </p:cNvSpPr>
          <p:nvPr>
            <p:ph type="body" idx="1"/>
          </p:nvPr>
        </p:nvSpPr>
        <p:spPr>
          <a:xfrm>
            <a:off x="656022" y="1532322"/>
            <a:ext cx="10820015" cy="889331"/>
          </a:xfrm>
          <a:prstGeom prst="rect">
            <a:avLst/>
          </a:prstGeom>
          <a:noFill/>
          <a:ln>
            <a:noFill/>
          </a:ln>
        </p:spPr>
        <p:txBody>
          <a:bodyPr spcFirstLastPara="1" wrap="square" lIns="91425" tIns="45700" rIns="91425" bIns="45700" anchor="t" anchorCtr="0">
            <a:normAutofit fontScale="85000" lnSpcReduction="20000"/>
          </a:bodyPr>
          <a:lstStyle/>
          <a:p>
            <a:pPr marL="0" lvl="0" indent="0">
              <a:spcBef>
                <a:spcPts val="0"/>
              </a:spcBef>
              <a:buSzPct val="90740"/>
            </a:pPr>
            <a:r>
              <a:rPr lang="fr-FR" dirty="0"/>
              <a:t>Par groupes de 3 : désignez un membre du groupe pour jouer le rôle du gestionnaire de cas, un autre pour jouer le rôle de l'enfant ou du tuteur et un troisième pour jouer le rôle d'observateur </a:t>
            </a:r>
            <a:r>
              <a:rPr lang="en-GB" dirty="0"/>
              <a:t>—</a:t>
            </a:r>
            <a:r>
              <a:rPr lang="fr-FR" dirty="0"/>
              <a:t> à tour de rôle</a:t>
            </a:r>
            <a:endParaRPr dirty="0"/>
          </a:p>
          <a:p>
            <a:pPr marL="0" lvl="0" indent="0" algn="l" rtl="0">
              <a:lnSpc>
                <a:spcPct val="90000"/>
              </a:lnSpc>
              <a:spcBef>
                <a:spcPts val="1000"/>
              </a:spcBef>
              <a:spcAft>
                <a:spcPts val="0"/>
              </a:spcAft>
              <a:buClr>
                <a:schemeClr val="accent1"/>
              </a:buClr>
              <a:buSzPct val="100000"/>
              <a:buNone/>
            </a:pPr>
            <a:endParaRPr dirty="0"/>
          </a:p>
        </p:txBody>
      </p:sp>
      <p:sp>
        <p:nvSpPr>
          <p:cNvPr id="433" name="Google Shape;433;p23"/>
          <p:cNvSpPr txBox="1">
            <a:spLocks noGrp="1"/>
          </p:cNvSpPr>
          <p:nvPr>
            <p:ph type="body" idx="2"/>
          </p:nvPr>
        </p:nvSpPr>
        <p:spPr>
          <a:xfrm>
            <a:off x="655637" y="2659857"/>
            <a:ext cx="10820400" cy="3729038"/>
          </a:xfrm>
          <a:prstGeom prst="rect">
            <a:avLst/>
          </a:prstGeom>
          <a:noFill/>
          <a:ln>
            <a:noFill/>
          </a:ln>
        </p:spPr>
        <p:txBody>
          <a:bodyPr spcFirstLastPara="1" wrap="square" lIns="91425" tIns="45700" rIns="91425" bIns="45700" anchor="t" anchorCtr="0">
            <a:normAutofit/>
          </a:bodyPr>
          <a:lstStyle/>
          <a:p>
            <a:pPr marL="228600" lvl="0" indent="-228600">
              <a:spcBef>
                <a:spcPts val="0"/>
              </a:spcBef>
            </a:pPr>
            <a:r>
              <a:rPr lang="fr-FR" sz="2000" dirty="0">
                <a:solidFill>
                  <a:srgbClr val="000000"/>
                </a:solidFill>
                <a:latin typeface="+mj-lt"/>
              </a:rPr>
              <a:t>Les participants ont constitué leurs groupes WhatsApp ou Signal </a:t>
            </a:r>
          </a:p>
          <a:p>
            <a:pPr marL="0" lvl="0" indent="0">
              <a:spcBef>
                <a:spcPts val="0"/>
              </a:spcBef>
              <a:buNone/>
            </a:pPr>
            <a:endParaRPr lang="en-GB" sz="2000" dirty="0">
              <a:solidFill>
                <a:srgbClr val="000000"/>
              </a:solidFill>
              <a:latin typeface="+mj-lt"/>
            </a:endParaRPr>
          </a:p>
          <a:p>
            <a:pPr marL="228600" lvl="0" indent="-228600">
              <a:spcBef>
                <a:spcPts val="0"/>
              </a:spcBef>
            </a:pPr>
            <a:r>
              <a:rPr lang="fr-FR" sz="2000" dirty="0">
                <a:solidFill>
                  <a:srgbClr val="000000"/>
                </a:solidFill>
                <a:latin typeface="+mj-lt"/>
              </a:rPr>
              <a:t>Ils lisent tous le scénario et les observateurs lisent la carte d'observateur</a:t>
            </a:r>
            <a:endParaRPr sz="2000" dirty="0">
              <a:solidFill>
                <a:srgbClr val="000000"/>
              </a:solidFill>
              <a:latin typeface="+mj-lt"/>
            </a:endParaRPr>
          </a:p>
          <a:p>
            <a:pPr marL="228600" lvl="0" indent="-228600"/>
            <a:r>
              <a:rPr lang="fr-FR" sz="2000" dirty="0">
                <a:solidFill>
                  <a:srgbClr val="000000"/>
                </a:solidFill>
                <a:latin typeface="+mj-lt"/>
              </a:rPr>
              <a:t>Ils survolent tous la « Fiche de conseils pour la gestion de cas par téléphone ».</a:t>
            </a:r>
            <a:endParaRPr sz="2000" dirty="0">
              <a:solidFill>
                <a:srgbClr val="000000"/>
              </a:solidFill>
              <a:latin typeface="+mj-lt"/>
            </a:endParaRPr>
          </a:p>
          <a:p>
            <a:pPr marL="228600" lvl="0" indent="-228600"/>
            <a:r>
              <a:rPr lang="fr-FR" sz="2000" dirty="0">
                <a:solidFill>
                  <a:srgbClr val="000000"/>
                </a:solidFill>
                <a:latin typeface="+mj-lt"/>
              </a:rPr>
              <a:t>Chaque gestionnaire de cas appelle l'enfant ou le tuteur de son groupe</a:t>
            </a:r>
            <a:endParaRPr sz="2000" dirty="0">
              <a:solidFill>
                <a:srgbClr val="000000"/>
              </a:solidFill>
              <a:latin typeface="+mj-lt"/>
            </a:endParaRPr>
          </a:p>
          <a:p>
            <a:pPr marL="228600" lvl="0" indent="-228600"/>
            <a:r>
              <a:rPr lang="fr-FR" sz="2000" dirty="0">
                <a:solidFill>
                  <a:srgbClr val="000000"/>
                </a:solidFill>
                <a:latin typeface="+mj-lt"/>
              </a:rPr>
              <a:t>Le facilitateur arrête le jeu de rôle après environ 20 minutes</a:t>
            </a:r>
            <a:endParaRPr sz="2000" dirty="0">
              <a:solidFill>
                <a:srgbClr val="000000"/>
              </a:solidFill>
              <a:latin typeface="+mj-lt"/>
            </a:endParaRPr>
          </a:p>
        </p:txBody>
      </p:sp>
      <p:pic>
        <p:nvPicPr>
          <p:cNvPr id="434" name="Google Shape;434;p23"/>
          <p:cNvPicPr preferRelativeResize="0"/>
          <p:nvPr/>
        </p:nvPicPr>
        <p:blipFill rotWithShape="1">
          <a:blip r:embed="rId3">
            <a:alphaModFix/>
          </a:blip>
          <a:srcRect/>
          <a:stretch/>
        </p:blipFill>
        <p:spPr>
          <a:xfrm>
            <a:off x="8425707" y="-315698"/>
            <a:ext cx="3383573" cy="338967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24"/>
          <p:cNvSpPr txBox="1">
            <a:spLocks noGrp="1"/>
          </p:cNvSpPr>
          <p:nvPr>
            <p:ph type="title"/>
          </p:nvPr>
        </p:nvSpPr>
        <p:spPr>
          <a:xfrm>
            <a:off x="656021" y="312127"/>
            <a:ext cx="10515600" cy="1325563"/>
          </a:xfrm>
          <a:prstGeom prst="rect">
            <a:avLst/>
          </a:prstGeom>
          <a:noFill/>
          <a:ln>
            <a:noFill/>
          </a:ln>
        </p:spPr>
        <p:txBody>
          <a:bodyPr spcFirstLastPara="1" wrap="square" lIns="91425" tIns="45700" rIns="91425" bIns="45700" anchor="ctr" anchorCtr="0">
            <a:normAutofit/>
          </a:bodyPr>
          <a:lstStyle/>
          <a:p>
            <a:pPr lvl="0"/>
            <a:r>
              <a:rPr lang="en-GB" dirty="0"/>
              <a:t>Temps de </a:t>
            </a:r>
            <a:r>
              <a:rPr lang="en-GB" dirty="0" err="1"/>
              <a:t>réflexion</a:t>
            </a:r>
            <a:endParaRPr dirty="0"/>
          </a:p>
        </p:txBody>
      </p:sp>
      <p:sp>
        <p:nvSpPr>
          <p:cNvPr id="440" name="Google Shape;440;p24"/>
          <p:cNvSpPr txBox="1">
            <a:spLocks noGrp="1"/>
          </p:cNvSpPr>
          <p:nvPr>
            <p:ph type="body" idx="1"/>
          </p:nvPr>
        </p:nvSpPr>
        <p:spPr>
          <a:xfrm>
            <a:off x="656022" y="1690688"/>
            <a:ext cx="3254497" cy="1062240"/>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US" dirty="0" err="1"/>
              <a:t>Discutons</a:t>
            </a:r>
            <a:r>
              <a:rPr lang="en-US" dirty="0"/>
              <a:t> ensemble !</a:t>
            </a:r>
            <a:endParaRPr dirty="0"/>
          </a:p>
        </p:txBody>
      </p:sp>
      <p:sp>
        <p:nvSpPr>
          <p:cNvPr id="441" name="Google Shape;441;p24"/>
          <p:cNvSpPr txBox="1">
            <a:spLocks noGrp="1"/>
          </p:cNvSpPr>
          <p:nvPr>
            <p:ph type="body" idx="2"/>
          </p:nvPr>
        </p:nvSpPr>
        <p:spPr>
          <a:xfrm>
            <a:off x="3519526" y="1690688"/>
            <a:ext cx="6975602" cy="3729037"/>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just">
              <a:lnSpc>
                <a:spcPct val="115000"/>
              </a:lnSpc>
              <a:spcBef>
                <a:spcPts val="0"/>
              </a:spcBef>
              <a:buSzPct val="49019"/>
              <a:buFont typeface="Arial"/>
              <a:buChar char="●"/>
            </a:pPr>
            <a:r>
              <a:rPr lang="fr-FR" sz="2200" dirty="0">
                <a:solidFill>
                  <a:srgbClr val="000000"/>
                </a:solidFill>
                <a:latin typeface="+mn-lt"/>
                <a:ea typeface="Noto Sans Symbols"/>
                <a:cs typeface="Noto Sans Symbols"/>
                <a:sym typeface="Noto Sans Symbols"/>
              </a:rPr>
              <a:t>Quel a été l'aspect le plus difficile des appels ?</a:t>
            </a:r>
            <a:endParaRPr sz="2200" dirty="0">
              <a:solidFill>
                <a:srgbClr val="000000"/>
              </a:solidFill>
              <a:latin typeface="+mn-lt"/>
              <a:ea typeface="Noto Sans Symbols"/>
              <a:cs typeface="Noto Sans Symbols"/>
              <a:sym typeface="Noto Sans Symbols"/>
            </a:endParaRPr>
          </a:p>
          <a:p>
            <a:pPr marL="342900" lvl="0" indent="-342900" algn="just">
              <a:lnSpc>
                <a:spcPct val="115000"/>
              </a:lnSpc>
              <a:spcBef>
                <a:spcPts val="1800"/>
              </a:spcBef>
              <a:buSzPct val="49019"/>
              <a:buFont typeface="Arial"/>
              <a:buChar char="●"/>
            </a:pPr>
            <a:r>
              <a:rPr lang="fr-FR" sz="2200" dirty="0">
                <a:solidFill>
                  <a:srgbClr val="000000"/>
                </a:solidFill>
                <a:latin typeface="+mn-lt"/>
                <a:ea typeface="Noto Sans Symbols"/>
                <a:cs typeface="Noto Sans Symbols"/>
                <a:sym typeface="Noto Sans Symbols"/>
              </a:rPr>
              <a:t>Est-ce que quelque chose vous a mis mal à l'aise pendant les appels ?</a:t>
            </a:r>
            <a:endParaRPr sz="2200" dirty="0">
              <a:solidFill>
                <a:srgbClr val="000000"/>
              </a:solidFill>
              <a:latin typeface="+mn-lt"/>
              <a:ea typeface="Noto Sans Symbols"/>
              <a:cs typeface="Noto Sans Symbols"/>
              <a:sym typeface="Noto Sans Symbols"/>
            </a:endParaRPr>
          </a:p>
          <a:p>
            <a:pPr marL="342900" lvl="0" indent="-342900" algn="just">
              <a:lnSpc>
                <a:spcPct val="115000"/>
              </a:lnSpc>
              <a:spcBef>
                <a:spcPts val="1800"/>
              </a:spcBef>
              <a:buSzPct val="49019"/>
              <a:buFont typeface="Arial"/>
              <a:buChar char="●"/>
            </a:pPr>
            <a:r>
              <a:rPr lang="fr-FR" sz="2200" dirty="0">
                <a:solidFill>
                  <a:srgbClr val="000000"/>
                </a:solidFill>
                <a:latin typeface="+mn-lt"/>
                <a:ea typeface="Noto Sans Symbols"/>
                <a:cs typeface="Noto Sans Symbols"/>
                <a:sym typeface="Noto Sans Symbols"/>
              </a:rPr>
              <a:t>Quelles sont les considérations clés pour les 3 phases de l'appel :</a:t>
            </a:r>
            <a:endParaRPr sz="2200" dirty="0">
              <a:solidFill>
                <a:srgbClr val="000000"/>
              </a:solidFill>
              <a:latin typeface="+mn-lt"/>
            </a:endParaRPr>
          </a:p>
          <a:p>
            <a:pPr marL="1257300" lvl="2" indent="-342900" algn="just">
              <a:lnSpc>
                <a:spcPct val="115000"/>
              </a:lnSpc>
              <a:spcBef>
                <a:spcPts val="1800"/>
              </a:spcBef>
              <a:buSzPct val="49019"/>
              <a:buFont typeface="Noto Sans Symbols"/>
              <a:buChar char="⮚"/>
            </a:pPr>
            <a:r>
              <a:rPr lang="en-US" sz="2200" dirty="0">
                <a:solidFill>
                  <a:srgbClr val="000000"/>
                </a:solidFill>
                <a:latin typeface="+mn-lt"/>
                <a:ea typeface="Noto Sans Symbols"/>
                <a:cs typeface="Noto Sans Symbols"/>
                <a:sym typeface="Noto Sans Symbols"/>
              </a:rPr>
              <a:t>Début de </a:t>
            </a:r>
            <a:r>
              <a:rPr lang="en-US" sz="2200" dirty="0" err="1">
                <a:solidFill>
                  <a:srgbClr val="000000"/>
                </a:solidFill>
                <a:latin typeface="+mn-lt"/>
                <a:ea typeface="Noto Sans Symbols"/>
                <a:cs typeface="Noto Sans Symbols"/>
                <a:sym typeface="Noto Sans Symbols"/>
              </a:rPr>
              <a:t>l'appel</a:t>
            </a:r>
            <a:endParaRPr lang="en-US" sz="2200" dirty="0">
              <a:solidFill>
                <a:srgbClr val="000000"/>
              </a:solidFill>
              <a:latin typeface="+mn-lt"/>
              <a:ea typeface="Noto Sans Symbols"/>
              <a:cs typeface="Noto Sans Symbols"/>
              <a:sym typeface="Noto Sans Symbols"/>
            </a:endParaRPr>
          </a:p>
          <a:p>
            <a:pPr marL="1257300" lvl="2" indent="-342900" algn="just">
              <a:lnSpc>
                <a:spcPct val="115000"/>
              </a:lnSpc>
              <a:spcBef>
                <a:spcPts val="1800"/>
              </a:spcBef>
              <a:buSzPct val="49019"/>
              <a:buFont typeface="Noto Sans Symbols"/>
              <a:buChar char="⮚"/>
            </a:pPr>
            <a:r>
              <a:rPr lang="en-US" sz="2200" dirty="0" err="1">
                <a:solidFill>
                  <a:srgbClr val="000000"/>
                </a:solidFill>
                <a:latin typeface="+mn-lt"/>
                <a:ea typeface="Noto Sans Symbols"/>
                <a:cs typeface="Noto Sans Symbols"/>
                <a:sym typeface="Noto Sans Symbols"/>
              </a:rPr>
              <a:t>Durée</a:t>
            </a:r>
            <a:r>
              <a:rPr lang="en-US" sz="2200" dirty="0">
                <a:solidFill>
                  <a:srgbClr val="000000"/>
                </a:solidFill>
                <a:latin typeface="+mn-lt"/>
                <a:ea typeface="Noto Sans Symbols"/>
                <a:cs typeface="Noto Sans Symbols"/>
                <a:sym typeface="Noto Sans Symbols"/>
              </a:rPr>
              <a:t> de </a:t>
            </a:r>
            <a:r>
              <a:rPr lang="en-US" sz="2200" dirty="0" err="1">
                <a:solidFill>
                  <a:srgbClr val="000000"/>
                </a:solidFill>
                <a:latin typeface="+mn-lt"/>
                <a:ea typeface="Noto Sans Symbols"/>
                <a:cs typeface="Noto Sans Symbols"/>
                <a:sym typeface="Noto Sans Symbols"/>
              </a:rPr>
              <a:t>l'appel</a:t>
            </a:r>
            <a:endParaRPr lang="en-US" sz="2200" dirty="0">
              <a:solidFill>
                <a:srgbClr val="000000"/>
              </a:solidFill>
              <a:latin typeface="+mn-lt"/>
            </a:endParaRPr>
          </a:p>
          <a:p>
            <a:pPr marL="1257300" lvl="2" indent="-342900" algn="just">
              <a:lnSpc>
                <a:spcPct val="115000"/>
              </a:lnSpc>
              <a:spcBef>
                <a:spcPts val="1800"/>
              </a:spcBef>
              <a:buSzPct val="49019"/>
              <a:buFont typeface="Noto Sans Symbols"/>
              <a:buChar char="⮚"/>
            </a:pPr>
            <a:r>
              <a:rPr lang="en-GB" sz="2200" dirty="0">
                <a:solidFill>
                  <a:srgbClr val="000000"/>
                </a:solidFill>
                <a:latin typeface="+mn-lt"/>
                <a:ea typeface="Noto Sans Symbols"/>
                <a:cs typeface="Noto Sans Symbols"/>
                <a:sym typeface="Noto Sans Symbols"/>
              </a:rPr>
              <a:t>Fin de </a:t>
            </a:r>
            <a:r>
              <a:rPr lang="en-GB" sz="2200" dirty="0" err="1">
                <a:solidFill>
                  <a:srgbClr val="000000"/>
                </a:solidFill>
                <a:latin typeface="+mn-lt"/>
                <a:ea typeface="Noto Sans Symbols"/>
                <a:cs typeface="Noto Sans Symbols"/>
                <a:sym typeface="Noto Sans Symbols"/>
              </a:rPr>
              <a:t>l'appel</a:t>
            </a:r>
            <a:endParaRPr sz="2200" dirty="0">
              <a:solidFill>
                <a:srgbClr val="000000"/>
              </a:solidFill>
              <a:latin typeface="+mn-lt"/>
              <a:ea typeface="Noto Sans Symbols"/>
              <a:cs typeface="Noto Sans Symbols"/>
              <a:sym typeface="Noto Sans Symbols"/>
            </a:endParaRPr>
          </a:p>
          <a:p>
            <a:pPr marL="0" lvl="0" indent="0" algn="l" rtl="0">
              <a:lnSpc>
                <a:spcPct val="90000"/>
              </a:lnSpc>
              <a:spcBef>
                <a:spcPts val="1800"/>
              </a:spcBef>
              <a:spcAft>
                <a:spcPts val="0"/>
              </a:spcAft>
              <a:buSzPct val="117647"/>
              <a:buNone/>
            </a:pPr>
            <a:endParaRPr dirty="0"/>
          </a:p>
        </p:txBody>
      </p:sp>
      <p:pic>
        <p:nvPicPr>
          <p:cNvPr id="442" name="Google Shape;442;p24"/>
          <p:cNvPicPr preferRelativeResize="0"/>
          <p:nvPr/>
        </p:nvPicPr>
        <p:blipFill rotWithShape="1">
          <a:blip r:embed="rId3">
            <a:alphaModFix/>
          </a:blip>
          <a:srcRect/>
          <a:stretch/>
        </p:blipFill>
        <p:spPr>
          <a:xfrm>
            <a:off x="1173702" y="3197367"/>
            <a:ext cx="1109568" cy="107908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6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lvl="0"/>
            <a:r>
              <a:rPr lang="fr-FR" dirty="0"/>
              <a:t>Planification de la sécurité des pratiques</a:t>
            </a:r>
            <a:endParaRPr dirty="0"/>
          </a:p>
        </p:txBody>
      </p:sp>
      <p:sp>
        <p:nvSpPr>
          <p:cNvPr id="448" name="Google Shape;448;p62"/>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p>
            <a:pPr lvl="0"/>
            <a:r>
              <a:rPr lang="fr-FR" sz="1800" dirty="0">
                <a:solidFill>
                  <a:srgbClr val="000000"/>
                </a:solidFill>
                <a:latin typeface="Arial"/>
                <a:ea typeface="Arial"/>
                <a:cs typeface="Arial"/>
                <a:sym typeface="Arial"/>
              </a:rPr>
              <a:t>Discuter des considérations clés concernant la planification de la sécurité </a:t>
            </a:r>
            <a:endParaRPr sz="1800" u="none" strike="noStrike" dirty="0">
              <a:latin typeface="Arial"/>
              <a:ea typeface="Arial"/>
              <a:cs typeface="Arial"/>
              <a:sym typeface="Arial"/>
            </a:endParaRPr>
          </a:p>
          <a:p>
            <a:pPr marL="457200" lvl="0" indent="-228600" algn="l" rtl="0">
              <a:lnSpc>
                <a:spcPct val="90000"/>
              </a:lnSpc>
              <a:spcBef>
                <a:spcPts val="1000"/>
              </a:spcBef>
              <a:spcAft>
                <a:spcPts val="0"/>
              </a:spcAft>
              <a:buClr>
                <a:schemeClr val="accent6"/>
              </a:buClr>
              <a:buSzPts val="2800"/>
              <a:buNone/>
            </a:pPr>
            <a:endParaRPr dirty="0"/>
          </a:p>
        </p:txBody>
      </p:sp>
      <p:sp>
        <p:nvSpPr>
          <p:cNvPr id="449" name="Google Shape;449;p62"/>
          <p:cNvSpPr txBox="1">
            <a:spLocks noGrp="1"/>
          </p:cNvSpPr>
          <p:nvPr>
            <p:ph type="body" idx="1"/>
          </p:nvPr>
        </p:nvSpPr>
        <p:spPr>
          <a:xfrm>
            <a:off x="655638" y="1690688"/>
            <a:ext cx="10820400" cy="571500"/>
          </a:xfrm>
          <a:prstGeom prst="rect">
            <a:avLst/>
          </a:prstGeom>
          <a:noFill/>
          <a:ln>
            <a:noFill/>
          </a:ln>
        </p:spPr>
        <p:txBody>
          <a:bodyPr spcFirstLastPara="1" wrap="square" lIns="91425" tIns="45700" rIns="91425" bIns="45700" anchor="t" anchorCtr="0">
            <a:normAutofit/>
          </a:bodyPr>
          <a:lstStyle/>
          <a:p>
            <a:pPr marL="0" lvl="0" indent="0">
              <a:spcBef>
                <a:spcPts val="0"/>
              </a:spcBef>
              <a:buClr>
                <a:schemeClr val="accent3"/>
              </a:buClr>
            </a:pPr>
            <a:r>
              <a:rPr lang="en-GB" dirty="0" err="1"/>
              <a:t>Objectif</a:t>
            </a:r>
            <a:endParaRPr dirty="0"/>
          </a:p>
        </p:txBody>
      </p:sp>
      <p:pic>
        <p:nvPicPr>
          <p:cNvPr id="450" name="Google Shape;450;p62"/>
          <p:cNvPicPr preferRelativeResize="0"/>
          <p:nvPr/>
        </p:nvPicPr>
        <p:blipFill rotWithShape="1">
          <a:blip r:embed="rId3">
            <a:alphaModFix/>
          </a:blip>
          <a:srcRect/>
          <a:stretch/>
        </p:blipFill>
        <p:spPr>
          <a:xfrm>
            <a:off x="8248574" y="2833689"/>
            <a:ext cx="1902117" cy="190821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6794"/>
              </a:buClr>
              <a:buSzPts val="3200"/>
              <a:buNone/>
            </a:pPr>
            <a:r>
              <a:rPr lang="en-GB" dirty="0"/>
              <a:t>Agenda</a:t>
            </a:r>
            <a:endParaRPr dirty="0"/>
          </a:p>
        </p:txBody>
      </p:sp>
      <p:sp>
        <p:nvSpPr>
          <p:cNvPr id="241" name="Google Shape;241;p3"/>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p>
            <a:pPr marL="228600" lvl="0" indent="-228600">
              <a:spcBef>
                <a:spcPts val="0"/>
              </a:spcBef>
            </a:pPr>
            <a:r>
              <a:rPr lang="en-GB" dirty="0" err="1">
                <a:highlight>
                  <a:srgbClr val="FFFF00"/>
                </a:highlight>
                <a:latin typeface="+mj-lt"/>
              </a:rPr>
              <a:t>Inclure</a:t>
            </a:r>
            <a:r>
              <a:rPr lang="en-GB" dirty="0">
                <a:highlight>
                  <a:srgbClr val="FFFF00"/>
                </a:highlight>
                <a:latin typeface="+mj-lt"/>
              </a:rPr>
              <a:t> </a:t>
            </a:r>
            <a:r>
              <a:rPr lang="en-GB" dirty="0" err="1">
                <a:highlight>
                  <a:srgbClr val="FFFF00"/>
                </a:highlight>
                <a:latin typeface="+mj-lt"/>
              </a:rPr>
              <a:t>l'agenda</a:t>
            </a:r>
            <a:r>
              <a:rPr lang="en-GB" dirty="0">
                <a:highlight>
                  <a:srgbClr val="FFFF00"/>
                </a:highlight>
                <a:latin typeface="+mj-lt"/>
              </a:rPr>
              <a:t> </a:t>
            </a:r>
            <a:r>
              <a:rPr lang="en-GB" dirty="0" err="1">
                <a:highlight>
                  <a:srgbClr val="FFFF00"/>
                </a:highlight>
                <a:latin typeface="+mj-lt"/>
              </a:rPr>
              <a:t>préféré</a:t>
            </a:r>
            <a:endParaRPr dirty="0">
              <a:highlight>
                <a:srgbClr val="FFFF00"/>
              </a:highlight>
              <a:latin typeface="+mj-lt"/>
            </a:endParaRPr>
          </a:p>
        </p:txBody>
      </p:sp>
      <p:sp>
        <p:nvSpPr>
          <p:cNvPr id="242" name="Google Shape;242;p3"/>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dirty="0"/>
              <a:t>Agenda</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lvl="0"/>
            <a:r>
              <a:rPr lang="fr-FR" dirty="0"/>
              <a:t>Pratique </a:t>
            </a:r>
            <a:r>
              <a:rPr lang="en-GB" dirty="0"/>
              <a:t>–</a:t>
            </a:r>
            <a:r>
              <a:rPr lang="fr-FR" dirty="0"/>
              <a:t> Planification de la sécurité</a:t>
            </a:r>
            <a:endParaRPr dirty="0"/>
          </a:p>
        </p:txBody>
      </p:sp>
      <p:sp>
        <p:nvSpPr>
          <p:cNvPr id="456" name="Google Shape;456;p63"/>
          <p:cNvSpPr txBox="1">
            <a:spLocks noGrp="1"/>
          </p:cNvSpPr>
          <p:nvPr>
            <p:ph type="body" idx="1"/>
          </p:nvPr>
        </p:nvSpPr>
        <p:spPr>
          <a:xfrm>
            <a:off x="656022" y="1690688"/>
            <a:ext cx="10879955" cy="642936"/>
          </a:xfrm>
          <a:prstGeom prst="rect">
            <a:avLst/>
          </a:prstGeom>
          <a:noFill/>
          <a:ln>
            <a:noFill/>
          </a:ln>
        </p:spPr>
        <p:txBody>
          <a:bodyPr spcFirstLastPara="1" wrap="square" lIns="91425" tIns="45700" rIns="91425" bIns="45700" anchor="t" anchorCtr="0">
            <a:normAutofit/>
          </a:bodyPr>
          <a:lstStyle/>
          <a:p>
            <a:pPr lvl="0"/>
            <a:r>
              <a:rPr lang="fr-FR" sz="2400" dirty="0"/>
              <a:t>En groupes, relisez les 3 scénarios et discutez des questions suivantes :</a:t>
            </a:r>
            <a:endParaRPr sz="2400" dirty="0"/>
          </a:p>
        </p:txBody>
      </p:sp>
      <p:sp>
        <p:nvSpPr>
          <p:cNvPr id="457" name="Google Shape;457;p63"/>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p>
            <a:pPr marL="342900" lvl="0" indent="-342900">
              <a:lnSpc>
                <a:spcPct val="115000"/>
              </a:lnSpc>
            </a:pPr>
            <a:r>
              <a:rPr lang="fr-FR" sz="2000" dirty="0">
                <a:solidFill>
                  <a:srgbClr val="000000"/>
                </a:solidFill>
                <a:latin typeface="Arial"/>
                <a:ea typeface="Arial"/>
                <a:cs typeface="Arial"/>
                <a:sym typeface="Arial"/>
              </a:rPr>
              <a:t>Était-il nécessaire d'élaborer un plan de sécurité pour Ali, Lila ou Amina en raison des risques et dangers auxquels ils étaient exposés ?</a:t>
            </a:r>
            <a:endParaRPr sz="2000" dirty="0">
              <a:solidFill>
                <a:srgbClr val="000000"/>
              </a:solidFill>
            </a:endParaRPr>
          </a:p>
          <a:p>
            <a:pPr marL="342900" lvl="0" indent="-342900">
              <a:lnSpc>
                <a:spcPct val="115000"/>
              </a:lnSpc>
            </a:pPr>
            <a:r>
              <a:rPr lang="fr-FR" sz="2000" dirty="0">
                <a:solidFill>
                  <a:srgbClr val="000000"/>
                </a:solidFill>
                <a:latin typeface="Arial"/>
                <a:ea typeface="Arial"/>
                <a:cs typeface="Arial"/>
                <a:sym typeface="Arial"/>
              </a:rPr>
              <a:t>Si oui, quel enfant encourait quels risques et </a:t>
            </a:r>
            <a:r>
              <a:rPr lang="fr-FR" sz="2000" dirty="0">
                <a:solidFill>
                  <a:srgbClr val="000000"/>
                </a:solidFill>
                <a:latin typeface="Arial"/>
                <a:cs typeface="Arial"/>
                <a:sym typeface="Arial"/>
              </a:rPr>
              <a:t>quels dangers ? </a:t>
            </a:r>
            <a:r>
              <a:rPr lang="en-GB" sz="2000" dirty="0">
                <a:solidFill>
                  <a:srgbClr val="000000"/>
                </a:solidFill>
                <a:latin typeface="Arial"/>
                <a:cs typeface="Arial"/>
                <a:sym typeface="Arial"/>
              </a:rPr>
              <a:t>  </a:t>
            </a:r>
            <a:endParaRPr sz="2000" dirty="0">
              <a:solidFill>
                <a:srgbClr val="000000"/>
              </a:solidFill>
              <a:latin typeface="Arial"/>
              <a:cs typeface="Arial"/>
            </a:endParaRPr>
          </a:p>
          <a:p>
            <a:pPr marL="342900" lvl="0" indent="-342900">
              <a:lnSpc>
                <a:spcPct val="115000"/>
              </a:lnSpc>
            </a:pPr>
            <a:r>
              <a:rPr lang="fr-FR" sz="2000" dirty="0">
                <a:solidFill>
                  <a:srgbClr val="000000"/>
                </a:solidFill>
                <a:latin typeface="Arial"/>
                <a:ea typeface="Arial"/>
                <a:cs typeface="Arial"/>
                <a:sym typeface="Arial"/>
              </a:rPr>
              <a:t>Pour les enfants ayant besoin d'un plan de sécurité, veuillez indiquer sur le tableau de papier :</a:t>
            </a:r>
            <a:endParaRPr sz="2000" dirty="0">
              <a:solidFill>
                <a:srgbClr val="000000"/>
              </a:solidFill>
            </a:endParaRPr>
          </a:p>
          <a:p>
            <a:pPr marL="800100" lvl="1" indent="-342900">
              <a:lnSpc>
                <a:spcPct val="115000"/>
              </a:lnSpc>
            </a:pPr>
            <a:r>
              <a:rPr lang="fr-FR" sz="2000" dirty="0">
                <a:solidFill>
                  <a:srgbClr val="000000"/>
                </a:solidFill>
                <a:latin typeface="Arial"/>
                <a:ea typeface="Arial"/>
                <a:cs typeface="Arial"/>
                <a:sym typeface="Arial"/>
              </a:rPr>
              <a:t>Les mesures visant à réduire les risques et les dangers</a:t>
            </a:r>
            <a:endParaRPr sz="2000" dirty="0">
              <a:solidFill>
                <a:srgbClr val="000000"/>
              </a:solidFill>
            </a:endParaRPr>
          </a:p>
          <a:p>
            <a:pPr marL="800100" lvl="1" indent="-342900">
              <a:lnSpc>
                <a:spcPct val="115000"/>
              </a:lnSpc>
            </a:pPr>
            <a:r>
              <a:rPr lang="fr-FR" sz="2000" dirty="0">
                <a:solidFill>
                  <a:srgbClr val="000000"/>
                </a:solidFill>
                <a:latin typeface="Arial"/>
                <a:ea typeface="Arial"/>
                <a:cs typeface="Arial"/>
                <a:sym typeface="Arial"/>
              </a:rPr>
              <a:t>Les mesures à prendre dans les situations à risque et dangereuses</a:t>
            </a:r>
            <a:endParaRPr sz="2000" dirty="0">
              <a:solidFill>
                <a:srgbClr val="000000"/>
              </a:solidFill>
            </a:endParaRPr>
          </a:p>
          <a:p>
            <a:pPr marL="457200" lvl="0" indent="-228600" algn="l" rtl="0">
              <a:lnSpc>
                <a:spcPct val="90000"/>
              </a:lnSpc>
              <a:spcBef>
                <a:spcPts val="1000"/>
              </a:spcBef>
              <a:spcAft>
                <a:spcPts val="0"/>
              </a:spcAft>
              <a:buClr>
                <a:schemeClr val="accent6"/>
              </a:buClr>
              <a:buSzPts val="2800"/>
              <a:buNone/>
            </a:pPr>
            <a:endParaRPr dirty="0"/>
          </a:p>
        </p:txBody>
      </p:sp>
      <p:pic>
        <p:nvPicPr>
          <p:cNvPr id="6" name="Google Shape;434;p23">
            <a:extLst>
              <a:ext uri="{FF2B5EF4-FFF2-40B4-BE49-F238E27FC236}">
                <a16:creationId xmlns:a16="http://schemas.microsoft.com/office/drawing/2014/main" id="{9DF6759A-9847-4F13-A602-CFD5809C3A55}"/>
              </a:ext>
            </a:extLst>
          </p:cNvPr>
          <p:cNvPicPr preferRelativeResize="0"/>
          <p:nvPr/>
        </p:nvPicPr>
        <p:blipFill rotWithShape="1">
          <a:blip r:embed="rId3">
            <a:alphaModFix/>
          </a:blip>
          <a:srcRect/>
          <a:stretch/>
        </p:blipFill>
        <p:spPr>
          <a:xfrm>
            <a:off x="8808427" y="3659187"/>
            <a:ext cx="3383573" cy="338967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25"/>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p>
            <a:pPr lvl="0"/>
            <a:r>
              <a:rPr lang="en-GB" dirty="0" err="1"/>
              <a:t>Synthèse</a:t>
            </a:r>
            <a:endParaRPr dirty="0"/>
          </a:p>
        </p:txBody>
      </p:sp>
      <p:sp>
        <p:nvSpPr>
          <p:cNvPr id="464" name="Google Shape;464;p25"/>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2"/>
              </a:buClr>
              <a:buSzPts val="2800"/>
              <a:buChar char="•"/>
            </a:pPr>
            <a:r>
              <a:rPr lang="en-GB" b="1" dirty="0">
                <a:solidFill>
                  <a:srgbClr val="000000"/>
                </a:solidFill>
              </a:rPr>
              <a:t>Questions?</a:t>
            </a:r>
            <a:endParaRPr b="1" dirty="0">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64"/>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p>
            <a:pPr lvl="0"/>
            <a:r>
              <a:rPr lang="fr-FR" dirty="0"/>
              <a:t>Séances de coaching entre pairs en ligne</a:t>
            </a:r>
            <a:endParaRPr dirty="0"/>
          </a:p>
        </p:txBody>
      </p:sp>
      <p:sp>
        <p:nvSpPr>
          <p:cNvPr id="470" name="Google Shape;470;p64"/>
          <p:cNvSpPr txBox="1">
            <a:spLocks noGrp="1"/>
          </p:cNvSpPr>
          <p:nvPr>
            <p:ph type="body" idx="2"/>
          </p:nvPr>
        </p:nvSpPr>
        <p:spPr>
          <a:xfrm>
            <a:off x="656020" y="1817432"/>
            <a:ext cx="10820015" cy="3729037"/>
          </a:xfrm>
          <a:prstGeom prst="rect">
            <a:avLst/>
          </a:prstGeom>
          <a:noFill/>
          <a:ln>
            <a:noFill/>
          </a:ln>
        </p:spPr>
        <p:txBody>
          <a:bodyPr spcFirstLastPara="1" wrap="square" lIns="91425" tIns="45700" rIns="91425" bIns="45700" anchor="t" anchorCtr="0">
            <a:normAutofit/>
          </a:bodyPr>
          <a:lstStyle/>
          <a:p>
            <a:pPr lvl="0"/>
            <a:r>
              <a:rPr lang="fr-FR" sz="2000" dirty="0">
                <a:solidFill>
                  <a:srgbClr val="000000"/>
                </a:solidFill>
                <a:latin typeface="+mj-lt"/>
              </a:rPr>
              <a:t>1er appel (Inclure la date et l'heure) </a:t>
            </a:r>
            <a:r>
              <a:rPr lang="en-GB" sz="2000" dirty="0">
                <a:solidFill>
                  <a:srgbClr val="000000"/>
                </a:solidFill>
                <a:latin typeface="+mj-lt"/>
              </a:rPr>
              <a:t>–</a:t>
            </a:r>
            <a:r>
              <a:rPr lang="fr-FR" sz="2000" dirty="0">
                <a:solidFill>
                  <a:srgbClr val="000000"/>
                </a:solidFill>
                <a:latin typeface="+mj-lt"/>
              </a:rPr>
              <a:t> Gestion de cas difficiles par téléphone</a:t>
            </a:r>
            <a:endParaRPr sz="2000" dirty="0">
              <a:solidFill>
                <a:srgbClr val="000000"/>
              </a:solidFill>
              <a:latin typeface="+mj-lt"/>
            </a:endParaRPr>
          </a:p>
          <a:p>
            <a:pPr lvl="0"/>
            <a:r>
              <a:rPr lang="fr-FR" sz="2000" dirty="0">
                <a:solidFill>
                  <a:srgbClr val="000000"/>
                </a:solidFill>
                <a:latin typeface="+mj-lt"/>
              </a:rPr>
              <a:t>2ème appel (Inclure la date et l'heure) - Planification de la sécurité par téléphone</a:t>
            </a:r>
            <a:endParaRPr sz="2000" dirty="0">
              <a:solidFill>
                <a:srgbClr val="000000"/>
              </a:solidFill>
              <a:latin typeface="+mj-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graphicFrame>
        <p:nvGraphicFramePr>
          <p:cNvPr id="475" name="Google Shape;475;p26"/>
          <p:cNvGraphicFramePr/>
          <p:nvPr>
            <p:extLst>
              <p:ext uri="{D42A27DB-BD31-4B8C-83A1-F6EECF244321}">
                <p14:modId xmlns:p14="http://schemas.microsoft.com/office/powerpoint/2010/main" val="2082243282"/>
              </p:ext>
            </p:extLst>
          </p:nvPr>
        </p:nvGraphicFramePr>
        <p:xfrm>
          <a:off x="3103663" y="3340608"/>
          <a:ext cx="6275325" cy="2961975"/>
        </p:xfrm>
        <a:graphic>
          <a:graphicData uri="http://schemas.openxmlformats.org/drawingml/2006/table">
            <a:tbl>
              <a:tblPr firstRow="1" bandRow="1">
                <a:noFill/>
                <a:tableStyleId>{615369DC-D0A2-443D-A084-90760549AD2D}</a:tableStyleId>
              </a:tblPr>
              <a:tblGrid>
                <a:gridCol w="2091775">
                  <a:extLst>
                    <a:ext uri="{9D8B030D-6E8A-4147-A177-3AD203B41FA5}">
                      <a16:colId xmlns:a16="http://schemas.microsoft.com/office/drawing/2014/main" val="20000"/>
                    </a:ext>
                  </a:extLst>
                </a:gridCol>
                <a:gridCol w="2091775">
                  <a:extLst>
                    <a:ext uri="{9D8B030D-6E8A-4147-A177-3AD203B41FA5}">
                      <a16:colId xmlns:a16="http://schemas.microsoft.com/office/drawing/2014/main" val="20001"/>
                    </a:ext>
                  </a:extLst>
                </a:gridCol>
                <a:gridCol w="2091775">
                  <a:extLst>
                    <a:ext uri="{9D8B030D-6E8A-4147-A177-3AD203B41FA5}">
                      <a16:colId xmlns:a16="http://schemas.microsoft.com/office/drawing/2014/main" val="20002"/>
                    </a:ext>
                  </a:extLst>
                </a:gridCol>
              </a:tblGrid>
              <a:tr h="761275">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dirty="0" err="1">
                          <a:latin typeface="Helvetica Neue Light" panose="020B0604020202020204" charset="0"/>
                        </a:rPr>
                        <a:t>Mise</a:t>
                      </a:r>
                      <a:r>
                        <a:rPr lang="en-US" sz="1400" b="0" u="none" strike="noStrike" cap="none" dirty="0">
                          <a:latin typeface="Helvetica Neue Light" panose="020B0604020202020204" charset="0"/>
                        </a:rPr>
                        <a:t> </a:t>
                      </a:r>
                      <a:r>
                        <a:rPr lang="en-US" sz="1400" b="0" u="none" strike="noStrike" cap="none" dirty="0" err="1">
                          <a:latin typeface="Helvetica Neue Light" panose="020B0604020202020204" charset="0"/>
                        </a:rPr>
                        <a:t>en</a:t>
                      </a:r>
                      <a:r>
                        <a:rPr lang="en-US" sz="1400" b="0" u="none" strike="noStrike" cap="none" dirty="0">
                          <a:latin typeface="Helvetica Neue Light" panose="020B0604020202020204" charset="0"/>
                        </a:rPr>
                        <a:t> place : 1</a:t>
                      </a:r>
                      <a:endParaRPr sz="1400" b="0" u="none" strike="noStrike" cap="none" dirty="0">
                        <a:latin typeface="Helvetica Neue Light" panose="020B0604020202020204" charset="0"/>
                      </a:endParaRPr>
                    </a:p>
                  </a:txBody>
                  <a:tcPr marL="85525" marR="85525" marT="42775" marB="42775" anchor="ctr">
                    <a:solidFill>
                      <a:srgbClr val="02679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dirty="0" err="1">
                          <a:latin typeface="Helvetica Neue Light" panose="020B0604020202020204" charset="0"/>
                        </a:rPr>
                        <a:t>Mise</a:t>
                      </a:r>
                      <a:r>
                        <a:rPr lang="en-US" sz="1400" b="0" u="none" strike="noStrike" cap="none" dirty="0">
                          <a:latin typeface="Helvetica Neue Light" panose="020B0604020202020204" charset="0"/>
                        </a:rPr>
                        <a:t> </a:t>
                      </a:r>
                      <a:r>
                        <a:rPr lang="en-US" sz="1400" b="0" u="none" strike="noStrike" cap="none" dirty="0" err="1">
                          <a:latin typeface="Helvetica Neue Light" panose="020B0604020202020204" charset="0"/>
                        </a:rPr>
                        <a:t>en</a:t>
                      </a:r>
                      <a:r>
                        <a:rPr lang="en-US" sz="1400" b="0" u="none" strike="noStrike" cap="none" dirty="0">
                          <a:latin typeface="Helvetica Neue Light" panose="020B0604020202020204" charset="0"/>
                        </a:rPr>
                        <a:t> place : 2</a:t>
                      </a:r>
                      <a:endParaRPr sz="1400" b="0" u="none" strike="noStrike" cap="none" dirty="0">
                        <a:latin typeface="Helvetica Neue Light" panose="020B0604020202020204" charset="0"/>
                      </a:endParaRPr>
                    </a:p>
                  </a:txBody>
                  <a:tcPr marL="85525" marR="85525" marT="42775" marB="42775" anchor="ctr">
                    <a:solidFill>
                      <a:srgbClr val="026794"/>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dirty="0" err="1">
                          <a:latin typeface="Helvetica Neue Light" panose="020B0604020202020204" charset="0"/>
                        </a:rPr>
                        <a:t>Mise</a:t>
                      </a:r>
                      <a:r>
                        <a:rPr lang="en-US" sz="1400" b="0" u="none" strike="noStrike" cap="none" dirty="0">
                          <a:latin typeface="Helvetica Neue Light" panose="020B0604020202020204" charset="0"/>
                        </a:rPr>
                        <a:t> </a:t>
                      </a:r>
                      <a:r>
                        <a:rPr lang="en-US" sz="1400" b="0" u="none" strike="noStrike" cap="none" dirty="0" err="1">
                          <a:latin typeface="Helvetica Neue Light" panose="020B0604020202020204" charset="0"/>
                        </a:rPr>
                        <a:t>en</a:t>
                      </a:r>
                      <a:r>
                        <a:rPr lang="en-US" sz="1400" b="0" u="none" strike="noStrike" cap="none" dirty="0">
                          <a:latin typeface="Helvetica Neue Light" panose="020B0604020202020204" charset="0"/>
                        </a:rPr>
                        <a:t> place : 3</a:t>
                      </a:r>
                      <a:endParaRPr sz="1400" b="0" u="none" strike="noStrike" cap="none" dirty="0">
                        <a:latin typeface="Helvetica Neue Light" panose="020B0604020202020204" charset="0"/>
                      </a:endParaRPr>
                    </a:p>
                  </a:txBody>
                  <a:tcPr marL="85525" marR="85525" marT="42775" marB="42775" anchor="ctr">
                    <a:solidFill>
                      <a:srgbClr val="026794"/>
                    </a:solidFill>
                  </a:tcPr>
                </a:tc>
                <a:extLst>
                  <a:ext uri="{0D108BD9-81ED-4DB2-BD59-A6C34878D82A}">
                    <a16:rowId xmlns:a16="http://schemas.microsoft.com/office/drawing/2014/main" val="10000"/>
                  </a:ext>
                </a:extLst>
              </a:tr>
              <a:tr h="550175">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dirty="0"/>
                    </a:p>
                  </a:txBody>
                  <a:tcPr marL="85525" marR="85525" marT="42775" marB="42775">
                    <a:solidFill>
                      <a:srgbClr val="A8BED2"/>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dirty="0"/>
                    </a:p>
                  </a:txBody>
                  <a:tcPr marL="85525" marR="85525" marT="42775" marB="42775">
                    <a:solidFill>
                      <a:srgbClr val="A8BED2"/>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dirty="0"/>
                    </a:p>
                  </a:txBody>
                  <a:tcPr marL="85525" marR="85525" marT="42775" marB="42775">
                    <a:solidFill>
                      <a:srgbClr val="A8BED2"/>
                    </a:solidFill>
                  </a:tcPr>
                </a:tc>
                <a:extLst>
                  <a:ext uri="{0D108BD9-81ED-4DB2-BD59-A6C34878D82A}">
                    <a16:rowId xmlns:a16="http://schemas.microsoft.com/office/drawing/2014/main" val="10001"/>
                  </a:ext>
                </a:extLst>
              </a:tr>
              <a:tr h="550175">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dirty="0"/>
                    </a:p>
                  </a:txBody>
                  <a:tcPr marL="85525" marR="85525" marT="42775" marB="42775">
                    <a:solidFill>
                      <a:srgbClr val="D3DEE9"/>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dirty="0"/>
                    </a:p>
                  </a:txBody>
                  <a:tcPr marL="85525" marR="85525" marT="42775" marB="42775">
                    <a:solidFill>
                      <a:srgbClr val="D3DEE9"/>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dirty="0"/>
                    </a:p>
                  </a:txBody>
                  <a:tcPr marL="85525" marR="85525" marT="42775" marB="42775">
                    <a:solidFill>
                      <a:srgbClr val="D3DEE9"/>
                    </a:solidFill>
                  </a:tcPr>
                </a:tc>
                <a:extLst>
                  <a:ext uri="{0D108BD9-81ED-4DB2-BD59-A6C34878D82A}">
                    <a16:rowId xmlns:a16="http://schemas.microsoft.com/office/drawing/2014/main" val="10002"/>
                  </a:ext>
                </a:extLst>
              </a:tr>
              <a:tr h="550175">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dirty="0"/>
                    </a:p>
                  </a:txBody>
                  <a:tcPr marL="85525" marR="85525" marT="42775" marB="42775">
                    <a:solidFill>
                      <a:srgbClr val="A8BED2"/>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dirty="0"/>
                    </a:p>
                  </a:txBody>
                  <a:tcPr marL="85525" marR="85525" marT="42775" marB="42775">
                    <a:solidFill>
                      <a:srgbClr val="A8BED2"/>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dirty="0"/>
                    </a:p>
                  </a:txBody>
                  <a:tcPr marL="85525" marR="85525" marT="42775" marB="42775">
                    <a:solidFill>
                      <a:srgbClr val="A8BED2"/>
                    </a:solidFill>
                  </a:tcPr>
                </a:tc>
                <a:extLst>
                  <a:ext uri="{0D108BD9-81ED-4DB2-BD59-A6C34878D82A}">
                    <a16:rowId xmlns:a16="http://schemas.microsoft.com/office/drawing/2014/main" val="10003"/>
                  </a:ext>
                </a:extLst>
              </a:tr>
              <a:tr h="550175">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dirty="0"/>
                    </a:p>
                  </a:txBody>
                  <a:tcPr marL="85525" marR="85525" marT="42775" marB="42775">
                    <a:solidFill>
                      <a:srgbClr val="D3DEE9"/>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dirty="0"/>
                    </a:p>
                  </a:txBody>
                  <a:tcPr marL="85525" marR="85525" marT="42775" marB="42775">
                    <a:solidFill>
                      <a:srgbClr val="D3DEE9"/>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dirty="0"/>
                    </a:p>
                  </a:txBody>
                  <a:tcPr marL="85525" marR="85525" marT="42775" marB="42775">
                    <a:solidFill>
                      <a:srgbClr val="D3DEE9"/>
                    </a:solidFill>
                  </a:tcPr>
                </a:tc>
                <a:extLst>
                  <a:ext uri="{0D108BD9-81ED-4DB2-BD59-A6C34878D82A}">
                    <a16:rowId xmlns:a16="http://schemas.microsoft.com/office/drawing/2014/main" val="10004"/>
                  </a:ext>
                </a:extLst>
              </a:tr>
            </a:tbl>
          </a:graphicData>
        </a:graphic>
      </p:graphicFrame>
      <p:pic>
        <p:nvPicPr>
          <p:cNvPr id="476" name="Google Shape;476;p26"/>
          <p:cNvPicPr preferRelativeResize="0"/>
          <p:nvPr/>
        </p:nvPicPr>
        <p:blipFill rotWithShape="1">
          <a:blip r:embed="rId3">
            <a:alphaModFix/>
          </a:blip>
          <a:srcRect/>
          <a:stretch/>
        </p:blipFill>
        <p:spPr>
          <a:xfrm>
            <a:off x="-131064" y="830882"/>
            <a:ext cx="3386757" cy="3386757"/>
          </a:xfrm>
          <a:prstGeom prst="rect">
            <a:avLst/>
          </a:prstGeom>
          <a:noFill/>
          <a:ln>
            <a:noFill/>
          </a:ln>
        </p:spPr>
      </p:pic>
      <p:pic>
        <p:nvPicPr>
          <p:cNvPr id="477" name="Google Shape;477;p26"/>
          <p:cNvPicPr preferRelativeResize="0"/>
          <p:nvPr/>
        </p:nvPicPr>
        <p:blipFill rotWithShape="1">
          <a:blip r:embed="rId4">
            <a:alphaModFix/>
          </a:blip>
          <a:srcRect/>
          <a:stretch/>
        </p:blipFill>
        <p:spPr>
          <a:xfrm>
            <a:off x="5420971" y="1600055"/>
            <a:ext cx="1435100" cy="939800"/>
          </a:xfrm>
          <a:prstGeom prst="rect">
            <a:avLst/>
          </a:prstGeom>
          <a:noFill/>
          <a:ln>
            <a:noFill/>
          </a:ln>
        </p:spPr>
      </p:pic>
      <p:pic>
        <p:nvPicPr>
          <p:cNvPr id="478" name="Google Shape;478;p26"/>
          <p:cNvPicPr preferRelativeResize="0"/>
          <p:nvPr/>
        </p:nvPicPr>
        <p:blipFill rotWithShape="1">
          <a:blip r:embed="rId5">
            <a:alphaModFix/>
          </a:blip>
          <a:srcRect/>
          <a:stretch/>
        </p:blipFill>
        <p:spPr>
          <a:xfrm>
            <a:off x="7504601" y="1463039"/>
            <a:ext cx="1109779" cy="1076815"/>
          </a:xfrm>
          <a:prstGeom prst="rect">
            <a:avLst/>
          </a:prstGeom>
          <a:noFill/>
          <a:ln>
            <a:noFill/>
          </a:ln>
        </p:spPr>
      </p:pic>
      <p:pic>
        <p:nvPicPr>
          <p:cNvPr id="479" name="Google Shape;479;p26"/>
          <p:cNvPicPr preferRelativeResize="0"/>
          <p:nvPr/>
        </p:nvPicPr>
        <p:blipFill rotWithShape="1">
          <a:blip r:embed="rId6">
            <a:alphaModFix/>
          </a:blip>
          <a:srcRect/>
          <a:stretch/>
        </p:blipFill>
        <p:spPr>
          <a:xfrm>
            <a:off x="9193150" y="1600055"/>
            <a:ext cx="1054282" cy="89485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
          <p:cNvSpPr txBox="1">
            <a:spLocks noGrp="1"/>
          </p:cNvSpPr>
          <p:nvPr>
            <p:ph type="body" idx="2"/>
          </p:nvPr>
        </p:nvSpPr>
        <p:spPr>
          <a:xfrm>
            <a:off x="4100513" y="1908699"/>
            <a:ext cx="7300912" cy="3666477"/>
          </a:xfrm>
          <a:prstGeom prst="rect">
            <a:avLst/>
          </a:prstGeom>
          <a:noFill/>
          <a:ln>
            <a:noFill/>
          </a:ln>
        </p:spPr>
        <p:txBody>
          <a:bodyPr spcFirstLastPara="1" wrap="square" lIns="91425" tIns="45700" rIns="91425" bIns="45700" anchor="t" anchorCtr="0">
            <a:normAutofit/>
          </a:bodyPr>
          <a:lstStyle/>
          <a:p>
            <a:pPr marL="342900" lvl="0" indent="-342900" algn="l" rtl="0">
              <a:lnSpc>
                <a:spcPct val="115000"/>
              </a:lnSpc>
              <a:spcBef>
                <a:spcPts val="0"/>
              </a:spcBef>
              <a:spcAft>
                <a:spcPts val="0"/>
              </a:spcAft>
              <a:buSzPts val="2000"/>
              <a:buFont typeface="Arial"/>
              <a:buChar char="●"/>
            </a:pPr>
            <a:r>
              <a:rPr lang="en-GB" sz="2000" u="none" strike="noStrike" dirty="0">
                <a:latin typeface="Arial" panose="020B0604020202020204" pitchFamily="34" charset="0"/>
                <a:ea typeface="Arial"/>
                <a:cs typeface="Arial" panose="020B0604020202020204" pitchFamily="34" charset="0"/>
                <a:sym typeface="Arial"/>
              </a:rPr>
              <a:t>Respect</a:t>
            </a:r>
            <a:endParaRPr sz="2000" dirty="0">
              <a:latin typeface="Arial" panose="020B0604020202020204" pitchFamily="34" charset="0"/>
              <a:cs typeface="Arial" panose="020B0604020202020204" pitchFamily="34" charset="0"/>
            </a:endParaRPr>
          </a:p>
          <a:p>
            <a:pPr marL="342900" indent="-342900">
              <a:lnSpc>
                <a:spcPct val="115000"/>
              </a:lnSpc>
              <a:spcBef>
                <a:spcPts val="0"/>
              </a:spcBef>
              <a:buSzPts val="2000"/>
              <a:buFont typeface="Arial"/>
              <a:buChar char="●"/>
            </a:pPr>
            <a:r>
              <a:rPr lang="en-GB" sz="2000" dirty="0">
                <a:latin typeface="Arial" panose="020B0604020202020204" pitchFamily="34" charset="0"/>
                <a:ea typeface="Arial"/>
                <a:cs typeface="Arial" panose="020B0604020202020204" pitchFamily="34" charset="0"/>
                <a:sym typeface="Arial"/>
              </a:rPr>
              <a:t>Ponctualité</a:t>
            </a:r>
            <a:endParaRPr sz="2000" dirty="0">
              <a:latin typeface="Arial" panose="020B0604020202020204" pitchFamily="34" charset="0"/>
              <a:ea typeface="Arial"/>
              <a:cs typeface="Arial" panose="020B0604020202020204" pitchFamily="34" charset="0"/>
            </a:endParaRPr>
          </a:p>
          <a:p>
            <a:pPr marL="342900" indent="-342900">
              <a:lnSpc>
                <a:spcPct val="115000"/>
              </a:lnSpc>
              <a:spcBef>
                <a:spcPts val="0"/>
              </a:spcBef>
              <a:buSzPts val="2000"/>
              <a:buFont typeface="Arial"/>
              <a:buChar char="●"/>
            </a:pPr>
            <a:r>
              <a:rPr lang="en-GB" sz="2000" dirty="0">
                <a:latin typeface="Arial" panose="020B0604020202020204" pitchFamily="34" charset="0"/>
                <a:ea typeface="Arial"/>
                <a:cs typeface="Arial" panose="020B0604020202020204" pitchFamily="34" charset="0"/>
                <a:sym typeface="Arial"/>
              </a:rPr>
              <a:t>Volonté d'écouter</a:t>
            </a:r>
            <a:endParaRPr sz="2000" dirty="0">
              <a:latin typeface="Arial" panose="020B0604020202020204" pitchFamily="34" charset="0"/>
              <a:ea typeface="Arial"/>
              <a:cs typeface="Arial" panose="020B0604020202020204" pitchFamily="34" charset="0"/>
            </a:endParaRPr>
          </a:p>
          <a:p>
            <a:pPr marL="342900" indent="-342900">
              <a:lnSpc>
                <a:spcPct val="115000"/>
              </a:lnSpc>
              <a:spcBef>
                <a:spcPts val="0"/>
              </a:spcBef>
              <a:buSzPts val="2000"/>
              <a:buFont typeface="Arial"/>
              <a:buChar char="●"/>
            </a:pPr>
            <a:r>
              <a:rPr lang="fr-FR" sz="2000" dirty="0">
                <a:latin typeface="Arial" panose="020B0604020202020204" pitchFamily="34" charset="0"/>
                <a:ea typeface="Arial"/>
                <a:cs typeface="Arial" panose="020B0604020202020204" pitchFamily="34" charset="0"/>
                <a:sym typeface="Arial"/>
              </a:rPr>
              <a:t>Ouverture à de nouvelles idées et perspectives</a:t>
            </a:r>
            <a:endParaRPr sz="2000" dirty="0">
              <a:latin typeface="Arial" panose="020B0604020202020204" pitchFamily="34" charset="0"/>
              <a:ea typeface="Arial"/>
              <a:cs typeface="Arial" panose="020B0604020202020204" pitchFamily="34" charset="0"/>
            </a:endParaRPr>
          </a:p>
          <a:p>
            <a:pPr marL="342900" indent="-342900">
              <a:lnSpc>
                <a:spcPct val="115000"/>
              </a:lnSpc>
              <a:spcBef>
                <a:spcPts val="0"/>
              </a:spcBef>
              <a:buSzPts val="2000"/>
              <a:buFont typeface="Arial"/>
              <a:buChar char="●"/>
            </a:pPr>
            <a:r>
              <a:rPr lang="en-GB" sz="2000" dirty="0">
                <a:latin typeface="Arial" panose="020B0604020202020204" pitchFamily="34" charset="0"/>
                <a:ea typeface="Arial"/>
                <a:cs typeface="Arial" panose="020B0604020202020204" pitchFamily="34" charset="0"/>
                <a:sym typeface="Arial"/>
              </a:rPr>
              <a:t>Désir d'apprendre</a:t>
            </a:r>
            <a:endParaRPr sz="2000" dirty="0">
              <a:latin typeface="Arial" panose="020B0604020202020204" pitchFamily="34" charset="0"/>
              <a:ea typeface="Arial"/>
              <a:cs typeface="Arial" panose="020B0604020202020204" pitchFamily="34" charset="0"/>
            </a:endParaRPr>
          </a:p>
          <a:p>
            <a:pPr marL="342900" indent="-342900">
              <a:lnSpc>
                <a:spcPct val="115000"/>
              </a:lnSpc>
              <a:spcBef>
                <a:spcPts val="0"/>
              </a:spcBef>
              <a:buSzPts val="2000"/>
              <a:buFont typeface="Arial"/>
              <a:buChar char="●"/>
            </a:pPr>
            <a:r>
              <a:rPr lang="fr-FR" sz="2000" dirty="0">
                <a:latin typeface="Arial" panose="020B0604020202020204" pitchFamily="34" charset="0"/>
                <a:ea typeface="Arial"/>
                <a:cs typeface="Arial" panose="020B0604020202020204" pitchFamily="34" charset="0"/>
                <a:sym typeface="Arial"/>
              </a:rPr>
              <a:t>Être prêt à partager ses expériences </a:t>
            </a:r>
            <a:endParaRPr sz="2000" dirty="0">
              <a:latin typeface="Arial" panose="020B0604020202020204" pitchFamily="34" charset="0"/>
              <a:ea typeface="Arial"/>
              <a:cs typeface="Arial" panose="020B0604020202020204" pitchFamily="34" charset="0"/>
            </a:endParaRPr>
          </a:p>
          <a:p>
            <a:pPr marL="228600" lvl="0" indent="-50800" algn="l" rtl="0">
              <a:lnSpc>
                <a:spcPct val="90000"/>
              </a:lnSpc>
              <a:spcBef>
                <a:spcPts val="1000"/>
              </a:spcBef>
              <a:spcAft>
                <a:spcPts val="0"/>
              </a:spcAft>
              <a:buClr>
                <a:schemeClr val="accent5"/>
              </a:buClr>
              <a:buSzPts val="2800"/>
              <a:buNone/>
            </a:pPr>
            <a:endParaRPr dirty="0"/>
          </a:p>
        </p:txBody>
      </p:sp>
      <p:sp>
        <p:nvSpPr>
          <p:cNvPr id="248" name="Google Shape;248;p4"/>
          <p:cNvSpPr txBox="1">
            <a:spLocks noGrp="1"/>
          </p:cNvSpPr>
          <p:nvPr>
            <p:ph type="body" idx="3"/>
          </p:nvPr>
        </p:nvSpPr>
        <p:spPr>
          <a:xfrm>
            <a:off x="0" y="528638"/>
            <a:ext cx="3466531" cy="4799266"/>
          </a:xfrm>
          <a:prstGeom prst="rect">
            <a:avLst/>
          </a:prstGeom>
          <a:noFill/>
          <a:ln>
            <a:noFill/>
          </a:ln>
        </p:spPr>
        <p:txBody>
          <a:bodyPr spcFirstLastPara="1" wrap="square" lIns="91425" tIns="45700" rIns="91425" bIns="45700" anchor="t" anchorCtr="0">
            <a:normAutofit/>
          </a:bodyPr>
          <a:lstStyle/>
          <a:p>
            <a:pPr marL="0" lvl="0" indent="0">
              <a:spcBef>
                <a:spcPts val="0"/>
              </a:spcBef>
              <a:buSzPts val="3200"/>
            </a:pPr>
            <a:r>
              <a:rPr lang="en-US" sz="3200" dirty="0" err="1">
                <a:solidFill>
                  <a:schemeClr val="bg1"/>
                </a:solidFill>
              </a:rPr>
              <a:t>Environnement</a:t>
            </a:r>
            <a:r>
              <a:rPr lang="en-US" sz="3200" dirty="0">
                <a:solidFill>
                  <a:schemeClr val="bg1"/>
                </a:solidFill>
              </a:rPr>
              <a:t> </a:t>
            </a:r>
            <a:r>
              <a:rPr lang="en-US" sz="3200" dirty="0" err="1">
                <a:solidFill>
                  <a:schemeClr val="bg1"/>
                </a:solidFill>
              </a:rPr>
              <a:t>d'apprentissage</a:t>
            </a:r>
            <a:endParaRPr sz="32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lvl="0"/>
            <a:br>
              <a:rPr lang="en-GB" dirty="0"/>
            </a:br>
            <a:r>
              <a:rPr lang="fr-FR" dirty="0"/>
              <a:t>Situer la gestion de cas par téléphone </a:t>
            </a:r>
            <a:endParaRPr dirty="0"/>
          </a:p>
        </p:txBody>
      </p:sp>
      <p:sp>
        <p:nvSpPr>
          <p:cNvPr id="254" name="Google Shape;254;p5"/>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GB" dirty="0" err="1"/>
              <a:t>Objectifs</a:t>
            </a:r>
            <a:r>
              <a:rPr lang="en-GB" dirty="0"/>
              <a:t> de la séance</a:t>
            </a:r>
            <a:endParaRPr dirty="0"/>
          </a:p>
        </p:txBody>
      </p:sp>
      <p:sp>
        <p:nvSpPr>
          <p:cNvPr id="255" name="Google Shape;255;p5"/>
          <p:cNvSpPr txBox="1">
            <a:spLocks noGrp="1"/>
          </p:cNvSpPr>
          <p:nvPr>
            <p:ph type="body" idx="2"/>
          </p:nvPr>
        </p:nvSpPr>
        <p:spPr>
          <a:xfrm>
            <a:off x="656021" y="2614613"/>
            <a:ext cx="10820015" cy="2081674"/>
          </a:xfrm>
          <a:prstGeom prst="rect">
            <a:avLst/>
          </a:prstGeom>
          <a:noFill/>
          <a:ln>
            <a:noFill/>
          </a:ln>
        </p:spPr>
        <p:txBody>
          <a:bodyPr spcFirstLastPara="1" wrap="square" lIns="91425" tIns="45700" rIns="91425" bIns="45700" anchor="t" anchorCtr="0">
            <a:normAutofit/>
          </a:bodyPr>
          <a:lstStyle/>
          <a:p>
            <a:pPr marL="342900" lvl="0" indent="-342900">
              <a:lnSpc>
                <a:spcPct val="115000"/>
              </a:lnSpc>
              <a:spcBef>
                <a:spcPts val="0"/>
              </a:spcBef>
              <a:buSzPts val="2000"/>
              <a:buFont typeface="Arial"/>
              <a:buChar char="●"/>
            </a:pPr>
            <a:r>
              <a:rPr lang="fr-FR" sz="2000" dirty="0">
                <a:solidFill>
                  <a:srgbClr val="000000"/>
                </a:solidFill>
                <a:latin typeface="Arial"/>
                <a:ea typeface="Arial"/>
                <a:cs typeface="Arial"/>
                <a:sym typeface="Arial"/>
              </a:rPr>
              <a:t>Expliquer ce que sont les services de gestion de cas par téléphone</a:t>
            </a:r>
            <a:endParaRPr sz="2000" dirty="0">
              <a:solidFill>
                <a:srgbClr val="000000"/>
              </a:solidFill>
              <a:latin typeface="Arial"/>
              <a:ea typeface="Arial"/>
              <a:cs typeface="Arial"/>
              <a:sym typeface="Arial"/>
            </a:endParaRPr>
          </a:p>
          <a:p>
            <a:pPr marL="342900" lvl="0" indent="-342900">
              <a:lnSpc>
                <a:spcPct val="115000"/>
              </a:lnSpc>
              <a:buSzPts val="2000"/>
              <a:buFont typeface="Arial"/>
              <a:buChar char="●"/>
            </a:pPr>
            <a:r>
              <a:rPr lang="fr-FR" sz="2000" dirty="0">
                <a:solidFill>
                  <a:srgbClr val="000000"/>
                </a:solidFill>
                <a:latin typeface="Arial"/>
                <a:ea typeface="Arial"/>
                <a:cs typeface="Arial"/>
                <a:sym typeface="Arial"/>
              </a:rPr>
              <a:t>Expliquer quand les services de gestion de cas par téléphone peuvent être utilisés</a:t>
            </a:r>
            <a:endParaRPr sz="2000" dirty="0">
              <a:solidFill>
                <a:srgbClr val="000000"/>
              </a:solidFill>
              <a:latin typeface="Arial"/>
              <a:ea typeface="Arial"/>
              <a:cs typeface="Arial"/>
              <a:sym typeface="Arial"/>
            </a:endParaRPr>
          </a:p>
          <a:p>
            <a:pPr marL="228600" lvl="0" indent="-50800" algn="l" rtl="0">
              <a:lnSpc>
                <a:spcPct val="90000"/>
              </a:lnSpc>
              <a:spcBef>
                <a:spcPts val="1000"/>
              </a:spcBef>
              <a:spcAft>
                <a:spcPts val="0"/>
              </a:spcAft>
              <a:buClr>
                <a:schemeClr val="accent3"/>
              </a:buClr>
              <a:buSzPts val="2800"/>
              <a:buNone/>
            </a:pPr>
            <a:endParaRPr dirty="0"/>
          </a:p>
        </p:txBody>
      </p:sp>
      <p:pic>
        <p:nvPicPr>
          <p:cNvPr id="256" name="Google Shape;256;p5" descr="objective Icon 2206233"/>
          <p:cNvPicPr preferRelativeResize="0"/>
          <p:nvPr/>
        </p:nvPicPr>
        <p:blipFill rotWithShape="1">
          <a:blip r:embed="rId3">
            <a:alphaModFix/>
          </a:blip>
          <a:srcRect/>
          <a:stretch/>
        </p:blipFill>
        <p:spPr>
          <a:xfrm>
            <a:off x="8259562" y="3886662"/>
            <a:ext cx="1905000" cy="190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lvl="0"/>
            <a:br>
              <a:rPr lang="en-GB" dirty="0"/>
            </a:br>
            <a:r>
              <a:rPr lang="fr-FR" dirty="0"/>
              <a:t>Gestion de cas par téléphone ?</a:t>
            </a:r>
            <a:endParaRPr dirty="0"/>
          </a:p>
        </p:txBody>
      </p:sp>
      <p:sp>
        <p:nvSpPr>
          <p:cNvPr id="262" name="Google Shape;262;p6"/>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p>
            <a:pPr marL="228600" lvl="0" indent="-228600">
              <a:spcBef>
                <a:spcPts val="0"/>
              </a:spcBef>
            </a:pPr>
            <a:r>
              <a:rPr lang="fr-FR" dirty="0">
                <a:highlight>
                  <a:srgbClr val="FFFF00"/>
                </a:highlight>
                <a:latin typeface="+mj-lt"/>
              </a:rPr>
              <a:t>Inclure les mots clés et les définitions partagés dans le document de travail de </a:t>
            </a:r>
            <a:r>
              <a:rPr lang="fr-FR" dirty="0" err="1">
                <a:highlight>
                  <a:srgbClr val="FFFF00"/>
                </a:highlight>
                <a:latin typeface="+mj-lt"/>
              </a:rPr>
              <a:t>pré-formation</a:t>
            </a:r>
            <a:endParaRPr lang="en-GB" dirty="0">
              <a:highlight>
                <a:srgbClr val="FFFF00"/>
              </a:highlight>
              <a:latin typeface="+mj-lt"/>
            </a:endParaRPr>
          </a:p>
          <a:p>
            <a:pPr marL="0" lvl="0" indent="0" algn="l" rtl="0">
              <a:lnSpc>
                <a:spcPct val="90000"/>
              </a:lnSpc>
              <a:spcBef>
                <a:spcPts val="0"/>
              </a:spcBef>
              <a:spcAft>
                <a:spcPts val="0"/>
              </a:spcAft>
              <a:buClr>
                <a:schemeClr val="accent1"/>
              </a:buClr>
              <a:buSzPts val="2800"/>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7"/>
          <p:cNvSpPr txBox="1">
            <a:spLocks noGrp="1"/>
          </p:cNvSpPr>
          <p:nvPr>
            <p:ph type="title"/>
          </p:nvPr>
        </p:nvSpPr>
        <p:spPr>
          <a:xfrm>
            <a:off x="656023" y="365126"/>
            <a:ext cx="10515600" cy="1064180"/>
          </a:xfrm>
          <a:prstGeom prst="rect">
            <a:avLst/>
          </a:prstGeom>
          <a:noFill/>
          <a:ln>
            <a:noFill/>
          </a:ln>
        </p:spPr>
        <p:txBody>
          <a:bodyPr spcFirstLastPara="1" wrap="square" lIns="91425" tIns="45700" rIns="91425" bIns="45700" anchor="ctr" anchorCtr="0">
            <a:normAutofit fontScale="90000"/>
          </a:bodyPr>
          <a:lstStyle/>
          <a:p>
            <a:pPr lvl="0"/>
            <a:br>
              <a:rPr lang="en-GB" dirty="0"/>
            </a:br>
            <a:r>
              <a:rPr lang="fr-FR" dirty="0"/>
              <a:t>Les énoncés ci-dessous sont-ils vrais ou faux ?</a:t>
            </a:r>
            <a:endParaRPr dirty="0"/>
          </a:p>
        </p:txBody>
      </p:sp>
      <p:sp>
        <p:nvSpPr>
          <p:cNvPr id="268" name="Google Shape;268;p7"/>
          <p:cNvSpPr txBox="1">
            <a:spLocks noGrp="1"/>
          </p:cNvSpPr>
          <p:nvPr>
            <p:ph type="body" idx="2"/>
          </p:nvPr>
        </p:nvSpPr>
        <p:spPr>
          <a:xfrm>
            <a:off x="656021" y="1744601"/>
            <a:ext cx="10820015" cy="4638444"/>
          </a:xfrm>
          <a:prstGeom prst="rect">
            <a:avLst/>
          </a:prstGeom>
          <a:noFill/>
          <a:ln>
            <a:noFill/>
          </a:ln>
        </p:spPr>
        <p:txBody>
          <a:bodyPr spcFirstLastPara="1" wrap="square" lIns="91425" tIns="45700" rIns="91425" bIns="45700" anchor="t" anchorCtr="0">
            <a:normAutofit lnSpcReduction="10000"/>
          </a:bodyPr>
          <a:lstStyle/>
          <a:p>
            <a:pPr marL="342900" lvl="0" indent="-338137" algn="just">
              <a:lnSpc>
                <a:spcPct val="115000"/>
              </a:lnSpc>
              <a:spcBef>
                <a:spcPts val="0"/>
              </a:spcBef>
              <a:buSzPts val="1000"/>
              <a:buFont typeface="Arial"/>
              <a:buChar char="●"/>
            </a:pPr>
            <a:r>
              <a:rPr lang="fr-FR" sz="2000" dirty="0">
                <a:solidFill>
                  <a:srgbClr val="000000"/>
                </a:solidFill>
                <a:latin typeface="+mj-lt"/>
                <a:ea typeface="Noto Sans Symbols"/>
                <a:cs typeface="Arial" panose="020B0604020202020204" pitchFamily="34" charset="0"/>
                <a:sym typeface="Noto Sans Symbols"/>
              </a:rPr>
              <a:t>Lors d'une épidémie de maladie infectieuse telle que l'épidémie de COVID-19, il est recommandé que tous les services de gestion de cas suivent une modalité de prestation à distance</a:t>
            </a:r>
            <a:endParaRPr sz="2000" dirty="0">
              <a:solidFill>
                <a:srgbClr val="000000"/>
              </a:solidFill>
              <a:latin typeface="+mj-lt"/>
              <a:ea typeface="Noto Sans Symbols"/>
              <a:cs typeface="Arial" panose="020B0604020202020204" pitchFamily="34" charset="0"/>
            </a:endParaRPr>
          </a:p>
          <a:p>
            <a:pPr marL="342900" indent="-338137" algn="just">
              <a:lnSpc>
                <a:spcPct val="115000"/>
              </a:lnSpc>
              <a:spcBef>
                <a:spcPts val="0"/>
              </a:spcBef>
              <a:buSzPts val="1000"/>
              <a:buFont typeface="Arial"/>
              <a:buChar char="●"/>
            </a:pPr>
            <a:r>
              <a:rPr lang="fr-FR" sz="2000" dirty="0">
                <a:solidFill>
                  <a:srgbClr val="000000"/>
                </a:solidFill>
                <a:latin typeface="+mj-lt"/>
                <a:ea typeface="Noto Sans Symbols"/>
                <a:cs typeface="Arial" panose="020B0604020202020204" pitchFamily="34" charset="0"/>
                <a:sym typeface="Noto Sans Symbols"/>
              </a:rPr>
              <a:t>Lors d'une épidémie de maladie infectieuse, les réunions en personne devraient se poursuivre pour les cas hautement prioritaires</a:t>
            </a:r>
            <a:endParaRPr sz="2000" dirty="0">
              <a:solidFill>
                <a:srgbClr val="000000"/>
              </a:solidFill>
              <a:latin typeface="+mj-lt"/>
              <a:ea typeface="Noto Sans Symbols"/>
              <a:cs typeface="Arial" panose="020B0604020202020204" pitchFamily="34" charset="0"/>
            </a:endParaRPr>
          </a:p>
          <a:p>
            <a:pPr marL="342900" indent="-338137" algn="just">
              <a:lnSpc>
                <a:spcPct val="115000"/>
              </a:lnSpc>
              <a:spcBef>
                <a:spcPts val="0"/>
              </a:spcBef>
              <a:buSzPts val="1000"/>
              <a:buFont typeface="Arial"/>
              <a:buChar char="●"/>
            </a:pPr>
            <a:r>
              <a:rPr lang="fr-FR" sz="2000" dirty="0">
                <a:solidFill>
                  <a:srgbClr val="000000"/>
                </a:solidFill>
                <a:latin typeface="+mj-lt"/>
                <a:ea typeface="Noto Sans Symbols"/>
                <a:cs typeface="Arial" panose="020B0604020202020204" pitchFamily="34" charset="0"/>
                <a:sym typeface="Noto Sans Symbols"/>
              </a:rPr>
              <a:t>La gestion d'un cas par téléphone peut être un moyen utile de protéger à la fois les enfants et les gestionnaires de cas lors d'une épidémie de maladie infectieuse comme la COVID-19</a:t>
            </a:r>
            <a:endParaRPr sz="2000" dirty="0">
              <a:solidFill>
                <a:srgbClr val="000000"/>
              </a:solidFill>
              <a:latin typeface="+mj-lt"/>
              <a:ea typeface="Noto Sans Symbols"/>
              <a:cs typeface="Arial" panose="020B0604020202020204" pitchFamily="34" charset="0"/>
            </a:endParaRPr>
          </a:p>
          <a:p>
            <a:pPr marL="342900" indent="-338137" algn="just">
              <a:lnSpc>
                <a:spcPct val="115000"/>
              </a:lnSpc>
              <a:spcBef>
                <a:spcPts val="0"/>
              </a:spcBef>
              <a:buSzPts val="1000"/>
              <a:buFont typeface="Arial"/>
              <a:buChar char="●"/>
            </a:pPr>
            <a:r>
              <a:rPr lang="fr-FR" sz="2000" dirty="0">
                <a:solidFill>
                  <a:srgbClr val="000000"/>
                </a:solidFill>
                <a:latin typeface="+mj-lt"/>
                <a:ea typeface="Noto Sans Symbols"/>
                <a:cs typeface="Arial" panose="020B0604020202020204" pitchFamily="34" charset="0"/>
                <a:sym typeface="Noto Sans Symbols"/>
              </a:rPr>
              <a:t>La pratique de gérer un cas par téléphone pourrait perdurer au-delà de la pandémie de COVID-19 pour les cas à faible risque</a:t>
            </a:r>
            <a:endParaRPr sz="2000" dirty="0">
              <a:solidFill>
                <a:srgbClr val="000000"/>
              </a:solidFill>
              <a:latin typeface="+mj-lt"/>
              <a:ea typeface="Noto Sans Symbols"/>
              <a:cs typeface="Arial" panose="020B0604020202020204" pitchFamily="34" charset="0"/>
            </a:endParaRPr>
          </a:p>
          <a:p>
            <a:pPr marL="342900" indent="-338137" algn="just">
              <a:lnSpc>
                <a:spcPct val="115000"/>
              </a:lnSpc>
              <a:spcBef>
                <a:spcPts val="0"/>
              </a:spcBef>
              <a:buSzPts val="1000"/>
              <a:buFont typeface="Arial"/>
              <a:buChar char="●"/>
            </a:pPr>
            <a:r>
              <a:rPr lang="fr-FR" sz="2000" dirty="0">
                <a:solidFill>
                  <a:srgbClr val="000000"/>
                </a:solidFill>
                <a:latin typeface="+mj-lt"/>
                <a:ea typeface="Noto Sans Symbols"/>
                <a:cs typeface="Arial" panose="020B0604020202020204" pitchFamily="34" charset="0"/>
                <a:sym typeface="Noto Sans Symbols"/>
              </a:rPr>
              <a:t>Les étapes de la gestion de cas ne sont pas les mêmes lorsqu'elles sont effectuées par téléphone</a:t>
            </a:r>
            <a:endParaRPr sz="2000" dirty="0">
              <a:solidFill>
                <a:srgbClr val="000000"/>
              </a:solidFill>
              <a:latin typeface="+mj-lt"/>
              <a:ea typeface="Noto Sans Symbols"/>
              <a:cs typeface="Arial" panose="020B0604020202020204" pitchFamily="34" charset="0"/>
            </a:endParaRPr>
          </a:p>
          <a:p>
            <a:pPr marL="342900" indent="-338137" algn="just">
              <a:lnSpc>
                <a:spcPct val="115000"/>
              </a:lnSpc>
              <a:spcBef>
                <a:spcPts val="0"/>
              </a:spcBef>
              <a:buSzPts val="1000"/>
              <a:buFont typeface="Arial"/>
              <a:buChar char="●"/>
            </a:pPr>
            <a:r>
              <a:rPr lang="fr-FR" sz="2000" dirty="0">
                <a:solidFill>
                  <a:srgbClr val="000000"/>
                </a:solidFill>
                <a:latin typeface="+mj-lt"/>
                <a:ea typeface="Noto Sans Symbols"/>
                <a:cs typeface="Arial" panose="020B0604020202020204" pitchFamily="34" charset="0"/>
                <a:sym typeface="Noto Sans Symbols"/>
              </a:rPr>
              <a:t>L'examen de l'ordre de priorité des charges de travail pendant une épidémie de maladie infectieuse est essentiel pour une gestion efficace de cas par téléphone</a:t>
            </a:r>
            <a:endParaRPr sz="2000" dirty="0">
              <a:solidFill>
                <a:srgbClr val="000000"/>
              </a:solidFill>
              <a:latin typeface="+mj-lt"/>
              <a:ea typeface="Noto Sans Symbols"/>
              <a:cs typeface="Arial" panose="020B0604020202020204" pitchFamily="34" charset="0"/>
            </a:endParaRPr>
          </a:p>
          <a:p>
            <a:pPr marL="0" lvl="0" indent="0" algn="just" rtl="0">
              <a:lnSpc>
                <a:spcPct val="115000"/>
              </a:lnSpc>
              <a:spcBef>
                <a:spcPts val="1000"/>
              </a:spcBef>
              <a:spcAft>
                <a:spcPts val="0"/>
              </a:spcAft>
              <a:buSzPts val="1000"/>
              <a:buNone/>
            </a:pPr>
            <a:endParaRPr dirty="0"/>
          </a:p>
        </p:txBody>
      </p:sp>
      <p:pic>
        <p:nvPicPr>
          <p:cNvPr id="269" name="Google Shape;269;p7"/>
          <p:cNvPicPr preferRelativeResize="0"/>
          <p:nvPr/>
        </p:nvPicPr>
        <p:blipFill rotWithShape="1">
          <a:blip r:embed="rId3">
            <a:alphaModFix/>
          </a:blip>
          <a:srcRect/>
          <a:stretch/>
        </p:blipFill>
        <p:spPr>
          <a:xfrm>
            <a:off x="10466965" y="162033"/>
            <a:ext cx="1409315" cy="140931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8"/>
          <p:cNvSpPr txBox="1">
            <a:spLocks noGrp="1"/>
          </p:cNvSpPr>
          <p:nvPr>
            <p:ph type="title"/>
          </p:nvPr>
        </p:nvSpPr>
        <p:spPr>
          <a:xfrm>
            <a:off x="656022" y="143183"/>
            <a:ext cx="10936709" cy="1325563"/>
          </a:xfrm>
          <a:prstGeom prst="rect">
            <a:avLst/>
          </a:prstGeom>
          <a:noFill/>
          <a:ln>
            <a:noFill/>
          </a:ln>
        </p:spPr>
        <p:txBody>
          <a:bodyPr spcFirstLastPara="1" wrap="square" lIns="91425" tIns="45700" rIns="91425" bIns="45700" anchor="ctr" anchorCtr="0">
            <a:normAutofit/>
          </a:bodyPr>
          <a:lstStyle/>
          <a:p>
            <a:pPr lvl="0"/>
            <a:r>
              <a:rPr lang="fr-FR" dirty="0"/>
              <a:t>Vous ne devez pas gérer un cas par téléphone lorsque...</a:t>
            </a:r>
            <a:endParaRPr dirty="0"/>
          </a:p>
        </p:txBody>
      </p:sp>
      <p:sp>
        <p:nvSpPr>
          <p:cNvPr id="275" name="Google Shape;275;p8"/>
          <p:cNvSpPr txBox="1">
            <a:spLocks noGrp="1"/>
          </p:cNvSpPr>
          <p:nvPr>
            <p:ph type="body" idx="2"/>
          </p:nvPr>
        </p:nvSpPr>
        <p:spPr>
          <a:xfrm>
            <a:off x="351600" y="1682450"/>
            <a:ext cx="7924200" cy="4602900"/>
          </a:xfrm>
          <a:prstGeom prst="rect">
            <a:avLst/>
          </a:prstGeom>
          <a:noFill/>
          <a:ln>
            <a:noFill/>
          </a:ln>
        </p:spPr>
        <p:txBody>
          <a:bodyPr spcFirstLastPara="1" wrap="square" lIns="91425" tIns="45700" rIns="91425" bIns="45700" anchor="t" anchorCtr="0">
            <a:normAutofit/>
          </a:bodyPr>
          <a:lstStyle/>
          <a:p>
            <a:pPr marL="342900" lvl="0" indent="-338137" algn="just">
              <a:lnSpc>
                <a:spcPct val="115000"/>
              </a:lnSpc>
              <a:spcBef>
                <a:spcPts val="0"/>
              </a:spcBef>
              <a:buSzPts val="1000"/>
              <a:buFont typeface="Arial"/>
              <a:buChar char="●"/>
            </a:pPr>
            <a:r>
              <a:rPr lang="fr-FR" sz="1800" dirty="0">
                <a:solidFill>
                  <a:srgbClr val="000000"/>
                </a:solidFill>
                <a:latin typeface="+mj-lt"/>
                <a:ea typeface="Noto Sans Symbols"/>
                <a:cs typeface="Noto Sans Symbols"/>
                <a:sym typeface="Noto Sans Symbols"/>
              </a:rPr>
              <a:t>Le cas est à haut risque</a:t>
            </a:r>
            <a:endParaRPr sz="1800" dirty="0">
              <a:solidFill>
                <a:srgbClr val="000000"/>
              </a:solidFill>
              <a:latin typeface="+mj-lt"/>
              <a:ea typeface="Noto Sans Symbols"/>
              <a:cs typeface="Noto Sans Symbols"/>
              <a:sym typeface="Noto Sans Symbols"/>
            </a:endParaRPr>
          </a:p>
          <a:p>
            <a:pPr marL="342900" indent="-338137" algn="just">
              <a:lnSpc>
                <a:spcPct val="115000"/>
              </a:lnSpc>
              <a:spcBef>
                <a:spcPts val="0"/>
              </a:spcBef>
              <a:buSzPts val="1000"/>
              <a:buFont typeface="Arial"/>
              <a:buChar char="●"/>
            </a:pPr>
            <a:r>
              <a:rPr lang="fr-FR" sz="1800" dirty="0">
                <a:solidFill>
                  <a:srgbClr val="000000"/>
                </a:solidFill>
                <a:latin typeface="+mj-lt"/>
                <a:ea typeface="Noto Sans Symbols"/>
                <a:cs typeface="Noto Sans Symbols"/>
                <a:sym typeface="Noto Sans Symbols"/>
              </a:rPr>
              <a:t>Des abus physiques graves ont eu lieu ou risquent d'avoir lieu</a:t>
            </a:r>
            <a:endParaRPr sz="1800" dirty="0">
              <a:solidFill>
                <a:srgbClr val="000000"/>
              </a:solidFill>
              <a:latin typeface="+mj-lt"/>
              <a:ea typeface="Noto Sans Symbols"/>
              <a:cs typeface="Noto Sans Symbols"/>
              <a:sym typeface="Noto Sans Symbols"/>
            </a:endParaRPr>
          </a:p>
          <a:p>
            <a:pPr marL="342900" indent="-338137" algn="just">
              <a:lnSpc>
                <a:spcPct val="115000"/>
              </a:lnSpc>
              <a:spcBef>
                <a:spcPts val="0"/>
              </a:spcBef>
              <a:buSzPts val="1000"/>
              <a:buFont typeface="Arial"/>
              <a:buChar char="●"/>
            </a:pPr>
            <a:r>
              <a:rPr lang="fr-FR" sz="1800" dirty="0">
                <a:solidFill>
                  <a:srgbClr val="000000"/>
                </a:solidFill>
                <a:latin typeface="+mj-lt"/>
                <a:ea typeface="Noto Sans Symbols"/>
                <a:cs typeface="Noto Sans Symbols"/>
                <a:sym typeface="Noto Sans Symbols"/>
              </a:rPr>
              <a:t>Un abus sexuel a été signalé et l'agresseur présumé se trouve dans le foyer ou a encore des contacts avec l'enfant</a:t>
            </a:r>
            <a:endParaRPr sz="1800" dirty="0">
              <a:solidFill>
                <a:srgbClr val="000000"/>
              </a:solidFill>
              <a:latin typeface="+mj-lt"/>
              <a:ea typeface="Noto Sans Symbols"/>
              <a:cs typeface="Noto Sans Symbols"/>
              <a:sym typeface="Noto Sans Symbols"/>
            </a:endParaRPr>
          </a:p>
          <a:p>
            <a:pPr marL="342900" indent="-338137" algn="just">
              <a:lnSpc>
                <a:spcPct val="115000"/>
              </a:lnSpc>
              <a:spcBef>
                <a:spcPts val="0"/>
              </a:spcBef>
              <a:buSzPts val="1000"/>
              <a:buFont typeface="Arial"/>
              <a:buChar char="●"/>
            </a:pPr>
            <a:r>
              <a:rPr lang="fr-FR" sz="1800" dirty="0">
                <a:solidFill>
                  <a:srgbClr val="000000"/>
                </a:solidFill>
                <a:latin typeface="+mj-lt"/>
                <a:ea typeface="Noto Sans Symbols"/>
                <a:cs typeface="Noto Sans Symbols"/>
                <a:sym typeface="Noto Sans Symbols"/>
              </a:rPr>
              <a:t>Un enfant est seul ou abandonné, et n'est pas pris en charge par un adulte</a:t>
            </a:r>
            <a:endParaRPr sz="1800" dirty="0">
              <a:solidFill>
                <a:srgbClr val="000000"/>
              </a:solidFill>
              <a:latin typeface="+mj-lt"/>
              <a:ea typeface="Noto Sans Symbols"/>
              <a:cs typeface="Noto Sans Symbols"/>
              <a:sym typeface="Noto Sans Symbols"/>
            </a:endParaRPr>
          </a:p>
          <a:p>
            <a:pPr marL="342900" indent="-338137" algn="just">
              <a:lnSpc>
                <a:spcPct val="115000"/>
              </a:lnSpc>
              <a:spcBef>
                <a:spcPts val="0"/>
              </a:spcBef>
              <a:buSzPts val="1000"/>
              <a:buFont typeface="Arial"/>
              <a:buChar char="●"/>
            </a:pPr>
            <a:r>
              <a:rPr lang="fr-FR" sz="1800" dirty="0">
                <a:solidFill>
                  <a:srgbClr val="000000"/>
                </a:solidFill>
                <a:latin typeface="+mj-lt"/>
                <a:ea typeface="Noto Sans Symbols"/>
                <a:cs typeface="Noto Sans Symbols"/>
                <a:sym typeface="Noto Sans Symbols"/>
              </a:rPr>
              <a:t>Il existe une menace d'automutilation ou une menace directe a été faite par ou à une personne vivant sous le même toit que l'enfant </a:t>
            </a:r>
            <a:endParaRPr sz="1800" dirty="0">
              <a:solidFill>
                <a:srgbClr val="000000"/>
              </a:solidFill>
              <a:latin typeface="+mj-lt"/>
              <a:ea typeface="Noto Sans Symbols"/>
              <a:cs typeface="Noto Sans Symbols"/>
              <a:sym typeface="Noto Sans Symbols"/>
            </a:endParaRPr>
          </a:p>
          <a:p>
            <a:pPr marL="342900" indent="-338137" algn="just">
              <a:lnSpc>
                <a:spcPct val="115000"/>
              </a:lnSpc>
              <a:spcBef>
                <a:spcPts val="0"/>
              </a:spcBef>
              <a:buSzPts val="1000"/>
              <a:buFont typeface="Arial"/>
              <a:buChar char="●"/>
            </a:pPr>
            <a:r>
              <a:rPr lang="fr-FR" sz="1800" dirty="0">
                <a:solidFill>
                  <a:srgbClr val="000000"/>
                </a:solidFill>
                <a:latin typeface="+mj-lt"/>
                <a:ea typeface="Noto Sans Symbols"/>
                <a:cs typeface="Noto Sans Symbols"/>
                <a:sym typeface="Noto Sans Symbols"/>
              </a:rPr>
              <a:t>Le parent ou le tuteur trouve constamment des excuses pour expliquer que l'enfant n'est pas en mesure de parler au téléphone, et il n'est pas possible de faire un suivi auprès de l'enfant, soit directement, soit par le biais d'un intermédiaire tel qu'un membre de la communauté ou un prestataire de services</a:t>
            </a:r>
            <a:endParaRPr sz="1800" dirty="0">
              <a:solidFill>
                <a:srgbClr val="000000"/>
              </a:solidFill>
              <a:latin typeface="+mj-lt"/>
              <a:ea typeface="Noto Sans Symbols"/>
              <a:cs typeface="Noto Sans Symbols"/>
              <a:sym typeface="Noto Sans Symbols"/>
            </a:endParaRPr>
          </a:p>
          <a:p>
            <a:pPr marL="228600" lvl="0" indent="-50800" algn="l" rtl="0">
              <a:lnSpc>
                <a:spcPct val="90000"/>
              </a:lnSpc>
              <a:spcBef>
                <a:spcPts val="1000"/>
              </a:spcBef>
              <a:spcAft>
                <a:spcPts val="0"/>
              </a:spcAft>
              <a:buClr>
                <a:schemeClr val="accent2"/>
              </a:buClr>
              <a:buSzPts val="2800"/>
              <a:buNone/>
            </a:pPr>
            <a:endParaRPr dirty="0"/>
          </a:p>
        </p:txBody>
      </p:sp>
      <p:pic>
        <p:nvPicPr>
          <p:cNvPr id="276" name="Google Shape;276;p8"/>
          <p:cNvPicPr preferRelativeResize="0"/>
          <p:nvPr/>
        </p:nvPicPr>
        <p:blipFill rotWithShape="1">
          <a:blip r:embed="rId3">
            <a:alphaModFix/>
          </a:blip>
          <a:srcRect/>
          <a:stretch/>
        </p:blipFill>
        <p:spPr>
          <a:xfrm>
            <a:off x="9019965" y="2678694"/>
            <a:ext cx="2314321" cy="273668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9"/>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lvl="0"/>
            <a:r>
              <a:rPr lang="fr-FR" dirty="0"/>
              <a:t>Étapes de la gestion de cas par téléphone</a:t>
            </a:r>
            <a:endParaRPr dirty="0"/>
          </a:p>
        </p:txBody>
      </p:sp>
      <p:sp>
        <p:nvSpPr>
          <p:cNvPr id="282" name="Google Shape;282;p9"/>
          <p:cNvSpPr txBox="1">
            <a:spLocks noGrp="1"/>
          </p:cNvSpPr>
          <p:nvPr>
            <p:ph type="body" idx="1"/>
          </p:nvPr>
        </p:nvSpPr>
        <p:spPr>
          <a:xfrm>
            <a:off x="685947" y="2017050"/>
            <a:ext cx="10820100" cy="500100"/>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GB" dirty="0" err="1"/>
              <a:t>Objectifs</a:t>
            </a:r>
            <a:r>
              <a:rPr lang="en-GB" dirty="0"/>
              <a:t> de la séance</a:t>
            </a:r>
            <a:endParaRPr dirty="0"/>
          </a:p>
        </p:txBody>
      </p:sp>
      <p:sp>
        <p:nvSpPr>
          <p:cNvPr id="283" name="Google Shape;283;p9"/>
          <p:cNvSpPr txBox="1">
            <a:spLocks noGrp="1"/>
          </p:cNvSpPr>
          <p:nvPr>
            <p:ph type="body" idx="2"/>
          </p:nvPr>
        </p:nvSpPr>
        <p:spPr>
          <a:xfrm>
            <a:off x="656021" y="2614612"/>
            <a:ext cx="4087980" cy="3112537"/>
          </a:xfrm>
          <a:prstGeom prst="rect">
            <a:avLst/>
          </a:prstGeom>
          <a:noFill/>
          <a:ln>
            <a:noFill/>
          </a:ln>
        </p:spPr>
        <p:txBody>
          <a:bodyPr spcFirstLastPara="1" wrap="square" lIns="91425" tIns="45700" rIns="91425" bIns="45700" anchor="t" anchorCtr="0">
            <a:normAutofit/>
          </a:bodyPr>
          <a:lstStyle/>
          <a:p>
            <a:pPr marL="228600" lvl="0" indent="-228600">
              <a:spcBef>
                <a:spcPts val="0"/>
              </a:spcBef>
              <a:buSzPts val="2000"/>
            </a:pPr>
            <a:r>
              <a:rPr lang="fr-FR" sz="2000" dirty="0">
                <a:solidFill>
                  <a:srgbClr val="000000"/>
                </a:solidFill>
                <a:latin typeface="Arial"/>
                <a:ea typeface="Arial"/>
                <a:cs typeface="Arial"/>
                <a:sym typeface="Arial"/>
              </a:rPr>
              <a:t>Expliquer les considérations clés associées à chaque étape de la gestion de cas lorsqu'elle est effectuée par téléphone.</a:t>
            </a:r>
            <a:endParaRPr sz="2000" dirty="0">
              <a:solidFill>
                <a:srgbClr val="000000"/>
              </a:solidFill>
              <a:latin typeface="Arial"/>
              <a:ea typeface="Arial"/>
              <a:cs typeface="Arial"/>
              <a:sym typeface="Arial"/>
            </a:endParaRPr>
          </a:p>
          <a:p>
            <a:pPr marL="0" lvl="0" indent="0" algn="l" rtl="0">
              <a:lnSpc>
                <a:spcPct val="90000"/>
              </a:lnSpc>
              <a:spcBef>
                <a:spcPts val="1000"/>
              </a:spcBef>
              <a:spcAft>
                <a:spcPts val="0"/>
              </a:spcAft>
              <a:buSzPts val="2800"/>
              <a:buNone/>
            </a:pPr>
            <a:endParaRPr dirty="0"/>
          </a:p>
        </p:txBody>
      </p:sp>
      <p:sp>
        <p:nvSpPr>
          <p:cNvPr id="284" name="Google Shape;284;p9"/>
          <p:cNvSpPr txBox="1"/>
          <p:nvPr/>
        </p:nvSpPr>
        <p:spPr>
          <a:xfrm>
            <a:off x="5583225" y="2162275"/>
            <a:ext cx="1565100" cy="62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Helvetica Neue"/>
              <a:ea typeface="Helvetica Neue"/>
              <a:cs typeface="Helvetica Neue"/>
              <a:sym typeface="Helvetica Neue"/>
            </a:endParaRPr>
          </a:p>
        </p:txBody>
      </p:sp>
      <p:sp>
        <p:nvSpPr>
          <p:cNvPr id="285" name="Google Shape;285;p9"/>
          <p:cNvSpPr/>
          <p:nvPr/>
        </p:nvSpPr>
        <p:spPr>
          <a:xfrm>
            <a:off x="6293225" y="2017050"/>
            <a:ext cx="1694324" cy="871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r>
              <a:rPr lang="fr-FR" b="1" dirty="0"/>
              <a:t>Identifier et Enregistrer</a:t>
            </a:r>
            <a:endParaRPr b="1" dirty="0"/>
          </a:p>
        </p:txBody>
      </p:sp>
      <p:sp>
        <p:nvSpPr>
          <p:cNvPr id="286" name="Google Shape;286;p9"/>
          <p:cNvSpPr/>
          <p:nvPr/>
        </p:nvSpPr>
        <p:spPr>
          <a:xfrm>
            <a:off x="9028450" y="2017050"/>
            <a:ext cx="1565100" cy="871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r>
              <a:rPr lang="fr-FR" b="1" dirty="0"/>
              <a:t>Évaluer les besoins et les forces</a:t>
            </a:r>
            <a:endParaRPr b="1" dirty="0"/>
          </a:p>
        </p:txBody>
      </p:sp>
      <p:sp>
        <p:nvSpPr>
          <p:cNvPr id="287" name="Google Shape;287;p9"/>
          <p:cNvSpPr/>
          <p:nvPr/>
        </p:nvSpPr>
        <p:spPr>
          <a:xfrm>
            <a:off x="6293224" y="3541250"/>
            <a:ext cx="1694325" cy="871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n-US" b="1" dirty="0" err="1"/>
              <a:t>Clôture</a:t>
            </a:r>
            <a:r>
              <a:rPr lang="en-US" b="1" dirty="0"/>
              <a:t> du dossier</a:t>
            </a:r>
            <a:endParaRPr b="1" dirty="0"/>
          </a:p>
        </p:txBody>
      </p:sp>
      <p:sp>
        <p:nvSpPr>
          <p:cNvPr id="288" name="Google Shape;288;p9"/>
          <p:cNvSpPr/>
          <p:nvPr/>
        </p:nvSpPr>
        <p:spPr>
          <a:xfrm>
            <a:off x="9028450" y="3530816"/>
            <a:ext cx="1565100" cy="871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r>
              <a:rPr lang="en-GB" b="1" dirty="0" err="1"/>
              <a:t>Élaborer</a:t>
            </a:r>
            <a:r>
              <a:rPr lang="en-GB" b="1" dirty="0"/>
              <a:t> un plan de prise </a:t>
            </a:r>
            <a:r>
              <a:rPr lang="en-GB" b="1" dirty="0" err="1"/>
              <a:t>en</a:t>
            </a:r>
            <a:r>
              <a:rPr lang="en-GB" b="1" dirty="0"/>
              <a:t> charge</a:t>
            </a:r>
            <a:endParaRPr b="1" dirty="0"/>
          </a:p>
        </p:txBody>
      </p:sp>
      <p:sp>
        <p:nvSpPr>
          <p:cNvPr id="289" name="Google Shape;289;p9"/>
          <p:cNvSpPr/>
          <p:nvPr/>
        </p:nvSpPr>
        <p:spPr>
          <a:xfrm>
            <a:off x="6293350" y="5244275"/>
            <a:ext cx="1565100" cy="871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r>
              <a:rPr lang="en-GB" b="1" dirty="0" err="1"/>
              <a:t>Suivi</a:t>
            </a:r>
            <a:r>
              <a:rPr lang="en-GB" b="1" dirty="0"/>
              <a:t> et revue</a:t>
            </a:r>
            <a:endParaRPr b="1" dirty="0"/>
          </a:p>
        </p:txBody>
      </p:sp>
      <p:sp>
        <p:nvSpPr>
          <p:cNvPr id="290" name="Google Shape;290;p9"/>
          <p:cNvSpPr/>
          <p:nvPr/>
        </p:nvSpPr>
        <p:spPr>
          <a:xfrm>
            <a:off x="9028450" y="5202300"/>
            <a:ext cx="1565100" cy="871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r>
              <a:rPr lang="fr-FR" b="1" dirty="0"/>
              <a:t>Mettre en œuvre le plan de prise en charge</a:t>
            </a:r>
            <a:endParaRPr b="1" dirty="0"/>
          </a:p>
        </p:txBody>
      </p:sp>
      <p:sp>
        <p:nvSpPr>
          <p:cNvPr id="291" name="Google Shape;291;p9"/>
          <p:cNvSpPr/>
          <p:nvPr/>
        </p:nvSpPr>
        <p:spPr>
          <a:xfrm>
            <a:off x="8171138" y="2517150"/>
            <a:ext cx="544500" cy="64500"/>
          </a:xfrm>
          <a:prstGeom prst="rightArrow">
            <a:avLst>
              <a:gd name="adj1" fmla="val 50000"/>
              <a:gd name="adj2"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 name="Google Shape;292;p9"/>
          <p:cNvSpPr/>
          <p:nvPr/>
        </p:nvSpPr>
        <p:spPr>
          <a:xfrm>
            <a:off x="9730300" y="2969100"/>
            <a:ext cx="145200" cy="500100"/>
          </a:xfrm>
          <a:prstGeom prst="downArrow">
            <a:avLst>
              <a:gd name="adj1" fmla="val 50000"/>
              <a:gd name="adj2"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 name="Google Shape;293;p9"/>
          <p:cNvSpPr/>
          <p:nvPr/>
        </p:nvSpPr>
        <p:spPr>
          <a:xfrm>
            <a:off x="9730300" y="4581700"/>
            <a:ext cx="145200" cy="500100"/>
          </a:xfrm>
          <a:prstGeom prst="downArrow">
            <a:avLst>
              <a:gd name="adj1" fmla="val 50000"/>
              <a:gd name="adj2"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94;p9"/>
          <p:cNvSpPr/>
          <p:nvPr/>
        </p:nvSpPr>
        <p:spPr>
          <a:xfrm>
            <a:off x="8171150" y="5615525"/>
            <a:ext cx="591000" cy="64500"/>
          </a:xfrm>
          <a:prstGeom prst="leftArrow">
            <a:avLst>
              <a:gd name="adj1" fmla="val 50000"/>
              <a:gd name="adj2"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 name="Google Shape;295;p9"/>
          <p:cNvSpPr/>
          <p:nvPr/>
        </p:nvSpPr>
        <p:spPr>
          <a:xfrm flipH="1">
            <a:off x="7003300" y="4534275"/>
            <a:ext cx="145200" cy="629400"/>
          </a:xfrm>
          <a:prstGeom prst="upArrow">
            <a:avLst>
              <a:gd name="adj1" fmla="val 50000"/>
              <a:gd name="adj2"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296" name="Google Shape;296;p9"/>
          <p:cNvCxnSpPr/>
          <p:nvPr/>
        </p:nvCxnSpPr>
        <p:spPr>
          <a:xfrm>
            <a:off x="7987550" y="5373450"/>
            <a:ext cx="710100" cy="0"/>
          </a:xfrm>
          <a:prstGeom prst="straightConnector1">
            <a:avLst/>
          </a:prstGeom>
          <a:noFill/>
          <a:ln w="9525" cap="flat" cmpd="sng">
            <a:solidFill>
              <a:schemeClr val="dk2"/>
            </a:solidFill>
            <a:prstDash val="solid"/>
            <a:round/>
            <a:headEnd type="none" w="med" len="med"/>
            <a:tailEnd type="none" w="med" len="med"/>
          </a:ln>
        </p:spPr>
      </p:cxnSp>
      <p:cxnSp>
        <p:nvCxnSpPr>
          <p:cNvPr id="297" name="Google Shape;297;p9"/>
          <p:cNvCxnSpPr/>
          <p:nvPr/>
        </p:nvCxnSpPr>
        <p:spPr>
          <a:xfrm rot="10800000" flipH="1">
            <a:off x="8697650" y="2839938"/>
            <a:ext cx="16200" cy="2517300"/>
          </a:xfrm>
          <a:prstGeom prst="straightConnector1">
            <a:avLst/>
          </a:prstGeom>
          <a:noFill/>
          <a:ln w="9525" cap="flat" cmpd="sng">
            <a:solidFill>
              <a:schemeClr val="dk2"/>
            </a:solidFill>
            <a:prstDash val="solid"/>
            <a:round/>
            <a:headEnd type="none" w="med" len="med"/>
            <a:tailEnd type="none" w="med" len="med"/>
          </a:ln>
        </p:spPr>
      </p:cxnSp>
      <p:cxnSp>
        <p:nvCxnSpPr>
          <p:cNvPr id="298" name="Google Shape;298;p9"/>
          <p:cNvCxnSpPr/>
          <p:nvPr/>
        </p:nvCxnSpPr>
        <p:spPr>
          <a:xfrm>
            <a:off x="8697650" y="2839950"/>
            <a:ext cx="274200" cy="0"/>
          </a:xfrm>
          <a:prstGeom prst="straightConnector1">
            <a:avLst/>
          </a:prstGeom>
          <a:noFill/>
          <a:ln w="9525" cap="flat" cmpd="sng">
            <a:solidFill>
              <a:schemeClr val="dk2"/>
            </a:solidFill>
            <a:prstDash val="solid"/>
            <a:round/>
            <a:headEnd type="none" w="med" len="med"/>
            <a:tailEnd type="triangle" w="med" len="med"/>
          </a:ln>
        </p:spPr>
      </p:cxnSp>
      <p:cxnSp>
        <p:nvCxnSpPr>
          <p:cNvPr id="299" name="Google Shape;299;p9"/>
          <p:cNvCxnSpPr>
            <a:stCxn id="288" idx="1"/>
            <a:endCxn id="288" idx="1"/>
          </p:cNvCxnSpPr>
          <p:nvPr/>
        </p:nvCxnSpPr>
        <p:spPr>
          <a:xfrm>
            <a:off x="9028450" y="3966566"/>
            <a:ext cx="0" cy="0"/>
          </a:xfrm>
          <a:prstGeom prst="straightConnector1">
            <a:avLst/>
          </a:prstGeom>
          <a:noFill/>
          <a:ln w="9525" cap="flat" cmpd="sng">
            <a:solidFill>
              <a:schemeClr val="dk2"/>
            </a:solidFill>
            <a:prstDash val="solid"/>
            <a:round/>
            <a:headEnd type="none" w="med" len="med"/>
            <a:tailEnd type="triangle" w="med" len="med"/>
          </a:ln>
        </p:spPr>
      </p:cxnSp>
      <p:cxnSp>
        <p:nvCxnSpPr>
          <p:cNvPr id="300" name="Google Shape;300;p9"/>
          <p:cNvCxnSpPr/>
          <p:nvPr/>
        </p:nvCxnSpPr>
        <p:spPr>
          <a:xfrm>
            <a:off x="8705600" y="4098600"/>
            <a:ext cx="258300" cy="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3581</TotalTime>
  <Words>2585</Words>
  <Application>Microsoft Office PowerPoint</Application>
  <PresentationFormat>Widescreen</PresentationFormat>
  <Paragraphs>183</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Noto Sans Symbols</vt:lpstr>
      <vt:lpstr>Helvetica Neue</vt:lpstr>
      <vt:lpstr>Calibri</vt:lpstr>
      <vt:lpstr>Helvetica Neue Light</vt:lpstr>
      <vt:lpstr>Arial</vt:lpstr>
      <vt:lpstr>Office Theme</vt:lpstr>
      <vt:lpstr>PowerPoint Presentation</vt:lpstr>
      <vt:lpstr>PowerPoint Presentation</vt:lpstr>
      <vt:lpstr>PowerPoint Presentation</vt:lpstr>
      <vt:lpstr>PowerPoint Presentation</vt:lpstr>
      <vt:lpstr> Situer la gestion de cas par téléphone </vt:lpstr>
      <vt:lpstr> Gestion de cas par téléphone ?</vt:lpstr>
      <vt:lpstr> Les énoncés ci-dessous sont-ils vrais ou faux ?</vt:lpstr>
      <vt:lpstr>Vous ne devez pas gérer un cas par téléphone lorsque...</vt:lpstr>
      <vt:lpstr>Étapes de la gestion de cas par téléphone</vt:lpstr>
      <vt:lpstr>Explorer les étapes de la gestion de cas par téléphone</vt:lpstr>
      <vt:lpstr>Effectuer une évaluation par téléphone</vt:lpstr>
      <vt:lpstr>Scénario d'évaluation</vt:lpstr>
      <vt:lpstr>Avant l'appel</vt:lpstr>
      <vt:lpstr>Se préparer pour un appel !</vt:lpstr>
      <vt:lpstr>Se préparer pour l'appel</vt:lpstr>
      <vt:lpstr>L'appel de gestion de cas </vt:lpstr>
      <vt:lpstr>L'appel de gestion de cas</vt:lpstr>
      <vt:lpstr>Synthèse de la Journée 1</vt:lpstr>
      <vt:lpstr>Récapitulation de la journée 1 et plan de la journée 2</vt:lpstr>
      <vt:lpstr>Gérer les appels difficiles</vt:lpstr>
      <vt:lpstr>Gérer les appels difficiles</vt:lpstr>
      <vt:lpstr>Gérer un enfant ou un tuteur en détresse</vt:lpstr>
      <vt:lpstr>Gérer un enfant ou un tuteur en colère</vt:lpstr>
      <vt:lpstr>Les choses utiles à dire lorsque vous recevez un appel silencieux</vt:lpstr>
      <vt:lpstr>Les choses utiles à dire lorsqu'un appel dure trop longtemps</vt:lpstr>
      <vt:lpstr>C'est l'heure de la pratique !!</vt:lpstr>
      <vt:lpstr>C'est l'heure de la pratique !</vt:lpstr>
      <vt:lpstr>Temps de réflexion</vt:lpstr>
      <vt:lpstr>Planification de la sécurité des pratiques</vt:lpstr>
      <vt:lpstr>Pratique – Planification de la sécurité</vt:lpstr>
      <vt:lpstr>Synthèse</vt:lpstr>
      <vt:lpstr>Séances de coaching entre pairs en ligne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Diveny, Angelisa</cp:lastModifiedBy>
  <cp:revision>310</cp:revision>
  <dcterms:created xsi:type="dcterms:W3CDTF">2017-12-20T18:51:03Z</dcterms:created>
  <dcterms:modified xsi:type="dcterms:W3CDTF">2021-09-10T19:00:06Z</dcterms:modified>
</cp:coreProperties>
</file>