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7315200" cy="9601200"/>
  <p:embeddedFontLst>
    <p:embeddedFont>
      <p:font typeface="Arial Narrow"/>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0D8079-11EF-48C0-BDC0-E0B99B5CCDC7}">
  <a:tblStyle styleId="{8F0D8079-11EF-48C0-BDC0-E0B99B5CCDC7}"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ialNarrow-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5.xml"/><Relationship Id="rId33" Type="http://schemas.openxmlformats.org/officeDocument/2006/relationships/font" Target="fonts/HelveticaNeue-bold.fntdata"/><Relationship Id="rId10" Type="http://schemas.openxmlformats.org/officeDocument/2006/relationships/slide" Target="slides/slide4.xml"/><Relationship Id="rId32" Type="http://schemas.openxmlformats.org/officeDocument/2006/relationships/font" Target="fonts/HelveticaNeue-regular.fntdata"/><Relationship Id="rId13" Type="http://schemas.openxmlformats.org/officeDocument/2006/relationships/slide" Target="slides/slide7.xml"/><Relationship Id="rId35" Type="http://schemas.openxmlformats.org/officeDocument/2006/relationships/font" Target="fonts/HelveticaNeue-boldItalic.fntdata"/><Relationship Id="rId12" Type="http://schemas.openxmlformats.org/officeDocument/2006/relationships/slide" Target="slides/slide6.xml"/><Relationship Id="rId34" Type="http://schemas.openxmlformats.org/officeDocument/2006/relationships/font" Target="fonts/HelveticaNeue-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169920" cy="48172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8" y="1"/>
            <a:ext cx="3169920" cy="48172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119474"/>
            <a:ext cx="3169920" cy="48172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nap.org/help-library/core-humanitarian-competency-framework#:~:text=Competent%20and%20well%2Dmanaged%20staff,the%20right%20skills%20and%20behaviou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lliancecpha.org/en/child-protection-online-library/guidance-child-protection-humanitarian-action-competency-framewor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b="1" lang="en-US"/>
              <a:t>For trainer: </a:t>
            </a:r>
            <a:r>
              <a:rPr lang="en-US"/>
              <a:t>Go through this example and read through a couple of those indicators at the different levels and explain how they show the different levels of seniority and how they build on each other</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b="1" lang="en-US"/>
              <a:t>Note that: </a:t>
            </a:r>
            <a:r>
              <a:rPr lang="en-US" sz="1000">
                <a:latin typeface="Helvetica Neue"/>
                <a:ea typeface="Helvetica Neue"/>
                <a:cs typeface="Helvetica Neue"/>
                <a:sym typeface="Helvetica Neue"/>
              </a:rPr>
              <a:t>It is important to note that given the breadth of the CPHA sector, no individual practitioner would be expected to demonstrate every technical competence listed in the framework. While all practitioners should demonstrate core humanitarian competence and competence in role modelling the guiding principles for CPHA, relevant technical competency domains and competencies should be identified based on role and context, and/or professional development priorities. With experience and career progression, as colleagues take on posts with increasing responsibility, they will be expected to begin to demonstrate behaviours at level 2 and level 3 in addition to the level 1 behaviours, but only for the technical competency domains that are relevant to their area of work. </a:t>
            </a:r>
            <a:endParaRPr/>
          </a:p>
        </p:txBody>
      </p:sp>
      <p:sp>
        <p:nvSpPr>
          <p:cNvPr id="186" name="Google Shape;186;p9: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900"/>
              </a:spcAft>
              <a:buNone/>
            </a:pPr>
            <a:r>
              <a:rPr lang="en-US" sz="1000">
                <a:latin typeface="Helvetica Neue"/>
                <a:ea typeface="Helvetica Neue"/>
                <a:cs typeface="Helvetica Neue"/>
                <a:sym typeface="Helvetica Neue"/>
              </a:rPr>
              <a:t>describe the core behaviours that child protection practitioners need to demonstrate to operate effectively in humanitarian settings. These are adapted from the </a:t>
            </a:r>
            <a:r>
              <a:rPr lang="en-US" sz="1000" u="sng">
                <a:solidFill>
                  <a:srgbClr val="0000FF"/>
                </a:solidFill>
                <a:latin typeface="Helvetica Neue"/>
                <a:ea typeface="Helvetica Neue"/>
                <a:cs typeface="Helvetica Neue"/>
                <a:sym typeface="Helvetica Neue"/>
                <a:hlinkClick r:id="rId2">
                  <a:extLst>
                    <a:ext uri="{A12FA001-AC4F-418D-AE19-62706E023703}">
                      <ahyp:hlinkClr val="tx"/>
                    </a:ext>
                  </a:extLst>
                </a:hlinkClick>
              </a:rPr>
              <a:t>Core Humanitarian Competency Framework</a:t>
            </a:r>
            <a:r>
              <a:rPr lang="en-US" sz="1000">
                <a:latin typeface="Helvetica Neue"/>
                <a:ea typeface="Helvetica Neue"/>
                <a:cs typeface="Helvetica Neue"/>
                <a:sym typeface="Helvetica Neue"/>
              </a:rPr>
              <a:t> and identify child protection specific behaviours. </a:t>
            </a:r>
            <a:endParaRPr/>
          </a:p>
        </p:txBody>
      </p:sp>
      <p:sp>
        <p:nvSpPr>
          <p:cNvPr id="196" name="Google Shape;196;p12: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a:t>For trainer: </a:t>
            </a:r>
            <a:r>
              <a:rPr lang="en-US"/>
              <a:t>Go through this example and read through a couple of those indicators at the different levels and explain how they show the different levels of seniority and how they build on each other</a:t>
            </a:r>
            <a:endParaRPr/>
          </a:p>
        </p:txBody>
      </p:sp>
      <p:sp>
        <p:nvSpPr>
          <p:cNvPr id="208" name="Google Shape;208;p13: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5: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0"/>
              </a:spcAft>
              <a:buClr>
                <a:schemeClr val="dk1"/>
              </a:buClr>
              <a:buSzPts val="1100"/>
              <a:buFont typeface="Arial"/>
              <a:buNone/>
            </a:pPr>
            <a:r>
              <a:rPr b="1" lang="en-US" sz="1000">
                <a:latin typeface="Helvetica Neue"/>
                <a:ea typeface="Helvetica Neue"/>
                <a:cs typeface="Helvetica Neue"/>
                <a:sym typeface="Helvetica Neue"/>
              </a:rPr>
              <a:t>Individuals</a:t>
            </a:r>
            <a:r>
              <a:rPr lang="en-US" sz="1000">
                <a:latin typeface="Helvetica Neue"/>
                <a:ea typeface="Helvetica Neue"/>
                <a:cs typeface="Helvetica Neue"/>
                <a:sym typeface="Helvetica Neue"/>
              </a:rPr>
              <a:t> who work in the CPHA sector, or who aspire to do so, can use the framework to: </a:t>
            </a:r>
            <a:endParaRPr sz="1000">
              <a:latin typeface="Helvetica Neue"/>
              <a:ea typeface="Helvetica Neue"/>
              <a:cs typeface="Helvetica Neue"/>
              <a:sym typeface="Helvetica Neue"/>
            </a:endParaRPr>
          </a:p>
          <a:p>
            <a:pPr indent="-292100" lvl="0" marL="457200" rtl="0" algn="just">
              <a:lnSpc>
                <a:spcPct val="114166"/>
              </a:lnSpc>
              <a:spcBef>
                <a:spcPts val="90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Reflect on their own capacities in order to identify strengths and areas for development.</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Identify future career and development aspirations. </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Clr>
                <a:schemeClr val="dk1"/>
              </a:buClr>
              <a:buSzPts val="1100"/>
              <a:buFont typeface="Arial"/>
              <a:buNone/>
            </a:pPr>
            <a:r>
              <a:rPr b="1" lang="en-US" sz="1000">
                <a:latin typeface="Helvetica Neue"/>
                <a:ea typeface="Helvetica Neue"/>
                <a:cs typeface="Helvetica Neue"/>
                <a:sym typeface="Helvetica Neue"/>
              </a:rPr>
              <a:t>Organisations</a:t>
            </a:r>
            <a:r>
              <a:rPr lang="en-US" sz="1000">
                <a:latin typeface="Helvetica Neue"/>
                <a:ea typeface="Helvetica Neue"/>
                <a:cs typeface="Helvetica Neue"/>
                <a:sym typeface="Helvetica Neue"/>
              </a:rPr>
              <a:t> who employ child protection staff and/or volunteers can use the framework to:</a:t>
            </a:r>
            <a:endParaRPr sz="1000">
              <a:latin typeface="Helvetica Neue"/>
              <a:ea typeface="Helvetica Neue"/>
              <a:cs typeface="Helvetica Neue"/>
              <a:sym typeface="Helvetica Neue"/>
            </a:endParaRPr>
          </a:p>
          <a:p>
            <a:pPr indent="-292100" lvl="0" marL="457200" rtl="0" algn="just">
              <a:lnSpc>
                <a:spcPct val="114166"/>
              </a:lnSpc>
              <a:spcBef>
                <a:spcPts val="90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Map CPHA capacity in order to identify strengths, gaps and priority areas for recruitment or development. </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Inform planning and organisational design. </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Recruit competent staff, through the development of competency-based job descriptions and selection processes. </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Conduct performance management that is structured and aligned to an agreed set of standards. </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Identify continued professional development steps for staff and teams. </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Clr>
                <a:schemeClr val="dk1"/>
              </a:buClr>
              <a:buSzPts val="1100"/>
              <a:buFont typeface="Arial"/>
              <a:buNone/>
            </a:pPr>
            <a:r>
              <a:rPr b="1" lang="en-US" sz="1000">
                <a:latin typeface="Helvetica Neue"/>
                <a:ea typeface="Helvetica Neue"/>
                <a:cs typeface="Helvetica Neue"/>
                <a:sym typeface="Helvetica Neue"/>
              </a:rPr>
              <a:t>Coordination groups</a:t>
            </a:r>
            <a:r>
              <a:rPr lang="en-US" sz="1000">
                <a:latin typeface="Helvetica Neue"/>
                <a:ea typeface="Helvetica Neue"/>
                <a:cs typeface="Helvetica Neue"/>
                <a:sym typeface="Helvetica Neue"/>
              </a:rPr>
              <a:t> can use the framework to: </a:t>
            </a:r>
            <a:endParaRPr sz="1000">
              <a:latin typeface="Helvetica Neue"/>
              <a:ea typeface="Helvetica Neue"/>
              <a:cs typeface="Helvetica Neue"/>
              <a:sym typeface="Helvetica Neue"/>
            </a:endParaRPr>
          </a:p>
          <a:p>
            <a:pPr indent="-292100" lvl="0" marL="457200" rtl="0" algn="just">
              <a:lnSpc>
                <a:spcPct val="114166"/>
              </a:lnSpc>
              <a:spcBef>
                <a:spcPts val="90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Assess capacity strengths and gaps across a response. </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Define priority areas for capacity strengthening, and inform capacity strengthening plans.</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Clr>
                <a:schemeClr val="dk1"/>
              </a:buClr>
              <a:buSzPts val="1100"/>
              <a:buFont typeface="Arial"/>
              <a:buNone/>
            </a:pPr>
            <a:r>
              <a:rPr b="1" lang="en-US" sz="1000">
                <a:latin typeface="Helvetica Neue"/>
                <a:ea typeface="Helvetica Neue"/>
                <a:cs typeface="Helvetica Neue"/>
                <a:sym typeface="Helvetica Neue"/>
              </a:rPr>
              <a:t>Training and learning providers</a:t>
            </a:r>
            <a:r>
              <a:rPr lang="en-US" sz="1000">
                <a:latin typeface="Helvetica Neue"/>
                <a:ea typeface="Helvetica Neue"/>
                <a:cs typeface="Helvetica Neue"/>
                <a:sym typeface="Helvetica Neue"/>
              </a:rPr>
              <a:t> can use the framework to:</a:t>
            </a:r>
            <a:endParaRPr sz="1000">
              <a:latin typeface="Helvetica Neue"/>
              <a:ea typeface="Helvetica Neue"/>
              <a:cs typeface="Helvetica Neue"/>
              <a:sym typeface="Helvetica Neue"/>
            </a:endParaRPr>
          </a:p>
          <a:p>
            <a:pPr indent="-292100" lvl="0" marL="457200" rtl="0" algn="just">
              <a:lnSpc>
                <a:spcPct val="114166"/>
              </a:lnSpc>
              <a:spcBef>
                <a:spcPts val="90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Conduct targeted learning needs assessments. </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Inform the design of learning programmes and products to support CPHA practitioners at all levels.</a:t>
            </a:r>
            <a:endParaRPr sz="1000">
              <a:latin typeface="Helvetica Neue"/>
              <a:ea typeface="Helvetica Neue"/>
              <a:cs typeface="Helvetica Neue"/>
              <a:sym typeface="Helvetica Neue"/>
            </a:endParaRPr>
          </a:p>
          <a:p>
            <a:pPr indent="-228600" lvl="0" marL="228600" rtl="0" algn="l">
              <a:lnSpc>
                <a:spcPct val="100000"/>
              </a:lnSpc>
              <a:spcBef>
                <a:spcPts val="900"/>
              </a:spcBef>
              <a:spcAft>
                <a:spcPts val="0"/>
              </a:spcAft>
              <a:buClr>
                <a:schemeClr val="dk1"/>
              </a:buClr>
              <a:buSzPts val="1200"/>
              <a:buFont typeface="Calibri"/>
              <a:buNone/>
            </a:pPr>
            <a:r>
              <a:t/>
            </a:r>
            <a:endParaRPr b="1"/>
          </a:p>
        </p:txBody>
      </p:sp>
      <p:sp>
        <p:nvSpPr>
          <p:cNvPr id="218" name="Google Shape;218;p15: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5bbc7293f1_0_10:notes"/>
          <p:cNvSpPr/>
          <p:nvPr>
            <p:ph idx="2" type="sldImg"/>
          </p:nvPr>
        </p:nvSpPr>
        <p:spPr>
          <a:xfrm>
            <a:off x="776288" y="1200150"/>
            <a:ext cx="5762700" cy="3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25bbc7293f1_0_10:notes"/>
          <p:cNvSpPr txBox="1"/>
          <p:nvPr>
            <p:ph idx="1" type="body"/>
          </p:nvPr>
        </p:nvSpPr>
        <p:spPr>
          <a:xfrm>
            <a:off x="731520" y="4620578"/>
            <a:ext cx="5852100" cy="378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lang="en-US"/>
              <a:t>there are 3 accompanying tools to the CPHA Competency Framework (distribute if in a face to face meeting) and these are: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CPHA CF job description;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CPHA CF interview preparation;</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CPHA CF performance evaluation: 3.1 Practitioner self-evaluation; and 3.2 Manager performance evaluation of practitioner</a:t>
            </a:r>
            <a:endParaRPr/>
          </a:p>
          <a:p>
            <a:pPr indent="-228600" lvl="0" marL="228600" marR="0" rtl="0" algn="l">
              <a:lnSpc>
                <a:spcPct val="100000"/>
              </a:lnSpc>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None/>
            </a:pPr>
            <a:r>
              <a:t/>
            </a:r>
            <a:endParaRPr/>
          </a:p>
          <a:p>
            <a:pPr indent="-228600" lvl="0" marL="228600" rtl="0" algn="l">
              <a:lnSpc>
                <a:spcPct val="100000"/>
              </a:lnSpc>
              <a:spcBef>
                <a:spcPts val="0"/>
              </a:spcBef>
              <a:spcAft>
                <a:spcPts val="0"/>
              </a:spcAft>
              <a:buClr>
                <a:schemeClr val="dk1"/>
              </a:buClr>
              <a:buSzPts val="1200"/>
              <a:buFont typeface="Calibri"/>
              <a:buNone/>
            </a:pPr>
            <a:r>
              <a:t/>
            </a:r>
            <a:endParaRPr b="1"/>
          </a:p>
        </p:txBody>
      </p:sp>
      <p:sp>
        <p:nvSpPr>
          <p:cNvPr id="234" name="Google Shape;234;g25bbc7293f1_0_10:notes"/>
          <p:cNvSpPr txBox="1"/>
          <p:nvPr>
            <p:ph idx="12" type="sldNum"/>
          </p:nvPr>
        </p:nvSpPr>
        <p:spPr>
          <a:xfrm>
            <a:off x="4143588" y="9119474"/>
            <a:ext cx="3169800" cy="481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6: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000">
                <a:latin typeface="Helvetica Neue"/>
                <a:ea typeface="Helvetica Neue"/>
                <a:cs typeface="Helvetica Neue"/>
                <a:sym typeface="Helvetica Neue"/>
              </a:rPr>
              <a:t>Depending on the organization you work for job description templates can vary in their structure. Generally, required competencies are referred to as  ‘job responsibilities’, ‘role requirements’ and ‘qualifications’. </a:t>
            </a:r>
            <a:endParaRPr sz="10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1000">
                <a:latin typeface="Arial"/>
                <a:ea typeface="Arial"/>
                <a:cs typeface="Arial"/>
                <a:sym typeface="Arial"/>
              </a:rPr>
              <a:t>The competency overview template is </a:t>
            </a:r>
            <a:r>
              <a:rPr b="1" i="1" lang="en-US" sz="1000" u="sng">
                <a:latin typeface="Helvetica Neue"/>
                <a:ea typeface="Helvetica Neue"/>
                <a:cs typeface="Helvetica Neue"/>
                <a:sym typeface="Helvetica Neue"/>
              </a:rPr>
              <a:t>not</a:t>
            </a:r>
            <a:r>
              <a:rPr b="1" lang="en-US" sz="1000">
                <a:latin typeface="Helvetica Neue"/>
                <a:ea typeface="Helvetica Neue"/>
                <a:cs typeface="Helvetica Neue"/>
                <a:sym typeface="Helvetica Neue"/>
              </a:rPr>
              <a:t> shown in a job description</a:t>
            </a:r>
            <a:r>
              <a:rPr lang="en-US" sz="1000">
                <a:latin typeface="Arial"/>
                <a:ea typeface="Arial"/>
                <a:cs typeface="Arial"/>
                <a:sym typeface="Arial"/>
              </a:rPr>
              <a:t> but is the </a:t>
            </a:r>
            <a:r>
              <a:rPr b="1" lang="en-US" sz="1000">
                <a:latin typeface="Helvetica Neue"/>
                <a:ea typeface="Helvetica Neue"/>
                <a:cs typeface="Helvetica Neue"/>
                <a:sym typeface="Helvetica Neue"/>
              </a:rPr>
              <a:t>structured basis in the background</a:t>
            </a:r>
            <a:r>
              <a:rPr lang="en-US" sz="1000">
                <a:latin typeface="Helvetica Neue"/>
                <a:ea typeface="Helvetica Neue"/>
                <a:cs typeface="Helvetica Neue"/>
                <a:sym typeface="Helvetica Neue"/>
              </a:rPr>
              <a:t> in which you select competency domains, competencies, and indicators after you have defined the purpose and the scope of the role iand spelled out and the level of seniority and reporting line. The filled template then informs the content of the job description/ terms of reference. Very simple in it’s structure it also provides a set of questions to help you think through the necessary competencies for a role. </a:t>
            </a:r>
            <a:endParaRPr sz="10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US"/>
              <a:t>Present the various section of the first tool.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Start with the first exercise as an individual exercise where each participant uses their own job (with or without job description/ ToR) to write down, technical and core humanitarian competencies using tool # 1 template. Explain that we will not go as far as writing the full job description but they have a fully completed example within the tool.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Template can be provided via email to fill on computers if available during the session or printed to be filled in handwriting.</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Participants will have 20 minutes to work on this individually with close support from the facilitator in case there are doubts.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After the 20 minutes have elapsed the facilitator can ask audience whether the template was easy to fill and ask if they had  outstanding questions in plenary.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Facilitator will remind participants that the work they have done on tool # 1 will be built upon in the second exercise. </a:t>
            </a:r>
            <a:endParaRPr sz="1000">
              <a:latin typeface="Arial"/>
              <a:ea typeface="Arial"/>
              <a:cs typeface="Arial"/>
              <a:sym typeface="Arial"/>
            </a:endParaRPr>
          </a:p>
          <a:p>
            <a:pPr indent="0" lvl="0" marL="0" marR="0" rtl="0" algn="l">
              <a:lnSpc>
                <a:spcPct val="100000"/>
              </a:lnSpc>
              <a:spcBef>
                <a:spcPts val="400"/>
              </a:spcBef>
              <a:spcAft>
                <a:spcPts val="0"/>
              </a:spcAft>
              <a:buNone/>
            </a:pPr>
            <a:r>
              <a:t/>
            </a:r>
            <a:endParaRPr/>
          </a:p>
        </p:txBody>
      </p:sp>
      <p:sp>
        <p:nvSpPr>
          <p:cNvPr id="267" name="Google Shape;267;p16: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7: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Helvetica Neue"/>
                <a:ea typeface="Helvetica Neue"/>
                <a:cs typeface="Helvetica Neue"/>
                <a:sym typeface="Helvetica Neue"/>
              </a:rPr>
              <a:t>This guidance is meant to help you take a competency-based assessment approach to interviewing, that is linked to the competencies selected for the job description/ terms of reference (as highlighted in the Job Description Competency Overview template).</a:t>
            </a:r>
            <a:endParaRPr sz="1000">
              <a:latin typeface="Helvetica Neue"/>
              <a:ea typeface="Helvetica Neue"/>
              <a:cs typeface="Helvetica Neue"/>
              <a:sym typeface="Helvetica Neue"/>
            </a:endParaRPr>
          </a:p>
          <a:p>
            <a:pPr indent="0" lvl="0" marL="0" rtl="0" algn="l">
              <a:spcBef>
                <a:spcPts val="0"/>
              </a:spcBef>
              <a:spcAft>
                <a:spcPts val="0"/>
              </a:spcAft>
              <a:buNone/>
            </a:pPr>
            <a:r>
              <a:rPr lang="en-US" sz="1000">
                <a:latin typeface="Helvetica Neue"/>
                <a:ea typeface="Helvetica Neue"/>
                <a:cs typeface="Helvetica Neue"/>
                <a:sym typeface="Helvetica Neue"/>
              </a:rPr>
              <a:t>All the interview questions should be based on technical and core humanitarian competencies that were identified in the job description for the specific role, and which are adapted from the </a:t>
            </a:r>
            <a:r>
              <a:rPr lang="en-US" sz="1000" u="sng">
                <a:solidFill>
                  <a:srgbClr val="1155CC"/>
                </a:solidFill>
                <a:latin typeface="Helvetica Neue"/>
                <a:ea typeface="Helvetica Neue"/>
                <a:cs typeface="Helvetica Neue"/>
                <a:sym typeface="Helvetica Neue"/>
                <a:hlinkClick r:id="rId2">
                  <a:extLst>
                    <a:ext uri="{A12FA001-AC4F-418D-AE19-62706E023703}">
                      <ahyp:hlinkClr val="tx"/>
                    </a:ext>
                  </a:extLst>
                </a:hlinkClick>
              </a:rPr>
              <a:t>CPHA Competency Framework</a:t>
            </a:r>
            <a:r>
              <a:rPr lang="en-US" sz="1000">
                <a:latin typeface="Helvetica Neue"/>
                <a:ea typeface="Helvetica Neue"/>
                <a:cs typeface="Helvetica Neue"/>
                <a:sym typeface="Helvetica Neue"/>
              </a:rPr>
              <a:t>. </a:t>
            </a:r>
            <a:endParaRPr sz="1000">
              <a:latin typeface="Helvetica Neue"/>
              <a:ea typeface="Helvetica Neue"/>
              <a:cs typeface="Helvetica Neue"/>
              <a:sym typeface="Helvetica Neue"/>
            </a:endParaRPr>
          </a:p>
          <a:p>
            <a:pPr indent="0" lvl="0" marL="0" rtl="0" algn="l">
              <a:spcBef>
                <a:spcPts val="0"/>
              </a:spcBef>
              <a:spcAft>
                <a:spcPts val="0"/>
              </a:spcAft>
              <a:buNone/>
            </a:pPr>
            <a:r>
              <a:rPr lang="en-US" sz="1000">
                <a:latin typeface="Helvetica Neue"/>
                <a:ea typeface="Helvetica Neue"/>
                <a:cs typeface="Helvetica Neue"/>
                <a:sym typeface="Helvetica Neue"/>
              </a:rPr>
              <a:t>For the interview rating grid the most basic format is to have the questions linked to indicators against which technical and core humanitarian competencies  are evaluated. The grid format provides space to take notes and afterwards to rate the competency proficiency. </a:t>
            </a:r>
            <a:endParaRPr sz="10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 </a:t>
            </a:r>
            <a:endParaRPr sz="1000">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286" name="Google Shape;286;p17: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cc9a54b167_1_4:notes"/>
          <p:cNvSpPr/>
          <p:nvPr>
            <p:ph idx="2" type="sldImg"/>
          </p:nvPr>
        </p:nvSpPr>
        <p:spPr>
          <a:xfrm>
            <a:off x="776288" y="1200150"/>
            <a:ext cx="5762700" cy="3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cc9a54b167_1_4:notes"/>
          <p:cNvSpPr txBox="1"/>
          <p:nvPr>
            <p:ph idx="1" type="body"/>
          </p:nvPr>
        </p:nvSpPr>
        <p:spPr>
          <a:xfrm>
            <a:off x="731520" y="4620578"/>
            <a:ext cx="5852100" cy="3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One of the benefits of asking a </a:t>
            </a:r>
            <a:r>
              <a:rPr b="1" lang="en-US" sz="1000">
                <a:latin typeface="Helvetica Neue"/>
                <a:ea typeface="Helvetica Neue"/>
                <a:cs typeface="Helvetica Neue"/>
                <a:sym typeface="Helvetica Neue"/>
              </a:rPr>
              <a:t>motivational question</a:t>
            </a:r>
            <a:r>
              <a:rPr lang="en-US" sz="1000">
                <a:latin typeface="Helvetica Neue"/>
                <a:ea typeface="Helvetica Neue"/>
                <a:cs typeface="Helvetica Neue"/>
                <a:sym typeface="Helvetica Neue"/>
              </a:rPr>
              <a:t> is that it allows the candidate to share their passion, motivation, skills, experience and knowledge, which is relevant to the job position and about an area that they love and enjoy working in. This gives a positive and easy start into the interview. </a:t>
            </a:r>
            <a:endParaRPr sz="10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0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Sample question: “What motivates you about family tracing and reunification work in emergencies?”</a:t>
            </a:r>
            <a:endParaRPr sz="1000">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b="1" lang="en-US" sz="1000">
                <a:latin typeface="Helvetica Neue"/>
                <a:ea typeface="Helvetica Neue"/>
                <a:cs typeface="Helvetica Neue"/>
                <a:sym typeface="Helvetica Neue"/>
              </a:rPr>
              <a:t>Technical questions</a:t>
            </a:r>
            <a:r>
              <a:rPr lang="en-US" sz="1000">
                <a:latin typeface="Helvetica Neue"/>
                <a:ea typeface="Helvetica Neue"/>
                <a:cs typeface="Helvetica Neue"/>
                <a:sym typeface="Helvetica Neue"/>
              </a:rPr>
              <a:t> go to the heart of the matter. They try to understand the technical knowledge, skills and experience of the candidate in a very specific and detailed way to assess the level of expertise of the subject matter. </a:t>
            </a:r>
            <a:endParaRPr i="1" sz="10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lang="en-US" sz="1000">
                <a:latin typeface="Helvetica Neue"/>
                <a:ea typeface="Helvetica Neue"/>
                <a:cs typeface="Helvetica Neue"/>
                <a:sym typeface="Helvetica Neue"/>
              </a:rPr>
              <a:t>Sample question: “ What are the key steps that you would consider taking prior to implementing changes to an existing family tracing and reunification process? Which components would you focus on and why? How would you ensure a consistent approach to identification, tracing and reunification”</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b="1" lang="en-US" sz="1000">
                <a:latin typeface="Helvetica Neue"/>
                <a:ea typeface="Helvetica Neue"/>
                <a:cs typeface="Helvetica Neue"/>
                <a:sym typeface="Helvetica Neue"/>
              </a:rPr>
              <a:t>Strength-based questions </a:t>
            </a:r>
            <a:r>
              <a:rPr lang="en-US" sz="1000">
                <a:latin typeface="Helvetica Neue"/>
                <a:ea typeface="Helvetica Neue"/>
                <a:cs typeface="Helvetica Neue"/>
                <a:sym typeface="Helvetica Neue"/>
              </a:rPr>
              <a:t>focus on the candidate’s strength and enable the candidate to display her/ his individual strong points and showcase any particular expertise, positive behaviors, impact, and achievements that make her/ him especially suitable for the position.</a:t>
            </a:r>
            <a:endParaRPr i="1"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lang="en-US" sz="1000">
                <a:latin typeface="Helvetica Neue"/>
                <a:ea typeface="Helvetica Neue"/>
                <a:cs typeface="Helvetica Neue"/>
                <a:sym typeface="Helvetica Neue"/>
              </a:rPr>
              <a:t>Sample question: “What do you feel are your key strengths in your current role and how are they relevant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lang="en-US" sz="1000">
                <a:latin typeface="Helvetica Neue"/>
                <a:ea typeface="Helvetica Neue"/>
                <a:cs typeface="Helvetica Neue"/>
                <a:sym typeface="Helvetica Neue"/>
              </a:rPr>
              <a:t>for this position when establishing safe, ethical, confidential and accessible monitoring and communication channels for child protection programming?”</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b="1" lang="en-US" sz="1000">
                <a:latin typeface="Helvetica Neue"/>
                <a:ea typeface="Helvetica Neue"/>
                <a:cs typeface="Helvetica Neue"/>
                <a:sym typeface="Helvetica Neue"/>
              </a:rPr>
              <a:t>Contextualized questions</a:t>
            </a:r>
            <a:r>
              <a:rPr lang="en-US" sz="1000">
                <a:latin typeface="Helvetica Neue"/>
                <a:ea typeface="Helvetica Neue"/>
                <a:cs typeface="Helvetica Neue"/>
                <a:sym typeface="Helvetica Neue"/>
              </a:rPr>
              <a:t> are supposed to give a flavour of candidate past behavior and performance to understand what to expect from  future behavior and performance of a candidate.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lang="en-US" sz="1000">
                <a:latin typeface="Helvetica Neue"/>
                <a:ea typeface="Helvetica Neue"/>
                <a:cs typeface="Helvetica Neue"/>
                <a:sym typeface="Helvetica Neue"/>
              </a:rPr>
              <a:t>Sample question: “Tell us about a time when you had to </a:t>
            </a:r>
            <a:r>
              <a:rPr lang="en-US" sz="1000">
                <a:solidFill>
                  <a:srgbClr val="1E2D3A"/>
                </a:solidFill>
                <a:latin typeface="Helvetica Neue"/>
                <a:ea typeface="Helvetica Neue"/>
                <a:cs typeface="Helvetica Neue"/>
                <a:sym typeface="Helvetica Neue"/>
              </a:rPr>
              <a:t>map local and national capacity and gaps to assess separation risks and vulnerabilities to identify potential partners to start a programmatic response specific to  unaccompanied and separated children risks”</a:t>
            </a:r>
            <a:endParaRPr sz="1000">
              <a:solidFill>
                <a:srgbClr val="1E2D3A"/>
              </a:solidFill>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solidFill>
                <a:srgbClr val="1E2D3A"/>
              </a:solidFill>
              <a:latin typeface="Helvetica Neue"/>
              <a:ea typeface="Helvetica Neue"/>
              <a:cs typeface="Helvetica Neue"/>
              <a:sym typeface="Helvetica Neue"/>
            </a:endParaRPr>
          </a:p>
          <a:p>
            <a:pPr indent="0" lvl="0" marL="0" rtl="0" algn="l">
              <a:spcBef>
                <a:spcPts val="0"/>
              </a:spcBef>
              <a:spcAft>
                <a:spcPts val="0"/>
              </a:spcAft>
              <a:buSzPts val="1100"/>
              <a:buNone/>
            </a:pPr>
            <a:r>
              <a:rPr b="1" lang="en-US" sz="1000">
                <a:latin typeface="Helvetica Neue"/>
                <a:ea typeface="Helvetica Neue"/>
                <a:cs typeface="Helvetica Neue"/>
                <a:sym typeface="Helvetica Neue"/>
              </a:rPr>
              <a:t>Situational scenario questions</a:t>
            </a:r>
            <a:r>
              <a:rPr lang="en-US" sz="1000">
                <a:latin typeface="Helvetica Neue"/>
                <a:ea typeface="Helvetica Neue"/>
                <a:cs typeface="Helvetica Neue"/>
                <a:sym typeface="Helvetica Neue"/>
              </a:rPr>
              <a:t> usually try to uncover and assess the candidate’s ability to handle a given situation or issue and creativity to apply her/ his knowledge, skills and experiencein a complex context and the ability to make decisions and perform under pressure.</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rPr lang="en-US" sz="1000">
                <a:latin typeface="Helvetica Neue"/>
                <a:ea typeface="Helvetica Neue"/>
                <a:cs typeface="Helvetica Neue"/>
                <a:sym typeface="Helvetica Neue"/>
              </a:rPr>
              <a:t>Sample question: “You just received a call from government social workers noting that a group of 10 unaccompanied children have just arrived in the nearest refugee camp and that there are not sufficient host families to cater for them. What steps would you consider taking?</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solidFill>
                <a:srgbClr val="1E2D3A"/>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000">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303" name="Google Shape;303;gcc9a54b167_1_4:notes"/>
          <p:cNvSpPr txBox="1"/>
          <p:nvPr>
            <p:ph idx="12" type="sldNum"/>
          </p:nvPr>
        </p:nvSpPr>
        <p:spPr>
          <a:xfrm>
            <a:off x="4143588" y="9119474"/>
            <a:ext cx="3169800" cy="481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c9a54b167_1_58:notes"/>
          <p:cNvSpPr/>
          <p:nvPr>
            <p:ph idx="2" type="sldImg"/>
          </p:nvPr>
        </p:nvSpPr>
        <p:spPr>
          <a:xfrm>
            <a:off x="776288" y="1200150"/>
            <a:ext cx="5762700" cy="3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cc9a54b167_1_58:notes"/>
          <p:cNvSpPr txBox="1"/>
          <p:nvPr>
            <p:ph idx="1" type="body"/>
          </p:nvPr>
        </p:nvSpPr>
        <p:spPr>
          <a:xfrm>
            <a:off x="731520" y="4620578"/>
            <a:ext cx="5852100" cy="3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292100" lvl="0" marL="228600" rtl="0" algn="l">
              <a:spcBef>
                <a:spcPts val="400"/>
              </a:spcBef>
              <a:spcAft>
                <a:spcPts val="0"/>
              </a:spcAft>
              <a:buClr>
                <a:schemeClr val="dk1"/>
              </a:buClr>
              <a:buSzPts val="1000"/>
              <a:buAutoNum type="arabicPeriod"/>
            </a:pPr>
            <a:r>
              <a:rPr lang="en-US" sz="1000">
                <a:latin typeface="Arial"/>
                <a:ea typeface="Arial"/>
                <a:cs typeface="Arial"/>
                <a:sym typeface="Arial"/>
              </a:rPr>
              <a:t>Group participants in groups of 2s or 3s</a:t>
            </a:r>
            <a:endParaRPr sz="1000">
              <a:latin typeface="Arial"/>
              <a:ea typeface="Arial"/>
              <a:cs typeface="Arial"/>
              <a:sym typeface="Arial"/>
            </a:endParaRPr>
          </a:p>
          <a:p>
            <a:pPr indent="-292100" lvl="0" marL="228600" rtl="0" algn="l">
              <a:spcBef>
                <a:spcPts val="400"/>
              </a:spcBef>
              <a:spcAft>
                <a:spcPts val="0"/>
              </a:spcAft>
              <a:buClr>
                <a:schemeClr val="dk1"/>
              </a:buClr>
              <a:buSzPts val="1000"/>
              <a:buAutoNum type="arabicPeriod"/>
            </a:pPr>
            <a:r>
              <a:rPr lang="en-US" sz="1000">
                <a:latin typeface="Arial"/>
                <a:ea typeface="Arial"/>
                <a:cs typeface="Arial"/>
                <a:sym typeface="Arial"/>
              </a:rPr>
              <a:t>Provide Interview Grid Template (printed or in soft copy)</a:t>
            </a:r>
            <a:endParaRPr sz="1000">
              <a:latin typeface="Arial"/>
              <a:ea typeface="Arial"/>
              <a:cs typeface="Arial"/>
              <a:sym typeface="Arial"/>
            </a:endParaRPr>
          </a:p>
          <a:p>
            <a:pPr indent="-292100" lvl="0" marL="228600" rtl="0" algn="l">
              <a:spcBef>
                <a:spcPts val="0"/>
              </a:spcBef>
              <a:spcAft>
                <a:spcPts val="0"/>
              </a:spcAft>
              <a:buClr>
                <a:schemeClr val="dk1"/>
              </a:buClr>
              <a:buSzPts val="1000"/>
              <a:buAutoNum type="arabicPeriod"/>
            </a:pPr>
            <a:r>
              <a:rPr lang="en-US" sz="1000">
                <a:latin typeface="Arial"/>
                <a:ea typeface="Arial"/>
                <a:cs typeface="Arial"/>
                <a:sym typeface="Arial"/>
              </a:rPr>
              <a:t>Ask participants to choose one job description, preferably one from the previous exercise that was well populated. </a:t>
            </a:r>
            <a:endParaRPr sz="1000">
              <a:latin typeface="Arial"/>
              <a:ea typeface="Arial"/>
              <a:cs typeface="Arial"/>
              <a:sym typeface="Arial"/>
            </a:endParaRPr>
          </a:p>
          <a:p>
            <a:pPr indent="-292100" lvl="0" marL="228600" rtl="0" algn="l">
              <a:spcBef>
                <a:spcPts val="400"/>
              </a:spcBef>
              <a:spcAft>
                <a:spcPts val="0"/>
              </a:spcAft>
              <a:buClr>
                <a:schemeClr val="dk1"/>
              </a:buClr>
              <a:buSzPts val="1000"/>
              <a:buAutoNum type="arabicPeriod"/>
            </a:pPr>
            <a:r>
              <a:rPr lang="en-US" sz="1000">
                <a:latin typeface="Arial"/>
                <a:ea typeface="Arial"/>
                <a:cs typeface="Arial"/>
                <a:sym typeface="Arial"/>
              </a:rPr>
              <a:t>Ask participants to develop questions suited for the selected competencies and indicators using different type of questions and fill the interview rating grid. Allow 20 minutes for group work</a:t>
            </a:r>
            <a:endParaRPr sz="1000">
              <a:latin typeface="Arial"/>
              <a:ea typeface="Arial"/>
              <a:cs typeface="Arial"/>
              <a:sym typeface="Arial"/>
            </a:endParaRPr>
          </a:p>
          <a:p>
            <a:pPr indent="-292100" lvl="0" marL="228600" rtl="0" algn="l">
              <a:spcBef>
                <a:spcPts val="400"/>
              </a:spcBef>
              <a:spcAft>
                <a:spcPts val="0"/>
              </a:spcAft>
              <a:buClr>
                <a:schemeClr val="dk1"/>
              </a:buClr>
              <a:buSzPts val="1000"/>
              <a:buAutoNum type="arabicPeriod"/>
            </a:pPr>
            <a:r>
              <a:rPr lang="en-US" sz="1000">
                <a:latin typeface="Arial"/>
                <a:ea typeface="Arial"/>
                <a:cs typeface="Arial"/>
                <a:sym typeface="Arial"/>
              </a:rPr>
              <a:t>Back in plenary ask each group to present one  question they have drafted, say the type of question it is and to which indicator/competency it was related</a:t>
            </a:r>
            <a:endParaRPr sz="1000">
              <a:latin typeface="Arial"/>
              <a:ea typeface="Arial"/>
              <a:cs typeface="Arial"/>
              <a:sym typeface="Arial"/>
            </a:endParaRPr>
          </a:p>
          <a:p>
            <a:pPr indent="0" lvl="0" marL="0" rtl="0" algn="l">
              <a:spcBef>
                <a:spcPts val="400"/>
              </a:spcBef>
              <a:spcAft>
                <a:spcPts val="0"/>
              </a:spcAft>
              <a:buSzPts val="1100"/>
              <a:buNone/>
            </a:pPr>
            <a:r>
              <a:t/>
            </a:r>
            <a:endParaRPr sz="1000">
              <a:solidFill>
                <a:srgbClr val="1E2D3A"/>
              </a:solidFill>
              <a:latin typeface="Helvetica Neue"/>
              <a:ea typeface="Helvetica Neue"/>
              <a:cs typeface="Helvetica Neue"/>
              <a:sym typeface="Helvetica Neue"/>
            </a:endParaRPr>
          </a:p>
          <a:p>
            <a:pPr indent="0" lvl="0" marL="0" rtl="0" algn="l">
              <a:spcBef>
                <a:spcPts val="0"/>
              </a:spcBef>
              <a:spcAft>
                <a:spcPts val="0"/>
              </a:spcAft>
              <a:buSzPts val="1100"/>
              <a:buNone/>
            </a:pPr>
            <a:r>
              <a:t/>
            </a:r>
            <a:endParaRPr sz="1000">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320" name="Google Shape;320;gcc9a54b167_1_58:notes"/>
          <p:cNvSpPr txBox="1"/>
          <p:nvPr>
            <p:ph idx="12" type="sldNum"/>
          </p:nvPr>
        </p:nvSpPr>
        <p:spPr>
          <a:xfrm>
            <a:off x="4143588" y="9119474"/>
            <a:ext cx="3169800" cy="481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8: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8: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US" sz="1000">
                <a:latin typeface="Arial"/>
                <a:ea typeface="Arial"/>
                <a:cs typeface="Arial"/>
                <a:sym typeface="Arial"/>
              </a:rPr>
              <a:t>Say: Practitioner and Manager Performance evaluation tool supports practitioners in different ways:</a:t>
            </a:r>
            <a:endParaRPr sz="10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sz="1000">
                <a:latin typeface="Arial"/>
                <a:ea typeface="Arial"/>
                <a:cs typeface="Arial"/>
                <a:sym typeface="Arial"/>
              </a:rPr>
              <a:t>1 – Firstly it helps in undertaking a self-evaluation on their competencies in regard to the position they are occupying</a:t>
            </a:r>
            <a:endParaRPr sz="10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sz="1000">
                <a:latin typeface="Arial"/>
                <a:ea typeface="Arial"/>
                <a:cs typeface="Arial"/>
                <a:sym typeface="Arial"/>
              </a:rPr>
              <a:t>2 – Secondly, it can support the process of professional performance evaluation of practitioners and help guide the discussion between them and their managers</a:t>
            </a:r>
            <a:endParaRPr sz="10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sz="1000">
                <a:latin typeface="Arial"/>
                <a:ea typeface="Arial"/>
                <a:cs typeface="Arial"/>
                <a:sym typeface="Arial"/>
              </a:rPr>
              <a:t>3 – Thirdly, this tool can also be used as a basis to define learning and development needs and opportunities for the practitioner</a:t>
            </a:r>
            <a:endParaRPr sz="10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sz="1000">
                <a:latin typeface="Arial"/>
                <a:ea typeface="Arial"/>
                <a:cs typeface="Arial"/>
                <a:sym typeface="Arial"/>
              </a:rPr>
              <a:t>Go through the excel file and how it is built by either showing it sharing your screen or handing print outs. Remind everyone that sheet 1 has all the instructions in case you need to go back to them. </a:t>
            </a:r>
            <a:endParaRPr sz="10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sz="1000">
                <a:latin typeface="Arial"/>
                <a:ea typeface="Arial"/>
                <a:cs typeface="Arial"/>
                <a:sym typeface="Arial"/>
              </a:rPr>
              <a:t>Ask participants to work individually for 20 minutes.  Each  participant uses their own job and the tool filled in the first exercise to complete their own self evaluation.</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400"/>
              </a:spcBef>
              <a:spcAft>
                <a:spcPts val="400"/>
              </a:spcAft>
              <a:buClr>
                <a:schemeClr val="dk1"/>
              </a:buClr>
              <a:buSzPts val="1100"/>
              <a:buFont typeface="Arial"/>
              <a:buNone/>
            </a:pPr>
            <a:r>
              <a:rPr lang="en-US" sz="1000">
                <a:latin typeface="Arial"/>
                <a:ea typeface="Arial"/>
                <a:cs typeface="Arial"/>
                <a:sym typeface="Arial"/>
              </a:rPr>
              <a:t>Ask if they have any questions</a:t>
            </a:r>
            <a:endParaRPr/>
          </a:p>
        </p:txBody>
      </p:sp>
      <p:sp>
        <p:nvSpPr>
          <p:cNvPr id="337" name="Google Shape;337;p18: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9: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9: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Say: you can use the filled form to validate and discuss your self-evaluation with your manager and if you are a manager you can ask the colleague you are supervising to fill in the self-evaluation part before moving into filling the second part of the sheet which is dedicated to managers. Show the relevant section on the excel sheet.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Explain the recap sheet.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Ask again if there any outstanding questions</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Thank everyone for participation (evaluation)</a:t>
            </a:r>
            <a:endParaRPr sz="1000">
              <a:latin typeface="Arial"/>
              <a:ea typeface="Arial"/>
              <a:cs typeface="Arial"/>
              <a:sym typeface="Arial"/>
            </a:endParaRPr>
          </a:p>
          <a:p>
            <a:pPr indent="0" lvl="0" marL="0" rtl="0" algn="l">
              <a:lnSpc>
                <a:spcPct val="100000"/>
              </a:lnSpc>
              <a:spcBef>
                <a:spcPts val="400"/>
              </a:spcBef>
              <a:spcAft>
                <a:spcPts val="0"/>
              </a:spcAft>
              <a:buSzPts val="1400"/>
              <a:buNone/>
            </a:pPr>
            <a:r>
              <a:t/>
            </a:r>
            <a:endParaRPr/>
          </a:p>
        </p:txBody>
      </p:sp>
      <p:sp>
        <p:nvSpPr>
          <p:cNvPr id="354" name="Google Shape;354;p19: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ccd57d61d9_0_9:notes"/>
          <p:cNvSpPr/>
          <p:nvPr>
            <p:ph idx="2" type="sldImg"/>
          </p:nvPr>
        </p:nvSpPr>
        <p:spPr>
          <a:xfrm>
            <a:off x="776288" y="1200150"/>
            <a:ext cx="5762700" cy="3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ccd57d61d9_0_9:notes"/>
          <p:cNvSpPr txBox="1"/>
          <p:nvPr>
            <p:ph idx="1" type="body"/>
          </p:nvPr>
        </p:nvSpPr>
        <p:spPr>
          <a:xfrm>
            <a:off x="731520" y="4620578"/>
            <a:ext cx="5852100" cy="37806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Explain the recap sheet.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Ask again if there any outstanding questions</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400"/>
              </a:spcBef>
              <a:spcAft>
                <a:spcPts val="0"/>
              </a:spcAft>
              <a:buClr>
                <a:schemeClr val="dk1"/>
              </a:buClr>
              <a:buSzPts val="1100"/>
              <a:buFont typeface="Arial"/>
              <a:buNone/>
            </a:pPr>
            <a:r>
              <a:rPr lang="en-US" sz="1000">
                <a:latin typeface="Arial"/>
                <a:ea typeface="Arial"/>
                <a:cs typeface="Arial"/>
                <a:sym typeface="Arial"/>
              </a:rPr>
              <a:t>Thank everyone for participation (evaluation)</a:t>
            </a:r>
            <a:endParaRPr sz="1000">
              <a:latin typeface="Arial"/>
              <a:ea typeface="Arial"/>
              <a:cs typeface="Arial"/>
              <a:sym typeface="Arial"/>
            </a:endParaRPr>
          </a:p>
          <a:p>
            <a:pPr indent="0" lvl="0" marL="0" rtl="0" algn="l">
              <a:lnSpc>
                <a:spcPct val="100000"/>
              </a:lnSpc>
              <a:spcBef>
                <a:spcPts val="400"/>
              </a:spcBef>
              <a:spcAft>
                <a:spcPts val="0"/>
              </a:spcAft>
              <a:buSzPts val="1400"/>
              <a:buNone/>
            </a:pPr>
            <a:r>
              <a:t/>
            </a:r>
            <a:endParaRPr/>
          </a:p>
        </p:txBody>
      </p:sp>
      <p:sp>
        <p:nvSpPr>
          <p:cNvPr id="370" name="Google Shape;370;gccd57d61d9_0_9:notes"/>
          <p:cNvSpPr txBox="1"/>
          <p:nvPr>
            <p:ph idx="12" type="sldNum"/>
          </p:nvPr>
        </p:nvSpPr>
        <p:spPr>
          <a:xfrm>
            <a:off x="4143588" y="9119474"/>
            <a:ext cx="3169800" cy="481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The purpose of the Child Protection in Humanitarian Action (CPHA) Competency Framework is to contribute to improved child protection outcomes in humanitarian settings by providing an inter-agency set of technical and behavioural competencies required by CPHA practitioners. </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Clr>
                <a:schemeClr val="dk1"/>
              </a:buClr>
              <a:buSzPts val="1100"/>
              <a:buFont typeface="Arial"/>
              <a:buNone/>
            </a:pPr>
            <a:r>
              <a:rPr lang="en-US" sz="1000">
                <a:latin typeface="Helvetica Neue"/>
                <a:ea typeface="Helvetica Neue"/>
                <a:cs typeface="Helvetica Neue"/>
                <a:sym typeface="Helvetica Neue"/>
              </a:rPr>
              <a:t>The Child Protection in Humanitarian Action Competency Framework builds on the Minimum Standards for Child Protection in Humanitarian Action (CPMS) to articulate a set of recognised competencies for child protection in humanitarian action practitioners. It broadly describes expected standards of performance across a number of competency domains that can be applied to different roles within the sector.</a:t>
            </a:r>
            <a:endParaRPr sz="1000">
              <a:highlight>
                <a:srgbClr val="FFFF00"/>
              </a:highlight>
              <a:latin typeface="Helvetica Neue"/>
              <a:ea typeface="Helvetica Neue"/>
              <a:cs typeface="Helvetica Neue"/>
              <a:sym typeface="Helvetica Neue"/>
            </a:endParaRPr>
          </a:p>
          <a:p>
            <a:pPr indent="0" lvl="0" marL="0" rtl="0" algn="just">
              <a:lnSpc>
                <a:spcPct val="114166"/>
              </a:lnSpc>
              <a:spcBef>
                <a:spcPts val="900"/>
              </a:spcBef>
              <a:spcAft>
                <a:spcPts val="900"/>
              </a:spcAft>
              <a:buClr>
                <a:schemeClr val="dk1"/>
              </a:buClr>
              <a:buSzPts val="1100"/>
              <a:buFont typeface="Arial"/>
              <a:buNone/>
            </a:pPr>
            <a:r>
              <a:rPr lang="en-US" sz="1000">
                <a:latin typeface="Helvetica Neue"/>
                <a:ea typeface="Helvetica Neue"/>
                <a:cs typeface="Helvetica Neue"/>
                <a:sym typeface="Helvetica Neue"/>
              </a:rPr>
              <a:t>It is a sector-wide guidance to advance the accountability, effectiveness and predictability of child protection prevention, preparedness, response and recovery programming for affected populations.</a:t>
            </a:r>
            <a:endParaRPr/>
          </a:p>
        </p:txBody>
      </p:sp>
      <p:sp>
        <p:nvSpPr>
          <p:cNvPr id="109" name="Google Shape;109;p3: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Effective CPHA practitioners are expected to demonstrate competence in three main areas:</a:t>
            </a:r>
            <a:endParaRPr sz="1000">
              <a:latin typeface="Helvetica Neue"/>
              <a:ea typeface="Helvetica Neue"/>
              <a:cs typeface="Helvetica Neue"/>
              <a:sym typeface="Helvetica Neue"/>
            </a:endParaRPr>
          </a:p>
          <a:p>
            <a:pPr indent="-292100" lvl="0" marL="457200" rtl="0" algn="just">
              <a:lnSpc>
                <a:spcPct val="114166"/>
              </a:lnSpc>
              <a:spcBef>
                <a:spcPts val="90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CPHA guiding principles competence</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Technical CPHA competence</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Core Humanitarian competence</a:t>
            </a:r>
            <a:endParaRPr sz="1000">
              <a:latin typeface="Helvetica Neue"/>
              <a:ea typeface="Helvetica Neue"/>
              <a:cs typeface="Helvetica Neue"/>
              <a:sym typeface="Helvetica Neue"/>
            </a:endParaRPr>
          </a:p>
          <a:p>
            <a:pPr indent="0" lvl="0" marL="0" rtl="0" algn="just">
              <a:lnSpc>
                <a:spcPct val="114166"/>
              </a:lnSpc>
              <a:spcBef>
                <a:spcPts val="900"/>
              </a:spcBef>
              <a:spcAft>
                <a:spcPts val="900"/>
              </a:spcAft>
              <a:buNone/>
            </a:pPr>
            <a:r>
              <a:t/>
            </a:r>
            <a:endParaRPr/>
          </a:p>
        </p:txBody>
      </p:sp>
      <p:sp>
        <p:nvSpPr>
          <p:cNvPr id="120" name="Google Shape;120;p5: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The CPHA Competency Framework therefore comprises three main sections:</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None/>
            </a:pPr>
            <a:r>
              <a:rPr lang="en-US" sz="1000">
                <a:latin typeface="Helvetica Neue"/>
                <a:ea typeface="Helvetica Neue"/>
                <a:cs typeface="Helvetica Neue"/>
                <a:sym typeface="Helvetica Neue"/>
              </a:rPr>
              <a:t>10 CPHA Guiding Principles competencies</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None/>
            </a:pPr>
            <a:r>
              <a:rPr lang="en-US" sz="1000">
                <a:latin typeface="Helvetica Neue"/>
                <a:ea typeface="Helvetica Neue"/>
                <a:cs typeface="Helvetica Neue"/>
                <a:sym typeface="Helvetica Neue"/>
              </a:rPr>
              <a:t>4 Technical CPHA competency domains, with 29 technical competencies</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None/>
            </a:pPr>
            <a:r>
              <a:rPr lang="en-US" sz="1000">
                <a:latin typeface="Helvetica Neue"/>
                <a:ea typeface="Helvetica Neue"/>
                <a:cs typeface="Helvetica Neue"/>
                <a:sym typeface="Helvetica Neue"/>
              </a:rPr>
              <a:t>5 Core humanitarian competency domains, with 11 core humanitarian competencies. </a:t>
            </a:r>
            <a:endParaRPr sz="1000">
              <a:latin typeface="Helvetica Neue"/>
              <a:ea typeface="Helvetica Neue"/>
              <a:cs typeface="Helvetica Neue"/>
              <a:sym typeface="Helvetica Neue"/>
            </a:endParaRPr>
          </a:p>
          <a:p>
            <a:pPr indent="0" lvl="0" marL="0" rtl="0" algn="just">
              <a:lnSpc>
                <a:spcPct val="114166"/>
              </a:lnSpc>
              <a:spcBef>
                <a:spcPts val="900"/>
              </a:spcBef>
              <a:spcAft>
                <a:spcPts val="0"/>
              </a:spcAft>
              <a:buClr>
                <a:schemeClr val="dk1"/>
              </a:buClr>
              <a:buSzPts val="1100"/>
              <a:buFont typeface="Arial"/>
              <a:buNone/>
            </a:pPr>
            <a:r>
              <a:rPr lang="en-US" sz="1000">
                <a:latin typeface="Helvetica Neue"/>
                <a:ea typeface="Helvetica Neue"/>
                <a:cs typeface="Helvetica Neue"/>
                <a:sym typeface="Helvetica Neue"/>
              </a:rPr>
              <a:t>The CPHA competency framework groups competencies into competency domains, and sub-divides competencies into indicative behaviours. Definitions of these terms can be found in the box below. </a:t>
            </a:r>
            <a:endParaRPr>
              <a:latin typeface="Helvetica Neue"/>
              <a:ea typeface="Helvetica Neue"/>
              <a:cs typeface="Helvetica Neue"/>
              <a:sym typeface="Helvetica Neue"/>
            </a:endParaRPr>
          </a:p>
          <a:p>
            <a:pPr indent="0" lvl="0" marL="0" rtl="0" algn="just">
              <a:spcBef>
                <a:spcPts val="900"/>
              </a:spcBef>
              <a:spcAft>
                <a:spcPts val="0"/>
              </a:spcAft>
              <a:buClr>
                <a:schemeClr val="dk1"/>
              </a:buClr>
              <a:buSzPts val="1100"/>
              <a:buFont typeface="Arial"/>
              <a:buNone/>
            </a:pPr>
            <a:r>
              <a:rPr lang="en-US" sz="1000">
                <a:latin typeface="Helvetica Neue"/>
                <a:ea typeface="Helvetica Neue"/>
                <a:cs typeface="Helvetica Neue"/>
                <a:sym typeface="Helvetica Neue"/>
              </a:rPr>
              <a:t>A </a:t>
            </a:r>
            <a:r>
              <a:rPr b="1" lang="en-US" sz="1000">
                <a:latin typeface="Helvetica Neue"/>
                <a:ea typeface="Helvetica Neue"/>
                <a:cs typeface="Helvetica Neue"/>
                <a:sym typeface="Helvetica Neue"/>
              </a:rPr>
              <a:t>competency domain </a:t>
            </a:r>
            <a:r>
              <a:rPr lang="en-US" sz="1000">
                <a:latin typeface="Helvetica Neue"/>
                <a:ea typeface="Helvetica Neue"/>
                <a:cs typeface="Helvetica Neue"/>
                <a:sym typeface="Helvetica Neue"/>
              </a:rPr>
              <a:t>is a set of related competencies around a common area or thematic focus.</a:t>
            </a:r>
            <a:endParaRPr sz="1000">
              <a:latin typeface="Helvetica Neue"/>
              <a:ea typeface="Helvetica Neue"/>
              <a:cs typeface="Helvetica Neue"/>
              <a:sym typeface="Helvetica Neue"/>
            </a:endParaRPr>
          </a:p>
          <a:p>
            <a:pPr indent="0" lvl="0" marL="0" rtl="0" algn="just">
              <a:lnSpc>
                <a:spcPct val="114166"/>
              </a:lnSpc>
              <a:spcBef>
                <a:spcPts val="0"/>
              </a:spcBef>
              <a:spcAft>
                <a:spcPts val="0"/>
              </a:spcAft>
              <a:buSzPts val="1100"/>
              <a:buFont typeface="Arial"/>
              <a:buNone/>
            </a:pPr>
            <a:r>
              <a:rPr lang="en-US" sz="1000">
                <a:latin typeface="Helvetica Neue"/>
                <a:ea typeface="Helvetica Neue"/>
                <a:cs typeface="Helvetica Neue"/>
                <a:sym typeface="Helvetica Neue"/>
              </a:rPr>
              <a:t>A</a:t>
            </a:r>
            <a:r>
              <a:rPr b="1" lang="en-US" sz="1000">
                <a:latin typeface="Helvetica Neue"/>
                <a:ea typeface="Helvetica Neue"/>
                <a:cs typeface="Helvetica Neue"/>
                <a:sym typeface="Helvetica Neue"/>
              </a:rPr>
              <a:t> competency </a:t>
            </a:r>
            <a:r>
              <a:rPr lang="en-US" sz="1000">
                <a:latin typeface="Helvetica Neue"/>
                <a:ea typeface="Helvetica Neue"/>
                <a:cs typeface="Helvetica Neue"/>
                <a:sym typeface="Helvetica Neue"/>
              </a:rPr>
              <a:t>is a measurable set of knowledge, skills or attributes required to effectively perform a task. </a:t>
            </a:r>
            <a:endParaRPr/>
          </a:p>
          <a:p>
            <a:pPr indent="-228600" lvl="0" marL="228600" rtl="0" algn="l">
              <a:lnSpc>
                <a:spcPct val="100000"/>
              </a:lnSpc>
              <a:spcBef>
                <a:spcPts val="900"/>
              </a:spcBef>
              <a:spcAft>
                <a:spcPts val="0"/>
              </a:spcAft>
              <a:buSzPts val="1400"/>
              <a:buFont typeface="Arial"/>
              <a:buNone/>
            </a:pPr>
            <a:r>
              <a:rPr b="1" lang="en-US" sz="1200">
                <a:solidFill>
                  <a:srgbClr val="0000FF"/>
                </a:solidFill>
              </a:rPr>
              <a:t>DIFFERENCE BETWEEN technical &amp; core humanitarian competencies:</a:t>
            </a:r>
            <a:endParaRPr b="1">
              <a:solidFill>
                <a:srgbClr val="0000FF"/>
              </a:solidFill>
            </a:endParaRPr>
          </a:p>
          <a:p>
            <a:pPr indent="-228600" lvl="0" marL="228600" rtl="0" algn="l">
              <a:lnSpc>
                <a:spcPct val="100000"/>
              </a:lnSpc>
              <a:spcBef>
                <a:spcPts val="0"/>
              </a:spcBef>
              <a:spcAft>
                <a:spcPts val="0"/>
              </a:spcAft>
              <a:buClr>
                <a:srgbClr val="0000FF"/>
              </a:buClr>
              <a:buSzPts val="1400"/>
              <a:buFont typeface="Calibri"/>
              <a:buChar char="🡪"/>
            </a:pPr>
            <a:r>
              <a:rPr b="1" lang="en-US" sz="1200">
                <a:solidFill>
                  <a:srgbClr val="0000FF"/>
                </a:solidFill>
              </a:rPr>
              <a:t>Technical competencies look at the technical knowledge, skills and experience in a specific sector</a:t>
            </a:r>
            <a:endParaRPr b="1">
              <a:solidFill>
                <a:srgbClr val="0000FF"/>
              </a:solidFill>
            </a:endParaRPr>
          </a:p>
          <a:p>
            <a:pPr indent="-228600" lvl="0" marL="228600" rtl="0" algn="l">
              <a:lnSpc>
                <a:spcPct val="100000"/>
              </a:lnSpc>
              <a:spcBef>
                <a:spcPts val="0"/>
              </a:spcBef>
              <a:spcAft>
                <a:spcPts val="0"/>
              </a:spcAft>
              <a:buClr>
                <a:srgbClr val="0000FF"/>
              </a:buClr>
              <a:buSzPts val="1400"/>
              <a:buFont typeface="Noto Sans Symbols"/>
              <a:buChar char="🡪"/>
            </a:pPr>
            <a:r>
              <a:rPr b="1" lang="en-US" sz="1200">
                <a:solidFill>
                  <a:srgbClr val="0000FF"/>
                </a:solidFill>
              </a:rPr>
              <a:t>Core Humanitarian competencies are the </a:t>
            </a:r>
            <a:r>
              <a:rPr b="1" i="0" lang="en-US" sz="1200" u="none" cap="none" strike="noStrike">
                <a:solidFill>
                  <a:srgbClr val="0000FF"/>
                </a:solidFill>
              </a:rPr>
              <a:t>overarching sets of behavior, how we manage our work and ourselves declined specifically for humanitarian pro</a:t>
            </a:r>
            <a:r>
              <a:rPr b="1" lang="en-US">
                <a:solidFill>
                  <a:srgbClr val="0000FF"/>
                </a:solidFill>
              </a:rPr>
              <a:t>fessionals and in our annex for CPHA profe</a:t>
            </a:r>
            <a:endParaRPr b="1" sz="1200">
              <a:solidFill>
                <a:srgbClr val="0000FF"/>
              </a:solidFill>
            </a:endParaRPr>
          </a:p>
          <a:p>
            <a:pPr indent="-228600" lvl="0" marL="228600" rtl="0" algn="l">
              <a:lnSpc>
                <a:spcPct val="100000"/>
              </a:lnSpc>
              <a:spcBef>
                <a:spcPts val="0"/>
              </a:spcBef>
              <a:spcAft>
                <a:spcPts val="0"/>
              </a:spcAft>
              <a:buSzPts val="1400"/>
              <a:buFont typeface="Arial"/>
              <a:buNone/>
            </a:pPr>
            <a:r>
              <a:t/>
            </a:r>
            <a:endParaRPr b="1" sz="1200">
              <a:solidFill>
                <a:srgbClr val="0000FF"/>
              </a:solidFill>
              <a:latin typeface="Helvetica Neue"/>
              <a:ea typeface="Helvetica Neue"/>
              <a:cs typeface="Helvetica Neue"/>
              <a:sym typeface="Helvetica Neue"/>
            </a:endParaRPr>
          </a:p>
        </p:txBody>
      </p:sp>
      <p:sp>
        <p:nvSpPr>
          <p:cNvPr id="131" name="Google Shape;131;p7: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4: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A </a:t>
            </a:r>
            <a:r>
              <a:rPr b="1" lang="en-US" sz="1000">
                <a:latin typeface="Helvetica Neue"/>
                <a:ea typeface="Helvetica Neue"/>
                <a:cs typeface="Helvetica Neue"/>
                <a:sym typeface="Helvetica Neue"/>
              </a:rPr>
              <a:t>behavioural indicator</a:t>
            </a:r>
            <a:r>
              <a:rPr lang="en-US" sz="1000">
                <a:latin typeface="Helvetica Neue"/>
                <a:ea typeface="Helvetica Neue"/>
                <a:cs typeface="Helvetica Neue"/>
                <a:sym typeface="Helvetica Neue"/>
              </a:rPr>
              <a:t> describes what effective performance looks like and provides an observable means of demonstrating competence at a given level. </a:t>
            </a:r>
            <a:endParaRPr sz="1000">
              <a:latin typeface="Helvetica Neue"/>
              <a:ea typeface="Helvetica Neue"/>
              <a:cs typeface="Helvetica Neue"/>
              <a:sym typeface="Helvetica Neue"/>
            </a:endParaRPr>
          </a:p>
          <a:p>
            <a:pPr indent="-292100" lvl="0" marL="457200" rtl="0" algn="just">
              <a:lnSpc>
                <a:spcPct val="114166"/>
              </a:lnSpc>
              <a:spcBef>
                <a:spcPts val="90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Level 1 describes individuals predominantly involved in the implementation of child protection in humanitarian action activities, or those with limited experience in the relevant competency domain</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Level 2 describes individuals predominantly involved management of child protection in humanitarian action activities, or those with some experience in the relevant competency domain</a:t>
            </a:r>
            <a:endParaRPr sz="1000">
              <a:latin typeface="Helvetica Neue"/>
              <a:ea typeface="Helvetica Neue"/>
              <a:cs typeface="Helvetica Neue"/>
              <a:sym typeface="Helvetica Neue"/>
            </a:endParaRPr>
          </a:p>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Level 3 describes those predominantly involved in leading child protection in humanitarian action programmes and strategic thinking, or individuals with significant experience in the relevant competency domain.	</a:t>
            </a:r>
            <a:endParaRPr sz="1000">
              <a:latin typeface="Helvetica Neue"/>
              <a:ea typeface="Helvetica Neue"/>
              <a:cs typeface="Helvetica Neue"/>
              <a:sym typeface="Helvetica Neue"/>
            </a:endParaRPr>
          </a:p>
        </p:txBody>
      </p:sp>
      <p:sp>
        <p:nvSpPr>
          <p:cNvPr id="137" name="Google Shape;137;p14: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292100" lvl="0" marL="457200" rtl="0" algn="just">
              <a:lnSpc>
                <a:spcPct val="114166"/>
              </a:lnSpc>
              <a:spcBef>
                <a:spcPts val="0"/>
              </a:spcBef>
              <a:spcAft>
                <a:spcPts val="0"/>
              </a:spcAft>
              <a:buClr>
                <a:schemeClr val="dk1"/>
              </a:buClr>
              <a:buSzPts val="1000"/>
              <a:buFont typeface="Helvetica Neue"/>
              <a:buChar char="-"/>
            </a:pPr>
            <a:r>
              <a:rPr lang="en-US" sz="1000">
                <a:latin typeface="Helvetica Neue"/>
                <a:ea typeface="Helvetica Neue"/>
                <a:cs typeface="Helvetica Neue"/>
                <a:sym typeface="Helvetica Neue"/>
              </a:rPr>
              <a:t>describe expected behaviours that should be employed to role model the guiding principles that are essential to fully implementing child protection in humanitarian action programming. </a:t>
            </a:r>
            <a:endParaRPr/>
          </a:p>
        </p:txBody>
      </p:sp>
      <p:sp>
        <p:nvSpPr>
          <p:cNvPr id="149" name="Google Shape;149;p10: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1: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a:t>For trainer: </a:t>
            </a:r>
            <a:r>
              <a:rPr lang="en-US"/>
              <a:t>Go through this example and read through a couple of those indicators at the different levels and explain how they show the different levels of seniority and how they build on each other</a:t>
            </a:r>
            <a:endParaRPr/>
          </a:p>
        </p:txBody>
      </p:sp>
      <p:sp>
        <p:nvSpPr>
          <p:cNvPr id="161" name="Google Shape;161;p11: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776288" y="1200150"/>
            <a:ext cx="5762625" cy="324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731520" y="4620578"/>
            <a:ext cx="5852160" cy="3780472"/>
          </a:xfrm>
          <a:prstGeom prst="rect">
            <a:avLst/>
          </a:prstGeom>
          <a:noFill/>
          <a:ln>
            <a:noFill/>
          </a:ln>
        </p:spPr>
        <p:txBody>
          <a:bodyPr anchorCtr="0" anchor="t" bIns="45700" lIns="91425" spcFirstLastPara="1" rIns="91425" wrap="square" tIns="45700">
            <a:noAutofit/>
          </a:bodyPr>
          <a:lstStyle/>
          <a:p>
            <a:pPr indent="0" lvl="0" marL="0" rtl="0" algn="just">
              <a:lnSpc>
                <a:spcPct val="114166"/>
              </a:lnSpc>
              <a:spcBef>
                <a:spcPts val="0"/>
              </a:spcBef>
              <a:spcAft>
                <a:spcPts val="0"/>
              </a:spcAft>
              <a:buNone/>
            </a:pPr>
            <a:r>
              <a:t/>
            </a:r>
            <a:endParaRPr b="1"/>
          </a:p>
          <a:p>
            <a:pPr indent="-304800" lvl="0" marL="457200" marR="0" rtl="0" algn="l">
              <a:lnSpc>
                <a:spcPct val="100000"/>
              </a:lnSpc>
              <a:spcBef>
                <a:spcPts val="900"/>
              </a:spcBef>
              <a:spcAft>
                <a:spcPts val="0"/>
              </a:spcAft>
              <a:buClr>
                <a:schemeClr val="dk1"/>
              </a:buClr>
              <a:buSzPts val="1200"/>
              <a:buAutoNum type="arabicPeriod"/>
            </a:pPr>
            <a:r>
              <a:rPr b="1" i="0" lang="en-US" sz="1200" u="none" cap="none" strike="noStrike">
                <a:solidFill>
                  <a:schemeClr val="dk1"/>
                </a:solidFill>
              </a:rPr>
              <a:t>Technical competencies </a:t>
            </a:r>
            <a:r>
              <a:rPr i="0" lang="en-US" sz="1200" u="none" cap="none" strike="noStrike">
                <a:solidFill>
                  <a:schemeClr val="dk1"/>
                </a:solidFill>
              </a:rPr>
              <a:t>are a measurable set of </a:t>
            </a:r>
            <a:r>
              <a:rPr b="1" i="0" lang="en-US" sz="1200" u="none" cap="none" strike="noStrike">
                <a:solidFill>
                  <a:schemeClr val="dk1"/>
                </a:solidFill>
              </a:rPr>
              <a:t>knowledge, skills </a:t>
            </a:r>
            <a:r>
              <a:rPr i="0" lang="en-US" sz="1200" u="none" cap="none" strike="noStrike">
                <a:solidFill>
                  <a:schemeClr val="dk1"/>
                </a:solidFill>
              </a:rPr>
              <a:t>or </a:t>
            </a:r>
            <a:r>
              <a:rPr b="1" i="0" lang="en-US" sz="1200" u="none" cap="none" strike="noStrike">
                <a:solidFill>
                  <a:schemeClr val="dk1"/>
                </a:solidFill>
              </a:rPr>
              <a:t>attributes, </a:t>
            </a:r>
            <a:r>
              <a:rPr i="0" lang="en-US" sz="1200" u="none" cap="none" strike="noStrike">
                <a:solidFill>
                  <a:schemeClr val="dk1"/>
                </a:solidFill>
              </a:rPr>
              <a:t>and </a:t>
            </a:r>
            <a:r>
              <a:rPr b="1" i="0" lang="en-US" sz="1200" u="none" cap="none" strike="noStrike">
                <a:solidFill>
                  <a:schemeClr val="dk1"/>
                </a:solidFill>
              </a:rPr>
              <a:t>learned expertise </a:t>
            </a:r>
            <a:r>
              <a:rPr i="0" lang="en-US" sz="1200" u="none" cap="none" strike="noStrike">
                <a:solidFill>
                  <a:schemeClr val="dk1"/>
                </a:solidFill>
              </a:rPr>
              <a:t>in a specific technical area of child protection required to effectively perform a task. </a:t>
            </a:r>
            <a:endParaRPr/>
          </a:p>
          <a:p>
            <a:pPr indent="-304800" lvl="0" marL="457200" marR="0" rtl="0" algn="l">
              <a:lnSpc>
                <a:spcPct val="100000"/>
              </a:lnSpc>
              <a:spcBef>
                <a:spcPts val="0"/>
              </a:spcBef>
              <a:spcAft>
                <a:spcPts val="0"/>
              </a:spcAft>
              <a:buClr>
                <a:schemeClr val="dk1"/>
              </a:buClr>
              <a:buSzPts val="1200"/>
              <a:buAutoNum type="arabicPeriod"/>
            </a:pPr>
            <a:r>
              <a:rPr lang="en-US" sz="1200">
                <a:solidFill>
                  <a:schemeClr val="dk1"/>
                </a:solidFill>
              </a:rPr>
              <a:t>They are </a:t>
            </a:r>
            <a:r>
              <a:rPr b="1" lang="en-US" sz="1200">
                <a:solidFill>
                  <a:schemeClr val="dk1"/>
                </a:solidFill>
              </a:rPr>
              <a:t>aligned</a:t>
            </a:r>
            <a:r>
              <a:rPr lang="en-US" sz="1200">
                <a:solidFill>
                  <a:schemeClr val="dk1"/>
                </a:solidFill>
              </a:rPr>
              <a:t> </a:t>
            </a:r>
            <a:r>
              <a:rPr b="1" lang="en-US" sz="1200">
                <a:solidFill>
                  <a:schemeClr val="dk1"/>
                </a:solidFill>
              </a:rPr>
              <a:t>with </a:t>
            </a:r>
            <a:r>
              <a:rPr lang="en-US" sz="1200">
                <a:solidFill>
                  <a:schemeClr val="dk1"/>
                </a:solidFill>
              </a:rPr>
              <a:t>the revised 2019 version of the Minimum Standards for Child Protection in Humanitarian Action (</a:t>
            </a:r>
            <a:r>
              <a:rPr b="1" lang="en-US" sz="1200">
                <a:solidFill>
                  <a:schemeClr val="dk1"/>
                </a:solidFill>
              </a:rPr>
              <a:t>CPMS</a:t>
            </a:r>
            <a:r>
              <a:rPr lang="en-US" sz="1200">
                <a:solidFill>
                  <a:schemeClr val="dk1"/>
                </a:solidFill>
              </a:rPr>
              <a:t>)</a:t>
            </a:r>
            <a:endParaRPr/>
          </a:p>
          <a:p>
            <a:pPr indent="-304800" lvl="0" marL="457200" marR="0" rtl="0" algn="l">
              <a:lnSpc>
                <a:spcPct val="100000"/>
              </a:lnSpc>
              <a:spcBef>
                <a:spcPts val="0"/>
              </a:spcBef>
              <a:spcAft>
                <a:spcPts val="0"/>
              </a:spcAft>
              <a:buClr>
                <a:schemeClr val="dk1"/>
              </a:buClr>
              <a:buSzPts val="1200"/>
              <a:buAutoNum type="arabicPeriod"/>
            </a:pPr>
            <a:r>
              <a:rPr lang="en-US" sz="1200">
                <a:solidFill>
                  <a:schemeClr val="dk1"/>
                </a:solidFill>
              </a:rPr>
              <a:t>A </a:t>
            </a:r>
            <a:r>
              <a:rPr b="1" lang="en-US" sz="1200">
                <a:solidFill>
                  <a:schemeClr val="dk1"/>
                </a:solidFill>
              </a:rPr>
              <a:t>competency domain </a:t>
            </a:r>
            <a:r>
              <a:rPr lang="en-US" sz="1200">
                <a:solidFill>
                  <a:schemeClr val="dk1"/>
                </a:solidFill>
              </a:rPr>
              <a:t>is a set of related competencies </a:t>
            </a:r>
            <a:r>
              <a:rPr b="1" lang="en-US" sz="1200">
                <a:solidFill>
                  <a:schemeClr val="dk1"/>
                </a:solidFill>
              </a:rPr>
              <a:t>around a common area or thematic focus</a:t>
            </a:r>
            <a:r>
              <a:rPr lang="en-US" sz="1200">
                <a:solidFill>
                  <a:schemeClr val="dk1"/>
                </a:solidFill>
              </a:rPr>
              <a:t>. The CPHA competency domains are defined across the principles and the four pillars of the Child Protection in Humanitarian Action Minimum Standards </a:t>
            </a:r>
            <a:endParaRPr/>
          </a:p>
          <a:p>
            <a:pPr indent="-304800" lvl="0" marL="457200" marR="0" rtl="0" algn="l">
              <a:lnSpc>
                <a:spcPct val="100000"/>
              </a:lnSpc>
              <a:spcBef>
                <a:spcPts val="0"/>
              </a:spcBef>
              <a:spcAft>
                <a:spcPts val="0"/>
              </a:spcAft>
              <a:buClr>
                <a:schemeClr val="dk1"/>
              </a:buClr>
              <a:buSzPts val="1200"/>
              <a:buAutoNum type="arabicPeriod"/>
            </a:pPr>
            <a:r>
              <a:rPr b="1" lang="en-US" sz="1200">
                <a:solidFill>
                  <a:schemeClr val="dk1"/>
                </a:solidFill>
              </a:rPr>
              <a:t>Knowledge areas </a:t>
            </a:r>
            <a:r>
              <a:rPr lang="en-US" sz="1200">
                <a:solidFill>
                  <a:schemeClr val="dk1"/>
                </a:solidFill>
              </a:rPr>
              <a:t>and </a:t>
            </a:r>
            <a:r>
              <a:rPr b="1" lang="en-US" sz="1200">
                <a:solidFill>
                  <a:schemeClr val="dk1"/>
                </a:solidFill>
              </a:rPr>
              <a:t>skills </a:t>
            </a:r>
            <a:r>
              <a:rPr lang="en-US" sz="1200">
                <a:solidFill>
                  <a:schemeClr val="dk1"/>
                </a:solidFill>
              </a:rPr>
              <a:t>that are listed with each competency are </a:t>
            </a:r>
            <a:r>
              <a:rPr b="1" lang="en-US" sz="1200">
                <a:solidFill>
                  <a:schemeClr val="dk1"/>
                </a:solidFill>
              </a:rPr>
              <a:t>indicative only</a:t>
            </a:r>
            <a:r>
              <a:rPr lang="en-US" sz="1200">
                <a:solidFill>
                  <a:schemeClr val="dk1"/>
                </a:solidFill>
              </a:rPr>
              <a:t>. They may be adapted to be more specific to the implementation context. </a:t>
            </a:r>
            <a:endParaRPr/>
          </a:p>
          <a:p>
            <a:pPr indent="-228600" lvl="0" marL="22860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152400" lvl="0" marL="22860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152400" lvl="0" marL="228600" marR="0" rtl="0" algn="l">
              <a:lnSpc>
                <a:spcPct val="100000"/>
              </a:lnSpc>
              <a:spcBef>
                <a:spcPts val="0"/>
              </a:spcBef>
              <a:spcAft>
                <a:spcPts val="0"/>
              </a:spcAft>
              <a:buClr>
                <a:schemeClr val="dk1"/>
              </a:buClr>
              <a:buSzPts val="1200"/>
              <a:buFont typeface="Arial"/>
              <a:buNone/>
            </a:pPr>
            <a:r>
              <a:t/>
            </a:r>
            <a:endParaRPr sz="1200"/>
          </a:p>
        </p:txBody>
      </p:sp>
      <p:sp>
        <p:nvSpPr>
          <p:cNvPr id="171" name="Google Shape;171;p8:notes"/>
          <p:cNvSpPr txBox="1"/>
          <p:nvPr>
            <p:ph idx="12" type="sldNum"/>
          </p:nvPr>
        </p:nvSpPr>
        <p:spPr>
          <a:xfrm>
            <a:off x="4143588" y="9119474"/>
            <a:ext cx="3169920" cy="48172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5.jp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hyperlink" Target="https://www.alnap.org/help-library/core-humanitarian-competency-framework#:~:text=Competent%20and%20well%2Dmanaged%20staff,the%20right%20skills%20and%20behaviours." TargetMode="External"/><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4.jpg"/><Relationship Id="rId9"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image" Target="../media/image17.png"/><Relationship Id="rId7" Type="http://schemas.openxmlformats.org/officeDocument/2006/relationships/image" Target="../media/image9.png"/><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C:\Users\anawzadi\Desktop\New folder\White UNICEF Logo A.png" id="89" name="Google Shape;89;p13"/>
          <p:cNvPicPr preferRelativeResize="0"/>
          <p:nvPr/>
        </p:nvPicPr>
        <p:blipFill rotWithShape="1">
          <a:blip r:embed="rId3">
            <a:alphaModFix/>
          </a:blip>
          <a:srcRect b="0" l="0" r="0" t="0"/>
          <a:stretch/>
        </p:blipFill>
        <p:spPr>
          <a:xfrm>
            <a:off x="110004" y="6105081"/>
            <a:ext cx="2064315" cy="746809"/>
          </a:xfrm>
          <a:prstGeom prst="rect">
            <a:avLst/>
          </a:prstGeom>
          <a:noFill/>
          <a:ln>
            <a:noFill/>
          </a:ln>
        </p:spPr>
      </p:pic>
      <p:pic>
        <p:nvPicPr>
          <p:cNvPr descr="Titelname.jpeg" id="90" name="Google Shape;90;p13"/>
          <p:cNvPicPr preferRelativeResize="0"/>
          <p:nvPr/>
        </p:nvPicPr>
        <p:blipFill rotWithShape="1">
          <a:blip r:embed="rId4">
            <a:alphaModFix/>
          </a:blip>
          <a:srcRect b="0" l="0" r="0" t="0"/>
          <a:stretch/>
        </p:blipFill>
        <p:spPr>
          <a:xfrm>
            <a:off x="10422467" y="188223"/>
            <a:ext cx="1608667" cy="1249154"/>
          </a:xfrm>
          <a:prstGeom prst="rect">
            <a:avLst/>
          </a:prstGeom>
          <a:noFill/>
          <a:ln>
            <a:noFill/>
          </a:ln>
        </p:spPr>
      </p:pic>
      <p:pic>
        <p:nvPicPr>
          <p:cNvPr descr="Titel copy.jpeg" id="91" name="Google Shape;91;p13"/>
          <p:cNvPicPr preferRelativeResize="0"/>
          <p:nvPr/>
        </p:nvPicPr>
        <p:blipFill rotWithShape="1">
          <a:blip r:embed="rId5">
            <a:alphaModFix/>
          </a:blip>
          <a:srcRect b="0" l="0" r="0" t="0"/>
          <a:stretch/>
        </p:blipFill>
        <p:spPr>
          <a:xfrm>
            <a:off x="0" y="0"/>
            <a:ext cx="6024802" cy="6852856"/>
          </a:xfrm>
          <a:prstGeom prst="rect">
            <a:avLst/>
          </a:prstGeom>
          <a:noFill/>
          <a:ln>
            <a:noFill/>
          </a:ln>
        </p:spPr>
      </p:pic>
      <p:sp>
        <p:nvSpPr>
          <p:cNvPr id="92" name="Google Shape;92;p13"/>
          <p:cNvSpPr txBox="1"/>
          <p:nvPr>
            <p:ph idx="1" type="subTitle"/>
          </p:nvPr>
        </p:nvSpPr>
        <p:spPr>
          <a:xfrm>
            <a:off x="6464300" y="1813401"/>
            <a:ext cx="5346700" cy="4625499"/>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800"/>
              <a:buNone/>
            </a:pPr>
            <a:r>
              <a:rPr lang="en-US" sz="4200"/>
              <a:t>  CPHA Competency Framework Training</a:t>
            </a:r>
            <a:endParaRPr/>
          </a:p>
          <a:p>
            <a:pPr indent="-228600" lvl="0" marL="228600" rtl="0" algn="l">
              <a:lnSpc>
                <a:spcPct val="120000"/>
              </a:lnSpc>
              <a:spcBef>
                <a:spcPts val="0"/>
              </a:spcBef>
              <a:spcAft>
                <a:spcPts val="0"/>
              </a:spcAft>
              <a:buClr>
                <a:schemeClr val="dk1"/>
              </a:buClr>
              <a:buSzPts val="2800"/>
              <a:buNone/>
            </a:pPr>
            <a:r>
              <a:t/>
            </a:r>
            <a:endParaRPr sz="4200"/>
          </a:p>
          <a:p>
            <a:pPr indent="-228600" lvl="0" marL="228600" rtl="0" algn="l">
              <a:lnSpc>
                <a:spcPct val="120000"/>
              </a:lnSpc>
              <a:spcBef>
                <a:spcPts val="0"/>
              </a:spcBef>
              <a:spcAft>
                <a:spcPts val="0"/>
              </a:spcAft>
              <a:buClr>
                <a:schemeClr val="dk1"/>
              </a:buClr>
              <a:buSzPts val="2800"/>
              <a:buNone/>
            </a:pPr>
            <a:r>
              <a:rPr lang="en-US" sz="4200"/>
              <a:t>  Location, Country</a:t>
            </a:r>
            <a:endParaRPr/>
          </a:p>
          <a:p>
            <a:pPr indent="-228600" lvl="0" marL="228600" rtl="0" algn="l">
              <a:lnSpc>
                <a:spcPct val="120000"/>
              </a:lnSpc>
              <a:spcBef>
                <a:spcPts val="0"/>
              </a:spcBef>
              <a:spcAft>
                <a:spcPts val="0"/>
              </a:spcAft>
              <a:buClr>
                <a:schemeClr val="dk1"/>
              </a:buClr>
              <a:buSzPts val="2800"/>
              <a:buNone/>
            </a:pPr>
            <a:r>
              <a:rPr lang="en-US" sz="4200"/>
              <a:t>  XX-XX 20XX</a:t>
            </a:r>
            <a:endParaRPr sz="4200"/>
          </a:p>
        </p:txBody>
      </p:sp>
      <p:pic>
        <p:nvPicPr>
          <p:cNvPr descr="long line of CPMS colors.jpeg" id="93" name="Google Shape;93;p13"/>
          <p:cNvPicPr preferRelativeResize="0"/>
          <p:nvPr/>
        </p:nvPicPr>
        <p:blipFill rotWithShape="1">
          <a:blip r:embed="rId6">
            <a:alphaModFix/>
          </a:blip>
          <a:srcRect b="0" l="0" r="0" t="0"/>
          <a:stretch/>
        </p:blipFill>
        <p:spPr>
          <a:xfrm>
            <a:off x="6057900" y="6553200"/>
            <a:ext cx="5537200" cy="304800"/>
          </a:xfrm>
          <a:prstGeom prst="rect">
            <a:avLst/>
          </a:prstGeom>
          <a:noFill/>
          <a:ln>
            <a:noFill/>
          </a:ln>
        </p:spPr>
      </p:pic>
      <p:pic>
        <p:nvPicPr>
          <p:cNvPr descr="long line of CPMS colors.jpeg" id="94" name="Google Shape;94;p13"/>
          <p:cNvPicPr preferRelativeResize="0"/>
          <p:nvPr/>
        </p:nvPicPr>
        <p:blipFill rotWithShape="1">
          <a:blip r:embed="rId6">
            <a:alphaModFix/>
          </a:blip>
          <a:srcRect b="0" l="0" r="0" t="0"/>
          <a:stretch/>
        </p:blipFill>
        <p:spPr>
          <a:xfrm>
            <a:off x="6743700" y="6558092"/>
            <a:ext cx="5448300" cy="2999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Titelname.jpeg" id="188" name="Google Shape;188;p22"/>
          <p:cNvPicPr preferRelativeResize="0"/>
          <p:nvPr/>
        </p:nvPicPr>
        <p:blipFill rotWithShape="1">
          <a:blip r:embed="rId3">
            <a:alphaModFix/>
          </a:blip>
          <a:srcRect b="0" l="0" r="0" t="0"/>
          <a:stretch/>
        </p:blipFill>
        <p:spPr>
          <a:xfrm>
            <a:off x="10448542" y="-2"/>
            <a:ext cx="1608667" cy="1249154"/>
          </a:xfrm>
          <a:prstGeom prst="rect">
            <a:avLst/>
          </a:prstGeom>
          <a:noFill/>
          <a:ln>
            <a:noFill/>
          </a:ln>
        </p:spPr>
      </p:pic>
      <p:pic>
        <p:nvPicPr>
          <p:cNvPr descr="long line of CPMS colors.jpeg" id="189" name="Google Shape;189;p22"/>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90" name="Google Shape;190;p22"/>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91" name="Google Shape;191;p22"/>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pic>
        <p:nvPicPr>
          <p:cNvPr id="192" name="Google Shape;192;p22"/>
          <p:cNvPicPr preferRelativeResize="0"/>
          <p:nvPr/>
        </p:nvPicPr>
        <p:blipFill>
          <a:blip r:embed="rId6">
            <a:alphaModFix/>
          </a:blip>
          <a:stretch>
            <a:fillRect/>
          </a:stretch>
        </p:blipFill>
        <p:spPr>
          <a:xfrm>
            <a:off x="213825" y="768674"/>
            <a:ext cx="11764352" cy="5784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Titelname.jpeg" id="198" name="Google Shape;198;p23"/>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99" name="Google Shape;199;p23"/>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200" name="Google Shape;200;p23"/>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201" name="Google Shape;201;p23"/>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202" name="Google Shape;202;p23"/>
          <p:cNvSpPr txBox="1"/>
          <p:nvPr>
            <p:ph type="ctrTitle"/>
          </p:nvPr>
        </p:nvSpPr>
        <p:spPr>
          <a:xfrm>
            <a:off x="-338054" y="413639"/>
            <a:ext cx="11183853"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200"/>
              <a:buFont typeface="Calibri"/>
              <a:buNone/>
            </a:pPr>
            <a:r>
              <a:rPr lang="en-US" sz="5200">
                <a:solidFill>
                  <a:srgbClr val="354860"/>
                </a:solidFill>
              </a:rPr>
              <a:t>Core Humanitarian Competencies</a:t>
            </a:r>
            <a:endParaRPr sz="5200">
              <a:solidFill>
                <a:srgbClr val="354860"/>
              </a:solidFill>
            </a:endParaRPr>
          </a:p>
        </p:txBody>
      </p:sp>
      <p:sp>
        <p:nvSpPr>
          <p:cNvPr id="203" name="Google Shape;203;p23"/>
          <p:cNvSpPr txBox="1"/>
          <p:nvPr/>
        </p:nvSpPr>
        <p:spPr>
          <a:xfrm>
            <a:off x="5537200" y="2059059"/>
            <a:ext cx="6134100" cy="2739900"/>
          </a:xfrm>
          <a:prstGeom prst="rect">
            <a:avLst/>
          </a:prstGeom>
          <a:noFill/>
          <a:ln>
            <a:noFill/>
          </a:ln>
        </p:spPr>
        <p:txBody>
          <a:bodyPr anchorCtr="0" anchor="t" bIns="45700" lIns="91425" spcFirstLastPara="1" rIns="91425" wrap="square" tIns="45700">
            <a:spAutoFit/>
          </a:bodyPr>
          <a:lstStyle/>
          <a:p>
            <a:pPr indent="0" lvl="0" marL="0" rtl="0" algn="just">
              <a:lnSpc>
                <a:spcPct val="114166"/>
              </a:lnSpc>
              <a:spcBef>
                <a:spcPts val="0"/>
              </a:spcBef>
              <a:spcAft>
                <a:spcPts val="0"/>
              </a:spcAft>
              <a:buNone/>
            </a:pPr>
            <a:r>
              <a:rPr lang="en-US" sz="2000">
                <a:solidFill>
                  <a:schemeClr val="dk1"/>
                </a:solidFill>
                <a:latin typeface="Helvetica Neue"/>
                <a:ea typeface="Helvetica Neue"/>
                <a:cs typeface="Helvetica Neue"/>
                <a:sym typeface="Helvetica Neue"/>
              </a:rPr>
              <a:t>Describe the </a:t>
            </a:r>
            <a:r>
              <a:rPr b="1" lang="en-US" sz="2000">
                <a:solidFill>
                  <a:schemeClr val="dk1"/>
                </a:solidFill>
                <a:latin typeface="Helvetica Neue"/>
                <a:ea typeface="Helvetica Neue"/>
                <a:cs typeface="Helvetica Neue"/>
                <a:sym typeface="Helvetica Neue"/>
              </a:rPr>
              <a:t>core behaviours</a:t>
            </a:r>
            <a:r>
              <a:rPr lang="en-US" sz="2000">
                <a:solidFill>
                  <a:schemeClr val="dk1"/>
                </a:solidFill>
                <a:latin typeface="Helvetica Neue"/>
                <a:ea typeface="Helvetica Neue"/>
                <a:cs typeface="Helvetica Neue"/>
                <a:sym typeface="Helvetica Neue"/>
              </a:rPr>
              <a:t> that child protection practitioners need to demonstrate </a:t>
            </a:r>
            <a:r>
              <a:rPr b="1" lang="en-US" sz="2000">
                <a:solidFill>
                  <a:schemeClr val="dk1"/>
                </a:solidFill>
                <a:latin typeface="Helvetica Neue"/>
                <a:ea typeface="Helvetica Neue"/>
                <a:cs typeface="Helvetica Neue"/>
                <a:sym typeface="Helvetica Neue"/>
              </a:rPr>
              <a:t>to operate effectively in humanitarian settings</a:t>
            </a:r>
            <a:r>
              <a:rPr lang="en-US" sz="2000">
                <a:solidFill>
                  <a:schemeClr val="dk1"/>
                </a:solidFill>
                <a:latin typeface="Helvetica Neue"/>
                <a:ea typeface="Helvetica Neue"/>
                <a:cs typeface="Helvetica Neue"/>
                <a:sym typeface="Helvetica Neue"/>
              </a:rPr>
              <a:t>. </a:t>
            </a:r>
            <a:endParaRPr sz="2000">
              <a:solidFill>
                <a:schemeClr val="dk1"/>
              </a:solidFill>
              <a:latin typeface="Helvetica Neue"/>
              <a:ea typeface="Helvetica Neue"/>
              <a:cs typeface="Helvetica Neue"/>
              <a:sym typeface="Helvetica Neue"/>
            </a:endParaRPr>
          </a:p>
          <a:p>
            <a:pPr indent="0" lvl="0" marL="0" rtl="0" algn="just">
              <a:lnSpc>
                <a:spcPct val="114166"/>
              </a:lnSpc>
              <a:spcBef>
                <a:spcPts val="900"/>
              </a:spcBef>
              <a:spcAft>
                <a:spcPts val="0"/>
              </a:spcAft>
              <a:buNone/>
            </a:pPr>
            <a:r>
              <a:t/>
            </a:r>
            <a:endParaRPr sz="2000">
              <a:solidFill>
                <a:schemeClr val="dk1"/>
              </a:solidFill>
              <a:latin typeface="Helvetica Neue"/>
              <a:ea typeface="Helvetica Neue"/>
              <a:cs typeface="Helvetica Neue"/>
              <a:sym typeface="Helvetica Neue"/>
            </a:endParaRPr>
          </a:p>
          <a:p>
            <a:pPr indent="0" lvl="0" marL="0" rtl="0" algn="just">
              <a:lnSpc>
                <a:spcPct val="114166"/>
              </a:lnSpc>
              <a:spcBef>
                <a:spcPts val="900"/>
              </a:spcBef>
              <a:spcAft>
                <a:spcPts val="900"/>
              </a:spcAft>
              <a:buNone/>
            </a:pPr>
            <a:r>
              <a:rPr lang="en-US" sz="2000">
                <a:solidFill>
                  <a:schemeClr val="dk1"/>
                </a:solidFill>
                <a:latin typeface="Helvetica Neue"/>
                <a:ea typeface="Helvetica Neue"/>
                <a:cs typeface="Helvetica Neue"/>
                <a:sym typeface="Helvetica Neue"/>
              </a:rPr>
              <a:t>These are adapted from the </a:t>
            </a:r>
            <a:r>
              <a:rPr lang="en-US" sz="2000" u="sng">
                <a:solidFill>
                  <a:srgbClr val="0000FF"/>
                </a:solidFill>
                <a:latin typeface="Helvetica Neue"/>
                <a:ea typeface="Helvetica Neue"/>
                <a:cs typeface="Helvetica Neue"/>
                <a:sym typeface="Helvetica Neue"/>
                <a:hlinkClick r:id="rId6">
                  <a:extLst>
                    <a:ext uri="{A12FA001-AC4F-418D-AE19-62706E023703}">
                      <ahyp:hlinkClr val="tx"/>
                    </a:ext>
                  </a:extLst>
                </a:hlinkClick>
              </a:rPr>
              <a:t>Core Humanitarian Competency Framework</a:t>
            </a:r>
            <a:r>
              <a:rPr lang="en-US" sz="2000">
                <a:solidFill>
                  <a:schemeClr val="dk1"/>
                </a:solidFill>
                <a:latin typeface="Helvetica Neue"/>
                <a:ea typeface="Helvetica Neue"/>
                <a:cs typeface="Helvetica Neue"/>
                <a:sym typeface="Helvetica Neue"/>
              </a:rPr>
              <a:t> and identify child protection specific behaviours. </a:t>
            </a:r>
            <a:endParaRPr b="0" i="0" sz="2000" u="none" cap="none" strike="noStrike">
              <a:solidFill>
                <a:schemeClr val="dk1"/>
              </a:solidFill>
              <a:latin typeface="Helvetica Neue"/>
              <a:ea typeface="Helvetica Neue"/>
              <a:cs typeface="Helvetica Neue"/>
              <a:sym typeface="Helvetica Neue"/>
            </a:endParaRPr>
          </a:p>
        </p:txBody>
      </p:sp>
      <p:pic>
        <p:nvPicPr>
          <p:cNvPr id="204" name="Google Shape;204;p23"/>
          <p:cNvPicPr preferRelativeResize="0"/>
          <p:nvPr/>
        </p:nvPicPr>
        <p:blipFill>
          <a:blip r:embed="rId7">
            <a:alphaModFix/>
          </a:blip>
          <a:stretch>
            <a:fillRect/>
          </a:stretch>
        </p:blipFill>
        <p:spPr>
          <a:xfrm>
            <a:off x="152400" y="1443334"/>
            <a:ext cx="47625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Titelname.jpeg" id="210" name="Google Shape;210;p24"/>
          <p:cNvPicPr preferRelativeResize="0"/>
          <p:nvPr/>
        </p:nvPicPr>
        <p:blipFill rotWithShape="1">
          <a:blip r:embed="rId3">
            <a:alphaModFix/>
          </a:blip>
          <a:srcRect b="0" l="0" r="0" t="0"/>
          <a:stretch/>
        </p:blipFill>
        <p:spPr>
          <a:xfrm>
            <a:off x="10426692" y="-2"/>
            <a:ext cx="1608667" cy="1249154"/>
          </a:xfrm>
          <a:prstGeom prst="rect">
            <a:avLst/>
          </a:prstGeom>
          <a:noFill/>
          <a:ln>
            <a:noFill/>
          </a:ln>
        </p:spPr>
      </p:pic>
      <p:pic>
        <p:nvPicPr>
          <p:cNvPr descr="long line of CPMS colors.jpeg" id="211" name="Google Shape;211;p24"/>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212" name="Google Shape;212;p24"/>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213" name="Google Shape;213;p24"/>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pic>
        <p:nvPicPr>
          <p:cNvPr id="214" name="Google Shape;214;p24"/>
          <p:cNvPicPr preferRelativeResize="0"/>
          <p:nvPr/>
        </p:nvPicPr>
        <p:blipFill>
          <a:blip r:embed="rId6">
            <a:alphaModFix/>
          </a:blip>
          <a:stretch>
            <a:fillRect/>
          </a:stretch>
        </p:blipFill>
        <p:spPr>
          <a:xfrm>
            <a:off x="156638" y="767310"/>
            <a:ext cx="11878723" cy="5724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5"/>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0489C5"/>
                </a:solidFill>
              </a:rPr>
              <a:t>Who can use the CF?</a:t>
            </a:r>
            <a:endParaRPr sz="5400">
              <a:solidFill>
                <a:srgbClr val="0489C5"/>
              </a:solidFill>
            </a:endParaRPr>
          </a:p>
        </p:txBody>
      </p:sp>
      <p:pic>
        <p:nvPicPr>
          <p:cNvPr descr="Titelname.jpeg" id="221" name="Google Shape;221;p25"/>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222" name="Google Shape;222;p25"/>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223" name="Google Shape;223;p25"/>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224" name="Google Shape;224;p25"/>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225" name="Google Shape;225;p25"/>
          <p:cNvSpPr txBox="1"/>
          <p:nvPr/>
        </p:nvSpPr>
        <p:spPr>
          <a:xfrm>
            <a:off x="334125" y="2335850"/>
            <a:ext cx="5735100" cy="3726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457200" lvl="0" marL="914400" rtl="0" algn="l">
              <a:lnSpc>
                <a:spcPct val="90000"/>
              </a:lnSpc>
              <a:spcBef>
                <a:spcPts val="1000"/>
              </a:spcBef>
              <a:spcAft>
                <a:spcPts val="0"/>
              </a:spcAft>
              <a:buNone/>
            </a:pPr>
            <a:r>
              <a:rPr lang="en-US" sz="2800">
                <a:solidFill>
                  <a:srgbClr val="545554"/>
                </a:solidFill>
                <a:latin typeface="Helvetica Neue"/>
                <a:ea typeface="Helvetica Neue"/>
                <a:cs typeface="Helvetica Neue"/>
                <a:sym typeface="Helvetica Neue"/>
              </a:rPr>
              <a:t>Individuals</a:t>
            </a:r>
            <a:endParaRPr sz="2800">
              <a:solidFill>
                <a:srgbClr val="545554"/>
              </a:solidFill>
              <a:latin typeface="Helvetica Neue"/>
              <a:ea typeface="Helvetica Neue"/>
              <a:cs typeface="Helvetica Neue"/>
              <a:sym typeface="Helvetica Neue"/>
            </a:endParaRPr>
          </a:p>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457200" lvl="0" marL="914400" rtl="0" algn="l">
              <a:lnSpc>
                <a:spcPct val="90000"/>
              </a:lnSpc>
              <a:spcBef>
                <a:spcPts val="1000"/>
              </a:spcBef>
              <a:spcAft>
                <a:spcPts val="0"/>
              </a:spcAft>
              <a:buNone/>
            </a:pPr>
            <a:r>
              <a:rPr lang="en-US" sz="2800">
                <a:solidFill>
                  <a:srgbClr val="545554"/>
                </a:solidFill>
                <a:latin typeface="Helvetica Neue"/>
                <a:ea typeface="Helvetica Neue"/>
                <a:cs typeface="Helvetica Neue"/>
                <a:sym typeface="Helvetica Neue"/>
              </a:rPr>
              <a:t>Coordination groups</a:t>
            </a:r>
            <a:endParaRPr sz="2800">
              <a:solidFill>
                <a:srgbClr val="545554"/>
              </a:solidFill>
              <a:latin typeface="Helvetica Neue"/>
              <a:ea typeface="Helvetica Neue"/>
              <a:cs typeface="Helvetica Neue"/>
              <a:sym typeface="Helvetica Neue"/>
            </a:endParaRPr>
          </a:p>
          <a:p>
            <a:pPr indent="0" lvl="0" marL="0" rtl="0" algn="ctr">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p:txBody>
      </p:sp>
      <p:sp>
        <p:nvSpPr>
          <p:cNvPr id="226" name="Google Shape;226;p25"/>
          <p:cNvSpPr txBox="1"/>
          <p:nvPr/>
        </p:nvSpPr>
        <p:spPr>
          <a:xfrm>
            <a:off x="6069225" y="2316100"/>
            <a:ext cx="6122700" cy="372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0" lvl="0" marL="914400" rtl="0" algn="l">
              <a:lnSpc>
                <a:spcPct val="90000"/>
              </a:lnSpc>
              <a:spcBef>
                <a:spcPts val="1000"/>
              </a:spcBef>
              <a:spcAft>
                <a:spcPts val="0"/>
              </a:spcAft>
              <a:buNone/>
            </a:pPr>
            <a:r>
              <a:rPr lang="en-US" sz="2800">
                <a:solidFill>
                  <a:srgbClr val="545554"/>
                </a:solidFill>
                <a:latin typeface="Helvetica Neue"/>
                <a:ea typeface="Helvetica Neue"/>
                <a:cs typeface="Helvetica Neue"/>
                <a:sym typeface="Helvetica Neue"/>
              </a:rPr>
              <a:t>Organisations</a:t>
            </a:r>
            <a:endParaRPr sz="2800">
              <a:solidFill>
                <a:srgbClr val="545554"/>
              </a:solidFill>
              <a:latin typeface="Helvetica Neue"/>
              <a:ea typeface="Helvetica Neue"/>
              <a:cs typeface="Helvetica Neue"/>
              <a:sym typeface="Helvetica Neue"/>
            </a:endParaRPr>
          </a:p>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a:p>
            <a:pPr indent="457200" lvl="0" marL="457200" rtl="0" algn="l">
              <a:lnSpc>
                <a:spcPct val="90000"/>
              </a:lnSpc>
              <a:spcBef>
                <a:spcPts val="1000"/>
              </a:spcBef>
              <a:spcAft>
                <a:spcPts val="0"/>
              </a:spcAft>
              <a:buNone/>
            </a:pPr>
            <a:r>
              <a:rPr lang="en-US" sz="2800">
                <a:solidFill>
                  <a:srgbClr val="545554"/>
                </a:solidFill>
                <a:latin typeface="Helvetica Neue"/>
                <a:ea typeface="Helvetica Neue"/>
                <a:cs typeface="Helvetica Neue"/>
                <a:sym typeface="Helvetica Neue"/>
              </a:rPr>
              <a:t>Training and learning providers</a:t>
            </a:r>
            <a:endParaRPr sz="2800">
              <a:solidFill>
                <a:srgbClr val="545554"/>
              </a:solidFill>
              <a:latin typeface="Helvetica Neue"/>
              <a:ea typeface="Helvetica Neue"/>
              <a:cs typeface="Helvetica Neue"/>
              <a:sym typeface="Helvetica Neue"/>
            </a:endParaRPr>
          </a:p>
          <a:p>
            <a:pPr indent="0" lvl="0" marL="0" rtl="0" algn="l">
              <a:lnSpc>
                <a:spcPct val="90000"/>
              </a:lnSpc>
              <a:spcBef>
                <a:spcPts val="1000"/>
              </a:spcBef>
              <a:spcAft>
                <a:spcPts val="0"/>
              </a:spcAft>
              <a:buNone/>
            </a:pPr>
            <a:r>
              <a:t/>
            </a:r>
            <a:endParaRPr sz="2800">
              <a:solidFill>
                <a:srgbClr val="545554"/>
              </a:solidFill>
              <a:latin typeface="Helvetica Neue"/>
              <a:ea typeface="Helvetica Neue"/>
              <a:cs typeface="Helvetica Neue"/>
              <a:sym typeface="Helvetica Neue"/>
            </a:endParaRPr>
          </a:p>
        </p:txBody>
      </p:sp>
      <p:pic>
        <p:nvPicPr>
          <p:cNvPr id="227" name="Google Shape;227;p25"/>
          <p:cNvPicPr preferRelativeResize="0"/>
          <p:nvPr/>
        </p:nvPicPr>
        <p:blipFill>
          <a:blip r:embed="rId6">
            <a:alphaModFix/>
          </a:blip>
          <a:stretch>
            <a:fillRect/>
          </a:stretch>
        </p:blipFill>
        <p:spPr>
          <a:xfrm>
            <a:off x="215550" y="2316100"/>
            <a:ext cx="1620401" cy="1620400"/>
          </a:xfrm>
          <a:prstGeom prst="rect">
            <a:avLst/>
          </a:prstGeom>
          <a:noFill/>
          <a:ln>
            <a:noFill/>
          </a:ln>
        </p:spPr>
      </p:pic>
      <p:pic>
        <p:nvPicPr>
          <p:cNvPr id="228" name="Google Shape;228;p25"/>
          <p:cNvPicPr preferRelativeResize="0"/>
          <p:nvPr/>
        </p:nvPicPr>
        <p:blipFill>
          <a:blip r:embed="rId7">
            <a:alphaModFix/>
          </a:blip>
          <a:stretch>
            <a:fillRect/>
          </a:stretch>
        </p:blipFill>
        <p:spPr>
          <a:xfrm>
            <a:off x="139350" y="3936488"/>
            <a:ext cx="1620400" cy="1627634"/>
          </a:xfrm>
          <a:prstGeom prst="rect">
            <a:avLst/>
          </a:prstGeom>
          <a:noFill/>
          <a:ln>
            <a:noFill/>
          </a:ln>
        </p:spPr>
      </p:pic>
      <p:pic>
        <p:nvPicPr>
          <p:cNvPr id="229" name="Google Shape;229;p25"/>
          <p:cNvPicPr preferRelativeResize="0"/>
          <p:nvPr/>
        </p:nvPicPr>
        <p:blipFill>
          <a:blip r:embed="rId8">
            <a:alphaModFix/>
          </a:blip>
          <a:stretch>
            <a:fillRect/>
          </a:stretch>
        </p:blipFill>
        <p:spPr>
          <a:xfrm>
            <a:off x="5556250" y="2316100"/>
            <a:ext cx="1458774" cy="1458774"/>
          </a:xfrm>
          <a:prstGeom prst="rect">
            <a:avLst/>
          </a:prstGeom>
          <a:noFill/>
          <a:ln>
            <a:noFill/>
          </a:ln>
        </p:spPr>
      </p:pic>
      <p:pic>
        <p:nvPicPr>
          <p:cNvPr id="230" name="Google Shape;230;p25"/>
          <p:cNvPicPr preferRelativeResize="0"/>
          <p:nvPr/>
        </p:nvPicPr>
        <p:blipFill>
          <a:blip r:embed="rId9">
            <a:alphaModFix/>
          </a:blip>
          <a:stretch>
            <a:fillRect/>
          </a:stretch>
        </p:blipFill>
        <p:spPr>
          <a:xfrm>
            <a:off x="5624600" y="4087463"/>
            <a:ext cx="1322074" cy="132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ctrTitle"/>
          </p:nvPr>
        </p:nvSpPr>
        <p:spPr>
          <a:xfrm>
            <a:off x="1008147" y="413639"/>
            <a:ext cx="9144000" cy="877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0489C5"/>
                </a:solidFill>
              </a:rPr>
              <a:t>Use</a:t>
            </a:r>
            <a:endParaRPr sz="5400">
              <a:solidFill>
                <a:srgbClr val="0489C5"/>
              </a:solidFill>
            </a:endParaRPr>
          </a:p>
        </p:txBody>
      </p:sp>
      <p:pic>
        <p:nvPicPr>
          <p:cNvPr descr="Titelname.jpeg" id="237" name="Google Shape;237;p26"/>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238" name="Google Shape;238;p26"/>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239" name="Google Shape;239;p26"/>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240" name="Google Shape;240;p26"/>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241" name="Google Shape;241;p26"/>
          <p:cNvSpPr txBox="1"/>
          <p:nvPr/>
        </p:nvSpPr>
        <p:spPr>
          <a:xfrm>
            <a:off x="292101" y="1718357"/>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8D9EAE"/>
                </a:solidFill>
                <a:latin typeface="Arial Narrow"/>
                <a:ea typeface="Arial Narrow"/>
                <a:cs typeface="Arial Narrow"/>
                <a:sym typeface="Arial Narrow"/>
              </a:rPr>
              <a:t>01</a:t>
            </a:r>
            <a:endParaRPr b="1" i="0" sz="6000" u="none" cap="none" strike="noStrike">
              <a:solidFill>
                <a:srgbClr val="8D9EAE"/>
              </a:solidFill>
              <a:latin typeface="Arial Narrow"/>
              <a:ea typeface="Arial Narrow"/>
              <a:cs typeface="Arial Narrow"/>
              <a:sym typeface="Arial Narrow"/>
            </a:endParaRPr>
          </a:p>
        </p:txBody>
      </p:sp>
      <p:sp>
        <p:nvSpPr>
          <p:cNvPr id="242" name="Google Shape;242;p26"/>
          <p:cNvSpPr txBox="1"/>
          <p:nvPr/>
        </p:nvSpPr>
        <p:spPr>
          <a:xfrm>
            <a:off x="292100" y="2726469"/>
            <a:ext cx="2188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8D9EAE"/>
                </a:solidFill>
                <a:latin typeface="Arial"/>
                <a:ea typeface="Arial"/>
                <a:cs typeface="Arial"/>
                <a:sym typeface="Arial"/>
              </a:rPr>
              <a:t>Job description</a:t>
            </a:r>
            <a:endParaRPr b="1" i="0" sz="2000" u="none" cap="none" strike="noStrike">
              <a:solidFill>
                <a:srgbClr val="8D9EAE"/>
              </a:solidFill>
              <a:latin typeface="Arial"/>
              <a:ea typeface="Arial"/>
              <a:cs typeface="Arial"/>
              <a:sym typeface="Arial"/>
            </a:endParaRPr>
          </a:p>
        </p:txBody>
      </p:sp>
      <p:sp>
        <p:nvSpPr>
          <p:cNvPr id="243" name="Google Shape;243;p26"/>
          <p:cNvSpPr txBox="1"/>
          <p:nvPr/>
        </p:nvSpPr>
        <p:spPr>
          <a:xfrm>
            <a:off x="3291196" y="1718357"/>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D4BCC9"/>
                </a:solidFill>
                <a:latin typeface="Arial Narrow"/>
                <a:ea typeface="Arial Narrow"/>
                <a:cs typeface="Arial Narrow"/>
                <a:sym typeface="Arial Narrow"/>
              </a:rPr>
              <a:t>02</a:t>
            </a:r>
            <a:endParaRPr b="1" i="0" sz="6000" u="none" cap="none" strike="noStrike">
              <a:solidFill>
                <a:srgbClr val="D4BCC9"/>
              </a:solidFill>
              <a:latin typeface="Arial Narrow"/>
              <a:ea typeface="Arial Narrow"/>
              <a:cs typeface="Arial Narrow"/>
              <a:sym typeface="Arial Narrow"/>
            </a:endParaRPr>
          </a:p>
        </p:txBody>
      </p:sp>
      <p:sp>
        <p:nvSpPr>
          <p:cNvPr id="244" name="Google Shape;244;p26"/>
          <p:cNvSpPr txBox="1"/>
          <p:nvPr/>
        </p:nvSpPr>
        <p:spPr>
          <a:xfrm>
            <a:off x="3291196" y="2726469"/>
            <a:ext cx="1828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D4BCC9"/>
                </a:solidFill>
                <a:latin typeface="Arial"/>
                <a:ea typeface="Arial"/>
                <a:cs typeface="Arial"/>
                <a:sym typeface="Arial"/>
              </a:rPr>
              <a:t>Interview preparation</a:t>
            </a:r>
            <a:endParaRPr b="1" i="0" sz="2000" u="none" cap="none" strike="noStrike">
              <a:solidFill>
                <a:srgbClr val="D4BCC9"/>
              </a:solidFill>
              <a:latin typeface="Arial"/>
              <a:ea typeface="Arial"/>
              <a:cs typeface="Arial"/>
              <a:sym typeface="Arial"/>
            </a:endParaRPr>
          </a:p>
        </p:txBody>
      </p:sp>
      <p:sp>
        <p:nvSpPr>
          <p:cNvPr id="245" name="Google Shape;245;p26"/>
          <p:cNvSpPr txBox="1"/>
          <p:nvPr/>
        </p:nvSpPr>
        <p:spPr>
          <a:xfrm>
            <a:off x="6235701" y="1721498"/>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BFE0AF"/>
                </a:solidFill>
                <a:latin typeface="Arial Narrow"/>
                <a:ea typeface="Arial Narrow"/>
                <a:cs typeface="Arial Narrow"/>
                <a:sym typeface="Arial Narrow"/>
              </a:rPr>
              <a:t>03.1</a:t>
            </a:r>
            <a:endParaRPr b="1" i="0" sz="6000" u="none" cap="none" strike="noStrike">
              <a:solidFill>
                <a:srgbClr val="BFE0AF"/>
              </a:solidFill>
              <a:latin typeface="Arial Narrow"/>
              <a:ea typeface="Arial Narrow"/>
              <a:cs typeface="Arial Narrow"/>
              <a:sym typeface="Arial Narrow"/>
            </a:endParaRPr>
          </a:p>
        </p:txBody>
      </p:sp>
      <p:cxnSp>
        <p:nvCxnSpPr>
          <p:cNvPr id="246" name="Google Shape;246;p26"/>
          <p:cNvCxnSpPr/>
          <p:nvPr/>
        </p:nvCxnSpPr>
        <p:spPr>
          <a:xfrm>
            <a:off x="368300" y="2649546"/>
            <a:ext cx="2438400" cy="0"/>
          </a:xfrm>
          <a:prstGeom prst="straightConnector1">
            <a:avLst/>
          </a:prstGeom>
          <a:noFill/>
          <a:ln cap="flat" cmpd="sng" w="28575">
            <a:solidFill>
              <a:srgbClr val="8D9EAE"/>
            </a:solidFill>
            <a:prstDash val="solid"/>
            <a:miter lim="800000"/>
            <a:headEnd len="sm" w="sm" type="none"/>
            <a:tailEnd len="sm" w="sm" type="none"/>
          </a:ln>
        </p:spPr>
      </p:cxnSp>
      <p:sp>
        <p:nvSpPr>
          <p:cNvPr id="247" name="Google Shape;247;p26"/>
          <p:cNvSpPr txBox="1"/>
          <p:nvPr/>
        </p:nvSpPr>
        <p:spPr>
          <a:xfrm>
            <a:off x="368300" y="3855098"/>
            <a:ext cx="2438400" cy="2308800"/>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Conversations with JPO Alumni</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Mission, Programmes and Structure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Global Innovation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Humanitarian Action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OPSCEN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PARMO &amp; PFP</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248" name="Google Shape;248;p26"/>
          <p:cNvSpPr/>
          <p:nvPr/>
        </p:nvSpPr>
        <p:spPr>
          <a:xfrm>
            <a:off x="371722" y="3925618"/>
            <a:ext cx="2435100" cy="2520300"/>
          </a:xfrm>
          <a:prstGeom prst="rect">
            <a:avLst/>
          </a:prstGeom>
          <a:solidFill>
            <a:srgbClr val="8D9EAE"/>
          </a:solidFill>
          <a:ln cap="flat" cmpd="sng" w="12700">
            <a:solidFill>
              <a:srgbClr val="B3BF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8D9EAE"/>
              </a:solidFill>
              <a:latin typeface="Calibri"/>
              <a:ea typeface="Calibri"/>
              <a:cs typeface="Calibri"/>
              <a:sym typeface="Calibri"/>
            </a:endParaRPr>
          </a:p>
        </p:txBody>
      </p:sp>
      <p:cxnSp>
        <p:nvCxnSpPr>
          <p:cNvPr id="249" name="Google Shape;249;p26"/>
          <p:cNvCxnSpPr/>
          <p:nvPr/>
        </p:nvCxnSpPr>
        <p:spPr>
          <a:xfrm>
            <a:off x="3367395" y="2649546"/>
            <a:ext cx="2438400" cy="0"/>
          </a:xfrm>
          <a:prstGeom prst="straightConnector1">
            <a:avLst/>
          </a:prstGeom>
          <a:noFill/>
          <a:ln cap="flat" cmpd="sng" w="28575">
            <a:solidFill>
              <a:srgbClr val="D4BCC9"/>
            </a:solidFill>
            <a:prstDash val="solid"/>
            <a:miter lim="800000"/>
            <a:headEnd len="sm" w="sm" type="none"/>
            <a:tailEnd len="sm" w="sm" type="none"/>
          </a:ln>
        </p:spPr>
      </p:cxnSp>
      <p:cxnSp>
        <p:nvCxnSpPr>
          <p:cNvPr id="250" name="Google Shape;250;p26"/>
          <p:cNvCxnSpPr/>
          <p:nvPr/>
        </p:nvCxnSpPr>
        <p:spPr>
          <a:xfrm>
            <a:off x="6311900" y="2649546"/>
            <a:ext cx="2438400" cy="0"/>
          </a:xfrm>
          <a:prstGeom prst="straightConnector1">
            <a:avLst/>
          </a:prstGeom>
          <a:noFill/>
          <a:ln cap="flat" cmpd="sng" w="28575">
            <a:solidFill>
              <a:srgbClr val="BFE0AF"/>
            </a:solidFill>
            <a:prstDash val="solid"/>
            <a:miter lim="800000"/>
            <a:headEnd len="sm" w="sm" type="none"/>
            <a:tailEnd len="sm" w="sm" type="none"/>
          </a:ln>
        </p:spPr>
      </p:cxnSp>
      <p:sp>
        <p:nvSpPr>
          <p:cNvPr id="251" name="Google Shape;251;p26"/>
          <p:cNvSpPr txBox="1"/>
          <p:nvPr/>
        </p:nvSpPr>
        <p:spPr>
          <a:xfrm>
            <a:off x="6235700" y="2729610"/>
            <a:ext cx="21888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BFE0AF"/>
                </a:solidFill>
                <a:latin typeface="Arial"/>
                <a:ea typeface="Arial"/>
                <a:cs typeface="Arial"/>
                <a:sym typeface="Arial"/>
              </a:rPr>
              <a:t>CPHA Practitioner self-evaluation</a:t>
            </a:r>
            <a:endParaRPr b="1" i="0" sz="2000" u="none" cap="none" strike="noStrike">
              <a:solidFill>
                <a:srgbClr val="BFE0AF"/>
              </a:solidFill>
              <a:latin typeface="Arial"/>
              <a:ea typeface="Arial"/>
              <a:cs typeface="Arial"/>
              <a:sym typeface="Arial"/>
            </a:endParaRPr>
          </a:p>
        </p:txBody>
      </p:sp>
      <p:sp>
        <p:nvSpPr>
          <p:cNvPr id="252" name="Google Shape;252;p26"/>
          <p:cNvSpPr txBox="1"/>
          <p:nvPr/>
        </p:nvSpPr>
        <p:spPr>
          <a:xfrm>
            <a:off x="3367395" y="3855098"/>
            <a:ext cx="2514600" cy="2555100"/>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JPO Timeline &amp; PD Plan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The KAI Tool</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The Art of Networking</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UNICEF Values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Bridging Cultures &amp; Generations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Performance Mgmt</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Well Being</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253" name="Google Shape;253;p26"/>
          <p:cNvSpPr/>
          <p:nvPr/>
        </p:nvSpPr>
        <p:spPr>
          <a:xfrm>
            <a:off x="3370817" y="3925618"/>
            <a:ext cx="2435100" cy="2520300"/>
          </a:xfrm>
          <a:prstGeom prst="rect">
            <a:avLst/>
          </a:prstGeom>
          <a:solidFill>
            <a:srgbClr val="D4BCC9"/>
          </a:solidFill>
          <a:ln cap="flat" cmpd="sng" w="12700">
            <a:solidFill>
              <a:srgbClr val="D4BC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E2D3DB"/>
              </a:solidFill>
              <a:latin typeface="Calibri"/>
              <a:ea typeface="Calibri"/>
              <a:cs typeface="Calibri"/>
              <a:sym typeface="Calibri"/>
            </a:endParaRPr>
          </a:p>
        </p:txBody>
      </p:sp>
      <p:sp>
        <p:nvSpPr>
          <p:cNvPr id="254" name="Google Shape;254;p26"/>
          <p:cNvSpPr txBox="1"/>
          <p:nvPr/>
        </p:nvSpPr>
        <p:spPr>
          <a:xfrm>
            <a:off x="6311900" y="3855098"/>
            <a:ext cx="2438400" cy="1323600"/>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 Challenge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 Discovery</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III: Synthesis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IV: Ideation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255" name="Google Shape;255;p26"/>
          <p:cNvSpPr/>
          <p:nvPr/>
        </p:nvSpPr>
        <p:spPr>
          <a:xfrm>
            <a:off x="6315322" y="3928759"/>
            <a:ext cx="2435100" cy="2520300"/>
          </a:xfrm>
          <a:prstGeom prst="rect">
            <a:avLst/>
          </a:prstGeom>
          <a:solidFill>
            <a:srgbClr val="BFE0AF"/>
          </a:solidFill>
          <a:ln cap="flat" cmpd="sng" w="12700">
            <a:solidFill>
              <a:srgbClr val="BFE0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256" name="Google Shape;256;p26"/>
          <p:cNvSpPr txBox="1"/>
          <p:nvPr/>
        </p:nvSpPr>
        <p:spPr>
          <a:xfrm>
            <a:off x="9220201" y="1721498"/>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68C5C7"/>
                </a:solidFill>
                <a:latin typeface="Arial Narrow"/>
                <a:ea typeface="Arial Narrow"/>
                <a:cs typeface="Arial Narrow"/>
                <a:sym typeface="Arial Narrow"/>
              </a:rPr>
              <a:t>03.2</a:t>
            </a:r>
            <a:endParaRPr b="1" i="0" sz="6000" u="none" cap="none" strike="noStrike">
              <a:solidFill>
                <a:srgbClr val="68C5C7"/>
              </a:solidFill>
              <a:latin typeface="Arial Narrow"/>
              <a:ea typeface="Arial Narrow"/>
              <a:cs typeface="Arial Narrow"/>
              <a:sym typeface="Arial Narrow"/>
            </a:endParaRPr>
          </a:p>
        </p:txBody>
      </p:sp>
      <p:cxnSp>
        <p:nvCxnSpPr>
          <p:cNvPr id="257" name="Google Shape;257;p26"/>
          <p:cNvCxnSpPr/>
          <p:nvPr/>
        </p:nvCxnSpPr>
        <p:spPr>
          <a:xfrm>
            <a:off x="9296400" y="2649546"/>
            <a:ext cx="2438400" cy="0"/>
          </a:xfrm>
          <a:prstGeom prst="straightConnector1">
            <a:avLst/>
          </a:prstGeom>
          <a:noFill/>
          <a:ln cap="flat" cmpd="sng" w="28575">
            <a:solidFill>
              <a:srgbClr val="68C5C7"/>
            </a:solidFill>
            <a:prstDash val="solid"/>
            <a:miter lim="800000"/>
            <a:headEnd len="sm" w="sm" type="none"/>
            <a:tailEnd len="sm" w="sm" type="none"/>
          </a:ln>
        </p:spPr>
      </p:cxnSp>
      <p:sp>
        <p:nvSpPr>
          <p:cNvPr id="258" name="Google Shape;258;p26"/>
          <p:cNvSpPr txBox="1"/>
          <p:nvPr/>
        </p:nvSpPr>
        <p:spPr>
          <a:xfrm>
            <a:off x="9220200" y="2653400"/>
            <a:ext cx="29718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68C5C7"/>
                </a:solidFill>
                <a:latin typeface="Arial"/>
                <a:ea typeface="Arial"/>
                <a:cs typeface="Arial"/>
                <a:sym typeface="Arial"/>
              </a:rPr>
              <a:t>CPHA Manager performance evaluation of practitioner</a:t>
            </a:r>
            <a:endParaRPr b="1" i="0" sz="2000" u="none" cap="none" strike="noStrike">
              <a:solidFill>
                <a:srgbClr val="68C5C7"/>
              </a:solidFill>
              <a:latin typeface="Arial"/>
              <a:ea typeface="Arial"/>
              <a:cs typeface="Arial"/>
              <a:sym typeface="Arial"/>
            </a:endParaRPr>
          </a:p>
        </p:txBody>
      </p:sp>
      <p:sp>
        <p:nvSpPr>
          <p:cNvPr id="259" name="Google Shape;259;p26"/>
          <p:cNvSpPr/>
          <p:nvPr/>
        </p:nvSpPr>
        <p:spPr>
          <a:xfrm>
            <a:off x="9299822" y="3928759"/>
            <a:ext cx="2435100" cy="2520300"/>
          </a:xfrm>
          <a:prstGeom prst="rect">
            <a:avLst/>
          </a:prstGeom>
          <a:solidFill>
            <a:srgbClr val="68C5C7"/>
          </a:solidFill>
          <a:ln cap="flat" cmpd="sng" w="12700">
            <a:solidFill>
              <a:srgbClr val="68C5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260" name="Google Shape;260;p26"/>
          <p:cNvSpPr txBox="1"/>
          <p:nvPr/>
        </p:nvSpPr>
        <p:spPr>
          <a:xfrm>
            <a:off x="584200" y="4546600"/>
            <a:ext cx="19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job description</a:t>
            </a:r>
            <a:endParaRPr b="0" i="0" sz="1800" u="none" cap="none" strike="noStrike">
              <a:solidFill>
                <a:schemeClr val="lt1"/>
              </a:solidFill>
              <a:latin typeface="Calibri"/>
              <a:ea typeface="Calibri"/>
              <a:cs typeface="Calibri"/>
              <a:sym typeface="Calibri"/>
            </a:endParaRPr>
          </a:p>
        </p:txBody>
      </p:sp>
      <p:sp>
        <p:nvSpPr>
          <p:cNvPr id="261" name="Google Shape;261;p26"/>
          <p:cNvSpPr txBox="1"/>
          <p:nvPr/>
        </p:nvSpPr>
        <p:spPr>
          <a:xfrm>
            <a:off x="3606800" y="4559300"/>
            <a:ext cx="19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interview </a:t>
            </a:r>
            <a:r>
              <a:rPr lang="en-US" sz="1800">
                <a:solidFill>
                  <a:schemeClr val="lt1"/>
                </a:solidFill>
                <a:latin typeface="Calibri"/>
                <a:ea typeface="Calibri"/>
                <a:cs typeface="Calibri"/>
                <a:sym typeface="Calibri"/>
              </a:rPr>
              <a:t>planning</a:t>
            </a:r>
            <a:endParaRPr b="0" i="0" sz="1800" u="none" cap="none" strike="noStrike">
              <a:solidFill>
                <a:schemeClr val="lt1"/>
              </a:solidFill>
              <a:latin typeface="Calibri"/>
              <a:ea typeface="Calibri"/>
              <a:cs typeface="Calibri"/>
              <a:sym typeface="Calibri"/>
            </a:endParaRPr>
          </a:p>
        </p:txBody>
      </p:sp>
      <p:sp>
        <p:nvSpPr>
          <p:cNvPr id="262" name="Google Shape;262;p26"/>
          <p:cNvSpPr txBox="1"/>
          <p:nvPr/>
        </p:nvSpPr>
        <p:spPr>
          <a:xfrm>
            <a:off x="6540500" y="4559300"/>
            <a:ext cx="1993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Performance evaluation</a:t>
            </a:r>
            <a:endParaRPr b="0" i="0" sz="1800" u="none" cap="none" strike="noStrike">
              <a:solidFill>
                <a:schemeClr val="lt1"/>
              </a:solidFill>
              <a:latin typeface="Calibri"/>
              <a:ea typeface="Calibri"/>
              <a:cs typeface="Calibri"/>
              <a:sym typeface="Calibri"/>
            </a:endParaRPr>
          </a:p>
        </p:txBody>
      </p:sp>
      <p:sp>
        <p:nvSpPr>
          <p:cNvPr id="263" name="Google Shape;263;p26"/>
          <p:cNvSpPr txBox="1"/>
          <p:nvPr/>
        </p:nvSpPr>
        <p:spPr>
          <a:xfrm>
            <a:off x="9575800" y="4546600"/>
            <a:ext cx="1993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lt1"/>
                </a:solidFill>
                <a:latin typeface="Calibri"/>
                <a:ea typeface="Calibri"/>
                <a:cs typeface="Calibri"/>
                <a:sym typeface="Calibri"/>
              </a:rPr>
              <a:t>CPHA CF Performance evaluation</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ctrTitle"/>
          </p:nvPr>
        </p:nvSpPr>
        <p:spPr>
          <a:xfrm>
            <a:off x="1159422" y="877402"/>
            <a:ext cx="9144000" cy="877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489C5"/>
              </a:buClr>
              <a:buSzPct val="100000"/>
              <a:buFont typeface="Calibri"/>
              <a:buNone/>
            </a:pPr>
            <a:r>
              <a:rPr lang="en-US" sz="5400">
                <a:solidFill>
                  <a:srgbClr val="0489C5"/>
                </a:solidFill>
              </a:rPr>
              <a:t>Tool 1 – Job Description CF Overview Template </a:t>
            </a:r>
            <a:endParaRPr sz="5400">
              <a:solidFill>
                <a:srgbClr val="0489C5"/>
              </a:solidFill>
            </a:endParaRPr>
          </a:p>
        </p:txBody>
      </p:sp>
      <p:pic>
        <p:nvPicPr>
          <p:cNvPr descr="Titelname.jpeg" id="270" name="Google Shape;270;p27"/>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271" name="Google Shape;271;p27"/>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272" name="Google Shape;272;p27"/>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273" name="Google Shape;273;p27"/>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274" name="Google Shape;274;p27"/>
          <p:cNvSpPr txBox="1"/>
          <p:nvPr/>
        </p:nvSpPr>
        <p:spPr>
          <a:xfrm>
            <a:off x="292101" y="384857"/>
            <a:ext cx="172819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8D9EAE"/>
                </a:solidFill>
                <a:latin typeface="Arial Narrow"/>
                <a:ea typeface="Arial Narrow"/>
                <a:cs typeface="Arial Narrow"/>
                <a:sym typeface="Arial Narrow"/>
              </a:rPr>
              <a:t>01</a:t>
            </a:r>
            <a:endParaRPr b="1" i="0" sz="6000" u="none" cap="none" strike="noStrike">
              <a:solidFill>
                <a:srgbClr val="8D9EAE"/>
              </a:solidFill>
              <a:latin typeface="Arial Narrow"/>
              <a:ea typeface="Arial Narrow"/>
              <a:cs typeface="Arial Narrow"/>
              <a:sym typeface="Arial Narrow"/>
            </a:endParaRPr>
          </a:p>
        </p:txBody>
      </p:sp>
      <p:sp>
        <p:nvSpPr>
          <p:cNvPr id="275" name="Google Shape;275;p27"/>
          <p:cNvSpPr txBox="1"/>
          <p:nvPr/>
        </p:nvSpPr>
        <p:spPr>
          <a:xfrm>
            <a:off x="292100" y="1392969"/>
            <a:ext cx="2188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8D9EAE"/>
                </a:solidFill>
                <a:latin typeface="Arial"/>
                <a:ea typeface="Arial"/>
                <a:cs typeface="Arial"/>
                <a:sym typeface="Arial"/>
              </a:rPr>
              <a:t>Job description</a:t>
            </a:r>
            <a:endParaRPr b="1" i="0" sz="2000" u="none" cap="none" strike="noStrike">
              <a:solidFill>
                <a:srgbClr val="8D9EAE"/>
              </a:solidFill>
              <a:latin typeface="Arial"/>
              <a:ea typeface="Arial"/>
              <a:cs typeface="Arial"/>
              <a:sym typeface="Arial"/>
            </a:endParaRPr>
          </a:p>
        </p:txBody>
      </p:sp>
      <p:cxnSp>
        <p:nvCxnSpPr>
          <p:cNvPr id="276" name="Google Shape;276;p27"/>
          <p:cNvCxnSpPr/>
          <p:nvPr/>
        </p:nvCxnSpPr>
        <p:spPr>
          <a:xfrm>
            <a:off x="368300" y="1316046"/>
            <a:ext cx="2438400" cy="0"/>
          </a:xfrm>
          <a:prstGeom prst="straightConnector1">
            <a:avLst/>
          </a:prstGeom>
          <a:noFill/>
          <a:ln cap="flat" cmpd="sng" w="28575">
            <a:solidFill>
              <a:srgbClr val="8D9EAE"/>
            </a:solidFill>
            <a:prstDash val="solid"/>
            <a:miter lim="800000"/>
            <a:headEnd len="sm" w="sm" type="none"/>
            <a:tailEnd len="sm" w="sm" type="none"/>
          </a:ln>
        </p:spPr>
      </p:cxnSp>
      <p:sp>
        <p:nvSpPr>
          <p:cNvPr id="277" name="Google Shape;277;p27"/>
          <p:cNvSpPr txBox="1"/>
          <p:nvPr/>
        </p:nvSpPr>
        <p:spPr>
          <a:xfrm>
            <a:off x="368300" y="2521598"/>
            <a:ext cx="2438400" cy="2308324"/>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Conversations with JPO Alumni</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Mission, Programmes and Structure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Global Innovation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Humanitarian Action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OPSCEN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PARMO &amp; PFP</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278" name="Google Shape;278;p27"/>
          <p:cNvSpPr/>
          <p:nvPr/>
        </p:nvSpPr>
        <p:spPr>
          <a:xfrm>
            <a:off x="371722" y="2071418"/>
            <a:ext cx="2434978" cy="2520280"/>
          </a:xfrm>
          <a:prstGeom prst="rect">
            <a:avLst/>
          </a:prstGeom>
          <a:solidFill>
            <a:srgbClr val="8D9EAE"/>
          </a:solidFill>
          <a:ln cap="flat" cmpd="sng" w="12700">
            <a:solidFill>
              <a:srgbClr val="B3BF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8D9EAE"/>
              </a:solidFill>
              <a:latin typeface="Calibri"/>
              <a:ea typeface="Calibri"/>
              <a:cs typeface="Calibri"/>
              <a:sym typeface="Calibri"/>
            </a:endParaRPr>
          </a:p>
        </p:txBody>
      </p:sp>
      <p:sp>
        <p:nvSpPr>
          <p:cNvPr id="279" name="Google Shape;279;p27"/>
          <p:cNvSpPr txBox="1"/>
          <p:nvPr/>
        </p:nvSpPr>
        <p:spPr>
          <a:xfrm>
            <a:off x="6311900" y="3855098"/>
            <a:ext cx="2438400" cy="1323439"/>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 Challenge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 Discovery</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III: Synthesis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IV: Ideation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280" name="Google Shape;280;p27"/>
          <p:cNvSpPr txBox="1"/>
          <p:nvPr/>
        </p:nvSpPr>
        <p:spPr>
          <a:xfrm>
            <a:off x="584200" y="2692400"/>
            <a:ext cx="1993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job description overview template</a:t>
            </a:r>
            <a:endParaRPr b="0" i="0" sz="1800" u="none" cap="none" strike="noStrike">
              <a:solidFill>
                <a:schemeClr val="lt1"/>
              </a:solidFill>
              <a:latin typeface="Calibri"/>
              <a:ea typeface="Calibri"/>
              <a:cs typeface="Calibri"/>
              <a:sym typeface="Calibri"/>
            </a:endParaRPr>
          </a:p>
        </p:txBody>
      </p:sp>
      <p:sp>
        <p:nvSpPr>
          <p:cNvPr id="281" name="Google Shape;281;p27"/>
          <p:cNvSpPr txBox="1"/>
          <p:nvPr/>
        </p:nvSpPr>
        <p:spPr>
          <a:xfrm>
            <a:off x="9004299" y="2133600"/>
            <a:ext cx="29067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Helvetica Neue"/>
                <a:ea typeface="Helvetica Neue"/>
                <a:cs typeface="Helvetica Neue"/>
                <a:sym typeface="Helvetica Neue"/>
              </a:rPr>
              <a:t>ACTIVITY:</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Helvetica Neue"/>
                <a:ea typeface="Helvetica Neue"/>
                <a:cs typeface="Helvetica Neue"/>
                <a:sym typeface="Helvetica Neue"/>
              </a:rPr>
              <a:t>Take your own position </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Helvetica Neue"/>
                <a:ea typeface="Helvetica Neue"/>
                <a:cs typeface="Helvetica Neue"/>
                <a:sym typeface="Helvetica Neue"/>
              </a:rPr>
              <a:t>Follow the steps in the guidance document</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Helvetica Neue"/>
                <a:ea typeface="Helvetica Neue"/>
                <a:cs typeface="Helvetica Neue"/>
                <a:sym typeface="Helvetica Neue"/>
              </a:rPr>
              <a:t>Fill </a:t>
            </a:r>
            <a:r>
              <a:rPr lang="en-US" sz="1800">
                <a:solidFill>
                  <a:schemeClr val="dk1"/>
                </a:solidFill>
                <a:latin typeface="Helvetica Neue"/>
                <a:ea typeface="Helvetica Neue"/>
                <a:cs typeface="Helvetica Neue"/>
                <a:sym typeface="Helvetica Neue"/>
              </a:rPr>
              <a:t>technical</a:t>
            </a:r>
            <a:r>
              <a:rPr lang="en-US" sz="1800">
                <a:solidFill>
                  <a:schemeClr val="dk1"/>
                </a:solidFill>
                <a:latin typeface="Helvetica Neue"/>
                <a:ea typeface="Helvetica Neue"/>
                <a:cs typeface="Helvetica Neue"/>
                <a:sym typeface="Helvetica Neue"/>
              </a:rPr>
              <a:t> and core humanitarian competencies for own role</a:t>
            </a:r>
            <a:endParaRPr b="0" i="0" sz="1800" u="none" cap="none" strike="noStrike">
              <a:solidFill>
                <a:schemeClr val="dk1"/>
              </a:solidFill>
              <a:latin typeface="Helvetica Neue"/>
              <a:ea typeface="Helvetica Neue"/>
              <a:cs typeface="Helvetica Neue"/>
              <a:sym typeface="Helvetica Neue"/>
            </a:endParaRPr>
          </a:p>
        </p:txBody>
      </p:sp>
      <p:graphicFrame>
        <p:nvGraphicFramePr>
          <p:cNvPr id="282" name="Google Shape;282;p27"/>
          <p:cNvGraphicFramePr/>
          <p:nvPr/>
        </p:nvGraphicFramePr>
        <p:xfrm>
          <a:off x="2972275" y="2071425"/>
          <a:ext cx="3000000" cy="3000000"/>
        </p:xfrm>
        <a:graphic>
          <a:graphicData uri="http://schemas.openxmlformats.org/drawingml/2006/table">
            <a:tbl>
              <a:tblPr bandCol="1" bandRow="1">
                <a:noFill/>
                <a:tableStyleId>{8F0D8079-11EF-48C0-BDC0-E0B99B5CCDC7}</a:tableStyleId>
              </a:tblPr>
              <a:tblGrid>
                <a:gridCol w="1409500"/>
                <a:gridCol w="1429675"/>
                <a:gridCol w="2523000"/>
                <a:gridCol w="504250"/>
              </a:tblGrid>
              <a:tr h="169550">
                <a:tc gridSpan="4">
                  <a:txBody>
                    <a:bodyPr/>
                    <a:lstStyle/>
                    <a:p>
                      <a:pPr indent="0" lvl="0" marL="0" rtl="0" algn="ctr">
                        <a:spcBef>
                          <a:spcPts val="10"/>
                        </a:spcBef>
                        <a:spcAft>
                          <a:spcPts val="10"/>
                        </a:spcAft>
                        <a:buNone/>
                      </a:pPr>
                      <a:r>
                        <a:rPr b="1" lang="en-US" sz="1100">
                          <a:solidFill>
                            <a:srgbClr val="FFFFFF"/>
                          </a:solidFill>
                          <a:latin typeface="Helvetica Neue"/>
                          <a:ea typeface="Helvetica Neue"/>
                          <a:cs typeface="Helvetica Neue"/>
                          <a:sym typeface="Helvetica Neue"/>
                        </a:rPr>
                        <a:t>Technical competencies</a:t>
                      </a:r>
                      <a:endParaRPr b="1" sz="1100">
                        <a:solidFill>
                          <a:srgbClr val="FFFFFF"/>
                        </a:solidFill>
                        <a:latin typeface="Helvetica Neue"/>
                        <a:ea typeface="Helvetica Neue"/>
                        <a:cs typeface="Helvetica Neue"/>
                        <a:sym typeface="Helvetica Neue"/>
                      </a:endParaRPr>
                    </a:p>
                  </a:txBody>
                  <a:tcPr marT="0" marB="0" marR="68575" marL="68575">
                    <a:solidFill>
                      <a:srgbClr val="AAD695"/>
                    </a:solidFill>
                  </a:tcPr>
                </a:tc>
                <a:tc hMerge="1"/>
                <a:tc hMerge="1"/>
                <a:tc hMerge="1"/>
              </a:tr>
              <a:tr h="150700">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Competency Domain</a:t>
                      </a:r>
                      <a:endParaRPr sz="1000">
                        <a:latin typeface="Helvetica Neue"/>
                        <a:ea typeface="Helvetica Neue"/>
                        <a:cs typeface="Helvetica Neue"/>
                        <a:sym typeface="Helvetica Neue"/>
                      </a:endParaRPr>
                    </a:p>
                  </a:txBody>
                  <a:tcPr marT="0" marB="0" marR="68575" marL="68575">
                    <a:solidFill>
                      <a:srgbClr val="F2F2F2"/>
                    </a:solidFill>
                  </a:tcPr>
                </a:tc>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Competency</a:t>
                      </a:r>
                      <a:endParaRPr sz="1000">
                        <a:latin typeface="Helvetica Neue"/>
                        <a:ea typeface="Helvetica Neue"/>
                        <a:cs typeface="Helvetica Neue"/>
                        <a:sym typeface="Helvetica Neue"/>
                      </a:endParaRPr>
                    </a:p>
                  </a:txBody>
                  <a:tcPr marT="0" marB="0" marR="68575" marL="68575">
                    <a:solidFill>
                      <a:srgbClr val="F2F2F2"/>
                    </a:solidFill>
                  </a:tcPr>
                </a:tc>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Indicator</a:t>
                      </a:r>
                      <a:endParaRPr sz="1000">
                        <a:latin typeface="Helvetica Neue"/>
                        <a:ea typeface="Helvetica Neue"/>
                        <a:cs typeface="Helvetica Neue"/>
                        <a:sym typeface="Helvetica Neue"/>
                      </a:endParaRPr>
                    </a:p>
                  </a:txBody>
                  <a:tcPr marT="0" marB="0" marR="68575" marL="68575">
                    <a:solidFill>
                      <a:srgbClr val="F2F2F2"/>
                    </a:solidFill>
                  </a:tcPr>
                </a:tc>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Level</a:t>
                      </a:r>
                      <a:endParaRPr sz="1000">
                        <a:latin typeface="Helvetica Neue"/>
                        <a:ea typeface="Helvetica Neue"/>
                        <a:cs typeface="Helvetica Neue"/>
                        <a:sym typeface="Helvetica Neue"/>
                      </a:endParaRPr>
                    </a:p>
                  </a:txBody>
                  <a:tcPr marT="0" marB="0" marR="68575" marL="68575">
                    <a:solidFill>
                      <a:srgbClr val="F2F2F2"/>
                    </a:solidFill>
                  </a:tcPr>
                </a:tc>
              </a:tr>
              <a:tr h="60275">
                <a:tc gridSpan="4">
                  <a:txBody>
                    <a:bodyPr/>
                    <a:lstStyle/>
                    <a:p>
                      <a:pPr indent="0" lvl="0" marL="0" rtl="0" algn="ctr">
                        <a:spcBef>
                          <a:spcPts val="10"/>
                        </a:spcBef>
                        <a:spcAft>
                          <a:spcPts val="10"/>
                        </a:spcAft>
                        <a:buNone/>
                      </a:pPr>
                      <a:r>
                        <a:t/>
                      </a:r>
                      <a:endParaRPr b="1" sz="400">
                        <a:solidFill>
                          <a:srgbClr val="FFFFFF"/>
                        </a:solidFill>
                        <a:latin typeface="Helvetica Neue"/>
                        <a:ea typeface="Helvetica Neue"/>
                        <a:cs typeface="Helvetica Neue"/>
                        <a:sym typeface="Helvetica Neue"/>
                      </a:endParaRPr>
                    </a:p>
                  </a:txBody>
                  <a:tcPr marT="0" marB="0" marR="68575" marL="68575"/>
                </a:tc>
                <a:tc hMerge="1"/>
                <a:tc hMerge="1"/>
                <a:tc hMerge="1"/>
              </a:tr>
              <a:tr h="150700">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Competency Domain</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Competency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1</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3</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4</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Competency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3</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4</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5</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Competency 3</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1</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1</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3</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1</a:t>
                      </a:r>
                      <a:endParaRPr sz="1000">
                        <a:solidFill>
                          <a:srgbClr val="A6A6A6"/>
                        </a:solidFill>
                        <a:latin typeface="Helvetica Neue"/>
                        <a:ea typeface="Helvetica Neue"/>
                        <a:cs typeface="Helvetica Neue"/>
                        <a:sym typeface="Helvetica Neue"/>
                      </a:endParaRPr>
                    </a:p>
                  </a:txBody>
                  <a:tcPr marT="0" marB="0" marR="68575" marL="68575"/>
                </a:tc>
              </a:tr>
              <a:tr h="169550">
                <a:tc gridSpan="4">
                  <a:txBody>
                    <a:bodyPr/>
                    <a:lstStyle/>
                    <a:p>
                      <a:pPr indent="0" lvl="0" marL="0" rtl="0" algn="ctr">
                        <a:spcBef>
                          <a:spcPts val="10"/>
                        </a:spcBef>
                        <a:spcAft>
                          <a:spcPts val="10"/>
                        </a:spcAft>
                        <a:buNone/>
                      </a:pPr>
                      <a:r>
                        <a:rPr b="1" lang="en-US" sz="1100">
                          <a:solidFill>
                            <a:srgbClr val="FFFFFF"/>
                          </a:solidFill>
                          <a:latin typeface="Helvetica Neue"/>
                          <a:ea typeface="Helvetica Neue"/>
                          <a:cs typeface="Helvetica Neue"/>
                          <a:sym typeface="Helvetica Neue"/>
                        </a:rPr>
                        <a:t>Core Humanitarian competencies</a:t>
                      </a:r>
                      <a:endParaRPr sz="1100">
                        <a:solidFill>
                          <a:srgbClr val="FFFFFF"/>
                        </a:solidFill>
                        <a:latin typeface="Helvetica Neue"/>
                        <a:ea typeface="Helvetica Neue"/>
                        <a:cs typeface="Helvetica Neue"/>
                        <a:sym typeface="Helvetica Neue"/>
                      </a:endParaRPr>
                    </a:p>
                  </a:txBody>
                  <a:tcPr marT="0" marB="0" marR="68575" marL="68575">
                    <a:solidFill>
                      <a:srgbClr val="AC6B97"/>
                    </a:solidFill>
                  </a:tcPr>
                </a:tc>
                <a:tc hMerge="1"/>
                <a:tc hMerge="1"/>
                <a:tc hMerge="1"/>
              </a:tr>
              <a:tr h="150700">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Competency Domain</a:t>
                      </a:r>
                      <a:endParaRPr sz="1000">
                        <a:latin typeface="Helvetica Neue"/>
                        <a:ea typeface="Helvetica Neue"/>
                        <a:cs typeface="Helvetica Neue"/>
                        <a:sym typeface="Helvetica Neue"/>
                      </a:endParaRPr>
                    </a:p>
                  </a:txBody>
                  <a:tcPr marT="0" marB="0" marR="68575" marL="68575">
                    <a:solidFill>
                      <a:srgbClr val="F2F2F2"/>
                    </a:solidFill>
                  </a:tcPr>
                </a:tc>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Competency</a:t>
                      </a:r>
                      <a:endParaRPr sz="1000">
                        <a:latin typeface="Helvetica Neue"/>
                        <a:ea typeface="Helvetica Neue"/>
                        <a:cs typeface="Helvetica Neue"/>
                        <a:sym typeface="Helvetica Neue"/>
                      </a:endParaRPr>
                    </a:p>
                  </a:txBody>
                  <a:tcPr marT="0" marB="0" marR="68575" marL="68575">
                    <a:solidFill>
                      <a:srgbClr val="F2F2F2"/>
                    </a:solidFill>
                  </a:tcPr>
                </a:tc>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Indicator</a:t>
                      </a:r>
                      <a:endParaRPr sz="1000">
                        <a:latin typeface="Helvetica Neue"/>
                        <a:ea typeface="Helvetica Neue"/>
                        <a:cs typeface="Helvetica Neue"/>
                        <a:sym typeface="Helvetica Neue"/>
                      </a:endParaRPr>
                    </a:p>
                  </a:txBody>
                  <a:tcPr marT="0" marB="0" marR="68575" marL="68575">
                    <a:solidFill>
                      <a:srgbClr val="F2F2F2"/>
                    </a:solidFill>
                  </a:tcPr>
                </a:tc>
                <a:tc>
                  <a:txBody>
                    <a:bodyPr/>
                    <a:lstStyle/>
                    <a:p>
                      <a:pPr indent="0" lvl="0" marL="0" rtl="0" algn="l">
                        <a:spcBef>
                          <a:spcPts val="10"/>
                        </a:spcBef>
                        <a:spcAft>
                          <a:spcPts val="10"/>
                        </a:spcAft>
                        <a:buNone/>
                      </a:pPr>
                      <a:r>
                        <a:rPr b="1" lang="en-US" sz="1000">
                          <a:latin typeface="Helvetica Neue"/>
                          <a:ea typeface="Helvetica Neue"/>
                          <a:cs typeface="Helvetica Neue"/>
                          <a:sym typeface="Helvetica Neue"/>
                        </a:rPr>
                        <a:t>Level</a:t>
                      </a:r>
                      <a:endParaRPr sz="1000">
                        <a:latin typeface="Helvetica Neue"/>
                        <a:ea typeface="Helvetica Neue"/>
                        <a:cs typeface="Helvetica Neue"/>
                        <a:sym typeface="Helvetica Neue"/>
                      </a:endParaRPr>
                    </a:p>
                  </a:txBody>
                  <a:tcPr marT="0" marB="0" marR="68575" marL="68575">
                    <a:solidFill>
                      <a:srgbClr val="F2F2F2"/>
                    </a:solidFill>
                  </a:tcPr>
                </a:tc>
              </a:tr>
              <a:tr h="60275">
                <a:tc gridSpan="4">
                  <a:txBody>
                    <a:bodyPr/>
                    <a:lstStyle/>
                    <a:p>
                      <a:pPr indent="0" lvl="0" marL="0" rtl="0" algn="ctr">
                        <a:spcBef>
                          <a:spcPts val="10"/>
                        </a:spcBef>
                        <a:spcAft>
                          <a:spcPts val="10"/>
                        </a:spcAft>
                        <a:buNone/>
                      </a:pPr>
                      <a:r>
                        <a:t/>
                      </a:r>
                      <a:endParaRPr b="1" sz="400">
                        <a:solidFill>
                          <a:srgbClr val="FFFFFF"/>
                        </a:solidFill>
                        <a:latin typeface="Helvetica Neue"/>
                        <a:ea typeface="Helvetica Neue"/>
                        <a:cs typeface="Helvetica Neue"/>
                        <a:sym typeface="Helvetica Neue"/>
                      </a:endParaRPr>
                    </a:p>
                  </a:txBody>
                  <a:tcPr marT="0" marB="0" marR="68575" marL="68575"/>
                </a:tc>
                <a:tc hMerge="1"/>
                <a:tc hMerge="1"/>
                <a:tc hMerge="1"/>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Competency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3</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4</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2</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Competency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1</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2</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3</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4</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r h="150700">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Indicator 5</a:t>
                      </a:r>
                      <a:endParaRPr sz="1000">
                        <a:solidFill>
                          <a:srgbClr val="A6A6A6"/>
                        </a:solidFill>
                        <a:latin typeface="Helvetica Neue"/>
                        <a:ea typeface="Helvetica Neue"/>
                        <a:cs typeface="Helvetica Neue"/>
                        <a:sym typeface="Helvetica Neue"/>
                      </a:endParaRPr>
                    </a:p>
                  </a:txBody>
                  <a:tcPr marT="0" marB="0" marR="68575" marL="68575"/>
                </a:tc>
                <a:tc>
                  <a:txBody>
                    <a:bodyPr/>
                    <a:lstStyle/>
                    <a:p>
                      <a:pPr indent="0" lvl="0" marL="0" rtl="0" algn="l">
                        <a:spcBef>
                          <a:spcPts val="10"/>
                        </a:spcBef>
                        <a:spcAft>
                          <a:spcPts val="10"/>
                        </a:spcAft>
                        <a:buNone/>
                      </a:pPr>
                      <a:r>
                        <a:rPr lang="en-US" sz="1000">
                          <a:solidFill>
                            <a:srgbClr val="A6A6A6"/>
                          </a:solidFill>
                          <a:latin typeface="Helvetica Neue"/>
                          <a:ea typeface="Helvetica Neue"/>
                          <a:cs typeface="Helvetica Neue"/>
                          <a:sym typeface="Helvetica Neue"/>
                        </a:rPr>
                        <a:t>3</a:t>
                      </a:r>
                      <a:endParaRPr sz="1000">
                        <a:solidFill>
                          <a:srgbClr val="A6A6A6"/>
                        </a:solidFill>
                        <a:latin typeface="Helvetica Neue"/>
                        <a:ea typeface="Helvetica Neue"/>
                        <a:cs typeface="Helvetica Neue"/>
                        <a:sym typeface="Helvetica Neue"/>
                      </a:endParaRPr>
                    </a:p>
                  </a:txBody>
                  <a:tcPr marT="0" marB="0" marR="68575" marL="6857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8"/>
          <p:cNvSpPr txBox="1"/>
          <p:nvPr>
            <p:ph type="ctrTitle"/>
          </p:nvPr>
        </p:nvSpPr>
        <p:spPr>
          <a:xfrm>
            <a:off x="792246" y="413639"/>
            <a:ext cx="10167853"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000"/>
              <a:buFont typeface="Calibri"/>
              <a:buNone/>
            </a:pPr>
            <a:r>
              <a:rPr lang="en-US" sz="5000">
                <a:solidFill>
                  <a:srgbClr val="0489C5"/>
                </a:solidFill>
              </a:rPr>
              <a:t>Tool 2 – Interview Planning</a:t>
            </a:r>
            <a:endParaRPr sz="5000">
              <a:solidFill>
                <a:srgbClr val="0489C5"/>
              </a:solidFill>
            </a:endParaRPr>
          </a:p>
        </p:txBody>
      </p:sp>
      <p:pic>
        <p:nvPicPr>
          <p:cNvPr descr="Titelname.jpeg" id="289" name="Google Shape;289;p28"/>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290" name="Google Shape;290;p28"/>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291" name="Google Shape;291;p28"/>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292" name="Google Shape;292;p28"/>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293" name="Google Shape;293;p28"/>
          <p:cNvSpPr txBox="1"/>
          <p:nvPr/>
        </p:nvSpPr>
        <p:spPr>
          <a:xfrm>
            <a:off x="6311900" y="3855098"/>
            <a:ext cx="2438400" cy="1323439"/>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 Challenge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 Discovery</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III: Synthesis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IV: Ideation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294" name="Google Shape;294;p28"/>
          <p:cNvSpPr txBox="1"/>
          <p:nvPr/>
        </p:nvSpPr>
        <p:spPr>
          <a:xfrm>
            <a:off x="255896" y="368300"/>
            <a:ext cx="172819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D4BCC9"/>
                </a:solidFill>
                <a:latin typeface="Arial Narrow"/>
                <a:ea typeface="Arial Narrow"/>
                <a:cs typeface="Arial Narrow"/>
                <a:sym typeface="Arial Narrow"/>
              </a:rPr>
              <a:t>02</a:t>
            </a:r>
            <a:endParaRPr b="1" i="0" sz="6000" u="none" cap="none" strike="noStrike">
              <a:solidFill>
                <a:srgbClr val="D4BCC9"/>
              </a:solidFill>
              <a:latin typeface="Arial Narrow"/>
              <a:ea typeface="Arial Narrow"/>
              <a:cs typeface="Arial Narrow"/>
              <a:sym typeface="Arial Narrow"/>
            </a:endParaRPr>
          </a:p>
        </p:txBody>
      </p:sp>
      <p:sp>
        <p:nvSpPr>
          <p:cNvPr id="295" name="Google Shape;295;p28"/>
          <p:cNvSpPr txBox="1"/>
          <p:nvPr/>
        </p:nvSpPr>
        <p:spPr>
          <a:xfrm>
            <a:off x="255896" y="1376412"/>
            <a:ext cx="1828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D4BCC9"/>
                </a:solidFill>
                <a:latin typeface="Arial"/>
                <a:ea typeface="Arial"/>
                <a:cs typeface="Arial"/>
                <a:sym typeface="Arial"/>
              </a:rPr>
              <a:t>Interview </a:t>
            </a:r>
            <a:r>
              <a:rPr b="1" lang="en-US" sz="2000">
                <a:solidFill>
                  <a:srgbClr val="D4BCC9"/>
                </a:solidFill>
              </a:rPr>
              <a:t>Planning</a:t>
            </a:r>
            <a:endParaRPr b="1" i="0" sz="2000" u="none" cap="none" strike="noStrike">
              <a:solidFill>
                <a:srgbClr val="D4BCC9"/>
              </a:solidFill>
              <a:latin typeface="Arial"/>
              <a:ea typeface="Arial"/>
              <a:cs typeface="Arial"/>
              <a:sym typeface="Arial"/>
            </a:endParaRPr>
          </a:p>
        </p:txBody>
      </p:sp>
      <p:cxnSp>
        <p:nvCxnSpPr>
          <p:cNvPr id="296" name="Google Shape;296;p28"/>
          <p:cNvCxnSpPr/>
          <p:nvPr/>
        </p:nvCxnSpPr>
        <p:spPr>
          <a:xfrm>
            <a:off x="332095" y="1299489"/>
            <a:ext cx="2438400" cy="0"/>
          </a:xfrm>
          <a:prstGeom prst="straightConnector1">
            <a:avLst/>
          </a:prstGeom>
          <a:noFill/>
          <a:ln cap="flat" cmpd="sng" w="28575">
            <a:solidFill>
              <a:srgbClr val="D4BCC9"/>
            </a:solidFill>
            <a:prstDash val="solid"/>
            <a:miter lim="800000"/>
            <a:headEnd len="sm" w="sm" type="none"/>
            <a:tailEnd len="sm" w="sm" type="none"/>
          </a:ln>
        </p:spPr>
      </p:cxnSp>
      <p:sp>
        <p:nvSpPr>
          <p:cNvPr id="297" name="Google Shape;297;p28"/>
          <p:cNvSpPr/>
          <p:nvPr/>
        </p:nvSpPr>
        <p:spPr>
          <a:xfrm>
            <a:off x="335517" y="2296161"/>
            <a:ext cx="2434978" cy="2520280"/>
          </a:xfrm>
          <a:prstGeom prst="rect">
            <a:avLst/>
          </a:prstGeom>
          <a:solidFill>
            <a:srgbClr val="D4BCC9"/>
          </a:solidFill>
          <a:ln cap="flat" cmpd="sng" w="12700">
            <a:solidFill>
              <a:srgbClr val="D4BC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E2D3DB"/>
              </a:solidFill>
              <a:latin typeface="Calibri"/>
              <a:ea typeface="Calibri"/>
              <a:cs typeface="Calibri"/>
              <a:sym typeface="Calibri"/>
            </a:endParaRPr>
          </a:p>
        </p:txBody>
      </p:sp>
      <p:sp>
        <p:nvSpPr>
          <p:cNvPr id="298" name="Google Shape;298;p28"/>
          <p:cNvSpPr txBox="1"/>
          <p:nvPr/>
        </p:nvSpPr>
        <p:spPr>
          <a:xfrm>
            <a:off x="571500" y="2929843"/>
            <a:ext cx="19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i</a:t>
            </a:r>
            <a:r>
              <a:rPr lang="en-US" sz="1800">
                <a:solidFill>
                  <a:schemeClr val="lt1"/>
                </a:solidFill>
                <a:latin typeface="Calibri"/>
                <a:ea typeface="Calibri"/>
                <a:cs typeface="Calibri"/>
                <a:sym typeface="Calibri"/>
              </a:rPr>
              <a:t>nterview rating grid</a:t>
            </a:r>
            <a:endParaRPr b="0" i="0" sz="1800" u="none" cap="none" strike="noStrike">
              <a:solidFill>
                <a:schemeClr val="lt1"/>
              </a:solidFill>
              <a:latin typeface="Calibri"/>
              <a:ea typeface="Calibri"/>
              <a:cs typeface="Calibri"/>
              <a:sym typeface="Calibri"/>
            </a:endParaRPr>
          </a:p>
        </p:txBody>
      </p:sp>
      <p:pic>
        <p:nvPicPr>
          <p:cNvPr id="299" name="Google Shape;299;p28"/>
          <p:cNvPicPr preferRelativeResize="0"/>
          <p:nvPr/>
        </p:nvPicPr>
        <p:blipFill>
          <a:blip r:embed="rId6">
            <a:alphaModFix/>
          </a:blip>
          <a:stretch>
            <a:fillRect/>
          </a:stretch>
        </p:blipFill>
        <p:spPr>
          <a:xfrm>
            <a:off x="2922906" y="1443314"/>
            <a:ext cx="8037200" cy="51755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9"/>
          <p:cNvSpPr txBox="1"/>
          <p:nvPr>
            <p:ph type="ctrTitle"/>
          </p:nvPr>
        </p:nvSpPr>
        <p:spPr>
          <a:xfrm>
            <a:off x="792246" y="413639"/>
            <a:ext cx="10167900" cy="877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000"/>
              <a:buFont typeface="Calibri"/>
              <a:buNone/>
            </a:pPr>
            <a:r>
              <a:rPr lang="en-US" sz="5000">
                <a:solidFill>
                  <a:srgbClr val="0489C5"/>
                </a:solidFill>
              </a:rPr>
              <a:t>Tool 2 –  Type of Questions</a:t>
            </a:r>
            <a:endParaRPr sz="5000">
              <a:solidFill>
                <a:srgbClr val="0489C5"/>
              </a:solidFill>
            </a:endParaRPr>
          </a:p>
        </p:txBody>
      </p:sp>
      <p:pic>
        <p:nvPicPr>
          <p:cNvPr descr="Titelname.jpeg" id="306" name="Google Shape;306;p29"/>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307" name="Google Shape;307;p29"/>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308" name="Google Shape;308;p29"/>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309" name="Google Shape;309;p29"/>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310" name="Google Shape;310;p29"/>
          <p:cNvSpPr txBox="1"/>
          <p:nvPr/>
        </p:nvSpPr>
        <p:spPr>
          <a:xfrm>
            <a:off x="6311900" y="3855098"/>
            <a:ext cx="2438400" cy="1323300"/>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 Challenge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 Discovery</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III: Synthesis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IV: Ideation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311" name="Google Shape;311;p29"/>
          <p:cNvSpPr txBox="1"/>
          <p:nvPr/>
        </p:nvSpPr>
        <p:spPr>
          <a:xfrm>
            <a:off x="3176875" y="1536700"/>
            <a:ext cx="86793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1" lang="en-US" sz="2400">
                <a:solidFill>
                  <a:schemeClr val="dk1"/>
                </a:solidFill>
                <a:latin typeface="Helvetica Neue"/>
                <a:ea typeface="Helvetica Neue"/>
                <a:cs typeface="Helvetica Neue"/>
                <a:sym typeface="Helvetica Neue"/>
              </a:rPr>
              <a:t>Motivational Questions</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1" lang="en-US" sz="2400">
                <a:solidFill>
                  <a:schemeClr val="dk1"/>
                </a:solidFill>
                <a:latin typeface="Helvetica Neue"/>
                <a:ea typeface="Helvetica Neue"/>
                <a:cs typeface="Helvetica Neue"/>
                <a:sym typeface="Helvetica Neue"/>
              </a:rPr>
              <a:t>Technical Questions</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1" lang="en-US" sz="2400">
                <a:solidFill>
                  <a:schemeClr val="dk1"/>
                </a:solidFill>
                <a:latin typeface="Helvetica Neue"/>
                <a:ea typeface="Helvetica Neue"/>
                <a:cs typeface="Helvetica Neue"/>
                <a:sym typeface="Helvetica Neue"/>
              </a:rPr>
              <a:t>Strength</a:t>
            </a:r>
            <a:r>
              <a:rPr b="1" lang="en-US" sz="2400">
                <a:solidFill>
                  <a:schemeClr val="dk1"/>
                </a:solidFill>
                <a:latin typeface="Helvetica Neue"/>
                <a:ea typeface="Helvetica Neue"/>
                <a:cs typeface="Helvetica Neue"/>
                <a:sym typeface="Helvetica Neue"/>
              </a:rPr>
              <a:t> Based Questions</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1" lang="en-US" sz="2400">
                <a:solidFill>
                  <a:schemeClr val="dk1"/>
                </a:solidFill>
                <a:latin typeface="Helvetica Neue"/>
                <a:ea typeface="Helvetica Neue"/>
                <a:cs typeface="Helvetica Neue"/>
                <a:sym typeface="Helvetica Neue"/>
              </a:rPr>
              <a:t>Contextualized Questions</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1" lang="en-US" sz="2400">
                <a:solidFill>
                  <a:schemeClr val="dk1"/>
                </a:solidFill>
                <a:latin typeface="Helvetica Neue"/>
                <a:ea typeface="Helvetica Neue"/>
                <a:cs typeface="Helvetica Neue"/>
                <a:sym typeface="Helvetica Neue"/>
              </a:rPr>
              <a:t>Situational Scenario Questions</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400">
              <a:solidFill>
                <a:schemeClr val="dk1"/>
              </a:solidFill>
              <a:latin typeface="Helvetica Neue"/>
              <a:ea typeface="Helvetica Neue"/>
              <a:cs typeface="Helvetica Neue"/>
              <a:sym typeface="Helvetica Neue"/>
            </a:endParaRPr>
          </a:p>
        </p:txBody>
      </p:sp>
      <p:sp>
        <p:nvSpPr>
          <p:cNvPr id="312" name="Google Shape;312;p29"/>
          <p:cNvSpPr txBox="1"/>
          <p:nvPr/>
        </p:nvSpPr>
        <p:spPr>
          <a:xfrm>
            <a:off x="255896" y="368300"/>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D4BCC9"/>
                </a:solidFill>
                <a:latin typeface="Arial Narrow"/>
                <a:ea typeface="Arial Narrow"/>
                <a:cs typeface="Arial Narrow"/>
                <a:sym typeface="Arial Narrow"/>
              </a:rPr>
              <a:t>02</a:t>
            </a:r>
            <a:endParaRPr b="1" i="0" sz="6000" u="none" cap="none" strike="noStrike">
              <a:solidFill>
                <a:srgbClr val="D4BCC9"/>
              </a:solidFill>
              <a:latin typeface="Arial Narrow"/>
              <a:ea typeface="Arial Narrow"/>
              <a:cs typeface="Arial Narrow"/>
              <a:sym typeface="Arial Narrow"/>
            </a:endParaRPr>
          </a:p>
        </p:txBody>
      </p:sp>
      <p:sp>
        <p:nvSpPr>
          <p:cNvPr id="313" name="Google Shape;313;p29"/>
          <p:cNvSpPr txBox="1"/>
          <p:nvPr/>
        </p:nvSpPr>
        <p:spPr>
          <a:xfrm>
            <a:off x="255896" y="1376412"/>
            <a:ext cx="1828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D4BCC9"/>
                </a:solidFill>
                <a:latin typeface="Arial"/>
                <a:ea typeface="Arial"/>
                <a:cs typeface="Arial"/>
                <a:sym typeface="Arial"/>
              </a:rPr>
              <a:t>Interview </a:t>
            </a:r>
            <a:r>
              <a:rPr b="1" lang="en-US" sz="2000">
                <a:solidFill>
                  <a:srgbClr val="D4BCC9"/>
                </a:solidFill>
              </a:rPr>
              <a:t>planning</a:t>
            </a:r>
            <a:endParaRPr b="1" i="0" sz="2000" u="none" cap="none" strike="noStrike">
              <a:solidFill>
                <a:srgbClr val="D4BCC9"/>
              </a:solidFill>
              <a:latin typeface="Arial"/>
              <a:ea typeface="Arial"/>
              <a:cs typeface="Arial"/>
              <a:sym typeface="Arial"/>
            </a:endParaRPr>
          </a:p>
        </p:txBody>
      </p:sp>
      <p:cxnSp>
        <p:nvCxnSpPr>
          <p:cNvPr id="314" name="Google Shape;314;p29"/>
          <p:cNvCxnSpPr/>
          <p:nvPr/>
        </p:nvCxnSpPr>
        <p:spPr>
          <a:xfrm>
            <a:off x="332095" y="1299489"/>
            <a:ext cx="2438400" cy="0"/>
          </a:xfrm>
          <a:prstGeom prst="straightConnector1">
            <a:avLst/>
          </a:prstGeom>
          <a:noFill/>
          <a:ln cap="flat" cmpd="sng" w="28575">
            <a:solidFill>
              <a:srgbClr val="D4BCC9"/>
            </a:solidFill>
            <a:prstDash val="solid"/>
            <a:miter lim="800000"/>
            <a:headEnd len="sm" w="sm" type="none"/>
            <a:tailEnd len="sm" w="sm" type="none"/>
          </a:ln>
        </p:spPr>
      </p:cxnSp>
      <p:sp>
        <p:nvSpPr>
          <p:cNvPr id="315" name="Google Shape;315;p29"/>
          <p:cNvSpPr/>
          <p:nvPr/>
        </p:nvSpPr>
        <p:spPr>
          <a:xfrm>
            <a:off x="335517" y="2296161"/>
            <a:ext cx="2435100" cy="2520300"/>
          </a:xfrm>
          <a:prstGeom prst="rect">
            <a:avLst/>
          </a:prstGeom>
          <a:solidFill>
            <a:srgbClr val="D4BCC9"/>
          </a:solidFill>
          <a:ln cap="flat" cmpd="sng" w="12700">
            <a:solidFill>
              <a:srgbClr val="D4BC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E2D3DB"/>
              </a:solidFill>
              <a:latin typeface="Calibri"/>
              <a:ea typeface="Calibri"/>
              <a:cs typeface="Calibri"/>
              <a:sym typeface="Calibri"/>
            </a:endParaRPr>
          </a:p>
        </p:txBody>
      </p:sp>
      <p:sp>
        <p:nvSpPr>
          <p:cNvPr id="316" name="Google Shape;316;p29"/>
          <p:cNvSpPr txBox="1"/>
          <p:nvPr/>
        </p:nvSpPr>
        <p:spPr>
          <a:xfrm>
            <a:off x="571500" y="2929843"/>
            <a:ext cx="19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a:t>
            </a:r>
            <a:r>
              <a:rPr lang="en-US" sz="1800">
                <a:solidFill>
                  <a:schemeClr val="lt1"/>
                </a:solidFill>
                <a:latin typeface="Calibri"/>
                <a:ea typeface="Calibri"/>
                <a:cs typeface="Calibri"/>
                <a:sym typeface="Calibri"/>
              </a:rPr>
              <a:t>Interview rating grid</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0"/>
          <p:cNvSpPr txBox="1"/>
          <p:nvPr>
            <p:ph type="ctrTitle"/>
          </p:nvPr>
        </p:nvSpPr>
        <p:spPr>
          <a:xfrm>
            <a:off x="792246" y="413639"/>
            <a:ext cx="10167900" cy="877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000"/>
              <a:buFont typeface="Calibri"/>
              <a:buNone/>
            </a:pPr>
            <a:r>
              <a:rPr lang="en-US" sz="5000">
                <a:solidFill>
                  <a:srgbClr val="0489C5"/>
                </a:solidFill>
              </a:rPr>
              <a:t>Tool 2 –  Type of Questions</a:t>
            </a:r>
            <a:endParaRPr sz="5000">
              <a:solidFill>
                <a:srgbClr val="0489C5"/>
              </a:solidFill>
            </a:endParaRPr>
          </a:p>
        </p:txBody>
      </p:sp>
      <p:pic>
        <p:nvPicPr>
          <p:cNvPr descr="Titelname.jpeg" id="323" name="Google Shape;323;p30"/>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324" name="Google Shape;324;p30"/>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325" name="Google Shape;325;p30"/>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326" name="Google Shape;326;p30"/>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327" name="Google Shape;327;p30"/>
          <p:cNvSpPr txBox="1"/>
          <p:nvPr/>
        </p:nvSpPr>
        <p:spPr>
          <a:xfrm>
            <a:off x="6311900" y="3855098"/>
            <a:ext cx="2438400" cy="1323300"/>
          </a:xfrm>
          <a:prstGeom prst="rect">
            <a:avLst/>
          </a:prstGeom>
          <a:noFill/>
          <a:ln>
            <a:noFill/>
          </a:ln>
        </p:spPr>
        <p:txBody>
          <a:bodyPr anchorCtr="0" anchor="t" bIns="45700" lIns="91425" spcFirstLastPara="1" rIns="91425" wrap="square" tIns="45700">
            <a:spAutoFit/>
          </a:bodyPr>
          <a:lstStyle/>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 Challenge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 Discovery</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III: Synthesis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eorgia"/>
                <a:ea typeface="Georgia"/>
                <a:cs typeface="Georgia"/>
                <a:sym typeface="Georgia"/>
              </a:rPr>
              <a:t>+ Phase IV: Ideation</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Georgia"/>
              <a:ea typeface="Georgia"/>
              <a:cs typeface="Georgia"/>
              <a:sym typeface="Georgia"/>
            </a:endParaRPr>
          </a:p>
        </p:txBody>
      </p:sp>
      <p:sp>
        <p:nvSpPr>
          <p:cNvPr id="328" name="Google Shape;328;p30"/>
          <p:cNvSpPr txBox="1"/>
          <p:nvPr/>
        </p:nvSpPr>
        <p:spPr>
          <a:xfrm>
            <a:off x="255896" y="368300"/>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D4BCC9"/>
                </a:solidFill>
                <a:latin typeface="Arial Narrow"/>
                <a:ea typeface="Arial Narrow"/>
                <a:cs typeface="Arial Narrow"/>
                <a:sym typeface="Arial Narrow"/>
              </a:rPr>
              <a:t>02</a:t>
            </a:r>
            <a:endParaRPr b="1" i="0" sz="6000" u="none" cap="none" strike="noStrike">
              <a:solidFill>
                <a:srgbClr val="D4BCC9"/>
              </a:solidFill>
              <a:latin typeface="Arial Narrow"/>
              <a:ea typeface="Arial Narrow"/>
              <a:cs typeface="Arial Narrow"/>
              <a:sym typeface="Arial Narrow"/>
            </a:endParaRPr>
          </a:p>
        </p:txBody>
      </p:sp>
      <p:sp>
        <p:nvSpPr>
          <p:cNvPr id="329" name="Google Shape;329;p30"/>
          <p:cNvSpPr txBox="1"/>
          <p:nvPr/>
        </p:nvSpPr>
        <p:spPr>
          <a:xfrm>
            <a:off x="255896" y="1376412"/>
            <a:ext cx="1828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D4BCC9"/>
                </a:solidFill>
                <a:latin typeface="Arial"/>
                <a:ea typeface="Arial"/>
                <a:cs typeface="Arial"/>
                <a:sym typeface="Arial"/>
              </a:rPr>
              <a:t>Interview </a:t>
            </a:r>
            <a:r>
              <a:rPr b="1" lang="en-US" sz="2000">
                <a:solidFill>
                  <a:srgbClr val="D4BCC9"/>
                </a:solidFill>
              </a:rPr>
              <a:t>planning</a:t>
            </a:r>
            <a:endParaRPr b="1" i="0" sz="2000" u="none" cap="none" strike="noStrike">
              <a:solidFill>
                <a:srgbClr val="D4BCC9"/>
              </a:solidFill>
              <a:latin typeface="Arial"/>
              <a:ea typeface="Arial"/>
              <a:cs typeface="Arial"/>
              <a:sym typeface="Arial"/>
            </a:endParaRPr>
          </a:p>
        </p:txBody>
      </p:sp>
      <p:cxnSp>
        <p:nvCxnSpPr>
          <p:cNvPr id="330" name="Google Shape;330;p30"/>
          <p:cNvCxnSpPr/>
          <p:nvPr/>
        </p:nvCxnSpPr>
        <p:spPr>
          <a:xfrm>
            <a:off x="332095" y="1299489"/>
            <a:ext cx="2438400" cy="0"/>
          </a:xfrm>
          <a:prstGeom prst="straightConnector1">
            <a:avLst/>
          </a:prstGeom>
          <a:noFill/>
          <a:ln cap="flat" cmpd="sng" w="28575">
            <a:solidFill>
              <a:srgbClr val="D4BCC9"/>
            </a:solidFill>
            <a:prstDash val="solid"/>
            <a:miter lim="800000"/>
            <a:headEnd len="sm" w="sm" type="none"/>
            <a:tailEnd len="sm" w="sm" type="none"/>
          </a:ln>
        </p:spPr>
      </p:cxnSp>
      <p:sp>
        <p:nvSpPr>
          <p:cNvPr id="331" name="Google Shape;331;p30"/>
          <p:cNvSpPr/>
          <p:nvPr/>
        </p:nvSpPr>
        <p:spPr>
          <a:xfrm>
            <a:off x="335517" y="2296161"/>
            <a:ext cx="2435100" cy="2520300"/>
          </a:xfrm>
          <a:prstGeom prst="rect">
            <a:avLst/>
          </a:prstGeom>
          <a:solidFill>
            <a:srgbClr val="D4BCC9"/>
          </a:solidFill>
          <a:ln cap="flat" cmpd="sng" w="12700">
            <a:solidFill>
              <a:srgbClr val="D4BCC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E2D3DB"/>
              </a:solidFill>
              <a:latin typeface="Calibri"/>
              <a:ea typeface="Calibri"/>
              <a:cs typeface="Calibri"/>
              <a:sym typeface="Calibri"/>
            </a:endParaRPr>
          </a:p>
        </p:txBody>
      </p:sp>
      <p:sp>
        <p:nvSpPr>
          <p:cNvPr id="332" name="Google Shape;332;p30"/>
          <p:cNvSpPr txBox="1"/>
          <p:nvPr/>
        </p:nvSpPr>
        <p:spPr>
          <a:xfrm>
            <a:off x="571500" y="2929843"/>
            <a:ext cx="1993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a:t>
            </a:r>
            <a:r>
              <a:rPr lang="en-US" sz="1800">
                <a:solidFill>
                  <a:schemeClr val="lt1"/>
                </a:solidFill>
                <a:latin typeface="Calibri"/>
                <a:ea typeface="Calibri"/>
                <a:cs typeface="Calibri"/>
                <a:sym typeface="Calibri"/>
              </a:rPr>
              <a:t>Interview rating grid</a:t>
            </a:r>
            <a:endParaRPr b="0" i="0" sz="1800" u="none" cap="none" strike="noStrike">
              <a:solidFill>
                <a:schemeClr val="lt1"/>
              </a:solidFill>
              <a:latin typeface="Calibri"/>
              <a:ea typeface="Calibri"/>
              <a:cs typeface="Calibri"/>
              <a:sym typeface="Calibri"/>
            </a:endParaRPr>
          </a:p>
        </p:txBody>
      </p:sp>
      <p:sp>
        <p:nvSpPr>
          <p:cNvPr id="333" name="Google Shape;333;p30"/>
          <p:cNvSpPr txBox="1"/>
          <p:nvPr/>
        </p:nvSpPr>
        <p:spPr>
          <a:xfrm>
            <a:off x="3129601" y="1960100"/>
            <a:ext cx="65523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Helvetica Neue"/>
                <a:ea typeface="Helvetica Neue"/>
                <a:cs typeface="Helvetica Neue"/>
                <a:sym typeface="Helvetica Neue"/>
              </a:rPr>
              <a:t>ACTIVITY:</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Helvetica Neue"/>
                <a:ea typeface="Helvetica Neue"/>
                <a:cs typeface="Helvetica Neue"/>
                <a:sym typeface="Helvetica Neue"/>
              </a:rPr>
              <a:t>In groups of 2s and/or 3s</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Helvetica Neue"/>
                <a:ea typeface="Helvetica Neue"/>
                <a:cs typeface="Helvetica Neue"/>
                <a:sym typeface="Helvetica Neue"/>
              </a:rPr>
              <a:t>Choose a job description overview template from 1st exercise</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Helvetica Neue"/>
                <a:ea typeface="Helvetica Neue"/>
                <a:cs typeface="Helvetica Neue"/>
                <a:sym typeface="Helvetica Neue"/>
              </a:rPr>
              <a:t>Develop questions suited to explore competencies and indicators  using different type of questions. Fill the interview rating grid. </a:t>
            </a:r>
            <a:endParaRPr sz="1800">
              <a:solidFill>
                <a:schemeClr val="dk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Helvetica Neue"/>
              <a:buAutoNum type="arabicPeriod"/>
            </a:pPr>
            <a:r>
              <a:rPr lang="en-US" sz="1800">
                <a:solidFill>
                  <a:schemeClr val="dk1"/>
                </a:solidFill>
                <a:latin typeface="Helvetica Neue"/>
                <a:ea typeface="Helvetica Neue"/>
                <a:cs typeface="Helvetica Neue"/>
                <a:sym typeface="Helvetica Neue"/>
              </a:rPr>
              <a:t>20 minutes</a:t>
            </a:r>
            <a:endParaRPr sz="1800">
              <a:solidFill>
                <a:schemeClr val="dk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Helvetica Neue"/>
              <a:buAutoNum type="arabicPeriod"/>
            </a:pPr>
            <a:r>
              <a:rPr lang="en-US" sz="1800">
                <a:solidFill>
                  <a:schemeClr val="dk1"/>
                </a:solidFill>
                <a:latin typeface="Helvetica Neue"/>
                <a:ea typeface="Helvetica Neue"/>
                <a:cs typeface="Helvetica Neue"/>
                <a:sym typeface="Helvetica Neue"/>
              </a:rPr>
              <a:t>Present back to plenary</a:t>
            </a:r>
            <a:endParaRPr sz="1800">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1"/>
          <p:cNvSpPr txBox="1"/>
          <p:nvPr>
            <p:ph type="ctrTitle"/>
          </p:nvPr>
        </p:nvSpPr>
        <p:spPr>
          <a:xfrm>
            <a:off x="792246" y="413639"/>
            <a:ext cx="10167853"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4400"/>
              <a:buFont typeface="Calibri"/>
              <a:buNone/>
            </a:pPr>
            <a:r>
              <a:rPr lang="en-US" sz="4400">
                <a:solidFill>
                  <a:srgbClr val="0489C5"/>
                </a:solidFill>
              </a:rPr>
              <a:t>Tool 3 – Practitioner self-evaluation</a:t>
            </a:r>
            <a:endParaRPr sz="4400">
              <a:solidFill>
                <a:srgbClr val="0489C5"/>
              </a:solidFill>
            </a:endParaRPr>
          </a:p>
        </p:txBody>
      </p:sp>
      <p:pic>
        <p:nvPicPr>
          <p:cNvPr descr="Titelname.jpeg" id="340" name="Google Shape;340;p31"/>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341" name="Google Shape;341;p31"/>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342" name="Google Shape;342;p31"/>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343" name="Google Shape;343;p31"/>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344" name="Google Shape;344;p31"/>
          <p:cNvSpPr txBox="1"/>
          <p:nvPr/>
        </p:nvSpPr>
        <p:spPr>
          <a:xfrm>
            <a:off x="8718950" y="1735862"/>
            <a:ext cx="31116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Helvetica Neue"/>
                <a:ea typeface="Helvetica Neue"/>
                <a:cs typeface="Helvetica Neue"/>
                <a:sym typeface="Helvetica Neue"/>
              </a:rPr>
              <a:t>PRACTICAL ACTIVITY:</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Helvetica Neue"/>
                <a:ea typeface="Helvetica Neue"/>
                <a:cs typeface="Helvetica Neue"/>
                <a:sym typeface="Helvetica Neue"/>
              </a:rPr>
              <a:t>Work </a:t>
            </a:r>
            <a:r>
              <a:rPr lang="en-US" sz="1800">
                <a:solidFill>
                  <a:schemeClr val="dk1"/>
                </a:solidFill>
                <a:latin typeface="Helvetica Neue"/>
                <a:ea typeface="Helvetica Neue"/>
                <a:cs typeface="Helvetica Neue"/>
                <a:sym typeface="Helvetica Neue"/>
              </a:rPr>
              <a:t>individually </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Helvetica Neue"/>
                <a:ea typeface="Helvetica Neue"/>
                <a:cs typeface="Helvetica Neue"/>
                <a:sym typeface="Helvetica Neue"/>
              </a:rPr>
              <a:t>Follow the steps in the guidance document (on sheet 1)</a:t>
            </a:r>
            <a:endParaRPr b="0" i="0" sz="1400" u="none" cap="none" strike="noStrike">
              <a:solidFill>
                <a:srgbClr val="000000"/>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Helvetica Neue"/>
                <a:ea typeface="Helvetica Neue"/>
                <a:cs typeface="Helvetica Neue"/>
                <a:sym typeface="Helvetica Neue"/>
              </a:rPr>
              <a:t>Fill out: competency evaluation sheet 2 building on the identified competencies </a:t>
            </a:r>
            <a:r>
              <a:rPr lang="en-US" sz="1800">
                <a:solidFill>
                  <a:schemeClr val="dk1"/>
                </a:solidFill>
                <a:latin typeface="Helvetica Neue"/>
                <a:ea typeface="Helvetica Neue"/>
                <a:cs typeface="Helvetica Neue"/>
                <a:sym typeface="Helvetica Neue"/>
              </a:rPr>
              <a:t>from the job description competency overview template</a:t>
            </a:r>
            <a:endParaRPr b="0" i="0" sz="1800" u="none" cap="none" strike="noStrike">
              <a:solidFill>
                <a:schemeClr val="dk1"/>
              </a:solidFill>
              <a:latin typeface="Helvetica Neue"/>
              <a:ea typeface="Helvetica Neue"/>
              <a:cs typeface="Helvetica Neue"/>
              <a:sym typeface="Helvetica Neue"/>
            </a:endParaRPr>
          </a:p>
        </p:txBody>
      </p:sp>
      <p:sp>
        <p:nvSpPr>
          <p:cNvPr id="345" name="Google Shape;345;p31"/>
          <p:cNvSpPr txBox="1"/>
          <p:nvPr/>
        </p:nvSpPr>
        <p:spPr>
          <a:xfrm>
            <a:off x="254001" y="362598"/>
            <a:ext cx="172819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BFE0AF"/>
                </a:solidFill>
                <a:latin typeface="Arial Narrow"/>
                <a:ea typeface="Arial Narrow"/>
                <a:cs typeface="Arial Narrow"/>
                <a:sym typeface="Arial Narrow"/>
              </a:rPr>
              <a:t>03</a:t>
            </a:r>
            <a:endParaRPr b="1" i="0" sz="6000" u="none" cap="none" strike="noStrike">
              <a:solidFill>
                <a:srgbClr val="BFE0AF"/>
              </a:solidFill>
              <a:latin typeface="Arial Narrow"/>
              <a:ea typeface="Arial Narrow"/>
              <a:cs typeface="Arial Narrow"/>
              <a:sym typeface="Arial Narrow"/>
            </a:endParaRPr>
          </a:p>
        </p:txBody>
      </p:sp>
      <p:cxnSp>
        <p:nvCxnSpPr>
          <p:cNvPr id="346" name="Google Shape;346;p31"/>
          <p:cNvCxnSpPr/>
          <p:nvPr/>
        </p:nvCxnSpPr>
        <p:spPr>
          <a:xfrm>
            <a:off x="330200" y="1290646"/>
            <a:ext cx="2438400" cy="0"/>
          </a:xfrm>
          <a:prstGeom prst="straightConnector1">
            <a:avLst/>
          </a:prstGeom>
          <a:noFill/>
          <a:ln cap="flat" cmpd="sng" w="28575">
            <a:solidFill>
              <a:srgbClr val="BFE0AF"/>
            </a:solidFill>
            <a:prstDash val="solid"/>
            <a:miter lim="800000"/>
            <a:headEnd len="sm" w="sm" type="none"/>
            <a:tailEnd len="sm" w="sm" type="none"/>
          </a:ln>
        </p:spPr>
      </p:cxnSp>
      <p:sp>
        <p:nvSpPr>
          <p:cNvPr id="347" name="Google Shape;347;p31"/>
          <p:cNvSpPr txBox="1"/>
          <p:nvPr/>
        </p:nvSpPr>
        <p:spPr>
          <a:xfrm>
            <a:off x="254000" y="1370710"/>
            <a:ext cx="218881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BFE0AF"/>
                </a:solidFill>
                <a:latin typeface="Arial"/>
                <a:ea typeface="Arial"/>
                <a:cs typeface="Arial"/>
                <a:sym typeface="Arial"/>
              </a:rPr>
              <a:t>CPHA Practitioner self-evaluation</a:t>
            </a:r>
            <a:endParaRPr b="1" i="0" sz="2000" u="none" cap="none" strike="noStrike">
              <a:solidFill>
                <a:srgbClr val="BFE0AF"/>
              </a:solidFill>
              <a:latin typeface="Arial"/>
              <a:ea typeface="Arial"/>
              <a:cs typeface="Arial"/>
              <a:sym typeface="Arial"/>
            </a:endParaRPr>
          </a:p>
        </p:txBody>
      </p:sp>
      <p:sp>
        <p:nvSpPr>
          <p:cNvPr id="348" name="Google Shape;348;p31"/>
          <p:cNvSpPr/>
          <p:nvPr/>
        </p:nvSpPr>
        <p:spPr>
          <a:xfrm>
            <a:off x="333622" y="2569859"/>
            <a:ext cx="2434978" cy="2520280"/>
          </a:xfrm>
          <a:prstGeom prst="rect">
            <a:avLst/>
          </a:prstGeom>
          <a:solidFill>
            <a:srgbClr val="BFE0AF"/>
          </a:solidFill>
          <a:ln cap="flat" cmpd="sng" w="12700">
            <a:solidFill>
              <a:srgbClr val="BFE0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49" name="Google Shape;349;p31"/>
          <p:cNvSpPr txBox="1"/>
          <p:nvPr/>
        </p:nvSpPr>
        <p:spPr>
          <a:xfrm>
            <a:off x="558800" y="3200400"/>
            <a:ext cx="19939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Calibri"/>
                <a:ea typeface="Calibri"/>
                <a:cs typeface="Calibri"/>
                <a:sym typeface="Calibri"/>
              </a:rPr>
              <a:t>Tool &amp; Guidance 3:</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lt1"/>
                </a:solidFill>
                <a:latin typeface="Calibri"/>
                <a:ea typeface="Calibri"/>
                <a:cs typeface="Calibri"/>
                <a:sym typeface="Calibri"/>
              </a:rPr>
              <a:t>CPHA CF Performance evaluation</a:t>
            </a:r>
            <a:endParaRPr b="0" i="0" sz="1800" u="none" cap="none" strike="noStrike">
              <a:solidFill>
                <a:schemeClr val="lt1"/>
              </a:solidFill>
              <a:latin typeface="Calibri"/>
              <a:ea typeface="Calibri"/>
              <a:cs typeface="Calibri"/>
              <a:sym typeface="Calibri"/>
            </a:endParaRPr>
          </a:p>
        </p:txBody>
      </p:sp>
      <p:pic>
        <p:nvPicPr>
          <p:cNvPr id="350" name="Google Shape;350;p31"/>
          <p:cNvPicPr preferRelativeResize="0"/>
          <p:nvPr/>
        </p:nvPicPr>
        <p:blipFill>
          <a:blip r:embed="rId6">
            <a:alphaModFix/>
          </a:blip>
          <a:stretch>
            <a:fillRect/>
          </a:stretch>
        </p:blipFill>
        <p:spPr>
          <a:xfrm>
            <a:off x="3053400" y="2931209"/>
            <a:ext cx="5645551" cy="1981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0489C5"/>
                </a:solidFill>
                <a:latin typeface="Helvetica Neue"/>
                <a:ea typeface="Helvetica Neue"/>
                <a:cs typeface="Helvetica Neue"/>
                <a:sym typeface="Helvetica Neue"/>
              </a:rPr>
              <a:t>Learning Outcomes</a:t>
            </a:r>
            <a:endParaRPr sz="5400">
              <a:solidFill>
                <a:srgbClr val="0489C5"/>
              </a:solidFill>
              <a:latin typeface="Helvetica Neue"/>
              <a:ea typeface="Helvetica Neue"/>
              <a:cs typeface="Helvetica Neue"/>
              <a:sym typeface="Helvetica Neue"/>
            </a:endParaRPr>
          </a:p>
        </p:txBody>
      </p:sp>
      <p:sp>
        <p:nvSpPr>
          <p:cNvPr id="101" name="Google Shape;101;p14"/>
          <p:cNvSpPr txBox="1"/>
          <p:nvPr>
            <p:ph idx="1" type="subTitle"/>
          </p:nvPr>
        </p:nvSpPr>
        <p:spPr>
          <a:xfrm>
            <a:off x="199175" y="1446313"/>
            <a:ext cx="11349900" cy="495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900"/>
              <a:t>By the end of the session, you will be able to:</a:t>
            </a:r>
            <a:endParaRPr b="1" sz="2900"/>
          </a:p>
          <a:p>
            <a:pPr indent="-412750" lvl="0" marL="457200" rtl="0" algn="l">
              <a:lnSpc>
                <a:spcPct val="100000"/>
              </a:lnSpc>
              <a:spcBef>
                <a:spcPts val="0"/>
              </a:spcBef>
              <a:spcAft>
                <a:spcPts val="0"/>
              </a:spcAft>
              <a:buSzPts val="2900"/>
              <a:buFont typeface="Calibri"/>
              <a:buChar char="-"/>
            </a:pPr>
            <a:r>
              <a:rPr lang="en-US" sz="2900"/>
              <a:t>Explain the structure and purpose of the CPHA Competency Framework </a:t>
            </a:r>
            <a:endParaRPr sz="2900"/>
          </a:p>
          <a:p>
            <a:pPr indent="-412750" lvl="0" marL="457200" rtl="0" algn="l">
              <a:lnSpc>
                <a:spcPct val="100000"/>
              </a:lnSpc>
              <a:spcBef>
                <a:spcPts val="0"/>
              </a:spcBef>
              <a:spcAft>
                <a:spcPts val="0"/>
              </a:spcAft>
              <a:buSzPts val="2900"/>
              <a:buFont typeface="Calibri"/>
              <a:buChar char="-"/>
            </a:pPr>
            <a:r>
              <a:rPr lang="en-US" sz="2900"/>
              <a:t>Demonstrate how to use the CPHA Competency Framework to design a job description</a:t>
            </a:r>
            <a:endParaRPr sz="2900"/>
          </a:p>
          <a:p>
            <a:pPr indent="-412750" lvl="0" marL="457200" rtl="0" algn="l">
              <a:lnSpc>
                <a:spcPct val="100000"/>
              </a:lnSpc>
              <a:spcBef>
                <a:spcPts val="0"/>
              </a:spcBef>
              <a:spcAft>
                <a:spcPts val="0"/>
              </a:spcAft>
              <a:buSzPts val="2900"/>
              <a:buFont typeface="Calibri"/>
              <a:buChar char="-"/>
            </a:pPr>
            <a:r>
              <a:rPr lang="en-US" sz="2900"/>
              <a:t>Describe how to develop a competency-based interview using the CPHA Competency Framework </a:t>
            </a:r>
            <a:endParaRPr sz="2900"/>
          </a:p>
          <a:p>
            <a:pPr indent="-412750" lvl="0" marL="457200" rtl="0" algn="l">
              <a:lnSpc>
                <a:spcPct val="100000"/>
              </a:lnSpc>
              <a:spcBef>
                <a:spcPts val="0"/>
              </a:spcBef>
              <a:spcAft>
                <a:spcPts val="0"/>
              </a:spcAft>
              <a:buSzPts val="2900"/>
              <a:buFont typeface="Calibri"/>
              <a:buChar char="-"/>
            </a:pPr>
            <a:r>
              <a:rPr lang="en-US" sz="2900"/>
              <a:t>Describe how to use the CPHA Competency Framework as a tool for their own professional development evaluation and planning </a:t>
            </a:r>
            <a:endParaRPr sz="2900"/>
          </a:p>
          <a:p>
            <a:pPr indent="-412750" lvl="0" marL="457200" rtl="0" algn="l">
              <a:lnSpc>
                <a:spcPct val="100000"/>
              </a:lnSpc>
              <a:spcBef>
                <a:spcPts val="0"/>
              </a:spcBef>
              <a:spcAft>
                <a:spcPts val="0"/>
              </a:spcAft>
              <a:buSzPts val="2900"/>
              <a:buFont typeface="Calibri"/>
              <a:buChar char="-"/>
            </a:pPr>
            <a:r>
              <a:rPr lang="en-US" sz="2900"/>
              <a:t>Describe how to use the CPHA Competency Framework as a manager to conduct performance reviews. </a:t>
            </a:r>
            <a:endParaRPr b="1" sz="4900">
              <a:latin typeface="Helvetica Neue"/>
              <a:ea typeface="Helvetica Neue"/>
              <a:cs typeface="Helvetica Neue"/>
              <a:sym typeface="Helvetica Neue"/>
            </a:endParaRPr>
          </a:p>
        </p:txBody>
      </p:sp>
      <p:pic>
        <p:nvPicPr>
          <p:cNvPr descr="Titelname.jpeg" id="102" name="Google Shape;102;p14"/>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03" name="Google Shape;103;p14"/>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04" name="Google Shape;104;p14"/>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05" name="Google Shape;105;p14"/>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2"/>
          <p:cNvSpPr txBox="1"/>
          <p:nvPr>
            <p:ph type="ctrTitle"/>
          </p:nvPr>
        </p:nvSpPr>
        <p:spPr>
          <a:xfrm>
            <a:off x="1702941" y="924611"/>
            <a:ext cx="8485646" cy="8772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489C5"/>
              </a:buClr>
              <a:buSzPct val="111111"/>
              <a:buFont typeface="Calibri"/>
              <a:buNone/>
            </a:pPr>
            <a:r>
              <a:rPr lang="en-US" sz="4800">
                <a:solidFill>
                  <a:srgbClr val="0489C5"/>
                </a:solidFill>
              </a:rPr>
              <a:t>Tool 3 – Manager evaluation of</a:t>
            </a:r>
            <a:br>
              <a:rPr lang="en-US" sz="4800">
                <a:solidFill>
                  <a:srgbClr val="0489C5"/>
                </a:solidFill>
              </a:rPr>
            </a:br>
            <a:r>
              <a:rPr lang="en-US" sz="4800">
                <a:solidFill>
                  <a:srgbClr val="0489C5"/>
                </a:solidFill>
              </a:rPr>
              <a:t>               practitioner</a:t>
            </a:r>
            <a:endParaRPr sz="4800">
              <a:solidFill>
                <a:srgbClr val="0489C5"/>
              </a:solidFill>
            </a:endParaRPr>
          </a:p>
        </p:txBody>
      </p:sp>
      <p:pic>
        <p:nvPicPr>
          <p:cNvPr descr="Titelname.jpeg" id="357" name="Google Shape;357;p32"/>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358" name="Google Shape;358;p32"/>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359" name="Google Shape;359;p32"/>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360" name="Google Shape;360;p32"/>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361" name="Google Shape;361;p32"/>
          <p:cNvSpPr txBox="1"/>
          <p:nvPr/>
        </p:nvSpPr>
        <p:spPr>
          <a:xfrm>
            <a:off x="177801" y="324498"/>
            <a:ext cx="172819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68C5C7"/>
                </a:solidFill>
                <a:latin typeface="Arial Narrow"/>
                <a:ea typeface="Arial Narrow"/>
                <a:cs typeface="Arial Narrow"/>
                <a:sym typeface="Arial Narrow"/>
              </a:rPr>
              <a:t>03</a:t>
            </a:r>
            <a:endParaRPr b="1" i="0" sz="6000" u="none" cap="none" strike="noStrike">
              <a:solidFill>
                <a:srgbClr val="68C5C7"/>
              </a:solidFill>
              <a:latin typeface="Arial Narrow"/>
              <a:ea typeface="Arial Narrow"/>
              <a:cs typeface="Arial Narrow"/>
              <a:sym typeface="Arial Narrow"/>
            </a:endParaRPr>
          </a:p>
        </p:txBody>
      </p:sp>
      <p:cxnSp>
        <p:nvCxnSpPr>
          <p:cNvPr id="362" name="Google Shape;362;p32"/>
          <p:cNvCxnSpPr/>
          <p:nvPr/>
        </p:nvCxnSpPr>
        <p:spPr>
          <a:xfrm>
            <a:off x="254000" y="1252546"/>
            <a:ext cx="2438400" cy="0"/>
          </a:xfrm>
          <a:prstGeom prst="straightConnector1">
            <a:avLst/>
          </a:prstGeom>
          <a:noFill/>
          <a:ln cap="flat" cmpd="sng" w="28575">
            <a:solidFill>
              <a:srgbClr val="68C5C7"/>
            </a:solidFill>
            <a:prstDash val="solid"/>
            <a:miter lim="800000"/>
            <a:headEnd len="sm" w="sm" type="none"/>
            <a:tailEnd len="sm" w="sm" type="none"/>
          </a:ln>
        </p:spPr>
      </p:cxnSp>
      <p:sp>
        <p:nvSpPr>
          <p:cNvPr id="363" name="Google Shape;363;p32"/>
          <p:cNvSpPr txBox="1"/>
          <p:nvPr/>
        </p:nvSpPr>
        <p:spPr>
          <a:xfrm>
            <a:off x="177800" y="1332610"/>
            <a:ext cx="25781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68C5C7"/>
                </a:solidFill>
                <a:latin typeface="Arial"/>
                <a:ea typeface="Arial"/>
                <a:cs typeface="Arial"/>
                <a:sym typeface="Arial"/>
              </a:rPr>
              <a:t>CPHA Manager staff performance evaluation</a:t>
            </a:r>
            <a:endParaRPr b="1" i="0" sz="2000" u="none" cap="none" strike="noStrike">
              <a:solidFill>
                <a:srgbClr val="68C5C7"/>
              </a:solidFill>
              <a:latin typeface="Arial"/>
              <a:ea typeface="Arial"/>
              <a:cs typeface="Arial"/>
              <a:sym typeface="Arial"/>
            </a:endParaRPr>
          </a:p>
        </p:txBody>
      </p:sp>
      <p:sp>
        <p:nvSpPr>
          <p:cNvPr id="364" name="Google Shape;364;p32"/>
          <p:cNvSpPr/>
          <p:nvPr/>
        </p:nvSpPr>
        <p:spPr>
          <a:xfrm>
            <a:off x="257422" y="2531759"/>
            <a:ext cx="2434978" cy="2520280"/>
          </a:xfrm>
          <a:prstGeom prst="rect">
            <a:avLst/>
          </a:prstGeom>
          <a:solidFill>
            <a:srgbClr val="68C5C7"/>
          </a:solidFill>
          <a:ln cap="flat" cmpd="sng" w="12700">
            <a:solidFill>
              <a:srgbClr val="68C5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65" name="Google Shape;365;p32"/>
          <p:cNvSpPr txBox="1"/>
          <p:nvPr/>
        </p:nvSpPr>
        <p:spPr>
          <a:xfrm>
            <a:off x="533400" y="3149600"/>
            <a:ext cx="19939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Manager staff performance evaluation</a:t>
            </a:r>
            <a:endParaRPr b="0" i="0" sz="1800" u="none" cap="none" strike="noStrike">
              <a:solidFill>
                <a:schemeClr val="lt1"/>
              </a:solidFill>
              <a:latin typeface="Calibri"/>
              <a:ea typeface="Calibri"/>
              <a:cs typeface="Calibri"/>
              <a:sym typeface="Calibri"/>
            </a:endParaRPr>
          </a:p>
        </p:txBody>
      </p:sp>
      <p:pic>
        <p:nvPicPr>
          <p:cNvPr id="366" name="Google Shape;366;p32"/>
          <p:cNvPicPr preferRelativeResize="0"/>
          <p:nvPr/>
        </p:nvPicPr>
        <p:blipFill>
          <a:blip r:embed="rId6">
            <a:alphaModFix/>
          </a:blip>
          <a:stretch>
            <a:fillRect/>
          </a:stretch>
        </p:blipFill>
        <p:spPr>
          <a:xfrm>
            <a:off x="2844800" y="2500673"/>
            <a:ext cx="9194801" cy="28776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3"/>
          <p:cNvSpPr txBox="1"/>
          <p:nvPr>
            <p:ph type="ctrTitle"/>
          </p:nvPr>
        </p:nvSpPr>
        <p:spPr>
          <a:xfrm>
            <a:off x="3061391" y="924611"/>
            <a:ext cx="8485500" cy="877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489C5"/>
              </a:buClr>
              <a:buSzPts val="5333"/>
              <a:buFont typeface="Calibri"/>
              <a:buNone/>
            </a:pPr>
            <a:r>
              <a:rPr lang="en-US" sz="4800">
                <a:solidFill>
                  <a:srgbClr val="0489C5"/>
                </a:solidFill>
              </a:rPr>
              <a:t>Tool 3 – Rating overview</a:t>
            </a:r>
            <a:endParaRPr sz="4800">
              <a:solidFill>
                <a:srgbClr val="0489C5"/>
              </a:solidFill>
            </a:endParaRPr>
          </a:p>
        </p:txBody>
      </p:sp>
      <p:pic>
        <p:nvPicPr>
          <p:cNvPr descr="Titelname.jpeg" id="373" name="Google Shape;373;p33"/>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374" name="Google Shape;374;p33"/>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375" name="Google Shape;375;p33"/>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376" name="Google Shape;376;p33"/>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377" name="Google Shape;377;p33"/>
          <p:cNvSpPr txBox="1"/>
          <p:nvPr/>
        </p:nvSpPr>
        <p:spPr>
          <a:xfrm>
            <a:off x="177801" y="324498"/>
            <a:ext cx="172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68C5C7"/>
                </a:solidFill>
                <a:latin typeface="Arial Narrow"/>
                <a:ea typeface="Arial Narrow"/>
                <a:cs typeface="Arial Narrow"/>
                <a:sym typeface="Arial Narrow"/>
              </a:rPr>
              <a:t>0</a:t>
            </a:r>
            <a:r>
              <a:rPr b="1" lang="en-US" sz="6000">
                <a:solidFill>
                  <a:srgbClr val="68C5C7"/>
                </a:solidFill>
                <a:latin typeface="Arial Narrow"/>
                <a:ea typeface="Arial Narrow"/>
                <a:cs typeface="Arial Narrow"/>
                <a:sym typeface="Arial Narrow"/>
              </a:rPr>
              <a:t>3</a:t>
            </a:r>
            <a:endParaRPr b="1" i="0" sz="6000" u="none" cap="none" strike="noStrike">
              <a:solidFill>
                <a:srgbClr val="68C5C7"/>
              </a:solidFill>
              <a:latin typeface="Arial Narrow"/>
              <a:ea typeface="Arial Narrow"/>
              <a:cs typeface="Arial Narrow"/>
              <a:sym typeface="Arial Narrow"/>
            </a:endParaRPr>
          </a:p>
        </p:txBody>
      </p:sp>
      <p:cxnSp>
        <p:nvCxnSpPr>
          <p:cNvPr id="378" name="Google Shape;378;p33"/>
          <p:cNvCxnSpPr/>
          <p:nvPr/>
        </p:nvCxnSpPr>
        <p:spPr>
          <a:xfrm>
            <a:off x="254000" y="1252546"/>
            <a:ext cx="2438400" cy="0"/>
          </a:xfrm>
          <a:prstGeom prst="straightConnector1">
            <a:avLst/>
          </a:prstGeom>
          <a:noFill/>
          <a:ln cap="flat" cmpd="sng" w="28575">
            <a:solidFill>
              <a:srgbClr val="68C5C7"/>
            </a:solidFill>
            <a:prstDash val="solid"/>
            <a:miter lim="800000"/>
            <a:headEnd len="sm" w="sm" type="none"/>
            <a:tailEnd len="sm" w="sm" type="none"/>
          </a:ln>
        </p:spPr>
      </p:cxnSp>
      <p:sp>
        <p:nvSpPr>
          <p:cNvPr id="379" name="Google Shape;379;p33"/>
          <p:cNvSpPr txBox="1"/>
          <p:nvPr/>
        </p:nvSpPr>
        <p:spPr>
          <a:xfrm>
            <a:off x="177800" y="1332610"/>
            <a:ext cx="2578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68C5C7"/>
                </a:solidFill>
                <a:latin typeface="Arial"/>
                <a:ea typeface="Arial"/>
                <a:cs typeface="Arial"/>
                <a:sym typeface="Arial"/>
              </a:rPr>
              <a:t>CPHA Manager staff performance evaluation</a:t>
            </a:r>
            <a:endParaRPr b="1" i="0" sz="2000" u="none" cap="none" strike="noStrike">
              <a:solidFill>
                <a:srgbClr val="68C5C7"/>
              </a:solidFill>
              <a:latin typeface="Arial"/>
              <a:ea typeface="Arial"/>
              <a:cs typeface="Arial"/>
              <a:sym typeface="Arial"/>
            </a:endParaRPr>
          </a:p>
        </p:txBody>
      </p:sp>
      <p:sp>
        <p:nvSpPr>
          <p:cNvPr id="380" name="Google Shape;380;p33"/>
          <p:cNvSpPr/>
          <p:nvPr/>
        </p:nvSpPr>
        <p:spPr>
          <a:xfrm>
            <a:off x="257422" y="2531759"/>
            <a:ext cx="2435100" cy="2520300"/>
          </a:xfrm>
          <a:prstGeom prst="rect">
            <a:avLst/>
          </a:prstGeom>
          <a:solidFill>
            <a:srgbClr val="68C5C7"/>
          </a:solidFill>
          <a:ln cap="flat" cmpd="sng" w="12700">
            <a:solidFill>
              <a:srgbClr val="68C5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81" name="Google Shape;381;p33"/>
          <p:cNvSpPr txBox="1"/>
          <p:nvPr/>
        </p:nvSpPr>
        <p:spPr>
          <a:xfrm>
            <a:off x="533400" y="3149600"/>
            <a:ext cx="1993800" cy="14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Tool &amp; Guidance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CPHA CF Manager staff performance evaluation</a:t>
            </a:r>
            <a:endParaRPr b="0" i="0" sz="1800" u="none" cap="none" strike="noStrike">
              <a:solidFill>
                <a:schemeClr val="lt1"/>
              </a:solidFill>
              <a:latin typeface="Calibri"/>
              <a:ea typeface="Calibri"/>
              <a:cs typeface="Calibri"/>
              <a:sym typeface="Calibri"/>
            </a:endParaRPr>
          </a:p>
        </p:txBody>
      </p:sp>
      <p:pic>
        <p:nvPicPr>
          <p:cNvPr id="382" name="Google Shape;382;p33"/>
          <p:cNvPicPr preferRelativeResize="0"/>
          <p:nvPr/>
        </p:nvPicPr>
        <p:blipFill>
          <a:blip r:embed="rId6">
            <a:alphaModFix/>
          </a:blip>
          <a:stretch>
            <a:fillRect/>
          </a:stretch>
        </p:blipFill>
        <p:spPr>
          <a:xfrm>
            <a:off x="3496100" y="1954211"/>
            <a:ext cx="6692342" cy="44465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0489C5"/>
                </a:solidFill>
                <a:latin typeface="Helvetica Neue"/>
                <a:ea typeface="Helvetica Neue"/>
                <a:cs typeface="Helvetica Neue"/>
                <a:sym typeface="Helvetica Neue"/>
              </a:rPr>
              <a:t>Purpose</a:t>
            </a:r>
            <a:endParaRPr sz="5400">
              <a:solidFill>
                <a:srgbClr val="0489C5"/>
              </a:solidFill>
              <a:latin typeface="Helvetica Neue"/>
              <a:ea typeface="Helvetica Neue"/>
              <a:cs typeface="Helvetica Neue"/>
              <a:sym typeface="Helvetica Neue"/>
            </a:endParaRPr>
          </a:p>
        </p:txBody>
      </p:sp>
      <p:pic>
        <p:nvPicPr>
          <p:cNvPr descr="Titelname.jpeg" id="112" name="Google Shape;112;p15"/>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13" name="Google Shape;113;p15"/>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14" name="Google Shape;114;p15"/>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15" name="Google Shape;115;p15"/>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116" name="Google Shape;116;p15"/>
          <p:cNvSpPr txBox="1"/>
          <p:nvPr/>
        </p:nvSpPr>
        <p:spPr>
          <a:xfrm>
            <a:off x="769350" y="1071600"/>
            <a:ext cx="10983000" cy="4714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rgbClr val="000000"/>
              </a:buClr>
              <a:buSzPts val="2400"/>
              <a:buFont typeface="Arial"/>
              <a:buNone/>
            </a:pPr>
            <a:r>
              <a:t/>
            </a:r>
            <a:endParaRPr b="1" i="0" sz="2400" u="none" cap="none" strike="noStrike">
              <a:solidFill>
                <a:schemeClr val="dk1"/>
              </a:solidFill>
              <a:latin typeface="Helvetica Neue"/>
              <a:ea typeface="Helvetica Neue"/>
              <a:cs typeface="Helvetica Neue"/>
              <a:sym typeface="Helvetica Neue"/>
            </a:endParaRPr>
          </a:p>
          <a:p>
            <a:pPr indent="0" lvl="0" marL="0" marR="0" rtl="0" algn="l">
              <a:lnSpc>
                <a:spcPct val="70000"/>
              </a:lnSpc>
              <a:spcBef>
                <a:spcPts val="0"/>
              </a:spcBef>
              <a:spcAft>
                <a:spcPts val="0"/>
              </a:spcAft>
              <a:buClr>
                <a:srgbClr val="000000"/>
              </a:buClr>
              <a:buSzPts val="1800"/>
              <a:buFont typeface="Arial"/>
              <a:buNone/>
            </a:pPr>
            <a:r>
              <a:t/>
            </a:r>
            <a:endParaRPr b="0" i="0" sz="4100" u="none" cap="none" strike="noStrike">
              <a:solidFill>
                <a:schemeClr val="dk1"/>
              </a:solidFill>
              <a:latin typeface="Arial"/>
              <a:ea typeface="Arial"/>
              <a:cs typeface="Arial"/>
              <a:sym typeface="Arial"/>
            </a:endParaRPr>
          </a:p>
          <a:p>
            <a:pPr indent="-285750" lvl="0" marL="228600" marR="0" rtl="0" algn="l">
              <a:lnSpc>
                <a:spcPct val="70000"/>
              </a:lnSpc>
              <a:spcBef>
                <a:spcPts val="0"/>
              </a:spcBef>
              <a:spcAft>
                <a:spcPts val="0"/>
              </a:spcAft>
              <a:buClr>
                <a:schemeClr val="dk1"/>
              </a:buClr>
              <a:buSzPts val="3280"/>
              <a:buFont typeface="Arial"/>
              <a:buChar char="•"/>
            </a:pPr>
            <a:r>
              <a:rPr lang="en-US" sz="2700">
                <a:solidFill>
                  <a:schemeClr val="dk1"/>
                </a:solidFill>
              </a:rPr>
              <a:t>Contributes to improved child protection outcomes in humanitarian settings</a:t>
            </a:r>
            <a:endParaRPr sz="2700">
              <a:solidFill>
                <a:schemeClr val="dk1"/>
              </a:solidFill>
            </a:endParaRPr>
          </a:p>
          <a:p>
            <a:pPr indent="0" lvl="0" marL="0" marR="0" rtl="0" algn="l">
              <a:lnSpc>
                <a:spcPct val="70000"/>
              </a:lnSpc>
              <a:spcBef>
                <a:spcPts val="0"/>
              </a:spcBef>
              <a:spcAft>
                <a:spcPts val="0"/>
              </a:spcAft>
              <a:buClr>
                <a:schemeClr val="dk1"/>
              </a:buClr>
              <a:buSzPts val="2380"/>
              <a:buFont typeface="Arial"/>
              <a:buNone/>
            </a:pPr>
            <a:r>
              <a:t/>
            </a:r>
            <a:endParaRPr b="0" i="0" sz="2700" u="none" cap="none" strike="noStrike">
              <a:solidFill>
                <a:schemeClr val="dk1"/>
              </a:solidFill>
              <a:latin typeface="Arial"/>
              <a:ea typeface="Arial"/>
              <a:cs typeface="Arial"/>
              <a:sym typeface="Arial"/>
            </a:endParaRPr>
          </a:p>
          <a:p>
            <a:pPr indent="-285750" lvl="0" marL="228600" marR="0" rtl="0" algn="l">
              <a:lnSpc>
                <a:spcPct val="70000"/>
              </a:lnSpc>
              <a:spcBef>
                <a:spcPts val="0"/>
              </a:spcBef>
              <a:spcAft>
                <a:spcPts val="0"/>
              </a:spcAft>
              <a:buClr>
                <a:schemeClr val="dk1"/>
              </a:buClr>
              <a:buSzPts val="3280"/>
              <a:buFont typeface="Arial"/>
              <a:buChar char="•"/>
            </a:pPr>
            <a:r>
              <a:rPr lang="en-US" sz="2700">
                <a:solidFill>
                  <a:schemeClr val="dk1"/>
                </a:solidFill>
              </a:rPr>
              <a:t>Builds on CP Minimum Standards</a:t>
            </a:r>
            <a:endParaRPr sz="2300"/>
          </a:p>
          <a:p>
            <a:pPr indent="-228600" lvl="0" marL="228600" marR="0" rtl="0" algn="l">
              <a:lnSpc>
                <a:spcPct val="70000"/>
              </a:lnSpc>
              <a:spcBef>
                <a:spcPts val="0"/>
              </a:spcBef>
              <a:spcAft>
                <a:spcPts val="0"/>
              </a:spcAft>
              <a:buNone/>
            </a:pPr>
            <a:r>
              <a:t/>
            </a:r>
            <a:endParaRPr b="0" i="0" sz="2700" u="none" cap="none" strike="noStrike">
              <a:solidFill>
                <a:schemeClr val="dk1"/>
              </a:solidFill>
              <a:latin typeface="Arial"/>
              <a:ea typeface="Arial"/>
              <a:cs typeface="Arial"/>
              <a:sym typeface="Arial"/>
            </a:endParaRPr>
          </a:p>
          <a:p>
            <a:pPr indent="-285750" lvl="0" marL="228600" rtl="0" algn="l">
              <a:lnSpc>
                <a:spcPct val="70000"/>
              </a:lnSpc>
              <a:spcBef>
                <a:spcPts val="0"/>
              </a:spcBef>
              <a:spcAft>
                <a:spcPts val="0"/>
              </a:spcAft>
              <a:buClr>
                <a:schemeClr val="dk1"/>
              </a:buClr>
              <a:buSzPts val="3280"/>
              <a:buChar char="•"/>
            </a:pPr>
            <a:r>
              <a:rPr lang="en-US" sz="2700">
                <a:solidFill>
                  <a:schemeClr val="dk1"/>
                </a:solidFill>
              </a:rPr>
              <a:t>Expected standards of performance</a:t>
            </a:r>
            <a:endParaRPr b="0" i="0" sz="2700" u="none" cap="none" strike="noStrike">
              <a:solidFill>
                <a:schemeClr val="dk1"/>
              </a:solidFill>
              <a:latin typeface="Arial"/>
              <a:ea typeface="Arial"/>
              <a:cs typeface="Arial"/>
              <a:sym typeface="Arial"/>
            </a:endParaRPr>
          </a:p>
          <a:p>
            <a:pPr indent="0" lvl="0" marL="0" marR="0" rtl="0" algn="l">
              <a:lnSpc>
                <a:spcPct val="70000"/>
              </a:lnSpc>
              <a:spcBef>
                <a:spcPts val="0"/>
              </a:spcBef>
              <a:spcAft>
                <a:spcPts val="0"/>
              </a:spcAft>
              <a:buClr>
                <a:schemeClr val="dk1"/>
              </a:buClr>
              <a:buSzPts val="2380"/>
              <a:buFont typeface="Arial"/>
              <a:buNone/>
            </a:pPr>
            <a:r>
              <a:t/>
            </a:r>
            <a:endParaRPr b="0" i="0" sz="2700" u="none" cap="none" strike="noStrike">
              <a:solidFill>
                <a:schemeClr val="dk1"/>
              </a:solidFill>
              <a:latin typeface="Arial"/>
              <a:ea typeface="Arial"/>
              <a:cs typeface="Arial"/>
              <a:sym typeface="Arial"/>
            </a:endParaRPr>
          </a:p>
          <a:p>
            <a:pPr indent="-285750" lvl="0" marL="228600" marR="0" rtl="0" algn="l">
              <a:lnSpc>
                <a:spcPct val="70000"/>
              </a:lnSpc>
              <a:spcBef>
                <a:spcPts val="0"/>
              </a:spcBef>
              <a:spcAft>
                <a:spcPts val="0"/>
              </a:spcAft>
              <a:buClr>
                <a:schemeClr val="dk1"/>
              </a:buClr>
              <a:buSzPts val="3280"/>
              <a:buFont typeface="Arial"/>
              <a:buChar char="•"/>
            </a:pPr>
            <a:r>
              <a:rPr lang="en-US" sz="2700">
                <a:solidFill>
                  <a:schemeClr val="dk1"/>
                </a:solidFill>
              </a:rPr>
              <a:t>Sector-wide guidance</a:t>
            </a:r>
            <a:endParaRPr b="0" i="0" sz="2700" u="none" cap="none" strike="noStrike">
              <a:solidFill>
                <a:srgbClr val="000000"/>
              </a:solidFill>
              <a:latin typeface="Arial"/>
              <a:ea typeface="Arial"/>
              <a:cs typeface="Arial"/>
              <a:sym typeface="Arial"/>
            </a:endParaRPr>
          </a:p>
          <a:p>
            <a:pPr indent="-77470" lvl="0" marL="228600" marR="0" rtl="0" algn="l">
              <a:lnSpc>
                <a:spcPct val="70000"/>
              </a:lnSpc>
              <a:spcBef>
                <a:spcPts val="0"/>
              </a:spcBef>
              <a:spcAft>
                <a:spcPts val="0"/>
              </a:spcAft>
              <a:buClr>
                <a:schemeClr val="dk1"/>
              </a:buClr>
              <a:buSzPts val="2380"/>
              <a:buFont typeface="Arial"/>
              <a:buNone/>
            </a:pPr>
            <a:r>
              <a:t/>
            </a:r>
            <a:endParaRPr b="0" i="0" sz="1800" u="none" cap="none" strike="noStrike">
              <a:solidFill>
                <a:schemeClr val="dk1"/>
              </a:solidFill>
              <a:latin typeface="Arial"/>
              <a:ea typeface="Arial"/>
              <a:cs typeface="Arial"/>
              <a:sym typeface="Arial"/>
            </a:endParaRPr>
          </a:p>
          <a:p>
            <a:pPr indent="-77470" lvl="0" marL="228600" marR="0" rtl="0" algn="l">
              <a:lnSpc>
                <a:spcPct val="70000"/>
              </a:lnSpc>
              <a:spcBef>
                <a:spcPts val="0"/>
              </a:spcBef>
              <a:spcAft>
                <a:spcPts val="0"/>
              </a:spcAft>
              <a:buClr>
                <a:schemeClr val="dk1"/>
              </a:buClr>
              <a:buSzPts val="2380"/>
              <a:buFont typeface="Arial"/>
              <a:buNone/>
            </a:pPr>
            <a:r>
              <a:t/>
            </a:r>
            <a:endParaRPr b="0" i="0" sz="1600" u="none" cap="none" strike="noStrike">
              <a:solidFill>
                <a:schemeClr val="dk1"/>
              </a:solidFill>
              <a:latin typeface="Helvetica Neue"/>
              <a:ea typeface="Helvetica Neue"/>
              <a:cs typeface="Helvetica Neue"/>
              <a:sym typeface="Helvetica Neue"/>
            </a:endParaRPr>
          </a:p>
          <a:p>
            <a:pPr indent="-77470" lvl="0" marL="228600" marR="0" rtl="0" algn="l">
              <a:lnSpc>
                <a:spcPct val="70000"/>
              </a:lnSpc>
              <a:spcBef>
                <a:spcPts val="0"/>
              </a:spcBef>
              <a:spcAft>
                <a:spcPts val="0"/>
              </a:spcAft>
              <a:buClr>
                <a:schemeClr val="dk1"/>
              </a:buClr>
              <a:buSzPts val="2380"/>
              <a:buFont typeface="Arial"/>
              <a:buNone/>
            </a:pPr>
            <a:r>
              <a:t/>
            </a:r>
            <a:endParaRPr b="0" i="0" sz="1600" u="none" cap="none" strike="noStrike">
              <a:solidFill>
                <a:schemeClr val="dk1"/>
              </a:solidFill>
              <a:latin typeface="Helvetica Neue"/>
              <a:ea typeface="Helvetica Neue"/>
              <a:cs typeface="Helvetica Neue"/>
              <a:sym typeface="Helvetica Neue"/>
            </a:endParaRPr>
          </a:p>
          <a:p>
            <a:pPr indent="-77470" lvl="0" marL="228600" marR="0" rtl="0" algn="l">
              <a:lnSpc>
                <a:spcPct val="70000"/>
              </a:lnSpc>
              <a:spcBef>
                <a:spcPts val="0"/>
              </a:spcBef>
              <a:spcAft>
                <a:spcPts val="0"/>
              </a:spcAft>
              <a:buClr>
                <a:schemeClr val="dk1"/>
              </a:buClr>
              <a:buSzPts val="2380"/>
              <a:buFont typeface="Arial"/>
              <a:buNone/>
            </a:pPr>
            <a:r>
              <a:t/>
            </a:r>
            <a:endParaRPr b="0" i="0" sz="1600" u="none" cap="none" strike="noStrike">
              <a:solidFill>
                <a:schemeClr val="dk1"/>
              </a:solidFill>
              <a:latin typeface="Helvetica Neue"/>
              <a:ea typeface="Helvetica Neue"/>
              <a:cs typeface="Helvetica Neue"/>
              <a:sym typeface="Helvetica Neue"/>
            </a:endParaRPr>
          </a:p>
          <a:p>
            <a:pPr indent="-77470" lvl="0" marL="228600" marR="0" rtl="0" algn="l">
              <a:lnSpc>
                <a:spcPct val="70000"/>
              </a:lnSpc>
              <a:spcBef>
                <a:spcPts val="0"/>
              </a:spcBef>
              <a:spcAft>
                <a:spcPts val="0"/>
              </a:spcAft>
              <a:buClr>
                <a:schemeClr val="dk1"/>
              </a:buClr>
              <a:buSzPts val="2380"/>
              <a:buFont typeface="Arial"/>
              <a:buNone/>
            </a:pPr>
            <a:r>
              <a:t/>
            </a:r>
            <a:endParaRPr b="0" i="0" sz="1600" u="none" cap="none" strike="noStrike">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0489C5"/>
                </a:solidFill>
                <a:latin typeface="Helvetica Neue"/>
                <a:ea typeface="Helvetica Neue"/>
                <a:cs typeface="Helvetica Neue"/>
                <a:sym typeface="Helvetica Neue"/>
              </a:rPr>
              <a:t>Structure</a:t>
            </a:r>
            <a:endParaRPr sz="5400">
              <a:solidFill>
                <a:srgbClr val="0489C5"/>
              </a:solidFill>
              <a:latin typeface="Helvetica Neue"/>
              <a:ea typeface="Helvetica Neue"/>
              <a:cs typeface="Helvetica Neue"/>
              <a:sym typeface="Helvetica Neue"/>
            </a:endParaRPr>
          </a:p>
        </p:txBody>
      </p:sp>
      <p:pic>
        <p:nvPicPr>
          <p:cNvPr descr="Titelname.jpeg" id="123" name="Google Shape;123;p16"/>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24" name="Google Shape;124;p16"/>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25" name="Google Shape;125;p16"/>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26" name="Google Shape;126;p16"/>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pic>
        <p:nvPicPr>
          <p:cNvPr id="127" name="Google Shape;127;p16"/>
          <p:cNvPicPr preferRelativeResize="0"/>
          <p:nvPr/>
        </p:nvPicPr>
        <p:blipFill>
          <a:blip r:embed="rId6">
            <a:alphaModFix/>
          </a:blip>
          <a:stretch>
            <a:fillRect/>
          </a:stretch>
        </p:blipFill>
        <p:spPr>
          <a:xfrm>
            <a:off x="3029025" y="1290925"/>
            <a:ext cx="5102225" cy="510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7"/>
          <p:cNvPicPr preferRelativeResize="0"/>
          <p:nvPr/>
        </p:nvPicPr>
        <p:blipFill>
          <a:blip r:embed="rId3">
            <a:alphaModFix/>
          </a:blip>
          <a:stretch>
            <a:fillRect/>
          </a:stretch>
        </p:blipFill>
        <p:spPr>
          <a:xfrm>
            <a:off x="1249750" y="0"/>
            <a:ext cx="9692499"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0489C5"/>
                </a:solidFill>
                <a:latin typeface="Helvetica Neue"/>
                <a:ea typeface="Helvetica Neue"/>
                <a:cs typeface="Helvetica Neue"/>
                <a:sym typeface="Helvetica Neue"/>
              </a:rPr>
              <a:t>Indicators</a:t>
            </a:r>
            <a:endParaRPr sz="5400">
              <a:solidFill>
                <a:srgbClr val="0489C5"/>
              </a:solidFill>
              <a:latin typeface="Helvetica Neue"/>
              <a:ea typeface="Helvetica Neue"/>
              <a:cs typeface="Helvetica Neue"/>
              <a:sym typeface="Helvetica Neue"/>
            </a:endParaRPr>
          </a:p>
        </p:txBody>
      </p:sp>
      <p:pic>
        <p:nvPicPr>
          <p:cNvPr descr="Titelname.jpeg" id="140" name="Google Shape;140;p18"/>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41" name="Google Shape;141;p18"/>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42" name="Google Shape;142;p18"/>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43" name="Google Shape;143;p18"/>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144" name="Google Shape;144;p18"/>
          <p:cNvSpPr txBox="1"/>
          <p:nvPr/>
        </p:nvSpPr>
        <p:spPr>
          <a:xfrm>
            <a:off x="604650" y="1619421"/>
            <a:ext cx="10982700" cy="2461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60000"/>
              </a:lnSpc>
              <a:spcBef>
                <a:spcPts val="0"/>
              </a:spcBef>
              <a:spcAft>
                <a:spcPts val="0"/>
              </a:spcAft>
              <a:buNone/>
            </a:pPr>
            <a:r>
              <a:t/>
            </a:r>
            <a:endParaRPr b="0" i="0" sz="1900" u="none" cap="none" strike="noStrike">
              <a:solidFill>
                <a:schemeClr val="dk1"/>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None/>
            </a:pPr>
            <a:r>
              <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361950" lvl="0" marL="342900" marR="0" rtl="0" algn="l">
              <a:lnSpc>
                <a:spcPct val="115000"/>
              </a:lnSpc>
              <a:spcBef>
                <a:spcPts val="0"/>
              </a:spcBef>
              <a:spcAft>
                <a:spcPts val="0"/>
              </a:spcAft>
              <a:buClr>
                <a:schemeClr val="dk1"/>
              </a:buClr>
              <a:buSzPts val="2680"/>
              <a:buChar char="•"/>
            </a:pPr>
            <a:r>
              <a:rPr b="0" i="0" lang="en-US" sz="2100" u="none" cap="none" strike="noStrike">
                <a:solidFill>
                  <a:schemeClr val="dk1"/>
                </a:solidFill>
                <a:latin typeface="Helvetica Neue"/>
                <a:ea typeface="Helvetica Neue"/>
                <a:cs typeface="Helvetica Neue"/>
                <a:sym typeface="Helvetica Neue"/>
              </a:rPr>
              <a:t>Behavioral indicat</a:t>
            </a:r>
            <a:r>
              <a:rPr lang="en-US" sz="2100">
                <a:solidFill>
                  <a:schemeClr val="dk1"/>
                </a:solidFill>
                <a:latin typeface="Helvetica Neue"/>
                <a:ea typeface="Helvetica Neue"/>
                <a:cs typeface="Helvetica Neue"/>
                <a:sym typeface="Helvetica Neue"/>
              </a:rPr>
              <a:t>ors describes </a:t>
            </a:r>
            <a:r>
              <a:rPr b="1" lang="en-US" sz="2100">
                <a:solidFill>
                  <a:schemeClr val="dk1"/>
                </a:solidFill>
                <a:latin typeface="Helvetica Neue"/>
                <a:ea typeface="Helvetica Neue"/>
                <a:cs typeface="Helvetica Neue"/>
                <a:sym typeface="Helvetica Neue"/>
              </a:rPr>
              <a:t>what effective performance looks like</a:t>
            </a:r>
            <a:r>
              <a:rPr lang="en-US" sz="2100">
                <a:solidFill>
                  <a:schemeClr val="dk1"/>
                </a:solidFill>
                <a:latin typeface="Helvetica Neue"/>
                <a:ea typeface="Helvetica Neue"/>
                <a:cs typeface="Helvetica Neue"/>
                <a:sym typeface="Helvetica Neue"/>
              </a:rPr>
              <a:t> and provides an </a:t>
            </a:r>
            <a:r>
              <a:rPr b="1" lang="en-US" sz="2100">
                <a:solidFill>
                  <a:schemeClr val="dk1"/>
                </a:solidFill>
                <a:latin typeface="Helvetica Neue"/>
                <a:ea typeface="Helvetica Neue"/>
                <a:cs typeface="Helvetica Neue"/>
                <a:sym typeface="Helvetica Neue"/>
              </a:rPr>
              <a:t>observable means of demonstrating competence</a:t>
            </a:r>
            <a:r>
              <a:rPr lang="en-US" sz="2100">
                <a:solidFill>
                  <a:schemeClr val="dk1"/>
                </a:solidFill>
                <a:latin typeface="Helvetica Neue"/>
                <a:ea typeface="Helvetica Neue"/>
                <a:cs typeface="Helvetica Neue"/>
                <a:sym typeface="Helvetica Neue"/>
              </a:rPr>
              <a:t> at a given level. </a:t>
            </a:r>
            <a:endParaRPr sz="2100">
              <a:solidFill>
                <a:schemeClr val="dk1"/>
              </a:solidFill>
              <a:latin typeface="Helvetica Neue"/>
              <a:ea typeface="Helvetica Neue"/>
              <a:cs typeface="Helvetica Neue"/>
              <a:sym typeface="Helvetica Neue"/>
            </a:endParaRPr>
          </a:p>
          <a:p>
            <a:pPr indent="0" lvl="0" marL="457200" marR="0" rtl="0" algn="l">
              <a:lnSpc>
                <a:spcPct val="115000"/>
              </a:lnSpc>
              <a:spcBef>
                <a:spcPts val="0"/>
              </a:spcBef>
              <a:spcAft>
                <a:spcPts val="0"/>
              </a:spcAft>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p:txBody>
      </p:sp>
      <p:sp>
        <p:nvSpPr>
          <p:cNvPr id="145" name="Google Shape;145;p18"/>
          <p:cNvSpPr txBox="1"/>
          <p:nvPr/>
        </p:nvSpPr>
        <p:spPr>
          <a:xfrm>
            <a:off x="2166750" y="3058050"/>
            <a:ext cx="6826800" cy="27294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60000"/>
              </a:lnSpc>
              <a:spcBef>
                <a:spcPts val="0"/>
              </a:spcBef>
              <a:spcAft>
                <a:spcPts val="0"/>
              </a:spcAft>
              <a:buClr>
                <a:srgbClr val="000000"/>
              </a:buClr>
              <a:buSzPts val="16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Clr>
                <a:srgbClr val="000000"/>
              </a:buClr>
              <a:buSzPts val="16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Clr>
                <a:srgbClr val="000000"/>
              </a:buClr>
              <a:buSzPts val="160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0" lvl="0" marL="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None/>
            </a:pPr>
            <a:r>
              <a:rPr b="1" i="0" lang="en-US" sz="2100" u="none" cap="none" strike="noStrike">
                <a:solidFill>
                  <a:schemeClr val="dk1"/>
                </a:solidFill>
                <a:latin typeface="Helvetica Neue"/>
                <a:ea typeface="Helvetica Neue"/>
                <a:cs typeface="Helvetica Neue"/>
                <a:sym typeface="Helvetica Neue"/>
              </a:rPr>
              <a:t>Behavioral indicators </a:t>
            </a:r>
            <a:r>
              <a:rPr b="0" i="0" lang="en-US" sz="2100" u="none" cap="none" strike="noStrike">
                <a:solidFill>
                  <a:schemeClr val="dk1"/>
                </a:solidFill>
                <a:latin typeface="Helvetica Neue"/>
                <a:ea typeface="Helvetica Neue"/>
                <a:cs typeface="Helvetica Neue"/>
                <a:sym typeface="Helvetica Neue"/>
              </a:rPr>
              <a:t>are </a:t>
            </a:r>
            <a:r>
              <a:rPr b="1" i="0" lang="en-US" sz="2100" u="none" cap="none" strike="noStrike">
                <a:solidFill>
                  <a:schemeClr val="dk1"/>
                </a:solidFill>
                <a:latin typeface="Helvetica Neue"/>
                <a:ea typeface="Helvetica Neue"/>
                <a:cs typeface="Helvetica Neue"/>
                <a:sym typeface="Helvetica Neue"/>
              </a:rPr>
              <a:t>listed at 3 levels</a:t>
            </a:r>
            <a:r>
              <a:rPr b="0" i="0" lang="en-US" sz="2100" u="none" cap="none" strike="noStrike">
                <a:solidFill>
                  <a:schemeClr val="dk1"/>
                </a:solidFill>
                <a:latin typeface="Helvetica Neue"/>
                <a:ea typeface="Helvetica Neue"/>
                <a:cs typeface="Helvetica Neue"/>
                <a:sym typeface="Helvetica Neue"/>
              </a:rPr>
              <a:t>:</a:t>
            </a:r>
            <a:endParaRPr b="0" i="0" sz="2100" u="none" cap="none" strike="noStrike">
              <a:solidFill>
                <a:srgbClr val="000000"/>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Clr>
                <a:srgbClr val="000000"/>
              </a:buClr>
              <a:buSzPts val="1800"/>
              <a:buFont typeface="Arial"/>
              <a:buNone/>
            </a:pPr>
            <a:r>
              <a:t/>
            </a:r>
            <a:endParaRPr b="0" i="0" sz="2100" u="none" cap="none" strike="noStrike">
              <a:solidFill>
                <a:schemeClr val="dk1"/>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Clr>
                <a:srgbClr val="000000"/>
              </a:buClr>
              <a:buSzPts val="1800"/>
              <a:buFont typeface="Arial"/>
              <a:buNone/>
            </a:pPr>
            <a:r>
              <a:rPr b="1" i="0" lang="en-US" sz="2100" u="none" cap="none" strike="noStrike">
                <a:solidFill>
                  <a:schemeClr val="dk1"/>
                </a:solidFill>
                <a:latin typeface="Helvetica Neue"/>
                <a:ea typeface="Helvetica Neue"/>
                <a:cs typeface="Helvetica Neue"/>
                <a:sym typeface="Helvetica Neue"/>
              </a:rPr>
              <a:t>	Level 1:      </a:t>
            </a:r>
            <a:r>
              <a:rPr lang="en-US" sz="2100">
                <a:solidFill>
                  <a:schemeClr val="dk1"/>
                </a:solidFill>
                <a:latin typeface="Helvetica Neue"/>
                <a:ea typeface="Helvetica Neue"/>
                <a:cs typeface="Helvetica Neue"/>
                <a:sym typeface="Helvetica Neue"/>
              </a:rPr>
              <a:t>implementation</a:t>
            </a:r>
            <a:r>
              <a:rPr lang="en-US" sz="2100">
                <a:solidFill>
                  <a:schemeClr val="dk1"/>
                </a:solidFill>
                <a:latin typeface="Helvetica Neue"/>
                <a:ea typeface="Helvetica Neue"/>
                <a:cs typeface="Helvetica Neue"/>
                <a:sym typeface="Helvetica Neue"/>
              </a:rPr>
              <a:t>, or limited experience</a:t>
            </a:r>
            <a:endParaRPr sz="1700"/>
          </a:p>
          <a:p>
            <a:pPr indent="-228600" lvl="0" marL="228600" marR="0" rtl="0" algn="l">
              <a:lnSpc>
                <a:spcPct val="60000"/>
              </a:lnSpc>
              <a:spcBef>
                <a:spcPts val="0"/>
              </a:spcBef>
              <a:spcAft>
                <a:spcPts val="0"/>
              </a:spcAft>
              <a:buClr>
                <a:srgbClr val="000000"/>
              </a:buClr>
              <a:buSzPts val="1800"/>
              <a:buFont typeface="Arial"/>
              <a:buNone/>
            </a:pPr>
            <a:br>
              <a:rPr b="0" i="0" lang="en-US" sz="2100" u="none" cap="none" strike="noStrike">
                <a:solidFill>
                  <a:schemeClr val="dk1"/>
                </a:solidFill>
                <a:latin typeface="Helvetica Neue"/>
                <a:ea typeface="Helvetica Neue"/>
                <a:cs typeface="Helvetica Neue"/>
                <a:sym typeface="Helvetica Neue"/>
              </a:rPr>
            </a:br>
            <a:r>
              <a:rPr b="1" i="0" lang="en-US" sz="2100" u="none" cap="none" strike="noStrike">
                <a:solidFill>
                  <a:schemeClr val="dk1"/>
                </a:solidFill>
                <a:latin typeface="Helvetica Neue"/>
                <a:ea typeface="Helvetica Neue"/>
                <a:cs typeface="Helvetica Neue"/>
                <a:sym typeface="Helvetica Neue"/>
              </a:rPr>
              <a:t>Level 2       </a:t>
            </a:r>
            <a:r>
              <a:rPr lang="en-US" sz="2100">
                <a:solidFill>
                  <a:schemeClr val="dk1"/>
                </a:solidFill>
                <a:latin typeface="Helvetica Neue"/>
                <a:ea typeface="Helvetica Neue"/>
                <a:cs typeface="Helvetica Neue"/>
                <a:sym typeface="Helvetica Neue"/>
              </a:rPr>
              <a:t>management, or some experience</a:t>
            </a:r>
            <a:endParaRPr b="0" i="0" sz="2100" u="none" cap="none" strike="noStrike">
              <a:solidFill>
                <a:srgbClr val="000000"/>
              </a:solidFill>
              <a:latin typeface="Helvetica Neue"/>
              <a:ea typeface="Helvetica Neue"/>
              <a:cs typeface="Helvetica Neue"/>
              <a:sym typeface="Helvetica Neue"/>
            </a:endParaRPr>
          </a:p>
          <a:p>
            <a:pPr indent="-228600" lvl="0" marL="228600" marR="0" rtl="0" algn="l">
              <a:lnSpc>
                <a:spcPct val="60000"/>
              </a:lnSpc>
              <a:spcBef>
                <a:spcPts val="0"/>
              </a:spcBef>
              <a:spcAft>
                <a:spcPts val="0"/>
              </a:spcAft>
              <a:buClr>
                <a:srgbClr val="000000"/>
              </a:buClr>
              <a:buSzPts val="1800"/>
              <a:buFont typeface="Arial"/>
              <a:buNone/>
            </a:pPr>
            <a:r>
              <a:rPr b="0" i="0" lang="en-US" sz="2100" u="none" cap="none" strike="noStrike">
                <a:solidFill>
                  <a:schemeClr val="dk1"/>
                </a:solidFill>
                <a:latin typeface="Helvetica Neue"/>
                <a:ea typeface="Helvetica Neue"/>
                <a:cs typeface="Helvetica Neue"/>
                <a:sym typeface="Helvetica Neue"/>
              </a:rPr>
              <a:t> 		       </a:t>
            </a:r>
            <a:br>
              <a:rPr b="0" i="0" lang="en-US" sz="2100" u="none" cap="none" strike="noStrike">
                <a:solidFill>
                  <a:schemeClr val="dk1"/>
                </a:solidFill>
                <a:latin typeface="Helvetica Neue"/>
                <a:ea typeface="Helvetica Neue"/>
                <a:cs typeface="Helvetica Neue"/>
                <a:sym typeface="Helvetica Neue"/>
              </a:rPr>
            </a:br>
            <a:r>
              <a:rPr b="1" i="0" lang="en-US" sz="2100" u="none" cap="none" strike="noStrike">
                <a:solidFill>
                  <a:schemeClr val="dk1"/>
                </a:solidFill>
                <a:latin typeface="Helvetica Neue"/>
                <a:ea typeface="Helvetica Neue"/>
                <a:cs typeface="Helvetica Neue"/>
                <a:sym typeface="Helvetica Neue"/>
              </a:rPr>
              <a:t>Level 3:      </a:t>
            </a:r>
            <a:r>
              <a:rPr lang="en-US" sz="2100">
                <a:solidFill>
                  <a:schemeClr val="dk1"/>
                </a:solidFill>
                <a:latin typeface="Helvetica Neue"/>
                <a:ea typeface="Helvetica Neue"/>
                <a:cs typeface="Helvetica Neue"/>
                <a:sym typeface="Helvetica Neue"/>
              </a:rPr>
              <a:t>leading, or significant experience</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a:p>
            <a:pPr indent="-77470" lvl="0" marL="228600" marR="0" rtl="0" algn="l">
              <a:lnSpc>
                <a:spcPct val="60000"/>
              </a:lnSpc>
              <a:spcBef>
                <a:spcPts val="0"/>
              </a:spcBef>
              <a:spcAft>
                <a:spcPts val="0"/>
              </a:spcAft>
              <a:buClr>
                <a:schemeClr val="dk1"/>
              </a:buClr>
              <a:buSzPts val="2380"/>
              <a:buFont typeface="Arial"/>
              <a:buNone/>
            </a:pPr>
            <a:r>
              <a:t/>
            </a:r>
            <a:endParaRPr b="0" i="0" sz="1900" u="none" cap="none" strike="noStrike">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Titelname.jpeg" id="151" name="Google Shape;151;p19"/>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52" name="Google Shape;152;p19"/>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53" name="Google Shape;153;p19"/>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54" name="Google Shape;154;p19"/>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155" name="Google Shape;155;p19"/>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733860"/>
                </a:solidFill>
              </a:rPr>
              <a:t>Guiding Principles</a:t>
            </a:r>
            <a:endParaRPr sz="5400">
              <a:solidFill>
                <a:srgbClr val="733860"/>
              </a:solidFill>
            </a:endParaRPr>
          </a:p>
        </p:txBody>
      </p:sp>
      <p:sp>
        <p:nvSpPr>
          <p:cNvPr id="156" name="Google Shape;156;p19"/>
          <p:cNvSpPr txBox="1"/>
          <p:nvPr/>
        </p:nvSpPr>
        <p:spPr>
          <a:xfrm>
            <a:off x="5257800" y="2536795"/>
            <a:ext cx="59691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SzPts val="1800"/>
              <a:buFont typeface="Arial"/>
              <a:buNone/>
            </a:pPr>
            <a:r>
              <a:rPr lang="en-US" sz="2400">
                <a:solidFill>
                  <a:schemeClr val="dk1"/>
                </a:solidFill>
                <a:latin typeface="Helvetica Neue"/>
                <a:ea typeface="Helvetica Neue"/>
                <a:cs typeface="Helvetica Neue"/>
                <a:sym typeface="Helvetica Neue"/>
              </a:rPr>
              <a:t>Describe</a:t>
            </a:r>
            <a:r>
              <a:rPr b="1" lang="en-US" sz="2400">
                <a:solidFill>
                  <a:schemeClr val="dk1"/>
                </a:solidFill>
                <a:latin typeface="Helvetica Neue"/>
                <a:ea typeface="Helvetica Neue"/>
                <a:cs typeface="Helvetica Neue"/>
                <a:sym typeface="Helvetica Neue"/>
              </a:rPr>
              <a:t> expected behaviours </a:t>
            </a:r>
            <a:r>
              <a:rPr lang="en-US" sz="2400">
                <a:solidFill>
                  <a:schemeClr val="dk1"/>
                </a:solidFill>
                <a:latin typeface="Helvetica Neue"/>
                <a:ea typeface="Helvetica Neue"/>
                <a:cs typeface="Helvetica Neue"/>
                <a:sym typeface="Helvetica Neue"/>
              </a:rPr>
              <a:t>that should be employed</a:t>
            </a:r>
            <a:r>
              <a:rPr b="1" lang="en-US" sz="2400">
                <a:solidFill>
                  <a:schemeClr val="dk1"/>
                </a:solidFill>
                <a:latin typeface="Helvetica Neue"/>
                <a:ea typeface="Helvetica Neue"/>
                <a:cs typeface="Helvetica Neue"/>
                <a:sym typeface="Helvetica Neue"/>
              </a:rPr>
              <a:t> to role model the guiding principles </a:t>
            </a:r>
            <a:r>
              <a:rPr lang="en-US" sz="2400">
                <a:solidFill>
                  <a:schemeClr val="dk1"/>
                </a:solidFill>
                <a:latin typeface="Helvetica Neue"/>
                <a:ea typeface="Helvetica Neue"/>
                <a:cs typeface="Helvetica Neue"/>
                <a:sym typeface="Helvetica Neue"/>
              </a:rPr>
              <a:t>that are</a:t>
            </a:r>
            <a:r>
              <a:rPr b="1" lang="en-US" sz="2400">
                <a:solidFill>
                  <a:schemeClr val="dk1"/>
                </a:solidFill>
                <a:latin typeface="Helvetica Neue"/>
                <a:ea typeface="Helvetica Neue"/>
                <a:cs typeface="Helvetica Neue"/>
                <a:sym typeface="Helvetica Neue"/>
              </a:rPr>
              <a:t> essential to fully implementing child protection in humanitarian action programming.</a:t>
            </a:r>
            <a:r>
              <a:rPr b="1" lang="en-US" sz="1000">
                <a:solidFill>
                  <a:schemeClr val="dk1"/>
                </a:solidFill>
                <a:latin typeface="Helvetica Neue"/>
                <a:ea typeface="Helvetica Neue"/>
                <a:cs typeface="Helvetica Neue"/>
                <a:sym typeface="Helvetica Neue"/>
              </a:rPr>
              <a:t> </a:t>
            </a:r>
            <a:endParaRPr b="1" i="0" sz="2400" u="none" cap="none" strike="noStrike">
              <a:solidFill>
                <a:schemeClr val="dk1"/>
              </a:solidFill>
              <a:latin typeface="Helvetica Neue"/>
              <a:ea typeface="Helvetica Neue"/>
              <a:cs typeface="Helvetica Neue"/>
              <a:sym typeface="Helvetica Neue"/>
            </a:endParaRPr>
          </a:p>
        </p:txBody>
      </p:sp>
      <p:pic>
        <p:nvPicPr>
          <p:cNvPr id="157" name="Google Shape;157;p19"/>
          <p:cNvPicPr preferRelativeResize="0"/>
          <p:nvPr/>
        </p:nvPicPr>
        <p:blipFill>
          <a:blip r:embed="rId6">
            <a:alphaModFix/>
          </a:blip>
          <a:stretch>
            <a:fillRect/>
          </a:stretch>
        </p:blipFill>
        <p:spPr>
          <a:xfrm>
            <a:off x="152400" y="1443334"/>
            <a:ext cx="47625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Titelname.jpeg" id="163" name="Google Shape;163;p20"/>
          <p:cNvPicPr preferRelativeResize="0"/>
          <p:nvPr/>
        </p:nvPicPr>
        <p:blipFill rotWithShape="1">
          <a:blip r:embed="rId3">
            <a:alphaModFix/>
          </a:blip>
          <a:srcRect b="0" l="0" r="0" t="0"/>
          <a:stretch/>
        </p:blipFill>
        <p:spPr>
          <a:xfrm>
            <a:off x="10474617" y="65173"/>
            <a:ext cx="1608667" cy="1249154"/>
          </a:xfrm>
          <a:prstGeom prst="rect">
            <a:avLst/>
          </a:prstGeom>
          <a:noFill/>
          <a:ln>
            <a:noFill/>
          </a:ln>
        </p:spPr>
      </p:pic>
      <p:pic>
        <p:nvPicPr>
          <p:cNvPr descr="long line of CPMS colors.jpeg" id="164" name="Google Shape;164;p20"/>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65" name="Google Shape;165;p20"/>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66" name="Google Shape;166;p20"/>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pic>
        <p:nvPicPr>
          <p:cNvPr id="167" name="Google Shape;167;p20"/>
          <p:cNvPicPr preferRelativeResize="0"/>
          <p:nvPr/>
        </p:nvPicPr>
        <p:blipFill>
          <a:blip r:embed="rId6">
            <a:alphaModFix/>
          </a:blip>
          <a:stretch>
            <a:fillRect/>
          </a:stretch>
        </p:blipFill>
        <p:spPr>
          <a:xfrm>
            <a:off x="313275" y="828435"/>
            <a:ext cx="11878723" cy="57247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Titelname.jpeg" id="173" name="Google Shape;173;p21"/>
          <p:cNvPicPr preferRelativeResize="0"/>
          <p:nvPr/>
        </p:nvPicPr>
        <p:blipFill rotWithShape="1">
          <a:blip r:embed="rId3">
            <a:alphaModFix/>
          </a:blip>
          <a:srcRect b="0" l="0" r="0" t="0"/>
          <a:stretch/>
        </p:blipFill>
        <p:spPr>
          <a:xfrm>
            <a:off x="10422467" y="188223"/>
            <a:ext cx="1608667" cy="1249154"/>
          </a:xfrm>
          <a:prstGeom prst="rect">
            <a:avLst/>
          </a:prstGeom>
          <a:noFill/>
          <a:ln>
            <a:noFill/>
          </a:ln>
        </p:spPr>
      </p:pic>
      <p:pic>
        <p:nvPicPr>
          <p:cNvPr descr="long line of CPMS colors.jpeg" id="174" name="Google Shape;174;p21"/>
          <p:cNvPicPr preferRelativeResize="0"/>
          <p:nvPr/>
        </p:nvPicPr>
        <p:blipFill rotWithShape="1">
          <a:blip r:embed="rId4">
            <a:alphaModFix/>
          </a:blip>
          <a:srcRect b="0" l="0" r="0" t="0"/>
          <a:stretch/>
        </p:blipFill>
        <p:spPr>
          <a:xfrm>
            <a:off x="0" y="6553200"/>
            <a:ext cx="5537200" cy="304800"/>
          </a:xfrm>
          <a:prstGeom prst="rect">
            <a:avLst/>
          </a:prstGeom>
          <a:noFill/>
          <a:ln>
            <a:noFill/>
          </a:ln>
        </p:spPr>
      </p:pic>
      <p:pic>
        <p:nvPicPr>
          <p:cNvPr descr="long line of CPMS colors.jpeg" id="175" name="Google Shape;175;p21"/>
          <p:cNvPicPr preferRelativeResize="0"/>
          <p:nvPr/>
        </p:nvPicPr>
        <p:blipFill rotWithShape="1">
          <a:blip r:embed="rId4">
            <a:alphaModFix/>
          </a:blip>
          <a:srcRect b="0" l="0" r="0" t="0"/>
          <a:stretch/>
        </p:blipFill>
        <p:spPr>
          <a:xfrm>
            <a:off x="5486400" y="6553200"/>
            <a:ext cx="5537200" cy="304800"/>
          </a:xfrm>
          <a:prstGeom prst="rect">
            <a:avLst/>
          </a:prstGeom>
          <a:noFill/>
          <a:ln>
            <a:noFill/>
          </a:ln>
        </p:spPr>
      </p:pic>
      <p:pic>
        <p:nvPicPr>
          <p:cNvPr descr="long line of CPMS colors copy.jpeg" id="176" name="Google Shape;176;p21"/>
          <p:cNvPicPr preferRelativeResize="0"/>
          <p:nvPr/>
        </p:nvPicPr>
        <p:blipFill rotWithShape="1">
          <a:blip r:embed="rId5">
            <a:alphaModFix/>
          </a:blip>
          <a:srcRect b="0" l="0" r="0" t="0"/>
          <a:stretch/>
        </p:blipFill>
        <p:spPr>
          <a:xfrm>
            <a:off x="8483600" y="6559550"/>
            <a:ext cx="3708400" cy="298450"/>
          </a:xfrm>
          <a:prstGeom prst="rect">
            <a:avLst/>
          </a:prstGeom>
          <a:noFill/>
          <a:ln>
            <a:noFill/>
          </a:ln>
        </p:spPr>
      </p:pic>
      <p:sp>
        <p:nvSpPr>
          <p:cNvPr id="177" name="Google Shape;177;p21"/>
          <p:cNvSpPr txBox="1"/>
          <p:nvPr>
            <p:ph type="ctrTitle"/>
          </p:nvPr>
        </p:nvSpPr>
        <p:spPr>
          <a:xfrm>
            <a:off x="1008147" y="413639"/>
            <a:ext cx="9144000" cy="877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489C5"/>
              </a:buClr>
              <a:buSzPts val="5400"/>
              <a:buFont typeface="Calibri"/>
              <a:buNone/>
            </a:pPr>
            <a:r>
              <a:rPr lang="en-US" sz="5400">
                <a:solidFill>
                  <a:srgbClr val="207D80"/>
                </a:solidFill>
              </a:rPr>
              <a:t>Technical Competencies</a:t>
            </a:r>
            <a:endParaRPr sz="5400">
              <a:solidFill>
                <a:srgbClr val="207D80"/>
              </a:solidFill>
            </a:endParaRPr>
          </a:p>
        </p:txBody>
      </p:sp>
      <p:sp>
        <p:nvSpPr>
          <p:cNvPr id="178" name="Google Shape;178;p21"/>
          <p:cNvSpPr txBox="1"/>
          <p:nvPr/>
        </p:nvSpPr>
        <p:spPr>
          <a:xfrm>
            <a:off x="5241305" y="2423569"/>
            <a:ext cx="6509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2000">
                <a:solidFill>
                  <a:schemeClr val="dk1"/>
                </a:solidFill>
                <a:latin typeface="Helvetica Neue"/>
                <a:ea typeface="Helvetica Neue"/>
                <a:cs typeface="Helvetica Neue"/>
                <a:sym typeface="Helvetica Neue"/>
              </a:rPr>
              <a:t>A</a:t>
            </a:r>
            <a:r>
              <a:rPr b="0" i="0" lang="en-US" sz="2000" u="none" cap="none" strike="noStrike">
                <a:solidFill>
                  <a:schemeClr val="dk1"/>
                </a:solidFill>
                <a:latin typeface="Helvetica Neue"/>
                <a:ea typeface="Helvetica Neue"/>
                <a:cs typeface="Helvetica Neue"/>
                <a:sym typeface="Helvetica Neue"/>
              </a:rPr>
              <a:t> measurable set of </a:t>
            </a:r>
            <a:r>
              <a:rPr b="1" i="0" lang="en-US" sz="2000" u="none" cap="none" strike="noStrike">
                <a:solidFill>
                  <a:schemeClr val="dk1"/>
                </a:solidFill>
                <a:latin typeface="Helvetica Neue"/>
                <a:ea typeface="Helvetica Neue"/>
                <a:cs typeface="Helvetica Neue"/>
                <a:sym typeface="Helvetica Neue"/>
              </a:rPr>
              <a:t>knowledge, skills </a:t>
            </a:r>
            <a:r>
              <a:rPr b="0" i="0" lang="en-US" sz="2000" u="none" cap="none" strike="noStrike">
                <a:solidFill>
                  <a:schemeClr val="dk1"/>
                </a:solidFill>
                <a:latin typeface="Helvetica Neue"/>
                <a:ea typeface="Helvetica Neue"/>
                <a:cs typeface="Helvetica Neue"/>
                <a:sym typeface="Helvetica Neue"/>
              </a:rPr>
              <a:t>or </a:t>
            </a:r>
            <a:r>
              <a:rPr b="1" i="0" lang="en-US" sz="2000" u="none" cap="none" strike="noStrike">
                <a:solidFill>
                  <a:schemeClr val="dk1"/>
                </a:solidFill>
                <a:latin typeface="Helvetica Neue"/>
                <a:ea typeface="Helvetica Neue"/>
                <a:cs typeface="Helvetica Neue"/>
                <a:sym typeface="Helvetica Neue"/>
              </a:rPr>
              <a:t>attributes, </a:t>
            </a:r>
            <a:r>
              <a:rPr b="0" i="0" lang="en-US" sz="2000" u="none" cap="none" strike="noStrike">
                <a:solidFill>
                  <a:schemeClr val="dk1"/>
                </a:solidFill>
                <a:latin typeface="Helvetica Neue"/>
                <a:ea typeface="Helvetica Neue"/>
                <a:cs typeface="Helvetica Neue"/>
                <a:sym typeface="Helvetica Neue"/>
              </a:rPr>
              <a:t>and </a:t>
            </a:r>
            <a:r>
              <a:rPr b="1" i="0" lang="en-US" sz="2000" u="none" cap="none" strike="noStrike">
                <a:solidFill>
                  <a:schemeClr val="dk1"/>
                </a:solidFill>
                <a:latin typeface="Helvetica Neue"/>
                <a:ea typeface="Helvetica Neue"/>
                <a:cs typeface="Helvetica Neue"/>
                <a:sym typeface="Helvetica Neue"/>
              </a:rPr>
              <a:t>learned expertise </a:t>
            </a:r>
            <a:r>
              <a:rPr b="0" i="0" lang="en-US" sz="2000" u="none" cap="none" strike="noStrike">
                <a:solidFill>
                  <a:schemeClr val="dk1"/>
                </a:solidFill>
                <a:latin typeface="Helvetica Neue"/>
                <a:ea typeface="Helvetica Neue"/>
                <a:cs typeface="Helvetica Neue"/>
                <a:sym typeface="Helvetica Neue"/>
              </a:rPr>
              <a:t>in a specific technical area of child protection required to effectively perform a task. </a:t>
            </a:r>
            <a:endParaRPr b="0" i="0" sz="2000" u="none" cap="none" strike="noStrike">
              <a:solidFill>
                <a:schemeClr val="dk1"/>
              </a:solidFill>
              <a:latin typeface="Helvetica Neue"/>
              <a:ea typeface="Helvetica Neue"/>
              <a:cs typeface="Helvetica Neue"/>
              <a:sym typeface="Helvetica Neue"/>
            </a:endParaRPr>
          </a:p>
        </p:txBody>
      </p:sp>
      <p:sp>
        <p:nvSpPr>
          <p:cNvPr id="179" name="Google Shape;179;p21"/>
          <p:cNvSpPr txBox="1"/>
          <p:nvPr/>
        </p:nvSpPr>
        <p:spPr>
          <a:xfrm>
            <a:off x="5270500" y="4759049"/>
            <a:ext cx="6464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2000">
                <a:solidFill>
                  <a:schemeClr val="dk1"/>
                </a:solidFill>
                <a:latin typeface="Helvetica Neue"/>
                <a:ea typeface="Helvetica Neue"/>
                <a:cs typeface="Helvetica Neue"/>
                <a:sym typeface="Helvetica Neue"/>
              </a:rPr>
              <a:t>A </a:t>
            </a:r>
            <a:r>
              <a:rPr b="0" i="0" lang="en-US" sz="2000" u="none" cap="none" strike="noStrike">
                <a:solidFill>
                  <a:schemeClr val="dk1"/>
                </a:solidFill>
                <a:latin typeface="Helvetica Neue"/>
                <a:ea typeface="Helvetica Neue"/>
                <a:cs typeface="Helvetica Neue"/>
                <a:sym typeface="Helvetica Neue"/>
              </a:rPr>
              <a:t>set of related competencies </a:t>
            </a:r>
            <a:r>
              <a:rPr b="1" i="0" lang="en-US" sz="2000" u="none" cap="none" strike="noStrike">
                <a:solidFill>
                  <a:schemeClr val="dk1"/>
                </a:solidFill>
                <a:latin typeface="Helvetica Neue"/>
                <a:ea typeface="Helvetica Neue"/>
                <a:cs typeface="Helvetica Neue"/>
                <a:sym typeface="Helvetica Neue"/>
              </a:rPr>
              <a:t>around a common area or thematic focus</a:t>
            </a:r>
            <a:r>
              <a:rPr b="0" i="0" lang="en-US" sz="2000" u="none" cap="none" strike="noStrike">
                <a:solidFill>
                  <a:schemeClr val="dk1"/>
                </a:solidFill>
                <a:latin typeface="Helvetica Neue"/>
                <a:ea typeface="Helvetica Neue"/>
                <a:cs typeface="Helvetica Neue"/>
                <a:sym typeface="Helvetica Neue"/>
              </a:rPr>
              <a:t>. The CPHA competency domains a</a:t>
            </a:r>
            <a:r>
              <a:rPr lang="en-US" sz="2000">
                <a:solidFill>
                  <a:schemeClr val="dk1"/>
                </a:solidFill>
                <a:latin typeface="Helvetica Neue"/>
                <a:ea typeface="Helvetica Neue"/>
                <a:cs typeface="Helvetica Neue"/>
                <a:sym typeface="Helvetica Neue"/>
              </a:rPr>
              <a:t>lign with</a:t>
            </a:r>
            <a:r>
              <a:rPr b="0" i="0" lang="en-US" sz="2000" u="none" cap="none" strike="noStrike">
                <a:solidFill>
                  <a:schemeClr val="dk1"/>
                </a:solidFill>
                <a:latin typeface="Helvetica Neue"/>
                <a:ea typeface="Helvetica Neue"/>
                <a:cs typeface="Helvetica Neue"/>
                <a:sym typeface="Helvetica Neue"/>
              </a:rPr>
              <a:t> the four pillars of the Child Protection in Humanitarian Action Minimum Standards </a:t>
            </a:r>
            <a:endParaRPr b="0" i="0" sz="2000" u="none" cap="none" strike="noStrike">
              <a:solidFill>
                <a:schemeClr val="dk1"/>
              </a:solidFill>
              <a:latin typeface="Helvetica Neue"/>
              <a:ea typeface="Helvetica Neue"/>
              <a:cs typeface="Helvetica Neue"/>
              <a:sym typeface="Helvetica Neue"/>
            </a:endParaRPr>
          </a:p>
        </p:txBody>
      </p:sp>
      <p:sp>
        <p:nvSpPr>
          <p:cNvPr id="180" name="Google Shape;180;p21"/>
          <p:cNvSpPr txBox="1"/>
          <p:nvPr/>
        </p:nvSpPr>
        <p:spPr>
          <a:xfrm>
            <a:off x="5247737" y="2021197"/>
            <a:ext cx="6223000"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Helvetica Neue"/>
                <a:ea typeface="Helvetica Neue"/>
                <a:cs typeface="Helvetica Neue"/>
                <a:sym typeface="Helvetica Neue"/>
              </a:rPr>
              <a:t>TECHNICAL COMPETENCIES:</a:t>
            </a:r>
            <a:endParaRPr b="1" i="0" sz="2000" u="none" cap="none" strike="noStrike">
              <a:solidFill>
                <a:schemeClr val="dk1"/>
              </a:solidFill>
              <a:latin typeface="Helvetica Neue"/>
              <a:ea typeface="Helvetica Neue"/>
              <a:cs typeface="Helvetica Neue"/>
              <a:sym typeface="Helvetica Neue"/>
            </a:endParaRPr>
          </a:p>
        </p:txBody>
      </p:sp>
      <p:sp>
        <p:nvSpPr>
          <p:cNvPr id="181" name="Google Shape;181;p21"/>
          <p:cNvSpPr txBox="1"/>
          <p:nvPr/>
        </p:nvSpPr>
        <p:spPr>
          <a:xfrm>
            <a:off x="5283361" y="4363472"/>
            <a:ext cx="6223000"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Helvetica Neue"/>
                <a:ea typeface="Helvetica Neue"/>
                <a:cs typeface="Helvetica Neue"/>
                <a:sym typeface="Helvetica Neue"/>
              </a:rPr>
              <a:t>COMPETENCY DOMAIN:</a:t>
            </a:r>
            <a:endParaRPr b="1" i="0" sz="2000" u="none" cap="none" strike="noStrike">
              <a:solidFill>
                <a:schemeClr val="dk1"/>
              </a:solidFill>
              <a:latin typeface="Helvetica Neue"/>
              <a:ea typeface="Helvetica Neue"/>
              <a:cs typeface="Helvetica Neue"/>
              <a:sym typeface="Helvetica Neue"/>
            </a:endParaRPr>
          </a:p>
        </p:txBody>
      </p:sp>
      <p:pic>
        <p:nvPicPr>
          <p:cNvPr id="182" name="Google Shape;182;p21"/>
          <p:cNvPicPr preferRelativeResize="0"/>
          <p:nvPr/>
        </p:nvPicPr>
        <p:blipFill>
          <a:blip r:embed="rId6">
            <a:alphaModFix/>
          </a:blip>
          <a:stretch>
            <a:fillRect/>
          </a:stretch>
        </p:blipFill>
        <p:spPr>
          <a:xfrm>
            <a:off x="152400" y="1443334"/>
            <a:ext cx="47625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