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005030000000200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Yw2PUIIbWahOVKrDZgQ/SSjzt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2"/>
  </p:normalViewPr>
  <p:slideViewPr>
    <p:cSldViewPr snapToGrid="0">
      <p:cViewPr varScale="1">
        <p:scale>
          <a:sx n="99" d="100"/>
          <a:sy n="99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Do not provide the answers to participants, ask them to come up with them themselves, use slide for a recap at the end of the discussion.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5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79" name="Google Shape;79;p35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35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36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86" name="Google Shape;86;p36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3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5" name="Google Shape;95;p37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96" name="Google Shape;96;p37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3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38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00" name="Google Shape;100;p38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38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38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41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41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1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41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42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42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2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42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2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3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43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32" name="Google Shape;132;p43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4" name="Google Shape;134;p43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4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45" name="Google Shape;145;p44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4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4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4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4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5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5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58" name="Google Shape;158;p45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5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5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5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5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6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71" name="Google Shape;171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7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7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7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47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7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8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8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8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8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9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9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9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9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5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3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3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centre.savethechildren.net/document/field-handbook-unaccompanied-and-separated-childr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>
            <a:spLocks noGrp="1"/>
          </p:cNvSpPr>
          <p:nvPr>
            <p:ph type="body" idx="1"/>
          </p:nvPr>
        </p:nvSpPr>
        <p:spPr>
          <a:xfrm>
            <a:off x="1791097" y="1498296"/>
            <a:ext cx="8609806" cy="95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UASC TOT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Module 4.4 – Reintegration and Follow Up</a:t>
            </a:r>
            <a:endParaRPr/>
          </a:p>
        </p:txBody>
      </p:sp>
      <p:sp>
        <p:nvSpPr>
          <p:cNvPr id="214" name="Google Shape;214;p2"/>
          <p:cNvSpPr txBox="1">
            <a:spLocks noGrp="1"/>
          </p:cNvSpPr>
          <p:nvPr>
            <p:ph type="body" idx="2"/>
          </p:nvPr>
        </p:nvSpPr>
        <p:spPr>
          <a:xfrm>
            <a:off x="1791097" y="2886419"/>
            <a:ext cx="8646716" cy="247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b="0" i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end of the session participants will be able to:</a:t>
            </a:r>
            <a:br>
              <a:rPr lang="en-GB" sz="1800" b="0" i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>
              <a:solidFill>
                <a:schemeClr val="lt1"/>
              </a:solidFill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reintegration of UASC</a:t>
            </a:r>
            <a:b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the importance of follow-up after reunification</a:t>
            </a:r>
            <a:b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Compare the roles and responsibility of stakeholders after reunification</a:t>
            </a:r>
            <a:b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 plan for strengthening local capacity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215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3387" y="5255046"/>
            <a:ext cx="5105694" cy="147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273554" y="172615"/>
            <a:ext cx="84249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467D"/>
              </a:buClr>
              <a:buSzPts val="3600"/>
              <a:buFont typeface="Helvetica Neue"/>
              <a:buNone/>
            </a:pPr>
            <a:r>
              <a:rPr lang="en-GB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might have changed?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424621" y="1772815"/>
            <a:ext cx="11176139" cy="491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Severe poverty in the family/location</a:t>
            </a:r>
            <a:b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Conflict in the area</a:t>
            </a:r>
            <a:b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Death of a family member (especially if main carer)</a:t>
            </a:r>
            <a:b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Re-marriage of a parent</a:t>
            </a:r>
            <a:b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Prejudice/discrimination as a result of experience during separation</a:t>
            </a:r>
            <a:b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Lack of access to education, employment,  and basic health services (that children accessed in their displacement location)</a:t>
            </a:r>
            <a:b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lang="en-GB" sz="25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The child/young person e.g. used to independence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 txBox="1">
            <a:spLocks noGrp="1"/>
          </p:cNvSpPr>
          <p:nvPr>
            <p:ph type="title"/>
          </p:nvPr>
        </p:nvSpPr>
        <p:spPr>
          <a:xfrm>
            <a:off x="656023" y="3171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3600"/>
              <a:buFont typeface="Helvetica Neue"/>
              <a:buNone/>
            </a:pPr>
            <a:r>
              <a:rPr lang="en-GB">
                <a:solidFill>
                  <a:srgbClr val="993366"/>
                </a:solidFill>
              </a:rPr>
              <a:t>Activity 1:  Follow Up</a:t>
            </a:r>
            <a:endParaRPr/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3991" y="-215100"/>
            <a:ext cx="3386757" cy="33867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/>
          <p:nvPr/>
        </p:nvSpPr>
        <p:spPr>
          <a:xfrm>
            <a:off x="656023" y="2005069"/>
            <a:ext cx="10999823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 have</a:t>
            </a:r>
            <a:r>
              <a:rPr lang="en-GB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15 mins</a:t>
            </a: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 complete the following activity with your partner.</a:t>
            </a: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Brainstorm what factors would necessitate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prioritisaton</a:t>
            </a:r>
            <a:r>
              <a:rPr lang="en-GB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of follow up for children who have been reunified? </a:t>
            </a: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0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child’s relationship with his/her family and community</a:t>
            </a:r>
            <a:b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existing assets, relationships, and resources available to the family and the level of services in the community to support and protect children and families.</a:t>
            </a:r>
            <a:b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Circumstances of the child related to his/her separation</a:t>
            </a:r>
            <a:b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Circumstances into which the child will return, including the amount of possible preparation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/>
          <p:nvPr/>
        </p:nvSpPr>
        <p:spPr>
          <a:xfrm>
            <a:off x="424110" y="681260"/>
            <a:ext cx="11121567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1" u="none" strike="noStrike" cap="none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is responsible for UASC after they have been reunified?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Children become the responsibility of the family and community.</a:t>
            </a:r>
            <a:endParaRPr sz="2400" b="1" i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Involve local authorities and other organisations concerned with the protection of children;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Promote ownership by the local community;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local capacity through involving key community members in the design, implementation and evaluation of follow up programmes and providing training, mentoring and other support.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395536" y="793417"/>
            <a:ext cx="104202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9933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up preferably through local child welfare systems or community structures </a:t>
            </a:r>
            <a:endParaRPr sz="2400" b="0" i="1" u="none" strike="noStrike" cap="none" dirty="0">
              <a:solidFill>
                <a:srgbClr val="9933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9933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eeds into an effective case and information management system,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 linked with and adheres to national statutory processes where they exist,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Incorporates clear referral pathways (e.g. for psychosocial support, legal aid)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nsures the capacity exists to supervise, support and review the work practices of those carrying out follow up  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H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as clear criteria for closing cases.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599" y="4543735"/>
            <a:ext cx="3316079" cy="207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>
            <a:off x="383300" y="363428"/>
            <a:ext cx="11425399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9933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9933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we mean by follow up?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GB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2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Follow up refers to a range of activities for children and their families to facilitate their reunification – elements likely to include:</a:t>
            </a:r>
            <a:b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</a:t>
            </a:r>
            <a: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onitoring the quality of care arrangements;</a:t>
            </a:r>
            <a:b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</a:t>
            </a:r>
            <a: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roviding emotional and/or practical support to a child</a:t>
            </a:r>
            <a:b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24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</a:t>
            </a:r>
            <a: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orking with the child/family regarding one of the specific issues identified during preparation for reunification;</a:t>
            </a:r>
            <a:b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</a:t>
            </a:r>
            <a: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ong term specialised, culturally appropriate responses may need to be identified for some children;</a:t>
            </a:r>
            <a:b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4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</a:t>
            </a:r>
            <a:r>
              <a:rPr lang="en-GB" sz="24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acilitating referrals to the relevant services or programmes </a:t>
            </a:r>
            <a:endParaRPr sz="24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body" idx="2"/>
          </p:nvPr>
        </p:nvSpPr>
        <p:spPr>
          <a:xfrm>
            <a:off x="656021" y="1974046"/>
            <a:ext cx="11032875" cy="45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30232"/>
              <a:buNone/>
            </a:pPr>
            <a:r>
              <a:rPr lang="en-GB" sz="8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In your groups,</a:t>
            </a:r>
            <a:r>
              <a:rPr lang="en-GB" sz="8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8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look at pgs. 267 - 270 of the </a:t>
            </a:r>
            <a:r>
              <a:rPr lang="en-GB" sz="8600" b="0" i="0" u="sng" strike="noStrike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</a:t>
            </a:r>
            <a:r>
              <a:rPr lang="en-GB" sz="86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8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and highlight the key points for each aspect related to reintegration:</a:t>
            </a:r>
            <a:endParaRPr sz="8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89830"/>
              <a:buNone/>
            </a:pPr>
            <a:br>
              <a:rPr lang="en-GB" sz="5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sz="7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9715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Who has responsibility for follow up after reunification?</a:t>
            </a:r>
            <a:b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sz="7200" b="0" i="0" u="none" strike="no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9715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What role does strengthening local capacity play in supporting reintegration?</a:t>
            </a:r>
            <a:b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sz="7200" b="0" i="0" u="none" strike="no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9715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What elements need to be included in follow up after reunification?</a:t>
            </a:r>
            <a:b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sz="7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9715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What is the role of families and communities after reunification?</a:t>
            </a:r>
            <a:endParaRPr sz="7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5555"/>
              <a:buNone/>
            </a:pPr>
            <a:br>
              <a:rPr lang="en-GB" sz="7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sz="7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5555"/>
              <a:buNone/>
            </a:pPr>
            <a:r>
              <a:rPr lang="en-GB" sz="72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After 15 mins</a:t>
            </a:r>
            <a: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7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come </a:t>
            </a:r>
            <a:r>
              <a:rPr lang="en-GB" sz="72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back to plenary and go through the 4 questions with the group.</a:t>
            </a:r>
            <a:endParaRPr sz="7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-GB" sz="1600" b="0" dirty="0"/>
            </a:br>
            <a:endParaRPr sz="1600" b="0"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GB" sz="1600" dirty="0"/>
            </a:br>
            <a:endParaRPr sz="2590" dirty="0"/>
          </a:p>
        </p:txBody>
      </p:sp>
      <p:pic>
        <p:nvPicPr>
          <p:cNvPr id="251" name="Google Shape;25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073" y="-188214"/>
            <a:ext cx="2645664" cy="264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76340" y="292474"/>
            <a:ext cx="866936" cy="84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 txBox="1"/>
          <p:nvPr/>
        </p:nvSpPr>
        <p:spPr>
          <a:xfrm>
            <a:off x="656021" y="514351"/>
            <a:ext cx="665917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2 – Identifying Stakeholders and their Capacity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Macintosh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Noto Sans Symbols</vt:lpstr>
      <vt:lpstr>Arial</vt:lpstr>
      <vt:lpstr>Calibri</vt:lpstr>
      <vt:lpstr>Helvetica Neue</vt:lpstr>
      <vt:lpstr>Office Theme</vt:lpstr>
      <vt:lpstr>PowerPoint Presentation</vt:lpstr>
      <vt:lpstr>What might have changed?</vt:lpstr>
      <vt:lpstr>Activity 1:  Follow Up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Kyra Loat</cp:lastModifiedBy>
  <cp:revision>1</cp:revision>
  <dcterms:created xsi:type="dcterms:W3CDTF">2017-12-20T18:51:03Z</dcterms:created>
  <dcterms:modified xsi:type="dcterms:W3CDTF">2023-09-12T21:42:33Z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0x010100BFE899AF83B04C42AD08B91EA0A3BDD1</vt:lpwstr>
  </property>
  <property fmtid="{D5CDD505-2E9C-101B-9397-08002B2CF9AE}" pid="3" name="Order">
    <vt:r8>135800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