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1"/>
  </p:notesMasterIdLst>
  <p:sldIdLst>
    <p:sldId id="257" r:id="rId5"/>
    <p:sldId id="261" r:id="rId6"/>
    <p:sldId id="260" r:id="rId7"/>
    <p:sldId id="262" r:id="rId8"/>
    <p:sldId id="264" r:id="rId9"/>
    <p:sldId id="268"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Helvetica Neue" panose="02000503000000020004"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ID/hzThLm0XNh6KGYJSRMPupR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069D7-6A6A-8ED4-33A8-D56B1006351C}" v="7" dt="2021-02-08T12:08:52.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72"/>
  </p:normalViewPr>
  <p:slideViewPr>
    <p:cSldViewPr snapToGrid="0">
      <p:cViewPr varScale="1">
        <p:scale>
          <a:sx n="99" d="100"/>
          <a:sy n="99" d="100"/>
        </p:scale>
        <p:origin x="40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7"/>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9;p1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7"/>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0" name="Google Shape;80;p28"/>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81" name="Google Shape;81;p28"/>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28"/>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6" name="Google Shape;86;p29"/>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7" name="Google Shape;87;p29"/>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29"/>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9"/>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90"/>
        <p:cNvGrpSpPr/>
        <p:nvPr/>
      </p:nvGrpSpPr>
      <p:grpSpPr>
        <a:xfrm>
          <a:off x="0" y="0"/>
          <a:ext cx="0" cy="0"/>
          <a:chOff x="0" y="0"/>
          <a:chExt cx="0" cy="0"/>
        </a:xfrm>
      </p:grpSpPr>
      <p:grpSp>
        <p:nvGrpSpPr>
          <p:cNvPr id="91" name="Google Shape;91;p30"/>
          <p:cNvGrpSpPr/>
          <p:nvPr/>
        </p:nvGrpSpPr>
        <p:grpSpPr>
          <a:xfrm>
            <a:off x="0" y="5303520"/>
            <a:ext cx="12192000" cy="1639827"/>
            <a:chOff x="0" y="5303520"/>
            <a:chExt cx="12192000" cy="1639827"/>
          </a:xfrm>
        </p:grpSpPr>
        <p:pic>
          <p:nvPicPr>
            <p:cNvPr id="92" name="Google Shape;92;p3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3" name="Google Shape;93;p3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4" name="Google Shape;94;p3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0"/>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0"/>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7"/>
        <p:cNvGrpSpPr/>
        <p:nvPr/>
      </p:nvGrpSpPr>
      <p:grpSpPr>
        <a:xfrm>
          <a:off x="0" y="0"/>
          <a:ext cx="0" cy="0"/>
          <a:chOff x="0" y="0"/>
          <a:chExt cx="0" cy="0"/>
        </a:xfrm>
      </p:grpSpPr>
      <p:grpSp>
        <p:nvGrpSpPr>
          <p:cNvPr id="98" name="Google Shape;98;p31"/>
          <p:cNvGrpSpPr/>
          <p:nvPr/>
        </p:nvGrpSpPr>
        <p:grpSpPr>
          <a:xfrm>
            <a:off x="0" y="5303520"/>
            <a:ext cx="12192000" cy="1639827"/>
            <a:chOff x="0" y="5303520"/>
            <a:chExt cx="12192000" cy="1639827"/>
          </a:xfrm>
        </p:grpSpPr>
        <p:pic>
          <p:nvPicPr>
            <p:cNvPr id="99" name="Google Shape;99;p31"/>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0" name="Google Shape;100;p31"/>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1" name="Google Shape;101;p3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2"/>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8" name="Google Shape;108;p32"/>
          <p:cNvGrpSpPr/>
          <p:nvPr/>
        </p:nvGrpSpPr>
        <p:grpSpPr>
          <a:xfrm>
            <a:off x="0" y="5303520"/>
            <a:ext cx="12192000" cy="1639827"/>
            <a:chOff x="0" y="5303520"/>
            <a:chExt cx="12192000" cy="1639827"/>
          </a:xfrm>
        </p:grpSpPr>
        <p:pic>
          <p:nvPicPr>
            <p:cNvPr id="109" name="Google Shape;109;p32"/>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0" name="Google Shape;110;p32"/>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1"/>
        <p:cNvGrpSpPr/>
        <p:nvPr/>
      </p:nvGrpSpPr>
      <p:grpSpPr>
        <a:xfrm>
          <a:off x="0" y="0"/>
          <a:ext cx="0" cy="0"/>
          <a:chOff x="0" y="0"/>
          <a:chExt cx="0" cy="0"/>
        </a:xfrm>
      </p:grpSpPr>
      <p:grpSp>
        <p:nvGrpSpPr>
          <p:cNvPr id="112" name="Google Shape;112;p33"/>
          <p:cNvGrpSpPr/>
          <p:nvPr/>
        </p:nvGrpSpPr>
        <p:grpSpPr>
          <a:xfrm>
            <a:off x="0" y="5303520"/>
            <a:ext cx="12192000" cy="1639827"/>
            <a:chOff x="0" y="5303520"/>
            <a:chExt cx="12192000" cy="1639827"/>
          </a:xfrm>
        </p:grpSpPr>
        <p:pic>
          <p:nvPicPr>
            <p:cNvPr id="113" name="Google Shape;113;p33"/>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4" name="Google Shape;114;p33"/>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5" name="Google Shape;115;p33"/>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3"/>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3"/>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8"/>
        <p:cNvGrpSpPr/>
        <p:nvPr/>
      </p:nvGrpSpPr>
      <p:grpSpPr>
        <a:xfrm>
          <a:off x="0" y="0"/>
          <a:ext cx="0" cy="0"/>
          <a:chOff x="0" y="0"/>
          <a:chExt cx="0" cy="0"/>
        </a:xfrm>
      </p:grpSpPr>
      <p:sp>
        <p:nvSpPr>
          <p:cNvPr id="119" name="Google Shape;119;p3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0" name="Google Shape;120;p34"/>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1" name="Google Shape;121;p34"/>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34"/>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3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4"/>
        <p:cNvGrpSpPr/>
        <p:nvPr/>
      </p:nvGrpSpPr>
      <p:grpSpPr>
        <a:xfrm>
          <a:off x="0" y="0"/>
          <a:ext cx="0" cy="0"/>
          <a:chOff x="0" y="0"/>
          <a:chExt cx="0" cy="0"/>
        </a:xfrm>
      </p:grpSpPr>
      <p:sp>
        <p:nvSpPr>
          <p:cNvPr id="125" name="Google Shape;125;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6" name="Google Shape;126;p35"/>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7" name="Google Shape;127;p35"/>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0"/>
        <p:cNvGrpSpPr/>
        <p:nvPr/>
      </p:nvGrpSpPr>
      <p:grpSpPr>
        <a:xfrm>
          <a:off x="0" y="0"/>
          <a:ext cx="0" cy="0"/>
          <a:chOff x="0" y="0"/>
          <a:chExt cx="0" cy="0"/>
        </a:xfrm>
      </p:grpSpPr>
      <p:sp>
        <p:nvSpPr>
          <p:cNvPr id="131" name="Google Shape;131;p3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2" name="Google Shape;132;p36"/>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3" name="Google Shape;133;p36"/>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36"/>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3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6"/>
        <p:cNvGrpSpPr/>
        <p:nvPr/>
      </p:nvGrpSpPr>
      <p:grpSpPr>
        <a:xfrm>
          <a:off x="0" y="0"/>
          <a:ext cx="0" cy="0"/>
          <a:chOff x="0" y="0"/>
          <a:chExt cx="0" cy="0"/>
        </a:xfrm>
      </p:grpSpPr>
      <p:sp>
        <p:nvSpPr>
          <p:cNvPr id="137" name="Google Shape;137;p3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8" name="Google Shape;138;p37"/>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9" name="Google Shape;139;p37"/>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37"/>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3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9"/>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32" name="Google Shape;32;p19"/>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19"/>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2"/>
        <p:cNvGrpSpPr/>
        <p:nvPr/>
      </p:nvGrpSpPr>
      <p:grpSpPr>
        <a:xfrm>
          <a:off x="0" y="0"/>
          <a:ext cx="0" cy="0"/>
          <a:chOff x="0" y="0"/>
          <a:chExt cx="0" cy="0"/>
        </a:xfrm>
      </p:grpSpPr>
      <p:sp>
        <p:nvSpPr>
          <p:cNvPr id="143" name="Google Shape;143;p38"/>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4" name="Google Shape;144;p38"/>
          <p:cNvGrpSpPr/>
          <p:nvPr/>
        </p:nvGrpSpPr>
        <p:grpSpPr>
          <a:xfrm>
            <a:off x="-208788" y="0"/>
            <a:ext cx="12609576" cy="2174490"/>
            <a:chOff x="0" y="5043119"/>
            <a:chExt cx="12192000" cy="1814883"/>
          </a:xfrm>
        </p:grpSpPr>
        <p:pic>
          <p:nvPicPr>
            <p:cNvPr id="145" name="Google Shape;145;p3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6" name="Google Shape;146;p3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7" name="Google Shape;147;p3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8" name="Google Shape;148;p3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5"/>
        <p:cNvGrpSpPr/>
        <p:nvPr/>
      </p:nvGrpSpPr>
      <p:grpSpPr>
        <a:xfrm>
          <a:off x="0" y="0"/>
          <a:ext cx="0" cy="0"/>
          <a:chOff x="0" y="0"/>
          <a:chExt cx="0" cy="0"/>
        </a:xfrm>
      </p:grpSpPr>
      <p:sp>
        <p:nvSpPr>
          <p:cNvPr id="156" name="Google Shape;156;p39"/>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7" name="Google Shape;157;p39"/>
          <p:cNvGrpSpPr/>
          <p:nvPr/>
        </p:nvGrpSpPr>
        <p:grpSpPr>
          <a:xfrm>
            <a:off x="-208788" y="0"/>
            <a:ext cx="12609576" cy="2174490"/>
            <a:chOff x="0" y="5043119"/>
            <a:chExt cx="12192000" cy="1814883"/>
          </a:xfrm>
        </p:grpSpPr>
        <p:pic>
          <p:nvPicPr>
            <p:cNvPr id="158" name="Google Shape;158;p3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9" name="Google Shape;159;p3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0" name="Google Shape;160;p3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1" name="Google Shape;161;p3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8"/>
        <p:cNvGrpSpPr/>
        <p:nvPr/>
      </p:nvGrpSpPr>
      <p:grpSpPr>
        <a:xfrm>
          <a:off x="0" y="0"/>
          <a:ext cx="0" cy="0"/>
          <a:chOff x="0" y="0"/>
          <a:chExt cx="0" cy="0"/>
        </a:xfrm>
      </p:grpSpPr>
      <p:sp>
        <p:nvSpPr>
          <p:cNvPr id="169" name="Google Shape;169;p40"/>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0" name="Google Shape;170;p40"/>
          <p:cNvGrpSpPr/>
          <p:nvPr/>
        </p:nvGrpSpPr>
        <p:grpSpPr>
          <a:xfrm>
            <a:off x="-208788" y="0"/>
            <a:ext cx="12609576" cy="2174490"/>
            <a:chOff x="0" y="5043119"/>
            <a:chExt cx="12192000" cy="1814883"/>
          </a:xfrm>
        </p:grpSpPr>
        <p:pic>
          <p:nvPicPr>
            <p:cNvPr id="171" name="Google Shape;171;p4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40"/>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3" name="Google Shape;173;p4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4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4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4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4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4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4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1"/>
        <p:cNvGrpSpPr/>
        <p:nvPr/>
      </p:nvGrpSpPr>
      <p:grpSpPr>
        <a:xfrm>
          <a:off x="0" y="0"/>
          <a:ext cx="0" cy="0"/>
          <a:chOff x="0" y="0"/>
          <a:chExt cx="0" cy="0"/>
        </a:xfrm>
      </p:grpSpPr>
      <p:sp>
        <p:nvSpPr>
          <p:cNvPr id="182" name="Google Shape;182;p4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3" name="Google Shape;183;p41"/>
          <p:cNvGrpSpPr/>
          <p:nvPr/>
        </p:nvGrpSpPr>
        <p:grpSpPr>
          <a:xfrm>
            <a:off x="-208788" y="0"/>
            <a:ext cx="12609576" cy="2174490"/>
            <a:chOff x="0" y="5043119"/>
            <a:chExt cx="12192000" cy="1814883"/>
          </a:xfrm>
        </p:grpSpPr>
        <p:pic>
          <p:nvPicPr>
            <p:cNvPr id="184" name="Google Shape;184;p4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4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6" name="Google Shape;186;p4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4"/>
        <p:cNvGrpSpPr/>
        <p:nvPr/>
      </p:nvGrpSpPr>
      <p:grpSpPr>
        <a:xfrm>
          <a:off x="0" y="0"/>
          <a:ext cx="0" cy="0"/>
          <a:chOff x="0" y="0"/>
          <a:chExt cx="0" cy="0"/>
        </a:xfrm>
      </p:grpSpPr>
      <p:sp>
        <p:nvSpPr>
          <p:cNvPr id="195" name="Google Shape;195;p4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4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4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4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9" name="Google Shape;199;p4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4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1"/>
        <p:cNvGrpSpPr/>
        <p:nvPr/>
      </p:nvGrpSpPr>
      <p:grpSpPr>
        <a:xfrm>
          <a:off x="0" y="0"/>
          <a:ext cx="0" cy="0"/>
          <a:chOff x="0" y="0"/>
          <a:chExt cx="0" cy="0"/>
        </a:xfrm>
      </p:grpSpPr>
      <p:sp>
        <p:nvSpPr>
          <p:cNvPr id="202" name="Google Shape;202;p4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4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4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5" name="Google Shape;205;p4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6" name="Google Shape;206;p4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4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8"/>
        <p:cNvGrpSpPr/>
        <p:nvPr/>
      </p:nvGrpSpPr>
      <p:grpSpPr>
        <a:xfrm>
          <a:off x="0" y="0"/>
          <a:ext cx="0" cy="0"/>
          <a:chOff x="0" y="0"/>
          <a:chExt cx="0" cy="0"/>
        </a:xfrm>
      </p:grpSpPr>
      <p:sp>
        <p:nvSpPr>
          <p:cNvPr id="209" name="Google Shape;209;p4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4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4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2" name="Google Shape;212;p4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3" name="Google Shape;213;p4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4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5"/>
        <p:cNvGrpSpPr/>
        <p:nvPr/>
      </p:nvGrpSpPr>
      <p:grpSpPr>
        <a:xfrm>
          <a:off x="0" y="0"/>
          <a:ext cx="0" cy="0"/>
          <a:chOff x="0" y="0"/>
          <a:chExt cx="0" cy="0"/>
        </a:xfrm>
      </p:grpSpPr>
      <p:sp>
        <p:nvSpPr>
          <p:cNvPr id="216" name="Google Shape;216;p4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4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4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p4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20" name="Google Shape;220;p4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4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21"/>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2"/>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2"/>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23"/>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2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51"/>
        <p:cNvGrpSpPr/>
        <p:nvPr/>
      </p:nvGrpSpPr>
      <p:grpSpPr>
        <a:xfrm>
          <a:off x="0" y="0"/>
          <a:ext cx="0" cy="0"/>
          <a:chOff x="0" y="0"/>
          <a:chExt cx="0" cy="0"/>
        </a:xfrm>
      </p:grpSpPr>
      <p:sp>
        <p:nvSpPr>
          <p:cNvPr id="52" name="Google Shape;5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24"/>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54" name="Google Shape;54;p24"/>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5" name="Google Shape;55;p2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58"/>
        <p:cNvGrpSpPr/>
        <p:nvPr/>
      </p:nvGrpSpPr>
      <p:grpSpPr>
        <a:xfrm>
          <a:off x="0" y="0"/>
          <a:ext cx="0" cy="0"/>
          <a:chOff x="0" y="0"/>
          <a:chExt cx="0" cy="0"/>
        </a:xfrm>
      </p:grpSpPr>
      <p:sp>
        <p:nvSpPr>
          <p:cNvPr id="59" name="Google Shape;5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5"/>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61" name="Google Shape;61;p25"/>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2" name="Google Shape;62;p2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65"/>
        <p:cNvGrpSpPr/>
        <p:nvPr/>
      </p:nvGrpSpPr>
      <p:grpSpPr>
        <a:xfrm>
          <a:off x="0" y="0"/>
          <a:ext cx="0" cy="0"/>
          <a:chOff x="0" y="0"/>
          <a:chExt cx="0" cy="0"/>
        </a:xfrm>
      </p:grpSpPr>
      <p:sp>
        <p:nvSpPr>
          <p:cNvPr id="66" name="Google Shape;6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26"/>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68" name="Google Shape;68;p26"/>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9" name="Google Shape;69;p2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4" name="Google Shape;74;p27"/>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75" name="Google Shape;75;p27"/>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27"/>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233" name="Google Shape;233;p2"/>
          <p:cNvSpPr txBox="1">
            <a:spLocks noGrp="1"/>
          </p:cNvSpPr>
          <p:nvPr>
            <p:ph type="body" idx="1"/>
          </p:nvPr>
        </p:nvSpPr>
        <p:spPr>
          <a:xfrm>
            <a:off x="1894503" y="1311259"/>
            <a:ext cx="8402992" cy="115677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GB" dirty="0"/>
              <a:t>UASC TOT</a:t>
            </a:r>
          </a:p>
          <a:p>
            <a:pPr marL="0" lvl="0" indent="0" algn="ctr" rtl="0">
              <a:lnSpc>
                <a:spcPct val="90000"/>
              </a:lnSpc>
              <a:spcBef>
                <a:spcPts val="0"/>
              </a:spcBef>
              <a:spcAft>
                <a:spcPts val="0"/>
              </a:spcAft>
              <a:buClr>
                <a:schemeClr val="lt1"/>
              </a:buClr>
              <a:buSzPts val="2800"/>
              <a:buNone/>
            </a:pPr>
            <a:r>
              <a:rPr lang="en-GB" dirty="0"/>
              <a:t>Module 4.3 - Reunification</a:t>
            </a:r>
            <a:endParaRPr dirty="0"/>
          </a:p>
        </p:txBody>
      </p:sp>
      <p:sp>
        <p:nvSpPr>
          <p:cNvPr id="234" name="Google Shape;234;p2"/>
          <p:cNvSpPr txBox="1">
            <a:spLocks noGrp="1"/>
          </p:cNvSpPr>
          <p:nvPr>
            <p:ph type="body" idx="2"/>
          </p:nvPr>
        </p:nvSpPr>
        <p:spPr>
          <a:xfrm>
            <a:off x="1745590" y="2903195"/>
            <a:ext cx="8700819" cy="1762449"/>
          </a:xfrm>
          <a:prstGeom prst="rect">
            <a:avLst/>
          </a:prstGeom>
          <a:noFill/>
          <a:ln>
            <a:noFill/>
          </a:ln>
        </p:spPr>
        <p:txBody>
          <a:bodyPr spcFirstLastPara="1" wrap="square" lIns="91425" tIns="45700" rIns="91425" bIns="45700" anchor="t" anchorCtr="0">
            <a:noAutofit/>
          </a:bodyPr>
          <a:lstStyle/>
          <a:p>
            <a:pPr algn="l" rtl="0">
              <a:spcBef>
                <a:spcPts val="0"/>
              </a:spcBef>
              <a:spcAft>
                <a:spcPts val="0"/>
              </a:spcAft>
            </a:pPr>
            <a:r>
              <a:rPr lang="en-AU" sz="1800" b="0" i="1" u="none" strike="noStrike" dirty="0">
                <a:solidFill>
                  <a:schemeClr val="bg1"/>
                </a:solidFill>
                <a:effectLst/>
                <a:latin typeface="Calibri" panose="020F0502020204030204" pitchFamily="34" charset="0"/>
              </a:rPr>
              <a:t>By the end of the session participants will be able to:</a:t>
            </a:r>
            <a:br>
              <a:rPr lang="en-AU" sz="1800" b="0" i="0" u="none" strike="noStrike" dirty="0">
                <a:solidFill>
                  <a:schemeClr val="bg1"/>
                </a:solidFill>
                <a:effectLst/>
                <a:latin typeface="Calibri" panose="020F0502020204030204" pitchFamily="34" charset="0"/>
              </a:rPr>
            </a:br>
            <a:endParaRPr lang="en-AU" b="0" dirty="0">
              <a:solidFill>
                <a:schemeClr val="bg1"/>
              </a:solidFill>
              <a:effectLst/>
            </a:endParaRPr>
          </a:p>
          <a:p>
            <a:pPr marL="685800" indent="-457200" algn="l" rtl="0" fontAlgn="base">
              <a:spcBef>
                <a:spcPts val="0"/>
              </a:spcBef>
              <a:spcAft>
                <a:spcPts val="0"/>
              </a:spcAft>
              <a:buFont typeface="Wingdings" pitchFamily="2" charset="2"/>
              <a:buChar char="ü"/>
            </a:pPr>
            <a:r>
              <a:rPr lang="en-AU" sz="1800" b="0" i="0" u="none" strike="noStrike" dirty="0">
                <a:solidFill>
                  <a:schemeClr val="bg1"/>
                </a:solidFill>
                <a:effectLst/>
                <a:latin typeface="Calibri" panose="020F0502020204030204" pitchFamily="34" charset="0"/>
              </a:rPr>
              <a:t>Describe the principle of best interests.</a:t>
            </a:r>
            <a:br>
              <a:rPr lang="en-AU" sz="1800" b="0" i="0" u="none" strike="noStrike" dirty="0">
                <a:solidFill>
                  <a:schemeClr val="bg1"/>
                </a:solidFill>
                <a:effectLst/>
                <a:latin typeface="Calibri" panose="020F0502020204030204" pitchFamily="34" charset="0"/>
              </a:rPr>
            </a:br>
            <a:endParaRPr lang="en-AU" sz="1800" b="0" i="0" u="none" strike="noStrike" dirty="0">
              <a:solidFill>
                <a:schemeClr val="bg1"/>
              </a:solidFill>
              <a:effectLst/>
              <a:latin typeface="Calibri" panose="020F0502020204030204" pitchFamily="34" charset="0"/>
            </a:endParaRPr>
          </a:p>
          <a:p>
            <a:pPr marL="685800" indent="-457200" algn="l" rtl="0" fontAlgn="base">
              <a:spcBef>
                <a:spcPts val="0"/>
              </a:spcBef>
              <a:spcAft>
                <a:spcPts val="0"/>
              </a:spcAft>
              <a:buFont typeface="Wingdings" pitchFamily="2" charset="2"/>
              <a:buChar char="ü"/>
            </a:pPr>
            <a:r>
              <a:rPr lang="en-AU" sz="1800" b="0" i="0" u="none" strike="noStrike" dirty="0">
                <a:solidFill>
                  <a:schemeClr val="bg1"/>
                </a:solidFill>
                <a:effectLst/>
                <a:latin typeface="Calibri" panose="020F0502020204030204" pitchFamily="34" charset="0"/>
              </a:rPr>
              <a:t>Explain how to use assessment forms to assess if reunification is in the child’s best interests</a:t>
            </a:r>
            <a:br>
              <a:rPr lang="en-AU" sz="1800" b="0" i="0" u="none" strike="noStrike" dirty="0">
                <a:solidFill>
                  <a:schemeClr val="bg1"/>
                </a:solidFill>
                <a:effectLst/>
                <a:latin typeface="Calibri" panose="020F0502020204030204" pitchFamily="34" charset="0"/>
              </a:rPr>
            </a:br>
            <a:endParaRPr lang="en-AU" sz="1800" b="0" i="0" u="none" strike="noStrike" dirty="0">
              <a:solidFill>
                <a:schemeClr val="bg1"/>
              </a:solidFill>
              <a:effectLst/>
              <a:latin typeface="Calibri" panose="020F0502020204030204" pitchFamily="34" charset="0"/>
            </a:endParaRPr>
          </a:p>
          <a:p>
            <a:pPr marL="685800" indent="-457200" algn="l" rtl="0" fontAlgn="base">
              <a:spcBef>
                <a:spcPts val="0"/>
              </a:spcBef>
              <a:spcAft>
                <a:spcPts val="0"/>
              </a:spcAft>
              <a:buFont typeface="Wingdings" pitchFamily="2" charset="2"/>
              <a:buChar char="ü"/>
            </a:pPr>
            <a:r>
              <a:rPr lang="en-AU" sz="1800" b="0" i="0" u="none" strike="noStrike" dirty="0">
                <a:solidFill>
                  <a:schemeClr val="bg1"/>
                </a:solidFill>
                <a:effectLst/>
                <a:latin typeface="Calibri" panose="020F0502020204030204" pitchFamily="34" charset="0"/>
              </a:rPr>
              <a:t>Describe the steps for preparing a child and their community for reunification</a:t>
            </a:r>
          </a:p>
          <a:p>
            <a:pPr marL="0" lvl="0" indent="0" algn="ctr" rtl="0">
              <a:lnSpc>
                <a:spcPct val="90000"/>
              </a:lnSpc>
              <a:spcBef>
                <a:spcPts val="0"/>
              </a:spcBef>
              <a:spcAft>
                <a:spcPts val="0"/>
              </a:spcAft>
              <a:buClr>
                <a:schemeClr val="lt1"/>
              </a:buClr>
              <a:buSzPts val="2800"/>
              <a:buNone/>
            </a:pPr>
            <a:endParaRPr dirty="0"/>
          </a:p>
        </p:txBody>
      </p:sp>
      <p:pic>
        <p:nvPicPr>
          <p:cNvPr id="4" name="Picture 3" descr="A black background with white text&#10;&#10;Description automatically generated">
            <a:extLst>
              <a:ext uri="{FF2B5EF4-FFF2-40B4-BE49-F238E27FC236}">
                <a16:creationId xmlns:a16="http://schemas.microsoft.com/office/drawing/2014/main" id="{70B7706B-7248-09D1-A100-3274631FAD93}"/>
              </a:ext>
            </a:extLst>
          </p:cNvPr>
          <p:cNvPicPr>
            <a:picLocks noChangeAspect="1"/>
          </p:cNvPicPr>
          <p:nvPr/>
        </p:nvPicPr>
        <p:blipFill>
          <a:blip r:embed="rId4"/>
          <a:stretch>
            <a:fillRect/>
          </a:stretch>
        </p:blipFill>
        <p:spPr>
          <a:xfrm>
            <a:off x="7967461" y="5251685"/>
            <a:ext cx="4224539" cy="16063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
          <p:cNvSpPr/>
          <p:nvPr/>
        </p:nvSpPr>
        <p:spPr>
          <a:xfrm>
            <a:off x="347725" y="1865975"/>
            <a:ext cx="11625600" cy="47089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Even in clear cut circumstances, reunification is a major step for the child and their family and the decision on whether or not children should be reunited following successful tracing should be taken by senior level staff only when:</a:t>
            </a: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 </a:t>
            </a: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a:p>
            <a:pPr marL="285750" marR="0" lvl="0" indent="-285750" algn="l" rtl="0">
              <a:spcBef>
                <a:spcPts val="0"/>
              </a:spcBef>
              <a:spcAft>
                <a:spcPts val="0"/>
              </a:spcAft>
              <a:buClr>
                <a:schemeClr val="accent1"/>
              </a:buClr>
              <a:buSzPct val="65000"/>
              <a:buFont typeface="Arial"/>
              <a:buChar char="•"/>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The verification process has been completed and is positive</a:t>
            </a:r>
            <a:endParaRPr dirty="0">
              <a:solidFill>
                <a:schemeClr val="tx1"/>
              </a:solidFill>
              <a:latin typeface="Calibri" panose="020F0502020204030204" pitchFamily="34" charset="0"/>
              <a:cs typeface="Calibri" panose="020F0502020204030204" pitchFamily="34" charset="0"/>
            </a:endParaRPr>
          </a:p>
          <a:p>
            <a:pPr marL="285750" marR="0" lvl="0" indent="-158750" algn="l" rtl="0">
              <a:spcBef>
                <a:spcPts val="0"/>
              </a:spcBef>
              <a:spcAft>
                <a:spcPts val="0"/>
              </a:spcAft>
              <a:buClr>
                <a:schemeClr val="accent1"/>
              </a:buClr>
              <a:buSzPct val="65000"/>
              <a:buFont typeface="Arial"/>
              <a:buNone/>
            </a:pP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a:p>
            <a:pPr marL="285750" marR="0" lvl="0" indent="-285750" algn="l" rtl="0">
              <a:spcBef>
                <a:spcPts val="0"/>
              </a:spcBef>
              <a:spcAft>
                <a:spcPts val="0"/>
              </a:spcAft>
              <a:buClr>
                <a:schemeClr val="accent1"/>
              </a:buClr>
              <a:buSzPct val="65000"/>
              <a:buFont typeface="Arial"/>
              <a:buChar char="•"/>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The living conditions the child will be returning to have been assessed </a:t>
            </a:r>
            <a:endParaRPr dirty="0">
              <a:solidFill>
                <a:schemeClr val="tx1"/>
              </a:solidFill>
              <a:latin typeface="Calibri" panose="020F0502020204030204" pitchFamily="34" charset="0"/>
              <a:cs typeface="Calibri" panose="020F0502020204030204" pitchFamily="34" charset="0"/>
            </a:endParaRPr>
          </a:p>
          <a:p>
            <a:pPr marL="285750" marR="0" lvl="0" indent="-158750" algn="l" rtl="0">
              <a:spcBef>
                <a:spcPts val="0"/>
              </a:spcBef>
              <a:spcAft>
                <a:spcPts val="0"/>
              </a:spcAft>
              <a:buClr>
                <a:schemeClr val="accent1"/>
              </a:buClr>
              <a:buSzPct val="65000"/>
              <a:buFont typeface="Arial"/>
              <a:buNone/>
            </a:pP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a:p>
            <a:pPr marL="285750" marR="0" lvl="0" indent="-285750" algn="l" rtl="0">
              <a:spcBef>
                <a:spcPts val="0"/>
              </a:spcBef>
              <a:spcAft>
                <a:spcPts val="0"/>
              </a:spcAft>
              <a:buClr>
                <a:schemeClr val="accent1"/>
              </a:buClr>
              <a:buSzPct val="65000"/>
              <a:buFont typeface="Arial"/>
              <a:buChar char="•"/>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The child, child’s current carer/s or guardian and family member/s with whom the child will be reunited are all in agreement that reunification is in the child’s best interests</a:t>
            </a:r>
            <a:endParaRPr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ct val="65000"/>
              <a:buNone/>
            </a:pP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a:p>
            <a:pPr marL="285750" marR="0" lvl="0" indent="-285750" algn="l" rtl="0">
              <a:spcBef>
                <a:spcPts val="0"/>
              </a:spcBef>
              <a:spcAft>
                <a:spcPts val="0"/>
              </a:spcAft>
              <a:buClr>
                <a:schemeClr val="accent1"/>
              </a:buClr>
              <a:buSzPct val="65000"/>
              <a:buFont typeface="Arial"/>
              <a:buChar char="•"/>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The local authorities and community leaders have been informed and are in agreement(where relevant). Any special necessary ritual is prepared for. </a:t>
            </a:r>
            <a:endParaRPr dirty="0">
              <a:solidFill>
                <a:schemeClr val="tx1"/>
              </a:solidFill>
              <a:latin typeface="Calibri" panose="020F0502020204030204" pitchFamily="34" charset="0"/>
              <a:cs typeface="Calibri" panose="020F0502020204030204" pitchFamily="34" charset="0"/>
            </a:endParaRPr>
          </a:p>
          <a:p>
            <a:pPr marL="285750" marR="0" lvl="0" indent="-158750" algn="l" rtl="0">
              <a:spcBef>
                <a:spcPts val="0"/>
              </a:spcBef>
              <a:spcAft>
                <a:spcPts val="0"/>
              </a:spcAft>
              <a:buClr>
                <a:schemeClr val="accent1"/>
              </a:buClr>
              <a:buSzPct val="65000"/>
              <a:buFont typeface="Arial"/>
              <a:buNone/>
            </a:pP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a:p>
            <a:pPr marL="285750" marR="0" lvl="0" indent="-285750" algn="l" rtl="0">
              <a:spcBef>
                <a:spcPts val="0"/>
              </a:spcBef>
              <a:spcAft>
                <a:spcPts val="0"/>
              </a:spcAft>
              <a:buClr>
                <a:schemeClr val="accent1"/>
              </a:buClr>
              <a:buSzPct val="65000"/>
              <a:buFont typeface="Arial"/>
              <a:buChar char="•"/>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The security situation has been assessed and it is safe to go ahead with reunification</a:t>
            </a: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p:txBody>
      </p:sp>
      <p:sp>
        <p:nvSpPr>
          <p:cNvPr id="2" name="Google Shape;278;p10">
            <a:extLst>
              <a:ext uri="{FF2B5EF4-FFF2-40B4-BE49-F238E27FC236}">
                <a16:creationId xmlns:a16="http://schemas.microsoft.com/office/drawing/2014/main" id="{FCCA85F5-B8F8-308F-E90C-6C0BF46363CC}"/>
              </a:ext>
            </a:extLst>
          </p:cNvPr>
          <p:cNvSpPr txBox="1">
            <a:spLocks noGrp="1"/>
          </p:cNvSpPr>
          <p:nvPr>
            <p:ph type="title"/>
          </p:nvPr>
        </p:nvSpPr>
        <p:spPr>
          <a:xfrm>
            <a:off x="347725" y="365125"/>
            <a:ext cx="108238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240"/>
              <a:buFont typeface="Helvetica Neue"/>
              <a:buNone/>
            </a:pPr>
            <a:r>
              <a:rPr lang="en-GB" sz="3240" dirty="0"/>
              <a:t>Reunification</a:t>
            </a:r>
            <a:endParaRPr sz="324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
          <p:cNvSpPr/>
          <p:nvPr/>
        </p:nvSpPr>
        <p:spPr>
          <a:xfrm>
            <a:off x="515155" y="1923234"/>
            <a:ext cx="10908406"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accent4"/>
                </a:solidFill>
                <a:latin typeface="Calibri" panose="020F0502020204030204" pitchFamily="34" charset="0"/>
                <a:ea typeface="Helvetica Neue"/>
                <a:cs typeface="Calibri" panose="020F0502020204030204" pitchFamily="34" charset="0"/>
                <a:sym typeface="Helvetica Neue"/>
              </a:rPr>
              <a:t>Reunification</a:t>
            </a:r>
            <a:r>
              <a:rPr lang="en-GB" sz="2400" b="1" dirty="0">
                <a:solidFill>
                  <a:schemeClr val="dk1"/>
                </a:solidFill>
                <a:latin typeface="Calibri" panose="020F0502020204030204" pitchFamily="34" charset="0"/>
                <a:ea typeface="Helvetica Neue"/>
                <a:cs typeface="Calibri" panose="020F0502020204030204" pitchFamily="34" charset="0"/>
                <a:sym typeface="Helvetica Neue"/>
              </a:rPr>
              <a:t> </a:t>
            </a:r>
            <a:r>
              <a:rPr lang="en-GB" sz="2400" dirty="0">
                <a:solidFill>
                  <a:schemeClr val="dk1"/>
                </a:solidFill>
                <a:latin typeface="Calibri" panose="020F0502020204030204" pitchFamily="34" charset="0"/>
                <a:ea typeface="Helvetica Neue"/>
                <a:cs typeface="Calibri" panose="020F0502020204030204" pitchFamily="34" charset="0"/>
                <a:sym typeface="Helvetica Neue"/>
              </a:rPr>
              <a:t>is usually understood to be the process of bringing together the child and family or previous caregiver for the purpose of establishing or re-establishing long term care.</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en-AU" sz="2400" i="1" dirty="0">
              <a:solidFill>
                <a:schemeClr val="dk1"/>
              </a:solidFill>
              <a:latin typeface="Calibri" panose="020F0502020204030204" pitchFamily="34" charset="0"/>
              <a:ea typeface="Helvetica Neue"/>
              <a:cs typeface="Calibri" panose="020F0502020204030204" pitchFamily="34" charset="0"/>
              <a:sym typeface="Helvetica Neue"/>
            </a:endParaRPr>
          </a:p>
          <a:p>
            <a:pPr marL="342900" marR="0" lvl="0" indent="-342900" algn="l" rtl="0">
              <a:spcBef>
                <a:spcPts val="0"/>
              </a:spcBef>
              <a:spcAft>
                <a:spcPts val="0"/>
              </a:spcAft>
              <a:buClr>
                <a:schemeClr val="accent1"/>
              </a:buClr>
              <a:buFont typeface="Arial" panose="020B0604020202020204" pitchFamily="34" charset="0"/>
              <a:buChar char="•"/>
            </a:pPr>
            <a:r>
              <a:rPr lang="en-AU" sz="2400" i="1" dirty="0">
                <a:solidFill>
                  <a:schemeClr val="dk1"/>
                </a:solidFill>
                <a:latin typeface="Calibri" panose="020F0502020204030204" pitchFamily="34" charset="0"/>
                <a:ea typeface="Helvetica Neue"/>
                <a:cs typeface="Calibri" panose="020F0502020204030204" pitchFamily="34" charset="0"/>
                <a:sym typeface="Helvetica Neue"/>
              </a:rPr>
              <a:t>Preparation phase</a:t>
            </a:r>
          </a:p>
          <a:p>
            <a:pPr marL="342900" marR="0" lvl="0" indent="-342900" algn="l" rtl="0">
              <a:spcBef>
                <a:spcPts val="0"/>
              </a:spcBef>
              <a:spcAft>
                <a:spcPts val="0"/>
              </a:spcAft>
              <a:buClr>
                <a:schemeClr val="accent1"/>
              </a:buClr>
              <a:buFont typeface="Arial" panose="020B0604020202020204" pitchFamily="34" charset="0"/>
              <a:buChar char="•"/>
            </a:pPr>
            <a:r>
              <a:rPr lang="en-AU" sz="2400" i="1" dirty="0">
                <a:solidFill>
                  <a:schemeClr val="dk1"/>
                </a:solidFill>
                <a:latin typeface="Calibri" panose="020F0502020204030204" pitchFamily="34" charset="0"/>
                <a:ea typeface="Helvetica Neue"/>
                <a:cs typeface="Calibri" panose="020F0502020204030204" pitchFamily="34" charset="0"/>
                <a:sym typeface="Helvetica Neue"/>
              </a:rPr>
              <a:t>Carrying out the reunification (child, family, community)</a:t>
            </a:r>
          </a:p>
          <a:p>
            <a:pPr marL="342900" marR="0" lvl="0" indent="-342900" algn="l" rtl="0">
              <a:spcBef>
                <a:spcPts val="0"/>
              </a:spcBef>
              <a:spcAft>
                <a:spcPts val="0"/>
              </a:spcAft>
              <a:buClr>
                <a:schemeClr val="accent1"/>
              </a:buClr>
              <a:buFont typeface="Arial" panose="020B0604020202020204" pitchFamily="34" charset="0"/>
              <a:buChar char="•"/>
            </a:pPr>
            <a:r>
              <a:rPr lang="en-AU" sz="2400" i="1" dirty="0">
                <a:solidFill>
                  <a:schemeClr val="dk1"/>
                </a:solidFill>
                <a:latin typeface="Calibri" panose="020F0502020204030204" pitchFamily="34" charset="0"/>
                <a:ea typeface="Helvetica Neue"/>
                <a:cs typeface="Calibri" panose="020F0502020204030204" pitchFamily="34" charset="0"/>
                <a:sym typeface="Helvetica Neue"/>
              </a:rPr>
              <a:t>Follow up and monitoring</a:t>
            </a:r>
          </a:p>
          <a:p>
            <a:pPr marL="342900" marR="0" lvl="0" indent="-342900" algn="l" rtl="0">
              <a:spcBef>
                <a:spcPts val="0"/>
              </a:spcBef>
              <a:spcAft>
                <a:spcPts val="0"/>
              </a:spcAft>
              <a:buFont typeface="Arial" panose="020B0604020202020204" pitchFamily="34" charset="0"/>
              <a:buChar char="•"/>
            </a:pPr>
            <a:endParaRPr lang="en-AU" sz="2400" i="1" dirty="0">
              <a:solidFill>
                <a:schemeClr val="dk1"/>
              </a:solidFill>
              <a:latin typeface="Calibri" panose="020F0502020204030204" pitchFamily="34" charset="0"/>
              <a:ea typeface="Helvetica Neue"/>
              <a:cs typeface="Calibri" panose="020F0502020204030204" pitchFamily="34" charset="0"/>
              <a:sym typeface="Helvetica Neue"/>
            </a:endParaRPr>
          </a:p>
          <a:p>
            <a:pPr marR="0" lvl="0" algn="l" rtl="0">
              <a:spcBef>
                <a:spcPts val="0"/>
              </a:spcBef>
              <a:spcAft>
                <a:spcPts val="0"/>
              </a:spcAft>
            </a:pPr>
            <a:r>
              <a:rPr lang="en-GB" sz="2400" dirty="0">
                <a:solidFill>
                  <a:schemeClr val="dk1"/>
                </a:solidFill>
                <a:latin typeface="Calibri" panose="020F0502020204030204" pitchFamily="34" charset="0"/>
                <a:ea typeface="Helvetica Neue"/>
                <a:cs typeface="Calibri" panose="020F0502020204030204" pitchFamily="34" charset="0"/>
                <a:sym typeface="Helvetica Neue"/>
              </a:rPr>
              <a:t>Reunification can be easier or more difficult partially due to the </a:t>
            </a:r>
            <a:r>
              <a:rPr lang="en-GB" sz="2400" b="1" dirty="0">
                <a:solidFill>
                  <a:schemeClr val="accent3"/>
                </a:solidFill>
                <a:latin typeface="Calibri" panose="020F0502020204030204" pitchFamily="34" charset="0"/>
                <a:ea typeface="Helvetica Neue"/>
                <a:cs typeface="Calibri" panose="020F0502020204030204" pitchFamily="34" charset="0"/>
                <a:sym typeface="Helvetica Neue"/>
              </a:rPr>
              <a:t>time period of separation</a:t>
            </a:r>
            <a:r>
              <a:rPr lang="en-GB" sz="2400" dirty="0">
                <a:solidFill>
                  <a:schemeClr val="accent3"/>
                </a:solidFill>
                <a:latin typeface="Calibri" panose="020F0502020204030204" pitchFamily="34" charset="0"/>
                <a:ea typeface="Helvetica Neue"/>
                <a:cs typeface="Calibri" panose="020F0502020204030204" pitchFamily="34" charset="0"/>
                <a:sym typeface="Helvetica Neue"/>
              </a:rPr>
              <a:t>.</a:t>
            </a:r>
          </a:p>
          <a:p>
            <a:pPr marL="0" marR="0" lvl="0" indent="0" algn="l" rtl="0">
              <a:spcBef>
                <a:spcPts val="0"/>
              </a:spcBef>
              <a:spcAft>
                <a:spcPts val="0"/>
              </a:spcAft>
              <a:buNone/>
            </a:pPr>
            <a:endParaRPr lang="en-AU" sz="24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r>
              <a:rPr lang="en-AU" sz="2400" dirty="0">
                <a:solidFill>
                  <a:schemeClr val="dk1"/>
                </a:solidFill>
                <a:latin typeface="Calibri" panose="020F0502020204030204" pitchFamily="34" charset="0"/>
                <a:ea typeface="Helvetica Neue"/>
                <a:cs typeface="Calibri" panose="020F0502020204030204" pitchFamily="34" charset="0"/>
                <a:sym typeface="Helvetica Neue"/>
              </a:rPr>
              <a:t>A </a:t>
            </a:r>
            <a:r>
              <a:rPr lang="en-AU" sz="2400" b="1" dirty="0">
                <a:solidFill>
                  <a:schemeClr val="accent3"/>
                </a:solidFill>
                <a:latin typeface="Calibri" panose="020F0502020204030204" pitchFamily="34" charset="0"/>
                <a:ea typeface="Helvetica Neue"/>
                <a:cs typeface="Calibri" panose="020F0502020204030204" pitchFamily="34" charset="0"/>
                <a:sym typeface="Helvetica Neue"/>
              </a:rPr>
              <a:t>reunification plan </a:t>
            </a:r>
            <a:r>
              <a:rPr lang="en-AU" sz="2400" dirty="0">
                <a:solidFill>
                  <a:schemeClr val="dk1"/>
                </a:solidFill>
                <a:latin typeface="Calibri" panose="020F0502020204030204" pitchFamily="34" charset="0"/>
                <a:ea typeface="Helvetica Neue"/>
                <a:cs typeface="Calibri" panose="020F0502020204030204" pitchFamily="34" charset="0"/>
                <a:sym typeface="Helvetica Neue"/>
              </a:rPr>
              <a:t>should be agreed with clear timelines and stakeholders. </a:t>
            </a:r>
            <a:endParaRPr lang="en-AU" sz="2400" dirty="0">
              <a:latin typeface="Calibri" panose="020F0502020204030204" pitchFamily="34" charset="0"/>
              <a:cs typeface="Calibri" panose="020F0502020204030204" pitchFamily="34" charset="0"/>
            </a:endParaRPr>
          </a:p>
        </p:txBody>
      </p:sp>
      <p:sp>
        <p:nvSpPr>
          <p:cNvPr id="2" name="Google Shape;278;p10">
            <a:extLst>
              <a:ext uri="{FF2B5EF4-FFF2-40B4-BE49-F238E27FC236}">
                <a16:creationId xmlns:a16="http://schemas.microsoft.com/office/drawing/2014/main" id="{1BC7C2F7-F751-C97F-4F38-538285A724CC}"/>
              </a:ext>
            </a:extLst>
          </p:cNvPr>
          <p:cNvSpPr txBox="1">
            <a:spLocks noGrp="1"/>
          </p:cNvSpPr>
          <p:nvPr>
            <p:ph type="title"/>
          </p:nvPr>
        </p:nvSpPr>
        <p:spPr>
          <a:xfrm>
            <a:off x="515155" y="3761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240"/>
              <a:buFont typeface="Helvetica Neue"/>
              <a:buNone/>
            </a:pPr>
            <a:r>
              <a:rPr lang="en-GB" sz="3240" dirty="0"/>
              <a:t>Steps in family reunification</a:t>
            </a:r>
            <a:endParaRPr sz="324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title"/>
          </p:nvPr>
        </p:nvSpPr>
        <p:spPr>
          <a:xfrm>
            <a:off x="451692" y="365125"/>
            <a:ext cx="1071993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Activity 1: Preparing for Reunification</a:t>
            </a:r>
            <a:endParaRPr dirty="0"/>
          </a:p>
        </p:txBody>
      </p:sp>
      <p:sp>
        <p:nvSpPr>
          <p:cNvPr id="263" name="Google Shape;263;p7"/>
          <p:cNvSpPr/>
          <p:nvPr/>
        </p:nvSpPr>
        <p:spPr>
          <a:xfrm>
            <a:off x="359532" y="1124744"/>
            <a:ext cx="10497358"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000" i="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000" i="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000" i="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000" i="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000" i="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0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000" b="1" i="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000" b="1" i="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GB" sz="2000" b="1" dirty="0">
                <a:solidFill>
                  <a:schemeClr val="dk1"/>
                </a:solidFill>
                <a:latin typeface="Helvetica Neue"/>
                <a:ea typeface="Helvetica Neue"/>
                <a:cs typeface="Helvetica Neue"/>
                <a:sym typeface="Helvetica Neue"/>
              </a:rPr>
              <a:t> </a:t>
            </a:r>
            <a:endParaRPr sz="2000" dirty="0">
              <a:solidFill>
                <a:schemeClr val="dk1"/>
              </a:solidFill>
              <a:latin typeface="Helvetica Neue"/>
              <a:ea typeface="Helvetica Neue"/>
              <a:cs typeface="Helvetica Neue"/>
              <a:sym typeface="Helvetica Neue"/>
            </a:endParaRPr>
          </a:p>
        </p:txBody>
      </p:sp>
      <p:sp>
        <p:nvSpPr>
          <p:cNvPr id="3" name="TextBox 2">
            <a:extLst>
              <a:ext uri="{FF2B5EF4-FFF2-40B4-BE49-F238E27FC236}">
                <a16:creationId xmlns:a16="http://schemas.microsoft.com/office/drawing/2014/main" id="{4212520E-9E00-4C13-6254-C898583FAA8C}"/>
              </a:ext>
            </a:extLst>
          </p:cNvPr>
          <p:cNvSpPr txBox="1"/>
          <p:nvPr/>
        </p:nvSpPr>
        <p:spPr>
          <a:xfrm>
            <a:off x="451692" y="1828800"/>
            <a:ext cx="11005850" cy="4939814"/>
          </a:xfrm>
          <a:prstGeom prst="rect">
            <a:avLst/>
          </a:prstGeom>
          <a:noFill/>
        </p:spPr>
        <p:txBody>
          <a:bodyPr wrap="square">
            <a:spAutoFit/>
          </a:bodyPr>
          <a:lstStyle/>
          <a:p>
            <a:pPr rtl="0">
              <a:spcBef>
                <a:spcPts val="600"/>
              </a:spcBef>
              <a:spcAft>
                <a:spcPts val="600"/>
              </a:spcAft>
            </a:pPr>
            <a:r>
              <a:rPr lang="en-AU" sz="2500" dirty="0">
                <a:solidFill>
                  <a:schemeClr val="tx1"/>
                </a:solidFill>
                <a:latin typeface="Calibri" panose="020F0502020204030204" pitchFamily="34" charset="0"/>
                <a:ea typeface="Helvetica Neue" panose="02000503000000020004" pitchFamily="2" charset="0"/>
                <a:cs typeface="Calibri" panose="020F0502020204030204" pitchFamily="34" charset="0"/>
              </a:rPr>
              <a:t>U</a:t>
            </a:r>
            <a: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se your copy of Handout </a:t>
            </a:r>
            <a:r>
              <a:rPr lang="en-AU" sz="2500" b="0" i="1"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Case Studies f</a:t>
            </a:r>
            <a: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rom </a:t>
            </a:r>
            <a:r>
              <a:rPr lang="en-AU" sz="2500" b="0" i="1"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Module 3.5 - Verification. </a:t>
            </a:r>
            <a:endParaRPr lang="en-AU" sz="2500" b="0" dirty="0">
              <a:solidFill>
                <a:schemeClr val="tx1"/>
              </a:solidFill>
              <a:effectLst/>
              <a:latin typeface="Calibri" panose="020F0502020204030204" pitchFamily="34" charset="0"/>
              <a:ea typeface="Helvetica Neue" panose="02000503000000020004" pitchFamily="2" charset="0"/>
              <a:cs typeface="Calibri" panose="020F0502020204030204" pitchFamily="34" charset="0"/>
            </a:endParaRPr>
          </a:p>
          <a:p>
            <a:pPr rtl="0">
              <a:spcBef>
                <a:spcPts val="600"/>
              </a:spcBef>
              <a:spcAft>
                <a:spcPts val="600"/>
              </a:spcAft>
            </a:pPr>
            <a:r>
              <a:rPr lang="en-AU" sz="2500" b="1"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In your group, take 20 mins</a:t>
            </a:r>
            <a: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 to brainstorm the following questions:</a:t>
            </a:r>
            <a:b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br>
            <a:endParaRPr lang="en-AU" sz="2500" b="0" dirty="0">
              <a:solidFill>
                <a:schemeClr val="tx1"/>
              </a:solidFill>
              <a:effectLst/>
              <a:latin typeface="Calibri" panose="020F0502020204030204" pitchFamily="34" charset="0"/>
              <a:ea typeface="Helvetica Neue" panose="02000503000000020004" pitchFamily="2" charset="0"/>
              <a:cs typeface="Calibri" panose="020F0502020204030204" pitchFamily="34" charset="0"/>
            </a:endParaRPr>
          </a:p>
          <a:p>
            <a:pPr marL="342900" lvl="1" indent="-342900" fontAlgn="base">
              <a:spcBef>
                <a:spcPts val="600"/>
              </a:spcBef>
              <a:buClr>
                <a:schemeClr val="accent1"/>
              </a:buClr>
              <a:buFont typeface="Arial" panose="020B0604020202020204" pitchFamily="34" charset="0"/>
              <a:buChar char="•"/>
            </a:pPr>
            <a: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What are the issues in preparing the that stakeholder?</a:t>
            </a:r>
          </a:p>
          <a:p>
            <a:pPr marL="342900" lvl="1" indent="-342900" fontAlgn="base">
              <a:buClr>
                <a:schemeClr val="accent1"/>
              </a:buClr>
              <a:buFont typeface="Arial" panose="020B0604020202020204" pitchFamily="34" charset="0"/>
              <a:buChar char="•"/>
            </a:pPr>
            <a: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What strategies could be used? </a:t>
            </a:r>
          </a:p>
          <a:p>
            <a:pPr marL="342900" lvl="1" indent="-342900" fontAlgn="base">
              <a:spcAft>
                <a:spcPts val="600"/>
              </a:spcAft>
              <a:buClr>
                <a:schemeClr val="accent1"/>
              </a:buClr>
              <a:buFont typeface="Arial" panose="020B0604020202020204" pitchFamily="34" charset="0"/>
              <a:buChar char="•"/>
            </a:pPr>
            <a: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How will we do the actual reunification? </a:t>
            </a:r>
            <a:b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br>
            <a:endPar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endParaRPr>
          </a:p>
          <a:p>
            <a:pPr rtl="0">
              <a:spcBef>
                <a:spcPts val="600"/>
              </a:spcBef>
              <a:spcAft>
                <a:spcPts val="600"/>
              </a:spcAft>
            </a:pPr>
            <a:r>
              <a:rPr lang="en-AU" sz="2500" dirty="0">
                <a:solidFill>
                  <a:schemeClr val="tx1"/>
                </a:solidFill>
                <a:latin typeface="Calibri" panose="020F0502020204030204" pitchFamily="34" charset="0"/>
                <a:ea typeface="Helvetica Neue" panose="02000503000000020004" pitchFamily="2" charset="0"/>
                <a:cs typeface="Calibri" panose="020F0502020204030204" pitchFamily="34" charset="0"/>
              </a:rPr>
              <a:t>B</a:t>
            </a:r>
            <a:r>
              <a:rPr lang="en-AU" sz="250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e</a:t>
            </a:r>
            <a: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 ready to deliver a </a:t>
            </a:r>
            <a:r>
              <a:rPr lang="en-AU" sz="2500" b="1"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3-minute overview</a:t>
            </a:r>
            <a: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 on how to prepare their stakeholder/s for reunification. </a:t>
            </a:r>
            <a:b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br>
            <a:endPar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endParaRPr>
          </a:p>
          <a:p>
            <a:pPr rtl="0">
              <a:spcBef>
                <a:spcPts val="600"/>
              </a:spcBef>
              <a:spcAft>
                <a:spcPts val="600"/>
              </a:spcAft>
            </a:pPr>
            <a:r>
              <a:rPr lang="en-AU" sz="2500" b="1"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After 20 mins </a:t>
            </a:r>
            <a:r>
              <a:rPr lang="en-AU" sz="2500" b="0" i="0" u="none" strike="noStrike" dirty="0">
                <a:solidFill>
                  <a:schemeClr val="tx1"/>
                </a:solidFill>
                <a:effectLst/>
                <a:latin typeface="Calibri" panose="020F0502020204030204" pitchFamily="34" charset="0"/>
                <a:ea typeface="Helvetica Neue" panose="02000503000000020004" pitchFamily="2" charset="0"/>
                <a:cs typeface="Calibri" panose="020F0502020204030204" pitchFamily="34" charset="0"/>
              </a:rPr>
              <a:t>each group to present their overview in plenary. </a:t>
            </a:r>
            <a:endParaRPr lang="en-US" sz="2500" dirty="0">
              <a:solidFill>
                <a:schemeClr val="tx1"/>
              </a:solidFill>
              <a:latin typeface="Calibri" panose="020F0502020204030204" pitchFamily="34" charset="0"/>
              <a:ea typeface="Helvetica Neue" panose="02000503000000020004" pitchFamily="2" charset="0"/>
              <a:cs typeface="Calibri" panose="020F0502020204030204" pitchFamily="34" charset="0"/>
            </a:endParaRPr>
          </a:p>
        </p:txBody>
      </p:sp>
      <p:pic>
        <p:nvPicPr>
          <p:cNvPr id="4" name="Google Shape;280;p10">
            <a:extLst>
              <a:ext uri="{FF2B5EF4-FFF2-40B4-BE49-F238E27FC236}">
                <a16:creationId xmlns:a16="http://schemas.microsoft.com/office/drawing/2014/main" id="{B531C53E-3E1F-C874-93BE-E01688F68D91}"/>
              </a:ext>
            </a:extLst>
          </p:cNvPr>
          <p:cNvPicPr preferRelativeResize="0"/>
          <p:nvPr/>
        </p:nvPicPr>
        <p:blipFill rotWithShape="1">
          <a:blip r:embed="rId3">
            <a:alphaModFix/>
          </a:blip>
          <a:srcRect/>
          <a:stretch/>
        </p:blipFill>
        <p:spPr>
          <a:xfrm>
            <a:off x="9144317" y="89386"/>
            <a:ext cx="2595991" cy="25959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9"/>
          <p:cNvSpPr/>
          <p:nvPr/>
        </p:nvSpPr>
        <p:spPr>
          <a:xfrm>
            <a:off x="395536" y="1853574"/>
            <a:ext cx="11169692"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tx1"/>
                </a:solidFill>
                <a:latin typeface="Calibri" panose="020F0502020204030204" pitchFamily="34" charset="0"/>
                <a:ea typeface="Helvetica Neue"/>
                <a:cs typeface="Calibri" panose="020F0502020204030204" pitchFamily="34" charset="0"/>
                <a:sym typeface="Helvetica Neue"/>
              </a:rPr>
              <a:t>If the decision is </a:t>
            </a:r>
            <a:r>
              <a:rPr lang="en-GB" sz="2400" b="1" dirty="0">
                <a:solidFill>
                  <a:schemeClr val="tx1"/>
                </a:solidFill>
                <a:latin typeface="Calibri" panose="020F0502020204030204" pitchFamily="34" charset="0"/>
                <a:ea typeface="Helvetica Neue"/>
                <a:cs typeface="Calibri" panose="020F0502020204030204" pitchFamily="34" charset="0"/>
                <a:sym typeface="Helvetica Neue"/>
              </a:rPr>
              <a:t>NOT to reunify</a:t>
            </a:r>
            <a:r>
              <a:rPr lang="en-GB" sz="2400" dirty="0">
                <a:solidFill>
                  <a:schemeClr val="tx1"/>
                </a:solidFill>
                <a:latin typeface="Calibri" panose="020F0502020204030204" pitchFamily="34" charset="0"/>
                <a:ea typeface="Helvetica Neue"/>
                <a:cs typeface="Calibri" panose="020F0502020204030204" pitchFamily="34" charset="0"/>
                <a:sym typeface="Helvetica Neue"/>
              </a:rPr>
              <a:t> the family (after determining the best interests of the child in the case and following national legal requirements), then a clear decision should be taken, where possible according to national legislation. </a:t>
            </a:r>
            <a:endParaRPr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dirty="0">
              <a:solidFill>
                <a:schemeClr val="tx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r>
              <a:rPr lang="en-GB" sz="2400" b="1" dirty="0">
                <a:solidFill>
                  <a:schemeClr val="tx1"/>
                </a:solidFill>
                <a:latin typeface="Calibri" panose="020F0502020204030204" pitchFamily="34" charset="0"/>
                <a:ea typeface="Helvetica Neue"/>
                <a:cs typeface="Calibri" panose="020F0502020204030204" pitchFamily="34" charset="0"/>
                <a:sym typeface="Helvetica Neue"/>
              </a:rPr>
              <a:t>Children’s participation </a:t>
            </a:r>
            <a:r>
              <a:rPr lang="en-GB" sz="2400" dirty="0">
                <a:solidFill>
                  <a:schemeClr val="tx1"/>
                </a:solidFill>
                <a:latin typeface="Calibri" panose="020F0502020204030204" pitchFamily="34" charset="0"/>
                <a:ea typeface="Helvetica Neue"/>
                <a:cs typeface="Calibri" panose="020F0502020204030204" pitchFamily="34" charset="0"/>
                <a:sym typeface="Helvetica Neue"/>
              </a:rPr>
              <a:t>would be key in such a decision and a </a:t>
            </a:r>
            <a:r>
              <a:rPr lang="en-GB" sz="2400" b="1" dirty="0">
                <a:solidFill>
                  <a:schemeClr val="tx1"/>
                </a:solidFill>
                <a:latin typeface="Calibri" panose="020F0502020204030204" pitchFamily="34" charset="0"/>
                <a:ea typeface="Helvetica Neue"/>
                <a:cs typeface="Calibri" panose="020F0502020204030204" pitchFamily="34" charset="0"/>
                <a:sym typeface="Helvetica Neue"/>
              </a:rPr>
              <a:t>formal BID process would be required for refugee UASC and in the absence of national legal procedures. </a:t>
            </a:r>
            <a:endParaRPr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b="1" dirty="0">
              <a:solidFill>
                <a:schemeClr val="tx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r>
              <a:rPr lang="en-GB" sz="2400" dirty="0">
                <a:solidFill>
                  <a:schemeClr val="tx1"/>
                </a:solidFill>
                <a:latin typeface="Calibri" panose="020F0502020204030204" pitchFamily="34" charset="0"/>
                <a:ea typeface="Helvetica Neue"/>
                <a:cs typeface="Calibri" panose="020F0502020204030204" pitchFamily="34" charset="0"/>
                <a:sym typeface="Helvetica Neue"/>
              </a:rPr>
              <a:t>The alternative care option should be clearly defined, monitored and contact between the child and their family should be maintained where appropriate. </a:t>
            </a:r>
            <a:endParaRPr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2400" dirty="0">
                <a:solidFill>
                  <a:schemeClr val="dk1"/>
                </a:solidFill>
                <a:latin typeface="Helvetica Neue"/>
                <a:ea typeface="Helvetica Neue"/>
                <a:cs typeface="Helvetica Neue"/>
                <a:sym typeface="Helvetica Neue"/>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Activity 2 – Plenary Discussion</a:t>
            </a:r>
            <a:br>
              <a:rPr lang="en-GB" dirty="0"/>
            </a:br>
            <a:endParaRPr dirty="0"/>
          </a:p>
        </p:txBody>
      </p:sp>
      <p:sp>
        <p:nvSpPr>
          <p:cNvPr id="298" name="Google Shape;298;p13"/>
          <p:cNvSpPr txBox="1">
            <a:spLocks noGrp="1"/>
          </p:cNvSpPr>
          <p:nvPr>
            <p:ph type="body" idx="2"/>
          </p:nvPr>
        </p:nvSpPr>
        <p:spPr>
          <a:xfrm>
            <a:off x="656021" y="1932032"/>
            <a:ext cx="10820015" cy="3729037"/>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6"/>
              </a:buClr>
              <a:buSzPts val="2590"/>
              <a:buNone/>
            </a:pPr>
            <a:r>
              <a:rPr lang="en-GB" sz="2590" b="1" dirty="0">
                <a:solidFill>
                  <a:schemeClr val="accent3"/>
                </a:solidFill>
                <a:latin typeface="Calibri" panose="020F0502020204030204" pitchFamily="34" charset="0"/>
                <a:cs typeface="Calibri" panose="020F0502020204030204" pitchFamily="34" charset="0"/>
              </a:rPr>
              <a:t>The Child’s Story </a:t>
            </a:r>
            <a:endParaRPr dirty="0">
              <a:solidFill>
                <a:schemeClr val="accent3"/>
              </a:solidFill>
              <a:latin typeface="Calibri" panose="020F0502020204030204" pitchFamily="34" charset="0"/>
              <a:cs typeface="Calibri" panose="020F0502020204030204" pitchFamily="34" charset="0"/>
            </a:endParaRPr>
          </a:p>
          <a:p>
            <a:pPr marL="228600" lvl="0" indent="-64135" algn="l" rtl="0">
              <a:lnSpc>
                <a:spcPct val="70000"/>
              </a:lnSpc>
              <a:spcBef>
                <a:spcPts val="1000"/>
              </a:spcBef>
              <a:spcAft>
                <a:spcPts val="0"/>
              </a:spcAft>
              <a:buClr>
                <a:schemeClr val="accent6"/>
              </a:buClr>
              <a:buSzPts val="2590"/>
              <a:buNone/>
            </a:pPr>
            <a:endParaRPr sz="2590" dirty="0">
              <a:latin typeface="Calibri" panose="020F0502020204030204" pitchFamily="34" charset="0"/>
              <a:cs typeface="Calibri" panose="020F0502020204030204" pitchFamily="34" charset="0"/>
            </a:endParaRPr>
          </a:p>
          <a:p>
            <a:pPr marL="0" lvl="0" indent="0" algn="l" rtl="0">
              <a:lnSpc>
                <a:spcPct val="70000"/>
              </a:lnSpc>
              <a:spcBef>
                <a:spcPts val="1000"/>
              </a:spcBef>
              <a:spcAft>
                <a:spcPts val="0"/>
              </a:spcAft>
              <a:buClr>
                <a:schemeClr val="accent6"/>
              </a:buClr>
              <a:buSzPts val="2590"/>
              <a:buNone/>
            </a:pPr>
            <a:r>
              <a:rPr lang="en-GB" sz="2590" dirty="0">
                <a:latin typeface="Calibri" panose="020F0502020204030204" pitchFamily="34" charset="0"/>
                <a:cs typeface="Calibri" panose="020F0502020204030204" pitchFamily="34" charset="0"/>
              </a:rPr>
              <a:t>Review the story and identify:</a:t>
            </a:r>
            <a:endParaRPr dirty="0">
              <a:latin typeface="Calibri" panose="020F0502020204030204" pitchFamily="34" charset="0"/>
              <a:cs typeface="Calibri" panose="020F0502020204030204" pitchFamily="34" charset="0"/>
            </a:endParaRPr>
          </a:p>
          <a:p>
            <a:pPr marL="228600" lvl="0" indent="-64135" algn="l" rtl="0">
              <a:lnSpc>
                <a:spcPct val="70000"/>
              </a:lnSpc>
              <a:spcBef>
                <a:spcPts val="1000"/>
              </a:spcBef>
              <a:spcAft>
                <a:spcPts val="0"/>
              </a:spcAft>
              <a:buClr>
                <a:schemeClr val="accent6"/>
              </a:buClr>
              <a:buSzPts val="2590"/>
              <a:buNone/>
            </a:pPr>
            <a:endParaRPr sz="2590" dirty="0">
              <a:latin typeface="Calibri" panose="020F0502020204030204" pitchFamily="34" charset="0"/>
              <a:cs typeface="Calibri" panose="020F0502020204030204" pitchFamily="34" charset="0"/>
            </a:endParaRPr>
          </a:p>
          <a:p>
            <a:pPr marL="457200" lvl="0" indent="-457200" algn="l" rtl="0">
              <a:lnSpc>
                <a:spcPct val="70000"/>
              </a:lnSpc>
              <a:spcBef>
                <a:spcPts val="1000"/>
              </a:spcBef>
              <a:spcAft>
                <a:spcPts val="0"/>
              </a:spcAft>
              <a:buClr>
                <a:schemeClr val="accent1"/>
              </a:buClr>
              <a:buSzPts val="2590"/>
              <a:buAutoNum type="arabicPeriod"/>
            </a:pPr>
            <a:r>
              <a:rPr lang="en-GB" sz="2590" dirty="0">
                <a:latin typeface="Calibri" panose="020F0502020204030204" pitchFamily="34" charset="0"/>
                <a:cs typeface="Calibri" panose="020F0502020204030204" pitchFamily="34" charset="0"/>
              </a:rPr>
              <a:t>Where there was need for proper verification and how this could have been done. </a:t>
            </a:r>
            <a:br>
              <a:rPr lang="en-GB" sz="2590"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pPr marL="457200" lvl="0" indent="-457200" algn="l" rtl="0">
              <a:lnSpc>
                <a:spcPct val="70000"/>
              </a:lnSpc>
              <a:spcBef>
                <a:spcPts val="1000"/>
              </a:spcBef>
              <a:spcAft>
                <a:spcPts val="0"/>
              </a:spcAft>
              <a:buClr>
                <a:schemeClr val="accent1"/>
              </a:buClr>
              <a:buSzPts val="2590"/>
              <a:buAutoNum type="arabicPeriod"/>
            </a:pPr>
            <a:r>
              <a:rPr lang="en-GB" sz="2590" dirty="0">
                <a:latin typeface="Calibri" panose="020F0502020204030204" pitchFamily="34" charset="0"/>
                <a:cs typeface="Calibri" panose="020F0502020204030204" pitchFamily="34" charset="0"/>
              </a:rPr>
              <a:t>What measures needed to be taken for proper preparation and</a:t>
            </a:r>
          </a:p>
          <a:p>
            <a:pPr marL="0" lvl="0" indent="0" algn="l" rtl="0">
              <a:lnSpc>
                <a:spcPct val="70000"/>
              </a:lnSpc>
              <a:spcBef>
                <a:spcPts val="1000"/>
              </a:spcBef>
              <a:spcAft>
                <a:spcPts val="0"/>
              </a:spcAft>
              <a:buClr>
                <a:schemeClr val="accent1"/>
              </a:buClr>
              <a:buSzPts val="2590"/>
              <a:buNone/>
            </a:pPr>
            <a:r>
              <a:rPr lang="en-GB" sz="2590" dirty="0">
                <a:latin typeface="Calibri" panose="020F0502020204030204" pitchFamily="34" charset="0"/>
                <a:cs typeface="Calibri" panose="020F0502020204030204" pitchFamily="34" charset="0"/>
              </a:rPr>
              <a:t>reunification</a:t>
            </a:r>
            <a:endParaRPr sz="2590" dirty="0">
              <a:latin typeface="Calibri" panose="020F0502020204030204" pitchFamily="34" charset="0"/>
              <a:cs typeface="Calibri" panose="020F0502020204030204" pitchFamily="34" charset="0"/>
            </a:endParaRPr>
          </a:p>
        </p:txBody>
      </p:sp>
      <p:pic>
        <p:nvPicPr>
          <p:cNvPr id="299" name="Google Shape;299;p13"/>
          <p:cNvPicPr preferRelativeResize="0"/>
          <p:nvPr/>
        </p:nvPicPr>
        <p:blipFill rotWithShape="1">
          <a:blip r:embed="rId3">
            <a:alphaModFix/>
          </a:blip>
          <a:srcRect/>
          <a:stretch/>
        </p:blipFill>
        <p:spPr>
          <a:xfrm>
            <a:off x="9301687" y="104297"/>
            <a:ext cx="2234290" cy="2232000"/>
          </a:xfrm>
          <a:prstGeom prst="rect">
            <a:avLst/>
          </a:prstGeom>
          <a:noFill/>
          <a:ln>
            <a:noFill/>
          </a:ln>
        </p:spPr>
      </p:pic>
      <p:pic>
        <p:nvPicPr>
          <p:cNvPr id="300" name="Google Shape;300;p13"/>
          <p:cNvPicPr preferRelativeResize="0"/>
          <p:nvPr/>
        </p:nvPicPr>
        <p:blipFill rotWithShape="1">
          <a:blip r:embed="rId4">
            <a:alphaModFix/>
          </a:blip>
          <a:srcRect/>
          <a:stretch/>
        </p:blipFill>
        <p:spPr>
          <a:xfrm>
            <a:off x="10097796" y="1797890"/>
            <a:ext cx="1109779" cy="107681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899AF83B04C42AD08B91EA0A3BDD1" ma:contentTypeVersion="6" ma:contentTypeDescription="Create a new document." ma:contentTypeScope="" ma:versionID="33a3bc2ae1015343d6b21928b4912126">
  <xsd:schema xmlns:xsd="http://www.w3.org/2001/XMLSchema" xmlns:xs="http://www.w3.org/2001/XMLSchema" xmlns:p="http://schemas.microsoft.com/office/2006/metadata/properties" xmlns:ns2="30497b55-d10f-4ce7-a1ba-c33c9f13f13a" xmlns:ns3="8adf6a95-97d2-4932-8fc2-9def5b6577fa" targetNamespace="http://schemas.microsoft.com/office/2006/metadata/properties" ma:root="true" ma:fieldsID="2759b0f28294d810547bf1a2ba1dd2d9" ns2:_="" ns3:_="">
    <xsd:import namespace="30497b55-d10f-4ce7-a1ba-c33c9f13f13a"/>
    <xsd:import namespace="8adf6a95-97d2-4932-8fc2-9def5b6577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97b55-d10f-4ce7-a1ba-c33c9f13f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df6a95-97d2-4932-8fc2-9def5b6577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adf6a95-97d2-4932-8fc2-9def5b6577f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6CF52C-39A8-4DA7-A098-4AA574C8C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497b55-d10f-4ce7-a1ba-c33c9f13f13a"/>
    <ds:schemaRef ds:uri="8adf6a95-97d2-4932-8fc2-9def5b6577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504A87-A354-4640-A5F1-AEAE3A2165DC}">
  <ds:schemaRefs>
    <ds:schemaRef ds:uri="http://schemas.microsoft.com/office/2006/metadata/properties"/>
    <ds:schemaRef ds:uri="http://schemas.microsoft.com/office/infopath/2007/PartnerControls"/>
    <ds:schemaRef ds:uri="8adf6a95-97d2-4932-8fc2-9def5b6577fa"/>
  </ds:schemaRefs>
</ds:datastoreItem>
</file>

<file path=customXml/itemProps3.xml><?xml version="1.0" encoding="utf-8"?>
<ds:datastoreItem xmlns:ds="http://schemas.openxmlformats.org/officeDocument/2006/customXml" ds:itemID="{1FE69930-0CE8-451E-95A7-497318F5A0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500</Words>
  <Application>Microsoft Macintosh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Wingdings</vt:lpstr>
      <vt:lpstr>Helvetica Neue</vt:lpstr>
      <vt:lpstr>Office Theme</vt:lpstr>
      <vt:lpstr>PowerPoint Presentation</vt:lpstr>
      <vt:lpstr>Reunification</vt:lpstr>
      <vt:lpstr>Steps in family reunification</vt:lpstr>
      <vt:lpstr>Activity 1: Preparing for Reunification</vt:lpstr>
      <vt:lpstr>PowerPoint Presentation</vt:lpstr>
      <vt:lpstr>Activity 2 – Plenary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Kyra Loat</cp:lastModifiedBy>
  <cp:revision>5</cp:revision>
  <dcterms:created xsi:type="dcterms:W3CDTF">2017-12-20T18:51:03Z</dcterms:created>
  <dcterms:modified xsi:type="dcterms:W3CDTF">2023-09-12T21:40:13Z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0x010100BFE899AF83B04C42AD08B91EA0A3BDD1</vt:lpwstr>
  </property>
  <property fmtid="{D5CDD505-2E9C-101B-9397-08002B2CF9AE}" pid="3" name="Order">
    <vt:r8>147300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