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Helvetica Neue" panose="02000503000000020004"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EciaWOGarHklmj6wciNroo6pD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72"/>
  </p:normalViewPr>
  <p:slideViewPr>
    <p:cSldViewPr snapToGrid="0">
      <p:cViewPr varScale="1">
        <p:scale>
          <a:sx n="99" d="100"/>
          <a:sy n="99" d="100"/>
        </p:scale>
        <p:origin x="40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3"/>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64"/>
        <p:cNvGrpSpPr/>
        <p:nvPr/>
      </p:nvGrpSpPr>
      <p:grpSpPr>
        <a:xfrm>
          <a:off x="0" y="0"/>
          <a:ext cx="0" cy="0"/>
          <a:chOff x="0" y="0"/>
          <a:chExt cx="0" cy="0"/>
        </a:xfrm>
      </p:grpSpPr>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2"/>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7" name="Google Shape;67;p2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8" name="Google Shape;68;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1"/>
        <p:cNvGrpSpPr/>
        <p:nvPr/>
      </p:nvGrpSpPr>
      <p:grpSpPr>
        <a:xfrm>
          <a:off x="0" y="0"/>
          <a:ext cx="0" cy="0"/>
          <a:chOff x="0" y="0"/>
          <a:chExt cx="0" cy="0"/>
        </a:xfrm>
      </p:grpSpPr>
      <p:sp>
        <p:nvSpPr>
          <p:cNvPr id="72" name="Google Shape;72;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3" name="Google Shape;73;p23"/>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74" name="Google Shape;74;p23"/>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3"/>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24"/>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0" name="Google Shape;80;p24"/>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24"/>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3"/>
        <p:cNvGrpSpPr/>
        <p:nvPr/>
      </p:nvGrpSpPr>
      <p:grpSpPr>
        <a:xfrm>
          <a:off x="0" y="0"/>
          <a:ext cx="0" cy="0"/>
          <a:chOff x="0" y="0"/>
          <a:chExt cx="0" cy="0"/>
        </a:xfrm>
      </p:grpSpPr>
      <p:sp>
        <p:nvSpPr>
          <p:cNvPr id="84" name="Google Shape;84;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6" name="Google Shape;86;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26"/>
          <p:cNvGrpSpPr/>
          <p:nvPr/>
        </p:nvGrpSpPr>
        <p:grpSpPr>
          <a:xfrm>
            <a:off x="0" y="5303521"/>
            <a:ext cx="12192000" cy="1639827"/>
            <a:chOff x="0" y="5303521"/>
            <a:chExt cx="12192000" cy="1639827"/>
          </a:xfrm>
        </p:grpSpPr>
        <p:pic>
          <p:nvPicPr>
            <p:cNvPr id="91" name="Google Shape;91;p2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2" name="Google Shape;92;p2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3" name="Google Shape;93;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6"/>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27"/>
          <p:cNvGrpSpPr/>
          <p:nvPr/>
        </p:nvGrpSpPr>
        <p:grpSpPr>
          <a:xfrm>
            <a:off x="0" y="5303521"/>
            <a:ext cx="12192000" cy="1639827"/>
            <a:chOff x="0" y="5303521"/>
            <a:chExt cx="12192000" cy="1639827"/>
          </a:xfrm>
        </p:grpSpPr>
        <p:pic>
          <p:nvPicPr>
            <p:cNvPr id="98" name="Google Shape;98;p2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2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7"/>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8"/>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7" name="Google Shape;107;p28"/>
          <p:cNvGrpSpPr/>
          <p:nvPr/>
        </p:nvGrpSpPr>
        <p:grpSpPr>
          <a:xfrm>
            <a:off x="0" y="5303521"/>
            <a:ext cx="12192000" cy="1639827"/>
            <a:chOff x="0" y="5303521"/>
            <a:chExt cx="12192000" cy="1639827"/>
          </a:xfrm>
        </p:grpSpPr>
        <p:pic>
          <p:nvPicPr>
            <p:cNvPr id="108" name="Google Shape;108;p28"/>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9" name="Google Shape;109;p28"/>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29"/>
          <p:cNvGrpSpPr/>
          <p:nvPr/>
        </p:nvGrpSpPr>
        <p:grpSpPr>
          <a:xfrm>
            <a:off x="0" y="5303521"/>
            <a:ext cx="12192000" cy="1639827"/>
            <a:chOff x="0" y="5303521"/>
            <a:chExt cx="12192000" cy="1639827"/>
          </a:xfrm>
        </p:grpSpPr>
        <p:pic>
          <p:nvPicPr>
            <p:cNvPr id="112" name="Google Shape;112;p29"/>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3" name="Google Shape;113;p29"/>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4" name="Google Shape;114;p29"/>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9"/>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30"/>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30"/>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0"/>
          <p:cNvSpPr>
            <a:spLocks noGrp="1"/>
          </p:cNvSpPr>
          <p:nvPr>
            <p:ph type="pic" idx="2"/>
          </p:nvPr>
        </p:nvSpPr>
        <p:spPr>
          <a:xfrm>
            <a:off x="0" y="0"/>
            <a:ext cx="4340225" cy="6858000"/>
          </a:xfrm>
          <a:prstGeom prst="rect">
            <a:avLst/>
          </a:prstGeom>
          <a:noFill/>
          <a:ln>
            <a:noFill/>
          </a:ln>
        </p:spPr>
      </p:sp>
      <p:sp>
        <p:nvSpPr>
          <p:cNvPr id="122" name="Google Shape;122;p3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3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5" name="Google Shape;125;p31"/>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31"/>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31"/>
          <p:cNvSpPr>
            <a:spLocks noGrp="1"/>
          </p:cNvSpPr>
          <p:nvPr>
            <p:ph type="pic" idx="2"/>
          </p:nvPr>
        </p:nvSpPr>
        <p:spPr>
          <a:xfrm>
            <a:off x="0" y="0"/>
            <a:ext cx="4340225" cy="6858000"/>
          </a:xfrm>
          <a:prstGeom prst="rect">
            <a:avLst/>
          </a:prstGeom>
          <a:noFill/>
          <a:ln>
            <a:noFill/>
          </a:ln>
        </p:spPr>
      </p:sp>
      <p:sp>
        <p:nvSpPr>
          <p:cNvPr id="128" name="Google Shape;128;p3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 name="Google Shape;19;p1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20" name="Google Shape;20;p1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1" name="Google Shape;131;p32"/>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32"/>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2"/>
          <p:cNvSpPr>
            <a:spLocks noGrp="1"/>
          </p:cNvSpPr>
          <p:nvPr>
            <p:ph type="pic" idx="2"/>
          </p:nvPr>
        </p:nvSpPr>
        <p:spPr>
          <a:xfrm>
            <a:off x="0" y="0"/>
            <a:ext cx="4340225" cy="6858000"/>
          </a:xfrm>
          <a:prstGeom prst="rect">
            <a:avLst/>
          </a:prstGeom>
          <a:noFill/>
          <a:ln>
            <a:noFill/>
          </a:ln>
        </p:spPr>
      </p:sp>
      <p:sp>
        <p:nvSpPr>
          <p:cNvPr id="134" name="Google Shape;134;p3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7" name="Google Shape;137;p33"/>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33"/>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3"/>
          <p:cNvSpPr>
            <a:spLocks noGrp="1"/>
          </p:cNvSpPr>
          <p:nvPr>
            <p:ph type="pic" idx="2"/>
          </p:nvPr>
        </p:nvSpPr>
        <p:spPr>
          <a:xfrm>
            <a:off x="0" y="0"/>
            <a:ext cx="4340225" cy="6858000"/>
          </a:xfrm>
          <a:prstGeom prst="rect">
            <a:avLst/>
          </a:prstGeom>
          <a:noFill/>
          <a:ln>
            <a:noFill/>
          </a:ln>
        </p:spPr>
      </p:sp>
      <p:sp>
        <p:nvSpPr>
          <p:cNvPr id="140" name="Google Shape;140;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34"/>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34"/>
          <p:cNvGrpSpPr/>
          <p:nvPr/>
        </p:nvGrpSpPr>
        <p:grpSpPr>
          <a:xfrm>
            <a:off x="-208789" y="0"/>
            <a:ext cx="12609576" cy="2174491"/>
            <a:chOff x="-1" y="5043119"/>
            <a:chExt cx="12192000" cy="1814884"/>
          </a:xfrm>
        </p:grpSpPr>
        <p:pic>
          <p:nvPicPr>
            <p:cNvPr id="144" name="Google Shape;144;p3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3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3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3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35"/>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35"/>
          <p:cNvGrpSpPr/>
          <p:nvPr/>
        </p:nvGrpSpPr>
        <p:grpSpPr>
          <a:xfrm>
            <a:off x="-208789" y="0"/>
            <a:ext cx="12609576" cy="2174491"/>
            <a:chOff x="-1" y="5043119"/>
            <a:chExt cx="12192000" cy="1814884"/>
          </a:xfrm>
        </p:grpSpPr>
        <p:pic>
          <p:nvPicPr>
            <p:cNvPr id="157" name="Google Shape;157;p35"/>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35"/>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35"/>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3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36"/>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36"/>
          <p:cNvGrpSpPr/>
          <p:nvPr/>
        </p:nvGrpSpPr>
        <p:grpSpPr>
          <a:xfrm>
            <a:off x="-208789" y="0"/>
            <a:ext cx="12609576" cy="2174491"/>
            <a:chOff x="-1" y="5043119"/>
            <a:chExt cx="12192000" cy="1814884"/>
          </a:xfrm>
        </p:grpSpPr>
        <p:pic>
          <p:nvPicPr>
            <p:cNvPr id="170" name="Google Shape;170;p3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3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3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3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37"/>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37"/>
          <p:cNvGrpSpPr/>
          <p:nvPr/>
        </p:nvGrpSpPr>
        <p:grpSpPr>
          <a:xfrm>
            <a:off x="-208789" y="0"/>
            <a:ext cx="12609576" cy="2174491"/>
            <a:chOff x="-1" y="5043119"/>
            <a:chExt cx="12192000" cy="1814884"/>
          </a:xfrm>
        </p:grpSpPr>
        <p:pic>
          <p:nvPicPr>
            <p:cNvPr id="183" name="Google Shape;183;p3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3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3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38"/>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38"/>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38"/>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3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3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3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39"/>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39"/>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9"/>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39"/>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3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40"/>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40"/>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40"/>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4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4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1"/>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41"/>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41"/>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4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4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5"/>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1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6"/>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1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7"/>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18"/>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41" name="Google Shape;41;p18"/>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42" name="Google Shape;42;p18"/>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43"/>
        <p:cNvGrpSpPr/>
        <p:nvPr/>
      </p:nvGrpSpPr>
      <p:grpSpPr>
        <a:xfrm>
          <a:off x="0" y="0"/>
          <a:ext cx="0" cy="0"/>
          <a:chOff x="0" y="0"/>
          <a:chExt cx="0" cy="0"/>
        </a:xfrm>
      </p:grpSpPr>
      <p:sp>
        <p:nvSpPr>
          <p:cNvPr id="44" name="Google Shape;4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46" name="Google Shape;46;p1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1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0"/>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53" name="Google Shape;53;p2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4" name="Google Shape;54;p2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7"/>
        <p:cNvGrpSpPr/>
        <p:nvPr/>
      </p:nvGrpSpPr>
      <p:grpSpPr>
        <a:xfrm>
          <a:off x="0" y="0"/>
          <a:ext cx="0" cy="0"/>
          <a:chOff x="0" y="0"/>
          <a:chExt cx="0" cy="0"/>
        </a:xfrm>
      </p:grpSpPr>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0" name="Google Shape;60;p2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1" name="Google Shape;61;p2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1"/>
          <p:cNvSpPr txBox="1">
            <a:spLocks noGrp="1"/>
          </p:cNvSpPr>
          <p:nvPr>
            <p:ph type="body" idx="1"/>
          </p:nvPr>
        </p:nvSpPr>
        <p:spPr>
          <a:xfrm>
            <a:off x="1754189" y="1248895"/>
            <a:ext cx="8609806" cy="1455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GB"/>
              <a:t>UASC TOT</a:t>
            </a:r>
            <a:endParaRPr/>
          </a:p>
          <a:p>
            <a:pPr marL="0" lvl="0" indent="0" algn="ctr" rtl="0">
              <a:lnSpc>
                <a:spcPct val="90000"/>
              </a:lnSpc>
              <a:spcBef>
                <a:spcPts val="1000"/>
              </a:spcBef>
              <a:spcAft>
                <a:spcPts val="0"/>
              </a:spcAft>
              <a:buClr>
                <a:schemeClr val="lt1"/>
              </a:buClr>
              <a:buSzPts val="2800"/>
              <a:buNone/>
            </a:pPr>
            <a:r>
              <a:rPr lang="en-GB"/>
              <a:t>Module 3.5 – Verification for Family Reunification</a:t>
            </a:r>
            <a:endParaRPr/>
          </a:p>
        </p:txBody>
      </p:sp>
      <p:sp>
        <p:nvSpPr>
          <p:cNvPr id="227" name="Google Shape;227;p1"/>
          <p:cNvSpPr txBox="1">
            <a:spLocks noGrp="1"/>
          </p:cNvSpPr>
          <p:nvPr>
            <p:ph type="body" idx="2"/>
          </p:nvPr>
        </p:nvSpPr>
        <p:spPr>
          <a:xfrm>
            <a:off x="2033971" y="3051922"/>
            <a:ext cx="8683625" cy="14557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800"/>
              <a:buNone/>
            </a:pPr>
            <a:r>
              <a:rPr lang="en-GB" sz="1800" b="0" i="1" u="none" strike="noStrike">
                <a:latin typeface="Calibri"/>
                <a:ea typeface="Calibri"/>
                <a:cs typeface="Calibri"/>
                <a:sym typeface="Calibri"/>
              </a:rPr>
              <a:t>By the end of the session participants will be able to:</a:t>
            </a:r>
            <a:br>
              <a:rPr lang="en-GB" sz="1800" b="0" i="1" u="none" strike="noStrike">
                <a:latin typeface="Calibri"/>
                <a:ea typeface="Calibri"/>
                <a:cs typeface="Calibri"/>
                <a:sym typeface="Calibri"/>
              </a:rPr>
            </a:br>
            <a:endParaRPr b="0" i="1"/>
          </a:p>
          <a:p>
            <a:pPr marL="285750" lvl="0" indent="-285750" algn="l" rtl="0">
              <a:lnSpc>
                <a:spcPct val="90000"/>
              </a:lnSpc>
              <a:spcBef>
                <a:spcPts val="0"/>
              </a:spcBef>
              <a:spcAft>
                <a:spcPts val="0"/>
              </a:spcAft>
              <a:buClr>
                <a:schemeClr val="lt1"/>
              </a:buClr>
              <a:buSzPts val="1800"/>
              <a:buFont typeface="Noto Sans Symbols"/>
              <a:buChar char="✔"/>
            </a:pPr>
            <a:r>
              <a:rPr lang="en-GB" sz="1800" b="0" i="0" u="none" strike="noStrike">
                <a:latin typeface="Calibri"/>
                <a:ea typeface="Calibri"/>
                <a:cs typeface="Calibri"/>
                <a:sym typeface="Calibri"/>
              </a:rPr>
              <a:t>Describe the role of verification for family reunification</a:t>
            </a:r>
            <a:br>
              <a:rPr lang="en-GB" sz="1800" b="0" i="0" u="none" strike="noStrike">
                <a:latin typeface="Calibri"/>
                <a:ea typeface="Calibri"/>
                <a:cs typeface="Calibri"/>
                <a:sym typeface="Calibri"/>
              </a:rPr>
            </a:br>
            <a:endParaRPr sz="1800" b="0" i="0" u="none" strike="noStrike">
              <a:latin typeface="Calibri"/>
              <a:ea typeface="Calibri"/>
              <a:cs typeface="Calibri"/>
              <a:sym typeface="Calibri"/>
            </a:endParaRPr>
          </a:p>
          <a:p>
            <a:pPr marL="285750" lvl="0" indent="-285750" algn="l" rtl="0">
              <a:lnSpc>
                <a:spcPct val="90000"/>
              </a:lnSpc>
              <a:spcBef>
                <a:spcPts val="0"/>
              </a:spcBef>
              <a:spcAft>
                <a:spcPts val="0"/>
              </a:spcAft>
              <a:buClr>
                <a:schemeClr val="lt1"/>
              </a:buClr>
              <a:buSzPts val="1800"/>
              <a:buFont typeface="Noto Sans Symbols"/>
              <a:buChar char="✔"/>
            </a:pPr>
            <a:r>
              <a:rPr lang="en-GB" sz="1800" b="0" i="0" u="none" strike="noStrike">
                <a:latin typeface="Calibri"/>
                <a:ea typeface="Calibri"/>
                <a:cs typeface="Calibri"/>
                <a:sym typeface="Calibri"/>
              </a:rPr>
              <a:t>Explain key steps in conducting verification</a:t>
            </a:r>
            <a:endParaRPr/>
          </a:p>
          <a:p>
            <a:pPr marL="0" lvl="0" indent="0" algn="ctr" rtl="0">
              <a:lnSpc>
                <a:spcPct val="90000"/>
              </a:lnSpc>
              <a:spcBef>
                <a:spcPts val="1000"/>
              </a:spcBef>
              <a:spcAft>
                <a:spcPts val="0"/>
              </a:spcAft>
              <a:buClr>
                <a:schemeClr val="lt1"/>
              </a:buClr>
              <a:buSzPts val="2800"/>
              <a:buNone/>
            </a:pPr>
            <a:endParaRPr/>
          </a:p>
        </p:txBody>
      </p:sp>
      <p:pic>
        <p:nvPicPr>
          <p:cNvPr id="228" name="Google Shape;228;p1"/>
          <p:cNvPicPr preferRelativeResize="0"/>
          <p:nvPr/>
        </p:nvPicPr>
        <p:blipFill rotWithShape="1">
          <a:blip r:embed="rId4">
            <a:alphaModFix/>
          </a:blip>
          <a:srcRect/>
          <a:stretch/>
        </p:blipFill>
        <p:spPr>
          <a:xfrm>
            <a:off x="6375784" y="4854950"/>
            <a:ext cx="5766015" cy="16444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616945" y="4189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Verification/Assessment for Refugee UASC</a:t>
            </a:r>
            <a:endParaRPr dirty="0"/>
          </a:p>
        </p:txBody>
      </p:sp>
      <p:sp>
        <p:nvSpPr>
          <p:cNvPr id="284" name="Google Shape;284;p11"/>
          <p:cNvSpPr/>
          <p:nvPr/>
        </p:nvSpPr>
        <p:spPr>
          <a:xfrm>
            <a:off x="616945" y="1454332"/>
            <a:ext cx="11167084" cy="410569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endParaRPr sz="2400" dirty="0">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Family reunification should be the priority for refugee UASC whether:</a:t>
            </a: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457200" marR="0" lvl="0" indent="-355600" algn="l" rtl="0">
              <a:lnSpc>
                <a:spcPct val="120000"/>
              </a:lnSpc>
              <a:spcBef>
                <a:spcPts val="0"/>
              </a:spcBef>
              <a:spcAft>
                <a:spcPts val="0"/>
              </a:spcAft>
              <a:buClr>
                <a:schemeClr val="accent1"/>
              </a:buClr>
              <a:buSzPct val="65000"/>
              <a:buFont typeface="Helvetica Neue"/>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in the country of asylum</a:t>
            </a: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457200" marR="0" lvl="0" indent="-355600" algn="l" rtl="0">
              <a:lnSpc>
                <a:spcPct val="120000"/>
              </a:lnSpc>
              <a:spcBef>
                <a:spcPts val="0"/>
              </a:spcBef>
              <a:spcAft>
                <a:spcPts val="0"/>
              </a:spcAft>
              <a:buClr>
                <a:schemeClr val="accent1"/>
              </a:buClr>
              <a:buSzPct val="65000"/>
              <a:buFont typeface="Helvetica Neue"/>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in the country of origin, through voluntary repatriation</a:t>
            </a: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457200" marR="0" lvl="0" indent="-355600" algn="l" rtl="0">
              <a:lnSpc>
                <a:spcPct val="120000"/>
              </a:lnSpc>
              <a:spcBef>
                <a:spcPts val="0"/>
              </a:spcBef>
              <a:spcAft>
                <a:spcPts val="0"/>
              </a:spcAft>
              <a:buClr>
                <a:schemeClr val="accent1"/>
              </a:buClr>
              <a:buSzPct val="65000"/>
              <a:buFont typeface="Helvetica Neue"/>
              <a:buChar char="●"/>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in a third country.</a:t>
            </a:r>
            <a:r>
              <a:rPr lang="en-GB" sz="2000" dirty="0">
                <a:solidFill>
                  <a:schemeClr val="tx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endParaRPr dirty="0">
              <a:solidFill>
                <a:schemeClr val="tx1"/>
              </a:solidFill>
              <a:latin typeface="Calibri" panose="020F0502020204030204" pitchFamily="34" charset="0"/>
              <a:cs typeface="Calibri" panose="020F0502020204030204" pitchFamily="34" charset="0"/>
            </a:endParaRPr>
          </a:p>
          <a:p>
            <a:pPr marL="0" marR="0" lvl="0" indent="0" algn="l" rtl="0">
              <a:lnSpc>
                <a:spcPct val="120000"/>
              </a:lnSpc>
              <a:spcBef>
                <a:spcPts val="0"/>
              </a:spcBef>
              <a:spcAft>
                <a:spcPts val="0"/>
              </a:spcAft>
              <a:buNone/>
            </a:pPr>
            <a:endParaRPr sz="2000" dirty="0">
              <a:solidFill>
                <a:schemeClr val="tx1"/>
              </a:solidFill>
              <a:latin typeface="Calibri" panose="020F0502020204030204" pitchFamily="34" charset="0"/>
              <a:ea typeface="Helvetica Neue"/>
              <a:cs typeface="Calibri" panose="020F0502020204030204" pitchFamily="34" charset="0"/>
              <a:sym typeface="Helvetica Neue"/>
            </a:endParaRPr>
          </a:p>
          <a:p>
            <a:pPr marL="0" marR="0" lvl="0" indent="0" algn="l" rtl="0">
              <a:lnSpc>
                <a:spcPct val="120000"/>
              </a:lnSpc>
              <a:spcBef>
                <a:spcPts val="0"/>
              </a:spcBef>
              <a:spcAft>
                <a:spcPts val="0"/>
              </a:spcAft>
              <a:buNone/>
            </a:pPr>
            <a:r>
              <a:rPr lang="en-GB" sz="2000" dirty="0">
                <a:solidFill>
                  <a:schemeClr val="tx1"/>
                </a:solidFill>
                <a:latin typeface="Calibri" panose="020F0502020204030204" pitchFamily="34" charset="0"/>
                <a:ea typeface="Helvetica Neue"/>
                <a:cs typeface="Calibri" panose="020F0502020204030204" pitchFamily="34" charset="0"/>
                <a:sym typeface="Helvetica Neue"/>
              </a:rPr>
              <a:t>As a minimum, a </a:t>
            </a:r>
            <a:r>
              <a:rPr lang="en-GB" sz="2000" b="1" dirty="0">
                <a:solidFill>
                  <a:schemeClr val="tx1"/>
                </a:solidFill>
                <a:latin typeface="Calibri" panose="020F0502020204030204" pitchFamily="34" charset="0"/>
                <a:ea typeface="Helvetica Neue"/>
                <a:cs typeface="Calibri" panose="020F0502020204030204" pitchFamily="34" charset="0"/>
                <a:sym typeface="Helvetica Neue"/>
              </a:rPr>
              <a:t>Best Interests Assessment (BIA) </a:t>
            </a:r>
            <a:r>
              <a:rPr lang="en-GB" sz="2000" dirty="0">
                <a:solidFill>
                  <a:schemeClr val="tx1"/>
                </a:solidFill>
                <a:latin typeface="Calibri" panose="020F0502020204030204" pitchFamily="34" charset="0"/>
                <a:ea typeface="Helvetica Neue"/>
                <a:cs typeface="Calibri" panose="020F0502020204030204" pitchFamily="34" charset="0"/>
                <a:sym typeface="Helvetica Neue"/>
              </a:rPr>
              <a:t>should be conducted to assess whether reunification is indeed in the best interests of the child. In some exceptional circumstances, a </a:t>
            </a:r>
            <a:r>
              <a:rPr lang="en-GB" sz="2000" b="1" dirty="0">
                <a:solidFill>
                  <a:schemeClr val="tx1"/>
                </a:solidFill>
                <a:latin typeface="Calibri" panose="020F0502020204030204" pitchFamily="34" charset="0"/>
                <a:ea typeface="Helvetica Neue"/>
                <a:cs typeface="Calibri" panose="020F0502020204030204" pitchFamily="34" charset="0"/>
                <a:sym typeface="Helvetica Neue"/>
              </a:rPr>
              <a:t>Best Interests Determination (BID) </a:t>
            </a:r>
            <a:r>
              <a:rPr lang="en-GB" sz="2000" dirty="0">
                <a:solidFill>
                  <a:schemeClr val="tx1"/>
                </a:solidFill>
                <a:latin typeface="Calibri" panose="020F0502020204030204" pitchFamily="34" charset="0"/>
                <a:ea typeface="Helvetica Neue"/>
                <a:cs typeface="Calibri" panose="020F0502020204030204" pitchFamily="34" charset="0"/>
                <a:sym typeface="Helvetica Neue"/>
              </a:rPr>
              <a:t>is required prior to family reunification.</a:t>
            </a:r>
            <a:endParaRPr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0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GB" sz="2000" dirty="0">
                <a:solidFill>
                  <a:schemeClr val="dk1"/>
                </a:solidFill>
                <a:latin typeface="Helvetica Neue"/>
                <a:ea typeface="Helvetica Neue"/>
                <a:cs typeface="Helvetica Neue"/>
                <a:sym typeface="Helvetica Neue"/>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5"/>
              </a:buClr>
              <a:buSzPct val="100000"/>
              <a:buFont typeface="Helvetica Neue"/>
              <a:buNone/>
            </a:pPr>
            <a:br>
              <a:rPr lang="en-GB"/>
            </a:br>
            <a:r>
              <a:rPr lang="en-GB"/>
              <a:t>Introducing Verification </a:t>
            </a:r>
            <a:br>
              <a:rPr lang="en-GB"/>
            </a:br>
            <a:endParaRPr/>
          </a:p>
        </p:txBody>
      </p:sp>
      <p:sp>
        <p:nvSpPr>
          <p:cNvPr id="234" name="Google Shape;234;p2"/>
          <p:cNvSpPr txBox="1">
            <a:spLocks noGrp="1"/>
          </p:cNvSpPr>
          <p:nvPr>
            <p:ph type="body" idx="2"/>
          </p:nvPr>
        </p:nvSpPr>
        <p:spPr>
          <a:xfrm>
            <a:off x="656023" y="1850835"/>
            <a:ext cx="10820013" cy="395190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GB" dirty="0">
                <a:latin typeface="Calibri" panose="020F0502020204030204" pitchFamily="34" charset="0"/>
                <a:cs typeface="Calibri" panose="020F0502020204030204" pitchFamily="34" charset="0"/>
              </a:rPr>
              <a:t>Verification is the process of establishing the validity of relationships and confirming the willingness of the child and the family member to be reunited. </a:t>
            </a:r>
            <a:endParaRPr dirty="0">
              <a:latin typeface="Calibri" panose="020F0502020204030204" pitchFamily="34" charset="0"/>
              <a:cs typeface="Calibri" panose="020F0502020204030204" pitchFamily="34" charset="0"/>
            </a:endParaRPr>
          </a:p>
          <a:p>
            <a:pPr marL="228600" lvl="0" indent="-64135" algn="l" rtl="0">
              <a:lnSpc>
                <a:spcPct val="90000"/>
              </a:lnSpc>
              <a:spcBef>
                <a:spcPts val="1000"/>
              </a:spcBef>
              <a:spcAft>
                <a:spcPts val="0"/>
              </a:spcAft>
              <a:buClr>
                <a:schemeClr val="accent6"/>
              </a:buClr>
              <a:buSzPct val="100000"/>
              <a:buNone/>
            </a:pPr>
            <a:endParaRPr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ct val="100000"/>
              <a:buNone/>
            </a:pP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There are </a:t>
            </a:r>
            <a:r>
              <a:rPr lang="en-GB" b="1" dirty="0">
                <a:solidFill>
                  <a:schemeClr val="accent3"/>
                </a:solidFill>
                <a:latin typeface="Calibri" panose="020F0502020204030204" pitchFamily="34" charset="0"/>
                <a:cs typeface="Calibri" panose="020F0502020204030204" pitchFamily="34" charset="0"/>
              </a:rPr>
              <a:t>two elements </a:t>
            </a:r>
            <a:r>
              <a:rPr lang="en-GB" dirty="0">
                <a:latin typeface="Calibri" panose="020F0502020204030204" pitchFamily="34" charset="0"/>
                <a:cs typeface="Calibri" panose="020F0502020204030204" pitchFamily="34" charset="0"/>
              </a:rPr>
              <a:t>to verification: </a:t>
            </a:r>
            <a:endParaRPr dirty="0">
              <a:latin typeface="Calibri" panose="020F0502020204030204" pitchFamily="34" charset="0"/>
              <a:cs typeface="Calibri" panose="020F0502020204030204" pitchFamily="34" charset="0"/>
            </a:endParaRPr>
          </a:p>
          <a:p>
            <a:pPr marL="228600" lvl="0" indent="-64135" algn="l" rtl="0">
              <a:lnSpc>
                <a:spcPct val="90000"/>
              </a:lnSpc>
              <a:spcBef>
                <a:spcPts val="1000"/>
              </a:spcBef>
              <a:spcAft>
                <a:spcPts val="0"/>
              </a:spcAft>
              <a:buClr>
                <a:schemeClr val="accent6"/>
              </a:buClr>
              <a:buSzPct val="100000"/>
              <a:buNone/>
            </a:pPr>
            <a:endParaRPr dirty="0">
              <a:latin typeface="Calibri" panose="020F0502020204030204" pitchFamily="34" charset="0"/>
              <a:cs typeface="Calibri" panose="020F0502020204030204" pitchFamily="34" charset="0"/>
            </a:endParaRPr>
          </a:p>
          <a:p>
            <a:pPr marL="228600" lvl="0" indent="-215265" algn="l" rtl="0">
              <a:lnSpc>
                <a:spcPct val="90000"/>
              </a:lnSpc>
              <a:spcBef>
                <a:spcPts val="1000"/>
              </a:spcBef>
              <a:spcAft>
                <a:spcPts val="0"/>
              </a:spcAft>
              <a:buClr>
                <a:schemeClr val="accent1"/>
              </a:buClr>
              <a:buSzPct val="100000"/>
              <a:buChar char="•"/>
            </a:pPr>
            <a:r>
              <a:rPr lang="en-GB" dirty="0">
                <a:latin typeface="Calibri" panose="020F0502020204030204" pitchFamily="34" charset="0"/>
                <a:cs typeface="Calibri" panose="020F0502020204030204" pitchFamily="34" charset="0"/>
              </a:rPr>
              <a:t>Validating family ties, </a:t>
            </a:r>
            <a:endParaRPr dirty="0">
              <a:latin typeface="Calibri" panose="020F0502020204030204" pitchFamily="34" charset="0"/>
              <a:cs typeface="Calibri" panose="020F0502020204030204" pitchFamily="34" charset="0"/>
            </a:endParaRPr>
          </a:p>
          <a:p>
            <a:pPr marL="228600" lvl="0" indent="-64135" algn="l" rtl="0">
              <a:lnSpc>
                <a:spcPct val="90000"/>
              </a:lnSpc>
              <a:spcBef>
                <a:spcPts val="1000"/>
              </a:spcBef>
              <a:spcAft>
                <a:spcPts val="0"/>
              </a:spcAft>
              <a:buClr>
                <a:schemeClr val="accent1"/>
              </a:buClr>
              <a:buSzPct val="100000"/>
              <a:buNone/>
            </a:pPr>
            <a:endParaRPr dirty="0">
              <a:latin typeface="Calibri" panose="020F0502020204030204" pitchFamily="34" charset="0"/>
              <a:cs typeface="Calibri" panose="020F0502020204030204" pitchFamily="34" charset="0"/>
            </a:endParaRPr>
          </a:p>
          <a:p>
            <a:pPr marL="228600" lvl="0" indent="-215265" algn="l" rtl="0">
              <a:lnSpc>
                <a:spcPct val="90000"/>
              </a:lnSpc>
              <a:spcBef>
                <a:spcPts val="1000"/>
              </a:spcBef>
              <a:spcAft>
                <a:spcPts val="0"/>
              </a:spcAft>
              <a:buClr>
                <a:schemeClr val="accent1"/>
              </a:buClr>
              <a:buSzPct val="100000"/>
              <a:buChar char="•"/>
            </a:pPr>
            <a:r>
              <a:rPr lang="en-GB" dirty="0">
                <a:latin typeface="Calibri" panose="020F0502020204030204" pitchFamily="34" charset="0"/>
                <a:cs typeface="Calibri" panose="020F0502020204030204" pitchFamily="34" charset="0"/>
              </a:rPr>
              <a:t>Assessing whether reunification is in the best interests of the child</a:t>
            </a:r>
            <a:endParaRPr dirty="0">
              <a:latin typeface="Calibri" panose="020F0502020204030204" pitchFamily="34" charset="0"/>
              <a:cs typeface="Calibri" panose="020F0502020204030204" pitchFamily="34" charset="0"/>
            </a:endParaRPr>
          </a:p>
          <a:p>
            <a:pPr marL="228600" lvl="0" indent="-64135" algn="l" rtl="0">
              <a:lnSpc>
                <a:spcPct val="90000"/>
              </a:lnSpc>
              <a:spcBef>
                <a:spcPts val="1000"/>
              </a:spcBef>
              <a:spcAft>
                <a:spcPts val="0"/>
              </a:spcAft>
              <a:buClr>
                <a:schemeClr val="accent6"/>
              </a:buClr>
              <a:buSzPct val="1000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body" idx="1"/>
          </p:nvPr>
        </p:nvSpPr>
        <p:spPr>
          <a:xfrm>
            <a:off x="656021" y="836939"/>
            <a:ext cx="10820015" cy="571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accent6"/>
              </a:buClr>
              <a:buSzPts val="3600"/>
              <a:buNone/>
            </a:pPr>
            <a:r>
              <a:rPr lang="en-GB" sz="3600"/>
              <a:t>VALIDATING FAMILY TIES </a:t>
            </a:r>
            <a:endParaRPr/>
          </a:p>
          <a:p>
            <a:pPr marL="0" lvl="0" indent="0" algn="l" rtl="0">
              <a:lnSpc>
                <a:spcPct val="90000"/>
              </a:lnSpc>
              <a:spcBef>
                <a:spcPts val="1000"/>
              </a:spcBef>
              <a:spcAft>
                <a:spcPts val="0"/>
              </a:spcAft>
              <a:buClr>
                <a:schemeClr val="accent6"/>
              </a:buClr>
              <a:buSzPts val="2800"/>
              <a:buNone/>
            </a:pPr>
            <a:endParaRPr/>
          </a:p>
        </p:txBody>
      </p:sp>
      <p:sp>
        <p:nvSpPr>
          <p:cNvPr id="240" name="Google Shape;240;p3"/>
          <p:cNvSpPr/>
          <p:nvPr/>
        </p:nvSpPr>
        <p:spPr>
          <a:xfrm>
            <a:off x="685992" y="1962500"/>
            <a:ext cx="10820015"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GB" sz="2400" dirty="0">
                <a:solidFill>
                  <a:schemeClr val="dk1"/>
                </a:solidFill>
                <a:latin typeface="Calibri" panose="020F0502020204030204" pitchFamily="34" charset="0"/>
                <a:ea typeface="Helvetica Neue"/>
                <a:cs typeface="Calibri" panose="020F0502020204030204" pitchFamily="34" charset="0"/>
                <a:sym typeface="Helvetica Neue"/>
              </a:rPr>
              <a:t>Children, especially infants, very young children or those unable to communicate effectively, can be handed over to the wrong person. </a:t>
            </a:r>
            <a:endParaRPr dirty="0">
              <a:latin typeface="Calibri" panose="020F0502020204030204" pitchFamily="34" charset="0"/>
              <a:cs typeface="Calibri" panose="020F0502020204030204" pitchFamily="34" charset="0"/>
            </a:endParaRPr>
          </a:p>
          <a:p>
            <a:pPr marL="342900" marR="0" lvl="0" indent="-190500" algn="l" rtl="0">
              <a:spcBef>
                <a:spcPts val="0"/>
              </a:spcBef>
              <a:spcAft>
                <a:spcPts val="0"/>
              </a:spcAft>
              <a:buClr>
                <a:schemeClr val="dk1"/>
              </a:buClr>
              <a:buSzPts val="2400"/>
              <a:buFont typeface="Calibri"/>
              <a:buNone/>
            </a:pPr>
            <a:endParaRPr sz="24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GB" sz="2400" dirty="0">
                <a:solidFill>
                  <a:schemeClr val="dk1"/>
                </a:solidFill>
                <a:latin typeface="Calibri" panose="020F0502020204030204" pitchFamily="34" charset="0"/>
                <a:ea typeface="Helvetica Neue"/>
                <a:cs typeface="Calibri" panose="020F0502020204030204" pitchFamily="34" charset="0"/>
                <a:sym typeface="Helvetica Neue"/>
              </a:rPr>
              <a:t>This could be a genuine mistake, from a desire to replace a lost child by parents whose own children are dead or missing, or to use a child for labour or exploit in other ways.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GB" sz="2400" dirty="0">
                <a:solidFill>
                  <a:schemeClr val="dk1"/>
                </a:solidFill>
                <a:latin typeface="Calibri" panose="020F0502020204030204" pitchFamily="34" charset="0"/>
                <a:ea typeface="Helvetica Neue"/>
                <a:cs typeface="Calibri" panose="020F0502020204030204" pitchFamily="34" charset="0"/>
                <a:sym typeface="Helvetica Neue"/>
              </a:rPr>
              <a:t>In conflict or post conflict situations, a child could be claimed for malicious reasons such as to take revenge on a family or remove a witness to killings.</a:t>
            </a:r>
            <a:endParaRPr sz="2400" dirty="0">
              <a:solidFill>
                <a:schemeClr val="dk1"/>
              </a:solidFill>
              <a:latin typeface="Calibri" panose="020F0502020204030204" pitchFamily="34" charset="0"/>
              <a:ea typeface="Helvetica Neue"/>
              <a:cs typeface="Calibri" panose="020F0502020204030204" pitchFamily="34" charset="0"/>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
          <p:cNvSpPr txBox="1">
            <a:spLocks noGrp="1"/>
          </p:cNvSpPr>
          <p:nvPr>
            <p:ph type="title"/>
          </p:nvPr>
        </p:nvSpPr>
        <p:spPr>
          <a:xfrm>
            <a:off x="786616" y="325700"/>
            <a:ext cx="107199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5"/>
              </a:buClr>
              <a:buSzPct val="100000"/>
              <a:buFont typeface="Helvetica Neue"/>
              <a:buNone/>
            </a:pPr>
            <a:r>
              <a:rPr lang="en-GB"/>
              <a:t>ASSESSING WHETHER REUNIFICATION IS IN THE BEST INTERESTS OF THE CHILD:</a:t>
            </a:r>
            <a:br>
              <a:rPr lang="en-GB"/>
            </a:br>
            <a:endParaRPr/>
          </a:p>
        </p:txBody>
      </p:sp>
      <p:sp>
        <p:nvSpPr>
          <p:cNvPr id="246" name="Google Shape;246;p4"/>
          <p:cNvSpPr/>
          <p:nvPr/>
        </p:nvSpPr>
        <p:spPr>
          <a:xfrm>
            <a:off x="4603027" y="2468059"/>
            <a:ext cx="7261200" cy="430267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endParaRPr sz="2000" dirty="0">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r>
              <a:rPr lang="en-GB" sz="2400" dirty="0">
                <a:solidFill>
                  <a:schemeClr val="dk1"/>
                </a:solidFill>
                <a:latin typeface="Calibri" panose="020F0502020204030204" pitchFamily="34" charset="0"/>
                <a:ea typeface="Helvetica Neue"/>
                <a:cs typeface="Calibri" panose="020F0502020204030204" pitchFamily="34" charset="0"/>
                <a:sym typeface="Helvetica Neue"/>
              </a:rPr>
              <a:t>“when tracing is successful, an assessment should </a:t>
            </a:r>
            <a:r>
              <a:rPr lang="en-GB" sz="2400" b="1" i="1" dirty="0">
                <a:solidFill>
                  <a:schemeClr val="dk1"/>
                </a:solidFill>
                <a:latin typeface="Calibri" panose="020F0502020204030204" pitchFamily="34" charset="0"/>
                <a:ea typeface="Helvetica Neue"/>
                <a:cs typeface="Calibri" panose="020F0502020204030204" pitchFamily="34" charset="0"/>
                <a:sym typeface="Helvetica Neue"/>
              </a:rPr>
              <a:t>verify</a:t>
            </a:r>
            <a:r>
              <a:rPr lang="en-GB" sz="2400" dirty="0">
                <a:solidFill>
                  <a:schemeClr val="dk1"/>
                </a:solidFill>
                <a:latin typeface="Calibri" panose="020F0502020204030204" pitchFamily="34" charset="0"/>
                <a:ea typeface="Helvetica Neue"/>
                <a:cs typeface="Calibri" panose="020F0502020204030204" pitchFamily="34" charset="0"/>
                <a:sym typeface="Helvetica Neue"/>
              </a:rPr>
              <a:t> that family reunification is in the </a:t>
            </a:r>
            <a:r>
              <a:rPr lang="en-GB" sz="2400" b="1" dirty="0">
                <a:solidFill>
                  <a:schemeClr val="dk1"/>
                </a:solidFill>
                <a:latin typeface="Calibri" panose="020F0502020204030204" pitchFamily="34" charset="0"/>
                <a:ea typeface="Helvetica Neue"/>
                <a:cs typeface="Calibri" panose="020F0502020204030204" pitchFamily="34" charset="0"/>
                <a:sym typeface="Helvetica Neue"/>
              </a:rPr>
              <a:t>best interests of the child. </a:t>
            </a:r>
            <a:r>
              <a:rPr lang="en-GB" sz="2400" dirty="0">
                <a:solidFill>
                  <a:schemeClr val="dk1"/>
                </a:solidFill>
                <a:latin typeface="Calibri" panose="020F0502020204030204" pitchFamily="34" charset="0"/>
                <a:ea typeface="Helvetica Neue"/>
                <a:cs typeface="Calibri" panose="020F0502020204030204" pitchFamily="34" charset="0"/>
                <a:sym typeface="Helvetica Neue"/>
              </a:rPr>
              <a:t>In cases where there are serious concerns, it may be necessary to involve the appropriate authorities, existing welfare systems, other agencies and local communities for any further action or future support required.”</a:t>
            </a:r>
            <a:endParaRPr sz="2000" dirty="0">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endParaRPr sz="2000" dirty="0">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endParaRPr sz="2000" dirty="0">
              <a:solidFill>
                <a:schemeClr val="dk1"/>
              </a:solidFill>
              <a:latin typeface="Helvetica Neue"/>
              <a:ea typeface="Helvetica Neue"/>
              <a:cs typeface="Helvetica Neue"/>
              <a:sym typeface="Helvetica Neue"/>
            </a:endParaRPr>
          </a:p>
        </p:txBody>
      </p:sp>
      <p:pic>
        <p:nvPicPr>
          <p:cNvPr id="247" name="Google Shape;247;p4"/>
          <p:cNvPicPr preferRelativeResize="0"/>
          <p:nvPr/>
        </p:nvPicPr>
        <p:blipFill>
          <a:blip r:embed="rId3">
            <a:alphaModFix/>
          </a:blip>
          <a:stretch>
            <a:fillRect/>
          </a:stretch>
        </p:blipFill>
        <p:spPr>
          <a:xfrm>
            <a:off x="223825" y="1793050"/>
            <a:ext cx="4220575" cy="241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body" idx="1"/>
          </p:nvPr>
        </p:nvSpPr>
        <p:spPr>
          <a:xfrm>
            <a:off x="656023" y="638635"/>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3200"/>
              <a:buNone/>
            </a:pPr>
            <a:r>
              <a:rPr lang="en-GB" sz="3200"/>
              <a:t>INFORMATION FOR DECISION MAKING </a:t>
            </a:r>
            <a:endParaRPr/>
          </a:p>
          <a:p>
            <a:pPr marL="0" lvl="0" indent="0" algn="l" rtl="0">
              <a:lnSpc>
                <a:spcPct val="90000"/>
              </a:lnSpc>
              <a:spcBef>
                <a:spcPts val="1000"/>
              </a:spcBef>
              <a:spcAft>
                <a:spcPts val="0"/>
              </a:spcAft>
              <a:buClr>
                <a:schemeClr val="accent6"/>
              </a:buClr>
              <a:buSzPts val="2800"/>
              <a:buNone/>
            </a:pPr>
            <a:endParaRPr/>
          </a:p>
        </p:txBody>
      </p:sp>
      <p:sp>
        <p:nvSpPr>
          <p:cNvPr id="253" name="Google Shape;253;p5"/>
          <p:cNvSpPr/>
          <p:nvPr/>
        </p:nvSpPr>
        <p:spPr>
          <a:xfrm>
            <a:off x="656023" y="2014367"/>
            <a:ext cx="11116505"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a:solidFill>
                  <a:schemeClr val="dk1"/>
                </a:solidFill>
                <a:latin typeface="Calibri"/>
                <a:ea typeface="Calibri"/>
                <a:cs typeface="Calibri"/>
                <a:sym typeface="Calibri"/>
              </a:rPr>
              <a:t>Is reunification in the best interests of this particular girl or boy?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Highlights any problems which need to be addressed during the preparation period before reunification takes place.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The process should consider the </a:t>
            </a:r>
            <a:r>
              <a:rPr lang="en-GB" sz="2400" b="1">
                <a:solidFill>
                  <a:schemeClr val="dk1"/>
                </a:solidFill>
                <a:latin typeface="Calibri"/>
                <a:ea typeface="Calibri"/>
                <a:cs typeface="Calibri"/>
                <a:sym typeface="Calibri"/>
              </a:rPr>
              <a:t>views of the child</a:t>
            </a:r>
            <a:r>
              <a:rPr lang="en-GB" sz="2400">
                <a:solidFill>
                  <a:schemeClr val="dk1"/>
                </a:solidFill>
                <a:latin typeface="Calibri"/>
                <a:ea typeface="Calibri"/>
                <a:cs typeface="Calibri"/>
                <a:sym typeface="Calibri"/>
              </a:rPr>
              <a:t> and the </a:t>
            </a:r>
            <a:r>
              <a:rPr lang="en-GB" sz="2400" b="1">
                <a:solidFill>
                  <a:schemeClr val="dk1"/>
                </a:solidFill>
                <a:latin typeface="Calibri"/>
                <a:ea typeface="Calibri"/>
                <a:cs typeface="Calibri"/>
                <a:sym typeface="Calibri"/>
              </a:rPr>
              <a:t>family members, confirm</a:t>
            </a:r>
            <a:r>
              <a:rPr lang="en-GB" sz="2400">
                <a:solidFill>
                  <a:schemeClr val="dk1"/>
                </a:solidFill>
                <a:latin typeface="Calibri"/>
                <a:ea typeface="Calibri"/>
                <a:cs typeface="Calibri"/>
                <a:sym typeface="Calibri"/>
              </a:rPr>
              <a:t> that both parties are willing to go ahead and assess the conditions and circumstances the child will be reunited into. </a:t>
            </a:r>
            <a:r>
              <a:rPr lang="en-GB" sz="2400">
                <a:solidFill>
                  <a:srgbClr val="3A3838"/>
                </a:solidFill>
                <a:latin typeface="Calibri"/>
                <a:ea typeface="Calibri"/>
                <a:cs typeface="Calibri"/>
                <a:sym typeface="Calibri"/>
              </a:rPr>
              <a:t>Legal guardian should also be involved and heard in the process.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
          <p:cNvSpPr txBox="1">
            <a:spLocks noGrp="1"/>
          </p:cNvSpPr>
          <p:nvPr>
            <p:ph type="body" idx="1"/>
          </p:nvPr>
        </p:nvSpPr>
        <p:spPr>
          <a:xfrm>
            <a:off x="534836" y="824440"/>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GB"/>
              <a:t>Activity 1 - How do we do verification? </a:t>
            </a:r>
            <a:endParaRPr/>
          </a:p>
        </p:txBody>
      </p:sp>
      <p:pic>
        <p:nvPicPr>
          <p:cNvPr id="259" name="Google Shape;259;p6"/>
          <p:cNvPicPr preferRelativeResize="0"/>
          <p:nvPr/>
        </p:nvPicPr>
        <p:blipFill rotWithShape="1">
          <a:blip r:embed="rId3">
            <a:alphaModFix/>
          </a:blip>
          <a:srcRect/>
          <a:stretch/>
        </p:blipFill>
        <p:spPr>
          <a:xfrm>
            <a:off x="8484493" y="-297439"/>
            <a:ext cx="3386757" cy="3386757"/>
          </a:xfrm>
          <a:prstGeom prst="rect">
            <a:avLst/>
          </a:prstGeom>
          <a:noFill/>
          <a:ln>
            <a:noFill/>
          </a:ln>
        </p:spPr>
      </p:pic>
      <p:sp>
        <p:nvSpPr>
          <p:cNvPr id="260" name="Google Shape;260;p6"/>
          <p:cNvSpPr txBox="1"/>
          <p:nvPr/>
        </p:nvSpPr>
        <p:spPr>
          <a:xfrm>
            <a:off x="629754" y="2060523"/>
            <a:ext cx="10343100" cy="430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Take 15 mins to read </a:t>
            </a:r>
            <a:r>
              <a:rPr lang="en-GB" sz="2000">
                <a:solidFill>
                  <a:schemeClr val="dk1"/>
                </a:solidFill>
                <a:latin typeface="Calibri"/>
                <a:ea typeface="Calibri"/>
                <a:cs typeface="Calibri"/>
                <a:sym typeface="Calibri"/>
              </a:rPr>
              <a:t>your</a:t>
            </a:r>
            <a:r>
              <a:rPr lang="en-GB" sz="2000" b="1">
                <a:solidFill>
                  <a:schemeClr val="dk1"/>
                </a:solidFill>
                <a:latin typeface="Calibri"/>
                <a:ea typeface="Calibri"/>
                <a:cs typeface="Calibri"/>
                <a:sym typeface="Calibri"/>
              </a:rPr>
              <a:t> Case Study </a:t>
            </a:r>
            <a:r>
              <a:rPr lang="en-GB" sz="2000">
                <a:solidFill>
                  <a:schemeClr val="dk1"/>
                </a:solidFill>
                <a:latin typeface="Calibri"/>
                <a:ea typeface="Calibri"/>
                <a:cs typeface="Calibri"/>
                <a:sym typeface="Calibri"/>
              </a:rPr>
              <a:t>and </a:t>
            </a:r>
            <a:r>
              <a:rPr lang="en-GB" sz="2000" b="1">
                <a:solidFill>
                  <a:schemeClr val="dk1"/>
                </a:solidFill>
                <a:latin typeface="Calibri"/>
                <a:ea typeface="Calibri"/>
                <a:cs typeface="Calibri"/>
                <a:sym typeface="Calibri"/>
              </a:rPr>
              <a:t>use the Verification Forms, including the Child Under 5 form, </a:t>
            </a:r>
            <a:r>
              <a:rPr lang="en-GB" sz="2000">
                <a:solidFill>
                  <a:schemeClr val="dk1"/>
                </a:solidFill>
                <a:latin typeface="Calibri"/>
                <a:ea typeface="Calibri"/>
                <a:cs typeface="Calibri"/>
                <a:sym typeface="Calibri"/>
              </a:rPr>
              <a:t>to answer these questions: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i="1">
                <a:solidFill>
                  <a:schemeClr val="dk1"/>
                </a:solidFill>
                <a:latin typeface="Calibri"/>
                <a:ea typeface="Calibri"/>
                <a:cs typeface="Calibri"/>
                <a:sym typeface="Calibri"/>
              </a:rPr>
              <a:t>1. What questions would you need to ask to do verification? </a:t>
            </a:r>
            <a:r>
              <a:rPr lang="en-GB" sz="1800" i="1">
                <a:solidFill>
                  <a:schemeClr val="dk1"/>
                </a:solidFill>
                <a:latin typeface="Calibri"/>
                <a:ea typeface="Calibri"/>
                <a:cs typeface="Calibri"/>
                <a:sym typeface="Calibri"/>
              </a:rPr>
              <a:t>Think back to the work on Module 8 on documentation and also use the Verification Sample Forms as a guide. We are looking for the different specific questions that you would ask, to which person and ideas as to why you selected that question.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i="1">
                <a:solidFill>
                  <a:schemeClr val="dk1"/>
                </a:solidFill>
                <a:latin typeface="Calibri"/>
                <a:ea typeface="Calibri"/>
                <a:cs typeface="Calibri"/>
                <a:sym typeface="Calibri"/>
              </a:rPr>
              <a:t>2. How will you double check the data? What methods will you use? </a:t>
            </a:r>
            <a:r>
              <a:rPr lang="en-GB" sz="1800" i="1">
                <a:solidFill>
                  <a:schemeClr val="dk1"/>
                </a:solidFill>
                <a:latin typeface="Calibri"/>
                <a:ea typeface="Calibri"/>
                <a:cs typeface="Calibri"/>
                <a:sym typeface="Calibri"/>
              </a:rPr>
              <a:t>Here we are looking for detail on any particular concerns you have and the types of data you want to double check and why.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i="1">
                <a:solidFill>
                  <a:schemeClr val="dk1"/>
                </a:solidFill>
                <a:latin typeface="Calibri"/>
                <a:ea typeface="Calibri"/>
                <a:cs typeface="Calibri"/>
                <a:sym typeface="Calibri"/>
              </a:rPr>
              <a:t>3. What steps should you take?</a:t>
            </a:r>
            <a:r>
              <a:rPr lang="en-GB" sz="1800" i="1">
                <a:solidFill>
                  <a:schemeClr val="dk1"/>
                </a:solidFill>
                <a:latin typeface="Calibri"/>
                <a:ea typeface="Calibri"/>
                <a:cs typeface="Calibri"/>
                <a:sym typeface="Calibri"/>
              </a:rPr>
              <a:t> You need to work out who you need to talk to, who needs to be informed, who you should also bring into the process etc.</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i="1">
                <a:solidFill>
                  <a:schemeClr val="dk1"/>
                </a:solidFill>
                <a:latin typeface="Calibri"/>
                <a:ea typeface="Calibri"/>
                <a:cs typeface="Calibri"/>
                <a:sym typeface="Calibri"/>
              </a:rPr>
              <a:t>4. What decision would you make?</a:t>
            </a:r>
            <a:r>
              <a:rPr lang="en-GB" sz="1800" i="1">
                <a:solidFill>
                  <a:schemeClr val="dk1"/>
                </a:solidFill>
                <a:latin typeface="Calibri"/>
                <a:ea typeface="Calibri"/>
                <a:cs typeface="Calibri"/>
                <a:sym typeface="Calibri"/>
              </a:rPr>
              <a:t> You need to say what you think your final decision would (probably) be and what the key reasons were for that decision</a:t>
            </a:r>
            <a:r>
              <a:rPr lang="en-GB" sz="1800">
                <a:solidFill>
                  <a:schemeClr val="dk1"/>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ct val="100000"/>
              <a:buFont typeface="Helvetica Neue"/>
              <a:buNone/>
            </a:pPr>
            <a:r>
              <a:rPr lang="en-GB" dirty="0"/>
              <a:t>Verification with Infants, Young Children, and Children with Difficulty in Communicating </a:t>
            </a:r>
            <a:endParaRPr dirty="0"/>
          </a:p>
        </p:txBody>
      </p:sp>
      <p:sp>
        <p:nvSpPr>
          <p:cNvPr id="266" name="Google Shape;266;p7"/>
          <p:cNvSpPr/>
          <p:nvPr/>
        </p:nvSpPr>
        <p:spPr>
          <a:xfrm>
            <a:off x="656023" y="1706990"/>
            <a:ext cx="11120700" cy="4785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i="1" dirty="0">
                <a:solidFill>
                  <a:schemeClr val="dk1"/>
                </a:solidFill>
                <a:latin typeface="Calibri" panose="020F0502020204030204" pitchFamily="34" charset="0"/>
                <a:ea typeface="Helvetica Neue"/>
                <a:cs typeface="Calibri" panose="020F0502020204030204" pitchFamily="34" charset="0"/>
                <a:sym typeface="Helvetica Neue"/>
              </a:rPr>
              <a:t>Adult claimants should be requested to:</a:t>
            </a:r>
            <a:br>
              <a:rPr lang="en-GB" sz="2400" i="1" dirty="0">
                <a:solidFill>
                  <a:schemeClr val="dk1"/>
                </a:solidFill>
                <a:latin typeface="Calibri" panose="020F0502020204030204" pitchFamily="34" charset="0"/>
                <a:ea typeface="Helvetica Neue"/>
                <a:cs typeface="Calibri" panose="020F0502020204030204" pitchFamily="34" charset="0"/>
                <a:sym typeface="Helvetica Neue"/>
              </a:rPr>
            </a:br>
            <a:endParaRPr sz="1800" dirty="0">
              <a:solidFill>
                <a:schemeClr val="dk1"/>
              </a:solidFill>
              <a:latin typeface="Calibri" panose="020F0502020204030204" pitchFamily="34" charset="0"/>
              <a:ea typeface="Calibri"/>
              <a:cs typeface="Calibri" panose="020F0502020204030204" pitchFamily="34" charset="0"/>
              <a:sym typeface="Calibri"/>
            </a:endParaRPr>
          </a:p>
          <a:p>
            <a:pPr marL="457200" lvl="0" indent="-317500" algn="l" rtl="0">
              <a:lnSpc>
                <a:spcPct val="115000"/>
              </a:lnSpc>
              <a:spcBef>
                <a:spcPts val="120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Pick the child’s photo out of a number of photos. </a:t>
            </a:r>
            <a:endParaRPr sz="2200" dirty="0">
              <a:solidFill>
                <a:schemeClr val="dk1"/>
              </a:solidFill>
              <a:latin typeface="Calibri" panose="020F0502020204030204" pitchFamily="34" charset="0"/>
              <a:cs typeface="Calibri" panose="020F0502020204030204" pitchFamily="34" charset="0"/>
            </a:endParaRPr>
          </a:p>
          <a:p>
            <a:pPr marL="457200" lvl="0" indent="-317500" algn="l" rtl="0">
              <a:lnSpc>
                <a:spcPct val="115000"/>
              </a:lnSpc>
              <a:spcBef>
                <a:spcPts val="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Describe the child</a:t>
            </a:r>
            <a:endParaRPr sz="2200" dirty="0">
              <a:solidFill>
                <a:schemeClr val="dk1"/>
              </a:solidFill>
              <a:latin typeface="Calibri" panose="020F0502020204030204" pitchFamily="34" charset="0"/>
              <a:cs typeface="Calibri" panose="020F0502020204030204" pitchFamily="34" charset="0"/>
            </a:endParaRPr>
          </a:p>
          <a:p>
            <a:pPr marL="457200" lvl="0" indent="-317500" algn="l" rtl="0">
              <a:lnSpc>
                <a:spcPct val="115000"/>
              </a:lnSpc>
              <a:spcBef>
                <a:spcPts val="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Describe the clothing, jewellery or objects the child was wearing or carrying at the time of separation. </a:t>
            </a:r>
            <a:endParaRPr sz="2200" dirty="0">
              <a:solidFill>
                <a:schemeClr val="dk1"/>
              </a:solidFill>
              <a:latin typeface="Calibri" panose="020F0502020204030204" pitchFamily="34" charset="0"/>
              <a:cs typeface="Calibri" panose="020F0502020204030204" pitchFamily="34" charset="0"/>
            </a:endParaRPr>
          </a:p>
          <a:p>
            <a:pPr marL="457200" lvl="0" indent="-317500" algn="l" rtl="0">
              <a:lnSpc>
                <a:spcPct val="115000"/>
              </a:lnSpc>
              <a:spcBef>
                <a:spcPts val="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Recall the place where the child was left and how the separation occurred. </a:t>
            </a:r>
            <a:endParaRPr sz="2200" dirty="0">
              <a:solidFill>
                <a:schemeClr val="dk1"/>
              </a:solidFill>
              <a:latin typeface="Calibri" panose="020F0502020204030204" pitchFamily="34" charset="0"/>
              <a:cs typeface="Calibri" panose="020F0502020204030204" pitchFamily="34" charset="0"/>
            </a:endParaRPr>
          </a:p>
          <a:p>
            <a:pPr marL="457200" lvl="0" indent="-317500" algn="l" rtl="0">
              <a:lnSpc>
                <a:spcPct val="115000"/>
              </a:lnSpc>
              <a:spcBef>
                <a:spcPts val="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Identify any words or phrases the child knew before the separation</a:t>
            </a:r>
            <a:endParaRPr sz="2200" dirty="0">
              <a:solidFill>
                <a:schemeClr val="dk1"/>
              </a:solidFill>
              <a:latin typeface="Calibri" panose="020F0502020204030204" pitchFamily="34" charset="0"/>
              <a:cs typeface="Calibri" panose="020F0502020204030204" pitchFamily="34" charset="0"/>
            </a:endParaRPr>
          </a:p>
          <a:p>
            <a:pPr marL="457200" lvl="0" indent="-317500" algn="l" rtl="0">
              <a:lnSpc>
                <a:spcPct val="115000"/>
              </a:lnSpc>
              <a:spcBef>
                <a:spcPts val="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Name locations or places the child knew at the time of separation.</a:t>
            </a:r>
            <a:endParaRPr sz="2200" dirty="0">
              <a:solidFill>
                <a:schemeClr val="dk1"/>
              </a:solidFill>
              <a:latin typeface="Calibri" panose="020F0502020204030204" pitchFamily="34" charset="0"/>
              <a:cs typeface="Calibri" panose="020F0502020204030204" pitchFamily="34" charset="0"/>
            </a:endParaRPr>
          </a:p>
          <a:p>
            <a:pPr marL="457200" lvl="0" indent="-317500" algn="l" rtl="0">
              <a:lnSpc>
                <a:spcPct val="115000"/>
              </a:lnSpc>
              <a:spcBef>
                <a:spcPts val="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Whenever possible, ask the relatives’ neighbours for corroboration of claims.</a:t>
            </a:r>
            <a:endParaRPr sz="2200" dirty="0">
              <a:solidFill>
                <a:schemeClr val="dk1"/>
              </a:solidFill>
              <a:latin typeface="Calibri" panose="020F0502020204030204" pitchFamily="34" charset="0"/>
              <a:cs typeface="Calibri" panose="020F0502020204030204" pitchFamily="34" charset="0"/>
            </a:endParaRPr>
          </a:p>
          <a:p>
            <a:pPr marL="457200" lvl="0" indent="-317500" algn="l" rtl="0">
              <a:lnSpc>
                <a:spcPct val="115000"/>
              </a:lnSpc>
              <a:spcBef>
                <a:spcPts val="0"/>
              </a:spcBef>
              <a:spcAft>
                <a:spcPts val="0"/>
              </a:spcAft>
              <a:buClr>
                <a:schemeClr val="accent1"/>
              </a:buClr>
              <a:buSzPts val="1400"/>
              <a:buChar char="●"/>
            </a:pPr>
            <a:r>
              <a:rPr lang="en-GB" sz="2200" dirty="0">
                <a:solidFill>
                  <a:schemeClr val="dk1"/>
                </a:solidFill>
                <a:latin typeface="Calibri" panose="020F0502020204030204" pitchFamily="34" charset="0"/>
                <a:cs typeface="Calibri" panose="020F0502020204030204" pitchFamily="34" charset="0"/>
              </a:rPr>
              <a:t> Also ask them to recall any information they know about the place and date of separation between the claimant and the child.</a:t>
            </a:r>
            <a:endParaRPr sz="2200"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9"/>
          <p:cNvSpPr txBox="1">
            <a:spLocks noGrp="1"/>
          </p:cNvSpPr>
          <p:nvPr>
            <p:ph type="title"/>
          </p:nvPr>
        </p:nvSpPr>
        <p:spPr>
          <a:xfrm>
            <a:off x="595252" y="47878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When further assessment is required (I)</a:t>
            </a:r>
            <a:endParaRPr dirty="0"/>
          </a:p>
        </p:txBody>
      </p:sp>
      <p:sp>
        <p:nvSpPr>
          <p:cNvPr id="272" name="Google Shape;272;p9"/>
          <p:cNvSpPr/>
          <p:nvPr/>
        </p:nvSpPr>
        <p:spPr>
          <a:xfrm>
            <a:off x="595252" y="1424050"/>
            <a:ext cx="11746200"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GB" sz="2200" dirty="0">
                <a:solidFill>
                  <a:schemeClr val="dk1"/>
                </a:solidFill>
                <a:latin typeface="Helvetica Neue"/>
                <a:ea typeface="Helvetica Neue"/>
                <a:cs typeface="Helvetica Neue"/>
                <a:sym typeface="Helvetica Neue"/>
              </a:rPr>
              <a:t> </a:t>
            </a:r>
            <a:endParaRPr dirty="0"/>
          </a:p>
          <a:p>
            <a:pPr marL="469900" marR="0" lvl="0" indent="-4572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What was the reason for separation – in the case of voluntary separation have the original issues been resolved?</a:t>
            </a:r>
            <a:endParaRPr sz="2000" dirty="0">
              <a:latin typeface="Calibri" panose="020F0502020204030204" pitchFamily="34" charset="0"/>
              <a:cs typeface="Calibri" panose="020F0502020204030204" pitchFamily="34" charset="0"/>
            </a:endParaRPr>
          </a:p>
          <a:p>
            <a:pPr marL="596900" marR="0" lvl="0" indent="-457200" algn="l" rtl="0">
              <a:spcBef>
                <a:spcPts val="0"/>
              </a:spcBef>
              <a:spcAft>
                <a:spcPts val="0"/>
              </a:spcAft>
              <a:buClr>
                <a:schemeClr val="dk1"/>
              </a:buClr>
              <a:buSzPts val="2200"/>
              <a:buFont typeface="+mj-lt"/>
              <a:buAutoNum type="arabicPeriod"/>
            </a:pP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469900" marR="0" lvl="0" indent="-4572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Is there a history of relationship problems in the family prior to separation, in particular neglect of the child, violence or abuse?</a:t>
            </a:r>
            <a:endParaRPr sz="2000" dirty="0">
              <a:latin typeface="Calibri" panose="020F0502020204030204" pitchFamily="34" charset="0"/>
              <a:cs typeface="Calibri" panose="020F0502020204030204" pitchFamily="34" charset="0"/>
            </a:endParaRPr>
          </a:p>
          <a:p>
            <a:pPr marL="596900" marR="0" lvl="0" indent="-457200" algn="l" rtl="0">
              <a:spcBef>
                <a:spcPts val="0"/>
              </a:spcBef>
              <a:spcAft>
                <a:spcPts val="0"/>
              </a:spcAft>
              <a:buClr>
                <a:schemeClr val="dk1"/>
              </a:buClr>
              <a:buSzPts val="2200"/>
              <a:buFont typeface="+mj-lt"/>
              <a:buAutoNum type="arabicPeriod"/>
            </a:pP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469900" marR="0" lvl="0" indent="-4572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Have there been significant changes in the family since separation, for example death or illness/disability of family member/s?</a:t>
            </a:r>
            <a:endParaRPr sz="2000" dirty="0">
              <a:latin typeface="Calibri" panose="020F0502020204030204" pitchFamily="34" charset="0"/>
              <a:cs typeface="Calibri" panose="020F0502020204030204" pitchFamily="34" charset="0"/>
            </a:endParaRPr>
          </a:p>
          <a:p>
            <a:pPr marL="596900" marR="0" lvl="0" indent="-457200" algn="l" rtl="0">
              <a:spcBef>
                <a:spcPts val="0"/>
              </a:spcBef>
              <a:spcAft>
                <a:spcPts val="0"/>
              </a:spcAft>
              <a:buClr>
                <a:schemeClr val="dk1"/>
              </a:buClr>
              <a:buSzPts val="2200"/>
              <a:buFont typeface="+mj-lt"/>
              <a:buAutoNum type="arabicPeriod"/>
            </a:pP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469900" marR="0" lvl="0" indent="-4572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Are the family willing to provide care for the child/is the child willing to return to the family? </a:t>
            </a: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914400" marR="0" lvl="0" indent="-457200" algn="l" rtl="0">
              <a:spcBef>
                <a:spcPts val="0"/>
              </a:spcBef>
              <a:spcAft>
                <a:spcPts val="0"/>
              </a:spcAft>
              <a:buFont typeface="+mj-lt"/>
              <a:buAutoNum type="arabicPeriod"/>
            </a:pP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469900" marR="0" lvl="0" indent="-4572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If the family have concerns about reunification are these related to lack of material resources or financial capacity to care for another family member? Or are they concerned about the way the child will fit in, related to behavioural, social or emotional issues?</a:t>
            </a:r>
            <a:endParaRPr sz="2000" i="1" dirty="0">
              <a:solidFill>
                <a:schemeClr val="accent1"/>
              </a:solidFill>
              <a:latin typeface="Calibri" panose="020F0502020204030204" pitchFamily="34" charset="0"/>
              <a:ea typeface="Helvetica Neue"/>
              <a:cs typeface="Calibri" panose="020F0502020204030204" pitchFamily="34" charset="0"/>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p:nvPr/>
        </p:nvSpPr>
        <p:spPr>
          <a:xfrm>
            <a:off x="549173" y="1738233"/>
            <a:ext cx="11393330" cy="458583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dirty="0"/>
          </a:p>
          <a:p>
            <a:pPr marL="0" marR="0" lvl="0" indent="0" algn="l" rtl="0">
              <a:spcBef>
                <a:spcPts val="0"/>
              </a:spcBef>
              <a:spcAft>
                <a:spcPts val="0"/>
              </a:spcAft>
              <a:buNone/>
            </a:pPr>
            <a:endParaRPr sz="2000" dirty="0">
              <a:solidFill>
                <a:schemeClr val="dk1"/>
              </a:solidFill>
              <a:latin typeface="Helvetica Neue"/>
              <a:ea typeface="Helvetica Neue"/>
              <a:cs typeface="Helvetica Neue"/>
              <a:sym typeface="Helvetica Neue"/>
            </a:endParaRPr>
          </a:p>
          <a:p>
            <a:pPr marL="457200" marR="0" lvl="0" indent="-4699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What concerns does the child have about reunification and what can be done to address these? Are there specific impacts resulting from his or her experiences since separation for example association with armed forces or armed groups or GBV.</a:t>
            </a:r>
            <a:endParaRPr sz="1600" dirty="0">
              <a:latin typeface="Calibri" panose="020F0502020204030204" pitchFamily="34" charset="0"/>
              <a:cs typeface="Calibri" panose="020F0502020204030204" pitchFamily="34" charset="0"/>
            </a:endParaRPr>
          </a:p>
          <a:p>
            <a:pPr marL="571500" marR="0" lvl="0" indent="-457200" algn="l" rtl="0">
              <a:spcBef>
                <a:spcPts val="0"/>
              </a:spcBef>
              <a:spcAft>
                <a:spcPts val="0"/>
              </a:spcAft>
              <a:buClr>
                <a:schemeClr val="dk1"/>
              </a:buClr>
              <a:buSzPts val="1800"/>
              <a:buFont typeface="+mj-lt"/>
              <a:buAutoNum type="arabicPeriod"/>
            </a:pP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457200" marR="0" lvl="0" indent="-4699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Does the child require health care beyond that which is normally available in the community to which he or she will return, or would the conditions make it difficult to provide optimal care?</a:t>
            </a:r>
            <a:endParaRPr sz="1600" dirty="0">
              <a:latin typeface="Calibri" panose="020F0502020204030204" pitchFamily="34" charset="0"/>
              <a:cs typeface="Calibri" panose="020F0502020204030204" pitchFamily="34" charset="0"/>
            </a:endParaRPr>
          </a:p>
          <a:p>
            <a:pPr marL="571500" marR="0" lvl="0" indent="-457200" algn="l" rtl="0">
              <a:spcBef>
                <a:spcPts val="0"/>
              </a:spcBef>
              <a:spcAft>
                <a:spcPts val="0"/>
              </a:spcAft>
              <a:buClr>
                <a:schemeClr val="dk1"/>
              </a:buClr>
              <a:buSzPts val="1800"/>
              <a:buFont typeface="+mj-lt"/>
              <a:buAutoNum type="arabicPeriod"/>
            </a:pP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457200" marR="0" lvl="0" indent="-4699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Is there any hostility to returning children in the community to which he or she will return, what is the situation of the family within the community and how much social support do they have?</a:t>
            </a:r>
            <a:endParaRPr sz="1600" dirty="0">
              <a:latin typeface="Calibri" panose="020F0502020204030204" pitchFamily="34" charset="0"/>
              <a:cs typeface="Calibri" panose="020F0502020204030204" pitchFamily="34" charset="0"/>
            </a:endParaRPr>
          </a:p>
          <a:p>
            <a:pPr marL="571500" marR="0" lvl="0" indent="-457200" algn="l" rtl="0">
              <a:spcBef>
                <a:spcPts val="0"/>
              </a:spcBef>
              <a:spcAft>
                <a:spcPts val="0"/>
              </a:spcAft>
              <a:buClr>
                <a:schemeClr val="dk1"/>
              </a:buClr>
              <a:buSzPts val="1800"/>
              <a:buFont typeface="+mj-lt"/>
              <a:buAutoNum type="arabicPeriod"/>
            </a:pP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a:p>
            <a:pPr marL="457200" marR="0" lvl="0" indent="-469900" algn="l" rtl="0">
              <a:spcBef>
                <a:spcPts val="0"/>
              </a:spcBef>
              <a:spcAft>
                <a:spcPts val="0"/>
              </a:spcAft>
              <a:buClr>
                <a:schemeClr val="dk1"/>
              </a:buClr>
              <a:buSzPts val="2000"/>
              <a:buFont typeface="+mj-lt"/>
              <a:buAutoNum type="arabicPeriod"/>
            </a:pPr>
            <a:r>
              <a:rPr lang="en-GB" sz="2000" dirty="0">
                <a:solidFill>
                  <a:schemeClr val="dk1"/>
                </a:solidFill>
                <a:latin typeface="Calibri" panose="020F0502020204030204" pitchFamily="34" charset="0"/>
                <a:ea typeface="Helvetica Neue"/>
                <a:cs typeface="Calibri" panose="020F0502020204030204" pitchFamily="34" charset="0"/>
                <a:sym typeface="Helvetica Neue"/>
              </a:rPr>
              <a:t>Is there continuing insecurity in the home area, is this likely to place the returning child at risk, how much does this affect the day-to-day life of the family?</a:t>
            </a:r>
            <a:endParaRPr sz="1600" dirty="0">
              <a:latin typeface="Calibri" panose="020F0502020204030204" pitchFamily="34" charset="0"/>
              <a:cs typeface="Calibri" panose="020F0502020204030204" pitchFamily="34" charset="0"/>
            </a:endParaRPr>
          </a:p>
          <a:p>
            <a:pPr marL="457200" marR="0" lvl="0" indent="-342900" algn="l" rtl="0">
              <a:spcBef>
                <a:spcPts val="0"/>
              </a:spcBef>
              <a:spcAft>
                <a:spcPts val="0"/>
              </a:spcAft>
              <a:buClr>
                <a:schemeClr val="dk1"/>
              </a:buClr>
              <a:buSzPts val="1800"/>
              <a:buFont typeface="Calibri"/>
              <a:buNone/>
            </a:pPr>
            <a:endParaRPr sz="1800" b="1" dirty="0">
              <a:solidFill>
                <a:schemeClr val="dk1"/>
              </a:solidFill>
              <a:latin typeface="Helvetica Neue"/>
              <a:ea typeface="Helvetica Neue"/>
              <a:cs typeface="Helvetica Neue"/>
              <a:sym typeface="Helvetica Neue"/>
            </a:endParaRPr>
          </a:p>
        </p:txBody>
      </p:sp>
      <p:sp>
        <p:nvSpPr>
          <p:cNvPr id="278" name="Google Shape;278;p10"/>
          <p:cNvSpPr txBox="1"/>
          <p:nvPr/>
        </p:nvSpPr>
        <p:spPr>
          <a:xfrm>
            <a:off x="549173" y="836513"/>
            <a:ext cx="94194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accent5"/>
              </a:buClr>
              <a:buSzPts val="3600"/>
              <a:buFont typeface="Helvetica Neue"/>
              <a:buNone/>
            </a:pPr>
            <a:r>
              <a:rPr lang="en-GB" sz="3600" b="1" dirty="0">
                <a:solidFill>
                  <a:schemeClr val="accent5"/>
                </a:solidFill>
                <a:latin typeface="Helvetica Neue"/>
                <a:ea typeface="Helvetica Neue"/>
                <a:cs typeface="Helvetica Neue"/>
                <a:sym typeface="Helvetica Neue"/>
              </a:rPr>
              <a:t>When further assessment is required (II)</a:t>
            </a:r>
            <a:endParaRPr dirty="0"/>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1054</Words>
  <Application>Microsoft Macintosh PowerPoint</Application>
  <PresentationFormat>Widescreen</PresentationFormat>
  <Paragraphs>82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Noto Sans Symbols</vt:lpstr>
      <vt:lpstr>Arial</vt:lpstr>
      <vt:lpstr>Calibri</vt:lpstr>
      <vt:lpstr>Helvetica Neue</vt:lpstr>
      <vt:lpstr>Office Theme</vt:lpstr>
      <vt:lpstr>PowerPoint Presentation</vt:lpstr>
      <vt:lpstr> Introducing Verification  </vt:lpstr>
      <vt:lpstr>PowerPoint Presentation</vt:lpstr>
      <vt:lpstr>ASSESSING WHETHER REUNIFICATION IS IN THE BEST INTERESTS OF THE CHILD: </vt:lpstr>
      <vt:lpstr>PowerPoint Presentation</vt:lpstr>
      <vt:lpstr>PowerPoint Presentation</vt:lpstr>
      <vt:lpstr>Verification with Infants, Young Children, and Children with Difficulty in Communicating </vt:lpstr>
      <vt:lpstr>When further assessment is required (I)</vt:lpstr>
      <vt:lpstr>PowerPoint Presentation</vt:lpstr>
      <vt:lpstr>Verification/Assessment for Refugee UASC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Kyra Loat</cp:lastModifiedBy>
  <cp:revision>1</cp:revision>
  <dcterms:created xsi:type="dcterms:W3CDTF">2017-12-20T18:51:03Z</dcterms:created>
  <dcterms:modified xsi:type="dcterms:W3CDTF">2023-09-12T18:44:14Z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0x010100BFE899AF83B04C42AD08B91EA0A3BDD1</vt:lpwstr>
  </property>
  <property fmtid="{D5CDD505-2E9C-101B-9397-08002B2CF9AE}" pid="3" name="Order">
    <vt:r8>146900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