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005030000000200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rEEsGBaopdNXjkU/xCCnBsBl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 snapToGrid="0">
      <p:cViewPr varScale="1">
        <p:scale>
          <a:sx n="99" d="100"/>
          <a:sy n="99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Spontaneous tracing comprises many instances of family tracing and reunification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Organizations should support existing tracing practices where they do not pose a risk to UASC. To support existing tracing practices:</a:t>
            </a:r>
            <a:endParaRPr sz="11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endParaRPr sz="1100"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457200" lvl="0" indent="-32242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88C5"/>
              </a:buClr>
              <a:buSzPts val="1100"/>
              <a:buChar char="•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Ensure regular communication (and referrals, where needed) with community leaders undertaking spontaneous tracing.</a:t>
            </a:r>
            <a:b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</a:br>
            <a:endParaRPr sz="1100"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457200" lvl="0" indent="-32242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88C5"/>
              </a:buClr>
              <a:buSzPts val="1100"/>
              <a:buChar char="•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Ask community leaders and clan elders to be focal points for community- based tracing, so that they can support inquiries into the whereabouts of relatives from those communities or clans. </a:t>
            </a:r>
            <a:b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</a:br>
            <a:endParaRPr sz="1100"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457200" lvl="0" indent="-32242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88C5"/>
              </a:buClr>
              <a:buSzPts val="1100"/>
              <a:buChar char="•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Connecting communities or children with resources to facilitate tracing – for example, by providing a phone or phone credit to a child or community focal point who can help make or receive calls for children and their families </a:t>
            </a:r>
            <a:endParaRPr sz="11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endParaRPr sz="1100"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88C5"/>
              </a:buClr>
              <a:buSzPts val="1100"/>
              <a:buChar char="•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Organisations should work closely with communities, where possible, to ensure complementary methods, avoid parallel processes of family tracing and make linkages between formal and informal methods. </a:t>
            </a:r>
            <a:endParaRPr sz="11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4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4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47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47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7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8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79" name="Google Shape;79;p48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8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4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9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86" name="Google Shape;86;p49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9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4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5" name="Google Shape;95;p50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96" name="Google Shape;96;p50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50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1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0" name="Google Shape;100;p51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5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5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52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52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2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2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3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53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53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3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53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4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54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54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4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54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5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55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55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5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55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7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37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56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32" name="Google Shape;132;p5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5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4" name="Google Shape;134;p5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5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57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45" name="Google Shape;145;p5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5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5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8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58" name="Google Shape;158;p5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5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5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5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9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71" name="Google Shape;171;p5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5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5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5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5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5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6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6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4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3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43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44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44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centre.savethechildren.net/document/field-handbook-unaccompanied-and-separated-childr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body" idx="1"/>
          </p:nvPr>
        </p:nvSpPr>
        <p:spPr>
          <a:xfrm>
            <a:off x="1754189" y="1641513"/>
            <a:ext cx="8609806" cy="106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UASC TOT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Module 3.4 – Family Tracing</a:t>
            </a:r>
            <a:endParaRPr/>
          </a:p>
        </p:txBody>
      </p:sp>
      <p:sp>
        <p:nvSpPr>
          <p:cNvPr id="214" name="Google Shape;214;p2"/>
          <p:cNvSpPr txBox="1">
            <a:spLocks noGrp="1"/>
          </p:cNvSpPr>
          <p:nvPr>
            <p:ph type="body" idx="2"/>
          </p:nvPr>
        </p:nvSpPr>
        <p:spPr>
          <a:xfrm>
            <a:off x="2294015" y="2982056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b="0" i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session participants will be able to:</a:t>
            </a:r>
            <a:br>
              <a:rPr lang="en-GB" sz="1800" b="0" i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>
              <a:solidFill>
                <a:schemeClr val="lt1"/>
              </a:solidFill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spontaneous, informal, and formal family tracing methods</a:t>
            </a:r>
            <a:b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 best practice in family tracing and cross border tracing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6B32282-CEE4-F032-6BB0-6B7BBF68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36" y="4840337"/>
            <a:ext cx="5306364" cy="2017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GB"/>
              <a:t>Definition of Family Tracing?</a:t>
            </a:r>
            <a:br>
              <a:rPr lang="en-GB"/>
            </a:br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body" idx="2"/>
          </p:nvPr>
        </p:nvSpPr>
        <p:spPr>
          <a:xfrm>
            <a:off x="656021" y="2028825"/>
            <a:ext cx="10819699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900"/>
              <a:buChar char="•"/>
            </a:pP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Tracing,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case of children, is the process of searching for family members or primary legal or customary care-givers.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90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aim of tracing is to find a long-term family- based care solution that is “in the best interests of the child”.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90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Reunification with parents or other close relatives, although other durable solutions may be identified depending on the wishes of the child and their best interest.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8288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term also refers to the search for children whose parents are looking for them.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041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8108"/>
              <a:buNone/>
            </a:pPr>
            <a:endParaRPr sz="19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GB"/>
              <a:t>Spontaneous Tracing  </a:t>
            </a:r>
            <a:br>
              <a:rPr lang="en-GB"/>
            </a:br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body" idx="2"/>
          </p:nvPr>
        </p:nvSpPr>
        <p:spPr>
          <a:xfrm>
            <a:off x="656023" y="1773716"/>
            <a:ext cx="11165076" cy="451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73374"/>
              <a:buNone/>
            </a:pPr>
            <a:r>
              <a:rPr lang="en-GB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To support existing tracing practices:</a:t>
            </a:r>
            <a:endParaRPr sz="3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</a:ext>
              </a:extLst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</a:pPr>
            <a:endParaRPr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</a:ext>
              </a:extLst>
            </a:endParaRPr>
          </a:p>
          <a:p>
            <a:pPr marL="457200" lvl="0" indent="-4306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Ensur</a:t>
            </a:r>
            <a:r>
              <a:rPr lang="en-GB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e</a:t>
            </a:r>
            <a: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regular communication (an</a:t>
            </a:r>
            <a:r>
              <a:rPr lang="en-GB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d referrals, where needed) with </a:t>
            </a:r>
            <a: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community leaders undertaking spontaneous tracing.</a:t>
            </a:r>
            <a:b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</a:br>
            <a:endParaRPr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</a:ext>
              </a:extLst>
            </a:endParaRPr>
          </a:p>
          <a:p>
            <a:pPr marL="457200" lvl="0" indent="-4306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Ask community leaders and clan elders to be focal points for community- based tracing</a:t>
            </a:r>
            <a:r>
              <a:rPr lang="en-GB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.</a:t>
            </a:r>
            <a:b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</a:br>
            <a:endParaRPr sz="3400" b="0" i="0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</a:ext>
              </a:extLst>
            </a:endParaRPr>
          </a:p>
          <a:p>
            <a:pPr marL="457200" lvl="0" indent="-4306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Connect communities or children with resources to facilitate tracing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</a:ext>
              </a:extLst>
            </a:endParaRPr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endParaRPr sz="3400" b="0" i="0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</a:ext>
              </a:extLst>
            </a:endParaRPr>
          </a:p>
          <a:p>
            <a:pPr marL="457200" lvl="0" indent="-43447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GB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W</a:t>
            </a:r>
            <a:r>
              <a:rPr lang="en-GB" sz="3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ork closely with communities, where possible, to ensure complementary methods, avoid parallel processes of family tracing and make linkages between formal and informal methods. 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656023" y="1841242"/>
            <a:ext cx="109116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Think about </a:t>
            </a:r>
            <a: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the Formal Method of Tracing your group has been allocated.</a:t>
            </a:r>
            <a:endParaRPr sz="1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GB" sz="1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Refer</a:t>
            </a:r>
            <a: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to pg. 230 of the </a:t>
            </a:r>
            <a:r>
              <a:rPr lang="en-GB" sz="1800" b="0" i="0" u="sng" strike="noStrike" cap="none" dirty="0">
                <a:solidFill>
                  <a:srgbClr val="1155CC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 Ch 11.2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 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GB" sz="1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Summarise the method and analyse</a:t>
            </a:r>
            <a: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:</a:t>
            </a:r>
            <a:b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Who the tracing method includes and excludes?</a:t>
            </a:r>
            <a:b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800" b="0" i="1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How resource intensive the method is?</a:t>
            </a:r>
            <a:b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800" b="0" i="1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What are the safeguarding risks?</a:t>
            </a:r>
            <a:b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sz="1800" b="0" i="1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1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Any pros and cons?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GB" sz="1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Write your answers on flip charts and display them </a:t>
            </a:r>
            <a:r>
              <a:rPr lang="en-GB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and at the end of the session for a gallery walk during the break. </a:t>
            </a:r>
            <a:endParaRPr sz="1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GB"/>
              <a:t>Formal Methods of Tracing  </a:t>
            </a:r>
            <a:br>
              <a:rPr lang="en-GB"/>
            </a:br>
            <a:endParaRPr/>
          </a:p>
        </p:txBody>
      </p:sp>
      <p:pic>
        <p:nvPicPr>
          <p:cNvPr id="234" name="Google Shape;234;p25" descr="map to locate separated children - Google Search - Mozilla Firefox"/>
          <p:cNvPicPr preferRelativeResize="0"/>
          <p:nvPr/>
        </p:nvPicPr>
        <p:blipFill rotWithShape="1">
          <a:blip r:embed="rId4">
            <a:alphaModFix/>
          </a:blip>
          <a:srcRect l="19167" t="50000" r="52916" b="17233"/>
          <a:stretch/>
        </p:blipFill>
        <p:spPr>
          <a:xfrm>
            <a:off x="7564382" y="2857563"/>
            <a:ext cx="4105616" cy="249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body" idx="2"/>
          </p:nvPr>
        </p:nvSpPr>
        <p:spPr>
          <a:xfrm>
            <a:off x="656023" y="1690689"/>
            <a:ext cx="10820013" cy="480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Your group has either </a:t>
            </a:r>
            <a:r>
              <a:rPr lang="en-GB" sz="18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Activity 1 - Case Study 1</a:t>
            </a:r>
            <a:r>
              <a:rPr lang="en-GB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or </a:t>
            </a:r>
            <a:r>
              <a:rPr lang="en-GB" sz="18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Activity 1 - Case Study 2</a:t>
            </a:r>
            <a:r>
              <a:rPr lang="en-GB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. </a:t>
            </a:r>
            <a:endParaRPr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i="0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-GB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GB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Using your Case Study,</a:t>
            </a:r>
            <a:r>
              <a:rPr lang="en-GB" sz="180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you will </a:t>
            </a:r>
            <a:r>
              <a:rPr lang="en-GB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answer either </a:t>
            </a:r>
            <a:r>
              <a:rPr lang="en-GB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questions 1 and 2 or 3 and 4. </a:t>
            </a:r>
            <a:endParaRPr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i="0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i="1" u="none" strike="no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080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1.</a:t>
            </a:r>
            <a:r>
              <a:rPr lang="en-GB" sz="14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steps would you take before you begin tracing to ensure good practice, maximise the likelihood of a positive outcome, and minimise any additional risk to the child?</a:t>
            </a:r>
            <a:b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b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2. What methods of tracing do you think would be suitable and why? How would you minimise the risk of any further harm throughout the process?</a:t>
            </a:r>
            <a:b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b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3. What additional information would be helpful and how could you obtain this? Are there any limiting factors, if so what could you do about those? </a:t>
            </a:r>
            <a:b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b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GB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4. When should tracing be discontinued and how should that decision be made? 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Take</a:t>
            </a:r>
            <a:r>
              <a:rPr lang="en-GB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10 minutes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and then </a:t>
            </a:r>
            <a:r>
              <a:rPr lang="en-GB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reconvene in plenary to present your answers.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GB"/>
              <a:t>Activity 1 - Good Practice Using Case Study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body" idx="2"/>
          </p:nvPr>
        </p:nvSpPr>
        <p:spPr>
          <a:xfrm>
            <a:off x="656023" y="1854448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Char char="•"/>
            </a:pPr>
            <a:r>
              <a:rPr lang="en-GB" sz="2380" dirty="0">
                <a:latin typeface="Calibri" panose="020F0502020204030204" pitchFamily="34" charset="0"/>
                <a:cs typeface="Calibri" panose="020F0502020204030204" pitchFamily="34" charset="0"/>
              </a:rPr>
              <a:t>The ICRC and the National Red Cross and Red Crescent Societies have a mandate to trace across international borders. Non-governmental agencies and any other implementing partners should therefore coordinate all cross-border tracing with these organisations, and work through UNHCR in the case of refugees.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lang="en-GB" sz="2380" i="1" dirty="0">
                <a:latin typeface="Calibri" panose="020F0502020204030204" pitchFamily="34" charset="0"/>
                <a:cs typeface="Calibri" panose="020F0502020204030204" pitchFamily="34" charset="0"/>
              </a:rPr>
              <a:t>(IAGP UASC, 2004)</a:t>
            </a:r>
            <a:endParaRPr sz="238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774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80"/>
              <a:buNone/>
            </a:pPr>
            <a:endParaRPr sz="2380" dirty="0"/>
          </a:p>
        </p:txBody>
      </p:sp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GB"/>
              <a:t>Cross Border Tracing</a:t>
            </a:r>
            <a:endParaRPr/>
          </a:p>
        </p:txBody>
      </p:sp>
      <p:pic>
        <p:nvPicPr>
          <p:cNvPr id="247" name="Google Shape;247;p26" descr="C:\Documents and Settings\Owner\Local Settings\Temporary Internet Files\Content.IE5\C18BKNUB\MC90019547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023" y="5141671"/>
            <a:ext cx="2421331" cy="171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 descr="C:\Documents and Settings\Owner\Local Settings\Temporary Internet Files\Content.IE5\2LKD85Y5\MC900195438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2515" y="5141671"/>
            <a:ext cx="2433523" cy="16322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6"/>
          <p:cNvCxnSpPr/>
          <p:nvPr/>
        </p:nvCxnSpPr>
        <p:spPr>
          <a:xfrm rot="10800000" flipH="1">
            <a:off x="3199993" y="4085575"/>
            <a:ext cx="4500600" cy="2688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71345C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0" name="Google Shape;250;p26"/>
          <p:cNvCxnSpPr/>
          <p:nvPr/>
        </p:nvCxnSpPr>
        <p:spPr>
          <a:xfrm rot="10800000">
            <a:off x="3283748" y="5842683"/>
            <a:ext cx="5661948" cy="844556"/>
          </a:xfrm>
          <a:prstGeom prst="straightConnector1">
            <a:avLst/>
          </a:prstGeom>
          <a:noFill/>
          <a:ln w="28575" cap="flat" cmpd="sng">
            <a:solidFill>
              <a:srgbClr val="44752D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595945" y="365125"/>
            <a:ext cx="107750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GB" dirty="0"/>
              <a:t>Activity 2 – Cross Border Tracing Components </a:t>
            </a:r>
            <a:endParaRPr dirty="0"/>
          </a:p>
        </p:txBody>
      </p:sp>
      <p:sp>
        <p:nvSpPr>
          <p:cNvPr id="256" name="Google Shape;256;p10"/>
          <p:cNvSpPr txBox="1"/>
          <p:nvPr/>
        </p:nvSpPr>
        <p:spPr>
          <a:xfrm>
            <a:off x="595945" y="1875235"/>
            <a:ext cx="11000109" cy="461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Use the </a:t>
            </a:r>
            <a:r>
              <a:rPr lang="en-GB" sz="3300" i="1" dirty="0">
                <a:solidFill>
                  <a:schemeClr val="accent3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cards given to match cross border tracing programme components with relevant indicators/activities. </a:t>
            </a:r>
            <a:endParaRPr sz="3300" i="1" dirty="0">
              <a:solidFill>
                <a:schemeClr val="accent3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 dirty="0">
              <a:solidFill>
                <a:schemeClr val="dk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10 mins </a:t>
            </a:r>
            <a:r>
              <a:rPr lang="en-GB" sz="33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b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Macintosh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Noto Sans Symbols</vt:lpstr>
      <vt:lpstr>Arial</vt:lpstr>
      <vt:lpstr>Calibri</vt:lpstr>
      <vt:lpstr>Helvetica Neue</vt:lpstr>
      <vt:lpstr>Office Theme</vt:lpstr>
      <vt:lpstr>PowerPoint Presentation</vt:lpstr>
      <vt:lpstr>Definition of Family Tracing? </vt:lpstr>
      <vt:lpstr>Spontaneous Tracing   </vt:lpstr>
      <vt:lpstr>Formal Methods of Tracing   </vt:lpstr>
      <vt:lpstr>Activity 1 - Good Practice Using Case Study</vt:lpstr>
      <vt:lpstr>Cross Border Tracing</vt:lpstr>
      <vt:lpstr>Activity 2 – Cross Border Tracing Components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Kyra Loat</cp:lastModifiedBy>
  <cp:revision>2</cp:revision>
  <dcterms:created xsi:type="dcterms:W3CDTF">2017-12-20T18:51:03Z</dcterms:created>
  <dcterms:modified xsi:type="dcterms:W3CDTF">2023-09-12T22:31:29Z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0x010100BFE899AF83B04C42AD08B91EA0A3BDD1</vt:lpwstr>
  </property>
  <property fmtid="{D5CDD505-2E9C-101B-9397-08002B2CF9AE}" pid="3" name="Order">
    <vt:r8>145700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