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Helvetica Neue" panose="02000503000000020004"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jebIA+7jsfDi/xrVzCc/zckS0vX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5"/>
    <p:restoredTop sz="94672"/>
  </p:normalViewPr>
  <p:slideViewPr>
    <p:cSldViewPr snapToGrid="0">
      <p:cViewPr varScale="1">
        <p:scale>
          <a:sx n="99" d="100"/>
          <a:sy n="99" d="100"/>
        </p:scale>
        <p:origin x="4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60d7cacb3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g260d7cacb3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Blue Background">
  <p:cSld name="Cover - Blue Background">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11"/>
          <p:cNvSpPr/>
          <p:nvPr/>
        </p:nvSpPr>
        <p:spPr>
          <a:xfrm>
            <a:off x="0" y="0"/>
            <a:ext cx="12192000" cy="6858000"/>
          </a:xfrm>
          <a:prstGeom prst="rect">
            <a:avLst/>
          </a:prstGeom>
          <a:solidFill>
            <a:srgbClr val="026794">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4;p1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 name="Google Shape;15;p1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11"/>
          <p:cNvSpPr/>
          <p:nvPr/>
        </p:nvSpPr>
        <p:spPr>
          <a:xfrm>
            <a:off x="5083215" y="2704632"/>
            <a:ext cx="2025570" cy="119131"/>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7" name="Google Shape;67;p20"/>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68" name="Google Shape;68;p20"/>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 name="Google Shape;69;p20"/>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20"/>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71"/>
        <p:cNvGrpSpPr/>
        <p:nvPr/>
      </p:nvGrpSpPr>
      <p:grpSpPr>
        <a:xfrm>
          <a:off x="0" y="0"/>
          <a:ext cx="0" cy="0"/>
          <a:chOff x="0" y="0"/>
          <a:chExt cx="0" cy="0"/>
        </a:xfrm>
      </p:grpSpPr>
      <p:sp>
        <p:nvSpPr>
          <p:cNvPr id="72" name="Google Shape;72;p21"/>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73" name="Google Shape;73;p21"/>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74" name="Google Shape;74;p21"/>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 name="Google Shape;75;p21"/>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1"/>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77"/>
        <p:cNvGrpSpPr/>
        <p:nvPr/>
      </p:nvGrpSpPr>
      <p:grpSpPr>
        <a:xfrm>
          <a:off x="0" y="0"/>
          <a:ext cx="0" cy="0"/>
          <a:chOff x="0" y="0"/>
          <a:chExt cx="0" cy="0"/>
        </a:xfrm>
      </p:grpSpPr>
      <p:sp>
        <p:nvSpPr>
          <p:cNvPr id="78" name="Google Shape;78;p2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79" name="Google Shape;79;p22"/>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80" name="Google Shape;80;p22"/>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 name="Google Shape;81;p22"/>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2"/>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83"/>
        <p:cNvGrpSpPr/>
        <p:nvPr/>
      </p:nvGrpSpPr>
      <p:grpSpPr>
        <a:xfrm>
          <a:off x="0" y="0"/>
          <a:ext cx="0" cy="0"/>
          <a:chOff x="0" y="0"/>
          <a:chExt cx="0" cy="0"/>
        </a:xfrm>
      </p:grpSpPr>
      <p:sp>
        <p:nvSpPr>
          <p:cNvPr id="84" name="Google Shape;84;p2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85" name="Google Shape;85;p23"/>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86" name="Google Shape;86;p23"/>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 name="Google Shape;87;p23"/>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2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ext with Dots - Blue">
  <p:cSld name="Title &amp; Text with Dots - Blue">
    <p:spTree>
      <p:nvGrpSpPr>
        <p:cNvPr id="1" name="Shape 89"/>
        <p:cNvGrpSpPr/>
        <p:nvPr/>
      </p:nvGrpSpPr>
      <p:grpSpPr>
        <a:xfrm>
          <a:off x="0" y="0"/>
          <a:ext cx="0" cy="0"/>
          <a:chOff x="0" y="0"/>
          <a:chExt cx="0" cy="0"/>
        </a:xfrm>
      </p:grpSpPr>
      <p:grpSp>
        <p:nvGrpSpPr>
          <p:cNvPr id="90" name="Google Shape;90;p24"/>
          <p:cNvGrpSpPr/>
          <p:nvPr/>
        </p:nvGrpSpPr>
        <p:grpSpPr>
          <a:xfrm>
            <a:off x="0" y="5303521"/>
            <a:ext cx="12192000" cy="1639827"/>
            <a:chOff x="0" y="5303521"/>
            <a:chExt cx="12192000" cy="1639827"/>
          </a:xfrm>
        </p:grpSpPr>
        <p:pic>
          <p:nvPicPr>
            <p:cNvPr id="91" name="Google Shape;91;p24"/>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92" name="Google Shape;92;p24"/>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93" name="Google Shape;93;p2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24"/>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24"/>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96"/>
        <p:cNvGrpSpPr/>
        <p:nvPr/>
      </p:nvGrpSpPr>
      <p:grpSpPr>
        <a:xfrm>
          <a:off x="0" y="0"/>
          <a:ext cx="0" cy="0"/>
          <a:chOff x="0" y="0"/>
          <a:chExt cx="0" cy="0"/>
        </a:xfrm>
      </p:grpSpPr>
      <p:grpSp>
        <p:nvGrpSpPr>
          <p:cNvPr id="97" name="Google Shape;97;p25"/>
          <p:cNvGrpSpPr/>
          <p:nvPr/>
        </p:nvGrpSpPr>
        <p:grpSpPr>
          <a:xfrm>
            <a:off x="0" y="5303521"/>
            <a:ext cx="12192000" cy="1639827"/>
            <a:chOff x="0" y="5303521"/>
            <a:chExt cx="12192000" cy="1639827"/>
          </a:xfrm>
        </p:grpSpPr>
        <p:pic>
          <p:nvPicPr>
            <p:cNvPr id="98" name="Google Shape;98;p25"/>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99" name="Google Shape;99;p25"/>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00" name="Google Shape;100;p2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25"/>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25"/>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03"/>
        <p:cNvGrpSpPr/>
        <p:nvPr/>
      </p:nvGrpSpPr>
      <p:grpSpPr>
        <a:xfrm>
          <a:off x="0" y="0"/>
          <a:ext cx="0" cy="0"/>
          <a:chOff x="0" y="0"/>
          <a:chExt cx="0" cy="0"/>
        </a:xfrm>
      </p:grpSpPr>
      <p:sp>
        <p:nvSpPr>
          <p:cNvPr id="104" name="Google Shape;104;p2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26"/>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26"/>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07" name="Google Shape;107;p26"/>
          <p:cNvGrpSpPr/>
          <p:nvPr/>
        </p:nvGrpSpPr>
        <p:grpSpPr>
          <a:xfrm>
            <a:off x="0" y="5303521"/>
            <a:ext cx="12192000" cy="1639827"/>
            <a:chOff x="0" y="5303521"/>
            <a:chExt cx="12192000" cy="1639827"/>
          </a:xfrm>
        </p:grpSpPr>
        <p:pic>
          <p:nvPicPr>
            <p:cNvPr id="108" name="Google Shape;108;p2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09" name="Google Shape;109;p2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Text with Dots- Green">
  <p:cSld name="Title &amp; Text with Dots- Green">
    <p:spTree>
      <p:nvGrpSpPr>
        <p:cNvPr id="1" name="Shape 110"/>
        <p:cNvGrpSpPr/>
        <p:nvPr/>
      </p:nvGrpSpPr>
      <p:grpSpPr>
        <a:xfrm>
          <a:off x="0" y="0"/>
          <a:ext cx="0" cy="0"/>
          <a:chOff x="0" y="0"/>
          <a:chExt cx="0" cy="0"/>
        </a:xfrm>
      </p:grpSpPr>
      <p:grpSp>
        <p:nvGrpSpPr>
          <p:cNvPr id="111" name="Google Shape;111;p27"/>
          <p:cNvGrpSpPr/>
          <p:nvPr/>
        </p:nvGrpSpPr>
        <p:grpSpPr>
          <a:xfrm>
            <a:off x="0" y="5303521"/>
            <a:ext cx="12192000" cy="1639827"/>
            <a:chOff x="0" y="5303521"/>
            <a:chExt cx="12192000" cy="1639827"/>
          </a:xfrm>
        </p:grpSpPr>
        <p:pic>
          <p:nvPicPr>
            <p:cNvPr id="112" name="Google Shape;112;p2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13" name="Google Shape;113;p2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14" name="Google Shape;114;p27"/>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27"/>
          <p:cNvSpPr txBox="1">
            <a:spLocks noGrp="1"/>
          </p:cNvSpPr>
          <p:nvPr>
            <p:ph type="body" idx="1"/>
          </p:nvPr>
        </p:nvSpPr>
        <p:spPr>
          <a:xfrm>
            <a:off x="656022" y="1690688"/>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27"/>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age &amp; Text - Blue">
  <p:cSld name="Image &amp; Text - Blue">
    <p:spTree>
      <p:nvGrpSpPr>
        <p:cNvPr id="1" name="Shape 117"/>
        <p:cNvGrpSpPr/>
        <p:nvPr/>
      </p:nvGrpSpPr>
      <p:grpSpPr>
        <a:xfrm>
          <a:off x="0" y="0"/>
          <a:ext cx="0" cy="0"/>
          <a:chOff x="0" y="0"/>
          <a:chExt cx="0" cy="0"/>
        </a:xfrm>
      </p:grpSpPr>
      <p:sp>
        <p:nvSpPr>
          <p:cNvPr id="118" name="Google Shape;118;p28"/>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200"/>
              <a:buFont typeface="Helvetica Neue"/>
              <a:buNone/>
              <a:defRPr sz="32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9" name="Google Shape;119;p28"/>
          <p:cNvCxnSpPr/>
          <p:nvPr/>
        </p:nvCxnSpPr>
        <p:spPr>
          <a:xfrm rot="10800000" flipH="1">
            <a:off x="5027117" y="1509236"/>
            <a:ext cx="6806284" cy="17612"/>
          </a:xfrm>
          <a:prstGeom prst="straightConnector1">
            <a:avLst/>
          </a:prstGeom>
          <a:noFill/>
          <a:ln w="9525" cap="flat" cmpd="sng">
            <a:solidFill>
              <a:schemeClr val="accent3"/>
            </a:solidFill>
            <a:prstDash val="solid"/>
            <a:miter lim="800000"/>
            <a:headEnd type="none" w="sm" len="sm"/>
            <a:tailEnd type="none" w="sm" len="sm"/>
          </a:ln>
        </p:spPr>
      </p:cxnSp>
      <p:sp>
        <p:nvSpPr>
          <p:cNvPr id="120" name="Google Shape;120;p28"/>
          <p:cNvSpPr/>
          <p:nvPr/>
        </p:nvSpPr>
        <p:spPr>
          <a:xfrm>
            <a:off x="9351335" y="1467293"/>
            <a:ext cx="2482066" cy="78223"/>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28"/>
          <p:cNvSpPr>
            <a:spLocks noGrp="1"/>
          </p:cNvSpPr>
          <p:nvPr>
            <p:ph type="pic" idx="2"/>
          </p:nvPr>
        </p:nvSpPr>
        <p:spPr>
          <a:xfrm>
            <a:off x="0" y="0"/>
            <a:ext cx="4340225" cy="6858000"/>
          </a:xfrm>
          <a:prstGeom prst="rect">
            <a:avLst/>
          </a:prstGeom>
          <a:noFill/>
          <a:ln>
            <a:noFill/>
          </a:ln>
        </p:spPr>
      </p:sp>
      <p:sp>
        <p:nvSpPr>
          <p:cNvPr id="122" name="Google Shape;122;p28"/>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mp; Text - Purple">
  <p:cSld name="Image &amp; Text - Purple">
    <p:spTree>
      <p:nvGrpSpPr>
        <p:cNvPr id="1" name="Shape 123"/>
        <p:cNvGrpSpPr/>
        <p:nvPr/>
      </p:nvGrpSpPr>
      <p:grpSpPr>
        <a:xfrm>
          <a:off x="0" y="0"/>
          <a:ext cx="0" cy="0"/>
          <a:chOff x="0" y="0"/>
          <a:chExt cx="0" cy="0"/>
        </a:xfrm>
      </p:grpSpPr>
      <p:sp>
        <p:nvSpPr>
          <p:cNvPr id="124" name="Google Shape;124;p29"/>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200"/>
              <a:buFont typeface="Helvetica Neue"/>
              <a:buNone/>
              <a:defRPr sz="32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5" name="Google Shape;125;p29"/>
          <p:cNvCxnSpPr/>
          <p:nvPr/>
        </p:nvCxnSpPr>
        <p:spPr>
          <a:xfrm rot="10800000" flipH="1">
            <a:off x="5027117" y="1509236"/>
            <a:ext cx="6806284" cy="17612"/>
          </a:xfrm>
          <a:prstGeom prst="straightConnector1">
            <a:avLst/>
          </a:prstGeom>
          <a:noFill/>
          <a:ln w="9525" cap="flat" cmpd="sng">
            <a:solidFill>
              <a:schemeClr val="accent1"/>
            </a:solidFill>
            <a:prstDash val="solid"/>
            <a:miter lim="800000"/>
            <a:headEnd type="none" w="sm" len="sm"/>
            <a:tailEnd type="none" w="sm" len="sm"/>
          </a:ln>
        </p:spPr>
      </p:cxnSp>
      <p:sp>
        <p:nvSpPr>
          <p:cNvPr id="126" name="Google Shape;126;p29"/>
          <p:cNvSpPr/>
          <p:nvPr/>
        </p:nvSpPr>
        <p:spPr>
          <a:xfrm>
            <a:off x="9351335" y="1467293"/>
            <a:ext cx="2482066" cy="7822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 name="Google Shape;127;p29"/>
          <p:cNvSpPr>
            <a:spLocks noGrp="1"/>
          </p:cNvSpPr>
          <p:nvPr>
            <p:ph type="pic" idx="2"/>
          </p:nvPr>
        </p:nvSpPr>
        <p:spPr>
          <a:xfrm>
            <a:off x="0" y="0"/>
            <a:ext cx="4340225" cy="6858000"/>
          </a:xfrm>
          <a:prstGeom prst="rect">
            <a:avLst/>
          </a:prstGeom>
          <a:noFill/>
          <a:ln>
            <a:noFill/>
          </a:ln>
        </p:spPr>
      </p:sp>
      <p:sp>
        <p:nvSpPr>
          <p:cNvPr id="128" name="Google Shape;128;p29"/>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plit - Blue">
  <p:cSld name="Split - Blue">
    <p:spTree>
      <p:nvGrpSpPr>
        <p:cNvPr id="1" name="Shape 17"/>
        <p:cNvGrpSpPr/>
        <p:nvPr/>
      </p:nvGrpSpPr>
      <p:grpSpPr>
        <a:xfrm>
          <a:off x="0" y="0"/>
          <a:ext cx="0" cy="0"/>
          <a:chOff x="0" y="0"/>
          <a:chExt cx="0" cy="0"/>
        </a:xfrm>
      </p:grpSpPr>
      <p:sp>
        <p:nvSpPr>
          <p:cNvPr id="18" name="Google Shape;1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12"/>
          <p:cNvSpPr/>
          <p:nvPr/>
        </p:nvSpPr>
        <p:spPr>
          <a:xfrm>
            <a:off x="0" y="0"/>
            <a:ext cx="3572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20" name="Google Shape;20;p1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21" name="Google Shape;21;p1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1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129"/>
        <p:cNvGrpSpPr/>
        <p:nvPr/>
      </p:nvGrpSpPr>
      <p:grpSpPr>
        <a:xfrm>
          <a:off x="0" y="0"/>
          <a:ext cx="0" cy="0"/>
          <a:chOff x="0" y="0"/>
          <a:chExt cx="0" cy="0"/>
        </a:xfrm>
      </p:grpSpPr>
      <p:sp>
        <p:nvSpPr>
          <p:cNvPr id="130" name="Google Shape;130;p30"/>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200"/>
              <a:buFont typeface="Helvetica Neue"/>
              <a:buNone/>
              <a:defRPr sz="32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31" name="Google Shape;131;p30"/>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132" name="Google Shape;132;p30"/>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30"/>
          <p:cNvSpPr>
            <a:spLocks noGrp="1"/>
          </p:cNvSpPr>
          <p:nvPr>
            <p:ph type="pic" idx="2"/>
          </p:nvPr>
        </p:nvSpPr>
        <p:spPr>
          <a:xfrm>
            <a:off x="0" y="0"/>
            <a:ext cx="4340225" cy="6858000"/>
          </a:xfrm>
          <a:prstGeom prst="rect">
            <a:avLst/>
          </a:prstGeom>
          <a:noFill/>
          <a:ln>
            <a:noFill/>
          </a:ln>
        </p:spPr>
      </p:sp>
      <p:sp>
        <p:nvSpPr>
          <p:cNvPr id="134" name="Google Shape;134;p30"/>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amp; Text - Green">
  <p:cSld name="Image &amp; Text - Green">
    <p:spTree>
      <p:nvGrpSpPr>
        <p:cNvPr id="1" name="Shape 135"/>
        <p:cNvGrpSpPr/>
        <p:nvPr/>
      </p:nvGrpSpPr>
      <p:grpSpPr>
        <a:xfrm>
          <a:off x="0" y="0"/>
          <a:ext cx="0" cy="0"/>
          <a:chOff x="0" y="0"/>
          <a:chExt cx="0" cy="0"/>
        </a:xfrm>
      </p:grpSpPr>
      <p:sp>
        <p:nvSpPr>
          <p:cNvPr id="136" name="Google Shape;136;p31"/>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200"/>
              <a:buFont typeface="Helvetica Neue"/>
              <a:buNone/>
              <a:defRPr sz="32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37" name="Google Shape;137;p31"/>
          <p:cNvCxnSpPr/>
          <p:nvPr/>
        </p:nvCxnSpPr>
        <p:spPr>
          <a:xfrm rot="10800000" flipH="1">
            <a:off x="5027117" y="1509236"/>
            <a:ext cx="6806284" cy="17612"/>
          </a:xfrm>
          <a:prstGeom prst="straightConnector1">
            <a:avLst/>
          </a:prstGeom>
          <a:noFill/>
          <a:ln w="9525" cap="flat" cmpd="sng">
            <a:solidFill>
              <a:schemeClr val="accent4"/>
            </a:solidFill>
            <a:prstDash val="solid"/>
            <a:miter lim="800000"/>
            <a:headEnd type="none" w="sm" len="sm"/>
            <a:tailEnd type="none" w="sm" len="sm"/>
          </a:ln>
        </p:spPr>
      </p:cxnSp>
      <p:sp>
        <p:nvSpPr>
          <p:cNvPr id="138" name="Google Shape;138;p31"/>
          <p:cNvSpPr/>
          <p:nvPr/>
        </p:nvSpPr>
        <p:spPr>
          <a:xfrm>
            <a:off x="9351335" y="1467293"/>
            <a:ext cx="2482066" cy="78223"/>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p31"/>
          <p:cNvSpPr>
            <a:spLocks noGrp="1"/>
          </p:cNvSpPr>
          <p:nvPr>
            <p:ph type="pic" idx="2"/>
          </p:nvPr>
        </p:nvSpPr>
        <p:spPr>
          <a:xfrm>
            <a:off x="0" y="0"/>
            <a:ext cx="4340225" cy="6858000"/>
          </a:xfrm>
          <a:prstGeom prst="rect">
            <a:avLst/>
          </a:prstGeom>
          <a:noFill/>
          <a:ln>
            <a:noFill/>
          </a:ln>
        </p:spPr>
      </p:sp>
      <p:sp>
        <p:nvSpPr>
          <p:cNvPr id="140" name="Google Shape;140;p31"/>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mp; Two Column - Blue">
  <p:cSld name="Title &amp; Two Column - Blue">
    <p:spTree>
      <p:nvGrpSpPr>
        <p:cNvPr id="1" name="Shape 141"/>
        <p:cNvGrpSpPr/>
        <p:nvPr/>
      </p:nvGrpSpPr>
      <p:grpSpPr>
        <a:xfrm>
          <a:off x="0" y="0"/>
          <a:ext cx="0" cy="0"/>
          <a:chOff x="0" y="0"/>
          <a:chExt cx="0" cy="0"/>
        </a:xfrm>
      </p:grpSpPr>
      <p:sp>
        <p:nvSpPr>
          <p:cNvPr id="142" name="Google Shape;142;p32"/>
          <p:cNvSpPr/>
          <p:nvPr/>
        </p:nvSpPr>
        <p:spPr>
          <a:xfrm>
            <a:off x="0" y="0"/>
            <a:ext cx="12192000" cy="1609344"/>
          </a:xfrm>
          <a:prstGeom prst="rect">
            <a:avLst/>
          </a:prstGeom>
          <a:solidFill>
            <a:srgbClr val="016794"/>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43" name="Google Shape;143;p32"/>
          <p:cNvGrpSpPr/>
          <p:nvPr/>
        </p:nvGrpSpPr>
        <p:grpSpPr>
          <a:xfrm>
            <a:off x="-208789" y="0"/>
            <a:ext cx="12609576" cy="2174491"/>
            <a:chOff x="-1" y="5043119"/>
            <a:chExt cx="12192000" cy="1814884"/>
          </a:xfrm>
        </p:grpSpPr>
        <p:pic>
          <p:nvPicPr>
            <p:cNvPr id="144" name="Google Shape;144;p32"/>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45" name="Google Shape;145;p32"/>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46" name="Google Shape;146;p32"/>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47" name="Google Shape;147;p32"/>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32"/>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32"/>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32"/>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32"/>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32"/>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32"/>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mp; Two Column - Purple">
  <p:cSld name="Title &amp; Two Column - Purple">
    <p:spTree>
      <p:nvGrpSpPr>
        <p:cNvPr id="1" name="Shape 154"/>
        <p:cNvGrpSpPr/>
        <p:nvPr/>
      </p:nvGrpSpPr>
      <p:grpSpPr>
        <a:xfrm>
          <a:off x="0" y="0"/>
          <a:ext cx="0" cy="0"/>
          <a:chOff x="0" y="0"/>
          <a:chExt cx="0" cy="0"/>
        </a:xfrm>
      </p:grpSpPr>
      <p:sp>
        <p:nvSpPr>
          <p:cNvPr id="155" name="Google Shape;155;p33"/>
          <p:cNvSpPr/>
          <p:nvPr/>
        </p:nvSpPr>
        <p:spPr>
          <a:xfrm>
            <a:off x="0" y="0"/>
            <a:ext cx="12192000" cy="16093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56" name="Google Shape;156;p33"/>
          <p:cNvGrpSpPr/>
          <p:nvPr/>
        </p:nvGrpSpPr>
        <p:grpSpPr>
          <a:xfrm>
            <a:off x="-208789" y="0"/>
            <a:ext cx="12609576" cy="2174491"/>
            <a:chOff x="-1" y="5043119"/>
            <a:chExt cx="12192000" cy="1814884"/>
          </a:xfrm>
        </p:grpSpPr>
        <p:pic>
          <p:nvPicPr>
            <p:cNvPr id="157" name="Google Shape;157;p33"/>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58" name="Google Shape;158;p33"/>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59" name="Google Shape;159;p33"/>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60" name="Google Shape;160;p33"/>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33"/>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33"/>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33"/>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33"/>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33"/>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33"/>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mp; Two Column - Teal">
  <p:cSld name="Title &amp; Two Column - Teal">
    <p:spTree>
      <p:nvGrpSpPr>
        <p:cNvPr id="1" name="Shape 167"/>
        <p:cNvGrpSpPr/>
        <p:nvPr/>
      </p:nvGrpSpPr>
      <p:grpSpPr>
        <a:xfrm>
          <a:off x="0" y="0"/>
          <a:ext cx="0" cy="0"/>
          <a:chOff x="0" y="0"/>
          <a:chExt cx="0" cy="0"/>
        </a:xfrm>
      </p:grpSpPr>
      <p:sp>
        <p:nvSpPr>
          <p:cNvPr id="168" name="Google Shape;168;p34"/>
          <p:cNvSpPr/>
          <p:nvPr/>
        </p:nvSpPr>
        <p:spPr>
          <a:xfrm>
            <a:off x="0" y="0"/>
            <a:ext cx="12192000" cy="160934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69" name="Google Shape;169;p34"/>
          <p:cNvGrpSpPr/>
          <p:nvPr/>
        </p:nvGrpSpPr>
        <p:grpSpPr>
          <a:xfrm>
            <a:off x="-208789" y="0"/>
            <a:ext cx="12609576" cy="2174491"/>
            <a:chOff x="-1" y="5043119"/>
            <a:chExt cx="12192000" cy="1814884"/>
          </a:xfrm>
        </p:grpSpPr>
        <p:pic>
          <p:nvPicPr>
            <p:cNvPr id="170" name="Google Shape;170;p34"/>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71" name="Google Shape;171;p34"/>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72" name="Google Shape;172;p34"/>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73" name="Google Shape;173;p34"/>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34"/>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34"/>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34"/>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34"/>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34"/>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34"/>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35"/>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35"/>
          <p:cNvGrpSpPr/>
          <p:nvPr/>
        </p:nvGrpSpPr>
        <p:grpSpPr>
          <a:xfrm>
            <a:off x="-208789" y="0"/>
            <a:ext cx="12609576" cy="2174491"/>
            <a:chOff x="-1" y="5043119"/>
            <a:chExt cx="12192000" cy="1814884"/>
          </a:xfrm>
        </p:grpSpPr>
        <p:pic>
          <p:nvPicPr>
            <p:cNvPr id="183" name="Google Shape;183;p35"/>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35"/>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35"/>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35"/>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35"/>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35"/>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35"/>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35"/>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35"/>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35"/>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36"/>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36"/>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36"/>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36"/>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36"/>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36"/>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37"/>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37"/>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37"/>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37"/>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37"/>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37"/>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38"/>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38"/>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38"/>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38"/>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38"/>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38"/>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39"/>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39"/>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39"/>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39"/>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39"/>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39"/>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plit - Green">
  <p:cSld name="Split - Green">
    <p:spTree>
      <p:nvGrpSpPr>
        <p:cNvPr id="1" name="Shape 24"/>
        <p:cNvGrpSpPr/>
        <p:nvPr/>
      </p:nvGrpSpPr>
      <p:grpSpPr>
        <a:xfrm>
          <a:off x="0" y="0"/>
          <a:ext cx="0" cy="0"/>
          <a:chOff x="0" y="0"/>
          <a:chExt cx="0" cy="0"/>
        </a:xfrm>
      </p:grpSpPr>
      <p:sp>
        <p:nvSpPr>
          <p:cNvPr id="25" name="Google Shape;2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3"/>
          <p:cNvSpPr/>
          <p:nvPr/>
        </p:nvSpPr>
        <p:spPr>
          <a:xfrm>
            <a:off x="0" y="0"/>
            <a:ext cx="357254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27" name="Google Shape;27;p13"/>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28" name="Google Shape;28;p13"/>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1">
                <a:solidFill>
                  <a:schemeClr val="accent2"/>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3"/>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4"/>
              </a:buClr>
              <a:buSzPts val="2800"/>
              <a:buChar char="•"/>
              <a:defRPr>
                <a:solidFill>
                  <a:schemeClr val="dk1"/>
                </a:solidFill>
              </a:defRPr>
            </a:lvl1pPr>
            <a:lvl2pPr marL="914400" lvl="1" indent="-381000" algn="l">
              <a:lnSpc>
                <a:spcPct val="90000"/>
              </a:lnSpc>
              <a:spcBef>
                <a:spcPts val="500"/>
              </a:spcBef>
              <a:spcAft>
                <a:spcPts val="0"/>
              </a:spcAft>
              <a:buClr>
                <a:schemeClr val="accent4"/>
              </a:buClr>
              <a:buSzPts val="2400"/>
              <a:buChar char="•"/>
              <a:defRPr>
                <a:solidFill>
                  <a:schemeClr val="dk1"/>
                </a:solidFill>
              </a:defRPr>
            </a:lvl2pPr>
            <a:lvl3pPr marL="1371600" lvl="2" indent="-355600" algn="l">
              <a:lnSpc>
                <a:spcPct val="90000"/>
              </a:lnSpc>
              <a:spcBef>
                <a:spcPts val="500"/>
              </a:spcBef>
              <a:spcAft>
                <a:spcPts val="0"/>
              </a:spcAft>
              <a:buClr>
                <a:schemeClr val="accent4"/>
              </a:buClr>
              <a:buSzPts val="2000"/>
              <a:buChar char="•"/>
              <a:defRPr>
                <a:solidFill>
                  <a:schemeClr val="dk1"/>
                </a:solidFill>
              </a:defRPr>
            </a:lvl3pPr>
            <a:lvl4pPr marL="1828800" lvl="3" indent="-342900" algn="l">
              <a:lnSpc>
                <a:spcPct val="90000"/>
              </a:lnSpc>
              <a:spcBef>
                <a:spcPts val="500"/>
              </a:spcBef>
              <a:spcAft>
                <a:spcPts val="0"/>
              </a:spcAft>
              <a:buClr>
                <a:schemeClr val="accent4"/>
              </a:buClr>
              <a:buSzPts val="1800"/>
              <a:buChar char="•"/>
              <a:defRPr>
                <a:solidFill>
                  <a:schemeClr val="dk1"/>
                </a:solidFill>
              </a:defRPr>
            </a:lvl4pPr>
            <a:lvl5pPr marL="2286000" lvl="4" indent="-342900" algn="l">
              <a:lnSpc>
                <a:spcPct val="90000"/>
              </a:lnSpc>
              <a:spcBef>
                <a:spcPts val="500"/>
              </a:spcBef>
              <a:spcAft>
                <a:spcPts val="0"/>
              </a:spcAft>
              <a:buClr>
                <a:schemeClr val="accent4"/>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3"/>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plit - Purple">
  <p:cSld name="Split - Purple">
    <p:spTree>
      <p:nvGrpSpPr>
        <p:cNvPr id="1" name="Shape 31"/>
        <p:cNvGrpSpPr/>
        <p:nvPr/>
      </p:nvGrpSpPr>
      <p:grpSpPr>
        <a:xfrm>
          <a:off x="0" y="0"/>
          <a:ext cx="0" cy="0"/>
          <a:chOff x="0" y="0"/>
          <a:chExt cx="0" cy="0"/>
        </a:xfrm>
      </p:grpSpPr>
      <p:sp>
        <p:nvSpPr>
          <p:cNvPr id="32" name="Google Shape;3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14"/>
          <p:cNvSpPr/>
          <p:nvPr/>
        </p:nvSpPr>
        <p:spPr>
          <a:xfrm>
            <a:off x="0" y="0"/>
            <a:ext cx="357254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16794"/>
              </a:solidFill>
              <a:latin typeface="Calibri"/>
              <a:ea typeface="Calibri"/>
              <a:cs typeface="Calibri"/>
              <a:sym typeface="Calibri"/>
            </a:endParaRPr>
          </a:p>
        </p:txBody>
      </p:sp>
      <p:pic>
        <p:nvPicPr>
          <p:cNvPr id="34" name="Google Shape;34;p14"/>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35" name="Google Shape;35;p14"/>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4"/>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4"/>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15"/>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 name="Google Shape;40;p15"/>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5"/>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5"/>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16"/>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45;p16"/>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6"/>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6"/>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17"/>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50;p17"/>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7"/>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7"/>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3"/>
        <p:cNvGrpSpPr/>
        <p:nvPr/>
      </p:nvGrpSpPr>
      <p:grpSpPr>
        <a:xfrm>
          <a:off x="0" y="0"/>
          <a:ext cx="0" cy="0"/>
          <a:chOff x="0" y="0"/>
          <a:chExt cx="0" cy="0"/>
        </a:xfrm>
      </p:grpSpPr>
      <p:sp>
        <p:nvSpPr>
          <p:cNvPr id="54" name="Google Shape;54;p18"/>
          <p:cNvSpPr txBox="1">
            <a:spLocks noGrp="1"/>
          </p:cNvSpPr>
          <p:nvPr>
            <p:ph type="title"/>
          </p:nvPr>
        </p:nvSpPr>
        <p:spPr>
          <a:xfrm>
            <a:off x="6712238" y="4570639"/>
            <a:ext cx="488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05E79"/>
              </a:buClr>
              <a:buSzPts val="4000"/>
              <a:buFont typeface="Helvetica Neue"/>
              <a:buNone/>
              <a:defRPr sz="4000" b="1">
                <a:solidFill>
                  <a:srgbClr val="405E7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5" name="Google Shape;55;p18"/>
          <p:cNvPicPr preferRelativeResize="0"/>
          <p:nvPr/>
        </p:nvPicPr>
        <p:blipFill rotWithShape="1">
          <a:blip r:embed="rId2">
            <a:alphaModFix/>
          </a:blip>
          <a:srcRect l="30622" t="-2" r="34584"/>
          <a:stretch/>
        </p:blipFill>
        <p:spPr>
          <a:xfrm>
            <a:off x="0" y="14990"/>
            <a:ext cx="4242216" cy="6858000"/>
          </a:xfrm>
          <a:prstGeom prst="rect">
            <a:avLst/>
          </a:prstGeom>
          <a:noFill/>
          <a:ln>
            <a:noFill/>
          </a:ln>
        </p:spPr>
      </p:pic>
      <p:cxnSp>
        <p:nvCxnSpPr>
          <p:cNvPr id="56" name="Google Shape;56;p18"/>
          <p:cNvCxnSpPr/>
          <p:nvPr/>
        </p:nvCxnSpPr>
        <p:spPr>
          <a:xfrm>
            <a:off x="4737140" y="6016980"/>
            <a:ext cx="7454860" cy="0"/>
          </a:xfrm>
          <a:prstGeom prst="straightConnector1">
            <a:avLst/>
          </a:prstGeom>
          <a:noFill/>
          <a:ln w="9525" cap="flat" cmpd="sng">
            <a:solidFill>
              <a:srgbClr val="405E79"/>
            </a:solidFill>
            <a:prstDash val="solid"/>
            <a:miter lim="800000"/>
            <a:headEnd type="none" w="sm" len="sm"/>
            <a:tailEnd type="none" w="sm" len="sm"/>
          </a:ln>
        </p:spPr>
      </p:cxnSp>
      <p:pic>
        <p:nvPicPr>
          <p:cNvPr id="57" name="Google Shape;57;p18"/>
          <p:cNvPicPr preferRelativeResize="0"/>
          <p:nvPr/>
        </p:nvPicPr>
        <p:blipFill rotWithShape="1">
          <a:blip r:embed="rId3">
            <a:alphaModFix/>
          </a:blip>
          <a:srcRect/>
          <a:stretch/>
        </p:blipFill>
        <p:spPr>
          <a:xfrm>
            <a:off x="4603790" y="3746756"/>
            <a:ext cx="1956048" cy="202866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58"/>
        <p:cNvGrpSpPr/>
        <p:nvPr/>
      </p:nvGrpSpPr>
      <p:grpSpPr>
        <a:xfrm>
          <a:off x="0" y="0"/>
          <a:ext cx="0" cy="0"/>
          <a:chOff x="0" y="0"/>
          <a:chExt cx="0" cy="0"/>
        </a:xfrm>
      </p:grpSpPr>
      <p:sp>
        <p:nvSpPr>
          <p:cNvPr id="59" name="Google Shape;59;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19"/>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16794"/>
              </a:solidFill>
              <a:latin typeface="Calibri"/>
              <a:ea typeface="Calibri"/>
              <a:cs typeface="Calibri"/>
              <a:sym typeface="Calibri"/>
            </a:endParaRPr>
          </a:p>
        </p:txBody>
      </p:sp>
      <p:pic>
        <p:nvPicPr>
          <p:cNvPr id="61" name="Google Shape;61;p19"/>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62" name="Google Shape;62;p19"/>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9"/>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9"/>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hyperlink" Target="https://files.unhcr.org/en/2022/bip-toolbox/2021-bip-guidelines-training-pack.pdf?_gl=1*1wvddnr*_rup_ga*MjY3NzgyMTM2LjE2OTE1ODg4NTU.*_rup_ga_EVDQTJ4LMY*MTY5MTY3ODM3MS40LjEuMTY5MTY4MDM5NS4wLjAuMA..*_ga*MjY3NzgyMTM2LjE2OTE1ODg4NTU.*_ga_X2YZPJ1XWR*MTY5MTY3ODM3MS40LjEuMTY5MTY4MDM5NS4wLjAuMA..#_ga=2.28288252.176421075.1691588855-267782136.1691588855"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www.unhcr.org/what-we-do/reports-and-publications/handbooks-and-toolkits/bip-toolbox/form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alliancecpha.org/en/technical-materials/case-management-and-child-protection-guideline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www.refworld.org/docid/5c18d7254.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mt="32000"/>
          </a:blip>
          <a:stretch>
            <a:fillRect/>
          </a:stretch>
        </a:blipFill>
        <a:effectLst/>
      </p:bgPr>
    </p:bg>
    <p:spTree>
      <p:nvGrpSpPr>
        <p:cNvPr id="1" name="Shape 225"/>
        <p:cNvGrpSpPr/>
        <p:nvPr/>
      </p:nvGrpSpPr>
      <p:grpSpPr>
        <a:xfrm>
          <a:off x="0" y="0"/>
          <a:ext cx="0" cy="0"/>
          <a:chOff x="0" y="0"/>
          <a:chExt cx="0" cy="0"/>
        </a:xfrm>
      </p:grpSpPr>
      <p:sp>
        <p:nvSpPr>
          <p:cNvPr id="226" name="Google Shape;226;p1"/>
          <p:cNvSpPr txBox="1">
            <a:spLocks noGrp="1"/>
          </p:cNvSpPr>
          <p:nvPr>
            <p:ph type="body" idx="2"/>
          </p:nvPr>
        </p:nvSpPr>
        <p:spPr>
          <a:xfrm>
            <a:off x="1754188" y="3013035"/>
            <a:ext cx="8838784" cy="20546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None/>
            </a:pPr>
            <a:r>
              <a:rPr lang="en-AU" i="1"/>
              <a:t> </a:t>
            </a:r>
            <a:r>
              <a:rPr lang="en-AU" sz="1800" b="0" i="1" u="none" strike="noStrike">
                <a:latin typeface="Calibri"/>
                <a:ea typeface="Calibri"/>
                <a:cs typeface="Calibri"/>
                <a:sym typeface="Calibri"/>
              </a:rPr>
              <a:t>By the end of the session participants will be able to:</a:t>
            </a:r>
            <a:br>
              <a:rPr lang="en-AU" sz="1800" b="0" i="1" u="none" strike="noStrike">
                <a:latin typeface="Calibri"/>
                <a:ea typeface="Calibri"/>
                <a:cs typeface="Calibri"/>
                <a:sym typeface="Calibri"/>
              </a:rPr>
            </a:br>
            <a:endParaRPr b="0" i="1"/>
          </a:p>
          <a:p>
            <a:pPr marL="457200" lvl="0" indent="-457200" algn="l" rtl="0">
              <a:lnSpc>
                <a:spcPct val="90000"/>
              </a:lnSpc>
              <a:spcBef>
                <a:spcPts val="0"/>
              </a:spcBef>
              <a:spcAft>
                <a:spcPts val="0"/>
              </a:spcAft>
              <a:buClr>
                <a:schemeClr val="lt1"/>
              </a:buClr>
              <a:buSzPts val="1800"/>
              <a:buFont typeface="Noto Sans Symbols"/>
              <a:buChar char="✔"/>
            </a:pPr>
            <a:r>
              <a:rPr lang="en-AU" sz="1800" b="0" i="0" u="none" strike="noStrike">
                <a:latin typeface="Calibri"/>
                <a:ea typeface="Calibri"/>
                <a:cs typeface="Calibri"/>
                <a:sym typeface="Calibri"/>
              </a:rPr>
              <a:t>Describe the purpose of Best Interests Assessment (BIA) and Best Interests Determination (BID) and their use in case management for UASC</a:t>
            </a:r>
            <a:br>
              <a:rPr lang="en-AU" sz="1800" b="0" i="0" u="none" strike="noStrike">
                <a:latin typeface="Calibri"/>
                <a:ea typeface="Calibri"/>
                <a:cs typeface="Calibri"/>
                <a:sym typeface="Calibri"/>
              </a:rPr>
            </a:br>
            <a:endParaRPr sz="1800" b="0" i="0" u="none" strike="noStrike">
              <a:latin typeface="Calibri"/>
              <a:ea typeface="Calibri"/>
              <a:cs typeface="Calibri"/>
              <a:sym typeface="Calibri"/>
            </a:endParaRPr>
          </a:p>
          <a:p>
            <a:pPr marL="457200" lvl="0" indent="-457200" algn="l" rtl="0">
              <a:lnSpc>
                <a:spcPct val="90000"/>
              </a:lnSpc>
              <a:spcBef>
                <a:spcPts val="0"/>
              </a:spcBef>
              <a:spcAft>
                <a:spcPts val="0"/>
              </a:spcAft>
              <a:buClr>
                <a:schemeClr val="lt1"/>
              </a:buClr>
              <a:buSzPts val="1800"/>
              <a:buFont typeface="Noto Sans Symbols"/>
              <a:buChar char="✔"/>
            </a:pPr>
            <a:r>
              <a:rPr lang="en-AU" sz="1800" b="0" i="0" u="none" strike="noStrike">
                <a:latin typeface="Calibri"/>
                <a:ea typeface="Calibri"/>
                <a:cs typeface="Calibri"/>
                <a:sym typeface="Calibri"/>
              </a:rPr>
              <a:t>Describe in simple terms key principles and components of information sharing protocols</a:t>
            </a:r>
            <a:endParaRPr/>
          </a:p>
          <a:p>
            <a:pPr marL="0" lvl="0" indent="0" algn="ctr" rtl="0">
              <a:lnSpc>
                <a:spcPct val="90000"/>
              </a:lnSpc>
              <a:spcBef>
                <a:spcPts val="1000"/>
              </a:spcBef>
              <a:spcAft>
                <a:spcPts val="0"/>
              </a:spcAft>
              <a:buClr>
                <a:schemeClr val="lt1"/>
              </a:buClr>
              <a:buSzPts val="2800"/>
              <a:buNone/>
            </a:pPr>
            <a:endParaRPr/>
          </a:p>
        </p:txBody>
      </p:sp>
      <p:sp>
        <p:nvSpPr>
          <p:cNvPr id="227" name="Google Shape;227;p1"/>
          <p:cNvSpPr txBox="1">
            <a:spLocks noGrp="1"/>
          </p:cNvSpPr>
          <p:nvPr>
            <p:ph type="body" idx="1"/>
          </p:nvPr>
        </p:nvSpPr>
        <p:spPr>
          <a:xfrm>
            <a:off x="1754188" y="849086"/>
            <a:ext cx="8610600" cy="185601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200"/>
              <a:buNone/>
            </a:pPr>
            <a:r>
              <a:rPr lang="en-AU" sz="3200"/>
              <a:t>UASC TOT</a:t>
            </a:r>
            <a:endParaRPr/>
          </a:p>
          <a:p>
            <a:pPr marL="0" lvl="0" indent="0" algn="ctr" rtl="0">
              <a:lnSpc>
                <a:spcPct val="90000"/>
              </a:lnSpc>
              <a:spcBef>
                <a:spcPts val="1000"/>
              </a:spcBef>
              <a:spcAft>
                <a:spcPts val="0"/>
              </a:spcAft>
              <a:buClr>
                <a:schemeClr val="lt1"/>
              </a:buClr>
              <a:buSzPts val="3200"/>
              <a:buNone/>
            </a:pPr>
            <a:r>
              <a:rPr lang="en-AU" sz="3200"/>
              <a:t>Module 3.2 – BIA, BID, and Information Management</a:t>
            </a:r>
            <a:endParaRPr/>
          </a:p>
          <a:p>
            <a:pPr marL="0" lvl="0" indent="0" algn="ctr" rtl="0">
              <a:lnSpc>
                <a:spcPct val="90000"/>
              </a:lnSpc>
              <a:spcBef>
                <a:spcPts val="1000"/>
              </a:spcBef>
              <a:spcAft>
                <a:spcPts val="0"/>
              </a:spcAft>
              <a:buClr>
                <a:schemeClr val="lt1"/>
              </a:buClr>
              <a:buSzPts val="3200"/>
              <a:buNone/>
            </a:pPr>
            <a:endParaRPr sz="3200"/>
          </a:p>
        </p:txBody>
      </p:sp>
      <p:pic>
        <p:nvPicPr>
          <p:cNvPr id="228" name="Google Shape;228;p1"/>
          <p:cNvPicPr preferRelativeResize="0"/>
          <p:nvPr/>
        </p:nvPicPr>
        <p:blipFill rotWithShape="1">
          <a:blip r:embed="rId4">
            <a:alphaModFix/>
          </a:blip>
          <a:srcRect/>
          <a:stretch/>
        </p:blipFill>
        <p:spPr>
          <a:xfrm>
            <a:off x="7913300" y="5545975"/>
            <a:ext cx="4162398" cy="11870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260d7cacb3b_0_0"/>
          <p:cNvSpPr txBox="1"/>
          <p:nvPr/>
        </p:nvSpPr>
        <p:spPr>
          <a:xfrm>
            <a:off x="3205275" y="1590689"/>
            <a:ext cx="4144200" cy="48320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dirty="0">
              <a:latin typeface="Calibri"/>
              <a:ea typeface="Calibri"/>
              <a:cs typeface="Calibri"/>
              <a:sym typeface="Calibri"/>
            </a:endParaRPr>
          </a:p>
          <a:p>
            <a:pPr marL="914400" marR="0" lvl="1" indent="-381000" algn="l" rtl="0">
              <a:spcBef>
                <a:spcPts val="0"/>
              </a:spcBef>
              <a:spcAft>
                <a:spcPts val="0"/>
              </a:spcAft>
              <a:buClr>
                <a:schemeClr val="accent1"/>
              </a:buClr>
              <a:buSzPts val="2400"/>
              <a:buFont typeface="Arial" panose="020B0604020202020204" pitchFamily="34" charset="0"/>
              <a:buChar char="•"/>
            </a:pPr>
            <a:r>
              <a:rPr lang="en-AU" sz="2000" b="1" u="sng" dirty="0">
                <a:solidFill>
                  <a:schemeClr val="hlink"/>
                </a:solidFill>
                <a:latin typeface="Calibri"/>
                <a:ea typeface="Calibri"/>
                <a:cs typeface="Calibri"/>
                <a:sym typeface="Calibri"/>
                <a:hlinkClick r:id="rId3"/>
              </a:rPr>
              <a:t>2021 UNHCR Best Interest Procedure Guidelines: Assessing and Determining the Best Interest of the Child</a:t>
            </a:r>
            <a:endParaRPr sz="2000" b="1" dirty="0">
              <a:latin typeface="Calibri"/>
              <a:ea typeface="Calibri"/>
              <a:cs typeface="Calibri"/>
              <a:sym typeface="Calibri"/>
            </a:endParaRPr>
          </a:p>
          <a:p>
            <a:pPr marL="1257300" marR="0" lvl="0" indent="-342900" algn="l" rtl="0">
              <a:spcBef>
                <a:spcPts val="0"/>
              </a:spcBef>
              <a:spcAft>
                <a:spcPts val="0"/>
              </a:spcAft>
              <a:buClr>
                <a:schemeClr val="accent1"/>
              </a:buClr>
              <a:buFont typeface="Arial" panose="020B0604020202020204" pitchFamily="34" charset="0"/>
              <a:buChar char="•"/>
            </a:pPr>
            <a:endParaRPr sz="2000" b="1" dirty="0">
              <a:latin typeface="Calibri"/>
              <a:ea typeface="Calibri"/>
              <a:cs typeface="Calibri"/>
              <a:sym typeface="Calibri"/>
            </a:endParaRPr>
          </a:p>
          <a:p>
            <a:pPr marL="914400" lvl="1" indent="-355600" algn="l" rtl="0">
              <a:spcBef>
                <a:spcPts val="0"/>
              </a:spcBef>
              <a:spcAft>
                <a:spcPts val="0"/>
              </a:spcAft>
              <a:buClr>
                <a:schemeClr val="accent1"/>
              </a:buClr>
              <a:buSzPts val="2000"/>
              <a:buFont typeface="Arial" panose="020B0604020202020204" pitchFamily="34" charset="0"/>
              <a:buChar char="•"/>
            </a:pPr>
            <a:r>
              <a:rPr lang="en-AU" sz="2000" dirty="0">
                <a:latin typeface="Calibri"/>
                <a:ea typeface="Calibri"/>
                <a:cs typeface="Calibri"/>
                <a:sym typeface="Calibri"/>
              </a:rPr>
              <a:t>Forms at this link </a:t>
            </a:r>
            <a:r>
              <a:rPr lang="en-AU" sz="2000" u="sng" dirty="0">
                <a:solidFill>
                  <a:schemeClr val="hlink"/>
                </a:solidFill>
                <a:latin typeface="Calibri"/>
                <a:ea typeface="Calibri"/>
                <a:cs typeface="Calibri"/>
                <a:sym typeface="Calibri"/>
                <a:hlinkClick r:id="rId4"/>
              </a:rPr>
              <a:t>https://www.unhcr.org/what-we-do/reports-and-publications/handbooks-and-toolkits/bip-toolbox/forms</a:t>
            </a:r>
            <a:endParaRPr sz="2000" dirty="0">
              <a:latin typeface="Calibri"/>
              <a:ea typeface="Calibri"/>
              <a:cs typeface="Calibri"/>
              <a:sym typeface="Calibri"/>
            </a:endParaRPr>
          </a:p>
          <a:p>
            <a:pPr marL="0" marR="0" lvl="0" indent="0" algn="l" rtl="0">
              <a:spcBef>
                <a:spcPts val="0"/>
              </a:spcBef>
              <a:spcAft>
                <a:spcPts val="0"/>
              </a:spcAft>
              <a:buNone/>
            </a:pPr>
            <a:endParaRPr sz="2800" dirty="0">
              <a:latin typeface="Calibri"/>
              <a:ea typeface="Calibri"/>
              <a:cs typeface="Calibri"/>
              <a:sym typeface="Calibri"/>
            </a:endParaRPr>
          </a:p>
          <a:p>
            <a:pPr marL="0" marR="0" lvl="0" indent="0" algn="l" rtl="0">
              <a:spcBef>
                <a:spcPts val="0"/>
              </a:spcBef>
              <a:spcAft>
                <a:spcPts val="0"/>
              </a:spcAft>
              <a:buClr>
                <a:schemeClr val="dk1"/>
              </a:buClr>
              <a:buSzPts val="2800"/>
              <a:buFont typeface="Calibri"/>
              <a:buNone/>
            </a:pPr>
            <a:endParaRPr sz="2800" b="0" i="0" u="none" strike="noStrike" cap="none" dirty="0">
              <a:solidFill>
                <a:srgbClr val="000000"/>
              </a:solidFill>
              <a:latin typeface="Calibri"/>
              <a:ea typeface="Calibri"/>
              <a:cs typeface="Calibri"/>
              <a:sym typeface="Calibri"/>
            </a:endParaRPr>
          </a:p>
          <a:p>
            <a:pPr marL="0" marR="0" lvl="0" indent="0" algn="l" rtl="0">
              <a:spcBef>
                <a:spcPts val="0"/>
              </a:spcBef>
              <a:spcAft>
                <a:spcPts val="0"/>
              </a:spcAft>
              <a:buClr>
                <a:srgbClr val="000000"/>
              </a:buClr>
              <a:buSzPts val="2800"/>
              <a:buFont typeface="Calibri"/>
              <a:buNone/>
            </a:pPr>
            <a:endParaRPr sz="2800" b="1" i="0" u="none" strike="noStrike" cap="none" dirty="0">
              <a:solidFill>
                <a:schemeClr val="dk1"/>
              </a:solidFill>
              <a:latin typeface="Calibri"/>
              <a:ea typeface="Calibri"/>
              <a:cs typeface="Calibri"/>
              <a:sym typeface="Calibri"/>
            </a:endParaRPr>
          </a:p>
        </p:txBody>
      </p:sp>
      <p:sp>
        <p:nvSpPr>
          <p:cNvPr id="302" name="Google Shape;302;g260d7cacb3b_0_0"/>
          <p:cNvSpPr txBox="1">
            <a:spLocks noGrp="1"/>
          </p:cNvSpPr>
          <p:nvPr>
            <p:ph type="body" idx="1"/>
          </p:nvPr>
        </p:nvSpPr>
        <p:spPr>
          <a:xfrm>
            <a:off x="3831600" y="264911"/>
            <a:ext cx="8360400" cy="86213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6794"/>
              </a:buClr>
              <a:buSzPts val="3200"/>
              <a:buNone/>
            </a:pPr>
            <a:r>
              <a:rPr lang="en-AU" dirty="0"/>
              <a:t>UNHCR Training Resources on BIP</a:t>
            </a:r>
            <a:endParaRPr dirty="0"/>
          </a:p>
        </p:txBody>
      </p:sp>
      <p:pic>
        <p:nvPicPr>
          <p:cNvPr id="303" name="Google Shape;303;g260d7cacb3b_0_0"/>
          <p:cNvPicPr preferRelativeResize="0"/>
          <p:nvPr/>
        </p:nvPicPr>
        <p:blipFill>
          <a:blip r:embed="rId5">
            <a:alphaModFix/>
          </a:blip>
          <a:stretch>
            <a:fillRect/>
          </a:stretch>
        </p:blipFill>
        <p:spPr>
          <a:xfrm>
            <a:off x="7865400" y="1127050"/>
            <a:ext cx="3810675" cy="486881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7"/>
          <p:cNvSpPr txBox="1">
            <a:spLocks noGrp="1"/>
          </p:cNvSpPr>
          <p:nvPr>
            <p:ph type="body" idx="1"/>
          </p:nvPr>
        </p:nvSpPr>
        <p:spPr>
          <a:xfrm>
            <a:off x="3845054" y="640277"/>
            <a:ext cx="8067000" cy="101091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Clr>
                <a:srgbClr val="993366"/>
              </a:buClr>
              <a:buSzPts val="3200"/>
              <a:buNone/>
            </a:pPr>
            <a:r>
              <a:rPr lang="en-AU" dirty="0">
                <a:solidFill>
                  <a:srgbClr val="993366"/>
                </a:solidFill>
                <a:latin typeface="Helvetica Neue" panose="02000503000000020004" pitchFamily="2" charset="0"/>
                <a:ea typeface="Helvetica Neue" panose="02000503000000020004" pitchFamily="2" charset="0"/>
                <a:cs typeface="Helvetica Neue" panose="02000503000000020004" pitchFamily="2" charset="0"/>
                <a:sym typeface="Calibri"/>
              </a:rPr>
              <a:t>What constitutes Information Management 4 Case Management?</a:t>
            </a:r>
            <a:endParaRPr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34" name="Google Shape;234;p7"/>
          <p:cNvSpPr txBox="1">
            <a:spLocks noGrp="1"/>
          </p:cNvSpPr>
          <p:nvPr>
            <p:ph type="body" idx="2"/>
          </p:nvPr>
        </p:nvSpPr>
        <p:spPr>
          <a:xfrm>
            <a:off x="3840377" y="2089814"/>
            <a:ext cx="8067103" cy="85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ct val="100000"/>
              <a:buNone/>
            </a:pPr>
            <a:r>
              <a:rPr lang="en-AU" b="1" dirty="0">
                <a:latin typeface="Calibri" panose="020F0502020204030204" pitchFamily="34" charset="0"/>
                <a:cs typeface="Calibri" panose="020F0502020204030204" pitchFamily="34" charset="0"/>
              </a:rPr>
              <a:t>4 components</a:t>
            </a:r>
            <a:endParaRPr sz="2800" b="1" dirty="0">
              <a:latin typeface="Calibri"/>
              <a:ea typeface="Calibri"/>
              <a:cs typeface="Calibri"/>
              <a:sym typeface="Calibri"/>
            </a:endParaRPr>
          </a:p>
          <a:p>
            <a:pPr marL="228600" lvl="0" indent="-77470" algn="l" rtl="0">
              <a:lnSpc>
                <a:spcPct val="90000"/>
              </a:lnSpc>
              <a:spcBef>
                <a:spcPts val="1000"/>
              </a:spcBef>
              <a:spcAft>
                <a:spcPts val="0"/>
              </a:spcAft>
              <a:buClr>
                <a:schemeClr val="accent4"/>
              </a:buClr>
              <a:buSzPct val="100000"/>
              <a:buNone/>
            </a:pPr>
            <a:endParaRPr dirty="0"/>
          </a:p>
        </p:txBody>
      </p:sp>
      <p:sp>
        <p:nvSpPr>
          <p:cNvPr id="235" name="Google Shape;235;p7"/>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AU"/>
              <a:t>IM4CM</a:t>
            </a:r>
            <a:endParaRPr/>
          </a:p>
        </p:txBody>
      </p:sp>
      <p:pic>
        <p:nvPicPr>
          <p:cNvPr id="236" name="Google Shape;236;p7" descr="MCj04260580000[1]"/>
          <p:cNvPicPr preferRelativeResize="0"/>
          <p:nvPr/>
        </p:nvPicPr>
        <p:blipFill rotWithShape="1">
          <a:blip r:embed="rId3">
            <a:alphaModFix/>
          </a:blip>
          <a:srcRect/>
          <a:stretch/>
        </p:blipFill>
        <p:spPr>
          <a:xfrm>
            <a:off x="4088703" y="4057882"/>
            <a:ext cx="1100667" cy="760413"/>
          </a:xfrm>
          <a:prstGeom prst="rect">
            <a:avLst/>
          </a:prstGeom>
          <a:noFill/>
          <a:ln>
            <a:noFill/>
          </a:ln>
        </p:spPr>
      </p:pic>
      <p:sp>
        <p:nvSpPr>
          <p:cNvPr id="237" name="Google Shape;237;p7"/>
          <p:cNvSpPr txBox="1"/>
          <p:nvPr/>
        </p:nvSpPr>
        <p:spPr>
          <a:xfrm>
            <a:off x="3724636" y="5256920"/>
            <a:ext cx="1828800"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dirty="0">
                <a:solidFill>
                  <a:schemeClr val="dk1"/>
                </a:solidFill>
                <a:latin typeface="Calibri" panose="020F0502020204030204" pitchFamily="34" charset="0"/>
                <a:cs typeface="Calibri" panose="020F0502020204030204" pitchFamily="34" charset="0"/>
              </a:rPr>
              <a:t>Forms for documenting individual cases;</a:t>
            </a:r>
            <a:endParaRPr sz="1800" dirty="0">
              <a:solidFill>
                <a:schemeClr val="dk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1800" dirty="0">
              <a:solidFill>
                <a:schemeClr val="dk1"/>
              </a:solidFill>
            </a:endParaRPr>
          </a:p>
        </p:txBody>
      </p:sp>
      <p:sp>
        <p:nvSpPr>
          <p:cNvPr id="238" name="Google Shape;238;p7"/>
          <p:cNvSpPr txBox="1"/>
          <p:nvPr/>
        </p:nvSpPr>
        <p:spPr>
          <a:xfrm>
            <a:off x="5606884" y="5256920"/>
            <a:ext cx="18288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dirty="0">
                <a:solidFill>
                  <a:schemeClr val="dk1"/>
                </a:solidFill>
                <a:latin typeface="Calibri" panose="020F0502020204030204" pitchFamily="34" charset="0"/>
                <a:cs typeface="Calibri" panose="020F0502020204030204" pitchFamily="34" charset="0"/>
              </a:rPr>
              <a:t>Data Protection Impact Assessment  (DPIA)</a:t>
            </a:r>
            <a:endParaRPr dirty="0">
              <a:latin typeface="Calibri" panose="020F0502020204030204" pitchFamily="34" charset="0"/>
              <a:cs typeface="Calibri" panose="020F0502020204030204" pitchFamily="34" charset="0"/>
            </a:endParaRPr>
          </a:p>
        </p:txBody>
      </p:sp>
      <p:sp>
        <p:nvSpPr>
          <p:cNvPr id="239" name="Google Shape;239;p7"/>
          <p:cNvSpPr txBox="1"/>
          <p:nvPr/>
        </p:nvSpPr>
        <p:spPr>
          <a:xfrm>
            <a:off x="7511003" y="5256925"/>
            <a:ext cx="2270100" cy="1477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dirty="0">
                <a:solidFill>
                  <a:schemeClr val="dk1"/>
                </a:solidFill>
                <a:latin typeface="Calibri" panose="020F0502020204030204" pitchFamily="34" charset="0"/>
                <a:cs typeface="Calibri" panose="020F0502020204030204" pitchFamily="34" charset="0"/>
              </a:rPr>
              <a:t>Data protection  and Information-sharing and data protection Protocol (DPISP)</a:t>
            </a:r>
            <a:endParaRPr dirty="0">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p:txBody>
      </p:sp>
      <p:sp>
        <p:nvSpPr>
          <p:cNvPr id="240" name="Google Shape;240;p7"/>
          <p:cNvSpPr txBox="1"/>
          <p:nvPr/>
        </p:nvSpPr>
        <p:spPr>
          <a:xfrm>
            <a:off x="9843963" y="5256920"/>
            <a:ext cx="1828800" cy="923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dirty="0">
                <a:solidFill>
                  <a:schemeClr val="dk1"/>
                </a:solidFill>
                <a:latin typeface="Calibri" panose="020F0502020204030204" pitchFamily="34" charset="0"/>
                <a:cs typeface="Calibri" panose="020F0502020204030204" pitchFamily="34" charset="0"/>
                <a:sym typeface="Arial"/>
              </a:rPr>
              <a:t>Information </a:t>
            </a:r>
            <a:r>
              <a:rPr lang="en-AU" sz="1800" dirty="0">
                <a:solidFill>
                  <a:schemeClr val="dk1"/>
                </a:solidFill>
                <a:latin typeface="Calibri" panose="020F0502020204030204" pitchFamily="34" charset="0"/>
                <a:cs typeface="Calibri" panose="020F0502020204030204" pitchFamily="34" charset="0"/>
              </a:rPr>
              <a:t>management system</a:t>
            </a:r>
            <a:endParaRPr dirty="0">
              <a:latin typeface="Calibri" panose="020F0502020204030204" pitchFamily="34" charset="0"/>
              <a:cs typeface="Calibri" panose="020F0502020204030204" pitchFamily="34" charset="0"/>
            </a:endParaRPr>
          </a:p>
        </p:txBody>
      </p:sp>
      <p:pic>
        <p:nvPicPr>
          <p:cNvPr id="241" name="Google Shape;241;p7" descr="MCj02811040000[1]"/>
          <p:cNvPicPr preferRelativeResize="0"/>
          <p:nvPr/>
        </p:nvPicPr>
        <p:blipFill rotWithShape="1">
          <a:blip r:embed="rId4">
            <a:alphaModFix/>
          </a:blip>
          <a:srcRect/>
          <a:stretch/>
        </p:blipFill>
        <p:spPr>
          <a:xfrm>
            <a:off x="5915749" y="3971889"/>
            <a:ext cx="1326079" cy="932401"/>
          </a:xfrm>
          <a:prstGeom prst="rect">
            <a:avLst/>
          </a:prstGeom>
          <a:noFill/>
          <a:ln>
            <a:noFill/>
          </a:ln>
        </p:spPr>
      </p:pic>
      <p:sp>
        <p:nvSpPr>
          <p:cNvPr id="242" name="Google Shape;242;p7"/>
          <p:cNvSpPr/>
          <p:nvPr/>
        </p:nvSpPr>
        <p:spPr>
          <a:xfrm>
            <a:off x="8239388" y="4076139"/>
            <a:ext cx="914382" cy="723924"/>
          </a:xfrm>
          <a:custGeom>
            <a:avLst/>
            <a:gdLst/>
            <a:ahLst/>
            <a:cxnLst/>
            <a:rect l="l" t="t" r="r" b="b"/>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43" name="Google Shape;243;p7" descr="j0195384"/>
          <p:cNvPicPr preferRelativeResize="0"/>
          <p:nvPr/>
        </p:nvPicPr>
        <p:blipFill rotWithShape="1">
          <a:blip r:embed="rId5">
            <a:alphaModFix/>
          </a:blip>
          <a:srcRect/>
          <a:stretch/>
        </p:blipFill>
        <p:spPr>
          <a:xfrm>
            <a:off x="10151384" y="3971889"/>
            <a:ext cx="996952" cy="7635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5"/>
          <p:cNvSpPr txBox="1">
            <a:spLocks noGrp="1"/>
          </p:cNvSpPr>
          <p:nvPr>
            <p:ph type="body" idx="2"/>
          </p:nvPr>
        </p:nvSpPr>
        <p:spPr>
          <a:xfrm>
            <a:off x="6159958" y="1769864"/>
            <a:ext cx="5794500" cy="4942595"/>
          </a:xfrm>
          <a:prstGeom prst="rect">
            <a:avLst/>
          </a:prstGeom>
          <a:noFill/>
          <a:ln>
            <a:noFill/>
          </a:ln>
        </p:spPr>
        <p:txBody>
          <a:bodyPr spcFirstLastPara="1" wrap="square" lIns="91425" tIns="45700" rIns="91425" bIns="45700" anchor="t" anchorCtr="0">
            <a:normAutofit/>
          </a:bodyPr>
          <a:lstStyle/>
          <a:p>
            <a:pPr marL="228600" lvl="0" indent="-285750" algn="just" rtl="0">
              <a:lnSpc>
                <a:spcPct val="115000"/>
              </a:lnSpc>
              <a:spcBef>
                <a:spcPts val="0"/>
              </a:spcBef>
              <a:spcAft>
                <a:spcPts val="0"/>
              </a:spcAft>
              <a:buSzPts val="3700"/>
              <a:buChar char="•"/>
            </a:pPr>
            <a:r>
              <a:rPr lang="en-AU" sz="1900" b="1" dirty="0">
                <a:solidFill>
                  <a:schemeClr val="tx1"/>
                </a:solidFill>
                <a:highlight>
                  <a:srgbClr val="FFFFFF"/>
                </a:highlight>
                <a:latin typeface="Calibri"/>
                <a:ea typeface="Calibri"/>
                <a:cs typeface="Calibri"/>
                <a:sym typeface="Calibri"/>
              </a:rPr>
              <a:t>Standard 5: Information management (p. 89) </a:t>
            </a:r>
            <a:r>
              <a:rPr lang="en-AU" sz="1900" dirty="0">
                <a:solidFill>
                  <a:schemeClr val="tx1"/>
                </a:solidFill>
                <a:highlight>
                  <a:srgbClr val="FFFFFF"/>
                </a:highlight>
                <a:latin typeface="Calibri"/>
                <a:ea typeface="Calibri"/>
                <a:cs typeface="Calibri"/>
                <a:sym typeface="Calibri"/>
              </a:rPr>
              <a:t>“Up-to-date information necessary for child protection action is collected, processed/analysed and shared according to international child protection principles and with full respect for confidentiality, data protection and information-sharing protocols.”</a:t>
            </a:r>
            <a:endParaRPr sz="1900" dirty="0">
              <a:solidFill>
                <a:schemeClr val="tx1"/>
              </a:solidFill>
              <a:highlight>
                <a:srgbClr val="FFFFFF"/>
              </a:highlight>
              <a:latin typeface="Calibri"/>
              <a:ea typeface="Calibri"/>
              <a:cs typeface="Calibri"/>
              <a:sym typeface="Calibri"/>
            </a:endParaRPr>
          </a:p>
          <a:p>
            <a:pPr marL="228600" lvl="0" indent="-285750" algn="just" rtl="0">
              <a:lnSpc>
                <a:spcPct val="115000"/>
              </a:lnSpc>
              <a:spcBef>
                <a:spcPts val="0"/>
              </a:spcBef>
              <a:spcAft>
                <a:spcPts val="0"/>
              </a:spcAft>
              <a:buSzPts val="3700"/>
              <a:buChar char="•"/>
            </a:pPr>
            <a:r>
              <a:rPr lang="en-AU" sz="1900" b="1" dirty="0">
                <a:solidFill>
                  <a:schemeClr val="tx1"/>
                </a:solidFill>
                <a:highlight>
                  <a:srgbClr val="FFFFFF"/>
                </a:highlight>
                <a:latin typeface="Calibri"/>
                <a:ea typeface="Calibri"/>
                <a:cs typeface="Calibri"/>
                <a:sym typeface="Calibri"/>
              </a:rPr>
              <a:t>Standard 18: Case management (p. 197) </a:t>
            </a:r>
            <a:r>
              <a:rPr lang="en-AU" sz="1900" dirty="0">
                <a:solidFill>
                  <a:schemeClr val="tx1"/>
                </a:solidFill>
                <a:highlight>
                  <a:srgbClr val="FFFFFF"/>
                </a:highlight>
                <a:latin typeface="Calibri"/>
                <a:ea typeface="Calibri"/>
                <a:cs typeface="Calibri"/>
                <a:sym typeface="Calibri"/>
              </a:rPr>
              <a:t>“Children and families who face child protection concerns in humanitarian settings are identified and have their needs addressed through an individualized case management process, including direct one-on-one support and connections to relevant service providers.”</a:t>
            </a:r>
            <a:endParaRPr sz="3700" dirty="0">
              <a:solidFill>
                <a:schemeClr val="tx1"/>
              </a:solidFill>
            </a:endParaRPr>
          </a:p>
        </p:txBody>
      </p:sp>
      <p:sp>
        <p:nvSpPr>
          <p:cNvPr id="249" name="Google Shape;249;p5"/>
          <p:cNvSpPr txBox="1">
            <a:spLocks noGrp="1"/>
          </p:cNvSpPr>
          <p:nvPr>
            <p:ph type="body" idx="3"/>
          </p:nvPr>
        </p:nvSpPr>
        <p:spPr>
          <a:xfrm>
            <a:off x="284417" y="528638"/>
            <a:ext cx="3148100"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AU"/>
              <a:t>IM4CM in the CPMS</a:t>
            </a:r>
            <a:endParaRPr/>
          </a:p>
        </p:txBody>
      </p:sp>
      <p:sp>
        <p:nvSpPr>
          <p:cNvPr id="250" name="Google Shape;250;p5"/>
          <p:cNvSpPr txBox="1"/>
          <p:nvPr/>
        </p:nvSpPr>
        <p:spPr>
          <a:xfrm>
            <a:off x="4206002" y="1123533"/>
            <a:ext cx="127635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lt1"/>
                </a:solidFill>
                <a:latin typeface="Calibri"/>
                <a:ea typeface="Calibri"/>
                <a:cs typeface="Calibri"/>
                <a:sym typeface="Calibri"/>
              </a:rPr>
              <a:t>Internal Systems</a:t>
            </a:r>
            <a:endParaRPr sz="1800">
              <a:solidFill>
                <a:schemeClr val="lt1"/>
              </a:solidFill>
              <a:latin typeface="Calibri"/>
              <a:ea typeface="Calibri"/>
              <a:cs typeface="Calibri"/>
              <a:sym typeface="Calibri"/>
            </a:endParaRPr>
          </a:p>
        </p:txBody>
      </p:sp>
      <p:pic>
        <p:nvPicPr>
          <p:cNvPr id="251" name="Google Shape;251;p5"/>
          <p:cNvPicPr preferRelativeResize="0"/>
          <p:nvPr/>
        </p:nvPicPr>
        <p:blipFill>
          <a:blip r:embed="rId3">
            <a:alphaModFix/>
          </a:blip>
          <a:stretch>
            <a:fillRect/>
          </a:stretch>
        </p:blipFill>
        <p:spPr>
          <a:xfrm>
            <a:off x="3656309" y="528638"/>
            <a:ext cx="2375735" cy="327820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6"/>
          <p:cNvSpPr txBox="1">
            <a:spLocks noGrp="1"/>
          </p:cNvSpPr>
          <p:nvPr>
            <p:ph type="body" idx="2"/>
          </p:nvPr>
        </p:nvSpPr>
        <p:spPr>
          <a:xfrm>
            <a:off x="3810925" y="352100"/>
            <a:ext cx="4465200" cy="5936100"/>
          </a:xfrm>
          <a:prstGeom prst="rect">
            <a:avLst/>
          </a:prstGeom>
          <a:noFill/>
          <a:ln>
            <a:noFill/>
          </a:ln>
        </p:spPr>
        <p:txBody>
          <a:bodyPr spcFirstLastPara="1" wrap="square" lIns="91425" tIns="45700" rIns="91425" bIns="45700" anchor="t" anchorCtr="0">
            <a:normAutofit/>
          </a:bodyPr>
          <a:lstStyle/>
          <a:p>
            <a:pPr marL="0" lvl="0" indent="0" algn="l" rtl="0">
              <a:lnSpc>
                <a:spcPct val="106999"/>
              </a:lnSpc>
              <a:spcBef>
                <a:spcPts val="0"/>
              </a:spcBef>
              <a:spcAft>
                <a:spcPts val="0"/>
              </a:spcAft>
              <a:buNone/>
            </a:pPr>
            <a:r>
              <a:rPr lang="en-AU" sz="1900" dirty="0">
                <a:solidFill>
                  <a:schemeClr val="tx1"/>
                </a:solidFill>
                <a:highlight>
                  <a:srgbClr val="FFFFFF"/>
                </a:highlight>
                <a:latin typeface="Calibri"/>
                <a:ea typeface="Calibri"/>
                <a:cs typeface="Calibri"/>
                <a:sym typeface="Calibri"/>
              </a:rPr>
              <a:t>The</a:t>
            </a:r>
            <a:r>
              <a:rPr lang="en-AU" sz="1900" b="1" dirty="0">
                <a:solidFill>
                  <a:srgbClr val="000000"/>
                </a:solidFill>
                <a:highlight>
                  <a:srgbClr val="FFFFFF"/>
                </a:highlight>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AU" sz="1900" u="sng" dirty="0">
                <a:solidFill>
                  <a:srgbClr val="0563C1"/>
                </a:solidFill>
                <a:highlight>
                  <a:srgbClr val="FFFFFF"/>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Inter-agency Guidelines for Case Management and Child Protection</a:t>
            </a:r>
            <a:r>
              <a:rPr lang="en-AU" sz="1900" dirty="0">
                <a:solidFill>
                  <a:srgbClr val="000000"/>
                </a:solidFill>
                <a:highlight>
                  <a:srgbClr val="FFFFFF"/>
                </a:highlight>
                <a:latin typeface="Calibri"/>
                <a:ea typeface="Calibri"/>
                <a:cs typeface="Calibri"/>
                <a:sym typeface="Calibri"/>
              </a:rPr>
              <a:t> </a:t>
            </a:r>
            <a:r>
              <a:rPr lang="en-AU" sz="1900" dirty="0">
                <a:solidFill>
                  <a:schemeClr val="tx1"/>
                </a:solidFill>
                <a:highlight>
                  <a:srgbClr val="FFFFFF"/>
                </a:highlight>
                <a:latin typeface="Calibri"/>
                <a:ea typeface="Calibri"/>
                <a:cs typeface="Calibri"/>
                <a:sym typeface="Calibri"/>
              </a:rPr>
              <a:t>highlight that after it is decided that case management is an appropriate approach to addressing child protection risks and vulnerabilities then </a:t>
            </a:r>
            <a:r>
              <a:rPr lang="en-AU" sz="1900" u="sng" dirty="0">
                <a:solidFill>
                  <a:schemeClr val="tx1"/>
                </a:solidFill>
                <a:highlight>
                  <a:srgbClr val="FFFFFF"/>
                </a:highlight>
                <a:latin typeface="Calibri"/>
                <a:ea typeface="Calibri"/>
                <a:cs typeface="Calibri"/>
                <a:sym typeface="Calibri"/>
              </a:rPr>
              <a:t>it is imperative </a:t>
            </a:r>
            <a:r>
              <a:rPr lang="en-AU" sz="1900" dirty="0">
                <a:solidFill>
                  <a:schemeClr val="tx1"/>
                </a:solidFill>
                <a:highlight>
                  <a:srgbClr val="FFFFFF"/>
                </a:highlight>
                <a:latin typeface="Calibri"/>
                <a:ea typeface="Calibri"/>
                <a:cs typeface="Calibri"/>
                <a:sym typeface="Calibri"/>
              </a:rPr>
              <a:t>to set up a “safe and confidential system for collecting, storing and sharing information” </a:t>
            </a:r>
            <a:endParaRPr sz="1900" dirty="0">
              <a:solidFill>
                <a:schemeClr val="tx1"/>
              </a:solidFill>
              <a:highlight>
                <a:srgbClr val="FFFFFF"/>
              </a:highlight>
              <a:latin typeface="Calibri"/>
              <a:ea typeface="Calibri"/>
              <a:cs typeface="Calibri"/>
              <a:sym typeface="Calibri"/>
            </a:endParaRPr>
          </a:p>
          <a:p>
            <a:pPr marL="0" lvl="0" indent="0" algn="l" rtl="0">
              <a:lnSpc>
                <a:spcPct val="100000"/>
              </a:lnSpc>
              <a:spcBef>
                <a:spcPts val="800"/>
              </a:spcBef>
              <a:spcAft>
                <a:spcPts val="0"/>
              </a:spcAft>
              <a:buNone/>
            </a:pPr>
            <a:endParaRPr sz="1900" dirty="0">
              <a:solidFill>
                <a:srgbClr val="000000"/>
              </a:solidFill>
              <a:highlight>
                <a:srgbClr val="FFFFFF"/>
              </a:highlight>
              <a:latin typeface="Calibri"/>
              <a:ea typeface="Calibri"/>
              <a:cs typeface="Calibri"/>
              <a:sym typeface="Calibri"/>
            </a:endParaRPr>
          </a:p>
          <a:p>
            <a:pPr marL="0" lvl="0" indent="0" algn="l" rtl="0">
              <a:lnSpc>
                <a:spcPct val="100000"/>
              </a:lnSpc>
              <a:spcBef>
                <a:spcPts val="0"/>
              </a:spcBef>
              <a:spcAft>
                <a:spcPts val="0"/>
              </a:spcAft>
              <a:buNone/>
            </a:pPr>
            <a:endParaRPr sz="1900" dirty="0">
              <a:solidFill>
                <a:srgbClr val="000000"/>
              </a:solidFill>
              <a:highlight>
                <a:srgbClr val="FFFFFF"/>
              </a:highlight>
              <a:latin typeface="Calibri"/>
              <a:ea typeface="Calibri"/>
              <a:cs typeface="Calibri"/>
              <a:sym typeface="Calibri"/>
            </a:endParaRPr>
          </a:p>
          <a:p>
            <a:pPr marL="0" lvl="0" indent="0" algn="l" rtl="0">
              <a:lnSpc>
                <a:spcPct val="100000"/>
              </a:lnSpc>
              <a:spcBef>
                <a:spcPts val="0"/>
              </a:spcBef>
              <a:spcAft>
                <a:spcPts val="0"/>
              </a:spcAft>
              <a:buNone/>
            </a:pPr>
            <a:r>
              <a:rPr lang="en-AU" sz="1900" dirty="0">
                <a:solidFill>
                  <a:schemeClr val="tx1"/>
                </a:solidFill>
                <a:highlight>
                  <a:srgbClr val="FFFFFF"/>
                </a:highlight>
                <a:latin typeface="Calibri"/>
                <a:ea typeface="Calibri"/>
                <a:cs typeface="Calibri"/>
                <a:sym typeface="Calibri"/>
              </a:rPr>
              <a:t>The</a:t>
            </a:r>
            <a:r>
              <a:rPr lang="en-AU" sz="1900" dirty="0">
                <a:solidFill>
                  <a:srgbClr val="000000"/>
                </a:solidFill>
                <a:highlight>
                  <a:srgbClr val="FFFFFF"/>
                </a:highlight>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AU" sz="1900" u="sng" dirty="0">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UNHCR Best Interests Procedure Guidelines</a:t>
            </a:r>
            <a:r>
              <a:rPr lang="en-AU" sz="1900" dirty="0">
                <a:solidFill>
                  <a:srgbClr val="000000"/>
                </a:solidFill>
                <a:highlight>
                  <a:srgbClr val="FFFFFF"/>
                </a:highlight>
                <a:latin typeface="Calibri"/>
                <a:ea typeface="Calibri"/>
                <a:cs typeface="Calibri"/>
                <a:sym typeface="Calibri"/>
              </a:rPr>
              <a:t> </a:t>
            </a:r>
            <a:r>
              <a:rPr lang="en-AU" sz="1900" dirty="0">
                <a:solidFill>
                  <a:schemeClr val="tx1"/>
                </a:solidFill>
                <a:highlight>
                  <a:srgbClr val="FFFFFF"/>
                </a:highlight>
                <a:latin typeface="Calibri"/>
                <a:ea typeface="Calibri"/>
                <a:cs typeface="Calibri"/>
                <a:sym typeface="Calibri"/>
              </a:rPr>
              <a:t>highlight  that “safe and ethical collection, storage, sharing and analysis of information on children during the best interest procedure can enhance the response for individual children as well as child protection programming more broadly</a:t>
            </a:r>
            <a:endParaRPr sz="8300" dirty="0">
              <a:solidFill>
                <a:schemeClr val="tx1"/>
              </a:solidFill>
              <a:latin typeface="Calibri"/>
              <a:ea typeface="Calibri"/>
              <a:cs typeface="Calibri"/>
              <a:sym typeface="Calibri"/>
            </a:endParaRPr>
          </a:p>
        </p:txBody>
      </p:sp>
      <p:sp>
        <p:nvSpPr>
          <p:cNvPr id="257" name="Google Shape;257;p6"/>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lt1"/>
              </a:buClr>
              <a:buSzPts val="3600"/>
              <a:buNone/>
            </a:pPr>
            <a:r>
              <a:rPr lang="en-AU"/>
              <a:t>IM4CM</a:t>
            </a:r>
            <a:endParaRPr/>
          </a:p>
        </p:txBody>
      </p:sp>
      <p:pic>
        <p:nvPicPr>
          <p:cNvPr id="258" name="Google Shape;258;p6"/>
          <p:cNvPicPr preferRelativeResize="0"/>
          <p:nvPr/>
        </p:nvPicPr>
        <p:blipFill>
          <a:blip r:embed="rId5">
            <a:alphaModFix/>
          </a:blip>
          <a:stretch>
            <a:fillRect/>
          </a:stretch>
        </p:blipFill>
        <p:spPr>
          <a:xfrm>
            <a:off x="9384325" y="152400"/>
            <a:ext cx="2222400" cy="2820726"/>
          </a:xfrm>
          <a:prstGeom prst="rect">
            <a:avLst/>
          </a:prstGeom>
          <a:noFill/>
          <a:ln>
            <a:noFill/>
          </a:ln>
        </p:spPr>
      </p:pic>
      <p:pic>
        <p:nvPicPr>
          <p:cNvPr id="259" name="Google Shape;259;p6"/>
          <p:cNvPicPr preferRelativeResize="0"/>
          <p:nvPr/>
        </p:nvPicPr>
        <p:blipFill>
          <a:blip r:embed="rId6">
            <a:alphaModFix/>
          </a:blip>
          <a:stretch>
            <a:fillRect/>
          </a:stretch>
        </p:blipFill>
        <p:spPr>
          <a:xfrm>
            <a:off x="9449350" y="3239175"/>
            <a:ext cx="2222400" cy="309393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8"/>
          <p:cNvSpPr txBox="1">
            <a:spLocks noGrp="1"/>
          </p:cNvSpPr>
          <p:nvPr>
            <p:ph type="body" idx="2"/>
          </p:nvPr>
        </p:nvSpPr>
        <p:spPr>
          <a:xfrm>
            <a:off x="3987583" y="370374"/>
            <a:ext cx="7920000" cy="3791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endParaRPr sz="1800" b="0" i="0" u="none" strike="noStrike" dirty="0">
              <a:solidFill>
                <a:srgbClr val="000000"/>
              </a:solidFill>
              <a:latin typeface="Calibri"/>
              <a:ea typeface="Calibri"/>
              <a:cs typeface="Calibri"/>
              <a:sym typeface="Calibri"/>
            </a:endParaRPr>
          </a:p>
          <a:p>
            <a:pPr marL="342900" lvl="0" indent="-342900" algn="l" rtl="0">
              <a:lnSpc>
                <a:spcPct val="90000"/>
              </a:lnSpc>
              <a:spcBef>
                <a:spcPts val="1000"/>
              </a:spcBef>
              <a:spcAft>
                <a:spcPts val="0"/>
              </a:spcAft>
              <a:buSzPts val="2100"/>
              <a:buFont typeface="Wingdings" pitchFamily="2" charset="2"/>
              <a:buChar char="ü"/>
            </a:pPr>
            <a:r>
              <a:rPr lang="en-AU" sz="2000" dirty="0">
                <a:solidFill>
                  <a:schemeClr val="tx1"/>
                </a:solidFill>
                <a:latin typeface="Calibri"/>
                <a:ea typeface="Calibri"/>
                <a:cs typeface="Calibri"/>
                <a:sym typeface="Calibri"/>
              </a:rPr>
              <a:t>Information 4 Case Management Tools</a:t>
            </a:r>
            <a:endParaRPr sz="2000" dirty="0">
              <a:solidFill>
                <a:schemeClr val="tx1"/>
              </a:solidFill>
              <a:latin typeface="Calibri"/>
              <a:ea typeface="Calibri"/>
              <a:cs typeface="Calibri"/>
              <a:sym typeface="Calibri"/>
            </a:endParaRPr>
          </a:p>
          <a:p>
            <a:pPr marL="342900" lvl="0" indent="-342900" algn="l" rtl="0">
              <a:lnSpc>
                <a:spcPct val="90000"/>
              </a:lnSpc>
              <a:spcBef>
                <a:spcPts val="1000"/>
              </a:spcBef>
              <a:spcAft>
                <a:spcPts val="0"/>
              </a:spcAft>
              <a:buSzPts val="2100"/>
              <a:buFont typeface="Wingdings" pitchFamily="2" charset="2"/>
              <a:buChar char="ü"/>
            </a:pPr>
            <a:r>
              <a:rPr lang="en-AU" sz="2000" dirty="0">
                <a:solidFill>
                  <a:schemeClr val="tx1"/>
                </a:solidFill>
                <a:latin typeface="Calibri"/>
                <a:ea typeface="Calibri"/>
                <a:cs typeface="Calibri"/>
                <a:sym typeface="Calibri"/>
              </a:rPr>
              <a:t>Informed by the development of context-specific case management procedures</a:t>
            </a:r>
            <a:endParaRPr sz="2000" dirty="0">
              <a:solidFill>
                <a:schemeClr val="tx1"/>
              </a:solidFill>
              <a:latin typeface="Calibri"/>
              <a:ea typeface="Calibri"/>
              <a:cs typeface="Calibri"/>
              <a:sym typeface="Calibri"/>
            </a:endParaRPr>
          </a:p>
          <a:p>
            <a:pPr marL="342900" lvl="0" indent="-342900" algn="l" rtl="0">
              <a:lnSpc>
                <a:spcPct val="90000"/>
              </a:lnSpc>
              <a:spcBef>
                <a:spcPts val="1000"/>
              </a:spcBef>
              <a:spcAft>
                <a:spcPts val="0"/>
              </a:spcAft>
              <a:buSzPts val="2100"/>
              <a:buFont typeface="Wingdings" pitchFamily="2" charset="2"/>
              <a:buChar char="ü"/>
            </a:pPr>
            <a:r>
              <a:rPr lang="en-AU" sz="2000" b="0" i="0" u="none" strike="noStrike" dirty="0">
                <a:solidFill>
                  <a:schemeClr val="tx1"/>
                </a:solidFill>
                <a:latin typeface="Calibri"/>
                <a:ea typeface="Calibri"/>
                <a:cs typeface="Calibri"/>
                <a:sym typeface="Calibri"/>
              </a:rPr>
              <a:t> </a:t>
            </a:r>
            <a:r>
              <a:rPr lang="en-AU" sz="2000" dirty="0">
                <a:solidFill>
                  <a:schemeClr val="tx1"/>
                </a:solidFill>
                <a:latin typeface="Calibri"/>
                <a:ea typeface="Calibri"/>
                <a:cs typeface="Calibri"/>
                <a:sym typeface="Calibri"/>
              </a:rPr>
              <a:t>S</a:t>
            </a:r>
            <a:r>
              <a:rPr lang="en-AU" sz="2000" b="0" i="0" u="none" strike="noStrike" dirty="0">
                <a:solidFill>
                  <a:schemeClr val="tx1"/>
                </a:solidFill>
                <a:latin typeface="Calibri"/>
                <a:ea typeface="Calibri"/>
                <a:cs typeface="Calibri"/>
                <a:sym typeface="Calibri"/>
              </a:rPr>
              <a:t>hould be used to support and formalize inter-agency data protection and information-sharing standards and practices</a:t>
            </a:r>
            <a:endParaRPr sz="2000" dirty="0">
              <a:solidFill>
                <a:schemeClr val="tx1"/>
              </a:solidFill>
            </a:endParaRPr>
          </a:p>
          <a:p>
            <a:pPr marL="342900" lvl="0" indent="-342900" algn="just" rtl="0">
              <a:lnSpc>
                <a:spcPct val="115000"/>
              </a:lnSpc>
              <a:spcBef>
                <a:spcPts val="0"/>
              </a:spcBef>
              <a:spcAft>
                <a:spcPts val="0"/>
              </a:spcAft>
              <a:buSzPct val="100000"/>
              <a:buFont typeface="Wingdings" pitchFamily="2" charset="2"/>
              <a:buChar char="ü"/>
            </a:pPr>
            <a:r>
              <a:rPr lang="en-AU" sz="2000" dirty="0">
                <a:solidFill>
                  <a:schemeClr val="tx1"/>
                </a:solidFill>
                <a:highlight>
                  <a:srgbClr val="FFFFFF"/>
                </a:highlight>
                <a:latin typeface="Calibri"/>
                <a:ea typeface="Calibri"/>
                <a:cs typeface="Calibri"/>
                <a:sym typeface="Calibri"/>
              </a:rPr>
              <a:t>Roll-out of DPIA and development of DPISP is usually led by the child protection coordination body in the country</a:t>
            </a:r>
            <a:endParaRPr sz="2000" dirty="0">
              <a:solidFill>
                <a:schemeClr val="tx1"/>
              </a:solidFill>
            </a:endParaRPr>
          </a:p>
          <a:p>
            <a:pPr marL="0" lvl="0" indent="0" algn="l" rtl="0">
              <a:lnSpc>
                <a:spcPct val="90000"/>
              </a:lnSpc>
              <a:spcBef>
                <a:spcPts val="1000"/>
              </a:spcBef>
              <a:spcAft>
                <a:spcPts val="0"/>
              </a:spcAft>
              <a:buNone/>
            </a:pPr>
            <a:endParaRPr dirty="0"/>
          </a:p>
        </p:txBody>
      </p:sp>
      <p:sp>
        <p:nvSpPr>
          <p:cNvPr id="265" name="Google Shape;265;p8"/>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AU"/>
              <a:t>DPIA and DPISP</a:t>
            </a:r>
            <a:endParaRPr/>
          </a:p>
        </p:txBody>
      </p:sp>
      <p:sp>
        <p:nvSpPr>
          <p:cNvPr id="266" name="Google Shape;266;p8"/>
          <p:cNvSpPr/>
          <p:nvPr/>
        </p:nvSpPr>
        <p:spPr>
          <a:xfrm>
            <a:off x="3901300" y="3505175"/>
            <a:ext cx="3084000" cy="2621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AU" sz="1600" dirty="0">
                <a:latin typeface="Calibri" panose="020F0502020204030204" pitchFamily="34" charset="0"/>
                <a:cs typeface="Calibri" panose="020F0502020204030204" pitchFamily="34" charset="0"/>
              </a:rPr>
              <a:t>DPIA should be conducted as soon as the need and scope of humanitarian case management is confirmed within a maximum of three months</a:t>
            </a:r>
            <a:endParaRPr sz="1600" dirty="0">
              <a:latin typeface="Calibri" panose="020F0502020204030204" pitchFamily="34" charset="0"/>
              <a:cs typeface="Calibri" panose="020F0502020204030204" pitchFamily="34" charset="0"/>
            </a:endParaRPr>
          </a:p>
        </p:txBody>
      </p:sp>
      <p:sp>
        <p:nvSpPr>
          <p:cNvPr id="267" name="Google Shape;267;p8"/>
          <p:cNvSpPr/>
          <p:nvPr/>
        </p:nvSpPr>
        <p:spPr>
          <a:xfrm>
            <a:off x="8084600" y="3386925"/>
            <a:ext cx="3084000" cy="2621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AU" sz="1600" dirty="0">
                <a:latin typeface="Calibri" panose="020F0502020204030204" pitchFamily="34" charset="0"/>
                <a:cs typeface="Calibri" panose="020F0502020204030204" pitchFamily="34" charset="0"/>
              </a:rPr>
              <a:t>Contextualization of DPISP to be initiated as soon as possible, for signature within a maximum timeframe of three months</a:t>
            </a:r>
            <a:endParaRPr sz="1600" dirty="0">
              <a:latin typeface="Calibri" panose="020F0502020204030204" pitchFamily="34" charset="0"/>
              <a:cs typeface="Calibri" panose="020F0502020204030204" pitchFamily="34" charset="0"/>
            </a:endParaRPr>
          </a:p>
        </p:txBody>
      </p:sp>
      <p:sp>
        <p:nvSpPr>
          <p:cNvPr id="268" name="Google Shape;268;p8"/>
          <p:cNvSpPr/>
          <p:nvPr/>
        </p:nvSpPr>
        <p:spPr>
          <a:xfrm>
            <a:off x="7186350" y="4362425"/>
            <a:ext cx="697200" cy="3744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9"/>
          <p:cNvSpPr txBox="1">
            <a:spLocks noGrp="1"/>
          </p:cNvSpPr>
          <p:nvPr>
            <p:ph type="body" idx="1"/>
          </p:nvPr>
        </p:nvSpPr>
        <p:spPr>
          <a:xfrm>
            <a:off x="4100512" y="528638"/>
            <a:ext cx="7580625"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C886B2"/>
              </a:buClr>
              <a:buSzPts val="3200"/>
              <a:buNone/>
            </a:pPr>
            <a:r>
              <a:rPr lang="en-AU" dirty="0">
                <a:solidFill>
                  <a:schemeClr val="accent3"/>
                </a:solidFill>
              </a:rPr>
              <a:t>Activity 2 – Summarise Key Components of an ISP</a:t>
            </a:r>
            <a:endParaRPr dirty="0">
              <a:solidFill>
                <a:schemeClr val="accent3"/>
              </a:solidFill>
            </a:endParaRPr>
          </a:p>
        </p:txBody>
      </p:sp>
      <p:sp>
        <p:nvSpPr>
          <p:cNvPr id="274" name="Google Shape;274;p9"/>
          <p:cNvSpPr txBox="1">
            <a:spLocks noGrp="1"/>
          </p:cNvSpPr>
          <p:nvPr>
            <p:ph type="body" idx="2"/>
          </p:nvPr>
        </p:nvSpPr>
        <p:spPr>
          <a:xfrm>
            <a:off x="4100513" y="2200275"/>
            <a:ext cx="7300912" cy="420052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3200"/>
              <a:buNone/>
            </a:pPr>
            <a:r>
              <a:rPr lang="en-AU" sz="3200" b="1" i="0" u="none" strike="noStrike" dirty="0">
                <a:solidFill>
                  <a:schemeClr val="tx1"/>
                </a:solidFill>
                <a:latin typeface="Calibri"/>
                <a:ea typeface="Calibri"/>
                <a:cs typeface="Calibri"/>
                <a:sym typeface="Calibri"/>
              </a:rPr>
              <a:t>Work </a:t>
            </a:r>
            <a:r>
              <a:rPr lang="en-AU" sz="3200" b="0" i="0" u="none" strike="noStrike" dirty="0">
                <a:solidFill>
                  <a:schemeClr val="tx1"/>
                </a:solidFill>
                <a:latin typeface="Calibri"/>
                <a:ea typeface="Calibri"/>
                <a:cs typeface="Calibri"/>
                <a:sym typeface="Calibri"/>
              </a:rPr>
              <a:t>individually.</a:t>
            </a:r>
            <a:br>
              <a:rPr lang="en-AU" sz="3200" b="0" i="0" u="none" strike="noStrike" dirty="0">
                <a:solidFill>
                  <a:schemeClr val="tx1"/>
                </a:solidFill>
                <a:latin typeface="Calibri"/>
                <a:ea typeface="Calibri"/>
                <a:cs typeface="Calibri"/>
                <a:sym typeface="Calibri"/>
              </a:rPr>
            </a:br>
            <a:endParaRPr sz="3200" b="0" i="0" u="none" strike="noStrike" dirty="0">
              <a:solidFill>
                <a:schemeClr val="tx1"/>
              </a:solidFill>
              <a:latin typeface="Calibri"/>
              <a:ea typeface="Calibri"/>
              <a:cs typeface="Calibri"/>
              <a:sym typeface="Calibri"/>
            </a:endParaRPr>
          </a:p>
          <a:p>
            <a:pPr marL="0" lvl="0" indent="0" algn="l" rtl="0">
              <a:lnSpc>
                <a:spcPct val="90000"/>
              </a:lnSpc>
              <a:spcBef>
                <a:spcPts val="1200"/>
              </a:spcBef>
              <a:spcAft>
                <a:spcPts val="0"/>
              </a:spcAft>
              <a:buSzPts val="3200"/>
              <a:buNone/>
            </a:pPr>
            <a:r>
              <a:rPr lang="en-AU" sz="3200" b="1" i="0" u="none" strike="noStrike" dirty="0">
                <a:solidFill>
                  <a:schemeClr val="tx1"/>
                </a:solidFill>
                <a:latin typeface="Calibri"/>
                <a:ea typeface="Calibri"/>
                <a:cs typeface="Calibri"/>
                <a:sym typeface="Calibri"/>
              </a:rPr>
              <a:t>Use</a:t>
            </a:r>
            <a:r>
              <a:rPr lang="en-AU" sz="3200" b="0" i="0" u="none" strike="noStrike" dirty="0">
                <a:solidFill>
                  <a:schemeClr val="tx1"/>
                </a:solidFill>
                <a:latin typeface="Calibri"/>
                <a:ea typeface="Calibri"/>
                <a:cs typeface="Calibri"/>
                <a:sym typeface="Calibri"/>
              </a:rPr>
              <a:t> </a:t>
            </a:r>
            <a:r>
              <a:rPr lang="en-AU" sz="3200" b="0" i="1" u="none" strike="noStrike" dirty="0">
                <a:solidFill>
                  <a:schemeClr val="tx1"/>
                </a:solidFill>
                <a:latin typeface="Calibri"/>
                <a:ea typeface="Calibri"/>
                <a:cs typeface="Calibri"/>
                <a:sym typeface="Calibri"/>
              </a:rPr>
              <a:t>Tool </a:t>
            </a:r>
            <a:r>
              <a:rPr lang="en-AU" sz="3200" i="1" dirty="0">
                <a:solidFill>
                  <a:schemeClr val="tx1"/>
                </a:solidFill>
                <a:latin typeface="Calibri"/>
                <a:ea typeface="Calibri"/>
                <a:cs typeface="Calibri"/>
                <a:sym typeface="Calibri"/>
              </a:rPr>
              <a:t>XX</a:t>
            </a:r>
            <a:r>
              <a:rPr lang="en-AU" sz="3200" b="0" i="1" u="none" strike="noStrike" dirty="0">
                <a:solidFill>
                  <a:schemeClr val="tx1"/>
                </a:solidFill>
                <a:latin typeface="Calibri"/>
                <a:ea typeface="Calibri"/>
                <a:cs typeface="Calibri"/>
                <a:sym typeface="Calibri"/>
              </a:rPr>
              <a:t>– </a:t>
            </a:r>
            <a:r>
              <a:rPr lang="en-AU" sz="3200" i="1" dirty="0">
                <a:solidFill>
                  <a:schemeClr val="tx1"/>
                </a:solidFill>
                <a:latin typeface="Calibri"/>
                <a:ea typeface="Calibri"/>
                <a:cs typeface="Calibri"/>
                <a:sym typeface="Calibri"/>
              </a:rPr>
              <a:t>Global DPISP Template</a:t>
            </a:r>
            <a:r>
              <a:rPr lang="en-AU" sz="3200" b="0" i="1" u="none" strike="noStrike" dirty="0">
                <a:solidFill>
                  <a:schemeClr val="tx1"/>
                </a:solidFill>
                <a:latin typeface="Calibri"/>
                <a:ea typeface="Calibri"/>
                <a:cs typeface="Calibri"/>
                <a:sym typeface="Calibri"/>
              </a:rPr>
              <a:t>.</a:t>
            </a:r>
            <a:br>
              <a:rPr lang="en-AU" sz="3200" b="0" i="1" u="none" strike="noStrike" dirty="0">
                <a:solidFill>
                  <a:schemeClr val="tx1"/>
                </a:solidFill>
                <a:latin typeface="Calibri"/>
                <a:ea typeface="Calibri"/>
                <a:cs typeface="Calibri"/>
                <a:sym typeface="Calibri"/>
              </a:rPr>
            </a:br>
            <a:endParaRPr sz="3200" dirty="0">
              <a:solidFill>
                <a:schemeClr val="tx1"/>
              </a:solidFill>
              <a:latin typeface="Calibri"/>
              <a:ea typeface="Calibri"/>
              <a:cs typeface="Calibri"/>
              <a:sym typeface="Calibri"/>
            </a:endParaRPr>
          </a:p>
          <a:p>
            <a:pPr marL="0" lvl="0" indent="0" algn="l" rtl="0">
              <a:lnSpc>
                <a:spcPct val="90000"/>
              </a:lnSpc>
              <a:spcBef>
                <a:spcPts val="1200"/>
              </a:spcBef>
              <a:spcAft>
                <a:spcPts val="0"/>
              </a:spcAft>
              <a:buSzPts val="3200"/>
              <a:buNone/>
            </a:pPr>
            <a:r>
              <a:rPr lang="en-AU" sz="3200" b="1" i="0" u="none" strike="noStrike" dirty="0">
                <a:solidFill>
                  <a:schemeClr val="tx1"/>
                </a:solidFill>
                <a:latin typeface="Calibri"/>
                <a:ea typeface="Calibri"/>
                <a:cs typeface="Calibri"/>
                <a:sym typeface="Calibri"/>
              </a:rPr>
              <a:t>Take 10 mins </a:t>
            </a:r>
            <a:r>
              <a:rPr lang="en-AU" sz="3200" b="0" i="0" u="none" strike="noStrike" dirty="0">
                <a:solidFill>
                  <a:schemeClr val="tx1"/>
                </a:solidFill>
                <a:latin typeface="Calibri"/>
                <a:ea typeface="Calibri"/>
                <a:cs typeface="Calibri"/>
                <a:sym typeface="Calibri"/>
              </a:rPr>
              <a:t>to identify and summarise in their notes the key components of </a:t>
            </a:r>
            <a:r>
              <a:rPr lang="en-AU" sz="3200" dirty="0">
                <a:solidFill>
                  <a:schemeClr val="tx1"/>
                </a:solidFill>
                <a:latin typeface="Calibri"/>
                <a:ea typeface="Calibri"/>
                <a:cs typeface="Calibri"/>
                <a:sym typeface="Calibri"/>
              </a:rPr>
              <a:t>a DPISP</a:t>
            </a:r>
            <a:r>
              <a:rPr lang="en-AU" sz="3200" b="0" i="0" u="none" strike="noStrike" dirty="0">
                <a:solidFill>
                  <a:schemeClr val="tx1"/>
                </a:solidFill>
                <a:latin typeface="Calibri"/>
                <a:ea typeface="Calibri"/>
                <a:cs typeface="Calibri"/>
                <a:sym typeface="Calibri"/>
              </a:rPr>
              <a:t> </a:t>
            </a:r>
            <a:br>
              <a:rPr lang="en-AU" dirty="0"/>
            </a:br>
            <a:endParaRPr dirty="0"/>
          </a:p>
        </p:txBody>
      </p:sp>
      <p:pic>
        <p:nvPicPr>
          <p:cNvPr id="275" name="Google Shape;275;p9"/>
          <p:cNvPicPr preferRelativeResize="0"/>
          <p:nvPr/>
        </p:nvPicPr>
        <p:blipFill rotWithShape="1">
          <a:blip r:embed="rId3">
            <a:alphaModFix/>
          </a:blip>
          <a:srcRect/>
          <a:stretch/>
        </p:blipFill>
        <p:spPr>
          <a:xfrm>
            <a:off x="56458" y="578974"/>
            <a:ext cx="3384000" cy="3384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70C0"/>
              </a:buClr>
              <a:buSzPts val="3200"/>
              <a:buNone/>
            </a:pPr>
            <a:r>
              <a:rPr lang="en-AU" dirty="0">
                <a:solidFill>
                  <a:schemeClr val="accent2"/>
                </a:solidFill>
              </a:rPr>
              <a:t>UNHCR BIP is used where:</a:t>
            </a:r>
            <a:endParaRPr dirty="0">
              <a:solidFill>
                <a:schemeClr val="accent2"/>
              </a:solidFill>
            </a:endParaRPr>
          </a:p>
        </p:txBody>
      </p:sp>
      <p:sp>
        <p:nvSpPr>
          <p:cNvPr id="281" name="Google Shape;281;p2"/>
          <p:cNvSpPr txBox="1">
            <a:spLocks noGrp="1"/>
          </p:cNvSpPr>
          <p:nvPr>
            <p:ph type="body" idx="2"/>
          </p:nvPr>
        </p:nvSpPr>
        <p:spPr>
          <a:xfrm>
            <a:off x="4100513" y="1476375"/>
            <a:ext cx="7300912" cy="46863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500"/>
              <a:buFont typeface="Arial"/>
              <a:buChar char="•"/>
            </a:pPr>
            <a:r>
              <a:rPr lang="en-AU" sz="2500" b="0" i="0" u="none" strike="noStrike" dirty="0">
                <a:solidFill>
                  <a:schemeClr val="tx1"/>
                </a:solidFill>
                <a:latin typeface="Calibri"/>
                <a:ea typeface="Calibri"/>
                <a:cs typeface="Calibri"/>
                <a:sym typeface="Calibri"/>
              </a:rPr>
              <a:t>There are cases of refugee UASC who are to be resettled, repatriated, or reunified across country borders.  </a:t>
            </a:r>
            <a:br>
              <a:rPr lang="en-AU" sz="2500" b="0" i="0" u="none" strike="noStrike" dirty="0">
                <a:solidFill>
                  <a:schemeClr val="tx1"/>
                </a:solidFill>
                <a:latin typeface="Calibri"/>
                <a:ea typeface="Calibri"/>
                <a:cs typeface="Calibri"/>
                <a:sym typeface="Calibri"/>
              </a:rPr>
            </a:br>
            <a:endParaRPr sz="2500" b="0" i="0" u="none" strike="noStrike" dirty="0">
              <a:solidFill>
                <a:schemeClr val="tx1"/>
              </a:solidFill>
              <a:latin typeface="Calibri"/>
              <a:ea typeface="Calibri"/>
              <a:cs typeface="Calibri"/>
              <a:sym typeface="Calibri"/>
            </a:endParaRPr>
          </a:p>
          <a:p>
            <a:pPr marL="228600" lvl="0" indent="-228600" algn="l" rtl="0">
              <a:lnSpc>
                <a:spcPct val="90000"/>
              </a:lnSpc>
              <a:spcBef>
                <a:spcPts val="0"/>
              </a:spcBef>
              <a:spcAft>
                <a:spcPts val="0"/>
              </a:spcAft>
              <a:buSzPts val="2500"/>
              <a:buFont typeface="Arial"/>
              <a:buChar char="•"/>
            </a:pPr>
            <a:r>
              <a:rPr lang="en-AU" sz="2500" b="0" i="0" u="none" strike="noStrike" dirty="0">
                <a:solidFill>
                  <a:schemeClr val="tx1"/>
                </a:solidFill>
                <a:latin typeface="Calibri"/>
                <a:ea typeface="Calibri"/>
                <a:cs typeface="Calibri"/>
                <a:sym typeface="Calibri"/>
              </a:rPr>
              <a:t>There are issues of accessibility in implementing the national case management procedure or a national case management procedure is not available.</a:t>
            </a:r>
            <a:br>
              <a:rPr lang="en-AU" sz="2500" b="0" i="0" u="none" strike="noStrike" dirty="0">
                <a:solidFill>
                  <a:schemeClr val="tx1"/>
                </a:solidFill>
                <a:latin typeface="Calibri"/>
                <a:ea typeface="Calibri"/>
                <a:cs typeface="Calibri"/>
                <a:sym typeface="Calibri"/>
              </a:rPr>
            </a:br>
            <a:endParaRPr sz="2500" b="0" i="0" u="none" strike="noStrike" dirty="0">
              <a:solidFill>
                <a:schemeClr val="tx1"/>
              </a:solidFill>
              <a:latin typeface="Calibri"/>
              <a:ea typeface="Calibri"/>
              <a:cs typeface="Calibri"/>
              <a:sym typeface="Calibri"/>
            </a:endParaRPr>
          </a:p>
          <a:p>
            <a:pPr marL="228600" lvl="0" indent="-228600" algn="l" rtl="0">
              <a:lnSpc>
                <a:spcPct val="90000"/>
              </a:lnSpc>
              <a:spcBef>
                <a:spcPts val="0"/>
              </a:spcBef>
              <a:spcAft>
                <a:spcPts val="0"/>
              </a:spcAft>
              <a:buSzPts val="2500"/>
              <a:buFont typeface="Arial"/>
              <a:buChar char="•"/>
            </a:pPr>
            <a:r>
              <a:rPr lang="en-AU" sz="2500" b="0" i="0" u="none" strike="noStrike" dirty="0">
                <a:solidFill>
                  <a:schemeClr val="tx1"/>
                </a:solidFill>
                <a:latin typeface="Calibri"/>
                <a:ea typeface="Calibri"/>
                <a:cs typeface="Calibri"/>
                <a:sym typeface="Calibri"/>
              </a:rPr>
              <a:t>BIP is required by certain governments in relation to resettlement and ensuring the exercise of free and informed choice in cases of voluntary repatriation. </a:t>
            </a:r>
            <a:endParaRPr dirty="0">
              <a:solidFill>
                <a:schemeClr val="tx1"/>
              </a:solidFill>
            </a:endParaRPr>
          </a:p>
          <a:p>
            <a:pPr marL="228600" lvl="0" indent="-50800" algn="l" rtl="0">
              <a:lnSpc>
                <a:spcPct val="90000"/>
              </a:lnSpc>
              <a:spcBef>
                <a:spcPts val="1000"/>
              </a:spcBef>
              <a:spcAft>
                <a:spcPts val="0"/>
              </a:spcAft>
              <a:buClr>
                <a:schemeClr val="accent3"/>
              </a:buClr>
              <a:buSzPts val="2800"/>
              <a:buNone/>
            </a:pPr>
            <a:endParaRPr dirty="0"/>
          </a:p>
        </p:txBody>
      </p:sp>
      <p:sp>
        <p:nvSpPr>
          <p:cNvPr id="282" name="Google Shape;282;p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AU"/>
              <a:t>UNHCR</a:t>
            </a:r>
            <a:br>
              <a:rPr lang="en-AU"/>
            </a:br>
            <a:endParaRPr/>
          </a:p>
          <a:p>
            <a:pPr marL="0" lvl="0" indent="0" algn="l" rtl="0">
              <a:lnSpc>
                <a:spcPct val="90000"/>
              </a:lnSpc>
              <a:spcBef>
                <a:spcPts val="1000"/>
              </a:spcBef>
              <a:spcAft>
                <a:spcPts val="0"/>
              </a:spcAft>
              <a:buClr>
                <a:schemeClr val="lt1"/>
              </a:buClr>
              <a:buSzPts val="3600"/>
              <a:buNone/>
            </a:pPr>
            <a:r>
              <a:rPr lang="en-AU"/>
              <a:t>Best Interests Procedure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70C0"/>
              </a:buClr>
              <a:buSzPts val="3200"/>
              <a:buNone/>
            </a:pPr>
            <a:r>
              <a:rPr lang="en-AU" dirty="0">
                <a:solidFill>
                  <a:schemeClr val="accent2"/>
                </a:solidFill>
              </a:rPr>
              <a:t>An appropriate BIP:</a:t>
            </a:r>
            <a:endParaRPr dirty="0">
              <a:solidFill>
                <a:schemeClr val="accent2"/>
              </a:solidFill>
            </a:endParaRPr>
          </a:p>
          <a:p>
            <a:pPr marL="0" lvl="0" indent="0" algn="l" rtl="0">
              <a:lnSpc>
                <a:spcPct val="90000"/>
              </a:lnSpc>
              <a:spcBef>
                <a:spcPts val="1000"/>
              </a:spcBef>
              <a:spcAft>
                <a:spcPts val="0"/>
              </a:spcAft>
              <a:buClr>
                <a:srgbClr val="026794"/>
              </a:buClr>
              <a:buSzPts val="3200"/>
              <a:buNone/>
            </a:pPr>
            <a:endParaRPr dirty="0"/>
          </a:p>
        </p:txBody>
      </p:sp>
      <p:sp>
        <p:nvSpPr>
          <p:cNvPr id="288" name="Google Shape;288;p3"/>
          <p:cNvSpPr txBox="1">
            <a:spLocks noGrp="1"/>
          </p:cNvSpPr>
          <p:nvPr>
            <p:ph type="body" idx="2"/>
          </p:nvPr>
        </p:nvSpPr>
        <p:spPr>
          <a:xfrm>
            <a:off x="3948113" y="1603717"/>
            <a:ext cx="7300912" cy="4492283"/>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SzPts val="2500"/>
              <a:buFont typeface="Arial"/>
              <a:buChar char="•"/>
            </a:pPr>
            <a:r>
              <a:rPr lang="en-AU" sz="2500" b="0" i="0" u="none" strike="noStrike" dirty="0">
                <a:solidFill>
                  <a:schemeClr val="tx1"/>
                </a:solidFill>
                <a:latin typeface="Calibri"/>
                <a:ea typeface="Calibri"/>
                <a:cs typeface="Calibri"/>
                <a:sym typeface="Calibri"/>
              </a:rPr>
              <a:t>Promotes adequate child participation without discrimination; </a:t>
            </a:r>
            <a:br>
              <a:rPr lang="en-AU" sz="2500" b="0" i="0" u="none" strike="noStrike" dirty="0">
                <a:solidFill>
                  <a:schemeClr val="tx1"/>
                </a:solidFill>
                <a:latin typeface="Calibri"/>
                <a:ea typeface="Calibri"/>
                <a:cs typeface="Calibri"/>
                <a:sym typeface="Calibri"/>
              </a:rPr>
            </a:br>
            <a:endParaRPr sz="2500" b="0" i="0" u="none" strike="noStrike" dirty="0">
              <a:solidFill>
                <a:schemeClr val="tx1"/>
              </a:solidFill>
              <a:latin typeface="Calibri"/>
              <a:ea typeface="Calibri"/>
              <a:cs typeface="Calibri"/>
              <a:sym typeface="Calibri"/>
            </a:endParaRPr>
          </a:p>
          <a:p>
            <a:pPr marL="228600" lvl="0" indent="-228600" algn="l" rtl="0">
              <a:lnSpc>
                <a:spcPct val="90000"/>
              </a:lnSpc>
              <a:spcBef>
                <a:spcPts val="0"/>
              </a:spcBef>
              <a:spcAft>
                <a:spcPts val="0"/>
              </a:spcAft>
              <a:buSzPts val="2500"/>
              <a:buFont typeface="Arial"/>
              <a:buChar char="•"/>
            </a:pPr>
            <a:r>
              <a:rPr lang="en-AU" sz="2500" b="0" i="0" u="none" strike="noStrike" dirty="0">
                <a:solidFill>
                  <a:schemeClr val="tx1"/>
                </a:solidFill>
                <a:latin typeface="Calibri"/>
                <a:ea typeface="Calibri"/>
                <a:cs typeface="Calibri"/>
                <a:sym typeface="Calibri"/>
              </a:rPr>
              <a:t>Gives due weight to the views of the child in accordance with age and maturity; </a:t>
            </a:r>
            <a:br>
              <a:rPr lang="en-AU" sz="2500" b="0" i="0" u="none" strike="noStrike" dirty="0">
                <a:solidFill>
                  <a:schemeClr val="tx1"/>
                </a:solidFill>
                <a:latin typeface="Calibri"/>
                <a:ea typeface="Calibri"/>
                <a:cs typeface="Calibri"/>
                <a:sym typeface="Calibri"/>
              </a:rPr>
            </a:br>
            <a:endParaRPr sz="2500" b="0" i="0" u="none" strike="noStrike" dirty="0">
              <a:solidFill>
                <a:schemeClr val="tx1"/>
              </a:solidFill>
              <a:latin typeface="Calibri"/>
              <a:ea typeface="Calibri"/>
              <a:cs typeface="Calibri"/>
              <a:sym typeface="Calibri"/>
            </a:endParaRPr>
          </a:p>
          <a:p>
            <a:pPr marL="228600" lvl="0" indent="-228600" algn="l" rtl="0">
              <a:lnSpc>
                <a:spcPct val="90000"/>
              </a:lnSpc>
              <a:spcBef>
                <a:spcPts val="0"/>
              </a:spcBef>
              <a:spcAft>
                <a:spcPts val="0"/>
              </a:spcAft>
              <a:buSzPts val="2500"/>
              <a:buFont typeface="Arial"/>
              <a:buChar char="•"/>
            </a:pPr>
            <a:r>
              <a:rPr lang="en-AU" sz="2500" b="0" i="0" u="none" strike="noStrike" dirty="0">
                <a:solidFill>
                  <a:schemeClr val="tx1"/>
                </a:solidFill>
                <a:latin typeface="Calibri"/>
                <a:ea typeface="Calibri"/>
                <a:cs typeface="Calibri"/>
                <a:sym typeface="Calibri"/>
              </a:rPr>
              <a:t>Involves persons with relevant expertise in decision-making;</a:t>
            </a:r>
            <a:br>
              <a:rPr lang="en-AU" sz="2500" b="0" i="0" u="none" strike="noStrike" dirty="0">
                <a:solidFill>
                  <a:schemeClr val="tx1"/>
                </a:solidFill>
                <a:latin typeface="Calibri"/>
                <a:ea typeface="Calibri"/>
                <a:cs typeface="Calibri"/>
                <a:sym typeface="Calibri"/>
              </a:rPr>
            </a:br>
            <a:r>
              <a:rPr lang="en-AU" sz="2500" b="0" i="0" u="none" strike="noStrike" dirty="0">
                <a:solidFill>
                  <a:schemeClr val="tx1"/>
                </a:solidFill>
                <a:latin typeface="Calibri"/>
                <a:ea typeface="Calibri"/>
                <a:cs typeface="Calibri"/>
                <a:sym typeface="Calibri"/>
              </a:rPr>
              <a:t> </a:t>
            </a:r>
            <a:endParaRPr dirty="0">
              <a:solidFill>
                <a:schemeClr val="tx1"/>
              </a:solidFill>
            </a:endParaRPr>
          </a:p>
          <a:p>
            <a:pPr marL="228600" lvl="0" indent="-228600" algn="l" rtl="0">
              <a:lnSpc>
                <a:spcPct val="90000"/>
              </a:lnSpc>
              <a:spcBef>
                <a:spcPts val="0"/>
              </a:spcBef>
              <a:spcAft>
                <a:spcPts val="0"/>
              </a:spcAft>
              <a:buSzPts val="2500"/>
              <a:buFont typeface="Arial"/>
              <a:buChar char="•"/>
            </a:pPr>
            <a:r>
              <a:rPr lang="en-AU" sz="2500" b="0" i="0" u="none" strike="noStrike" dirty="0">
                <a:solidFill>
                  <a:schemeClr val="tx1"/>
                </a:solidFill>
                <a:latin typeface="Calibri"/>
                <a:ea typeface="Calibri"/>
                <a:cs typeface="Calibri"/>
                <a:sym typeface="Calibri"/>
              </a:rPr>
              <a:t>Balances all relevant factors to assess the best option; and </a:t>
            </a:r>
            <a:br>
              <a:rPr lang="en-AU" sz="2500" b="0" i="0" u="none" strike="noStrike" dirty="0">
                <a:solidFill>
                  <a:schemeClr val="tx1"/>
                </a:solidFill>
                <a:latin typeface="Calibri"/>
                <a:ea typeface="Calibri"/>
                <a:cs typeface="Calibri"/>
                <a:sym typeface="Calibri"/>
              </a:rPr>
            </a:br>
            <a:endParaRPr sz="2500" b="0" i="0" u="none" strike="noStrike" dirty="0">
              <a:solidFill>
                <a:schemeClr val="tx1"/>
              </a:solidFill>
              <a:latin typeface="Calibri"/>
              <a:ea typeface="Calibri"/>
              <a:cs typeface="Calibri"/>
              <a:sym typeface="Calibri"/>
            </a:endParaRPr>
          </a:p>
          <a:p>
            <a:pPr marL="228600" lvl="0" indent="-228600" algn="l" rtl="0">
              <a:lnSpc>
                <a:spcPct val="90000"/>
              </a:lnSpc>
              <a:spcBef>
                <a:spcPts val="0"/>
              </a:spcBef>
              <a:spcAft>
                <a:spcPts val="0"/>
              </a:spcAft>
              <a:buSzPts val="2500"/>
              <a:buFont typeface="Arial"/>
              <a:buChar char="•"/>
            </a:pPr>
            <a:r>
              <a:rPr lang="en-AU" sz="2500" b="0" i="0" u="none" strike="noStrike" dirty="0">
                <a:solidFill>
                  <a:schemeClr val="tx1"/>
                </a:solidFill>
                <a:latin typeface="Calibri"/>
                <a:ea typeface="Calibri"/>
                <a:cs typeface="Calibri"/>
                <a:sym typeface="Calibri"/>
              </a:rPr>
              <a:t>Fulfils all the child’s rights. </a:t>
            </a:r>
            <a:endParaRPr dirty="0">
              <a:solidFill>
                <a:schemeClr val="tx1"/>
              </a:solidFill>
            </a:endParaRPr>
          </a:p>
          <a:p>
            <a:pPr marL="228600" lvl="0" indent="-50800" algn="l" rtl="0">
              <a:lnSpc>
                <a:spcPct val="90000"/>
              </a:lnSpc>
              <a:spcBef>
                <a:spcPts val="1000"/>
              </a:spcBef>
              <a:spcAft>
                <a:spcPts val="0"/>
              </a:spcAft>
              <a:buClr>
                <a:schemeClr val="accent3"/>
              </a:buClr>
              <a:buSzPts val="2800"/>
              <a:buNone/>
            </a:pPr>
            <a:endParaRPr dirty="0"/>
          </a:p>
        </p:txBody>
      </p:sp>
      <p:sp>
        <p:nvSpPr>
          <p:cNvPr id="289" name="Google Shape;289;p3"/>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AU"/>
              <a:t>Best Interests Procedure</a:t>
            </a:r>
            <a:endParaRPr/>
          </a:p>
          <a:p>
            <a:pPr marL="0" lvl="0" indent="0" algn="l" rtl="0">
              <a:lnSpc>
                <a:spcPct val="90000"/>
              </a:lnSpc>
              <a:spcBef>
                <a:spcPts val="1000"/>
              </a:spcBef>
              <a:spcAft>
                <a:spcPts val="0"/>
              </a:spcAft>
              <a:buClr>
                <a:schemeClr val="lt1"/>
              </a:buClr>
              <a:buSzPts val="36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4"/>
          <p:cNvPicPr preferRelativeResize="0"/>
          <p:nvPr/>
        </p:nvPicPr>
        <p:blipFill rotWithShape="1">
          <a:blip r:embed="rId3">
            <a:alphaModFix/>
          </a:blip>
          <a:srcRect/>
          <a:stretch/>
        </p:blipFill>
        <p:spPr>
          <a:xfrm>
            <a:off x="56458" y="578974"/>
            <a:ext cx="3384000" cy="3384000"/>
          </a:xfrm>
          <a:prstGeom prst="rect">
            <a:avLst/>
          </a:prstGeom>
          <a:noFill/>
          <a:ln>
            <a:noFill/>
          </a:ln>
        </p:spPr>
      </p:pic>
      <p:sp>
        <p:nvSpPr>
          <p:cNvPr id="295" name="Google Shape;295;p4"/>
          <p:cNvSpPr txBox="1"/>
          <p:nvPr/>
        </p:nvSpPr>
        <p:spPr>
          <a:xfrm>
            <a:off x="4115475" y="1465350"/>
            <a:ext cx="7666800" cy="5079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800"/>
              <a:buFont typeface="Calibri"/>
              <a:buNone/>
            </a:pPr>
            <a:r>
              <a:rPr lang="en-AU" sz="2400" b="1" i="0" u="none" strike="noStrike" cap="none" dirty="0">
                <a:solidFill>
                  <a:schemeClr val="tx1"/>
                </a:solidFill>
                <a:latin typeface="Calibri"/>
                <a:ea typeface="Calibri"/>
                <a:cs typeface="Calibri"/>
                <a:sym typeface="Calibri"/>
              </a:rPr>
              <a:t>In your groups:</a:t>
            </a:r>
            <a:endParaRPr sz="2400" dirty="0">
              <a:solidFill>
                <a:schemeClr val="tx1"/>
              </a:solidFill>
            </a:endParaRPr>
          </a:p>
          <a:p>
            <a:pPr marL="0" marR="0" lvl="0" indent="0" algn="l" rtl="0">
              <a:spcBef>
                <a:spcPts val="0"/>
              </a:spcBef>
              <a:spcAft>
                <a:spcPts val="0"/>
              </a:spcAft>
              <a:buClr>
                <a:schemeClr val="dk1"/>
              </a:buClr>
              <a:buSzPts val="2800"/>
              <a:buFont typeface="Calibri"/>
              <a:buNone/>
            </a:pPr>
            <a:endParaRPr sz="2400" b="1" i="0" u="none" strike="noStrike" cap="none" dirty="0">
              <a:solidFill>
                <a:schemeClr val="tx1"/>
              </a:solidFill>
              <a:latin typeface="Calibri"/>
              <a:ea typeface="Calibri"/>
              <a:cs typeface="Calibri"/>
              <a:sym typeface="Calibri"/>
            </a:endParaRPr>
          </a:p>
          <a:p>
            <a:pPr marL="342900" marR="0" lvl="0" indent="-317500" algn="l" rtl="0">
              <a:spcBef>
                <a:spcPts val="0"/>
              </a:spcBef>
              <a:spcAft>
                <a:spcPts val="0"/>
              </a:spcAft>
              <a:buClr>
                <a:schemeClr val="tx1"/>
              </a:buClr>
              <a:buSzPts val="2400"/>
              <a:buFont typeface="Calibri"/>
              <a:buAutoNum type="arabicPeriod"/>
            </a:pPr>
            <a:r>
              <a:rPr lang="en-AU" sz="2400" b="0" i="0" u="none" strike="noStrike" cap="none" dirty="0">
                <a:solidFill>
                  <a:schemeClr val="tx1"/>
                </a:solidFill>
                <a:latin typeface="Calibri"/>
                <a:ea typeface="Calibri"/>
                <a:cs typeface="Calibri"/>
                <a:sym typeface="Calibri"/>
              </a:rPr>
              <a:t>Read </a:t>
            </a:r>
            <a:r>
              <a:rPr lang="en-AU" sz="2400" b="0" i="1" u="none" strike="noStrike" cap="none" dirty="0">
                <a:solidFill>
                  <a:schemeClr val="tx1"/>
                </a:solidFill>
                <a:latin typeface="Calibri"/>
                <a:ea typeface="Calibri"/>
                <a:cs typeface="Calibri"/>
                <a:sym typeface="Calibri"/>
              </a:rPr>
              <a:t>– Sample Best Interests Assessment Form,</a:t>
            </a:r>
            <a:r>
              <a:rPr lang="en-AU" sz="2400" b="0" i="0" u="none" strike="noStrike" cap="none" dirty="0">
                <a:solidFill>
                  <a:schemeClr val="tx1"/>
                </a:solidFill>
                <a:latin typeface="Calibri"/>
                <a:ea typeface="Calibri"/>
                <a:cs typeface="Calibri"/>
                <a:sym typeface="Calibri"/>
              </a:rPr>
              <a:t> UNHCR </a:t>
            </a:r>
            <a:br>
              <a:rPr lang="en-AU" sz="2400" b="0" i="0" u="none" strike="noStrike" cap="none" dirty="0">
                <a:solidFill>
                  <a:schemeClr val="tx1"/>
                </a:solidFill>
                <a:latin typeface="Calibri"/>
                <a:ea typeface="Calibri"/>
                <a:cs typeface="Calibri"/>
                <a:sym typeface="Calibri"/>
              </a:rPr>
            </a:br>
            <a:endParaRPr sz="2400" b="0" i="0" u="none" strike="noStrike" cap="none" dirty="0">
              <a:solidFill>
                <a:schemeClr val="tx1"/>
              </a:solidFill>
              <a:latin typeface="Calibri"/>
              <a:ea typeface="Calibri"/>
              <a:cs typeface="Calibri"/>
              <a:sym typeface="Calibri"/>
            </a:endParaRPr>
          </a:p>
          <a:p>
            <a:pPr marL="342900" marR="0" lvl="0" indent="-317500" algn="l" rtl="0">
              <a:spcBef>
                <a:spcPts val="0"/>
              </a:spcBef>
              <a:spcAft>
                <a:spcPts val="0"/>
              </a:spcAft>
              <a:buClr>
                <a:schemeClr val="tx1"/>
              </a:buClr>
              <a:buSzPts val="2400"/>
              <a:buFont typeface="Calibri"/>
              <a:buAutoNum type="arabicPeriod"/>
            </a:pPr>
            <a:r>
              <a:rPr lang="en-AU" sz="2400" b="0" i="0" u="none" strike="noStrike" cap="none" dirty="0">
                <a:solidFill>
                  <a:schemeClr val="tx1"/>
                </a:solidFill>
                <a:latin typeface="Calibri"/>
                <a:ea typeface="Calibri"/>
                <a:cs typeface="Calibri"/>
                <a:sym typeface="Calibri"/>
              </a:rPr>
              <a:t>Read </a:t>
            </a:r>
            <a:r>
              <a:rPr lang="en-AU" sz="2400" b="0" i="1" u="none" strike="noStrike" cap="none" dirty="0">
                <a:solidFill>
                  <a:schemeClr val="tx1"/>
                </a:solidFill>
                <a:latin typeface="Calibri"/>
                <a:ea typeface="Calibri"/>
                <a:cs typeface="Calibri"/>
                <a:sym typeface="Calibri"/>
              </a:rPr>
              <a:t>– Best Interest Determination Report Form, UNHCR</a:t>
            </a:r>
            <a:br>
              <a:rPr lang="en-AU" sz="2400" b="0" i="1" u="none" strike="noStrike" cap="none" dirty="0">
                <a:solidFill>
                  <a:schemeClr val="tx1"/>
                </a:solidFill>
                <a:latin typeface="Calibri"/>
                <a:ea typeface="Calibri"/>
                <a:cs typeface="Calibri"/>
                <a:sym typeface="Calibri"/>
              </a:rPr>
            </a:br>
            <a:endParaRPr sz="2400" b="0" i="0" u="none" strike="noStrike" cap="none" dirty="0">
              <a:solidFill>
                <a:schemeClr val="tx1"/>
              </a:solidFill>
              <a:latin typeface="Calibri"/>
              <a:ea typeface="Calibri"/>
              <a:cs typeface="Calibri"/>
              <a:sym typeface="Calibri"/>
            </a:endParaRPr>
          </a:p>
          <a:p>
            <a:pPr marL="342900" marR="0" lvl="0" indent="-317500" algn="l" rtl="0">
              <a:spcBef>
                <a:spcPts val="0"/>
              </a:spcBef>
              <a:spcAft>
                <a:spcPts val="0"/>
              </a:spcAft>
              <a:buClr>
                <a:schemeClr val="tx1"/>
              </a:buClr>
              <a:buSzPts val="2400"/>
              <a:buFont typeface="Calibri"/>
              <a:buAutoNum type="arabicPeriod"/>
            </a:pPr>
            <a:r>
              <a:rPr lang="en-AU" sz="2400" dirty="0">
                <a:solidFill>
                  <a:schemeClr val="tx1"/>
                </a:solidFill>
                <a:latin typeface="Calibri"/>
                <a:ea typeface="Calibri"/>
                <a:cs typeface="Calibri"/>
                <a:sym typeface="Calibri"/>
              </a:rPr>
              <a:t>Answer the following questions: </a:t>
            </a:r>
            <a:endParaRPr sz="2400" dirty="0">
              <a:solidFill>
                <a:schemeClr val="tx1"/>
              </a:solidFill>
              <a:latin typeface="Calibri"/>
              <a:ea typeface="Calibri"/>
              <a:cs typeface="Calibri"/>
              <a:sym typeface="Calibri"/>
            </a:endParaRPr>
          </a:p>
          <a:p>
            <a:pPr marL="914400" marR="0" lvl="1" indent="-381000" algn="l" rtl="0">
              <a:spcBef>
                <a:spcPts val="0"/>
              </a:spcBef>
              <a:spcAft>
                <a:spcPts val="0"/>
              </a:spcAft>
              <a:buClr>
                <a:schemeClr val="accent1"/>
              </a:buClr>
              <a:buSzPts val="2400"/>
              <a:buFont typeface="Arial" panose="020B0604020202020204" pitchFamily="34" charset="0"/>
              <a:buChar char="•"/>
            </a:pPr>
            <a:r>
              <a:rPr lang="en-AU" sz="2400" dirty="0">
                <a:solidFill>
                  <a:schemeClr val="tx1"/>
                </a:solidFill>
                <a:latin typeface="Calibri"/>
                <a:ea typeface="Calibri"/>
                <a:cs typeface="Calibri"/>
                <a:sym typeface="Calibri"/>
              </a:rPr>
              <a:t>What is the form you have been assigned?</a:t>
            </a:r>
            <a:endParaRPr sz="2400" dirty="0">
              <a:solidFill>
                <a:schemeClr val="tx1"/>
              </a:solidFill>
              <a:latin typeface="Calibri"/>
              <a:ea typeface="Calibri"/>
              <a:cs typeface="Calibri"/>
              <a:sym typeface="Calibri"/>
            </a:endParaRPr>
          </a:p>
          <a:p>
            <a:pPr marL="914400" marR="0" lvl="1" indent="-381000" algn="l" rtl="0">
              <a:spcBef>
                <a:spcPts val="0"/>
              </a:spcBef>
              <a:spcAft>
                <a:spcPts val="0"/>
              </a:spcAft>
              <a:buClr>
                <a:schemeClr val="accent1"/>
              </a:buClr>
              <a:buSzPts val="2400"/>
              <a:buFont typeface="Arial" panose="020B0604020202020204" pitchFamily="34" charset="0"/>
              <a:buChar char="•"/>
            </a:pPr>
            <a:r>
              <a:rPr lang="en-AU" sz="2400" dirty="0">
                <a:solidFill>
                  <a:schemeClr val="tx1"/>
                </a:solidFill>
                <a:latin typeface="Calibri"/>
                <a:ea typeface="Calibri"/>
                <a:cs typeface="Calibri"/>
                <a:sym typeface="Calibri"/>
              </a:rPr>
              <a:t>What is the purpose</a:t>
            </a:r>
            <a:endParaRPr sz="2400" dirty="0">
              <a:solidFill>
                <a:schemeClr val="tx1"/>
              </a:solidFill>
              <a:latin typeface="Calibri"/>
              <a:ea typeface="Calibri"/>
              <a:cs typeface="Calibri"/>
              <a:sym typeface="Calibri"/>
            </a:endParaRPr>
          </a:p>
          <a:p>
            <a:pPr marL="914400" marR="0" lvl="1" indent="-381000" algn="l" rtl="0">
              <a:spcBef>
                <a:spcPts val="0"/>
              </a:spcBef>
              <a:spcAft>
                <a:spcPts val="0"/>
              </a:spcAft>
              <a:buClr>
                <a:schemeClr val="accent1"/>
              </a:buClr>
              <a:buSzPts val="2400"/>
              <a:buFont typeface="Arial" panose="020B0604020202020204" pitchFamily="34" charset="0"/>
              <a:buChar char="•"/>
            </a:pPr>
            <a:r>
              <a:rPr lang="en-AU" sz="2400" dirty="0">
                <a:solidFill>
                  <a:schemeClr val="tx1"/>
                </a:solidFill>
                <a:latin typeface="Calibri"/>
                <a:ea typeface="Calibri"/>
                <a:cs typeface="Calibri"/>
                <a:sym typeface="Calibri"/>
              </a:rPr>
              <a:t>When do you think is the form used and how? </a:t>
            </a:r>
            <a:endParaRPr sz="2400" dirty="0">
              <a:solidFill>
                <a:schemeClr val="tx1"/>
              </a:solidFill>
              <a:latin typeface="Calibri"/>
              <a:ea typeface="Calibri"/>
              <a:cs typeface="Calibri"/>
              <a:sym typeface="Calibri"/>
            </a:endParaRPr>
          </a:p>
          <a:p>
            <a:pPr marL="0" marR="0" lvl="0" indent="0" algn="l" rtl="0">
              <a:spcBef>
                <a:spcPts val="0"/>
              </a:spcBef>
              <a:spcAft>
                <a:spcPts val="0"/>
              </a:spcAft>
              <a:buNone/>
            </a:pPr>
            <a:endParaRPr sz="2800" dirty="0">
              <a:solidFill>
                <a:schemeClr val="tx1"/>
              </a:solidFill>
              <a:latin typeface="Calibri"/>
              <a:ea typeface="Calibri"/>
              <a:cs typeface="Calibri"/>
              <a:sym typeface="Calibri"/>
            </a:endParaRPr>
          </a:p>
          <a:p>
            <a:pPr marL="0" marR="0" lvl="0" indent="0" algn="l" rtl="0">
              <a:spcBef>
                <a:spcPts val="0"/>
              </a:spcBef>
              <a:spcAft>
                <a:spcPts val="0"/>
              </a:spcAft>
              <a:buClr>
                <a:schemeClr val="dk1"/>
              </a:buClr>
              <a:buSzPts val="2800"/>
              <a:buFont typeface="Calibri"/>
              <a:buNone/>
            </a:pPr>
            <a:endParaRPr sz="2800" b="0" i="0" u="none" strike="noStrike" cap="none" dirty="0">
              <a:solidFill>
                <a:schemeClr val="tx1"/>
              </a:solidFill>
              <a:latin typeface="Calibri"/>
              <a:ea typeface="Calibri"/>
              <a:cs typeface="Calibri"/>
              <a:sym typeface="Calibri"/>
            </a:endParaRPr>
          </a:p>
          <a:p>
            <a:pPr marL="0" marR="0" lvl="0" indent="0" algn="l" rtl="0">
              <a:spcBef>
                <a:spcPts val="0"/>
              </a:spcBef>
              <a:spcAft>
                <a:spcPts val="0"/>
              </a:spcAft>
              <a:buClr>
                <a:srgbClr val="000000"/>
              </a:buClr>
              <a:buSzPts val="2800"/>
              <a:buFont typeface="Calibri"/>
              <a:buNone/>
            </a:pPr>
            <a:r>
              <a:rPr lang="en-AU" sz="2800" b="1" i="0" u="none" strike="noStrike" cap="none" dirty="0">
                <a:solidFill>
                  <a:schemeClr val="tx1"/>
                </a:solidFill>
                <a:latin typeface="Calibri"/>
                <a:ea typeface="Calibri"/>
                <a:cs typeface="Calibri"/>
                <a:sym typeface="Calibri"/>
              </a:rPr>
              <a:t>Take </a:t>
            </a:r>
            <a:r>
              <a:rPr lang="en-AU" sz="2800" b="1" dirty="0">
                <a:solidFill>
                  <a:schemeClr val="tx1"/>
                </a:solidFill>
                <a:latin typeface="Calibri"/>
                <a:ea typeface="Calibri"/>
                <a:cs typeface="Calibri"/>
                <a:sym typeface="Calibri"/>
              </a:rPr>
              <a:t>10</a:t>
            </a:r>
            <a:r>
              <a:rPr lang="en-AU" sz="2800" b="1" i="0" u="none" strike="noStrike" cap="none" dirty="0">
                <a:solidFill>
                  <a:schemeClr val="tx1"/>
                </a:solidFill>
                <a:latin typeface="Calibri"/>
                <a:ea typeface="Calibri"/>
                <a:cs typeface="Calibri"/>
                <a:sym typeface="Calibri"/>
              </a:rPr>
              <a:t> mins</a:t>
            </a:r>
            <a:endParaRPr sz="2800" b="1" i="0" u="none" strike="noStrike" cap="none" dirty="0">
              <a:solidFill>
                <a:schemeClr val="tx1"/>
              </a:solidFill>
              <a:latin typeface="Calibri"/>
              <a:ea typeface="Calibri"/>
              <a:cs typeface="Calibri"/>
              <a:sym typeface="Calibri"/>
            </a:endParaRPr>
          </a:p>
        </p:txBody>
      </p:sp>
      <p:sp>
        <p:nvSpPr>
          <p:cNvPr id="296" name="Google Shape;296;p4"/>
          <p:cNvSpPr txBox="1">
            <a:spLocks noGrp="1"/>
          </p:cNvSpPr>
          <p:nvPr>
            <p:ph type="body" idx="1"/>
          </p:nvPr>
        </p:nvSpPr>
        <p:spPr>
          <a:xfrm>
            <a:off x="3768675" y="193650"/>
            <a:ext cx="8360400" cy="1271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6794"/>
              </a:buClr>
              <a:buSzPts val="3200"/>
              <a:buNone/>
            </a:pPr>
            <a:r>
              <a:rPr lang="en-AU"/>
              <a:t>Activity 1 – Using the BIA and BID Report Forms</a:t>
            </a:r>
            <a:endParaRPr/>
          </a:p>
        </p:txBody>
      </p:sp>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676</Words>
  <Application>Microsoft Macintosh PowerPoint</Application>
  <PresentationFormat>Widescreen</PresentationFormat>
  <Paragraphs>64</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Noto Sans Symbols</vt:lpstr>
      <vt:lpstr>Arial</vt:lpstr>
      <vt:lpstr>Calibri</vt:lpstr>
      <vt:lpstr>Wingdings</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Kyra Loat</cp:lastModifiedBy>
  <cp:revision>2</cp:revision>
  <dcterms:created xsi:type="dcterms:W3CDTF">2017-12-20T18:51:03Z</dcterms:created>
  <dcterms:modified xsi:type="dcterms:W3CDTF">2023-09-12T22:30:01Z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0x010100BFE899AF83B04C42AD08B91EA0A3BDD1</vt:lpwstr>
  </property>
  <property fmtid="{D5CDD505-2E9C-101B-9397-08002B2CF9AE}" pid="3" name="Order">
    <vt:r8>121500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