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MZakIa/5zY4cD0oLvxvfMPVx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46fa3e9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746fa3e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2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" name="Google Shape;69;p2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2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2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2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5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87" name="Google Shape;87;p25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5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6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94" name="Google Shape;94;p26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3" name="Google Shape;103;p27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4" name="Google Shape;104;p27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8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8" name="Google Shape;108;p28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2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1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3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3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33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40" name="Google Shape;140;p33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3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2" name="Google Shape;142;p33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34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53" name="Google Shape;153;p34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4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" name="Google Shape;155;p34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35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66" name="Google Shape;166;p35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5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Google Shape;168;p35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6"/>
          <p:cNvGrpSpPr/>
          <p:nvPr/>
        </p:nvGrpSpPr>
        <p:grpSpPr>
          <a:xfrm>
            <a:off x="-208789" y="0"/>
            <a:ext cx="12609575" cy="2174491"/>
            <a:chOff x="-1" y="5043119"/>
            <a:chExt cx="12192000" cy="1814883"/>
          </a:xfrm>
        </p:grpSpPr>
        <p:pic>
          <p:nvPicPr>
            <p:cNvPr id="179" name="Google Shape;179;p3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1" name="Google Shape;181;p3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7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8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8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8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8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9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>
            <a:spLocks noGrp="1"/>
          </p:cNvSpPr>
          <p:nvPr>
            <p:ph type="body" idx="1"/>
          </p:nvPr>
        </p:nvSpPr>
        <p:spPr>
          <a:xfrm>
            <a:off x="1754189" y="1248895"/>
            <a:ext cx="8609806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UASC TOT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/>
              <a:t>Module 3.1- TOT – Adult Learning </a:t>
            </a:r>
            <a:endParaRPr/>
          </a:p>
        </p:txBody>
      </p:sp>
      <p:sp>
        <p:nvSpPr>
          <p:cNvPr id="222" name="Google Shape;222;p2"/>
          <p:cNvSpPr txBox="1">
            <a:spLocks noGrp="1"/>
          </p:cNvSpPr>
          <p:nvPr>
            <p:ph type="body" idx="2"/>
          </p:nvPr>
        </p:nvSpPr>
        <p:spPr>
          <a:xfrm>
            <a:off x="1754189" y="319514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b="0" i="1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session participants will be able to: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i="1">
              <a:solidFill>
                <a:schemeClr val="lt1"/>
              </a:solidFill>
            </a:endParaRPr>
          </a:p>
          <a:p>
            <a:pPr marL="5143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 sz="1800" b="0" i="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 key adult learning principles and identify ways to demonstrate them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-GB"/>
            </a:br>
            <a:endParaRPr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A30628-A94C-F69A-298A-7B7913BDC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35" y="5111407"/>
            <a:ext cx="4593465" cy="1746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/>
              <a:t>Adult Learners</a:t>
            </a:r>
            <a:endParaRPr/>
          </a:p>
        </p:txBody>
      </p:sp>
      <p:sp>
        <p:nvSpPr>
          <p:cNvPr id="229" name="Google Shape;229;p3"/>
          <p:cNvSpPr txBox="1"/>
          <p:nvPr/>
        </p:nvSpPr>
        <p:spPr>
          <a:xfrm>
            <a:off x="3985351" y="535511"/>
            <a:ext cx="7384200" cy="4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Char char="•"/>
            </a:pPr>
            <a:r>
              <a:rPr lang="en-GB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 preference for self-directed learning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Char char="•"/>
            </a:pPr>
            <a:r>
              <a:rPr lang="en-GB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 ability to draw on life experience to assist with learning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Char char="•"/>
            </a:pPr>
            <a:r>
              <a:rPr lang="en-GB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 willingness to learn when transitioning into new roles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Char char="•"/>
            </a:pPr>
            <a:r>
              <a:rPr lang="en-GB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 focus on immediately applying new knowledge to real-life situations and problems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elvetica Neue"/>
              <a:buChar char="•"/>
            </a:pPr>
            <a:r>
              <a:rPr lang="en-GB" sz="24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 tendency to be internally motivated (rather than externally)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318355" y="629816"/>
            <a:ext cx="110180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B2B4"/>
              </a:buClr>
              <a:buSzPts val="3600"/>
              <a:buFont typeface="Helvetica Neue"/>
              <a:buNone/>
            </a:pPr>
            <a:r>
              <a:rPr lang="en-GB">
                <a:solidFill>
                  <a:srgbClr val="35B2B4"/>
                </a:solidFill>
              </a:rPr>
              <a:t>Activity 1 – Apply adult learning theory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396607" y="2079639"/>
            <a:ext cx="11336357" cy="403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Helvetica Neue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How have we applied these adult learning principles in this course so far?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9144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Helvetica Neue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 more could we have done to apply them more?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46fa3e9b1_0_0"/>
          <p:cNvSpPr txBox="1">
            <a:spLocks noGrp="1"/>
          </p:cNvSpPr>
          <p:nvPr>
            <p:ph type="title"/>
          </p:nvPr>
        </p:nvSpPr>
        <p:spPr>
          <a:xfrm>
            <a:off x="318355" y="629816"/>
            <a:ext cx="11018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B2B4"/>
              </a:buClr>
              <a:buSzPts val="3600"/>
              <a:buFont typeface="Helvetica Neue"/>
              <a:buNone/>
            </a:pPr>
            <a:r>
              <a:rPr lang="en-GB">
                <a:solidFill>
                  <a:srgbClr val="35B2B4"/>
                </a:solidFill>
              </a:rPr>
              <a:t>Activity 2 – Adapting Learning Objectives</a:t>
            </a:r>
            <a:endParaRPr/>
          </a:p>
        </p:txBody>
      </p:sp>
      <p:sp>
        <p:nvSpPr>
          <p:cNvPr id="241" name="Google Shape;241;g2746fa3e9b1_0_0"/>
          <p:cNvSpPr txBox="1"/>
          <p:nvPr/>
        </p:nvSpPr>
        <p:spPr>
          <a:xfrm>
            <a:off x="396607" y="2079639"/>
            <a:ext cx="11336400" cy="4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 your group, reflect </a:t>
            </a:r>
            <a:r>
              <a:rPr lang="en-GB" sz="22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on the target audience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you have been given.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Discuss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their learning needs in relation to UASC</a:t>
            </a: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Adapt </a:t>
            </a:r>
            <a:r>
              <a:rPr lang="en-GB" sz="22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the </a:t>
            </a:r>
            <a:r>
              <a:rPr lang="en-GB" sz="220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Learning Objectives and Agenda</a:t>
            </a:r>
            <a:r>
              <a:rPr lang="en-GB" sz="22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of this UASC TOT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for your</a:t>
            </a:r>
            <a:r>
              <a:rPr lang="en-GB" sz="22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target audience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Be ready to share back in 20 minutes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42" name="Google Shape;242;g2746fa3e9b1_0_0" descr="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435" y="554628"/>
            <a:ext cx="1144921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Macintosh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Noto Sans Symbols</vt:lpstr>
      <vt:lpstr>Arial</vt:lpstr>
      <vt:lpstr>Calibri</vt:lpstr>
      <vt:lpstr>Helvetica Neue</vt:lpstr>
      <vt:lpstr>Office Theme</vt:lpstr>
      <vt:lpstr>PowerPoint Presentation</vt:lpstr>
      <vt:lpstr>PowerPoint Presentation</vt:lpstr>
      <vt:lpstr>Activity 1 – Apply adult learning theory</vt:lpstr>
      <vt:lpstr>Activity 2 – Adapting 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Kyra Loat</cp:lastModifiedBy>
  <cp:revision>2</cp:revision>
  <dcterms:created xsi:type="dcterms:W3CDTF">2017-12-20T18:51:03Z</dcterms:created>
  <dcterms:modified xsi:type="dcterms:W3CDTF">2023-09-12T22:28:45Z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139200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