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 Neue" panose="02000503000000020004" pitchFamily="2" charset="0"/>
      <p:regular r:id="rId14"/>
      <p:bold r:id="rId15"/>
      <p:italic r:id="rId16"/>
      <p:boldItalic r:id="rId17"/>
    </p:embeddedFont>
    <p:embeddedFont>
      <p:font typeface="Helvetica Neue Light" panose="02000403000000020004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WMDzw1PE+kxqFF2SxmBSAWrY3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72"/>
  </p:normalViewPr>
  <p:slideViewPr>
    <p:cSldViewPr snapToGrid="0">
      <p:cViewPr varScale="1">
        <p:scale>
          <a:sx n="99" d="100"/>
          <a:sy n="99" d="100"/>
        </p:scale>
        <p:origin x="4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andbook.spherestandards.org/en/cpms/#tab001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This is an overview of the CPMS structure: there are 28 Standards across 4 pillars and 10 CPHA principles threaded throughout.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You can find this overview on the back of the CPMS handbook or in the online handbook; it’s a practical way of locating quickly a specific topic.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Standard 13: Unaccompanied &amp; Separated children is in Pillar 2 “Child Protection Risks”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1" u="none" strike="noStrike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>
                <a:latin typeface="Arial"/>
                <a:ea typeface="Arial"/>
                <a:cs typeface="Arial"/>
                <a:sym typeface="Arial"/>
              </a:rPr>
              <a:t>Standard 13 states: </a:t>
            </a:r>
            <a:r>
              <a:rPr lang="en-GB"/>
              <a:t>“Family separation is prevented, and unaccompanied and separated children receive care and protection in timely, safe, appropriate and accessible ways in accordance with their rights and best interests.”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It calls for coordinated efforts </a:t>
            </a:r>
            <a:r>
              <a:rPr lang="en-GB"/>
              <a:t>to prevent and respond to child separation and provide assistance, protection and services to UASC (including in </a:t>
            </a:r>
            <a:r>
              <a:rPr lang="en-GB" b="1"/>
              <a:t>refugees context and cross border situation</a:t>
            </a:r>
            <a:r>
              <a:rPr lang="en-GB"/>
              <a:t>) </a:t>
            </a:r>
            <a:r>
              <a:rPr lang="en-GB" i="1"/>
              <a:t>[</a:t>
            </a:r>
            <a:r>
              <a:rPr lang="en-GB" i="1">
                <a:latin typeface="Arial"/>
                <a:ea typeface="Arial"/>
                <a:cs typeface="Arial"/>
                <a:sym typeface="Arial"/>
              </a:rPr>
              <a:t>🡪 the displacement icon</a:t>
            </a:r>
            <a:r>
              <a:rPr lang="en-GB" i="1"/>
              <a:t>] </a:t>
            </a:r>
            <a:r>
              <a:rPr lang="en-GB"/>
              <a:t>Contextualised measures for preventing separation are especially important in non-camp or urban contexts where communities may be dispersed.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Practical actions include: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GB">
                <a:solidFill>
                  <a:srgbClr val="1690BF"/>
                </a:solidFill>
              </a:rPr>
              <a:t>- Attaching identification tags or wrist bracelets to babies, young children and children with disabilities;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GB">
                <a:solidFill>
                  <a:srgbClr val="1690BF"/>
                </a:solidFill>
              </a:rPr>
              <a:t>- Teaching children key information about their family identity, home and emergency meeting points; and</a:t>
            </a:r>
            <a:endParaRPr/>
          </a:p>
          <a:p>
            <a:pPr marL="4000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>
                <a:solidFill>
                  <a:srgbClr val="1690BF"/>
                </a:solidFill>
              </a:rPr>
              <a:t>Advocating with authorities and other actors to address policies, procedures or practices that are contributing to separation.</a:t>
            </a:r>
            <a:endParaRPr/>
          </a:p>
          <a:p>
            <a:pPr marL="4000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/>
              <a:t>Carrying documentation that verifies children’s legal identity, if safe</a:t>
            </a:r>
            <a:endParaRPr/>
          </a:p>
          <a:p>
            <a:pPr marL="4000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>
                <a:solidFill>
                  <a:srgbClr val="1690BF"/>
                </a:solidFill>
              </a:rPr>
              <a:t>Informing </a:t>
            </a:r>
            <a:r>
              <a:rPr lang="en-GB"/>
              <a:t>families of the importance of birth registration</a:t>
            </a:r>
            <a:endParaRPr/>
          </a:p>
          <a:p>
            <a:pPr marL="4000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>
                <a:solidFill>
                  <a:srgbClr val="1690BF"/>
                </a:solidFill>
              </a:rPr>
              <a:t>Training relevant </a:t>
            </a:r>
            <a:r>
              <a:rPr lang="en-GB"/>
              <a:t>actors on methods for preventing separation, for identifying UASC &amp; about response actions (</a:t>
            </a:r>
            <a:r>
              <a:rPr lang="en-GB" sz="1800" b="0" i="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including focal points and border and immigration officials)</a:t>
            </a:r>
            <a:endParaRPr>
              <a:solidFill>
                <a:srgbClr val="1690B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Discussion Prompt: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Who is involved in UASC support in each specific context?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 contexts call for specific actors: t</a:t>
            </a:r>
            <a:r>
              <a:rPr lang="en-GB"/>
              <a:t>he standard identifies the </a:t>
            </a:r>
            <a:r>
              <a:rPr lang="en-GB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</a:t>
            </a:r>
            <a:r>
              <a:rPr lang="en-GB"/>
              <a:t> actors involved in national or international family tracing activities, depending on the context (internal displacement, refugees, migration, cross-border situations, armed conflicts).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i="1">
                <a:latin typeface="Arial"/>
                <a:ea typeface="Arial"/>
                <a:cs typeface="Arial"/>
                <a:sym typeface="Arial"/>
              </a:rPr>
              <a:t>-&gt; discuss contextualized settings in the country you are in, and click to show the table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Note that in the case of refugee contexts, there are specific procedures &amp; services to put in place, like the </a:t>
            </a:r>
            <a:r>
              <a:rPr lang="en-GB" sz="1800" b="0" i="0" u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Best Interests Procedure</a:t>
            </a:r>
            <a:endParaRPr/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67" name="Google Shape;267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2" name="Google Shape;102;p19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19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20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20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4" name="Google Shape;114;p21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p21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2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20" name="Google Shape;120;p22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2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3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27" name="Google Shape;127;p23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3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6" name="Google Shape;136;p24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37" name="Google Shape;137;p24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4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object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>
            <a:spLocks noGrp="1"/>
          </p:cNvSpPr>
          <p:nvPr>
            <p:ph type="title"/>
          </p:nvPr>
        </p:nvSpPr>
        <p:spPr>
          <a:xfrm>
            <a:off x="1787856" y="365125"/>
            <a:ext cx="95659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>
                <a:solidFill>
                  <a:srgbClr val="415E7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body" idx="1"/>
          </p:nvPr>
        </p:nvSpPr>
        <p:spPr>
          <a:xfrm>
            <a:off x="1787856" y="1825625"/>
            <a:ext cx="956594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" name="Google Shape;20;p40"/>
          <p:cNvGrpSpPr/>
          <p:nvPr/>
        </p:nvGrpSpPr>
        <p:grpSpPr>
          <a:xfrm>
            <a:off x="0" y="118224"/>
            <a:ext cx="1313073" cy="6650279"/>
            <a:chOff x="0" y="118224"/>
            <a:chExt cx="1313073" cy="6650279"/>
          </a:xfrm>
        </p:grpSpPr>
        <p:pic>
          <p:nvPicPr>
            <p:cNvPr id="21" name="Google Shape;21;p4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940" y="2275488"/>
              <a:ext cx="196075" cy="196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22;p40"/>
            <p:cNvSpPr/>
            <p:nvPr/>
          </p:nvSpPr>
          <p:spPr>
            <a:xfrm>
              <a:off x="435820" y="1842935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 extrusionOk="0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0"/>
            <p:cNvSpPr/>
            <p:nvPr/>
          </p:nvSpPr>
          <p:spPr>
            <a:xfrm>
              <a:off x="0" y="3507418"/>
              <a:ext cx="675005" cy="734695"/>
            </a:xfrm>
            <a:custGeom>
              <a:avLst/>
              <a:gdLst/>
              <a:ahLst/>
              <a:cxnLst/>
              <a:rect l="l" t="t" r="r" b="b"/>
              <a:pathLst>
                <a:path w="675005" h="734695" extrusionOk="0">
                  <a:moveTo>
                    <a:pt x="307557" y="0"/>
                  </a:moveTo>
                  <a:lnTo>
                    <a:pt x="261503" y="2860"/>
                  </a:lnTo>
                  <a:lnTo>
                    <a:pt x="217155" y="11212"/>
                  </a:lnTo>
                  <a:lnTo>
                    <a:pt x="174859" y="24713"/>
                  </a:lnTo>
                  <a:lnTo>
                    <a:pt x="134957" y="43017"/>
                  </a:lnTo>
                  <a:lnTo>
                    <a:pt x="97795" y="65780"/>
                  </a:lnTo>
                  <a:lnTo>
                    <a:pt x="63716" y="92660"/>
                  </a:lnTo>
                  <a:lnTo>
                    <a:pt x="33064" y="123311"/>
                  </a:lnTo>
                  <a:lnTo>
                    <a:pt x="6184" y="157389"/>
                  </a:lnTo>
                  <a:lnTo>
                    <a:pt x="0" y="167485"/>
                  </a:lnTo>
                  <a:lnTo>
                    <a:pt x="0" y="566832"/>
                  </a:lnTo>
                  <a:lnTo>
                    <a:pt x="33064" y="611008"/>
                  </a:lnTo>
                  <a:lnTo>
                    <a:pt x="63716" y="641660"/>
                  </a:lnTo>
                  <a:lnTo>
                    <a:pt x="97795" y="668541"/>
                  </a:lnTo>
                  <a:lnTo>
                    <a:pt x="134957" y="691306"/>
                  </a:lnTo>
                  <a:lnTo>
                    <a:pt x="174859" y="709611"/>
                  </a:lnTo>
                  <a:lnTo>
                    <a:pt x="217155" y="723112"/>
                  </a:lnTo>
                  <a:lnTo>
                    <a:pt x="261503" y="731465"/>
                  </a:lnTo>
                  <a:lnTo>
                    <a:pt x="307557" y="734326"/>
                  </a:lnTo>
                  <a:lnTo>
                    <a:pt x="353613" y="731465"/>
                  </a:lnTo>
                  <a:lnTo>
                    <a:pt x="397963" y="723112"/>
                  </a:lnTo>
                  <a:lnTo>
                    <a:pt x="440261" y="709611"/>
                  </a:lnTo>
                  <a:lnTo>
                    <a:pt x="480164" y="691306"/>
                  </a:lnTo>
                  <a:lnTo>
                    <a:pt x="517328" y="668541"/>
                  </a:lnTo>
                  <a:lnTo>
                    <a:pt x="551408" y="641660"/>
                  </a:lnTo>
                  <a:lnTo>
                    <a:pt x="582061" y="611008"/>
                  </a:lnTo>
                  <a:lnTo>
                    <a:pt x="608941" y="576928"/>
                  </a:lnTo>
                  <a:lnTo>
                    <a:pt x="631706" y="539764"/>
                  </a:lnTo>
                  <a:lnTo>
                    <a:pt x="650012" y="499861"/>
                  </a:lnTo>
                  <a:lnTo>
                    <a:pt x="663513" y="457563"/>
                  </a:lnTo>
                  <a:lnTo>
                    <a:pt x="671866" y="413213"/>
                  </a:lnTo>
                  <a:lnTo>
                    <a:pt x="674726" y="367157"/>
                  </a:lnTo>
                  <a:lnTo>
                    <a:pt x="671866" y="321100"/>
                  </a:lnTo>
                  <a:lnTo>
                    <a:pt x="663513" y="276751"/>
                  </a:lnTo>
                  <a:lnTo>
                    <a:pt x="650012" y="234454"/>
                  </a:lnTo>
                  <a:lnTo>
                    <a:pt x="631706" y="194552"/>
                  </a:lnTo>
                  <a:lnTo>
                    <a:pt x="608941" y="157389"/>
                  </a:lnTo>
                  <a:lnTo>
                    <a:pt x="582061" y="123311"/>
                  </a:lnTo>
                  <a:lnTo>
                    <a:pt x="551408" y="92660"/>
                  </a:lnTo>
                  <a:lnTo>
                    <a:pt x="517328" y="65780"/>
                  </a:lnTo>
                  <a:lnTo>
                    <a:pt x="480164" y="43017"/>
                  </a:lnTo>
                  <a:lnTo>
                    <a:pt x="440261" y="24713"/>
                  </a:lnTo>
                  <a:lnTo>
                    <a:pt x="397963" y="11212"/>
                  </a:lnTo>
                  <a:lnTo>
                    <a:pt x="353613" y="2860"/>
                  </a:lnTo>
                  <a:lnTo>
                    <a:pt x="307557" y="0"/>
                  </a:lnTo>
                  <a:close/>
                </a:path>
              </a:pathLst>
            </a:custGeom>
            <a:solidFill>
              <a:srgbClr val="8AC98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0"/>
            <p:cNvSpPr/>
            <p:nvPr/>
          </p:nvSpPr>
          <p:spPr>
            <a:xfrm>
              <a:off x="0" y="4506305"/>
              <a:ext cx="1028700" cy="1167130"/>
            </a:xfrm>
            <a:custGeom>
              <a:avLst/>
              <a:gdLst/>
              <a:ahLst/>
              <a:cxnLst/>
              <a:rect l="l" t="t" r="r" b="b"/>
              <a:pathLst>
                <a:path w="1028700" h="1167129" extrusionOk="0">
                  <a:moveTo>
                    <a:pt x="445175" y="0"/>
                  </a:moveTo>
                  <a:lnTo>
                    <a:pt x="397318" y="1934"/>
                  </a:lnTo>
                  <a:lnTo>
                    <a:pt x="350527" y="7636"/>
                  </a:lnTo>
                  <a:lnTo>
                    <a:pt x="304952" y="16957"/>
                  </a:lnTo>
                  <a:lnTo>
                    <a:pt x="260742" y="29746"/>
                  </a:lnTo>
                  <a:lnTo>
                    <a:pt x="218049" y="45853"/>
                  </a:lnTo>
                  <a:lnTo>
                    <a:pt x="177021" y="65128"/>
                  </a:lnTo>
                  <a:lnTo>
                    <a:pt x="137810" y="87420"/>
                  </a:lnTo>
                  <a:lnTo>
                    <a:pt x="100565" y="112580"/>
                  </a:lnTo>
                  <a:lnTo>
                    <a:pt x="65437" y="140456"/>
                  </a:lnTo>
                  <a:lnTo>
                    <a:pt x="32576" y="170900"/>
                  </a:lnTo>
                  <a:lnTo>
                    <a:pt x="2132" y="203761"/>
                  </a:lnTo>
                  <a:lnTo>
                    <a:pt x="0" y="206448"/>
                  </a:lnTo>
                  <a:lnTo>
                    <a:pt x="0" y="960539"/>
                  </a:lnTo>
                  <a:lnTo>
                    <a:pt x="32576" y="996087"/>
                  </a:lnTo>
                  <a:lnTo>
                    <a:pt x="65437" y="1026532"/>
                  </a:lnTo>
                  <a:lnTo>
                    <a:pt x="100565" y="1054409"/>
                  </a:lnTo>
                  <a:lnTo>
                    <a:pt x="137810" y="1079569"/>
                  </a:lnTo>
                  <a:lnTo>
                    <a:pt x="177021" y="1101861"/>
                  </a:lnTo>
                  <a:lnTo>
                    <a:pt x="218049" y="1121136"/>
                  </a:lnTo>
                  <a:lnTo>
                    <a:pt x="260742" y="1137243"/>
                  </a:lnTo>
                  <a:lnTo>
                    <a:pt x="304952" y="1150032"/>
                  </a:lnTo>
                  <a:lnTo>
                    <a:pt x="350527" y="1159353"/>
                  </a:lnTo>
                  <a:lnTo>
                    <a:pt x="397318" y="1165056"/>
                  </a:lnTo>
                  <a:lnTo>
                    <a:pt x="445175" y="1166990"/>
                  </a:lnTo>
                  <a:lnTo>
                    <a:pt x="493032" y="1165056"/>
                  </a:lnTo>
                  <a:lnTo>
                    <a:pt x="539823" y="1159353"/>
                  </a:lnTo>
                  <a:lnTo>
                    <a:pt x="585398" y="1150032"/>
                  </a:lnTo>
                  <a:lnTo>
                    <a:pt x="629608" y="1137243"/>
                  </a:lnTo>
                  <a:lnTo>
                    <a:pt x="672302" y="1121136"/>
                  </a:lnTo>
                  <a:lnTo>
                    <a:pt x="713329" y="1101861"/>
                  </a:lnTo>
                  <a:lnTo>
                    <a:pt x="752540" y="1079569"/>
                  </a:lnTo>
                  <a:lnTo>
                    <a:pt x="789785" y="1054409"/>
                  </a:lnTo>
                  <a:lnTo>
                    <a:pt x="824913" y="1026532"/>
                  </a:lnTo>
                  <a:lnTo>
                    <a:pt x="857774" y="996087"/>
                  </a:lnTo>
                  <a:lnTo>
                    <a:pt x="888219" y="963226"/>
                  </a:lnTo>
                  <a:lnTo>
                    <a:pt x="916096" y="928098"/>
                  </a:lnTo>
                  <a:lnTo>
                    <a:pt x="941256" y="890854"/>
                  </a:lnTo>
                  <a:lnTo>
                    <a:pt x="963548" y="851642"/>
                  </a:lnTo>
                  <a:lnTo>
                    <a:pt x="982823" y="810615"/>
                  </a:lnTo>
                  <a:lnTo>
                    <a:pt x="998930" y="767921"/>
                  </a:lnTo>
                  <a:lnTo>
                    <a:pt x="1011719" y="723712"/>
                  </a:lnTo>
                  <a:lnTo>
                    <a:pt x="1021040" y="678136"/>
                  </a:lnTo>
                  <a:lnTo>
                    <a:pt x="1026742" y="631345"/>
                  </a:lnTo>
                  <a:lnTo>
                    <a:pt x="1028677" y="583488"/>
                  </a:lnTo>
                  <a:lnTo>
                    <a:pt x="1026742" y="535633"/>
                  </a:lnTo>
                  <a:lnTo>
                    <a:pt x="1021040" y="488844"/>
                  </a:lnTo>
                  <a:lnTo>
                    <a:pt x="1011719" y="443270"/>
                  </a:lnTo>
                  <a:lnTo>
                    <a:pt x="998930" y="399062"/>
                  </a:lnTo>
                  <a:lnTo>
                    <a:pt x="982823" y="356369"/>
                  </a:lnTo>
                  <a:lnTo>
                    <a:pt x="963548" y="315343"/>
                  </a:lnTo>
                  <a:lnTo>
                    <a:pt x="941256" y="276132"/>
                  </a:lnTo>
                  <a:lnTo>
                    <a:pt x="916096" y="238888"/>
                  </a:lnTo>
                  <a:lnTo>
                    <a:pt x="888219" y="203761"/>
                  </a:lnTo>
                  <a:lnTo>
                    <a:pt x="857774" y="170900"/>
                  </a:lnTo>
                  <a:lnTo>
                    <a:pt x="824913" y="140456"/>
                  </a:lnTo>
                  <a:lnTo>
                    <a:pt x="789785" y="112580"/>
                  </a:lnTo>
                  <a:lnTo>
                    <a:pt x="752540" y="87420"/>
                  </a:lnTo>
                  <a:lnTo>
                    <a:pt x="713329" y="65128"/>
                  </a:lnTo>
                  <a:lnTo>
                    <a:pt x="672302" y="45853"/>
                  </a:lnTo>
                  <a:lnTo>
                    <a:pt x="629608" y="29746"/>
                  </a:lnTo>
                  <a:lnTo>
                    <a:pt x="585398" y="16957"/>
                  </a:lnTo>
                  <a:lnTo>
                    <a:pt x="539823" y="7636"/>
                  </a:lnTo>
                  <a:lnTo>
                    <a:pt x="493032" y="1934"/>
                  </a:lnTo>
                  <a:lnTo>
                    <a:pt x="445175" y="0"/>
                  </a:lnTo>
                  <a:close/>
                </a:path>
              </a:pathLst>
            </a:custGeom>
            <a:solidFill>
              <a:srgbClr val="1EA1A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0"/>
            <p:cNvSpPr/>
            <p:nvPr/>
          </p:nvSpPr>
          <p:spPr>
            <a:xfrm>
              <a:off x="0" y="5923953"/>
              <a:ext cx="816610" cy="844550"/>
            </a:xfrm>
            <a:custGeom>
              <a:avLst/>
              <a:gdLst/>
              <a:ahLst/>
              <a:cxnLst/>
              <a:rect l="l" t="t" r="r" b="b"/>
              <a:pathLst>
                <a:path w="816610" h="844550" extrusionOk="0">
                  <a:moveTo>
                    <a:pt x="394093" y="0"/>
                  </a:moveTo>
                  <a:lnTo>
                    <a:pt x="344856" y="2840"/>
                  </a:lnTo>
                  <a:lnTo>
                    <a:pt x="297288" y="11150"/>
                  </a:lnTo>
                  <a:lnTo>
                    <a:pt x="251704" y="24613"/>
                  </a:lnTo>
                  <a:lnTo>
                    <a:pt x="208422" y="42913"/>
                  </a:lnTo>
                  <a:lnTo>
                    <a:pt x="167758" y="65731"/>
                  </a:lnTo>
                  <a:lnTo>
                    <a:pt x="130030" y="92752"/>
                  </a:lnTo>
                  <a:lnTo>
                    <a:pt x="95554" y="123659"/>
                  </a:lnTo>
                  <a:lnTo>
                    <a:pt x="64647" y="158135"/>
                  </a:lnTo>
                  <a:lnTo>
                    <a:pt x="37626" y="195863"/>
                  </a:lnTo>
                  <a:lnTo>
                    <a:pt x="14808" y="236527"/>
                  </a:lnTo>
                  <a:lnTo>
                    <a:pt x="0" y="271551"/>
                  </a:lnTo>
                  <a:lnTo>
                    <a:pt x="0" y="572845"/>
                  </a:lnTo>
                  <a:lnTo>
                    <a:pt x="37626" y="648533"/>
                  </a:lnTo>
                  <a:lnTo>
                    <a:pt x="64647" y="686261"/>
                  </a:lnTo>
                  <a:lnTo>
                    <a:pt x="95554" y="720737"/>
                  </a:lnTo>
                  <a:lnTo>
                    <a:pt x="130030" y="751644"/>
                  </a:lnTo>
                  <a:lnTo>
                    <a:pt x="167758" y="778665"/>
                  </a:lnTo>
                  <a:lnTo>
                    <a:pt x="208422" y="801484"/>
                  </a:lnTo>
                  <a:lnTo>
                    <a:pt x="251704" y="819783"/>
                  </a:lnTo>
                  <a:lnTo>
                    <a:pt x="297288" y="833246"/>
                  </a:lnTo>
                  <a:lnTo>
                    <a:pt x="344856" y="841557"/>
                  </a:lnTo>
                  <a:lnTo>
                    <a:pt x="394093" y="844397"/>
                  </a:lnTo>
                  <a:lnTo>
                    <a:pt x="443330" y="841557"/>
                  </a:lnTo>
                  <a:lnTo>
                    <a:pt x="490899" y="833246"/>
                  </a:lnTo>
                  <a:lnTo>
                    <a:pt x="536483" y="819783"/>
                  </a:lnTo>
                  <a:lnTo>
                    <a:pt x="579765" y="801484"/>
                  </a:lnTo>
                  <a:lnTo>
                    <a:pt x="620428" y="778665"/>
                  </a:lnTo>
                  <a:lnTo>
                    <a:pt x="658156" y="751644"/>
                  </a:lnTo>
                  <a:lnTo>
                    <a:pt x="692632" y="720737"/>
                  </a:lnTo>
                  <a:lnTo>
                    <a:pt x="723539" y="686261"/>
                  </a:lnTo>
                  <a:lnTo>
                    <a:pt x="750560" y="648533"/>
                  </a:lnTo>
                  <a:lnTo>
                    <a:pt x="773379" y="607870"/>
                  </a:lnTo>
                  <a:lnTo>
                    <a:pt x="791678" y="564588"/>
                  </a:lnTo>
                  <a:lnTo>
                    <a:pt x="805141" y="519004"/>
                  </a:lnTo>
                  <a:lnTo>
                    <a:pt x="813452" y="471435"/>
                  </a:lnTo>
                  <a:lnTo>
                    <a:pt x="816292" y="422198"/>
                  </a:lnTo>
                  <a:lnTo>
                    <a:pt x="813452" y="372961"/>
                  </a:lnTo>
                  <a:lnTo>
                    <a:pt x="805141" y="325393"/>
                  </a:lnTo>
                  <a:lnTo>
                    <a:pt x="791678" y="279809"/>
                  </a:lnTo>
                  <a:lnTo>
                    <a:pt x="773379" y="236527"/>
                  </a:lnTo>
                  <a:lnTo>
                    <a:pt x="750560" y="195863"/>
                  </a:lnTo>
                  <a:lnTo>
                    <a:pt x="723539" y="158135"/>
                  </a:lnTo>
                  <a:lnTo>
                    <a:pt x="692632" y="123659"/>
                  </a:lnTo>
                  <a:lnTo>
                    <a:pt x="658156" y="92752"/>
                  </a:lnTo>
                  <a:lnTo>
                    <a:pt x="620428" y="65731"/>
                  </a:lnTo>
                  <a:lnTo>
                    <a:pt x="579765" y="42913"/>
                  </a:lnTo>
                  <a:lnTo>
                    <a:pt x="536483" y="24613"/>
                  </a:lnTo>
                  <a:lnTo>
                    <a:pt x="490899" y="11150"/>
                  </a:lnTo>
                  <a:lnTo>
                    <a:pt x="443330" y="2840"/>
                  </a:lnTo>
                  <a:lnTo>
                    <a:pt x="394093" y="0"/>
                  </a:lnTo>
                  <a:close/>
                </a:path>
              </a:pathLst>
            </a:custGeom>
            <a:solidFill>
              <a:srgbClr val="0C8A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0"/>
            <p:cNvSpPr/>
            <p:nvPr/>
          </p:nvSpPr>
          <p:spPr>
            <a:xfrm>
              <a:off x="895737" y="5666113"/>
              <a:ext cx="343535" cy="343535"/>
            </a:xfrm>
            <a:custGeom>
              <a:avLst/>
              <a:gdLst/>
              <a:ahLst/>
              <a:cxnLst/>
              <a:rect l="l" t="t" r="r" b="b"/>
              <a:pathLst>
                <a:path w="343534" h="343535" extrusionOk="0">
                  <a:moveTo>
                    <a:pt x="171678" y="0"/>
                  </a:moveTo>
                  <a:lnTo>
                    <a:pt x="126038" y="6132"/>
                  </a:lnTo>
                  <a:lnTo>
                    <a:pt x="85027" y="23439"/>
                  </a:lnTo>
                  <a:lnTo>
                    <a:pt x="50282" y="50284"/>
                  </a:lnTo>
                  <a:lnTo>
                    <a:pt x="23438" y="85031"/>
                  </a:lnTo>
                  <a:lnTo>
                    <a:pt x="6132" y="126046"/>
                  </a:lnTo>
                  <a:lnTo>
                    <a:pt x="0" y="171691"/>
                  </a:lnTo>
                  <a:lnTo>
                    <a:pt x="6132" y="217332"/>
                  </a:lnTo>
                  <a:lnTo>
                    <a:pt x="23438" y="258345"/>
                  </a:lnTo>
                  <a:lnTo>
                    <a:pt x="50282" y="293093"/>
                  </a:lnTo>
                  <a:lnTo>
                    <a:pt x="85027" y="319940"/>
                  </a:lnTo>
                  <a:lnTo>
                    <a:pt x="126038" y="337249"/>
                  </a:lnTo>
                  <a:lnTo>
                    <a:pt x="171678" y="343382"/>
                  </a:lnTo>
                  <a:lnTo>
                    <a:pt x="217319" y="337249"/>
                  </a:lnTo>
                  <a:lnTo>
                    <a:pt x="258332" y="319940"/>
                  </a:lnTo>
                  <a:lnTo>
                    <a:pt x="293081" y="293093"/>
                  </a:lnTo>
                  <a:lnTo>
                    <a:pt x="319928" y="258345"/>
                  </a:lnTo>
                  <a:lnTo>
                    <a:pt x="337236" y="217332"/>
                  </a:lnTo>
                  <a:lnTo>
                    <a:pt x="343369" y="171691"/>
                  </a:lnTo>
                  <a:lnTo>
                    <a:pt x="337236" y="126046"/>
                  </a:lnTo>
                  <a:lnTo>
                    <a:pt x="319928" y="85031"/>
                  </a:lnTo>
                  <a:lnTo>
                    <a:pt x="293081" y="50284"/>
                  </a:lnTo>
                  <a:lnTo>
                    <a:pt x="258332" y="23439"/>
                  </a:lnTo>
                  <a:lnTo>
                    <a:pt x="217319" y="6132"/>
                  </a:lnTo>
                  <a:lnTo>
                    <a:pt x="171678" y="0"/>
                  </a:lnTo>
                  <a:close/>
                </a:path>
              </a:pathLst>
            </a:custGeom>
            <a:solidFill>
              <a:srgbClr val="0C8A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0"/>
            <p:cNvSpPr/>
            <p:nvPr/>
          </p:nvSpPr>
          <p:spPr>
            <a:xfrm>
              <a:off x="788563" y="3390832"/>
              <a:ext cx="524510" cy="524510"/>
            </a:xfrm>
            <a:custGeom>
              <a:avLst/>
              <a:gdLst/>
              <a:ahLst/>
              <a:cxnLst/>
              <a:rect l="l" t="t" r="r" b="b"/>
              <a:pathLst>
                <a:path w="524510" h="524510" extrusionOk="0">
                  <a:moveTo>
                    <a:pt x="262026" y="0"/>
                  </a:moveTo>
                  <a:lnTo>
                    <a:pt x="214925" y="4221"/>
                  </a:lnTo>
                  <a:lnTo>
                    <a:pt x="170595" y="16391"/>
                  </a:lnTo>
                  <a:lnTo>
                    <a:pt x="129775" y="35770"/>
                  </a:lnTo>
                  <a:lnTo>
                    <a:pt x="93204" y="61618"/>
                  </a:lnTo>
                  <a:lnTo>
                    <a:pt x="61624" y="93197"/>
                  </a:lnTo>
                  <a:lnTo>
                    <a:pt x="35773" y="129765"/>
                  </a:lnTo>
                  <a:lnTo>
                    <a:pt x="16392" y="170584"/>
                  </a:lnTo>
                  <a:lnTo>
                    <a:pt x="4221" y="214913"/>
                  </a:lnTo>
                  <a:lnTo>
                    <a:pt x="0" y="262013"/>
                  </a:lnTo>
                  <a:lnTo>
                    <a:pt x="4221" y="309114"/>
                  </a:lnTo>
                  <a:lnTo>
                    <a:pt x="16392" y="353444"/>
                  </a:lnTo>
                  <a:lnTo>
                    <a:pt x="35773" y="394264"/>
                  </a:lnTo>
                  <a:lnTo>
                    <a:pt x="61624" y="430835"/>
                  </a:lnTo>
                  <a:lnTo>
                    <a:pt x="93204" y="462415"/>
                  </a:lnTo>
                  <a:lnTo>
                    <a:pt x="129775" y="488266"/>
                  </a:lnTo>
                  <a:lnTo>
                    <a:pt x="170595" y="507647"/>
                  </a:lnTo>
                  <a:lnTo>
                    <a:pt x="214925" y="519818"/>
                  </a:lnTo>
                  <a:lnTo>
                    <a:pt x="262026" y="524040"/>
                  </a:lnTo>
                  <a:lnTo>
                    <a:pt x="309123" y="519818"/>
                  </a:lnTo>
                  <a:lnTo>
                    <a:pt x="353450" y="507647"/>
                  </a:lnTo>
                  <a:lnTo>
                    <a:pt x="394268" y="488266"/>
                  </a:lnTo>
                  <a:lnTo>
                    <a:pt x="430837" y="462415"/>
                  </a:lnTo>
                  <a:lnTo>
                    <a:pt x="462416" y="430835"/>
                  </a:lnTo>
                  <a:lnTo>
                    <a:pt x="488267" y="394264"/>
                  </a:lnTo>
                  <a:lnTo>
                    <a:pt x="507647" y="353444"/>
                  </a:lnTo>
                  <a:lnTo>
                    <a:pt x="519818" y="309114"/>
                  </a:lnTo>
                  <a:lnTo>
                    <a:pt x="524040" y="262013"/>
                  </a:lnTo>
                  <a:lnTo>
                    <a:pt x="519818" y="214913"/>
                  </a:lnTo>
                  <a:lnTo>
                    <a:pt x="507647" y="170584"/>
                  </a:lnTo>
                  <a:lnTo>
                    <a:pt x="488267" y="129765"/>
                  </a:lnTo>
                  <a:lnTo>
                    <a:pt x="462416" y="93197"/>
                  </a:lnTo>
                  <a:lnTo>
                    <a:pt x="430837" y="61618"/>
                  </a:lnTo>
                  <a:lnTo>
                    <a:pt x="394268" y="35770"/>
                  </a:lnTo>
                  <a:lnTo>
                    <a:pt x="353450" y="16391"/>
                  </a:lnTo>
                  <a:lnTo>
                    <a:pt x="309123" y="4221"/>
                  </a:lnTo>
                  <a:lnTo>
                    <a:pt x="262026" y="0"/>
                  </a:lnTo>
                  <a:close/>
                </a:path>
              </a:pathLst>
            </a:custGeom>
            <a:solidFill>
              <a:srgbClr val="8AC98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0"/>
            <p:cNvSpPr/>
            <p:nvPr/>
          </p:nvSpPr>
          <p:spPr>
            <a:xfrm>
              <a:off x="710570" y="4120818"/>
              <a:ext cx="343535" cy="343535"/>
            </a:xfrm>
            <a:custGeom>
              <a:avLst/>
              <a:gdLst/>
              <a:ahLst/>
              <a:cxnLst/>
              <a:rect l="l" t="t" r="r" b="b"/>
              <a:pathLst>
                <a:path w="343534" h="343535" extrusionOk="0">
                  <a:moveTo>
                    <a:pt x="171678" y="0"/>
                  </a:moveTo>
                  <a:lnTo>
                    <a:pt x="126038" y="6133"/>
                  </a:lnTo>
                  <a:lnTo>
                    <a:pt x="85027" y="23441"/>
                  </a:lnTo>
                  <a:lnTo>
                    <a:pt x="50282" y="50288"/>
                  </a:lnTo>
                  <a:lnTo>
                    <a:pt x="23438" y="85037"/>
                  </a:lnTo>
                  <a:lnTo>
                    <a:pt x="6132" y="126050"/>
                  </a:lnTo>
                  <a:lnTo>
                    <a:pt x="0" y="171691"/>
                  </a:lnTo>
                  <a:lnTo>
                    <a:pt x="6132" y="217332"/>
                  </a:lnTo>
                  <a:lnTo>
                    <a:pt x="23438" y="258345"/>
                  </a:lnTo>
                  <a:lnTo>
                    <a:pt x="50282" y="293093"/>
                  </a:lnTo>
                  <a:lnTo>
                    <a:pt x="85027" y="319940"/>
                  </a:lnTo>
                  <a:lnTo>
                    <a:pt x="126038" y="337249"/>
                  </a:lnTo>
                  <a:lnTo>
                    <a:pt x="171678" y="343382"/>
                  </a:lnTo>
                  <a:lnTo>
                    <a:pt x="217323" y="337249"/>
                  </a:lnTo>
                  <a:lnTo>
                    <a:pt x="258338" y="319940"/>
                  </a:lnTo>
                  <a:lnTo>
                    <a:pt x="293085" y="293093"/>
                  </a:lnTo>
                  <a:lnTo>
                    <a:pt x="319930" y="258345"/>
                  </a:lnTo>
                  <a:lnTo>
                    <a:pt x="337237" y="217332"/>
                  </a:lnTo>
                  <a:lnTo>
                    <a:pt x="343369" y="171691"/>
                  </a:lnTo>
                  <a:lnTo>
                    <a:pt x="337237" y="126050"/>
                  </a:lnTo>
                  <a:lnTo>
                    <a:pt x="319930" y="85037"/>
                  </a:lnTo>
                  <a:lnTo>
                    <a:pt x="293085" y="50288"/>
                  </a:lnTo>
                  <a:lnTo>
                    <a:pt x="258338" y="23441"/>
                  </a:lnTo>
                  <a:lnTo>
                    <a:pt x="217323" y="6133"/>
                  </a:lnTo>
                  <a:lnTo>
                    <a:pt x="171678" y="0"/>
                  </a:lnTo>
                  <a:close/>
                </a:path>
              </a:pathLst>
            </a:custGeom>
            <a:solidFill>
              <a:srgbClr val="1EA1A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0"/>
            <p:cNvSpPr/>
            <p:nvPr/>
          </p:nvSpPr>
          <p:spPr>
            <a:xfrm>
              <a:off x="0" y="2686642"/>
              <a:ext cx="552450" cy="687070"/>
            </a:xfrm>
            <a:custGeom>
              <a:avLst/>
              <a:gdLst/>
              <a:ahLst/>
              <a:cxnLst/>
              <a:rect l="l" t="t" r="r" b="b"/>
              <a:pathLst>
                <a:path w="552450" h="687070" extrusionOk="0">
                  <a:moveTo>
                    <a:pt x="201425" y="0"/>
                  </a:moveTo>
                  <a:lnTo>
                    <a:pt x="156739" y="3909"/>
                  </a:lnTo>
                  <a:lnTo>
                    <a:pt x="112227" y="13863"/>
                  </a:lnTo>
                  <a:lnTo>
                    <a:pt x="68430" y="30068"/>
                  </a:lnTo>
                  <a:lnTo>
                    <a:pt x="27198" y="51993"/>
                  </a:lnTo>
                  <a:lnTo>
                    <a:pt x="0" y="71538"/>
                  </a:lnTo>
                  <a:lnTo>
                    <a:pt x="0" y="615233"/>
                  </a:lnTo>
                  <a:lnTo>
                    <a:pt x="46762" y="646057"/>
                  </a:lnTo>
                  <a:lnTo>
                    <a:pt x="86740" y="664269"/>
                  </a:lnTo>
                  <a:lnTo>
                    <a:pt x="128706" y="677260"/>
                  </a:lnTo>
                  <a:lnTo>
                    <a:pt x="172120" y="684824"/>
                  </a:lnTo>
                  <a:lnTo>
                    <a:pt x="216439" y="686754"/>
                  </a:lnTo>
                  <a:lnTo>
                    <a:pt x="261125" y="682845"/>
                  </a:lnTo>
                  <a:lnTo>
                    <a:pt x="305635" y="672891"/>
                  </a:lnTo>
                  <a:lnTo>
                    <a:pt x="349430" y="656686"/>
                  </a:lnTo>
                  <a:lnTo>
                    <a:pt x="390662" y="634760"/>
                  </a:lnTo>
                  <a:lnTo>
                    <a:pt x="427702" y="608143"/>
                  </a:lnTo>
                  <a:lnTo>
                    <a:pt x="460344" y="577375"/>
                  </a:lnTo>
                  <a:lnTo>
                    <a:pt x="488381" y="542997"/>
                  </a:lnTo>
                  <a:lnTo>
                    <a:pt x="511610" y="505549"/>
                  </a:lnTo>
                  <a:lnTo>
                    <a:pt x="529822" y="465571"/>
                  </a:lnTo>
                  <a:lnTo>
                    <a:pt x="542813" y="423606"/>
                  </a:lnTo>
                  <a:lnTo>
                    <a:pt x="550377" y="380193"/>
                  </a:lnTo>
                  <a:lnTo>
                    <a:pt x="552307" y="335872"/>
                  </a:lnTo>
                  <a:lnTo>
                    <a:pt x="548398" y="291186"/>
                  </a:lnTo>
                  <a:lnTo>
                    <a:pt x="538444" y="246674"/>
                  </a:lnTo>
                  <a:lnTo>
                    <a:pt x="522239" y="202877"/>
                  </a:lnTo>
                  <a:lnTo>
                    <a:pt x="500313" y="161645"/>
                  </a:lnTo>
                  <a:lnTo>
                    <a:pt x="473696" y="124605"/>
                  </a:lnTo>
                  <a:lnTo>
                    <a:pt x="442928" y="91963"/>
                  </a:lnTo>
                  <a:lnTo>
                    <a:pt x="408550" y="63925"/>
                  </a:lnTo>
                  <a:lnTo>
                    <a:pt x="371102" y="40697"/>
                  </a:lnTo>
                  <a:lnTo>
                    <a:pt x="331124" y="22484"/>
                  </a:lnTo>
                  <a:lnTo>
                    <a:pt x="289159" y="9493"/>
                  </a:lnTo>
                  <a:lnTo>
                    <a:pt x="245746" y="1930"/>
                  </a:lnTo>
                  <a:lnTo>
                    <a:pt x="201425" y="0"/>
                  </a:lnTo>
                  <a:close/>
                </a:path>
              </a:pathLst>
            </a:custGeom>
            <a:solidFill>
              <a:srgbClr val="41607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0"/>
            <p:cNvSpPr/>
            <p:nvPr/>
          </p:nvSpPr>
          <p:spPr>
            <a:xfrm>
              <a:off x="632360" y="2956092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29" extrusionOk="0">
                  <a:moveTo>
                    <a:pt x="189129" y="0"/>
                  </a:moveTo>
                  <a:lnTo>
                    <a:pt x="144624" y="989"/>
                  </a:lnTo>
                  <a:lnTo>
                    <a:pt x="100467" y="14069"/>
                  </a:lnTo>
                  <a:lnTo>
                    <a:pt x="61334" y="38336"/>
                  </a:lnTo>
                  <a:lnTo>
                    <a:pt x="30995" y="70907"/>
                  </a:lnTo>
                  <a:lnTo>
                    <a:pt x="10276" y="109620"/>
                  </a:lnTo>
                  <a:lnTo>
                    <a:pt x="0" y="152311"/>
                  </a:lnTo>
                  <a:lnTo>
                    <a:pt x="989" y="196814"/>
                  </a:lnTo>
                  <a:lnTo>
                    <a:pt x="14069" y="240967"/>
                  </a:lnTo>
                  <a:lnTo>
                    <a:pt x="38340" y="280101"/>
                  </a:lnTo>
                  <a:lnTo>
                    <a:pt x="70913" y="310442"/>
                  </a:lnTo>
                  <a:lnTo>
                    <a:pt x="109627" y="331164"/>
                  </a:lnTo>
                  <a:lnTo>
                    <a:pt x="152317" y="341444"/>
                  </a:lnTo>
                  <a:lnTo>
                    <a:pt x="196822" y="340456"/>
                  </a:lnTo>
                  <a:lnTo>
                    <a:pt x="240980" y="327378"/>
                  </a:lnTo>
                  <a:lnTo>
                    <a:pt x="280113" y="303106"/>
                  </a:lnTo>
                  <a:lnTo>
                    <a:pt x="310451" y="270530"/>
                  </a:lnTo>
                  <a:lnTo>
                    <a:pt x="331170" y="231815"/>
                  </a:lnTo>
                  <a:lnTo>
                    <a:pt x="341447" y="189124"/>
                  </a:lnTo>
                  <a:lnTo>
                    <a:pt x="340457" y="144620"/>
                  </a:lnTo>
                  <a:lnTo>
                    <a:pt x="327378" y="100467"/>
                  </a:lnTo>
                  <a:lnTo>
                    <a:pt x="303107" y="61334"/>
                  </a:lnTo>
                  <a:lnTo>
                    <a:pt x="270533" y="30995"/>
                  </a:lnTo>
                  <a:lnTo>
                    <a:pt x="231820" y="10276"/>
                  </a:lnTo>
                  <a:lnTo>
                    <a:pt x="189129" y="0"/>
                  </a:lnTo>
                  <a:close/>
                </a:path>
              </a:pathLst>
            </a:custGeom>
            <a:solidFill>
              <a:srgbClr val="41607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0"/>
            <p:cNvSpPr/>
            <p:nvPr/>
          </p:nvSpPr>
          <p:spPr>
            <a:xfrm>
              <a:off x="0" y="1551123"/>
              <a:ext cx="382905" cy="520700"/>
            </a:xfrm>
            <a:custGeom>
              <a:avLst/>
              <a:gdLst/>
              <a:ahLst/>
              <a:cxnLst/>
              <a:rect l="l" t="t" r="r" b="b"/>
              <a:pathLst>
                <a:path w="382905" h="520700" extrusionOk="0">
                  <a:moveTo>
                    <a:pt x="136749" y="0"/>
                  </a:moveTo>
                  <a:lnTo>
                    <a:pt x="92227" y="1328"/>
                  </a:lnTo>
                  <a:lnTo>
                    <a:pt x="48197" y="10340"/>
                  </a:lnTo>
                  <a:lnTo>
                    <a:pt x="5691" y="27180"/>
                  </a:lnTo>
                  <a:lnTo>
                    <a:pt x="0" y="30715"/>
                  </a:lnTo>
                  <a:lnTo>
                    <a:pt x="0" y="489252"/>
                  </a:lnTo>
                  <a:lnTo>
                    <a:pt x="21729" y="500631"/>
                  </a:lnTo>
                  <a:lnTo>
                    <a:pt x="64143" y="514234"/>
                  </a:lnTo>
                  <a:lnTo>
                    <a:pt x="108127" y="520444"/>
                  </a:lnTo>
                  <a:lnTo>
                    <a:pt x="152650" y="519117"/>
                  </a:lnTo>
                  <a:lnTo>
                    <a:pt x="196682" y="510107"/>
                  </a:lnTo>
                  <a:lnTo>
                    <a:pt x="239191" y="493267"/>
                  </a:lnTo>
                  <a:lnTo>
                    <a:pt x="279148" y="468453"/>
                  </a:lnTo>
                  <a:lnTo>
                    <a:pt x="314052" y="436929"/>
                  </a:lnTo>
                  <a:lnTo>
                    <a:pt x="342000" y="400744"/>
                  </a:lnTo>
                  <a:lnTo>
                    <a:pt x="362847" y="360929"/>
                  </a:lnTo>
                  <a:lnTo>
                    <a:pt x="376448" y="318514"/>
                  </a:lnTo>
                  <a:lnTo>
                    <a:pt x="382658" y="274530"/>
                  </a:lnTo>
                  <a:lnTo>
                    <a:pt x="381330" y="230008"/>
                  </a:lnTo>
                  <a:lnTo>
                    <a:pt x="372320" y="185979"/>
                  </a:lnTo>
                  <a:lnTo>
                    <a:pt x="355483" y="143472"/>
                  </a:lnTo>
                  <a:lnTo>
                    <a:pt x="330672" y="103519"/>
                  </a:lnTo>
                  <a:lnTo>
                    <a:pt x="299148" y="68611"/>
                  </a:lnTo>
                  <a:lnTo>
                    <a:pt x="262963" y="40660"/>
                  </a:lnTo>
                  <a:lnTo>
                    <a:pt x="223148" y="19811"/>
                  </a:lnTo>
                  <a:lnTo>
                    <a:pt x="180733" y="6209"/>
                  </a:lnTo>
                  <a:lnTo>
                    <a:pt x="136749" y="0"/>
                  </a:lnTo>
                  <a:close/>
                </a:path>
              </a:pathLst>
            </a:custGeom>
            <a:solidFill>
              <a:srgbClr val="934C8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0"/>
            <p:cNvSpPr/>
            <p:nvPr/>
          </p:nvSpPr>
          <p:spPr>
            <a:xfrm>
              <a:off x="302763" y="1154378"/>
              <a:ext cx="351155" cy="351155"/>
            </a:xfrm>
            <a:custGeom>
              <a:avLst/>
              <a:gdLst/>
              <a:ahLst/>
              <a:cxnLst/>
              <a:rect l="l" t="t" r="r" b="b"/>
              <a:pathLst>
                <a:path w="351155" h="351155" extrusionOk="0">
                  <a:moveTo>
                    <a:pt x="155013" y="0"/>
                  </a:moveTo>
                  <a:lnTo>
                    <a:pt x="110586" y="11146"/>
                  </a:lnTo>
                  <a:lnTo>
                    <a:pt x="69264" y="34345"/>
                  </a:lnTo>
                  <a:lnTo>
                    <a:pt x="35537" y="67624"/>
                  </a:lnTo>
                  <a:lnTo>
                    <a:pt x="12528" y="107227"/>
                  </a:lnTo>
                  <a:lnTo>
                    <a:pt x="572" y="150798"/>
                  </a:lnTo>
                  <a:lnTo>
                    <a:pt x="0" y="195976"/>
                  </a:lnTo>
                  <a:lnTo>
                    <a:pt x="11145" y="240406"/>
                  </a:lnTo>
                  <a:lnTo>
                    <a:pt x="34339" y="281728"/>
                  </a:lnTo>
                  <a:lnTo>
                    <a:pt x="67623" y="315456"/>
                  </a:lnTo>
                  <a:lnTo>
                    <a:pt x="107227" y="338464"/>
                  </a:lnTo>
                  <a:lnTo>
                    <a:pt x="150797" y="350421"/>
                  </a:lnTo>
                  <a:lnTo>
                    <a:pt x="195974" y="350993"/>
                  </a:lnTo>
                  <a:lnTo>
                    <a:pt x="240401" y="339848"/>
                  </a:lnTo>
                  <a:lnTo>
                    <a:pt x="281723" y="316653"/>
                  </a:lnTo>
                  <a:lnTo>
                    <a:pt x="315451" y="283369"/>
                  </a:lnTo>
                  <a:lnTo>
                    <a:pt x="338462" y="243762"/>
                  </a:lnTo>
                  <a:lnTo>
                    <a:pt x="350420" y="200191"/>
                  </a:lnTo>
                  <a:lnTo>
                    <a:pt x="350993" y="155013"/>
                  </a:lnTo>
                  <a:lnTo>
                    <a:pt x="339847" y="110587"/>
                  </a:lnTo>
                  <a:lnTo>
                    <a:pt x="316648" y="69270"/>
                  </a:lnTo>
                  <a:lnTo>
                    <a:pt x="283364" y="35542"/>
                  </a:lnTo>
                  <a:lnTo>
                    <a:pt x="243760" y="12531"/>
                  </a:lnTo>
                  <a:lnTo>
                    <a:pt x="200190" y="573"/>
                  </a:lnTo>
                  <a:lnTo>
                    <a:pt x="155013" y="0"/>
                  </a:lnTo>
                  <a:close/>
                </a:path>
              </a:pathLst>
            </a:custGeom>
            <a:solidFill>
              <a:srgbClr val="934C8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0"/>
            <p:cNvSpPr/>
            <p:nvPr/>
          </p:nvSpPr>
          <p:spPr>
            <a:xfrm>
              <a:off x="0" y="118224"/>
              <a:ext cx="956310" cy="1144270"/>
            </a:xfrm>
            <a:custGeom>
              <a:avLst/>
              <a:gdLst/>
              <a:ahLst/>
              <a:cxnLst/>
              <a:rect l="l" t="t" r="r" b="b"/>
              <a:pathLst>
                <a:path w="956310" h="1144270" extrusionOk="0">
                  <a:moveTo>
                    <a:pt x="169964" y="972388"/>
                  </a:moveTo>
                  <a:lnTo>
                    <a:pt x="163842" y="926744"/>
                  </a:lnTo>
                  <a:lnTo>
                    <a:pt x="146532" y="885736"/>
                  </a:lnTo>
                  <a:lnTo>
                    <a:pt x="119684" y="850976"/>
                  </a:lnTo>
                  <a:lnTo>
                    <a:pt x="84937" y="824141"/>
                  </a:lnTo>
                  <a:lnTo>
                    <a:pt x="43929" y="806831"/>
                  </a:lnTo>
                  <a:lnTo>
                    <a:pt x="0" y="800925"/>
                  </a:lnTo>
                  <a:lnTo>
                    <a:pt x="0" y="1143850"/>
                  </a:lnTo>
                  <a:lnTo>
                    <a:pt x="43929" y="1137945"/>
                  </a:lnTo>
                  <a:lnTo>
                    <a:pt x="84937" y="1120635"/>
                  </a:lnTo>
                  <a:lnTo>
                    <a:pt x="119684" y="1093787"/>
                  </a:lnTo>
                  <a:lnTo>
                    <a:pt x="146532" y="1059040"/>
                  </a:lnTo>
                  <a:lnTo>
                    <a:pt x="163842" y="1018019"/>
                  </a:lnTo>
                  <a:lnTo>
                    <a:pt x="169964" y="972388"/>
                  </a:lnTo>
                  <a:close/>
                </a:path>
                <a:path w="956310" h="1144270" extrusionOk="0">
                  <a:moveTo>
                    <a:pt x="955814" y="422198"/>
                  </a:moveTo>
                  <a:lnTo>
                    <a:pt x="952982" y="372960"/>
                  </a:lnTo>
                  <a:lnTo>
                    <a:pt x="944664" y="325386"/>
                  </a:lnTo>
                  <a:lnTo>
                    <a:pt x="931202" y="279806"/>
                  </a:lnTo>
                  <a:lnTo>
                    <a:pt x="912901" y="236524"/>
                  </a:lnTo>
                  <a:lnTo>
                    <a:pt x="890092" y="195859"/>
                  </a:lnTo>
                  <a:lnTo>
                    <a:pt x="863066" y="158140"/>
                  </a:lnTo>
                  <a:lnTo>
                    <a:pt x="832154" y="123659"/>
                  </a:lnTo>
                  <a:lnTo>
                    <a:pt x="797687" y="92748"/>
                  </a:lnTo>
                  <a:lnTo>
                    <a:pt x="759955" y="65735"/>
                  </a:lnTo>
                  <a:lnTo>
                    <a:pt x="719289" y="42913"/>
                  </a:lnTo>
                  <a:lnTo>
                    <a:pt x="676008" y="24612"/>
                  </a:lnTo>
                  <a:lnTo>
                    <a:pt x="630428" y="11150"/>
                  </a:lnTo>
                  <a:lnTo>
                    <a:pt x="582853" y="2844"/>
                  </a:lnTo>
                  <a:lnTo>
                    <a:pt x="533615" y="0"/>
                  </a:lnTo>
                  <a:lnTo>
                    <a:pt x="484378" y="2844"/>
                  </a:lnTo>
                  <a:lnTo>
                    <a:pt x="436816" y="11150"/>
                  </a:lnTo>
                  <a:lnTo>
                    <a:pt x="391236" y="24612"/>
                  </a:lnTo>
                  <a:lnTo>
                    <a:pt x="347954" y="42913"/>
                  </a:lnTo>
                  <a:lnTo>
                    <a:pt x="307289" y="65735"/>
                  </a:lnTo>
                  <a:lnTo>
                    <a:pt x="269557" y="92748"/>
                  </a:lnTo>
                  <a:lnTo>
                    <a:pt x="235077" y="123659"/>
                  </a:lnTo>
                  <a:lnTo>
                    <a:pt x="204177" y="158140"/>
                  </a:lnTo>
                  <a:lnTo>
                    <a:pt x="177152" y="195859"/>
                  </a:lnTo>
                  <a:lnTo>
                    <a:pt x="154330" y="236524"/>
                  </a:lnTo>
                  <a:lnTo>
                    <a:pt x="136029" y="279806"/>
                  </a:lnTo>
                  <a:lnTo>
                    <a:pt x="122567" y="325386"/>
                  </a:lnTo>
                  <a:lnTo>
                    <a:pt x="114261" y="372960"/>
                  </a:lnTo>
                  <a:lnTo>
                    <a:pt x="111417" y="422198"/>
                  </a:lnTo>
                  <a:lnTo>
                    <a:pt x="114261" y="471436"/>
                  </a:lnTo>
                  <a:lnTo>
                    <a:pt x="122567" y="518998"/>
                  </a:lnTo>
                  <a:lnTo>
                    <a:pt x="136029" y="564591"/>
                  </a:lnTo>
                  <a:lnTo>
                    <a:pt x="154330" y="607872"/>
                  </a:lnTo>
                  <a:lnTo>
                    <a:pt x="177152" y="648538"/>
                  </a:lnTo>
                  <a:lnTo>
                    <a:pt x="204177" y="686257"/>
                  </a:lnTo>
                  <a:lnTo>
                    <a:pt x="235077" y="720737"/>
                  </a:lnTo>
                  <a:lnTo>
                    <a:pt x="269557" y="751649"/>
                  </a:lnTo>
                  <a:lnTo>
                    <a:pt x="307289" y="778662"/>
                  </a:lnTo>
                  <a:lnTo>
                    <a:pt x="347954" y="801484"/>
                  </a:lnTo>
                  <a:lnTo>
                    <a:pt x="391236" y="819785"/>
                  </a:lnTo>
                  <a:lnTo>
                    <a:pt x="436816" y="833247"/>
                  </a:lnTo>
                  <a:lnTo>
                    <a:pt x="484378" y="841552"/>
                  </a:lnTo>
                  <a:lnTo>
                    <a:pt x="533615" y="844397"/>
                  </a:lnTo>
                  <a:lnTo>
                    <a:pt x="582853" y="841552"/>
                  </a:lnTo>
                  <a:lnTo>
                    <a:pt x="630428" y="833247"/>
                  </a:lnTo>
                  <a:lnTo>
                    <a:pt x="676008" y="819785"/>
                  </a:lnTo>
                  <a:lnTo>
                    <a:pt x="719289" y="801484"/>
                  </a:lnTo>
                  <a:lnTo>
                    <a:pt x="759955" y="778662"/>
                  </a:lnTo>
                  <a:lnTo>
                    <a:pt x="797687" y="751649"/>
                  </a:lnTo>
                  <a:lnTo>
                    <a:pt x="832154" y="720737"/>
                  </a:lnTo>
                  <a:lnTo>
                    <a:pt x="863066" y="686257"/>
                  </a:lnTo>
                  <a:lnTo>
                    <a:pt x="890092" y="648538"/>
                  </a:lnTo>
                  <a:lnTo>
                    <a:pt x="912901" y="607872"/>
                  </a:lnTo>
                  <a:lnTo>
                    <a:pt x="931202" y="564591"/>
                  </a:lnTo>
                  <a:lnTo>
                    <a:pt x="944664" y="518998"/>
                  </a:lnTo>
                  <a:lnTo>
                    <a:pt x="952982" y="471436"/>
                  </a:lnTo>
                  <a:lnTo>
                    <a:pt x="955814" y="422198"/>
                  </a:lnTo>
                  <a:close/>
                </a:path>
              </a:pathLst>
            </a:custGeom>
            <a:solidFill>
              <a:srgbClr val="0C8A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5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41" name="Google Shape;141;p25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5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8" name="Google Shape;148;p26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" name="Google Shape;149;p26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6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4" name="Google Shape;154;p2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2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0" name="Google Shape;160;p2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2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6" name="Google Shape;166;p2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2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30"/>
          <p:cNvGrpSpPr/>
          <p:nvPr/>
        </p:nvGrpSpPr>
        <p:grpSpPr>
          <a:xfrm>
            <a:off x="-208788" y="0"/>
            <a:ext cx="12609575" cy="2174490"/>
            <a:chOff x="-1" y="5043119"/>
            <a:chExt cx="12192000" cy="1814883"/>
          </a:xfrm>
        </p:grpSpPr>
        <p:pic>
          <p:nvPicPr>
            <p:cNvPr id="173" name="Google Shape;173;p30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0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5" name="Google Shape;175;p30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31"/>
          <p:cNvGrpSpPr/>
          <p:nvPr/>
        </p:nvGrpSpPr>
        <p:grpSpPr>
          <a:xfrm>
            <a:off x="-208788" y="0"/>
            <a:ext cx="12609575" cy="2174490"/>
            <a:chOff x="-1" y="5043119"/>
            <a:chExt cx="12192000" cy="1814883"/>
          </a:xfrm>
        </p:grpSpPr>
        <p:pic>
          <p:nvPicPr>
            <p:cNvPr id="186" name="Google Shape;186;p31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31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8" name="Google Shape;188;p31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32"/>
          <p:cNvGrpSpPr/>
          <p:nvPr/>
        </p:nvGrpSpPr>
        <p:grpSpPr>
          <a:xfrm>
            <a:off x="-208788" y="0"/>
            <a:ext cx="12609575" cy="2174490"/>
            <a:chOff x="-1" y="5043119"/>
            <a:chExt cx="12192000" cy="1814883"/>
          </a:xfrm>
        </p:grpSpPr>
        <p:pic>
          <p:nvPicPr>
            <p:cNvPr id="199" name="Google Shape;199;p32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32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1" name="Google Shape;201;p32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33"/>
          <p:cNvGrpSpPr/>
          <p:nvPr/>
        </p:nvGrpSpPr>
        <p:grpSpPr>
          <a:xfrm>
            <a:off x="-208788" y="0"/>
            <a:ext cx="12609575" cy="2174490"/>
            <a:chOff x="-1" y="5043119"/>
            <a:chExt cx="12192000" cy="1814883"/>
          </a:xfrm>
        </p:grpSpPr>
        <p:pic>
          <p:nvPicPr>
            <p:cNvPr id="212" name="Google Shape;212;p33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33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4" name="Google Shape;214;p33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objects2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566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>
                <a:solidFill>
                  <a:srgbClr val="415E7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8" name="Google Shape;38;p41"/>
          <p:cNvGrpSpPr/>
          <p:nvPr/>
        </p:nvGrpSpPr>
        <p:grpSpPr>
          <a:xfrm rot="-5713666">
            <a:off x="10623557" y="78627"/>
            <a:ext cx="1765287" cy="1591083"/>
            <a:chOff x="65562" y="75628"/>
            <a:chExt cx="1385843" cy="1249083"/>
          </a:xfrm>
        </p:grpSpPr>
        <p:sp>
          <p:nvSpPr>
            <p:cNvPr id="39" name="Google Shape;39;p41"/>
            <p:cNvSpPr/>
            <p:nvPr/>
          </p:nvSpPr>
          <p:spPr>
            <a:xfrm>
              <a:off x="214786" y="235907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 extrusionOk="0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1"/>
            <p:cNvSpPr/>
            <p:nvPr/>
          </p:nvSpPr>
          <p:spPr>
            <a:xfrm>
              <a:off x="922324" y="191725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30" extrusionOk="0">
                  <a:moveTo>
                    <a:pt x="189124" y="0"/>
                  </a:moveTo>
                  <a:lnTo>
                    <a:pt x="144620" y="989"/>
                  </a:lnTo>
                  <a:lnTo>
                    <a:pt x="100467" y="14069"/>
                  </a:lnTo>
                  <a:lnTo>
                    <a:pt x="61334" y="38340"/>
                  </a:lnTo>
                  <a:lnTo>
                    <a:pt x="30995" y="70913"/>
                  </a:lnTo>
                  <a:lnTo>
                    <a:pt x="10276" y="109627"/>
                  </a:lnTo>
                  <a:lnTo>
                    <a:pt x="0" y="152317"/>
                  </a:lnTo>
                  <a:lnTo>
                    <a:pt x="989" y="196822"/>
                  </a:lnTo>
                  <a:lnTo>
                    <a:pt x="14069" y="240980"/>
                  </a:lnTo>
                  <a:lnTo>
                    <a:pt x="38340" y="280113"/>
                  </a:lnTo>
                  <a:lnTo>
                    <a:pt x="70913" y="310451"/>
                  </a:lnTo>
                  <a:lnTo>
                    <a:pt x="109625" y="331170"/>
                  </a:lnTo>
                  <a:lnTo>
                    <a:pt x="152313" y="341447"/>
                  </a:lnTo>
                  <a:lnTo>
                    <a:pt x="196815" y="340457"/>
                  </a:lnTo>
                  <a:lnTo>
                    <a:pt x="240967" y="327378"/>
                  </a:lnTo>
                  <a:lnTo>
                    <a:pt x="280106" y="303107"/>
                  </a:lnTo>
                  <a:lnTo>
                    <a:pt x="310447" y="270533"/>
                  </a:lnTo>
                  <a:lnTo>
                    <a:pt x="331169" y="231820"/>
                  </a:lnTo>
                  <a:lnTo>
                    <a:pt x="341447" y="189129"/>
                  </a:lnTo>
                  <a:lnTo>
                    <a:pt x="340457" y="144624"/>
                  </a:lnTo>
                  <a:lnTo>
                    <a:pt x="327378" y="100467"/>
                  </a:lnTo>
                  <a:lnTo>
                    <a:pt x="303106" y="61334"/>
                  </a:lnTo>
                  <a:lnTo>
                    <a:pt x="270530" y="30995"/>
                  </a:lnTo>
                  <a:lnTo>
                    <a:pt x="231815" y="10276"/>
                  </a:lnTo>
                  <a:lnTo>
                    <a:pt x="189124" y="0"/>
                  </a:lnTo>
                  <a:close/>
                </a:path>
              </a:pathLst>
            </a:custGeom>
            <a:solidFill>
              <a:srgbClr val="41607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1"/>
            <p:cNvSpPr/>
            <p:nvPr/>
          </p:nvSpPr>
          <p:spPr>
            <a:xfrm>
              <a:off x="835455" y="708761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 extrusionOk="0">
                  <a:moveTo>
                    <a:pt x="307911" y="0"/>
                  </a:moveTo>
                  <a:lnTo>
                    <a:pt x="262411" y="3338"/>
                  </a:lnTo>
                  <a:lnTo>
                    <a:pt x="218983" y="13036"/>
                  </a:lnTo>
                  <a:lnTo>
                    <a:pt x="178104" y="28618"/>
                  </a:lnTo>
                  <a:lnTo>
                    <a:pt x="140251" y="49606"/>
                  </a:lnTo>
                  <a:lnTo>
                    <a:pt x="105899" y="75526"/>
                  </a:lnTo>
                  <a:lnTo>
                    <a:pt x="75526" y="105899"/>
                  </a:lnTo>
                  <a:lnTo>
                    <a:pt x="49606" y="140251"/>
                  </a:lnTo>
                  <a:lnTo>
                    <a:pt x="28618" y="178104"/>
                  </a:lnTo>
                  <a:lnTo>
                    <a:pt x="13036" y="218983"/>
                  </a:lnTo>
                  <a:lnTo>
                    <a:pt x="3338" y="262411"/>
                  </a:lnTo>
                  <a:lnTo>
                    <a:pt x="0" y="307911"/>
                  </a:lnTo>
                  <a:lnTo>
                    <a:pt x="3338" y="353411"/>
                  </a:lnTo>
                  <a:lnTo>
                    <a:pt x="13036" y="396839"/>
                  </a:lnTo>
                  <a:lnTo>
                    <a:pt x="28618" y="437718"/>
                  </a:lnTo>
                  <a:lnTo>
                    <a:pt x="49606" y="475571"/>
                  </a:lnTo>
                  <a:lnTo>
                    <a:pt x="75526" y="509923"/>
                  </a:lnTo>
                  <a:lnTo>
                    <a:pt x="105899" y="540296"/>
                  </a:lnTo>
                  <a:lnTo>
                    <a:pt x="140251" y="566216"/>
                  </a:lnTo>
                  <a:lnTo>
                    <a:pt x="178104" y="587204"/>
                  </a:lnTo>
                  <a:lnTo>
                    <a:pt x="218983" y="602786"/>
                  </a:lnTo>
                  <a:lnTo>
                    <a:pt x="262411" y="612484"/>
                  </a:lnTo>
                  <a:lnTo>
                    <a:pt x="307911" y="615823"/>
                  </a:lnTo>
                  <a:lnTo>
                    <a:pt x="353415" y="612484"/>
                  </a:lnTo>
                  <a:lnTo>
                    <a:pt x="396845" y="602786"/>
                  </a:lnTo>
                  <a:lnTo>
                    <a:pt x="437726" y="587204"/>
                  </a:lnTo>
                  <a:lnTo>
                    <a:pt x="475581" y="566216"/>
                  </a:lnTo>
                  <a:lnTo>
                    <a:pt x="509933" y="540296"/>
                  </a:lnTo>
                  <a:lnTo>
                    <a:pt x="540308" y="509923"/>
                  </a:lnTo>
                  <a:lnTo>
                    <a:pt x="566228" y="475571"/>
                  </a:lnTo>
                  <a:lnTo>
                    <a:pt x="587217" y="437718"/>
                  </a:lnTo>
                  <a:lnTo>
                    <a:pt x="602798" y="396839"/>
                  </a:lnTo>
                  <a:lnTo>
                    <a:pt x="612497" y="353411"/>
                  </a:lnTo>
                  <a:lnTo>
                    <a:pt x="615835" y="307911"/>
                  </a:lnTo>
                  <a:lnTo>
                    <a:pt x="612497" y="262411"/>
                  </a:lnTo>
                  <a:lnTo>
                    <a:pt x="602798" y="218983"/>
                  </a:lnTo>
                  <a:lnTo>
                    <a:pt x="587217" y="178104"/>
                  </a:lnTo>
                  <a:lnTo>
                    <a:pt x="566228" y="140251"/>
                  </a:lnTo>
                  <a:lnTo>
                    <a:pt x="540308" y="105899"/>
                  </a:lnTo>
                  <a:lnTo>
                    <a:pt x="509933" y="75526"/>
                  </a:lnTo>
                  <a:lnTo>
                    <a:pt x="475581" y="49606"/>
                  </a:lnTo>
                  <a:lnTo>
                    <a:pt x="437726" y="28618"/>
                  </a:lnTo>
                  <a:lnTo>
                    <a:pt x="396845" y="13036"/>
                  </a:lnTo>
                  <a:lnTo>
                    <a:pt x="353415" y="3338"/>
                  </a:lnTo>
                  <a:lnTo>
                    <a:pt x="307911" y="0"/>
                  </a:lnTo>
                  <a:close/>
                </a:path>
              </a:pathLst>
            </a:custGeom>
            <a:solidFill>
              <a:srgbClr val="0C8A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" name="Google Shape;42;p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5562" y="688900"/>
              <a:ext cx="152260" cy="152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1"/>
            <p:cNvSpPr/>
            <p:nvPr/>
          </p:nvSpPr>
          <p:spPr>
            <a:xfrm>
              <a:off x="416514" y="100515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80" extrusionOk="0">
                  <a:moveTo>
                    <a:pt x="160608" y="0"/>
                  </a:moveTo>
                  <a:lnTo>
                    <a:pt x="114746" y="3361"/>
                  </a:lnTo>
                  <a:lnTo>
                    <a:pt x="72467" y="20311"/>
                  </a:lnTo>
                  <a:lnTo>
                    <a:pt x="36987" y="49562"/>
                  </a:lnTo>
                  <a:lnTo>
                    <a:pt x="11522" y="89824"/>
                  </a:lnTo>
                  <a:lnTo>
                    <a:pt x="0" y="136046"/>
                  </a:lnTo>
                  <a:lnTo>
                    <a:pt x="3357" y="181905"/>
                  </a:lnTo>
                  <a:lnTo>
                    <a:pt x="20305" y="224184"/>
                  </a:lnTo>
                  <a:lnTo>
                    <a:pt x="49555" y="259667"/>
                  </a:lnTo>
                  <a:lnTo>
                    <a:pt x="89818" y="285138"/>
                  </a:lnTo>
                  <a:lnTo>
                    <a:pt x="136041" y="296655"/>
                  </a:lnTo>
                  <a:lnTo>
                    <a:pt x="181903" y="293293"/>
                  </a:lnTo>
                  <a:lnTo>
                    <a:pt x="224185" y="276343"/>
                  </a:lnTo>
                  <a:lnTo>
                    <a:pt x="259672" y="247092"/>
                  </a:lnTo>
                  <a:lnTo>
                    <a:pt x="285144" y="206830"/>
                  </a:lnTo>
                  <a:lnTo>
                    <a:pt x="296655" y="160607"/>
                  </a:lnTo>
                  <a:lnTo>
                    <a:pt x="293290" y="114746"/>
                  </a:lnTo>
                  <a:lnTo>
                    <a:pt x="276340" y="72465"/>
                  </a:lnTo>
                  <a:lnTo>
                    <a:pt x="247092" y="36982"/>
                  </a:lnTo>
                  <a:lnTo>
                    <a:pt x="206836" y="11516"/>
                  </a:lnTo>
                  <a:lnTo>
                    <a:pt x="160608" y="0"/>
                  </a:lnTo>
                  <a:close/>
                </a:path>
              </a:pathLst>
            </a:custGeom>
            <a:solidFill>
              <a:srgbClr val="8AC98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" name="Google Shape;44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451" y="75628"/>
              <a:ext cx="238142" cy="2381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35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6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6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6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7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7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37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7" name="Google Shape;47;p9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48;p9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l="30622" t="-2" r="34584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4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"/>
          <p:cNvSpPr txBox="1">
            <a:spLocks noGrp="1"/>
          </p:cNvSpPr>
          <p:nvPr>
            <p:ph type="body" idx="1"/>
          </p:nvPr>
        </p:nvSpPr>
        <p:spPr>
          <a:xfrm>
            <a:off x="1754189" y="1248896"/>
            <a:ext cx="8609806" cy="111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/>
              <a:t>UASC TOT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/>
              <a:t>Module 2.3 – Planning for UASC</a:t>
            </a:r>
            <a:endParaRPr/>
          </a:p>
        </p:txBody>
      </p:sp>
      <p:sp>
        <p:nvSpPr>
          <p:cNvPr id="255" name="Google Shape;255;p1"/>
          <p:cNvSpPr txBox="1">
            <a:spLocks noGrp="1"/>
          </p:cNvSpPr>
          <p:nvPr>
            <p:ph type="body" idx="2"/>
          </p:nvPr>
        </p:nvSpPr>
        <p:spPr>
          <a:xfrm>
            <a:off x="1754187" y="3429000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800" b="0" i="1" u="none" strike="noStrike">
                <a:latin typeface="Calibri"/>
                <a:ea typeface="Calibri"/>
                <a:cs typeface="Calibri"/>
                <a:sym typeface="Calibri"/>
              </a:rPr>
              <a:t>By the end of the session participants will be able to:</a:t>
            </a:r>
            <a:br>
              <a:rPr lang="en-GB" sz="1800" b="0" i="1" u="none" strike="noStrike">
                <a:latin typeface="Calibri"/>
                <a:ea typeface="Calibri"/>
                <a:cs typeface="Calibri"/>
                <a:sym typeface="Calibri"/>
              </a:rPr>
            </a:br>
            <a:endParaRPr b="0" i="1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GB" sz="1800" b="0" i="0" u="none" strike="noStrike">
                <a:latin typeface="Calibri"/>
                <a:ea typeface="Calibri"/>
                <a:cs typeface="Calibri"/>
                <a:sym typeface="Calibri"/>
              </a:rPr>
              <a:t>Describe priority actions in emergency response to UASC</a:t>
            </a:r>
            <a:br>
              <a:rPr lang="en-GB" sz="1800" b="0" i="0" u="none" strike="noStrike"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GB" sz="1800" b="0" i="0" u="none" strike="noStrike">
                <a:latin typeface="Calibri"/>
                <a:ea typeface="Calibri"/>
                <a:cs typeface="Calibri"/>
                <a:sym typeface="Calibri"/>
              </a:rPr>
              <a:t>Explain the importance of prioritising actions using a triage system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br>
              <a:rPr lang="en-GB"/>
            </a:br>
            <a:endParaRPr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FBE81D-3D17-35BE-91FE-BCF8E37FD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355" y="4943624"/>
            <a:ext cx="5267727" cy="20029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8" descr="Screen Shot 2019-10-07 at 9.08.18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2525" y="0"/>
            <a:ext cx="917947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8"/>
          <p:cNvSpPr txBox="1"/>
          <p:nvPr/>
        </p:nvSpPr>
        <p:spPr>
          <a:xfrm>
            <a:off x="628159" y="1072633"/>
            <a:ext cx="60987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Standard 13</a:t>
            </a:r>
            <a:endParaRPr sz="3200" b="1" i="0" u="none" strike="noStrike" cap="none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3" name="Google Shape;263;p38"/>
          <p:cNvSpPr/>
          <p:nvPr/>
        </p:nvSpPr>
        <p:spPr>
          <a:xfrm>
            <a:off x="5861853" y="4991316"/>
            <a:ext cx="1730053" cy="59626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body" idx="1"/>
          </p:nvPr>
        </p:nvSpPr>
        <p:spPr>
          <a:xfrm>
            <a:off x="252423" y="1353592"/>
            <a:ext cx="3431304" cy="338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08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26126"/>
              <a:buNone/>
            </a:pPr>
            <a:r>
              <a:rPr lang="en-GB" sz="24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Family separation is prevented, and unaccompanied and separated children receive care and protection in timely, safe, appropriate and accessible ways in accordance with their rights and best interests.”</a:t>
            </a:r>
            <a:endParaRPr sz="24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0" name="Google Shape;270;p39" descr="Screen Shot 2019-10-07 at 9.06.5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5611" y="386590"/>
            <a:ext cx="1498650" cy="174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863" y="386590"/>
            <a:ext cx="2468071" cy="64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9223" y="2834640"/>
            <a:ext cx="8360356" cy="38113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39"/>
          <p:cNvGrpSpPr/>
          <p:nvPr/>
        </p:nvGrpSpPr>
        <p:grpSpPr>
          <a:xfrm rot="1415781">
            <a:off x="5702632" y="539099"/>
            <a:ext cx="979340" cy="1040548"/>
            <a:chOff x="10883591" y="5571442"/>
            <a:chExt cx="979340" cy="1040548"/>
          </a:xfrm>
        </p:grpSpPr>
        <p:pic>
          <p:nvPicPr>
            <p:cNvPr id="274" name="Google Shape;274;p3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39" descr="Point d’interrogation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"/>
          <p:cNvSpPr/>
          <p:nvPr/>
        </p:nvSpPr>
        <p:spPr>
          <a:xfrm>
            <a:off x="545102" y="1867496"/>
            <a:ext cx="10994368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You are a core group of experienced CP workers from a small number of international NGOs – the first to arrive in country. The response from the international community will grow over the coming days.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At an emergency meeting convened by UNICEF you have been requested to 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take on a lead role in planning and initiating a response to UASC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, working with government and other local actors where possible. </a:t>
            </a:r>
            <a:b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Develop a draft plan of action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for the initial emergency response i.e. the first 5 days. You do not need to go into detail about how the actions would be implemented. </a:t>
            </a:r>
            <a:r>
              <a:rPr lang="en-GB" sz="2000" b="1" i="0" u="none" strike="noStrike" cap="none" dirty="0">
                <a:solidFill>
                  <a:srgbClr val="993366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You should be able to provide a rationale for your decisions</a:t>
            </a:r>
            <a:r>
              <a:rPr lang="en-GB" sz="2000" b="1" dirty="0">
                <a:solidFill>
                  <a:srgbClr val="993366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After 20 mins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reconvene in plenary to present your plan. 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	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Refer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to pgs. 154 – 155 of Standard 13 of the Minimum Standards for Child Protection in Humanitarian Action. 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281" name="Google Shape;281;p3"/>
          <p:cNvSpPr txBox="1"/>
          <p:nvPr/>
        </p:nvSpPr>
        <p:spPr>
          <a:xfrm>
            <a:off x="545102" y="1036767"/>
            <a:ext cx="93136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35B2B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1 – Identifying Priority Actions in UASC Response</a:t>
            </a:r>
            <a:endParaRPr sz="2400" b="1" i="0" u="none" strike="noStrike" cap="none" dirty="0">
              <a:solidFill>
                <a:srgbClr val="35B2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3640" y="404808"/>
            <a:ext cx="1054282" cy="89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"/>
          <p:cNvSpPr txBox="1"/>
          <p:nvPr/>
        </p:nvSpPr>
        <p:spPr>
          <a:xfrm>
            <a:off x="606249" y="2093609"/>
            <a:ext cx="1119780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1" u="none" strike="noStrike" cap="none" dirty="0">
                <a:solidFill>
                  <a:srgbClr val="92D05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What? </a:t>
            </a:r>
            <a:r>
              <a:rPr lang="en-GB" sz="20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 triage system is a structured way of deciding on priorities.</a:t>
            </a:r>
            <a:endParaRPr sz="20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1" u="none" strike="noStrike" cap="none" dirty="0">
              <a:solidFill>
                <a:srgbClr val="993366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1" u="none" strike="noStrike" cap="none" dirty="0">
                <a:solidFill>
                  <a:srgbClr val="92D05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When? </a:t>
            </a:r>
            <a:r>
              <a:rPr lang="en-GB" sz="20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Most relevant in </a:t>
            </a:r>
            <a:r>
              <a:rPr lang="en-GB" sz="2000" b="1" i="0" u="sng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rapid onset </a:t>
            </a:r>
            <a:r>
              <a:rPr lang="en-GB" sz="20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emergencies e.g. earthquake, tsunami. </a:t>
            </a:r>
            <a:endParaRPr sz="20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 other emergencies documentation of 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all UASC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should be carried out before tracing begins in order that information is not forgotten by children.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1" u="none" strike="noStrike" cap="none" dirty="0">
                <a:solidFill>
                  <a:srgbClr val="92D05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Why?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Amongst the UASC there are likely to be some whose family are close by and easy to locate e.g. by mobile telephone – “traditional” approaches to IDTR may mean opportunities are lost to rapidly reunite some of those UASC. 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However,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 addition, an initial assessment of the level of risk to children should also be made i.e. physical, emotional, security issues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288" name="Google Shape;288;p4" descr="Hel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0631" y="336784"/>
            <a:ext cx="1069268" cy="106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59A92-0F6C-2326-A1E5-B218A8980095}"/>
              </a:ext>
            </a:extLst>
          </p:cNvPr>
          <p:cNvSpPr txBox="1"/>
          <p:nvPr/>
        </p:nvSpPr>
        <p:spPr>
          <a:xfrm>
            <a:off x="606249" y="872668"/>
            <a:ext cx="60981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rgbClr val="35B2B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a triage system </a:t>
            </a:r>
            <a:endParaRPr lang="en-GB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5" descr="Document2 - Microsoft Word"/>
          <p:cNvPicPr preferRelativeResize="0"/>
          <p:nvPr/>
        </p:nvPicPr>
        <p:blipFill rotWithShape="1">
          <a:blip r:embed="rId3">
            <a:alphaModFix/>
          </a:blip>
          <a:srcRect l="11387" t="34242" r="16905" b="3779"/>
          <a:stretch/>
        </p:blipFill>
        <p:spPr>
          <a:xfrm>
            <a:off x="559480" y="928599"/>
            <a:ext cx="10789888" cy="5332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"/>
          <p:cNvSpPr/>
          <p:nvPr/>
        </p:nvSpPr>
        <p:spPr>
          <a:xfrm>
            <a:off x="594477" y="1809673"/>
            <a:ext cx="11434925" cy="475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 are going to do a role play in your group.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purpose of the role play is to practice using a system of triage. 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Take 5 minutes </a:t>
            </a:r>
            <a: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read the role play cards and ask for any clarifications. 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Then in each group one person should take the role of the child and two people should take the role of child protection workers. The remaining person/s should observe the interview. 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Then switch roles for the second role play card so you each take on a new role. 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After 15 mins complete the role play</a:t>
            </a:r>
            <a: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and come back to plenary</a:t>
            </a:r>
            <a:r>
              <a:rPr lang="en-GB" sz="20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rgbClr val="9933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6"/>
          <p:cNvSpPr txBox="1"/>
          <p:nvPr/>
        </p:nvSpPr>
        <p:spPr>
          <a:xfrm>
            <a:off x="594477" y="817971"/>
            <a:ext cx="8569647" cy="60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35B2B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2 - Prioritising Actions through a Triage System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7280" y="603268"/>
            <a:ext cx="1054282" cy="89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851</Words>
  <Application>Microsoft Macintosh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Noto Sans Symbols</vt:lpstr>
      <vt:lpstr>Helvetica Neue Light</vt:lpstr>
      <vt:lpstr>Arial</vt:lpstr>
      <vt:lpstr>Calibri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Kyra Loat</cp:lastModifiedBy>
  <cp:revision>2</cp:revision>
  <dcterms:created xsi:type="dcterms:W3CDTF">2017-12-20T18:51:03Z</dcterms:created>
  <dcterms:modified xsi:type="dcterms:W3CDTF">2023-09-12T22:14:40Z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0x010100BFE899AF83B04C42AD08B91EA0A3BDD1</vt:lpwstr>
  </property>
  <property fmtid="{D5CDD505-2E9C-101B-9397-08002B2CF9AE}" pid="3" name="Order">
    <vt:r8>139000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