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00503000000020004"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efk1J3mv5E5Msw3kO32Rihmef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72"/>
  </p:normalViewPr>
  <p:slideViewPr>
    <p:cSldViewPr snapToGrid="0">
      <p:cViewPr varScale="1">
        <p:scale>
          <a:sx n="99" d="100"/>
          <a:sy n="99" d="100"/>
        </p:scale>
        <p:origin x="40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6dfe691a2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26dfe691a2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10"/>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1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0"/>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64"/>
        <p:cNvGrpSpPr/>
        <p:nvPr/>
      </p:nvGrpSpPr>
      <p:grpSpPr>
        <a:xfrm>
          <a:off x="0" y="0"/>
          <a:ext cx="0" cy="0"/>
          <a:chOff x="0" y="0"/>
          <a:chExt cx="0" cy="0"/>
        </a:xfrm>
      </p:grpSpPr>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9"/>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67" name="Google Shape;67;p19"/>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8" name="Google Shape;68;p1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3" name="Google Shape;73;p20"/>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74" name="Google Shape;74;p20"/>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20"/>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0"/>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77"/>
        <p:cNvGrpSpPr/>
        <p:nvPr/>
      </p:nvGrpSpPr>
      <p:grpSpPr>
        <a:xfrm>
          <a:off x="0" y="0"/>
          <a:ext cx="0" cy="0"/>
          <a:chOff x="0" y="0"/>
          <a:chExt cx="0" cy="0"/>
        </a:xfrm>
      </p:grpSpPr>
      <p:sp>
        <p:nvSpPr>
          <p:cNvPr id="78" name="Google Shape;78;p2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9" name="Google Shape;79;p21"/>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80" name="Google Shape;80;p21"/>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21"/>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1"/>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5" name="Google Shape;85;p22"/>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86" name="Google Shape;86;p22"/>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22"/>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2"/>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89"/>
        <p:cNvGrpSpPr/>
        <p:nvPr/>
      </p:nvGrpSpPr>
      <p:grpSpPr>
        <a:xfrm>
          <a:off x="0" y="0"/>
          <a:ext cx="0" cy="0"/>
          <a:chOff x="0" y="0"/>
          <a:chExt cx="0" cy="0"/>
        </a:xfrm>
      </p:grpSpPr>
      <p:grpSp>
        <p:nvGrpSpPr>
          <p:cNvPr id="90" name="Google Shape;90;p23"/>
          <p:cNvGrpSpPr/>
          <p:nvPr/>
        </p:nvGrpSpPr>
        <p:grpSpPr>
          <a:xfrm>
            <a:off x="0" y="5303521"/>
            <a:ext cx="12192000" cy="1639827"/>
            <a:chOff x="0" y="5303521"/>
            <a:chExt cx="12192000" cy="1639827"/>
          </a:xfrm>
        </p:grpSpPr>
        <p:pic>
          <p:nvPicPr>
            <p:cNvPr id="91" name="Google Shape;91;p23"/>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2" name="Google Shape;92;p23"/>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93" name="Google Shape;93;p2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3"/>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3"/>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96"/>
        <p:cNvGrpSpPr/>
        <p:nvPr/>
      </p:nvGrpSpPr>
      <p:grpSpPr>
        <a:xfrm>
          <a:off x="0" y="0"/>
          <a:ext cx="0" cy="0"/>
          <a:chOff x="0" y="0"/>
          <a:chExt cx="0" cy="0"/>
        </a:xfrm>
      </p:grpSpPr>
      <p:grpSp>
        <p:nvGrpSpPr>
          <p:cNvPr id="97" name="Google Shape;97;p24"/>
          <p:cNvGrpSpPr/>
          <p:nvPr/>
        </p:nvGrpSpPr>
        <p:grpSpPr>
          <a:xfrm>
            <a:off x="0" y="5303521"/>
            <a:ext cx="12192000" cy="1639827"/>
            <a:chOff x="0" y="5303521"/>
            <a:chExt cx="12192000" cy="1639827"/>
          </a:xfrm>
        </p:grpSpPr>
        <p:pic>
          <p:nvPicPr>
            <p:cNvPr id="98" name="Google Shape;98;p24"/>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9" name="Google Shape;99;p24"/>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0" name="Google Shape;100;p2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4"/>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4"/>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5"/>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5"/>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7" name="Google Shape;107;p25"/>
          <p:cNvGrpSpPr/>
          <p:nvPr/>
        </p:nvGrpSpPr>
        <p:grpSpPr>
          <a:xfrm>
            <a:off x="0" y="5303521"/>
            <a:ext cx="12192000" cy="1639827"/>
            <a:chOff x="0" y="5303521"/>
            <a:chExt cx="12192000" cy="1639827"/>
          </a:xfrm>
        </p:grpSpPr>
        <p:pic>
          <p:nvPicPr>
            <p:cNvPr id="108" name="Google Shape;108;p25"/>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9" name="Google Shape;109;p25"/>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0"/>
        <p:cNvGrpSpPr/>
        <p:nvPr/>
      </p:nvGrpSpPr>
      <p:grpSpPr>
        <a:xfrm>
          <a:off x="0" y="0"/>
          <a:ext cx="0" cy="0"/>
          <a:chOff x="0" y="0"/>
          <a:chExt cx="0" cy="0"/>
        </a:xfrm>
      </p:grpSpPr>
      <p:grpSp>
        <p:nvGrpSpPr>
          <p:cNvPr id="111" name="Google Shape;111;p26"/>
          <p:cNvGrpSpPr/>
          <p:nvPr/>
        </p:nvGrpSpPr>
        <p:grpSpPr>
          <a:xfrm>
            <a:off x="0" y="5303521"/>
            <a:ext cx="12192000" cy="1639827"/>
            <a:chOff x="0" y="5303521"/>
            <a:chExt cx="12192000" cy="1639827"/>
          </a:xfrm>
        </p:grpSpPr>
        <p:pic>
          <p:nvPicPr>
            <p:cNvPr id="112" name="Google Shape;112;p2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3" name="Google Shape;113;p2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14" name="Google Shape;114;p26"/>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6"/>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9" name="Google Shape;119;p27"/>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0" name="Google Shape;120;p27"/>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7"/>
          <p:cNvSpPr>
            <a:spLocks noGrp="1"/>
          </p:cNvSpPr>
          <p:nvPr>
            <p:ph type="pic" idx="2"/>
          </p:nvPr>
        </p:nvSpPr>
        <p:spPr>
          <a:xfrm>
            <a:off x="0" y="0"/>
            <a:ext cx="4340225" cy="6858000"/>
          </a:xfrm>
          <a:prstGeom prst="rect">
            <a:avLst/>
          </a:prstGeom>
          <a:noFill/>
          <a:ln>
            <a:noFill/>
          </a:ln>
        </p:spPr>
      </p:sp>
      <p:sp>
        <p:nvSpPr>
          <p:cNvPr id="122" name="Google Shape;122;p2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3"/>
        <p:cNvGrpSpPr/>
        <p:nvPr/>
      </p:nvGrpSpPr>
      <p:grpSpPr>
        <a:xfrm>
          <a:off x="0" y="0"/>
          <a:ext cx="0" cy="0"/>
          <a:chOff x="0" y="0"/>
          <a:chExt cx="0" cy="0"/>
        </a:xfrm>
      </p:grpSpPr>
      <p:sp>
        <p:nvSpPr>
          <p:cNvPr id="124" name="Google Shape;124;p2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5" name="Google Shape;125;p28"/>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6" name="Google Shape;126;p28"/>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28"/>
          <p:cNvSpPr>
            <a:spLocks noGrp="1"/>
          </p:cNvSpPr>
          <p:nvPr>
            <p:ph type="pic" idx="2"/>
          </p:nvPr>
        </p:nvSpPr>
        <p:spPr>
          <a:xfrm>
            <a:off x="0" y="0"/>
            <a:ext cx="4340225" cy="6858000"/>
          </a:xfrm>
          <a:prstGeom prst="rect">
            <a:avLst/>
          </a:prstGeom>
          <a:noFill/>
          <a:ln>
            <a:noFill/>
          </a:ln>
        </p:spPr>
      </p:sp>
      <p:sp>
        <p:nvSpPr>
          <p:cNvPr id="128" name="Google Shape;128;p2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9" name="Google Shape;19;p11"/>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20" name="Google Shape;20;p11"/>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11"/>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1"/>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1" name="Google Shape;131;p29"/>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2" name="Google Shape;132;p29"/>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29"/>
          <p:cNvSpPr>
            <a:spLocks noGrp="1"/>
          </p:cNvSpPr>
          <p:nvPr>
            <p:ph type="pic" idx="2"/>
          </p:nvPr>
        </p:nvSpPr>
        <p:spPr>
          <a:xfrm>
            <a:off x="0" y="0"/>
            <a:ext cx="4340225" cy="6858000"/>
          </a:xfrm>
          <a:prstGeom prst="rect">
            <a:avLst/>
          </a:prstGeom>
          <a:noFill/>
          <a:ln>
            <a:noFill/>
          </a:ln>
        </p:spPr>
      </p:sp>
      <p:sp>
        <p:nvSpPr>
          <p:cNvPr id="134" name="Google Shape;134;p2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7" name="Google Shape;137;p30"/>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8" name="Google Shape;138;p30"/>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0"/>
          <p:cNvSpPr>
            <a:spLocks noGrp="1"/>
          </p:cNvSpPr>
          <p:nvPr>
            <p:ph type="pic" idx="2"/>
          </p:nvPr>
        </p:nvSpPr>
        <p:spPr>
          <a:xfrm>
            <a:off x="0" y="0"/>
            <a:ext cx="4340225" cy="6858000"/>
          </a:xfrm>
          <a:prstGeom prst="rect">
            <a:avLst/>
          </a:prstGeom>
          <a:noFill/>
          <a:ln>
            <a:noFill/>
          </a:ln>
        </p:spPr>
      </p:sp>
      <p:sp>
        <p:nvSpPr>
          <p:cNvPr id="140" name="Google Shape;140;p3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1"/>
        <p:cNvGrpSpPr/>
        <p:nvPr/>
      </p:nvGrpSpPr>
      <p:grpSpPr>
        <a:xfrm>
          <a:off x="0" y="0"/>
          <a:ext cx="0" cy="0"/>
          <a:chOff x="0" y="0"/>
          <a:chExt cx="0" cy="0"/>
        </a:xfrm>
      </p:grpSpPr>
      <p:sp>
        <p:nvSpPr>
          <p:cNvPr id="142" name="Google Shape;142;p31"/>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3" name="Google Shape;143;p31"/>
          <p:cNvGrpSpPr/>
          <p:nvPr/>
        </p:nvGrpSpPr>
        <p:grpSpPr>
          <a:xfrm>
            <a:off x="-208789" y="0"/>
            <a:ext cx="12609576" cy="2174491"/>
            <a:chOff x="-1" y="5043119"/>
            <a:chExt cx="12192000" cy="1814884"/>
          </a:xfrm>
        </p:grpSpPr>
        <p:pic>
          <p:nvPicPr>
            <p:cNvPr id="144" name="Google Shape;144;p3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5" name="Google Shape;145;p3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6" name="Google Shape;146;p3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7" name="Google Shape;147;p3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4"/>
        <p:cNvGrpSpPr/>
        <p:nvPr/>
      </p:nvGrpSpPr>
      <p:grpSpPr>
        <a:xfrm>
          <a:off x="0" y="0"/>
          <a:ext cx="0" cy="0"/>
          <a:chOff x="0" y="0"/>
          <a:chExt cx="0" cy="0"/>
        </a:xfrm>
      </p:grpSpPr>
      <p:sp>
        <p:nvSpPr>
          <p:cNvPr id="155" name="Google Shape;155;p32"/>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32"/>
          <p:cNvGrpSpPr/>
          <p:nvPr/>
        </p:nvGrpSpPr>
        <p:grpSpPr>
          <a:xfrm>
            <a:off x="-208789" y="0"/>
            <a:ext cx="12609576" cy="2174491"/>
            <a:chOff x="-1" y="5043119"/>
            <a:chExt cx="12192000" cy="1814884"/>
          </a:xfrm>
        </p:grpSpPr>
        <p:pic>
          <p:nvPicPr>
            <p:cNvPr id="157" name="Google Shape;157;p32"/>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8" name="Google Shape;158;p32"/>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9" name="Google Shape;159;p32"/>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0" name="Google Shape;160;p3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3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3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3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3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7"/>
        <p:cNvGrpSpPr/>
        <p:nvPr/>
      </p:nvGrpSpPr>
      <p:grpSpPr>
        <a:xfrm>
          <a:off x="0" y="0"/>
          <a:ext cx="0" cy="0"/>
          <a:chOff x="0" y="0"/>
          <a:chExt cx="0" cy="0"/>
        </a:xfrm>
      </p:grpSpPr>
      <p:sp>
        <p:nvSpPr>
          <p:cNvPr id="168" name="Google Shape;168;p33"/>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9" name="Google Shape;169;p33"/>
          <p:cNvGrpSpPr/>
          <p:nvPr/>
        </p:nvGrpSpPr>
        <p:grpSpPr>
          <a:xfrm>
            <a:off x="-208789" y="0"/>
            <a:ext cx="12609576" cy="2174491"/>
            <a:chOff x="-1" y="5043119"/>
            <a:chExt cx="12192000" cy="1814884"/>
          </a:xfrm>
        </p:grpSpPr>
        <p:pic>
          <p:nvPicPr>
            <p:cNvPr id="170" name="Google Shape;170;p3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1" name="Google Shape;171;p33"/>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2" name="Google Shape;172;p3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3" name="Google Shape;173;p3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3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3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3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3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34"/>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34"/>
          <p:cNvGrpSpPr/>
          <p:nvPr/>
        </p:nvGrpSpPr>
        <p:grpSpPr>
          <a:xfrm>
            <a:off x="-208789" y="0"/>
            <a:ext cx="12609576" cy="2174491"/>
            <a:chOff x="-1" y="5043119"/>
            <a:chExt cx="12192000" cy="1814884"/>
          </a:xfrm>
        </p:grpSpPr>
        <p:pic>
          <p:nvPicPr>
            <p:cNvPr id="183" name="Google Shape;183;p34"/>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34"/>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34"/>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3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3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35"/>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35"/>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35"/>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3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3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3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36"/>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36"/>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36"/>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36"/>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3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3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37"/>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37"/>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37"/>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37"/>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3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3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38"/>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38"/>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38"/>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38"/>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3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3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12"/>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1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2"/>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13"/>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1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4"/>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1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15"/>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41" name="Google Shape;41;p15"/>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42" name="Google Shape;42;p15"/>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43"/>
        <p:cNvGrpSpPr/>
        <p:nvPr/>
      </p:nvGrpSpPr>
      <p:grpSpPr>
        <a:xfrm>
          <a:off x="0" y="0"/>
          <a:ext cx="0" cy="0"/>
          <a:chOff x="0" y="0"/>
          <a:chExt cx="0" cy="0"/>
        </a:xfrm>
      </p:grpSpPr>
      <p:sp>
        <p:nvSpPr>
          <p:cNvPr id="44" name="Google Shape;4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6"/>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46" name="Google Shape;46;p16"/>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1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50"/>
        <p:cNvGrpSpPr/>
        <p:nvPr/>
      </p:nvGrpSpPr>
      <p:grpSpPr>
        <a:xfrm>
          <a:off x="0" y="0"/>
          <a:ext cx="0" cy="0"/>
          <a:chOff x="0" y="0"/>
          <a:chExt cx="0" cy="0"/>
        </a:xfrm>
      </p:grpSpPr>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7"/>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53" name="Google Shape;53;p17"/>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4" name="Google Shape;54;p17"/>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7"/>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57"/>
        <p:cNvGrpSpPr/>
        <p:nvPr/>
      </p:nvGrpSpPr>
      <p:grpSpPr>
        <a:xfrm>
          <a:off x="0" y="0"/>
          <a:ext cx="0" cy="0"/>
          <a:chOff x="0" y="0"/>
          <a:chExt cx="0" cy="0"/>
        </a:xfrm>
      </p:grpSpPr>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8"/>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60" name="Google Shape;60;p18"/>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1" name="Google Shape;61;p18"/>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8"/>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paor.net/resources/child-protection-rapid-assessment-toolki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alliancecpha.org/sites/default/files/technical/attachments/cpra_toolkit_review_final_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1"/>
          <p:cNvSpPr txBox="1">
            <a:spLocks noGrp="1"/>
          </p:cNvSpPr>
          <p:nvPr>
            <p:ph type="body" idx="1"/>
          </p:nvPr>
        </p:nvSpPr>
        <p:spPr>
          <a:xfrm>
            <a:off x="593075" y="804231"/>
            <a:ext cx="11005849" cy="1041085"/>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3500"/>
              <a:buNone/>
            </a:pPr>
            <a:r>
              <a:rPr lang="en-AU" sz="3500"/>
              <a:t>UASC TOT</a:t>
            </a:r>
            <a:endParaRPr/>
          </a:p>
          <a:p>
            <a:pPr marL="0" lvl="0" indent="0" algn="ctr" rtl="0">
              <a:lnSpc>
                <a:spcPct val="90000"/>
              </a:lnSpc>
              <a:spcBef>
                <a:spcPts val="1000"/>
              </a:spcBef>
              <a:spcAft>
                <a:spcPts val="0"/>
              </a:spcAft>
              <a:buClr>
                <a:schemeClr val="lt1"/>
              </a:buClr>
              <a:buSzPts val="2800"/>
              <a:buNone/>
            </a:pPr>
            <a:r>
              <a:rPr lang="en-AU"/>
              <a:t>Module 2.2 - Assessment of Separation and Risk of Separation</a:t>
            </a:r>
            <a:endParaRPr/>
          </a:p>
          <a:p>
            <a:pPr marL="0" lvl="0" indent="0" algn="ctr" rtl="0">
              <a:lnSpc>
                <a:spcPct val="90000"/>
              </a:lnSpc>
              <a:spcBef>
                <a:spcPts val="1000"/>
              </a:spcBef>
              <a:spcAft>
                <a:spcPts val="0"/>
              </a:spcAft>
              <a:buClr>
                <a:schemeClr val="lt1"/>
              </a:buClr>
              <a:buSzPts val="2800"/>
              <a:buNone/>
            </a:pPr>
            <a:endParaRPr/>
          </a:p>
        </p:txBody>
      </p:sp>
      <p:sp>
        <p:nvSpPr>
          <p:cNvPr id="227" name="Google Shape;227;p1"/>
          <p:cNvSpPr txBox="1">
            <a:spLocks noGrp="1"/>
          </p:cNvSpPr>
          <p:nvPr>
            <p:ph type="body" idx="2"/>
          </p:nvPr>
        </p:nvSpPr>
        <p:spPr>
          <a:xfrm>
            <a:off x="1820289" y="3137536"/>
            <a:ext cx="8766920" cy="28200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800"/>
              <a:buNone/>
            </a:pPr>
            <a:r>
              <a:rPr lang="en-AU" sz="1800" b="0" i="1" u="none" strike="noStrike" dirty="0">
                <a:latin typeface="Calibri"/>
                <a:ea typeface="Calibri"/>
                <a:cs typeface="Calibri"/>
                <a:sym typeface="Calibri"/>
              </a:rPr>
              <a:t>By the end of the session participants will be able to:</a:t>
            </a:r>
            <a:br>
              <a:rPr lang="en-AU" sz="1800" b="0" i="0" u="none" strike="noStrike" dirty="0">
                <a:latin typeface="Calibri"/>
                <a:ea typeface="Calibri"/>
                <a:cs typeface="Calibri"/>
                <a:sym typeface="Calibri"/>
              </a:rPr>
            </a:br>
            <a:endParaRPr b="0" dirty="0"/>
          </a:p>
          <a:p>
            <a:pPr marL="457200" lvl="0" indent="-457200" algn="l" rtl="0">
              <a:lnSpc>
                <a:spcPct val="90000"/>
              </a:lnSpc>
              <a:spcBef>
                <a:spcPts val="0"/>
              </a:spcBef>
              <a:spcAft>
                <a:spcPts val="0"/>
              </a:spcAft>
              <a:buClr>
                <a:schemeClr val="lt1"/>
              </a:buClr>
              <a:buSzPts val="1800"/>
              <a:buFont typeface="Noto Sans Symbols"/>
              <a:buChar char="✔"/>
            </a:pPr>
            <a:r>
              <a:rPr lang="en-AU" sz="1800" b="0" i="0" u="none" strike="noStrike" dirty="0">
                <a:latin typeface="Calibri"/>
                <a:ea typeface="Calibri"/>
                <a:cs typeface="Calibri"/>
                <a:sym typeface="Calibri"/>
              </a:rPr>
              <a:t>Explain the importance of mapping local and national capacity, including the capacities of refugee populations in refugee settings, in order to respond to UASC prevention and identify critical gaps in response services</a:t>
            </a:r>
            <a:br>
              <a:rPr lang="en-AU" sz="1800" b="0" i="0" u="none" strike="noStrike" dirty="0">
                <a:latin typeface="Calibri"/>
                <a:ea typeface="Calibri"/>
                <a:cs typeface="Calibri"/>
                <a:sym typeface="Calibri"/>
              </a:rPr>
            </a:br>
            <a:endParaRPr sz="1800" b="0" i="0" u="none" strike="noStrike" dirty="0">
              <a:latin typeface="Calibri"/>
              <a:ea typeface="Calibri"/>
              <a:cs typeface="Calibri"/>
              <a:sym typeface="Calibri"/>
            </a:endParaRPr>
          </a:p>
          <a:p>
            <a:pPr marL="457200" lvl="0" indent="-457200" algn="l" rtl="0">
              <a:lnSpc>
                <a:spcPct val="90000"/>
              </a:lnSpc>
              <a:spcBef>
                <a:spcPts val="0"/>
              </a:spcBef>
              <a:spcAft>
                <a:spcPts val="0"/>
              </a:spcAft>
              <a:buClr>
                <a:schemeClr val="lt1"/>
              </a:buClr>
              <a:buSzPts val="1800"/>
              <a:buFont typeface="Noto Sans Symbols"/>
              <a:buChar char="✔"/>
            </a:pPr>
            <a:r>
              <a:rPr lang="en-AU" sz="1800" b="0" i="0" u="none" strike="noStrike" dirty="0">
                <a:latin typeface="Calibri"/>
                <a:ea typeface="Calibri"/>
                <a:cs typeface="Calibri"/>
                <a:sym typeface="Calibri"/>
              </a:rPr>
              <a:t>Describe the role of Rapid Assessment of UASC </a:t>
            </a:r>
            <a:br>
              <a:rPr lang="en-AU" sz="1800" b="0" i="0" u="none" strike="noStrike" dirty="0">
                <a:latin typeface="Calibri"/>
                <a:ea typeface="Calibri"/>
                <a:cs typeface="Calibri"/>
                <a:sym typeface="Calibri"/>
              </a:rPr>
            </a:br>
            <a:endParaRPr sz="1800" b="0" i="0" u="none" strike="noStrike" dirty="0">
              <a:latin typeface="Calibri"/>
              <a:ea typeface="Calibri"/>
              <a:cs typeface="Calibri"/>
              <a:sym typeface="Calibri"/>
            </a:endParaRPr>
          </a:p>
          <a:p>
            <a:pPr marL="457200" lvl="0" indent="-457200" algn="l" rtl="0">
              <a:lnSpc>
                <a:spcPct val="90000"/>
              </a:lnSpc>
              <a:spcBef>
                <a:spcPts val="0"/>
              </a:spcBef>
              <a:spcAft>
                <a:spcPts val="0"/>
              </a:spcAft>
              <a:buClr>
                <a:schemeClr val="lt1"/>
              </a:buClr>
              <a:buSzPts val="1800"/>
              <a:buFont typeface="Noto Sans Symbols"/>
              <a:buChar char="✔"/>
            </a:pPr>
            <a:r>
              <a:rPr lang="en-AU" sz="1800" b="0" i="0" u="none" strike="noStrike" dirty="0">
                <a:latin typeface="Calibri"/>
                <a:ea typeface="Calibri"/>
                <a:cs typeface="Calibri"/>
                <a:sym typeface="Calibri"/>
              </a:rPr>
              <a:t>Develop Key Informant questions to assess separation for use in a Rapid Assessment</a:t>
            </a:r>
            <a:endParaRPr dirty="0"/>
          </a:p>
          <a:p>
            <a:pPr marL="0" lvl="0" indent="0" algn="ctr" rtl="0">
              <a:lnSpc>
                <a:spcPct val="90000"/>
              </a:lnSpc>
              <a:spcBef>
                <a:spcPts val="1000"/>
              </a:spcBef>
              <a:spcAft>
                <a:spcPts val="0"/>
              </a:spcAft>
              <a:buClr>
                <a:schemeClr val="lt1"/>
              </a:buClr>
              <a:buSzPts val="2800"/>
              <a:buNone/>
            </a:pPr>
            <a:endParaRPr dirty="0"/>
          </a:p>
        </p:txBody>
      </p:sp>
      <p:pic>
        <p:nvPicPr>
          <p:cNvPr id="3" name="Picture 2" descr="A black background with white text&#10;&#10;Description automatically generated">
            <a:extLst>
              <a:ext uri="{FF2B5EF4-FFF2-40B4-BE49-F238E27FC236}">
                <a16:creationId xmlns:a16="http://schemas.microsoft.com/office/drawing/2014/main" id="{ED8EE95B-81CE-64E6-5A31-57DD5EE1BA59}"/>
              </a:ext>
            </a:extLst>
          </p:cNvPr>
          <p:cNvPicPr>
            <a:picLocks noChangeAspect="1"/>
          </p:cNvPicPr>
          <p:nvPr/>
        </p:nvPicPr>
        <p:blipFill>
          <a:blip r:embed="rId4"/>
          <a:stretch>
            <a:fillRect/>
          </a:stretch>
        </p:blipFill>
        <p:spPr>
          <a:xfrm>
            <a:off x="8559889" y="5665926"/>
            <a:ext cx="3632111" cy="13810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
          <p:cNvSpPr/>
          <p:nvPr/>
        </p:nvSpPr>
        <p:spPr>
          <a:xfrm>
            <a:off x="634339" y="2195254"/>
            <a:ext cx="10253032" cy="327778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AU" sz="1800" b="1" dirty="0">
                <a:solidFill>
                  <a:schemeClr val="dk1"/>
                </a:solidFill>
                <a:latin typeface="Calibri" panose="020F0502020204030204" pitchFamily="34" charset="0"/>
                <a:ea typeface="Helvetica Neue"/>
                <a:cs typeface="Calibri" panose="020F0502020204030204" pitchFamily="34" charset="0"/>
                <a:sym typeface="Helvetica Neue"/>
              </a:rPr>
              <a:t>Aim: </a:t>
            </a:r>
            <a:r>
              <a:rPr lang="en-AU" sz="1800" dirty="0">
                <a:solidFill>
                  <a:schemeClr val="dk1"/>
                </a:solidFill>
                <a:latin typeface="Calibri" panose="020F0502020204030204" pitchFamily="34" charset="0"/>
                <a:ea typeface="Helvetica Neue"/>
                <a:cs typeface="Calibri" panose="020F0502020204030204" pitchFamily="34" charset="0"/>
                <a:sym typeface="Helvetica Neue"/>
              </a:rPr>
              <a:t>to give an indication of the scope of urgent child protection related needs (in this case UASC) among the affected population within the immediate post-emergency context. </a:t>
            </a:r>
            <a:endParaRPr sz="18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lnSpc>
                <a:spcPct val="115000"/>
              </a:lnSpc>
              <a:spcBef>
                <a:spcPts val="0"/>
              </a:spcBef>
              <a:spcAft>
                <a:spcPts val="0"/>
              </a:spcAft>
              <a:buNone/>
            </a:pPr>
            <a:endParaRPr sz="1800" dirty="0">
              <a:solidFill>
                <a:schemeClr val="dk1"/>
              </a:solidFill>
              <a:latin typeface="Calibri" panose="020F0502020204030204" pitchFamily="34" charset="0"/>
              <a:ea typeface="Helvetica Neue"/>
              <a:cs typeface="Calibri" panose="020F0502020204030204" pitchFamily="34" charset="0"/>
              <a:sym typeface="Helvetica Neue"/>
            </a:endParaRPr>
          </a:p>
          <a:p>
            <a:pPr marL="0" lvl="0" indent="0" algn="l" rtl="0">
              <a:lnSpc>
                <a:spcPct val="115000"/>
              </a:lnSpc>
              <a:spcBef>
                <a:spcPts val="0"/>
              </a:spcBef>
              <a:spcAft>
                <a:spcPts val="0"/>
              </a:spcAft>
              <a:buNone/>
            </a:pPr>
            <a:r>
              <a:rPr lang="en-AU" sz="1800" dirty="0">
                <a:solidFill>
                  <a:schemeClr val="dk1"/>
                </a:solidFill>
                <a:latin typeface="Calibri" panose="020F0502020204030204" pitchFamily="34" charset="0"/>
                <a:ea typeface="Helvetica Neue"/>
                <a:cs typeface="Calibri" panose="020F0502020204030204" pitchFamily="34" charset="0"/>
                <a:sym typeface="Helvetica Neue"/>
              </a:rPr>
              <a:t>Most useful in situations in which a rapid response is required for example in  the aftermath of a rapid-onset emergency.</a:t>
            </a:r>
            <a:endParaRPr sz="18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lnSpc>
                <a:spcPct val="115000"/>
              </a:lnSpc>
              <a:spcBef>
                <a:spcPts val="0"/>
              </a:spcBef>
              <a:spcAft>
                <a:spcPts val="0"/>
              </a:spcAft>
              <a:buNone/>
            </a:pPr>
            <a:endParaRPr sz="18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lnSpc>
                <a:spcPct val="115000"/>
              </a:lnSpc>
              <a:spcBef>
                <a:spcPts val="0"/>
              </a:spcBef>
              <a:spcAft>
                <a:spcPts val="0"/>
              </a:spcAft>
              <a:buNone/>
            </a:pPr>
            <a:r>
              <a:rPr lang="en-AU" sz="1800" b="1" dirty="0">
                <a:solidFill>
                  <a:schemeClr val="dk1"/>
                </a:solidFill>
                <a:latin typeface="Calibri" panose="020F0502020204030204" pitchFamily="34" charset="0"/>
                <a:ea typeface="Helvetica Neue"/>
                <a:cs typeface="Calibri" panose="020F0502020204030204" pitchFamily="34" charset="0"/>
                <a:sym typeface="Helvetica Neue"/>
              </a:rPr>
              <a:t>Limitations:</a:t>
            </a:r>
            <a:r>
              <a:rPr lang="en-AU" sz="1800" dirty="0">
                <a:solidFill>
                  <a:schemeClr val="dk1"/>
                </a:solidFill>
                <a:latin typeface="Calibri" panose="020F0502020204030204" pitchFamily="34" charset="0"/>
                <a:ea typeface="Helvetica Neue"/>
                <a:cs typeface="Calibri" panose="020F0502020204030204" pitchFamily="34" charset="0"/>
                <a:sym typeface="Helvetica Neue"/>
              </a:rPr>
              <a:t> does not replace a more comprehensive assessment or on-going efforts to establish more robust mechanisms for data collection. </a:t>
            </a:r>
            <a:endParaRPr dirty="0">
              <a:latin typeface="Calibri" panose="020F0502020204030204" pitchFamily="34" charset="0"/>
              <a:cs typeface="Calibri" panose="020F0502020204030204" pitchFamily="34" charset="0"/>
            </a:endParaRPr>
          </a:p>
          <a:p>
            <a:pPr marL="0" marR="0" lvl="0" indent="0" algn="l" rtl="0">
              <a:lnSpc>
                <a:spcPct val="115000"/>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8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D72A331E-2A28-E48C-9CD3-0FDCEAE00106}"/>
              </a:ext>
            </a:extLst>
          </p:cNvPr>
          <p:cNvSpPr txBox="1"/>
          <p:nvPr/>
        </p:nvSpPr>
        <p:spPr>
          <a:xfrm>
            <a:off x="634339" y="957877"/>
            <a:ext cx="8046022" cy="545086"/>
          </a:xfrm>
          <a:prstGeom prst="rect">
            <a:avLst/>
          </a:prstGeom>
          <a:noFill/>
        </p:spPr>
        <p:txBody>
          <a:bodyPr wrap="square">
            <a:spAutoFit/>
          </a:bodyPr>
          <a:lstStyle/>
          <a:p>
            <a:pPr marL="0" marR="0" lvl="0" indent="0" algn="l" rtl="0">
              <a:lnSpc>
                <a:spcPct val="115000"/>
              </a:lnSpc>
              <a:spcBef>
                <a:spcPts val="0"/>
              </a:spcBef>
              <a:spcAft>
                <a:spcPts val="0"/>
              </a:spcAft>
              <a:buNone/>
            </a:pPr>
            <a:r>
              <a:rPr lang="en-AU" sz="2800" b="1" dirty="0">
                <a:solidFill>
                  <a:srgbClr val="993366"/>
                </a:solidFill>
                <a:latin typeface="Helvetica Neue"/>
                <a:ea typeface="Helvetica Neue"/>
                <a:cs typeface="Helvetica Neue"/>
                <a:sym typeface="Helvetica Neue"/>
              </a:rPr>
              <a:t>Child Protection Rapid Assessment</a:t>
            </a:r>
            <a:endParaRPr lang="en-AU" sz="2800" b="1" dirty="0">
              <a:solidFill>
                <a:srgbClr val="9933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
          <p:cNvSpPr txBox="1">
            <a:spLocks noGrp="1"/>
          </p:cNvSpPr>
          <p:nvPr>
            <p:ph type="body" idx="2"/>
          </p:nvPr>
        </p:nvSpPr>
        <p:spPr>
          <a:xfrm>
            <a:off x="506776" y="1768402"/>
            <a:ext cx="11247436" cy="4334480"/>
          </a:xfrm>
          <a:prstGeom prst="rect">
            <a:avLst/>
          </a:prstGeom>
          <a:noFill/>
          <a:ln>
            <a:noFill/>
          </a:ln>
        </p:spPr>
        <p:txBody>
          <a:bodyPr spcFirstLastPara="1" wrap="square" lIns="91425" tIns="45700" rIns="91425" bIns="45700" anchor="t" anchorCtr="0">
            <a:spAutoFit/>
          </a:bodyPr>
          <a:lstStyle/>
          <a:p>
            <a:pPr marL="228600" lvl="0" indent="-228600" algn="l" rtl="0">
              <a:lnSpc>
                <a:spcPct val="90000"/>
              </a:lnSpc>
              <a:spcBef>
                <a:spcPts val="0"/>
              </a:spcBef>
              <a:spcAft>
                <a:spcPts val="0"/>
              </a:spcAft>
              <a:buClr>
                <a:schemeClr val="accent1"/>
              </a:buClr>
              <a:buSzPts val="2000"/>
              <a:buChar char="•"/>
            </a:pPr>
            <a:r>
              <a:rPr lang="en-AU" sz="2000" dirty="0">
                <a:latin typeface="Calibri" panose="020F0502020204030204" pitchFamily="34" charset="0"/>
                <a:cs typeface="Calibri" panose="020F0502020204030204" pitchFamily="34" charset="0"/>
              </a:rPr>
              <a:t>Assessment of UASC should be conducted at the earliest possible opportunity</a:t>
            </a:r>
            <a:br>
              <a:rPr lang="en-AU" sz="2000" dirty="0">
                <a:latin typeface="Calibri" panose="020F0502020204030204" pitchFamily="34" charset="0"/>
                <a:cs typeface="Calibri" panose="020F0502020204030204" pitchFamily="34" charset="0"/>
              </a:rPr>
            </a:br>
            <a:endParaRPr sz="2000"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chemeClr val="accent1"/>
              </a:buClr>
              <a:buSzPts val="2000"/>
              <a:buChar char="•"/>
            </a:pPr>
            <a:r>
              <a:rPr lang="en-AU" sz="2000" dirty="0">
                <a:latin typeface="Calibri" panose="020F0502020204030204" pitchFamily="34" charset="0"/>
                <a:cs typeface="Calibri" panose="020F0502020204030204" pitchFamily="34" charset="0"/>
              </a:rPr>
              <a:t>Active involvement of communities including children</a:t>
            </a:r>
            <a:br>
              <a:rPr lang="en-AU" sz="2000" dirty="0">
                <a:latin typeface="Calibri" panose="020F0502020204030204" pitchFamily="34" charset="0"/>
                <a:cs typeface="Calibri" panose="020F0502020204030204" pitchFamily="34" charset="0"/>
              </a:rPr>
            </a:br>
            <a:endParaRPr sz="2000"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chemeClr val="accent1"/>
              </a:buClr>
              <a:buSzPts val="2000"/>
              <a:buChar char="•"/>
            </a:pPr>
            <a:r>
              <a:rPr lang="en-AU" sz="2000" dirty="0">
                <a:latin typeface="Calibri" panose="020F0502020204030204" pitchFamily="34" charset="0"/>
                <a:cs typeface="Calibri" panose="020F0502020204030204" pitchFamily="34" charset="0"/>
              </a:rPr>
              <a:t>Numbers are likely to be higher than those identified through initial rapid assessment or those indicated from population registration statistics</a:t>
            </a:r>
            <a:br>
              <a:rPr lang="en-AU" sz="2000" dirty="0">
                <a:latin typeface="Calibri" panose="020F0502020204030204" pitchFamily="34" charset="0"/>
                <a:cs typeface="Calibri" panose="020F0502020204030204" pitchFamily="34" charset="0"/>
              </a:rPr>
            </a:br>
            <a:endParaRPr sz="2000"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chemeClr val="accent1"/>
              </a:buClr>
              <a:buSzPts val="2000"/>
              <a:buChar char="•"/>
            </a:pPr>
            <a:r>
              <a:rPr lang="en-AU" sz="2000" dirty="0">
                <a:latin typeface="Calibri" panose="020F0502020204030204" pitchFamily="34" charset="0"/>
                <a:cs typeface="Calibri" panose="020F0502020204030204" pitchFamily="34" charset="0"/>
              </a:rPr>
              <a:t>Can be difficult to establish the scale of separation due to mixed migration or complex and multi-layered problems, including pre-existing separation</a:t>
            </a:r>
            <a:br>
              <a:rPr lang="en-AU" sz="2000" dirty="0">
                <a:latin typeface="Calibri" panose="020F0502020204030204" pitchFamily="34" charset="0"/>
                <a:cs typeface="Calibri" panose="020F0502020204030204" pitchFamily="34" charset="0"/>
              </a:rPr>
            </a:br>
            <a:endParaRPr sz="2000"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chemeClr val="accent1"/>
              </a:buClr>
              <a:buSzPts val="2000"/>
              <a:buChar char="•"/>
            </a:pPr>
            <a:r>
              <a:rPr lang="en-AU" sz="2000" dirty="0">
                <a:latin typeface="Calibri" panose="020F0502020204030204" pitchFamily="34" charset="0"/>
                <a:cs typeface="Calibri" panose="020F0502020204030204" pitchFamily="34" charset="0"/>
              </a:rPr>
              <a:t>Causes and types of separation?</a:t>
            </a:r>
            <a:br>
              <a:rPr lang="en-AU" sz="2000" dirty="0">
                <a:latin typeface="Calibri" panose="020F0502020204030204" pitchFamily="34" charset="0"/>
                <a:cs typeface="Calibri" panose="020F0502020204030204" pitchFamily="34" charset="0"/>
              </a:rPr>
            </a:br>
            <a:endParaRPr sz="2000"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chemeClr val="accent1"/>
              </a:buClr>
              <a:buSzPts val="2000"/>
              <a:buChar char="•"/>
            </a:pPr>
            <a:r>
              <a:rPr lang="en-AU" sz="2000" dirty="0">
                <a:latin typeface="Calibri" panose="020F0502020204030204" pitchFamily="34" charset="0"/>
                <a:cs typeface="Calibri" panose="020F0502020204030204" pitchFamily="34" charset="0"/>
              </a:rPr>
              <a:t>Use a range of methodologies in a variety of sites</a:t>
            </a:r>
            <a:endParaRPr dirty="0">
              <a:latin typeface="Calibri" panose="020F0502020204030204" pitchFamily="34" charset="0"/>
              <a:cs typeface="Calibri" panose="020F0502020204030204" pitchFamily="34" charset="0"/>
            </a:endParaRPr>
          </a:p>
        </p:txBody>
      </p:sp>
      <p:sp>
        <p:nvSpPr>
          <p:cNvPr id="238" name="Google Shape;238;p4"/>
          <p:cNvSpPr txBox="1"/>
          <p:nvPr/>
        </p:nvSpPr>
        <p:spPr>
          <a:xfrm>
            <a:off x="506776" y="723699"/>
            <a:ext cx="1096926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4000" b="1" dirty="0">
                <a:solidFill>
                  <a:srgbClr val="97467D"/>
                </a:solidFill>
                <a:latin typeface="Helvetica Neue"/>
                <a:ea typeface="Helvetica Neue"/>
                <a:cs typeface="Helvetica Neue"/>
                <a:sym typeface="Helvetica Neue"/>
              </a:rPr>
              <a:t>Rapid Assessment of Family Separation</a:t>
            </a:r>
            <a:endParaRPr sz="40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
          <p:cNvSpPr txBox="1"/>
          <p:nvPr/>
        </p:nvSpPr>
        <p:spPr>
          <a:xfrm>
            <a:off x="869505" y="2379731"/>
            <a:ext cx="7490698" cy="46166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1"/>
              </a:buClr>
              <a:buFont typeface="Arial" panose="020B0604020202020204" pitchFamily="34" charset="0"/>
              <a:buChar char="•"/>
            </a:pPr>
            <a:r>
              <a:rPr lang="en-AU" sz="2400" dirty="0">
                <a:solidFill>
                  <a:schemeClr val="dk1"/>
                </a:solidFill>
                <a:latin typeface="Calibri" panose="020F0502020204030204" pitchFamily="34" charset="0"/>
                <a:ea typeface="Helvetica Neue"/>
                <a:cs typeface="Calibri" panose="020F0502020204030204" pitchFamily="34" charset="0"/>
                <a:sym typeface="Helvetica Neue"/>
              </a:rPr>
              <a:t>The Best Interest of the Child</a:t>
            </a:r>
            <a:endParaRPr dirty="0">
              <a:latin typeface="Calibri" panose="020F0502020204030204" pitchFamily="34" charset="0"/>
              <a:cs typeface="Calibri" panose="020F0502020204030204" pitchFamily="34" charset="0"/>
            </a:endParaRPr>
          </a:p>
        </p:txBody>
      </p:sp>
      <p:sp>
        <p:nvSpPr>
          <p:cNvPr id="244" name="Google Shape;244;p5"/>
          <p:cNvSpPr txBox="1"/>
          <p:nvPr/>
        </p:nvSpPr>
        <p:spPr>
          <a:xfrm>
            <a:off x="880851" y="1784737"/>
            <a:ext cx="3422003" cy="46166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1"/>
              </a:buClr>
              <a:buFont typeface="Arial" panose="020B0604020202020204" pitchFamily="34" charset="0"/>
              <a:buChar char="•"/>
            </a:pPr>
            <a:r>
              <a:rPr lang="en-AU" sz="2400" dirty="0">
                <a:solidFill>
                  <a:schemeClr val="dk1"/>
                </a:solidFill>
                <a:latin typeface="Calibri" panose="020F0502020204030204" pitchFamily="34" charset="0"/>
                <a:ea typeface="Helvetica Neue"/>
                <a:cs typeface="Calibri" panose="020F0502020204030204" pitchFamily="34" charset="0"/>
                <a:sym typeface="Helvetica Neue"/>
              </a:rPr>
              <a:t>Do No Harm</a:t>
            </a:r>
            <a:endParaRPr dirty="0">
              <a:latin typeface="Calibri" panose="020F0502020204030204" pitchFamily="34" charset="0"/>
              <a:cs typeface="Calibri" panose="020F0502020204030204" pitchFamily="34" charset="0"/>
            </a:endParaRPr>
          </a:p>
        </p:txBody>
      </p:sp>
      <p:sp>
        <p:nvSpPr>
          <p:cNvPr id="245" name="Google Shape;245;p5"/>
          <p:cNvSpPr txBox="1"/>
          <p:nvPr/>
        </p:nvSpPr>
        <p:spPr>
          <a:xfrm>
            <a:off x="880851" y="3537681"/>
            <a:ext cx="9504852" cy="46166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1"/>
              </a:buClr>
              <a:buFont typeface="Arial" panose="020B0604020202020204" pitchFamily="34" charset="0"/>
              <a:buChar char="•"/>
            </a:pPr>
            <a:r>
              <a:rPr lang="en-AU" sz="2400" dirty="0">
                <a:solidFill>
                  <a:schemeClr val="dk1"/>
                </a:solidFill>
                <a:latin typeface="Calibri" panose="020F0502020204030204" pitchFamily="34" charset="0"/>
                <a:ea typeface="Helvetica Neue"/>
                <a:cs typeface="Calibri" panose="020F0502020204030204" pitchFamily="34" charset="0"/>
                <a:sym typeface="Helvetica Neue"/>
              </a:rPr>
              <a:t>Recognition of children’s and communities’ capacities</a:t>
            </a:r>
            <a:endParaRPr dirty="0">
              <a:latin typeface="Calibri" panose="020F0502020204030204" pitchFamily="34" charset="0"/>
              <a:cs typeface="Calibri" panose="020F0502020204030204" pitchFamily="34" charset="0"/>
            </a:endParaRPr>
          </a:p>
        </p:txBody>
      </p:sp>
      <p:sp>
        <p:nvSpPr>
          <p:cNvPr id="246" name="Google Shape;246;p5"/>
          <p:cNvSpPr txBox="1"/>
          <p:nvPr/>
        </p:nvSpPr>
        <p:spPr>
          <a:xfrm>
            <a:off x="880851" y="4176881"/>
            <a:ext cx="7914452" cy="3921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80000"/>
              </a:lnSpc>
              <a:spcBef>
                <a:spcPts val="0"/>
              </a:spcBef>
              <a:spcAft>
                <a:spcPts val="0"/>
              </a:spcAft>
              <a:buClr>
                <a:schemeClr val="accent1"/>
              </a:buClr>
              <a:buFont typeface="Arial" panose="020B0604020202020204" pitchFamily="34" charset="0"/>
              <a:buChar char="•"/>
            </a:pPr>
            <a:r>
              <a:rPr lang="en-AU" sz="2400" dirty="0">
                <a:solidFill>
                  <a:schemeClr val="dk1"/>
                </a:solidFill>
                <a:latin typeface="Calibri" panose="020F0502020204030204" pitchFamily="34" charset="0"/>
                <a:ea typeface="Helvetica Neue"/>
                <a:cs typeface="Calibri" panose="020F0502020204030204" pitchFamily="34" charset="0"/>
                <a:sym typeface="Helvetica Neue"/>
              </a:rPr>
              <a:t>Consideration of information already available</a:t>
            </a:r>
            <a:endParaRPr dirty="0">
              <a:latin typeface="Calibri" panose="020F0502020204030204" pitchFamily="34" charset="0"/>
              <a:cs typeface="Calibri" panose="020F0502020204030204" pitchFamily="34" charset="0"/>
            </a:endParaRPr>
          </a:p>
        </p:txBody>
      </p:sp>
      <p:sp>
        <p:nvSpPr>
          <p:cNvPr id="247" name="Google Shape;247;p5"/>
          <p:cNvSpPr txBox="1"/>
          <p:nvPr/>
        </p:nvSpPr>
        <p:spPr>
          <a:xfrm>
            <a:off x="880851" y="4776570"/>
            <a:ext cx="8901465" cy="3921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80000"/>
              </a:lnSpc>
              <a:spcBef>
                <a:spcPts val="0"/>
              </a:spcBef>
              <a:spcAft>
                <a:spcPts val="0"/>
              </a:spcAft>
              <a:buClr>
                <a:schemeClr val="accent1"/>
              </a:buClr>
              <a:buFont typeface="Arial" panose="020B0604020202020204" pitchFamily="34" charset="0"/>
              <a:buChar char="•"/>
            </a:pPr>
            <a:r>
              <a:rPr lang="en-AU" sz="2400" dirty="0">
                <a:solidFill>
                  <a:schemeClr val="dk1"/>
                </a:solidFill>
                <a:latin typeface="Calibri" panose="020F0502020204030204" pitchFamily="34" charset="0"/>
                <a:ea typeface="Helvetica Neue"/>
                <a:cs typeface="Calibri" panose="020F0502020204030204" pitchFamily="34" charset="0"/>
                <a:sym typeface="Helvetica Neue"/>
              </a:rPr>
              <a:t>Non-hindrance of urgent action</a:t>
            </a:r>
            <a:endParaRPr dirty="0">
              <a:latin typeface="Calibri" panose="020F0502020204030204" pitchFamily="34" charset="0"/>
              <a:cs typeface="Calibri" panose="020F0502020204030204" pitchFamily="34" charset="0"/>
            </a:endParaRPr>
          </a:p>
        </p:txBody>
      </p:sp>
      <p:sp>
        <p:nvSpPr>
          <p:cNvPr id="248" name="Google Shape;248;p5"/>
          <p:cNvSpPr txBox="1"/>
          <p:nvPr/>
        </p:nvSpPr>
        <p:spPr>
          <a:xfrm>
            <a:off x="880851" y="2937740"/>
            <a:ext cx="8133252" cy="46166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1"/>
              </a:buClr>
              <a:buFont typeface="Arial" panose="020B0604020202020204" pitchFamily="34" charset="0"/>
              <a:buChar char="•"/>
            </a:pPr>
            <a:r>
              <a:rPr lang="en-AU" sz="2400" dirty="0">
                <a:solidFill>
                  <a:schemeClr val="dk1"/>
                </a:solidFill>
                <a:latin typeface="Calibri" panose="020F0502020204030204" pitchFamily="34" charset="0"/>
                <a:ea typeface="Helvetica Neue"/>
                <a:cs typeface="Calibri" panose="020F0502020204030204" pitchFamily="34" charset="0"/>
                <a:sym typeface="Helvetica Neue"/>
              </a:rPr>
              <a:t>Confidentiality of information &amp; informed consent </a:t>
            </a:r>
            <a:endParaRPr dirty="0">
              <a:latin typeface="Calibri" panose="020F0502020204030204" pitchFamily="34" charset="0"/>
              <a:cs typeface="Calibri" panose="020F0502020204030204" pitchFamily="34" charset="0"/>
            </a:endParaRPr>
          </a:p>
        </p:txBody>
      </p:sp>
      <p:sp>
        <p:nvSpPr>
          <p:cNvPr id="249" name="Google Shape;249;p5"/>
          <p:cNvSpPr txBox="1"/>
          <p:nvPr/>
        </p:nvSpPr>
        <p:spPr>
          <a:xfrm>
            <a:off x="869505" y="5376259"/>
            <a:ext cx="9815214" cy="387798"/>
          </a:xfrm>
          <a:prstGeom prst="rect">
            <a:avLst/>
          </a:prstGeom>
          <a:noFill/>
          <a:ln>
            <a:noFill/>
          </a:ln>
        </p:spPr>
        <p:txBody>
          <a:bodyPr spcFirstLastPara="1" wrap="square" lIns="91425" tIns="45700" rIns="91425" bIns="45700" anchor="t" anchorCtr="0">
            <a:spAutoFit/>
          </a:bodyPr>
          <a:lstStyle/>
          <a:p>
            <a:pPr marL="342900" marR="0" lvl="0" indent="-342900" algn="l" rtl="0">
              <a:lnSpc>
                <a:spcPct val="80000"/>
              </a:lnSpc>
              <a:spcBef>
                <a:spcPts val="0"/>
              </a:spcBef>
              <a:spcAft>
                <a:spcPts val="0"/>
              </a:spcAft>
              <a:buClr>
                <a:schemeClr val="accent1"/>
              </a:buClr>
              <a:buFont typeface="Arial" panose="020B0604020202020204" pitchFamily="34" charset="0"/>
              <a:buChar char="•"/>
            </a:pPr>
            <a:r>
              <a:rPr lang="en-AU" sz="2400" dirty="0">
                <a:solidFill>
                  <a:schemeClr val="dk1"/>
                </a:solidFill>
                <a:latin typeface="Calibri" panose="020F0502020204030204" pitchFamily="34" charset="0"/>
                <a:ea typeface="Helvetica Neue"/>
                <a:cs typeface="Calibri" panose="020F0502020204030204" pitchFamily="34" charset="0"/>
                <a:sym typeface="Helvetica Neue"/>
              </a:rPr>
              <a:t>Commitment to action upon availability of CPRA results</a:t>
            </a:r>
            <a:endParaRPr dirty="0">
              <a:latin typeface="Calibri" panose="020F0502020204030204" pitchFamily="34" charset="0"/>
              <a:cs typeface="Calibri" panose="020F0502020204030204" pitchFamily="34" charset="0"/>
            </a:endParaRPr>
          </a:p>
        </p:txBody>
      </p:sp>
      <p:sp>
        <p:nvSpPr>
          <p:cNvPr id="250" name="Google Shape;250;p5"/>
          <p:cNvSpPr txBox="1"/>
          <p:nvPr/>
        </p:nvSpPr>
        <p:spPr>
          <a:xfrm>
            <a:off x="144292" y="745792"/>
            <a:ext cx="869825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3200" b="1">
                <a:solidFill>
                  <a:srgbClr val="97467D"/>
                </a:solidFill>
                <a:latin typeface="Helvetica Neue"/>
                <a:ea typeface="Helvetica Neue"/>
                <a:cs typeface="Helvetica Neue"/>
                <a:sym typeface="Helvetica Neue"/>
              </a:rPr>
              <a:t>Guiding Principles/Ethical Considerations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3"/>
              </a:buClr>
              <a:buSzPct val="100000"/>
              <a:buFont typeface="Helvetica Neue"/>
              <a:buNone/>
            </a:pPr>
            <a:r>
              <a:rPr lang="en-AU"/>
              <a:t>Activity 1: Communicating the Objectives of an Assessment</a:t>
            </a:r>
            <a:br>
              <a:rPr lang="en-AU">
                <a:solidFill>
                  <a:srgbClr val="7030A0"/>
                </a:solidFill>
              </a:rPr>
            </a:br>
            <a:endParaRPr>
              <a:solidFill>
                <a:srgbClr val="7030A0"/>
              </a:solidFill>
            </a:endParaRPr>
          </a:p>
        </p:txBody>
      </p:sp>
      <p:sp>
        <p:nvSpPr>
          <p:cNvPr id="256" name="Google Shape;256;p6"/>
          <p:cNvSpPr/>
          <p:nvPr/>
        </p:nvSpPr>
        <p:spPr>
          <a:xfrm>
            <a:off x="709423" y="1690688"/>
            <a:ext cx="9871270"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chemeClr val="dk1"/>
              </a:buClr>
              <a:buSzPts val="1800"/>
              <a:buFont typeface="Calibri"/>
              <a:buAutoNum type="arabicPeriod"/>
            </a:pPr>
            <a:r>
              <a:rPr lang="en-AU" sz="1800" dirty="0">
                <a:solidFill>
                  <a:schemeClr val="dk1"/>
                </a:solidFill>
                <a:latin typeface="Calibri" panose="020F0502020204030204" pitchFamily="34" charset="0"/>
                <a:ea typeface="Helvetica Neue"/>
                <a:cs typeface="Calibri" panose="020F0502020204030204" pitchFamily="34" charset="0"/>
                <a:sym typeface="Helvetica Neue"/>
              </a:rPr>
              <a:t>In your pair, assign roles:</a:t>
            </a:r>
            <a:endParaRPr sz="1800" dirty="0">
              <a:solidFill>
                <a:schemeClr val="dk1"/>
              </a:solidFill>
              <a:latin typeface="Calibri" panose="020F0502020204030204" pitchFamily="34" charset="0"/>
              <a:ea typeface="Helvetica Neue"/>
              <a:cs typeface="Calibri" panose="020F0502020204030204" pitchFamily="34" charset="0"/>
              <a:sym typeface="Helvetica Neue"/>
            </a:endParaRPr>
          </a:p>
          <a:p>
            <a:pPr marL="914400" marR="0" lvl="0" indent="-342900" algn="l" rtl="0">
              <a:spcBef>
                <a:spcPts val="0"/>
              </a:spcBef>
              <a:spcAft>
                <a:spcPts val="0"/>
              </a:spcAft>
              <a:buClr>
                <a:schemeClr val="dk1"/>
              </a:buClr>
              <a:buSzPts val="1800"/>
              <a:buFont typeface="Helvetica Neue"/>
              <a:buAutoNum type="alphaLcParenR"/>
            </a:pPr>
            <a:r>
              <a:rPr lang="en-AU" sz="1800" dirty="0">
                <a:solidFill>
                  <a:schemeClr val="dk1"/>
                </a:solidFill>
                <a:latin typeface="Calibri" panose="020F0502020204030204" pitchFamily="34" charset="0"/>
                <a:ea typeface="Helvetica Neue"/>
                <a:cs typeface="Calibri" panose="020F0502020204030204" pitchFamily="34" charset="0"/>
                <a:sym typeface="Helvetica Neue"/>
              </a:rPr>
              <a:t>Someone about to undertake a rapid assessment for UASC;</a:t>
            </a:r>
          </a:p>
          <a:p>
            <a:pPr marL="914400" marR="0" lvl="0" indent="-342900" algn="l" rtl="0">
              <a:spcBef>
                <a:spcPts val="0"/>
              </a:spcBef>
              <a:spcAft>
                <a:spcPts val="0"/>
              </a:spcAft>
              <a:buClr>
                <a:schemeClr val="dk1"/>
              </a:buClr>
              <a:buSzPts val="1800"/>
              <a:buFont typeface="Helvetica Neue"/>
              <a:buAutoNum type="alphaLcParenR"/>
            </a:pPr>
            <a:r>
              <a:rPr lang="en-AU" sz="1800" dirty="0">
                <a:solidFill>
                  <a:schemeClr val="dk1"/>
                </a:solidFill>
                <a:latin typeface="Calibri" panose="020F0502020204030204" pitchFamily="34" charset="0"/>
                <a:ea typeface="Helvetica Neue"/>
                <a:cs typeface="Calibri" panose="020F0502020204030204" pitchFamily="34" charset="0"/>
                <a:sym typeface="Helvetica Neue"/>
              </a:rPr>
              <a:t>A community member/official </a:t>
            </a:r>
            <a:endParaRPr sz="18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spcAft>
                <a:spcPts val="0"/>
              </a:spcAft>
              <a:buNone/>
            </a:pPr>
            <a:endParaRPr sz="18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spcAft>
                <a:spcPts val="0"/>
              </a:spcAft>
              <a:buNone/>
            </a:pPr>
            <a:r>
              <a:rPr lang="en-AU" sz="1800" dirty="0">
                <a:solidFill>
                  <a:schemeClr val="dk1"/>
                </a:solidFill>
                <a:latin typeface="Calibri" panose="020F0502020204030204" pitchFamily="34" charset="0"/>
                <a:ea typeface="Helvetica Neue"/>
                <a:cs typeface="Calibri" panose="020F0502020204030204" pitchFamily="34" charset="0"/>
                <a:sym typeface="Helvetica Neue"/>
              </a:rPr>
              <a:t>2. Use the case studies to conduct a role play. </a:t>
            </a:r>
            <a:endParaRPr sz="18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spcAft>
                <a:spcPts val="0"/>
              </a:spcAft>
              <a:buNone/>
            </a:pPr>
            <a:r>
              <a:rPr lang="en-AU" sz="1800" dirty="0">
                <a:solidFill>
                  <a:schemeClr val="dk1"/>
                </a:solidFill>
                <a:latin typeface="Calibri" panose="020F0502020204030204" pitchFamily="34" charset="0"/>
                <a:ea typeface="Helvetica Neue"/>
                <a:cs typeface="Calibri" panose="020F0502020204030204" pitchFamily="34" charset="0"/>
                <a:sym typeface="Helvetica Neue"/>
              </a:rPr>
              <a:t>In role a, explain the definitions of unaccompanied and separated children and the objectives of the assessment. </a:t>
            </a:r>
            <a:endParaRPr sz="18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spcAft>
                <a:spcPts val="0"/>
              </a:spcAft>
              <a:buNone/>
            </a:pPr>
            <a:endParaRPr sz="18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spcAft>
                <a:spcPts val="0"/>
              </a:spcAft>
              <a:buNone/>
            </a:pPr>
            <a:r>
              <a:rPr lang="en-AU" sz="1800" dirty="0">
                <a:solidFill>
                  <a:schemeClr val="dk1"/>
                </a:solidFill>
                <a:latin typeface="Calibri" panose="020F0502020204030204" pitchFamily="34" charset="0"/>
                <a:ea typeface="Helvetica Neue"/>
                <a:cs typeface="Calibri" panose="020F0502020204030204" pitchFamily="34" charset="0"/>
                <a:sym typeface="Helvetica Neue"/>
              </a:rPr>
              <a:t>3. The roles then are switched using the second case study. </a:t>
            </a:r>
            <a:br>
              <a:rPr lang="en-AU" sz="1800" dirty="0">
                <a:solidFill>
                  <a:schemeClr val="dk1"/>
                </a:solidFill>
                <a:latin typeface="Calibri" panose="020F0502020204030204" pitchFamily="34" charset="0"/>
                <a:ea typeface="Helvetica Neue"/>
                <a:cs typeface="Calibri" panose="020F0502020204030204" pitchFamily="34" charset="0"/>
                <a:sym typeface="Helvetica Neue"/>
              </a:rPr>
            </a:br>
            <a:endParaRPr sz="1800" dirty="0">
              <a:solidFill>
                <a:schemeClr val="dk1"/>
              </a:solidFill>
              <a:latin typeface="Calibri" panose="020F0502020204030204" pitchFamily="34" charset="0"/>
              <a:ea typeface="Helvetica Neue"/>
              <a:cs typeface="Calibri" panose="020F0502020204030204" pitchFamily="34" charset="0"/>
              <a:sym typeface="Helvetica Neue"/>
            </a:endParaRPr>
          </a:p>
          <a:p>
            <a:pPr marL="0" marR="0" lvl="0" indent="0" algn="l" rtl="0">
              <a:spcBef>
                <a:spcPts val="0"/>
              </a:spcBef>
              <a:spcAft>
                <a:spcPts val="0"/>
              </a:spcAft>
              <a:buNone/>
            </a:pPr>
            <a:r>
              <a:rPr lang="en-AU" sz="1800" b="1" dirty="0">
                <a:solidFill>
                  <a:schemeClr val="dk1"/>
                </a:solidFill>
                <a:latin typeface="Calibri" panose="020F0502020204030204" pitchFamily="34" charset="0"/>
                <a:ea typeface="Helvetica Neue"/>
                <a:cs typeface="Calibri" panose="020F0502020204030204" pitchFamily="34" charset="0"/>
                <a:sym typeface="Helvetica Neue"/>
              </a:rPr>
              <a:t>Feedback</a:t>
            </a:r>
            <a:r>
              <a:rPr lang="en-AU" sz="1800" dirty="0">
                <a:solidFill>
                  <a:schemeClr val="dk1"/>
                </a:solidFill>
                <a:latin typeface="Calibri" panose="020F0502020204030204" pitchFamily="34" charset="0"/>
                <a:ea typeface="Helvetica Neue"/>
                <a:cs typeface="Calibri" panose="020F0502020204030204" pitchFamily="34" charset="0"/>
                <a:sym typeface="Helvetica Neue"/>
              </a:rPr>
              <a:t> on the exercise in plenary and discussion around useful tips on how to ensure that everybody understands the terminology and objectives.  </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dirty="0"/>
          </a:p>
          <a:p>
            <a:pPr marL="0" marR="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p:txBody>
      </p:sp>
      <p:pic>
        <p:nvPicPr>
          <p:cNvPr id="257" name="Google Shape;257;p6"/>
          <p:cNvPicPr preferRelativeResize="0"/>
          <p:nvPr/>
        </p:nvPicPr>
        <p:blipFill rotWithShape="1">
          <a:blip r:embed="rId3">
            <a:alphaModFix/>
          </a:blip>
          <a:srcRect/>
          <a:stretch/>
        </p:blipFill>
        <p:spPr>
          <a:xfrm>
            <a:off x="10580693" y="4121929"/>
            <a:ext cx="1109779" cy="1076815"/>
          </a:xfrm>
          <a:prstGeom prst="rect">
            <a:avLst/>
          </a:prstGeom>
          <a:noFill/>
          <a:ln>
            <a:noFill/>
          </a:ln>
        </p:spPr>
      </p:pic>
      <p:pic>
        <p:nvPicPr>
          <p:cNvPr id="258" name="Google Shape;258;p6"/>
          <p:cNvPicPr preferRelativeResize="0"/>
          <p:nvPr/>
        </p:nvPicPr>
        <p:blipFill rotWithShape="1">
          <a:blip r:embed="rId4">
            <a:alphaModFix/>
          </a:blip>
          <a:srcRect/>
          <a:stretch/>
        </p:blipFill>
        <p:spPr>
          <a:xfrm>
            <a:off x="10053552" y="467602"/>
            <a:ext cx="1054282" cy="8948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7"/>
          <p:cNvSpPr/>
          <p:nvPr/>
        </p:nvSpPr>
        <p:spPr>
          <a:xfrm>
            <a:off x="2094012" y="2057724"/>
            <a:ext cx="6120680" cy="1202432"/>
          </a:xfrm>
          <a:prstGeom prst="roundRect">
            <a:avLst>
              <a:gd name="adj" fmla="val 16667"/>
            </a:avLst>
          </a:prstGeom>
          <a:solidFill>
            <a:schemeClr val="accent4"/>
          </a:solidFill>
          <a:ln w="9525" cap="flat" cmpd="sng">
            <a:solidFill>
              <a:srgbClr val="92D050"/>
            </a:solidFill>
            <a:prstDash val="solid"/>
            <a:miter lim="800000"/>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en-AU" sz="2800" b="1" dirty="0">
                <a:solidFill>
                  <a:schemeClr val="lt1"/>
                </a:solidFill>
                <a:latin typeface="Calibri" panose="020F0502020204030204" pitchFamily="34" charset="0"/>
                <a:ea typeface="Helvetica Neue"/>
                <a:cs typeface="Calibri" panose="020F0502020204030204" pitchFamily="34" charset="0"/>
                <a:sym typeface="Helvetica Neue"/>
              </a:rPr>
              <a:t>Sample Tools</a:t>
            </a:r>
            <a:endParaRPr sz="2800" b="1" dirty="0">
              <a:solidFill>
                <a:schemeClr val="lt1"/>
              </a:solidFill>
              <a:latin typeface="Calibri" panose="020F0502020204030204" pitchFamily="34" charset="0"/>
              <a:ea typeface="Helvetica Neue"/>
              <a:cs typeface="Calibri" panose="020F0502020204030204" pitchFamily="34" charset="0"/>
              <a:sym typeface="Helvetica Neue"/>
            </a:endParaRPr>
          </a:p>
        </p:txBody>
      </p:sp>
      <p:sp>
        <p:nvSpPr>
          <p:cNvPr id="264" name="Google Shape;264;p7"/>
          <p:cNvSpPr/>
          <p:nvPr/>
        </p:nvSpPr>
        <p:spPr>
          <a:xfrm>
            <a:off x="2778088" y="3256561"/>
            <a:ext cx="228600" cy="304800"/>
          </a:xfrm>
          <a:prstGeom prst="downArrow">
            <a:avLst>
              <a:gd name="adj1" fmla="val 50000"/>
              <a:gd name="adj2" fmla="val 50000"/>
            </a:avLst>
          </a:prstGeom>
          <a:solidFill>
            <a:schemeClr val="accent2"/>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65" name="Google Shape;265;p7"/>
          <p:cNvSpPr/>
          <p:nvPr/>
        </p:nvSpPr>
        <p:spPr>
          <a:xfrm>
            <a:off x="2313374" y="3708392"/>
            <a:ext cx="1152128" cy="2565027"/>
          </a:xfrm>
          <a:prstGeom prst="roundRect">
            <a:avLst>
              <a:gd name="adj" fmla="val 16667"/>
            </a:avLst>
          </a:prstGeom>
          <a:solidFill>
            <a:schemeClr val="accent3"/>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txBox="1"/>
          <p:nvPr/>
        </p:nvSpPr>
        <p:spPr>
          <a:xfrm rot="-5400000">
            <a:off x="1663143" y="4471067"/>
            <a:ext cx="2452542" cy="1039643"/>
          </a:xfrm>
          <a:prstGeom prst="rect">
            <a:avLst/>
          </a:prstGeom>
          <a:solidFill>
            <a:schemeClr val="accent3"/>
          </a:solidFill>
          <a:ln>
            <a:noFill/>
          </a:ln>
        </p:spPr>
        <p:txBody>
          <a:bodyPr spcFirstLastPara="1" wrap="square" lIns="91425" tIns="144000" rIns="91425" bIns="45700" anchor="ctr" anchorCtr="0">
            <a:noAutofit/>
          </a:bodyPr>
          <a:lstStyle/>
          <a:p>
            <a:pPr marL="0" marR="0" lvl="0" indent="0" algn="ctr" rtl="0">
              <a:spcBef>
                <a:spcPts val="0"/>
              </a:spcBef>
              <a:spcAft>
                <a:spcPts val="0"/>
              </a:spcAft>
              <a:buNone/>
            </a:pPr>
            <a:r>
              <a:rPr lang="en-AU" sz="2000" b="1" dirty="0">
                <a:solidFill>
                  <a:schemeClr val="lt1"/>
                </a:solidFill>
                <a:latin typeface="Calibri" panose="020F0502020204030204" pitchFamily="34" charset="0"/>
                <a:ea typeface="Helvetica Neue"/>
                <a:cs typeface="Calibri" panose="020F0502020204030204" pitchFamily="34" charset="0"/>
                <a:sym typeface="Helvetica Neue"/>
              </a:rPr>
              <a:t>Desk Review</a:t>
            </a:r>
            <a:endParaRPr sz="2000" b="1" dirty="0">
              <a:solidFill>
                <a:schemeClr val="lt1"/>
              </a:solidFill>
              <a:latin typeface="Calibri" panose="020F0502020204030204" pitchFamily="34" charset="0"/>
              <a:ea typeface="Helvetica Neue"/>
              <a:cs typeface="Calibri" panose="020F0502020204030204" pitchFamily="34" charset="0"/>
              <a:sym typeface="Helvetica Neue"/>
            </a:endParaRPr>
          </a:p>
        </p:txBody>
      </p:sp>
      <p:sp>
        <p:nvSpPr>
          <p:cNvPr id="267" name="Google Shape;267;p7"/>
          <p:cNvSpPr/>
          <p:nvPr/>
        </p:nvSpPr>
        <p:spPr>
          <a:xfrm>
            <a:off x="3930216" y="3260156"/>
            <a:ext cx="228600" cy="304800"/>
          </a:xfrm>
          <a:prstGeom prst="downArrow">
            <a:avLst>
              <a:gd name="adj1" fmla="val 50000"/>
              <a:gd name="adj2" fmla="val 50000"/>
            </a:avLst>
          </a:prstGeom>
          <a:solidFill>
            <a:schemeClr val="accent2"/>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68" name="Google Shape;268;p7"/>
          <p:cNvSpPr/>
          <p:nvPr/>
        </p:nvSpPr>
        <p:spPr>
          <a:xfrm>
            <a:off x="3569681" y="3723019"/>
            <a:ext cx="957385" cy="2535772"/>
          </a:xfrm>
          <a:prstGeom prst="roundRect">
            <a:avLst>
              <a:gd name="adj" fmla="val 16667"/>
            </a:avLst>
          </a:prstGeom>
          <a:solidFill>
            <a:schemeClr val="accent3"/>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txBox="1"/>
          <p:nvPr/>
        </p:nvSpPr>
        <p:spPr>
          <a:xfrm rot="-5400000">
            <a:off x="2827217" y="4558929"/>
            <a:ext cx="2442301" cy="863914"/>
          </a:xfrm>
          <a:prstGeom prst="rect">
            <a:avLst/>
          </a:prstGeom>
          <a:solidFill>
            <a:schemeClr val="accent3"/>
          </a:solidFill>
          <a:ln>
            <a:noFill/>
          </a:ln>
        </p:spPr>
        <p:txBody>
          <a:bodyPr spcFirstLastPara="1" wrap="square" lIns="91425" tIns="144000" rIns="91425" bIns="45700" anchor="ctr" anchorCtr="0">
            <a:noAutofit/>
          </a:bodyPr>
          <a:lstStyle/>
          <a:p>
            <a:pPr marL="0" marR="0" lvl="0" indent="0" algn="ctr" rtl="0">
              <a:spcBef>
                <a:spcPts val="0"/>
              </a:spcBef>
              <a:spcAft>
                <a:spcPts val="0"/>
              </a:spcAft>
              <a:buNone/>
            </a:pPr>
            <a:r>
              <a:rPr lang="en-AU" sz="2000" b="1" dirty="0">
                <a:solidFill>
                  <a:schemeClr val="lt1"/>
                </a:solidFill>
                <a:latin typeface="Calibri" panose="020F0502020204030204" pitchFamily="34" charset="0"/>
                <a:ea typeface="Helvetica Neue"/>
                <a:cs typeface="Calibri" panose="020F0502020204030204" pitchFamily="34" charset="0"/>
                <a:sym typeface="Helvetica Neue"/>
              </a:rPr>
              <a:t>Direct Observation</a:t>
            </a:r>
            <a:endParaRPr sz="2000" b="1" dirty="0">
              <a:solidFill>
                <a:schemeClr val="lt1"/>
              </a:solidFill>
              <a:latin typeface="Calibri" panose="020F0502020204030204" pitchFamily="34" charset="0"/>
              <a:ea typeface="Helvetica Neue"/>
              <a:cs typeface="Calibri" panose="020F0502020204030204" pitchFamily="34" charset="0"/>
              <a:sym typeface="Helvetica Neue"/>
            </a:endParaRPr>
          </a:p>
        </p:txBody>
      </p:sp>
      <p:sp>
        <p:nvSpPr>
          <p:cNvPr id="270" name="Google Shape;270;p7"/>
          <p:cNvSpPr/>
          <p:nvPr/>
        </p:nvSpPr>
        <p:spPr>
          <a:xfrm>
            <a:off x="5154352" y="3269440"/>
            <a:ext cx="228600" cy="304800"/>
          </a:xfrm>
          <a:prstGeom prst="downArrow">
            <a:avLst>
              <a:gd name="adj1" fmla="val 50000"/>
              <a:gd name="adj2" fmla="val 50000"/>
            </a:avLst>
          </a:prstGeom>
          <a:solidFill>
            <a:schemeClr val="accent2"/>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71" name="Google Shape;271;p7"/>
          <p:cNvSpPr/>
          <p:nvPr/>
        </p:nvSpPr>
        <p:spPr>
          <a:xfrm>
            <a:off x="4764596" y="3723019"/>
            <a:ext cx="1008112" cy="2570456"/>
          </a:xfrm>
          <a:prstGeom prst="roundRect">
            <a:avLst>
              <a:gd name="adj" fmla="val 16667"/>
            </a:avLst>
          </a:prstGeom>
          <a:solidFill>
            <a:schemeClr val="accent3"/>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txBox="1"/>
          <p:nvPr/>
        </p:nvSpPr>
        <p:spPr>
          <a:xfrm rot="-5400000">
            <a:off x="4032615" y="4553384"/>
            <a:ext cx="2472032" cy="909688"/>
          </a:xfrm>
          <a:prstGeom prst="rect">
            <a:avLst/>
          </a:prstGeom>
          <a:solidFill>
            <a:schemeClr val="accent3"/>
          </a:solidFill>
          <a:ln>
            <a:noFill/>
          </a:ln>
        </p:spPr>
        <p:txBody>
          <a:bodyPr spcFirstLastPara="1" wrap="square" lIns="91425" tIns="144000" rIns="91425" bIns="45700" anchor="ctr" anchorCtr="0">
            <a:noAutofit/>
          </a:bodyPr>
          <a:lstStyle/>
          <a:p>
            <a:pPr marL="0" marR="0" lvl="0" indent="0" algn="ctr" rtl="0">
              <a:spcBef>
                <a:spcPts val="0"/>
              </a:spcBef>
              <a:spcAft>
                <a:spcPts val="0"/>
              </a:spcAft>
              <a:buNone/>
            </a:pPr>
            <a:r>
              <a:rPr lang="en-AU" sz="2000" b="1" dirty="0">
                <a:solidFill>
                  <a:schemeClr val="lt1"/>
                </a:solidFill>
                <a:latin typeface="Calibri" panose="020F0502020204030204" pitchFamily="34" charset="0"/>
                <a:ea typeface="Helvetica Neue"/>
                <a:cs typeface="Calibri" panose="020F0502020204030204" pitchFamily="34" charset="0"/>
                <a:sym typeface="Helvetica Neue"/>
              </a:rPr>
              <a:t>Key Informant Interview</a:t>
            </a:r>
            <a:endParaRPr sz="2000" b="1" dirty="0">
              <a:solidFill>
                <a:schemeClr val="lt1"/>
              </a:solidFill>
              <a:latin typeface="Calibri" panose="020F0502020204030204" pitchFamily="34" charset="0"/>
              <a:ea typeface="Helvetica Neue"/>
              <a:cs typeface="Calibri" panose="020F0502020204030204" pitchFamily="34" charset="0"/>
              <a:sym typeface="Helvetica Neue"/>
            </a:endParaRPr>
          </a:p>
        </p:txBody>
      </p:sp>
      <p:sp>
        <p:nvSpPr>
          <p:cNvPr id="273" name="Google Shape;273;p7"/>
          <p:cNvSpPr/>
          <p:nvPr/>
        </p:nvSpPr>
        <p:spPr>
          <a:xfrm>
            <a:off x="6270476" y="3260156"/>
            <a:ext cx="228600" cy="304800"/>
          </a:xfrm>
          <a:prstGeom prst="downArrow">
            <a:avLst>
              <a:gd name="adj1" fmla="val 50000"/>
              <a:gd name="adj2" fmla="val 50000"/>
            </a:avLst>
          </a:prstGeom>
          <a:solidFill>
            <a:schemeClr val="accent2"/>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74" name="Google Shape;274;p7"/>
          <p:cNvSpPr/>
          <p:nvPr/>
        </p:nvSpPr>
        <p:spPr>
          <a:xfrm>
            <a:off x="5985830" y="3723019"/>
            <a:ext cx="1008112" cy="2543663"/>
          </a:xfrm>
          <a:prstGeom prst="roundRect">
            <a:avLst>
              <a:gd name="adj" fmla="val 16667"/>
            </a:avLst>
          </a:prstGeom>
          <a:solidFill>
            <a:schemeClr val="accent3"/>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txBox="1"/>
          <p:nvPr/>
        </p:nvSpPr>
        <p:spPr>
          <a:xfrm rot="-5400000">
            <a:off x="5267261" y="4539987"/>
            <a:ext cx="2445239" cy="909688"/>
          </a:xfrm>
          <a:prstGeom prst="rect">
            <a:avLst/>
          </a:prstGeom>
          <a:solidFill>
            <a:schemeClr val="accent3"/>
          </a:solidFill>
          <a:ln>
            <a:noFill/>
          </a:ln>
        </p:spPr>
        <p:txBody>
          <a:bodyPr spcFirstLastPara="1" wrap="square" lIns="91425" tIns="144000" rIns="91425" bIns="45700" anchor="ctr" anchorCtr="0">
            <a:noAutofit/>
          </a:bodyPr>
          <a:lstStyle/>
          <a:p>
            <a:pPr marL="0" marR="0" lvl="0" indent="0" algn="ctr" rtl="0">
              <a:spcBef>
                <a:spcPts val="0"/>
              </a:spcBef>
              <a:spcAft>
                <a:spcPts val="0"/>
              </a:spcAft>
              <a:buNone/>
            </a:pPr>
            <a:r>
              <a:rPr lang="en-AU" sz="2000" b="1" dirty="0">
                <a:solidFill>
                  <a:schemeClr val="lt1"/>
                </a:solidFill>
                <a:latin typeface="Calibri" panose="020F0502020204030204" pitchFamily="34" charset="0"/>
                <a:ea typeface="Helvetica Neue"/>
                <a:cs typeface="Calibri" panose="020F0502020204030204" pitchFamily="34" charset="0"/>
                <a:sym typeface="Helvetica Neue"/>
              </a:rPr>
              <a:t>Site Report</a:t>
            </a:r>
            <a:endParaRPr sz="2000" b="1" dirty="0">
              <a:solidFill>
                <a:schemeClr val="lt1"/>
              </a:solidFill>
              <a:latin typeface="Calibri" panose="020F0502020204030204" pitchFamily="34" charset="0"/>
              <a:ea typeface="Helvetica Neue"/>
              <a:cs typeface="Calibri" panose="020F0502020204030204" pitchFamily="34" charset="0"/>
              <a:sym typeface="Helvetica Neue"/>
            </a:endParaRPr>
          </a:p>
        </p:txBody>
      </p:sp>
      <p:sp>
        <p:nvSpPr>
          <p:cNvPr id="276" name="Google Shape;276;p7"/>
          <p:cNvSpPr/>
          <p:nvPr/>
        </p:nvSpPr>
        <p:spPr>
          <a:xfrm>
            <a:off x="7572908" y="3260156"/>
            <a:ext cx="228600" cy="304800"/>
          </a:xfrm>
          <a:prstGeom prst="downArrow">
            <a:avLst>
              <a:gd name="adj1" fmla="val 50000"/>
              <a:gd name="adj2" fmla="val 50000"/>
            </a:avLst>
          </a:prstGeom>
          <a:solidFill>
            <a:schemeClr val="accent2"/>
          </a:soli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77" name="Google Shape;277;p7"/>
          <p:cNvSpPr/>
          <p:nvPr/>
        </p:nvSpPr>
        <p:spPr>
          <a:xfrm>
            <a:off x="7207064" y="3723019"/>
            <a:ext cx="1008111" cy="2533626"/>
          </a:xfrm>
          <a:prstGeom prst="roundRect">
            <a:avLst>
              <a:gd name="adj" fmla="val 16667"/>
            </a:avLst>
          </a:prstGeom>
          <a:solidFill>
            <a:schemeClr val="accent3"/>
          </a:solidFill>
          <a:ln w="952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txBox="1"/>
          <p:nvPr/>
        </p:nvSpPr>
        <p:spPr>
          <a:xfrm rot="-5400000">
            <a:off x="6493504" y="4534969"/>
            <a:ext cx="2435202" cy="909687"/>
          </a:xfrm>
          <a:prstGeom prst="rect">
            <a:avLst/>
          </a:prstGeom>
          <a:solidFill>
            <a:schemeClr val="accent3"/>
          </a:solidFill>
          <a:ln>
            <a:noFill/>
          </a:ln>
        </p:spPr>
        <p:txBody>
          <a:bodyPr spcFirstLastPara="1" wrap="square" lIns="91425" tIns="144000" rIns="91425" bIns="45700" anchor="ctr" anchorCtr="0">
            <a:noAutofit/>
          </a:bodyPr>
          <a:lstStyle/>
          <a:p>
            <a:pPr marL="0" marR="0" lvl="0" indent="0" algn="ctr" rtl="0">
              <a:spcBef>
                <a:spcPts val="0"/>
              </a:spcBef>
              <a:spcAft>
                <a:spcPts val="0"/>
              </a:spcAft>
              <a:buNone/>
            </a:pPr>
            <a:r>
              <a:rPr lang="en-AU" sz="2000" b="1" dirty="0">
                <a:solidFill>
                  <a:schemeClr val="lt1"/>
                </a:solidFill>
                <a:latin typeface="Calibri" panose="020F0502020204030204" pitchFamily="34" charset="0"/>
                <a:ea typeface="Helvetica Neue"/>
                <a:cs typeface="Calibri" panose="020F0502020204030204" pitchFamily="34" charset="0"/>
                <a:sym typeface="Helvetica Neue"/>
              </a:rPr>
              <a:t>Urgent Action Form</a:t>
            </a:r>
            <a:endParaRPr sz="2000" b="1" dirty="0">
              <a:solidFill>
                <a:schemeClr val="lt1"/>
              </a:solidFill>
              <a:latin typeface="Calibri" panose="020F0502020204030204" pitchFamily="34" charset="0"/>
              <a:ea typeface="Helvetica Neue"/>
              <a:cs typeface="Calibri" panose="020F0502020204030204" pitchFamily="34" charset="0"/>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8"/>
          <p:cNvSpPr txBox="1">
            <a:spLocks noGrp="1"/>
          </p:cNvSpPr>
          <p:nvPr>
            <p:ph type="title"/>
          </p:nvPr>
        </p:nvSpPr>
        <p:spPr>
          <a:xfrm>
            <a:off x="724473" y="598664"/>
            <a:ext cx="11195700" cy="84129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7467D"/>
              </a:buClr>
              <a:buSzPct val="100000"/>
              <a:buFont typeface="Helvetica Neue"/>
              <a:buNone/>
            </a:pPr>
            <a:r>
              <a:rPr lang="en-AU" dirty="0">
                <a:solidFill>
                  <a:srgbClr val="97467D"/>
                </a:solidFill>
                <a:latin typeface="Helvetica Neue"/>
                <a:ea typeface="Helvetica Neue"/>
                <a:cs typeface="Helvetica Neue"/>
                <a:sym typeface="Helvetica Neue"/>
              </a:rPr>
              <a:t>Activity 2 – Develop Key Informant Interview Questions</a:t>
            </a:r>
            <a:endParaRPr dirty="0"/>
          </a:p>
        </p:txBody>
      </p:sp>
      <p:sp>
        <p:nvSpPr>
          <p:cNvPr id="284" name="Google Shape;284;p8"/>
          <p:cNvSpPr txBox="1"/>
          <p:nvPr/>
        </p:nvSpPr>
        <p:spPr>
          <a:xfrm>
            <a:off x="395536" y="1638458"/>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a:solidFill>
                <a:schemeClr val="dk1"/>
              </a:solidFill>
              <a:latin typeface="Helvetica Neue"/>
              <a:ea typeface="Helvetica Neue"/>
              <a:cs typeface="Helvetica Neue"/>
              <a:sym typeface="Helvetica Neue"/>
            </a:endParaRPr>
          </a:p>
        </p:txBody>
      </p:sp>
      <p:pic>
        <p:nvPicPr>
          <p:cNvPr id="285" name="Google Shape;285;p8" descr="Module 3 S2 Exercise 3 CPRA Rapid Assessment – Questions on UASC - Microsoft Word"/>
          <p:cNvPicPr preferRelativeResize="0"/>
          <p:nvPr/>
        </p:nvPicPr>
        <p:blipFill rotWithShape="1">
          <a:blip r:embed="rId3">
            <a:alphaModFix/>
          </a:blip>
          <a:srcRect l="29295" t="21729" r="13380" b="8889"/>
          <a:stretch/>
        </p:blipFill>
        <p:spPr>
          <a:xfrm>
            <a:off x="9089440" y="4350021"/>
            <a:ext cx="2944113" cy="2303439"/>
          </a:xfrm>
          <a:prstGeom prst="rect">
            <a:avLst/>
          </a:prstGeom>
          <a:noFill/>
          <a:ln>
            <a:noFill/>
          </a:ln>
        </p:spPr>
      </p:pic>
      <p:sp>
        <p:nvSpPr>
          <p:cNvPr id="286" name="Google Shape;286;p8"/>
          <p:cNvSpPr txBox="1"/>
          <p:nvPr/>
        </p:nvSpPr>
        <p:spPr>
          <a:xfrm>
            <a:off x="631669" y="1689866"/>
            <a:ext cx="8315440" cy="5093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500" b="1" dirty="0">
                <a:solidFill>
                  <a:schemeClr val="tx1"/>
                </a:solidFill>
                <a:latin typeface="Calibri"/>
                <a:ea typeface="Calibri"/>
                <a:cs typeface="Calibri"/>
                <a:sym typeface="Calibri"/>
              </a:rPr>
              <a:t>R</a:t>
            </a:r>
            <a:r>
              <a:rPr lang="en-AU" sz="2500" b="1" i="0" u="none" strike="noStrike" dirty="0">
                <a:solidFill>
                  <a:schemeClr val="tx1"/>
                </a:solidFill>
                <a:latin typeface="Calibri"/>
                <a:ea typeface="Calibri"/>
                <a:cs typeface="Calibri"/>
                <a:sym typeface="Calibri"/>
              </a:rPr>
              <a:t>efer </a:t>
            </a:r>
            <a:r>
              <a:rPr lang="en-AU" sz="2500" b="0" i="0" u="none" strike="noStrike" dirty="0">
                <a:solidFill>
                  <a:schemeClr val="tx1"/>
                </a:solidFill>
                <a:latin typeface="Calibri"/>
                <a:ea typeface="Calibri"/>
                <a:cs typeface="Calibri"/>
                <a:sym typeface="Calibri"/>
              </a:rPr>
              <a:t>to the Simulation Situation Analysis (</a:t>
            </a:r>
            <a:r>
              <a:rPr lang="en-AU" sz="2500" b="0" i="0" u="none" strike="noStrike" dirty="0" err="1">
                <a:solidFill>
                  <a:schemeClr val="tx1"/>
                </a:solidFill>
                <a:latin typeface="Calibri"/>
                <a:ea typeface="Calibri"/>
                <a:cs typeface="Calibri"/>
                <a:sym typeface="Calibri"/>
              </a:rPr>
              <a:t>SitAn</a:t>
            </a:r>
            <a:r>
              <a:rPr lang="en-AU" sz="2500" b="0" i="0" u="none" strike="noStrike" dirty="0">
                <a:solidFill>
                  <a:schemeClr val="tx1"/>
                </a:solidFill>
                <a:latin typeface="Calibri"/>
                <a:ea typeface="Calibri"/>
                <a:cs typeface="Calibri"/>
                <a:sym typeface="Calibri"/>
              </a:rPr>
              <a:t>) provided on Day 1 to complete this Activity. </a:t>
            </a:r>
            <a:endParaRPr sz="2500" b="0" dirty="0">
              <a:solidFill>
                <a:schemeClr val="tx1"/>
              </a:solidFill>
              <a:latin typeface="Calibri"/>
              <a:ea typeface="Calibri"/>
              <a:cs typeface="Calibri"/>
              <a:sym typeface="Calibri"/>
            </a:endParaRPr>
          </a:p>
          <a:p>
            <a:pPr marL="0" marR="0" lvl="0" indent="0" algn="l" rtl="0">
              <a:spcBef>
                <a:spcPts val="1200"/>
              </a:spcBef>
              <a:spcAft>
                <a:spcPts val="0"/>
              </a:spcAft>
              <a:buNone/>
            </a:pPr>
            <a:endParaRPr sz="2500" b="1" dirty="0">
              <a:solidFill>
                <a:schemeClr val="tx1"/>
              </a:solidFill>
              <a:latin typeface="Calibri"/>
              <a:ea typeface="Calibri"/>
              <a:cs typeface="Calibri"/>
              <a:sym typeface="Calibri"/>
            </a:endParaRPr>
          </a:p>
          <a:p>
            <a:pPr marL="0" marR="0" lvl="0" indent="0" algn="l" rtl="0">
              <a:spcBef>
                <a:spcPts val="1200"/>
              </a:spcBef>
              <a:spcAft>
                <a:spcPts val="0"/>
              </a:spcAft>
              <a:buNone/>
            </a:pPr>
            <a:r>
              <a:rPr lang="en-AU" sz="2500" b="1" dirty="0">
                <a:solidFill>
                  <a:schemeClr val="tx1"/>
                </a:solidFill>
                <a:latin typeface="Calibri"/>
                <a:ea typeface="Calibri"/>
                <a:cs typeface="Calibri"/>
                <a:sym typeface="Calibri"/>
              </a:rPr>
              <a:t>Use</a:t>
            </a:r>
            <a:r>
              <a:rPr lang="en-AU" sz="2500" b="0" i="0" u="none" strike="noStrike" dirty="0">
                <a:solidFill>
                  <a:schemeClr val="tx1"/>
                </a:solidFill>
                <a:latin typeface="Calibri"/>
                <a:ea typeface="Calibri"/>
                <a:cs typeface="Calibri"/>
                <a:sym typeface="Calibri"/>
              </a:rPr>
              <a:t> the information in the </a:t>
            </a:r>
            <a:r>
              <a:rPr lang="en-AU" sz="2500" b="0" i="0" u="none" strike="noStrike" dirty="0" err="1">
                <a:solidFill>
                  <a:schemeClr val="tx1"/>
                </a:solidFill>
                <a:latin typeface="Calibri"/>
                <a:ea typeface="Calibri"/>
                <a:cs typeface="Calibri"/>
                <a:sym typeface="Calibri"/>
              </a:rPr>
              <a:t>SitAn</a:t>
            </a:r>
            <a:r>
              <a:rPr lang="en-AU" sz="2500" b="0" i="0" u="none" strike="noStrike" dirty="0">
                <a:solidFill>
                  <a:schemeClr val="tx1"/>
                </a:solidFill>
                <a:latin typeface="Calibri"/>
                <a:ea typeface="Calibri"/>
                <a:cs typeface="Calibri"/>
                <a:sym typeface="Calibri"/>
              </a:rPr>
              <a:t> to review the </a:t>
            </a:r>
            <a:r>
              <a:rPr lang="en-AU" sz="2500" b="0" i="1" u="none" strike="noStrike" dirty="0">
                <a:solidFill>
                  <a:schemeClr val="tx1"/>
                </a:solidFill>
                <a:latin typeface="Calibri"/>
                <a:ea typeface="Calibri"/>
                <a:cs typeface="Calibri"/>
                <a:sym typeface="Calibri"/>
              </a:rPr>
              <a:t>Key Informant UASC Interview Standard Tool to:</a:t>
            </a:r>
            <a:endParaRPr sz="2500" b="0" dirty="0">
              <a:solidFill>
                <a:schemeClr val="tx1"/>
              </a:solidFill>
              <a:latin typeface="Calibri"/>
              <a:ea typeface="Calibri"/>
              <a:cs typeface="Calibri"/>
              <a:sym typeface="Calibri"/>
            </a:endParaRPr>
          </a:p>
          <a:p>
            <a:pPr marL="0" marR="0" lvl="0" indent="-158750" algn="l" rtl="0">
              <a:spcBef>
                <a:spcPts val="1200"/>
              </a:spcBef>
              <a:spcAft>
                <a:spcPts val="0"/>
              </a:spcAft>
              <a:buClr>
                <a:srgbClr val="000000"/>
              </a:buClr>
              <a:buSzPts val="2500"/>
              <a:buFont typeface="Calibri"/>
              <a:buAutoNum type="arabicPeriod"/>
            </a:pPr>
            <a:r>
              <a:rPr lang="en-AU" sz="2500" b="0" i="0" u="none" strike="noStrike" dirty="0">
                <a:solidFill>
                  <a:schemeClr val="tx1"/>
                </a:solidFill>
                <a:latin typeface="Calibri"/>
                <a:ea typeface="Calibri"/>
                <a:cs typeface="Calibri"/>
                <a:sym typeface="Calibri"/>
              </a:rPr>
              <a:t> Identify who in the population described in the </a:t>
            </a:r>
            <a:r>
              <a:rPr lang="en-AU" sz="2500" b="0" i="0" u="none" strike="noStrike" dirty="0" err="1">
                <a:solidFill>
                  <a:schemeClr val="tx1"/>
                </a:solidFill>
                <a:latin typeface="Calibri"/>
                <a:ea typeface="Calibri"/>
                <a:cs typeface="Calibri"/>
                <a:sym typeface="Calibri"/>
              </a:rPr>
              <a:t>SitAn</a:t>
            </a:r>
            <a:r>
              <a:rPr lang="en-AU" sz="2500" b="0" i="0" u="none" strike="noStrike" dirty="0">
                <a:solidFill>
                  <a:schemeClr val="tx1"/>
                </a:solidFill>
                <a:latin typeface="Calibri"/>
                <a:ea typeface="Calibri"/>
                <a:cs typeface="Calibri"/>
                <a:sym typeface="Calibri"/>
              </a:rPr>
              <a:t> could be interviewed for a KII</a:t>
            </a:r>
            <a:endParaRPr dirty="0">
              <a:solidFill>
                <a:schemeClr val="tx1"/>
              </a:solidFill>
            </a:endParaRPr>
          </a:p>
          <a:p>
            <a:pPr marL="0" marR="0" lvl="0" indent="-158750" algn="l" rtl="0">
              <a:spcBef>
                <a:spcPts val="0"/>
              </a:spcBef>
              <a:spcAft>
                <a:spcPts val="0"/>
              </a:spcAft>
              <a:buClr>
                <a:srgbClr val="000000"/>
              </a:buClr>
              <a:buSzPts val="2500"/>
              <a:buFont typeface="Calibri"/>
              <a:buAutoNum type="arabicPeriod"/>
            </a:pPr>
            <a:r>
              <a:rPr lang="en-AU" sz="2500" b="0" i="0" u="none" strike="noStrike" dirty="0">
                <a:solidFill>
                  <a:schemeClr val="tx1"/>
                </a:solidFill>
                <a:latin typeface="Calibri"/>
                <a:ea typeface="Calibri"/>
                <a:cs typeface="Calibri"/>
                <a:sym typeface="Calibri"/>
              </a:rPr>
              <a:t> Identify what changes need to be made to contextualise the tool for use in Country X.</a:t>
            </a:r>
            <a:endParaRPr dirty="0">
              <a:solidFill>
                <a:schemeClr val="tx1"/>
              </a:solidFill>
            </a:endParaRPr>
          </a:p>
          <a:p>
            <a:pPr marL="0" marR="0" lvl="0" indent="0" algn="l" rtl="0">
              <a:spcBef>
                <a:spcPts val="1200"/>
              </a:spcBef>
              <a:spcAft>
                <a:spcPts val="0"/>
              </a:spcAft>
              <a:buNone/>
            </a:pPr>
            <a:endParaRPr sz="2500" b="1" dirty="0">
              <a:solidFill>
                <a:schemeClr val="tx1"/>
              </a:solidFill>
              <a:latin typeface="Calibri"/>
              <a:ea typeface="Calibri"/>
              <a:cs typeface="Calibri"/>
              <a:sym typeface="Calibri"/>
            </a:endParaRPr>
          </a:p>
          <a:p>
            <a:pPr marL="0" marR="0" lvl="0" indent="0" algn="l" rtl="0">
              <a:spcBef>
                <a:spcPts val="1200"/>
              </a:spcBef>
              <a:spcAft>
                <a:spcPts val="0"/>
              </a:spcAft>
              <a:buNone/>
            </a:pPr>
            <a:r>
              <a:rPr lang="en-AU" sz="2500" b="1" dirty="0">
                <a:solidFill>
                  <a:schemeClr val="tx1"/>
                </a:solidFill>
                <a:latin typeface="Calibri"/>
                <a:ea typeface="Calibri"/>
                <a:cs typeface="Calibri"/>
                <a:sym typeface="Calibri"/>
              </a:rPr>
              <a:t>Take </a:t>
            </a:r>
            <a:r>
              <a:rPr lang="en-AU" sz="2500" b="0" i="0" u="none" strike="noStrike" dirty="0">
                <a:solidFill>
                  <a:schemeClr val="tx1"/>
                </a:solidFill>
                <a:latin typeface="Calibri"/>
                <a:ea typeface="Calibri"/>
                <a:cs typeface="Calibri"/>
                <a:sym typeface="Calibri"/>
              </a:rPr>
              <a:t>20 mins. </a:t>
            </a: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6dfe691a2b_0_0"/>
          <p:cNvSpPr txBox="1">
            <a:spLocks noGrp="1"/>
          </p:cNvSpPr>
          <p:nvPr>
            <p:ph type="title"/>
          </p:nvPr>
        </p:nvSpPr>
        <p:spPr>
          <a:xfrm>
            <a:off x="250825" y="437125"/>
            <a:ext cx="11195700" cy="84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7467D"/>
              </a:buClr>
              <a:buSzPts val="3600"/>
              <a:buFont typeface="Helvetica Neue"/>
              <a:buNone/>
            </a:pPr>
            <a:r>
              <a:rPr lang="en-AU">
                <a:solidFill>
                  <a:srgbClr val="97467D"/>
                </a:solidFill>
              </a:rPr>
              <a:t>Child Protection Rapid Assesment Resources</a:t>
            </a:r>
            <a:endParaRPr/>
          </a:p>
        </p:txBody>
      </p:sp>
      <p:sp>
        <p:nvSpPr>
          <p:cNvPr id="292" name="Google Shape;292;g26dfe691a2b_0_0"/>
          <p:cNvSpPr txBox="1"/>
          <p:nvPr/>
        </p:nvSpPr>
        <p:spPr>
          <a:xfrm>
            <a:off x="395536" y="1638458"/>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a:solidFill>
                <a:schemeClr val="dk1"/>
              </a:solidFill>
              <a:latin typeface="Helvetica Neue"/>
              <a:ea typeface="Helvetica Neue"/>
              <a:cs typeface="Helvetica Neue"/>
              <a:sym typeface="Helvetica Neue"/>
            </a:endParaRPr>
          </a:p>
        </p:txBody>
      </p:sp>
      <p:sp>
        <p:nvSpPr>
          <p:cNvPr id="293" name="Google Shape;293;g26dfe691a2b_0_0"/>
          <p:cNvSpPr txBox="1"/>
          <p:nvPr/>
        </p:nvSpPr>
        <p:spPr>
          <a:xfrm>
            <a:off x="250825" y="2529875"/>
            <a:ext cx="5503200" cy="2606058"/>
          </a:xfrm>
          <a:prstGeom prst="rect">
            <a:avLst/>
          </a:prstGeom>
          <a:noFill/>
          <a:ln>
            <a:noFill/>
          </a:ln>
        </p:spPr>
        <p:txBody>
          <a:bodyPr spcFirstLastPara="1" wrap="square" lIns="91425" tIns="45700" rIns="91425" bIns="45700" anchor="t" anchorCtr="0">
            <a:spAutoFit/>
          </a:bodyPr>
          <a:lstStyle/>
          <a:p>
            <a:pPr marL="527050" lvl="0" indent="-571500" algn="l" rtl="0">
              <a:lnSpc>
                <a:spcPct val="115000"/>
              </a:lnSpc>
              <a:spcBef>
                <a:spcPts val="600"/>
              </a:spcBef>
              <a:spcAft>
                <a:spcPts val="0"/>
              </a:spcAft>
              <a:buClr>
                <a:schemeClr val="accent1"/>
              </a:buClr>
              <a:buSzPts val="4300"/>
              <a:buFont typeface="Arial" panose="020B0604020202020204" pitchFamily="34" charset="0"/>
              <a:buChar char="•"/>
            </a:pPr>
            <a:r>
              <a:rPr lang="en-AU" sz="43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CPRA Toolkit</a:t>
            </a:r>
            <a:endParaRPr sz="4300" dirty="0">
              <a:latin typeface="Calibri"/>
              <a:ea typeface="Calibri"/>
              <a:cs typeface="Calibri"/>
              <a:sym typeface="Calibri"/>
            </a:endParaRPr>
          </a:p>
          <a:p>
            <a:pPr marL="571500" lvl="0" indent="-571500" algn="l" rtl="0">
              <a:lnSpc>
                <a:spcPct val="115000"/>
              </a:lnSpc>
              <a:spcBef>
                <a:spcPts val="600"/>
              </a:spcBef>
              <a:spcAft>
                <a:spcPts val="0"/>
              </a:spcAft>
              <a:buClr>
                <a:schemeClr val="accent1"/>
              </a:buClr>
              <a:buFont typeface="Arial" panose="020B0604020202020204" pitchFamily="34" charset="0"/>
              <a:buChar char="•"/>
            </a:pPr>
            <a:endParaRPr sz="4300" dirty="0">
              <a:latin typeface="Calibri"/>
              <a:ea typeface="Calibri"/>
              <a:cs typeface="Calibri"/>
              <a:sym typeface="Calibri"/>
            </a:endParaRPr>
          </a:p>
          <a:p>
            <a:pPr marL="527050" lvl="0" indent="-571500" algn="l" rtl="0">
              <a:lnSpc>
                <a:spcPct val="115000"/>
              </a:lnSpc>
              <a:spcBef>
                <a:spcPts val="600"/>
              </a:spcBef>
              <a:spcAft>
                <a:spcPts val="0"/>
              </a:spcAft>
              <a:buClr>
                <a:schemeClr val="accent1"/>
              </a:buClr>
              <a:buSzPts val="4300"/>
              <a:buFont typeface="Arial" panose="020B0604020202020204" pitchFamily="34" charset="0"/>
              <a:buChar char="•"/>
            </a:pPr>
            <a:r>
              <a:rPr lang="en-AU" sz="4300" u="sng" dirty="0">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CPRA Toolkit review </a:t>
            </a:r>
            <a:endParaRPr sz="4700" dirty="0"/>
          </a:p>
        </p:txBody>
      </p:sp>
      <p:pic>
        <p:nvPicPr>
          <p:cNvPr id="294" name="Google Shape;294;g26dfe691a2b_0_0"/>
          <p:cNvPicPr preferRelativeResize="0"/>
          <p:nvPr/>
        </p:nvPicPr>
        <p:blipFill>
          <a:blip r:embed="rId5">
            <a:alphaModFix/>
          </a:blip>
          <a:stretch>
            <a:fillRect/>
          </a:stretch>
        </p:blipFill>
        <p:spPr>
          <a:xfrm>
            <a:off x="6669974" y="1780850"/>
            <a:ext cx="1862475" cy="2834575"/>
          </a:xfrm>
          <a:prstGeom prst="rect">
            <a:avLst/>
          </a:prstGeom>
          <a:noFill/>
          <a:ln>
            <a:noFill/>
          </a:ln>
        </p:spPr>
      </p:pic>
      <p:pic>
        <p:nvPicPr>
          <p:cNvPr id="295" name="Google Shape;295;g26dfe691a2b_0_0"/>
          <p:cNvPicPr preferRelativeResize="0"/>
          <p:nvPr/>
        </p:nvPicPr>
        <p:blipFill>
          <a:blip r:embed="rId6">
            <a:alphaModFix/>
          </a:blip>
          <a:stretch>
            <a:fillRect/>
          </a:stretch>
        </p:blipFill>
        <p:spPr>
          <a:xfrm>
            <a:off x="9092854" y="3283200"/>
            <a:ext cx="2129576" cy="3097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493</Words>
  <Application>Microsoft Macintosh PowerPoint</Application>
  <PresentationFormat>Widescreen</PresentationFormat>
  <Paragraphs>57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Noto Sans Symbols</vt:lpstr>
      <vt:lpstr>Arial</vt:lpstr>
      <vt:lpstr>Calibri</vt:lpstr>
      <vt:lpstr>Helvetica Neue</vt:lpstr>
      <vt:lpstr>Office Theme</vt:lpstr>
      <vt:lpstr>PowerPoint Presentation</vt:lpstr>
      <vt:lpstr>PowerPoint Presentation</vt:lpstr>
      <vt:lpstr>PowerPoint Presentation</vt:lpstr>
      <vt:lpstr>PowerPoint Presentation</vt:lpstr>
      <vt:lpstr>Activity 1: Communicating the Objectives of an Assessment </vt:lpstr>
      <vt:lpstr>PowerPoint Presentation</vt:lpstr>
      <vt:lpstr>Activity 2 – Develop Key Informant Interview Questions</vt:lpstr>
      <vt:lpstr>Child Protection Rapid Assesment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Kyra Loat</cp:lastModifiedBy>
  <cp:revision>2</cp:revision>
  <dcterms:created xsi:type="dcterms:W3CDTF">2017-12-20T18:51:03Z</dcterms:created>
  <dcterms:modified xsi:type="dcterms:W3CDTF">2023-09-12T22:12:36Z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0x010100BFE899AF83B04C42AD08B91EA0A3BDD1</vt:lpwstr>
  </property>
  <property fmtid="{D5CDD505-2E9C-101B-9397-08002B2CF9AE}" pid="3" name="Order">
    <vt:r8>154100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