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290" r:id="rId3"/>
    <p:sldId id="274" r:id="rId4"/>
    <p:sldId id="2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197"/>
  </p:normalViewPr>
  <p:slideViewPr>
    <p:cSldViewPr snapToGrid="0">
      <p:cViewPr varScale="1">
        <p:scale>
          <a:sx n="104" d="100"/>
          <a:sy n="104" d="100"/>
        </p:scale>
        <p:origin x="2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3ECF-63E5-AA50-CC28-D1F017F5F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2B7E0-BDBF-4FE8-D29A-BEC7BA262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AC85-0EAE-D9F1-A905-F7DB9879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27F1B-E3AF-3686-80DB-E4D7190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BF12-F726-2D80-1C38-BE78AA35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5C9E-E97E-995B-452E-446DB285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F4168-05B1-4C70-DFAE-39C3CCAB6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22C72-72D2-5F13-A89D-00523A7D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746C-B8D8-F65D-6758-4BEF04C0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30445-F21D-AF67-D91F-900762C8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EB26E-B240-C17C-622B-CB952A87D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C94D6-771D-A6FB-3BC0-131B2E359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0DCB0-989A-6406-7BA9-0A09FED1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B0E21-BE5E-95E0-8E88-8A7A7FC9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7F410-FCB1-BDDE-9EFF-F0B2AA4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05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-2" r="34585"/>
          <a:stretch/>
        </p:blipFill>
        <p:spPr>
          <a:xfrm>
            <a:off x="0" y="14990"/>
            <a:ext cx="4242216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737140" y="6016980"/>
            <a:ext cx="7454860" cy="0"/>
          </a:xfrm>
          <a:prstGeom prst="line">
            <a:avLst/>
          </a:prstGeom>
          <a:ln>
            <a:solidFill>
              <a:srgbClr val="405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5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F2CD9-FC4A-A642-83EE-29CC8235A12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67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9031" r="39371" b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00513" y="528638"/>
            <a:ext cx="7300912" cy="127158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2679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00513" y="2400300"/>
            <a:ext cx="7300912" cy="21288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4417" y="528638"/>
            <a:ext cx="2970847" cy="479926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11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023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56024" y="1635973"/>
            <a:ext cx="10820189" cy="338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6022" y="1971675"/>
            <a:ext cx="10820015" cy="485775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56021" y="2614612"/>
            <a:ext cx="10820015" cy="372903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6503-7963-CCC2-B7A8-C8D51BE8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36694-F093-3BB6-ADA1-8CCE25D13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08BE-366F-5885-5DEF-980909F5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87428-E2C8-BADB-1749-1BE1C5C4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7D153-E639-EF7D-547E-D2525375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7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7D30-6905-0758-D05A-5E22A8C9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587B-8794-2BF7-AACB-E99B90BB7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46DF2-60F2-B06C-5E9C-715F7EE7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05AA-48A2-052C-B99C-F6EF64C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1D3E7-3C1A-430B-79EA-D7C3AA9C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E7DF-09D6-9C6A-5BF6-E193D902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DFF1C-5A7F-EDDB-6F7E-FF80FCE45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675A9-F158-2822-964E-4EAA8164F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570C-A763-525A-EAC0-252E9C76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C7EA9-A385-90B8-0271-64C5B6A5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B5BF6-9981-F804-A2C8-F4498D9D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74F8-A79B-1628-4BFA-9D31D29F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72A69-B363-D890-E78F-E8A2BD13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6D77F-AD3E-44ED-0372-2E1471954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F27EE-A1BC-8E8F-8961-EA53614B3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482B2-7FEE-9DF9-7707-6115F6867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B2D7F-2D32-1337-88EC-9AD35D8E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4EDB0-2B1A-6EDF-E977-3F31C331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22AE3-7DDC-0063-D57F-B734211B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6A98-E67F-00F4-86BF-0501CD9B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062E1-A00F-598E-C75D-BD404934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E07F2-C987-9943-14A4-CE791DDC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59CCF-8E3B-7EFD-511E-CC8352A3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97383-F123-1819-4479-1188F52D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6DE0A-53CC-D9C4-AE80-0BED4D69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96C87-375C-8866-02FC-0AF41249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9DFE-4F5A-F421-B496-90401427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ADC5-3835-D645-1E2B-65BAE065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9B03E-6788-236D-F745-47BB05D5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58D17-4962-30A9-2C5C-045067F6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0E43B-E7EC-A9EB-A265-E70B8C54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16521-48B9-9D11-9521-D261CD32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7221-AE4B-625C-AB7B-57C3F351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C901F-6482-70B3-3511-E640A523C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3674-F042-4AA5-864E-D78EE98AB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1D1B9-A367-924B-767D-326D3C1D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C163A-EAC2-2759-7A49-FB5640F5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816C0-CC8B-4307-FF1E-92168A34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8EBBC-F7AA-0CE4-386D-6A5D1563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42BC-E454-7803-F262-52CAEF011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42C07-BC27-B819-0470-43BEF3E8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579F-11BA-D247-A32F-C8670569D8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F413-173E-5038-2D2D-05ACCE595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6E064-96DD-0B12-A155-321E9C656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728B-983D-9148-BF1C-8940450A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0950E7-F7F8-D941-8A0C-E5E6B01A0935}"/>
              </a:ext>
            </a:extLst>
          </p:cNvPr>
          <p:cNvSpPr/>
          <p:nvPr/>
        </p:nvSpPr>
        <p:spPr>
          <a:xfrm>
            <a:off x="4512366" y="3588025"/>
            <a:ext cx="7679634" cy="2911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6E0D17-7775-9D44-810C-23EBD032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66" y="4323522"/>
            <a:ext cx="7629434" cy="2175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0232" y="725703"/>
            <a:ext cx="6619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latin typeface="Helvetica Neue" pitchFamily="50" charset="0"/>
              </a:rPr>
              <a:t>UASC</a:t>
            </a:r>
          </a:p>
          <a:p>
            <a:pPr algn="ctr"/>
            <a:r>
              <a:rPr lang="en-GB" sz="4500" b="1" dirty="0">
                <a:latin typeface="Helvetica Neue" pitchFamily="50" charset="0"/>
              </a:rPr>
              <a:t>TOT</a:t>
            </a:r>
          </a:p>
          <a:p>
            <a:pPr algn="ctr"/>
            <a:endParaRPr lang="en-GB" sz="4500" b="1" dirty="0">
              <a:latin typeface="Helvetica Neue" pitchFamily="50" charset="0"/>
            </a:endParaRPr>
          </a:p>
          <a:p>
            <a:pPr algn="ctr"/>
            <a:r>
              <a:rPr lang="en-GB" sz="4500" b="1" dirty="0">
                <a:latin typeface="Helvetica Neue" pitchFamily="50" charset="0"/>
              </a:rPr>
              <a:t>Day 1 Review</a:t>
            </a:r>
          </a:p>
        </p:txBody>
      </p:sp>
    </p:spTree>
    <p:extLst>
      <p:ext uri="{BB962C8B-B14F-4D97-AF65-F5344CB8AC3E}">
        <p14:creationId xmlns:p14="http://schemas.microsoft.com/office/powerpoint/2010/main" val="340926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80360" y="528638"/>
            <a:ext cx="7300912" cy="316201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AU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pply learning from the training in a simulated real-life situation. </a:t>
            </a:r>
          </a:p>
          <a:p>
            <a:pPr marL="0" indent="0">
              <a:buClr>
                <a:srgbClr val="0070C0"/>
              </a:buClr>
              <a:buNone/>
            </a:pPr>
            <a:endParaRPr lang="en-AU" sz="32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AU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articipants will work together to achieve a common goal </a:t>
            </a:r>
          </a:p>
          <a:p>
            <a:pPr marL="0" indent="0">
              <a:buClr>
                <a:srgbClr val="0070C0"/>
              </a:buClr>
              <a:buNone/>
            </a:pPr>
            <a:endParaRPr lang="en-AU" sz="32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 e</a:t>
            </a:r>
            <a:r>
              <a:rPr lang="en-AU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xample to participants of the challenges associated with effective coordination of a UASC response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Day 4</a:t>
            </a:r>
          </a:p>
          <a:p>
            <a:endParaRPr lang="en-US" dirty="0"/>
          </a:p>
          <a:p>
            <a:r>
              <a:rPr lang="en-US" dirty="0"/>
              <a:t>Simulation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E2A7D-5914-D108-C262-EBE70B40C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44" y="3835654"/>
            <a:ext cx="3979333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7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group is a different stakeholder in the coordination mechanism</a:t>
            </a:r>
            <a:endParaRPr lang="en-US" sz="3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Simulation</a:t>
            </a:r>
          </a:p>
          <a:p>
            <a:r>
              <a:rPr lang="en-GB" sz="4000" dirty="0"/>
              <a:t>Groups</a:t>
            </a:r>
            <a:br>
              <a:rPr lang="en-GB" sz="4000" dirty="0">
                <a:solidFill>
                  <a:srgbClr val="3399FF"/>
                </a:solidFill>
              </a:rPr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4100513" y="2165121"/>
            <a:ext cx="7300912" cy="2128838"/>
          </a:xfrm>
        </p:spPr>
        <p:txBody>
          <a:bodyPr>
            <a:noAutofit/>
          </a:bodyPr>
          <a:lstStyle/>
          <a:p>
            <a:pPr marL="685800" indent="-685800">
              <a:buFont typeface="Wingdings"/>
              <a:buChar char="!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Groups will be given various tasks to complete during the Simulation</a:t>
            </a:r>
          </a:p>
          <a:p>
            <a:pPr marL="685800" indent="-685800">
              <a:buFont typeface="Wingdings"/>
              <a:buChar char="!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Wingdings"/>
              <a:buChar char="!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Groups will complete Homework Tasks on Days 1, 2, and 3 of the training in preparation for the Simulation</a:t>
            </a:r>
          </a:p>
        </p:txBody>
      </p:sp>
    </p:spTree>
    <p:extLst>
      <p:ext uri="{BB962C8B-B14F-4D97-AF65-F5344CB8AC3E}">
        <p14:creationId xmlns:p14="http://schemas.microsoft.com/office/powerpoint/2010/main" val="10437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872" y="628247"/>
            <a:ext cx="1073069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97467D"/>
                </a:solidFill>
                <a:latin typeface="Helvetica Neue" pitchFamily="50" charset="0"/>
                <a:cs typeface="Calibri" panose="020F0502020204030204" pitchFamily="34" charset="0"/>
              </a:rPr>
              <a:t>Homework – Simulation Activity 1</a:t>
            </a:r>
            <a:br>
              <a:rPr lang="en-GB" sz="2800" dirty="0">
                <a:solidFill>
                  <a:srgbClr val="97467D"/>
                </a:solidFill>
                <a:latin typeface="Helvetica Neue" pitchFamily="50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rgbClr val="97467D"/>
                </a:solidFill>
                <a:latin typeface="Helvetica Neue" pitchFamily="50" charset="0"/>
                <a:cs typeface="Calibri" panose="020F0502020204030204" pitchFamily="34" charset="0"/>
              </a:rPr>
              <a:t>Roles, Responsibilities, and Function of a Coordination Group</a:t>
            </a:r>
            <a:endParaRPr lang="en-GB" sz="2800" dirty="0">
              <a:solidFill>
                <a:srgbClr val="97467D"/>
              </a:solidFill>
              <a:latin typeface="Helvetica Neue" pitchFamily="50" charset="0"/>
            </a:endParaRPr>
          </a:p>
        </p:txBody>
      </p:sp>
      <p:pic>
        <p:nvPicPr>
          <p:cNvPr id="6" name="Graphic 6" descr="Document">
            <a:extLst>
              <a:ext uri="{FF2B5EF4-FFF2-40B4-BE49-F238E27FC236}">
                <a16:creationId xmlns:a16="http://schemas.microsoft.com/office/drawing/2014/main" id="{457DA1E3-4EBB-4F51-ACFE-4DE913F05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366" y="150003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661F4-C05F-42B4-BBE1-9BDE84B08A05}"/>
              </a:ext>
            </a:extLst>
          </p:cNvPr>
          <p:cNvSpPr txBox="1"/>
          <p:nvPr/>
        </p:nvSpPr>
        <p:spPr>
          <a:xfrm>
            <a:off x="275421" y="1927950"/>
            <a:ext cx="11481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pend about 45 mins sometime before the first session starts tomorrow morning, reading the information contained in the Organisation Package and Situation Analysis and discussing as an Organisation:</a:t>
            </a:r>
            <a:b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AU" sz="2000" b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lvl="1" fontAlgn="base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Why their organisation is a member of the Child Protection Coordination Group</a:t>
            </a:r>
            <a:b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</a:br>
            <a:b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AU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If they think their organisation currently works with UASC and what sort of work they do to support </a:t>
            </a:r>
            <a:r>
              <a:rPr lang="en-AU" sz="20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UASC.</a:t>
            </a:r>
            <a:b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AU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What capacity their organisation has to support a response for UASC affected by the earthquake described in the Situation Analysis</a:t>
            </a:r>
          </a:p>
        </p:txBody>
      </p:sp>
    </p:spTree>
    <p:extLst>
      <p:ext uri="{BB962C8B-B14F-4D97-AF65-F5344CB8AC3E}">
        <p14:creationId xmlns:p14="http://schemas.microsoft.com/office/powerpoint/2010/main" val="346652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Homework – Simulation Activity 1 Roles, Responsibilities, and Function of a Coordination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victoriafclancy@gmail.com</dc:creator>
  <cp:lastModifiedBy>Kyra Loat</cp:lastModifiedBy>
  <cp:revision>2</cp:revision>
  <dcterms:created xsi:type="dcterms:W3CDTF">2023-07-09T19:02:35Z</dcterms:created>
  <dcterms:modified xsi:type="dcterms:W3CDTF">2023-09-12T22:05:41Z</dcterms:modified>
</cp:coreProperties>
</file>