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55m2ru8ERVuD5kPQi5Ur6+Z56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2"/>
  </p:normalViewPr>
  <p:slideViewPr>
    <p:cSldViewPr snapToGrid="0">
      <p:cViewPr varScale="1">
        <p:scale>
          <a:sx n="99" d="100"/>
          <a:sy n="99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Char char="•"/>
            </a:pPr>
            <a: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Failure to ensure strong coordination with government and local actors: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1143000" lvl="0" indent="-10160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2000"/>
              <a:buFont typeface="Calibri"/>
              <a:buNone/>
            </a:pPr>
            <a:endParaRPr sz="16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Font typeface="Noto Sans Symbols"/>
              <a:buChar char="✔"/>
            </a:pPr>
            <a: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diminish the chance of their “buy in” = less effective response and less potential for positive change (where this is required) in the longer term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Font typeface="Noto Sans Symbols"/>
              <a:buChar char="✔"/>
            </a:pPr>
            <a: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incompatible with eventual objective of transition and handover to local capacity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Char char="•"/>
            </a:pPr>
            <a: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for duplication of activities, obstacles to information exchange and inconsistency in approaches and practice.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514350" lvl="0" indent="-38735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2000"/>
              <a:buFont typeface="Calibri"/>
              <a:buNone/>
            </a:pPr>
            <a:endParaRPr sz="16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Char char="•"/>
            </a:pPr>
            <a: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difficult for additional protection and any other needs of UASC to be addressed: coordination with child protection, protection and other humanitarian programmes is essential to ensure a comprehensive response.</a:t>
            </a:r>
            <a:br>
              <a:rPr lang="en-GB" sz="1600">
                <a:solidFill>
                  <a:srgbClr val="54555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600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545554"/>
              </a:buClr>
              <a:buSzPts val="1600"/>
              <a:buChar char="•"/>
            </a:pPr>
            <a:r>
              <a:rPr lang="en-GB" sz="1600">
                <a:solidFill>
                  <a:srgbClr val="545554"/>
                </a:solidFill>
              </a:rPr>
              <a:t>Potential for negative impact on tracing and reunification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>
              <a:solidFill>
                <a:srgbClr val="5455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3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p2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2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2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2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Text - Purple">
  <p:cSld name="1_Title &amp; Text - Purp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2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2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8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0" name="Google Shape;100;p28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8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9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07" name="Google Shape;107;p29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9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" name="Google Shape;116;p30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17" name="Google Shape;117;p30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0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1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21" name="Google Shape;121;p31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3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1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32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32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2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" name="Google Shape;134;p33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33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3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" name="Google Shape;140;p34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34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6" name="Google Shape;146;p35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35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5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36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53" name="Google Shape;153;p3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" name="Google Shape;155;p3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37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66" name="Google Shape;166;p3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Google Shape;168;p3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8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79" name="Google Shape;179;p3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1" name="Google Shape;181;p3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9"/>
          <p:cNvGrpSpPr/>
          <p:nvPr/>
        </p:nvGrpSpPr>
        <p:grpSpPr>
          <a:xfrm>
            <a:off x="-208789" y="0"/>
            <a:ext cx="12609576" cy="2174491"/>
            <a:chOff x="-1" y="5043119"/>
            <a:chExt cx="12192000" cy="1814884"/>
          </a:xfrm>
        </p:grpSpPr>
        <p:pic>
          <p:nvPicPr>
            <p:cNvPr id="192" name="Google Shape;192;p3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4" name="Google Shape;194;p3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1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9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9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body" idx="1"/>
          </p:nvPr>
        </p:nvSpPr>
        <p:spPr>
          <a:xfrm>
            <a:off x="1828006" y="874321"/>
            <a:ext cx="8535987" cy="134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UASC TOT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Module 1.5 – Coordination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sp>
        <p:nvSpPr>
          <p:cNvPr id="236" name="Google Shape;236;p1"/>
          <p:cNvSpPr txBox="1">
            <a:spLocks noGrp="1"/>
          </p:cNvSpPr>
          <p:nvPr>
            <p:ph type="body" idx="2"/>
          </p:nvPr>
        </p:nvSpPr>
        <p:spPr>
          <a:xfrm>
            <a:off x="1304914" y="3051922"/>
            <a:ext cx="9582169" cy="251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800" b="0" i="1" u="none" strike="noStrike">
                <a:latin typeface="Calibri"/>
                <a:ea typeface="Calibri"/>
                <a:cs typeface="Calibri"/>
                <a:sym typeface="Calibri"/>
              </a:rPr>
              <a:t>By the end of the session participants will be able to: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0" i="1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Describe the importance of coordinating an emergency response to UASC</a:t>
            </a:r>
            <a:b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Identify context-based coordination structures and roles in emergency response to UASC</a:t>
            </a:r>
            <a:b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Suggest ways to overcome challenges to effective coordination</a:t>
            </a:r>
            <a:b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GB" sz="1800" b="0" i="0" u="none" strike="noStrike">
                <a:latin typeface="Calibri"/>
                <a:ea typeface="Calibri"/>
                <a:cs typeface="Calibri"/>
                <a:sym typeface="Calibri"/>
              </a:rPr>
              <a:t>Describe the role of SOPs and referral pathways in ensuring a coordinated response to UASC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673087D-57D2-FD37-26AB-4EBECA2D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518" y="-146968"/>
            <a:ext cx="3790950" cy="1441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574709" y="879933"/>
            <a:ext cx="1161729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67D"/>
              </a:buClr>
              <a:buSzPts val="3200"/>
              <a:buFont typeface="Helvetica Neue"/>
              <a:buNone/>
            </a:pPr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2 – TORs, SOPs and Referral Pathways</a:t>
            </a:r>
            <a:endParaRPr sz="1800" b="1" dirty="0"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 are in</a:t>
            </a:r>
            <a:r>
              <a:rPr lang="en-GB" sz="250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500" b="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 groups. </a:t>
            </a:r>
            <a:r>
              <a:rPr lang="en-GB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500" b="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ach group has a different sample SOP, TOR, or Referral Pathway. </a:t>
            </a:r>
            <a:endParaRPr sz="25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500" b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2500" b="1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ead</a:t>
            </a:r>
            <a:r>
              <a:rPr lang="en-GB" sz="2500" b="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through the document and identify </a:t>
            </a:r>
            <a:r>
              <a:rPr lang="en-GB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its </a:t>
            </a:r>
            <a:r>
              <a:rPr lang="en-GB" sz="2500" b="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key features.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15 mins</a:t>
            </a:r>
            <a:r>
              <a:rPr lang="en-GB" sz="25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discuss. Be ready </a:t>
            </a:r>
            <a:r>
              <a:rPr lang="en-GB" sz="2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discuss </a:t>
            </a:r>
            <a:r>
              <a:rPr lang="en-GB" sz="2500" b="0" i="0" u="none" strike="noStrik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these documents can be used to ensure better coordination and interventions for UASC.</a:t>
            </a:r>
            <a:endParaRPr sz="25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0310" y="432506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/>
          <p:nvPr/>
        </p:nvSpPr>
        <p:spPr>
          <a:xfrm>
            <a:off x="567504" y="1913315"/>
            <a:ext cx="1185664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Reduced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“buy in” of government 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and local actors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○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ess effective response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○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Challenges for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transition and handover to local capacity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Duplication of activities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Inconsistency in approaches and practice.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Endangers a comprehensive response for UASC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Potential for negative impact on tracing and reunification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567504" y="866686"/>
            <a:ext cx="10561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Possible consequences of poor coordination</a:t>
            </a: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/>
          <p:nvPr/>
        </p:nvSpPr>
        <p:spPr>
          <a:xfrm>
            <a:off x="239349" y="2276873"/>
            <a:ext cx="1161729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Is there currently a CP coordination mechanism?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rgbClr val="97467D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Can that mechanism meet the needs of coordinating the emergency response or be strengthened to do so?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dirty="0">
              <a:solidFill>
                <a:schemeClr val="accent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u="sng" dirty="0">
                <a:solidFill>
                  <a:srgbClr val="2A2A2A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Governments</a:t>
            </a:r>
            <a:r>
              <a:rPr lang="en-GB" sz="20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have primary responsibility for protection of children; is it appropriate/possible to work with &amp; through existing govt. structures?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 extra efforts might be required to facilitate the involvement of government and national actors? for example ensuring key materials are translated.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521525" y="410250"/>
            <a:ext cx="11670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should be considered before establishing any mechanism for coordination?  </a:t>
            </a:r>
            <a:endParaRPr sz="3200" b="1" dirty="0">
              <a:solidFill>
                <a:srgbClr val="9746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/>
          <p:nvPr/>
        </p:nvSpPr>
        <p:spPr>
          <a:xfrm>
            <a:off x="397349" y="387101"/>
            <a:ext cx="10972800" cy="115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67D"/>
              </a:buClr>
              <a:buSzPts val="3200"/>
              <a:buFont typeface="Helvetica Neue"/>
              <a:buNone/>
            </a:pPr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Coordination of UASC in emergencies: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67D"/>
              </a:buClr>
              <a:buSzPts val="3200"/>
              <a:buFont typeface="Helvetica Neue"/>
              <a:buNone/>
            </a:pPr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 a Cluster System </a:t>
            </a:r>
            <a:endParaRPr sz="3200" dirty="0"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4" name="Google Shape;25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950" y="1790784"/>
            <a:ext cx="5352397" cy="468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/>
          <p:nvPr/>
        </p:nvSpPr>
        <p:spPr>
          <a:xfrm>
            <a:off x="431371" y="20689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3200"/>
              <a:buFont typeface="Helvetica Neue"/>
              <a:buNone/>
            </a:pPr>
            <a:br>
              <a:rPr lang="en-GB" sz="3200" b="1" dirty="0">
                <a:solidFill>
                  <a:srgbClr val="9933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3200" b="1" dirty="0">
                <a:solidFill>
                  <a:srgbClr val="9933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Inter-agency UASC Task Force</a:t>
            </a:r>
            <a:br>
              <a:rPr lang="en-GB" sz="3200" b="1" dirty="0">
                <a:solidFill>
                  <a:srgbClr val="9933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200" b="1" dirty="0">
              <a:solidFill>
                <a:srgbClr val="9933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477907" y="1215011"/>
            <a:ext cx="1128780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marR="0" lvl="0" indent="-4572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26794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800" b="0" i="0" u="none" strike="noStrike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ot a formal part of the cluster structure </a:t>
            </a:r>
            <a:endParaRPr sz="2800" dirty="0">
              <a:solidFill>
                <a:srgbClr val="0489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sz="2800" b="0" i="0" u="none" strike="noStrike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perates within a collaborative framework </a:t>
            </a:r>
            <a:endParaRPr sz="2800" b="0" i="0" u="none" strike="noStrike" dirty="0">
              <a:solidFill>
                <a:srgbClr val="0489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GB" sz="2800" b="0" i="0" u="none" strike="noStrike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nder the wider umbrella of </a:t>
            </a:r>
            <a:r>
              <a:rPr lang="en-GB" sz="2800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800" b="0" i="0" u="none" strike="noStrike" dirty="0">
                <a:solidFill>
                  <a:srgbClr val="0489C5"/>
                </a:solidFill>
                <a:latin typeface="Calibri"/>
                <a:ea typeface="Calibri"/>
                <a:cs typeface="Calibri"/>
                <a:sym typeface="Calibri"/>
              </a:rPr>
              <a:t>he Alliance for  Child Protection in Humanitarian Action  </a:t>
            </a:r>
            <a:endParaRPr sz="2800" b="0" i="0" u="none" strike="noStrike" dirty="0">
              <a:solidFill>
                <a:srgbClr val="0489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2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75" y="3862675"/>
            <a:ext cx="2995326" cy="29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/>
          <p:nvPr/>
        </p:nvSpPr>
        <p:spPr>
          <a:xfrm>
            <a:off x="524355" y="1976818"/>
            <a:ext cx="1098935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993366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Lead</a:t>
            </a:r>
            <a:r>
              <a:rPr lang="en-GB" sz="2200" dirty="0">
                <a:solidFill>
                  <a:srgbClr val="993366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organisation/chair for the UASC coordination group/groups;  i.e.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government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, UNICEF /UNHCR, Coordination groups can also be co-chaired.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92D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Coordination</a:t>
            </a:r>
            <a:r>
              <a:rPr lang="en-GB" sz="2200" dirty="0">
                <a:solidFill>
                  <a:srgbClr val="92D05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with ICRC and other components of the Movement (including National Societies).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7030A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5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T.O.R.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for the coordination group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6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Decision</a:t>
            </a:r>
            <a:r>
              <a:rPr lang="en-GB" sz="2200" b="1" dirty="0">
                <a:solidFill>
                  <a:srgbClr val="3399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making processes; which organisation has the authority to make </a:t>
            </a: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which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decisions where it is not possible to reach consensus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Mechanisms</a:t>
            </a:r>
            <a:r>
              <a:rPr lang="en-GB" sz="2200" dirty="0">
                <a:solidFill>
                  <a:schemeClr val="accent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for </a:t>
            </a:r>
            <a:r>
              <a:rPr lang="en-GB" sz="2200" b="1" dirty="0">
                <a:solidFill>
                  <a:schemeClr val="accent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communication</a:t>
            </a:r>
            <a:r>
              <a:rPr lang="en-GB" sz="2200" b="1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200" dirty="0">
                <a:solidFill>
                  <a:schemeClr val="dk2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between the groups at different levels (if more than one group)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/>
          <p:nvPr/>
        </p:nvSpPr>
        <p:spPr>
          <a:xfrm>
            <a:off x="621900" y="2150779"/>
            <a:ext cx="11570100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Read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the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Handout_</a:t>
            </a:r>
            <a:r>
              <a:rPr lang="en-GB" sz="2400" i="1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Role</a:t>
            </a:r>
            <a:r>
              <a:rPr lang="en-GB" sz="2400" i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and Tasks of a Coordination Group for UASC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Identify the priority tasks for a newly formed coordination group for UASC (bearing in mind there may be a need for coordination groups at more than one level i.e. national, provincial levels)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Identify your top 5 priority tasks 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and why you chose these tasks.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541" y="5013176"/>
            <a:ext cx="1054282" cy="894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213C1-31E3-8C63-48CD-8A2A0FC11160}"/>
              </a:ext>
            </a:extLst>
          </p:cNvPr>
          <p:cNvSpPr txBox="1"/>
          <p:nvPr/>
        </p:nvSpPr>
        <p:spPr>
          <a:xfrm>
            <a:off x="621900" y="564589"/>
            <a:ext cx="9057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1 - Priority Tasks for a UASC Coordination Mechanism</a:t>
            </a:r>
            <a:endParaRPr lang="en-GB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/>
        </p:nvSpPr>
        <p:spPr>
          <a:xfrm>
            <a:off x="335360" y="706149"/>
            <a:ext cx="109728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467D"/>
              </a:buClr>
              <a:buSzPts val="3200"/>
              <a:buFont typeface="Helvetica Neue"/>
              <a:buNone/>
            </a:pPr>
            <a:r>
              <a:rPr lang="en-GB" sz="3200" b="1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Challenges to effective coordination</a:t>
            </a:r>
            <a:endParaRPr/>
          </a:p>
        </p:txBody>
      </p:sp>
      <p:sp>
        <p:nvSpPr>
          <p:cNvPr id="278" name="Google Shape;278;p9"/>
          <p:cNvSpPr txBox="1"/>
          <p:nvPr/>
        </p:nvSpPr>
        <p:spPr>
          <a:xfrm>
            <a:off x="335350" y="1773175"/>
            <a:ext cx="10972800" cy="4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 are the challenges associated with coordination in a UASC response?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GB" sz="28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What actions can be taken to overcome these challenges?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p9" descr="Image result for Cluster Coordin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446" y="3750015"/>
            <a:ext cx="6887052" cy="286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609600" y="610965"/>
            <a:ext cx="10972800" cy="11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4400"/>
              <a:buFont typeface="Calibri"/>
              <a:buNone/>
            </a:pPr>
            <a:r>
              <a:rPr lang="en-GB" b="1" dirty="0">
                <a:solidFill>
                  <a:srgbClr val="99336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alibri"/>
              </a:rPr>
              <a:t>Standard Operating Procedures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609600" y="1806785"/>
            <a:ext cx="110454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en-GB" sz="23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document that aims to regulate coordination among operational agencies and implementing partners on working modalities. 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sz="2300" b="0" i="0" u="none" strike="noStrik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GB" sz="23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</a:t>
            </a:r>
            <a:r>
              <a:rPr lang="en-GB" sz="23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istinct from information-sharing protocols (ISPs), which are necessary whenever confidential data is exchanged among agencies.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sz="2300" b="0" i="0" u="none" strike="noStrik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GB" sz="23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ICRC and </a:t>
            </a:r>
            <a:r>
              <a:rPr lang="en-GB" sz="23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Red Cross Red Crescent </a:t>
            </a:r>
            <a:r>
              <a:rPr lang="en-GB" sz="23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National Societies do not sign SOPs/ISPs, with the exception of a global Memorandum of Understanding between the ICRC and UNHCR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liance PPT Templat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676</Words>
  <Application>Microsoft Macintosh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Noto Sans Symbols</vt:lpstr>
      <vt:lpstr>Arial</vt:lpstr>
      <vt:lpstr>Calibri</vt:lpstr>
      <vt:lpstr>Helvetica Neue</vt:lpstr>
      <vt:lpstr>Alliance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Operating Procedures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 Ali</dc:creator>
  <cp:lastModifiedBy>Kyra Loat</cp:lastModifiedBy>
  <cp:revision>2</cp:revision>
  <dcterms:created xsi:type="dcterms:W3CDTF">2019-09-08T20:26:57Z</dcterms:created>
  <dcterms:modified xsi:type="dcterms:W3CDTF">2023-09-12T22:03:49Z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0x010100BFE899AF83B04C42AD08B91EA0A3BDD1</vt:lpwstr>
  </property>
  <property fmtid="{D5CDD505-2E9C-101B-9397-08002B2CF9AE}" pid="3" name="Order">
    <vt:r8>138600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