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Helvetica Neue" panose="02000503000000020004"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jYZV5VyJKCcJ928IgKr+xyAhz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illa Jone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72"/>
  </p:normalViewPr>
  <p:slideViewPr>
    <p:cSldViewPr snapToGrid="0">
      <p:cViewPr varScale="1">
        <p:scale>
          <a:sx n="99" d="100"/>
          <a:sy n="99" d="100"/>
        </p:scale>
        <p:origin x="40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8-24T12:42:23.877" idx="1">
    <p:pos x="6000" y="0"/>
    <p:text>this text seems very small</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35R27r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15"/>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1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1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5"/>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56"/>
        <p:cNvGrpSpPr/>
        <p:nvPr/>
      </p:nvGrpSpPr>
      <p:grpSpPr>
        <a:xfrm>
          <a:off x="0" y="0"/>
          <a:ext cx="0" cy="0"/>
          <a:chOff x="0" y="0"/>
          <a:chExt cx="0" cy="0"/>
        </a:xfrm>
      </p:grpSpPr>
      <p:sp>
        <p:nvSpPr>
          <p:cNvPr id="57" name="Google Shape;5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4"/>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59" name="Google Shape;59;p24"/>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60" name="Google Shape;60;p24"/>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4"/>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63"/>
        <p:cNvGrpSpPr/>
        <p:nvPr/>
      </p:nvGrpSpPr>
      <p:grpSpPr>
        <a:xfrm>
          <a:off x="0" y="0"/>
          <a:ext cx="0" cy="0"/>
          <a:chOff x="0" y="0"/>
          <a:chExt cx="0" cy="0"/>
        </a:xfrm>
      </p:grpSpPr>
      <p:sp>
        <p:nvSpPr>
          <p:cNvPr id="64" name="Google Shape;64;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5" name="Google Shape;65;p25"/>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66" name="Google Shape;66;p25"/>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25"/>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5"/>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1" name="Google Shape;71;p26"/>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72" name="Google Shape;72;p26"/>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26"/>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7" name="Google Shape;77;p27"/>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78" name="Google Shape;78;p27"/>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p27"/>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81"/>
        <p:cNvGrpSpPr/>
        <p:nvPr/>
      </p:nvGrpSpPr>
      <p:grpSpPr>
        <a:xfrm>
          <a:off x="0" y="0"/>
          <a:ext cx="0" cy="0"/>
          <a:chOff x="0" y="0"/>
          <a:chExt cx="0" cy="0"/>
        </a:xfrm>
      </p:grpSpPr>
      <p:grpSp>
        <p:nvGrpSpPr>
          <p:cNvPr id="82" name="Google Shape;82;p28"/>
          <p:cNvGrpSpPr/>
          <p:nvPr/>
        </p:nvGrpSpPr>
        <p:grpSpPr>
          <a:xfrm>
            <a:off x="0" y="5303521"/>
            <a:ext cx="12192000" cy="1639827"/>
            <a:chOff x="0" y="5303521"/>
            <a:chExt cx="12192000" cy="1639827"/>
          </a:xfrm>
        </p:grpSpPr>
        <p:pic>
          <p:nvPicPr>
            <p:cNvPr id="83" name="Google Shape;83;p28"/>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84" name="Google Shape;84;p28"/>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85" name="Google Shape;85;p2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88"/>
        <p:cNvGrpSpPr/>
        <p:nvPr/>
      </p:nvGrpSpPr>
      <p:grpSpPr>
        <a:xfrm>
          <a:off x="0" y="0"/>
          <a:ext cx="0" cy="0"/>
          <a:chOff x="0" y="0"/>
          <a:chExt cx="0" cy="0"/>
        </a:xfrm>
      </p:grpSpPr>
      <p:grpSp>
        <p:nvGrpSpPr>
          <p:cNvPr id="89" name="Google Shape;89;p29"/>
          <p:cNvGrpSpPr/>
          <p:nvPr/>
        </p:nvGrpSpPr>
        <p:grpSpPr>
          <a:xfrm>
            <a:off x="0" y="5303521"/>
            <a:ext cx="12192000" cy="1639827"/>
            <a:chOff x="0" y="5303521"/>
            <a:chExt cx="12192000" cy="1639827"/>
          </a:xfrm>
        </p:grpSpPr>
        <p:pic>
          <p:nvPicPr>
            <p:cNvPr id="90" name="Google Shape;90;p29"/>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91" name="Google Shape;91;p29"/>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92" name="Google Shape;92;p2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95"/>
        <p:cNvGrpSpPr/>
        <p:nvPr/>
      </p:nvGrpSpPr>
      <p:grpSpPr>
        <a:xfrm>
          <a:off x="0" y="0"/>
          <a:ext cx="0" cy="0"/>
          <a:chOff x="0" y="0"/>
          <a:chExt cx="0" cy="0"/>
        </a:xfrm>
      </p:grpSpPr>
      <p:sp>
        <p:nvSpPr>
          <p:cNvPr id="96" name="Google Shape;96;p3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0"/>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0"/>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9" name="Google Shape;99;p30"/>
          <p:cNvGrpSpPr/>
          <p:nvPr/>
        </p:nvGrpSpPr>
        <p:grpSpPr>
          <a:xfrm>
            <a:off x="0" y="5303521"/>
            <a:ext cx="12192000" cy="1639827"/>
            <a:chOff x="0" y="5303521"/>
            <a:chExt cx="12192000" cy="1639827"/>
          </a:xfrm>
        </p:grpSpPr>
        <p:pic>
          <p:nvPicPr>
            <p:cNvPr id="100" name="Google Shape;100;p30"/>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01" name="Google Shape;101;p30"/>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02"/>
        <p:cNvGrpSpPr/>
        <p:nvPr/>
      </p:nvGrpSpPr>
      <p:grpSpPr>
        <a:xfrm>
          <a:off x="0" y="0"/>
          <a:ext cx="0" cy="0"/>
          <a:chOff x="0" y="0"/>
          <a:chExt cx="0" cy="0"/>
        </a:xfrm>
      </p:grpSpPr>
      <p:grpSp>
        <p:nvGrpSpPr>
          <p:cNvPr id="103" name="Google Shape;103;p31"/>
          <p:cNvGrpSpPr/>
          <p:nvPr/>
        </p:nvGrpSpPr>
        <p:grpSpPr>
          <a:xfrm>
            <a:off x="0" y="5303521"/>
            <a:ext cx="12192000" cy="1639827"/>
            <a:chOff x="0" y="5303521"/>
            <a:chExt cx="12192000" cy="1639827"/>
          </a:xfrm>
        </p:grpSpPr>
        <p:pic>
          <p:nvPicPr>
            <p:cNvPr id="104" name="Google Shape;104;p31"/>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05" name="Google Shape;105;p31"/>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06" name="Google Shape;106;p3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1"/>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09"/>
        <p:cNvGrpSpPr/>
        <p:nvPr/>
      </p:nvGrpSpPr>
      <p:grpSpPr>
        <a:xfrm>
          <a:off x="0" y="0"/>
          <a:ext cx="0" cy="0"/>
          <a:chOff x="0" y="0"/>
          <a:chExt cx="0" cy="0"/>
        </a:xfrm>
      </p:grpSpPr>
      <p:sp>
        <p:nvSpPr>
          <p:cNvPr id="110" name="Google Shape;110;p32"/>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 name="Google Shape;111;p32"/>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32"/>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2"/>
          <p:cNvSpPr>
            <a:spLocks noGrp="1"/>
          </p:cNvSpPr>
          <p:nvPr>
            <p:ph type="pic" idx="2"/>
          </p:nvPr>
        </p:nvSpPr>
        <p:spPr>
          <a:xfrm>
            <a:off x="0" y="0"/>
            <a:ext cx="4340225" cy="6858000"/>
          </a:xfrm>
          <a:prstGeom prst="rect">
            <a:avLst/>
          </a:prstGeom>
          <a:noFill/>
          <a:ln>
            <a:noFill/>
          </a:ln>
        </p:spPr>
      </p:sp>
      <p:sp>
        <p:nvSpPr>
          <p:cNvPr id="114" name="Google Shape;114;p32"/>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15"/>
        <p:cNvGrpSpPr/>
        <p:nvPr/>
      </p:nvGrpSpPr>
      <p:grpSpPr>
        <a:xfrm>
          <a:off x="0" y="0"/>
          <a:ext cx="0" cy="0"/>
          <a:chOff x="0" y="0"/>
          <a:chExt cx="0" cy="0"/>
        </a:xfrm>
      </p:grpSpPr>
      <p:sp>
        <p:nvSpPr>
          <p:cNvPr id="116" name="Google Shape;116;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7" name="Google Shape;117;p3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18" name="Google Shape;118;p3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33"/>
          <p:cNvSpPr>
            <a:spLocks noGrp="1"/>
          </p:cNvSpPr>
          <p:nvPr>
            <p:ph type="pic" idx="2"/>
          </p:nvPr>
        </p:nvSpPr>
        <p:spPr>
          <a:xfrm>
            <a:off x="0" y="0"/>
            <a:ext cx="4340225" cy="6858000"/>
          </a:xfrm>
          <a:prstGeom prst="rect">
            <a:avLst/>
          </a:prstGeom>
          <a:noFill/>
          <a:ln>
            <a:noFill/>
          </a:ln>
        </p:spPr>
      </p:sp>
      <p:sp>
        <p:nvSpPr>
          <p:cNvPr id="120" name="Google Shape;120;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9" name="Google Shape;19;p18"/>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20" name="Google Shape;20;p18"/>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18"/>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21"/>
        <p:cNvGrpSpPr/>
        <p:nvPr/>
      </p:nvGrpSpPr>
      <p:grpSpPr>
        <a:xfrm>
          <a:off x="0" y="0"/>
          <a:ext cx="0" cy="0"/>
          <a:chOff x="0" y="0"/>
          <a:chExt cx="0" cy="0"/>
        </a:xfrm>
      </p:grpSpPr>
      <p:sp>
        <p:nvSpPr>
          <p:cNvPr id="122" name="Google Shape;122;p3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3" name="Google Shape;123;p34"/>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24" name="Google Shape;124;p34"/>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34"/>
          <p:cNvSpPr>
            <a:spLocks noGrp="1"/>
          </p:cNvSpPr>
          <p:nvPr>
            <p:ph type="pic" idx="2"/>
          </p:nvPr>
        </p:nvSpPr>
        <p:spPr>
          <a:xfrm>
            <a:off x="0" y="0"/>
            <a:ext cx="4340225" cy="6858000"/>
          </a:xfrm>
          <a:prstGeom prst="rect">
            <a:avLst/>
          </a:prstGeom>
          <a:noFill/>
          <a:ln>
            <a:noFill/>
          </a:ln>
        </p:spPr>
      </p:sp>
      <p:sp>
        <p:nvSpPr>
          <p:cNvPr id="126" name="Google Shape;126;p3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27"/>
        <p:cNvGrpSpPr/>
        <p:nvPr/>
      </p:nvGrpSpPr>
      <p:grpSpPr>
        <a:xfrm>
          <a:off x="0" y="0"/>
          <a:ext cx="0" cy="0"/>
          <a:chOff x="0" y="0"/>
          <a:chExt cx="0" cy="0"/>
        </a:xfrm>
      </p:grpSpPr>
      <p:sp>
        <p:nvSpPr>
          <p:cNvPr id="128" name="Google Shape;128;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9" name="Google Shape;129;p35"/>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0" name="Google Shape;130;p35"/>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1" name="Google Shape;131;p35"/>
          <p:cNvSpPr>
            <a:spLocks noGrp="1"/>
          </p:cNvSpPr>
          <p:nvPr>
            <p:ph type="pic" idx="2"/>
          </p:nvPr>
        </p:nvSpPr>
        <p:spPr>
          <a:xfrm>
            <a:off x="0" y="0"/>
            <a:ext cx="4340225" cy="6858000"/>
          </a:xfrm>
          <a:prstGeom prst="rect">
            <a:avLst/>
          </a:prstGeom>
          <a:noFill/>
          <a:ln>
            <a:noFill/>
          </a:ln>
        </p:spPr>
      </p:sp>
      <p:sp>
        <p:nvSpPr>
          <p:cNvPr id="132" name="Google Shape;132;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33"/>
        <p:cNvGrpSpPr/>
        <p:nvPr/>
      </p:nvGrpSpPr>
      <p:grpSpPr>
        <a:xfrm>
          <a:off x="0" y="0"/>
          <a:ext cx="0" cy="0"/>
          <a:chOff x="0" y="0"/>
          <a:chExt cx="0" cy="0"/>
        </a:xfrm>
      </p:grpSpPr>
      <p:sp>
        <p:nvSpPr>
          <p:cNvPr id="134" name="Google Shape;134;p36"/>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5" name="Google Shape;135;p36"/>
          <p:cNvGrpSpPr/>
          <p:nvPr/>
        </p:nvGrpSpPr>
        <p:grpSpPr>
          <a:xfrm>
            <a:off x="-208788" y="0"/>
            <a:ext cx="12609575" cy="2174490"/>
            <a:chOff x="-1" y="5043119"/>
            <a:chExt cx="12192000" cy="1814883"/>
          </a:xfrm>
        </p:grpSpPr>
        <p:pic>
          <p:nvPicPr>
            <p:cNvPr id="136" name="Google Shape;136;p36"/>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37" name="Google Shape;137;p36"/>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38" name="Google Shape;138;p36"/>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39" name="Google Shape;139;p3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3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3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3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3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46"/>
        <p:cNvGrpSpPr/>
        <p:nvPr/>
      </p:nvGrpSpPr>
      <p:grpSpPr>
        <a:xfrm>
          <a:off x="0" y="0"/>
          <a:ext cx="0" cy="0"/>
          <a:chOff x="0" y="0"/>
          <a:chExt cx="0" cy="0"/>
        </a:xfrm>
      </p:grpSpPr>
      <p:sp>
        <p:nvSpPr>
          <p:cNvPr id="147" name="Google Shape;147;p37"/>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48" name="Google Shape;148;p37"/>
          <p:cNvGrpSpPr/>
          <p:nvPr/>
        </p:nvGrpSpPr>
        <p:grpSpPr>
          <a:xfrm>
            <a:off x="-208788" y="0"/>
            <a:ext cx="12609575" cy="2174490"/>
            <a:chOff x="-1" y="5043119"/>
            <a:chExt cx="12192000" cy="1814883"/>
          </a:xfrm>
        </p:grpSpPr>
        <p:pic>
          <p:nvPicPr>
            <p:cNvPr id="149" name="Google Shape;149;p37"/>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0" name="Google Shape;150;p37"/>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51" name="Google Shape;151;p37"/>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52" name="Google Shape;152;p3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59"/>
        <p:cNvGrpSpPr/>
        <p:nvPr/>
      </p:nvGrpSpPr>
      <p:grpSpPr>
        <a:xfrm>
          <a:off x="0" y="0"/>
          <a:ext cx="0" cy="0"/>
          <a:chOff x="0" y="0"/>
          <a:chExt cx="0" cy="0"/>
        </a:xfrm>
      </p:grpSpPr>
      <p:sp>
        <p:nvSpPr>
          <p:cNvPr id="160" name="Google Shape;160;p38"/>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61" name="Google Shape;161;p38"/>
          <p:cNvGrpSpPr/>
          <p:nvPr/>
        </p:nvGrpSpPr>
        <p:grpSpPr>
          <a:xfrm>
            <a:off x="-208788" y="0"/>
            <a:ext cx="12609575" cy="2174490"/>
            <a:chOff x="-1" y="5043119"/>
            <a:chExt cx="12192000" cy="1814883"/>
          </a:xfrm>
        </p:grpSpPr>
        <p:pic>
          <p:nvPicPr>
            <p:cNvPr id="162" name="Google Shape;162;p3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63" name="Google Shape;163;p38"/>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64" name="Google Shape;164;p3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5" name="Google Shape;165;p3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3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3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3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3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72"/>
        <p:cNvGrpSpPr/>
        <p:nvPr/>
      </p:nvGrpSpPr>
      <p:grpSpPr>
        <a:xfrm>
          <a:off x="0" y="0"/>
          <a:ext cx="0" cy="0"/>
          <a:chOff x="0" y="0"/>
          <a:chExt cx="0" cy="0"/>
        </a:xfrm>
      </p:grpSpPr>
      <p:sp>
        <p:nvSpPr>
          <p:cNvPr id="173" name="Google Shape;173;p39"/>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74" name="Google Shape;174;p39"/>
          <p:cNvGrpSpPr/>
          <p:nvPr/>
        </p:nvGrpSpPr>
        <p:grpSpPr>
          <a:xfrm>
            <a:off x="-208788" y="0"/>
            <a:ext cx="12609575" cy="2174490"/>
            <a:chOff x="-1" y="5043119"/>
            <a:chExt cx="12192000" cy="1814883"/>
          </a:xfrm>
        </p:grpSpPr>
        <p:pic>
          <p:nvPicPr>
            <p:cNvPr id="175" name="Google Shape;175;p3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6" name="Google Shape;176;p39"/>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77" name="Google Shape;177;p3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8" name="Google Shape;178;p3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3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3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3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3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3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3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85"/>
        <p:cNvGrpSpPr/>
        <p:nvPr/>
      </p:nvGrpSpPr>
      <p:grpSpPr>
        <a:xfrm>
          <a:off x="0" y="0"/>
          <a:ext cx="0" cy="0"/>
          <a:chOff x="0" y="0"/>
          <a:chExt cx="0" cy="0"/>
        </a:xfrm>
      </p:grpSpPr>
      <p:sp>
        <p:nvSpPr>
          <p:cNvPr id="186" name="Google Shape;186;p40"/>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p40"/>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8" name="Google Shape;188;p40"/>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p40"/>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90" name="Google Shape;190;p4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4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92"/>
        <p:cNvGrpSpPr/>
        <p:nvPr/>
      </p:nvGrpSpPr>
      <p:grpSpPr>
        <a:xfrm>
          <a:off x="0" y="0"/>
          <a:ext cx="0" cy="0"/>
          <a:chOff x="0" y="0"/>
          <a:chExt cx="0" cy="0"/>
        </a:xfrm>
      </p:grpSpPr>
      <p:sp>
        <p:nvSpPr>
          <p:cNvPr id="193" name="Google Shape;193;p41"/>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41"/>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41"/>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p41"/>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97" name="Google Shape;197;p4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4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99"/>
        <p:cNvGrpSpPr/>
        <p:nvPr/>
      </p:nvGrpSpPr>
      <p:grpSpPr>
        <a:xfrm>
          <a:off x="0" y="0"/>
          <a:ext cx="0" cy="0"/>
          <a:chOff x="0" y="0"/>
          <a:chExt cx="0" cy="0"/>
        </a:xfrm>
      </p:grpSpPr>
      <p:sp>
        <p:nvSpPr>
          <p:cNvPr id="200" name="Google Shape;200;p42"/>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42"/>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42"/>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p4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04" name="Google Shape;204;p4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4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06"/>
        <p:cNvGrpSpPr/>
        <p:nvPr/>
      </p:nvGrpSpPr>
      <p:grpSpPr>
        <a:xfrm>
          <a:off x="0" y="0"/>
          <a:ext cx="0" cy="0"/>
          <a:chOff x="0" y="0"/>
          <a:chExt cx="0" cy="0"/>
        </a:xfrm>
      </p:grpSpPr>
      <p:sp>
        <p:nvSpPr>
          <p:cNvPr id="207" name="Google Shape;207;p43"/>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43"/>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43"/>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p4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11" name="Google Shape;211;p4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4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19"/>
          <p:cNvSpPr/>
          <p:nvPr/>
        </p:nvSpPr>
        <p:spPr>
          <a:xfrm>
            <a:off x="0" y="0"/>
            <a:ext cx="12192000" cy="6858000"/>
          </a:xfrm>
          <a:prstGeom prst="rect">
            <a:avLst/>
          </a:prstGeom>
          <a:solidFill>
            <a:srgbClr val="026794">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1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9"/>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20"/>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21"/>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2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42"/>
        <p:cNvGrpSpPr/>
        <p:nvPr/>
      </p:nvGrpSpPr>
      <p:grpSpPr>
        <a:xfrm>
          <a:off x="0" y="0"/>
          <a:ext cx="0" cy="0"/>
          <a:chOff x="0" y="0"/>
          <a:chExt cx="0" cy="0"/>
        </a:xfrm>
      </p:grpSpPr>
      <p:sp>
        <p:nvSpPr>
          <p:cNvPr id="43" name="Google Shape;4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22"/>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45" name="Google Shape;45;p2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46" name="Google Shape;46;p2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49"/>
        <p:cNvGrpSpPr/>
        <p:nvPr/>
      </p:nvGrpSpPr>
      <p:grpSpPr>
        <a:xfrm>
          <a:off x="0" y="0"/>
          <a:ext cx="0" cy="0"/>
          <a:chOff x="0" y="0"/>
          <a:chExt cx="0" cy="0"/>
        </a:xfrm>
      </p:grpSpPr>
      <p:sp>
        <p:nvSpPr>
          <p:cNvPr id="50" name="Google Shape;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3"/>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52" name="Google Shape;52;p23"/>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53" name="Google Shape;53;p2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
          <p:cNvSpPr txBox="1">
            <a:spLocks noGrp="1"/>
          </p:cNvSpPr>
          <p:nvPr>
            <p:ph type="body" idx="1"/>
          </p:nvPr>
        </p:nvSpPr>
        <p:spPr>
          <a:xfrm>
            <a:off x="1828006" y="864838"/>
            <a:ext cx="8527849" cy="176819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800"/>
              <a:buNone/>
            </a:pPr>
            <a:r>
              <a:rPr lang="en-US">
                <a:latin typeface="Calibri"/>
                <a:ea typeface="Calibri"/>
                <a:cs typeface="Calibri"/>
                <a:sym typeface="Calibri"/>
              </a:rPr>
              <a:t>UASC TOT</a:t>
            </a:r>
            <a:endParaRPr/>
          </a:p>
          <a:p>
            <a:pPr marL="0" lvl="0" indent="0" algn="ctr" rtl="0">
              <a:lnSpc>
                <a:spcPct val="90000"/>
              </a:lnSpc>
              <a:spcBef>
                <a:spcPts val="0"/>
              </a:spcBef>
              <a:spcAft>
                <a:spcPts val="0"/>
              </a:spcAft>
              <a:buClr>
                <a:schemeClr val="lt1"/>
              </a:buClr>
              <a:buSzPts val="2800"/>
              <a:buNone/>
            </a:pPr>
            <a:r>
              <a:rPr lang="en-US">
                <a:latin typeface="Calibri"/>
                <a:ea typeface="Calibri"/>
                <a:cs typeface="Calibri"/>
                <a:sym typeface="Calibri"/>
              </a:rPr>
              <a:t>Module 1.3</a:t>
            </a:r>
            <a:endParaRPr/>
          </a:p>
          <a:p>
            <a:pPr marL="0" lvl="0" indent="0" algn="ctr" rtl="0">
              <a:lnSpc>
                <a:spcPct val="90000"/>
              </a:lnSpc>
              <a:spcBef>
                <a:spcPts val="0"/>
              </a:spcBef>
              <a:spcAft>
                <a:spcPts val="0"/>
              </a:spcAft>
              <a:buClr>
                <a:schemeClr val="lt1"/>
              </a:buClr>
              <a:buSzPts val="2800"/>
              <a:buNone/>
            </a:pPr>
            <a:endParaRPr>
              <a:latin typeface="Calibri"/>
              <a:ea typeface="Calibri"/>
              <a:cs typeface="Calibri"/>
              <a:sym typeface="Calibri"/>
            </a:endParaRPr>
          </a:p>
          <a:p>
            <a:pPr marL="0" lvl="0" indent="0" algn="ctr" rtl="0">
              <a:lnSpc>
                <a:spcPct val="90000"/>
              </a:lnSpc>
              <a:spcBef>
                <a:spcPts val="0"/>
              </a:spcBef>
              <a:spcAft>
                <a:spcPts val="0"/>
              </a:spcAft>
              <a:buClr>
                <a:schemeClr val="lt1"/>
              </a:buClr>
              <a:buSzPts val="2800"/>
              <a:buNone/>
            </a:pPr>
            <a:r>
              <a:rPr lang="en-US" sz="3800">
                <a:latin typeface="Calibri"/>
                <a:ea typeface="Calibri"/>
                <a:cs typeface="Calibri"/>
                <a:sym typeface="Calibri"/>
              </a:rPr>
              <a:t>Preventing Separation </a:t>
            </a:r>
            <a:endParaRPr sz="3800">
              <a:latin typeface="Calibri"/>
              <a:ea typeface="Calibri"/>
              <a:cs typeface="Calibri"/>
              <a:sym typeface="Calibri"/>
            </a:endParaRPr>
          </a:p>
        </p:txBody>
      </p:sp>
      <p:sp>
        <p:nvSpPr>
          <p:cNvPr id="218" name="Google Shape;218;p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br>
              <a:rPr lang="en-US" sz="2400"/>
            </a:br>
            <a:endParaRPr/>
          </a:p>
        </p:txBody>
      </p:sp>
      <p:sp>
        <p:nvSpPr>
          <p:cNvPr id="219" name="Google Shape;219;p2"/>
          <p:cNvSpPr txBox="1"/>
          <p:nvPr/>
        </p:nvSpPr>
        <p:spPr>
          <a:xfrm>
            <a:off x="2853369" y="3051922"/>
            <a:ext cx="6293385"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1" u="none" strike="noStrike" cap="none">
                <a:solidFill>
                  <a:schemeClr val="lt1"/>
                </a:solidFill>
                <a:latin typeface="Calibri"/>
                <a:ea typeface="Calibri"/>
                <a:cs typeface="Calibri"/>
                <a:sym typeface="Calibri"/>
              </a:rPr>
              <a:t>By the end of the session participants will be able to:</a:t>
            </a:r>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Describe the 3 levels of prevention and how these apply to UASC  programming</a:t>
            </a:r>
            <a:endParaRPr/>
          </a:p>
          <a:p>
            <a:pPr marL="342900" marR="0" lvl="0" indent="-215900" algn="l" rtl="0">
              <a:lnSpc>
                <a:spcPct val="100000"/>
              </a:lnSpc>
              <a:spcBef>
                <a:spcPts val="0"/>
              </a:spcBef>
              <a:spcAft>
                <a:spcPts val="0"/>
              </a:spcAft>
              <a:buClr>
                <a:schemeClr val="lt1"/>
              </a:buClr>
              <a:buSzPts val="2000"/>
              <a:buFont typeface="Noto Sans Symbols"/>
              <a:buNone/>
            </a:pPr>
            <a:endParaRPr sz="20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Identify risk factors and protective factors relating to family separation</a:t>
            </a:r>
            <a:endParaRPr/>
          </a:p>
          <a:p>
            <a:pPr marL="342900" marR="0" lvl="0" indent="-215900" algn="l" rtl="0">
              <a:lnSpc>
                <a:spcPct val="100000"/>
              </a:lnSpc>
              <a:spcBef>
                <a:spcPts val="0"/>
              </a:spcBef>
              <a:spcAft>
                <a:spcPts val="0"/>
              </a:spcAft>
              <a:buClr>
                <a:schemeClr val="lt1"/>
              </a:buClr>
              <a:buSzPts val="2000"/>
              <a:buFont typeface="Noto Sans Symbols"/>
              <a:buNone/>
            </a:pPr>
            <a:endParaRPr sz="2000" b="0" i="0" u="none" strike="noStrike" cap="none">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Calibri"/>
                <a:ea typeface="Calibri"/>
                <a:cs typeface="Calibri"/>
                <a:sym typeface="Calibri"/>
              </a:rPr>
              <a:t>Give examples of messages on prevention of separation for different audiences</a:t>
            </a:r>
            <a:endParaRPr/>
          </a:p>
        </p:txBody>
      </p:sp>
      <p:pic>
        <p:nvPicPr>
          <p:cNvPr id="3" name="Picture 2" descr="A black background with white text&#10;&#10;Description automatically generated">
            <a:extLst>
              <a:ext uri="{FF2B5EF4-FFF2-40B4-BE49-F238E27FC236}">
                <a16:creationId xmlns:a16="http://schemas.microsoft.com/office/drawing/2014/main" id="{C4DF5870-1196-5D32-33AE-5095D87CC7E4}"/>
              </a:ext>
            </a:extLst>
          </p:cNvPr>
          <p:cNvPicPr>
            <a:picLocks noChangeAspect="1"/>
          </p:cNvPicPr>
          <p:nvPr/>
        </p:nvPicPr>
        <p:blipFill>
          <a:blip r:embed="rId3"/>
          <a:stretch>
            <a:fillRect/>
          </a:stretch>
        </p:blipFill>
        <p:spPr>
          <a:xfrm>
            <a:off x="7379326" y="-175686"/>
            <a:ext cx="5061665" cy="19246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8"/>
          <p:cNvSpPr txBox="1">
            <a:spLocks noGrp="1"/>
          </p:cNvSpPr>
          <p:nvPr>
            <p:ph type="title"/>
          </p:nvPr>
        </p:nvSpPr>
        <p:spPr>
          <a:xfrm>
            <a:off x="496218" y="673342"/>
            <a:ext cx="11169600" cy="92410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D050"/>
              </a:buClr>
              <a:buSzPct val="125000"/>
              <a:buFont typeface="Helvetica Neue"/>
              <a:buNone/>
            </a:pPr>
            <a:r>
              <a:rPr lang="en-US" sz="3200" dirty="0">
                <a:solidFill>
                  <a:srgbClr val="92D050"/>
                </a:solidFill>
                <a:latin typeface="Helvetica Neue" panose="02000503000000020004" pitchFamily="2" charset="0"/>
                <a:ea typeface="Helvetica Neue" panose="02000503000000020004" pitchFamily="2" charset="0"/>
                <a:cs typeface="Helvetica Neue" panose="02000503000000020004" pitchFamily="2" charset="0"/>
                <a:sym typeface="Calibri"/>
              </a:rPr>
              <a:t>Activity 2 – </a:t>
            </a:r>
            <a:r>
              <a:rPr lang="en-US" sz="3200" dirty="0" err="1">
                <a:solidFill>
                  <a:srgbClr val="92D050"/>
                </a:solidFill>
                <a:latin typeface="Helvetica Neue" panose="02000503000000020004" pitchFamily="2" charset="0"/>
                <a:ea typeface="Helvetica Neue" panose="02000503000000020004" pitchFamily="2" charset="0"/>
                <a:cs typeface="Helvetica Neue" panose="02000503000000020004" pitchFamily="2" charset="0"/>
                <a:sym typeface="Calibri"/>
              </a:rPr>
              <a:t>Analyse</a:t>
            </a:r>
            <a:r>
              <a:rPr lang="en-US" sz="3200" dirty="0">
                <a:solidFill>
                  <a:srgbClr val="92D050"/>
                </a:solidFill>
                <a:latin typeface="Helvetica Neue" panose="02000503000000020004" pitchFamily="2" charset="0"/>
                <a:ea typeface="Helvetica Neue" panose="02000503000000020004" pitchFamily="2" charset="0"/>
                <a:cs typeface="Helvetica Neue" panose="02000503000000020004" pitchFamily="2" charset="0"/>
                <a:sym typeface="Calibri"/>
              </a:rPr>
              <a:t> Risks in a Case Study and Develop Messages Relating to Prevention of Separation</a:t>
            </a:r>
            <a:endParaRPr sz="3200" dirty="0">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271" name="Google Shape;271;p48"/>
          <p:cNvSpPr txBox="1"/>
          <p:nvPr/>
        </p:nvSpPr>
        <p:spPr>
          <a:xfrm>
            <a:off x="511200" y="1942578"/>
            <a:ext cx="11169600" cy="45133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dirty="0">
                <a:solidFill>
                  <a:schemeClr val="tx1"/>
                </a:solidFill>
                <a:latin typeface="Calibri"/>
                <a:ea typeface="Calibri"/>
                <a:cs typeface="Calibri"/>
                <a:sym typeface="Calibri"/>
              </a:rPr>
              <a:t>Use </a:t>
            </a:r>
            <a:r>
              <a:rPr lang="en-US" sz="1800" b="0" i="0" u="none" strike="noStrike" cap="none" dirty="0">
                <a:solidFill>
                  <a:schemeClr val="tx1"/>
                </a:solidFill>
                <a:latin typeface="Calibri"/>
                <a:ea typeface="Calibri"/>
                <a:cs typeface="Calibri"/>
                <a:sym typeface="Calibri"/>
              </a:rPr>
              <a:t>the information in your Case Study to develop at least 2 - 3  messages to prevent separation in this context. </a:t>
            </a:r>
            <a:endParaRPr lang="en-US" sz="3600"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None/>
            </a:pPr>
            <a:br>
              <a:rPr lang="en-US" sz="3600" b="0" i="0" u="none" strike="noStrike" cap="none" dirty="0">
                <a:solidFill>
                  <a:schemeClr val="tx1"/>
                </a:solidFill>
                <a:latin typeface="Calibri"/>
                <a:ea typeface="Calibri"/>
                <a:cs typeface="Calibri"/>
                <a:sym typeface="Calibri"/>
              </a:rPr>
            </a:br>
            <a:r>
              <a:rPr lang="en-US" sz="1800" b="0" i="0" u="none" strike="noStrike" cap="none" dirty="0">
                <a:solidFill>
                  <a:schemeClr val="tx1"/>
                </a:solidFill>
                <a:latin typeface="Calibri"/>
                <a:ea typeface="Calibri"/>
                <a:cs typeface="Calibri"/>
                <a:sym typeface="Calibri"/>
              </a:rPr>
              <a:t>Think about different target audiences including;</a:t>
            </a:r>
            <a:endParaRPr dirty="0">
              <a:solidFill>
                <a:schemeClr val="tx1"/>
              </a:solidFill>
            </a:endParaRPr>
          </a:p>
          <a:p>
            <a:pPr marL="0" marR="0" lvl="0" indent="0" algn="l" rtl="0">
              <a:lnSpc>
                <a:spcPct val="100000"/>
              </a:lnSpc>
              <a:spcBef>
                <a:spcPts val="0"/>
              </a:spcBef>
              <a:spcAft>
                <a:spcPts val="0"/>
              </a:spcAft>
              <a:buNone/>
            </a:pPr>
            <a:endParaRPr sz="1800" b="0" i="0" u="none" strike="noStrike" cap="none" dirty="0">
              <a:solidFill>
                <a:schemeClr val="tx1"/>
              </a:solidFill>
              <a:latin typeface="Calibri"/>
              <a:ea typeface="Calibri"/>
              <a:cs typeface="Calibri"/>
              <a:sym typeface="Calibri"/>
            </a:endParaRPr>
          </a:p>
          <a:p>
            <a:pPr marL="285750" marR="0" lvl="1" indent="-285750" algn="l" rtl="0">
              <a:lnSpc>
                <a:spcPct val="100000"/>
              </a:lnSpc>
              <a:spcBef>
                <a:spcPts val="0"/>
              </a:spcBef>
              <a:spcAft>
                <a:spcPts val="0"/>
              </a:spcAft>
              <a:buClr>
                <a:schemeClr val="accent1"/>
              </a:buClr>
              <a:buSzPts val="1800"/>
              <a:buFont typeface="Arial" panose="020B0604020202020204" pitchFamily="34" charset="0"/>
              <a:buChar char="•"/>
            </a:pPr>
            <a:r>
              <a:rPr lang="en-US" sz="1800" b="0" i="0" u="none" strike="noStrike" cap="none" dirty="0">
                <a:solidFill>
                  <a:schemeClr val="tx1"/>
                </a:solidFill>
                <a:latin typeface="Calibri"/>
                <a:ea typeface="Calibri"/>
                <a:cs typeface="Calibri"/>
                <a:sym typeface="Calibri"/>
              </a:rPr>
              <a:t>Children</a:t>
            </a:r>
            <a:endParaRPr dirty="0">
              <a:solidFill>
                <a:schemeClr val="tx1"/>
              </a:solidFill>
            </a:endParaRPr>
          </a:p>
          <a:p>
            <a:pPr marL="285750" marR="0" lvl="1" indent="-285750" algn="l" rtl="0">
              <a:lnSpc>
                <a:spcPct val="100000"/>
              </a:lnSpc>
              <a:spcBef>
                <a:spcPts val="0"/>
              </a:spcBef>
              <a:spcAft>
                <a:spcPts val="0"/>
              </a:spcAft>
              <a:buClr>
                <a:schemeClr val="accent1"/>
              </a:buClr>
              <a:buSzPts val="1800"/>
              <a:buFont typeface="Arial" panose="020B0604020202020204" pitchFamily="34" charset="0"/>
              <a:buChar char="•"/>
            </a:pPr>
            <a:r>
              <a:rPr lang="en-US" sz="1800" b="0" i="0" u="none" strike="noStrike" cap="none" dirty="0">
                <a:solidFill>
                  <a:schemeClr val="tx1"/>
                </a:solidFill>
                <a:latin typeface="Calibri"/>
                <a:ea typeface="Calibri"/>
                <a:cs typeface="Calibri"/>
                <a:sym typeface="Calibri"/>
              </a:rPr>
              <a:t>Parents/</a:t>
            </a:r>
            <a:r>
              <a:rPr lang="en-US" sz="1800" b="0" i="0" u="none" strike="noStrike" cap="none" dirty="0" err="1">
                <a:solidFill>
                  <a:schemeClr val="tx1"/>
                </a:solidFill>
                <a:latin typeface="Calibri"/>
                <a:ea typeface="Calibri"/>
                <a:cs typeface="Calibri"/>
                <a:sym typeface="Calibri"/>
              </a:rPr>
              <a:t>carers</a:t>
            </a:r>
            <a:endParaRPr dirty="0">
              <a:solidFill>
                <a:schemeClr val="tx1"/>
              </a:solidFill>
            </a:endParaRPr>
          </a:p>
          <a:p>
            <a:pPr marL="285750" marR="0" lvl="1" indent="-285750" algn="l" rtl="0">
              <a:lnSpc>
                <a:spcPct val="100000"/>
              </a:lnSpc>
              <a:spcBef>
                <a:spcPts val="0"/>
              </a:spcBef>
              <a:spcAft>
                <a:spcPts val="0"/>
              </a:spcAft>
              <a:buClr>
                <a:schemeClr val="accent1"/>
              </a:buClr>
              <a:buSzPts val="1800"/>
              <a:buFont typeface="Arial" panose="020B0604020202020204" pitchFamily="34" charset="0"/>
              <a:buChar char="•"/>
            </a:pPr>
            <a:r>
              <a:rPr lang="en-US" sz="1800" b="0" i="0" u="none" strike="noStrike" cap="none" dirty="0">
                <a:solidFill>
                  <a:schemeClr val="tx1"/>
                </a:solidFill>
                <a:latin typeface="Calibri"/>
                <a:ea typeface="Calibri"/>
                <a:cs typeface="Calibri"/>
                <a:sym typeface="Calibri"/>
              </a:rPr>
              <a:t>Communities </a:t>
            </a:r>
            <a:r>
              <a:rPr lang="en-US" sz="1800" b="0" i="0" u="none" strike="noStrike" cap="none" dirty="0" err="1">
                <a:solidFill>
                  <a:schemeClr val="tx1"/>
                </a:solidFill>
                <a:latin typeface="Calibri"/>
                <a:ea typeface="Calibri"/>
                <a:cs typeface="Calibri"/>
                <a:sym typeface="Calibri"/>
              </a:rPr>
              <a:t>etc</a:t>
            </a:r>
            <a:endParaRPr dirty="0">
              <a:solidFill>
                <a:schemeClr val="tx1"/>
              </a:solidFill>
            </a:endParaRPr>
          </a:p>
          <a:p>
            <a:pPr marL="0" marR="0" lvl="0" indent="0" algn="l" rtl="0">
              <a:lnSpc>
                <a:spcPct val="100000"/>
              </a:lnSpc>
              <a:spcBef>
                <a:spcPts val="0"/>
              </a:spcBef>
              <a:spcAft>
                <a:spcPts val="0"/>
              </a:spcAft>
              <a:buNone/>
            </a:pPr>
            <a:endParaRPr sz="18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1" i="0" u="none" strike="noStrike" cap="none" dirty="0">
                <a:solidFill>
                  <a:schemeClr val="tx1"/>
                </a:solidFill>
                <a:latin typeface="Calibri"/>
                <a:ea typeface="Calibri"/>
                <a:cs typeface="Calibri"/>
                <a:sym typeface="Calibri"/>
              </a:rPr>
              <a:t>Develop specific messages for each audience </a:t>
            </a:r>
            <a:r>
              <a:rPr lang="en-US" sz="1800" b="0" i="0" u="none" strike="noStrike" cap="none" dirty="0">
                <a:solidFill>
                  <a:schemeClr val="tx1"/>
                </a:solidFill>
                <a:latin typeface="Calibri"/>
                <a:ea typeface="Calibri"/>
                <a:cs typeface="Calibri"/>
                <a:sym typeface="Calibri"/>
              </a:rPr>
              <a:t>using the information in the Case Study. </a:t>
            </a:r>
            <a:endParaRPr sz="36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None/>
            </a:pPr>
            <a:br>
              <a:rPr lang="en-US" sz="3600" b="0" i="0" u="none" strike="noStrike" cap="none" dirty="0">
                <a:solidFill>
                  <a:schemeClr val="tx1"/>
                </a:solidFill>
                <a:latin typeface="Calibri"/>
                <a:ea typeface="Calibri"/>
                <a:cs typeface="Calibri"/>
                <a:sym typeface="Calibri"/>
              </a:rPr>
            </a:br>
            <a:r>
              <a:rPr lang="en-US" sz="1800" b="0" i="0" u="none" strike="noStrike" cap="none" dirty="0">
                <a:solidFill>
                  <a:schemeClr val="tx1"/>
                </a:solidFill>
                <a:latin typeface="Calibri"/>
                <a:ea typeface="Calibri"/>
                <a:cs typeface="Calibri"/>
                <a:sym typeface="Calibri"/>
              </a:rPr>
              <a:t>You have </a:t>
            </a:r>
            <a:r>
              <a:rPr lang="en-US" sz="1800" b="1" i="0" u="none" strike="noStrike" cap="none" dirty="0">
                <a:solidFill>
                  <a:schemeClr val="tx1"/>
                </a:solidFill>
                <a:latin typeface="Calibri"/>
                <a:ea typeface="Calibri"/>
                <a:cs typeface="Calibri"/>
                <a:sym typeface="Calibri"/>
              </a:rPr>
              <a:t>15 mins </a:t>
            </a:r>
            <a:r>
              <a:rPr lang="en-US" sz="1800" b="0" i="0" u="none" strike="noStrike" cap="none" dirty="0">
                <a:solidFill>
                  <a:schemeClr val="tx1"/>
                </a:solidFill>
                <a:latin typeface="Calibri"/>
                <a:ea typeface="Calibri"/>
                <a:cs typeface="Calibri"/>
                <a:sym typeface="Calibri"/>
              </a:rPr>
              <a:t>to complete the Activity.</a:t>
            </a:r>
            <a:endParaRPr sz="36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None/>
            </a:pPr>
            <a:endParaRPr sz="3600" b="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0" i="0" u="none" strike="noStrike" cap="none" dirty="0">
                <a:solidFill>
                  <a:schemeClr val="tx1"/>
                </a:solidFill>
                <a:latin typeface="Calibri"/>
                <a:ea typeface="Calibri"/>
                <a:cs typeface="Calibri"/>
                <a:sym typeface="Calibri"/>
              </a:rPr>
              <a:t>Each group will then </a:t>
            </a:r>
            <a:r>
              <a:rPr lang="en-US" sz="1800" b="1" i="0" u="none" strike="noStrike" cap="none" dirty="0">
                <a:solidFill>
                  <a:schemeClr val="tx1"/>
                </a:solidFill>
                <a:latin typeface="Calibri"/>
                <a:ea typeface="Calibri"/>
                <a:cs typeface="Calibri"/>
                <a:sym typeface="Calibri"/>
              </a:rPr>
              <a:t>share 1 message and explain the context </a:t>
            </a:r>
            <a:r>
              <a:rPr lang="en-US" sz="1800" b="0" i="0" u="none" strike="noStrike" cap="none" dirty="0">
                <a:solidFill>
                  <a:schemeClr val="tx1"/>
                </a:solidFill>
                <a:latin typeface="Calibri"/>
                <a:ea typeface="Calibri"/>
                <a:cs typeface="Calibri"/>
                <a:sym typeface="Calibri"/>
              </a:rPr>
              <a:t>and target audience for their message.</a:t>
            </a:r>
            <a:endParaRPr sz="1800" b="0" i="0" u="none" strike="noStrike" cap="none" dirty="0">
              <a:solidFill>
                <a:schemeClr val="tx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a:latin typeface="Calibri"/>
                <a:ea typeface="Calibri"/>
                <a:cs typeface="Calibri"/>
                <a:sym typeface="Calibri"/>
              </a:rPr>
              <a:t>What is primary prevention? </a:t>
            </a:r>
            <a:endParaRPr>
              <a:latin typeface="Calibri"/>
              <a:ea typeface="Calibri"/>
              <a:cs typeface="Calibri"/>
              <a:sym typeface="Calibri"/>
            </a:endParaRPr>
          </a:p>
        </p:txBody>
      </p:sp>
      <p:sp>
        <p:nvSpPr>
          <p:cNvPr id="225" name="Google Shape;225;p5"/>
          <p:cNvSpPr txBox="1">
            <a:spLocks noGrp="1"/>
          </p:cNvSpPr>
          <p:nvPr>
            <p:ph type="body" idx="1"/>
          </p:nvPr>
        </p:nvSpPr>
        <p:spPr>
          <a:xfrm>
            <a:off x="656022" y="1971675"/>
            <a:ext cx="10820015" cy="33159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7070"/>
              </a:buClr>
              <a:buSzPts val="2800"/>
              <a:buNone/>
            </a:pPr>
            <a:r>
              <a:rPr lang="en-US" b="0" dirty="0">
                <a:solidFill>
                  <a:srgbClr val="757070"/>
                </a:solidFill>
                <a:latin typeface="Calibri"/>
                <a:ea typeface="Calibri"/>
                <a:cs typeface="Calibri"/>
                <a:sym typeface="Calibri"/>
              </a:rPr>
              <a:t>Primary prevention is about identifying and addressing trends or patterns of risk facing children within the population, as opposed to identifying individual cases of children at risk for service provision. Primary prevention aims to reduce the risk of harm for all children within a population or a sub-group of the population.</a:t>
            </a:r>
            <a:endParaRPr b="0" dirty="0">
              <a:solidFill>
                <a:srgbClr val="75707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dirty="0">
                <a:latin typeface="Helvetica Neue" panose="02000503000000020004" pitchFamily="2" charset="0"/>
                <a:ea typeface="Helvetica Neue" panose="02000503000000020004" pitchFamily="2" charset="0"/>
                <a:cs typeface="Helvetica Neue" panose="02000503000000020004" pitchFamily="2" charset="0"/>
                <a:sym typeface="Calibri"/>
              </a:rPr>
              <a:t>What does “at the population level” in primary prevention mean?</a:t>
            </a:r>
            <a:endParaRPr dirty="0">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231" name="Google Shape;231;p6"/>
          <p:cNvSpPr txBox="1">
            <a:spLocks noGrp="1"/>
          </p:cNvSpPr>
          <p:nvPr>
            <p:ph type="body" idx="1"/>
          </p:nvPr>
        </p:nvSpPr>
        <p:spPr>
          <a:xfrm>
            <a:off x="656024" y="1984554"/>
            <a:ext cx="10857690" cy="41640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7070"/>
              </a:buClr>
              <a:buSzPts val="2800"/>
              <a:buNone/>
            </a:pPr>
            <a:r>
              <a:rPr lang="en-US" b="0" dirty="0">
                <a:solidFill>
                  <a:srgbClr val="757070"/>
                </a:solidFill>
                <a:latin typeface="Calibri"/>
                <a:ea typeface="Calibri"/>
                <a:cs typeface="Calibri"/>
                <a:sym typeface="Calibri"/>
              </a:rPr>
              <a:t>A population can refer to a whole society or a part of it; for example, a specific geographic community and include all the children within that community. It can also refer to a sub-group of children within the broader society; for example, all children living in refugee camps within a country, or all children aged one to five years old in the broader society.</a:t>
            </a:r>
            <a:endParaRPr b="0" dirty="0">
              <a:solidFill>
                <a:srgbClr val="75707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9"/>
          <p:cNvPicPr preferRelativeResize="0"/>
          <p:nvPr/>
        </p:nvPicPr>
        <p:blipFill rotWithShape="1">
          <a:blip r:embed="rId3">
            <a:alphaModFix/>
          </a:blip>
          <a:srcRect/>
          <a:stretch/>
        </p:blipFill>
        <p:spPr>
          <a:xfrm>
            <a:off x="1855304" y="125492"/>
            <a:ext cx="7593496" cy="6594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4"/>
          <p:cNvSpPr txBox="1">
            <a:spLocks noGrp="1"/>
          </p:cNvSpPr>
          <p:nvPr>
            <p:ph type="body" idx="1"/>
          </p:nvPr>
        </p:nvSpPr>
        <p:spPr>
          <a:xfrm>
            <a:off x="656020" y="607306"/>
            <a:ext cx="10820015" cy="9567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030A0"/>
              </a:buClr>
              <a:buSzPts val="2000"/>
              <a:buNone/>
            </a:pPr>
            <a:r>
              <a:rPr lang="en-US" sz="3200"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sym typeface="Calibri"/>
              </a:rPr>
              <a:t>Activity 1 – Discussion in Pairs – Primary, Secondary and Tertiary Prevention</a:t>
            </a:r>
            <a:endParaRPr dirty="0">
              <a:solidFill>
                <a:schemeClr val="accent4"/>
              </a:solidFill>
              <a:latin typeface="Helvetica Neue" panose="02000503000000020004" pitchFamily="2" charset="0"/>
              <a:ea typeface="Helvetica Neue" panose="02000503000000020004" pitchFamily="2" charset="0"/>
              <a:cs typeface="Helvetica Neue" panose="02000503000000020004" pitchFamily="2" charset="0"/>
            </a:endParaRPr>
          </a:p>
          <a:p>
            <a:pPr marL="0" lvl="0" indent="0" algn="l" rtl="0">
              <a:lnSpc>
                <a:spcPct val="90000"/>
              </a:lnSpc>
              <a:spcBef>
                <a:spcPts val="0"/>
              </a:spcBef>
              <a:spcAft>
                <a:spcPts val="0"/>
              </a:spcAft>
              <a:buClr>
                <a:srgbClr val="7030A0"/>
              </a:buClr>
              <a:buSzPts val="2000"/>
              <a:buNone/>
            </a:pPr>
            <a:endParaRPr sz="3200" dirty="0">
              <a:solidFill>
                <a:srgbClr val="92D050"/>
              </a:solidFill>
            </a:endParaRPr>
          </a:p>
        </p:txBody>
      </p:sp>
      <p:sp>
        <p:nvSpPr>
          <p:cNvPr id="242" name="Google Shape;242;p44"/>
          <p:cNvSpPr txBox="1">
            <a:spLocks noGrp="1"/>
          </p:cNvSpPr>
          <p:nvPr>
            <p:ph type="body" idx="2"/>
          </p:nvPr>
        </p:nvSpPr>
        <p:spPr>
          <a:xfrm>
            <a:off x="656020" y="2099457"/>
            <a:ext cx="10820015" cy="3729037"/>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0"/>
              </a:spcBef>
              <a:spcAft>
                <a:spcPts val="0"/>
              </a:spcAft>
              <a:buSzPts val="2800"/>
              <a:buNone/>
            </a:pPr>
            <a:r>
              <a:rPr lang="en-US" sz="2500" dirty="0">
                <a:solidFill>
                  <a:schemeClr val="tx1"/>
                </a:solidFill>
                <a:latin typeface="Calibri" panose="020F0502020204030204" pitchFamily="34" charset="0"/>
                <a:ea typeface="Calibri"/>
                <a:cs typeface="Calibri" panose="020F0502020204030204" pitchFamily="34" charset="0"/>
                <a:sym typeface="Calibri"/>
              </a:rPr>
              <a:t>Take </a:t>
            </a:r>
            <a:r>
              <a:rPr lang="en-US" sz="2500" b="1" dirty="0">
                <a:solidFill>
                  <a:schemeClr val="tx1"/>
                </a:solidFill>
                <a:latin typeface="Calibri" panose="020F0502020204030204" pitchFamily="34" charset="0"/>
                <a:ea typeface="Calibri"/>
                <a:cs typeface="Calibri" panose="020F0502020204030204" pitchFamily="34" charset="0"/>
                <a:sym typeface="Calibri"/>
              </a:rPr>
              <a:t>10 mins </a:t>
            </a:r>
            <a:r>
              <a:rPr lang="en-US" sz="2500" dirty="0">
                <a:solidFill>
                  <a:schemeClr val="tx1"/>
                </a:solidFill>
                <a:latin typeface="Calibri" panose="020F0502020204030204" pitchFamily="34" charset="0"/>
                <a:ea typeface="Calibri"/>
                <a:cs typeface="Calibri" panose="020F0502020204030204" pitchFamily="34" charset="0"/>
                <a:sym typeface="Calibri"/>
              </a:rPr>
              <a:t>to discuss these questions with your partner before sharing with the wider group:</a:t>
            </a:r>
            <a:br>
              <a:rPr lang="en-US" sz="2500" b="0" i="0" u="none" strike="noStrike" dirty="0">
                <a:solidFill>
                  <a:schemeClr val="tx1"/>
                </a:solidFill>
                <a:latin typeface="Calibri" panose="020F0502020204030204" pitchFamily="34" charset="0"/>
                <a:ea typeface="Calibri"/>
                <a:cs typeface="Calibri" panose="020F0502020204030204" pitchFamily="34" charset="0"/>
                <a:sym typeface="Calibri"/>
              </a:rPr>
            </a:br>
            <a:br>
              <a:rPr lang="en-US" sz="2500" b="0" i="0" u="none" strike="noStrike" dirty="0">
                <a:solidFill>
                  <a:schemeClr val="tx1"/>
                </a:solidFill>
                <a:latin typeface="Calibri" panose="020F0502020204030204" pitchFamily="34" charset="0"/>
                <a:ea typeface="Calibri"/>
                <a:cs typeface="Calibri" panose="020F0502020204030204" pitchFamily="34" charset="0"/>
                <a:sym typeface="Calibri"/>
              </a:rPr>
            </a:br>
            <a:endParaRPr sz="2500" b="0" dirty="0">
              <a:solidFill>
                <a:schemeClr val="tx1"/>
              </a:solidFill>
              <a:latin typeface="Calibri" panose="020F0502020204030204" pitchFamily="34" charset="0"/>
              <a:cs typeface="Calibri" panose="020F0502020204030204" pitchFamily="34" charset="0"/>
            </a:endParaRPr>
          </a:p>
          <a:p>
            <a:pPr marL="965200" lvl="1" indent="-457200" algn="l" rtl="0">
              <a:lnSpc>
                <a:spcPct val="90000"/>
              </a:lnSpc>
              <a:spcBef>
                <a:spcPts val="0"/>
              </a:spcBef>
              <a:spcAft>
                <a:spcPts val="0"/>
              </a:spcAft>
              <a:buClr>
                <a:schemeClr val="dk2"/>
              </a:buClr>
              <a:buSzPts val="2400"/>
              <a:buFont typeface="Arial"/>
              <a:buAutoNum type="arabicPeriod"/>
            </a:pPr>
            <a:r>
              <a:rPr lang="en-US" sz="2100" b="0" i="0" u="none" strike="noStrike" dirty="0">
                <a:solidFill>
                  <a:schemeClr val="tx1"/>
                </a:solidFill>
                <a:latin typeface="Calibri" panose="020F0502020204030204" pitchFamily="34" charset="0"/>
                <a:ea typeface="Calibri"/>
                <a:cs typeface="Calibri" panose="020F0502020204030204" pitchFamily="34" charset="0"/>
                <a:sym typeface="Calibri"/>
              </a:rPr>
              <a:t>Generate examples for each level (primary, secondary and tertiary prevention) related to preventing family separation. </a:t>
            </a:r>
            <a:br>
              <a:rPr lang="en-US" sz="2100" b="0" i="0" u="none" strike="noStrike" dirty="0">
                <a:solidFill>
                  <a:schemeClr val="tx1"/>
                </a:solidFill>
                <a:latin typeface="Calibri" panose="020F0502020204030204" pitchFamily="34" charset="0"/>
                <a:ea typeface="Calibri"/>
                <a:cs typeface="Calibri" panose="020F0502020204030204" pitchFamily="34" charset="0"/>
                <a:sym typeface="Calibri"/>
              </a:rPr>
            </a:br>
            <a:endParaRPr sz="2100" b="0" i="0" u="none" strike="noStrike" dirty="0">
              <a:solidFill>
                <a:schemeClr val="tx1"/>
              </a:solidFill>
              <a:latin typeface="Calibri" panose="020F0502020204030204" pitchFamily="34" charset="0"/>
              <a:ea typeface="Calibri"/>
              <a:cs typeface="Calibri" panose="020F0502020204030204" pitchFamily="34" charset="0"/>
              <a:sym typeface="Calibri"/>
            </a:endParaRPr>
          </a:p>
          <a:p>
            <a:pPr marL="965200" lvl="1" indent="-457200" algn="l" rtl="0">
              <a:lnSpc>
                <a:spcPct val="90000"/>
              </a:lnSpc>
              <a:spcBef>
                <a:spcPts val="0"/>
              </a:spcBef>
              <a:spcAft>
                <a:spcPts val="0"/>
              </a:spcAft>
              <a:buClr>
                <a:schemeClr val="dk2"/>
              </a:buClr>
              <a:buSzPts val="2400"/>
              <a:buFont typeface="Arial"/>
              <a:buAutoNum type="arabicPeriod"/>
            </a:pPr>
            <a:r>
              <a:rPr lang="en-US" sz="2100" b="0" i="0" u="none" strike="noStrike" dirty="0">
                <a:solidFill>
                  <a:schemeClr val="tx1"/>
                </a:solidFill>
                <a:latin typeface="Calibri" panose="020F0502020204030204" pitchFamily="34" charset="0"/>
                <a:ea typeface="Calibri"/>
                <a:cs typeface="Calibri" panose="020F0502020204030204" pitchFamily="34" charset="0"/>
                <a:sym typeface="Calibri"/>
              </a:rPr>
              <a:t>Identify the target groups for primary, secondary and tertiary prevention.</a:t>
            </a:r>
            <a:br>
              <a:rPr lang="en-US" sz="1400" b="0" i="0" u="none" strike="noStrike" dirty="0">
                <a:solidFill>
                  <a:srgbClr val="000000"/>
                </a:solidFill>
                <a:latin typeface="Calibri"/>
                <a:ea typeface="Calibri"/>
                <a:cs typeface="Calibri"/>
                <a:sym typeface="Calibri"/>
              </a:rPr>
            </a:br>
            <a:br>
              <a:rPr lang="en-US" sz="1400" b="0" i="0" u="none" strike="noStrike" dirty="0">
                <a:solidFill>
                  <a:srgbClr val="000000"/>
                </a:solidFill>
                <a:latin typeface="Calibri"/>
                <a:ea typeface="Calibri"/>
                <a:cs typeface="Calibri"/>
                <a:sym typeface="Calibri"/>
              </a:rPr>
            </a:br>
            <a:endParaRPr dirty="0"/>
          </a:p>
          <a:p>
            <a:pPr marL="228600" lvl="0" indent="-50800" algn="l" rtl="0">
              <a:lnSpc>
                <a:spcPct val="90000"/>
              </a:lnSpc>
              <a:spcBef>
                <a:spcPts val="1000"/>
              </a:spcBef>
              <a:spcAft>
                <a:spcPts val="0"/>
              </a:spcAft>
              <a:buClr>
                <a:schemeClr val="accent2"/>
              </a:buClr>
              <a:buSzPts val="28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5" name="Picture 4" descr="A diagram of a cpha prevention principles&#10;&#10;Description automatically generated">
            <a:extLst>
              <a:ext uri="{FF2B5EF4-FFF2-40B4-BE49-F238E27FC236}">
                <a16:creationId xmlns:a16="http://schemas.microsoft.com/office/drawing/2014/main" id="{DB9EAD3A-7E8D-5981-779E-95AFCF294B86}"/>
              </a:ext>
            </a:extLst>
          </p:cNvPr>
          <p:cNvPicPr>
            <a:picLocks noChangeAspect="1"/>
          </p:cNvPicPr>
          <p:nvPr/>
        </p:nvPicPr>
        <p:blipFill>
          <a:blip r:embed="rId3"/>
          <a:stretch>
            <a:fillRect/>
          </a:stretch>
        </p:blipFill>
        <p:spPr>
          <a:xfrm>
            <a:off x="341552" y="187237"/>
            <a:ext cx="11850448" cy="64835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5"/>
          <p:cNvSpPr txBox="1">
            <a:spLocks noGrp="1"/>
          </p:cNvSpPr>
          <p:nvPr>
            <p:ph type="title"/>
          </p:nvPr>
        </p:nvSpPr>
        <p:spPr>
          <a:xfrm>
            <a:off x="496218" y="673342"/>
            <a:ext cx="10412188" cy="7207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92D050"/>
              </a:buClr>
              <a:buSzPct val="100000"/>
              <a:buFont typeface="Helvetica Neue"/>
              <a:buNone/>
            </a:pPr>
            <a:r>
              <a:rPr lang="en-US" dirty="0">
                <a:latin typeface="Helvetica Neue" panose="02000503000000020004" pitchFamily="2" charset="0"/>
                <a:ea typeface="Helvetica Neue" panose="02000503000000020004" pitchFamily="2" charset="0"/>
                <a:cs typeface="Helvetica Neue" panose="02000503000000020004" pitchFamily="2" charset="0"/>
                <a:sym typeface="Calibri"/>
              </a:rPr>
              <a:t>Applying Secondary Prevention to prevention of  family separation</a:t>
            </a:r>
            <a:endParaRPr dirty="0">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253" name="Google Shape;253;p45"/>
          <p:cNvSpPr txBox="1"/>
          <p:nvPr/>
        </p:nvSpPr>
        <p:spPr>
          <a:xfrm>
            <a:off x="496218" y="2042925"/>
            <a:ext cx="10927343" cy="5212079"/>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92D050"/>
              </a:buClr>
              <a:buSzPts val="2400"/>
              <a:buFont typeface="Courier New"/>
              <a:buChar char="o"/>
            </a:pPr>
            <a:r>
              <a:rPr lang="en-US" sz="2400" b="0" i="0" u="none" strike="noStrike" cap="none" dirty="0">
                <a:solidFill>
                  <a:schemeClr val="dk1"/>
                </a:solidFill>
                <a:latin typeface="Calibri"/>
                <a:ea typeface="Calibri"/>
                <a:cs typeface="Calibri"/>
                <a:sym typeface="Calibri"/>
              </a:rPr>
              <a:t>Secondary prevention – addresses the specific threat and/or vulnerabilities of children identified as being at risk of family separation;</a:t>
            </a:r>
            <a:endParaRPr sz="1400" b="0" i="0" u="none" strike="noStrike" cap="none" dirty="0">
              <a:solidFill>
                <a:srgbClr val="000000"/>
              </a:solidFill>
              <a:latin typeface="Calibri"/>
              <a:ea typeface="Calibri"/>
              <a:cs typeface="Calibri"/>
              <a:sym typeface="Calibri"/>
            </a:endParaRPr>
          </a:p>
          <a:p>
            <a:pPr marL="495300" marR="0" lvl="0" indent="-190500" algn="l" rtl="0">
              <a:lnSpc>
                <a:spcPct val="90000"/>
              </a:lnSpc>
              <a:spcBef>
                <a:spcPts val="1000"/>
              </a:spcBef>
              <a:spcAft>
                <a:spcPts val="0"/>
              </a:spcAft>
              <a:buClr>
                <a:srgbClr val="92D050"/>
              </a:buClr>
              <a:buSzPts val="2400"/>
              <a:buFont typeface="Courier New"/>
              <a:buNone/>
            </a:pPr>
            <a:endParaRPr sz="24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rgbClr val="92D050"/>
              </a:buClr>
              <a:buSzPts val="2400"/>
              <a:buFont typeface="Courier New"/>
              <a:buChar char="o"/>
            </a:pPr>
            <a:r>
              <a:rPr lang="en-US" sz="2400" b="0" i="0" u="none" strike="noStrike" cap="none" dirty="0">
                <a:solidFill>
                  <a:schemeClr val="dk1"/>
                </a:solidFill>
                <a:latin typeface="Calibri"/>
                <a:ea typeface="Calibri"/>
                <a:cs typeface="Calibri"/>
                <a:sym typeface="Calibri"/>
              </a:rPr>
              <a:t>The target group is all children identified as being at high risk of family separation</a:t>
            </a: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6"/>
          <p:cNvSpPr txBox="1">
            <a:spLocks noGrp="1"/>
          </p:cNvSpPr>
          <p:nvPr>
            <p:ph type="title"/>
          </p:nvPr>
        </p:nvSpPr>
        <p:spPr>
          <a:xfrm>
            <a:off x="1631504" y="764060"/>
            <a:ext cx="8892480" cy="7207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1400">
                <a:latin typeface="Calibri"/>
                <a:ea typeface="Calibri"/>
                <a:cs typeface="Calibri"/>
                <a:sym typeface="Calibri"/>
              </a:rPr>
              <a:t>The devastating tropical storm that hit Northern Mindanao in the Philippines in December 2011 affected  some 600,000 people in 13 provinces, damaging bridges, roads and destroying houses. (unocha.org)</a:t>
            </a:r>
            <a:endParaRPr sz="1400">
              <a:latin typeface="Calibri"/>
              <a:ea typeface="Calibri"/>
              <a:cs typeface="Calibri"/>
              <a:sym typeface="Calibri"/>
            </a:endParaRPr>
          </a:p>
        </p:txBody>
      </p:sp>
      <p:pic>
        <p:nvPicPr>
          <p:cNvPr id="259" name="Google Shape;259;p46" descr="Preparedness | OCHA - Mozilla Firefox"/>
          <p:cNvPicPr preferRelativeResize="0"/>
          <p:nvPr/>
        </p:nvPicPr>
        <p:blipFill rotWithShape="1">
          <a:blip r:embed="rId3">
            <a:alphaModFix/>
          </a:blip>
          <a:srcRect l="24997" t="27557" r="26997" b="17646"/>
          <a:stretch/>
        </p:blipFill>
        <p:spPr>
          <a:xfrm>
            <a:off x="2855640" y="1484784"/>
            <a:ext cx="6912766" cy="46223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7"/>
          <p:cNvSpPr txBox="1">
            <a:spLocks noGrp="1"/>
          </p:cNvSpPr>
          <p:nvPr>
            <p:ph type="title"/>
          </p:nvPr>
        </p:nvSpPr>
        <p:spPr>
          <a:xfrm>
            <a:off x="616945" y="297684"/>
            <a:ext cx="11259237" cy="17845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b="1" dirty="0">
                <a:solidFill>
                  <a:srgbClr val="92D050"/>
                </a:solidFill>
                <a:latin typeface="Helvetica Neue" panose="02000503000000020004" pitchFamily="2" charset="0"/>
                <a:ea typeface="Helvetica Neue" panose="02000503000000020004" pitchFamily="2" charset="0"/>
                <a:cs typeface="Helvetica Neue" panose="02000503000000020004" pitchFamily="2" charset="0"/>
                <a:sym typeface="Calibri"/>
              </a:rPr>
              <a:t>Developing messages and information relating to prevention of separation </a:t>
            </a:r>
            <a:endParaRPr b="1" dirty="0">
              <a:solidFill>
                <a:srgbClr val="92D050"/>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265" name="Google Shape;265;p47"/>
          <p:cNvSpPr txBox="1"/>
          <p:nvPr/>
        </p:nvSpPr>
        <p:spPr>
          <a:xfrm>
            <a:off x="670192" y="2082189"/>
            <a:ext cx="10851615" cy="456189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30000"/>
              </a:lnSpc>
              <a:spcBef>
                <a:spcPts val="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Culturally and socially appropriate</a:t>
            </a:r>
            <a:endParaRPr dirty="0"/>
          </a:p>
          <a:p>
            <a:pPr marL="285750" marR="0" lvl="0" indent="-285750" algn="just" rtl="0">
              <a:lnSpc>
                <a:spcPct val="130000"/>
              </a:lnSpc>
              <a:spcBef>
                <a:spcPts val="10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Public information campaign</a:t>
            </a:r>
            <a:endParaRPr dirty="0"/>
          </a:p>
          <a:p>
            <a:pPr marL="285750" marR="0" lvl="0" indent="-285750" algn="just" rtl="0">
              <a:lnSpc>
                <a:spcPct val="130000"/>
              </a:lnSpc>
              <a:spcBef>
                <a:spcPts val="10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Standard child protection messages (where possible) adapted to context </a:t>
            </a:r>
            <a:endParaRPr dirty="0"/>
          </a:p>
          <a:p>
            <a:pPr marL="285750" marR="0" lvl="0" indent="-285750" algn="just" rtl="0">
              <a:lnSpc>
                <a:spcPct val="130000"/>
              </a:lnSpc>
              <a:spcBef>
                <a:spcPts val="10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Messages should be in local languages/dialect</a:t>
            </a:r>
            <a:endParaRPr dirty="0"/>
          </a:p>
          <a:p>
            <a:pPr marL="285750" marR="0" lvl="0" indent="-285750" algn="just" rtl="0">
              <a:lnSpc>
                <a:spcPct val="130000"/>
              </a:lnSpc>
              <a:spcBef>
                <a:spcPts val="10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Include materials in picture form for those unable to read</a:t>
            </a:r>
            <a:endParaRPr dirty="0"/>
          </a:p>
          <a:p>
            <a:pPr marL="285750" marR="0" lvl="0" indent="-285750" algn="just" rtl="0">
              <a:lnSpc>
                <a:spcPct val="130000"/>
              </a:lnSpc>
              <a:spcBef>
                <a:spcPts val="10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Child friendly </a:t>
            </a:r>
            <a:endParaRPr dirty="0"/>
          </a:p>
          <a:p>
            <a:pPr marL="285750" marR="0" lvl="0" indent="-285750" algn="just" rtl="0">
              <a:lnSpc>
                <a:spcPct val="130000"/>
              </a:lnSpc>
              <a:spcBef>
                <a:spcPts val="10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Use a range of relevant/appropriate media e.g. SMS messages, local radio, leaflets, putting up posters or announcements, drama groups  or making announcements in public places. </a:t>
            </a:r>
            <a:endParaRPr sz="1800" b="0" i="0" u="none" strike="noStrike" cap="none" dirty="0">
              <a:solidFill>
                <a:srgbClr val="000000"/>
              </a:solidFill>
              <a:latin typeface="Calibri"/>
              <a:ea typeface="Calibri"/>
              <a:cs typeface="Calibri"/>
              <a:sym typeface="Calibri"/>
            </a:endParaRPr>
          </a:p>
          <a:p>
            <a:pPr marL="285750" marR="0" lvl="0" indent="-285750" algn="just" rtl="0">
              <a:lnSpc>
                <a:spcPct val="130000"/>
              </a:lnSpc>
              <a:spcBef>
                <a:spcPts val="1000"/>
              </a:spcBef>
              <a:spcAft>
                <a:spcPts val="0"/>
              </a:spcAft>
              <a:buClr>
                <a:srgbClr val="000000"/>
              </a:buClr>
              <a:buSzPts val="1800"/>
              <a:buFont typeface="Noto Sans Symbols"/>
              <a:buChar char="✔"/>
            </a:pPr>
            <a:r>
              <a:rPr lang="en-US" sz="1800" b="0" i="0" u="none" strike="noStrike" cap="none" dirty="0">
                <a:solidFill>
                  <a:srgbClr val="000000"/>
                </a:solidFill>
                <a:latin typeface="Calibri"/>
                <a:ea typeface="Calibri"/>
                <a:cs typeface="Calibri"/>
                <a:sym typeface="Calibri"/>
              </a:rPr>
              <a:t>Developed with input from local communities including children, be tested before use and should focus on positive actions</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538</Words>
  <Application>Microsoft Macintosh PowerPoint</Application>
  <PresentationFormat>Widescreen</PresentationFormat>
  <Paragraphs>46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Noto Sans Symbols</vt:lpstr>
      <vt:lpstr>Arial</vt:lpstr>
      <vt:lpstr>Calibri</vt:lpstr>
      <vt:lpstr>Helvetica Neue</vt:lpstr>
      <vt:lpstr>Courier New</vt:lpstr>
      <vt:lpstr>Office Theme</vt:lpstr>
      <vt:lpstr>PowerPoint Presentation</vt:lpstr>
      <vt:lpstr>What is primary prevention? </vt:lpstr>
      <vt:lpstr>What does “at the population level” in primary prevention mean?</vt:lpstr>
      <vt:lpstr>PowerPoint Presentation</vt:lpstr>
      <vt:lpstr>PowerPoint Presentation</vt:lpstr>
      <vt:lpstr>PowerPoint Presentation</vt:lpstr>
      <vt:lpstr>Applying Secondary Prevention to prevention of  family separation</vt:lpstr>
      <vt:lpstr>The devastating tropical storm that hit Northern Mindanao in the Philippines in December 2011 affected  some 600,000 people in 13 provinces, damaging bridges, roads and destroying houses. (unocha.org)</vt:lpstr>
      <vt:lpstr>Developing messages and information relating to prevention of separation </vt:lpstr>
      <vt:lpstr>Activity 2 – Analyse Risks in a Case Study and Develop Messages Relating to Prevention of Separation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Kyra Loat</cp:lastModifiedBy>
  <cp:revision>2</cp:revision>
  <dcterms:created xsi:type="dcterms:W3CDTF">2017-12-20T18:51:03Z</dcterms:created>
  <dcterms:modified xsi:type="dcterms:W3CDTF">2023-09-12T21:56:51Z</dcterms:modified>
</cp:coreProperties>
</file>