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elvetica Neue" panose="02000503000000020004" pitchFamily="2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esiKEADg1UItF5loJCNaWTEBK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72"/>
  </p:normalViewPr>
  <p:slideViewPr>
    <p:cSldViewPr snapToGrid="0">
      <p:cViewPr varScale="1">
        <p:scale>
          <a:sx n="99" d="100"/>
          <a:sy n="99" d="100"/>
        </p:scale>
        <p:origin x="40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5:notes"/>
          <p:cNvSpPr txBox="1"/>
          <p:nvPr/>
        </p:nvSpPr>
        <p:spPr>
          <a:xfrm>
            <a:off x="1" y="71845714"/>
            <a:ext cx="2944813" cy="3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25" tIns="44850" rIns="89725" bIns="448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UNICEF</a:t>
            </a:r>
            <a:endParaRPr/>
          </a:p>
        </p:txBody>
      </p:sp>
      <p:sp>
        <p:nvSpPr>
          <p:cNvPr id="254" name="Google Shape;254;p5:notes"/>
          <p:cNvSpPr txBox="1"/>
          <p:nvPr/>
        </p:nvSpPr>
        <p:spPr>
          <a:xfrm>
            <a:off x="3852863" y="71845714"/>
            <a:ext cx="2944812" cy="3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25" tIns="44850" rIns="89725" bIns="44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812250" y="5672138"/>
            <a:ext cx="50422175" cy="28363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Google Shape;256;p5:notes"/>
          <p:cNvSpPr txBox="1">
            <a:spLocks noGrp="1"/>
          </p:cNvSpPr>
          <p:nvPr>
            <p:ph type="body" idx="1"/>
          </p:nvPr>
        </p:nvSpPr>
        <p:spPr>
          <a:xfrm>
            <a:off x="906463" y="35922861"/>
            <a:ext cx="4984750" cy="340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25" tIns="44850" rIns="89725" bIns="44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Toilets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Fire alarms and exits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Breaks and lunch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Access to training room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Ground Rules - To be developed with participants and placed in a prominent position in the training room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Parking lot and acronyms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 Keeper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Self care – this will be challenging… please take care of yourself and if you need support please contact 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 txBox="1">
            <a:spLocks noGrp="1"/>
          </p:cNvSpPr>
          <p:nvPr>
            <p:ph type="title"/>
          </p:nvPr>
        </p:nvSpPr>
        <p:spPr>
          <a:xfrm>
            <a:off x="6712238" y="4570639"/>
            <a:ext cx="48892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5E79"/>
              </a:buClr>
              <a:buSzPts val="4000"/>
              <a:buFont typeface="Helvetica Neue"/>
              <a:buNone/>
              <a:defRPr sz="4000" b="1">
                <a:solidFill>
                  <a:srgbClr val="405E7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2">
            <a:alphaModFix/>
          </a:blip>
          <a:srcRect l="30622" t="-2" r="34584"/>
          <a:stretch/>
        </p:blipFill>
        <p:spPr>
          <a:xfrm>
            <a:off x="0" y="14990"/>
            <a:ext cx="4242216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9"/>
          <p:cNvCxnSpPr/>
          <p:nvPr/>
        </p:nvCxnSpPr>
        <p:spPr>
          <a:xfrm>
            <a:off x="4737140" y="6016980"/>
            <a:ext cx="7454860" cy="0"/>
          </a:xfrm>
          <a:prstGeom prst="straightConnector1">
            <a:avLst/>
          </a:prstGeom>
          <a:noFill/>
          <a:ln w="9525" cap="flat" cmpd="sng">
            <a:solidFill>
              <a:srgbClr val="405E7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90" y="3746756"/>
            <a:ext cx="1956048" cy="202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Blue">
  <p:cSld name="Split - Blu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8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8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8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Purple">
  <p:cSld name="Split - Purp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9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9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0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20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Green">
  <p:cSld name="Split - Gree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1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21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22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22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23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23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2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" name="Google Shape;94;p2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Blue">
  <p:cSld name="Title &amp; Text with Dots - Blu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25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99" name="Google Shape;99;p25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25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2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1"/>
          </p:nvPr>
        </p:nvSpPr>
        <p:spPr>
          <a:xfrm>
            <a:off x="656023" y="1690688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2"/>
          </p:nvPr>
        </p:nvSpPr>
        <p:spPr>
          <a:xfrm>
            <a:off x="656022" y="2333626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26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106" name="Google Shape;106;p26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26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15" name="Google Shape;115;p27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116" name="Google Shape;116;p27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27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10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10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- Green">
  <p:cSld name="Title &amp; Text with Dots- Gree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28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120" name="Google Shape;120;p28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28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" name="Google Shape;122;p28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Blue">
  <p:cSld name="Image &amp; Text - Blu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elvetica Neue"/>
              <a:buNone/>
              <a:defRPr sz="32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7" name="Google Shape;127;p29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29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9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29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Purple">
  <p:cSld name="Image &amp; Text - Purpl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  <a:defRPr sz="32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3" name="Google Shape;133;p30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4" name="Google Shape;134;p30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0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30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Teal">
  <p:cSld name="Image &amp; Text - Teal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Helvetica Neue"/>
              <a:buNone/>
              <a:defRPr sz="32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9" name="Google Shape;139;p31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0" name="Google Shape;140;p31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1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31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Green">
  <p:cSld name="Image &amp; Text - Gree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Helvetica Neue"/>
              <a:buNone/>
              <a:defRPr sz="32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5" name="Google Shape;145;p32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6" name="Google Shape;146;p32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2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32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Blue">
  <p:cSld name="Title &amp; Two Column - Blu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rgbClr val="016794"/>
          </a:solidFill>
          <a:ln w="12700" cap="flat" cmpd="sng">
            <a:solidFill>
              <a:srgbClr val="0147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" name="Google Shape;151;p33"/>
          <p:cNvGrpSpPr/>
          <p:nvPr/>
        </p:nvGrpSpPr>
        <p:grpSpPr>
          <a:xfrm>
            <a:off x="-208789" y="0"/>
            <a:ext cx="12609576" cy="2174491"/>
            <a:chOff x="-1" y="5043119"/>
            <a:chExt cx="12192000" cy="1814884"/>
          </a:xfrm>
        </p:grpSpPr>
        <p:pic>
          <p:nvPicPr>
            <p:cNvPr id="152" name="Google Shape;152;p33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33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4" name="Google Shape;154;p33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5" name="Google Shape;155;p33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33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33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3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Purple">
  <p:cSld name="Title &amp; Two Column - Purpl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" name="Google Shape;164;p34"/>
          <p:cNvGrpSpPr/>
          <p:nvPr/>
        </p:nvGrpSpPr>
        <p:grpSpPr>
          <a:xfrm>
            <a:off x="-208789" y="0"/>
            <a:ext cx="12609576" cy="2174491"/>
            <a:chOff x="-1" y="5043119"/>
            <a:chExt cx="12192000" cy="1814884"/>
          </a:xfrm>
        </p:grpSpPr>
        <p:pic>
          <p:nvPicPr>
            <p:cNvPr id="165" name="Google Shape;165;p34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34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7" name="Google Shape;167;p34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34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4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4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4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4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34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34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Teal">
  <p:cSld name="Title &amp; Two Column - Teal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5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p35"/>
          <p:cNvGrpSpPr/>
          <p:nvPr/>
        </p:nvGrpSpPr>
        <p:grpSpPr>
          <a:xfrm>
            <a:off x="-208789" y="0"/>
            <a:ext cx="12609576" cy="2174491"/>
            <a:chOff x="-1" y="5043119"/>
            <a:chExt cx="12192000" cy="1814884"/>
          </a:xfrm>
        </p:grpSpPr>
        <p:pic>
          <p:nvPicPr>
            <p:cNvPr id="178" name="Google Shape;178;p35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35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0" name="Google Shape;180;p35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p35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5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35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35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5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35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0" name="Google Shape;190;p36"/>
          <p:cNvGrpSpPr/>
          <p:nvPr/>
        </p:nvGrpSpPr>
        <p:grpSpPr>
          <a:xfrm>
            <a:off x="-208789" y="0"/>
            <a:ext cx="12609576" cy="2174491"/>
            <a:chOff x="-1" y="5043119"/>
            <a:chExt cx="12192000" cy="1814884"/>
          </a:xfrm>
        </p:grpSpPr>
        <p:pic>
          <p:nvPicPr>
            <p:cNvPr id="191" name="Google Shape;191;p36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36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93" name="Google Shape;193;p36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4" name="Google Shape;194;p36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6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6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6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7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7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37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7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7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8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8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38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8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8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9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9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39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9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9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0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0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40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0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0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1"/>
          </p:nvPr>
        </p:nvSpPr>
        <p:spPr>
          <a:xfrm>
            <a:off x="334434" y="1700213"/>
            <a:ext cx="5082117" cy="439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2"/>
          </p:nvPr>
        </p:nvSpPr>
        <p:spPr>
          <a:xfrm>
            <a:off x="5619752" y="1700213"/>
            <a:ext cx="5084233" cy="439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ue Background">
  <p:cSld name="Cover - Blu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6794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"/>
          <p:cNvSpPr/>
          <p:nvPr/>
        </p:nvSpPr>
        <p:spPr>
          <a:xfrm>
            <a:off x="4512366" y="3588025"/>
            <a:ext cx="7679634" cy="29113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2366" y="4323522"/>
            <a:ext cx="7629434" cy="217583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"/>
          <p:cNvSpPr txBox="1"/>
          <p:nvPr/>
        </p:nvSpPr>
        <p:spPr>
          <a:xfrm>
            <a:off x="4958367" y="1609859"/>
            <a:ext cx="6619740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Unaccompanied and Separated Children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Training of Trainers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"/>
          <p:cNvSpPr txBox="1">
            <a:spLocks noGrp="1"/>
          </p:cNvSpPr>
          <p:nvPr>
            <p:ph type="title"/>
          </p:nvPr>
        </p:nvSpPr>
        <p:spPr>
          <a:xfrm>
            <a:off x="250825" y="931523"/>
            <a:ext cx="7777163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ts val="3600"/>
              <a:buFont typeface="Helvetica Neue"/>
              <a:buNone/>
            </a:pPr>
            <a:r>
              <a:rPr lang="en-US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Activity – String Game </a:t>
            </a:r>
            <a:endParaRPr/>
          </a:p>
        </p:txBody>
      </p:sp>
      <p:sp>
        <p:nvSpPr>
          <p:cNvPr id="241" name="Google Shape;241;p2"/>
          <p:cNvSpPr txBox="1"/>
          <p:nvPr/>
        </p:nvSpPr>
        <p:spPr>
          <a:xfrm>
            <a:off x="467543" y="2001795"/>
            <a:ext cx="10840108" cy="317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Take a piece of string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Introduce yourself in the time it takes to wrap the piece of string around your finger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Include why you are interested in the UASC TOT!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905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2" name="Google Shape;24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0365" y="347081"/>
            <a:ext cx="773236" cy="750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8913" y="484096"/>
            <a:ext cx="734568" cy="62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"/>
          <p:cNvSpPr/>
          <p:nvPr/>
        </p:nvSpPr>
        <p:spPr>
          <a:xfrm>
            <a:off x="323850" y="908050"/>
            <a:ext cx="52581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Purpose of the UASC TOT</a:t>
            </a:r>
            <a:endParaRPr sz="3200" b="1">
              <a:solidFill>
                <a:srgbClr val="0066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0" y="1628775"/>
            <a:ext cx="8640763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p4"/>
          <p:cNvSpPr txBox="1"/>
          <p:nvPr/>
        </p:nvSpPr>
        <p:spPr>
          <a:xfrm>
            <a:off x="481302" y="1777108"/>
            <a:ext cx="10582172" cy="433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elvetica Neue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To reinforce understanding of the specific needs of UASC using the </a:t>
            </a:r>
            <a:r>
              <a:rPr lang="en-US" sz="2800" i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Field Handbook on UASC </a:t>
            </a:r>
            <a:r>
              <a:rPr lang="en-US" sz="28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and </a:t>
            </a:r>
            <a:r>
              <a:rPr lang="en-US" sz="2800" i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Toolkit on UASC. 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elvetica Neue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To prepare participants to: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914400" marR="0" lvl="1" indent="-4064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elvetica Neue"/>
              <a:buChar char="○"/>
            </a:pPr>
            <a:r>
              <a:rPr lang="en-US" sz="28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present information about UASC effectively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1" indent="-4064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elvetica Neue"/>
              <a:buChar char="○"/>
            </a:pPr>
            <a:r>
              <a:rPr lang="en-US" sz="28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be able to respond to questions about UASC effectively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1" indent="-4064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elvetica Neue"/>
              <a:buChar char="○"/>
            </a:pPr>
            <a:r>
              <a:rPr lang="en-US" sz="28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lead activities that reinforce learning about UASC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"/>
          <p:cNvSpPr/>
          <p:nvPr/>
        </p:nvSpPr>
        <p:spPr>
          <a:xfrm>
            <a:off x="406400" y="2209801"/>
            <a:ext cx="102616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99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5"/>
          <p:cNvSpPr txBox="1"/>
          <p:nvPr/>
        </p:nvSpPr>
        <p:spPr>
          <a:xfrm>
            <a:off x="10769600" y="6248400"/>
            <a:ext cx="95673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60" name="Google Shape;260;p5"/>
          <p:cNvSpPr txBox="1">
            <a:spLocks noGrp="1"/>
          </p:cNvSpPr>
          <p:nvPr>
            <p:ph type="body" idx="4294967295"/>
          </p:nvPr>
        </p:nvSpPr>
        <p:spPr>
          <a:xfrm>
            <a:off x="719667" y="2205039"/>
            <a:ext cx="2209800" cy="385629"/>
          </a:xfrm>
          <a:prstGeom prst="rect">
            <a:avLst/>
          </a:prstGeom>
          <a:solidFill>
            <a:srgbClr val="993366">
              <a:alpha val="69803"/>
            </a:srgbClr>
          </a:solidFill>
          <a:ln>
            <a:noFill/>
          </a:ln>
        </p:spPr>
        <p:txBody>
          <a:bodyPr spcFirstLastPara="1" wrap="square" lIns="80125" tIns="40050" rIns="80125" bIns="40050" anchor="t" anchorCtr="0">
            <a:sp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sz="2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Day 1</a:t>
            </a:r>
            <a:endParaRPr/>
          </a:p>
        </p:txBody>
      </p:sp>
      <p:sp>
        <p:nvSpPr>
          <p:cNvPr id="261" name="Google Shape;261;p5"/>
          <p:cNvSpPr txBox="1"/>
          <p:nvPr/>
        </p:nvSpPr>
        <p:spPr>
          <a:xfrm>
            <a:off x="3024718" y="2997200"/>
            <a:ext cx="2333758" cy="419485"/>
          </a:xfrm>
          <a:prstGeom prst="rect">
            <a:avLst/>
          </a:prstGeom>
          <a:solidFill>
            <a:srgbClr val="99CC00">
              <a:alpha val="69803"/>
            </a:srgbClr>
          </a:solidFill>
          <a:ln>
            <a:noFill/>
          </a:ln>
        </p:spPr>
        <p:txBody>
          <a:bodyPr spcFirstLastPara="1" wrap="square" lIns="80125" tIns="40050" rIns="80125" bIns="4005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Day 2</a:t>
            </a:r>
            <a:endParaRPr/>
          </a:p>
        </p:txBody>
      </p:sp>
      <p:sp>
        <p:nvSpPr>
          <p:cNvPr id="262" name="Google Shape;262;p5"/>
          <p:cNvSpPr txBox="1"/>
          <p:nvPr/>
        </p:nvSpPr>
        <p:spPr>
          <a:xfrm>
            <a:off x="5358476" y="3837371"/>
            <a:ext cx="2410884" cy="419485"/>
          </a:xfrm>
          <a:prstGeom prst="rect">
            <a:avLst/>
          </a:prstGeom>
          <a:solidFill>
            <a:srgbClr val="006699">
              <a:alpha val="69803"/>
            </a:srgbClr>
          </a:solidFill>
          <a:ln>
            <a:noFill/>
          </a:ln>
        </p:spPr>
        <p:txBody>
          <a:bodyPr spcFirstLastPara="1" wrap="square" lIns="80125" tIns="40050" rIns="80125" bIns="4005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Day 3</a:t>
            </a:r>
            <a:endParaRPr/>
          </a:p>
        </p:txBody>
      </p:sp>
      <p:sp>
        <p:nvSpPr>
          <p:cNvPr id="263" name="Google Shape;263;p5"/>
          <p:cNvSpPr txBox="1"/>
          <p:nvPr/>
        </p:nvSpPr>
        <p:spPr>
          <a:xfrm>
            <a:off x="7769360" y="4659516"/>
            <a:ext cx="2410883" cy="404096"/>
          </a:xfrm>
          <a:prstGeom prst="rect">
            <a:avLst/>
          </a:prstGeom>
          <a:solidFill>
            <a:srgbClr val="009999">
              <a:alpha val="69803"/>
            </a:srgbClr>
          </a:solidFill>
          <a:ln>
            <a:noFill/>
          </a:ln>
        </p:spPr>
        <p:txBody>
          <a:bodyPr spcFirstLastPara="1" wrap="square" lIns="80125" tIns="40050" rIns="80125" bIns="4005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Day 4</a:t>
            </a:r>
            <a:endParaRPr/>
          </a:p>
        </p:txBody>
      </p:sp>
      <p:sp>
        <p:nvSpPr>
          <p:cNvPr id="264" name="Google Shape;264;p5"/>
          <p:cNvSpPr/>
          <p:nvPr/>
        </p:nvSpPr>
        <p:spPr>
          <a:xfrm>
            <a:off x="369866" y="992188"/>
            <a:ext cx="49886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6699"/>
                </a:solidFill>
                <a:latin typeface="Calibri"/>
                <a:ea typeface="Calibri"/>
                <a:cs typeface="Calibri"/>
                <a:sym typeface="Calibri"/>
              </a:rPr>
              <a:t>Our 4 Day Training Agenda…</a:t>
            </a:r>
            <a:endParaRPr sz="3200" b="1">
              <a:solidFill>
                <a:srgbClr val="00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"/>
          <p:cNvSpPr txBox="1">
            <a:spLocks noGrp="1"/>
          </p:cNvSpPr>
          <p:nvPr>
            <p:ph type="title"/>
          </p:nvPr>
        </p:nvSpPr>
        <p:spPr>
          <a:xfrm>
            <a:off x="334433" y="365125"/>
            <a:ext cx="1128091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4400"/>
              <a:buFont typeface="Helvetica Neue"/>
              <a:buNone/>
            </a:pPr>
            <a:r>
              <a:rPr lang="en-US" b="1">
                <a:solidFill>
                  <a:srgbClr val="026794"/>
                </a:solidFill>
              </a:rPr>
              <a:t>Learning Objectives </a:t>
            </a:r>
            <a:endParaRPr/>
          </a:p>
        </p:txBody>
      </p:sp>
      <p:sp>
        <p:nvSpPr>
          <p:cNvPr id="270" name="Google Shape;270;p6"/>
          <p:cNvSpPr txBox="1">
            <a:spLocks noGrp="1"/>
          </p:cNvSpPr>
          <p:nvPr>
            <p:ph type="body" idx="1"/>
          </p:nvPr>
        </p:nvSpPr>
        <p:spPr>
          <a:xfrm>
            <a:off x="789975" y="1882525"/>
            <a:ext cx="10369800" cy="43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2800"/>
              <a:buNone/>
            </a:pPr>
            <a:r>
              <a:rPr lang="en-US" b="1" u="sng" dirty="0">
                <a:solidFill>
                  <a:srgbClr val="0267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end of the course, you will be able to: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Define UASC and explain the international legal framework and mandates related to UASC</a:t>
            </a:r>
            <a:endParaRPr sz="22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286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Explain drivers and causes of separation and suggest key prevention actions. </a:t>
            </a:r>
            <a:endParaRPr sz="22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286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Describe priority actions for UASC in emergency response and best practices in relation to coordination</a:t>
            </a:r>
            <a:endParaRPr sz="22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286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Describe how to conduct identification of UASC and more comprehensively case management for UASC </a:t>
            </a:r>
            <a:endParaRPr sz="22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286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Describe alternative care best practices in emergencies</a:t>
            </a:r>
            <a:endParaRPr sz="22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286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Explain the process of family tracing, reunification, reintegration, and follow up of UASC</a:t>
            </a:r>
            <a:endParaRPr sz="3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"/>
          <p:cNvSpPr txBox="1">
            <a:spLocks noGrp="1"/>
          </p:cNvSpPr>
          <p:nvPr>
            <p:ph type="title"/>
          </p:nvPr>
        </p:nvSpPr>
        <p:spPr>
          <a:xfrm>
            <a:off x="335360" y="80452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Helvetica Neue"/>
              <a:buNone/>
            </a:pPr>
            <a:r>
              <a:rPr lang="en-US" b="1" dirty="0">
                <a:solidFill>
                  <a:schemeClr val="accent3"/>
                </a:solidFill>
              </a:rPr>
              <a:t>Housekeeping</a:t>
            </a:r>
            <a:endParaRPr b="1" dirty="0">
              <a:solidFill>
                <a:schemeClr val="accent3"/>
              </a:solidFill>
            </a:endParaRPr>
          </a:p>
        </p:txBody>
      </p:sp>
      <p:pic>
        <p:nvPicPr>
          <p:cNvPr id="277" name="Google Shape;277;p7" descr="http://images.clipartpanda.com/clipart-eyes-blue-ey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6186" y="2304351"/>
            <a:ext cx="4674220" cy="1140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7" descr="http://images.clipartpanda.com/listening-ear-clipart-hearing-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4145" y="2060848"/>
            <a:ext cx="2974512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7" descr="http://png.clipart.me/previews/f15/minutes-or-seconds-timer-psd-template-45699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48286" y="3801713"/>
            <a:ext cx="3936437" cy="2214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7" descr="https://s-media-cache-ak0.pinimg.com/236x/25/68/8f/25688f279cf7129a4190dd7564f9330c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50869" y="2924944"/>
            <a:ext cx="2688299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7" descr="Lightbulb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48286" y="877512"/>
            <a:ext cx="1473983" cy="110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Macintosh PowerPoint</Application>
  <PresentationFormat>Widescreen</PresentationFormat>
  <Paragraphs>45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Noto Sans Symbols</vt:lpstr>
      <vt:lpstr>Arial</vt:lpstr>
      <vt:lpstr>Times New Roman</vt:lpstr>
      <vt:lpstr>Calibri</vt:lpstr>
      <vt:lpstr>Helvetica Neue</vt:lpstr>
      <vt:lpstr>Tahoma</vt:lpstr>
      <vt:lpstr>Office Theme</vt:lpstr>
      <vt:lpstr>PowerPoint Presentation</vt:lpstr>
      <vt:lpstr>Activity – String Game </vt:lpstr>
      <vt:lpstr>PowerPoint Presentation</vt:lpstr>
      <vt:lpstr>PowerPoint Presentation</vt:lpstr>
      <vt:lpstr>Learning Objectives </vt:lpstr>
      <vt:lpstr>Housekeeping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Fitzgerald</dc:creator>
  <cp:lastModifiedBy>Kyra Loat</cp:lastModifiedBy>
  <cp:revision>1</cp:revision>
  <dcterms:created xsi:type="dcterms:W3CDTF">2017-12-20T18:51:03Z</dcterms:created>
  <dcterms:modified xsi:type="dcterms:W3CDTF">2023-09-12T21:51:37Z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0x010100BFE899AF83B04C42AD08B91EA0A3BDD1</vt:lpwstr>
  </property>
  <property fmtid="{D5CDD505-2E9C-101B-9397-08002B2CF9AE}" pid="3" name="Order">
    <vt:r8>120900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