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36"/>
  </p:notesMasterIdLst>
  <p:sldIdLst>
    <p:sldId id="256" r:id="rId2"/>
    <p:sldId id="257" r:id="rId3"/>
    <p:sldId id="258" r:id="rId4"/>
    <p:sldId id="338" r:id="rId5"/>
    <p:sldId id="277" r:id="rId6"/>
    <p:sldId id="289" r:id="rId7"/>
    <p:sldId id="292" r:id="rId8"/>
    <p:sldId id="313" r:id="rId9"/>
    <p:sldId id="333" r:id="rId10"/>
    <p:sldId id="337" r:id="rId11"/>
    <p:sldId id="339" r:id="rId12"/>
    <p:sldId id="340" r:id="rId13"/>
    <p:sldId id="368" r:id="rId14"/>
    <p:sldId id="361" r:id="rId15"/>
    <p:sldId id="360" r:id="rId16"/>
    <p:sldId id="352" r:id="rId17"/>
    <p:sldId id="359" r:id="rId18"/>
    <p:sldId id="358" r:id="rId19"/>
    <p:sldId id="357" r:id="rId20"/>
    <p:sldId id="344" r:id="rId21"/>
    <p:sldId id="362" r:id="rId22"/>
    <p:sldId id="341" r:id="rId23"/>
    <p:sldId id="367" r:id="rId24"/>
    <p:sldId id="353" r:id="rId25"/>
    <p:sldId id="349" r:id="rId26"/>
    <p:sldId id="351" r:id="rId27"/>
    <p:sldId id="365" r:id="rId28"/>
    <p:sldId id="366" r:id="rId29"/>
    <p:sldId id="364" r:id="rId30"/>
    <p:sldId id="286" r:id="rId31"/>
    <p:sldId id="285" r:id="rId32"/>
    <p:sldId id="287" r:id="rId33"/>
    <p:sldId id="288" r:id="rId34"/>
    <p:sldId id="27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206"/>
    <a:srgbClr val="008080"/>
    <a:srgbClr val="FFC8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89" autoAdjust="0"/>
  </p:normalViewPr>
  <p:slideViewPr>
    <p:cSldViewPr snapToGrid="0" snapToObjects="1">
      <p:cViewPr>
        <p:scale>
          <a:sx n="80" d="100"/>
          <a:sy n="80" d="100"/>
        </p:scale>
        <p:origin x="-1086" y="-72"/>
      </p:cViewPr>
      <p:guideLst>
        <p:guide orient="horz" pos="2160"/>
        <p:guide pos="2880"/>
      </p:guideLst>
    </p:cSldViewPr>
  </p:slideViewPr>
  <p:outlineViewPr>
    <p:cViewPr>
      <p:scale>
        <a:sx n="33" d="100"/>
        <a:sy n="33" d="100"/>
      </p:scale>
      <p:origin x="0" y="7696"/>
    </p:cViewPr>
  </p:outlineViewPr>
  <p:notesTextViewPr>
    <p:cViewPr>
      <p:scale>
        <a:sx n="100" d="100"/>
        <a:sy n="100" d="100"/>
      </p:scale>
      <p:origin x="0" y="0"/>
    </p:cViewPr>
  </p:notesTextViewPr>
  <p:notesViewPr>
    <p:cSldViewPr snapToGrid="0" snapToObjects="1">
      <p:cViewPr>
        <p:scale>
          <a:sx n="120" d="100"/>
          <a:sy n="120" d="100"/>
        </p:scale>
        <p:origin x="-80" y="-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34C4CA-29D4-D04D-9409-54427E354EF6}" type="datetimeFigureOut">
              <a:rPr lang="en-US" smtClean="0"/>
              <a:t>5/25/2013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A2D839-ED5B-B849-82FE-61F627256B91}" type="slidenum">
              <a:rPr lang="en-US" smtClean="0"/>
              <a:t>‹Nº›</a:t>
            </a:fld>
            <a:endParaRPr lang="en-US"/>
          </a:p>
        </p:txBody>
      </p:sp>
    </p:spTree>
    <p:extLst>
      <p:ext uri="{BB962C8B-B14F-4D97-AF65-F5344CB8AC3E}">
        <p14:creationId xmlns:p14="http://schemas.microsoft.com/office/powerpoint/2010/main" val="12937769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2D839-ED5B-B849-82FE-61F627256B91}" type="slidenum">
              <a:rPr lang="en-US" smtClean="0"/>
              <a:t>1</a:t>
            </a:fld>
            <a:endParaRPr lang="en-US"/>
          </a:p>
        </p:txBody>
      </p:sp>
    </p:spTree>
    <p:extLst>
      <p:ext uri="{BB962C8B-B14F-4D97-AF65-F5344CB8AC3E}">
        <p14:creationId xmlns:p14="http://schemas.microsoft.com/office/powerpoint/2010/main" val="2889868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2D839-ED5B-B849-82FE-61F627256B91}" type="slidenum">
              <a:rPr lang="en-US" smtClean="0"/>
              <a:t>10</a:t>
            </a:fld>
            <a:endParaRPr lang="en-US"/>
          </a:p>
        </p:txBody>
      </p:sp>
    </p:spTree>
    <p:extLst>
      <p:ext uri="{BB962C8B-B14F-4D97-AF65-F5344CB8AC3E}">
        <p14:creationId xmlns:p14="http://schemas.microsoft.com/office/powerpoint/2010/main" val="801943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2D839-ED5B-B849-82FE-61F627256B91}" type="slidenum">
              <a:rPr lang="en-US" smtClean="0"/>
              <a:t>11</a:t>
            </a:fld>
            <a:endParaRPr lang="en-US"/>
          </a:p>
        </p:txBody>
      </p:sp>
    </p:spTree>
    <p:extLst>
      <p:ext uri="{BB962C8B-B14F-4D97-AF65-F5344CB8AC3E}">
        <p14:creationId xmlns:p14="http://schemas.microsoft.com/office/powerpoint/2010/main" val="1705275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Work with community to ensure site selection &amp; set-up is appropriate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Understand ownership of site / land being considered - </a:t>
            </a:r>
            <a:r>
              <a:rPr lang="en-US" sz="1200" b="0" i="0" u="none" strike="noStrike" kern="1200" baseline="0" dirty="0" smtClean="0">
                <a:solidFill>
                  <a:schemeClr val="tx1"/>
                </a:solidFill>
                <a:latin typeface="+mn-lt"/>
                <a:ea typeface="+mn-ea"/>
                <a:cs typeface="+mn-cs"/>
              </a:rPr>
              <a:t>Does it have particular owners who only occupy it certain times of the year? </a:t>
            </a:r>
            <a:endParaRPr lang="en-US" sz="120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Note if there are locations where vulnerable children already congregate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Talk to children to assess risks and mitigate them</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Is there a water source and are there health facilities near by?</a:t>
            </a:r>
          </a:p>
          <a:p>
            <a:pPr marL="171450" indent="-171450">
              <a:buFont typeface="Arial"/>
              <a:buChar char="•"/>
            </a:pPr>
            <a:r>
              <a:rPr lang="en-US" dirty="0" smtClean="0"/>
              <a:t>Assess environmental impact – if building using wood, consider</a:t>
            </a:r>
            <a:r>
              <a:rPr lang="en-US" baseline="0" dirty="0" smtClean="0"/>
              <a:t> including budget to replant trees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dirty="0" smtClean="0"/>
              <a:t>All of the above does depend upon what is available and what is appropriate </a:t>
            </a:r>
          </a:p>
          <a:p>
            <a:pPr marL="171450" indent="-171450">
              <a:buFont typeface="Arial"/>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DFA2D839-ED5B-B849-82FE-61F627256B91}" type="slidenum">
              <a:rPr lang="en-US" smtClean="0"/>
              <a:t>12</a:t>
            </a:fld>
            <a:endParaRPr lang="en-US"/>
          </a:p>
        </p:txBody>
      </p:sp>
    </p:spTree>
    <p:extLst>
      <p:ext uri="{BB962C8B-B14F-4D97-AF65-F5344CB8AC3E}">
        <p14:creationId xmlns:p14="http://schemas.microsoft.com/office/powerpoint/2010/main" val="3575706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Review “physical risks” checklist to ensure space is suitable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Consider needs &amp; risks of often excluded children (e.g. is it accessible to those with physical disabilities, does it meet needs of adolescents and younger children)</a:t>
            </a:r>
          </a:p>
          <a:p>
            <a:pPr marL="171450" indent="-171450">
              <a:buFont typeface="Arial"/>
              <a:buChar char="•"/>
            </a:pPr>
            <a:r>
              <a:rPr lang="en-US" dirty="0" smtClean="0"/>
              <a:t>Work with other teams &amp; sectors: logistics, WASH, education, </a:t>
            </a:r>
            <a:r>
              <a:rPr lang="en-US" dirty="0" err="1" smtClean="0"/>
              <a:t>etc</a:t>
            </a:r>
            <a:endParaRPr lang="en-US" dirty="0" smtClean="0"/>
          </a:p>
          <a:p>
            <a:pPr marL="171450" indent="-171450">
              <a:buFont typeface="Arial"/>
              <a:buChar char="•"/>
            </a:pPr>
            <a:r>
              <a:rPr lang="en-US" dirty="0" smtClean="0"/>
              <a:t>Ensure you meet Sphere standards and have supplies you need </a:t>
            </a:r>
          </a:p>
          <a:p>
            <a:pPr marL="171450" indent="-171450">
              <a:buFont typeface="Arial"/>
              <a:buChar char="•"/>
            </a:pPr>
            <a:r>
              <a:rPr lang="en-US" dirty="0" smtClean="0"/>
              <a:t>Assess environmental impact</a:t>
            </a:r>
          </a:p>
          <a:p>
            <a:endParaRPr lang="en-US" dirty="0"/>
          </a:p>
        </p:txBody>
      </p:sp>
      <p:sp>
        <p:nvSpPr>
          <p:cNvPr id="4" name="Slide Number Placeholder 3"/>
          <p:cNvSpPr>
            <a:spLocks noGrp="1"/>
          </p:cNvSpPr>
          <p:nvPr>
            <p:ph type="sldNum" sz="quarter" idx="10"/>
          </p:nvPr>
        </p:nvSpPr>
        <p:spPr/>
        <p:txBody>
          <a:bodyPr/>
          <a:lstStyle/>
          <a:p>
            <a:fld id="{DFA2D839-ED5B-B849-82FE-61F627256B91}" type="slidenum">
              <a:rPr lang="en-US" smtClean="0"/>
              <a:t>13</a:t>
            </a:fld>
            <a:endParaRPr lang="en-US"/>
          </a:p>
        </p:txBody>
      </p:sp>
    </p:spTree>
    <p:extLst>
      <p:ext uri="{BB962C8B-B14F-4D97-AF65-F5344CB8AC3E}">
        <p14:creationId xmlns:p14="http://schemas.microsoft.com/office/powerpoint/2010/main" val="449638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2D839-ED5B-B849-82FE-61F627256B91}" type="slidenum">
              <a:rPr lang="en-US" smtClean="0"/>
              <a:t>14</a:t>
            </a:fld>
            <a:endParaRPr lang="en-US"/>
          </a:p>
        </p:txBody>
      </p:sp>
    </p:spTree>
    <p:extLst>
      <p:ext uri="{BB962C8B-B14F-4D97-AF65-F5344CB8AC3E}">
        <p14:creationId xmlns:p14="http://schemas.microsoft.com/office/powerpoint/2010/main" val="3726581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2D839-ED5B-B849-82FE-61F627256B91}" type="slidenum">
              <a:rPr lang="en-US" smtClean="0"/>
              <a:t>15</a:t>
            </a:fld>
            <a:endParaRPr lang="en-US"/>
          </a:p>
        </p:txBody>
      </p:sp>
    </p:spTree>
    <p:extLst>
      <p:ext uri="{BB962C8B-B14F-4D97-AF65-F5344CB8AC3E}">
        <p14:creationId xmlns:p14="http://schemas.microsoft.com/office/powerpoint/2010/main" val="476574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dirty="0" smtClean="0">
                <a:latin typeface="Calibri"/>
                <a:cs typeface="Calibri"/>
              </a:rPr>
              <a:t>If possible have indoor and outdoor spaces to allow for team games and sports activities, as well as space for activities such as reading and facilitated sessions.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dirty="0" smtClean="0">
                <a:latin typeface="Calibri"/>
                <a:cs typeface="Calibri"/>
              </a:rPr>
              <a:t>A secure storage area for the materials; if a secure area is not available, night guards or security personnel are required to ensure that materials are not damaged or stolen. </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GB" sz="1200" dirty="0" smtClean="0">
                <a:latin typeface="Calibri"/>
                <a:cs typeface="Calibri"/>
              </a:rPr>
              <a:t>Secure area for first aid kit &amp; confidential files</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GB" dirty="0" smtClean="0"/>
              <a:t>Space for staff to do administrative tasks</a:t>
            </a:r>
            <a:endParaRPr lang="en-GB" sz="1200" dirty="0" smtClean="0">
              <a:latin typeface="Calibri"/>
              <a:cs typeface="Calibri"/>
            </a:endParaRPr>
          </a:p>
          <a:p>
            <a:pPr marL="171450" indent="-171450">
              <a:buFont typeface="Arial"/>
              <a:buChar char="•"/>
            </a:pPr>
            <a:r>
              <a:rPr lang="en-GB" sz="1200" kern="1200" dirty="0" smtClean="0">
                <a:solidFill>
                  <a:schemeClr val="tx1"/>
                </a:solidFill>
                <a:effectLst/>
                <a:latin typeface="Calibri"/>
                <a:ea typeface="+mn-ea"/>
                <a:cs typeface="Calibri"/>
              </a:rPr>
              <a:t>You should divide the Child Friendly Space into separate areas or zones by marking out areas for different activities or for different groups with ropes, curtains, etc.   By dividing your space, you can conduct a number of different activities at the same time.  Child Friendly Spaces can be divided and cordoned off according to ages, gender specific areas, or types of play that will be conducted – quiet play, active play, and structured activities.  </a:t>
            </a:r>
          </a:p>
          <a:p>
            <a:pPr marL="171450" indent="-171450">
              <a:buFont typeface="Arial"/>
              <a:buChar char="•"/>
            </a:pPr>
            <a:r>
              <a:rPr lang="en-GB" sz="1200" dirty="0" smtClean="0">
                <a:latin typeface="Calibri"/>
                <a:cs typeface="Calibri"/>
              </a:rPr>
              <a:t>Consider</a:t>
            </a:r>
            <a:r>
              <a:rPr lang="en-GB" sz="1200" baseline="0" dirty="0" smtClean="0">
                <a:latin typeface="Calibri"/>
                <a:cs typeface="Calibri"/>
              </a:rPr>
              <a:t> different uses at different times of the day – will this be used by different age groups in morning, afternoon or evening? Will parents and community use it?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dirty="0" smtClean="0"/>
              <a:t>Consider number of children you can fit in space you have available to you – what is safe </a:t>
            </a:r>
          </a:p>
          <a:p>
            <a:pPr marL="171450" indent="-171450">
              <a:buFont typeface="Arial"/>
              <a:buChar char="•"/>
            </a:pPr>
            <a:r>
              <a:rPr lang="en-GB" sz="1200" dirty="0" smtClean="0">
                <a:latin typeface="Calibri"/>
                <a:cs typeface="Calibri"/>
              </a:rPr>
              <a:t>You must think of how you can provide access for children with disabilities (for example, by providing ramps for wheelchair access in addition to or instead of steps).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dirty="0" smtClean="0">
                <a:latin typeface="Calibri"/>
                <a:cs typeface="Calibri"/>
              </a:rPr>
              <a:t>Plan resource needs to make multiple use of the </a:t>
            </a:r>
            <a:r>
              <a:rPr lang="en-GB" sz="1200" smtClean="0">
                <a:latin typeface="Calibri"/>
                <a:cs typeface="Calibri"/>
              </a:rPr>
              <a:t>space possible - </a:t>
            </a:r>
            <a:r>
              <a:rPr lang="en-GB" dirty="0" smtClean="0">
                <a:latin typeface="Calibri"/>
                <a:cs typeface="Calibri"/>
              </a:rPr>
              <a:t>e.g</a:t>
            </a:r>
            <a:r>
              <a:rPr lang="en-GB" sz="1200" dirty="0" smtClean="0">
                <a:latin typeface="Calibri"/>
                <a:cs typeface="Calibri"/>
              </a:rPr>
              <a:t>. enabling community meetings or parenting classes</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endParaRPr lang="en-US" dirty="0"/>
          </a:p>
        </p:txBody>
      </p:sp>
      <p:sp>
        <p:nvSpPr>
          <p:cNvPr id="4" name="Slide Number Placeholder 3"/>
          <p:cNvSpPr>
            <a:spLocks noGrp="1"/>
          </p:cNvSpPr>
          <p:nvPr>
            <p:ph type="sldNum" sz="quarter" idx="10"/>
          </p:nvPr>
        </p:nvSpPr>
        <p:spPr/>
        <p:txBody>
          <a:bodyPr/>
          <a:lstStyle/>
          <a:p>
            <a:fld id="{DFA2D839-ED5B-B849-82FE-61F627256B91}" type="slidenum">
              <a:rPr lang="en-US" smtClean="0"/>
              <a:t>16</a:t>
            </a:fld>
            <a:endParaRPr lang="en-US"/>
          </a:p>
        </p:txBody>
      </p:sp>
    </p:spTree>
    <p:extLst>
      <p:ext uri="{BB962C8B-B14F-4D97-AF65-F5344CB8AC3E}">
        <p14:creationId xmlns:p14="http://schemas.microsoft.com/office/powerpoint/2010/main" val="2692201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2D839-ED5B-B849-82FE-61F627256B91}" type="slidenum">
              <a:rPr lang="en-US" smtClean="0"/>
              <a:t>17</a:t>
            </a:fld>
            <a:endParaRPr lang="en-US"/>
          </a:p>
        </p:txBody>
      </p:sp>
    </p:spTree>
    <p:extLst>
      <p:ext uri="{BB962C8B-B14F-4D97-AF65-F5344CB8AC3E}">
        <p14:creationId xmlns:p14="http://schemas.microsoft.com/office/powerpoint/2010/main" val="972917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2D839-ED5B-B849-82FE-61F627256B91}" type="slidenum">
              <a:rPr lang="en-US" smtClean="0"/>
              <a:t>18</a:t>
            </a:fld>
            <a:endParaRPr lang="en-US"/>
          </a:p>
        </p:txBody>
      </p:sp>
    </p:spTree>
    <p:extLst>
      <p:ext uri="{BB962C8B-B14F-4D97-AF65-F5344CB8AC3E}">
        <p14:creationId xmlns:p14="http://schemas.microsoft.com/office/powerpoint/2010/main" val="665885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2D839-ED5B-B849-82FE-61F627256B91}" type="slidenum">
              <a:rPr lang="en-US" smtClean="0"/>
              <a:t>19</a:t>
            </a:fld>
            <a:endParaRPr lang="en-US"/>
          </a:p>
        </p:txBody>
      </p:sp>
    </p:spTree>
    <p:extLst>
      <p:ext uri="{BB962C8B-B14F-4D97-AF65-F5344CB8AC3E}">
        <p14:creationId xmlns:p14="http://schemas.microsoft.com/office/powerpoint/2010/main" val="2534186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2D839-ED5B-B849-82FE-61F627256B91}" type="slidenum">
              <a:rPr lang="en-US" smtClean="0"/>
              <a:t>2</a:t>
            </a:fld>
            <a:endParaRPr lang="en-US"/>
          </a:p>
        </p:txBody>
      </p:sp>
    </p:spTree>
    <p:extLst>
      <p:ext uri="{BB962C8B-B14F-4D97-AF65-F5344CB8AC3E}">
        <p14:creationId xmlns:p14="http://schemas.microsoft.com/office/powerpoint/2010/main" val="152255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2D839-ED5B-B849-82FE-61F627256B91}" type="slidenum">
              <a:rPr lang="en-US" smtClean="0"/>
              <a:t>20</a:t>
            </a:fld>
            <a:endParaRPr lang="en-US"/>
          </a:p>
        </p:txBody>
      </p:sp>
    </p:spTree>
    <p:extLst>
      <p:ext uri="{BB962C8B-B14F-4D97-AF65-F5344CB8AC3E}">
        <p14:creationId xmlns:p14="http://schemas.microsoft.com/office/powerpoint/2010/main" val="3502736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2D839-ED5B-B849-82FE-61F627256B91}" type="slidenum">
              <a:rPr lang="en-US" smtClean="0"/>
              <a:t>21</a:t>
            </a:fld>
            <a:endParaRPr lang="en-US"/>
          </a:p>
        </p:txBody>
      </p:sp>
    </p:spTree>
    <p:extLst>
      <p:ext uri="{BB962C8B-B14F-4D97-AF65-F5344CB8AC3E}">
        <p14:creationId xmlns:p14="http://schemas.microsoft.com/office/powerpoint/2010/main" val="299337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sz="1200" i="0" dirty="0" smtClean="0">
                <a:solidFill>
                  <a:schemeClr val="tx1"/>
                </a:solidFill>
                <a:latin typeface="Calibri"/>
                <a:cs typeface="Calibri"/>
              </a:rPr>
              <a:t>There are many ways to categorise</a:t>
            </a:r>
            <a:r>
              <a:rPr lang="en-GB" sz="1200" i="0" baseline="0" dirty="0" smtClean="0">
                <a:solidFill>
                  <a:schemeClr val="tx1"/>
                </a:solidFill>
                <a:latin typeface="Calibri"/>
                <a:cs typeface="Calibri"/>
              </a:rPr>
              <a:t> the different types of equipment you buy. Here main categories we have identified for the acronym SHASS which can help us remember </a:t>
            </a:r>
          </a:p>
          <a:p>
            <a:pPr marL="171450" indent="-171450">
              <a:buFont typeface="Arial"/>
              <a:buChar char="•"/>
            </a:pPr>
            <a:r>
              <a:rPr lang="en-GB" sz="1200" i="0" dirty="0" smtClean="0">
                <a:solidFill>
                  <a:schemeClr val="tx1"/>
                </a:solidFill>
                <a:latin typeface="Calibri"/>
                <a:cs typeface="Calibri"/>
              </a:rPr>
              <a:t>See kit lists of individual agencies for details of what they should order: </a:t>
            </a:r>
          </a:p>
          <a:p>
            <a:pPr marL="171450" indent="-171450">
              <a:buFont typeface="Arial"/>
              <a:buChar char="•"/>
            </a:pPr>
            <a:r>
              <a:rPr lang="en-GB" sz="1200" i="0" dirty="0" smtClean="0">
                <a:solidFill>
                  <a:schemeClr val="tx1"/>
                </a:solidFill>
                <a:latin typeface="Calibri"/>
                <a:cs typeface="Calibri"/>
              </a:rPr>
              <a:t>SHASS: Set-up of space, Health and Hygiene, Activities, Safety, Security, Staff &amp; training</a:t>
            </a:r>
            <a:endParaRPr lang="en-GB" sz="1200" i="0" dirty="0">
              <a:solidFill>
                <a:schemeClr val="tx1"/>
              </a:solidFill>
              <a:latin typeface="Calibri"/>
              <a:cs typeface="Calibri"/>
            </a:endParaRPr>
          </a:p>
        </p:txBody>
      </p:sp>
      <p:sp>
        <p:nvSpPr>
          <p:cNvPr id="4" name="Slide Number Placeholder 3"/>
          <p:cNvSpPr>
            <a:spLocks noGrp="1"/>
          </p:cNvSpPr>
          <p:nvPr>
            <p:ph type="sldNum" sz="quarter" idx="10"/>
          </p:nvPr>
        </p:nvSpPr>
        <p:spPr/>
        <p:txBody>
          <a:bodyPr/>
          <a:lstStyle/>
          <a:p>
            <a:fld id="{DFA2D839-ED5B-B849-82FE-61F627256B91}" type="slidenum">
              <a:rPr lang="en-US" smtClean="0"/>
              <a:t>22</a:t>
            </a:fld>
            <a:endParaRPr lang="en-US"/>
          </a:p>
        </p:txBody>
      </p:sp>
    </p:spTree>
    <p:extLst>
      <p:ext uri="{BB962C8B-B14F-4D97-AF65-F5344CB8AC3E}">
        <p14:creationId xmlns:p14="http://schemas.microsoft.com/office/powerpoint/2010/main" val="144870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GB" sz="1150" i="0" kern="1200" dirty="0" smtClean="0">
                <a:solidFill>
                  <a:schemeClr val="tx1"/>
                </a:solidFill>
                <a:effectLst/>
                <a:latin typeface="+mn-lt"/>
                <a:ea typeface="+mn-ea"/>
                <a:cs typeface="Calibri"/>
              </a:rPr>
              <a:t>Culturally appropriate – ensure you are considering religion and cultures of variety of different groups within the community </a:t>
            </a:r>
          </a:p>
          <a:p>
            <a:pPr marL="171450" lvl="0" indent="-171450">
              <a:buFont typeface="Arial"/>
              <a:buChar char="•"/>
            </a:pPr>
            <a:r>
              <a:rPr lang="en-GB" sz="1150" i="0" kern="1200" dirty="0" smtClean="0">
                <a:solidFill>
                  <a:schemeClr val="tx1"/>
                </a:solidFill>
                <a:effectLst/>
                <a:latin typeface="+mn-lt"/>
                <a:ea typeface="+mn-ea"/>
                <a:cs typeface="Calibri"/>
              </a:rPr>
              <a:t>Age appropriate – consider needs of children all the way from 0 – 18 years old </a:t>
            </a:r>
          </a:p>
          <a:p>
            <a:pPr marL="171450" lvl="0" indent="-171450">
              <a:buFont typeface="Arial"/>
              <a:buChar char="•"/>
            </a:pPr>
            <a:r>
              <a:rPr lang="en-GB" sz="1150" i="0" kern="1200" dirty="0" smtClean="0">
                <a:solidFill>
                  <a:schemeClr val="tx1"/>
                </a:solidFill>
                <a:effectLst/>
                <a:latin typeface="+mn-lt"/>
                <a:ea typeface="+mn-ea"/>
                <a:cs typeface="Calibri"/>
              </a:rPr>
              <a:t>Consider diversity – take into</a:t>
            </a:r>
            <a:r>
              <a:rPr lang="en-GB" sz="1150" i="0" kern="1200" baseline="0" dirty="0" smtClean="0">
                <a:solidFill>
                  <a:schemeClr val="tx1"/>
                </a:solidFill>
                <a:effectLst/>
                <a:latin typeface="+mn-lt"/>
                <a:ea typeface="+mn-ea"/>
                <a:cs typeface="Calibri"/>
              </a:rPr>
              <a:t> account diversity of the group – abilities of different children (disabled, abled, able to read, lack literacy, </a:t>
            </a:r>
            <a:r>
              <a:rPr lang="en-GB" sz="1150" i="0" kern="1200" baseline="0" dirty="0" err="1" smtClean="0">
                <a:solidFill>
                  <a:schemeClr val="tx1"/>
                </a:solidFill>
                <a:effectLst/>
                <a:latin typeface="+mn-lt"/>
                <a:ea typeface="+mn-ea"/>
                <a:cs typeface="Calibri"/>
              </a:rPr>
              <a:t>etc</a:t>
            </a:r>
            <a:r>
              <a:rPr lang="en-GB" sz="1150" i="0" kern="1200" baseline="0" dirty="0" smtClean="0">
                <a:solidFill>
                  <a:schemeClr val="tx1"/>
                </a:solidFill>
                <a:effectLst/>
                <a:latin typeface="+mn-lt"/>
                <a:ea typeface="+mn-ea"/>
                <a:cs typeface="Calibri"/>
              </a:rPr>
              <a:t>), consider language and religious differences, </a:t>
            </a:r>
            <a:r>
              <a:rPr lang="en-GB" sz="1150" i="0" kern="1200" baseline="0" dirty="0" err="1" smtClean="0">
                <a:solidFill>
                  <a:schemeClr val="tx1"/>
                </a:solidFill>
                <a:effectLst/>
                <a:latin typeface="+mn-lt"/>
                <a:ea typeface="+mn-ea"/>
                <a:cs typeface="Calibri"/>
              </a:rPr>
              <a:t>etc</a:t>
            </a:r>
            <a:r>
              <a:rPr lang="en-GB" sz="1150" i="0" kern="1200" baseline="0" dirty="0" smtClean="0">
                <a:solidFill>
                  <a:schemeClr val="tx1"/>
                </a:solidFill>
                <a:effectLst/>
                <a:latin typeface="+mn-lt"/>
                <a:ea typeface="+mn-ea"/>
                <a:cs typeface="Calibri"/>
              </a:rPr>
              <a:t> </a:t>
            </a:r>
            <a:endParaRPr lang="en-GB" sz="1150" i="0" kern="1200" dirty="0" smtClean="0">
              <a:solidFill>
                <a:schemeClr val="tx1"/>
              </a:solidFill>
              <a:effectLst/>
              <a:latin typeface="+mn-lt"/>
              <a:ea typeface="+mn-ea"/>
              <a:cs typeface="Calibri"/>
            </a:endParaRPr>
          </a:p>
          <a:p>
            <a:pPr marL="171450" lvl="0" indent="-171450">
              <a:buFont typeface="Arial"/>
              <a:buChar char="•"/>
            </a:pPr>
            <a:r>
              <a:rPr lang="en-GB" sz="1150" i="0" kern="1200" dirty="0" smtClean="0">
                <a:solidFill>
                  <a:schemeClr val="tx1"/>
                </a:solidFill>
                <a:effectLst/>
                <a:latin typeface="+mn-lt"/>
                <a:ea typeface="+mn-ea"/>
                <a:cs typeface="Calibri"/>
              </a:rPr>
              <a:t>Availability of supplies locally for start-up and restocking – especially with regards to consumables </a:t>
            </a:r>
          </a:p>
          <a:p>
            <a:pPr marL="171450" lvl="0" indent="-171450">
              <a:buFont typeface="Arial"/>
              <a:buChar char="•"/>
            </a:pPr>
            <a:r>
              <a:rPr lang="en-GB" sz="1150" i="0" kern="1200" dirty="0" smtClean="0">
                <a:solidFill>
                  <a:schemeClr val="tx1"/>
                </a:solidFill>
                <a:effectLst/>
                <a:latin typeface="+mn-lt"/>
                <a:ea typeface="+mn-ea"/>
                <a:cs typeface="Calibri"/>
              </a:rPr>
              <a:t>Cost of each item – so that budgets and proposals can be prepared accordingly </a:t>
            </a:r>
          </a:p>
          <a:p>
            <a:pPr marL="171450" lvl="0" indent="-171450">
              <a:buFont typeface="Arial"/>
              <a:buChar char="•"/>
            </a:pPr>
            <a:r>
              <a:rPr lang="en-GB" sz="1150" i="0" kern="1200" dirty="0" smtClean="0">
                <a:solidFill>
                  <a:schemeClr val="tx1"/>
                </a:solidFill>
                <a:effectLst/>
                <a:latin typeface="+mn-lt"/>
                <a:ea typeface="+mn-ea"/>
                <a:cs typeface="Calibri"/>
              </a:rPr>
              <a:t>Use of traditional toys and games – so that children are familiar and comfortable</a:t>
            </a:r>
            <a:r>
              <a:rPr lang="en-GB" sz="1150" i="0" kern="1200" baseline="0" dirty="0" smtClean="0">
                <a:solidFill>
                  <a:schemeClr val="tx1"/>
                </a:solidFill>
                <a:effectLst/>
                <a:latin typeface="+mn-lt"/>
                <a:ea typeface="+mn-ea"/>
                <a:cs typeface="Calibri"/>
              </a:rPr>
              <a:t> with them. Ensure that they do not reinforce negative gender stereotypes or encourage prejudice or hatred. For example toy guns and soldiers do not make suitable toys for a child friendly space as they </a:t>
            </a:r>
            <a:r>
              <a:rPr lang="en-GB" sz="1150" i="0" kern="1200" baseline="0" dirty="0" err="1" smtClean="0">
                <a:solidFill>
                  <a:schemeClr val="tx1"/>
                </a:solidFill>
                <a:effectLst/>
                <a:latin typeface="+mn-lt"/>
                <a:ea typeface="+mn-ea"/>
                <a:cs typeface="Calibri"/>
              </a:rPr>
              <a:t>glamourise</a:t>
            </a:r>
            <a:r>
              <a:rPr lang="en-GB" sz="1150" i="0" kern="1200" baseline="0" dirty="0" smtClean="0">
                <a:solidFill>
                  <a:schemeClr val="tx1"/>
                </a:solidFill>
                <a:effectLst/>
                <a:latin typeface="+mn-lt"/>
                <a:ea typeface="+mn-ea"/>
                <a:cs typeface="Calibri"/>
              </a:rPr>
              <a:t> war and fighting </a:t>
            </a:r>
            <a:endParaRPr lang="en-GB" sz="1150" i="0" kern="1200" dirty="0" smtClean="0">
              <a:solidFill>
                <a:schemeClr val="tx1"/>
              </a:solidFill>
              <a:effectLst/>
              <a:latin typeface="+mn-lt"/>
              <a:ea typeface="+mn-ea"/>
              <a:cs typeface="Calibri"/>
            </a:endParaRPr>
          </a:p>
          <a:p>
            <a:pPr marL="171450" lvl="0" indent="-171450">
              <a:buFont typeface="Arial"/>
              <a:buChar char="•"/>
            </a:pPr>
            <a:r>
              <a:rPr lang="en-GB" sz="1150" i="0" kern="1200" dirty="0" smtClean="0">
                <a:solidFill>
                  <a:schemeClr val="tx1"/>
                </a:solidFill>
                <a:effectLst/>
                <a:latin typeface="+mn-lt"/>
                <a:ea typeface="+mn-ea"/>
                <a:cs typeface="Calibri"/>
              </a:rPr>
              <a:t>Appeal to both girls and boys – ask the boys and girls of all ages (0-18) and abilities, what they want to do, what they like to play with, do not make assumptions</a:t>
            </a:r>
          </a:p>
          <a:p>
            <a:pPr marL="171450" lvl="0" indent="-171450">
              <a:buFont typeface="Arial"/>
              <a:buChar char="•"/>
            </a:pPr>
            <a:r>
              <a:rPr lang="en-GB" sz="1150" i="0" kern="1200" dirty="0" smtClean="0">
                <a:solidFill>
                  <a:schemeClr val="tx1"/>
                </a:solidFill>
                <a:effectLst/>
                <a:latin typeface="+mn-lt"/>
                <a:ea typeface="+mn-ea"/>
                <a:cs typeface="Calibri"/>
              </a:rPr>
              <a:t>Environmentally friendly – consider the environmental</a:t>
            </a:r>
            <a:r>
              <a:rPr lang="en-GB" sz="1150" i="0" kern="1200" baseline="0" dirty="0" smtClean="0">
                <a:solidFill>
                  <a:schemeClr val="tx1"/>
                </a:solidFill>
                <a:effectLst/>
                <a:latin typeface="+mn-lt"/>
                <a:ea typeface="+mn-ea"/>
                <a:cs typeface="Calibri"/>
              </a:rPr>
              <a:t> impact of the materials you use to make your CF Space and equip the interior</a:t>
            </a:r>
            <a:endParaRPr lang="en-GB" sz="1150" i="0" kern="1200" dirty="0" smtClean="0">
              <a:solidFill>
                <a:schemeClr val="tx1"/>
              </a:solidFill>
              <a:effectLst/>
              <a:latin typeface="+mn-lt"/>
              <a:ea typeface="+mn-ea"/>
              <a:cs typeface="Calibri"/>
            </a:endParaRPr>
          </a:p>
          <a:p>
            <a:pPr marL="171450" lvl="0" indent="-171450">
              <a:buFont typeface="Arial"/>
              <a:buChar char="•"/>
            </a:pPr>
            <a:r>
              <a:rPr lang="en-GB" sz="1150" i="0" kern="1200" dirty="0" smtClean="0">
                <a:solidFill>
                  <a:schemeClr val="tx1"/>
                </a:solidFill>
                <a:effectLst/>
                <a:latin typeface="+mn-lt"/>
                <a:ea typeface="+mn-ea"/>
                <a:cs typeface="Calibri"/>
              </a:rPr>
              <a:t>Adhering to toy safety standards – ensur</a:t>
            </a:r>
            <a:r>
              <a:rPr lang="en-GB" sz="1150" i="0" kern="1200" baseline="0" dirty="0" smtClean="0">
                <a:solidFill>
                  <a:schemeClr val="tx1"/>
                </a:solidFill>
                <a:effectLst/>
                <a:latin typeface="+mn-lt"/>
                <a:ea typeface="+mn-ea"/>
                <a:cs typeface="Calibri"/>
              </a:rPr>
              <a:t>e they come from a</a:t>
            </a:r>
            <a:r>
              <a:rPr lang="en-GB" sz="1150" i="0" kern="1200" dirty="0" smtClean="0">
                <a:solidFill>
                  <a:schemeClr val="tx1"/>
                </a:solidFill>
                <a:effectLst/>
                <a:latin typeface="+mn-lt"/>
                <a:ea typeface="+mn-ea"/>
                <a:cs typeface="Calibri"/>
              </a:rPr>
              <a:t> guaranteed safe source so that they are not toxic</a:t>
            </a:r>
          </a:p>
          <a:p>
            <a:pPr marL="171450" lvl="0" indent="-171450">
              <a:buFont typeface="Arial"/>
              <a:buChar char="•"/>
            </a:pPr>
            <a:r>
              <a:rPr lang="en-GB" sz="1150" i="0" kern="1200" dirty="0" smtClean="0">
                <a:solidFill>
                  <a:schemeClr val="tx1"/>
                </a:solidFill>
                <a:effectLst/>
                <a:latin typeface="+mn-lt"/>
                <a:ea typeface="+mn-ea"/>
                <a:cs typeface="Calibri"/>
              </a:rPr>
              <a:t>Hygiene – easy to clean toys are better for use</a:t>
            </a:r>
            <a:r>
              <a:rPr lang="en-GB" sz="1150" i="0" kern="1200" baseline="0" dirty="0" smtClean="0">
                <a:solidFill>
                  <a:schemeClr val="tx1"/>
                </a:solidFill>
                <a:effectLst/>
                <a:latin typeface="+mn-lt"/>
                <a:ea typeface="+mn-ea"/>
                <a:cs typeface="Calibri"/>
              </a:rPr>
              <a:t> in a CF Space</a:t>
            </a:r>
          </a:p>
          <a:p>
            <a:pPr marL="171450" lvl="0" indent="-171450">
              <a:buFont typeface="Arial"/>
              <a:buChar char="•"/>
            </a:pPr>
            <a:endParaRPr lang="en-GB" sz="500" i="0" kern="1200" baseline="0" dirty="0" smtClean="0">
              <a:solidFill>
                <a:schemeClr val="tx1"/>
              </a:solidFill>
              <a:effectLst/>
              <a:latin typeface="+mn-lt"/>
              <a:ea typeface="+mn-ea"/>
              <a:cs typeface="Calibri"/>
            </a:endParaRPr>
          </a:p>
          <a:p>
            <a:pPr lvl="0"/>
            <a:r>
              <a:rPr lang="en-GB" sz="1150" i="0" kern="1200" baseline="0" dirty="0" smtClean="0">
                <a:solidFill>
                  <a:schemeClr val="tx1"/>
                </a:solidFill>
                <a:effectLst/>
                <a:latin typeface="+mn-lt"/>
                <a:ea typeface="+mn-ea"/>
                <a:cs typeface="Calibri"/>
              </a:rPr>
              <a:t>IMPORTANT TO NOTE: Many of these factors influence site selection and layout and design of the site too </a:t>
            </a:r>
            <a:endParaRPr lang="en-GB" sz="1150" i="0" kern="1200" dirty="0" smtClean="0">
              <a:solidFill>
                <a:schemeClr val="tx1"/>
              </a:solidFill>
              <a:effectLst/>
              <a:latin typeface="+mn-lt"/>
              <a:ea typeface="+mn-ea"/>
              <a:cs typeface="Calibri"/>
            </a:endParaRPr>
          </a:p>
          <a:p>
            <a:endParaRPr lang="en-US" dirty="0"/>
          </a:p>
        </p:txBody>
      </p:sp>
      <p:sp>
        <p:nvSpPr>
          <p:cNvPr id="4" name="Slide Number Placeholder 3"/>
          <p:cNvSpPr>
            <a:spLocks noGrp="1"/>
          </p:cNvSpPr>
          <p:nvPr>
            <p:ph type="sldNum" sz="quarter" idx="10"/>
          </p:nvPr>
        </p:nvSpPr>
        <p:spPr/>
        <p:txBody>
          <a:bodyPr/>
          <a:lstStyle/>
          <a:p>
            <a:fld id="{DFA2D839-ED5B-B849-82FE-61F627256B91}" type="slidenum">
              <a:rPr lang="en-US" smtClean="0"/>
              <a:t>23</a:t>
            </a:fld>
            <a:endParaRPr lang="en-US"/>
          </a:p>
        </p:txBody>
      </p:sp>
    </p:spTree>
    <p:extLst>
      <p:ext uri="{BB962C8B-B14F-4D97-AF65-F5344CB8AC3E}">
        <p14:creationId xmlns:p14="http://schemas.microsoft.com/office/powerpoint/2010/main" val="760419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Inventory of initial stock should be taken and documented – this should be held on site for</a:t>
            </a:r>
            <a:r>
              <a:rPr lang="en-US" baseline="0" dirty="0" smtClean="0"/>
              <a:t> tracking / updating purposes </a:t>
            </a:r>
            <a:r>
              <a:rPr lang="en-US" dirty="0" smtClean="0"/>
              <a:t>and by CFS supervise</a:t>
            </a:r>
          </a:p>
          <a:p>
            <a:pPr marL="171450" indent="-171450">
              <a:buFont typeface="Arial"/>
              <a:buChar char="•"/>
            </a:pPr>
            <a:r>
              <a:rPr lang="en-US" dirty="0" smtClean="0"/>
              <a:t>Track materials on a daily basis </a:t>
            </a:r>
          </a:p>
          <a:p>
            <a:pPr marL="171450" indent="-171450">
              <a:buFont typeface="Arial"/>
              <a:buChar char="•"/>
            </a:pPr>
            <a:r>
              <a:rPr lang="en-US" dirty="0" smtClean="0"/>
              <a:t>Report on resource use weekly</a:t>
            </a:r>
          </a:p>
          <a:p>
            <a:pPr marL="171450" indent="-171450">
              <a:buFont typeface="Arial"/>
              <a:buChar char="•"/>
            </a:pPr>
            <a:r>
              <a:rPr lang="en-US" dirty="0" smtClean="0"/>
              <a:t>Be clear on lead times for ordering replacement of consumables and perishables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Have automatic repeat orders &amp; deliveries planned for from</a:t>
            </a:r>
            <a:r>
              <a:rPr lang="en-US" baseline="0" dirty="0" smtClean="0"/>
              <a:t> the outset, ensuring you have planned the whole process of transport, storage and distribution from supplier to end user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NOTE: some material orders will be one off for specific events, such as trainings, these also need to be planned in advance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171450" indent="-171450">
              <a:buFont typeface="Arial"/>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DFA2D839-ED5B-B849-82FE-61F627256B91}" type="slidenum">
              <a:rPr lang="en-US" smtClean="0"/>
              <a:t>24</a:t>
            </a:fld>
            <a:endParaRPr lang="en-US"/>
          </a:p>
        </p:txBody>
      </p:sp>
    </p:spTree>
    <p:extLst>
      <p:ext uri="{BB962C8B-B14F-4D97-AF65-F5344CB8AC3E}">
        <p14:creationId xmlns:p14="http://schemas.microsoft.com/office/powerpoint/2010/main" val="2616183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2D839-ED5B-B849-82FE-61F627256B91}" type="slidenum">
              <a:rPr lang="en-US" smtClean="0"/>
              <a:t>25</a:t>
            </a:fld>
            <a:endParaRPr lang="en-US"/>
          </a:p>
        </p:txBody>
      </p:sp>
    </p:spTree>
    <p:extLst>
      <p:ext uri="{BB962C8B-B14F-4D97-AF65-F5344CB8AC3E}">
        <p14:creationId xmlns:p14="http://schemas.microsoft.com/office/powerpoint/2010/main" val="149439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solidFill>
                  <a:schemeClr val="tx1"/>
                </a:solidFill>
              </a:rPr>
              <a:t>Inventory: Be clear on what equipment it is you have at end of project</a:t>
            </a:r>
          </a:p>
          <a:p>
            <a:pPr marL="171450" indent="-171450">
              <a:buFont typeface="Arial"/>
              <a:buChar char="•"/>
            </a:pPr>
            <a:r>
              <a:rPr lang="en-US" dirty="0" smtClean="0">
                <a:solidFill>
                  <a:schemeClr val="tx1"/>
                </a:solidFill>
              </a:rPr>
              <a:t>Look into donor and agency specific requirements with regards to transfer of assets</a:t>
            </a:r>
          </a:p>
          <a:p>
            <a:pPr marL="171450" indent="-171450">
              <a:buFont typeface="Arial"/>
              <a:buChar char="•"/>
            </a:pPr>
            <a:r>
              <a:rPr lang="en-US" dirty="0" smtClean="0">
                <a:solidFill>
                  <a:schemeClr val="tx1"/>
                </a:solidFill>
              </a:rPr>
              <a:t>Explore different options </a:t>
            </a:r>
            <a:r>
              <a:rPr lang="en-US" baseline="0" dirty="0" smtClean="0">
                <a:solidFill>
                  <a:schemeClr val="tx1"/>
                </a:solidFill>
              </a:rPr>
              <a:t>– keep materials as emergency stocks for future emergency responses. Hand over to community, local school, religious group, government agency, local NGO or other INGO maintaining operations in the area. Any other options the group can think of suitable in this context?  </a:t>
            </a:r>
          </a:p>
          <a:p>
            <a:pPr marL="171450" indent="-171450">
              <a:buFont typeface="Arial"/>
              <a:buChar char="•"/>
            </a:pPr>
            <a:r>
              <a:rPr lang="en-US" baseline="0" dirty="0" smtClean="0">
                <a:solidFill>
                  <a:schemeClr val="tx1"/>
                </a:solidFill>
              </a:rPr>
              <a:t>Communicate decision – to other agencies, groups, community members, and institutions with whom you work what handover plans are and when they will happen </a:t>
            </a:r>
          </a:p>
          <a:p>
            <a:pPr marL="171450" indent="-171450">
              <a:buFont typeface="Arial"/>
              <a:buChar char="•"/>
            </a:pPr>
            <a:r>
              <a:rPr lang="en-US" baseline="0" dirty="0" smtClean="0">
                <a:solidFill>
                  <a:schemeClr val="tx1"/>
                </a:solidFill>
              </a:rPr>
              <a:t>Monitor the use of materials if and where possible – e.g. if you have handed equipment to a local NGO you have an on-going working relationship with you can ask for one or two more reports, or if equipment is in your stores for emergency use, check how it is being maintained and stored, </a:t>
            </a:r>
            <a:r>
              <a:rPr lang="en-US" baseline="0" dirty="0" err="1" smtClean="0">
                <a:solidFill>
                  <a:schemeClr val="tx1"/>
                </a:solidFill>
              </a:rPr>
              <a:t>etc</a:t>
            </a:r>
            <a:endParaRPr lang="en-US" baseline="0" dirty="0" smtClean="0">
              <a:solidFill>
                <a:schemeClr val="tx1"/>
              </a:solidFill>
            </a:endParaRPr>
          </a:p>
          <a:p>
            <a:pPr marL="171450" indent="-171450">
              <a:buFont typeface="Arial"/>
              <a:buChar char="•"/>
            </a:pPr>
            <a:r>
              <a:rPr lang="en-US" baseline="0" dirty="0" smtClean="0">
                <a:solidFill>
                  <a:schemeClr val="tx1"/>
                </a:solidFill>
              </a:rPr>
              <a:t>Ask the group what are the main handover options in their context. Discuss for 2-3 </a:t>
            </a:r>
            <a:r>
              <a:rPr lang="en-US" baseline="0" dirty="0" err="1" smtClean="0">
                <a:solidFill>
                  <a:schemeClr val="tx1"/>
                </a:solidFill>
              </a:rPr>
              <a:t>mins</a:t>
            </a:r>
            <a:r>
              <a:rPr lang="en-US" baseline="0" dirty="0" smtClean="0">
                <a:solidFill>
                  <a:schemeClr val="tx1"/>
                </a:solidFill>
              </a:rPr>
              <a:t>. </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DFA2D839-ED5B-B849-82FE-61F627256B91}" type="slidenum">
              <a:rPr lang="en-US" smtClean="0"/>
              <a:t>26</a:t>
            </a:fld>
            <a:endParaRPr lang="en-US"/>
          </a:p>
        </p:txBody>
      </p:sp>
    </p:spTree>
    <p:extLst>
      <p:ext uri="{BB962C8B-B14F-4D97-AF65-F5344CB8AC3E}">
        <p14:creationId xmlns:p14="http://schemas.microsoft.com/office/powerpoint/2010/main" val="56414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2D839-ED5B-B849-82FE-61F627256B91}" type="slidenum">
              <a:rPr lang="en-US" smtClean="0"/>
              <a:t>27</a:t>
            </a:fld>
            <a:endParaRPr lang="en-US"/>
          </a:p>
        </p:txBody>
      </p:sp>
    </p:spTree>
    <p:extLst>
      <p:ext uri="{BB962C8B-B14F-4D97-AF65-F5344CB8AC3E}">
        <p14:creationId xmlns:p14="http://schemas.microsoft.com/office/powerpoint/2010/main" val="3762715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Plan your CF Space </a:t>
            </a:r>
            <a:r>
              <a:rPr lang="en-US" dirty="0" err="1" smtClean="0"/>
              <a:t>programme</a:t>
            </a:r>
            <a:r>
              <a:rPr lang="en-US" dirty="0" smtClean="0"/>
              <a:t> (how many spaces, where, how long for, how many children, </a:t>
            </a:r>
            <a:r>
              <a:rPr lang="en-US" dirty="0" err="1" smtClean="0"/>
              <a:t>etc</a:t>
            </a:r>
            <a:r>
              <a:rPr lang="en-US" dirty="0" smtClean="0"/>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Estimate staff time &amp; support needed from other team staff – from logistics team, finance team </a:t>
            </a:r>
            <a:r>
              <a:rPr lang="en-US" dirty="0" err="1" smtClean="0"/>
              <a:t>etc</a:t>
            </a:r>
            <a:r>
              <a:rPr lang="en-US" dirty="0" smtClean="0"/>
              <a:t>, what proportion of their costs do you need to cover - Discuss and plan with HR </a:t>
            </a:r>
          </a:p>
          <a:p>
            <a:pPr marL="171450" indent="-171450">
              <a:buFont typeface="Arial"/>
              <a:buChar char="•"/>
            </a:pPr>
            <a:r>
              <a:rPr lang="en-US" dirty="0" smtClean="0"/>
              <a:t>In collaboration with logistics team plan out all the logistics needs that accompany the delivery of this </a:t>
            </a:r>
            <a:r>
              <a:rPr lang="en-US" dirty="0" err="1" smtClean="0"/>
              <a:t>programme</a:t>
            </a:r>
            <a:r>
              <a:rPr lang="en-US" dirty="0" smtClean="0"/>
              <a:t> – transport, procurement,</a:t>
            </a:r>
            <a:r>
              <a:rPr lang="en-US" baseline="0" dirty="0" smtClean="0"/>
              <a:t> supplies, &amp; security</a:t>
            </a:r>
            <a:endParaRPr lang="en-US" dirty="0" smtClean="0"/>
          </a:p>
          <a:p>
            <a:pPr marL="171450" indent="-171450">
              <a:buFont typeface="Arial"/>
              <a:buChar char="•"/>
            </a:pPr>
            <a:r>
              <a:rPr lang="en-US" dirty="0" smtClean="0"/>
              <a:t>Estimate costs with procurement &amp; finance teams –</a:t>
            </a:r>
            <a:r>
              <a:rPr lang="en-US" baseline="0" dirty="0" smtClean="0"/>
              <a:t> prepare budget for your </a:t>
            </a:r>
            <a:r>
              <a:rPr lang="en-US" baseline="0" dirty="0" err="1" smtClean="0"/>
              <a:t>programme</a:t>
            </a:r>
            <a:r>
              <a:rPr lang="en-US" baseline="0" dirty="0" smtClean="0"/>
              <a:t> to enable fund-raising </a:t>
            </a:r>
            <a:endParaRPr lang="en-US" dirty="0" smtClean="0"/>
          </a:p>
          <a:p>
            <a:endParaRPr lang="en-US" dirty="0"/>
          </a:p>
        </p:txBody>
      </p:sp>
      <p:sp>
        <p:nvSpPr>
          <p:cNvPr id="4" name="Slide Number Placeholder 3"/>
          <p:cNvSpPr>
            <a:spLocks noGrp="1"/>
          </p:cNvSpPr>
          <p:nvPr>
            <p:ph type="sldNum" sz="quarter" idx="10"/>
          </p:nvPr>
        </p:nvSpPr>
        <p:spPr/>
        <p:txBody>
          <a:bodyPr/>
          <a:lstStyle/>
          <a:p>
            <a:fld id="{DFA2D839-ED5B-B849-82FE-61F627256B91}" type="slidenum">
              <a:rPr lang="en-US" smtClean="0"/>
              <a:t>28</a:t>
            </a:fld>
            <a:endParaRPr lang="en-US"/>
          </a:p>
        </p:txBody>
      </p:sp>
    </p:spTree>
    <p:extLst>
      <p:ext uri="{BB962C8B-B14F-4D97-AF65-F5344CB8AC3E}">
        <p14:creationId xmlns:p14="http://schemas.microsoft.com/office/powerpoint/2010/main" val="3321692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cs typeface="Calibri"/>
              </a:rPr>
              <a:t>IMPORTANT NOTE: </a:t>
            </a:r>
            <a:br>
              <a:rPr lang="en-US" sz="1200" dirty="0" smtClean="0">
                <a:latin typeface="+mn-lt"/>
                <a:cs typeface="Calibri"/>
              </a:rPr>
            </a:br>
            <a:endParaRPr lang="en-US" sz="1200" dirty="0" smtClean="0">
              <a:latin typeface="+mn-lt"/>
              <a:cs typeface="Calibri"/>
            </a:endParaRPr>
          </a:p>
          <a:p>
            <a:r>
              <a:rPr lang="en-US" sz="1200" dirty="0" smtClean="0">
                <a:latin typeface="+mn-lt"/>
                <a:cs typeface="Calibri"/>
              </a:rPr>
              <a:t>When preparing </a:t>
            </a:r>
            <a:r>
              <a:rPr lang="en-US" sz="1200" dirty="0" err="1" smtClean="0">
                <a:latin typeface="+mn-lt"/>
                <a:cs typeface="Calibri"/>
              </a:rPr>
              <a:t>programme</a:t>
            </a:r>
            <a:r>
              <a:rPr lang="en-US" sz="1200" dirty="0" smtClean="0">
                <a:latin typeface="+mn-lt"/>
                <a:cs typeface="Calibri"/>
              </a:rPr>
              <a:t> implementation plans, also prepare a logistics &amp; procurement plan which shows resourcing needs over time. </a:t>
            </a:r>
            <a:r>
              <a:rPr lang="en-US" dirty="0" smtClean="0">
                <a:cs typeface="Calibri"/>
              </a:rPr>
              <a:t>This should cover supplies and equipment that are recurrent and one off, as well as staff to support that (support time needed from logistics team, drivers, guards </a:t>
            </a:r>
            <a:r>
              <a:rPr lang="en-US" dirty="0" err="1" smtClean="0">
                <a:cs typeface="Calibri"/>
              </a:rPr>
              <a:t>etc</a:t>
            </a:r>
            <a:r>
              <a:rPr lang="en-US" dirty="0" smtClean="0">
                <a:cs typeface="Calibri"/>
              </a:rPr>
              <a:t>), transport and storage.</a:t>
            </a:r>
            <a:r>
              <a:rPr lang="en-US" baseline="0" dirty="0" smtClean="0">
                <a:cs typeface="Calibri"/>
              </a:rPr>
              <a:t> </a:t>
            </a:r>
            <a:r>
              <a:rPr lang="en-US" dirty="0" smtClean="0">
                <a:cs typeface="Calibri"/>
              </a:rPr>
              <a:t>This enables you to clearly know your costs and budget flows too. </a:t>
            </a:r>
          </a:p>
          <a:p>
            <a:endParaRPr lang="en-US" dirty="0" smtClean="0">
              <a:cs typeface="Calibri"/>
            </a:endParaRPr>
          </a:p>
          <a:p>
            <a:r>
              <a:rPr lang="en-US" dirty="0" smtClean="0">
                <a:cs typeface="Calibri"/>
              </a:rPr>
              <a:t>If you don’t: </a:t>
            </a:r>
          </a:p>
          <a:p>
            <a:pPr marL="171450" indent="-171450">
              <a:buFont typeface="Arial"/>
              <a:buChar char="•"/>
            </a:pPr>
            <a:r>
              <a:rPr lang="en-US" dirty="0" smtClean="0">
                <a:cs typeface="Calibri"/>
              </a:rPr>
              <a:t>Logistics and procurement teams will be busy doing other work when you need them</a:t>
            </a:r>
          </a:p>
          <a:p>
            <a:pPr marL="171450" indent="-171450">
              <a:buFont typeface="Arial"/>
              <a:buChar char="•"/>
            </a:pPr>
            <a:r>
              <a:rPr lang="en-US" dirty="0" smtClean="0">
                <a:cs typeface="Calibri"/>
              </a:rPr>
              <a:t>Resources and equipment will arrive to site late (if</a:t>
            </a:r>
            <a:r>
              <a:rPr lang="en-US" baseline="0" dirty="0" smtClean="0">
                <a:cs typeface="Calibri"/>
              </a:rPr>
              <a:t> at all) delaying all your </a:t>
            </a:r>
            <a:r>
              <a:rPr lang="en-US" baseline="0" dirty="0" err="1" smtClean="0">
                <a:cs typeface="Calibri"/>
              </a:rPr>
              <a:t>programme</a:t>
            </a:r>
            <a:r>
              <a:rPr lang="en-US" baseline="0" dirty="0" smtClean="0">
                <a:cs typeface="Calibri"/>
              </a:rPr>
              <a:t> activities</a:t>
            </a:r>
          </a:p>
          <a:p>
            <a:pPr marL="171450" indent="-171450">
              <a:buFont typeface="Arial"/>
              <a:buChar char="•"/>
            </a:pPr>
            <a:r>
              <a:rPr lang="en-US" baseline="0" dirty="0" smtClean="0">
                <a:cs typeface="Calibri"/>
              </a:rPr>
              <a:t>You will have unplanned and unforeseen costs and delays </a:t>
            </a:r>
          </a:p>
          <a:p>
            <a:pPr marL="171450" indent="-171450">
              <a:buFont typeface="Arial"/>
              <a:buChar char="•"/>
            </a:pPr>
            <a:r>
              <a:rPr lang="en-US" baseline="0" dirty="0" smtClean="0">
                <a:cs typeface="Calibri"/>
              </a:rPr>
              <a:t>Budgets will not be accurate and you may not have necessary funding</a:t>
            </a:r>
            <a:endParaRPr lang="en-US" dirty="0"/>
          </a:p>
        </p:txBody>
      </p:sp>
      <p:sp>
        <p:nvSpPr>
          <p:cNvPr id="4" name="Slide Number Placeholder 3"/>
          <p:cNvSpPr>
            <a:spLocks noGrp="1"/>
          </p:cNvSpPr>
          <p:nvPr>
            <p:ph type="sldNum" sz="quarter" idx="10"/>
          </p:nvPr>
        </p:nvSpPr>
        <p:spPr/>
        <p:txBody>
          <a:bodyPr/>
          <a:lstStyle/>
          <a:p>
            <a:fld id="{DFA2D839-ED5B-B849-82FE-61F627256B91}" type="slidenum">
              <a:rPr lang="en-US" smtClean="0"/>
              <a:t>29</a:t>
            </a:fld>
            <a:endParaRPr lang="en-US"/>
          </a:p>
        </p:txBody>
      </p:sp>
    </p:spTree>
    <p:extLst>
      <p:ext uri="{BB962C8B-B14F-4D97-AF65-F5344CB8AC3E}">
        <p14:creationId xmlns:p14="http://schemas.microsoft.com/office/powerpoint/2010/main" val="3744174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2D839-ED5B-B849-82FE-61F627256B91}" type="slidenum">
              <a:rPr lang="en-US" smtClean="0"/>
              <a:t>3</a:t>
            </a:fld>
            <a:endParaRPr lang="en-US"/>
          </a:p>
        </p:txBody>
      </p:sp>
    </p:spTree>
    <p:extLst>
      <p:ext uri="{BB962C8B-B14F-4D97-AF65-F5344CB8AC3E}">
        <p14:creationId xmlns:p14="http://schemas.microsoft.com/office/powerpoint/2010/main" val="2824266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2D839-ED5B-B849-82FE-61F627256B91}" type="slidenum">
              <a:rPr lang="en-US" smtClean="0"/>
              <a:t>30</a:t>
            </a:fld>
            <a:endParaRPr lang="en-US"/>
          </a:p>
        </p:txBody>
      </p:sp>
    </p:spTree>
    <p:extLst>
      <p:ext uri="{BB962C8B-B14F-4D97-AF65-F5344CB8AC3E}">
        <p14:creationId xmlns:p14="http://schemas.microsoft.com/office/powerpoint/2010/main" val="837710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2D839-ED5B-B849-82FE-61F627256B91}" type="slidenum">
              <a:rPr lang="en-US" smtClean="0"/>
              <a:t>31</a:t>
            </a:fld>
            <a:endParaRPr lang="en-US"/>
          </a:p>
        </p:txBody>
      </p:sp>
    </p:spTree>
    <p:extLst>
      <p:ext uri="{BB962C8B-B14F-4D97-AF65-F5344CB8AC3E}">
        <p14:creationId xmlns:p14="http://schemas.microsoft.com/office/powerpoint/2010/main" val="3728212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2D839-ED5B-B849-82FE-61F627256B91}" type="slidenum">
              <a:rPr lang="en-US" smtClean="0"/>
              <a:t>32</a:t>
            </a:fld>
            <a:endParaRPr lang="en-US"/>
          </a:p>
        </p:txBody>
      </p:sp>
    </p:spTree>
    <p:extLst>
      <p:ext uri="{BB962C8B-B14F-4D97-AF65-F5344CB8AC3E}">
        <p14:creationId xmlns:p14="http://schemas.microsoft.com/office/powerpoint/2010/main" val="2015154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2D839-ED5B-B849-82FE-61F627256B91}" type="slidenum">
              <a:rPr lang="en-US" smtClean="0"/>
              <a:t>33</a:t>
            </a:fld>
            <a:endParaRPr lang="en-US"/>
          </a:p>
        </p:txBody>
      </p:sp>
    </p:spTree>
    <p:extLst>
      <p:ext uri="{BB962C8B-B14F-4D97-AF65-F5344CB8AC3E}">
        <p14:creationId xmlns:p14="http://schemas.microsoft.com/office/powerpoint/2010/main" val="4024388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2D839-ED5B-B849-82FE-61F627256B91}" type="slidenum">
              <a:rPr lang="en-US" smtClean="0"/>
              <a:t>34</a:t>
            </a:fld>
            <a:endParaRPr lang="en-US"/>
          </a:p>
        </p:txBody>
      </p:sp>
    </p:spTree>
    <p:extLst>
      <p:ext uri="{BB962C8B-B14F-4D97-AF65-F5344CB8AC3E}">
        <p14:creationId xmlns:p14="http://schemas.microsoft.com/office/powerpoint/2010/main" val="2245611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discuss the issue of costs and financing your </a:t>
            </a:r>
            <a:r>
              <a:rPr lang="en-US" dirty="0" err="1" smtClean="0"/>
              <a:t>programme</a:t>
            </a:r>
            <a:r>
              <a:rPr lang="en-US" dirty="0" smtClean="0"/>
              <a:t> supply needs throughout this session</a:t>
            </a:r>
            <a:r>
              <a:rPr lang="en-US" baseline="0" dirty="0" smtClean="0"/>
              <a:t> across all these subject areas. As well as what human resources you need to support these elements of logistics.  </a:t>
            </a:r>
            <a:endParaRPr lang="en-US" dirty="0"/>
          </a:p>
        </p:txBody>
      </p:sp>
      <p:sp>
        <p:nvSpPr>
          <p:cNvPr id="4" name="Slide Number Placeholder 3"/>
          <p:cNvSpPr>
            <a:spLocks noGrp="1"/>
          </p:cNvSpPr>
          <p:nvPr>
            <p:ph type="sldNum" sz="quarter" idx="10"/>
          </p:nvPr>
        </p:nvSpPr>
        <p:spPr/>
        <p:txBody>
          <a:bodyPr/>
          <a:lstStyle/>
          <a:p>
            <a:fld id="{DFA2D839-ED5B-B849-82FE-61F627256B91}" type="slidenum">
              <a:rPr lang="en-US" smtClean="0"/>
              <a:t>4</a:t>
            </a:fld>
            <a:endParaRPr lang="en-US"/>
          </a:p>
        </p:txBody>
      </p:sp>
    </p:spTree>
    <p:extLst>
      <p:ext uri="{BB962C8B-B14F-4D97-AF65-F5344CB8AC3E}">
        <p14:creationId xmlns:p14="http://schemas.microsoft.com/office/powerpoint/2010/main" val="134333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2D839-ED5B-B849-82FE-61F627256B91}" type="slidenum">
              <a:rPr lang="en-US" smtClean="0"/>
              <a:t>5</a:t>
            </a:fld>
            <a:endParaRPr lang="en-US"/>
          </a:p>
        </p:txBody>
      </p:sp>
    </p:spTree>
    <p:extLst>
      <p:ext uri="{BB962C8B-B14F-4D97-AF65-F5344CB8AC3E}">
        <p14:creationId xmlns:p14="http://schemas.microsoft.com/office/powerpoint/2010/main" val="4294296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2D839-ED5B-B849-82FE-61F627256B91}" type="slidenum">
              <a:rPr lang="en-US" smtClean="0"/>
              <a:t>6</a:t>
            </a:fld>
            <a:endParaRPr lang="en-US"/>
          </a:p>
        </p:txBody>
      </p:sp>
    </p:spTree>
    <p:extLst>
      <p:ext uri="{BB962C8B-B14F-4D97-AF65-F5344CB8AC3E}">
        <p14:creationId xmlns:p14="http://schemas.microsoft.com/office/powerpoint/2010/main" val="240907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2D839-ED5B-B849-82FE-61F627256B91}" type="slidenum">
              <a:rPr lang="en-US" smtClean="0"/>
              <a:t>7</a:t>
            </a:fld>
            <a:endParaRPr lang="en-US"/>
          </a:p>
        </p:txBody>
      </p:sp>
    </p:spTree>
    <p:extLst>
      <p:ext uri="{BB962C8B-B14F-4D97-AF65-F5344CB8AC3E}">
        <p14:creationId xmlns:p14="http://schemas.microsoft.com/office/powerpoint/2010/main" val="3801022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Font typeface="Arial"/>
              <a:buNone/>
            </a:pPr>
            <a:r>
              <a:rPr lang="en-US" sz="1200" kern="1200" dirty="0" smtClean="0">
                <a:solidFill>
                  <a:schemeClr val="tx1"/>
                </a:solidFill>
                <a:effectLst/>
                <a:latin typeface="+mn-lt"/>
                <a:ea typeface="+mn-ea"/>
                <a:cs typeface="+mn-cs"/>
              </a:rPr>
              <a:t>Ask group to recall, and share </a:t>
            </a:r>
            <a:r>
              <a:rPr lang="en-US" sz="1200" kern="1200" baseline="0" dirty="0" smtClean="0">
                <a:solidFill>
                  <a:schemeClr val="tx1"/>
                </a:solidFill>
                <a:effectLst/>
                <a:latin typeface="+mn-lt"/>
                <a:ea typeface="+mn-ea"/>
                <a:cs typeface="+mn-cs"/>
              </a:rPr>
              <a:t>in plenary what we discussed in the morning with regards to logistics preparedness… outline again quickly: </a:t>
            </a:r>
            <a:endParaRPr lang="en-US" sz="1200" kern="1200" dirty="0" smtClean="0">
              <a:solidFill>
                <a:schemeClr val="tx1"/>
              </a:solidFill>
              <a:effectLst/>
              <a:latin typeface="+mn-lt"/>
              <a:ea typeface="+mn-ea"/>
              <a:cs typeface="+mn-cs"/>
            </a:endParaRPr>
          </a:p>
          <a:p>
            <a:pPr marL="171450" lvl="1" indent="-171450">
              <a:buFont typeface="Arial"/>
              <a:buChar char="•"/>
            </a:pPr>
            <a:r>
              <a:rPr lang="en-US" sz="1200" kern="1200" dirty="0" smtClean="0">
                <a:solidFill>
                  <a:schemeClr val="tx1"/>
                </a:solidFill>
                <a:effectLst/>
                <a:latin typeface="+mn-lt"/>
                <a:ea typeface="+mn-ea"/>
                <a:cs typeface="+mn-cs"/>
              </a:rPr>
              <a:t>Resources / supplies – Agree a kit list adapted to context so they are culturally relevant and appropriate. Be clear on what can be bought in-country (locally, regionally, nationally) and what needs to be sourced internationally. </a:t>
            </a:r>
            <a:r>
              <a:rPr lang="en-US" dirty="0" smtClean="0"/>
              <a:t>Have</a:t>
            </a:r>
            <a:r>
              <a:rPr lang="en-US" sz="1200" kern="1200" dirty="0" smtClean="0">
                <a:solidFill>
                  <a:schemeClr val="tx1"/>
                </a:solidFill>
                <a:effectLst/>
                <a:latin typeface="+mn-lt"/>
                <a:ea typeface="+mn-ea"/>
                <a:cs typeface="+mn-cs"/>
              </a:rPr>
              <a:t> stand-by supply of a certain number of kits, awareness of potential sources of materials (locally, national, regionally or globally), make them culturally relevant and appropriate. With regards to </a:t>
            </a:r>
            <a:r>
              <a:rPr lang="en-GB" dirty="0"/>
              <a:t>e</a:t>
            </a:r>
            <a:r>
              <a:rPr lang="en-GB" dirty="0" smtClean="0"/>
              <a:t>mergency stocks: be aware of the costs for storage. Holding in-country may be costly. Need to consider this before you buy and store supplies. Procurement </a:t>
            </a:r>
            <a:r>
              <a:rPr lang="en-US" dirty="0"/>
              <a:t>plans </a:t>
            </a:r>
            <a:r>
              <a:rPr lang="en-GB" dirty="0"/>
              <a:t>– pre-prepared selected suppliers and agreements with suppliers on cost of kit (virtual stocks) </a:t>
            </a:r>
            <a:endParaRPr lang="en-GB" sz="1200" kern="1200" dirty="0" smtClean="0">
              <a:solidFill>
                <a:schemeClr val="tx1"/>
              </a:solidFill>
              <a:effectLst/>
              <a:latin typeface="+mn-lt"/>
              <a:ea typeface="+mn-ea"/>
              <a:cs typeface="+mn-cs"/>
            </a:endParaRPr>
          </a:p>
          <a:p>
            <a:pPr marL="171450" lvl="1" indent="-171450">
              <a:buFont typeface="Arial"/>
              <a:buChar char="•"/>
            </a:pPr>
            <a:r>
              <a:rPr lang="en-US" sz="1200" kern="1200" dirty="0" smtClean="0">
                <a:solidFill>
                  <a:schemeClr val="tx1"/>
                </a:solidFill>
                <a:effectLst/>
                <a:latin typeface="+mn-lt"/>
                <a:ea typeface="+mn-ea"/>
                <a:cs typeface="+mn-cs"/>
              </a:rPr>
              <a:t>Transport – idea of transport needs for staff and materials and how this can be effected by emergency</a:t>
            </a:r>
            <a:endParaRPr lang="en-GB" sz="1200" kern="1200" dirty="0" smtClean="0">
              <a:solidFill>
                <a:schemeClr val="tx1"/>
              </a:solidFill>
              <a:effectLst/>
              <a:latin typeface="+mn-lt"/>
              <a:ea typeface="+mn-ea"/>
              <a:cs typeface="+mn-cs"/>
            </a:endParaRPr>
          </a:p>
          <a:p>
            <a:pPr marL="171450" lvl="1" indent="-171450">
              <a:buFont typeface="Arial"/>
              <a:buChar char="•"/>
            </a:pPr>
            <a:r>
              <a:rPr lang="en-US" sz="1200" kern="1200" dirty="0" smtClean="0">
                <a:solidFill>
                  <a:schemeClr val="tx1"/>
                </a:solidFill>
                <a:effectLst/>
                <a:latin typeface="+mn-lt"/>
                <a:ea typeface="+mn-ea"/>
                <a:cs typeface="+mn-cs"/>
              </a:rPr>
              <a:t>Security – potential security issues for children, communities, materials and staff. Contingency plans with security risk mitigation actions (e.g. night security guards, materials to be locked up</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A2D839-ED5B-B849-82FE-61F627256B91}" type="slidenum">
              <a:rPr lang="en-US" smtClean="0"/>
              <a:t>8</a:t>
            </a:fld>
            <a:endParaRPr lang="en-US"/>
          </a:p>
        </p:txBody>
      </p:sp>
    </p:spTree>
    <p:extLst>
      <p:ext uri="{BB962C8B-B14F-4D97-AF65-F5344CB8AC3E}">
        <p14:creationId xmlns:p14="http://schemas.microsoft.com/office/powerpoint/2010/main" val="1655689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2D839-ED5B-B849-82FE-61F627256B91}" type="slidenum">
              <a:rPr lang="en-US" smtClean="0"/>
              <a:t>9</a:t>
            </a:fld>
            <a:endParaRPr lang="en-US"/>
          </a:p>
        </p:txBody>
      </p:sp>
    </p:spTree>
    <p:extLst>
      <p:ext uri="{BB962C8B-B14F-4D97-AF65-F5344CB8AC3E}">
        <p14:creationId xmlns:p14="http://schemas.microsoft.com/office/powerpoint/2010/main" val="609265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GB" dirty="0"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p>
            <a:fld id="{B01F9CA3-105E-4857-9057-6DB6197DA786}" type="datetimeFigureOut">
              <a:rPr lang="en-US" smtClean="0"/>
              <a:t>5/25/2013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‹Nº›</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t>5/25/2013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t>5/25/2013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B01F9CA3-105E-4857-9057-6DB6197DA786}" type="datetimeFigureOut">
              <a:rPr lang="en-US" smtClean="0"/>
              <a:t>5/25/2013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317500"/>
            <a:ext cx="7543800" cy="53700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38300" y="3276600"/>
            <a:ext cx="6667500" cy="1676400"/>
          </a:xfrm>
        </p:spPr>
        <p:txBody>
          <a:bodyPr anchor="b" anchorCtr="0"/>
          <a:lstStyle>
            <a:lvl1pPr algn="r">
              <a:defRPr sz="5400" b="0" cap="none">
                <a:solidFill>
                  <a:schemeClr val="bg1"/>
                </a:solidFil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5/25/2013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‹Nº›</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p>
            <a:fld id="{B01F9CA3-105E-4857-9057-6DB6197DA786}" type="datetimeFigureOut">
              <a:rPr lang="en-US" smtClean="0"/>
              <a:t>5/25/2013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01F9CA3-105E-4857-9057-6DB6197DA786}" type="datetimeFigureOut">
              <a:rPr lang="en-US" smtClean="0"/>
              <a:t>5/25/2013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‹Nº›</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B01F9CA3-105E-4857-9057-6DB6197DA786}" type="datetimeFigureOut">
              <a:rPr lang="en-US" smtClean="0"/>
              <a:t>5/25/2013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5/25/2013</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GB"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5/25/2013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‹Nº›</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GB"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5/25/2013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Arial"/>
                <a:cs typeface="Arial"/>
              </a:defRPr>
            </a:lvl1pPr>
          </a:lstStyle>
          <a:p>
            <a:r>
              <a:rPr lang="en-GB" dirty="0" smtClean="0"/>
              <a:t>15-Nov-12</a:t>
            </a:r>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F5CE407-6216-4202-80E4-A30DC2F709B2}" type="slidenum">
              <a:rPr lang="en-US" smtClean="0"/>
              <a:t>‹Nº›</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3200" kern="1200">
          <a:solidFill>
            <a:schemeClr val="tx2"/>
          </a:solidFill>
          <a:latin typeface="Calibri"/>
          <a:ea typeface="+mn-ea"/>
          <a:cs typeface="Calibri"/>
        </a:defRPr>
      </a:lvl1pPr>
      <a:lvl2pPr marL="594360" indent="-274320" algn="l" defTabSz="914400" rtl="0" eaLnBrk="1" latinLnBrk="0" hangingPunct="1">
        <a:spcBef>
          <a:spcPct val="20000"/>
        </a:spcBef>
        <a:buClr>
          <a:schemeClr val="accent1"/>
        </a:buClr>
        <a:buFont typeface="Lucida Grande"/>
        <a:buChar char="–"/>
        <a:defRPr sz="3000" kern="1200">
          <a:solidFill>
            <a:schemeClr val="tx2"/>
          </a:solidFill>
          <a:latin typeface="Calibri"/>
          <a:ea typeface="+mn-ea"/>
          <a:cs typeface="Calibri"/>
        </a:defRPr>
      </a:lvl2pPr>
      <a:lvl3pPr marL="868680" indent="-228600" algn="l" defTabSz="914400" rtl="0" eaLnBrk="1" latinLnBrk="0" hangingPunct="1">
        <a:spcBef>
          <a:spcPct val="20000"/>
        </a:spcBef>
        <a:buClr>
          <a:schemeClr val="accent1"/>
        </a:buClr>
        <a:buFont typeface="Lucida Grande"/>
        <a:buChar char="˚"/>
        <a:defRPr sz="2800" kern="1200">
          <a:solidFill>
            <a:schemeClr val="tx2"/>
          </a:solidFill>
          <a:latin typeface="Calibri"/>
          <a:ea typeface="+mn-ea"/>
          <a:cs typeface="Calibri"/>
        </a:defRPr>
      </a:lvl3pPr>
      <a:lvl4pPr marL="1143000" indent="-228600" algn="l" defTabSz="914400" rtl="0" eaLnBrk="1" latinLnBrk="0" hangingPunct="1">
        <a:spcBef>
          <a:spcPct val="20000"/>
        </a:spcBef>
        <a:buClr>
          <a:schemeClr val="accent1"/>
        </a:buClr>
        <a:buFont typeface="Lucida Grande"/>
        <a:buChar char="~"/>
        <a:defRPr sz="2600" kern="1200">
          <a:solidFill>
            <a:schemeClr val="tx2"/>
          </a:solidFill>
          <a:latin typeface="Calibri"/>
          <a:ea typeface="+mn-ea"/>
          <a:cs typeface="Calibri"/>
        </a:defRPr>
      </a:lvl4pPr>
      <a:lvl5pPr marL="1371600" indent="-228600" algn="l" defTabSz="914400" rtl="0" eaLnBrk="1" latinLnBrk="0" hangingPunct="1">
        <a:spcBef>
          <a:spcPct val="20000"/>
        </a:spcBef>
        <a:buClr>
          <a:schemeClr val="accent1"/>
        </a:buClr>
        <a:buFont typeface="Arial" pitchFamily="34" charset="0"/>
        <a:buChar char="•"/>
        <a:defRPr sz="2400" kern="1200" baseline="0">
          <a:solidFill>
            <a:schemeClr val="tx2"/>
          </a:solidFill>
          <a:latin typeface="Calibri"/>
          <a:ea typeface="+mn-ea"/>
          <a:cs typeface="Calibri"/>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381488"/>
            <a:ext cx="7543800" cy="1524000"/>
          </a:xfrm>
        </p:spPr>
        <p:txBody>
          <a:bodyPr/>
          <a:lstStyle/>
          <a:p>
            <a:r>
              <a:rPr lang="es-ES" sz="6500" dirty="0" smtClean="0"/>
              <a:t>Dotación de Recursos &amp; logística</a:t>
            </a:r>
            <a:endParaRPr lang="es-ES" sz="6500" dirty="0"/>
          </a:p>
        </p:txBody>
      </p:sp>
    </p:spTree>
    <p:extLst>
      <p:ext uri="{BB962C8B-B14F-4D97-AF65-F5344CB8AC3E}">
        <p14:creationId xmlns:p14="http://schemas.microsoft.com/office/powerpoint/2010/main" val="3438129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Actividad: Selección del sitio &amp; preparación</a:t>
            </a:r>
            <a:endParaRPr lang="es-ES" dirty="0"/>
          </a:p>
        </p:txBody>
      </p:sp>
      <p:pic>
        <p:nvPicPr>
          <p:cNvPr id="5" name="Content Placeholder 4" descr="CFS Japan 2011.jpg"/>
          <p:cNvPicPr>
            <a:picLocks noGrp="1" noChangeAspect="1"/>
          </p:cNvPicPr>
          <p:nvPr>
            <p:ph idx="1"/>
          </p:nvPr>
        </p:nvPicPr>
        <p:blipFill>
          <a:blip r:embed="rId3">
            <a:extLst>
              <a:ext uri="{28A0092B-C50C-407E-A947-70E740481C1C}">
                <a14:useLocalDpi xmlns:a14="http://schemas.microsoft.com/office/drawing/2010/main" val="0"/>
              </a:ext>
            </a:extLst>
          </a:blip>
          <a:srcRect t="2778" b="2778"/>
          <a:stretch>
            <a:fillRect/>
          </a:stretch>
        </p:blipFill>
        <p:spPr/>
      </p:pic>
    </p:spTree>
    <p:extLst>
      <p:ext uri="{BB962C8B-B14F-4D97-AF65-F5344CB8AC3E}">
        <p14:creationId xmlns:p14="http://schemas.microsoft.com/office/powerpoint/2010/main" val="2456152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200" smtClean="0"/>
              <a:t>Actividad: Selección del Sitio y Preparación del Espacio CF</a:t>
            </a:r>
            <a:endParaRPr lang="es-ES" sz="4200"/>
          </a:p>
        </p:txBody>
      </p:sp>
      <p:sp>
        <p:nvSpPr>
          <p:cNvPr id="3" name="Content Placeholder 2"/>
          <p:cNvSpPr>
            <a:spLocks noGrp="1"/>
          </p:cNvSpPr>
          <p:nvPr>
            <p:ph idx="1"/>
          </p:nvPr>
        </p:nvSpPr>
        <p:spPr/>
        <p:txBody>
          <a:bodyPr>
            <a:normAutofit fontScale="77500" lnSpcReduction="20000"/>
          </a:bodyPr>
          <a:lstStyle/>
          <a:p>
            <a:pPr marL="514350" lvl="0" indent="-514350">
              <a:buFont typeface="+mj-lt"/>
              <a:buAutoNum type="arabicPeriod"/>
            </a:pPr>
            <a:r>
              <a:rPr lang="es-ES" dirty="0" smtClean="0"/>
              <a:t>Divida el grupo en 3 o 4 grupos </a:t>
            </a:r>
          </a:p>
          <a:p>
            <a:pPr marL="514350" lvl="0" indent="-514350">
              <a:buFont typeface="+mj-lt"/>
              <a:buAutoNum type="arabicPeriod"/>
            </a:pPr>
            <a:r>
              <a:rPr lang="es-ES" dirty="0" smtClean="0"/>
              <a:t>Cada grupo toma papel del rotafolio y marcadores </a:t>
            </a:r>
          </a:p>
          <a:p>
            <a:pPr marL="514350" lvl="0" indent="-514350">
              <a:buFont typeface="+mj-lt"/>
              <a:buAutoNum type="arabicPeriod"/>
            </a:pPr>
            <a:r>
              <a:rPr lang="es-ES" dirty="0" smtClean="0"/>
              <a:t>Haga una lluvia de ideas de las distintas cosas que debe considerar al seleccionar un sitio &amp; diseñar el espacio (carpa o edificio pre-existente)</a:t>
            </a:r>
          </a:p>
          <a:p>
            <a:pPr marL="514350" lvl="0" indent="-514350">
              <a:buFont typeface="+mj-lt"/>
              <a:buAutoNum type="arabicPeriod"/>
            </a:pPr>
            <a:r>
              <a:rPr lang="es-ES" dirty="0" smtClean="0"/>
              <a:t>Haga un dibujo de cada una de las cosas que se deben considerar </a:t>
            </a:r>
            <a:r>
              <a:rPr lang="es-ES" dirty="0" smtClean="0">
                <a:solidFill>
                  <a:schemeClr val="accent1"/>
                </a:solidFill>
              </a:rPr>
              <a:t>15 min.</a:t>
            </a:r>
          </a:p>
          <a:p>
            <a:pPr marL="0" lvl="0" indent="0">
              <a:buNone/>
            </a:pPr>
            <a:r>
              <a:rPr lang="es-ES" dirty="0" smtClean="0"/>
              <a:t>Note que queremos que piense en el espacio en sí, no en los equipos adentro que usarán los niños y niñas</a:t>
            </a:r>
          </a:p>
        </p:txBody>
      </p:sp>
    </p:spTree>
    <p:extLst>
      <p:ext uri="{BB962C8B-B14F-4D97-AF65-F5344CB8AC3E}">
        <p14:creationId xmlns:p14="http://schemas.microsoft.com/office/powerpoint/2010/main" val="76441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s-ES" sz="4400" dirty="0" smtClean="0"/>
              <a:t>Cómo asegurar una apropiada selección del sitio</a:t>
            </a:r>
            <a:endParaRPr lang="es-ES" sz="4400" dirty="0"/>
          </a:p>
        </p:txBody>
      </p:sp>
      <p:sp>
        <p:nvSpPr>
          <p:cNvPr id="3" name="Content Placeholder 2"/>
          <p:cNvSpPr>
            <a:spLocks noGrp="1"/>
          </p:cNvSpPr>
          <p:nvPr>
            <p:ph idx="1"/>
          </p:nvPr>
        </p:nvSpPr>
        <p:spPr/>
        <p:txBody>
          <a:bodyPr>
            <a:noAutofit/>
          </a:bodyPr>
          <a:lstStyle/>
          <a:p>
            <a:pPr>
              <a:spcBef>
                <a:spcPts val="0"/>
              </a:spcBef>
            </a:pPr>
            <a:r>
              <a:rPr lang="es-ES" sz="2400" dirty="0" smtClean="0"/>
              <a:t>Trabaje en conjunto con la comunidad para asegurar que la selección &amp; preparación de un sitio es apropiada</a:t>
            </a:r>
          </a:p>
          <a:p>
            <a:pPr>
              <a:spcBef>
                <a:spcPts val="0"/>
              </a:spcBef>
            </a:pPr>
            <a:r>
              <a:rPr lang="es-ES" sz="2400" dirty="0" smtClean="0"/>
              <a:t>Comprenda quien es el dueño del lugar / terreno que se está considerando</a:t>
            </a:r>
          </a:p>
          <a:p>
            <a:pPr>
              <a:spcBef>
                <a:spcPts val="0"/>
              </a:spcBef>
            </a:pPr>
            <a:r>
              <a:rPr lang="es-ES" sz="2400" dirty="0" smtClean="0"/>
              <a:t>Fíjese si </a:t>
            </a:r>
            <a:r>
              <a:rPr lang="es-ES" sz="2400" dirty="0" smtClean="0"/>
              <a:t>hay ubicaciones donde niños y niñas vulnerables ya se congregan</a:t>
            </a:r>
          </a:p>
          <a:p>
            <a:pPr>
              <a:spcBef>
                <a:spcPts val="0"/>
              </a:spcBef>
            </a:pPr>
            <a:r>
              <a:rPr lang="es-ES" sz="2400" dirty="0" smtClean="0"/>
              <a:t>Hable con los niños y niñas para evaluar &amp; mitigar riesgos</a:t>
            </a:r>
          </a:p>
          <a:p>
            <a:pPr>
              <a:spcBef>
                <a:spcPts val="0"/>
              </a:spcBef>
            </a:pPr>
            <a:r>
              <a:rPr lang="es-ES" sz="2400" dirty="0" smtClean="0"/>
              <a:t>Hay fuente de agua &amp; facilidades de salud cerca?</a:t>
            </a:r>
            <a:endParaRPr lang="es-ES" sz="2400" dirty="0" smtClean="0"/>
          </a:p>
          <a:p>
            <a:pPr>
              <a:spcBef>
                <a:spcPts val="0"/>
              </a:spcBef>
            </a:pPr>
            <a:r>
              <a:rPr lang="es-ES" sz="2400" dirty="0" smtClean="0"/>
              <a:t>Evalúe el impacto ambiental</a:t>
            </a:r>
            <a:endParaRPr lang="es-ES" sz="2400" dirty="0"/>
          </a:p>
        </p:txBody>
      </p:sp>
    </p:spTree>
    <p:extLst>
      <p:ext uri="{BB962C8B-B14F-4D97-AF65-F5344CB8AC3E}">
        <p14:creationId xmlns:p14="http://schemas.microsoft.com/office/powerpoint/2010/main" val="982775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4864100"/>
          </a:xfrm>
        </p:spPr>
        <p:txBody>
          <a:bodyPr>
            <a:normAutofit fontScale="92500" lnSpcReduction="20000"/>
          </a:bodyPr>
          <a:lstStyle/>
          <a:p>
            <a:pPr>
              <a:spcBef>
                <a:spcPts val="0"/>
              </a:spcBef>
            </a:pPr>
            <a:r>
              <a:rPr lang="es-ES" sz="3300" dirty="0" smtClean="0"/>
              <a:t>Revise la lista de verificación de “riesgos físicos”</a:t>
            </a:r>
          </a:p>
          <a:p>
            <a:pPr>
              <a:spcBef>
                <a:spcPts val="0"/>
              </a:spcBef>
            </a:pPr>
            <a:r>
              <a:rPr lang="es-ES" sz="3300" dirty="0" smtClean="0"/>
              <a:t>Evalúe las probabilidades de que el sitio:</a:t>
            </a:r>
          </a:p>
          <a:p>
            <a:pPr lvl="1">
              <a:spcBef>
                <a:spcPts val="0"/>
              </a:spcBef>
            </a:pPr>
            <a:r>
              <a:rPr lang="es-ES" sz="2900" dirty="0" smtClean="0"/>
              <a:t>Sea atacado debido al conflicto o</a:t>
            </a:r>
          </a:p>
          <a:p>
            <a:pPr lvl="1">
              <a:spcBef>
                <a:spcPts val="0"/>
              </a:spcBef>
            </a:pPr>
            <a:r>
              <a:rPr lang="es-ES" sz="2900" dirty="0" smtClean="0"/>
              <a:t>Sea afectado por un desastre natural</a:t>
            </a:r>
          </a:p>
          <a:p>
            <a:pPr>
              <a:spcBef>
                <a:spcPts val="0"/>
              </a:spcBef>
            </a:pPr>
            <a:r>
              <a:rPr lang="es-ES" sz="3300" dirty="0" smtClean="0"/>
              <a:t>Considere las necesidades &amp; riesgos de los niños y niñas que a menudo son excluidos</a:t>
            </a:r>
          </a:p>
          <a:p>
            <a:pPr>
              <a:spcBef>
                <a:spcPts val="0"/>
              </a:spcBef>
            </a:pPr>
            <a:r>
              <a:rPr lang="es-ES" sz="3300" dirty="0" smtClean="0"/>
              <a:t>Considere cómo el sitio cambia en las diferentes estaciones del año</a:t>
            </a:r>
          </a:p>
          <a:p>
            <a:pPr>
              <a:spcBef>
                <a:spcPts val="0"/>
              </a:spcBef>
            </a:pPr>
            <a:r>
              <a:rPr lang="es-ES" sz="3300" dirty="0" smtClean="0"/>
              <a:t>Haga una evaluación de impacto ambiental</a:t>
            </a:r>
          </a:p>
          <a:p>
            <a:pPr>
              <a:spcBef>
                <a:spcPts val="0"/>
              </a:spcBef>
            </a:pPr>
            <a:r>
              <a:rPr lang="es-ES" sz="3300" dirty="0" smtClean="0"/>
              <a:t>Trabaje con otros equipos &amp; sectores</a:t>
            </a:r>
          </a:p>
          <a:p>
            <a:pPr lvl="1">
              <a:spcBef>
                <a:spcPts val="0"/>
              </a:spcBef>
            </a:pPr>
            <a:r>
              <a:rPr lang="es-ES" sz="2900" dirty="0" smtClean="0"/>
              <a:t>Cumpla con los estándares de ESFERA &amp; tenga los suministros requeridos</a:t>
            </a:r>
            <a:endParaRPr lang="es-ES" sz="2900" dirty="0" smtClean="0"/>
          </a:p>
        </p:txBody>
      </p:sp>
    </p:spTree>
    <p:extLst>
      <p:ext uri="{BB962C8B-B14F-4D97-AF65-F5344CB8AC3E}">
        <p14:creationId xmlns:p14="http://schemas.microsoft.com/office/powerpoint/2010/main" val="1922519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Diseño</a:t>
            </a:r>
            <a:r>
              <a:rPr lang="en-US" dirty="0" smtClean="0"/>
              <a:t> del </a:t>
            </a:r>
            <a:r>
              <a:rPr lang="en-US" dirty="0" err="1" smtClean="0"/>
              <a:t>Espacio</a:t>
            </a:r>
            <a:r>
              <a:rPr lang="en-US" dirty="0" smtClean="0"/>
              <a:t> CF</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6538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s-ES" dirty="0" smtClean="0"/>
              <a:t>Actividad de diseño del CFS</a:t>
            </a:r>
            <a:endParaRPr lang="es-ES" dirty="0"/>
          </a:p>
        </p:txBody>
      </p:sp>
      <p:sp>
        <p:nvSpPr>
          <p:cNvPr id="3" name="Content Placeholder 2"/>
          <p:cNvSpPr>
            <a:spLocks noGrp="1"/>
          </p:cNvSpPr>
          <p:nvPr>
            <p:ph idx="1"/>
          </p:nvPr>
        </p:nvSpPr>
        <p:spPr/>
        <p:txBody>
          <a:bodyPr>
            <a:normAutofit fontScale="85000" lnSpcReduction="10000"/>
          </a:bodyPr>
          <a:lstStyle/>
          <a:p>
            <a:pPr lvl="0"/>
            <a:r>
              <a:rPr lang="es-ES" smtClean="0"/>
              <a:t>Ahora los grupos deben pensar en cómo usamos el espacio dentro del CFS. ¿Qué diseño queremos?</a:t>
            </a:r>
          </a:p>
          <a:p>
            <a:pPr lvl="0"/>
            <a:r>
              <a:rPr lang="es-ES" smtClean="0"/>
              <a:t>Dibuje cómo que usted considera que debe verse la parte interna del CFS (5 min.) </a:t>
            </a:r>
          </a:p>
          <a:p>
            <a:pPr lvl="0"/>
            <a:r>
              <a:rPr lang="es-ES" smtClean="0"/>
              <a:t>¿Quiere cambiar este diseño en distintas horas del día? ¿</a:t>
            </a:r>
            <a:r>
              <a:rPr lang="es-ES" smtClean="0"/>
              <a:t>Dibujar otras opciones? (5 min.) </a:t>
            </a:r>
          </a:p>
          <a:p>
            <a:pPr lvl="0"/>
            <a:r>
              <a:rPr lang="es-ES" smtClean="0"/>
              <a:t>Haga lista de recursos &amp; suministros necesarios para poder cubrir los requisitos de estos distintos diseños de espacio</a:t>
            </a:r>
          </a:p>
        </p:txBody>
      </p:sp>
    </p:spTree>
    <p:extLst>
      <p:ext uri="{BB962C8B-B14F-4D97-AF65-F5344CB8AC3E}">
        <p14:creationId xmlns:p14="http://schemas.microsoft.com/office/powerpoint/2010/main" val="127410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4572000"/>
            <a:ext cx="6781800" cy="1600200"/>
          </a:xfrm>
        </p:spPr>
        <p:txBody>
          <a:bodyPr/>
          <a:lstStyle/>
          <a:p>
            <a:r>
              <a:rPr lang="es-ES" smtClean="0"/>
              <a:t>Diseño del Espacio CF</a:t>
            </a:r>
            <a:endParaRPr lang="es-ES"/>
          </a:p>
        </p:txBody>
      </p:sp>
      <p:sp>
        <p:nvSpPr>
          <p:cNvPr id="3" name="Content Placeholder 2"/>
          <p:cNvSpPr>
            <a:spLocks noGrp="1"/>
          </p:cNvSpPr>
          <p:nvPr>
            <p:ph idx="1"/>
          </p:nvPr>
        </p:nvSpPr>
        <p:spPr>
          <a:xfrm>
            <a:off x="850900" y="685800"/>
            <a:ext cx="7543800" cy="4279900"/>
          </a:xfrm>
        </p:spPr>
        <p:txBody>
          <a:bodyPr>
            <a:normAutofit fontScale="62500" lnSpcReduction="20000"/>
          </a:bodyPr>
          <a:lstStyle/>
          <a:p>
            <a:r>
              <a:rPr lang="es-ES" sz="3300" dirty="0" smtClean="0"/>
              <a:t>El CF debe tener: </a:t>
            </a:r>
          </a:p>
          <a:p>
            <a:pPr lvl="1"/>
            <a:r>
              <a:rPr lang="es-ES" dirty="0" smtClean="0"/>
              <a:t>Espacios adentro y afuera</a:t>
            </a:r>
            <a:endParaRPr lang="es-ES" dirty="0" smtClean="0"/>
          </a:p>
          <a:p>
            <a:pPr lvl="1"/>
            <a:r>
              <a:rPr lang="es-ES" dirty="0" smtClean="0"/>
              <a:t>Un lugar seguro para almacenar los materiales</a:t>
            </a:r>
          </a:p>
          <a:p>
            <a:pPr lvl="1"/>
            <a:r>
              <a:rPr lang="es-ES" dirty="0" smtClean="0"/>
              <a:t>Un lugar seguro para el botiquín de primeros auxilios &amp; archivos confidenciales</a:t>
            </a:r>
          </a:p>
          <a:p>
            <a:pPr lvl="1"/>
            <a:r>
              <a:rPr lang="es-ES" dirty="0" smtClean="0"/>
              <a:t>Un lugar para que el personal desarrolle labores administrativas</a:t>
            </a:r>
          </a:p>
          <a:p>
            <a:r>
              <a:rPr lang="es-ES" sz="3300" dirty="0" smtClean="0"/>
              <a:t>Divida el Espacio CF en distintas áreas o zonas</a:t>
            </a:r>
          </a:p>
          <a:p>
            <a:r>
              <a:rPr lang="es-ES" sz="3300" dirty="0" smtClean="0"/>
              <a:t>Considere distintos usos en diferentes horas del día</a:t>
            </a:r>
          </a:p>
          <a:p>
            <a:r>
              <a:rPr lang="es-ES" sz="3300" dirty="0" smtClean="0"/>
              <a:t>Considere la cantidad de niños y niñas que caben en el espacio</a:t>
            </a:r>
          </a:p>
          <a:p>
            <a:r>
              <a:rPr lang="es-ES" sz="3300" dirty="0" smtClean="0"/>
              <a:t>Provea acceso para niños/niñas con discapacidades</a:t>
            </a:r>
          </a:p>
          <a:p>
            <a:r>
              <a:rPr lang="es-ES" sz="3300" dirty="0" smtClean="0"/>
              <a:t>Planifique las necesidades de recursos para hacer el mayor uso múltiple posible  </a:t>
            </a:r>
            <a:endParaRPr lang="es-ES" sz="3300" dirty="0" smtClean="0"/>
          </a:p>
        </p:txBody>
      </p:sp>
    </p:spTree>
    <p:extLst>
      <p:ext uri="{BB962C8B-B14F-4D97-AF65-F5344CB8AC3E}">
        <p14:creationId xmlns:p14="http://schemas.microsoft.com/office/powerpoint/2010/main" val="2564351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4600" dirty="0" smtClean="0"/>
              <a:t>Inundación de </a:t>
            </a:r>
            <a:r>
              <a:rPr lang="es-ES" sz="4600" dirty="0" smtClean="0"/>
              <a:t>Mozambique</a:t>
            </a:r>
            <a:endParaRPr lang="es-ES" sz="4600" dirty="0"/>
          </a:p>
        </p:txBody>
      </p:sp>
      <p:pic>
        <p:nvPicPr>
          <p:cNvPr id="3" name="Picture 2" descr="Screen shot 2012-12-08 at 17.35.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47900" y="118544"/>
            <a:ext cx="4648200" cy="5537200"/>
          </a:xfrm>
          <a:prstGeom prst="rect">
            <a:avLst/>
          </a:prstGeom>
        </p:spPr>
      </p:pic>
      <p:sp>
        <p:nvSpPr>
          <p:cNvPr id="4" name="TextBox 3"/>
          <p:cNvSpPr txBox="1"/>
          <p:nvPr/>
        </p:nvSpPr>
        <p:spPr>
          <a:xfrm>
            <a:off x="7061200" y="541870"/>
            <a:ext cx="1710267" cy="461665"/>
          </a:xfrm>
          <a:prstGeom prst="rect">
            <a:avLst/>
          </a:prstGeom>
          <a:noFill/>
        </p:spPr>
        <p:txBody>
          <a:bodyPr wrap="square" rtlCol="0">
            <a:spAutoFit/>
          </a:bodyPr>
          <a:lstStyle/>
          <a:p>
            <a:r>
              <a:rPr lang="en-US" sz="2400" dirty="0" smtClean="0">
                <a:solidFill>
                  <a:srgbClr val="008000"/>
                </a:solidFill>
                <a:latin typeface="Calibri"/>
                <a:cs typeface="Calibri"/>
              </a:rPr>
              <a:t>LETRINAS</a:t>
            </a:r>
            <a:endParaRPr lang="en-US" sz="2400" dirty="0">
              <a:solidFill>
                <a:srgbClr val="008000"/>
              </a:solidFill>
              <a:latin typeface="Calibri"/>
              <a:cs typeface="Calibri"/>
            </a:endParaRPr>
          </a:p>
        </p:txBody>
      </p:sp>
      <p:sp>
        <p:nvSpPr>
          <p:cNvPr id="6" name="TextBox 5"/>
          <p:cNvSpPr txBox="1"/>
          <p:nvPr/>
        </p:nvSpPr>
        <p:spPr>
          <a:xfrm>
            <a:off x="7078133" y="2518837"/>
            <a:ext cx="1710267" cy="461665"/>
          </a:xfrm>
          <a:prstGeom prst="rect">
            <a:avLst/>
          </a:prstGeom>
          <a:noFill/>
        </p:spPr>
        <p:txBody>
          <a:bodyPr wrap="square" rtlCol="0">
            <a:spAutoFit/>
          </a:bodyPr>
          <a:lstStyle/>
          <a:p>
            <a:r>
              <a:rPr lang="en-US" sz="2400" dirty="0" smtClean="0">
                <a:solidFill>
                  <a:srgbClr val="008000"/>
                </a:solidFill>
                <a:latin typeface="Calibri"/>
                <a:cs typeface="Calibri"/>
              </a:rPr>
              <a:t>ENTRADA</a:t>
            </a:r>
            <a:endParaRPr lang="en-US" sz="2400" dirty="0">
              <a:solidFill>
                <a:srgbClr val="008000"/>
              </a:solidFill>
              <a:latin typeface="Calibri"/>
              <a:cs typeface="Calibri"/>
            </a:endParaRPr>
          </a:p>
        </p:txBody>
      </p:sp>
      <p:sp>
        <p:nvSpPr>
          <p:cNvPr id="7" name="TextBox 6"/>
          <p:cNvSpPr txBox="1"/>
          <p:nvPr/>
        </p:nvSpPr>
        <p:spPr>
          <a:xfrm>
            <a:off x="7230533" y="4110335"/>
            <a:ext cx="1710267" cy="461665"/>
          </a:xfrm>
          <a:prstGeom prst="rect">
            <a:avLst/>
          </a:prstGeom>
          <a:noFill/>
        </p:spPr>
        <p:txBody>
          <a:bodyPr wrap="square" rtlCol="0">
            <a:spAutoFit/>
          </a:bodyPr>
          <a:lstStyle/>
          <a:p>
            <a:r>
              <a:rPr lang="en-US" sz="2400" dirty="0" smtClean="0">
                <a:solidFill>
                  <a:srgbClr val="008000"/>
                </a:solidFill>
                <a:latin typeface="Calibri"/>
                <a:cs typeface="Calibri"/>
              </a:rPr>
              <a:t>AGUA</a:t>
            </a:r>
            <a:endParaRPr lang="en-US" sz="2400" dirty="0">
              <a:solidFill>
                <a:srgbClr val="008000"/>
              </a:solidFill>
              <a:latin typeface="Calibri"/>
              <a:cs typeface="Calibri"/>
            </a:endParaRPr>
          </a:p>
        </p:txBody>
      </p:sp>
      <p:sp>
        <p:nvSpPr>
          <p:cNvPr id="8" name="TextBox 7"/>
          <p:cNvSpPr txBox="1"/>
          <p:nvPr/>
        </p:nvSpPr>
        <p:spPr>
          <a:xfrm>
            <a:off x="1270000" y="1519539"/>
            <a:ext cx="1710267" cy="461665"/>
          </a:xfrm>
          <a:prstGeom prst="rect">
            <a:avLst/>
          </a:prstGeom>
          <a:noFill/>
        </p:spPr>
        <p:txBody>
          <a:bodyPr wrap="square" rtlCol="0">
            <a:spAutoFit/>
          </a:bodyPr>
          <a:lstStyle/>
          <a:p>
            <a:r>
              <a:rPr lang="en-US" sz="2400" dirty="0" smtClean="0">
                <a:solidFill>
                  <a:srgbClr val="008000"/>
                </a:solidFill>
                <a:latin typeface="Calibri"/>
                <a:cs typeface="Calibri"/>
              </a:rPr>
              <a:t>VOLEIBOL</a:t>
            </a:r>
            <a:endParaRPr lang="en-US" sz="2400" dirty="0">
              <a:solidFill>
                <a:srgbClr val="008000"/>
              </a:solidFill>
              <a:latin typeface="Calibri"/>
              <a:cs typeface="Calibri"/>
            </a:endParaRPr>
          </a:p>
        </p:txBody>
      </p:sp>
      <p:sp>
        <p:nvSpPr>
          <p:cNvPr id="9" name="TextBox 8"/>
          <p:cNvSpPr txBox="1"/>
          <p:nvPr/>
        </p:nvSpPr>
        <p:spPr>
          <a:xfrm>
            <a:off x="1384300" y="3162072"/>
            <a:ext cx="1710267" cy="461665"/>
          </a:xfrm>
          <a:prstGeom prst="rect">
            <a:avLst/>
          </a:prstGeom>
          <a:noFill/>
        </p:spPr>
        <p:txBody>
          <a:bodyPr wrap="square" rtlCol="0">
            <a:spAutoFit/>
          </a:bodyPr>
          <a:lstStyle/>
          <a:p>
            <a:r>
              <a:rPr lang="en-US" sz="2400" dirty="0" smtClean="0">
                <a:solidFill>
                  <a:srgbClr val="008000"/>
                </a:solidFill>
                <a:latin typeface="Calibri"/>
                <a:cs typeface="Calibri"/>
              </a:rPr>
              <a:t>FÚTBOL</a:t>
            </a:r>
            <a:endParaRPr lang="en-US" sz="2400" dirty="0">
              <a:solidFill>
                <a:srgbClr val="008000"/>
              </a:solidFill>
              <a:latin typeface="Calibri"/>
              <a:cs typeface="Calibri"/>
            </a:endParaRPr>
          </a:p>
        </p:txBody>
      </p:sp>
    </p:spTree>
    <p:extLst>
      <p:ext uri="{BB962C8B-B14F-4D97-AF65-F5344CB8AC3E}">
        <p14:creationId xmlns:p14="http://schemas.microsoft.com/office/powerpoint/2010/main" val="2247387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4400" dirty="0" smtClean="0"/>
              <a:t>Espacio CF de la Comunidad</a:t>
            </a:r>
            <a:endParaRPr lang="es-ES" sz="4400" dirty="0"/>
          </a:p>
        </p:txBody>
      </p:sp>
      <p:pic>
        <p:nvPicPr>
          <p:cNvPr id="3" name="Picture 2" descr="Screen shot 2012-12-08 at 17.34.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650" y="160869"/>
            <a:ext cx="6108700" cy="5283200"/>
          </a:xfrm>
          <a:prstGeom prst="rect">
            <a:avLst/>
          </a:prstGeom>
        </p:spPr>
      </p:pic>
      <p:sp>
        <p:nvSpPr>
          <p:cNvPr id="4" name="TextBox 3"/>
          <p:cNvSpPr txBox="1"/>
          <p:nvPr/>
        </p:nvSpPr>
        <p:spPr>
          <a:xfrm>
            <a:off x="6913033" y="3903137"/>
            <a:ext cx="1710267" cy="461665"/>
          </a:xfrm>
          <a:prstGeom prst="rect">
            <a:avLst/>
          </a:prstGeom>
          <a:noFill/>
        </p:spPr>
        <p:txBody>
          <a:bodyPr wrap="square" rtlCol="0">
            <a:spAutoFit/>
          </a:bodyPr>
          <a:lstStyle/>
          <a:p>
            <a:r>
              <a:rPr lang="en-US" sz="2400" dirty="0" smtClean="0">
                <a:solidFill>
                  <a:srgbClr val="008000"/>
                </a:solidFill>
                <a:latin typeface="Calibri"/>
                <a:cs typeface="Calibri"/>
              </a:rPr>
              <a:t>ARTE</a:t>
            </a:r>
            <a:endParaRPr lang="en-US" sz="2400" dirty="0">
              <a:solidFill>
                <a:srgbClr val="008000"/>
              </a:solidFill>
              <a:latin typeface="Calibri"/>
              <a:cs typeface="Calibri"/>
            </a:endParaRPr>
          </a:p>
        </p:txBody>
      </p:sp>
      <p:sp>
        <p:nvSpPr>
          <p:cNvPr id="5" name="TextBox 4"/>
          <p:cNvSpPr txBox="1"/>
          <p:nvPr/>
        </p:nvSpPr>
        <p:spPr>
          <a:xfrm>
            <a:off x="6872816" y="728137"/>
            <a:ext cx="2067984" cy="1200329"/>
          </a:xfrm>
          <a:prstGeom prst="rect">
            <a:avLst/>
          </a:prstGeom>
          <a:noFill/>
        </p:spPr>
        <p:txBody>
          <a:bodyPr wrap="square" rtlCol="0">
            <a:spAutoFit/>
          </a:bodyPr>
          <a:lstStyle/>
          <a:p>
            <a:r>
              <a:rPr lang="en-US" sz="2400" dirty="0" smtClean="0">
                <a:solidFill>
                  <a:srgbClr val="008000"/>
                </a:solidFill>
                <a:latin typeface="Calibri"/>
                <a:cs typeface="Calibri"/>
              </a:rPr>
              <a:t>CENTRO DE JUEGO DE LA COMUNIDAD</a:t>
            </a:r>
            <a:endParaRPr lang="en-US" sz="2400" dirty="0">
              <a:solidFill>
                <a:srgbClr val="008000"/>
              </a:solidFill>
              <a:latin typeface="Calibri"/>
              <a:cs typeface="Calibri"/>
            </a:endParaRPr>
          </a:p>
        </p:txBody>
      </p:sp>
      <p:sp>
        <p:nvSpPr>
          <p:cNvPr id="6" name="TextBox 5"/>
          <p:cNvSpPr txBox="1"/>
          <p:nvPr/>
        </p:nvSpPr>
        <p:spPr>
          <a:xfrm>
            <a:off x="7076016" y="2175937"/>
            <a:ext cx="2067984" cy="830997"/>
          </a:xfrm>
          <a:prstGeom prst="rect">
            <a:avLst/>
          </a:prstGeom>
          <a:noFill/>
        </p:spPr>
        <p:txBody>
          <a:bodyPr wrap="square" rtlCol="0">
            <a:spAutoFit/>
          </a:bodyPr>
          <a:lstStyle/>
          <a:p>
            <a:r>
              <a:rPr lang="en-US" sz="2400" dirty="0" smtClean="0">
                <a:solidFill>
                  <a:srgbClr val="008000"/>
                </a:solidFill>
                <a:latin typeface="Calibri"/>
                <a:cs typeface="Calibri"/>
              </a:rPr>
              <a:t>JUEGOS ACTIVOS</a:t>
            </a:r>
            <a:endParaRPr lang="en-US" sz="2400" dirty="0">
              <a:solidFill>
                <a:srgbClr val="008000"/>
              </a:solidFill>
              <a:latin typeface="Calibri"/>
              <a:cs typeface="Calibri"/>
            </a:endParaRPr>
          </a:p>
        </p:txBody>
      </p:sp>
      <p:sp>
        <p:nvSpPr>
          <p:cNvPr id="7" name="TextBox 6"/>
          <p:cNvSpPr txBox="1"/>
          <p:nvPr/>
        </p:nvSpPr>
        <p:spPr>
          <a:xfrm>
            <a:off x="158748" y="1548140"/>
            <a:ext cx="2392893" cy="830997"/>
          </a:xfrm>
          <a:prstGeom prst="rect">
            <a:avLst/>
          </a:prstGeom>
          <a:noFill/>
        </p:spPr>
        <p:txBody>
          <a:bodyPr wrap="square" rtlCol="0">
            <a:spAutoFit/>
          </a:bodyPr>
          <a:lstStyle/>
          <a:p>
            <a:r>
              <a:rPr lang="en-US" sz="2400" dirty="0" smtClean="0">
                <a:solidFill>
                  <a:srgbClr val="008000"/>
                </a:solidFill>
                <a:latin typeface="Calibri"/>
                <a:cs typeface="Calibri"/>
              </a:rPr>
              <a:t>JUEGOS DE MANIPULACIÓN</a:t>
            </a:r>
            <a:endParaRPr lang="en-US" sz="2400" dirty="0">
              <a:solidFill>
                <a:srgbClr val="008000"/>
              </a:solidFill>
              <a:latin typeface="Calibri"/>
              <a:cs typeface="Calibri"/>
            </a:endParaRPr>
          </a:p>
        </p:txBody>
      </p:sp>
      <p:sp>
        <p:nvSpPr>
          <p:cNvPr id="8" name="TextBox 7"/>
          <p:cNvSpPr txBox="1"/>
          <p:nvPr/>
        </p:nvSpPr>
        <p:spPr>
          <a:xfrm>
            <a:off x="999066" y="728137"/>
            <a:ext cx="2067984" cy="461665"/>
          </a:xfrm>
          <a:prstGeom prst="rect">
            <a:avLst/>
          </a:prstGeom>
          <a:noFill/>
        </p:spPr>
        <p:txBody>
          <a:bodyPr wrap="square" rtlCol="0">
            <a:spAutoFit/>
          </a:bodyPr>
          <a:lstStyle/>
          <a:p>
            <a:r>
              <a:rPr lang="en-US" sz="2400" dirty="0" smtClean="0">
                <a:solidFill>
                  <a:srgbClr val="008000"/>
                </a:solidFill>
                <a:latin typeface="Calibri"/>
                <a:cs typeface="Calibri"/>
              </a:rPr>
              <a:t>ÁREA QUIETA</a:t>
            </a:r>
            <a:endParaRPr lang="en-US" sz="2400" dirty="0">
              <a:solidFill>
                <a:srgbClr val="008000"/>
              </a:solidFill>
              <a:latin typeface="Calibri"/>
              <a:cs typeface="Calibri"/>
            </a:endParaRPr>
          </a:p>
        </p:txBody>
      </p:sp>
      <p:sp>
        <p:nvSpPr>
          <p:cNvPr id="9" name="TextBox 8"/>
          <p:cNvSpPr txBox="1"/>
          <p:nvPr/>
        </p:nvSpPr>
        <p:spPr>
          <a:xfrm>
            <a:off x="698500" y="2748469"/>
            <a:ext cx="2067984" cy="830997"/>
          </a:xfrm>
          <a:prstGeom prst="rect">
            <a:avLst/>
          </a:prstGeom>
          <a:noFill/>
        </p:spPr>
        <p:txBody>
          <a:bodyPr wrap="square" rtlCol="0">
            <a:spAutoFit/>
          </a:bodyPr>
          <a:lstStyle/>
          <a:p>
            <a:r>
              <a:rPr lang="en-US" sz="2400" dirty="0" smtClean="0">
                <a:solidFill>
                  <a:srgbClr val="008000"/>
                </a:solidFill>
                <a:latin typeface="Calibri"/>
                <a:cs typeface="Calibri"/>
              </a:rPr>
              <a:t>MESA DE INSCRIPCIÓN</a:t>
            </a:r>
            <a:endParaRPr lang="en-US" sz="2400" dirty="0">
              <a:solidFill>
                <a:srgbClr val="008000"/>
              </a:solidFill>
              <a:latin typeface="Calibri"/>
              <a:cs typeface="Calibri"/>
            </a:endParaRPr>
          </a:p>
        </p:txBody>
      </p:sp>
      <p:sp>
        <p:nvSpPr>
          <p:cNvPr id="10" name="TextBox 9"/>
          <p:cNvSpPr txBox="1"/>
          <p:nvPr/>
        </p:nvSpPr>
        <p:spPr>
          <a:xfrm>
            <a:off x="483658" y="3672304"/>
            <a:ext cx="2067984" cy="461665"/>
          </a:xfrm>
          <a:prstGeom prst="rect">
            <a:avLst/>
          </a:prstGeom>
          <a:noFill/>
        </p:spPr>
        <p:txBody>
          <a:bodyPr wrap="square" rtlCol="0">
            <a:spAutoFit/>
          </a:bodyPr>
          <a:lstStyle/>
          <a:p>
            <a:r>
              <a:rPr lang="en-US" sz="2400" dirty="0" smtClean="0">
                <a:solidFill>
                  <a:srgbClr val="008000"/>
                </a:solidFill>
                <a:latin typeface="Calibri"/>
                <a:cs typeface="Calibri"/>
              </a:rPr>
              <a:t>ENTRADA</a:t>
            </a:r>
            <a:endParaRPr lang="en-US" sz="2400" dirty="0">
              <a:solidFill>
                <a:srgbClr val="008000"/>
              </a:solidFill>
              <a:latin typeface="Calibri"/>
              <a:cs typeface="Calibri"/>
            </a:endParaRPr>
          </a:p>
        </p:txBody>
      </p:sp>
      <p:sp>
        <p:nvSpPr>
          <p:cNvPr id="11" name="TextBox 10"/>
          <p:cNvSpPr txBox="1"/>
          <p:nvPr/>
        </p:nvSpPr>
        <p:spPr>
          <a:xfrm>
            <a:off x="1638300" y="4364802"/>
            <a:ext cx="2559050" cy="830997"/>
          </a:xfrm>
          <a:prstGeom prst="rect">
            <a:avLst/>
          </a:prstGeom>
          <a:noFill/>
        </p:spPr>
        <p:txBody>
          <a:bodyPr wrap="square" rtlCol="0">
            <a:spAutoFit/>
          </a:bodyPr>
          <a:lstStyle/>
          <a:p>
            <a:r>
              <a:rPr lang="en-US" sz="2400" dirty="0" smtClean="0">
                <a:solidFill>
                  <a:srgbClr val="008000"/>
                </a:solidFill>
                <a:latin typeface="Calibri"/>
                <a:cs typeface="Calibri"/>
              </a:rPr>
              <a:t>JUEGOS CON AGUA</a:t>
            </a:r>
            <a:endParaRPr lang="en-US" sz="2400" dirty="0" smtClean="0">
              <a:solidFill>
                <a:srgbClr val="008000"/>
              </a:solidFill>
              <a:latin typeface="Calibri"/>
              <a:cs typeface="Calibri"/>
            </a:endParaRPr>
          </a:p>
        </p:txBody>
      </p:sp>
      <p:cxnSp>
        <p:nvCxnSpPr>
          <p:cNvPr id="13" name="Straight Arrow Connector 12"/>
          <p:cNvCxnSpPr>
            <a:stCxn id="7" idx="3"/>
          </p:cNvCxnSpPr>
          <p:nvPr/>
        </p:nvCxnSpPr>
        <p:spPr>
          <a:xfrm>
            <a:off x="2551641" y="1963639"/>
            <a:ext cx="2248959" cy="10716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0435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Terremoto de Turquía</a:t>
            </a:r>
            <a:endParaRPr lang="es-ES" dirty="0"/>
          </a:p>
        </p:txBody>
      </p:sp>
      <p:pic>
        <p:nvPicPr>
          <p:cNvPr id="3" name="Picture 2" descr="Screen shot 2012-12-08 at 17.37.42.png"/>
          <p:cNvPicPr>
            <a:picLocks noChangeAspect="1"/>
          </p:cNvPicPr>
          <p:nvPr/>
        </p:nvPicPr>
        <p:blipFill rotWithShape="1">
          <a:blip r:embed="rId3">
            <a:extLst>
              <a:ext uri="{28A0092B-C50C-407E-A947-70E740481C1C}">
                <a14:useLocalDpi xmlns:a14="http://schemas.microsoft.com/office/drawing/2010/main" val="0"/>
              </a:ext>
            </a:extLst>
          </a:blip>
          <a:srcRect l="8570" r="8149"/>
          <a:stretch/>
        </p:blipFill>
        <p:spPr>
          <a:xfrm>
            <a:off x="534052" y="508012"/>
            <a:ext cx="8075897" cy="4772120"/>
          </a:xfrm>
          <a:prstGeom prst="rect">
            <a:avLst/>
          </a:prstGeom>
        </p:spPr>
      </p:pic>
    </p:spTree>
    <p:extLst>
      <p:ext uri="{BB962C8B-B14F-4D97-AF65-F5344CB8AC3E}">
        <p14:creationId xmlns:p14="http://schemas.microsoft.com/office/powerpoint/2010/main" val="2184996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Objetivos</a:t>
            </a:r>
            <a:endParaRPr lang="es-ES" dirty="0"/>
          </a:p>
        </p:txBody>
      </p:sp>
      <p:sp>
        <p:nvSpPr>
          <p:cNvPr id="3" name="Content Placeholder 2"/>
          <p:cNvSpPr>
            <a:spLocks noGrp="1"/>
          </p:cNvSpPr>
          <p:nvPr>
            <p:ph idx="1"/>
          </p:nvPr>
        </p:nvSpPr>
        <p:spPr/>
        <p:txBody>
          <a:bodyPr>
            <a:normAutofit fontScale="92500" lnSpcReduction="20000"/>
          </a:bodyPr>
          <a:lstStyle/>
          <a:p>
            <a:pPr marL="0" indent="0">
              <a:buNone/>
            </a:pPr>
            <a:r>
              <a:rPr lang="es-ES" dirty="0" smtClean="0"/>
              <a:t>Al finalizar esta sesión, los participantes…</a:t>
            </a:r>
            <a:endParaRPr lang="es-ES" noProof="0" dirty="0" smtClean="0"/>
          </a:p>
          <a:p>
            <a:pPr marL="514350" indent="-514350">
              <a:buFont typeface="+mj-lt"/>
              <a:buAutoNum type="arabicPeriod"/>
            </a:pPr>
            <a:r>
              <a:rPr lang="es-ES" dirty="0" smtClean="0"/>
              <a:t>Podrán identificar los factores principales que influyen en le selección de un sitio</a:t>
            </a:r>
          </a:p>
          <a:p>
            <a:pPr marL="514350" indent="-514350">
              <a:buFont typeface="+mj-lt"/>
              <a:buAutoNum type="arabicPeriod"/>
            </a:pPr>
            <a:r>
              <a:rPr lang="es-ES" dirty="0" smtClean="0"/>
              <a:t>Conocerán seis categorías principales de equipos para los espacios amigables para niños y niñas &amp; los factores principales que influyen </a:t>
            </a:r>
            <a:r>
              <a:rPr lang="es-ES" dirty="0" smtClean="0"/>
              <a:t>en la selección (CLASHED MG)</a:t>
            </a:r>
          </a:p>
          <a:p>
            <a:pPr marL="514350" indent="-514350">
              <a:buFont typeface="+mj-lt"/>
              <a:buAutoNum type="arabicPeriod"/>
            </a:pPr>
            <a:r>
              <a:rPr lang="es-ES" dirty="0" smtClean="0"/>
              <a:t>Comprenderán la importancia de preparar planes de logística &amp; adquisiciones</a:t>
            </a:r>
          </a:p>
        </p:txBody>
      </p:sp>
    </p:spTree>
    <p:extLst>
      <p:ext uri="{BB962C8B-B14F-4D97-AF65-F5344CB8AC3E}">
        <p14:creationId xmlns:p14="http://schemas.microsoft.com/office/powerpoint/2010/main" val="4122272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57600"/>
            <a:ext cx="7543800" cy="1676400"/>
          </a:xfrm>
        </p:spPr>
        <p:txBody>
          <a:bodyPr>
            <a:normAutofit/>
          </a:bodyPr>
          <a:lstStyle/>
          <a:p>
            <a:pPr algn="ctr"/>
            <a:r>
              <a:rPr lang="en-US" dirty="0" err="1" smtClean="0"/>
              <a:t>Equipando</a:t>
            </a:r>
            <a:r>
              <a:rPr lang="en-US" dirty="0" smtClean="0"/>
              <a:t> el </a:t>
            </a:r>
            <a:r>
              <a:rPr lang="en-US" dirty="0" err="1" smtClean="0"/>
              <a:t>Espacio</a:t>
            </a:r>
            <a:r>
              <a:rPr lang="en-US" dirty="0" smtClean="0"/>
              <a:t> CF</a:t>
            </a:r>
            <a:endParaRPr lang="en-US" dirty="0"/>
          </a:p>
        </p:txBody>
      </p:sp>
      <p:pic>
        <p:nvPicPr>
          <p:cNvPr id="4" name="Picture 3" descr="World Vision. Haiti.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621" y="471996"/>
            <a:ext cx="5586758" cy="3715194"/>
          </a:xfrm>
          <a:prstGeom prst="rect">
            <a:avLst/>
          </a:prstGeom>
        </p:spPr>
      </p:pic>
    </p:spTree>
    <p:extLst>
      <p:ext uri="{BB962C8B-B14F-4D97-AF65-F5344CB8AC3E}">
        <p14:creationId xmlns:p14="http://schemas.microsoft.com/office/powerpoint/2010/main" val="1984343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063563" cy="1600200"/>
          </a:xfrm>
        </p:spPr>
        <p:txBody>
          <a:bodyPr>
            <a:normAutofit fontScale="90000"/>
          </a:bodyPr>
          <a:lstStyle/>
          <a:p>
            <a:r>
              <a:rPr lang="es-ES" smtClean="0"/>
              <a:t>Actividad de Equipamiento</a:t>
            </a:r>
            <a:endParaRPr lang="es-ES"/>
          </a:p>
        </p:txBody>
      </p:sp>
      <p:sp>
        <p:nvSpPr>
          <p:cNvPr id="3" name="Content Placeholder 2"/>
          <p:cNvSpPr>
            <a:spLocks noGrp="1"/>
          </p:cNvSpPr>
          <p:nvPr>
            <p:ph idx="1"/>
          </p:nvPr>
        </p:nvSpPr>
        <p:spPr/>
        <p:txBody>
          <a:bodyPr>
            <a:normAutofit fontScale="85000" lnSpcReduction="20000"/>
          </a:bodyPr>
          <a:lstStyle/>
          <a:p>
            <a:pPr lvl="0"/>
            <a:r>
              <a:rPr lang="es-ES" dirty="0" smtClean="0"/>
              <a:t>Los participantes deben trabajar en grupos de 3</a:t>
            </a:r>
            <a:r>
              <a:rPr lang="es-ES" dirty="0" smtClean="0"/>
              <a:t> </a:t>
            </a:r>
          </a:p>
          <a:p>
            <a:pPr lvl="0"/>
            <a:r>
              <a:rPr lang="es-ES" dirty="0" smtClean="0"/>
              <a:t>Intente hacer una lluvia de ideas lo más pronto posible, ya que para muchas piezas de equipos tendrá que correr al Espacio CF</a:t>
            </a:r>
          </a:p>
          <a:p>
            <a:pPr lvl="0"/>
            <a:r>
              <a:rPr lang="es-ES" dirty="0" smtClean="0"/>
              <a:t>Piense en las necesidades de equipos para las actividades de niños/niñas, considerando la seguridad y salud</a:t>
            </a:r>
          </a:p>
          <a:p>
            <a:pPr lvl="0"/>
            <a:r>
              <a:rPr lang="es-ES" dirty="0" smtClean="0"/>
              <a:t>Tienen </a:t>
            </a:r>
            <a:r>
              <a:rPr lang="es-ES" b="1" dirty="0" smtClean="0"/>
              <a:t>5 minutos</a:t>
            </a:r>
          </a:p>
          <a:p>
            <a:pPr lvl="0"/>
            <a:r>
              <a:rPr lang="es-ES" dirty="0" smtClean="0"/>
              <a:t>El grupo que tenga a mayor cantidad de artículos en su lista gana</a:t>
            </a:r>
          </a:p>
        </p:txBody>
      </p:sp>
    </p:spTree>
    <p:extLst>
      <p:ext uri="{BB962C8B-B14F-4D97-AF65-F5344CB8AC3E}">
        <p14:creationId xmlns:p14="http://schemas.microsoft.com/office/powerpoint/2010/main" val="1907990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47082"/>
            <a:ext cx="6781800" cy="1600200"/>
          </a:xfrm>
        </p:spPr>
        <p:txBody>
          <a:bodyPr>
            <a:normAutofit/>
          </a:bodyPr>
          <a:lstStyle/>
          <a:p>
            <a:r>
              <a:rPr lang="es-ES" sz="4400" dirty="0" smtClean="0"/>
              <a:t>Categorías principales de Equipamiento- SHASS</a:t>
            </a:r>
            <a:endParaRPr lang="es-E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3790623"/>
              </p:ext>
            </p:extLst>
          </p:nvPr>
        </p:nvGraphicFramePr>
        <p:xfrm>
          <a:off x="101598" y="419986"/>
          <a:ext cx="8957733" cy="4465320"/>
        </p:xfrm>
        <a:graphic>
          <a:graphicData uri="http://schemas.openxmlformats.org/drawingml/2006/table">
            <a:tbl>
              <a:tblPr firstRow="1" bandRow="1">
                <a:tableStyleId>{69012ECD-51FC-41F1-AA8D-1B2483CD663E}</a:tableStyleId>
              </a:tblPr>
              <a:tblGrid>
                <a:gridCol w="1202267"/>
                <a:gridCol w="1100668"/>
                <a:gridCol w="1625600"/>
                <a:gridCol w="1591733"/>
                <a:gridCol w="1539486"/>
                <a:gridCol w="1897979"/>
              </a:tblGrid>
              <a:tr h="947156">
                <a:tc>
                  <a:txBody>
                    <a:bodyPr/>
                    <a:lstStyle/>
                    <a:p>
                      <a:pPr algn="ctr"/>
                      <a:r>
                        <a:rPr lang="es-ES" sz="2000" noProof="0" smtClean="0">
                          <a:latin typeface="Arial"/>
                          <a:cs typeface="Arial"/>
                        </a:rPr>
                        <a:t>Preparación</a:t>
                      </a:r>
                      <a:endParaRPr lang="es-ES" sz="2000" noProof="0">
                        <a:latin typeface="Arial"/>
                        <a:cs typeface="Arial"/>
                      </a:endParaRPr>
                    </a:p>
                  </a:txBody>
                  <a:tcPr>
                    <a:lnL w="12700" cap="flat" cmpd="sng" algn="ctr">
                      <a:solidFill>
                        <a:srgbClr val="AD0101"/>
                      </a:solidFill>
                      <a:prstDash val="solid"/>
                      <a:round/>
                      <a:headEnd type="none" w="med" len="med"/>
                      <a:tailEnd type="none" w="med" len="med"/>
                    </a:lnL>
                    <a:lnR w="12700" cap="flat" cmpd="sng" algn="ctr">
                      <a:solidFill>
                        <a:srgbClr val="AD0101"/>
                      </a:solidFill>
                      <a:prstDash val="solid"/>
                      <a:round/>
                      <a:headEnd type="none" w="med" len="med"/>
                      <a:tailEnd type="none" w="med" len="med"/>
                    </a:lnR>
                    <a:lnT w="12700" cap="flat" cmpd="sng" algn="ctr">
                      <a:solidFill>
                        <a:srgbClr val="AD0101"/>
                      </a:solidFill>
                      <a:prstDash val="solid"/>
                      <a:round/>
                      <a:headEnd type="none" w="med" len="med"/>
                      <a:tailEnd type="none" w="med" len="med"/>
                    </a:lnT>
                    <a:lnB w="12700" cap="flat" cmpd="sng" algn="ctr">
                      <a:solidFill>
                        <a:srgbClr val="AD0101"/>
                      </a:solidFill>
                      <a:prstDash val="solid"/>
                      <a:round/>
                      <a:headEnd type="none" w="med" len="med"/>
                      <a:tailEnd type="none" w="med" len="med"/>
                    </a:lnB>
                  </a:tcPr>
                </a:tc>
                <a:tc>
                  <a:txBody>
                    <a:bodyPr/>
                    <a:lstStyle/>
                    <a:p>
                      <a:pPr algn="ctr"/>
                      <a:r>
                        <a:rPr lang="es-ES" sz="2000" noProof="0" smtClean="0">
                          <a:latin typeface="Calibri"/>
                          <a:cs typeface="Calibri"/>
                        </a:rPr>
                        <a:t>Salud &amp; Higiene</a:t>
                      </a:r>
                      <a:endParaRPr lang="es-ES" sz="2000" noProof="0">
                        <a:latin typeface="Calibri"/>
                        <a:cs typeface="Calibri"/>
                      </a:endParaRPr>
                    </a:p>
                  </a:txBody>
                  <a:tcPr>
                    <a:lnL w="12700" cap="flat" cmpd="sng" algn="ctr">
                      <a:solidFill>
                        <a:srgbClr val="AD0101"/>
                      </a:solidFill>
                      <a:prstDash val="solid"/>
                      <a:round/>
                      <a:headEnd type="none" w="med" len="med"/>
                      <a:tailEnd type="none" w="med" len="med"/>
                    </a:lnL>
                    <a:lnR w="12700" cap="flat" cmpd="sng" algn="ctr">
                      <a:solidFill>
                        <a:srgbClr val="AD0101"/>
                      </a:solidFill>
                      <a:prstDash val="solid"/>
                      <a:round/>
                      <a:headEnd type="none" w="med" len="med"/>
                      <a:tailEnd type="none" w="med" len="med"/>
                    </a:lnR>
                    <a:lnT w="12700" cap="flat" cmpd="sng" algn="ctr">
                      <a:solidFill>
                        <a:srgbClr val="AD0101"/>
                      </a:solidFill>
                      <a:prstDash val="solid"/>
                      <a:round/>
                      <a:headEnd type="none" w="med" len="med"/>
                      <a:tailEnd type="none" w="med" len="med"/>
                    </a:lnT>
                    <a:lnB w="12700" cap="flat" cmpd="sng" algn="ctr">
                      <a:solidFill>
                        <a:srgbClr val="AD010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noProof="0" smtClean="0">
                          <a:latin typeface="Arial"/>
                          <a:cs typeface="Arial"/>
                        </a:rPr>
                        <a:t>Actividades</a:t>
                      </a:r>
                      <a:endParaRPr lang="es-ES" sz="2000" noProof="0" smtClean="0">
                        <a:latin typeface="Arial"/>
                        <a:cs typeface="Arial"/>
                      </a:endParaRPr>
                    </a:p>
                  </a:txBody>
                  <a:tcPr>
                    <a:lnL w="12700" cap="flat" cmpd="sng" algn="ctr">
                      <a:solidFill>
                        <a:srgbClr val="AD0101"/>
                      </a:solidFill>
                      <a:prstDash val="solid"/>
                      <a:round/>
                      <a:headEnd type="none" w="med" len="med"/>
                      <a:tailEnd type="none" w="med" len="med"/>
                    </a:lnL>
                    <a:lnR w="12700" cap="flat" cmpd="sng" algn="ctr">
                      <a:solidFill>
                        <a:srgbClr val="AD0101"/>
                      </a:solidFill>
                      <a:prstDash val="solid"/>
                      <a:round/>
                      <a:headEnd type="none" w="med" len="med"/>
                      <a:tailEnd type="none" w="med" len="med"/>
                    </a:lnR>
                    <a:lnT w="12700" cap="flat" cmpd="sng" algn="ctr">
                      <a:solidFill>
                        <a:srgbClr val="AD0101"/>
                      </a:solidFill>
                      <a:prstDash val="solid"/>
                      <a:round/>
                      <a:headEnd type="none" w="med" len="med"/>
                      <a:tailEnd type="none" w="med" len="med"/>
                    </a:lnT>
                    <a:lnB w="12700" cap="flat" cmpd="sng" algn="ctr">
                      <a:solidFill>
                        <a:srgbClr val="AD0101"/>
                      </a:solidFill>
                      <a:prstDash val="solid"/>
                      <a:round/>
                      <a:headEnd type="none" w="med" len="med"/>
                      <a:tailEnd type="none" w="med" len="med"/>
                    </a:lnB>
                  </a:tcPr>
                </a:tc>
                <a:tc>
                  <a:txBody>
                    <a:bodyPr/>
                    <a:lstStyle/>
                    <a:p>
                      <a:pPr algn="ctr"/>
                      <a:r>
                        <a:rPr lang="es-ES" sz="2000" noProof="0" smtClean="0">
                          <a:latin typeface="Arial"/>
                          <a:cs typeface="Arial"/>
                        </a:rPr>
                        <a:t>Seguridad personal</a:t>
                      </a:r>
                      <a:endParaRPr lang="es-ES" sz="2000" noProof="0">
                        <a:latin typeface="Arial"/>
                        <a:cs typeface="Arial"/>
                      </a:endParaRPr>
                    </a:p>
                  </a:txBody>
                  <a:tcPr>
                    <a:lnL w="12700" cap="flat" cmpd="sng" algn="ctr">
                      <a:solidFill>
                        <a:srgbClr val="AD0101"/>
                      </a:solidFill>
                      <a:prstDash val="solid"/>
                      <a:round/>
                      <a:headEnd type="none" w="med" len="med"/>
                      <a:tailEnd type="none" w="med" len="med"/>
                    </a:lnL>
                    <a:lnR w="12700" cap="flat" cmpd="sng" algn="ctr">
                      <a:solidFill>
                        <a:srgbClr val="AD0101"/>
                      </a:solidFill>
                      <a:prstDash val="solid"/>
                      <a:round/>
                      <a:headEnd type="none" w="med" len="med"/>
                      <a:tailEnd type="none" w="med" len="med"/>
                    </a:lnR>
                    <a:lnT w="12700" cap="flat" cmpd="sng" algn="ctr">
                      <a:solidFill>
                        <a:srgbClr val="AD0101"/>
                      </a:solidFill>
                      <a:prstDash val="solid"/>
                      <a:round/>
                      <a:headEnd type="none" w="med" len="med"/>
                      <a:tailEnd type="none" w="med" len="med"/>
                    </a:lnT>
                    <a:lnB w="12700" cap="flat" cmpd="sng" algn="ctr">
                      <a:solidFill>
                        <a:srgbClr val="AD010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aseline="0" noProof="0" smtClean="0">
                          <a:latin typeface="Arial"/>
                          <a:cs typeface="Arial"/>
                        </a:rPr>
                        <a:t>Securidad de cosas </a:t>
                      </a:r>
                      <a:endParaRPr lang="es-ES" sz="2000" noProof="0" smtClean="0">
                        <a:latin typeface="Arial"/>
                        <a:cs typeface="Arial"/>
                      </a:endParaRPr>
                    </a:p>
                    <a:p>
                      <a:pPr algn="ctr"/>
                      <a:endParaRPr lang="es-ES" sz="2000" noProof="0">
                        <a:latin typeface="Arial"/>
                        <a:cs typeface="Arial"/>
                      </a:endParaRPr>
                    </a:p>
                  </a:txBody>
                  <a:tcPr>
                    <a:lnL w="12700" cap="flat" cmpd="sng" algn="ctr">
                      <a:solidFill>
                        <a:srgbClr val="AD0101"/>
                      </a:solidFill>
                      <a:prstDash val="solid"/>
                      <a:round/>
                      <a:headEnd type="none" w="med" len="med"/>
                      <a:tailEnd type="none" w="med" len="med"/>
                    </a:lnL>
                    <a:lnR w="12700" cap="flat" cmpd="sng" algn="ctr">
                      <a:solidFill>
                        <a:srgbClr val="AD0101"/>
                      </a:solidFill>
                      <a:prstDash val="solid"/>
                      <a:round/>
                      <a:headEnd type="none" w="med" len="med"/>
                      <a:tailEnd type="none" w="med" len="med"/>
                    </a:lnR>
                    <a:lnT w="12700" cap="flat" cmpd="sng" algn="ctr">
                      <a:solidFill>
                        <a:srgbClr val="AD0101"/>
                      </a:solidFill>
                      <a:prstDash val="solid"/>
                      <a:round/>
                      <a:headEnd type="none" w="med" len="med"/>
                      <a:tailEnd type="none" w="med" len="med"/>
                    </a:lnT>
                    <a:lnB w="12700" cap="flat" cmpd="sng" algn="ctr">
                      <a:solidFill>
                        <a:srgbClr val="AD0101"/>
                      </a:solidFill>
                      <a:prstDash val="solid"/>
                      <a:round/>
                      <a:headEnd type="none" w="med" len="med"/>
                      <a:tailEnd type="none" w="med" len="med"/>
                    </a:lnB>
                  </a:tcPr>
                </a:tc>
                <a:tc>
                  <a:txBody>
                    <a:bodyPr/>
                    <a:lstStyle/>
                    <a:p>
                      <a:pPr algn="ctr"/>
                      <a:r>
                        <a:rPr lang="es-ES" sz="2000" baseline="0" noProof="0" dirty="0" smtClean="0">
                          <a:latin typeface="Arial"/>
                          <a:cs typeface="Arial"/>
                        </a:rPr>
                        <a:t>Dotación de Personal &amp; Capacitación</a:t>
                      </a:r>
                      <a:endParaRPr lang="es-ES" sz="2000" noProof="0" dirty="0">
                        <a:latin typeface="Arial"/>
                        <a:cs typeface="Arial"/>
                      </a:endParaRPr>
                    </a:p>
                  </a:txBody>
                  <a:tcPr>
                    <a:lnL w="12700" cap="flat" cmpd="sng" algn="ctr">
                      <a:solidFill>
                        <a:srgbClr val="AD0101"/>
                      </a:solidFill>
                      <a:prstDash val="solid"/>
                      <a:round/>
                      <a:headEnd type="none" w="med" len="med"/>
                      <a:tailEnd type="none" w="med" len="med"/>
                    </a:lnL>
                    <a:lnR w="12700" cap="flat" cmpd="sng" algn="ctr">
                      <a:solidFill>
                        <a:srgbClr val="AD0101"/>
                      </a:solidFill>
                      <a:prstDash val="solid"/>
                      <a:round/>
                      <a:headEnd type="none" w="med" len="med"/>
                      <a:tailEnd type="none" w="med" len="med"/>
                    </a:lnR>
                    <a:lnT w="12700" cap="flat" cmpd="sng" algn="ctr">
                      <a:solidFill>
                        <a:srgbClr val="AD0101"/>
                      </a:solidFill>
                      <a:prstDash val="solid"/>
                      <a:round/>
                      <a:headEnd type="none" w="med" len="med"/>
                      <a:tailEnd type="none" w="med" len="med"/>
                    </a:lnT>
                    <a:lnB w="12700" cap="flat" cmpd="sng" algn="ctr">
                      <a:solidFill>
                        <a:srgbClr val="AD0101"/>
                      </a:solidFill>
                      <a:prstDash val="solid"/>
                      <a:round/>
                      <a:headEnd type="none" w="med" len="med"/>
                      <a:tailEnd type="none" w="med" len="med"/>
                    </a:lnB>
                  </a:tcPr>
                </a:tc>
              </a:tr>
              <a:tr h="2769712">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s-ES" sz="1700" noProof="0" smtClean="0">
                          <a:latin typeface="Calibri"/>
                          <a:cs typeface="Calibri"/>
                        </a:rPr>
                        <a:t>Cercar</a:t>
                      </a:r>
                      <a:r>
                        <a:rPr lang="es-ES" sz="1700" baseline="0" noProof="0" smtClean="0">
                          <a:latin typeface="Calibri"/>
                          <a:cs typeface="Calibri"/>
                        </a:rPr>
                        <a:t> el perímetro</a:t>
                      </a:r>
                      <a:r>
                        <a:rPr lang="es-ES" sz="1700" noProof="0" smtClean="0">
                          <a:latin typeface="Calibri"/>
                          <a:cs typeface="Calibri"/>
                        </a:rPr>
                        <a:t> </a:t>
                      </a:r>
                    </a:p>
                    <a:p>
                      <a:pPr marL="285750" indent="-285750" algn="l">
                        <a:buFont typeface="Arial"/>
                        <a:buChar char="•"/>
                      </a:pPr>
                      <a:r>
                        <a:rPr lang="es-ES" sz="1700" noProof="0" smtClean="0">
                          <a:latin typeface="Calibri"/>
                          <a:cs typeface="Calibri"/>
                        </a:rPr>
                        <a:t>Carpa</a:t>
                      </a:r>
                    </a:p>
                    <a:p>
                      <a:pPr marL="285750" indent="-285750" algn="l">
                        <a:buFont typeface="Arial"/>
                        <a:buChar char="•"/>
                      </a:pPr>
                      <a:r>
                        <a:rPr lang="es-ES" sz="1700" noProof="0" smtClean="0">
                          <a:latin typeface="Calibri"/>
                          <a:cs typeface="Calibri"/>
                        </a:rPr>
                        <a:t>Piso</a:t>
                      </a:r>
                    </a:p>
                    <a:p>
                      <a:pPr marL="285750" indent="-285750" algn="l">
                        <a:buFont typeface="Arial"/>
                        <a:buChar char="•"/>
                      </a:pPr>
                      <a:r>
                        <a:rPr lang="es-ES" sz="1700" noProof="0" smtClean="0">
                          <a:latin typeface="Calibri"/>
                          <a:cs typeface="Calibri"/>
                        </a:rPr>
                        <a:t>Soga</a:t>
                      </a:r>
                      <a:endParaRPr lang="es-ES" sz="1700" noProof="0" smtClean="0">
                        <a:latin typeface="Calibri"/>
                        <a:cs typeface="Calibri"/>
                      </a:endParaRPr>
                    </a:p>
                  </a:txBody>
                  <a:tcPr>
                    <a:lnL w="12700" cap="flat" cmpd="sng" algn="ctr">
                      <a:solidFill>
                        <a:srgbClr val="AD0101"/>
                      </a:solidFill>
                      <a:prstDash val="solid"/>
                      <a:round/>
                      <a:headEnd type="none" w="med" len="med"/>
                      <a:tailEnd type="none" w="med" len="med"/>
                    </a:lnL>
                    <a:lnR w="12700" cap="flat" cmpd="sng" algn="ctr">
                      <a:solidFill>
                        <a:srgbClr val="AD0101"/>
                      </a:solidFill>
                      <a:prstDash val="solid"/>
                      <a:round/>
                      <a:headEnd type="none" w="med" len="med"/>
                      <a:tailEnd type="none" w="med" len="med"/>
                    </a:lnR>
                    <a:lnT w="12700" cap="flat" cmpd="sng" algn="ctr">
                      <a:solidFill>
                        <a:srgbClr val="AD0101"/>
                      </a:solidFill>
                      <a:prstDash val="solid"/>
                      <a:round/>
                      <a:headEnd type="none" w="med" len="med"/>
                      <a:tailEnd type="none" w="med" len="med"/>
                    </a:lnT>
                    <a:lnB w="12700" cap="flat" cmpd="sng" algn="ctr">
                      <a:solidFill>
                        <a:srgbClr val="AD0101"/>
                      </a:solidFill>
                      <a:prstDash val="solid"/>
                      <a:round/>
                      <a:headEnd type="none" w="med" len="med"/>
                      <a:tailEnd type="none" w="med" len="med"/>
                    </a:lnB>
                  </a:tcPr>
                </a:tc>
                <a:tc>
                  <a:txBody>
                    <a:bodyPr/>
                    <a:lstStyle/>
                    <a:p>
                      <a:pPr marL="285750" indent="-285750" algn="l">
                        <a:buFont typeface="Arial"/>
                        <a:buChar char="•"/>
                      </a:pPr>
                      <a:r>
                        <a:rPr lang="es-ES" sz="1700" noProof="0" smtClean="0">
                          <a:latin typeface="Calibri"/>
                          <a:cs typeface="Calibri"/>
                        </a:rPr>
                        <a:t>Agua</a:t>
                      </a:r>
                    </a:p>
                    <a:p>
                      <a:pPr marL="285750" indent="-285750" algn="l">
                        <a:buFont typeface="Arial"/>
                        <a:buChar char="•"/>
                      </a:pPr>
                      <a:r>
                        <a:rPr lang="es-ES" sz="1700" noProof="0" smtClean="0">
                          <a:latin typeface="Calibri"/>
                          <a:cs typeface="Calibri"/>
                        </a:rPr>
                        <a:t>Filtros</a:t>
                      </a:r>
                      <a:r>
                        <a:rPr lang="es-ES" sz="1700" baseline="0" noProof="0" smtClean="0">
                          <a:latin typeface="Calibri"/>
                          <a:cs typeface="Calibri"/>
                        </a:rPr>
                        <a:t> de agua</a:t>
                      </a:r>
                      <a:endParaRPr lang="es-ES" sz="1700" noProof="0" smtClean="0">
                        <a:latin typeface="Calibri"/>
                        <a:cs typeface="Calibri"/>
                      </a:endParaRPr>
                    </a:p>
                    <a:p>
                      <a:pPr marL="285750" indent="-285750" algn="l">
                        <a:buFont typeface="Arial"/>
                        <a:buChar char="•"/>
                      </a:pPr>
                      <a:r>
                        <a:rPr lang="es-ES" sz="1700" noProof="0" smtClean="0">
                          <a:latin typeface="Calibri"/>
                          <a:cs typeface="Calibri"/>
                        </a:rPr>
                        <a:t>vasos </a:t>
                      </a:r>
                    </a:p>
                    <a:p>
                      <a:pPr marL="285750" indent="-285750" algn="l">
                        <a:buFont typeface="Arial"/>
                        <a:buChar char="•"/>
                      </a:pPr>
                      <a:r>
                        <a:rPr lang="es-ES" sz="1700" noProof="0" smtClean="0">
                          <a:latin typeface="Calibri"/>
                          <a:cs typeface="Calibri"/>
                        </a:rPr>
                        <a:t>jabón</a:t>
                      </a:r>
                    </a:p>
                    <a:p>
                      <a:pPr marL="285750" indent="-285750" algn="l">
                        <a:buFont typeface="Arial"/>
                        <a:buChar char="•"/>
                      </a:pPr>
                      <a:endParaRPr lang="es-ES" sz="1700" noProof="0">
                        <a:latin typeface="Calibri"/>
                        <a:cs typeface="Calibri"/>
                      </a:endParaRPr>
                    </a:p>
                  </a:txBody>
                  <a:tcPr>
                    <a:lnL w="12700" cap="flat" cmpd="sng" algn="ctr">
                      <a:solidFill>
                        <a:srgbClr val="AD0101"/>
                      </a:solidFill>
                      <a:prstDash val="solid"/>
                      <a:round/>
                      <a:headEnd type="none" w="med" len="med"/>
                      <a:tailEnd type="none" w="med" len="med"/>
                    </a:lnL>
                    <a:lnR w="12700" cap="flat" cmpd="sng" algn="ctr">
                      <a:solidFill>
                        <a:srgbClr val="AD0101"/>
                      </a:solidFill>
                      <a:prstDash val="solid"/>
                      <a:round/>
                      <a:headEnd type="none" w="med" len="med"/>
                      <a:tailEnd type="none" w="med" len="med"/>
                    </a:lnR>
                    <a:lnT w="12700" cap="flat" cmpd="sng" algn="ctr">
                      <a:solidFill>
                        <a:srgbClr val="AD0101"/>
                      </a:solidFill>
                      <a:prstDash val="solid"/>
                      <a:round/>
                      <a:headEnd type="none" w="med" len="med"/>
                      <a:tailEnd type="none" w="med" len="med"/>
                    </a:lnT>
                    <a:lnB w="12700" cap="flat" cmpd="sng" algn="ctr">
                      <a:solidFill>
                        <a:srgbClr val="AD0101"/>
                      </a:solidFill>
                      <a:prstDash val="solid"/>
                      <a:round/>
                      <a:headEnd type="none" w="med" len="med"/>
                      <a:tailEnd type="none" w="med" len="med"/>
                    </a:lnB>
                  </a:tcPr>
                </a:tc>
                <a:tc>
                  <a:txBody>
                    <a:bodyPr/>
                    <a:lstStyle/>
                    <a:p>
                      <a:pPr marL="285750" indent="-285750" algn="l">
                        <a:buFont typeface="Arial"/>
                        <a:buChar char="•"/>
                      </a:pPr>
                      <a:r>
                        <a:rPr lang="es-ES" sz="1700" noProof="0" dirty="0" smtClean="0">
                          <a:latin typeface="Calibri"/>
                          <a:cs typeface="Calibri"/>
                        </a:rPr>
                        <a:t>Juguetes &amp; juegos recreativos</a:t>
                      </a:r>
                    </a:p>
                    <a:p>
                      <a:pPr marL="285750" indent="-285750" algn="l">
                        <a:buFont typeface="Arial"/>
                        <a:buChar char="•"/>
                      </a:pPr>
                      <a:r>
                        <a:rPr lang="es-ES" sz="1700" noProof="0" dirty="0" smtClean="0">
                          <a:latin typeface="Calibri"/>
                          <a:cs typeface="Calibri"/>
                        </a:rPr>
                        <a:t>Materiales creativos</a:t>
                      </a:r>
                    </a:p>
                    <a:p>
                      <a:pPr marL="285750" indent="-285750" algn="l">
                        <a:buFont typeface="Arial"/>
                        <a:buChar char="•"/>
                      </a:pPr>
                      <a:r>
                        <a:rPr lang="es-ES" sz="1700" noProof="0" dirty="0" smtClean="0">
                          <a:latin typeface="Calibri"/>
                          <a:cs typeface="Calibri"/>
                        </a:rPr>
                        <a:t>Equipamiento para</a:t>
                      </a:r>
                      <a:r>
                        <a:rPr lang="es-ES" sz="1700" baseline="0" noProof="0" dirty="0" smtClean="0">
                          <a:latin typeface="Calibri"/>
                          <a:cs typeface="Calibri"/>
                        </a:rPr>
                        <a:t> deportes</a:t>
                      </a:r>
                    </a:p>
                    <a:p>
                      <a:pPr marL="285750" indent="-285750" algn="l">
                        <a:buFont typeface="Arial"/>
                        <a:buChar char="•"/>
                      </a:pPr>
                      <a:r>
                        <a:rPr lang="es-ES" sz="1700" baseline="0" noProof="0" dirty="0" smtClean="0">
                          <a:latin typeface="Calibri"/>
                          <a:cs typeface="Calibri"/>
                        </a:rPr>
                        <a:t>Material educativo</a:t>
                      </a:r>
                      <a:endParaRPr lang="es-ES" sz="1700" noProof="0" dirty="0" smtClean="0">
                        <a:latin typeface="Calibri"/>
                        <a:cs typeface="Calibri"/>
                      </a:endParaRPr>
                    </a:p>
                    <a:p>
                      <a:pPr marL="285750" indent="-285750" algn="l">
                        <a:buFont typeface="Arial"/>
                        <a:buChar char="•"/>
                      </a:pPr>
                      <a:r>
                        <a:rPr lang="es-ES" sz="1700" noProof="0" dirty="0" smtClean="0">
                          <a:latin typeface="Calibri"/>
                          <a:cs typeface="Calibri"/>
                        </a:rPr>
                        <a:t>Petates</a:t>
                      </a:r>
                      <a:r>
                        <a:rPr lang="es-ES" sz="1700" baseline="0" noProof="0" dirty="0" smtClean="0">
                          <a:latin typeface="Calibri"/>
                          <a:cs typeface="Calibri"/>
                        </a:rPr>
                        <a:t> para el suelo</a:t>
                      </a:r>
                      <a:endParaRPr lang="es-ES" sz="1700" noProof="0" dirty="0" smtClean="0">
                        <a:latin typeface="Calibri"/>
                        <a:cs typeface="Calibri"/>
                      </a:endParaRPr>
                    </a:p>
                    <a:p>
                      <a:pPr marL="285750" indent="-285750" algn="l">
                        <a:buFont typeface="Arial"/>
                        <a:buChar char="•"/>
                      </a:pPr>
                      <a:endParaRPr lang="es-ES" sz="1700" noProof="0" dirty="0">
                        <a:latin typeface="Calibri"/>
                        <a:cs typeface="Calibri"/>
                      </a:endParaRPr>
                    </a:p>
                  </a:txBody>
                  <a:tcPr>
                    <a:lnL w="12700" cap="flat" cmpd="sng" algn="ctr">
                      <a:solidFill>
                        <a:srgbClr val="AD0101"/>
                      </a:solidFill>
                      <a:prstDash val="solid"/>
                      <a:round/>
                      <a:headEnd type="none" w="med" len="med"/>
                      <a:tailEnd type="none" w="med" len="med"/>
                    </a:lnL>
                    <a:lnR w="12700" cap="flat" cmpd="sng" algn="ctr">
                      <a:solidFill>
                        <a:srgbClr val="AD0101"/>
                      </a:solidFill>
                      <a:prstDash val="solid"/>
                      <a:round/>
                      <a:headEnd type="none" w="med" len="med"/>
                      <a:tailEnd type="none" w="med" len="med"/>
                    </a:lnR>
                    <a:lnT w="12700" cap="flat" cmpd="sng" algn="ctr">
                      <a:solidFill>
                        <a:srgbClr val="AD0101"/>
                      </a:solidFill>
                      <a:prstDash val="solid"/>
                      <a:round/>
                      <a:headEnd type="none" w="med" len="med"/>
                      <a:tailEnd type="none" w="med" len="med"/>
                    </a:lnT>
                    <a:lnB w="12700" cap="flat" cmpd="sng" algn="ctr">
                      <a:solidFill>
                        <a:srgbClr val="AD0101"/>
                      </a:solidFill>
                      <a:prstDash val="solid"/>
                      <a:round/>
                      <a:headEnd type="none" w="med" len="med"/>
                      <a:tailEnd type="none" w="med" len="med"/>
                    </a:lnB>
                  </a:tcPr>
                </a:tc>
                <a:tc>
                  <a:txBody>
                    <a:bodyPr/>
                    <a:lstStyle/>
                    <a:p>
                      <a:pPr marL="285750" indent="-285750" algn="l">
                        <a:buFont typeface="Arial"/>
                        <a:buChar char="•"/>
                      </a:pPr>
                      <a:r>
                        <a:rPr lang="es-ES" sz="1700" noProof="0" dirty="0" smtClean="0">
                          <a:latin typeface="Calibri"/>
                          <a:cs typeface="Calibri"/>
                        </a:rPr>
                        <a:t>Extinguidor</a:t>
                      </a:r>
                      <a:r>
                        <a:rPr lang="es-ES" sz="1700" baseline="0" noProof="0" dirty="0" smtClean="0">
                          <a:latin typeface="Calibri"/>
                          <a:cs typeface="Calibri"/>
                        </a:rPr>
                        <a:t> de incendio</a:t>
                      </a:r>
                    </a:p>
                    <a:p>
                      <a:pPr marL="285750" indent="-285750" algn="l">
                        <a:buFont typeface="Arial"/>
                        <a:buChar char="•"/>
                      </a:pPr>
                      <a:r>
                        <a:rPr lang="es-ES" sz="1700" baseline="0" noProof="0" dirty="0" smtClean="0">
                          <a:latin typeface="Calibri"/>
                          <a:cs typeface="Calibri"/>
                        </a:rPr>
                        <a:t>Botiquín de primeros auxilios</a:t>
                      </a:r>
                    </a:p>
                    <a:p>
                      <a:pPr marL="285750" indent="-285750" algn="l">
                        <a:buFont typeface="Arial"/>
                        <a:buChar char="•"/>
                      </a:pPr>
                      <a:r>
                        <a:rPr lang="es-ES" sz="1700" baseline="0" noProof="0" dirty="0" smtClean="0">
                          <a:latin typeface="Calibri"/>
                          <a:cs typeface="Calibri"/>
                        </a:rPr>
                        <a:t>Malla (para la sombra)</a:t>
                      </a:r>
                      <a:endParaRPr lang="es-ES" sz="1700" noProof="0" dirty="0" smtClean="0">
                        <a:latin typeface="Calibri"/>
                        <a:cs typeface="Calibri"/>
                      </a:endParaRPr>
                    </a:p>
                    <a:p>
                      <a:pPr marL="285750" indent="-285750" algn="l">
                        <a:buFont typeface="Arial"/>
                        <a:buChar char="•"/>
                      </a:pPr>
                      <a:endParaRPr lang="es-ES" sz="1700" noProof="0" dirty="0">
                        <a:latin typeface="Calibri"/>
                        <a:cs typeface="Calibri"/>
                      </a:endParaRPr>
                    </a:p>
                  </a:txBody>
                  <a:tcPr>
                    <a:lnL w="12700" cap="flat" cmpd="sng" algn="ctr">
                      <a:solidFill>
                        <a:srgbClr val="AD0101"/>
                      </a:solidFill>
                      <a:prstDash val="solid"/>
                      <a:round/>
                      <a:headEnd type="none" w="med" len="med"/>
                      <a:tailEnd type="none" w="med" len="med"/>
                    </a:lnL>
                    <a:lnR w="12700" cap="flat" cmpd="sng" algn="ctr">
                      <a:solidFill>
                        <a:srgbClr val="AD0101"/>
                      </a:solidFill>
                      <a:prstDash val="solid"/>
                      <a:round/>
                      <a:headEnd type="none" w="med" len="med"/>
                      <a:tailEnd type="none" w="med" len="med"/>
                    </a:lnR>
                    <a:lnT w="12700" cap="flat" cmpd="sng" algn="ctr">
                      <a:solidFill>
                        <a:srgbClr val="AD0101"/>
                      </a:solidFill>
                      <a:prstDash val="solid"/>
                      <a:round/>
                      <a:headEnd type="none" w="med" len="med"/>
                      <a:tailEnd type="none" w="med" len="med"/>
                    </a:lnT>
                    <a:lnB w="12700" cap="flat" cmpd="sng" algn="ctr">
                      <a:solidFill>
                        <a:srgbClr val="AD0101"/>
                      </a:solidFill>
                      <a:prstDash val="solid"/>
                      <a:round/>
                      <a:headEnd type="none" w="med" len="med"/>
                      <a:tailEnd type="none" w="med" len="med"/>
                    </a:lnB>
                  </a:tcPr>
                </a:tc>
                <a:tc>
                  <a:txBody>
                    <a:bodyPr/>
                    <a:lstStyle/>
                    <a:p>
                      <a:pPr marL="285750" indent="-285750" algn="l">
                        <a:buFont typeface="Arial"/>
                        <a:buChar char="•"/>
                      </a:pPr>
                      <a:r>
                        <a:rPr lang="es-ES" sz="1700" noProof="0" dirty="0" smtClean="0">
                          <a:latin typeface="Calibri"/>
                          <a:cs typeface="Calibri"/>
                        </a:rPr>
                        <a:t>Baúl o estante que se pueda</a:t>
                      </a:r>
                      <a:r>
                        <a:rPr lang="es-ES" sz="1700" baseline="0" noProof="0" dirty="0" smtClean="0">
                          <a:latin typeface="Calibri"/>
                          <a:cs typeface="Calibri"/>
                        </a:rPr>
                        <a:t> trancar</a:t>
                      </a:r>
                    </a:p>
                    <a:p>
                      <a:pPr marL="285750" indent="-285750" algn="l">
                        <a:buFont typeface="Arial"/>
                        <a:buChar char="•"/>
                      </a:pPr>
                      <a:r>
                        <a:rPr lang="es-ES" sz="1700" baseline="0" noProof="0" dirty="0" smtClean="0">
                          <a:latin typeface="Calibri"/>
                          <a:cs typeface="Calibri"/>
                        </a:rPr>
                        <a:t>Candado</a:t>
                      </a:r>
                    </a:p>
                    <a:p>
                      <a:pPr marL="285750" indent="-285750" algn="l">
                        <a:buFont typeface="Arial"/>
                        <a:buChar char="•"/>
                      </a:pPr>
                      <a:r>
                        <a:rPr lang="es-ES" sz="1700" baseline="0" noProof="0" dirty="0" smtClean="0">
                          <a:latin typeface="Calibri"/>
                          <a:cs typeface="Calibri"/>
                        </a:rPr>
                        <a:t>Radio /comunicación</a:t>
                      </a:r>
                    </a:p>
                    <a:p>
                      <a:pPr marL="285750" indent="-285750" algn="l">
                        <a:buFont typeface="Arial"/>
                        <a:buChar char="•"/>
                      </a:pPr>
                      <a:r>
                        <a:rPr lang="es-ES" sz="1700" baseline="0" noProof="0" dirty="0" smtClean="0">
                          <a:latin typeface="Calibri"/>
                          <a:cs typeface="Calibri"/>
                        </a:rPr>
                        <a:t>Libro de registro</a:t>
                      </a:r>
                      <a:endParaRPr lang="es-ES" sz="1700" noProof="0" dirty="0">
                        <a:latin typeface="Calibri"/>
                        <a:cs typeface="Calibri"/>
                      </a:endParaRPr>
                    </a:p>
                  </a:txBody>
                  <a:tcPr>
                    <a:lnL w="12700" cap="flat" cmpd="sng" algn="ctr">
                      <a:solidFill>
                        <a:srgbClr val="AD0101"/>
                      </a:solidFill>
                      <a:prstDash val="solid"/>
                      <a:round/>
                      <a:headEnd type="none" w="med" len="med"/>
                      <a:tailEnd type="none" w="med" len="med"/>
                    </a:lnL>
                    <a:lnR w="12700" cap="flat" cmpd="sng" algn="ctr">
                      <a:solidFill>
                        <a:srgbClr val="AD0101"/>
                      </a:solidFill>
                      <a:prstDash val="solid"/>
                      <a:round/>
                      <a:headEnd type="none" w="med" len="med"/>
                      <a:tailEnd type="none" w="med" len="med"/>
                    </a:lnR>
                    <a:lnT w="12700" cap="flat" cmpd="sng" algn="ctr">
                      <a:solidFill>
                        <a:srgbClr val="AD0101"/>
                      </a:solidFill>
                      <a:prstDash val="solid"/>
                      <a:round/>
                      <a:headEnd type="none" w="med" len="med"/>
                      <a:tailEnd type="none" w="med" len="med"/>
                    </a:lnT>
                    <a:lnB w="12700" cap="flat" cmpd="sng" algn="ctr">
                      <a:solidFill>
                        <a:srgbClr val="AD0101"/>
                      </a:solidFill>
                      <a:prstDash val="solid"/>
                      <a:round/>
                      <a:headEnd type="none" w="med" len="med"/>
                      <a:tailEnd type="none" w="med" len="med"/>
                    </a:lnB>
                  </a:tcPr>
                </a:tc>
                <a:tc>
                  <a:txBody>
                    <a:bodyPr/>
                    <a:lstStyle/>
                    <a:p>
                      <a:pPr marL="285750" indent="-285750" algn="l">
                        <a:buFont typeface="Arial"/>
                        <a:buChar char="•"/>
                      </a:pPr>
                      <a:r>
                        <a:rPr lang="es-ES" sz="1700" baseline="0" noProof="0" dirty="0" smtClean="0">
                          <a:latin typeface="Calibri"/>
                          <a:cs typeface="Calibri"/>
                        </a:rPr>
                        <a:t>Bloque de hojas para notas</a:t>
                      </a:r>
                    </a:p>
                    <a:p>
                      <a:pPr marL="285750" indent="-285750" algn="l">
                        <a:buFont typeface="Arial"/>
                        <a:buChar char="•"/>
                      </a:pPr>
                      <a:r>
                        <a:rPr lang="es-ES" sz="1700" baseline="0" noProof="0" dirty="0" smtClean="0">
                          <a:latin typeface="Calibri"/>
                          <a:cs typeface="Calibri"/>
                        </a:rPr>
                        <a:t>Manuales</a:t>
                      </a:r>
                    </a:p>
                    <a:p>
                      <a:pPr marL="285750" indent="-285750" algn="l">
                        <a:buFont typeface="Arial"/>
                        <a:buChar char="•"/>
                      </a:pPr>
                      <a:r>
                        <a:rPr lang="es-ES" sz="1700" baseline="0" noProof="0" dirty="0" smtClean="0">
                          <a:latin typeface="Calibri"/>
                          <a:cs typeface="Calibri"/>
                        </a:rPr>
                        <a:t>Bolígrafos</a:t>
                      </a:r>
                    </a:p>
                    <a:p>
                      <a:pPr marL="285750" indent="-285750" algn="l">
                        <a:buFont typeface="Arial"/>
                        <a:buChar char="•"/>
                      </a:pPr>
                      <a:r>
                        <a:rPr lang="es-ES" sz="1700" baseline="0" noProof="0" dirty="0" smtClean="0">
                          <a:latin typeface="Calibri"/>
                          <a:cs typeface="Calibri"/>
                        </a:rPr>
                        <a:t>Recursos para eventos de capacitación </a:t>
                      </a:r>
                      <a:endParaRPr lang="es-ES" sz="1700" baseline="0" noProof="0" dirty="0" smtClean="0">
                        <a:latin typeface="Calibri"/>
                        <a:cs typeface="Calibri"/>
                      </a:endParaRPr>
                    </a:p>
                  </a:txBody>
                  <a:tcPr>
                    <a:lnL w="12700" cap="flat" cmpd="sng" algn="ctr">
                      <a:solidFill>
                        <a:srgbClr val="AD0101"/>
                      </a:solidFill>
                      <a:prstDash val="solid"/>
                      <a:round/>
                      <a:headEnd type="none" w="med" len="med"/>
                      <a:tailEnd type="none" w="med" len="med"/>
                    </a:lnL>
                    <a:lnR w="12700" cap="flat" cmpd="sng" algn="ctr">
                      <a:solidFill>
                        <a:srgbClr val="AD0101"/>
                      </a:solidFill>
                      <a:prstDash val="solid"/>
                      <a:round/>
                      <a:headEnd type="none" w="med" len="med"/>
                      <a:tailEnd type="none" w="med" len="med"/>
                    </a:lnR>
                    <a:lnT w="12700" cap="flat" cmpd="sng" algn="ctr">
                      <a:solidFill>
                        <a:srgbClr val="AD0101"/>
                      </a:solidFill>
                      <a:prstDash val="solid"/>
                      <a:round/>
                      <a:headEnd type="none" w="med" len="med"/>
                      <a:tailEnd type="none" w="med" len="med"/>
                    </a:lnT>
                    <a:lnB w="12700" cap="flat" cmpd="sng" algn="ctr">
                      <a:solidFill>
                        <a:srgbClr val="AD010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99450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Factores que influyen en la selección del equipo</a:t>
            </a:r>
            <a:endParaRPr lang="es-E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80251519"/>
              </p:ext>
            </p:extLst>
          </p:nvPr>
        </p:nvGraphicFramePr>
        <p:xfrm>
          <a:off x="762000" y="533400"/>
          <a:ext cx="7543800" cy="3992880"/>
        </p:xfrm>
        <a:graphic>
          <a:graphicData uri="http://schemas.openxmlformats.org/drawingml/2006/table">
            <a:tbl>
              <a:tblPr firstRow="1" bandRow="1">
                <a:tableStyleId>{5C22544A-7EE6-4342-B048-85BDC9FD1C3A}</a:tableStyleId>
              </a:tblPr>
              <a:tblGrid>
                <a:gridCol w="571500"/>
                <a:gridCol w="6972300"/>
              </a:tblGrid>
              <a:tr h="370840">
                <a:tc gridSpan="2">
                  <a:txBody>
                    <a:bodyPr/>
                    <a:lstStyle/>
                    <a:p>
                      <a:pPr algn="ctr"/>
                      <a:r>
                        <a:rPr lang="en-US" sz="2200" dirty="0" smtClean="0">
                          <a:latin typeface="Calibri"/>
                          <a:cs typeface="Calibri"/>
                        </a:rPr>
                        <a:t>CLASHED MG</a:t>
                      </a:r>
                      <a:endParaRPr lang="en-US" sz="2200" dirty="0">
                        <a:latin typeface="Calibri"/>
                        <a:cs typeface="Calibri"/>
                      </a:endParaRPr>
                    </a:p>
                  </a:txBody>
                  <a:tcPr/>
                </a:tc>
                <a:tc hMerge="1">
                  <a:txBody>
                    <a:bodyPr/>
                    <a:lstStyle/>
                    <a:p>
                      <a:endParaRPr lang="en-US" dirty="0"/>
                    </a:p>
                  </a:txBody>
                  <a:tcPr/>
                </a:tc>
              </a:tr>
              <a:tr h="370840">
                <a:tc>
                  <a:txBody>
                    <a:bodyPr/>
                    <a:lstStyle/>
                    <a:p>
                      <a:pPr algn="ctr"/>
                      <a:r>
                        <a:rPr lang="en-US" sz="2000" b="1" dirty="0" smtClean="0">
                          <a:solidFill>
                            <a:schemeClr val="accent1"/>
                          </a:solidFill>
                          <a:latin typeface="Calibri"/>
                          <a:cs typeface="Calibri"/>
                        </a:rPr>
                        <a:t>C</a:t>
                      </a:r>
                      <a:endParaRPr lang="en-US" sz="2000" b="1" dirty="0">
                        <a:solidFill>
                          <a:schemeClr val="accent1"/>
                        </a:solidFill>
                        <a:latin typeface="Calibri"/>
                        <a:cs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noProof="0" smtClean="0">
                          <a:latin typeface="Calibri"/>
                          <a:cs typeface="Calibri"/>
                        </a:rPr>
                        <a:t>Culturalmente apropiado / tradicional </a:t>
                      </a:r>
                      <a:endParaRPr lang="es-ES" sz="2000" noProof="0" smtClean="0">
                        <a:latin typeface="Calibri"/>
                        <a:cs typeface="Calibri"/>
                      </a:endParaRPr>
                    </a:p>
                  </a:txBody>
                  <a:tcPr/>
                </a:tc>
              </a:tr>
              <a:tr h="370840">
                <a:tc>
                  <a:txBody>
                    <a:bodyPr/>
                    <a:lstStyle/>
                    <a:p>
                      <a:pPr algn="ctr"/>
                      <a:r>
                        <a:rPr lang="en-US" sz="2000" b="1" dirty="0" smtClean="0">
                          <a:solidFill>
                            <a:schemeClr val="accent1"/>
                          </a:solidFill>
                          <a:latin typeface="Calibri"/>
                          <a:cs typeface="Calibri"/>
                        </a:rPr>
                        <a:t>L</a:t>
                      </a:r>
                      <a:endParaRPr lang="en-US" sz="2000" b="1" dirty="0">
                        <a:solidFill>
                          <a:schemeClr val="accent1"/>
                        </a:solidFill>
                        <a:latin typeface="Calibri"/>
                        <a:cs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noProof="0" smtClean="0">
                          <a:latin typeface="Calibri"/>
                          <a:cs typeface="Calibri"/>
                        </a:rPr>
                        <a:t>Localmente</a:t>
                      </a:r>
                      <a:r>
                        <a:rPr lang="es-ES" sz="2000" baseline="0" noProof="0" smtClean="0">
                          <a:latin typeface="Calibri"/>
                          <a:cs typeface="Calibri"/>
                        </a:rPr>
                        <a:t> disponible</a:t>
                      </a:r>
                      <a:r>
                        <a:rPr lang="es-ES" sz="2000" noProof="0" smtClean="0">
                          <a:latin typeface="Calibri"/>
                          <a:cs typeface="Calibri"/>
                        </a:rPr>
                        <a:t>: incio</a:t>
                      </a:r>
                      <a:r>
                        <a:rPr lang="es-ES" sz="2000" baseline="0" noProof="0" smtClean="0">
                          <a:latin typeface="Calibri"/>
                          <a:cs typeface="Calibri"/>
                        </a:rPr>
                        <a:t> &amp; reabastecimiento</a:t>
                      </a:r>
                      <a:endParaRPr lang="es-ES" sz="2000" noProof="0" smtClean="0">
                        <a:latin typeface="Calibri"/>
                        <a:cs typeface="Calibri"/>
                      </a:endParaRPr>
                    </a:p>
                  </a:txBody>
                  <a:tcPr/>
                </a:tc>
              </a:tr>
              <a:tr h="370840">
                <a:tc>
                  <a:txBody>
                    <a:bodyPr/>
                    <a:lstStyle/>
                    <a:p>
                      <a:pPr algn="ctr"/>
                      <a:r>
                        <a:rPr lang="en-US" sz="2000" b="1" dirty="0" smtClean="0">
                          <a:solidFill>
                            <a:schemeClr val="accent1"/>
                          </a:solidFill>
                          <a:latin typeface="Calibri"/>
                          <a:cs typeface="Calibri"/>
                        </a:rPr>
                        <a:t>A</a:t>
                      </a:r>
                      <a:endParaRPr lang="en-US" sz="2000" b="1" dirty="0">
                        <a:solidFill>
                          <a:schemeClr val="accent1"/>
                        </a:solidFill>
                        <a:latin typeface="Calibri"/>
                        <a:cs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noProof="0" smtClean="0">
                          <a:latin typeface="Calibri"/>
                          <a:cs typeface="Calibri"/>
                        </a:rPr>
                        <a:t>Apropiado</a:t>
                      </a:r>
                      <a:r>
                        <a:rPr lang="es-ES" sz="2000" baseline="0" noProof="0" smtClean="0">
                          <a:latin typeface="Calibri"/>
                          <a:cs typeface="Calibri"/>
                        </a:rPr>
                        <a:t> por edades</a:t>
                      </a:r>
                      <a:endParaRPr lang="es-ES" sz="2000" noProof="0" smtClean="0">
                        <a:latin typeface="Calibri"/>
                        <a:cs typeface="Calibri"/>
                      </a:endParaRPr>
                    </a:p>
                  </a:txBody>
                  <a:tcPr/>
                </a:tc>
              </a:tr>
              <a:tr h="370840">
                <a:tc>
                  <a:txBody>
                    <a:bodyPr/>
                    <a:lstStyle/>
                    <a:p>
                      <a:pPr algn="ctr"/>
                      <a:r>
                        <a:rPr lang="en-US" sz="2000" b="1" dirty="0" smtClean="0">
                          <a:solidFill>
                            <a:schemeClr val="accent1"/>
                          </a:solidFill>
                          <a:latin typeface="Calibri"/>
                          <a:cs typeface="Calibri"/>
                        </a:rPr>
                        <a:t>S</a:t>
                      </a:r>
                      <a:endParaRPr lang="en-US" sz="2000" b="1" dirty="0">
                        <a:solidFill>
                          <a:schemeClr val="accent1"/>
                        </a:solidFill>
                        <a:latin typeface="Calibri"/>
                        <a:cs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noProof="0" smtClean="0">
                          <a:latin typeface="Calibri"/>
                          <a:cs typeface="Calibri"/>
                        </a:rPr>
                        <a:t>Se</a:t>
                      </a:r>
                      <a:r>
                        <a:rPr lang="es-ES" sz="2000" baseline="0" noProof="0" smtClean="0">
                          <a:latin typeface="Calibri"/>
                          <a:cs typeface="Calibri"/>
                        </a:rPr>
                        <a:t> cumplen los estándares de seguridad</a:t>
                      </a:r>
                      <a:endParaRPr lang="es-ES" sz="2000" noProof="0" smtClean="0">
                        <a:latin typeface="Calibri"/>
                        <a:cs typeface="Calibri"/>
                      </a:endParaRPr>
                    </a:p>
                  </a:txBody>
                  <a:tcPr/>
                </a:tc>
              </a:tr>
              <a:tr h="370840">
                <a:tc>
                  <a:txBody>
                    <a:bodyPr/>
                    <a:lstStyle/>
                    <a:p>
                      <a:pPr algn="ctr"/>
                      <a:r>
                        <a:rPr lang="en-US" sz="2000" b="1" dirty="0" smtClean="0">
                          <a:solidFill>
                            <a:schemeClr val="accent1"/>
                          </a:solidFill>
                          <a:latin typeface="Calibri"/>
                          <a:cs typeface="Calibri"/>
                        </a:rPr>
                        <a:t>H</a:t>
                      </a:r>
                      <a:endParaRPr lang="en-US" sz="2000" b="1" dirty="0">
                        <a:solidFill>
                          <a:schemeClr val="accent1"/>
                        </a:solidFill>
                        <a:latin typeface="Calibri"/>
                        <a:cs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noProof="0" dirty="0" smtClean="0">
                          <a:latin typeface="Calibri"/>
                          <a:cs typeface="Calibri"/>
                        </a:rPr>
                        <a:t>Higiene</a:t>
                      </a:r>
                      <a:r>
                        <a:rPr lang="es-ES" sz="2000" baseline="0" noProof="0" dirty="0" smtClean="0">
                          <a:latin typeface="Calibri"/>
                          <a:cs typeface="Calibri"/>
                        </a:rPr>
                        <a:t> considerado</a:t>
                      </a:r>
                      <a:endParaRPr lang="es-ES" sz="2000" noProof="0" dirty="0" smtClean="0">
                        <a:latin typeface="Calibri"/>
                        <a:cs typeface="Calibri"/>
                      </a:endParaRPr>
                    </a:p>
                  </a:txBody>
                  <a:tcPr/>
                </a:tc>
              </a:tr>
              <a:tr h="370840">
                <a:tc>
                  <a:txBody>
                    <a:bodyPr/>
                    <a:lstStyle/>
                    <a:p>
                      <a:pPr algn="ctr"/>
                      <a:r>
                        <a:rPr lang="en-US" sz="2000" b="1" dirty="0" smtClean="0">
                          <a:solidFill>
                            <a:schemeClr val="accent1"/>
                          </a:solidFill>
                          <a:latin typeface="Calibri"/>
                          <a:cs typeface="Calibri"/>
                        </a:rPr>
                        <a:t>E</a:t>
                      </a:r>
                      <a:endParaRPr lang="en-US" sz="2000" b="1" dirty="0">
                        <a:solidFill>
                          <a:schemeClr val="accent1"/>
                        </a:solidFill>
                        <a:latin typeface="Calibri"/>
                        <a:cs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noProof="0" smtClean="0">
                          <a:latin typeface="Calibri"/>
                          <a:cs typeface="Calibri"/>
                        </a:rPr>
                        <a:t>Es</a:t>
                      </a:r>
                      <a:r>
                        <a:rPr lang="es-ES" sz="2000" baseline="0" noProof="0" smtClean="0">
                          <a:latin typeface="Calibri"/>
                          <a:cs typeface="Calibri"/>
                        </a:rPr>
                        <a:t> amigable con el medio ambiente</a:t>
                      </a:r>
                      <a:endParaRPr lang="es-ES" sz="2000" noProof="0" smtClean="0">
                        <a:latin typeface="Calibri"/>
                        <a:cs typeface="Calibri"/>
                      </a:endParaRPr>
                    </a:p>
                  </a:txBody>
                  <a:tcPr/>
                </a:tc>
              </a:tr>
              <a:tr h="370840">
                <a:tc>
                  <a:txBody>
                    <a:bodyPr/>
                    <a:lstStyle/>
                    <a:p>
                      <a:pPr algn="ctr"/>
                      <a:r>
                        <a:rPr lang="en-US" sz="2000" b="1" dirty="0" smtClean="0">
                          <a:solidFill>
                            <a:schemeClr val="accent1"/>
                          </a:solidFill>
                          <a:latin typeface="Calibri"/>
                          <a:cs typeface="Calibri"/>
                        </a:rPr>
                        <a:t>D</a:t>
                      </a:r>
                      <a:endParaRPr lang="en-US" sz="2000" b="1" dirty="0">
                        <a:solidFill>
                          <a:schemeClr val="accent1"/>
                        </a:solidFill>
                        <a:latin typeface="Calibri"/>
                        <a:cs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noProof="0" smtClean="0">
                          <a:latin typeface="Calibri"/>
                          <a:cs typeface="Calibri"/>
                        </a:rPr>
                        <a:t>Diversidad</a:t>
                      </a:r>
                      <a:r>
                        <a:rPr lang="es-ES" sz="2000" baseline="0" noProof="0" smtClean="0">
                          <a:latin typeface="Calibri"/>
                          <a:cs typeface="Calibri"/>
                        </a:rPr>
                        <a:t> se ha considerado</a:t>
                      </a:r>
                      <a:endParaRPr lang="es-ES" sz="2000" noProof="0" smtClean="0">
                        <a:latin typeface="Calibri"/>
                        <a:cs typeface="Calibri"/>
                      </a:endParaRPr>
                    </a:p>
                  </a:txBody>
                  <a:tcPr/>
                </a:tc>
              </a:tr>
              <a:tr h="370840">
                <a:tc>
                  <a:txBody>
                    <a:bodyPr/>
                    <a:lstStyle/>
                    <a:p>
                      <a:pPr algn="ctr"/>
                      <a:r>
                        <a:rPr lang="en-US" sz="2000" b="1" dirty="0" smtClean="0">
                          <a:solidFill>
                            <a:schemeClr val="accent1"/>
                          </a:solidFill>
                          <a:latin typeface="Calibri"/>
                          <a:cs typeface="Calibri"/>
                        </a:rPr>
                        <a:t>M</a:t>
                      </a:r>
                      <a:endParaRPr lang="en-US" sz="2000" b="1" dirty="0">
                        <a:solidFill>
                          <a:schemeClr val="accent1"/>
                        </a:solidFill>
                        <a:latin typeface="Calibri"/>
                        <a:cs typeface="Calibri"/>
                      </a:endParaRPr>
                    </a:p>
                  </a:txBody>
                  <a:tcPr/>
                </a:tc>
                <a:tc>
                  <a:txBody>
                    <a:bodyPr/>
                    <a:lstStyle/>
                    <a:p>
                      <a:r>
                        <a:rPr lang="es-ES" sz="2000" noProof="0" dirty="0" smtClean="0">
                          <a:latin typeface="Calibri"/>
                          <a:cs typeface="Calibri"/>
                        </a:rPr>
                        <a:t>Mantener</a:t>
                      </a:r>
                      <a:r>
                        <a:rPr lang="es-ES" sz="2000" baseline="0" noProof="0" dirty="0" smtClean="0">
                          <a:latin typeface="Calibri"/>
                          <a:cs typeface="Calibri"/>
                        </a:rPr>
                        <a:t> D</a:t>
                      </a:r>
                      <a:r>
                        <a:rPr lang="es-ES" sz="2000" noProof="0" dirty="0" smtClean="0">
                          <a:latin typeface="Calibri"/>
                          <a:cs typeface="Calibri"/>
                        </a:rPr>
                        <a:t>isponibilidad</a:t>
                      </a:r>
                      <a:r>
                        <a:rPr lang="es-ES" sz="2000" baseline="0" noProof="0" dirty="0" smtClean="0">
                          <a:latin typeface="Calibri"/>
                          <a:cs typeface="Calibri"/>
                        </a:rPr>
                        <a:t> de Dinero</a:t>
                      </a:r>
                      <a:endParaRPr lang="es-ES" sz="2000" noProof="0" dirty="0">
                        <a:latin typeface="Calibri"/>
                        <a:cs typeface="Calibri"/>
                      </a:endParaRPr>
                    </a:p>
                  </a:txBody>
                  <a:tcPr/>
                </a:tc>
              </a:tr>
              <a:tr h="370840">
                <a:tc>
                  <a:txBody>
                    <a:bodyPr/>
                    <a:lstStyle/>
                    <a:p>
                      <a:pPr algn="ctr"/>
                      <a:r>
                        <a:rPr lang="en-US" sz="2000" b="1" dirty="0" smtClean="0">
                          <a:solidFill>
                            <a:schemeClr val="accent1"/>
                          </a:solidFill>
                          <a:latin typeface="Calibri"/>
                          <a:cs typeface="Calibri"/>
                        </a:rPr>
                        <a:t>G</a:t>
                      </a:r>
                      <a:endParaRPr lang="en-US" sz="2000" b="1" dirty="0">
                        <a:solidFill>
                          <a:schemeClr val="accent1"/>
                        </a:solidFill>
                        <a:latin typeface="Calibri"/>
                        <a:cs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noProof="0" dirty="0" smtClean="0">
                          <a:latin typeface="Calibri"/>
                          <a:cs typeface="Calibri"/>
                        </a:rPr>
                        <a:t>Género – Atractivo</a:t>
                      </a:r>
                      <a:r>
                        <a:rPr lang="es-ES" sz="2000" baseline="0" noProof="0" dirty="0" smtClean="0">
                          <a:latin typeface="Calibri"/>
                          <a:cs typeface="Calibri"/>
                        </a:rPr>
                        <a:t> para ambos niños como niñas</a:t>
                      </a:r>
                      <a:endParaRPr lang="es-ES" sz="2000" noProof="0" dirty="0" smtClean="0">
                        <a:latin typeface="Calibri"/>
                        <a:cs typeface="Calibri"/>
                      </a:endParaRPr>
                    </a:p>
                  </a:txBody>
                  <a:tcPr/>
                </a:tc>
              </a:tr>
            </a:tbl>
          </a:graphicData>
        </a:graphic>
      </p:graphicFrame>
    </p:spTree>
    <p:extLst>
      <p:ext uri="{BB962C8B-B14F-4D97-AF65-F5344CB8AC3E}">
        <p14:creationId xmlns:p14="http://schemas.microsoft.com/office/powerpoint/2010/main" val="1578951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Manteniendo existencias</a:t>
            </a:r>
            <a:endParaRPr lang="es-ES" dirty="0"/>
          </a:p>
        </p:txBody>
      </p:sp>
      <p:sp>
        <p:nvSpPr>
          <p:cNvPr id="3" name="Content Placeholder 2"/>
          <p:cNvSpPr>
            <a:spLocks noGrp="1"/>
          </p:cNvSpPr>
          <p:nvPr>
            <p:ph idx="1"/>
          </p:nvPr>
        </p:nvSpPr>
        <p:spPr/>
        <p:txBody>
          <a:bodyPr>
            <a:normAutofit fontScale="70000" lnSpcReduction="20000"/>
          </a:bodyPr>
          <a:lstStyle/>
          <a:p>
            <a:r>
              <a:rPr lang="es-ES" dirty="0" smtClean="0"/>
              <a:t>Dele una breve sesión informativa a los animadores / facilitadores sobre el sistema de seguimiento de suministros</a:t>
            </a:r>
          </a:p>
          <a:p>
            <a:r>
              <a:rPr lang="es-ES" dirty="0" smtClean="0"/>
              <a:t>Haga inventario de las existencias iniciales</a:t>
            </a:r>
          </a:p>
          <a:p>
            <a:r>
              <a:rPr lang="es-ES" dirty="0" smtClean="0"/>
              <a:t>Dele seguimiento a los materiales diaria / semanalmente</a:t>
            </a:r>
          </a:p>
          <a:p>
            <a:r>
              <a:rPr lang="es-ES" dirty="0" smtClean="0"/>
              <a:t>Haga informe del uso de recursos semanalmente</a:t>
            </a:r>
          </a:p>
          <a:p>
            <a:r>
              <a:rPr lang="es-ES" dirty="0" smtClean="0"/>
              <a:t>Esté</a:t>
            </a:r>
            <a:r>
              <a:rPr lang="es-ES" dirty="0" smtClean="0"/>
              <a:t> claro </a:t>
            </a:r>
            <a:r>
              <a:rPr lang="es-ES" dirty="0" smtClean="0"/>
              <a:t>con </a:t>
            </a:r>
            <a:r>
              <a:rPr lang="es-ES" dirty="0" smtClean="0"/>
              <a:t>los tiempos de antelación para hacer los pedidos de reabastecimiento productos consumibles y perecederos</a:t>
            </a:r>
          </a:p>
          <a:p>
            <a:r>
              <a:rPr lang="es-ES" dirty="0" smtClean="0"/>
              <a:t>Planifique pedidos &amp; entregas de repetición automáticas </a:t>
            </a:r>
          </a:p>
          <a:p>
            <a:r>
              <a:rPr lang="es-ES" dirty="0" smtClean="0"/>
              <a:t>NOTA: </a:t>
            </a:r>
            <a:r>
              <a:rPr lang="es-ES" dirty="0" smtClean="0"/>
              <a:t>algunos pedidos de materiales serán sólo para eventos específicos, como por ejemplo para las capacitaciones</a:t>
            </a:r>
          </a:p>
        </p:txBody>
      </p:sp>
    </p:spTree>
    <p:extLst>
      <p:ext uri="{BB962C8B-B14F-4D97-AF65-F5344CB8AC3E}">
        <p14:creationId xmlns:p14="http://schemas.microsoft.com/office/powerpoint/2010/main" val="2437423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Salida</a:t>
            </a:r>
            <a:r>
              <a:rPr lang="en-US" dirty="0" smtClean="0"/>
              <a:t> y </a:t>
            </a:r>
            <a:r>
              <a:rPr lang="en-US" dirty="0" err="1" smtClean="0"/>
              <a:t>Relevo</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03929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Salida y relevo de equipo</a:t>
            </a:r>
            <a:endParaRPr lang="es-ES" dirty="0"/>
          </a:p>
        </p:txBody>
      </p:sp>
      <p:sp>
        <p:nvSpPr>
          <p:cNvPr id="3" name="Content Placeholder 2"/>
          <p:cNvSpPr>
            <a:spLocks noGrp="1"/>
          </p:cNvSpPr>
          <p:nvPr>
            <p:ph idx="1"/>
          </p:nvPr>
        </p:nvSpPr>
        <p:spPr/>
        <p:txBody>
          <a:bodyPr>
            <a:normAutofit fontScale="92500"/>
          </a:bodyPr>
          <a:lstStyle/>
          <a:p>
            <a:r>
              <a:rPr lang="es-ES" dirty="0" smtClean="0">
                <a:solidFill>
                  <a:schemeClr val="tx1"/>
                </a:solidFill>
              </a:rPr>
              <a:t>Inventario: </a:t>
            </a:r>
            <a:r>
              <a:rPr lang="es-ES" dirty="0" smtClean="0">
                <a:solidFill>
                  <a:schemeClr val="tx1"/>
                </a:solidFill>
              </a:rPr>
              <a:t>Esté claro en qué equipos tiene al final del proyecto</a:t>
            </a:r>
          </a:p>
          <a:p>
            <a:r>
              <a:rPr lang="es-ES" dirty="0" smtClean="0">
                <a:solidFill>
                  <a:schemeClr val="tx1"/>
                </a:solidFill>
              </a:rPr>
              <a:t>Mire las especificaciones de los donantes &amp; la agencia en cuanto a transferencia de activos</a:t>
            </a:r>
          </a:p>
          <a:p>
            <a:r>
              <a:rPr lang="es-ES" dirty="0" smtClean="0">
                <a:solidFill>
                  <a:schemeClr val="tx1"/>
                </a:solidFill>
              </a:rPr>
              <a:t>Explore distintas opciones para el relevo</a:t>
            </a:r>
          </a:p>
          <a:p>
            <a:r>
              <a:rPr lang="es-ES" dirty="0" smtClean="0">
                <a:solidFill>
                  <a:schemeClr val="tx1"/>
                </a:solidFill>
              </a:rPr>
              <a:t>Comunique la decisión</a:t>
            </a:r>
          </a:p>
          <a:p>
            <a:r>
              <a:rPr lang="es-ES" dirty="0" smtClean="0">
                <a:solidFill>
                  <a:schemeClr val="tx1"/>
                </a:solidFill>
              </a:rPr>
              <a:t>Monitoree</a:t>
            </a:r>
          </a:p>
        </p:txBody>
      </p:sp>
    </p:spTree>
    <p:extLst>
      <p:ext uri="{BB962C8B-B14F-4D97-AF65-F5344CB8AC3E}">
        <p14:creationId xmlns:p14="http://schemas.microsoft.com/office/powerpoint/2010/main" val="1047148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Finanzas</a:t>
            </a:r>
            <a:r>
              <a:rPr lang="en-US" dirty="0" smtClean="0"/>
              <a:t> </a:t>
            </a:r>
            <a:r>
              <a:rPr lang="en-US" dirty="0" smtClean="0"/>
              <a:t>&amp; </a:t>
            </a:r>
            <a:r>
              <a:rPr lang="en-US" dirty="0" err="1" smtClean="0"/>
              <a:t>Recursos</a:t>
            </a:r>
            <a:r>
              <a:rPr lang="en-US" dirty="0" smtClean="0"/>
              <a:t> </a:t>
            </a:r>
            <a:r>
              <a:rPr lang="en-US" dirty="0" err="1" smtClean="0"/>
              <a:t>Humanos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31565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Finanzas &amp; </a:t>
            </a:r>
            <a:r>
              <a:rPr lang="es-ES" dirty="0" smtClean="0"/>
              <a:t>RH</a:t>
            </a:r>
            <a:endParaRPr lang="es-ES" dirty="0"/>
          </a:p>
        </p:txBody>
      </p:sp>
      <p:sp>
        <p:nvSpPr>
          <p:cNvPr id="3" name="Content Placeholder 2"/>
          <p:cNvSpPr>
            <a:spLocks noGrp="1"/>
          </p:cNvSpPr>
          <p:nvPr>
            <p:ph idx="1"/>
          </p:nvPr>
        </p:nvSpPr>
        <p:spPr>
          <a:xfrm>
            <a:off x="762000" y="685800"/>
            <a:ext cx="7543800" cy="4206834"/>
          </a:xfrm>
        </p:spPr>
        <p:txBody>
          <a:bodyPr>
            <a:normAutofit fontScale="70000" lnSpcReduction="20000"/>
          </a:bodyPr>
          <a:lstStyle/>
          <a:p>
            <a:r>
              <a:rPr lang="es-ES" dirty="0" smtClean="0"/>
              <a:t>Planifique su programa de Espacio CF (Cuántos espacios, dónde, por cuánto tiempo, cuántos niños/niñas, etc.)</a:t>
            </a:r>
          </a:p>
          <a:p>
            <a:r>
              <a:rPr lang="es-ES" dirty="0" smtClean="0"/>
              <a:t>Planifique todas las necesidades logísticas que van con el desarrollo del programa – Hable con el equipo de logística</a:t>
            </a:r>
          </a:p>
          <a:p>
            <a:r>
              <a:rPr lang="es-ES" dirty="0" smtClean="0"/>
              <a:t>Estime el tiempo del personal asociado &amp; y el apoyo que se necesita del personal de otro equipo – Háblelo con RH</a:t>
            </a:r>
          </a:p>
          <a:p>
            <a:r>
              <a:rPr lang="es-ES" dirty="0" smtClean="0"/>
              <a:t>Estime los costos con los equipos de adquisición &amp; finanzas para poder preparar los presupuestos debidamente</a:t>
            </a:r>
          </a:p>
          <a:p>
            <a:pPr marL="0" indent="0">
              <a:buNone/>
            </a:pPr>
            <a:endParaRPr lang="es-ES" dirty="0" smtClean="0"/>
          </a:p>
          <a:p>
            <a:pPr marL="0" indent="0">
              <a:buNone/>
            </a:pPr>
            <a:r>
              <a:rPr lang="es-ES" dirty="0" smtClean="0"/>
              <a:t>Nota: Necesita considerar las necesidades de recursos para la capacitación del personal – plan y finanzas para actividades de fortalecimiento de capacidades</a:t>
            </a:r>
            <a:endParaRPr lang="es-ES" dirty="0" smtClean="0"/>
          </a:p>
        </p:txBody>
      </p:sp>
    </p:spTree>
    <p:extLst>
      <p:ext uri="{BB962C8B-B14F-4D97-AF65-F5344CB8AC3E}">
        <p14:creationId xmlns:p14="http://schemas.microsoft.com/office/powerpoint/2010/main" val="725830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00" y="764391"/>
            <a:ext cx="6731000" cy="3568700"/>
          </a:xfrm>
        </p:spPr>
        <p:txBody>
          <a:bodyPr anchor="t">
            <a:noAutofit/>
          </a:bodyPr>
          <a:lstStyle/>
          <a:p>
            <a:pPr algn="l"/>
            <a:r>
              <a:rPr lang="es-ES" sz="4600" b="1" dirty="0" smtClean="0">
                <a:latin typeface="Calibri"/>
                <a:cs typeface="Calibri"/>
              </a:rPr>
              <a:t>NOTA IMPORTANTE: </a:t>
            </a:r>
            <a:r>
              <a:rPr lang="es-ES" sz="3800" b="1" dirty="0" smtClean="0">
                <a:latin typeface="Calibri"/>
                <a:cs typeface="Calibri"/>
              </a:rPr>
              <a:t/>
            </a:r>
            <a:br>
              <a:rPr lang="es-ES" sz="3800" b="1" dirty="0" smtClean="0">
                <a:latin typeface="Calibri"/>
                <a:cs typeface="Calibri"/>
              </a:rPr>
            </a:br>
            <a:r>
              <a:rPr lang="es-ES" sz="4000" dirty="0" smtClean="0">
                <a:latin typeface="Calibri"/>
                <a:cs typeface="Calibri"/>
              </a:rPr>
              <a:t>Al preparar planes de programas, también prepare planes de logística y adquisiciones que muestren necesidades de recursos a lo largo del tiempo</a:t>
            </a:r>
            <a:endParaRPr lang="es-ES" sz="4000" dirty="0"/>
          </a:p>
        </p:txBody>
      </p:sp>
    </p:spTree>
    <p:extLst>
      <p:ext uri="{BB962C8B-B14F-4D97-AF65-F5344CB8AC3E}">
        <p14:creationId xmlns:p14="http://schemas.microsoft.com/office/powerpoint/2010/main" val="3686045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Esquema de la Sesión</a:t>
            </a:r>
            <a:endParaRPr lang="es-ES"/>
          </a:p>
        </p:txBody>
      </p:sp>
      <p:sp>
        <p:nvSpPr>
          <p:cNvPr id="3" name="Content Placeholder 2"/>
          <p:cNvSpPr>
            <a:spLocks noGrp="1"/>
          </p:cNvSpPr>
          <p:nvPr>
            <p:ph idx="1"/>
          </p:nvPr>
        </p:nvSpPr>
        <p:spPr/>
        <p:txBody>
          <a:bodyPr>
            <a:normAutofit fontScale="85000" lnSpcReduction="20000"/>
          </a:bodyPr>
          <a:lstStyle/>
          <a:p>
            <a:r>
              <a:rPr lang="es-ES" dirty="0" smtClean="0"/>
              <a:t>Definición de términos clave y conceptos</a:t>
            </a:r>
          </a:p>
          <a:p>
            <a:r>
              <a:rPr lang="es-ES" dirty="0" smtClean="0"/>
              <a:t>Logística de Pre-emergencia</a:t>
            </a:r>
          </a:p>
          <a:p>
            <a:r>
              <a:rPr lang="es-ES" dirty="0" smtClean="0"/>
              <a:t>Selección del sitio &amp; Preparación del Espacio Amigable para Niños y Niñas (CFS,  por sus siglas en inglés)</a:t>
            </a:r>
          </a:p>
          <a:p>
            <a:r>
              <a:rPr lang="es-ES" dirty="0" smtClean="0"/>
              <a:t>Diseño del CFS</a:t>
            </a:r>
          </a:p>
          <a:p>
            <a:r>
              <a:rPr lang="es-ES" dirty="0" smtClean="0"/>
              <a:t>Equipamiento del CFS</a:t>
            </a:r>
          </a:p>
          <a:p>
            <a:r>
              <a:rPr lang="es-ES" dirty="0" smtClean="0"/>
              <a:t>Salida &amp; relevo</a:t>
            </a:r>
          </a:p>
          <a:p>
            <a:r>
              <a:rPr lang="es-ES" dirty="0" smtClean="0"/>
              <a:t>Finanzas &amp; recursos humanos</a:t>
            </a:r>
          </a:p>
        </p:txBody>
      </p:sp>
    </p:spTree>
    <p:extLst>
      <p:ext uri="{BB962C8B-B14F-4D97-AF65-F5344CB8AC3E}">
        <p14:creationId xmlns:p14="http://schemas.microsoft.com/office/powerpoint/2010/main" val="2715965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Recursos</a:t>
            </a:r>
            <a:r>
              <a:rPr lang="en-GB" dirty="0" smtClean="0"/>
              <a:t> clave</a:t>
            </a:r>
            <a:endParaRPr lang="en-GB" noProof="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55999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Recursos</a:t>
            </a:r>
            <a:r>
              <a:rPr lang="en-GB" dirty="0" smtClean="0"/>
              <a:t> Clave</a:t>
            </a:r>
            <a:endParaRPr lang="en-GB" noProof="0" dirty="0"/>
          </a:p>
        </p:txBody>
      </p:sp>
      <p:sp>
        <p:nvSpPr>
          <p:cNvPr id="3" name="Content Placeholder 2"/>
          <p:cNvSpPr>
            <a:spLocks noGrp="1"/>
          </p:cNvSpPr>
          <p:nvPr>
            <p:ph idx="1"/>
          </p:nvPr>
        </p:nvSpPr>
        <p:spPr>
          <a:xfrm>
            <a:off x="762000" y="685799"/>
            <a:ext cx="7543800" cy="4411133"/>
          </a:xfrm>
        </p:spPr>
        <p:txBody>
          <a:bodyPr>
            <a:normAutofit fontScale="85000" lnSpcReduction="10000"/>
          </a:bodyPr>
          <a:lstStyle/>
          <a:p>
            <a:r>
              <a:rPr lang="en-GB" dirty="0" smtClean="0"/>
              <a:t>CCF, Starting up child centred spaces in </a:t>
            </a:r>
            <a:r>
              <a:rPr lang="en-GB" dirty="0" smtClean="0"/>
              <a:t>emergencies </a:t>
            </a:r>
            <a:r>
              <a:rPr lang="es-ES" i="1" dirty="0" smtClean="0"/>
              <a:t>(Estableciendo espacios centrados en la niñez en emergencias) </a:t>
            </a:r>
          </a:p>
          <a:p>
            <a:r>
              <a:rPr lang="en-GB" dirty="0" smtClean="0"/>
              <a:t>Save </a:t>
            </a:r>
            <a:r>
              <a:rPr lang="en-GB" dirty="0" smtClean="0"/>
              <a:t>the Children, Child Friendly Spaces Handbook </a:t>
            </a:r>
            <a:r>
              <a:rPr lang="es-ES" i="1" dirty="0" smtClean="0"/>
              <a:t>(Manual de espacios amigables para </a:t>
            </a:r>
            <a:r>
              <a:rPr lang="es-ES" i="1" dirty="0" smtClean="0"/>
              <a:t>niños y niñas)</a:t>
            </a:r>
            <a:endParaRPr lang="es-ES" i="1" dirty="0" smtClean="0"/>
          </a:p>
          <a:p>
            <a:r>
              <a:rPr lang="en-GB" dirty="0" smtClean="0"/>
              <a:t>UNICEF</a:t>
            </a:r>
            <a:r>
              <a:rPr lang="en-GB" dirty="0" smtClean="0"/>
              <a:t>, </a:t>
            </a:r>
            <a:r>
              <a:rPr lang="en-GB" dirty="0" smtClean="0"/>
              <a:t>A </a:t>
            </a:r>
            <a:r>
              <a:rPr lang="en-GB" dirty="0" smtClean="0"/>
              <a:t>practical guide for developing child friendly </a:t>
            </a:r>
            <a:r>
              <a:rPr lang="en-GB" dirty="0" smtClean="0"/>
              <a:t>spaces </a:t>
            </a:r>
            <a:r>
              <a:rPr lang="es-ES" i="1" dirty="0" smtClean="0"/>
              <a:t>(Una guía práctica para desarrollar espacios amigables para niños y niñas)</a:t>
            </a:r>
          </a:p>
          <a:p>
            <a:r>
              <a:rPr lang="en-GB" dirty="0" smtClean="0"/>
              <a:t>World </a:t>
            </a:r>
            <a:r>
              <a:rPr lang="en-GB" dirty="0" smtClean="0"/>
              <a:t>Vision, Children in Emergencies </a:t>
            </a:r>
            <a:r>
              <a:rPr lang="en-GB" dirty="0" smtClean="0"/>
              <a:t>Manual </a:t>
            </a:r>
            <a:r>
              <a:rPr lang="es-ES" i="1" dirty="0" smtClean="0"/>
              <a:t>(Manual de Niños y Niñas en Emergencias)</a:t>
            </a:r>
            <a:endParaRPr lang="es-ES" i="1" dirty="0" smtClean="0"/>
          </a:p>
        </p:txBody>
      </p:sp>
    </p:spTree>
    <p:extLst>
      <p:ext uri="{BB962C8B-B14F-4D97-AF65-F5344CB8AC3E}">
        <p14:creationId xmlns:p14="http://schemas.microsoft.com/office/powerpoint/2010/main" val="3607789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 Recap. De la </a:t>
            </a:r>
            <a:r>
              <a:rPr lang="en-GB" noProof="0" dirty="0" err="1" smtClean="0"/>
              <a:t>Sesión</a:t>
            </a:r>
            <a:endParaRPr lang="en-GB" noProof="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51120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Recap</a:t>
            </a:r>
            <a:endParaRPr lang="en-GB" noProof="0" dirty="0"/>
          </a:p>
        </p:txBody>
      </p:sp>
      <p:sp>
        <p:nvSpPr>
          <p:cNvPr id="3" name="Content Placeholder 2"/>
          <p:cNvSpPr>
            <a:spLocks noGrp="1"/>
          </p:cNvSpPr>
          <p:nvPr>
            <p:ph idx="1"/>
          </p:nvPr>
        </p:nvSpPr>
        <p:spPr/>
        <p:txBody>
          <a:bodyPr>
            <a:normAutofit fontScale="92500" lnSpcReduction="20000"/>
          </a:bodyPr>
          <a:lstStyle/>
          <a:p>
            <a:pPr marL="0" indent="0">
              <a:buNone/>
            </a:pPr>
            <a:r>
              <a:rPr lang="es-ES" dirty="0"/>
              <a:t>Al finalizar esta sesión, los participantes…</a:t>
            </a:r>
          </a:p>
          <a:p>
            <a:pPr marL="514350" indent="-514350">
              <a:buFont typeface="+mj-lt"/>
              <a:buAutoNum type="arabicPeriod"/>
            </a:pPr>
            <a:r>
              <a:rPr lang="es-ES" dirty="0"/>
              <a:t>Podrán identificar los factores principales que influyen en le selección de un sitio</a:t>
            </a:r>
          </a:p>
          <a:p>
            <a:pPr marL="514350" indent="-514350">
              <a:buFont typeface="+mj-lt"/>
              <a:buAutoNum type="arabicPeriod"/>
            </a:pPr>
            <a:r>
              <a:rPr lang="es-ES" dirty="0"/>
              <a:t>Conocerán seis categorías principales de equipos para los espacios amigables para niños y niñas &amp; los factores principales que influyen en la selección (CLASHED MG)</a:t>
            </a:r>
          </a:p>
          <a:p>
            <a:pPr marL="514350" indent="-514350">
              <a:buFont typeface="+mj-lt"/>
              <a:buAutoNum type="arabicPeriod"/>
            </a:pPr>
            <a:r>
              <a:rPr lang="es-ES" dirty="0"/>
              <a:t>Comprenderán la importancia de preparar planes de logística &amp; adquisiciones</a:t>
            </a:r>
          </a:p>
        </p:txBody>
      </p:sp>
    </p:spTree>
    <p:extLst>
      <p:ext uri="{BB962C8B-B14F-4D97-AF65-F5344CB8AC3E}">
        <p14:creationId xmlns:p14="http://schemas.microsoft.com/office/powerpoint/2010/main" val="1643975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err="1" smtClean="0"/>
              <a:t>Gracias</a:t>
            </a:r>
            <a:r>
              <a:rPr lang="en-GB" noProof="0" dirty="0" smtClean="0"/>
              <a:t> </a:t>
            </a:r>
            <a:r>
              <a:rPr lang="en-GB" noProof="0" dirty="0" err="1" smtClean="0"/>
              <a:t>por</a:t>
            </a:r>
            <a:r>
              <a:rPr lang="en-GB" noProof="0" dirty="0" smtClean="0"/>
              <a:t> </a:t>
            </a:r>
            <a:r>
              <a:rPr lang="en-GB" noProof="0" dirty="0" err="1" smtClean="0"/>
              <a:t>escuchar</a:t>
            </a:r>
            <a:endParaRPr lang="en-GB" noProof="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43535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182592" cy="1600200"/>
          </a:xfrm>
        </p:spPr>
        <p:txBody>
          <a:bodyPr>
            <a:normAutofit/>
          </a:bodyPr>
          <a:lstStyle/>
          <a:p>
            <a:r>
              <a:rPr lang="es-ES" sz="4000" smtClean="0"/>
              <a:t>Dotación de Recursos</a:t>
            </a:r>
            <a:r>
              <a:rPr lang="es-ES" sz="4000" smtClean="0"/>
              <a:t> &amp; logística</a:t>
            </a:r>
            <a:endParaRPr lang="es-ES" sz="4000"/>
          </a:p>
        </p:txBody>
      </p:sp>
      <p:sp>
        <p:nvSpPr>
          <p:cNvPr id="3" name="Content Placeholder 2"/>
          <p:cNvSpPr>
            <a:spLocks noGrp="1"/>
          </p:cNvSpPr>
          <p:nvPr>
            <p:ph idx="1"/>
          </p:nvPr>
        </p:nvSpPr>
        <p:spPr/>
        <p:txBody>
          <a:bodyPr>
            <a:normAutofit/>
          </a:bodyPr>
          <a:lstStyle/>
          <a:p>
            <a:pPr marL="0" indent="0">
              <a:buNone/>
            </a:pPr>
            <a:r>
              <a:rPr lang="es-ES" dirty="0" smtClean="0"/>
              <a:t>A través de las distintas partes de esta sesión cubriremos los siguientes temas: </a:t>
            </a:r>
            <a:r>
              <a:rPr lang="es-ES" dirty="0" smtClean="0"/>
              <a:t> </a:t>
            </a:r>
          </a:p>
          <a:p>
            <a:r>
              <a:rPr lang="es-ES" dirty="0" smtClean="0"/>
              <a:t>Transporte</a:t>
            </a:r>
          </a:p>
          <a:p>
            <a:r>
              <a:rPr lang="es-ES" dirty="0" smtClean="0"/>
              <a:t>Almacenaje</a:t>
            </a:r>
            <a:endParaRPr lang="es-ES" dirty="0" smtClean="0"/>
          </a:p>
          <a:p>
            <a:r>
              <a:rPr lang="es-ES" dirty="0" smtClean="0"/>
              <a:t>Suministros y equipos</a:t>
            </a:r>
            <a:endParaRPr lang="es-ES" dirty="0" smtClean="0"/>
          </a:p>
        </p:txBody>
      </p:sp>
    </p:spTree>
    <p:extLst>
      <p:ext uri="{BB962C8B-B14F-4D97-AF65-F5344CB8AC3E}">
        <p14:creationId xmlns:p14="http://schemas.microsoft.com/office/powerpoint/2010/main" val="195616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Definición de términos clave y conceptos</a:t>
            </a:r>
            <a:endParaRPr lang="es-ES" dirty="0"/>
          </a:p>
        </p:txBody>
      </p:sp>
    </p:spTree>
    <p:extLst>
      <p:ext uri="{BB962C8B-B14F-4D97-AF65-F5344CB8AC3E}">
        <p14:creationId xmlns:p14="http://schemas.microsoft.com/office/powerpoint/2010/main" val="61839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mtClean="0"/>
              <a:t>Términos clave</a:t>
            </a:r>
            <a:endParaRPr lang="es-ES"/>
          </a:p>
        </p:txBody>
      </p:sp>
      <p:sp>
        <p:nvSpPr>
          <p:cNvPr id="3" name="Content Placeholder 2"/>
          <p:cNvSpPr>
            <a:spLocks noGrp="1"/>
          </p:cNvSpPr>
          <p:nvPr>
            <p:ph idx="1"/>
          </p:nvPr>
        </p:nvSpPr>
        <p:spPr/>
        <p:txBody>
          <a:bodyPr>
            <a:normAutofit/>
          </a:bodyPr>
          <a:lstStyle/>
          <a:p>
            <a:pPr>
              <a:lnSpc>
                <a:spcPct val="90000"/>
              </a:lnSpc>
            </a:pPr>
            <a:r>
              <a:rPr lang="es-ES" sz="3000" dirty="0" smtClean="0">
                <a:solidFill>
                  <a:srgbClr val="800000"/>
                </a:solidFill>
              </a:rPr>
              <a:t>Logística</a:t>
            </a:r>
            <a:r>
              <a:rPr lang="es-ES" sz="3000" dirty="0" smtClean="0"/>
              <a:t>: Organización de servicios o suministros</a:t>
            </a:r>
          </a:p>
          <a:p>
            <a:pPr>
              <a:lnSpc>
                <a:spcPct val="90000"/>
              </a:lnSpc>
            </a:pPr>
            <a:r>
              <a:rPr lang="es-ES" sz="3000" dirty="0" smtClean="0">
                <a:solidFill>
                  <a:srgbClr val="800000"/>
                </a:solidFill>
              </a:rPr>
              <a:t>Adquisición</a:t>
            </a:r>
            <a:r>
              <a:rPr lang="es-ES" sz="3000" dirty="0" smtClean="0"/>
              <a:t>: Acción o función de adquirir equipos y suministros </a:t>
            </a:r>
          </a:p>
          <a:p>
            <a:pPr>
              <a:lnSpc>
                <a:spcPct val="90000"/>
              </a:lnSpc>
            </a:pPr>
            <a:r>
              <a:rPr lang="es-ES" sz="3000" dirty="0" smtClean="0">
                <a:solidFill>
                  <a:srgbClr val="800000"/>
                </a:solidFill>
              </a:rPr>
              <a:t>Existencias virtuales</a:t>
            </a:r>
            <a:r>
              <a:rPr lang="es-ES" sz="2800" dirty="0" smtClean="0"/>
              <a:t>: </a:t>
            </a:r>
            <a:r>
              <a:rPr lang="es-ES" sz="2800" dirty="0" smtClean="0"/>
              <a:t>existencias que mantienen los proveedores para la agencia</a:t>
            </a:r>
          </a:p>
        </p:txBody>
      </p:sp>
    </p:spTree>
    <p:extLst>
      <p:ext uri="{BB962C8B-B14F-4D97-AF65-F5344CB8AC3E}">
        <p14:creationId xmlns:p14="http://schemas.microsoft.com/office/powerpoint/2010/main" val="230098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Preparación para Emergencias</a:t>
            </a:r>
            <a:endParaRPr lang="es-ES" dirty="0"/>
          </a:p>
        </p:txBody>
      </p:sp>
    </p:spTree>
    <p:extLst>
      <p:ext uri="{BB962C8B-B14F-4D97-AF65-F5344CB8AC3E}">
        <p14:creationId xmlns:p14="http://schemas.microsoft.com/office/powerpoint/2010/main" val="1527179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mtClean="0"/>
              <a:t>¿Qué discutimos en la sesión de preparación para emergencias?</a:t>
            </a:r>
            <a:endParaRPr lang="es-ES"/>
          </a:p>
        </p:txBody>
      </p:sp>
      <p:sp>
        <p:nvSpPr>
          <p:cNvPr id="3" name="Content Placeholder 2"/>
          <p:cNvSpPr>
            <a:spLocks noGrp="1"/>
          </p:cNvSpPr>
          <p:nvPr>
            <p:ph idx="1"/>
          </p:nvPr>
        </p:nvSpPr>
        <p:spPr/>
        <p:txBody>
          <a:bodyPr anchor="t">
            <a:normAutofit/>
          </a:bodyPr>
          <a:lstStyle/>
          <a:p>
            <a:pPr>
              <a:buFontTx/>
              <a:buChar char="•"/>
            </a:pPr>
            <a:endParaRPr lang="en-US" sz="2200" dirty="0" smtClean="0"/>
          </a:p>
          <a:p>
            <a:pPr>
              <a:buFontTx/>
              <a:buChar char="•"/>
            </a:pPr>
            <a:r>
              <a:rPr lang="es-ES" dirty="0" smtClean="0"/>
              <a:t>Recursos / suministros</a:t>
            </a:r>
          </a:p>
          <a:p>
            <a:pPr>
              <a:buFontTx/>
              <a:buChar char="•"/>
            </a:pPr>
            <a:r>
              <a:rPr lang="es-ES" dirty="0" smtClean="0"/>
              <a:t>Transporte</a:t>
            </a:r>
          </a:p>
          <a:p>
            <a:pPr>
              <a:buFontTx/>
              <a:buChar char="•"/>
            </a:pPr>
            <a:r>
              <a:rPr lang="es-ES" dirty="0" smtClean="0"/>
              <a:t>Seguridad</a:t>
            </a:r>
          </a:p>
          <a:p>
            <a:pPr>
              <a:buFontTx/>
              <a:buChar char="•"/>
            </a:pPr>
            <a:r>
              <a:rPr lang="es-ES" dirty="0" smtClean="0"/>
              <a:t>Dotación de personal de logística</a:t>
            </a:r>
            <a:endParaRPr lang="es-ES" dirty="0" smtClean="0"/>
          </a:p>
        </p:txBody>
      </p:sp>
    </p:spTree>
    <p:extLst>
      <p:ext uri="{BB962C8B-B14F-4D97-AF65-F5344CB8AC3E}">
        <p14:creationId xmlns:p14="http://schemas.microsoft.com/office/powerpoint/2010/main" val="110139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153" y="3276600"/>
            <a:ext cx="7272647" cy="1676400"/>
          </a:xfrm>
        </p:spPr>
        <p:txBody>
          <a:bodyPr>
            <a:normAutofit fontScale="90000"/>
          </a:bodyPr>
          <a:lstStyle/>
          <a:p>
            <a:r>
              <a:rPr lang="es-ES" dirty="0" smtClean="0"/>
              <a:t>Selección del Sitio &amp; </a:t>
            </a:r>
            <a:br>
              <a:rPr lang="es-ES" dirty="0" smtClean="0"/>
            </a:br>
            <a:r>
              <a:rPr lang="es-ES" dirty="0" smtClean="0"/>
              <a:t>Preparación del Espacio CF</a:t>
            </a:r>
            <a:endParaRPr lang="es-ES" dirty="0"/>
          </a:p>
        </p:txBody>
      </p:sp>
    </p:spTree>
    <p:extLst>
      <p:ext uri="{BB962C8B-B14F-4D97-AF65-F5344CB8AC3E}">
        <p14:creationId xmlns:p14="http://schemas.microsoft.com/office/powerpoint/2010/main" val="23364909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6132</TotalTime>
  <Words>2677</Words>
  <Application>Microsoft Office PowerPoint</Application>
  <PresentationFormat>Presentación en pantalla (4:3)</PresentationFormat>
  <Paragraphs>283</Paragraphs>
  <Slides>34</Slides>
  <Notes>34</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NewsPrint</vt:lpstr>
      <vt:lpstr>Dotación de Recursos &amp; logística</vt:lpstr>
      <vt:lpstr>Objetivos</vt:lpstr>
      <vt:lpstr>Esquema de la Sesión</vt:lpstr>
      <vt:lpstr>Dotación de Recursos &amp; logística</vt:lpstr>
      <vt:lpstr>Definición de términos clave y conceptos</vt:lpstr>
      <vt:lpstr>Términos clave</vt:lpstr>
      <vt:lpstr>Preparación para Emergencias</vt:lpstr>
      <vt:lpstr>¿Qué discutimos en la sesión de preparación para emergencias?</vt:lpstr>
      <vt:lpstr>Selección del Sitio &amp;  Preparación del Espacio CF</vt:lpstr>
      <vt:lpstr>Actividad: Selección del sitio &amp; preparación</vt:lpstr>
      <vt:lpstr>Actividad: Selección del Sitio y Preparación del Espacio CF</vt:lpstr>
      <vt:lpstr>Cómo asegurar una apropiada selección del sitio</vt:lpstr>
      <vt:lpstr>Presentación de PowerPoint</vt:lpstr>
      <vt:lpstr>Diseño del Espacio CF</vt:lpstr>
      <vt:lpstr>Actividad de diseño del CFS</vt:lpstr>
      <vt:lpstr>Diseño del Espacio CF</vt:lpstr>
      <vt:lpstr>Inundación de Mozambique</vt:lpstr>
      <vt:lpstr>Espacio CF de la Comunidad</vt:lpstr>
      <vt:lpstr>Terremoto de Turquía</vt:lpstr>
      <vt:lpstr>Equipando el Espacio CF</vt:lpstr>
      <vt:lpstr>Actividad de Equipamiento</vt:lpstr>
      <vt:lpstr>Categorías principales de Equipamiento- SHASS</vt:lpstr>
      <vt:lpstr>Factores que influyen en la selección del equipo</vt:lpstr>
      <vt:lpstr>Manteniendo existencias</vt:lpstr>
      <vt:lpstr>Salida y Relevo</vt:lpstr>
      <vt:lpstr>Salida y relevo de equipo</vt:lpstr>
      <vt:lpstr>Finanzas &amp; Recursos Humanos</vt:lpstr>
      <vt:lpstr>Finanzas &amp; RH</vt:lpstr>
      <vt:lpstr>NOTA IMPORTANTE:  Al preparar planes de programas, también prepare planes de logística y adquisiciones que muestren necesidades de recursos a lo largo del tiempo</vt:lpstr>
      <vt:lpstr>Recursos clave</vt:lpstr>
      <vt:lpstr>Recursos Clave</vt:lpstr>
      <vt:lpstr> Recap. De la Sesión</vt:lpstr>
      <vt:lpstr>Recap</vt:lpstr>
      <vt:lpstr>Gracias por escuchar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Thompson</dc:creator>
  <cp:lastModifiedBy>Michelle Nuñez</cp:lastModifiedBy>
  <cp:revision>312</cp:revision>
  <dcterms:created xsi:type="dcterms:W3CDTF">2012-11-15T10:58:39Z</dcterms:created>
  <dcterms:modified xsi:type="dcterms:W3CDTF">2013-05-25T19:10:19Z</dcterms:modified>
</cp:coreProperties>
</file>