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notesMasterIdLst>
    <p:notesMasterId r:id="rId25"/>
  </p:notesMasterIdLst>
  <p:sldIdLst>
    <p:sldId id="300" r:id="rId2"/>
    <p:sldId id="319" r:id="rId3"/>
    <p:sldId id="320" r:id="rId4"/>
    <p:sldId id="307" r:id="rId5"/>
    <p:sldId id="316" r:id="rId6"/>
    <p:sldId id="328" r:id="rId7"/>
    <p:sldId id="334" r:id="rId8"/>
    <p:sldId id="335" r:id="rId9"/>
    <p:sldId id="336" r:id="rId10"/>
    <p:sldId id="302" r:id="rId11"/>
    <p:sldId id="303" r:id="rId12"/>
    <p:sldId id="306" r:id="rId13"/>
    <p:sldId id="337" r:id="rId14"/>
    <p:sldId id="333" r:id="rId15"/>
    <p:sldId id="321" r:id="rId16"/>
    <p:sldId id="311" r:id="rId17"/>
    <p:sldId id="323" r:id="rId18"/>
    <p:sldId id="312" r:id="rId19"/>
    <p:sldId id="324" r:id="rId20"/>
    <p:sldId id="314" r:id="rId21"/>
    <p:sldId id="325" r:id="rId22"/>
    <p:sldId id="330" r:id="rId23"/>
    <p:sldId id="33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80"/>
    <a:srgbClr val="FFC844"/>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79286" autoAdjust="0"/>
  </p:normalViewPr>
  <p:slideViewPr>
    <p:cSldViewPr snapToGrid="0" snapToObjects="1">
      <p:cViewPr varScale="1">
        <p:scale>
          <a:sx n="74" d="100"/>
          <a:sy n="74" d="100"/>
        </p:scale>
        <p:origin x="-1266" y="-90"/>
      </p:cViewPr>
      <p:guideLst>
        <p:guide orient="horz" pos="2160"/>
        <p:guide pos="2880"/>
      </p:guideLst>
    </p:cSldViewPr>
  </p:slideViewPr>
  <p:notesTextViewPr>
    <p:cViewPr>
      <p:scale>
        <a:sx n="100" d="100"/>
        <a:sy n="100" d="100"/>
      </p:scale>
      <p:origin x="0" y="0"/>
    </p:cViewPr>
  </p:notesTextViewPr>
  <p:notesViewPr>
    <p:cSldViewPr snapToGrid="0" snapToObjects="1">
      <p:cViewPr>
        <p:scale>
          <a:sx n="120" d="100"/>
          <a:sy n="120" d="100"/>
        </p:scale>
        <p:origin x="-2032" y="252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34C4CA-29D4-D04D-9409-54427E354EF6}" type="datetimeFigureOut">
              <a:rPr lang="en-US" smtClean="0"/>
              <a:t>5/25/2013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A2D839-ED5B-B849-82FE-61F627256B91}" type="slidenum">
              <a:rPr lang="en-US" smtClean="0"/>
              <a:t>‹Nº›</a:t>
            </a:fld>
            <a:endParaRPr lang="en-US"/>
          </a:p>
        </p:txBody>
      </p:sp>
    </p:spTree>
    <p:extLst>
      <p:ext uri="{BB962C8B-B14F-4D97-AF65-F5344CB8AC3E}">
        <p14:creationId xmlns:p14="http://schemas.microsoft.com/office/powerpoint/2010/main" val="12937769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t>2</a:t>
            </a:fld>
            <a:endParaRPr lang="en-US"/>
          </a:p>
        </p:txBody>
      </p:sp>
    </p:spTree>
    <p:extLst>
      <p:ext uri="{BB962C8B-B14F-4D97-AF65-F5344CB8AC3E}">
        <p14:creationId xmlns:p14="http://schemas.microsoft.com/office/powerpoint/2010/main" val="35020701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A log frame is a tool for planning and managing development projects. It looks like a table or matrix. It presents information about the key components of a project in a clear, concise, logical and systematic way</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A log frame </a:t>
            </a:r>
            <a:r>
              <a:rPr lang="en-US" sz="1200" b="0" i="0" u="none" strike="noStrike" kern="1200" baseline="0" dirty="0" err="1" smtClean="0">
                <a:solidFill>
                  <a:schemeClr val="tx1"/>
                </a:solidFill>
                <a:latin typeface="+mn-lt"/>
                <a:ea typeface="+mn-ea"/>
                <a:cs typeface="+mn-cs"/>
              </a:rPr>
              <a:t>summarises</a:t>
            </a:r>
            <a:r>
              <a:rPr lang="en-US" sz="1200" b="0" i="0" u="none" strike="noStrike" kern="1200" baseline="0" dirty="0" smtClean="0">
                <a:solidFill>
                  <a:schemeClr val="tx1"/>
                </a:solidFill>
                <a:latin typeface="+mn-lt"/>
                <a:ea typeface="+mn-ea"/>
                <a:cs typeface="+mn-cs"/>
              </a:rPr>
              <a:t>, in a standard format:</a:t>
            </a:r>
          </a:p>
          <a:p>
            <a:r>
              <a:rPr lang="en-US" sz="1200" b="0" i="0" u="none" strike="noStrike" kern="1200" baseline="0" dirty="0" smtClean="0">
                <a:solidFill>
                  <a:schemeClr val="tx1"/>
                </a:solidFill>
                <a:latin typeface="+mn-lt"/>
                <a:ea typeface="+mn-ea"/>
                <a:cs typeface="+mn-cs"/>
              </a:rPr>
              <a:t>• What the project is going to achieve?</a:t>
            </a:r>
          </a:p>
          <a:p>
            <a:r>
              <a:rPr lang="en-US" sz="1200" b="0" i="0" u="none" strike="noStrike" kern="1200" baseline="0" dirty="0" smtClean="0">
                <a:solidFill>
                  <a:schemeClr val="tx1"/>
                </a:solidFill>
                <a:latin typeface="+mn-lt"/>
                <a:ea typeface="+mn-ea"/>
                <a:cs typeface="+mn-cs"/>
              </a:rPr>
              <a:t>• What activities will be carried out to achieve its outputs and purpose?</a:t>
            </a:r>
          </a:p>
          <a:p>
            <a:r>
              <a:rPr lang="en-US" sz="1200" b="0" i="0" u="none" strike="noStrike" kern="1200" baseline="0" dirty="0" smtClean="0">
                <a:solidFill>
                  <a:schemeClr val="tx1"/>
                </a:solidFill>
                <a:latin typeface="+mn-lt"/>
                <a:ea typeface="+mn-ea"/>
                <a:cs typeface="+mn-cs"/>
              </a:rPr>
              <a:t>• What resources (inputs) are required?</a:t>
            </a:r>
          </a:p>
          <a:p>
            <a:r>
              <a:rPr lang="en-US" sz="1200" b="0" i="0" u="none" strike="noStrike" kern="1200" baseline="0" dirty="0" smtClean="0">
                <a:solidFill>
                  <a:schemeClr val="tx1"/>
                </a:solidFill>
                <a:latin typeface="+mn-lt"/>
                <a:ea typeface="+mn-ea"/>
                <a:cs typeface="+mn-cs"/>
              </a:rPr>
              <a:t>• What are the potential problems which could affect the success of the project?</a:t>
            </a:r>
          </a:p>
          <a:p>
            <a:r>
              <a:rPr lang="en-US" sz="1200" b="0" i="0" u="none" strike="noStrike" kern="1200" baseline="0" dirty="0" smtClean="0">
                <a:solidFill>
                  <a:schemeClr val="tx1"/>
                </a:solidFill>
                <a:latin typeface="+mn-lt"/>
                <a:ea typeface="+mn-ea"/>
                <a:cs typeface="+mn-cs"/>
              </a:rPr>
              <a:t>• How the progress and ultimate success of the project will be measured and verified?</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There should be causality, whereby achieving the sum of the different objectives will enable us to achieve the purpose of the project. The goal is aspirational and goes beyond what the </a:t>
            </a:r>
            <a:r>
              <a:rPr lang="en-US" sz="1200" b="0" i="0" u="none" strike="noStrike" kern="1200" baseline="0" dirty="0" err="1" smtClean="0">
                <a:solidFill>
                  <a:schemeClr val="tx1"/>
                </a:solidFill>
                <a:latin typeface="+mn-lt"/>
                <a:ea typeface="+mn-ea"/>
                <a:cs typeface="+mn-cs"/>
              </a:rPr>
              <a:t>organisation</a:t>
            </a:r>
            <a:r>
              <a:rPr lang="en-US" sz="1200" b="0" i="0" u="none" strike="noStrike" kern="1200" baseline="0" dirty="0" smtClean="0">
                <a:solidFill>
                  <a:schemeClr val="tx1"/>
                </a:solidFill>
                <a:latin typeface="+mn-lt"/>
                <a:ea typeface="+mn-ea"/>
                <a:cs typeface="+mn-cs"/>
              </a:rPr>
              <a:t> can achieve alone.  </a:t>
            </a:r>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t>13</a:t>
            </a:fld>
            <a:endParaRPr lang="en-US"/>
          </a:p>
        </p:txBody>
      </p:sp>
    </p:spTree>
    <p:extLst>
      <p:ext uri="{BB962C8B-B14F-4D97-AF65-F5344CB8AC3E}">
        <p14:creationId xmlns:p14="http://schemas.microsoft.com/office/powerpoint/2010/main" val="42924655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a:t>
            </a:r>
            <a:r>
              <a:rPr lang="en-US" b="1" dirty="0"/>
              <a:t>Gantt chart</a:t>
            </a:r>
            <a:r>
              <a:rPr lang="en-US" dirty="0"/>
              <a:t> is a type of bar chart, developed by Henry Gantt that illustrates a project schedule. Gantt charts illustrate the start and finish dates of the main elements and summary elements of a project. </a:t>
            </a:r>
            <a:endParaRPr lang="en-GB" dirty="0"/>
          </a:p>
        </p:txBody>
      </p:sp>
      <p:sp>
        <p:nvSpPr>
          <p:cNvPr id="4" name="Slide Number Placeholder 3"/>
          <p:cNvSpPr>
            <a:spLocks noGrp="1"/>
          </p:cNvSpPr>
          <p:nvPr>
            <p:ph type="sldNum" sz="quarter" idx="10"/>
          </p:nvPr>
        </p:nvSpPr>
        <p:spPr/>
        <p:txBody>
          <a:bodyPr/>
          <a:lstStyle/>
          <a:p>
            <a:fld id="{DFA2D839-ED5B-B849-82FE-61F627256B91}" type="slidenum">
              <a:rPr lang="en-US" smtClean="0"/>
              <a:t>14</a:t>
            </a:fld>
            <a:endParaRPr lang="en-US"/>
          </a:p>
        </p:txBody>
      </p:sp>
    </p:spTree>
    <p:extLst>
      <p:ext uri="{BB962C8B-B14F-4D97-AF65-F5344CB8AC3E}">
        <p14:creationId xmlns:p14="http://schemas.microsoft.com/office/powerpoint/2010/main" val="3895620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Bef>
                <a:spcPts val="0"/>
              </a:spcBef>
              <a:buFont typeface="Arial"/>
              <a:buChar char="•"/>
            </a:pPr>
            <a:r>
              <a:rPr lang="en-US" dirty="0" smtClean="0">
                <a:latin typeface="Calibri"/>
                <a:cs typeface="Calibri"/>
              </a:rPr>
              <a:t>Take the list of pre-prepared actions. Were you missing any actions? </a:t>
            </a:r>
          </a:p>
          <a:p>
            <a:pPr marL="171450" indent="-171450">
              <a:spcBef>
                <a:spcPts val="0"/>
              </a:spcBef>
              <a:buFont typeface="Arial"/>
              <a:buChar char="•"/>
            </a:pPr>
            <a:r>
              <a:rPr lang="en-US" dirty="0" smtClean="0">
                <a:latin typeface="Calibri"/>
                <a:cs typeface="Calibri"/>
              </a:rPr>
              <a:t>What cross-cutting issues need to be included in the actions? (Gender, HIV/AIDS, children with disabilities, ECD, adolescence, </a:t>
            </a:r>
            <a:r>
              <a:rPr lang="en-US" dirty="0" err="1" smtClean="0">
                <a:latin typeface="Calibri"/>
                <a:cs typeface="Calibri"/>
              </a:rPr>
              <a:t>etc</a:t>
            </a:r>
            <a:r>
              <a:rPr lang="en-US" dirty="0" smtClean="0">
                <a:latin typeface="Calibri"/>
                <a:cs typeface="Calibri"/>
              </a:rPr>
              <a:t>) </a:t>
            </a:r>
          </a:p>
          <a:p>
            <a:pPr marL="171450" lvl="0" indent="-171450">
              <a:spcBef>
                <a:spcPts val="0"/>
              </a:spcBef>
              <a:buFont typeface="Arial"/>
              <a:buChar char="•"/>
            </a:pPr>
            <a:r>
              <a:rPr lang="en-GB" dirty="0" smtClean="0">
                <a:latin typeface="Calibri"/>
                <a:cs typeface="Calibri"/>
              </a:rPr>
              <a:t>Logistics: </a:t>
            </a:r>
          </a:p>
          <a:p>
            <a:pPr marL="444500" lvl="1" indent="-265113">
              <a:spcBef>
                <a:spcPts val="0"/>
              </a:spcBef>
              <a:buFont typeface="Lucida Grande"/>
              <a:buChar char="-"/>
            </a:pPr>
            <a:r>
              <a:rPr lang="en-GB" dirty="0" smtClean="0">
                <a:latin typeface="Calibri"/>
                <a:cs typeface="Calibri"/>
              </a:rPr>
              <a:t>Vehicles – how long for, where, when, rent or buy? </a:t>
            </a:r>
          </a:p>
          <a:p>
            <a:pPr marL="444500" lvl="1" indent="-265113">
              <a:spcBef>
                <a:spcPts val="0"/>
              </a:spcBef>
              <a:buFont typeface="Lucida Grande"/>
              <a:buChar char="-"/>
            </a:pPr>
            <a:r>
              <a:rPr lang="en-GB" dirty="0" smtClean="0">
                <a:latin typeface="Calibri"/>
                <a:cs typeface="Calibri"/>
              </a:rPr>
              <a:t>Storage - how long for and where? </a:t>
            </a:r>
          </a:p>
          <a:p>
            <a:pPr marL="444500" lvl="1" indent="-265113">
              <a:spcBef>
                <a:spcPts val="0"/>
              </a:spcBef>
              <a:buFont typeface="Lucida Grande"/>
              <a:buChar char="-"/>
            </a:pPr>
            <a:r>
              <a:rPr lang="en-GB" dirty="0" smtClean="0">
                <a:latin typeface="Calibri"/>
                <a:cs typeface="Calibri"/>
              </a:rPr>
              <a:t>Distribution of materials</a:t>
            </a:r>
          </a:p>
          <a:p>
            <a:pPr marL="171450" lvl="0" indent="-171450">
              <a:spcBef>
                <a:spcPts val="0"/>
              </a:spcBef>
              <a:buFont typeface="Arial"/>
              <a:buChar char="•"/>
            </a:pPr>
            <a:r>
              <a:rPr lang="en-GB" dirty="0" smtClean="0">
                <a:latin typeface="Calibri"/>
                <a:cs typeface="Calibri"/>
              </a:rPr>
              <a:t>Collaboration with other sectors, teams or agencies</a:t>
            </a:r>
          </a:p>
          <a:p>
            <a:pPr marL="171450" lvl="0" indent="-171450">
              <a:spcBef>
                <a:spcPts val="0"/>
              </a:spcBef>
              <a:buFont typeface="Arial"/>
              <a:buChar char="•"/>
            </a:pPr>
            <a:r>
              <a:rPr lang="en-GB" dirty="0" smtClean="0">
                <a:latin typeface="Calibri"/>
                <a:cs typeface="Calibri"/>
              </a:rPr>
              <a:t>Geographical variations </a:t>
            </a:r>
          </a:p>
          <a:p>
            <a:pPr marL="171450" lvl="0" indent="-171450">
              <a:spcBef>
                <a:spcPts val="0"/>
              </a:spcBef>
              <a:buFont typeface="Arial"/>
              <a:buChar char="•"/>
            </a:pPr>
            <a:r>
              <a:rPr lang="en-GB" dirty="0" smtClean="0">
                <a:latin typeface="Calibri"/>
                <a:cs typeface="Calibri"/>
              </a:rPr>
              <a:t>Keeping costs down? (Value for money)</a:t>
            </a:r>
          </a:p>
          <a:p>
            <a:endParaRPr lang="en-US" dirty="0" smtClean="0">
              <a:latin typeface="Calibri"/>
              <a:cs typeface="Calibri"/>
            </a:endParaRPr>
          </a:p>
          <a:p>
            <a:r>
              <a:rPr lang="en-US" dirty="0" smtClean="0">
                <a:latin typeface="Calibri"/>
                <a:cs typeface="Calibri"/>
              </a:rPr>
              <a:t>In plenary</a:t>
            </a:r>
            <a:r>
              <a:rPr lang="en-US" baseline="0" dirty="0" smtClean="0">
                <a:latin typeface="Calibri"/>
                <a:cs typeface="Calibri"/>
              </a:rPr>
              <a:t> discuss the above questions getting inputs from all the group on if  they think they had sufficiently addressed and covered these points and issues? </a:t>
            </a:r>
          </a:p>
          <a:p>
            <a:r>
              <a:rPr lang="en-US" baseline="0" dirty="0" smtClean="0">
                <a:latin typeface="Calibri"/>
                <a:cs typeface="Calibri"/>
              </a:rPr>
              <a:t>(10 </a:t>
            </a:r>
            <a:r>
              <a:rPr lang="en-US" baseline="0" dirty="0" err="1" smtClean="0">
                <a:latin typeface="Calibri"/>
                <a:cs typeface="Calibri"/>
              </a:rPr>
              <a:t>mins</a:t>
            </a:r>
            <a:r>
              <a:rPr lang="en-US" baseline="0" dirty="0" smtClean="0">
                <a:latin typeface="Calibri"/>
                <a:cs typeface="Calibri"/>
              </a:rPr>
              <a:t>)</a:t>
            </a:r>
            <a:endParaRPr lang="en-US" dirty="0">
              <a:latin typeface="Calibri"/>
              <a:cs typeface="Calibri"/>
            </a:endParaRPr>
          </a:p>
        </p:txBody>
      </p:sp>
      <p:sp>
        <p:nvSpPr>
          <p:cNvPr id="4" name="Slide Number Placeholder 3"/>
          <p:cNvSpPr>
            <a:spLocks noGrp="1"/>
          </p:cNvSpPr>
          <p:nvPr>
            <p:ph type="sldNum" sz="quarter" idx="10"/>
          </p:nvPr>
        </p:nvSpPr>
        <p:spPr/>
        <p:txBody>
          <a:bodyPr/>
          <a:lstStyle/>
          <a:p>
            <a:fld id="{DFA2D839-ED5B-B849-82FE-61F627256B91}" type="slidenum">
              <a:rPr lang="en-US" smtClean="0"/>
              <a:t>18</a:t>
            </a:fld>
            <a:endParaRPr lang="en-US"/>
          </a:p>
        </p:txBody>
      </p:sp>
    </p:spTree>
    <p:extLst>
      <p:ext uri="{BB962C8B-B14F-4D97-AF65-F5344CB8AC3E}">
        <p14:creationId xmlns:p14="http://schemas.microsoft.com/office/powerpoint/2010/main" val="3457830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t>3</a:t>
            </a:fld>
            <a:endParaRPr lang="en-US"/>
          </a:p>
        </p:txBody>
      </p:sp>
    </p:spTree>
    <p:extLst>
      <p:ext uri="{BB962C8B-B14F-4D97-AF65-F5344CB8AC3E}">
        <p14:creationId xmlns:p14="http://schemas.microsoft.com/office/powerpoint/2010/main" val="28242663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noProof="0" dirty="0" smtClean="0"/>
              <a:t>We are focusing here on Steps 4 &amp; 5, how you set your objectives and then design the programme plan to meet those objectives – </a:t>
            </a:r>
          </a:p>
          <a:p>
            <a:endParaRPr lang="en-GB" noProof="0" dirty="0" smtClean="0"/>
          </a:p>
          <a:p>
            <a:r>
              <a:rPr lang="en-GB" sz="1200" dirty="0" smtClean="0"/>
              <a:t>Identify the problem through assessment</a:t>
            </a:r>
            <a:r>
              <a:rPr lang="en-GB" sz="1200" baseline="0" dirty="0" smtClean="0"/>
              <a:t>  (we discussed this in the previous session)</a:t>
            </a:r>
            <a:endParaRPr lang="en-GB" sz="1200" dirty="0" smtClean="0"/>
          </a:p>
          <a:p>
            <a:pPr marL="171450" indent="-171450">
              <a:buFont typeface="Arial"/>
              <a:buChar char="•"/>
            </a:pPr>
            <a:r>
              <a:rPr lang="en-GB" sz="1200" dirty="0" smtClean="0"/>
              <a:t>Information assessment</a:t>
            </a:r>
            <a:r>
              <a:rPr lang="en-GB" sz="1200" baseline="0" dirty="0" smtClean="0"/>
              <a:t> will help to enable identification of support needs and gaps in service delivery. This will indicate whether or not you need to develop a programme to respond to children’s PSS needs. </a:t>
            </a:r>
            <a:endParaRPr lang="en-GB" sz="1200" dirty="0" smtClean="0"/>
          </a:p>
          <a:p>
            <a:r>
              <a:rPr lang="en-GB" sz="1200" dirty="0" smtClean="0"/>
              <a:t>Set objectives based on assessment </a:t>
            </a:r>
          </a:p>
          <a:p>
            <a:pPr marL="171450" indent="-171450">
              <a:buFont typeface="Arial"/>
              <a:buChar char="•"/>
            </a:pPr>
            <a:r>
              <a:rPr lang="en-GB" sz="1200" dirty="0" smtClean="0"/>
              <a:t>If you feel there is a need, then you will need to establish what your programme hope</a:t>
            </a:r>
            <a:r>
              <a:rPr lang="en-GB" sz="1200" baseline="0" dirty="0" smtClean="0"/>
              <a:t>s to achieve. This is done through setting objectives. </a:t>
            </a:r>
          </a:p>
          <a:p>
            <a:pPr marL="0" indent="0">
              <a:buFont typeface="Arial"/>
              <a:buNone/>
            </a:pPr>
            <a:r>
              <a:rPr lang="en-GB" sz="1200" dirty="0" smtClean="0"/>
              <a:t>Do you want or need CFS as part of way to address problem?</a:t>
            </a:r>
          </a:p>
          <a:p>
            <a:pPr marL="171450" indent="-171450">
              <a:buFont typeface="Arial"/>
              <a:buChar char="•"/>
            </a:pPr>
            <a:r>
              <a:rPr lang="en-GB" sz="1200" dirty="0" smtClean="0"/>
              <a:t>CFS are not always the answer, may be other more</a:t>
            </a:r>
            <a:r>
              <a:rPr lang="en-GB" sz="1200" baseline="0" dirty="0" smtClean="0"/>
              <a:t> effective ways to address children’s needs in this context</a:t>
            </a:r>
          </a:p>
          <a:p>
            <a:pPr marL="171450" indent="-171450">
              <a:buFont typeface="Arial"/>
              <a:buChar char="•"/>
            </a:pPr>
            <a:r>
              <a:rPr lang="en-GB" sz="1200" dirty="0" smtClean="0"/>
              <a:t>CFS in most cases should be part of wider programme plans addressing education, protection and mental health and psychosocial support needs </a:t>
            </a:r>
            <a:endParaRPr lang="en-GB" sz="1200" baseline="0" dirty="0" smtClean="0"/>
          </a:p>
          <a:p>
            <a:r>
              <a:rPr lang="en-GB" noProof="0" dirty="0" smtClean="0"/>
              <a:t>If you decide they are to be part of your programme – then you need to plan the resources, actions, staffing and support you will need to deliver the “a</a:t>
            </a:r>
            <a:r>
              <a:rPr lang="en-GB" baseline="0" noProof="0" dirty="0" smtClean="0"/>
              <a:t> – e” of the CFS approach </a:t>
            </a:r>
            <a:endParaRPr lang="en-GB" noProof="0" dirty="0"/>
          </a:p>
        </p:txBody>
      </p:sp>
      <p:sp>
        <p:nvSpPr>
          <p:cNvPr id="4" name="Slide Number Placeholder 3"/>
          <p:cNvSpPr>
            <a:spLocks noGrp="1"/>
          </p:cNvSpPr>
          <p:nvPr>
            <p:ph type="sldNum" sz="quarter" idx="10"/>
          </p:nvPr>
        </p:nvSpPr>
        <p:spPr/>
        <p:txBody>
          <a:bodyPr/>
          <a:lstStyle/>
          <a:p>
            <a:fld id="{DFA2D839-ED5B-B849-82FE-61F627256B91}" type="slidenum">
              <a:rPr lang="en-US" smtClean="0"/>
              <a:t>4</a:t>
            </a:fld>
            <a:endParaRPr lang="en-US"/>
          </a:p>
        </p:txBody>
      </p:sp>
    </p:spTree>
    <p:extLst>
      <p:ext uri="{BB962C8B-B14F-4D97-AF65-F5344CB8AC3E}">
        <p14:creationId xmlns:p14="http://schemas.microsoft.com/office/powerpoint/2010/main" val="307659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100" dirty="0" smtClean="0"/>
              <a:t>Ask participants to give their views on what information gathered through a needs assessment would indicate that Child Friendly Spaces are needed as part of your programme? </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GB" sz="1100" dirty="0" smtClean="0"/>
              <a:t>After 5mins discussion note the following key points: </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GB" sz="1100" dirty="0" smtClean="0"/>
              <a:t>Child Friendly Spaces are not the only activity that we might do in an emergency response to protect children. They are one mechanism that enables us to provide </a:t>
            </a:r>
            <a:r>
              <a:rPr lang="en-GB" sz="1100" b="0" dirty="0" smtClean="0"/>
              <a:t>immediate and rapid start up </a:t>
            </a:r>
            <a:r>
              <a:rPr lang="en-GB" sz="1100" dirty="0" smtClean="0"/>
              <a:t>of a community-based approach to addressing psychosocial support needs, while allowing us time to find out the more in-depth needs of children and families. They are typically part of a package of supports for children and their families, and they must be seen and presented</a:t>
            </a:r>
            <a:r>
              <a:rPr lang="en-GB" sz="1100" baseline="0" dirty="0" smtClean="0"/>
              <a:t> as such </a:t>
            </a:r>
          </a:p>
          <a:p>
            <a:pPr marL="0" marR="0" lvl="0" indent="0" algn="l" defTabSz="457200" rtl="0" eaLnBrk="1" fontAlgn="auto" latinLnBrk="0" hangingPunct="1">
              <a:lnSpc>
                <a:spcPct val="100000"/>
              </a:lnSpc>
              <a:spcBef>
                <a:spcPts val="0"/>
              </a:spcBef>
              <a:spcAft>
                <a:spcPts val="0"/>
              </a:spcAft>
              <a:buClrTx/>
              <a:buSzTx/>
              <a:buFont typeface="Arial"/>
              <a:buNone/>
              <a:tabLst/>
              <a:defRPr/>
            </a:pPr>
            <a:endParaRPr lang="en-GB" sz="600" baseline="0" dirty="0" smtClean="0"/>
          </a:p>
          <a:p>
            <a:pPr marL="0" marR="0" lvl="0" indent="0" algn="l" defTabSz="457200" rtl="0" eaLnBrk="1" fontAlgn="auto" latinLnBrk="0" hangingPunct="1">
              <a:lnSpc>
                <a:spcPct val="100000"/>
              </a:lnSpc>
              <a:spcBef>
                <a:spcPts val="0"/>
              </a:spcBef>
              <a:spcAft>
                <a:spcPts val="0"/>
              </a:spcAft>
              <a:buClrTx/>
              <a:buSzTx/>
              <a:buFont typeface="Arial"/>
              <a:buNone/>
              <a:tabLst/>
              <a:defRPr/>
            </a:pPr>
            <a:r>
              <a:rPr lang="en-GB" sz="1100" baseline="0" dirty="0" smtClean="0"/>
              <a:t>Yes,</a:t>
            </a:r>
            <a:r>
              <a:rPr lang="en-GB" sz="1100" dirty="0" smtClean="0"/>
              <a:t> </a:t>
            </a:r>
            <a:r>
              <a:rPr lang="en-GB" sz="1100" baseline="0" dirty="0" smtClean="0"/>
              <a:t>need for CFS</a:t>
            </a:r>
            <a:r>
              <a:rPr lang="en-GB" sz="1100" dirty="0"/>
              <a:t> </a:t>
            </a:r>
            <a:r>
              <a:rPr lang="en-GB" sz="1100" dirty="0" smtClean="0"/>
              <a:t>-</a:t>
            </a:r>
            <a:r>
              <a:rPr lang="en-GB" sz="1100" baseline="0" dirty="0" smtClean="0"/>
              <a:t> Examples of information that indicates a need for CFS programmes:</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GB" sz="1100" baseline="0" dirty="0" smtClean="0"/>
              <a:t>Children are showing signs of distress</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GB" sz="1100" baseline="0" dirty="0" smtClean="0"/>
              <a:t>Children are exposed to physical risks due to lack of care for them during the day time</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GB" sz="1100" baseline="0" dirty="0" smtClean="0"/>
              <a:t>School’s are not in session</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GB" sz="1100" baseline="0" dirty="0" smtClean="0"/>
              <a:t>Parents are engaged in recovery efforts and are unable to provide care and support needed by children</a:t>
            </a:r>
          </a:p>
          <a:p>
            <a:pPr marL="171450" lvl="0" indent="-171450">
              <a:buFont typeface="Arial"/>
              <a:buChar char="•"/>
            </a:pPr>
            <a:r>
              <a:rPr lang="en-GB" sz="1100" dirty="0" smtClean="0"/>
              <a:t>Certain age group (in range 0 – 18) or category (such as disabled, working children, girls, </a:t>
            </a:r>
            <a:r>
              <a:rPr lang="en-GB" sz="1100" dirty="0" err="1" smtClean="0"/>
              <a:t>etc</a:t>
            </a:r>
            <a:r>
              <a:rPr lang="en-GB" sz="1100" dirty="0" smtClean="0"/>
              <a:t>) of </a:t>
            </a:r>
            <a:r>
              <a:rPr lang="en-GB" sz="1100" dirty="0"/>
              <a:t>children </a:t>
            </a:r>
            <a:r>
              <a:rPr lang="en-GB" sz="1100" dirty="0" smtClean="0"/>
              <a:t>are being excluded from other support activities</a:t>
            </a:r>
            <a:endParaRPr lang="en-GB" sz="1100" baseline="0" dirty="0" smtClean="0"/>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endParaRPr lang="en-GB" sz="600" baseline="0" dirty="0" smtClean="0"/>
          </a:p>
          <a:p>
            <a:pPr lvl="0"/>
            <a:r>
              <a:rPr lang="en-GB" sz="1100" baseline="0" dirty="0" smtClean="0"/>
              <a:t>No,</a:t>
            </a:r>
            <a:r>
              <a:rPr lang="en-GB" sz="1100" dirty="0" smtClean="0"/>
              <a:t> </a:t>
            </a:r>
            <a:r>
              <a:rPr lang="en-GB" sz="1100" baseline="0" dirty="0" smtClean="0"/>
              <a:t>should not have separate stand-alone </a:t>
            </a:r>
            <a:r>
              <a:rPr lang="en-GB" sz="1100" dirty="0"/>
              <a:t>CFS </a:t>
            </a:r>
            <a:r>
              <a:rPr lang="en-GB" sz="1100" dirty="0" smtClean="0"/>
              <a:t>activities - </a:t>
            </a:r>
            <a:r>
              <a:rPr lang="en-GB" sz="1100" dirty="0"/>
              <a:t>Examples of information that indicates a need for CFS </a:t>
            </a:r>
            <a:r>
              <a:rPr lang="en-GB" sz="1100" dirty="0" smtClean="0"/>
              <a:t>programmes:</a:t>
            </a:r>
            <a:endParaRPr lang="en-GB" sz="1100" baseline="0" dirty="0" smtClean="0"/>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GB" sz="1100" baseline="0" dirty="0" smtClean="0"/>
              <a:t>Pre-existing community groups are running and managing child and adolescent-friendly activities (you may want to support them to do the work they have started)</a:t>
            </a:r>
          </a:p>
          <a:p>
            <a:pPr marL="171450" marR="0" lvl="0" indent="-171450" algn="l" defTabSz="457200" rtl="0" eaLnBrk="1" fontAlgn="auto" latinLnBrk="0" hangingPunct="1">
              <a:lnSpc>
                <a:spcPct val="100000"/>
              </a:lnSpc>
              <a:spcBef>
                <a:spcPts val="0"/>
              </a:spcBef>
              <a:spcAft>
                <a:spcPts val="0"/>
              </a:spcAft>
              <a:buClrTx/>
              <a:buSzTx/>
              <a:buFont typeface="Arial"/>
              <a:buChar char="•"/>
              <a:tabLst/>
              <a:defRPr/>
            </a:pPr>
            <a:r>
              <a:rPr lang="en-GB" sz="1100" baseline="0" dirty="0" smtClean="0"/>
              <a:t>Schools are continuing lessons and there is little to no evidence of out-of school children (you may wish to support PSS activities in school setting)</a:t>
            </a:r>
            <a:endParaRPr lang="en-GB" sz="1100" dirty="0" smtClean="0"/>
          </a:p>
          <a:p>
            <a:endParaRPr lang="en-US" sz="1100" dirty="0"/>
          </a:p>
        </p:txBody>
      </p:sp>
      <p:sp>
        <p:nvSpPr>
          <p:cNvPr id="4" name="Slide Number Placeholder 3"/>
          <p:cNvSpPr>
            <a:spLocks noGrp="1"/>
          </p:cNvSpPr>
          <p:nvPr>
            <p:ph type="sldNum" sz="quarter" idx="10"/>
          </p:nvPr>
        </p:nvSpPr>
        <p:spPr/>
        <p:txBody>
          <a:bodyPr/>
          <a:lstStyle/>
          <a:p>
            <a:fld id="{DFA2D839-ED5B-B849-82FE-61F627256B91}" type="slidenum">
              <a:rPr lang="en-US" smtClean="0"/>
              <a:t>5</a:t>
            </a:fld>
            <a:endParaRPr lang="en-US"/>
          </a:p>
        </p:txBody>
      </p:sp>
    </p:spTree>
    <p:extLst>
      <p:ext uri="{BB962C8B-B14F-4D97-AF65-F5344CB8AC3E}">
        <p14:creationId xmlns:p14="http://schemas.microsoft.com/office/powerpoint/2010/main" val="39487706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r>
              <a:rPr lang="en-US" b="1" dirty="0" smtClean="0"/>
              <a:t>Materials:</a:t>
            </a:r>
          </a:p>
          <a:p>
            <a:r>
              <a:rPr lang="en-US" dirty="0" smtClean="0"/>
              <a:t>20 inches x 20 inches - 50cm x 50cm squares of cardboard, paper</a:t>
            </a:r>
            <a:r>
              <a:rPr lang="en-US" baseline="0" dirty="0" smtClean="0"/>
              <a:t> or newspaper – you will need </a:t>
            </a:r>
            <a:r>
              <a:rPr lang="en-US" dirty="0" smtClean="0"/>
              <a:t>about two-thirds as many squares as there are people in the group </a:t>
            </a:r>
          </a:p>
          <a:p>
            <a:r>
              <a:rPr lang="en-US" dirty="0" smtClean="0"/>
              <a:t>Something to demarcate two sides of a river… can be 2 pieces of rope,</a:t>
            </a:r>
            <a:r>
              <a:rPr lang="en-US" baseline="0" dirty="0" smtClean="0"/>
              <a:t> </a:t>
            </a:r>
            <a:r>
              <a:rPr lang="en-US" dirty="0" smtClean="0"/>
              <a:t>masking tape,</a:t>
            </a:r>
            <a:r>
              <a:rPr lang="en-US" baseline="0" dirty="0" smtClean="0"/>
              <a:t> tables, chairs</a:t>
            </a:r>
            <a:endParaRPr lang="en-US" dirty="0" smtClean="0"/>
          </a:p>
          <a:p>
            <a:endParaRPr lang="en-US" b="1" dirty="0" smtClean="0"/>
          </a:p>
          <a:p>
            <a:r>
              <a:rPr lang="en-US" b="1" dirty="0" smtClean="0"/>
              <a:t>Set Up: </a:t>
            </a:r>
          </a:p>
          <a:p>
            <a:pPr marL="228600" indent="-228600">
              <a:buFont typeface="+mj-lt"/>
              <a:buAutoNum type="arabicPeriod"/>
            </a:pPr>
            <a:r>
              <a:rPr lang="en-US" dirty="0" smtClean="0"/>
              <a:t>Create a river by marking two riverbanks with rope, masking tape, chairs, etc. Make the river wide enough to be a challenge for the groups to get from one side to the other (look at about 15 ft. – 4m). </a:t>
            </a:r>
          </a:p>
          <a:p>
            <a:pPr marL="228600" marR="0" indent="-228600" algn="l" defTabSz="457200" rtl="0" eaLnBrk="1" fontAlgn="auto" latinLnBrk="0" hangingPunct="1">
              <a:lnSpc>
                <a:spcPct val="100000"/>
              </a:lnSpc>
              <a:spcBef>
                <a:spcPts val="0"/>
              </a:spcBef>
              <a:spcAft>
                <a:spcPts val="0"/>
              </a:spcAft>
              <a:buClrTx/>
              <a:buSzTx/>
              <a:buFont typeface="+mj-lt"/>
              <a:buAutoNum type="arabicPeriod"/>
              <a:tabLst/>
              <a:defRPr/>
            </a:pPr>
            <a:r>
              <a:rPr lang="en-US" dirty="0" smtClean="0"/>
              <a:t>Divide the participants into 3 groups</a:t>
            </a:r>
            <a:r>
              <a:rPr lang="en-US" baseline="0" dirty="0" smtClean="0"/>
              <a:t> </a:t>
            </a:r>
          </a:p>
          <a:p>
            <a:pPr marL="228600" lvl="0" indent="-228600">
              <a:buFont typeface="+mj-lt"/>
              <a:buAutoNum type="arabicPeriod"/>
            </a:pPr>
            <a:r>
              <a:rPr lang="en-GB" dirty="0"/>
              <a:t>Spread the groups evenly along the length of the “river</a:t>
            </a:r>
            <a:r>
              <a:rPr lang="en-GB" dirty="0" smtClean="0"/>
              <a:t>”</a:t>
            </a:r>
            <a:endParaRPr lang="en-US" dirty="0" smtClean="0"/>
          </a:p>
          <a:p>
            <a:pPr marL="228600" indent="-228600">
              <a:buFont typeface="+mj-lt"/>
              <a:buAutoNum type="arabicPeriod"/>
            </a:pPr>
            <a:r>
              <a:rPr lang="en-US" dirty="0" smtClean="0"/>
              <a:t>Distribute the cardboard or paper squares</a:t>
            </a:r>
            <a:r>
              <a:rPr lang="en-US" baseline="0" dirty="0" smtClean="0"/>
              <a:t>. Each group must have the same ratio of squares of paper to no. of people in the group. Suggest 2/3 as many squares as there are people</a:t>
            </a:r>
            <a:endParaRPr lang="en-US" dirty="0" smtClean="0"/>
          </a:p>
          <a:p>
            <a:pPr marL="0" indent="0">
              <a:buFont typeface="+mj-lt"/>
              <a:buNone/>
            </a:pPr>
            <a:endParaRPr lang="en-US" dirty="0" smtClean="0"/>
          </a:p>
          <a:p>
            <a:pPr marL="0" indent="0">
              <a:buFont typeface="+mj-lt"/>
              <a:buNone/>
            </a:pPr>
            <a:r>
              <a:rPr lang="en-US" b="1" dirty="0" smtClean="0"/>
              <a:t>Objective: </a:t>
            </a:r>
          </a:p>
          <a:p>
            <a:pPr marL="228600" indent="-228600">
              <a:buFont typeface="Arial"/>
              <a:buChar char="•"/>
            </a:pPr>
            <a:r>
              <a:rPr lang="en-US" dirty="0" smtClean="0"/>
              <a:t>The objective of the activity is to get all members of their group safely across the river together</a:t>
            </a:r>
            <a:r>
              <a:rPr lang="en-US" baseline="0" dirty="0" smtClean="0"/>
              <a:t> as fast as possible</a:t>
            </a:r>
          </a:p>
          <a:p>
            <a:pPr marL="228600" indent="-228600">
              <a:buFont typeface="Arial"/>
              <a:buChar char="•"/>
            </a:pPr>
            <a:r>
              <a:rPr lang="en-US" baseline="0" dirty="0" smtClean="0"/>
              <a:t>First group to get across the river wins</a:t>
            </a:r>
            <a:endParaRPr lang="en-US" dirty="0" smtClean="0"/>
          </a:p>
          <a:p>
            <a:endParaRPr lang="en-US" dirty="0" smtClean="0"/>
          </a:p>
          <a:p>
            <a:r>
              <a:rPr lang="en-US" b="1" dirty="0" smtClean="0"/>
              <a:t>Rules: </a:t>
            </a:r>
          </a:p>
          <a:p>
            <a:pPr marL="171450" indent="-171450">
              <a:buFont typeface="Arial"/>
              <a:buChar char="•"/>
            </a:pPr>
            <a:r>
              <a:rPr lang="en-US" dirty="0" smtClean="0"/>
              <a:t>They must go as one big group, not multiple smaller ones. </a:t>
            </a:r>
          </a:p>
          <a:p>
            <a:pPr marL="171450" indent="-171450">
              <a:buFont typeface="Arial"/>
              <a:buChar char="•"/>
            </a:pPr>
            <a:r>
              <a:rPr lang="en-US" dirty="0" smtClean="0"/>
              <a:t>Everyone must be on the river before anyone can get off the river</a:t>
            </a:r>
          </a:p>
          <a:p>
            <a:pPr marL="171450" indent="-171450">
              <a:buFont typeface="Arial"/>
              <a:buChar char="•"/>
            </a:pPr>
            <a:r>
              <a:rPr lang="en-US" dirty="0" smtClean="0"/>
              <a:t>Participants cannot touch the water (floor/grass) and therefore must use rafts (cardboard squares) to cross. </a:t>
            </a:r>
          </a:p>
          <a:p>
            <a:pPr marL="171450" indent="-171450">
              <a:buFont typeface="Arial"/>
              <a:buChar char="•"/>
            </a:pPr>
            <a:r>
              <a:rPr lang="en-US" dirty="0" smtClean="0"/>
              <a:t>The water is filled with piranhas. If a person completely comes off the raft they are eaten and since this is a team exercise everyone must start over: "start as a team end as a team.” </a:t>
            </a:r>
          </a:p>
          <a:p>
            <a:pPr marL="171450" indent="-171450">
              <a:buFont typeface="Arial"/>
              <a:buChar char="•"/>
            </a:pPr>
            <a:r>
              <a:rPr lang="en-US" dirty="0" smtClean="0"/>
              <a:t>No scooting or sliding on the squares</a:t>
            </a:r>
          </a:p>
          <a:p>
            <a:pPr marL="171450" indent="-171450">
              <a:buFont typeface="Arial"/>
              <a:buChar char="•"/>
            </a:pPr>
            <a:r>
              <a:rPr lang="en-US" dirty="0" smtClean="0"/>
              <a:t>Rafts must be in contact with a human at all times or they will be swept away with the current</a:t>
            </a:r>
          </a:p>
          <a:p>
            <a:pPr marL="171450" indent="-171450">
              <a:buFont typeface="Arial"/>
              <a:buChar char="•"/>
            </a:pPr>
            <a:r>
              <a:rPr lang="en-US" dirty="0" smtClean="0"/>
              <a:t>Once the group has started the process, the facilitator’s role is to take cardboard squares that are “swept away by the current” and to watch for safety issues</a:t>
            </a:r>
          </a:p>
          <a:p>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t>7</a:t>
            </a:fld>
            <a:endParaRPr lang="en-US"/>
          </a:p>
        </p:txBody>
      </p:sp>
    </p:spTree>
    <p:extLst>
      <p:ext uri="{BB962C8B-B14F-4D97-AF65-F5344CB8AC3E}">
        <p14:creationId xmlns:p14="http://schemas.microsoft.com/office/powerpoint/2010/main" val="2350005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US" dirty="0" smtClean="0"/>
              <a:t>Planning before you start helps you to achieve goals and objectives.</a:t>
            </a:r>
            <a:r>
              <a:rPr lang="en-US" baseline="0" dirty="0" smtClean="0"/>
              <a:t> Taking the time to think through steps needed will save you time later down the line</a:t>
            </a:r>
            <a:endParaRPr lang="en-US" dirty="0" smtClean="0"/>
          </a:p>
          <a:p>
            <a:pPr marL="171450" indent="-171450">
              <a:buFont typeface="Arial"/>
              <a:buChar char="•"/>
            </a:pPr>
            <a:r>
              <a:rPr lang="en-US" dirty="0" smtClean="0"/>
              <a:t>Be agile: You may want to revisit your plans, and change the way you are working if you find you are not progressing as you would like to. When you face challenges it is good to step back and revisit your plans. </a:t>
            </a:r>
          </a:p>
          <a:p>
            <a:pPr marL="171450" indent="-171450">
              <a:buFont typeface="Arial"/>
              <a:buChar char="•"/>
            </a:pPr>
            <a:r>
              <a:rPr lang="en-US" baseline="0" dirty="0" smtClean="0"/>
              <a:t>Resource correctly: Resources being staff, materials, space, etc. Assess the resources you have (no. of people, number of squares, distance to cross), and the resources you need when in the planning stage. How will you fill the gaps between the two. [We will discuss this in more detail later]</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Coordinate</a:t>
            </a:r>
            <a:r>
              <a:rPr lang="en-US" baseline="0" dirty="0" smtClean="0"/>
              <a:t>: Learn from others and what they are doing. You could have looked at other teams strategies and improved your technique. Include other teams, agencies and sectors in your planning stage so you can be more efficient with resources and learn from different approaches.  </a:t>
            </a:r>
          </a:p>
          <a:p>
            <a:pPr marL="171450" indent="-171450">
              <a:buFont typeface="Arial"/>
              <a:buChar char="•"/>
            </a:pPr>
            <a:endParaRPr lang="en-US" dirty="0" smtClean="0"/>
          </a:p>
          <a:p>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t>9</a:t>
            </a:fld>
            <a:endParaRPr lang="en-US"/>
          </a:p>
        </p:txBody>
      </p:sp>
    </p:spTree>
    <p:extLst>
      <p:ext uri="{BB962C8B-B14F-4D97-AF65-F5344CB8AC3E}">
        <p14:creationId xmlns:p14="http://schemas.microsoft.com/office/powerpoint/2010/main" val="25812652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r>
              <a:rPr lang="en-GB" sz="1200" baseline="0" dirty="0" smtClean="0"/>
              <a:t>The objectives tell us what we want the impact of the programme to be</a:t>
            </a:r>
          </a:p>
          <a:p>
            <a:pPr marL="171450" indent="-171450">
              <a:buFont typeface="Arial"/>
              <a:buChar char="•"/>
            </a:pPr>
            <a:r>
              <a:rPr lang="en-GB" sz="1200" dirty="0" smtClean="0"/>
              <a:t>When you are planning a journey you do so with your destination in mind, you make the journey in order to achieves something when you get there. So it is with a project. We know where we are now (due to information from assessments). Now we need to begin our work with the end in mind. What is it we want to achieve by carrying out the project? The plan helps us to map out a route, keep track of the aim, make sure we complete each step along the way fully, and track how we get there.</a:t>
            </a:r>
            <a:r>
              <a:rPr lang="en-GB" sz="1200" baseline="0" dirty="0" smtClean="0"/>
              <a:t> </a:t>
            </a:r>
            <a:endParaRPr lang="en-US" b="1" dirty="0" smtClean="0"/>
          </a:p>
          <a:p>
            <a:endParaRPr lang="en-US" b="1" dirty="0" smtClean="0"/>
          </a:p>
          <a:p>
            <a:r>
              <a:rPr lang="en-US" b="1" dirty="0" smtClean="0"/>
              <a:t>What is an objective?</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A statement that expresses what you expect to achieve by doing something</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Objectives have two parts: an expression of what is to be achieved and an expression of how it will be achieved. The </a:t>
            </a:r>
            <a:r>
              <a:rPr lang="en-US" b="1" dirty="0" smtClean="0"/>
              <a:t>ends and the means</a:t>
            </a:r>
            <a:r>
              <a:rPr lang="en-US" dirty="0" smtClean="0"/>
              <a: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dirty="0" smtClean="0"/>
              <a:t>A </a:t>
            </a:r>
            <a:r>
              <a:rPr lang="en-US" dirty="0" err="1" smtClean="0"/>
              <a:t>programme</a:t>
            </a:r>
            <a:r>
              <a:rPr lang="en-US" dirty="0" smtClean="0"/>
              <a:t> or project </a:t>
            </a:r>
            <a:r>
              <a:rPr lang="en-US" b="1" u="sng" dirty="0" smtClean="0"/>
              <a:t>goal is a general objective</a:t>
            </a:r>
            <a:r>
              <a:rPr lang="en-US" b="1" u="sng" baseline="0" dirty="0" smtClean="0"/>
              <a:t> </a:t>
            </a:r>
            <a:r>
              <a:rPr lang="en-US" baseline="0" dirty="0" smtClean="0"/>
              <a:t>- </a:t>
            </a:r>
            <a:r>
              <a:rPr lang="en-US" dirty="0" smtClean="0"/>
              <a:t>Expresses overall goal of the project. You need to ensure this fits with your </a:t>
            </a:r>
            <a:r>
              <a:rPr lang="en-US" dirty="0" err="1" smtClean="0"/>
              <a:t>organisational</a:t>
            </a:r>
            <a:r>
              <a:rPr lang="en-US" dirty="0" smtClean="0"/>
              <a:t> plans and objectives.</a:t>
            </a:r>
            <a:r>
              <a:rPr lang="en-US" baseline="0" dirty="0" smtClean="0"/>
              <a:t> The project cannot wholly achieve this, it is aspiration, and the project should contribute to this.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b="1" u="sng" dirty="0" smtClean="0"/>
              <a:t>Purpose is a specific objective </a:t>
            </a:r>
            <a:r>
              <a:rPr lang="en-US" dirty="0" smtClean="0"/>
              <a:t>– they express ends that are wholly achieved by the activities of the project</a:t>
            </a:r>
            <a:r>
              <a:rPr lang="en-US" baseline="0" dirty="0" smtClean="0"/>
              <a:t> – when the project is completed, you expect to have achieved the </a:t>
            </a:r>
            <a:r>
              <a:rPr lang="en-US" baseline="0" dirty="0" err="1" smtClean="0"/>
              <a:t>specifc</a:t>
            </a:r>
            <a:r>
              <a:rPr lang="en-US" baseline="0" dirty="0" smtClean="0"/>
              <a:t> objectives</a:t>
            </a:r>
          </a:p>
          <a:p>
            <a:endParaRPr lang="en-US" baseline="0" dirty="0" smtClean="0"/>
          </a:p>
          <a:p>
            <a:r>
              <a:rPr lang="en-US" b="1" baseline="0" dirty="0" smtClean="0"/>
              <a:t>Why you have objectives? </a:t>
            </a:r>
          </a:p>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You have a project in order to have impact on children’s lives. What changes do you intend? What is the project’s purpose? Objectives document this information in one short sentence. </a:t>
            </a:r>
          </a:p>
          <a:p>
            <a:pPr marL="171450" indent="-171450">
              <a:buFont typeface="Arial"/>
              <a:buChar char="•"/>
            </a:pPr>
            <a:r>
              <a:rPr lang="en-US" dirty="0" smtClean="0"/>
              <a:t>To make it clear to ourselves that the project aims to achieve something intended</a:t>
            </a:r>
          </a:p>
          <a:p>
            <a:pPr marL="171450" indent="-171450">
              <a:buFont typeface="Arial"/>
              <a:buChar char="•"/>
            </a:pPr>
            <a:r>
              <a:rPr lang="en-US" dirty="0" smtClean="0"/>
              <a:t>To make it easier to design the project – to decide on the what, how, when and how much</a:t>
            </a:r>
          </a:p>
          <a:p>
            <a:pPr marL="171450" indent="-171450">
              <a:buFont typeface="Arial"/>
              <a:buChar char="•"/>
            </a:pPr>
            <a:r>
              <a:rPr lang="en-US" dirty="0" smtClean="0"/>
              <a:t>To make it easier to present to others so they understand your work and purpose, they support your efforts and collaborate with you and they provide you with funding </a:t>
            </a:r>
          </a:p>
          <a:p>
            <a:endParaRPr lang="en-US" dirty="0" smtClean="0"/>
          </a:p>
        </p:txBody>
      </p:sp>
      <p:sp>
        <p:nvSpPr>
          <p:cNvPr id="4" name="Slide Number Placeholder 3"/>
          <p:cNvSpPr>
            <a:spLocks noGrp="1"/>
          </p:cNvSpPr>
          <p:nvPr>
            <p:ph type="sldNum" sz="quarter" idx="10"/>
          </p:nvPr>
        </p:nvSpPr>
        <p:spPr/>
        <p:txBody>
          <a:bodyPr/>
          <a:lstStyle/>
          <a:p>
            <a:fld id="{DFA2D839-ED5B-B849-82FE-61F627256B91}" type="slidenum">
              <a:rPr lang="en-US" smtClean="0"/>
              <a:t>10</a:t>
            </a:fld>
            <a:endParaRPr lang="en-US"/>
          </a:p>
        </p:txBody>
      </p:sp>
    </p:spTree>
    <p:extLst>
      <p:ext uri="{BB962C8B-B14F-4D97-AF65-F5344CB8AC3E}">
        <p14:creationId xmlns:p14="http://schemas.microsoft.com/office/powerpoint/2010/main" val="1895759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t>11</a:t>
            </a:fld>
            <a:endParaRPr lang="en-US"/>
          </a:p>
        </p:txBody>
      </p:sp>
    </p:spTree>
    <p:extLst>
      <p:ext uri="{BB962C8B-B14F-4D97-AF65-F5344CB8AC3E}">
        <p14:creationId xmlns:p14="http://schemas.microsoft.com/office/powerpoint/2010/main" val="3563182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Groups of three work together to develop an objective for CFS project in country – 5mins</a:t>
            </a:r>
          </a:p>
          <a:p>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GB" sz="1200" baseline="0" dirty="0" smtClean="0"/>
              <a:t>A Strengths, weaknesses, opportunities and threats (SWOT) analysis, problem tree or other brainstorming approach can help us to identify the way we want to reach our objective. Giving us an assessment of the causes of the needs and gaps identified during the assessment</a:t>
            </a:r>
          </a:p>
          <a:p>
            <a:endParaRPr lang="en-US" dirty="0" smtClean="0"/>
          </a:p>
          <a:p>
            <a:endParaRPr lang="en-US" dirty="0"/>
          </a:p>
        </p:txBody>
      </p:sp>
      <p:sp>
        <p:nvSpPr>
          <p:cNvPr id="4" name="Slide Number Placeholder 3"/>
          <p:cNvSpPr>
            <a:spLocks noGrp="1"/>
          </p:cNvSpPr>
          <p:nvPr>
            <p:ph type="sldNum" sz="quarter" idx="10"/>
          </p:nvPr>
        </p:nvSpPr>
        <p:spPr/>
        <p:txBody>
          <a:bodyPr/>
          <a:lstStyle/>
          <a:p>
            <a:fld id="{DFA2D839-ED5B-B849-82FE-61F627256B91}" type="slidenum">
              <a:rPr lang="en-US" smtClean="0"/>
              <a:t>12</a:t>
            </a:fld>
            <a:endParaRPr lang="en-US"/>
          </a:p>
        </p:txBody>
      </p:sp>
    </p:spTree>
    <p:extLst>
      <p:ext uri="{BB962C8B-B14F-4D97-AF65-F5344CB8AC3E}">
        <p14:creationId xmlns:p14="http://schemas.microsoft.com/office/powerpoint/2010/main" val="13354121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GB" dirty="0"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dirty="0" smtClean="0"/>
              <a:t>Click to edit Master subtitle style</a:t>
            </a:r>
            <a:endParaRPr lang="en-US" dirty="0"/>
          </a:p>
        </p:txBody>
      </p:sp>
      <p:sp>
        <p:nvSpPr>
          <p:cNvPr id="4" name="Date Placeholder 3"/>
          <p:cNvSpPr>
            <a:spLocks noGrp="1"/>
          </p:cNvSpPr>
          <p:nvPr>
            <p:ph type="dt" sz="half" idx="10"/>
          </p:nvPr>
        </p:nvSpPr>
        <p:spPr/>
        <p:txBody>
          <a:bodyPr/>
          <a:lstStyle/>
          <a:p>
            <a:fld id="{B01F9CA3-105E-4857-9057-6DB6197DA786}"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86BB73A-582F-4420-9A14-CB10A2B2E5E8}" type="slidenum">
              <a:rPr lang="en-US" smtClean="0"/>
              <a:t>‹Nº›</a:t>
            </a:fld>
            <a:endParaRPr lang="en-US" dirty="0"/>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01F9CA3-105E-4857-9057-6DB6197DA786}"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GB"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B01F9CA3-105E-4857-9057-6DB6197DA786}"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10"/>
          </p:nvPr>
        </p:nvSpPr>
        <p:spPr/>
        <p:txBody>
          <a:bodyPr/>
          <a:lstStyle/>
          <a:p>
            <a:fld id="{B01F9CA3-105E-4857-9057-6DB6197DA786}"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317500"/>
            <a:ext cx="7543800" cy="537006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1638300" y="3276600"/>
            <a:ext cx="6667500" cy="1676400"/>
          </a:xfrm>
        </p:spPr>
        <p:txBody>
          <a:bodyPr anchor="b" anchorCtr="0"/>
          <a:lstStyle>
            <a:lvl1pPr algn="r">
              <a:defRPr sz="5400" b="0" cap="none">
                <a:solidFill>
                  <a:schemeClr val="bg1"/>
                </a:solidFill>
              </a:defRPr>
            </a:lvl1pPr>
          </a:lstStyle>
          <a:p>
            <a:r>
              <a:rPr lang="en-GB" dirty="0"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5/25/2013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‹Nº›</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Click to edit Master title style</a:t>
            </a:r>
            <a:endParaRPr lang="en-US" dirty="0"/>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5" name="Date Placeholder 4"/>
          <p:cNvSpPr>
            <a:spLocks noGrp="1"/>
          </p:cNvSpPr>
          <p:nvPr>
            <p:ph type="dt" sz="half" idx="10"/>
          </p:nvPr>
        </p:nvSpPr>
        <p:spPr/>
        <p:txBody>
          <a:bodyPr/>
          <a:lstStyle/>
          <a:p>
            <a:fld id="{B01F9CA3-105E-4857-9057-6DB6197DA786}" type="datetimeFigureOut">
              <a:rPr lang="en-US" smtClean="0"/>
              <a:t>5/25/2013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B01F9CA3-105E-4857-9057-6DB6197DA786}" type="datetimeFigureOut">
              <a:rPr lang="en-US" smtClean="0"/>
              <a:t>5/25/2013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‹Nº›</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dirty="0"/>
          </a:p>
        </p:txBody>
      </p:sp>
      <p:sp>
        <p:nvSpPr>
          <p:cNvPr id="3" name="Date Placeholder 2"/>
          <p:cNvSpPr>
            <a:spLocks noGrp="1"/>
          </p:cNvSpPr>
          <p:nvPr>
            <p:ph type="dt" sz="half" idx="10"/>
          </p:nvPr>
        </p:nvSpPr>
        <p:spPr/>
        <p:txBody>
          <a:bodyPr/>
          <a:lstStyle/>
          <a:p>
            <a:fld id="{B01F9CA3-105E-4857-9057-6DB6197DA786}" type="datetimeFigureOut">
              <a:rPr lang="en-US" smtClean="0"/>
              <a:t>5/25/2013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5/25/2013</a:t>
            </a:fld>
            <a:endParaRPr lang="en-US" dirty="0"/>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GB"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5/25/2013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86BB73A-582F-4420-9A14-CB10A2B2E5E8}" type="slidenum">
              <a:rPr lang="en-US" smtClean="0"/>
              <a:t>‹Nº›</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GB"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5/25/2013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GB" dirty="0"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GB" dirty="0" smtClean="0"/>
              <a:t>Click to edit Master text styles</a:t>
            </a:r>
          </a:p>
          <a:p>
            <a:pPr lvl="1"/>
            <a:r>
              <a:rPr lang="en-GB" dirty="0" smtClean="0"/>
              <a:t>Second level</a:t>
            </a:r>
          </a:p>
          <a:p>
            <a:pPr lvl="2"/>
            <a:r>
              <a:rPr lang="en-GB" dirty="0" smtClean="0"/>
              <a:t>Third level</a:t>
            </a:r>
          </a:p>
          <a:p>
            <a:pPr lvl="3"/>
            <a:r>
              <a:rPr lang="en-GB" dirty="0" smtClean="0"/>
              <a:t>Fourth level</a:t>
            </a:r>
          </a:p>
          <a:p>
            <a:pPr lvl="4"/>
            <a:r>
              <a:rPr lang="en-GB" dirty="0"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Arial"/>
                <a:cs typeface="Arial"/>
              </a:defRPr>
            </a:lvl1pPr>
          </a:lstStyle>
          <a:p>
            <a:r>
              <a:rPr lang="en-GB" dirty="0" smtClean="0"/>
              <a:t>15-Nov-12</a:t>
            </a:r>
            <a:endParaRPr lang="en-US" dirty="0"/>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latin typeface="Arial"/>
                <a:cs typeface="Aria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7F5CE407-6216-4202-80E4-A30DC2F709B2}" type="slidenum">
              <a:rPr lang="en-US" smtClean="0"/>
              <a:t>‹Nº›</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3200" kern="1200">
          <a:solidFill>
            <a:schemeClr val="tx2"/>
          </a:solidFill>
          <a:latin typeface="Calibri"/>
          <a:ea typeface="+mn-ea"/>
          <a:cs typeface="Calibri"/>
        </a:defRPr>
      </a:lvl1pPr>
      <a:lvl2pPr marL="594360" indent="-274320" algn="l" defTabSz="914400" rtl="0" eaLnBrk="1" latinLnBrk="0" hangingPunct="1">
        <a:spcBef>
          <a:spcPct val="20000"/>
        </a:spcBef>
        <a:buClr>
          <a:schemeClr val="accent1"/>
        </a:buClr>
        <a:buFont typeface="Lucida Grande"/>
        <a:buChar char="–"/>
        <a:defRPr sz="3000" kern="1200">
          <a:solidFill>
            <a:schemeClr val="tx2"/>
          </a:solidFill>
          <a:latin typeface="Calibri"/>
          <a:ea typeface="+mn-ea"/>
          <a:cs typeface="Calibri"/>
        </a:defRPr>
      </a:lvl2pPr>
      <a:lvl3pPr marL="868680" indent="-228600" algn="l" defTabSz="914400" rtl="0" eaLnBrk="1" latinLnBrk="0" hangingPunct="1">
        <a:spcBef>
          <a:spcPct val="20000"/>
        </a:spcBef>
        <a:buClr>
          <a:schemeClr val="accent1"/>
        </a:buClr>
        <a:buFont typeface="Lucida Grande"/>
        <a:buChar char="˚"/>
        <a:defRPr sz="2800" kern="1200">
          <a:solidFill>
            <a:schemeClr val="tx2"/>
          </a:solidFill>
          <a:latin typeface="Calibri"/>
          <a:ea typeface="+mn-ea"/>
          <a:cs typeface="Calibri"/>
        </a:defRPr>
      </a:lvl3pPr>
      <a:lvl4pPr marL="1143000" indent="-228600" algn="l" defTabSz="914400" rtl="0" eaLnBrk="1" latinLnBrk="0" hangingPunct="1">
        <a:spcBef>
          <a:spcPct val="20000"/>
        </a:spcBef>
        <a:buClr>
          <a:schemeClr val="accent1"/>
        </a:buClr>
        <a:buFont typeface="Lucida Grande"/>
        <a:buChar char="~"/>
        <a:defRPr sz="2600" kern="1200">
          <a:solidFill>
            <a:schemeClr val="tx2"/>
          </a:solidFill>
          <a:latin typeface="Calibri"/>
          <a:ea typeface="+mn-ea"/>
          <a:cs typeface="Calibri"/>
        </a:defRPr>
      </a:lvl4pPr>
      <a:lvl5pPr marL="1371600" indent="-228600" algn="l" defTabSz="914400" rtl="0" eaLnBrk="1" latinLnBrk="0" hangingPunct="1">
        <a:spcBef>
          <a:spcPct val="20000"/>
        </a:spcBef>
        <a:buClr>
          <a:schemeClr val="accent1"/>
        </a:buClr>
        <a:buFont typeface="Arial" pitchFamily="34" charset="0"/>
        <a:buChar char="•"/>
        <a:defRPr sz="2400" kern="1200" baseline="0">
          <a:solidFill>
            <a:schemeClr val="tx2"/>
          </a:solidFill>
          <a:latin typeface="Calibri"/>
          <a:ea typeface="+mn-ea"/>
          <a:cs typeface="Calibri"/>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4381488"/>
            <a:ext cx="7543800" cy="1524000"/>
          </a:xfrm>
        </p:spPr>
        <p:txBody>
          <a:bodyPr/>
          <a:lstStyle/>
          <a:p>
            <a:r>
              <a:rPr lang="es-ES" sz="6000" dirty="0" smtClean="0"/>
              <a:t>Planificación de Programa de Espacios Amigables para Niños y Niñas</a:t>
            </a:r>
            <a:endParaRPr lang="es-ES" sz="6000" dirty="0"/>
          </a:p>
        </p:txBody>
      </p:sp>
    </p:spTree>
    <p:extLst>
      <p:ext uri="{BB962C8B-B14F-4D97-AF65-F5344CB8AC3E}">
        <p14:creationId xmlns:p14="http://schemas.microsoft.com/office/powerpoint/2010/main" val="679419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Objetivos</a:t>
            </a:r>
            <a:endParaRPr lang="es-ES" dirty="0"/>
          </a:p>
        </p:txBody>
      </p:sp>
      <p:sp>
        <p:nvSpPr>
          <p:cNvPr id="3" name="Content Placeholder 2"/>
          <p:cNvSpPr>
            <a:spLocks noGrp="1"/>
          </p:cNvSpPr>
          <p:nvPr>
            <p:ph idx="1"/>
          </p:nvPr>
        </p:nvSpPr>
        <p:spPr>
          <a:xfrm>
            <a:off x="762000" y="685800"/>
            <a:ext cx="7543800" cy="4216400"/>
          </a:xfrm>
        </p:spPr>
        <p:txBody>
          <a:bodyPr>
            <a:normAutofit fontScale="92500"/>
          </a:bodyPr>
          <a:lstStyle/>
          <a:p>
            <a:pPr marL="0" indent="0">
              <a:buNone/>
            </a:pPr>
            <a:r>
              <a:rPr lang="es-ES" dirty="0" smtClean="0"/>
              <a:t>¿Qué es un objetivo</a:t>
            </a:r>
            <a:r>
              <a:rPr lang="es-ES" dirty="0" smtClean="0"/>
              <a:t>?</a:t>
            </a:r>
          </a:p>
          <a:p>
            <a:r>
              <a:rPr lang="es-ES" dirty="0" smtClean="0"/>
              <a:t>Una declaración que expresa lo que espera lograr al hacer algo </a:t>
            </a:r>
            <a:r>
              <a:rPr lang="es-ES" dirty="0" smtClean="0"/>
              <a:t> </a:t>
            </a:r>
          </a:p>
          <a:p>
            <a:r>
              <a:rPr lang="es-ES" dirty="0" smtClean="0"/>
              <a:t>¿Porqué se tienen objetivos? </a:t>
            </a:r>
          </a:p>
          <a:p>
            <a:r>
              <a:rPr lang="es-ES" dirty="0" smtClean="0"/>
              <a:t>Para estar claros en cuanto a las metas que se quieren lograr a través del proyecto</a:t>
            </a:r>
          </a:p>
          <a:p>
            <a:r>
              <a:rPr lang="es-ES" dirty="0" smtClean="0"/>
              <a:t>Para que sea más fácil diseñar el proyecto</a:t>
            </a:r>
          </a:p>
          <a:p>
            <a:r>
              <a:rPr lang="es-ES" dirty="0" smtClean="0"/>
              <a:t>Para que sea más fácil presentárselo a otros </a:t>
            </a:r>
            <a:endParaRPr lang="es-ES" dirty="0"/>
          </a:p>
        </p:txBody>
      </p:sp>
    </p:spTree>
    <p:extLst>
      <p:ext uri="{BB962C8B-B14F-4D97-AF65-F5344CB8AC3E}">
        <p14:creationId xmlns:p14="http://schemas.microsoft.com/office/powerpoint/2010/main" val="184536177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smtClean="0"/>
              <a:t>Escribiendo sus objetivos</a:t>
            </a:r>
            <a:endParaRPr lang="es-ES"/>
          </a:p>
        </p:txBody>
      </p:sp>
      <p:sp>
        <p:nvSpPr>
          <p:cNvPr id="3" name="Content Placeholder 2"/>
          <p:cNvSpPr>
            <a:spLocks noGrp="1"/>
          </p:cNvSpPr>
          <p:nvPr>
            <p:ph idx="1"/>
          </p:nvPr>
        </p:nvSpPr>
        <p:spPr>
          <a:xfrm>
            <a:off x="762000" y="685799"/>
            <a:ext cx="7543800" cy="4461933"/>
          </a:xfrm>
        </p:spPr>
        <p:txBody>
          <a:bodyPr>
            <a:normAutofit fontScale="77500" lnSpcReduction="20000"/>
          </a:bodyPr>
          <a:lstStyle/>
          <a:p>
            <a:pPr marL="0" indent="0">
              <a:buNone/>
            </a:pPr>
            <a:r>
              <a:rPr lang="es-ES" dirty="0" smtClean="0"/>
              <a:t>Contenido de su objetivo:</a:t>
            </a:r>
          </a:p>
          <a:p>
            <a:r>
              <a:rPr lang="es-ES" dirty="0" smtClean="0"/>
              <a:t>¿Cuáles son los fines que se quieren lograr?</a:t>
            </a:r>
          </a:p>
          <a:p>
            <a:r>
              <a:rPr lang="es-ES" dirty="0" smtClean="0"/>
              <a:t>¿Cuáles son los medios que se usarán?</a:t>
            </a:r>
          </a:p>
          <a:p>
            <a:r>
              <a:rPr lang="es-ES" dirty="0" smtClean="0"/>
              <a:t>¿Quienes son los beneficiarios principales / partes interesadas?</a:t>
            </a:r>
          </a:p>
          <a:p>
            <a:r>
              <a:rPr lang="es-ES" dirty="0" smtClean="0"/>
              <a:t>¿Cómo se beneficiarán?</a:t>
            </a:r>
            <a:r>
              <a:rPr lang="es-ES" dirty="0" smtClean="0"/>
              <a:t> </a:t>
            </a:r>
          </a:p>
          <a:p>
            <a:pPr marL="0" indent="0">
              <a:buNone/>
            </a:pPr>
            <a:r>
              <a:rPr lang="es-ES" dirty="0" smtClean="0"/>
              <a:t> </a:t>
            </a:r>
          </a:p>
          <a:p>
            <a:pPr marL="0" indent="0">
              <a:buNone/>
            </a:pPr>
            <a:r>
              <a:rPr lang="es-ES" dirty="0" smtClean="0"/>
              <a:t>Estilo del objetivo</a:t>
            </a:r>
            <a:r>
              <a:rPr lang="es-ES" dirty="0" smtClean="0"/>
              <a:t>:</a:t>
            </a:r>
          </a:p>
          <a:p>
            <a:r>
              <a:rPr lang="es-ES" dirty="0" smtClean="0"/>
              <a:t>Que sean </a:t>
            </a:r>
            <a:r>
              <a:rPr lang="es-ES" dirty="0" smtClean="0"/>
              <a:t>SMART (siglas en inglés)</a:t>
            </a:r>
          </a:p>
          <a:p>
            <a:pPr lvl="1"/>
            <a:r>
              <a:rPr lang="es-ES" dirty="0" smtClean="0"/>
              <a:t>Específicos, Medibles, Alcanzables, </a:t>
            </a:r>
            <a:r>
              <a:rPr lang="es-ES" dirty="0" smtClean="0"/>
              <a:t>Acordados, Relevantes y en plazos de tiempo </a:t>
            </a:r>
          </a:p>
          <a:p>
            <a:pPr lvl="1"/>
            <a:r>
              <a:rPr lang="es-ES" dirty="0" smtClean="0"/>
              <a:t>Escríbalos en una sola oración</a:t>
            </a:r>
            <a:endParaRPr lang="es-ES" dirty="0"/>
          </a:p>
        </p:txBody>
      </p:sp>
    </p:spTree>
    <p:extLst>
      <p:ext uri="{BB962C8B-B14F-4D97-AF65-F5344CB8AC3E}">
        <p14:creationId xmlns:p14="http://schemas.microsoft.com/office/powerpoint/2010/main" val="3660483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Ejemplo</a:t>
            </a:r>
            <a:r>
              <a:rPr lang="en-US" dirty="0" smtClean="0"/>
              <a:t>…</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51408552"/>
              </p:ext>
            </p:extLst>
          </p:nvPr>
        </p:nvGraphicFramePr>
        <p:xfrm>
          <a:off x="282677" y="685800"/>
          <a:ext cx="8613698" cy="5582920"/>
        </p:xfrm>
        <a:graphic>
          <a:graphicData uri="http://schemas.openxmlformats.org/drawingml/2006/table">
            <a:tbl>
              <a:tblPr firstRow="1" bandRow="1">
                <a:tableStyleId>{5C22544A-7EE6-4342-B048-85BDC9FD1C3A}</a:tableStyleId>
              </a:tblPr>
              <a:tblGrid>
                <a:gridCol w="974386"/>
                <a:gridCol w="1966646"/>
                <a:gridCol w="1524000"/>
                <a:gridCol w="1693333"/>
                <a:gridCol w="2455333"/>
              </a:tblGrid>
              <a:tr h="370840">
                <a:tc>
                  <a:txBody>
                    <a:bodyPr/>
                    <a:lstStyle/>
                    <a:p>
                      <a:pPr algn="ctr"/>
                      <a:r>
                        <a:rPr lang="es-ES" noProof="0" smtClean="0">
                          <a:latin typeface="Calibri"/>
                          <a:cs typeface="Calibri"/>
                        </a:rPr>
                        <a:t>Intento</a:t>
                      </a:r>
                      <a:endParaRPr lang="es-ES" noProof="0">
                        <a:latin typeface="Calibri"/>
                        <a:cs typeface="Calibri"/>
                      </a:endParaRPr>
                    </a:p>
                  </a:txBody>
                  <a:tcPr/>
                </a:tc>
                <a:tc>
                  <a:txBody>
                    <a:bodyPr/>
                    <a:lstStyle/>
                    <a:p>
                      <a:pPr algn="ctr"/>
                      <a:r>
                        <a:rPr lang="es-ES" noProof="0" smtClean="0">
                          <a:latin typeface="Calibri"/>
                          <a:cs typeface="Calibri"/>
                        </a:rPr>
                        <a:t>Fines</a:t>
                      </a:r>
                      <a:endParaRPr lang="es-ES" noProof="0">
                        <a:latin typeface="Calibri"/>
                        <a:cs typeface="Calibri"/>
                      </a:endParaRPr>
                    </a:p>
                  </a:txBody>
                  <a:tcPr/>
                </a:tc>
                <a:tc>
                  <a:txBody>
                    <a:bodyPr/>
                    <a:lstStyle/>
                    <a:p>
                      <a:pPr algn="ctr"/>
                      <a:r>
                        <a:rPr lang="es-ES" noProof="0" smtClean="0">
                          <a:latin typeface="Calibri"/>
                          <a:cs typeface="Calibri"/>
                        </a:rPr>
                        <a:t>Medios</a:t>
                      </a:r>
                      <a:endParaRPr lang="es-ES" noProof="0">
                        <a:latin typeface="Calibri"/>
                        <a:cs typeface="Calibri"/>
                      </a:endParaRPr>
                    </a:p>
                  </a:txBody>
                  <a:tcPr/>
                </a:tc>
                <a:tc>
                  <a:txBody>
                    <a:bodyPr/>
                    <a:lstStyle/>
                    <a:p>
                      <a:pPr algn="ctr"/>
                      <a:r>
                        <a:rPr lang="es-ES" noProof="0" smtClean="0">
                          <a:latin typeface="Calibri"/>
                          <a:cs typeface="Calibri"/>
                        </a:rPr>
                        <a:t>Beneficiarios</a:t>
                      </a:r>
                      <a:endParaRPr lang="es-ES" noProof="0">
                        <a:latin typeface="Calibri"/>
                        <a:cs typeface="Calibri"/>
                      </a:endParaRPr>
                    </a:p>
                  </a:txBody>
                  <a:tcPr/>
                </a:tc>
                <a:tc>
                  <a:txBody>
                    <a:bodyPr/>
                    <a:lstStyle/>
                    <a:p>
                      <a:pPr algn="ctr"/>
                      <a:r>
                        <a:rPr lang="es-ES" noProof="0" smtClean="0">
                          <a:latin typeface="Calibri"/>
                          <a:cs typeface="Calibri"/>
                        </a:rPr>
                        <a:t>Cómo</a:t>
                      </a:r>
                      <a:r>
                        <a:rPr lang="es-ES" baseline="0" noProof="0" smtClean="0">
                          <a:latin typeface="Calibri"/>
                          <a:cs typeface="Calibri"/>
                        </a:rPr>
                        <a:t> se benefician</a:t>
                      </a:r>
                      <a:endParaRPr lang="es-ES" noProof="0">
                        <a:latin typeface="Calibri"/>
                        <a:cs typeface="Calibri"/>
                      </a:endParaRPr>
                    </a:p>
                  </a:txBody>
                  <a:tcPr/>
                </a:tc>
              </a:tr>
              <a:tr h="370840">
                <a:tc>
                  <a:txBody>
                    <a:bodyPr/>
                    <a:lstStyle/>
                    <a:p>
                      <a:pPr algn="ctr"/>
                      <a:r>
                        <a:rPr lang="es-ES" noProof="0" smtClean="0">
                          <a:latin typeface="Calibri"/>
                          <a:cs typeface="Calibri"/>
                        </a:rPr>
                        <a:t>1</a:t>
                      </a:r>
                      <a:endParaRPr lang="es-ES" noProof="0">
                        <a:latin typeface="Calibri"/>
                        <a:cs typeface="Calibri"/>
                      </a:endParaRPr>
                    </a:p>
                  </a:txBody>
                  <a:tcPr/>
                </a:tc>
                <a:tc>
                  <a:txBody>
                    <a:bodyPr/>
                    <a:lstStyle/>
                    <a:p>
                      <a:r>
                        <a:rPr lang="es-ES" noProof="0" smtClean="0">
                          <a:latin typeface="Calibri"/>
                          <a:cs typeface="Calibri"/>
                        </a:rPr>
                        <a:t>Reducir</a:t>
                      </a:r>
                      <a:r>
                        <a:rPr lang="es-ES" baseline="0" noProof="0" smtClean="0">
                          <a:latin typeface="Calibri"/>
                          <a:cs typeface="Calibri"/>
                        </a:rPr>
                        <a:t> el uso de la violencia a niños y niñas en edad escolar</a:t>
                      </a:r>
                      <a:endParaRPr lang="es-ES" noProof="0">
                        <a:latin typeface="Calibri"/>
                        <a:cs typeface="Calibri"/>
                      </a:endParaRPr>
                    </a:p>
                  </a:txBody>
                  <a:tcPr/>
                </a:tc>
                <a:tc>
                  <a:txBody>
                    <a:bodyPr/>
                    <a:lstStyle/>
                    <a:p>
                      <a:r>
                        <a:rPr lang="es-ES" noProof="0" smtClean="0">
                          <a:latin typeface="Calibri"/>
                          <a:cs typeface="Calibri"/>
                        </a:rPr>
                        <a:t>Capacitación</a:t>
                      </a:r>
                      <a:endParaRPr lang="es-ES" noProof="0">
                        <a:latin typeface="Calibri"/>
                        <a:cs typeface="Calibri"/>
                      </a:endParaRPr>
                    </a:p>
                  </a:txBody>
                  <a:tcPr/>
                </a:tc>
                <a:tc>
                  <a:txBody>
                    <a:bodyPr/>
                    <a:lstStyle/>
                    <a:p>
                      <a:r>
                        <a:rPr lang="es-ES" noProof="0" smtClean="0">
                          <a:latin typeface="Calibri"/>
                          <a:cs typeface="Calibri"/>
                        </a:rPr>
                        <a:t>Estudiantes</a:t>
                      </a:r>
                      <a:r>
                        <a:rPr lang="es-ES" baseline="0" noProof="0" smtClean="0">
                          <a:latin typeface="Calibri"/>
                          <a:cs typeface="Calibri"/>
                        </a:rPr>
                        <a:t> de la escuela</a:t>
                      </a:r>
                      <a:endParaRPr lang="es-ES" noProof="0">
                        <a:latin typeface="Calibri"/>
                        <a:cs typeface="Calibri"/>
                      </a:endParaRPr>
                    </a:p>
                  </a:txBody>
                  <a:tcPr/>
                </a:tc>
                <a:tc>
                  <a:txBody>
                    <a:bodyPr/>
                    <a:lstStyle/>
                    <a:p>
                      <a:r>
                        <a:rPr lang="es-ES" baseline="0" noProof="0" smtClean="0">
                          <a:latin typeface="Calibri"/>
                          <a:cs typeface="Calibri"/>
                        </a:rPr>
                        <a:t>Reducción de la violencia</a:t>
                      </a:r>
                      <a:endParaRPr lang="es-ES" noProof="0">
                        <a:latin typeface="Calibri"/>
                        <a:cs typeface="Calibri"/>
                      </a:endParaRPr>
                    </a:p>
                  </a:txBody>
                  <a:tcPr/>
                </a:tc>
              </a:tr>
              <a:tr h="370840">
                <a:tc>
                  <a:txBody>
                    <a:bodyPr/>
                    <a:lstStyle/>
                    <a:p>
                      <a:pPr algn="ctr"/>
                      <a:r>
                        <a:rPr lang="es-ES" noProof="0" smtClean="0">
                          <a:latin typeface="Calibri"/>
                          <a:cs typeface="Calibri"/>
                        </a:rPr>
                        <a:t>2</a:t>
                      </a:r>
                      <a:endParaRPr lang="es-ES" noProof="0">
                        <a:latin typeface="Calibri"/>
                        <a:cs typeface="Calibri"/>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noProof="0" smtClean="0">
                          <a:latin typeface="Calibri"/>
                          <a:cs typeface="Calibri"/>
                        </a:rPr>
                        <a:t>Reducir el uso y aval</a:t>
                      </a:r>
                      <a:r>
                        <a:rPr lang="es-ES" baseline="0" noProof="0" smtClean="0">
                          <a:latin typeface="Calibri"/>
                          <a:cs typeface="Calibri"/>
                        </a:rPr>
                        <a:t> de la violencia a niños y niñas en la escuela</a:t>
                      </a:r>
                    </a:p>
                  </a:txBody>
                  <a:tcPr/>
                </a:tc>
                <a:tc>
                  <a:txBody>
                    <a:bodyPr/>
                    <a:lstStyle/>
                    <a:p>
                      <a:r>
                        <a:rPr lang="es-ES" noProof="0" smtClean="0">
                          <a:latin typeface="Calibri"/>
                          <a:cs typeface="Calibri"/>
                        </a:rPr>
                        <a:t>Capacitación</a:t>
                      </a:r>
                      <a:r>
                        <a:rPr lang="es-ES" baseline="0" noProof="0" smtClean="0">
                          <a:latin typeface="Calibri"/>
                          <a:cs typeface="Calibri"/>
                        </a:rPr>
                        <a:t> de maestros y personal administrativo</a:t>
                      </a:r>
                      <a:endParaRPr lang="es-ES" noProof="0">
                        <a:latin typeface="Calibri"/>
                        <a:cs typeface="Calibri"/>
                      </a:endParaRPr>
                    </a:p>
                  </a:txBody>
                  <a:tcPr/>
                </a:tc>
                <a:tc>
                  <a:txBody>
                    <a:bodyPr/>
                    <a:lstStyle/>
                    <a:p>
                      <a:r>
                        <a:rPr lang="es-ES" noProof="0" dirty="0" smtClean="0">
                          <a:latin typeface="Calibri"/>
                          <a:cs typeface="Calibri"/>
                        </a:rPr>
                        <a:t>Estudiantes</a:t>
                      </a:r>
                      <a:r>
                        <a:rPr lang="es-ES" baseline="0" noProof="0" dirty="0" smtClean="0">
                          <a:latin typeface="Calibri"/>
                          <a:cs typeface="Calibri"/>
                        </a:rPr>
                        <a:t> de la escuela</a:t>
                      </a:r>
                      <a:endParaRPr lang="es-ES" noProof="0" dirty="0">
                        <a:latin typeface="Calibri"/>
                        <a:cs typeface="Calibri"/>
                      </a:endParaRPr>
                    </a:p>
                  </a:txBody>
                  <a:tcPr/>
                </a:tc>
                <a:tc>
                  <a:txBody>
                    <a:bodyPr/>
                    <a:lstStyle/>
                    <a:p>
                      <a:r>
                        <a:rPr lang="es-ES" noProof="0" smtClean="0">
                          <a:latin typeface="Calibri"/>
                          <a:cs typeface="Calibri"/>
                        </a:rPr>
                        <a:t>Reducción de la incidencia de la violencia</a:t>
                      </a:r>
                      <a:endParaRPr lang="es-ES" noProof="0">
                        <a:latin typeface="Calibri"/>
                        <a:cs typeface="Calibri"/>
                      </a:endParaRPr>
                    </a:p>
                  </a:txBody>
                  <a:tcPr/>
                </a:tc>
              </a:tr>
              <a:tr h="370840">
                <a:tc>
                  <a:txBody>
                    <a:bodyPr/>
                    <a:lstStyle/>
                    <a:p>
                      <a:pPr algn="ctr"/>
                      <a:r>
                        <a:rPr lang="es-ES" noProof="0" smtClean="0">
                          <a:latin typeface="Calibri"/>
                          <a:cs typeface="Calibri"/>
                        </a:rPr>
                        <a:t>3</a:t>
                      </a:r>
                      <a:endParaRPr lang="es-ES" noProof="0" smtClean="0">
                        <a:latin typeface="Calibri"/>
                        <a:cs typeface="Calibri"/>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noProof="0" smtClean="0">
                          <a:latin typeface="Calibri"/>
                          <a:cs typeface="Calibri"/>
                        </a:rPr>
                        <a:t>Reducir el uso y el</a:t>
                      </a:r>
                      <a:r>
                        <a:rPr lang="es-ES" baseline="0" noProof="0" smtClean="0">
                          <a:latin typeface="Calibri"/>
                          <a:cs typeface="Calibri"/>
                        </a:rPr>
                        <a:t> aval de la violencia a niños y niñas en las escuelas yy y los distritos xx</a:t>
                      </a:r>
                      <a:endParaRPr lang="es-ES" noProof="0" smtClean="0">
                        <a:latin typeface="Calibri"/>
                        <a:cs typeface="Calibri"/>
                      </a:endParaRPr>
                    </a:p>
                  </a:txBody>
                  <a:tcPr/>
                </a:tc>
                <a:tc>
                  <a:txBody>
                    <a:bodyPr/>
                    <a:lstStyle/>
                    <a:p>
                      <a:r>
                        <a:rPr lang="es-ES" noProof="0" dirty="0" smtClean="0">
                          <a:latin typeface="Calibri"/>
                          <a:cs typeface="Calibri"/>
                        </a:rPr>
                        <a:t>Capacitación</a:t>
                      </a:r>
                      <a:r>
                        <a:rPr lang="es-ES" baseline="0" noProof="0" dirty="0" smtClean="0">
                          <a:latin typeface="Calibri"/>
                          <a:cs typeface="Calibri"/>
                        </a:rPr>
                        <a:t> de maestros y personal administrativo en cuanto a Códigos de Conducto y Leyes de Derechos de la Niñez</a:t>
                      </a:r>
                      <a:endParaRPr lang="es-ES" noProof="0" dirty="0">
                        <a:latin typeface="Calibri"/>
                        <a:cs typeface="Calibri"/>
                      </a:endParaRPr>
                    </a:p>
                  </a:txBody>
                  <a:tcPr/>
                </a:tc>
                <a:tc>
                  <a:txBody>
                    <a:bodyPr/>
                    <a:lstStyle/>
                    <a:p>
                      <a:r>
                        <a:rPr lang="es-ES" noProof="0" smtClean="0">
                          <a:latin typeface="Calibri"/>
                          <a:cs typeface="Calibri"/>
                        </a:rPr>
                        <a:t>Niñas</a:t>
                      </a:r>
                      <a:r>
                        <a:rPr lang="es-ES" baseline="0" noProof="0" smtClean="0">
                          <a:latin typeface="Calibri"/>
                          <a:cs typeface="Calibri"/>
                        </a:rPr>
                        <a:t> y niños en escuelas yy y distritos xx</a:t>
                      </a:r>
                      <a:endParaRPr lang="es-ES" noProof="0">
                        <a:latin typeface="Calibri"/>
                        <a:cs typeface="Calibri"/>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noProof="0" dirty="0" smtClean="0">
                          <a:latin typeface="Calibri"/>
                          <a:cs typeface="Calibri"/>
                        </a:rPr>
                        <a:t>Reducción</a:t>
                      </a:r>
                      <a:r>
                        <a:rPr lang="es-ES" baseline="0" noProof="0" dirty="0" smtClean="0">
                          <a:latin typeface="Calibri"/>
                          <a:cs typeface="Calibri"/>
                        </a:rPr>
                        <a:t> de la incidencia de la violencia y del abuso a niños y niñas en el entorno escolar</a:t>
                      </a:r>
                      <a:endParaRPr lang="es-ES" noProof="0" dirty="0">
                        <a:latin typeface="Calibri"/>
                        <a:cs typeface="Calibri"/>
                      </a:endParaRPr>
                    </a:p>
                  </a:txBody>
                  <a:tcPr/>
                </a:tc>
              </a:tr>
            </a:tbl>
          </a:graphicData>
        </a:graphic>
      </p:graphicFrame>
    </p:spTree>
    <p:extLst>
      <p:ext uri="{BB962C8B-B14F-4D97-AF65-F5344CB8AC3E}">
        <p14:creationId xmlns:p14="http://schemas.microsoft.com/office/powerpoint/2010/main" val="35926580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Marco Lógico</a:t>
            </a:r>
            <a:endParaRPr lang="es-E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63557343"/>
              </p:ext>
            </p:extLst>
          </p:nvPr>
        </p:nvGraphicFramePr>
        <p:xfrm>
          <a:off x="762000" y="499537"/>
          <a:ext cx="7543800" cy="3505200"/>
        </p:xfrm>
        <a:graphic>
          <a:graphicData uri="http://schemas.openxmlformats.org/drawingml/2006/table">
            <a:tbl>
              <a:tblPr firstRow="1" bandRow="1">
                <a:tableStyleId>{5C22544A-7EE6-4342-B048-85BDC9FD1C3A}</a:tableStyleId>
              </a:tblPr>
              <a:tblGrid>
                <a:gridCol w="1879600"/>
                <a:gridCol w="1416050"/>
                <a:gridCol w="1416050"/>
                <a:gridCol w="1416050"/>
                <a:gridCol w="1416050"/>
              </a:tblGrid>
              <a:tr h="370840">
                <a:tc>
                  <a:txBody>
                    <a:bodyPr/>
                    <a:lstStyle/>
                    <a:p>
                      <a:endParaRPr lang="es-ES" noProof="0">
                        <a:latin typeface="Calibri"/>
                        <a:cs typeface="Calibri"/>
                      </a:endParaRPr>
                    </a:p>
                  </a:txBody>
                  <a:tcPr>
                    <a:lnL w="12700" cap="flat" cmpd="sng" algn="ctr">
                      <a:solidFill>
                        <a:srgbClr val="AD0101"/>
                      </a:solidFill>
                      <a:prstDash val="solid"/>
                      <a:round/>
                      <a:headEnd type="none" w="med" len="med"/>
                      <a:tailEnd type="none" w="med" len="med"/>
                    </a:lnL>
                    <a:lnT w="12700" cap="flat" cmpd="sng" algn="ctr">
                      <a:solidFill>
                        <a:srgbClr val="AD0101"/>
                      </a:solidFill>
                      <a:prstDash val="solid"/>
                      <a:round/>
                      <a:headEnd type="none" w="med" len="med"/>
                      <a:tailEnd type="none" w="med" len="med"/>
                    </a:lnT>
                  </a:tcPr>
                </a:tc>
                <a:tc>
                  <a:txBody>
                    <a:bodyPr/>
                    <a:lstStyle/>
                    <a:p>
                      <a:pPr algn="ctr"/>
                      <a:r>
                        <a:rPr lang="es-ES" baseline="0" noProof="0" smtClean="0">
                          <a:latin typeface="Calibri"/>
                          <a:cs typeface="Calibri"/>
                        </a:rPr>
                        <a:t>Resultados</a:t>
                      </a:r>
                      <a:endParaRPr lang="es-ES" noProof="0">
                        <a:latin typeface="Calibri"/>
                        <a:cs typeface="Calibri"/>
                      </a:endParaRPr>
                    </a:p>
                  </a:txBody>
                  <a:tcPr>
                    <a:lnT w="12700" cap="flat" cmpd="sng" algn="ctr">
                      <a:solidFill>
                        <a:srgbClr val="AD0101"/>
                      </a:solidFill>
                      <a:prstDash val="solid"/>
                      <a:round/>
                      <a:headEnd type="none" w="med" len="med"/>
                      <a:tailEnd type="none" w="med" len="med"/>
                    </a:lnT>
                  </a:tcPr>
                </a:tc>
                <a:tc>
                  <a:txBody>
                    <a:bodyPr/>
                    <a:lstStyle/>
                    <a:p>
                      <a:pPr algn="ctr"/>
                      <a:r>
                        <a:rPr lang="es-ES" noProof="0" smtClean="0">
                          <a:latin typeface="Calibri"/>
                          <a:cs typeface="Calibri"/>
                        </a:rPr>
                        <a:t>Indicatores</a:t>
                      </a:r>
                      <a:endParaRPr lang="es-ES" noProof="0">
                        <a:latin typeface="Calibri"/>
                        <a:cs typeface="Calibri"/>
                      </a:endParaRPr>
                    </a:p>
                  </a:txBody>
                  <a:tcPr>
                    <a:lnT w="12700" cap="flat" cmpd="sng" algn="ctr">
                      <a:solidFill>
                        <a:srgbClr val="AD0101"/>
                      </a:solidFill>
                      <a:prstDash val="solid"/>
                      <a:round/>
                      <a:headEnd type="none" w="med" len="med"/>
                      <a:tailEnd type="none" w="med" len="med"/>
                    </a:lnT>
                  </a:tcPr>
                </a:tc>
                <a:tc>
                  <a:txBody>
                    <a:bodyPr/>
                    <a:lstStyle/>
                    <a:p>
                      <a:pPr algn="ctr"/>
                      <a:r>
                        <a:rPr lang="es-ES" noProof="0" smtClean="0">
                          <a:latin typeface="Calibri"/>
                          <a:cs typeface="Calibri"/>
                        </a:rPr>
                        <a:t>Medios de verificación</a:t>
                      </a:r>
                      <a:endParaRPr lang="es-ES" noProof="0">
                        <a:latin typeface="Calibri"/>
                        <a:cs typeface="Calibri"/>
                      </a:endParaRPr>
                    </a:p>
                  </a:txBody>
                  <a:tcPr>
                    <a:lnT w="12700" cap="flat" cmpd="sng" algn="ctr">
                      <a:solidFill>
                        <a:srgbClr val="AD0101"/>
                      </a:solidFill>
                      <a:prstDash val="solid"/>
                      <a:round/>
                      <a:headEnd type="none" w="med" len="med"/>
                      <a:tailEnd type="none" w="med" len="med"/>
                    </a:lnT>
                  </a:tcPr>
                </a:tc>
                <a:tc>
                  <a:txBody>
                    <a:bodyPr/>
                    <a:lstStyle/>
                    <a:p>
                      <a:pPr algn="ctr"/>
                      <a:r>
                        <a:rPr lang="es-ES" noProof="0" smtClean="0">
                          <a:latin typeface="Calibri"/>
                          <a:cs typeface="Calibri"/>
                        </a:rPr>
                        <a:t>Suposiciones</a:t>
                      </a:r>
                      <a:endParaRPr lang="es-ES" noProof="0">
                        <a:latin typeface="Calibri"/>
                        <a:cs typeface="Calibri"/>
                      </a:endParaRPr>
                    </a:p>
                  </a:txBody>
                  <a:tcPr>
                    <a:lnR w="12700" cap="flat" cmpd="sng" algn="ctr">
                      <a:solidFill>
                        <a:srgbClr val="AD0101"/>
                      </a:solidFill>
                      <a:prstDash val="solid"/>
                      <a:round/>
                      <a:headEnd type="none" w="med" len="med"/>
                      <a:tailEnd type="none" w="med" len="med"/>
                    </a:lnR>
                    <a:lnT w="12700" cap="flat" cmpd="sng" algn="ctr">
                      <a:solidFill>
                        <a:srgbClr val="AD0101"/>
                      </a:solidFill>
                      <a:prstDash val="solid"/>
                      <a:round/>
                      <a:headEnd type="none" w="med" len="med"/>
                      <a:tailEnd type="none" w="med" len="med"/>
                    </a:lnT>
                  </a:tcPr>
                </a:tc>
              </a:tr>
              <a:tr h="370840">
                <a:tc>
                  <a:txBody>
                    <a:bodyPr/>
                    <a:lstStyle/>
                    <a:p>
                      <a:r>
                        <a:rPr lang="es-ES" b="1" noProof="0" smtClean="0">
                          <a:latin typeface="Calibri"/>
                          <a:cs typeface="Calibri"/>
                        </a:rPr>
                        <a:t>Meta del Proyecto</a:t>
                      </a:r>
                      <a:endParaRPr lang="es-ES" b="1" noProof="0">
                        <a:latin typeface="Calibri"/>
                        <a:cs typeface="Calibri"/>
                      </a:endParaRPr>
                    </a:p>
                  </a:txBody>
                  <a:tcPr>
                    <a:lnL w="12700" cap="flat" cmpd="sng" algn="ctr">
                      <a:solidFill>
                        <a:srgbClr val="AD0101"/>
                      </a:solidFill>
                      <a:prstDash val="solid"/>
                      <a:round/>
                      <a:headEnd type="none" w="med" len="med"/>
                      <a:tailEnd type="none" w="med" len="med"/>
                    </a:lnL>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lnR w="12700" cap="flat" cmpd="sng" algn="ctr">
                      <a:solidFill>
                        <a:srgbClr val="AD0101"/>
                      </a:solidFill>
                      <a:prstDash val="solid"/>
                      <a:round/>
                      <a:headEnd type="none" w="med" len="med"/>
                      <a:tailEnd type="none" w="med" len="med"/>
                    </a:lnR>
                  </a:tcPr>
                </a:tc>
              </a:tr>
              <a:tr h="370840">
                <a:tc>
                  <a:txBody>
                    <a:bodyPr/>
                    <a:lstStyle/>
                    <a:p>
                      <a:r>
                        <a:rPr lang="es-ES" noProof="0" smtClean="0">
                          <a:latin typeface="Calibri"/>
                          <a:cs typeface="Calibri"/>
                        </a:rPr>
                        <a:t>Propósito</a:t>
                      </a:r>
                      <a:endParaRPr lang="es-ES" noProof="0">
                        <a:latin typeface="Calibri"/>
                        <a:cs typeface="Calibri"/>
                      </a:endParaRPr>
                    </a:p>
                  </a:txBody>
                  <a:tcPr>
                    <a:lnL w="12700" cap="flat" cmpd="sng" algn="ctr">
                      <a:solidFill>
                        <a:srgbClr val="AD0101"/>
                      </a:solidFill>
                      <a:prstDash val="solid"/>
                      <a:round/>
                      <a:headEnd type="none" w="med" len="med"/>
                      <a:tailEnd type="none" w="med" len="med"/>
                    </a:lnL>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lnR w="12700" cap="flat" cmpd="sng" algn="ctr">
                      <a:solidFill>
                        <a:srgbClr val="AD0101"/>
                      </a:solidFill>
                      <a:prstDash val="solid"/>
                      <a:round/>
                      <a:headEnd type="none" w="med" len="med"/>
                      <a:tailEnd type="none" w="med" len="med"/>
                    </a:lnR>
                  </a:tcPr>
                </a:tc>
              </a:tr>
              <a:tr h="370840">
                <a:tc>
                  <a:txBody>
                    <a:bodyPr/>
                    <a:lstStyle/>
                    <a:p>
                      <a:r>
                        <a:rPr lang="es-ES" noProof="0" smtClean="0">
                          <a:latin typeface="Calibri"/>
                          <a:cs typeface="Calibri"/>
                        </a:rPr>
                        <a:t>Objetivo 1</a:t>
                      </a:r>
                      <a:endParaRPr lang="es-ES" noProof="0">
                        <a:latin typeface="Calibri"/>
                        <a:cs typeface="Calibri"/>
                      </a:endParaRPr>
                    </a:p>
                  </a:txBody>
                  <a:tcPr>
                    <a:lnL w="12700" cap="flat" cmpd="sng" algn="ctr">
                      <a:solidFill>
                        <a:srgbClr val="AD0101"/>
                      </a:solidFill>
                      <a:prstDash val="solid"/>
                      <a:round/>
                      <a:headEnd type="none" w="med" len="med"/>
                      <a:tailEnd type="none" w="med" len="med"/>
                    </a:lnL>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lnR w="12700" cap="flat" cmpd="sng" algn="ctr">
                      <a:solidFill>
                        <a:srgbClr val="AD0101"/>
                      </a:solidFill>
                      <a:prstDash val="solid"/>
                      <a:round/>
                      <a:headEnd type="none" w="med" len="med"/>
                      <a:tailEnd type="none" w="med" len="med"/>
                    </a:lnR>
                  </a:tcPr>
                </a:tc>
              </a:tr>
              <a:tr h="370840">
                <a:tc>
                  <a:txBody>
                    <a:bodyPr/>
                    <a:lstStyle/>
                    <a:p>
                      <a:pPr algn="r"/>
                      <a:r>
                        <a:rPr lang="es-ES" noProof="0" smtClean="0">
                          <a:latin typeface="Calibri"/>
                          <a:cs typeface="Calibri"/>
                        </a:rPr>
                        <a:t> - Resultado 1.1 </a:t>
                      </a:r>
                      <a:endParaRPr lang="es-ES" noProof="0">
                        <a:latin typeface="Calibri"/>
                        <a:cs typeface="Calibri"/>
                      </a:endParaRPr>
                    </a:p>
                  </a:txBody>
                  <a:tcPr>
                    <a:lnL w="12700" cap="flat" cmpd="sng" algn="ctr">
                      <a:solidFill>
                        <a:srgbClr val="AD0101"/>
                      </a:solidFill>
                      <a:prstDash val="solid"/>
                      <a:round/>
                      <a:headEnd type="none" w="med" len="med"/>
                      <a:tailEnd type="none" w="med" len="med"/>
                    </a:lnL>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lnR w="12700" cap="flat" cmpd="sng" algn="ctr">
                      <a:solidFill>
                        <a:srgbClr val="AD0101"/>
                      </a:solidFill>
                      <a:prstDash val="solid"/>
                      <a:round/>
                      <a:headEnd type="none" w="med" len="med"/>
                      <a:tailEnd type="none" w="med" len="med"/>
                    </a:lnR>
                  </a:tcPr>
                </a:tc>
              </a:tr>
              <a:tr h="370840">
                <a:tc>
                  <a:txBody>
                    <a:bodyPr/>
                    <a:lstStyle/>
                    <a:p>
                      <a:r>
                        <a:rPr lang="es-ES" noProof="0" smtClean="0">
                          <a:latin typeface="Calibri"/>
                          <a:cs typeface="Calibri"/>
                        </a:rPr>
                        <a:t>Objetivo 2</a:t>
                      </a:r>
                      <a:endParaRPr lang="es-ES" noProof="0">
                        <a:latin typeface="Calibri"/>
                        <a:cs typeface="Calibri"/>
                      </a:endParaRPr>
                    </a:p>
                  </a:txBody>
                  <a:tcPr>
                    <a:lnL w="12700" cap="flat" cmpd="sng" algn="ctr">
                      <a:solidFill>
                        <a:srgbClr val="AD0101"/>
                      </a:solidFill>
                      <a:prstDash val="solid"/>
                      <a:round/>
                      <a:headEnd type="none" w="med" len="med"/>
                      <a:tailEnd type="none" w="med" len="med"/>
                    </a:lnL>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lnR w="12700" cap="flat" cmpd="sng" algn="ctr">
                      <a:solidFill>
                        <a:srgbClr val="AD0101"/>
                      </a:solidFill>
                      <a:prstDash val="solid"/>
                      <a:round/>
                      <a:headEnd type="none" w="med" len="med"/>
                      <a:tailEnd type="none" w="med" len="med"/>
                    </a:lnR>
                  </a:tcPr>
                </a:tc>
              </a:tr>
              <a:tr h="370840">
                <a:tc>
                  <a:txBody>
                    <a:bodyPr/>
                    <a:lstStyle/>
                    <a:p>
                      <a:pPr algn="r"/>
                      <a:r>
                        <a:rPr lang="es-ES" noProof="0" smtClean="0">
                          <a:latin typeface="Calibri"/>
                          <a:cs typeface="Calibri"/>
                        </a:rPr>
                        <a:t>- Objetivo 2.2</a:t>
                      </a:r>
                      <a:endParaRPr lang="es-ES" noProof="0">
                        <a:latin typeface="Calibri"/>
                        <a:cs typeface="Calibri"/>
                      </a:endParaRPr>
                    </a:p>
                  </a:txBody>
                  <a:tcPr>
                    <a:lnL w="12700" cap="flat" cmpd="sng" algn="ctr">
                      <a:solidFill>
                        <a:srgbClr val="AD0101"/>
                      </a:solidFill>
                      <a:prstDash val="solid"/>
                      <a:round/>
                      <a:headEnd type="none" w="med" len="med"/>
                      <a:tailEnd type="none" w="med" len="med"/>
                    </a:lnL>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tc>
                <a:tc>
                  <a:txBody>
                    <a:bodyPr/>
                    <a:lstStyle/>
                    <a:p>
                      <a:endParaRPr lang="es-ES" noProof="0">
                        <a:latin typeface="Calibri"/>
                        <a:cs typeface="Calibri"/>
                      </a:endParaRPr>
                    </a:p>
                  </a:txBody>
                  <a:tcPr>
                    <a:lnR w="12700" cap="flat" cmpd="sng" algn="ctr">
                      <a:solidFill>
                        <a:srgbClr val="AD0101"/>
                      </a:solidFill>
                      <a:prstDash val="solid"/>
                      <a:round/>
                      <a:headEnd type="none" w="med" len="med"/>
                      <a:tailEnd type="none" w="med" len="med"/>
                    </a:lnR>
                  </a:tcPr>
                </a:tc>
              </a:tr>
              <a:tr h="370840">
                <a:tc>
                  <a:txBody>
                    <a:bodyPr/>
                    <a:lstStyle/>
                    <a:p>
                      <a:r>
                        <a:rPr lang="es-ES" noProof="0" smtClean="0">
                          <a:latin typeface="Calibri"/>
                          <a:cs typeface="Calibri"/>
                        </a:rPr>
                        <a:t>Actividades</a:t>
                      </a:r>
                      <a:endParaRPr lang="es-ES" noProof="0">
                        <a:latin typeface="Calibri"/>
                        <a:cs typeface="Calibri"/>
                      </a:endParaRPr>
                    </a:p>
                  </a:txBody>
                  <a:tcPr>
                    <a:lnL w="12700" cap="flat" cmpd="sng" algn="ctr">
                      <a:solidFill>
                        <a:srgbClr val="AD0101"/>
                      </a:solidFill>
                      <a:prstDash val="solid"/>
                      <a:round/>
                      <a:headEnd type="none" w="med" len="med"/>
                      <a:tailEnd type="none" w="med" len="med"/>
                    </a:lnL>
                    <a:lnB w="12700" cap="flat" cmpd="sng" algn="ctr">
                      <a:solidFill>
                        <a:srgbClr val="AD0101"/>
                      </a:solidFill>
                      <a:prstDash val="solid"/>
                      <a:round/>
                      <a:headEnd type="none" w="med" len="med"/>
                      <a:tailEnd type="none" w="med" len="med"/>
                    </a:lnB>
                  </a:tcPr>
                </a:tc>
                <a:tc>
                  <a:txBody>
                    <a:bodyPr/>
                    <a:lstStyle/>
                    <a:p>
                      <a:endParaRPr lang="es-ES" noProof="0">
                        <a:latin typeface="Calibri"/>
                        <a:cs typeface="Calibri"/>
                      </a:endParaRPr>
                    </a:p>
                  </a:txBody>
                  <a:tcPr>
                    <a:lnB w="12700" cap="flat" cmpd="sng" algn="ctr">
                      <a:solidFill>
                        <a:srgbClr val="AD0101"/>
                      </a:solidFill>
                      <a:prstDash val="solid"/>
                      <a:round/>
                      <a:headEnd type="none" w="med" len="med"/>
                      <a:tailEnd type="none" w="med" len="med"/>
                    </a:lnB>
                  </a:tcPr>
                </a:tc>
                <a:tc>
                  <a:txBody>
                    <a:bodyPr/>
                    <a:lstStyle/>
                    <a:p>
                      <a:endParaRPr lang="es-ES" noProof="0">
                        <a:latin typeface="Calibri"/>
                        <a:cs typeface="Calibri"/>
                      </a:endParaRPr>
                    </a:p>
                  </a:txBody>
                  <a:tcPr>
                    <a:lnB w="12700" cap="flat" cmpd="sng" algn="ctr">
                      <a:solidFill>
                        <a:srgbClr val="AD0101"/>
                      </a:solidFill>
                      <a:prstDash val="solid"/>
                      <a:round/>
                      <a:headEnd type="none" w="med" len="med"/>
                      <a:tailEnd type="none" w="med" len="med"/>
                    </a:lnB>
                  </a:tcPr>
                </a:tc>
                <a:tc>
                  <a:txBody>
                    <a:bodyPr/>
                    <a:lstStyle/>
                    <a:p>
                      <a:endParaRPr lang="es-ES" noProof="0">
                        <a:latin typeface="Calibri"/>
                        <a:cs typeface="Calibri"/>
                      </a:endParaRPr>
                    </a:p>
                  </a:txBody>
                  <a:tcPr>
                    <a:lnB w="12700" cap="flat" cmpd="sng" algn="ctr">
                      <a:solidFill>
                        <a:srgbClr val="AD0101"/>
                      </a:solidFill>
                      <a:prstDash val="solid"/>
                      <a:round/>
                      <a:headEnd type="none" w="med" len="med"/>
                      <a:tailEnd type="none" w="med" len="med"/>
                    </a:lnB>
                  </a:tcPr>
                </a:tc>
                <a:tc>
                  <a:txBody>
                    <a:bodyPr/>
                    <a:lstStyle/>
                    <a:p>
                      <a:endParaRPr lang="es-ES" noProof="0" dirty="0">
                        <a:latin typeface="Calibri"/>
                        <a:cs typeface="Calibri"/>
                      </a:endParaRPr>
                    </a:p>
                  </a:txBody>
                  <a:tcPr>
                    <a:lnR w="12700" cap="flat" cmpd="sng" algn="ctr">
                      <a:solidFill>
                        <a:srgbClr val="AD0101"/>
                      </a:solidFill>
                      <a:prstDash val="solid"/>
                      <a:round/>
                      <a:headEnd type="none" w="med" len="med"/>
                      <a:tailEnd type="none" w="med" len="med"/>
                    </a:lnR>
                    <a:lnB w="12700" cap="flat" cmpd="sng" algn="ctr">
                      <a:solidFill>
                        <a:srgbClr val="AD0101"/>
                      </a:solidFill>
                      <a:prstDash val="solid"/>
                      <a:round/>
                      <a:headEnd type="none" w="med" len="med"/>
                      <a:tailEnd type="none" w="med" len="med"/>
                    </a:lnB>
                  </a:tcPr>
                </a:tc>
              </a:tr>
            </a:tbl>
          </a:graphicData>
        </a:graphic>
      </p:graphicFrame>
      <p:sp>
        <p:nvSpPr>
          <p:cNvPr id="5" name="TextBox 4"/>
          <p:cNvSpPr txBox="1"/>
          <p:nvPr/>
        </p:nvSpPr>
        <p:spPr>
          <a:xfrm>
            <a:off x="762000" y="4030139"/>
            <a:ext cx="7912100" cy="1446550"/>
          </a:xfrm>
          <a:prstGeom prst="rect">
            <a:avLst/>
          </a:prstGeom>
          <a:noFill/>
        </p:spPr>
        <p:txBody>
          <a:bodyPr wrap="square" rtlCol="0">
            <a:spAutoFit/>
          </a:bodyPr>
          <a:lstStyle/>
          <a:p>
            <a:r>
              <a:rPr lang="es-ES" sz="2200" dirty="0" smtClean="0">
                <a:latin typeface="Calibri"/>
                <a:cs typeface="Calibri"/>
              </a:rPr>
              <a:t>Un marco lógico es una tabla o matriz para la planificación y gestión de proyectos de desarrollo. Presenta información sobre los componentes clave de un proyecto de forma clara, concisa, lógica y sistemática </a:t>
            </a:r>
          </a:p>
        </p:txBody>
      </p:sp>
    </p:spTree>
    <p:extLst>
      <p:ext uri="{BB962C8B-B14F-4D97-AF65-F5344CB8AC3E}">
        <p14:creationId xmlns:p14="http://schemas.microsoft.com/office/powerpoint/2010/main" val="3142588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91283"/>
            <a:ext cx="7866845" cy="1600200"/>
          </a:xfrm>
        </p:spPr>
        <p:txBody>
          <a:bodyPr>
            <a:normAutofit/>
          </a:bodyPr>
          <a:lstStyle/>
          <a:p>
            <a:r>
              <a:rPr lang="es-ES" sz="3600" dirty="0" smtClean="0"/>
              <a:t>Diagrama de Gantt o planificación de la actividad</a:t>
            </a:r>
            <a:endParaRPr lang="es-ES" sz="36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74619565"/>
              </p:ext>
            </p:extLst>
          </p:nvPr>
        </p:nvGraphicFramePr>
        <p:xfrm>
          <a:off x="762000" y="350949"/>
          <a:ext cx="7543800" cy="4572000"/>
        </p:xfrm>
        <a:graphic>
          <a:graphicData uri="http://schemas.openxmlformats.org/drawingml/2006/table">
            <a:tbl>
              <a:tblPr firstRow="1" bandRow="1">
                <a:tableStyleId>{5C22544A-7EE6-4342-B048-85BDC9FD1C3A}</a:tableStyleId>
              </a:tblPr>
              <a:tblGrid>
                <a:gridCol w="1257300"/>
                <a:gridCol w="1257300"/>
                <a:gridCol w="314325"/>
                <a:gridCol w="314325"/>
                <a:gridCol w="314325"/>
                <a:gridCol w="314325"/>
                <a:gridCol w="1257300"/>
                <a:gridCol w="1257300"/>
                <a:gridCol w="1257300"/>
              </a:tblGrid>
              <a:tr h="370840">
                <a:tc>
                  <a:txBody>
                    <a:bodyPr/>
                    <a:lstStyle/>
                    <a:p>
                      <a:pPr algn="ctr"/>
                      <a:r>
                        <a:rPr lang="es-ES" noProof="0" dirty="0" smtClean="0">
                          <a:latin typeface="Arial"/>
                          <a:cs typeface="Arial"/>
                        </a:rPr>
                        <a:t>Actividad</a:t>
                      </a:r>
                      <a:endParaRPr lang="es-ES" noProof="0" dirty="0">
                        <a:latin typeface="Arial"/>
                        <a:cs typeface="Arial"/>
                      </a:endParaRPr>
                    </a:p>
                  </a:txBody>
                  <a:tcPr/>
                </a:tc>
                <a:tc>
                  <a:txBody>
                    <a:bodyPr/>
                    <a:lstStyle/>
                    <a:p>
                      <a:pPr algn="ctr"/>
                      <a:r>
                        <a:rPr lang="es-ES" noProof="0" dirty="0" smtClean="0">
                          <a:latin typeface="Arial"/>
                          <a:cs typeface="Arial"/>
                        </a:rPr>
                        <a:t>Sitio</a:t>
                      </a:r>
                      <a:endParaRPr lang="es-ES" noProof="0" dirty="0">
                        <a:latin typeface="Arial"/>
                        <a:cs typeface="Arial"/>
                      </a:endParaRPr>
                    </a:p>
                  </a:txBody>
                  <a:tcPr/>
                </a:tc>
                <a:tc gridSpan="4">
                  <a:txBody>
                    <a:bodyPr/>
                    <a:lstStyle/>
                    <a:p>
                      <a:pPr algn="ctr"/>
                      <a:r>
                        <a:rPr lang="es-ES" noProof="0" smtClean="0">
                          <a:latin typeface="Arial"/>
                          <a:cs typeface="Arial"/>
                        </a:rPr>
                        <a:t>Mes / Semana</a:t>
                      </a:r>
                      <a:endParaRPr lang="es-ES" noProof="0">
                        <a:latin typeface="Arial"/>
                        <a:cs typeface="Arial"/>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a:r>
                        <a:rPr lang="es-ES" noProof="0" smtClean="0">
                          <a:latin typeface="Arial"/>
                          <a:cs typeface="Arial"/>
                        </a:rPr>
                        <a:t>Suministros</a:t>
                      </a:r>
                      <a:r>
                        <a:rPr lang="es-ES" baseline="0" noProof="0" smtClean="0">
                          <a:latin typeface="Arial"/>
                          <a:cs typeface="Arial"/>
                        </a:rPr>
                        <a:t> que se necesitan</a:t>
                      </a:r>
                      <a:endParaRPr lang="es-ES" noProof="0">
                        <a:latin typeface="Arial"/>
                        <a:cs typeface="Arial"/>
                      </a:endParaRPr>
                    </a:p>
                  </a:txBody>
                  <a:tcPr/>
                </a:tc>
                <a:tc>
                  <a:txBody>
                    <a:bodyPr/>
                    <a:lstStyle/>
                    <a:p>
                      <a:pPr algn="ctr"/>
                      <a:r>
                        <a:rPr lang="es-ES" noProof="0" smtClean="0">
                          <a:latin typeface="Arial"/>
                          <a:cs typeface="Arial"/>
                        </a:rPr>
                        <a:t>Personal / socio</a:t>
                      </a:r>
                      <a:endParaRPr lang="es-ES" noProof="0">
                        <a:latin typeface="Arial"/>
                        <a:cs typeface="Arial"/>
                      </a:endParaRPr>
                    </a:p>
                  </a:txBody>
                  <a:tcPr/>
                </a:tc>
                <a:tc>
                  <a:txBody>
                    <a:bodyPr/>
                    <a:lstStyle/>
                    <a:p>
                      <a:pPr algn="ctr"/>
                      <a:r>
                        <a:rPr lang="es-ES" noProof="0" smtClean="0">
                          <a:latin typeface="Arial"/>
                          <a:cs typeface="Arial"/>
                        </a:rPr>
                        <a:t>Indicador</a:t>
                      </a:r>
                      <a:endParaRPr lang="es-ES" noProof="0">
                        <a:latin typeface="Arial"/>
                        <a:cs typeface="Arial"/>
                      </a:endParaRPr>
                    </a:p>
                  </a:txBody>
                  <a:tcPr/>
                </a:tc>
              </a:tr>
              <a:tr h="370840">
                <a:tc>
                  <a:txBody>
                    <a:bodyPr/>
                    <a:lstStyle/>
                    <a:p>
                      <a:r>
                        <a:rPr lang="es-ES" noProof="0" smtClean="0">
                          <a:latin typeface="Arial"/>
                          <a:cs typeface="Arial"/>
                        </a:rPr>
                        <a:t>Poner carpas</a:t>
                      </a:r>
                      <a:endParaRPr lang="es-ES" noProof="0">
                        <a:latin typeface="Arial"/>
                        <a:cs typeface="Arial"/>
                      </a:endParaRPr>
                    </a:p>
                  </a:txBody>
                  <a:tcPr/>
                </a:tc>
                <a:tc>
                  <a:txBody>
                    <a:bodyPr/>
                    <a:lstStyle/>
                    <a:p>
                      <a:pPr algn="r"/>
                      <a:r>
                        <a:rPr lang="es-ES" noProof="0" smtClean="0">
                          <a:latin typeface="Arial"/>
                          <a:cs typeface="Arial"/>
                        </a:rPr>
                        <a:t>N</a:t>
                      </a:r>
                      <a:endParaRPr lang="es-ES" noProof="0">
                        <a:latin typeface="Arial"/>
                        <a:cs typeface="Arial"/>
                      </a:endParaRPr>
                    </a:p>
                  </a:txBody>
                  <a:tcPr/>
                </a:tc>
                <a:tc>
                  <a:txBody>
                    <a:bodyPr/>
                    <a:lstStyle/>
                    <a:p>
                      <a:endParaRPr lang="es-ES" noProof="0">
                        <a:latin typeface="Arial"/>
                        <a:cs typeface="Arial"/>
                      </a:endParaRPr>
                    </a:p>
                  </a:txBody>
                  <a:tcPr>
                    <a:solidFill>
                      <a:schemeClr val="accent1">
                        <a:lumMod val="60000"/>
                        <a:lumOff val="40000"/>
                      </a:schemeClr>
                    </a:solidFill>
                  </a:tcPr>
                </a:tc>
                <a:tc>
                  <a:txBody>
                    <a:bodyPr/>
                    <a:lstStyle/>
                    <a:p>
                      <a:endParaRPr lang="es-ES" noProof="0">
                        <a:latin typeface="Arial"/>
                        <a:cs typeface="Arial"/>
                      </a:endParaRPr>
                    </a:p>
                  </a:txBody>
                  <a:tcPr>
                    <a:solidFill>
                      <a:srgbClr val="FE3737"/>
                    </a:solidFill>
                  </a:tcPr>
                </a:tc>
                <a:tc>
                  <a:txBody>
                    <a:bodyPr/>
                    <a:lstStyle/>
                    <a:p>
                      <a:endParaRPr lang="es-ES" noProof="0">
                        <a:latin typeface="Arial"/>
                        <a:cs typeface="Arial"/>
                      </a:endParaRPr>
                    </a:p>
                  </a:txBody>
                  <a:tcPr/>
                </a:tc>
                <a:tc>
                  <a:txBody>
                    <a:bodyPr/>
                    <a:lstStyle/>
                    <a:p>
                      <a:endParaRPr lang="es-ES" noProof="0">
                        <a:latin typeface="Arial"/>
                        <a:cs typeface="Arial"/>
                      </a:endParaRPr>
                    </a:p>
                  </a:txBody>
                  <a:tcPr/>
                </a:tc>
                <a:tc rowSpan="3">
                  <a:txBody>
                    <a:bodyPr/>
                    <a:lstStyle/>
                    <a:p>
                      <a:r>
                        <a:rPr lang="es-ES" noProof="0" smtClean="0">
                          <a:latin typeface="Arial"/>
                          <a:cs typeface="Arial"/>
                        </a:rPr>
                        <a:t>5 carpas,</a:t>
                      </a:r>
                      <a:r>
                        <a:rPr lang="es-ES" baseline="0" noProof="0" smtClean="0">
                          <a:latin typeface="Arial"/>
                          <a:cs typeface="Arial"/>
                        </a:rPr>
                        <a:t> 1 vehículo</a:t>
                      </a:r>
                      <a:endParaRPr lang="es-ES" noProof="0">
                        <a:latin typeface="Arial"/>
                        <a:cs typeface="Arial"/>
                      </a:endParaRPr>
                    </a:p>
                  </a:txBody>
                  <a:tcPr/>
                </a:tc>
                <a:tc rowSpan="4">
                  <a:txBody>
                    <a:bodyPr/>
                    <a:lstStyle/>
                    <a:p>
                      <a:r>
                        <a:rPr lang="es-ES" noProof="0" smtClean="0">
                          <a:latin typeface="Arial"/>
                          <a:cs typeface="Arial"/>
                        </a:rPr>
                        <a:t>LNGO: Habilitar</a:t>
                      </a:r>
                      <a:r>
                        <a:rPr lang="es-ES" baseline="0" noProof="0" smtClean="0">
                          <a:latin typeface="Arial"/>
                          <a:cs typeface="Arial"/>
                        </a:rPr>
                        <a:t> Niño/Niña</a:t>
                      </a:r>
                      <a:endParaRPr lang="es-ES" noProof="0">
                        <a:latin typeface="Arial"/>
                        <a:cs typeface="Arial"/>
                      </a:endParaRPr>
                    </a:p>
                  </a:txBody>
                  <a:tcPr/>
                </a:tc>
                <a:tc rowSpan="5">
                  <a:txBody>
                    <a:bodyPr/>
                    <a:lstStyle/>
                    <a:p>
                      <a:pPr algn="ctr"/>
                      <a:r>
                        <a:rPr lang="es-ES" noProof="0" smtClean="0">
                          <a:latin typeface="Arial"/>
                          <a:cs typeface="Arial"/>
                        </a:rPr>
                        <a:t>5 carpas puestas y siendo usadas por 200 niños y niñas; cada una en lugares seguros antes de culminar el mes  x</a:t>
                      </a:r>
                      <a:endParaRPr lang="es-ES" noProof="0">
                        <a:latin typeface="Arial"/>
                        <a:cs typeface="Arial"/>
                      </a:endParaRPr>
                    </a:p>
                  </a:txBody>
                  <a:tcPr/>
                </a:tc>
              </a:tr>
              <a:tr h="370840">
                <a:tc>
                  <a:txBody>
                    <a:bodyPr/>
                    <a:lstStyle/>
                    <a:p>
                      <a:endParaRPr lang="es-ES" noProof="0">
                        <a:latin typeface="Arial"/>
                        <a:cs typeface="Arial"/>
                      </a:endParaRPr>
                    </a:p>
                  </a:txBody>
                  <a:tcPr/>
                </a:tc>
                <a:tc>
                  <a:txBody>
                    <a:bodyPr/>
                    <a:lstStyle/>
                    <a:p>
                      <a:pPr algn="r"/>
                      <a:r>
                        <a:rPr lang="es-ES" noProof="0" smtClean="0">
                          <a:latin typeface="Arial"/>
                          <a:cs typeface="Arial"/>
                        </a:rPr>
                        <a:t>S</a:t>
                      </a:r>
                      <a:endParaRPr lang="es-ES" noProof="0">
                        <a:latin typeface="Arial"/>
                        <a:cs typeface="Arial"/>
                      </a:endParaRPr>
                    </a:p>
                  </a:txBody>
                  <a:tcPr/>
                </a:tc>
                <a:tc>
                  <a:txBody>
                    <a:bodyPr/>
                    <a:lstStyle/>
                    <a:p>
                      <a:endParaRPr lang="es-ES" noProof="0">
                        <a:latin typeface="Arial"/>
                        <a:cs typeface="Arial"/>
                      </a:endParaRPr>
                    </a:p>
                  </a:txBody>
                  <a:tcPr/>
                </a:tc>
                <a:tc>
                  <a:txBody>
                    <a:bodyPr/>
                    <a:lstStyle/>
                    <a:p>
                      <a:endParaRPr lang="es-ES" noProof="0">
                        <a:latin typeface="Arial"/>
                        <a:cs typeface="Arial"/>
                      </a:endParaRPr>
                    </a:p>
                  </a:txBody>
                  <a:tcPr>
                    <a:solidFill>
                      <a:srgbClr val="FE3737"/>
                    </a:solidFill>
                  </a:tcPr>
                </a:tc>
                <a:tc>
                  <a:txBody>
                    <a:bodyPr/>
                    <a:lstStyle/>
                    <a:p>
                      <a:endParaRPr lang="es-ES" noProof="0">
                        <a:latin typeface="Arial"/>
                        <a:cs typeface="Arial"/>
                      </a:endParaRPr>
                    </a:p>
                  </a:txBody>
                  <a:tcPr>
                    <a:solidFill>
                      <a:srgbClr val="FE3737"/>
                    </a:solidFill>
                  </a:tcPr>
                </a:tc>
                <a:tc>
                  <a:txBody>
                    <a:bodyPr/>
                    <a:lstStyle/>
                    <a:p>
                      <a:endParaRPr lang="es-ES" noProof="0">
                        <a:latin typeface="Arial"/>
                        <a:cs typeface="Arial"/>
                      </a:endParaRPr>
                    </a:p>
                  </a:txBody>
                  <a:tcPr/>
                </a:tc>
                <a:tc vMerge="1">
                  <a:txBody>
                    <a:bodyPr/>
                    <a:lstStyle/>
                    <a:p>
                      <a:pPr algn="ctr"/>
                      <a:endParaRPr lang="en-US" b="1" dirty="0">
                        <a:latin typeface="Arial"/>
                        <a:cs typeface="Arial"/>
                      </a:endParaRPr>
                    </a:p>
                  </a:txBody>
                  <a:tcPr/>
                </a:tc>
                <a:tc vMerge="1">
                  <a:txBody>
                    <a:bodyPr/>
                    <a:lstStyle/>
                    <a:p>
                      <a:endParaRPr lang="en-US"/>
                    </a:p>
                  </a:txBody>
                  <a:tcPr/>
                </a:tc>
                <a:tc vMerge="1">
                  <a:txBody>
                    <a:bodyPr/>
                    <a:lstStyle/>
                    <a:p>
                      <a:endParaRPr lang="en-US"/>
                    </a:p>
                  </a:txBody>
                  <a:tcPr/>
                </a:tc>
              </a:tr>
              <a:tr h="370840">
                <a:tc>
                  <a:txBody>
                    <a:bodyPr/>
                    <a:lstStyle/>
                    <a:p>
                      <a:endParaRPr lang="es-ES" noProof="0">
                        <a:latin typeface="Arial"/>
                        <a:cs typeface="Arial"/>
                      </a:endParaRPr>
                    </a:p>
                  </a:txBody>
                  <a:tcPr/>
                </a:tc>
                <a:tc>
                  <a:txBody>
                    <a:bodyPr/>
                    <a:lstStyle/>
                    <a:p>
                      <a:pPr algn="r"/>
                      <a:r>
                        <a:rPr lang="es-ES" noProof="0" smtClean="0">
                          <a:latin typeface="Arial"/>
                          <a:cs typeface="Arial"/>
                        </a:rPr>
                        <a:t>E</a:t>
                      </a:r>
                      <a:endParaRPr lang="es-ES" noProof="0">
                        <a:latin typeface="Arial"/>
                        <a:cs typeface="Arial"/>
                      </a:endParaRPr>
                    </a:p>
                  </a:txBody>
                  <a:tcPr/>
                </a:tc>
                <a:tc>
                  <a:txBody>
                    <a:bodyPr/>
                    <a:lstStyle/>
                    <a:p>
                      <a:endParaRPr lang="es-ES" noProof="0">
                        <a:latin typeface="Arial"/>
                        <a:cs typeface="Arial"/>
                      </a:endParaRPr>
                    </a:p>
                  </a:txBody>
                  <a:tcPr/>
                </a:tc>
                <a:tc>
                  <a:txBody>
                    <a:bodyPr/>
                    <a:lstStyle/>
                    <a:p>
                      <a:endParaRPr lang="es-ES" noProof="0">
                        <a:latin typeface="Arial"/>
                        <a:cs typeface="Arial"/>
                      </a:endParaRPr>
                    </a:p>
                  </a:txBody>
                  <a:tcPr/>
                </a:tc>
                <a:tc>
                  <a:txBody>
                    <a:bodyPr/>
                    <a:lstStyle/>
                    <a:p>
                      <a:endParaRPr lang="es-ES" noProof="0">
                        <a:latin typeface="Arial"/>
                        <a:cs typeface="Arial"/>
                      </a:endParaRPr>
                    </a:p>
                  </a:txBody>
                  <a:tcPr>
                    <a:solidFill>
                      <a:srgbClr val="FE3737"/>
                    </a:solidFill>
                  </a:tcPr>
                </a:tc>
                <a:tc>
                  <a:txBody>
                    <a:bodyPr/>
                    <a:lstStyle/>
                    <a:p>
                      <a:endParaRPr lang="es-ES" noProof="0" dirty="0">
                        <a:latin typeface="Arial"/>
                        <a:cs typeface="Arial"/>
                      </a:endParaRPr>
                    </a:p>
                  </a:txBody>
                  <a:tcPr>
                    <a:solidFill>
                      <a:srgbClr val="FE3737"/>
                    </a:solidFill>
                  </a:tcPr>
                </a:tc>
                <a:tc vMerge="1">
                  <a:txBody>
                    <a:bodyPr/>
                    <a:lstStyle/>
                    <a:p>
                      <a:endParaRPr lang="en-US" dirty="0">
                        <a:latin typeface="Arial"/>
                        <a:cs typeface="Arial"/>
                      </a:endParaRPr>
                    </a:p>
                  </a:txBody>
                  <a:tcPr/>
                </a:tc>
                <a:tc vMerge="1">
                  <a:txBody>
                    <a:bodyPr/>
                    <a:lstStyle/>
                    <a:p>
                      <a:endParaRPr lang="en-US"/>
                    </a:p>
                  </a:txBody>
                  <a:tcPr/>
                </a:tc>
                <a:tc vMerge="1">
                  <a:txBody>
                    <a:bodyPr/>
                    <a:lstStyle/>
                    <a:p>
                      <a:endParaRPr lang="en-US"/>
                    </a:p>
                  </a:txBody>
                  <a:tcPr/>
                </a:tc>
              </a:tr>
              <a:tr h="370840">
                <a:tc>
                  <a:txBody>
                    <a:bodyPr/>
                    <a:lstStyle/>
                    <a:p>
                      <a:endParaRPr lang="es-ES" noProof="0">
                        <a:latin typeface="Arial"/>
                        <a:cs typeface="Arial"/>
                      </a:endParaRPr>
                    </a:p>
                  </a:txBody>
                  <a:tcPr/>
                </a:tc>
                <a:tc>
                  <a:txBody>
                    <a:bodyPr/>
                    <a:lstStyle/>
                    <a:p>
                      <a:pPr algn="r"/>
                      <a:r>
                        <a:rPr lang="es-ES" noProof="0" smtClean="0">
                          <a:latin typeface="Arial"/>
                          <a:cs typeface="Arial"/>
                        </a:rPr>
                        <a:t>W</a:t>
                      </a:r>
                      <a:endParaRPr lang="es-ES" noProof="0">
                        <a:latin typeface="Arial"/>
                        <a:cs typeface="Arial"/>
                      </a:endParaRPr>
                    </a:p>
                  </a:txBody>
                  <a:tcPr/>
                </a:tc>
                <a:tc>
                  <a:txBody>
                    <a:bodyPr/>
                    <a:lstStyle/>
                    <a:p>
                      <a:endParaRPr lang="es-ES" noProof="0">
                        <a:latin typeface="Arial"/>
                        <a:cs typeface="Arial"/>
                      </a:endParaRPr>
                    </a:p>
                  </a:txBody>
                  <a:tcPr/>
                </a:tc>
                <a:tc>
                  <a:txBody>
                    <a:bodyPr/>
                    <a:lstStyle/>
                    <a:p>
                      <a:endParaRPr lang="es-ES" noProof="0">
                        <a:latin typeface="Arial"/>
                        <a:cs typeface="Arial"/>
                      </a:endParaRPr>
                    </a:p>
                  </a:txBody>
                  <a:tcPr/>
                </a:tc>
                <a:tc>
                  <a:txBody>
                    <a:bodyPr/>
                    <a:lstStyle/>
                    <a:p>
                      <a:endParaRPr lang="es-ES" noProof="0">
                        <a:latin typeface="Arial"/>
                        <a:cs typeface="Arial"/>
                      </a:endParaRPr>
                    </a:p>
                  </a:txBody>
                  <a:tcPr>
                    <a:solidFill>
                      <a:srgbClr val="FE3737"/>
                    </a:solidFill>
                  </a:tcPr>
                </a:tc>
                <a:tc>
                  <a:txBody>
                    <a:bodyPr/>
                    <a:lstStyle/>
                    <a:p>
                      <a:endParaRPr lang="es-ES" noProof="0">
                        <a:latin typeface="Arial"/>
                        <a:cs typeface="Arial"/>
                      </a:endParaRPr>
                    </a:p>
                  </a:txBody>
                  <a:tcPr>
                    <a:solidFill>
                      <a:srgbClr val="FE3737"/>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b="1" noProof="0" smtClean="0">
                          <a:latin typeface="Arial"/>
                          <a:cs typeface="Arial"/>
                        </a:rPr>
                        <a:t>Costo </a:t>
                      </a:r>
                      <a:endParaRPr lang="es-ES" b="1" noProof="0" smtClean="0">
                        <a:latin typeface="Arial"/>
                        <a:cs typeface="Arial"/>
                      </a:endParaRPr>
                    </a:p>
                  </a:txBody>
                  <a:tcPr/>
                </a:tc>
                <a:tc vMerge="1">
                  <a:txBody>
                    <a:bodyPr/>
                    <a:lstStyle/>
                    <a:p>
                      <a:endParaRPr lang="en-US" dirty="0"/>
                    </a:p>
                  </a:txBody>
                  <a:tcPr/>
                </a:tc>
                <a:tc vMerge="1">
                  <a:txBody>
                    <a:bodyPr/>
                    <a:lstStyle/>
                    <a:p>
                      <a:endParaRPr lang="en-US" dirty="0"/>
                    </a:p>
                  </a:txBody>
                  <a:tcPr/>
                </a:tc>
              </a:tr>
              <a:tr h="370840">
                <a:tc>
                  <a:txBody>
                    <a:bodyPr/>
                    <a:lstStyle/>
                    <a:p>
                      <a:endParaRPr lang="es-ES" noProof="0">
                        <a:latin typeface="Arial"/>
                        <a:cs typeface="Arial"/>
                      </a:endParaRPr>
                    </a:p>
                  </a:txBody>
                  <a:tcPr/>
                </a:tc>
                <a:tc>
                  <a:txBody>
                    <a:bodyPr/>
                    <a:lstStyle/>
                    <a:p>
                      <a:endParaRPr lang="es-ES" noProof="0">
                        <a:latin typeface="Arial"/>
                        <a:cs typeface="Arial"/>
                      </a:endParaRPr>
                    </a:p>
                  </a:txBody>
                  <a:tcPr/>
                </a:tc>
                <a:tc gridSpan="4">
                  <a:txBody>
                    <a:bodyPr/>
                    <a:lstStyle/>
                    <a:p>
                      <a:endParaRPr lang="es-ES" noProof="0">
                        <a:latin typeface="Arial"/>
                        <a:cs typeface="Arial"/>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r>
                        <a:rPr lang="es-ES" noProof="0" smtClean="0">
                          <a:latin typeface="Arial"/>
                          <a:cs typeface="Arial"/>
                        </a:rPr>
                        <a:t>USD 5000 por</a:t>
                      </a:r>
                      <a:r>
                        <a:rPr lang="es-ES" baseline="0" noProof="0" smtClean="0">
                          <a:latin typeface="Arial"/>
                          <a:cs typeface="Arial"/>
                        </a:rPr>
                        <a:t> carpa</a:t>
                      </a:r>
                      <a:endParaRPr lang="es-ES" noProof="0" smtClean="0">
                        <a:latin typeface="Arial"/>
                        <a:cs typeface="Arial"/>
                      </a:endParaRPr>
                    </a:p>
                    <a:p>
                      <a:r>
                        <a:rPr lang="es-ES" noProof="0" smtClean="0">
                          <a:latin typeface="Arial"/>
                          <a:cs typeface="Arial"/>
                        </a:rPr>
                        <a:t>Vehículo:</a:t>
                      </a:r>
                      <a:r>
                        <a:rPr lang="es-ES" baseline="0" noProof="0" smtClean="0">
                          <a:latin typeface="Arial"/>
                          <a:cs typeface="Arial"/>
                        </a:rPr>
                        <a:t> USD 1000 por semana</a:t>
                      </a:r>
                      <a:endParaRPr lang="es-ES" noProof="0">
                        <a:latin typeface="Arial"/>
                        <a:cs typeface="Arial"/>
                      </a:endParaRPr>
                    </a:p>
                  </a:txBody>
                  <a:tcPr/>
                </a:tc>
                <a:tc>
                  <a:txBody>
                    <a:bodyPr/>
                    <a:lstStyle/>
                    <a:p>
                      <a:endParaRPr lang="es-ES" noProof="0" dirty="0">
                        <a:latin typeface="Arial"/>
                        <a:cs typeface="Arial"/>
                      </a:endParaRPr>
                    </a:p>
                  </a:txBody>
                  <a:tcPr/>
                </a:tc>
                <a:tc vMerge="1">
                  <a:txBody>
                    <a:bodyPr/>
                    <a:lstStyle/>
                    <a:p>
                      <a:endParaRPr lang="en-US" dirty="0"/>
                    </a:p>
                  </a:txBody>
                  <a:tcPr/>
                </a:tc>
              </a:tr>
            </a:tbl>
          </a:graphicData>
        </a:graphic>
      </p:graphicFrame>
    </p:spTree>
    <p:extLst>
      <p:ext uri="{BB962C8B-B14F-4D97-AF65-F5344CB8AC3E}">
        <p14:creationId xmlns:p14="http://schemas.microsoft.com/office/powerpoint/2010/main" val="1402302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1999" y="4572000"/>
            <a:ext cx="7725177" cy="1600200"/>
          </a:xfrm>
        </p:spPr>
        <p:txBody>
          <a:bodyPr>
            <a:normAutofit/>
          </a:bodyPr>
          <a:lstStyle/>
          <a:p>
            <a:r>
              <a:rPr lang="es-ES" dirty="0" smtClean="0"/>
              <a:t>Actividad de planificación</a:t>
            </a:r>
            <a:endParaRPr lang="es-ES" dirty="0"/>
          </a:p>
        </p:txBody>
      </p:sp>
      <p:pic>
        <p:nvPicPr>
          <p:cNvPr id="6" name="Content Placeholder 5" descr="Za'atari refugee camp Jordan 2012"/>
          <p:cNvPicPr>
            <a:picLocks noGrp="1" noChangeAspect="1"/>
          </p:cNvPicPr>
          <p:nvPr>
            <p:ph idx="1"/>
          </p:nvPr>
        </p:nvPicPr>
        <p:blipFill>
          <a:blip r:embed="rId2">
            <a:extLst>
              <a:ext uri="{28A0092B-C50C-407E-A947-70E740481C1C}">
                <a14:useLocalDpi xmlns:a14="http://schemas.microsoft.com/office/drawing/2010/main" val="0"/>
              </a:ext>
            </a:extLst>
          </a:blip>
          <a:srcRect t="4110" b="4110"/>
          <a:stretch>
            <a:fillRect/>
          </a:stretch>
        </p:blipFill>
        <p:spPr/>
      </p:pic>
    </p:spTree>
    <p:extLst>
      <p:ext uri="{BB962C8B-B14F-4D97-AF65-F5344CB8AC3E}">
        <p14:creationId xmlns:p14="http://schemas.microsoft.com/office/powerpoint/2010/main" val="3198938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dirty="0" smtClean="0"/>
              <a:t>Planificación de actividad: programación</a:t>
            </a:r>
            <a:endParaRPr lang="es-ES" dirty="0"/>
          </a:p>
        </p:txBody>
      </p:sp>
      <p:sp>
        <p:nvSpPr>
          <p:cNvPr id="3" name="Content Placeholder 2"/>
          <p:cNvSpPr>
            <a:spLocks noGrp="1"/>
          </p:cNvSpPr>
          <p:nvPr>
            <p:ph idx="1"/>
          </p:nvPr>
        </p:nvSpPr>
        <p:spPr>
          <a:xfrm>
            <a:off x="762000" y="381005"/>
            <a:ext cx="7543800" cy="4377267"/>
          </a:xfrm>
        </p:spPr>
        <p:txBody>
          <a:bodyPr>
            <a:normAutofit fontScale="70000" lnSpcReduction="20000"/>
          </a:bodyPr>
          <a:lstStyle/>
          <a:p>
            <a:pPr marL="514350" indent="-514350">
              <a:buFont typeface="+mj-lt"/>
              <a:buAutoNum type="arabicPeriod"/>
            </a:pPr>
            <a:r>
              <a:rPr lang="es-ES" dirty="0" smtClean="0">
                <a:solidFill>
                  <a:srgbClr val="000000"/>
                </a:solidFill>
                <a:cs typeface="Arial" charset="0"/>
              </a:rPr>
              <a:t>Divídase en 6 grupos</a:t>
            </a:r>
            <a:endParaRPr lang="es-ES" dirty="0" smtClean="0">
              <a:solidFill>
                <a:srgbClr val="000000"/>
              </a:solidFill>
              <a:cs typeface="Arial" charset="0"/>
            </a:endParaRPr>
          </a:p>
          <a:p>
            <a:pPr marL="514350" indent="-514350">
              <a:buFont typeface="+mj-lt"/>
              <a:buAutoNum type="arabicPeriod"/>
            </a:pPr>
            <a:r>
              <a:rPr lang="es-ES" dirty="0" smtClean="0">
                <a:solidFill>
                  <a:srgbClr val="000000"/>
                </a:solidFill>
                <a:cs typeface="Arial" charset="0"/>
              </a:rPr>
              <a:t>1. Coordinación, 2. </a:t>
            </a:r>
            <a:r>
              <a:rPr lang="es-ES" dirty="0" smtClean="0">
                <a:solidFill>
                  <a:srgbClr val="000000"/>
                </a:solidFill>
                <a:cs typeface="Arial" charset="0"/>
              </a:rPr>
              <a:t>Dotación de personal</a:t>
            </a:r>
            <a:r>
              <a:rPr lang="es-ES" dirty="0" smtClean="0">
                <a:solidFill>
                  <a:srgbClr val="000000"/>
                </a:solidFill>
                <a:cs typeface="Arial" charset="0"/>
              </a:rPr>
              <a:t>, 3. </a:t>
            </a:r>
            <a:r>
              <a:rPr lang="es-ES" dirty="0" smtClean="0">
                <a:solidFill>
                  <a:srgbClr val="000000"/>
                </a:solidFill>
                <a:cs typeface="Arial" charset="0"/>
              </a:rPr>
              <a:t>Preparación inicial del CFS</a:t>
            </a:r>
            <a:r>
              <a:rPr lang="es-ES" dirty="0" smtClean="0">
                <a:solidFill>
                  <a:srgbClr val="000000"/>
                </a:solidFill>
                <a:cs typeface="Arial" charset="0"/>
              </a:rPr>
              <a:t>, 4. </a:t>
            </a:r>
            <a:r>
              <a:rPr lang="es-ES" dirty="0" smtClean="0">
                <a:solidFill>
                  <a:srgbClr val="000000"/>
                </a:solidFill>
                <a:cs typeface="Arial" charset="0"/>
              </a:rPr>
              <a:t>Hacer actividades en el CFS</a:t>
            </a:r>
            <a:r>
              <a:rPr lang="es-ES" dirty="0" smtClean="0">
                <a:solidFill>
                  <a:srgbClr val="000000"/>
                </a:solidFill>
                <a:cs typeface="Arial" charset="0"/>
              </a:rPr>
              <a:t>, 5. M&amp;E, 6. Cierre de CFS</a:t>
            </a:r>
          </a:p>
          <a:p>
            <a:pPr marL="514350" indent="-514350">
              <a:buFont typeface="+mj-lt"/>
              <a:buAutoNum type="arabicPeriod"/>
            </a:pPr>
            <a:r>
              <a:rPr lang="es-ES" dirty="0" smtClean="0">
                <a:solidFill>
                  <a:srgbClr val="000000"/>
                </a:solidFill>
                <a:cs typeface="Arial" charset="0"/>
              </a:rPr>
              <a:t>Haga una lluvia de idea de acciones clave que debe llevar a cabo</a:t>
            </a:r>
            <a:r>
              <a:rPr lang="es-ES" dirty="0" smtClean="0">
                <a:solidFill>
                  <a:srgbClr val="000000"/>
                </a:solidFill>
                <a:cs typeface="Arial" charset="0"/>
              </a:rPr>
              <a:t> </a:t>
            </a:r>
          </a:p>
          <a:p>
            <a:pPr marL="514350" indent="-514350">
              <a:buFont typeface="+mj-lt"/>
              <a:buAutoNum type="arabicPeriod"/>
            </a:pPr>
            <a:r>
              <a:rPr lang="es-ES" dirty="0" smtClean="0">
                <a:solidFill>
                  <a:srgbClr val="000000"/>
                </a:solidFill>
                <a:cs typeface="Arial" charset="0"/>
              </a:rPr>
              <a:t>Revise y examine la lista de acciones para su sujeto </a:t>
            </a:r>
          </a:p>
          <a:p>
            <a:pPr marL="812800" lvl="1" indent="-271463"/>
            <a:r>
              <a:rPr lang="es-ES" dirty="0" smtClean="0">
                <a:solidFill>
                  <a:srgbClr val="000000"/>
                </a:solidFill>
                <a:cs typeface="Arial" charset="0"/>
              </a:rPr>
              <a:t>¿Algunas acciones pueden ser más específicas o concretas?</a:t>
            </a:r>
          </a:p>
          <a:p>
            <a:pPr marL="812800" lvl="1" indent="-271463"/>
            <a:r>
              <a:rPr lang="es-ES" dirty="0" smtClean="0">
                <a:solidFill>
                  <a:srgbClr val="000000"/>
                </a:solidFill>
                <a:cs typeface="Arial" charset="0"/>
              </a:rPr>
              <a:t>¿Todas las acciones son realistas/posibles?</a:t>
            </a:r>
          </a:p>
          <a:p>
            <a:pPr marL="812800" lvl="1" indent="-271463"/>
            <a:r>
              <a:rPr lang="es-ES" dirty="0" smtClean="0">
                <a:solidFill>
                  <a:srgbClr val="000000"/>
                </a:solidFill>
                <a:cs typeface="Arial" charset="0"/>
              </a:rPr>
              <a:t>¿</a:t>
            </a:r>
            <a:r>
              <a:rPr lang="es-ES" dirty="0" smtClean="0">
                <a:solidFill>
                  <a:srgbClr val="000000"/>
                </a:solidFill>
                <a:cs typeface="Arial" charset="0"/>
              </a:rPr>
              <a:t>Hace falta alguna acción? ¿Se debe eliminar alguna?</a:t>
            </a:r>
            <a:endParaRPr lang="es-ES" dirty="0" smtClean="0">
              <a:solidFill>
                <a:srgbClr val="000000"/>
              </a:solidFill>
              <a:cs typeface="Arial" charset="0"/>
            </a:endParaRPr>
          </a:p>
          <a:p>
            <a:pPr marL="514350" indent="-514350">
              <a:buFont typeface="+mj-lt"/>
              <a:buAutoNum type="arabicPeriod"/>
            </a:pPr>
            <a:r>
              <a:rPr lang="es-ES" dirty="0" smtClean="0">
                <a:solidFill>
                  <a:srgbClr val="000000"/>
                </a:solidFill>
                <a:cs typeface="Arial" charset="0"/>
              </a:rPr>
              <a:t>Ponga las acciones en el orden en que deben darse</a:t>
            </a:r>
          </a:p>
          <a:p>
            <a:pPr marL="514350" indent="-514350">
              <a:buFont typeface="+mj-lt"/>
              <a:buAutoNum type="arabicPeriod"/>
            </a:pPr>
            <a:r>
              <a:rPr lang="es-ES" dirty="0" smtClean="0">
                <a:solidFill>
                  <a:srgbClr val="000000"/>
                </a:solidFill>
                <a:cs typeface="Arial" charset="0"/>
              </a:rPr>
              <a:t>Pegue sus acciones en la pared en el orden que se </a:t>
            </a:r>
            <a:r>
              <a:rPr lang="es-ES" dirty="0" smtClean="0">
                <a:solidFill>
                  <a:srgbClr val="000000"/>
                </a:solidFill>
                <a:cs typeface="Arial" charset="0"/>
              </a:rPr>
              <a:t>deben dar (</a:t>
            </a:r>
            <a:r>
              <a:rPr lang="es-ES" dirty="0" smtClean="0">
                <a:solidFill>
                  <a:srgbClr val="000000"/>
                </a:solidFill>
                <a:cs typeface="Arial" charset="0"/>
              </a:rPr>
              <a:t>10 min.)</a:t>
            </a:r>
            <a:endParaRPr lang="es-ES" dirty="0">
              <a:solidFill>
                <a:srgbClr val="000000"/>
              </a:solidFill>
              <a:cs typeface="Arial" charset="0"/>
            </a:endParaRPr>
          </a:p>
        </p:txBody>
      </p:sp>
    </p:spTree>
    <p:extLst>
      <p:ext uri="{BB962C8B-B14F-4D97-AF65-F5344CB8AC3E}">
        <p14:creationId xmlns:p14="http://schemas.microsoft.com/office/powerpoint/2010/main" val="8993923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7543800" cy="1600200"/>
          </a:xfrm>
        </p:spPr>
        <p:txBody>
          <a:bodyPr>
            <a:normAutofit fontScale="90000"/>
          </a:bodyPr>
          <a:lstStyle/>
          <a:p>
            <a:r>
              <a:rPr lang="es-ES" smtClean="0"/>
              <a:t>Planificación de Actividad paso 2: Dotación de recursos</a:t>
            </a:r>
            <a:endParaRPr lang="es-ES"/>
          </a:p>
        </p:txBody>
      </p:sp>
      <p:sp>
        <p:nvSpPr>
          <p:cNvPr id="3" name="Content Placeholder 2"/>
          <p:cNvSpPr>
            <a:spLocks noGrp="1"/>
          </p:cNvSpPr>
          <p:nvPr>
            <p:ph idx="1"/>
          </p:nvPr>
        </p:nvSpPr>
        <p:spPr/>
        <p:txBody>
          <a:bodyPr>
            <a:normAutofit/>
          </a:bodyPr>
          <a:lstStyle/>
          <a:p>
            <a:r>
              <a:rPr lang="es-ES" dirty="0" smtClean="0"/>
              <a:t>Debajo de cada acción incluya:</a:t>
            </a:r>
            <a:r>
              <a:rPr lang="es-ES" dirty="0" smtClean="0"/>
              <a:t> </a:t>
            </a:r>
          </a:p>
          <a:p>
            <a:pPr marL="1084263" indent="-644525">
              <a:buFont typeface="+mj-lt"/>
              <a:buAutoNum type="romanLcPeriod"/>
            </a:pPr>
            <a:r>
              <a:rPr lang="es-ES" dirty="0" smtClean="0"/>
              <a:t>Suministros necesarios</a:t>
            </a:r>
          </a:p>
          <a:p>
            <a:pPr marL="1084263" indent="-644525">
              <a:buFont typeface="+mj-lt"/>
              <a:buAutoNum type="romanLcPeriod"/>
            </a:pPr>
            <a:r>
              <a:rPr lang="es-ES" dirty="0" smtClean="0"/>
              <a:t>Necesidades de personal de apoyo</a:t>
            </a:r>
          </a:p>
          <a:p>
            <a:pPr marL="1084263" indent="-644525">
              <a:buFont typeface="+mj-lt"/>
              <a:buAutoNum type="romanLcPeriod"/>
            </a:pPr>
            <a:r>
              <a:rPr lang="es-ES" dirty="0" smtClean="0"/>
              <a:t>Logística que se requiere</a:t>
            </a:r>
          </a:p>
          <a:p>
            <a:r>
              <a:rPr lang="es-ES" dirty="0" smtClean="0"/>
              <a:t>10 min.</a:t>
            </a:r>
            <a:endParaRPr lang="es-ES" dirty="0"/>
          </a:p>
        </p:txBody>
      </p:sp>
    </p:spTree>
    <p:extLst>
      <p:ext uri="{BB962C8B-B14F-4D97-AF65-F5344CB8AC3E}">
        <p14:creationId xmlns:p14="http://schemas.microsoft.com/office/powerpoint/2010/main" val="36625217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a:r>
            <a:r>
              <a:rPr lang="es-ES" dirty="0" smtClean="0"/>
              <a:t>Ya consideró</a:t>
            </a:r>
            <a:r>
              <a:rPr lang="es-ES" dirty="0" smtClean="0"/>
              <a:t>…?</a:t>
            </a:r>
            <a:endParaRPr lang="es-ES" dirty="0"/>
          </a:p>
        </p:txBody>
      </p:sp>
      <p:sp>
        <p:nvSpPr>
          <p:cNvPr id="3" name="Content Placeholder 2"/>
          <p:cNvSpPr>
            <a:spLocks noGrp="1"/>
          </p:cNvSpPr>
          <p:nvPr>
            <p:ph idx="1"/>
          </p:nvPr>
        </p:nvSpPr>
        <p:spPr>
          <a:xfrm>
            <a:off x="762000" y="592667"/>
            <a:ext cx="7543800" cy="4521199"/>
          </a:xfrm>
        </p:spPr>
        <p:txBody>
          <a:bodyPr>
            <a:noAutofit/>
          </a:bodyPr>
          <a:lstStyle/>
          <a:p>
            <a:pPr>
              <a:spcBef>
                <a:spcPts val="0"/>
              </a:spcBef>
            </a:pPr>
            <a:r>
              <a:rPr lang="es-ES" sz="2500" dirty="0" smtClean="0"/>
              <a:t>Tome la lista de acciones preparadas con antelación </a:t>
            </a:r>
          </a:p>
          <a:p>
            <a:pPr lvl="1">
              <a:spcBef>
                <a:spcPts val="0"/>
              </a:spcBef>
            </a:pPr>
            <a:r>
              <a:rPr lang="es-ES" sz="2300" dirty="0" smtClean="0"/>
              <a:t>¿Le hicieron falta algunas acciones?  </a:t>
            </a:r>
          </a:p>
          <a:p>
            <a:pPr>
              <a:spcBef>
                <a:spcPts val="0"/>
              </a:spcBef>
            </a:pPr>
            <a:r>
              <a:rPr lang="es-ES" sz="2500" dirty="0" smtClean="0"/>
              <a:t>¿Qué temas transversales deben ser incluidos en las acciones? (Género, VIH/SIDA, niños y niñas con discapacidad, ECD, adolescencia, etc.)</a:t>
            </a:r>
            <a:r>
              <a:rPr lang="es-ES" sz="2300" dirty="0" smtClean="0"/>
              <a:t> </a:t>
            </a:r>
          </a:p>
          <a:p>
            <a:pPr lvl="0">
              <a:spcBef>
                <a:spcPts val="0"/>
              </a:spcBef>
            </a:pPr>
            <a:r>
              <a:rPr lang="es-ES" sz="2500" dirty="0" smtClean="0"/>
              <a:t>Logística: </a:t>
            </a:r>
          </a:p>
          <a:p>
            <a:pPr lvl="1">
              <a:spcBef>
                <a:spcPts val="0"/>
              </a:spcBef>
            </a:pPr>
            <a:r>
              <a:rPr lang="es-ES" sz="2300" dirty="0" smtClean="0"/>
              <a:t>Vehículos – </a:t>
            </a:r>
            <a:r>
              <a:rPr lang="es-ES" sz="2300" dirty="0" smtClean="0"/>
              <a:t>¿Por cuánto tiempo, dónde, cuándo, alquiler o compra? </a:t>
            </a:r>
            <a:endParaRPr lang="es-ES" sz="2300" dirty="0" smtClean="0"/>
          </a:p>
          <a:p>
            <a:pPr lvl="1">
              <a:spcBef>
                <a:spcPts val="0"/>
              </a:spcBef>
            </a:pPr>
            <a:r>
              <a:rPr lang="es-ES" sz="2300" dirty="0" smtClean="0"/>
              <a:t>Almacenaje</a:t>
            </a:r>
            <a:r>
              <a:rPr lang="es-ES" sz="2300" dirty="0" smtClean="0"/>
              <a:t> - ¿Por cuánto tiempo y adónde? </a:t>
            </a:r>
          </a:p>
          <a:p>
            <a:pPr lvl="1">
              <a:spcBef>
                <a:spcPts val="0"/>
              </a:spcBef>
            </a:pPr>
            <a:r>
              <a:rPr lang="es-ES" sz="2300" dirty="0" smtClean="0"/>
              <a:t>Distribución de materiales</a:t>
            </a:r>
            <a:endParaRPr lang="es-ES" sz="2300" dirty="0" smtClean="0"/>
          </a:p>
          <a:p>
            <a:pPr lvl="0">
              <a:spcBef>
                <a:spcPts val="0"/>
              </a:spcBef>
            </a:pPr>
            <a:r>
              <a:rPr lang="es-ES" sz="2500" dirty="0" smtClean="0"/>
              <a:t>Colaboración con otros sectores, equipos o agencias</a:t>
            </a:r>
          </a:p>
          <a:p>
            <a:pPr lvl="0">
              <a:spcBef>
                <a:spcPts val="0"/>
              </a:spcBef>
            </a:pPr>
            <a:r>
              <a:rPr lang="es-ES" sz="2500" dirty="0" smtClean="0"/>
              <a:t>Variaciones geográficas</a:t>
            </a:r>
            <a:endParaRPr lang="es-ES" sz="2500" dirty="0" smtClean="0"/>
          </a:p>
          <a:p>
            <a:pPr lvl="0">
              <a:spcBef>
                <a:spcPts val="0"/>
              </a:spcBef>
            </a:pPr>
            <a:r>
              <a:rPr lang="es-ES" sz="2500" dirty="0" smtClean="0"/>
              <a:t>¿Manteniendo los costos bajos</a:t>
            </a:r>
            <a:r>
              <a:rPr lang="es-ES" sz="2500" dirty="0" smtClean="0"/>
              <a:t>? (Valor del dinero)</a:t>
            </a:r>
            <a:endParaRPr lang="es-ES" sz="2500" dirty="0"/>
          </a:p>
        </p:txBody>
      </p:sp>
    </p:spTree>
    <p:extLst>
      <p:ext uri="{BB962C8B-B14F-4D97-AF65-F5344CB8AC3E}">
        <p14:creationId xmlns:p14="http://schemas.microsoft.com/office/powerpoint/2010/main" val="957298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Recursos</a:t>
            </a:r>
            <a:r>
              <a:rPr lang="en-US" dirty="0" smtClean="0"/>
              <a:t> Clave</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049336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Objetivos</a:t>
            </a:r>
            <a:endParaRPr lang="es-ES" dirty="0"/>
          </a:p>
        </p:txBody>
      </p:sp>
      <p:sp>
        <p:nvSpPr>
          <p:cNvPr id="3" name="Content Placeholder 2"/>
          <p:cNvSpPr>
            <a:spLocks noGrp="1"/>
          </p:cNvSpPr>
          <p:nvPr>
            <p:ph idx="1"/>
          </p:nvPr>
        </p:nvSpPr>
        <p:spPr/>
        <p:txBody>
          <a:bodyPr>
            <a:normAutofit/>
          </a:bodyPr>
          <a:lstStyle/>
          <a:p>
            <a:pPr marL="0" indent="0">
              <a:buNone/>
            </a:pPr>
            <a:r>
              <a:rPr lang="es-ES" dirty="0" smtClean="0"/>
              <a:t>Al final de esta sesión, los participantes</a:t>
            </a:r>
            <a:r>
              <a:rPr lang="es-ES" dirty="0" smtClean="0"/>
              <a:t>…</a:t>
            </a:r>
            <a:endParaRPr lang="es-ES" dirty="0" smtClean="0"/>
          </a:p>
          <a:p>
            <a:pPr marL="514350" indent="-514350">
              <a:buFont typeface="+mj-lt"/>
              <a:buAutoNum type="arabicPeriod"/>
            </a:pPr>
            <a:r>
              <a:rPr lang="es-ES" dirty="0" smtClean="0"/>
              <a:t>Conocerán cómo desarrollar objetivos para su programa de Espacios Amigables para Niños y Niñas</a:t>
            </a:r>
          </a:p>
          <a:p>
            <a:pPr marL="514350" indent="-514350">
              <a:buFont typeface="+mj-lt"/>
              <a:buAutoNum type="arabicPeriod"/>
            </a:pPr>
            <a:r>
              <a:rPr lang="es-ES" dirty="0" smtClean="0"/>
              <a:t>Estarán familiarizados con dos marcos / matrices que pueden ayudar en la planificación de programas</a:t>
            </a:r>
          </a:p>
        </p:txBody>
      </p:sp>
    </p:spTree>
    <p:extLst>
      <p:ext uri="{BB962C8B-B14F-4D97-AF65-F5344CB8AC3E}">
        <p14:creationId xmlns:p14="http://schemas.microsoft.com/office/powerpoint/2010/main" val="11029562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Recursos</a:t>
            </a:r>
            <a:r>
              <a:rPr lang="en-US" dirty="0" smtClean="0"/>
              <a:t> Clave</a:t>
            </a:r>
            <a:endParaRPr lang="en-US" dirty="0"/>
          </a:p>
        </p:txBody>
      </p:sp>
      <p:sp>
        <p:nvSpPr>
          <p:cNvPr id="3" name="Content Placeholder 2"/>
          <p:cNvSpPr>
            <a:spLocks noGrp="1"/>
          </p:cNvSpPr>
          <p:nvPr>
            <p:ph idx="1"/>
          </p:nvPr>
        </p:nvSpPr>
        <p:spPr/>
        <p:txBody>
          <a:bodyPr>
            <a:normAutofit fontScale="92500" lnSpcReduction="10000"/>
          </a:bodyPr>
          <a:lstStyle/>
          <a:p>
            <a:r>
              <a:rPr lang="en-US" dirty="0" err="1" smtClean="0"/>
              <a:t>Programación</a:t>
            </a:r>
            <a:r>
              <a:rPr lang="en-US" dirty="0" smtClean="0"/>
              <a:t> y </a:t>
            </a:r>
            <a:r>
              <a:rPr lang="en-US" dirty="0" err="1" smtClean="0"/>
              <a:t>evaluación</a:t>
            </a:r>
            <a:r>
              <a:rPr lang="en-US" dirty="0" smtClean="0"/>
              <a:t> de </a:t>
            </a:r>
            <a:r>
              <a:rPr lang="en-US" dirty="0" err="1" smtClean="0"/>
              <a:t>programas</a:t>
            </a:r>
            <a:r>
              <a:rPr lang="en-US" dirty="0" smtClean="0"/>
              <a:t> </a:t>
            </a:r>
            <a:r>
              <a:rPr lang="en-US" dirty="0" err="1" smtClean="0"/>
              <a:t>psicosociales</a:t>
            </a:r>
            <a:r>
              <a:rPr lang="en-US" dirty="0" smtClean="0"/>
              <a:t>, Alastair Ager</a:t>
            </a:r>
          </a:p>
          <a:p>
            <a:r>
              <a:rPr lang="en-US" dirty="0" smtClean="0"/>
              <a:t>UNICEF</a:t>
            </a:r>
            <a:r>
              <a:rPr lang="en-US" dirty="0" smtClean="0"/>
              <a:t>, </a:t>
            </a:r>
            <a:r>
              <a:rPr lang="en-US" dirty="0" smtClean="0"/>
              <a:t>A </a:t>
            </a:r>
            <a:r>
              <a:rPr lang="en-US" dirty="0" smtClean="0"/>
              <a:t>practical guide for Developing </a:t>
            </a:r>
            <a:r>
              <a:rPr lang="en-US" dirty="0" smtClean="0"/>
              <a:t>CFS (</a:t>
            </a:r>
            <a:r>
              <a:rPr lang="en-US" dirty="0" err="1" smtClean="0"/>
              <a:t>Una</a:t>
            </a:r>
            <a:r>
              <a:rPr lang="en-US" dirty="0" smtClean="0"/>
              <a:t> </a:t>
            </a:r>
            <a:r>
              <a:rPr lang="en-US" dirty="0" err="1" smtClean="0"/>
              <a:t>guía</a:t>
            </a:r>
            <a:r>
              <a:rPr lang="en-US" dirty="0" smtClean="0"/>
              <a:t> </a:t>
            </a:r>
            <a:r>
              <a:rPr lang="en-US" dirty="0" err="1" smtClean="0"/>
              <a:t>práctica</a:t>
            </a:r>
            <a:r>
              <a:rPr lang="en-US" dirty="0" smtClean="0"/>
              <a:t> </a:t>
            </a:r>
            <a:r>
              <a:rPr lang="en-US" dirty="0" err="1" smtClean="0"/>
              <a:t>para</a:t>
            </a:r>
            <a:r>
              <a:rPr lang="en-US" dirty="0" smtClean="0"/>
              <a:t> </a:t>
            </a:r>
            <a:r>
              <a:rPr lang="en-US" dirty="0" err="1" smtClean="0"/>
              <a:t>desarrollar</a:t>
            </a:r>
            <a:r>
              <a:rPr lang="en-US" dirty="0" smtClean="0"/>
              <a:t> CFS)</a:t>
            </a:r>
            <a:endParaRPr lang="en-US" dirty="0"/>
          </a:p>
          <a:p>
            <a:r>
              <a:rPr lang="en-US" dirty="0" smtClean="0"/>
              <a:t>Bond, The </a:t>
            </a:r>
            <a:r>
              <a:rPr lang="en-US" dirty="0"/>
              <a:t>logical framework </a:t>
            </a:r>
            <a:r>
              <a:rPr lang="en-US" dirty="0" smtClean="0"/>
              <a:t>approach: </a:t>
            </a:r>
            <a:r>
              <a:rPr lang="en-US" dirty="0"/>
              <a:t>How To </a:t>
            </a:r>
            <a:r>
              <a:rPr lang="en-US" dirty="0" smtClean="0"/>
              <a:t>guide, by Greta Jensen, Jan 2012 </a:t>
            </a:r>
            <a:r>
              <a:rPr lang="en-US" dirty="0" smtClean="0"/>
              <a:t> (El </a:t>
            </a:r>
            <a:r>
              <a:rPr lang="en-US" dirty="0" err="1" smtClean="0"/>
              <a:t>abordaje</a:t>
            </a:r>
            <a:r>
              <a:rPr lang="en-US" dirty="0" smtClean="0"/>
              <a:t> del </a:t>
            </a:r>
            <a:r>
              <a:rPr lang="en-US" dirty="0" err="1" smtClean="0"/>
              <a:t>marco</a:t>
            </a:r>
            <a:r>
              <a:rPr lang="en-US" dirty="0" smtClean="0"/>
              <a:t> </a:t>
            </a:r>
            <a:r>
              <a:rPr lang="en-US" dirty="0" err="1" smtClean="0"/>
              <a:t>lógico</a:t>
            </a:r>
            <a:r>
              <a:rPr lang="en-US" dirty="0" smtClean="0"/>
              <a:t>; </a:t>
            </a:r>
            <a:r>
              <a:rPr lang="en-US" dirty="0" err="1" smtClean="0"/>
              <a:t>Guía</a:t>
            </a:r>
            <a:r>
              <a:rPr lang="en-US" dirty="0" smtClean="0"/>
              <a:t> del </a:t>
            </a:r>
            <a:r>
              <a:rPr lang="en-US" dirty="0" err="1" smtClean="0"/>
              <a:t>Cómo</a:t>
            </a:r>
            <a:r>
              <a:rPr lang="en-US" dirty="0" smtClean="0"/>
              <a:t> </a:t>
            </a:r>
            <a:r>
              <a:rPr lang="en-US" dirty="0" err="1" smtClean="0"/>
              <a:t>por</a:t>
            </a:r>
            <a:r>
              <a:rPr lang="en-US" dirty="0" smtClean="0"/>
              <a:t> Greta Jensen, </a:t>
            </a:r>
            <a:r>
              <a:rPr lang="en-US" dirty="0" err="1" smtClean="0"/>
              <a:t>Enero</a:t>
            </a:r>
            <a:r>
              <a:rPr lang="en-US" dirty="0" smtClean="0"/>
              <a:t> 2012)</a:t>
            </a:r>
            <a:endParaRPr lang="en-US" dirty="0"/>
          </a:p>
        </p:txBody>
      </p:sp>
    </p:spTree>
    <p:extLst>
      <p:ext uri="{BB962C8B-B14F-4D97-AF65-F5344CB8AC3E}">
        <p14:creationId xmlns:p14="http://schemas.microsoft.com/office/powerpoint/2010/main" val="7826582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Resumen</a:t>
            </a:r>
            <a:r>
              <a:rPr lang="en-US" dirty="0" smtClean="0"/>
              <a:t> de la </a:t>
            </a:r>
            <a:r>
              <a:rPr lang="en-US" dirty="0" err="1" smtClean="0"/>
              <a:t>Sesión</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720179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Recap.</a:t>
            </a:r>
            <a:endParaRPr lang="en-US" dirty="0"/>
          </a:p>
        </p:txBody>
      </p:sp>
      <p:sp>
        <p:nvSpPr>
          <p:cNvPr id="3" name="Content Placeholder 2"/>
          <p:cNvSpPr>
            <a:spLocks noGrp="1"/>
          </p:cNvSpPr>
          <p:nvPr>
            <p:ph idx="1"/>
          </p:nvPr>
        </p:nvSpPr>
        <p:spPr/>
        <p:txBody>
          <a:bodyPr>
            <a:normAutofit/>
          </a:bodyPr>
          <a:lstStyle/>
          <a:p>
            <a:pPr marL="0" indent="0">
              <a:buNone/>
            </a:pPr>
            <a:r>
              <a:rPr lang="es-ES" dirty="0"/>
              <a:t>Al final de esta sesión, los participantes…</a:t>
            </a:r>
          </a:p>
          <a:p>
            <a:pPr marL="514350" indent="-514350">
              <a:buFont typeface="+mj-lt"/>
              <a:buAutoNum type="arabicPeriod"/>
            </a:pPr>
            <a:r>
              <a:rPr lang="es-ES" dirty="0"/>
              <a:t>Conocerán cómo desarrollar objetivos para su programa de Espacios Amigables para Niños y Niñas</a:t>
            </a:r>
          </a:p>
          <a:p>
            <a:pPr marL="514350" indent="-514350">
              <a:buFont typeface="+mj-lt"/>
              <a:buAutoNum type="arabicPeriod"/>
            </a:pPr>
            <a:r>
              <a:rPr lang="es-ES" dirty="0"/>
              <a:t>Estarán familiarizados con dos marcos / matrices que pueden ayudar </a:t>
            </a:r>
            <a:r>
              <a:rPr lang="es-ES" dirty="0" smtClean="0"/>
              <a:t>en </a:t>
            </a:r>
            <a:r>
              <a:rPr lang="es-ES" dirty="0"/>
              <a:t>la planificación de programas</a:t>
            </a:r>
          </a:p>
        </p:txBody>
      </p:sp>
    </p:spTree>
    <p:extLst>
      <p:ext uri="{BB962C8B-B14F-4D97-AF65-F5344CB8AC3E}">
        <p14:creationId xmlns:p14="http://schemas.microsoft.com/office/powerpoint/2010/main" val="24607369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Gracias por escuchar</a:t>
            </a:r>
            <a:endParaRPr lang="es-E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32256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Esquema de la Sesión</a:t>
            </a:r>
            <a:endParaRPr lang="es-ES" dirty="0"/>
          </a:p>
        </p:txBody>
      </p:sp>
      <p:sp>
        <p:nvSpPr>
          <p:cNvPr id="3" name="Content Placeholder 2"/>
          <p:cNvSpPr>
            <a:spLocks noGrp="1"/>
          </p:cNvSpPr>
          <p:nvPr>
            <p:ph idx="1"/>
          </p:nvPr>
        </p:nvSpPr>
        <p:spPr/>
        <p:txBody>
          <a:bodyPr>
            <a:normAutofit fontScale="92500"/>
          </a:bodyPr>
          <a:lstStyle/>
          <a:p>
            <a:r>
              <a:rPr lang="es-ES" dirty="0" smtClean="0"/>
              <a:t>Resumen de las etapas del ciclo del proyecto</a:t>
            </a:r>
          </a:p>
          <a:p>
            <a:r>
              <a:rPr lang="es-ES" dirty="0" smtClean="0"/>
              <a:t>Qué indica que hay necesidad de un CFS</a:t>
            </a:r>
          </a:p>
          <a:p>
            <a:r>
              <a:rPr lang="es-ES" dirty="0" smtClean="0"/>
              <a:t>Herramientas para la planificación de programas</a:t>
            </a:r>
          </a:p>
          <a:p>
            <a:pPr lvl="1"/>
            <a:r>
              <a:rPr lang="es-ES" dirty="0" smtClean="0"/>
              <a:t>Marco lógico </a:t>
            </a:r>
          </a:p>
          <a:p>
            <a:pPr lvl="1"/>
            <a:r>
              <a:rPr lang="es-ES" dirty="0" smtClean="0"/>
              <a:t>Diagrama de</a:t>
            </a:r>
            <a:r>
              <a:rPr lang="es-ES" dirty="0" smtClean="0"/>
              <a:t> Gantt</a:t>
            </a:r>
          </a:p>
          <a:p>
            <a:r>
              <a:rPr lang="es-ES" dirty="0" smtClean="0"/>
              <a:t>Actividad de planificación</a:t>
            </a:r>
            <a:endParaRPr lang="es-ES" dirty="0" smtClean="0"/>
          </a:p>
        </p:txBody>
      </p:sp>
    </p:spTree>
    <p:extLst>
      <p:ext uri="{BB962C8B-B14F-4D97-AF65-F5344CB8AC3E}">
        <p14:creationId xmlns:p14="http://schemas.microsoft.com/office/powerpoint/2010/main" val="1004810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257800"/>
            <a:ext cx="6781800" cy="1600200"/>
          </a:xfrm>
        </p:spPr>
        <p:txBody>
          <a:bodyPr>
            <a:normAutofit fontScale="90000"/>
          </a:bodyPr>
          <a:lstStyle/>
          <a:p>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Resumen de las etapas del ciclo del proyecto</a:t>
            </a:r>
            <a:br>
              <a:rPr lang="es-ES" dirty="0" smtClean="0"/>
            </a:br>
            <a:endParaRPr lang="es-ES" dirty="0"/>
          </a:p>
        </p:txBody>
      </p:sp>
      <p:sp>
        <p:nvSpPr>
          <p:cNvPr id="3" name="Content Placeholder 2"/>
          <p:cNvSpPr>
            <a:spLocks noGrp="1"/>
          </p:cNvSpPr>
          <p:nvPr>
            <p:ph idx="1"/>
          </p:nvPr>
        </p:nvSpPr>
        <p:spPr>
          <a:xfrm>
            <a:off x="762000" y="533402"/>
            <a:ext cx="7543800" cy="4072467"/>
          </a:xfrm>
        </p:spPr>
        <p:txBody>
          <a:bodyPr>
            <a:normAutofit fontScale="70000" lnSpcReduction="20000"/>
          </a:bodyPr>
          <a:lstStyle/>
          <a:p>
            <a:pPr marL="723900" indent="-635000">
              <a:buFontTx/>
              <a:buAutoNum type="arabicPeriod"/>
            </a:pPr>
            <a:r>
              <a:rPr lang="es-ES" dirty="0" smtClean="0">
                <a:ea typeface="ヒラギノ角ゴ Pro W3" charset="0"/>
              </a:rPr>
              <a:t>Preparación</a:t>
            </a:r>
          </a:p>
          <a:p>
            <a:pPr marL="723900" indent="-635000">
              <a:buFontTx/>
              <a:buAutoNum type="arabicPeriod"/>
            </a:pPr>
            <a:r>
              <a:rPr lang="es-ES" dirty="0" smtClean="0">
                <a:ea typeface="ヒラギノ角ゴ Pro W3" charset="0"/>
              </a:rPr>
              <a:t>Coordinar</a:t>
            </a:r>
          </a:p>
          <a:p>
            <a:pPr marL="723900" indent="-635000">
              <a:buFontTx/>
              <a:buAutoNum type="arabicPeriod"/>
            </a:pPr>
            <a:r>
              <a:rPr lang="es-ES" dirty="0" smtClean="0">
                <a:ea typeface="ヒラギノ角ゴ Pro W3" charset="0"/>
              </a:rPr>
              <a:t>Hacer una evaluación</a:t>
            </a:r>
            <a:endParaRPr lang="es-ES" dirty="0" smtClean="0">
              <a:ea typeface="ヒラギノ角ゴ Pro W3" charset="0"/>
            </a:endParaRPr>
          </a:p>
          <a:p>
            <a:pPr marL="723900" indent="-635000">
              <a:buFontTx/>
              <a:buAutoNum type="arabicPeriod"/>
            </a:pPr>
            <a:r>
              <a:rPr lang="es-ES" dirty="0" smtClean="0">
                <a:ea typeface="ヒラギノ角ゴ Pro W3" charset="0"/>
              </a:rPr>
              <a:t>Fijar objetivos basados en la evaluación</a:t>
            </a:r>
            <a:r>
              <a:rPr lang="es-ES" dirty="0" smtClean="0">
                <a:ea typeface="ヒラギノ角ゴ Pro W3" charset="0"/>
              </a:rPr>
              <a:t> </a:t>
            </a:r>
          </a:p>
          <a:p>
            <a:pPr marL="723900" indent="-635000">
              <a:buFontTx/>
              <a:buAutoNum type="arabicPeriod"/>
            </a:pPr>
            <a:r>
              <a:rPr lang="es-ES" dirty="0" smtClean="0">
                <a:ea typeface="ヒラギノ角ゴ Pro W3" charset="0"/>
              </a:rPr>
              <a:t>Planificar e implementar actividades basadas en los objetivos:  </a:t>
            </a:r>
          </a:p>
          <a:p>
            <a:pPr marL="1181100" lvl="1" indent="-457200">
              <a:buFontTx/>
              <a:buAutoNum type="alphaLcPeriod"/>
            </a:pPr>
            <a:r>
              <a:rPr lang="es-ES" sz="2300" dirty="0" smtClean="0">
                <a:ea typeface="ヒラギノ角ゴ Pro W3" charset="0"/>
              </a:rPr>
              <a:t>Abordar temas de servicios básicos y seguridad</a:t>
            </a:r>
          </a:p>
          <a:p>
            <a:pPr marL="1181100" lvl="1" indent="-457200">
              <a:buFontTx/>
              <a:buAutoNum type="alphaLcPeriod"/>
            </a:pPr>
            <a:r>
              <a:rPr lang="es-ES" sz="2300" dirty="0" smtClean="0">
                <a:ea typeface="ヒラギノ角ゴ Pro W3" charset="0"/>
              </a:rPr>
              <a:t>Movilizar el apoyo </a:t>
            </a:r>
            <a:r>
              <a:rPr lang="es-ES" sz="2300" dirty="0" smtClean="0">
                <a:ea typeface="ヒラギノ角ゴ Pro W3" charset="0"/>
              </a:rPr>
              <a:t>de la familia y la comunidad</a:t>
            </a:r>
            <a:endParaRPr lang="es-ES" sz="2300" dirty="0" smtClean="0">
              <a:ea typeface="ヒラギノ角ゴ Pro W3" charset="0"/>
            </a:endParaRPr>
          </a:p>
          <a:p>
            <a:pPr marL="1181100" lvl="1" indent="-457200">
              <a:buFontTx/>
              <a:buAutoNum type="alphaLcPeriod"/>
            </a:pPr>
            <a:r>
              <a:rPr lang="es-ES" sz="2300" dirty="0" smtClean="0">
                <a:ea typeface="ヒラギノ角ゴ Pro W3" charset="0"/>
              </a:rPr>
              <a:t>Desarrollar programas psicosociales estructurados (de ser necesario / posible)</a:t>
            </a:r>
          </a:p>
          <a:p>
            <a:pPr marL="1181100" lvl="1" indent="-457200">
              <a:buFontTx/>
              <a:buAutoNum type="alphaLcPeriod"/>
            </a:pPr>
            <a:r>
              <a:rPr lang="es-ES" sz="2300" dirty="0" smtClean="0">
                <a:ea typeface="ヒラギノ角ゴ Pro W3" charset="0"/>
              </a:rPr>
              <a:t>Capacitar al personal</a:t>
            </a:r>
            <a:r>
              <a:rPr lang="es-ES" sz="2300" dirty="0" smtClean="0">
                <a:ea typeface="ヒラギノ角ゴ Pro W3" charset="0"/>
              </a:rPr>
              <a:t> </a:t>
            </a:r>
          </a:p>
          <a:p>
            <a:pPr marL="1181100" lvl="1" indent="-457200">
              <a:buFontTx/>
              <a:buAutoNum type="alphaLcPeriod"/>
            </a:pPr>
            <a:r>
              <a:rPr lang="es-ES" sz="2300" dirty="0" smtClean="0">
                <a:ea typeface="ヒラギノ角ゴ Pro W3" charset="0"/>
              </a:rPr>
              <a:t>Establecer referencias a los servicios apropiados de salud mental </a:t>
            </a:r>
            <a:endParaRPr lang="es-ES" sz="2300" dirty="0" smtClean="0">
              <a:ea typeface="ヒラギノ角ゴ Pro W3" charset="0"/>
            </a:endParaRPr>
          </a:p>
          <a:p>
            <a:pPr marL="723900" indent="-635000">
              <a:buFontTx/>
              <a:buAutoNum type="arabicPeriod"/>
            </a:pPr>
            <a:r>
              <a:rPr lang="es-ES" dirty="0" smtClean="0">
                <a:ea typeface="ヒラギノ角ゴ Pro W3" charset="0"/>
              </a:rPr>
              <a:t>Monitorear y evaluar</a:t>
            </a:r>
          </a:p>
          <a:p>
            <a:pPr marL="723900" indent="-635000">
              <a:buFontTx/>
              <a:buAutoNum type="arabicPeriod"/>
            </a:pPr>
            <a:r>
              <a:rPr lang="es-ES" dirty="0" smtClean="0">
                <a:ea typeface="ヒラギノ角ゴ Pro W3" charset="0"/>
              </a:rPr>
              <a:t>Cerrar el proyecto</a:t>
            </a:r>
            <a:endParaRPr lang="es-ES" dirty="0">
              <a:ea typeface="ヒラギノ角ゴ Pro W3" charset="0"/>
            </a:endParaRPr>
          </a:p>
        </p:txBody>
      </p:sp>
    </p:spTree>
    <p:extLst>
      <p:ext uri="{BB962C8B-B14F-4D97-AF65-F5344CB8AC3E}">
        <p14:creationId xmlns:p14="http://schemas.microsoft.com/office/powerpoint/2010/main" val="84372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dirty="0" smtClean="0"/>
              <a:t>¿Qué </a:t>
            </a:r>
            <a:r>
              <a:rPr lang="es-ES" dirty="0"/>
              <a:t>indica que hay necesidad de un </a:t>
            </a:r>
            <a:r>
              <a:rPr lang="es-ES" dirty="0" smtClean="0"/>
              <a:t>CFS?</a:t>
            </a:r>
            <a:endParaRPr lang="es-ES" dirty="0"/>
          </a:p>
        </p:txBody>
      </p:sp>
      <p:pic>
        <p:nvPicPr>
          <p:cNvPr id="4" name="Content Placeholder 3" descr="Child at Vocational Training Center in Pakistan. Nov 2005 .jpg"/>
          <p:cNvPicPr>
            <a:picLocks noGrp="1" noChangeAspect="1"/>
          </p:cNvPicPr>
          <p:nvPr>
            <p:ph idx="1"/>
          </p:nvPr>
        </p:nvPicPr>
        <p:blipFill>
          <a:blip r:embed="rId3">
            <a:extLst>
              <a:ext uri="{28A0092B-C50C-407E-A947-70E740481C1C}">
                <a14:useLocalDpi xmlns:a14="http://schemas.microsoft.com/office/drawing/2010/main" val="0"/>
              </a:ext>
            </a:extLst>
          </a:blip>
          <a:srcRect t="11364" b="11364"/>
          <a:stretch>
            <a:fillRect/>
          </a:stretch>
        </p:blipFill>
        <p:spPr/>
      </p:pic>
    </p:spTree>
    <p:extLst>
      <p:ext uri="{BB962C8B-B14F-4D97-AF65-F5344CB8AC3E}">
        <p14:creationId xmlns:p14="http://schemas.microsoft.com/office/powerpoint/2010/main" val="3092944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dirty="0" smtClean="0"/>
              <a:t>Herramientas para la planificación de programas</a:t>
            </a:r>
            <a:endParaRPr lang="es-E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51112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Cruzando el río</a:t>
            </a:r>
            <a:endParaRPr lang="es-ES" dirty="0"/>
          </a:p>
        </p:txBody>
      </p:sp>
      <p:pic>
        <p:nvPicPr>
          <p:cNvPr id="4" name="Content Placeholder 3" descr="Reuters. Yawalapiti children play.jpg"/>
          <p:cNvPicPr>
            <a:picLocks noGrp="1" noChangeAspect="1"/>
          </p:cNvPicPr>
          <p:nvPr>
            <p:ph idx="1"/>
          </p:nvPr>
        </p:nvPicPr>
        <p:blipFill>
          <a:blip r:embed="rId3">
            <a:extLst>
              <a:ext uri="{28A0092B-C50C-407E-A947-70E740481C1C}">
                <a14:useLocalDpi xmlns:a14="http://schemas.microsoft.com/office/drawing/2010/main" val="0"/>
              </a:ext>
            </a:extLst>
          </a:blip>
          <a:srcRect t="7071" b="7071"/>
          <a:stretch>
            <a:fillRect/>
          </a:stretch>
        </p:blipFill>
        <p:spPr/>
      </p:pic>
    </p:spTree>
    <p:extLst>
      <p:ext uri="{BB962C8B-B14F-4D97-AF65-F5344CB8AC3E}">
        <p14:creationId xmlns:p14="http://schemas.microsoft.com/office/powerpoint/2010/main" val="35499580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Interrogantes</a:t>
            </a:r>
            <a:endParaRPr lang="es-ES" dirty="0"/>
          </a:p>
        </p:txBody>
      </p:sp>
      <p:sp>
        <p:nvSpPr>
          <p:cNvPr id="3" name="Content Placeholder 2"/>
          <p:cNvSpPr>
            <a:spLocks noGrp="1"/>
          </p:cNvSpPr>
          <p:nvPr>
            <p:ph idx="1"/>
          </p:nvPr>
        </p:nvSpPr>
        <p:spPr/>
        <p:txBody>
          <a:bodyPr>
            <a:normAutofit/>
          </a:bodyPr>
          <a:lstStyle/>
          <a:p>
            <a:r>
              <a:rPr lang="es-ES" dirty="0" smtClean="0"/>
              <a:t>¿Cuál era su objetivo?</a:t>
            </a:r>
          </a:p>
          <a:p>
            <a:r>
              <a:rPr lang="es-ES" dirty="0" smtClean="0"/>
              <a:t>¿Cómo planificó?</a:t>
            </a:r>
          </a:p>
          <a:p>
            <a:r>
              <a:rPr lang="es-ES" dirty="0" smtClean="0"/>
              <a:t>¿Qué trabajó bien?</a:t>
            </a:r>
          </a:p>
          <a:p>
            <a:r>
              <a:rPr lang="es-ES" dirty="0" smtClean="0"/>
              <a:t>¿Cuáles eran los desafíos?</a:t>
            </a:r>
          </a:p>
          <a:p>
            <a:r>
              <a:rPr lang="es-ES" dirty="0" smtClean="0"/>
              <a:t>¿Los planes cambiaron en la medida que avanzaban?</a:t>
            </a:r>
            <a:endParaRPr lang="es-ES" dirty="0"/>
          </a:p>
        </p:txBody>
      </p:sp>
    </p:spTree>
    <p:extLst>
      <p:ext uri="{BB962C8B-B14F-4D97-AF65-F5344CB8AC3E}">
        <p14:creationId xmlns:p14="http://schemas.microsoft.com/office/powerpoint/2010/main" val="6955561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ES" smtClean="0"/>
              <a:t>Aprendizaje clave de cruzar el río</a:t>
            </a:r>
            <a:endParaRPr lang="es-ES"/>
          </a:p>
        </p:txBody>
      </p:sp>
      <p:sp>
        <p:nvSpPr>
          <p:cNvPr id="3" name="Content Placeholder 2"/>
          <p:cNvSpPr>
            <a:spLocks noGrp="1"/>
          </p:cNvSpPr>
          <p:nvPr>
            <p:ph idx="1"/>
          </p:nvPr>
        </p:nvSpPr>
        <p:spPr/>
        <p:txBody>
          <a:bodyPr/>
          <a:lstStyle/>
          <a:p>
            <a:r>
              <a:rPr lang="en-US" b="1" dirty="0" smtClean="0">
                <a:solidFill>
                  <a:schemeClr val="accent1">
                    <a:lumMod val="75000"/>
                  </a:schemeClr>
                </a:solidFill>
              </a:rPr>
              <a:t>P:</a:t>
            </a:r>
            <a:r>
              <a:rPr lang="en-US" dirty="0" smtClean="0"/>
              <a:t> </a:t>
            </a:r>
            <a:r>
              <a:rPr lang="es-ES" dirty="0" smtClean="0"/>
              <a:t>Planifique las acciones desde el principio</a:t>
            </a:r>
          </a:p>
          <a:p>
            <a:r>
              <a:rPr lang="es-ES" b="1" dirty="0" smtClean="0">
                <a:solidFill>
                  <a:srgbClr val="820101"/>
                </a:solidFill>
              </a:rPr>
              <a:t>A:</a:t>
            </a:r>
            <a:r>
              <a:rPr lang="es-ES" dirty="0" smtClean="0"/>
              <a:t> Agilidad en la implementación</a:t>
            </a:r>
          </a:p>
          <a:p>
            <a:r>
              <a:rPr lang="es-ES" b="1" dirty="0" smtClean="0">
                <a:solidFill>
                  <a:srgbClr val="820101"/>
                </a:solidFill>
              </a:rPr>
              <a:t>R:</a:t>
            </a:r>
            <a:r>
              <a:rPr lang="es-ES" dirty="0" smtClean="0"/>
              <a:t> Recursos</a:t>
            </a:r>
            <a:r>
              <a:rPr lang="es-ES" dirty="0" smtClean="0"/>
              <a:t> correctamente</a:t>
            </a:r>
            <a:endParaRPr lang="es-ES" dirty="0" smtClean="0"/>
          </a:p>
          <a:p>
            <a:r>
              <a:rPr lang="es-ES" b="1" dirty="0" smtClean="0">
                <a:solidFill>
                  <a:srgbClr val="820101"/>
                </a:solidFill>
              </a:rPr>
              <a:t>C:</a:t>
            </a:r>
            <a:r>
              <a:rPr lang="es-ES" dirty="0" smtClean="0"/>
              <a:t> Coordinar con otros</a:t>
            </a:r>
            <a:endParaRPr lang="es-ES" dirty="0" smtClean="0"/>
          </a:p>
        </p:txBody>
      </p:sp>
    </p:spTree>
    <p:extLst>
      <p:ext uri="{BB962C8B-B14F-4D97-AF65-F5344CB8AC3E}">
        <p14:creationId xmlns:p14="http://schemas.microsoft.com/office/powerpoint/2010/main" val="313788535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Newsprint.thmx</Template>
  <TotalTime>6780</TotalTime>
  <Words>2740</Words>
  <Application>Microsoft Office PowerPoint</Application>
  <PresentationFormat>Presentación en pantalla (4:3)</PresentationFormat>
  <Paragraphs>250</Paragraphs>
  <Slides>23</Slides>
  <Notes>12</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NewsPrint</vt:lpstr>
      <vt:lpstr>Planificación de Programa de Espacios Amigables para Niños y Niñas</vt:lpstr>
      <vt:lpstr>Objetivos</vt:lpstr>
      <vt:lpstr>Esquema de la Sesión</vt:lpstr>
      <vt:lpstr>        Resumen de las etapas del ciclo del proyecto </vt:lpstr>
      <vt:lpstr>¿Qué indica que hay necesidad de un CFS?</vt:lpstr>
      <vt:lpstr>Herramientas para la planificación de programas</vt:lpstr>
      <vt:lpstr>Cruzando el río</vt:lpstr>
      <vt:lpstr>Interrogantes</vt:lpstr>
      <vt:lpstr>Aprendizaje clave de cruzar el río</vt:lpstr>
      <vt:lpstr>Objetivos</vt:lpstr>
      <vt:lpstr>Escribiendo sus objetivos</vt:lpstr>
      <vt:lpstr>Ejemplo…</vt:lpstr>
      <vt:lpstr>Marco Lógico</vt:lpstr>
      <vt:lpstr>Diagrama de Gantt o planificación de la actividad</vt:lpstr>
      <vt:lpstr>Actividad de planificación</vt:lpstr>
      <vt:lpstr>Planificación de actividad: programación</vt:lpstr>
      <vt:lpstr>Planificación de Actividad paso 2: Dotación de recursos</vt:lpstr>
      <vt:lpstr>¿Ya consideró…?</vt:lpstr>
      <vt:lpstr>Recursos Clave</vt:lpstr>
      <vt:lpstr>Recursos Clave</vt:lpstr>
      <vt:lpstr>Resumen de la Sesión</vt:lpstr>
      <vt:lpstr>Recap.</vt:lpstr>
      <vt:lpstr>Gracias por escuchar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Thompson</dc:creator>
  <cp:lastModifiedBy>Michelle Nuñez</cp:lastModifiedBy>
  <cp:revision>268</cp:revision>
  <dcterms:created xsi:type="dcterms:W3CDTF">2012-11-15T10:58:39Z</dcterms:created>
  <dcterms:modified xsi:type="dcterms:W3CDTF">2013-05-25T22:11:45Z</dcterms:modified>
</cp:coreProperties>
</file>