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1"/>
  </p:sldMasterIdLst>
  <p:notesMasterIdLst>
    <p:notesMasterId r:id="rId28"/>
  </p:notesMasterIdLst>
  <p:sldIdLst>
    <p:sldId id="256" r:id="rId2"/>
    <p:sldId id="257" r:id="rId3"/>
    <p:sldId id="258" r:id="rId4"/>
    <p:sldId id="277" r:id="rId5"/>
    <p:sldId id="281" r:id="rId6"/>
    <p:sldId id="282" r:id="rId7"/>
    <p:sldId id="283" r:id="rId8"/>
    <p:sldId id="278" r:id="rId9"/>
    <p:sldId id="260" r:id="rId10"/>
    <p:sldId id="259" r:id="rId11"/>
    <p:sldId id="261" r:id="rId12"/>
    <p:sldId id="263" r:id="rId13"/>
    <p:sldId id="265" r:id="rId14"/>
    <p:sldId id="284" r:id="rId15"/>
    <p:sldId id="271" r:id="rId16"/>
    <p:sldId id="276" r:id="rId17"/>
    <p:sldId id="275" r:id="rId18"/>
    <p:sldId id="272" r:id="rId19"/>
    <p:sldId id="264" r:id="rId20"/>
    <p:sldId id="289" r:id="rId21"/>
    <p:sldId id="290" r:id="rId22"/>
    <p:sldId id="286" r:id="rId23"/>
    <p:sldId id="285" r:id="rId24"/>
    <p:sldId id="287" r:id="rId25"/>
    <p:sldId id="288" r:id="rId26"/>
    <p:sldId id="274"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FFC844"/>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392" autoAdjust="0"/>
    <p:restoredTop sz="76021" autoAdjust="0"/>
  </p:normalViewPr>
  <p:slideViewPr>
    <p:cSldViewPr snapToGrid="0" snapToObjects="1">
      <p:cViewPr>
        <p:scale>
          <a:sx n="60" d="100"/>
          <a:sy n="60" d="100"/>
        </p:scale>
        <p:origin x="-996" y="-72"/>
      </p:cViewPr>
      <p:guideLst>
        <p:guide orient="horz" pos="2160"/>
        <p:guide pos="2880"/>
      </p:guideLst>
    </p:cSldViewPr>
  </p:slideViewPr>
  <p:notesTextViewPr>
    <p:cViewPr>
      <p:scale>
        <a:sx n="100" d="100"/>
        <a:sy n="100" d="100"/>
      </p:scale>
      <p:origin x="0" y="0"/>
    </p:cViewPr>
  </p:notesTextViewPr>
  <p:notesViewPr>
    <p:cSldViewPr snapToGrid="0" snapToObjects="1">
      <p:cViewPr>
        <p:scale>
          <a:sx n="120" d="100"/>
          <a:sy n="120" d="100"/>
        </p:scale>
        <p:origin x="-2000" y="251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089840-9430-5D4E-9B0E-390A084C7071}" type="doc">
      <dgm:prSet loTypeId="urn:microsoft.com/office/officeart/2005/8/layout/cycle3" loCatId="" qsTypeId="urn:microsoft.com/office/officeart/2005/8/quickstyle/simple4" qsCatId="simple" csTypeId="urn:microsoft.com/office/officeart/2005/8/colors/accent1_2" csCatId="accent1" phldr="1"/>
      <dgm:spPr/>
      <dgm:t>
        <a:bodyPr/>
        <a:lstStyle/>
        <a:p>
          <a:endParaRPr lang="en-US"/>
        </a:p>
      </dgm:t>
    </dgm:pt>
    <dgm:pt modelId="{005DCFE2-0F33-1A40-BFBF-4A259385719A}">
      <dgm:prSet phldrT="[Text]"/>
      <dgm:spPr/>
      <dgm:t>
        <a:bodyPr/>
        <a:lstStyle/>
        <a:p>
          <a:r>
            <a:rPr lang="es-EC" noProof="0" dirty="0" smtClean="0">
              <a:latin typeface="Lucida Sans"/>
              <a:cs typeface="Lucida Sans"/>
            </a:rPr>
            <a:t>Preparación</a:t>
          </a:r>
          <a:endParaRPr lang="es-EC" noProof="0" dirty="0">
            <a:latin typeface="Lucida Sans"/>
            <a:cs typeface="Lucida Sans"/>
          </a:endParaRPr>
        </a:p>
      </dgm:t>
    </dgm:pt>
    <dgm:pt modelId="{7CFE1399-CFB5-7446-9222-C5326F347B63}" type="parTrans" cxnId="{14E3B438-19B7-A540-81C6-4637D35841AF}">
      <dgm:prSet/>
      <dgm:spPr/>
      <dgm:t>
        <a:bodyPr/>
        <a:lstStyle/>
        <a:p>
          <a:endParaRPr lang="en-US"/>
        </a:p>
      </dgm:t>
    </dgm:pt>
    <dgm:pt modelId="{A152A6BC-0B6D-F24F-959E-CEE0F259603A}" type="sibTrans" cxnId="{14E3B438-19B7-A540-81C6-4637D35841AF}">
      <dgm:prSet/>
      <dgm:spPr/>
      <dgm:t>
        <a:bodyPr/>
        <a:lstStyle/>
        <a:p>
          <a:endParaRPr lang="en-US" dirty="0"/>
        </a:p>
      </dgm:t>
    </dgm:pt>
    <dgm:pt modelId="{BC7950C9-2B38-D64B-A453-6E8D97A8BB1B}">
      <dgm:prSet phldrT="[Text]"/>
      <dgm:spPr/>
      <dgm:t>
        <a:bodyPr/>
        <a:lstStyle/>
        <a:p>
          <a:r>
            <a:rPr lang="es-EC" noProof="0" dirty="0" smtClean="0">
              <a:latin typeface="Lucida Sans"/>
              <a:cs typeface="Lucida Sans"/>
            </a:rPr>
            <a:t>Respuesta</a:t>
          </a:r>
          <a:endParaRPr lang="es-EC" noProof="0" dirty="0">
            <a:latin typeface="Lucida Sans"/>
            <a:cs typeface="Lucida Sans"/>
          </a:endParaRPr>
        </a:p>
      </dgm:t>
    </dgm:pt>
    <dgm:pt modelId="{6DAAE544-8877-1C44-BF60-39229A318C04}" type="parTrans" cxnId="{D008EFB1-8CE3-1F41-B422-74689016FC15}">
      <dgm:prSet/>
      <dgm:spPr/>
      <dgm:t>
        <a:bodyPr/>
        <a:lstStyle/>
        <a:p>
          <a:endParaRPr lang="en-US"/>
        </a:p>
      </dgm:t>
    </dgm:pt>
    <dgm:pt modelId="{B34F3E94-17BA-5843-B762-C106EDCC2B51}" type="sibTrans" cxnId="{D008EFB1-8CE3-1F41-B422-74689016FC15}">
      <dgm:prSet/>
      <dgm:spPr/>
      <dgm:t>
        <a:bodyPr/>
        <a:lstStyle/>
        <a:p>
          <a:endParaRPr lang="en-US"/>
        </a:p>
      </dgm:t>
    </dgm:pt>
    <dgm:pt modelId="{0D8DCBBA-4C36-8942-B625-C45E1D605518}">
      <dgm:prSet phldrT="[Text]"/>
      <dgm:spPr/>
      <dgm:t>
        <a:bodyPr/>
        <a:lstStyle/>
        <a:p>
          <a:r>
            <a:rPr lang="es-EC" noProof="0" dirty="0" smtClean="0">
              <a:latin typeface="Lucida Sans"/>
              <a:cs typeface="Lucida Sans"/>
            </a:rPr>
            <a:t>Recuperación</a:t>
          </a:r>
          <a:endParaRPr lang="es-EC" noProof="0" dirty="0">
            <a:latin typeface="Lucida Sans"/>
            <a:cs typeface="Lucida Sans"/>
          </a:endParaRPr>
        </a:p>
      </dgm:t>
    </dgm:pt>
    <dgm:pt modelId="{943C8ED1-A08B-F241-A294-7704BB378379}" type="parTrans" cxnId="{FCAF9D03-FD79-0B46-BC20-C3635642AF0F}">
      <dgm:prSet/>
      <dgm:spPr/>
      <dgm:t>
        <a:bodyPr/>
        <a:lstStyle/>
        <a:p>
          <a:endParaRPr lang="en-US"/>
        </a:p>
      </dgm:t>
    </dgm:pt>
    <dgm:pt modelId="{4C336BBE-0F10-374F-B52C-F2881B70DF0C}" type="sibTrans" cxnId="{FCAF9D03-FD79-0B46-BC20-C3635642AF0F}">
      <dgm:prSet/>
      <dgm:spPr/>
      <dgm:t>
        <a:bodyPr/>
        <a:lstStyle/>
        <a:p>
          <a:endParaRPr lang="en-US"/>
        </a:p>
      </dgm:t>
    </dgm:pt>
    <dgm:pt modelId="{C6CF162E-184D-4643-80FA-F8553A52CB0E}">
      <dgm:prSet phldrT="[Text]"/>
      <dgm:spPr/>
      <dgm:t>
        <a:bodyPr/>
        <a:lstStyle/>
        <a:p>
          <a:r>
            <a:rPr lang="es-EC" noProof="0" dirty="0" smtClean="0">
              <a:latin typeface="Lucida Sans"/>
              <a:cs typeface="Lucida Sans"/>
            </a:rPr>
            <a:t>Prevención</a:t>
          </a:r>
          <a:endParaRPr lang="es-EC" noProof="0" dirty="0">
            <a:latin typeface="Lucida Sans"/>
            <a:cs typeface="Lucida Sans"/>
          </a:endParaRPr>
        </a:p>
      </dgm:t>
    </dgm:pt>
    <dgm:pt modelId="{BE684B0A-2CAC-8C4B-8F46-98D40F0E4A8E}" type="parTrans" cxnId="{86F6921F-451C-B449-A9EA-97C0EF75A556}">
      <dgm:prSet/>
      <dgm:spPr/>
      <dgm:t>
        <a:bodyPr/>
        <a:lstStyle/>
        <a:p>
          <a:endParaRPr lang="en-US"/>
        </a:p>
      </dgm:t>
    </dgm:pt>
    <dgm:pt modelId="{5BC956C9-DD58-654A-8568-31B673490F48}" type="sibTrans" cxnId="{86F6921F-451C-B449-A9EA-97C0EF75A556}">
      <dgm:prSet/>
      <dgm:spPr/>
      <dgm:t>
        <a:bodyPr/>
        <a:lstStyle/>
        <a:p>
          <a:endParaRPr lang="en-US"/>
        </a:p>
      </dgm:t>
    </dgm:pt>
    <dgm:pt modelId="{DA57F670-3EFD-144F-A4D4-06A81D3DC353}">
      <dgm:prSet phldrT="[Text]"/>
      <dgm:spPr/>
      <dgm:t>
        <a:bodyPr/>
        <a:lstStyle/>
        <a:p>
          <a:r>
            <a:rPr lang="es-EC" noProof="0" dirty="0" smtClean="0">
              <a:latin typeface="Lucida Sans"/>
              <a:cs typeface="Lucida Sans"/>
            </a:rPr>
            <a:t>Mitigación</a:t>
          </a:r>
          <a:endParaRPr lang="es-EC" noProof="0" dirty="0">
            <a:latin typeface="Lucida Sans"/>
            <a:cs typeface="Lucida Sans"/>
          </a:endParaRPr>
        </a:p>
      </dgm:t>
    </dgm:pt>
    <dgm:pt modelId="{DD452E91-0894-664E-857D-FC2A76C01217}" type="parTrans" cxnId="{073119E8-EC9C-4A44-B315-E1976843F36C}">
      <dgm:prSet/>
      <dgm:spPr/>
      <dgm:t>
        <a:bodyPr/>
        <a:lstStyle/>
        <a:p>
          <a:endParaRPr lang="en-US"/>
        </a:p>
      </dgm:t>
    </dgm:pt>
    <dgm:pt modelId="{8B761417-BA0E-DA43-A58E-6035073C4B5F}" type="sibTrans" cxnId="{073119E8-EC9C-4A44-B315-E1976843F36C}">
      <dgm:prSet/>
      <dgm:spPr/>
      <dgm:t>
        <a:bodyPr/>
        <a:lstStyle/>
        <a:p>
          <a:endParaRPr lang="en-US"/>
        </a:p>
      </dgm:t>
    </dgm:pt>
    <dgm:pt modelId="{312C4169-C2CF-F644-9EB5-F88A217B9AE6}" type="pres">
      <dgm:prSet presAssocID="{46089840-9430-5D4E-9B0E-390A084C7071}" presName="Name0" presStyleCnt="0">
        <dgm:presLayoutVars>
          <dgm:dir/>
          <dgm:resizeHandles val="exact"/>
        </dgm:presLayoutVars>
      </dgm:prSet>
      <dgm:spPr/>
      <dgm:t>
        <a:bodyPr/>
        <a:lstStyle/>
        <a:p>
          <a:endParaRPr lang="en-US"/>
        </a:p>
      </dgm:t>
    </dgm:pt>
    <dgm:pt modelId="{BFAEF81F-6132-3541-BCF8-5A4FB195E307}" type="pres">
      <dgm:prSet presAssocID="{46089840-9430-5D4E-9B0E-390A084C7071}" presName="cycle" presStyleCnt="0"/>
      <dgm:spPr/>
    </dgm:pt>
    <dgm:pt modelId="{14D71DBA-EB20-1648-82D3-85686E4B8E87}" type="pres">
      <dgm:prSet presAssocID="{005DCFE2-0F33-1A40-BFBF-4A259385719A}" presName="nodeFirstNode" presStyleLbl="node1" presStyleIdx="0" presStyleCnt="5">
        <dgm:presLayoutVars>
          <dgm:bulletEnabled val="1"/>
        </dgm:presLayoutVars>
      </dgm:prSet>
      <dgm:spPr/>
      <dgm:t>
        <a:bodyPr/>
        <a:lstStyle/>
        <a:p>
          <a:endParaRPr lang="en-US"/>
        </a:p>
      </dgm:t>
    </dgm:pt>
    <dgm:pt modelId="{B9C1F4A5-73F5-8445-9DC3-151D35164B36}" type="pres">
      <dgm:prSet presAssocID="{A152A6BC-0B6D-F24F-959E-CEE0F259603A}" presName="sibTransFirstNode" presStyleLbl="bgShp" presStyleIdx="0" presStyleCnt="1"/>
      <dgm:spPr/>
      <dgm:t>
        <a:bodyPr/>
        <a:lstStyle/>
        <a:p>
          <a:endParaRPr lang="en-US"/>
        </a:p>
      </dgm:t>
    </dgm:pt>
    <dgm:pt modelId="{7359CC04-CDFB-4549-8E23-D7C0EE7EB623}" type="pres">
      <dgm:prSet presAssocID="{BC7950C9-2B38-D64B-A453-6E8D97A8BB1B}" presName="nodeFollowingNodes" presStyleLbl="node1" presStyleIdx="1" presStyleCnt="5">
        <dgm:presLayoutVars>
          <dgm:bulletEnabled val="1"/>
        </dgm:presLayoutVars>
      </dgm:prSet>
      <dgm:spPr/>
      <dgm:t>
        <a:bodyPr/>
        <a:lstStyle/>
        <a:p>
          <a:endParaRPr lang="en-US"/>
        </a:p>
      </dgm:t>
    </dgm:pt>
    <dgm:pt modelId="{B31E2442-6812-1D45-9ADC-082935FFA611}" type="pres">
      <dgm:prSet presAssocID="{0D8DCBBA-4C36-8942-B625-C45E1D605518}" presName="nodeFollowingNodes" presStyleLbl="node1" presStyleIdx="2" presStyleCnt="5" custRadScaleRad="92192" custRadScaleInc="-20857">
        <dgm:presLayoutVars>
          <dgm:bulletEnabled val="1"/>
        </dgm:presLayoutVars>
      </dgm:prSet>
      <dgm:spPr/>
      <dgm:t>
        <a:bodyPr/>
        <a:lstStyle/>
        <a:p>
          <a:endParaRPr lang="en-US"/>
        </a:p>
      </dgm:t>
    </dgm:pt>
    <dgm:pt modelId="{1CA22F0D-B1D0-2149-B8D9-48C442E8A682}" type="pres">
      <dgm:prSet presAssocID="{C6CF162E-184D-4643-80FA-F8553A52CB0E}" presName="nodeFollowingNodes" presStyleLbl="node1" presStyleIdx="3" presStyleCnt="5" custRadScaleRad="92955" custRadScaleInc="20543">
        <dgm:presLayoutVars>
          <dgm:bulletEnabled val="1"/>
        </dgm:presLayoutVars>
      </dgm:prSet>
      <dgm:spPr/>
      <dgm:t>
        <a:bodyPr/>
        <a:lstStyle/>
        <a:p>
          <a:endParaRPr lang="en-US"/>
        </a:p>
      </dgm:t>
    </dgm:pt>
    <dgm:pt modelId="{B9D88373-1952-1A43-9D23-154DA7008FC6}" type="pres">
      <dgm:prSet presAssocID="{DA57F670-3EFD-144F-A4D4-06A81D3DC353}" presName="nodeFollowingNodes" presStyleLbl="node1" presStyleIdx="4" presStyleCnt="5">
        <dgm:presLayoutVars>
          <dgm:bulletEnabled val="1"/>
        </dgm:presLayoutVars>
      </dgm:prSet>
      <dgm:spPr/>
      <dgm:t>
        <a:bodyPr/>
        <a:lstStyle/>
        <a:p>
          <a:endParaRPr lang="en-US"/>
        </a:p>
      </dgm:t>
    </dgm:pt>
  </dgm:ptLst>
  <dgm:cxnLst>
    <dgm:cxn modelId="{BC271AEF-E8FD-2346-84C1-116897CD9127}" type="presOf" srcId="{005DCFE2-0F33-1A40-BFBF-4A259385719A}" destId="{14D71DBA-EB20-1648-82D3-85686E4B8E87}" srcOrd="0" destOrd="0" presId="urn:microsoft.com/office/officeart/2005/8/layout/cycle3"/>
    <dgm:cxn modelId="{D008EFB1-8CE3-1F41-B422-74689016FC15}" srcId="{46089840-9430-5D4E-9B0E-390A084C7071}" destId="{BC7950C9-2B38-D64B-A453-6E8D97A8BB1B}" srcOrd="1" destOrd="0" parTransId="{6DAAE544-8877-1C44-BF60-39229A318C04}" sibTransId="{B34F3E94-17BA-5843-B762-C106EDCC2B51}"/>
    <dgm:cxn modelId="{0020677D-5F99-C542-BB89-9E18348A4A40}" type="presOf" srcId="{C6CF162E-184D-4643-80FA-F8553A52CB0E}" destId="{1CA22F0D-B1D0-2149-B8D9-48C442E8A682}" srcOrd="0" destOrd="0" presId="urn:microsoft.com/office/officeart/2005/8/layout/cycle3"/>
    <dgm:cxn modelId="{FCAF9D03-FD79-0B46-BC20-C3635642AF0F}" srcId="{46089840-9430-5D4E-9B0E-390A084C7071}" destId="{0D8DCBBA-4C36-8942-B625-C45E1D605518}" srcOrd="2" destOrd="0" parTransId="{943C8ED1-A08B-F241-A294-7704BB378379}" sibTransId="{4C336BBE-0F10-374F-B52C-F2881B70DF0C}"/>
    <dgm:cxn modelId="{14E3B438-19B7-A540-81C6-4637D35841AF}" srcId="{46089840-9430-5D4E-9B0E-390A084C7071}" destId="{005DCFE2-0F33-1A40-BFBF-4A259385719A}" srcOrd="0" destOrd="0" parTransId="{7CFE1399-CFB5-7446-9222-C5326F347B63}" sibTransId="{A152A6BC-0B6D-F24F-959E-CEE0F259603A}"/>
    <dgm:cxn modelId="{073119E8-EC9C-4A44-B315-E1976843F36C}" srcId="{46089840-9430-5D4E-9B0E-390A084C7071}" destId="{DA57F670-3EFD-144F-A4D4-06A81D3DC353}" srcOrd="4" destOrd="0" parTransId="{DD452E91-0894-664E-857D-FC2A76C01217}" sibTransId="{8B761417-BA0E-DA43-A58E-6035073C4B5F}"/>
    <dgm:cxn modelId="{60417CB4-AFA2-6A49-8618-59B1910B65F5}" type="presOf" srcId="{BC7950C9-2B38-D64B-A453-6E8D97A8BB1B}" destId="{7359CC04-CDFB-4549-8E23-D7C0EE7EB623}" srcOrd="0" destOrd="0" presId="urn:microsoft.com/office/officeart/2005/8/layout/cycle3"/>
    <dgm:cxn modelId="{E6C7F264-E11A-F249-B8EE-FC7B0C27A847}" type="presOf" srcId="{46089840-9430-5D4E-9B0E-390A084C7071}" destId="{312C4169-C2CF-F644-9EB5-F88A217B9AE6}" srcOrd="0" destOrd="0" presId="urn:microsoft.com/office/officeart/2005/8/layout/cycle3"/>
    <dgm:cxn modelId="{098483E4-C48B-C244-B233-19791E8CFFB0}" type="presOf" srcId="{0D8DCBBA-4C36-8942-B625-C45E1D605518}" destId="{B31E2442-6812-1D45-9ADC-082935FFA611}" srcOrd="0" destOrd="0" presId="urn:microsoft.com/office/officeart/2005/8/layout/cycle3"/>
    <dgm:cxn modelId="{86F6921F-451C-B449-A9EA-97C0EF75A556}" srcId="{46089840-9430-5D4E-9B0E-390A084C7071}" destId="{C6CF162E-184D-4643-80FA-F8553A52CB0E}" srcOrd="3" destOrd="0" parTransId="{BE684B0A-2CAC-8C4B-8F46-98D40F0E4A8E}" sibTransId="{5BC956C9-DD58-654A-8568-31B673490F48}"/>
    <dgm:cxn modelId="{CC221E03-4197-F843-B81F-78691D914FF1}" type="presOf" srcId="{A152A6BC-0B6D-F24F-959E-CEE0F259603A}" destId="{B9C1F4A5-73F5-8445-9DC3-151D35164B36}" srcOrd="0" destOrd="0" presId="urn:microsoft.com/office/officeart/2005/8/layout/cycle3"/>
    <dgm:cxn modelId="{0D129443-CD6F-1042-8C0F-CF42513C0F74}" type="presOf" srcId="{DA57F670-3EFD-144F-A4D4-06A81D3DC353}" destId="{B9D88373-1952-1A43-9D23-154DA7008FC6}" srcOrd="0" destOrd="0" presId="urn:microsoft.com/office/officeart/2005/8/layout/cycle3"/>
    <dgm:cxn modelId="{6A01A362-4B3C-5F49-8CE5-737B30C6FD35}" type="presParOf" srcId="{312C4169-C2CF-F644-9EB5-F88A217B9AE6}" destId="{BFAEF81F-6132-3541-BCF8-5A4FB195E307}" srcOrd="0" destOrd="0" presId="urn:microsoft.com/office/officeart/2005/8/layout/cycle3"/>
    <dgm:cxn modelId="{BC87AC70-5D16-4841-8C16-C35CE1301363}" type="presParOf" srcId="{BFAEF81F-6132-3541-BCF8-5A4FB195E307}" destId="{14D71DBA-EB20-1648-82D3-85686E4B8E87}" srcOrd="0" destOrd="0" presId="urn:microsoft.com/office/officeart/2005/8/layout/cycle3"/>
    <dgm:cxn modelId="{DF0699F4-FB3C-6941-ABAA-5737323DEA0B}" type="presParOf" srcId="{BFAEF81F-6132-3541-BCF8-5A4FB195E307}" destId="{B9C1F4A5-73F5-8445-9DC3-151D35164B36}" srcOrd="1" destOrd="0" presId="urn:microsoft.com/office/officeart/2005/8/layout/cycle3"/>
    <dgm:cxn modelId="{DC2DF8A8-B1C3-5E4E-A4BE-78FAA279988C}" type="presParOf" srcId="{BFAEF81F-6132-3541-BCF8-5A4FB195E307}" destId="{7359CC04-CDFB-4549-8E23-D7C0EE7EB623}" srcOrd="2" destOrd="0" presId="urn:microsoft.com/office/officeart/2005/8/layout/cycle3"/>
    <dgm:cxn modelId="{011D7562-2A0B-8C44-BE7E-6C603F6094D8}" type="presParOf" srcId="{BFAEF81F-6132-3541-BCF8-5A4FB195E307}" destId="{B31E2442-6812-1D45-9ADC-082935FFA611}" srcOrd="3" destOrd="0" presId="urn:microsoft.com/office/officeart/2005/8/layout/cycle3"/>
    <dgm:cxn modelId="{F647188E-125C-994E-8988-6E58F9559A49}" type="presParOf" srcId="{BFAEF81F-6132-3541-BCF8-5A4FB195E307}" destId="{1CA22F0D-B1D0-2149-B8D9-48C442E8A682}" srcOrd="4" destOrd="0" presId="urn:microsoft.com/office/officeart/2005/8/layout/cycle3"/>
    <dgm:cxn modelId="{D8C20252-1C08-0049-A8E6-33567837DE64}" type="presParOf" srcId="{BFAEF81F-6132-3541-BCF8-5A4FB195E307}" destId="{B9D88373-1952-1A43-9D23-154DA7008FC6}" srcOrd="5"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006CD3C-91B0-B14B-8D7D-B3EF45F5FF09}" type="doc">
      <dgm:prSet loTypeId="urn:microsoft.com/office/officeart/2005/8/layout/hList3" loCatId="" qsTypeId="urn:microsoft.com/office/officeart/2005/8/quickstyle/simple4" qsCatId="simple" csTypeId="urn:microsoft.com/office/officeart/2005/8/colors/accent1_3" csCatId="accent1" phldr="1"/>
      <dgm:spPr/>
      <dgm:t>
        <a:bodyPr/>
        <a:lstStyle/>
        <a:p>
          <a:endParaRPr lang="en-US"/>
        </a:p>
      </dgm:t>
    </dgm:pt>
    <dgm:pt modelId="{731BB1AA-29C7-1641-A529-09335049769D}">
      <dgm:prSet phldrT="[Text]"/>
      <dgm:spPr/>
      <dgm:t>
        <a:bodyPr/>
        <a:lstStyle/>
        <a:p>
          <a:r>
            <a:rPr lang="es-EC" noProof="0" dirty="0" smtClean="0">
              <a:latin typeface="Calibri"/>
              <a:cs typeface="Calibri"/>
            </a:rPr>
            <a:t>Preparación de emergencia para los programas de EAN</a:t>
          </a:r>
        </a:p>
        <a:p>
          <a:endParaRPr lang="en-US" dirty="0">
            <a:latin typeface="Calibri"/>
            <a:cs typeface="Calibri"/>
          </a:endParaRPr>
        </a:p>
      </dgm:t>
    </dgm:pt>
    <dgm:pt modelId="{2E3EAFB3-AD17-2243-AFF3-E3495195666F}" type="parTrans" cxnId="{CDE938E6-3896-F149-A667-98423031880D}">
      <dgm:prSet/>
      <dgm:spPr/>
      <dgm:t>
        <a:bodyPr/>
        <a:lstStyle/>
        <a:p>
          <a:endParaRPr lang="en-US"/>
        </a:p>
      </dgm:t>
    </dgm:pt>
    <dgm:pt modelId="{B4722F20-F400-7045-B6D7-35F199ACFF5D}" type="sibTrans" cxnId="{CDE938E6-3896-F149-A667-98423031880D}">
      <dgm:prSet/>
      <dgm:spPr/>
      <dgm:t>
        <a:bodyPr/>
        <a:lstStyle/>
        <a:p>
          <a:endParaRPr lang="en-US"/>
        </a:p>
      </dgm:t>
    </dgm:pt>
    <dgm:pt modelId="{B0DC5501-EF27-2B43-8AF3-3E3C695DC065}">
      <dgm:prSet phldrT="[Text]" custT="1"/>
      <dgm:spPr/>
      <dgm:t>
        <a:bodyPr/>
        <a:lstStyle/>
        <a:p>
          <a:pPr algn="ctr"/>
          <a:r>
            <a:rPr lang="es-EC" sz="2000" b="1" noProof="0" dirty="0" smtClean="0">
              <a:latin typeface="Calibri"/>
              <a:cs typeface="Calibri"/>
            </a:rPr>
            <a:t>Coordinación</a:t>
          </a:r>
          <a:endParaRPr lang="es-EC" sz="2000" b="1" noProof="0" dirty="0">
            <a:latin typeface="Calibri"/>
            <a:cs typeface="Calibri"/>
          </a:endParaRPr>
        </a:p>
      </dgm:t>
    </dgm:pt>
    <dgm:pt modelId="{CA1C6B91-DD6C-344F-9F2D-19F53A72B84D}" type="parTrans" cxnId="{E868EA56-BDD9-F343-A7E3-A6674739F8C7}">
      <dgm:prSet/>
      <dgm:spPr/>
      <dgm:t>
        <a:bodyPr/>
        <a:lstStyle/>
        <a:p>
          <a:endParaRPr lang="en-US"/>
        </a:p>
      </dgm:t>
    </dgm:pt>
    <dgm:pt modelId="{1BEC03C8-6516-7E4A-9A30-FFA6AAD03323}" type="sibTrans" cxnId="{E868EA56-BDD9-F343-A7E3-A6674739F8C7}">
      <dgm:prSet/>
      <dgm:spPr/>
      <dgm:t>
        <a:bodyPr/>
        <a:lstStyle/>
        <a:p>
          <a:endParaRPr lang="en-US"/>
        </a:p>
      </dgm:t>
    </dgm:pt>
    <dgm:pt modelId="{A1C3221B-819C-7142-A400-19566109BF0C}">
      <dgm:prSet phldrT="[Text]" custT="1"/>
      <dgm:spPr/>
      <dgm:t>
        <a:bodyPr/>
        <a:lstStyle/>
        <a:p>
          <a:pPr algn="ctr"/>
          <a:r>
            <a:rPr lang="es-EC" sz="1700" b="1" noProof="0" dirty="0" smtClean="0">
              <a:latin typeface="Calibri"/>
              <a:cs typeface="Calibri"/>
            </a:rPr>
            <a:t>Dotación de personal</a:t>
          </a:r>
          <a:endParaRPr lang="es-EC" sz="1700" b="1" noProof="0" dirty="0">
            <a:latin typeface="Calibri"/>
            <a:cs typeface="Calibri"/>
          </a:endParaRPr>
        </a:p>
      </dgm:t>
    </dgm:pt>
    <dgm:pt modelId="{79458C4C-201C-BF45-8E6C-015A32E6BB58}" type="parTrans" cxnId="{F523F6F2-C9A5-134C-84C8-FAC2CC5CE380}">
      <dgm:prSet/>
      <dgm:spPr/>
      <dgm:t>
        <a:bodyPr/>
        <a:lstStyle/>
        <a:p>
          <a:endParaRPr lang="en-US"/>
        </a:p>
      </dgm:t>
    </dgm:pt>
    <dgm:pt modelId="{2152A578-6748-7446-86DA-301520BD133B}" type="sibTrans" cxnId="{F523F6F2-C9A5-134C-84C8-FAC2CC5CE380}">
      <dgm:prSet/>
      <dgm:spPr/>
      <dgm:t>
        <a:bodyPr/>
        <a:lstStyle/>
        <a:p>
          <a:endParaRPr lang="en-US"/>
        </a:p>
      </dgm:t>
    </dgm:pt>
    <dgm:pt modelId="{83923BC8-5014-FD42-A8F5-B0BD5D987B78}">
      <dgm:prSet phldrT="[Text]" custT="1"/>
      <dgm:spPr/>
      <dgm:t>
        <a:bodyPr/>
        <a:lstStyle/>
        <a:p>
          <a:pPr algn="l"/>
          <a:r>
            <a:rPr lang="es-EC" sz="1800" noProof="0" dirty="0" smtClean="0">
              <a:latin typeface="Calibri"/>
              <a:cs typeface="Calibri"/>
            </a:rPr>
            <a:t>Recursos</a:t>
          </a:r>
          <a:endParaRPr lang="es-EC" sz="1800" noProof="0" dirty="0">
            <a:latin typeface="Calibri"/>
            <a:cs typeface="Calibri"/>
          </a:endParaRPr>
        </a:p>
      </dgm:t>
    </dgm:pt>
    <dgm:pt modelId="{221CCF30-C6DA-C046-9676-2EDFFC2C8FDD}" type="parTrans" cxnId="{D6D46315-EEE5-CE4E-8B1C-8933836AD39C}">
      <dgm:prSet/>
      <dgm:spPr/>
      <dgm:t>
        <a:bodyPr/>
        <a:lstStyle/>
        <a:p>
          <a:endParaRPr lang="en-US"/>
        </a:p>
      </dgm:t>
    </dgm:pt>
    <dgm:pt modelId="{9CD8FF70-1FF3-7047-A75B-0E69B59CEA16}" type="sibTrans" cxnId="{D6D46315-EEE5-CE4E-8B1C-8933836AD39C}">
      <dgm:prSet/>
      <dgm:spPr/>
      <dgm:t>
        <a:bodyPr/>
        <a:lstStyle/>
        <a:p>
          <a:endParaRPr lang="en-US"/>
        </a:p>
      </dgm:t>
    </dgm:pt>
    <dgm:pt modelId="{6940C602-A3E7-2347-A65A-084EF0AA66FE}">
      <dgm:prSet phldrT="[Text]" custT="1"/>
      <dgm:spPr/>
      <dgm:t>
        <a:bodyPr/>
        <a:lstStyle/>
        <a:p>
          <a:pPr algn="ctr"/>
          <a:r>
            <a:rPr lang="es-EC" sz="1700" b="1" noProof="0" dirty="0" smtClean="0">
              <a:latin typeface="Calibri"/>
              <a:cs typeface="Calibri"/>
            </a:rPr>
            <a:t>Sistemas y herramientas</a:t>
          </a:r>
          <a:endParaRPr lang="es-EC" sz="1700" b="1" noProof="0" dirty="0"/>
        </a:p>
      </dgm:t>
    </dgm:pt>
    <dgm:pt modelId="{281B0B4D-CC0A-184E-A3C1-4B990DD24142}" type="parTrans" cxnId="{8E63AABD-0F1D-4A42-9D34-5897B1377A22}">
      <dgm:prSet/>
      <dgm:spPr/>
      <dgm:t>
        <a:bodyPr/>
        <a:lstStyle/>
        <a:p>
          <a:endParaRPr lang="en-US"/>
        </a:p>
      </dgm:t>
    </dgm:pt>
    <dgm:pt modelId="{548B330B-981F-2E48-9706-02571656DD88}" type="sibTrans" cxnId="{8E63AABD-0F1D-4A42-9D34-5897B1377A22}">
      <dgm:prSet/>
      <dgm:spPr/>
      <dgm:t>
        <a:bodyPr/>
        <a:lstStyle/>
        <a:p>
          <a:endParaRPr lang="en-US"/>
        </a:p>
      </dgm:t>
    </dgm:pt>
    <dgm:pt modelId="{ACBB6FBD-006D-934B-9B38-ED6742446DAA}">
      <dgm:prSet phldrT="[Text]" custT="1"/>
      <dgm:spPr/>
      <dgm:t>
        <a:bodyPr/>
        <a:lstStyle/>
        <a:p>
          <a:pPr algn="l"/>
          <a:r>
            <a:rPr lang="es-EC" sz="1600" noProof="0" dirty="0" smtClean="0">
              <a:latin typeface="Calibri"/>
              <a:cs typeface="Calibri"/>
            </a:rPr>
            <a:t>Establecer herramientas de M&amp;E, administración, formularios, etc.</a:t>
          </a:r>
          <a:endParaRPr lang="es-EC" sz="1600" noProof="0" dirty="0">
            <a:latin typeface="Calibri"/>
            <a:cs typeface="Calibri"/>
          </a:endParaRPr>
        </a:p>
      </dgm:t>
    </dgm:pt>
    <dgm:pt modelId="{4314A6D6-81AF-C641-A9DE-41FAEACE7608}" type="parTrans" cxnId="{0B7095A6-CE27-304B-8DEA-4818111F04C6}">
      <dgm:prSet/>
      <dgm:spPr/>
      <dgm:t>
        <a:bodyPr/>
        <a:lstStyle/>
        <a:p>
          <a:endParaRPr lang="en-US"/>
        </a:p>
      </dgm:t>
    </dgm:pt>
    <dgm:pt modelId="{A7959076-F25F-A041-B681-99B7907115FD}" type="sibTrans" cxnId="{0B7095A6-CE27-304B-8DEA-4818111F04C6}">
      <dgm:prSet/>
      <dgm:spPr/>
      <dgm:t>
        <a:bodyPr/>
        <a:lstStyle/>
        <a:p>
          <a:endParaRPr lang="en-US"/>
        </a:p>
      </dgm:t>
    </dgm:pt>
    <dgm:pt modelId="{17AE7946-0CBE-0D45-8A08-44CB02FF300F}">
      <dgm:prSet phldrT="[Text]" custT="1"/>
      <dgm:spPr/>
      <dgm:t>
        <a:bodyPr/>
        <a:lstStyle/>
        <a:p>
          <a:pPr algn="ctr"/>
          <a:r>
            <a:rPr lang="es-EC" sz="2000" b="1" noProof="0" dirty="0" smtClean="0">
              <a:latin typeface="Calibri"/>
              <a:cs typeface="Calibri"/>
            </a:rPr>
            <a:t>Consideraciones logísticas</a:t>
          </a:r>
          <a:endParaRPr lang="es-EC" sz="2000" b="1" noProof="0" dirty="0"/>
        </a:p>
      </dgm:t>
    </dgm:pt>
    <dgm:pt modelId="{B792217E-9D99-4C48-BB76-73215F2E91C7}" type="parTrans" cxnId="{904589B1-2024-6344-8D59-B2AE15F29354}">
      <dgm:prSet/>
      <dgm:spPr/>
      <dgm:t>
        <a:bodyPr/>
        <a:lstStyle/>
        <a:p>
          <a:endParaRPr lang="en-US"/>
        </a:p>
      </dgm:t>
    </dgm:pt>
    <dgm:pt modelId="{148DEB6B-0081-B049-8215-AF68920B0021}" type="sibTrans" cxnId="{904589B1-2024-6344-8D59-B2AE15F29354}">
      <dgm:prSet/>
      <dgm:spPr/>
      <dgm:t>
        <a:bodyPr/>
        <a:lstStyle/>
        <a:p>
          <a:endParaRPr lang="en-US"/>
        </a:p>
      </dgm:t>
    </dgm:pt>
    <dgm:pt modelId="{3487F2CC-3C5B-9643-BECF-DD8C5D33022A}">
      <dgm:prSet phldrT="[Text]" custT="1"/>
      <dgm:spPr/>
      <dgm:t>
        <a:bodyPr anchor="t"/>
        <a:lstStyle/>
        <a:p>
          <a:pPr algn="ctr"/>
          <a:r>
            <a:rPr lang="es-EC" sz="2000" b="1" noProof="0" dirty="0" smtClean="0">
              <a:latin typeface="Calibri"/>
              <a:cs typeface="Calibri"/>
            </a:rPr>
            <a:t>Recursos financieros</a:t>
          </a:r>
          <a:endParaRPr lang="es-EC" sz="2000" b="1" noProof="0" dirty="0">
            <a:latin typeface="Calibri"/>
            <a:cs typeface="Calibri"/>
          </a:endParaRPr>
        </a:p>
      </dgm:t>
    </dgm:pt>
    <dgm:pt modelId="{7CA32AA2-CCD2-8840-A526-F12DC3CA26A1}" type="parTrans" cxnId="{E5B83409-B57D-6844-AE16-0B9FE97DC693}">
      <dgm:prSet/>
      <dgm:spPr/>
      <dgm:t>
        <a:bodyPr/>
        <a:lstStyle/>
        <a:p>
          <a:endParaRPr lang="en-US"/>
        </a:p>
      </dgm:t>
    </dgm:pt>
    <dgm:pt modelId="{DD0F5B05-B3A4-8647-A711-43D5592FE7D5}" type="sibTrans" cxnId="{E5B83409-B57D-6844-AE16-0B9FE97DC693}">
      <dgm:prSet/>
      <dgm:spPr/>
      <dgm:t>
        <a:bodyPr/>
        <a:lstStyle/>
        <a:p>
          <a:endParaRPr lang="en-US"/>
        </a:p>
      </dgm:t>
    </dgm:pt>
    <dgm:pt modelId="{4724E437-1D7C-8D4D-825C-8F8C0A545EDC}">
      <dgm:prSet phldrT="[Text]" custT="1"/>
      <dgm:spPr/>
      <dgm:t>
        <a:bodyPr/>
        <a:lstStyle/>
        <a:p>
          <a:pPr algn="l"/>
          <a:r>
            <a:rPr lang="es-EC" sz="1800" noProof="0" dirty="0" smtClean="0">
              <a:latin typeface="Calibri"/>
              <a:cs typeface="Calibri"/>
            </a:rPr>
            <a:t>Establecer mecanismos de coordinación</a:t>
          </a:r>
          <a:endParaRPr lang="es-EC" sz="1600" noProof="0" dirty="0">
            <a:latin typeface="Calibri"/>
            <a:cs typeface="Calibri"/>
          </a:endParaRPr>
        </a:p>
      </dgm:t>
    </dgm:pt>
    <dgm:pt modelId="{086E7EA5-CA06-A644-80B4-3B11844E9F1A}" type="parTrans" cxnId="{4A47EF76-885C-D341-BB01-3E97E756DD28}">
      <dgm:prSet/>
      <dgm:spPr/>
      <dgm:t>
        <a:bodyPr/>
        <a:lstStyle/>
        <a:p>
          <a:endParaRPr lang="en-US"/>
        </a:p>
      </dgm:t>
    </dgm:pt>
    <dgm:pt modelId="{0E505E2B-4003-8C4E-B343-B34D27183699}" type="sibTrans" cxnId="{4A47EF76-885C-D341-BB01-3E97E756DD28}">
      <dgm:prSet/>
      <dgm:spPr/>
      <dgm:t>
        <a:bodyPr/>
        <a:lstStyle/>
        <a:p>
          <a:endParaRPr lang="en-US"/>
        </a:p>
      </dgm:t>
    </dgm:pt>
    <dgm:pt modelId="{2DE5F54A-2F5C-9C4E-A092-DA9C269192FE}">
      <dgm:prSet custT="1"/>
      <dgm:spPr/>
      <dgm:t>
        <a:bodyPr/>
        <a:lstStyle/>
        <a:p>
          <a:pPr algn="l"/>
          <a:r>
            <a:rPr lang="es-EC" sz="1650" b="0" noProof="0" dirty="0" smtClean="0">
              <a:latin typeface="Calibri"/>
              <a:cs typeface="Calibri"/>
            </a:rPr>
            <a:t>Necesidades financieras para cubrir los costos logísticos, de personal, requerimientos de espacio, transporte, etc.</a:t>
          </a:r>
          <a:endParaRPr lang="es-EC" sz="1650" b="0" noProof="0" dirty="0">
            <a:latin typeface="Calibri"/>
            <a:cs typeface="Calibri"/>
          </a:endParaRPr>
        </a:p>
      </dgm:t>
    </dgm:pt>
    <dgm:pt modelId="{ABFEEF5A-EE8A-104C-8169-BA72A360A26C}" type="parTrans" cxnId="{9300D44F-E5BE-F644-B27E-193021BBFE46}">
      <dgm:prSet/>
      <dgm:spPr/>
      <dgm:t>
        <a:bodyPr/>
        <a:lstStyle/>
        <a:p>
          <a:endParaRPr lang="en-US"/>
        </a:p>
      </dgm:t>
    </dgm:pt>
    <dgm:pt modelId="{EAA7B9D5-5775-4A4B-94C9-D5B444E6EA43}" type="sibTrans" cxnId="{9300D44F-E5BE-F644-B27E-193021BBFE46}">
      <dgm:prSet/>
      <dgm:spPr/>
      <dgm:t>
        <a:bodyPr/>
        <a:lstStyle/>
        <a:p>
          <a:endParaRPr lang="en-US"/>
        </a:p>
      </dgm:t>
    </dgm:pt>
    <dgm:pt modelId="{E48A4171-174F-5C4B-AF12-ACF97CE9901D}">
      <dgm:prSet phldrT="[Text]" custT="1"/>
      <dgm:spPr/>
      <dgm:t>
        <a:bodyPr/>
        <a:lstStyle/>
        <a:p>
          <a:pPr algn="l"/>
          <a:r>
            <a:rPr lang="es-EC" sz="1600" noProof="0" dirty="0" smtClean="0">
              <a:latin typeface="Calibri"/>
              <a:cs typeface="Calibri"/>
            </a:rPr>
            <a:t>Armonizar con otros actores</a:t>
          </a:r>
          <a:endParaRPr lang="en-US" sz="1800" dirty="0">
            <a:latin typeface="Calibri"/>
            <a:cs typeface="Calibri"/>
          </a:endParaRPr>
        </a:p>
      </dgm:t>
    </dgm:pt>
    <dgm:pt modelId="{DB2F5E29-A553-AD47-AF7C-1D11C25D3876}" type="parTrans" cxnId="{BA60BADB-A230-8D43-93C9-0262997D8C91}">
      <dgm:prSet/>
      <dgm:spPr/>
      <dgm:t>
        <a:bodyPr/>
        <a:lstStyle/>
        <a:p>
          <a:endParaRPr lang="en-US"/>
        </a:p>
      </dgm:t>
    </dgm:pt>
    <dgm:pt modelId="{88BED663-5998-C34D-BAC3-9BBC52F7935F}" type="sibTrans" cxnId="{BA60BADB-A230-8D43-93C9-0262997D8C91}">
      <dgm:prSet/>
      <dgm:spPr/>
      <dgm:t>
        <a:bodyPr/>
        <a:lstStyle/>
        <a:p>
          <a:endParaRPr lang="en-US"/>
        </a:p>
      </dgm:t>
    </dgm:pt>
    <dgm:pt modelId="{D554D792-F5F5-422D-9583-4A4DA31E9303}">
      <dgm:prSet phldrT="[Text]" custT="1"/>
      <dgm:spPr/>
      <dgm:t>
        <a:bodyPr/>
        <a:lstStyle/>
        <a:p>
          <a:pPr algn="l"/>
          <a:r>
            <a:rPr lang="es-EC" sz="1800" noProof="0" dirty="0" smtClean="0">
              <a:latin typeface="Calibri"/>
              <a:cs typeface="Calibri"/>
            </a:rPr>
            <a:t>Acordar las formas de trabajo</a:t>
          </a:r>
          <a:endParaRPr lang="es-EC" sz="1800" noProof="0" dirty="0">
            <a:latin typeface="Calibri"/>
            <a:cs typeface="Calibri"/>
          </a:endParaRPr>
        </a:p>
      </dgm:t>
    </dgm:pt>
    <dgm:pt modelId="{AD2860E6-8B74-4147-A89A-58B26DA1F72F}" type="parTrans" cxnId="{E86A92CE-1A5C-4EA6-9F63-5C1F4B1B65A8}">
      <dgm:prSet/>
      <dgm:spPr/>
      <dgm:t>
        <a:bodyPr/>
        <a:lstStyle/>
        <a:p>
          <a:endParaRPr lang="es-EC"/>
        </a:p>
      </dgm:t>
    </dgm:pt>
    <dgm:pt modelId="{4356CD81-9BC8-46B3-875E-4D7D95CA1ED5}" type="sibTrans" cxnId="{E86A92CE-1A5C-4EA6-9F63-5C1F4B1B65A8}">
      <dgm:prSet/>
      <dgm:spPr/>
      <dgm:t>
        <a:bodyPr/>
        <a:lstStyle/>
        <a:p>
          <a:endParaRPr lang="es-EC"/>
        </a:p>
      </dgm:t>
    </dgm:pt>
    <dgm:pt modelId="{A9C2EDC3-D2A6-4F87-9F9C-0A17516FCDBE}">
      <dgm:prSet phldrT="[Text]" custT="1"/>
      <dgm:spPr/>
      <dgm:t>
        <a:bodyPr/>
        <a:lstStyle/>
        <a:p>
          <a:pPr algn="l"/>
          <a:r>
            <a:rPr lang="es-EC" sz="1800" noProof="0" dirty="0" smtClean="0">
              <a:latin typeface="Calibri"/>
              <a:cs typeface="Calibri"/>
            </a:rPr>
            <a:t>Colaborar con la preparación con el gobierno, ONGs internacionales, ONGs locales y OBCs</a:t>
          </a:r>
          <a:endParaRPr lang="es-EC" sz="1800" noProof="0" dirty="0">
            <a:latin typeface="Calibri"/>
            <a:cs typeface="Calibri"/>
          </a:endParaRPr>
        </a:p>
      </dgm:t>
    </dgm:pt>
    <dgm:pt modelId="{98B06A79-BC78-43D6-B31F-9C1A09BA7BDD}" type="parTrans" cxnId="{BAFB7183-45DA-4B8A-BCEA-3E657C5AC8E3}">
      <dgm:prSet/>
      <dgm:spPr/>
      <dgm:t>
        <a:bodyPr/>
        <a:lstStyle/>
        <a:p>
          <a:endParaRPr lang="es-EC"/>
        </a:p>
      </dgm:t>
    </dgm:pt>
    <dgm:pt modelId="{A980B36A-6E23-46A1-A922-2053F239BBC8}" type="sibTrans" cxnId="{BAFB7183-45DA-4B8A-BCEA-3E657C5AC8E3}">
      <dgm:prSet/>
      <dgm:spPr/>
      <dgm:t>
        <a:bodyPr/>
        <a:lstStyle/>
        <a:p>
          <a:endParaRPr lang="es-EC"/>
        </a:p>
      </dgm:t>
    </dgm:pt>
    <dgm:pt modelId="{409C1BF9-B940-6E43-945D-80E284C74718}">
      <dgm:prSet phldrT="[Text]" custT="1"/>
      <dgm:spPr/>
      <dgm:t>
        <a:bodyPr/>
        <a:lstStyle/>
        <a:p>
          <a:r>
            <a:rPr lang="es-EC" sz="1700" noProof="0" dirty="0" smtClean="0">
              <a:latin typeface="Calibri"/>
              <a:cs typeface="Calibri"/>
            </a:rPr>
            <a:t>Identificación del personal potencial</a:t>
          </a:r>
          <a:endParaRPr lang="es-EC" sz="1700" noProof="0" dirty="0">
            <a:latin typeface="Calibri"/>
            <a:cs typeface="Calibri"/>
          </a:endParaRPr>
        </a:p>
      </dgm:t>
    </dgm:pt>
    <dgm:pt modelId="{4D2494C5-E052-9F40-91B5-2AE6DC506AD2}" type="sibTrans" cxnId="{82EDEC57-602B-F84C-82FD-1F1C07FA9F32}">
      <dgm:prSet/>
      <dgm:spPr/>
      <dgm:t>
        <a:bodyPr/>
        <a:lstStyle/>
        <a:p>
          <a:endParaRPr lang="en-US"/>
        </a:p>
      </dgm:t>
    </dgm:pt>
    <dgm:pt modelId="{23F0919C-2BEF-C046-860B-9E30381D8908}" type="parTrans" cxnId="{82EDEC57-602B-F84C-82FD-1F1C07FA9F32}">
      <dgm:prSet/>
      <dgm:spPr/>
      <dgm:t>
        <a:bodyPr/>
        <a:lstStyle/>
        <a:p>
          <a:endParaRPr lang="en-US"/>
        </a:p>
      </dgm:t>
    </dgm:pt>
    <dgm:pt modelId="{7074B5A1-B050-4D56-AC55-C108D7E27395}">
      <dgm:prSet phldrT="[Text]" custT="1"/>
      <dgm:spPr/>
      <dgm:t>
        <a:bodyPr/>
        <a:lstStyle/>
        <a:p>
          <a:r>
            <a:rPr lang="es-EC" sz="1700" noProof="0" dirty="0" smtClean="0">
              <a:latin typeface="Calibri"/>
              <a:cs typeface="Calibri"/>
            </a:rPr>
            <a:t>Evaluación de competencias</a:t>
          </a:r>
          <a:endParaRPr lang="es-EC" sz="1700" noProof="0" dirty="0">
            <a:latin typeface="Calibri"/>
            <a:cs typeface="Calibri"/>
          </a:endParaRPr>
        </a:p>
      </dgm:t>
    </dgm:pt>
    <dgm:pt modelId="{C5ECD35A-D011-403E-AFA3-0D0F6E0848D8}" type="parTrans" cxnId="{019FFBB5-41AC-447E-AC86-711EDCE48BB0}">
      <dgm:prSet/>
      <dgm:spPr/>
      <dgm:t>
        <a:bodyPr/>
        <a:lstStyle/>
        <a:p>
          <a:endParaRPr lang="es-EC"/>
        </a:p>
      </dgm:t>
    </dgm:pt>
    <dgm:pt modelId="{ACA2B765-FA70-4FDF-B13F-90D20BDF79A2}" type="sibTrans" cxnId="{019FFBB5-41AC-447E-AC86-711EDCE48BB0}">
      <dgm:prSet/>
      <dgm:spPr/>
      <dgm:t>
        <a:bodyPr/>
        <a:lstStyle/>
        <a:p>
          <a:endParaRPr lang="es-EC"/>
        </a:p>
      </dgm:t>
    </dgm:pt>
    <dgm:pt modelId="{9FA8524A-438F-41F7-9E6F-C0E50AB82BFD}">
      <dgm:prSet phldrT="[Text]" custT="1"/>
      <dgm:spPr/>
      <dgm:t>
        <a:bodyPr/>
        <a:lstStyle/>
        <a:p>
          <a:r>
            <a:rPr lang="es-EC" sz="1700" noProof="0" dirty="0" smtClean="0">
              <a:latin typeface="Calibri"/>
              <a:cs typeface="Calibri"/>
            </a:rPr>
            <a:t>Brindar capacitación</a:t>
          </a:r>
          <a:endParaRPr lang="es-EC" sz="1700" noProof="0" dirty="0">
            <a:latin typeface="Calibri"/>
            <a:cs typeface="Calibri"/>
          </a:endParaRPr>
        </a:p>
      </dgm:t>
    </dgm:pt>
    <dgm:pt modelId="{68712EB5-277D-473C-905A-72815B4AC802}" type="parTrans" cxnId="{97F8DF0E-7F92-476D-AA8E-89E6B000B397}">
      <dgm:prSet/>
      <dgm:spPr/>
      <dgm:t>
        <a:bodyPr/>
        <a:lstStyle/>
        <a:p>
          <a:endParaRPr lang="es-EC"/>
        </a:p>
      </dgm:t>
    </dgm:pt>
    <dgm:pt modelId="{9C1515CD-9F7B-46F0-87FA-4C5453074195}" type="sibTrans" cxnId="{97F8DF0E-7F92-476D-AA8E-89E6B000B397}">
      <dgm:prSet/>
      <dgm:spPr/>
      <dgm:t>
        <a:bodyPr/>
        <a:lstStyle/>
        <a:p>
          <a:endParaRPr lang="es-EC"/>
        </a:p>
      </dgm:t>
    </dgm:pt>
    <dgm:pt modelId="{99D39762-A4B4-46D8-A691-4E7DA4C4CB03}">
      <dgm:prSet phldrT="[Text]" custT="1"/>
      <dgm:spPr/>
      <dgm:t>
        <a:bodyPr/>
        <a:lstStyle/>
        <a:p>
          <a:r>
            <a:rPr lang="es-EC" sz="1700" noProof="0" dirty="0" smtClean="0">
              <a:latin typeface="Calibri"/>
              <a:cs typeface="Calibri"/>
            </a:rPr>
            <a:t>Descripciones escritas de cada posición</a:t>
          </a:r>
          <a:endParaRPr lang="es-EC" sz="1800" noProof="0" dirty="0">
            <a:latin typeface="Calibri"/>
            <a:cs typeface="Calibri"/>
          </a:endParaRPr>
        </a:p>
      </dgm:t>
    </dgm:pt>
    <dgm:pt modelId="{20E6F501-CC9B-4F0D-97DA-4937B69BEFED}" type="parTrans" cxnId="{A71C0314-4B0B-4643-8B74-E720C4CFC77E}">
      <dgm:prSet/>
      <dgm:spPr/>
      <dgm:t>
        <a:bodyPr/>
        <a:lstStyle/>
        <a:p>
          <a:endParaRPr lang="es-EC"/>
        </a:p>
      </dgm:t>
    </dgm:pt>
    <dgm:pt modelId="{6BFD2147-23E4-4CE0-AF57-574B686EB286}" type="sibTrans" cxnId="{A71C0314-4B0B-4643-8B74-E720C4CFC77E}">
      <dgm:prSet/>
      <dgm:spPr/>
      <dgm:t>
        <a:bodyPr/>
        <a:lstStyle/>
        <a:p>
          <a:endParaRPr lang="es-EC"/>
        </a:p>
      </dgm:t>
    </dgm:pt>
    <dgm:pt modelId="{138E8DD9-29F0-4E80-ADD5-9477D805EECA}">
      <dgm:prSet phldrT="[Text]" custT="1"/>
      <dgm:spPr/>
      <dgm:t>
        <a:bodyPr/>
        <a:lstStyle/>
        <a:p>
          <a:r>
            <a:rPr lang="es-EC" sz="1700" noProof="0" dirty="0" smtClean="0">
              <a:latin typeface="Calibri"/>
              <a:cs typeface="Calibri"/>
            </a:rPr>
            <a:t>Organigrama establecido</a:t>
          </a:r>
          <a:endParaRPr lang="es-EC" sz="1800" noProof="0" dirty="0">
            <a:latin typeface="Calibri"/>
            <a:cs typeface="Calibri"/>
          </a:endParaRPr>
        </a:p>
      </dgm:t>
    </dgm:pt>
    <dgm:pt modelId="{F82FBC67-EA12-4DEE-A642-C7E3CC524288}" type="parTrans" cxnId="{F84BFD60-D0A3-488D-8A6F-F90758116C1E}">
      <dgm:prSet/>
      <dgm:spPr/>
      <dgm:t>
        <a:bodyPr/>
        <a:lstStyle/>
        <a:p>
          <a:endParaRPr lang="es-EC"/>
        </a:p>
      </dgm:t>
    </dgm:pt>
    <dgm:pt modelId="{DE796D61-6877-4685-BD9C-F8226B224FAB}" type="sibTrans" cxnId="{F84BFD60-D0A3-488D-8A6F-F90758116C1E}">
      <dgm:prSet/>
      <dgm:spPr/>
      <dgm:t>
        <a:bodyPr/>
        <a:lstStyle/>
        <a:p>
          <a:endParaRPr lang="es-EC"/>
        </a:p>
      </dgm:t>
    </dgm:pt>
    <dgm:pt modelId="{81AE9CD3-5153-422A-99A0-8072282A5FCF}">
      <dgm:prSet phldrT="[Text]" custT="1"/>
      <dgm:spPr/>
      <dgm:t>
        <a:bodyPr/>
        <a:lstStyle/>
        <a:p>
          <a:pPr algn="l"/>
          <a:r>
            <a:rPr lang="es-EC" sz="1600" noProof="0" dirty="0" smtClean="0">
              <a:latin typeface="Calibri"/>
              <a:cs typeface="Calibri"/>
            </a:rPr>
            <a:t>Traducir la guía principal</a:t>
          </a:r>
          <a:endParaRPr lang="es-EC" sz="1600" noProof="0" dirty="0">
            <a:latin typeface="Calibri"/>
            <a:cs typeface="Calibri"/>
          </a:endParaRPr>
        </a:p>
      </dgm:t>
    </dgm:pt>
    <dgm:pt modelId="{3D19426E-B626-44D6-91EB-CAF923E95530}" type="parTrans" cxnId="{32DB7FF9-2605-478A-9A14-01E67C67BE38}">
      <dgm:prSet/>
      <dgm:spPr/>
      <dgm:t>
        <a:bodyPr/>
        <a:lstStyle/>
        <a:p>
          <a:endParaRPr lang="es-EC"/>
        </a:p>
      </dgm:t>
    </dgm:pt>
    <dgm:pt modelId="{F5046886-59E9-4DBF-B39B-6DB584883832}" type="sibTrans" cxnId="{32DB7FF9-2605-478A-9A14-01E67C67BE38}">
      <dgm:prSet/>
      <dgm:spPr/>
      <dgm:t>
        <a:bodyPr/>
        <a:lstStyle/>
        <a:p>
          <a:endParaRPr lang="es-EC"/>
        </a:p>
      </dgm:t>
    </dgm:pt>
    <dgm:pt modelId="{F994D394-6ECB-4B0F-A0BD-1EB1775F3BBD}">
      <dgm:prSet phldrT="[Text]" custT="1"/>
      <dgm:spPr/>
      <dgm:t>
        <a:bodyPr/>
        <a:lstStyle/>
        <a:p>
          <a:pPr algn="l"/>
          <a:r>
            <a:rPr lang="es-EC" sz="1600" noProof="0" dirty="0" smtClean="0">
              <a:latin typeface="Calibri"/>
              <a:cs typeface="Calibri"/>
            </a:rPr>
            <a:t>Incluirlos en la capacitación para que todos sepan como utilizarlas </a:t>
          </a:r>
          <a:endParaRPr lang="es-EC" sz="1600" noProof="0" dirty="0">
            <a:latin typeface="Calibri"/>
            <a:cs typeface="Calibri"/>
          </a:endParaRPr>
        </a:p>
      </dgm:t>
    </dgm:pt>
    <dgm:pt modelId="{E9F28472-4D2D-4ED7-9683-088BA36F599D}" type="parTrans" cxnId="{BC91B7C3-9950-49B7-8240-4A1C20018662}">
      <dgm:prSet/>
      <dgm:spPr/>
      <dgm:t>
        <a:bodyPr/>
        <a:lstStyle/>
        <a:p>
          <a:endParaRPr lang="es-EC"/>
        </a:p>
      </dgm:t>
    </dgm:pt>
    <dgm:pt modelId="{57CF2C12-0E61-470E-BC68-B5D55F05160A}" type="sibTrans" cxnId="{BC91B7C3-9950-49B7-8240-4A1C20018662}">
      <dgm:prSet/>
      <dgm:spPr/>
      <dgm:t>
        <a:bodyPr/>
        <a:lstStyle/>
        <a:p>
          <a:endParaRPr lang="es-EC"/>
        </a:p>
      </dgm:t>
    </dgm:pt>
    <dgm:pt modelId="{127A5BCB-B5FA-408E-A96D-E126F2B421A2}">
      <dgm:prSet phldrT="[Text]" custT="1"/>
      <dgm:spPr/>
      <dgm:t>
        <a:bodyPr/>
        <a:lstStyle/>
        <a:p>
          <a:pPr algn="l"/>
          <a:r>
            <a:rPr lang="es-EC" sz="1800" noProof="0" dirty="0" smtClean="0">
              <a:latin typeface="Calibri"/>
              <a:cs typeface="Calibri"/>
            </a:rPr>
            <a:t>Identificar los lugares potenciales</a:t>
          </a:r>
          <a:endParaRPr lang="es-EC" sz="1800" noProof="0" dirty="0">
            <a:latin typeface="Calibri"/>
            <a:cs typeface="Calibri"/>
          </a:endParaRPr>
        </a:p>
      </dgm:t>
    </dgm:pt>
    <dgm:pt modelId="{D199DF1C-6E85-45F5-B079-AFD184A892D5}" type="parTrans" cxnId="{390984A4-530D-4CAA-81BD-674BC82F68C7}">
      <dgm:prSet/>
      <dgm:spPr/>
      <dgm:t>
        <a:bodyPr/>
        <a:lstStyle/>
        <a:p>
          <a:endParaRPr lang="es-EC"/>
        </a:p>
      </dgm:t>
    </dgm:pt>
    <dgm:pt modelId="{683148E7-C560-4DC2-AB60-6D0D05F15E00}" type="sibTrans" cxnId="{390984A4-530D-4CAA-81BD-674BC82F68C7}">
      <dgm:prSet/>
      <dgm:spPr/>
      <dgm:t>
        <a:bodyPr/>
        <a:lstStyle/>
        <a:p>
          <a:endParaRPr lang="es-EC"/>
        </a:p>
      </dgm:t>
    </dgm:pt>
    <dgm:pt modelId="{91FEF56F-58A3-48AC-BB6E-3D52FD2F5FC8}">
      <dgm:prSet phldrT="[Text]" custT="1"/>
      <dgm:spPr/>
      <dgm:t>
        <a:bodyPr/>
        <a:lstStyle/>
        <a:p>
          <a:pPr algn="l"/>
          <a:r>
            <a:rPr lang="es-EC" sz="1800" noProof="0" dirty="0" smtClean="0">
              <a:latin typeface="Calibri"/>
              <a:cs typeface="Calibri"/>
            </a:rPr>
            <a:t>Transporte</a:t>
          </a:r>
          <a:endParaRPr lang="es-EC" sz="1800" noProof="0" dirty="0">
            <a:latin typeface="Calibri"/>
            <a:cs typeface="Calibri"/>
          </a:endParaRPr>
        </a:p>
      </dgm:t>
    </dgm:pt>
    <dgm:pt modelId="{4E139EC7-999C-45F8-84D4-3F0AC70BE273}" type="parTrans" cxnId="{BBA6681F-5AFE-4367-A3E0-420AE9906916}">
      <dgm:prSet/>
      <dgm:spPr/>
      <dgm:t>
        <a:bodyPr/>
        <a:lstStyle/>
        <a:p>
          <a:endParaRPr lang="es-EC"/>
        </a:p>
      </dgm:t>
    </dgm:pt>
    <dgm:pt modelId="{72037462-DA3C-4D50-BBF7-07457E78D41F}" type="sibTrans" cxnId="{BBA6681F-5AFE-4367-A3E0-420AE9906916}">
      <dgm:prSet/>
      <dgm:spPr/>
      <dgm:t>
        <a:bodyPr/>
        <a:lstStyle/>
        <a:p>
          <a:endParaRPr lang="es-EC"/>
        </a:p>
      </dgm:t>
    </dgm:pt>
    <dgm:pt modelId="{2B8639F9-12FD-4FB7-A97D-67C889B63776}">
      <dgm:prSet phldrT="[Text]" custT="1"/>
      <dgm:spPr/>
      <dgm:t>
        <a:bodyPr/>
        <a:lstStyle/>
        <a:p>
          <a:pPr algn="l"/>
          <a:r>
            <a:rPr lang="es-EC" sz="1800" noProof="0" dirty="0" smtClean="0">
              <a:latin typeface="Calibri"/>
              <a:cs typeface="Calibri"/>
            </a:rPr>
            <a:t>Seguridad</a:t>
          </a:r>
          <a:endParaRPr lang="es-EC" sz="1800" noProof="0" dirty="0">
            <a:latin typeface="Calibri"/>
            <a:cs typeface="Calibri"/>
          </a:endParaRPr>
        </a:p>
      </dgm:t>
    </dgm:pt>
    <dgm:pt modelId="{EAB62896-3B3A-484D-9A93-1246E7A54179}" type="parTrans" cxnId="{71DACB2D-0266-4C3E-A499-11D1D7C33EC7}">
      <dgm:prSet/>
      <dgm:spPr/>
      <dgm:t>
        <a:bodyPr/>
        <a:lstStyle/>
        <a:p>
          <a:endParaRPr lang="es-EC"/>
        </a:p>
      </dgm:t>
    </dgm:pt>
    <dgm:pt modelId="{6CF10B3D-11A2-4AC3-88AD-FBFC69083B3A}" type="sibTrans" cxnId="{71DACB2D-0266-4C3E-A499-11D1D7C33EC7}">
      <dgm:prSet/>
      <dgm:spPr/>
      <dgm:t>
        <a:bodyPr/>
        <a:lstStyle/>
        <a:p>
          <a:endParaRPr lang="es-EC"/>
        </a:p>
      </dgm:t>
    </dgm:pt>
    <dgm:pt modelId="{E528BC7A-98F5-4B2C-ADAB-3F667F15977E}">
      <dgm:prSet phldrT="[Text]" custT="1"/>
      <dgm:spPr/>
      <dgm:t>
        <a:bodyPr/>
        <a:lstStyle/>
        <a:p>
          <a:pPr algn="l"/>
          <a:endParaRPr lang="es-EC" sz="1800" noProof="0" dirty="0">
            <a:latin typeface="Calibri"/>
            <a:cs typeface="Calibri"/>
          </a:endParaRPr>
        </a:p>
      </dgm:t>
    </dgm:pt>
    <dgm:pt modelId="{DE04D151-2C3A-4213-806B-E278322A5B91}" type="parTrans" cxnId="{15F9F2A7-2476-4354-B4A4-46EB8982C3E8}">
      <dgm:prSet/>
      <dgm:spPr/>
      <dgm:t>
        <a:bodyPr/>
        <a:lstStyle/>
        <a:p>
          <a:endParaRPr lang="es-EC"/>
        </a:p>
      </dgm:t>
    </dgm:pt>
    <dgm:pt modelId="{4E363CE8-8BB3-4E87-A4D2-B61ABDF601FC}" type="sibTrans" cxnId="{15F9F2A7-2476-4354-B4A4-46EB8982C3E8}">
      <dgm:prSet/>
      <dgm:spPr/>
      <dgm:t>
        <a:bodyPr/>
        <a:lstStyle/>
        <a:p>
          <a:endParaRPr lang="es-EC"/>
        </a:p>
      </dgm:t>
    </dgm:pt>
    <dgm:pt modelId="{1CBDB442-1CAA-442D-834E-FA2FF4585C3E}">
      <dgm:prSet custT="1"/>
      <dgm:spPr/>
      <dgm:t>
        <a:bodyPr/>
        <a:lstStyle/>
        <a:p>
          <a:pPr algn="l"/>
          <a:r>
            <a:rPr lang="es-EC" sz="1650" b="0" noProof="0" dirty="0" smtClean="0">
              <a:latin typeface="Calibri"/>
              <a:cs typeface="Calibri"/>
            </a:rPr>
            <a:t>Donantes potenciales y fuentes de financiamiento</a:t>
          </a:r>
          <a:endParaRPr lang="es-EC" sz="1650" b="0" noProof="0" dirty="0">
            <a:latin typeface="Calibri"/>
            <a:cs typeface="Calibri"/>
          </a:endParaRPr>
        </a:p>
      </dgm:t>
    </dgm:pt>
    <dgm:pt modelId="{47821B2C-38CD-4130-AB8C-94586D5E767F}" type="parTrans" cxnId="{1682C340-F85C-4BE5-B6D4-3846703077F8}">
      <dgm:prSet/>
      <dgm:spPr/>
      <dgm:t>
        <a:bodyPr/>
        <a:lstStyle/>
        <a:p>
          <a:endParaRPr lang="es-EC"/>
        </a:p>
      </dgm:t>
    </dgm:pt>
    <dgm:pt modelId="{01526462-ED10-431C-96BE-F80AC6496131}" type="sibTrans" cxnId="{1682C340-F85C-4BE5-B6D4-3846703077F8}">
      <dgm:prSet/>
      <dgm:spPr/>
      <dgm:t>
        <a:bodyPr/>
        <a:lstStyle/>
        <a:p>
          <a:endParaRPr lang="es-EC"/>
        </a:p>
      </dgm:t>
    </dgm:pt>
    <dgm:pt modelId="{1CF4350F-19E8-174D-B820-0596BE5A4264}" type="pres">
      <dgm:prSet presAssocID="{8006CD3C-91B0-B14B-8D7D-B3EF45F5FF09}" presName="composite" presStyleCnt="0">
        <dgm:presLayoutVars>
          <dgm:chMax val="1"/>
          <dgm:dir/>
          <dgm:resizeHandles val="exact"/>
        </dgm:presLayoutVars>
      </dgm:prSet>
      <dgm:spPr/>
      <dgm:t>
        <a:bodyPr/>
        <a:lstStyle/>
        <a:p>
          <a:endParaRPr lang="en-US"/>
        </a:p>
      </dgm:t>
    </dgm:pt>
    <dgm:pt modelId="{1D8A7414-DA86-6F4B-9BE2-343D705A5F8B}" type="pres">
      <dgm:prSet presAssocID="{731BB1AA-29C7-1641-A529-09335049769D}" presName="roof" presStyleLbl="dkBgShp" presStyleIdx="0" presStyleCnt="2" custLinFactNeighborY="-734"/>
      <dgm:spPr>
        <a:prstGeom prst="rect">
          <a:avLst/>
        </a:prstGeom>
      </dgm:spPr>
      <dgm:t>
        <a:bodyPr/>
        <a:lstStyle/>
        <a:p>
          <a:endParaRPr lang="en-US"/>
        </a:p>
      </dgm:t>
    </dgm:pt>
    <dgm:pt modelId="{CAB90D81-40BC-704F-AEED-9EF791FB4A8F}" type="pres">
      <dgm:prSet presAssocID="{731BB1AA-29C7-1641-A529-09335049769D}" presName="pillars" presStyleCnt="0"/>
      <dgm:spPr/>
    </dgm:pt>
    <dgm:pt modelId="{B10A3285-821E-C044-9F4D-DAD9A7CFC469}" type="pres">
      <dgm:prSet presAssocID="{731BB1AA-29C7-1641-A529-09335049769D}" presName="pillar1" presStyleLbl="node1" presStyleIdx="0" presStyleCnt="5" custScaleX="105353">
        <dgm:presLayoutVars>
          <dgm:bulletEnabled val="1"/>
        </dgm:presLayoutVars>
      </dgm:prSet>
      <dgm:spPr/>
      <dgm:t>
        <a:bodyPr/>
        <a:lstStyle/>
        <a:p>
          <a:endParaRPr lang="en-US"/>
        </a:p>
      </dgm:t>
    </dgm:pt>
    <dgm:pt modelId="{17CA1D27-E717-8542-8FDB-3B1F8C29202E}" type="pres">
      <dgm:prSet presAssocID="{A1C3221B-819C-7142-A400-19566109BF0C}" presName="pillarX" presStyleLbl="node1" presStyleIdx="1" presStyleCnt="5" custScaleX="90570">
        <dgm:presLayoutVars>
          <dgm:bulletEnabled val="1"/>
        </dgm:presLayoutVars>
      </dgm:prSet>
      <dgm:spPr/>
      <dgm:t>
        <a:bodyPr/>
        <a:lstStyle/>
        <a:p>
          <a:endParaRPr lang="en-US"/>
        </a:p>
      </dgm:t>
    </dgm:pt>
    <dgm:pt modelId="{944E717E-66C2-944D-807B-C547188A47CE}" type="pres">
      <dgm:prSet presAssocID="{6940C602-A3E7-2347-A65A-084EF0AA66FE}" presName="pillarX" presStyleLbl="node1" presStyleIdx="2" presStyleCnt="5">
        <dgm:presLayoutVars>
          <dgm:bulletEnabled val="1"/>
        </dgm:presLayoutVars>
      </dgm:prSet>
      <dgm:spPr/>
      <dgm:t>
        <a:bodyPr/>
        <a:lstStyle/>
        <a:p>
          <a:endParaRPr lang="en-US"/>
        </a:p>
      </dgm:t>
    </dgm:pt>
    <dgm:pt modelId="{0FA5A525-1A35-704C-AFC8-1F01CDAB3DA4}" type="pres">
      <dgm:prSet presAssocID="{17AE7946-0CBE-0D45-8A08-44CB02FF300F}" presName="pillarX" presStyleLbl="node1" presStyleIdx="3" presStyleCnt="5">
        <dgm:presLayoutVars>
          <dgm:bulletEnabled val="1"/>
        </dgm:presLayoutVars>
      </dgm:prSet>
      <dgm:spPr/>
      <dgm:t>
        <a:bodyPr/>
        <a:lstStyle/>
        <a:p>
          <a:endParaRPr lang="en-US"/>
        </a:p>
      </dgm:t>
    </dgm:pt>
    <dgm:pt modelId="{279977A6-0D2E-304B-B0A9-930EF33900BB}" type="pres">
      <dgm:prSet presAssocID="{3487F2CC-3C5B-9643-BECF-DD8C5D33022A}" presName="pillarX" presStyleLbl="node1" presStyleIdx="4" presStyleCnt="5">
        <dgm:presLayoutVars>
          <dgm:bulletEnabled val="1"/>
        </dgm:presLayoutVars>
      </dgm:prSet>
      <dgm:spPr/>
      <dgm:t>
        <a:bodyPr/>
        <a:lstStyle/>
        <a:p>
          <a:endParaRPr lang="en-US"/>
        </a:p>
      </dgm:t>
    </dgm:pt>
    <dgm:pt modelId="{C95DA124-87ED-6C40-B0DA-5ECF069DBC7E}" type="pres">
      <dgm:prSet presAssocID="{731BB1AA-29C7-1641-A529-09335049769D}" presName="base" presStyleLbl="dkBgShp" presStyleIdx="1" presStyleCnt="2"/>
      <dgm:spPr/>
      <dgm:t>
        <a:bodyPr/>
        <a:lstStyle/>
        <a:p>
          <a:endParaRPr lang="en-US"/>
        </a:p>
      </dgm:t>
    </dgm:pt>
  </dgm:ptLst>
  <dgm:cxnLst>
    <dgm:cxn modelId="{F081F069-A442-9F42-B636-78117F5F3863}" type="presOf" srcId="{409C1BF9-B940-6E43-945D-80E284C74718}" destId="{17CA1D27-E717-8542-8FDB-3B1F8C29202E}" srcOrd="0" destOrd="1" presId="urn:microsoft.com/office/officeart/2005/8/layout/hList3"/>
    <dgm:cxn modelId="{F5EE99F2-0714-394D-A414-5FB24F6FDC98}" type="presOf" srcId="{E48A4171-174F-5C4B-AF12-ACF97CE9901D}" destId="{944E717E-66C2-944D-807B-C547188A47CE}" srcOrd="0" destOrd="4" presId="urn:microsoft.com/office/officeart/2005/8/layout/hList3"/>
    <dgm:cxn modelId="{019FFBB5-41AC-447E-AC86-711EDCE48BB0}" srcId="{A1C3221B-819C-7142-A400-19566109BF0C}" destId="{7074B5A1-B050-4D56-AC55-C108D7E27395}" srcOrd="1" destOrd="0" parTransId="{C5ECD35A-D011-403E-AFA3-0D0F6E0848D8}" sibTransId="{ACA2B765-FA70-4FDF-B13F-90D20BDF79A2}"/>
    <dgm:cxn modelId="{45DCE7C2-C400-4A92-8468-EF33F3632D6D}" type="presOf" srcId="{7074B5A1-B050-4D56-AC55-C108D7E27395}" destId="{17CA1D27-E717-8542-8FDB-3B1F8C29202E}" srcOrd="0" destOrd="2" presId="urn:microsoft.com/office/officeart/2005/8/layout/hList3"/>
    <dgm:cxn modelId="{60D91BEF-1815-7246-94F2-DEE0F57F3900}" type="presOf" srcId="{ACBB6FBD-006D-934B-9B38-ED6742446DAA}" destId="{944E717E-66C2-944D-807B-C547188A47CE}" srcOrd="0" destOrd="1" presId="urn:microsoft.com/office/officeart/2005/8/layout/hList3"/>
    <dgm:cxn modelId="{7FE3D380-820F-417E-B0CA-D2697847E7C9}" type="presOf" srcId="{91FEF56F-58A3-48AC-BB6E-3D52FD2F5FC8}" destId="{0FA5A525-1A35-704C-AFC8-1F01CDAB3DA4}" srcOrd="0" destOrd="4" presId="urn:microsoft.com/office/officeart/2005/8/layout/hList3"/>
    <dgm:cxn modelId="{660AA4A7-F9C0-405E-85BA-74E737DA6EF3}" type="presOf" srcId="{81AE9CD3-5153-422A-99A0-8072282A5FCF}" destId="{944E717E-66C2-944D-807B-C547188A47CE}" srcOrd="0" destOrd="2" presId="urn:microsoft.com/office/officeart/2005/8/layout/hList3"/>
    <dgm:cxn modelId="{EF2C44A9-6FA0-5F49-8F6D-709E8B46EFB0}" type="presOf" srcId="{8006CD3C-91B0-B14B-8D7D-B3EF45F5FF09}" destId="{1CF4350F-19E8-174D-B820-0596BE5A4264}" srcOrd="0" destOrd="0" presId="urn:microsoft.com/office/officeart/2005/8/layout/hList3"/>
    <dgm:cxn modelId="{B342CCB4-F9AF-460B-AE41-428B51A1E3F0}" type="presOf" srcId="{9FA8524A-438F-41F7-9E6F-C0E50AB82BFD}" destId="{17CA1D27-E717-8542-8FDB-3B1F8C29202E}" srcOrd="0" destOrd="3" presId="urn:microsoft.com/office/officeart/2005/8/layout/hList3"/>
    <dgm:cxn modelId="{BA60BADB-A230-8D43-93C9-0262997D8C91}" srcId="{6940C602-A3E7-2347-A65A-084EF0AA66FE}" destId="{E48A4171-174F-5C4B-AF12-ACF97CE9901D}" srcOrd="3" destOrd="0" parTransId="{DB2F5E29-A553-AD47-AF7C-1D11C25D3876}" sibTransId="{88BED663-5998-C34D-BAC3-9BBC52F7935F}"/>
    <dgm:cxn modelId="{9F51086D-B8A5-4ABC-9B94-7670A00B6762}" type="presOf" srcId="{1CBDB442-1CAA-442D-834E-FA2FF4585C3E}" destId="{279977A6-0D2E-304B-B0A9-930EF33900BB}" srcOrd="0" destOrd="2" presId="urn:microsoft.com/office/officeart/2005/8/layout/hList3"/>
    <dgm:cxn modelId="{4A47EF76-885C-D341-BB01-3E97E756DD28}" srcId="{B0DC5501-EF27-2B43-8AF3-3E3C695DC065}" destId="{4724E437-1D7C-8D4D-825C-8F8C0A545EDC}" srcOrd="0" destOrd="0" parTransId="{086E7EA5-CA06-A644-80B4-3B11844E9F1A}" sibTransId="{0E505E2B-4003-8C4E-B343-B34D27183699}"/>
    <dgm:cxn modelId="{29E0C57E-0F54-4777-B41D-0130E025508E}" type="presOf" srcId="{D554D792-F5F5-422D-9583-4A4DA31E9303}" destId="{B10A3285-821E-C044-9F4D-DAD9A7CFC469}" srcOrd="0" destOrd="2" presId="urn:microsoft.com/office/officeart/2005/8/layout/hList3"/>
    <dgm:cxn modelId="{97F8DF0E-7F92-476D-AA8E-89E6B000B397}" srcId="{A1C3221B-819C-7142-A400-19566109BF0C}" destId="{9FA8524A-438F-41F7-9E6F-C0E50AB82BFD}" srcOrd="2" destOrd="0" parTransId="{68712EB5-277D-473C-905A-72815B4AC802}" sibTransId="{9C1515CD-9F7B-46F0-87FA-4C5453074195}"/>
    <dgm:cxn modelId="{57582AC7-304F-584F-ACD6-9B1179AD9CF7}" type="presOf" srcId="{731BB1AA-29C7-1641-A529-09335049769D}" destId="{1D8A7414-DA86-6F4B-9BE2-343D705A5F8B}" srcOrd="0" destOrd="0" presId="urn:microsoft.com/office/officeart/2005/8/layout/hList3"/>
    <dgm:cxn modelId="{A71C0314-4B0B-4643-8B74-E720C4CFC77E}" srcId="{A1C3221B-819C-7142-A400-19566109BF0C}" destId="{99D39762-A4B4-46D8-A691-4E7DA4C4CB03}" srcOrd="3" destOrd="0" parTransId="{20E6F501-CC9B-4F0D-97DA-4937B69BEFED}" sibTransId="{6BFD2147-23E4-4CE0-AF57-574B686EB286}"/>
    <dgm:cxn modelId="{4D58DC4C-5937-4C7A-8A3B-C3C9F9FC14EF}" type="presOf" srcId="{138E8DD9-29F0-4E80-ADD5-9477D805EECA}" destId="{17CA1D27-E717-8542-8FDB-3B1F8C29202E}" srcOrd="0" destOrd="5" presId="urn:microsoft.com/office/officeart/2005/8/layout/hList3"/>
    <dgm:cxn modelId="{CDB52D8C-5627-D741-8978-233D3F4ABC34}" type="presOf" srcId="{6940C602-A3E7-2347-A65A-084EF0AA66FE}" destId="{944E717E-66C2-944D-807B-C547188A47CE}" srcOrd="0" destOrd="0" presId="urn:microsoft.com/office/officeart/2005/8/layout/hList3"/>
    <dgm:cxn modelId="{E8B93BE9-9603-0844-96BC-FD284B723B95}" type="presOf" srcId="{4724E437-1D7C-8D4D-825C-8F8C0A545EDC}" destId="{B10A3285-821E-C044-9F4D-DAD9A7CFC469}" srcOrd="0" destOrd="1" presId="urn:microsoft.com/office/officeart/2005/8/layout/hList3"/>
    <dgm:cxn modelId="{15F9F2A7-2476-4354-B4A4-46EB8982C3E8}" srcId="{17AE7946-0CBE-0D45-8A08-44CB02FF300F}" destId="{E528BC7A-98F5-4B2C-ADAB-3F667F15977E}" srcOrd="0" destOrd="0" parTransId="{DE04D151-2C3A-4213-806B-E278322A5B91}" sibTransId="{4E363CE8-8BB3-4E87-A4D2-B61ABDF601FC}"/>
    <dgm:cxn modelId="{B1086EDE-C342-4DED-9992-DF173FEFEE16}" type="presOf" srcId="{A9C2EDC3-D2A6-4F87-9F9C-0A17516FCDBE}" destId="{B10A3285-821E-C044-9F4D-DAD9A7CFC469}" srcOrd="0" destOrd="3" presId="urn:microsoft.com/office/officeart/2005/8/layout/hList3"/>
    <dgm:cxn modelId="{E523D1E1-D897-4777-B1F0-7C65B5944C0D}" type="presOf" srcId="{F994D394-6ECB-4B0F-A0BD-1EB1775F3BBD}" destId="{944E717E-66C2-944D-807B-C547188A47CE}" srcOrd="0" destOrd="3" presId="urn:microsoft.com/office/officeart/2005/8/layout/hList3"/>
    <dgm:cxn modelId="{E868EA56-BDD9-F343-A7E3-A6674739F8C7}" srcId="{731BB1AA-29C7-1641-A529-09335049769D}" destId="{B0DC5501-EF27-2B43-8AF3-3E3C695DC065}" srcOrd="0" destOrd="0" parTransId="{CA1C6B91-DD6C-344F-9F2D-19F53A72B84D}" sibTransId="{1BEC03C8-6516-7E4A-9A30-FFA6AAD03323}"/>
    <dgm:cxn modelId="{8E63AABD-0F1D-4A42-9D34-5897B1377A22}" srcId="{731BB1AA-29C7-1641-A529-09335049769D}" destId="{6940C602-A3E7-2347-A65A-084EF0AA66FE}" srcOrd="2" destOrd="0" parTransId="{281B0B4D-CC0A-184E-A3C1-4B990DD24142}" sibTransId="{548B330B-981F-2E48-9706-02571656DD88}"/>
    <dgm:cxn modelId="{71DACB2D-0266-4C3E-A499-11D1D7C33EC7}" srcId="{17AE7946-0CBE-0D45-8A08-44CB02FF300F}" destId="{2B8639F9-12FD-4FB7-A97D-67C889B63776}" srcOrd="4" destOrd="0" parTransId="{EAB62896-3B3A-484D-9A93-1246E7A54179}" sibTransId="{6CF10B3D-11A2-4AC3-88AD-FBFC69083B3A}"/>
    <dgm:cxn modelId="{32DB7FF9-2605-478A-9A14-01E67C67BE38}" srcId="{6940C602-A3E7-2347-A65A-084EF0AA66FE}" destId="{81AE9CD3-5153-422A-99A0-8072282A5FCF}" srcOrd="1" destOrd="0" parTransId="{3D19426E-B626-44D6-91EB-CAF923E95530}" sibTransId="{F5046886-59E9-4DBF-B39B-6DB584883832}"/>
    <dgm:cxn modelId="{AB02FE34-6AFD-4B75-A197-002D02D5F6C9}" type="presOf" srcId="{E528BC7A-98F5-4B2C-ADAB-3F667F15977E}" destId="{0FA5A525-1A35-704C-AFC8-1F01CDAB3DA4}" srcOrd="0" destOrd="1" presId="urn:microsoft.com/office/officeart/2005/8/layout/hList3"/>
    <dgm:cxn modelId="{77358664-ED13-4C2F-9930-A34689060265}" type="presOf" srcId="{127A5BCB-B5FA-408E-A96D-E126F2B421A2}" destId="{0FA5A525-1A35-704C-AFC8-1F01CDAB3DA4}" srcOrd="0" destOrd="3" presId="urn:microsoft.com/office/officeart/2005/8/layout/hList3"/>
    <dgm:cxn modelId="{003E11AF-C3FD-EF42-97D6-765783720FB3}" type="presOf" srcId="{3487F2CC-3C5B-9643-BECF-DD8C5D33022A}" destId="{279977A6-0D2E-304B-B0A9-930EF33900BB}" srcOrd="0" destOrd="0" presId="urn:microsoft.com/office/officeart/2005/8/layout/hList3"/>
    <dgm:cxn modelId="{5331116B-015D-F144-AD1D-613D0CBA3D85}" type="presOf" srcId="{2DE5F54A-2F5C-9C4E-A092-DA9C269192FE}" destId="{279977A6-0D2E-304B-B0A9-930EF33900BB}" srcOrd="0" destOrd="1" presId="urn:microsoft.com/office/officeart/2005/8/layout/hList3"/>
    <dgm:cxn modelId="{F523F6F2-C9A5-134C-84C8-FAC2CC5CE380}" srcId="{731BB1AA-29C7-1641-A529-09335049769D}" destId="{A1C3221B-819C-7142-A400-19566109BF0C}" srcOrd="1" destOrd="0" parTransId="{79458C4C-201C-BF45-8E6C-015A32E6BB58}" sibTransId="{2152A578-6748-7446-86DA-301520BD133B}"/>
    <dgm:cxn modelId="{89028D9C-D633-A842-94BB-B1D81560608F}" type="presOf" srcId="{17AE7946-0CBE-0D45-8A08-44CB02FF300F}" destId="{0FA5A525-1A35-704C-AFC8-1F01CDAB3DA4}" srcOrd="0" destOrd="0" presId="urn:microsoft.com/office/officeart/2005/8/layout/hList3"/>
    <dgm:cxn modelId="{BC91B7C3-9950-49B7-8240-4A1C20018662}" srcId="{6940C602-A3E7-2347-A65A-084EF0AA66FE}" destId="{F994D394-6ECB-4B0F-A0BD-1EB1775F3BBD}" srcOrd="2" destOrd="0" parTransId="{E9F28472-4D2D-4ED7-9683-088BA36F599D}" sibTransId="{57CF2C12-0E61-470E-BC68-B5D55F05160A}"/>
    <dgm:cxn modelId="{5A98BB0C-6454-0C41-834C-AF81232580FD}" type="presOf" srcId="{B0DC5501-EF27-2B43-8AF3-3E3C695DC065}" destId="{B10A3285-821E-C044-9F4D-DAD9A7CFC469}" srcOrd="0" destOrd="0" presId="urn:microsoft.com/office/officeart/2005/8/layout/hList3"/>
    <dgm:cxn modelId="{CDE938E6-3896-F149-A667-98423031880D}" srcId="{8006CD3C-91B0-B14B-8D7D-B3EF45F5FF09}" destId="{731BB1AA-29C7-1641-A529-09335049769D}" srcOrd="0" destOrd="0" parTransId="{2E3EAFB3-AD17-2243-AFF3-E3495195666F}" sibTransId="{B4722F20-F400-7045-B6D7-35F199ACFF5D}"/>
    <dgm:cxn modelId="{0B7095A6-CE27-304B-8DEA-4818111F04C6}" srcId="{6940C602-A3E7-2347-A65A-084EF0AA66FE}" destId="{ACBB6FBD-006D-934B-9B38-ED6742446DAA}" srcOrd="0" destOrd="0" parTransId="{4314A6D6-81AF-C641-A9DE-41FAEACE7608}" sibTransId="{A7959076-F25F-A041-B681-99B7907115FD}"/>
    <dgm:cxn modelId="{AED1F899-8CF0-C84B-8B19-73316D0DD8C2}" type="presOf" srcId="{A1C3221B-819C-7142-A400-19566109BF0C}" destId="{17CA1D27-E717-8542-8FDB-3B1F8C29202E}" srcOrd="0" destOrd="0" presId="urn:microsoft.com/office/officeart/2005/8/layout/hList3"/>
    <dgm:cxn modelId="{BBA6681F-5AFE-4367-A3E0-420AE9906916}" srcId="{17AE7946-0CBE-0D45-8A08-44CB02FF300F}" destId="{91FEF56F-58A3-48AC-BB6E-3D52FD2F5FC8}" srcOrd="3" destOrd="0" parTransId="{4E139EC7-999C-45F8-84D4-3F0AC70BE273}" sibTransId="{72037462-DA3C-4D50-BBF7-07457E78D41F}"/>
    <dgm:cxn modelId="{82EDEC57-602B-F84C-82FD-1F1C07FA9F32}" srcId="{A1C3221B-819C-7142-A400-19566109BF0C}" destId="{409C1BF9-B940-6E43-945D-80E284C74718}" srcOrd="0" destOrd="0" parTransId="{23F0919C-2BEF-C046-860B-9E30381D8908}" sibTransId="{4D2494C5-E052-9F40-91B5-2AE6DC506AD2}"/>
    <dgm:cxn modelId="{06F813F2-0987-9E4C-962C-52606D7B1E38}" type="presOf" srcId="{83923BC8-5014-FD42-A8F5-B0BD5D987B78}" destId="{0FA5A525-1A35-704C-AFC8-1F01CDAB3DA4}" srcOrd="0" destOrd="2" presId="urn:microsoft.com/office/officeart/2005/8/layout/hList3"/>
    <dgm:cxn modelId="{F84BFD60-D0A3-488D-8A6F-F90758116C1E}" srcId="{A1C3221B-819C-7142-A400-19566109BF0C}" destId="{138E8DD9-29F0-4E80-ADD5-9477D805EECA}" srcOrd="4" destOrd="0" parTransId="{F82FBC67-EA12-4DEE-A642-C7E3CC524288}" sibTransId="{DE796D61-6877-4685-BD9C-F8226B224FAB}"/>
    <dgm:cxn modelId="{E5B83409-B57D-6844-AE16-0B9FE97DC693}" srcId="{731BB1AA-29C7-1641-A529-09335049769D}" destId="{3487F2CC-3C5B-9643-BECF-DD8C5D33022A}" srcOrd="4" destOrd="0" parTransId="{7CA32AA2-CCD2-8840-A526-F12DC3CA26A1}" sibTransId="{DD0F5B05-B3A4-8647-A711-43D5592FE7D5}"/>
    <dgm:cxn modelId="{390984A4-530D-4CAA-81BD-674BC82F68C7}" srcId="{17AE7946-0CBE-0D45-8A08-44CB02FF300F}" destId="{127A5BCB-B5FA-408E-A96D-E126F2B421A2}" srcOrd="2" destOrd="0" parTransId="{D199DF1C-6E85-45F5-B079-AFD184A892D5}" sibTransId="{683148E7-C560-4DC2-AB60-6D0D05F15E00}"/>
    <dgm:cxn modelId="{BAFB7183-45DA-4B8A-BCEA-3E657C5AC8E3}" srcId="{B0DC5501-EF27-2B43-8AF3-3E3C695DC065}" destId="{A9C2EDC3-D2A6-4F87-9F9C-0A17516FCDBE}" srcOrd="2" destOrd="0" parTransId="{98B06A79-BC78-43D6-B31F-9C1A09BA7BDD}" sibTransId="{A980B36A-6E23-46A1-A922-2053F239BBC8}"/>
    <dgm:cxn modelId="{1682C340-F85C-4BE5-B6D4-3846703077F8}" srcId="{3487F2CC-3C5B-9643-BECF-DD8C5D33022A}" destId="{1CBDB442-1CAA-442D-834E-FA2FF4585C3E}" srcOrd="1" destOrd="0" parTransId="{47821B2C-38CD-4130-AB8C-94586D5E767F}" sibTransId="{01526462-ED10-431C-96BE-F80AC6496131}"/>
    <dgm:cxn modelId="{D6D46315-EEE5-CE4E-8B1C-8933836AD39C}" srcId="{17AE7946-0CBE-0D45-8A08-44CB02FF300F}" destId="{83923BC8-5014-FD42-A8F5-B0BD5D987B78}" srcOrd="1" destOrd="0" parTransId="{221CCF30-C6DA-C046-9676-2EDFFC2C8FDD}" sibTransId="{9CD8FF70-1FF3-7047-A75B-0E69B59CEA16}"/>
    <dgm:cxn modelId="{9300D44F-E5BE-F644-B27E-193021BBFE46}" srcId="{3487F2CC-3C5B-9643-BECF-DD8C5D33022A}" destId="{2DE5F54A-2F5C-9C4E-A092-DA9C269192FE}" srcOrd="0" destOrd="0" parTransId="{ABFEEF5A-EE8A-104C-8169-BA72A360A26C}" sibTransId="{EAA7B9D5-5775-4A4B-94C9-D5B444E6EA43}"/>
    <dgm:cxn modelId="{CE11A958-F091-4DE1-90AD-4B82EA2D9AD6}" type="presOf" srcId="{99D39762-A4B4-46D8-A691-4E7DA4C4CB03}" destId="{17CA1D27-E717-8542-8FDB-3B1F8C29202E}" srcOrd="0" destOrd="4" presId="urn:microsoft.com/office/officeart/2005/8/layout/hList3"/>
    <dgm:cxn modelId="{C14C749B-A7C6-4A16-BE7B-B8B00FFFE705}" type="presOf" srcId="{2B8639F9-12FD-4FB7-A97D-67C889B63776}" destId="{0FA5A525-1A35-704C-AFC8-1F01CDAB3DA4}" srcOrd="0" destOrd="5" presId="urn:microsoft.com/office/officeart/2005/8/layout/hList3"/>
    <dgm:cxn modelId="{904589B1-2024-6344-8D59-B2AE15F29354}" srcId="{731BB1AA-29C7-1641-A529-09335049769D}" destId="{17AE7946-0CBE-0D45-8A08-44CB02FF300F}" srcOrd="3" destOrd="0" parTransId="{B792217E-9D99-4C48-BB76-73215F2E91C7}" sibTransId="{148DEB6B-0081-B049-8215-AF68920B0021}"/>
    <dgm:cxn modelId="{E86A92CE-1A5C-4EA6-9F63-5C1F4B1B65A8}" srcId="{B0DC5501-EF27-2B43-8AF3-3E3C695DC065}" destId="{D554D792-F5F5-422D-9583-4A4DA31E9303}" srcOrd="1" destOrd="0" parTransId="{AD2860E6-8B74-4147-A89A-58B26DA1F72F}" sibTransId="{4356CD81-9BC8-46B3-875E-4D7D95CA1ED5}"/>
    <dgm:cxn modelId="{320AD574-F7A4-9B47-9097-054BFA1043FC}" type="presParOf" srcId="{1CF4350F-19E8-174D-B820-0596BE5A4264}" destId="{1D8A7414-DA86-6F4B-9BE2-343D705A5F8B}" srcOrd="0" destOrd="0" presId="urn:microsoft.com/office/officeart/2005/8/layout/hList3"/>
    <dgm:cxn modelId="{042071A4-507C-9442-928B-D99D1E62CDC7}" type="presParOf" srcId="{1CF4350F-19E8-174D-B820-0596BE5A4264}" destId="{CAB90D81-40BC-704F-AEED-9EF791FB4A8F}" srcOrd="1" destOrd="0" presId="urn:microsoft.com/office/officeart/2005/8/layout/hList3"/>
    <dgm:cxn modelId="{4EB19390-5771-DA4E-B471-6EC817BE841F}" type="presParOf" srcId="{CAB90D81-40BC-704F-AEED-9EF791FB4A8F}" destId="{B10A3285-821E-C044-9F4D-DAD9A7CFC469}" srcOrd="0" destOrd="0" presId="urn:microsoft.com/office/officeart/2005/8/layout/hList3"/>
    <dgm:cxn modelId="{5A39C701-0D65-1B4C-91F4-B220BE4DE9E2}" type="presParOf" srcId="{CAB90D81-40BC-704F-AEED-9EF791FB4A8F}" destId="{17CA1D27-E717-8542-8FDB-3B1F8C29202E}" srcOrd="1" destOrd="0" presId="urn:microsoft.com/office/officeart/2005/8/layout/hList3"/>
    <dgm:cxn modelId="{DDD3C7F6-FC1E-354C-8645-C1C332F171DA}" type="presParOf" srcId="{CAB90D81-40BC-704F-AEED-9EF791FB4A8F}" destId="{944E717E-66C2-944D-807B-C547188A47CE}" srcOrd="2" destOrd="0" presId="urn:microsoft.com/office/officeart/2005/8/layout/hList3"/>
    <dgm:cxn modelId="{F3D11146-D9A2-1346-9CDE-52149F1E19B3}" type="presParOf" srcId="{CAB90D81-40BC-704F-AEED-9EF791FB4A8F}" destId="{0FA5A525-1A35-704C-AFC8-1F01CDAB3DA4}" srcOrd="3" destOrd="0" presId="urn:microsoft.com/office/officeart/2005/8/layout/hList3"/>
    <dgm:cxn modelId="{FC068AB9-65E4-D24B-B58D-480A7F379BDF}" type="presParOf" srcId="{CAB90D81-40BC-704F-AEED-9EF791FB4A8F}" destId="{279977A6-0D2E-304B-B0A9-930EF33900BB}" srcOrd="4" destOrd="0" presId="urn:microsoft.com/office/officeart/2005/8/layout/hList3"/>
    <dgm:cxn modelId="{02EE88C4-15ED-0A4B-A8CC-FCFB0611E824}" type="presParOf" srcId="{1CF4350F-19E8-174D-B820-0596BE5A4264}" destId="{C95DA124-87ED-6C40-B0DA-5ECF069DBC7E}"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C1F4A5-73F5-8445-9DC3-151D35164B36}">
      <dsp:nvSpPr>
        <dsp:cNvPr id="0" name=""/>
        <dsp:cNvSpPr/>
      </dsp:nvSpPr>
      <dsp:spPr>
        <a:xfrm>
          <a:off x="1020730" y="-22083"/>
          <a:ext cx="4054539" cy="4054539"/>
        </a:xfrm>
        <a:prstGeom prst="circularArrow">
          <a:avLst>
            <a:gd name="adj1" fmla="val 5544"/>
            <a:gd name="adj2" fmla="val 330680"/>
            <a:gd name="adj3" fmla="val 13815233"/>
            <a:gd name="adj4" fmla="val 17362087"/>
            <a:gd name="adj5" fmla="val 5757"/>
          </a:avLst>
        </a:prstGeom>
        <a:solidFill>
          <a:schemeClr val="accent1">
            <a:tint val="40000"/>
            <a:hueOff val="0"/>
            <a:satOff val="0"/>
            <a:lumOff val="0"/>
            <a:alphaOff val="0"/>
          </a:schemeClr>
        </a:solidFill>
        <a:ln>
          <a:noFill/>
        </a:ln>
        <a:effectLst>
          <a:outerShdw blurRad="38100" dist="381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14D71DBA-EB20-1648-82D3-85686E4B8E87}">
      <dsp:nvSpPr>
        <dsp:cNvPr id="0" name=""/>
        <dsp:cNvSpPr/>
      </dsp:nvSpPr>
      <dsp:spPr>
        <a:xfrm>
          <a:off x="2114847" y="1515"/>
          <a:ext cx="1866304" cy="933152"/>
        </a:xfrm>
        <a:prstGeom prst="roundRect">
          <a:avLst/>
        </a:prstGeom>
        <a:gradFill rotWithShape="0">
          <a:gsLst>
            <a:gs pos="0">
              <a:schemeClr val="accent1">
                <a:hueOff val="0"/>
                <a:satOff val="0"/>
                <a:lumOff val="0"/>
                <a:alphaOff val="0"/>
                <a:tint val="83000"/>
                <a:shade val="100000"/>
                <a:alpha val="100000"/>
                <a:hueMod val="100000"/>
                <a:satMod val="220000"/>
                <a:lumMod val="90000"/>
              </a:schemeClr>
            </a:gs>
            <a:gs pos="76000">
              <a:schemeClr val="accent1">
                <a:hueOff val="0"/>
                <a:satOff val="0"/>
                <a:lumOff val="0"/>
                <a:alphaOff val="0"/>
                <a:shade val="100000"/>
              </a:schemeClr>
            </a:gs>
            <a:gs pos="100000">
              <a:schemeClr val="accent1">
                <a:hueOff val="0"/>
                <a:satOff val="0"/>
                <a:lumOff val="0"/>
                <a:alphaOff val="0"/>
                <a:shade val="93000"/>
                <a:alpha val="100000"/>
                <a:satMod val="100000"/>
                <a:lumMod val="93000"/>
              </a:schemeClr>
            </a:gs>
          </a:gsLst>
          <a:path path="circle">
            <a:fillToRect l="15000" t="15000" r="100000" b="100000"/>
          </a:path>
        </a:gradFill>
        <a:ln>
          <a:noFill/>
        </a:ln>
        <a:effectLst>
          <a:outerShdw blurRad="381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EC" sz="1900" kern="1200" noProof="0" dirty="0" smtClean="0">
              <a:latin typeface="Lucida Sans"/>
              <a:cs typeface="Lucida Sans"/>
            </a:rPr>
            <a:t>Preparación</a:t>
          </a:r>
          <a:endParaRPr lang="es-EC" sz="1900" kern="1200" noProof="0" dirty="0">
            <a:latin typeface="Lucida Sans"/>
            <a:cs typeface="Lucida Sans"/>
          </a:endParaRPr>
        </a:p>
      </dsp:txBody>
      <dsp:txXfrm>
        <a:off x="2160400" y="47068"/>
        <a:ext cx="1775198" cy="842046"/>
      </dsp:txXfrm>
    </dsp:sp>
    <dsp:sp modelId="{7359CC04-CDFB-4549-8E23-D7C0EE7EB623}">
      <dsp:nvSpPr>
        <dsp:cNvPr id="0" name=""/>
        <dsp:cNvSpPr/>
      </dsp:nvSpPr>
      <dsp:spPr>
        <a:xfrm>
          <a:off x="3759238" y="1196235"/>
          <a:ext cx="1866304" cy="933152"/>
        </a:xfrm>
        <a:prstGeom prst="roundRect">
          <a:avLst/>
        </a:prstGeom>
        <a:gradFill rotWithShape="0">
          <a:gsLst>
            <a:gs pos="0">
              <a:schemeClr val="accent1">
                <a:hueOff val="0"/>
                <a:satOff val="0"/>
                <a:lumOff val="0"/>
                <a:alphaOff val="0"/>
                <a:tint val="83000"/>
                <a:shade val="100000"/>
                <a:alpha val="100000"/>
                <a:hueMod val="100000"/>
                <a:satMod val="220000"/>
                <a:lumMod val="90000"/>
              </a:schemeClr>
            </a:gs>
            <a:gs pos="76000">
              <a:schemeClr val="accent1">
                <a:hueOff val="0"/>
                <a:satOff val="0"/>
                <a:lumOff val="0"/>
                <a:alphaOff val="0"/>
                <a:shade val="100000"/>
              </a:schemeClr>
            </a:gs>
            <a:gs pos="100000">
              <a:schemeClr val="accent1">
                <a:hueOff val="0"/>
                <a:satOff val="0"/>
                <a:lumOff val="0"/>
                <a:alphaOff val="0"/>
                <a:shade val="93000"/>
                <a:alpha val="100000"/>
                <a:satMod val="100000"/>
                <a:lumMod val="93000"/>
              </a:schemeClr>
            </a:gs>
          </a:gsLst>
          <a:path path="circle">
            <a:fillToRect l="15000" t="15000" r="100000" b="100000"/>
          </a:path>
        </a:gradFill>
        <a:ln>
          <a:noFill/>
        </a:ln>
        <a:effectLst>
          <a:outerShdw blurRad="381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EC" sz="1900" kern="1200" noProof="0" dirty="0" smtClean="0">
              <a:latin typeface="Lucida Sans"/>
              <a:cs typeface="Lucida Sans"/>
            </a:rPr>
            <a:t>Respuesta</a:t>
          </a:r>
          <a:endParaRPr lang="es-EC" sz="1900" kern="1200" noProof="0" dirty="0">
            <a:latin typeface="Lucida Sans"/>
            <a:cs typeface="Lucida Sans"/>
          </a:endParaRPr>
        </a:p>
      </dsp:txBody>
      <dsp:txXfrm>
        <a:off x="3804791" y="1241788"/>
        <a:ext cx="1775198" cy="842046"/>
      </dsp:txXfrm>
    </dsp:sp>
    <dsp:sp modelId="{B31E2442-6812-1D45-9ADC-082935FFA611}">
      <dsp:nvSpPr>
        <dsp:cNvPr id="0" name=""/>
        <dsp:cNvSpPr/>
      </dsp:nvSpPr>
      <dsp:spPr>
        <a:xfrm>
          <a:off x="3308954" y="2786459"/>
          <a:ext cx="1866304" cy="933152"/>
        </a:xfrm>
        <a:prstGeom prst="roundRect">
          <a:avLst/>
        </a:prstGeom>
        <a:gradFill rotWithShape="0">
          <a:gsLst>
            <a:gs pos="0">
              <a:schemeClr val="accent1">
                <a:hueOff val="0"/>
                <a:satOff val="0"/>
                <a:lumOff val="0"/>
                <a:alphaOff val="0"/>
                <a:tint val="83000"/>
                <a:shade val="100000"/>
                <a:alpha val="100000"/>
                <a:hueMod val="100000"/>
                <a:satMod val="220000"/>
                <a:lumMod val="90000"/>
              </a:schemeClr>
            </a:gs>
            <a:gs pos="76000">
              <a:schemeClr val="accent1">
                <a:hueOff val="0"/>
                <a:satOff val="0"/>
                <a:lumOff val="0"/>
                <a:alphaOff val="0"/>
                <a:shade val="100000"/>
              </a:schemeClr>
            </a:gs>
            <a:gs pos="100000">
              <a:schemeClr val="accent1">
                <a:hueOff val="0"/>
                <a:satOff val="0"/>
                <a:lumOff val="0"/>
                <a:alphaOff val="0"/>
                <a:shade val="93000"/>
                <a:alpha val="100000"/>
                <a:satMod val="100000"/>
                <a:lumMod val="93000"/>
              </a:schemeClr>
            </a:gs>
          </a:gsLst>
          <a:path path="circle">
            <a:fillToRect l="15000" t="15000" r="100000" b="100000"/>
          </a:path>
        </a:gradFill>
        <a:ln>
          <a:noFill/>
        </a:ln>
        <a:effectLst>
          <a:outerShdw blurRad="381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EC" sz="1900" kern="1200" noProof="0" dirty="0" smtClean="0">
              <a:latin typeface="Lucida Sans"/>
              <a:cs typeface="Lucida Sans"/>
            </a:rPr>
            <a:t>Recuperación</a:t>
          </a:r>
          <a:endParaRPr lang="es-EC" sz="1900" kern="1200" noProof="0" dirty="0">
            <a:latin typeface="Lucida Sans"/>
            <a:cs typeface="Lucida Sans"/>
          </a:endParaRPr>
        </a:p>
      </dsp:txBody>
      <dsp:txXfrm>
        <a:off x="3354507" y="2832012"/>
        <a:ext cx="1775198" cy="842046"/>
      </dsp:txXfrm>
    </dsp:sp>
    <dsp:sp modelId="{1CA22F0D-B1D0-2149-B8D9-48C442E8A682}">
      <dsp:nvSpPr>
        <dsp:cNvPr id="0" name=""/>
        <dsp:cNvSpPr/>
      </dsp:nvSpPr>
      <dsp:spPr>
        <a:xfrm>
          <a:off x="914365" y="2799151"/>
          <a:ext cx="1866304" cy="933152"/>
        </a:xfrm>
        <a:prstGeom prst="roundRect">
          <a:avLst/>
        </a:prstGeom>
        <a:gradFill rotWithShape="0">
          <a:gsLst>
            <a:gs pos="0">
              <a:schemeClr val="accent1">
                <a:hueOff val="0"/>
                <a:satOff val="0"/>
                <a:lumOff val="0"/>
                <a:alphaOff val="0"/>
                <a:tint val="83000"/>
                <a:shade val="100000"/>
                <a:alpha val="100000"/>
                <a:hueMod val="100000"/>
                <a:satMod val="220000"/>
                <a:lumMod val="90000"/>
              </a:schemeClr>
            </a:gs>
            <a:gs pos="76000">
              <a:schemeClr val="accent1">
                <a:hueOff val="0"/>
                <a:satOff val="0"/>
                <a:lumOff val="0"/>
                <a:alphaOff val="0"/>
                <a:shade val="100000"/>
              </a:schemeClr>
            </a:gs>
            <a:gs pos="100000">
              <a:schemeClr val="accent1">
                <a:hueOff val="0"/>
                <a:satOff val="0"/>
                <a:lumOff val="0"/>
                <a:alphaOff val="0"/>
                <a:shade val="93000"/>
                <a:alpha val="100000"/>
                <a:satMod val="100000"/>
                <a:lumMod val="93000"/>
              </a:schemeClr>
            </a:gs>
          </a:gsLst>
          <a:path path="circle">
            <a:fillToRect l="15000" t="15000" r="100000" b="100000"/>
          </a:path>
        </a:gradFill>
        <a:ln>
          <a:noFill/>
        </a:ln>
        <a:effectLst>
          <a:outerShdw blurRad="381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EC" sz="1900" kern="1200" noProof="0" dirty="0" smtClean="0">
              <a:latin typeface="Lucida Sans"/>
              <a:cs typeface="Lucida Sans"/>
            </a:rPr>
            <a:t>Prevención</a:t>
          </a:r>
          <a:endParaRPr lang="es-EC" sz="1900" kern="1200" noProof="0" dirty="0">
            <a:latin typeface="Lucida Sans"/>
            <a:cs typeface="Lucida Sans"/>
          </a:endParaRPr>
        </a:p>
      </dsp:txBody>
      <dsp:txXfrm>
        <a:off x="959918" y="2844704"/>
        <a:ext cx="1775198" cy="842046"/>
      </dsp:txXfrm>
    </dsp:sp>
    <dsp:sp modelId="{B9D88373-1952-1A43-9D23-154DA7008FC6}">
      <dsp:nvSpPr>
        <dsp:cNvPr id="0" name=""/>
        <dsp:cNvSpPr/>
      </dsp:nvSpPr>
      <dsp:spPr>
        <a:xfrm>
          <a:off x="470456" y="1196235"/>
          <a:ext cx="1866304" cy="933152"/>
        </a:xfrm>
        <a:prstGeom prst="roundRect">
          <a:avLst/>
        </a:prstGeom>
        <a:gradFill rotWithShape="0">
          <a:gsLst>
            <a:gs pos="0">
              <a:schemeClr val="accent1">
                <a:hueOff val="0"/>
                <a:satOff val="0"/>
                <a:lumOff val="0"/>
                <a:alphaOff val="0"/>
                <a:tint val="83000"/>
                <a:shade val="100000"/>
                <a:alpha val="100000"/>
                <a:hueMod val="100000"/>
                <a:satMod val="220000"/>
                <a:lumMod val="90000"/>
              </a:schemeClr>
            </a:gs>
            <a:gs pos="76000">
              <a:schemeClr val="accent1">
                <a:hueOff val="0"/>
                <a:satOff val="0"/>
                <a:lumOff val="0"/>
                <a:alphaOff val="0"/>
                <a:shade val="100000"/>
              </a:schemeClr>
            </a:gs>
            <a:gs pos="100000">
              <a:schemeClr val="accent1">
                <a:hueOff val="0"/>
                <a:satOff val="0"/>
                <a:lumOff val="0"/>
                <a:alphaOff val="0"/>
                <a:shade val="93000"/>
                <a:alpha val="100000"/>
                <a:satMod val="100000"/>
                <a:lumMod val="93000"/>
              </a:schemeClr>
            </a:gs>
          </a:gsLst>
          <a:path path="circle">
            <a:fillToRect l="15000" t="15000" r="100000" b="100000"/>
          </a:path>
        </a:gradFill>
        <a:ln>
          <a:noFill/>
        </a:ln>
        <a:effectLst>
          <a:outerShdw blurRad="381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EC" sz="1900" kern="1200" noProof="0" dirty="0" smtClean="0">
              <a:latin typeface="Lucida Sans"/>
              <a:cs typeface="Lucida Sans"/>
            </a:rPr>
            <a:t>Mitigación</a:t>
          </a:r>
          <a:endParaRPr lang="es-EC" sz="1900" kern="1200" noProof="0" dirty="0">
            <a:latin typeface="Lucida Sans"/>
            <a:cs typeface="Lucida Sans"/>
          </a:endParaRPr>
        </a:p>
      </dsp:txBody>
      <dsp:txXfrm>
        <a:off x="516009" y="1241788"/>
        <a:ext cx="1775198" cy="8420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8A7414-DA86-6F4B-9BE2-343D705A5F8B}">
      <dsp:nvSpPr>
        <dsp:cNvPr id="0" name=""/>
        <dsp:cNvSpPr/>
      </dsp:nvSpPr>
      <dsp:spPr>
        <a:xfrm>
          <a:off x="0" y="0"/>
          <a:ext cx="8542421" cy="1820779"/>
        </a:xfrm>
        <a:prstGeom prst="rect">
          <a:avLst/>
        </a:prstGeom>
        <a:solidFill>
          <a:schemeClr val="accent1">
            <a:shade val="90000"/>
            <a:hueOff val="0"/>
            <a:satOff val="0"/>
            <a:lumOff val="0"/>
            <a:alphaOff val="0"/>
          </a:schemeClr>
        </a:solidFill>
        <a:ln>
          <a:noFill/>
        </a:ln>
        <a:effectLst>
          <a:outerShdw blurRad="38100" dist="38100" dir="5400000" rotWithShape="0">
            <a:srgbClr val="000000">
              <a:alpha val="35000"/>
            </a:srgbClr>
          </a:outerShdw>
        </a:effectLst>
      </dsp:spPr>
      <dsp:style>
        <a:lnRef idx="0">
          <a:scrgbClr r="0" g="0" b="0"/>
        </a:lnRef>
        <a:fillRef idx="1">
          <a:scrgbClr r="0" g="0" b="0"/>
        </a:fillRef>
        <a:effectRef idx="2">
          <a:scrgbClr r="0" g="0" b="0"/>
        </a:effectRef>
        <a:fontRef idx="minor"/>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s-EC" sz="3300" kern="1200" noProof="0" dirty="0" smtClean="0">
              <a:latin typeface="Calibri"/>
              <a:cs typeface="Calibri"/>
            </a:rPr>
            <a:t>Preparación de emergencia para los programas de EAN</a:t>
          </a:r>
        </a:p>
        <a:p>
          <a:pPr lvl="0" algn="ctr" defTabSz="1466850">
            <a:lnSpc>
              <a:spcPct val="90000"/>
            </a:lnSpc>
            <a:spcBef>
              <a:spcPct val="0"/>
            </a:spcBef>
            <a:spcAft>
              <a:spcPct val="35000"/>
            </a:spcAft>
          </a:pPr>
          <a:endParaRPr lang="en-US" sz="3300" kern="1200" dirty="0">
            <a:latin typeface="Calibri"/>
            <a:cs typeface="Calibri"/>
          </a:endParaRPr>
        </a:p>
      </dsp:txBody>
      <dsp:txXfrm>
        <a:off x="0" y="0"/>
        <a:ext cx="8542421" cy="1820779"/>
      </dsp:txXfrm>
    </dsp:sp>
    <dsp:sp modelId="{B10A3285-821E-C044-9F4D-DAD9A7CFC469}">
      <dsp:nvSpPr>
        <dsp:cNvPr id="0" name=""/>
        <dsp:cNvSpPr/>
      </dsp:nvSpPr>
      <dsp:spPr>
        <a:xfrm>
          <a:off x="4833" y="1820779"/>
          <a:ext cx="1812683" cy="3823636"/>
        </a:xfrm>
        <a:prstGeom prst="rect">
          <a:avLst/>
        </a:prstGeom>
        <a:gradFill rotWithShape="0">
          <a:gsLst>
            <a:gs pos="0">
              <a:schemeClr val="accent1">
                <a:shade val="80000"/>
                <a:hueOff val="0"/>
                <a:satOff val="0"/>
                <a:lumOff val="0"/>
                <a:alphaOff val="0"/>
                <a:tint val="83000"/>
                <a:shade val="100000"/>
                <a:alpha val="100000"/>
                <a:hueMod val="100000"/>
                <a:satMod val="220000"/>
                <a:lumMod val="90000"/>
              </a:schemeClr>
            </a:gs>
            <a:gs pos="76000">
              <a:schemeClr val="accent1">
                <a:shade val="80000"/>
                <a:hueOff val="0"/>
                <a:satOff val="0"/>
                <a:lumOff val="0"/>
                <a:alphaOff val="0"/>
                <a:shade val="100000"/>
              </a:schemeClr>
            </a:gs>
            <a:gs pos="100000">
              <a:schemeClr val="accent1">
                <a:shade val="80000"/>
                <a:hueOff val="0"/>
                <a:satOff val="0"/>
                <a:lumOff val="0"/>
                <a:alphaOff val="0"/>
                <a:shade val="93000"/>
                <a:alpha val="100000"/>
                <a:satMod val="100000"/>
                <a:lumMod val="93000"/>
              </a:schemeClr>
            </a:gs>
          </a:gsLst>
          <a:path path="circle">
            <a:fillToRect l="15000" t="15000" r="100000" b="100000"/>
          </a:path>
        </a:gradFill>
        <a:ln>
          <a:noFill/>
        </a:ln>
        <a:effectLst>
          <a:outerShdw blurRad="381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t" anchorCtr="0">
          <a:noAutofit/>
        </a:bodyPr>
        <a:lstStyle/>
        <a:p>
          <a:pPr lvl="0" algn="ctr" defTabSz="889000">
            <a:lnSpc>
              <a:spcPct val="90000"/>
            </a:lnSpc>
            <a:spcBef>
              <a:spcPct val="0"/>
            </a:spcBef>
            <a:spcAft>
              <a:spcPct val="35000"/>
            </a:spcAft>
          </a:pPr>
          <a:r>
            <a:rPr lang="es-EC" sz="2000" b="1" kern="1200" noProof="0" dirty="0" smtClean="0">
              <a:latin typeface="Calibri"/>
              <a:cs typeface="Calibri"/>
            </a:rPr>
            <a:t>Coordinación</a:t>
          </a:r>
          <a:endParaRPr lang="es-EC" sz="2000" b="1" kern="1200" noProof="0" dirty="0">
            <a:latin typeface="Calibri"/>
            <a:cs typeface="Calibri"/>
          </a:endParaRPr>
        </a:p>
        <a:p>
          <a:pPr marL="171450" lvl="1" indent="-171450" algn="l" defTabSz="800100">
            <a:lnSpc>
              <a:spcPct val="90000"/>
            </a:lnSpc>
            <a:spcBef>
              <a:spcPct val="0"/>
            </a:spcBef>
            <a:spcAft>
              <a:spcPct val="15000"/>
            </a:spcAft>
            <a:buChar char="••"/>
          </a:pPr>
          <a:r>
            <a:rPr lang="es-EC" sz="1800" kern="1200" noProof="0" dirty="0" smtClean="0">
              <a:latin typeface="Calibri"/>
              <a:cs typeface="Calibri"/>
            </a:rPr>
            <a:t>Establecer mecanismos de coordinación</a:t>
          </a:r>
          <a:endParaRPr lang="es-EC" sz="1600" kern="1200" noProof="0" dirty="0">
            <a:latin typeface="Calibri"/>
            <a:cs typeface="Calibri"/>
          </a:endParaRPr>
        </a:p>
        <a:p>
          <a:pPr marL="171450" lvl="1" indent="-171450" algn="l" defTabSz="800100">
            <a:lnSpc>
              <a:spcPct val="90000"/>
            </a:lnSpc>
            <a:spcBef>
              <a:spcPct val="0"/>
            </a:spcBef>
            <a:spcAft>
              <a:spcPct val="15000"/>
            </a:spcAft>
            <a:buChar char="••"/>
          </a:pPr>
          <a:r>
            <a:rPr lang="es-EC" sz="1800" kern="1200" noProof="0" dirty="0" smtClean="0">
              <a:latin typeface="Calibri"/>
              <a:cs typeface="Calibri"/>
            </a:rPr>
            <a:t>Acordar las formas de trabajo</a:t>
          </a:r>
          <a:endParaRPr lang="es-EC" sz="1800" kern="1200" noProof="0" dirty="0">
            <a:latin typeface="Calibri"/>
            <a:cs typeface="Calibri"/>
          </a:endParaRPr>
        </a:p>
        <a:p>
          <a:pPr marL="171450" lvl="1" indent="-171450" algn="l" defTabSz="800100">
            <a:lnSpc>
              <a:spcPct val="90000"/>
            </a:lnSpc>
            <a:spcBef>
              <a:spcPct val="0"/>
            </a:spcBef>
            <a:spcAft>
              <a:spcPct val="15000"/>
            </a:spcAft>
            <a:buChar char="••"/>
          </a:pPr>
          <a:r>
            <a:rPr lang="es-EC" sz="1800" kern="1200" noProof="0" dirty="0" smtClean="0">
              <a:latin typeface="Calibri"/>
              <a:cs typeface="Calibri"/>
            </a:rPr>
            <a:t>Colaborar con la preparación con el gobierno, ONGs internacionales, ONGs locales y OBCs</a:t>
          </a:r>
          <a:endParaRPr lang="es-EC" sz="1800" kern="1200" noProof="0" dirty="0">
            <a:latin typeface="Calibri"/>
            <a:cs typeface="Calibri"/>
          </a:endParaRPr>
        </a:p>
      </dsp:txBody>
      <dsp:txXfrm>
        <a:off x="4833" y="1820779"/>
        <a:ext cx="1812683" cy="3823636"/>
      </dsp:txXfrm>
    </dsp:sp>
    <dsp:sp modelId="{17CA1D27-E717-8542-8FDB-3B1F8C29202E}">
      <dsp:nvSpPr>
        <dsp:cNvPr id="0" name=""/>
        <dsp:cNvSpPr/>
      </dsp:nvSpPr>
      <dsp:spPr>
        <a:xfrm>
          <a:off x="1817516" y="1820779"/>
          <a:ext cx="1558329" cy="3823636"/>
        </a:xfrm>
        <a:prstGeom prst="rect">
          <a:avLst/>
        </a:prstGeom>
        <a:gradFill rotWithShape="0">
          <a:gsLst>
            <a:gs pos="0">
              <a:schemeClr val="accent1">
                <a:shade val="80000"/>
                <a:hueOff val="0"/>
                <a:satOff val="-16346"/>
                <a:lumOff val="9511"/>
                <a:alphaOff val="0"/>
                <a:tint val="83000"/>
                <a:shade val="100000"/>
                <a:alpha val="100000"/>
                <a:hueMod val="100000"/>
                <a:satMod val="220000"/>
                <a:lumMod val="90000"/>
              </a:schemeClr>
            </a:gs>
            <a:gs pos="76000">
              <a:schemeClr val="accent1">
                <a:shade val="80000"/>
                <a:hueOff val="0"/>
                <a:satOff val="-16346"/>
                <a:lumOff val="9511"/>
                <a:alphaOff val="0"/>
                <a:shade val="100000"/>
              </a:schemeClr>
            </a:gs>
            <a:gs pos="100000">
              <a:schemeClr val="accent1">
                <a:shade val="80000"/>
                <a:hueOff val="0"/>
                <a:satOff val="-16346"/>
                <a:lumOff val="9511"/>
                <a:alphaOff val="0"/>
                <a:shade val="93000"/>
                <a:alpha val="100000"/>
                <a:satMod val="100000"/>
                <a:lumMod val="93000"/>
              </a:schemeClr>
            </a:gs>
          </a:gsLst>
          <a:path path="circle">
            <a:fillToRect l="15000" t="15000" r="100000" b="100000"/>
          </a:path>
        </a:gradFill>
        <a:ln>
          <a:noFill/>
        </a:ln>
        <a:effectLst>
          <a:outerShdw blurRad="381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t" anchorCtr="0">
          <a:noAutofit/>
        </a:bodyPr>
        <a:lstStyle/>
        <a:p>
          <a:pPr lvl="0" algn="ctr" defTabSz="755650">
            <a:lnSpc>
              <a:spcPct val="90000"/>
            </a:lnSpc>
            <a:spcBef>
              <a:spcPct val="0"/>
            </a:spcBef>
            <a:spcAft>
              <a:spcPct val="35000"/>
            </a:spcAft>
          </a:pPr>
          <a:r>
            <a:rPr lang="es-EC" sz="1700" b="1" kern="1200" noProof="0" dirty="0" smtClean="0">
              <a:latin typeface="Calibri"/>
              <a:cs typeface="Calibri"/>
            </a:rPr>
            <a:t>Dotación de personal</a:t>
          </a:r>
          <a:endParaRPr lang="es-EC" sz="1700" b="1" kern="1200" noProof="0" dirty="0">
            <a:latin typeface="Calibri"/>
            <a:cs typeface="Calibri"/>
          </a:endParaRPr>
        </a:p>
        <a:p>
          <a:pPr marL="171450" lvl="1" indent="-171450" algn="l" defTabSz="755650">
            <a:lnSpc>
              <a:spcPct val="90000"/>
            </a:lnSpc>
            <a:spcBef>
              <a:spcPct val="0"/>
            </a:spcBef>
            <a:spcAft>
              <a:spcPct val="15000"/>
            </a:spcAft>
            <a:buChar char="••"/>
          </a:pPr>
          <a:r>
            <a:rPr lang="es-EC" sz="1700" kern="1200" noProof="0" dirty="0" smtClean="0">
              <a:latin typeface="Calibri"/>
              <a:cs typeface="Calibri"/>
            </a:rPr>
            <a:t>Identificación del personal potencial</a:t>
          </a:r>
          <a:endParaRPr lang="es-EC" sz="1700" kern="1200" noProof="0" dirty="0">
            <a:latin typeface="Calibri"/>
            <a:cs typeface="Calibri"/>
          </a:endParaRPr>
        </a:p>
        <a:p>
          <a:pPr marL="171450" lvl="1" indent="-171450" algn="l" defTabSz="755650">
            <a:lnSpc>
              <a:spcPct val="90000"/>
            </a:lnSpc>
            <a:spcBef>
              <a:spcPct val="0"/>
            </a:spcBef>
            <a:spcAft>
              <a:spcPct val="15000"/>
            </a:spcAft>
            <a:buChar char="••"/>
          </a:pPr>
          <a:r>
            <a:rPr lang="es-EC" sz="1700" kern="1200" noProof="0" dirty="0" smtClean="0">
              <a:latin typeface="Calibri"/>
              <a:cs typeface="Calibri"/>
            </a:rPr>
            <a:t>Evaluación de competencias</a:t>
          </a:r>
          <a:endParaRPr lang="es-EC" sz="1700" kern="1200" noProof="0" dirty="0">
            <a:latin typeface="Calibri"/>
            <a:cs typeface="Calibri"/>
          </a:endParaRPr>
        </a:p>
        <a:p>
          <a:pPr marL="171450" lvl="1" indent="-171450" algn="l" defTabSz="755650">
            <a:lnSpc>
              <a:spcPct val="90000"/>
            </a:lnSpc>
            <a:spcBef>
              <a:spcPct val="0"/>
            </a:spcBef>
            <a:spcAft>
              <a:spcPct val="15000"/>
            </a:spcAft>
            <a:buChar char="••"/>
          </a:pPr>
          <a:r>
            <a:rPr lang="es-EC" sz="1700" kern="1200" noProof="0" dirty="0" smtClean="0">
              <a:latin typeface="Calibri"/>
              <a:cs typeface="Calibri"/>
            </a:rPr>
            <a:t>Brindar capacitación</a:t>
          </a:r>
          <a:endParaRPr lang="es-EC" sz="1700" kern="1200" noProof="0" dirty="0">
            <a:latin typeface="Calibri"/>
            <a:cs typeface="Calibri"/>
          </a:endParaRPr>
        </a:p>
        <a:p>
          <a:pPr marL="171450" lvl="1" indent="-171450" algn="l" defTabSz="755650">
            <a:lnSpc>
              <a:spcPct val="90000"/>
            </a:lnSpc>
            <a:spcBef>
              <a:spcPct val="0"/>
            </a:spcBef>
            <a:spcAft>
              <a:spcPct val="15000"/>
            </a:spcAft>
            <a:buChar char="••"/>
          </a:pPr>
          <a:r>
            <a:rPr lang="es-EC" sz="1700" kern="1200" noProof="0" dirty="0" smtClean="0">
              <a:latin typeface="Calibri"/>
              <a:cs typeface="Calibri"/>
            </a:rPr>
            <a:t>Descripciones escritas de cada posición</a:t>
          </a:r>
          <a:endParaRPr lang="es-EC" sz="1800" kern="1200" noProof="0" dirty="0">
            <a:latin typeface="Calibri"/>
            <a:cs typeface="Calibri"/>
          </a:endParaRPr>
        </a:p>
        <a:p>
          <a:pPr marL="171450" lvl="1" indent="-171450" algn="l" defTabSz="755650">
            <a:lnSpc>
              <a:spcPct val="90000"/>
            </a:lnSpc>
            <a:spcBef>
              <a:spcPct val="0"/>
            </a:spcBef>
            <a:spcAft>
              <a:spcPct val="15000"/>
            </a:spcAft>
            <a:buChar char="••"/>
          </a:pPr>
          <a:r>
            <a:rPr lang="es-EC" sz="1700" kern="1200" noProof="0" dirty="0" smtClean="0">
              <a:latin typeface="Calibri"/>
              <a:cs typeface="Calibri"/>
            </a:rPr>
            <a:t>Organigrama establecido</a:t>
          </a:r>
          <a:endParaRPr lang="es-EC" sz="1800" kern="1200" noProof="0" dirty="0">
            <a:latin typeface="Calibri"/>
            <a:cs typeface="Calibri"/>
          </a:endParaRPr>
        </a:p>
      </dsp:txBody>
      <dsp:txXfrm>
        <a:off x="1817516" y="1820779"/>
        <a:ext cx="1558329" cy="3823636"/>
      </dsp:txXfrm>
    </dsp:sp>
    <dsp:sp modelId="{944E717E-66C2-944D-807B-C547188A47CE}">
      <dsp:nvSpPr>
        <dsp:cNvPr id="0" name=""/>
        <dsp:cNvSpPr/>
      </dsp:nvSpPr>
      <dsp:spPr>
        <a:xfrm>
          <a:off x="3375846" y="1820779"/>
          <a:ext cx="1720580" cy="3823636"/>
        </a:xfrm>
        <a:prstGeom prst="rect">
          <a:avLst/>
        </a:prstGeom>
        <a:gradFill rotWithShape="0">
          <a:gsLst>
            <a:gs pos="0">
              <a:schemeClr val="accent1">
                <a:shade val="80000"/>
                <a:hueOff val="0"/>
                <a:satOff val="-32693"/>
                <a:lumOff val="19022"/>
                <a:alphaOff val="0"/>
                <a:tint val="83000"/>
                <a:shade val="100000"/>
                <a:alpha val="100000"/>
                <a:hueMod val="100000"/>
                <a:satMod val="220000"/>
                <a:lumMod val="90000"/>
              </a:schemeClr>
            </a:gs>
            <a:gs pos="76000">
              <a:schemeClr val="accent1">
                <a:shade val="80000"/>
                <a:hueOff val="0"/>
                <a:satOff val="-32693"/>
                <a:lumOff val="19022"/>
                <a:alphaOff val="0"/>
                <a:shade val="100000"/>
              </a:schemeClr>
            </a:gs>
            <a:gs pos="100000">
              <a:schemeClr val="accent1">
                <a:shade val="80000"/>
                <a:hueOff val="0"/>
                <a:satOff val="-32693"/>
                <a:lumOff val="19022"/>
                <a:alphaOff val="0"/>
                <a:shade val="93000"/>
                <a:alpha val="100000"/>
                <a:satMod val="100000"/>
                <a:lumMod val="93000"/>
              </a:schemeClr>
            </a:gs>
          </a:gsLst>
          <a:path path="circle">
            <a:fillToRect l="15000" t="15000" r="100000" b="100000"/>
          </a:path>
        </a:gradFill>
        <a:ln>
          <a:noFill/>
        </a:ln>
        <a:effectLst>
          <a:outerShdw blurRad="381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t" anchorCtr="0">
          <a:noAutofit/>
        </a:bodyPr>
        <a:lstStyle/>
        <a:p>
          <a:pPr lvl="0" algn="ctr" defTabSz="755650">
            <a:lnSpc>
              <a:spcPct val="90000"/>
            </a:lnSpc>
            <a:spcBef>
              <a:spcPct val="0"/>
            </a:spcBef>
            <a:spcAft>
              <a:spcPct val="35000"/>
            </a:spcAft>
          </a:pPr>
          <a:r>
            <a:rPr lang="es-EC" sz="1700" b="1" kern="1200" noProof="0" dirty="0" smtClean="0">
              <a:latin typeface="Calibri"/>
              <a:cs typeface="Calibri"/>
            </a:rPr>
            <a:t>Sistemas y herramientas</a:t>
          </a:r>
          <a:endParaRPr lang="es-EC" sz="1700" b="1" kern="1200" noProof="0" dirty="0"/>
        </a:p>
        <a:p>
          <a:pPr marL="171450" lvl="1" indent="-171450" algn="l" defTabSz="711200">
            <a:lnSpc>
              <a:spcPct val="90000"/>
            </a:lnSpc>
            <a:spcBef>
              <a:spcPct val="0"/>
            </a:spcBef>
            <a:spcAft>
              <a:spcPct val="15000"/>
            </a:spcAft>
            <a:buChar char="••"/>
          </a:pPr>
          <a:r>
            <a:rPr lang="es-EC" sz="1600" kern="1200" noProof="0" dirty="0" smtClean="0">
              <a:latin typeface="Calibri"/>
              <a:cs typeface="Calibri"/>
            </a:rPr>
            <a:t>Establecer herramientas de M&amp;E, administración, formularios, etc.</a:t>
          </a:r>
          <a:endParaRPr lang="es-EC" sz="1600" kern="1200" noProof="0" dirty="0">
            <a:latin typeface="Calibri"/>
            <a:cs typeface="Calibri"/>
          </a:endParaRPr>
        </a:p>
        <a:p>
          <a:pPr marL="171450" lvl="1" indent="-171450" algn="l" defTabSz="711200">
            <a:lnSpc>
              <a:spcPct val="90000"/>
            </a:lnSpc>
            <a:spcBef>
              <a:spcPct val="0"/>
            </a:spcBef>
            <a:spcAft>
              <a:spcPct val="15000"/>
            </a:spcAft>
            <a:buChar char="••"/>
          </a:pPr>
          <a:r>
            <a:rPr lang="es-EC" sz="1600" kern="1200" noProof="0" dirty="0" smtClean="0">
              <a:latin typeface="Calibri"/>
              <a:cs typeface="Calibri"/>
            </a:rPr>
            <a:t>Traducir la guía principal</a:t>
          </a:r>
          <a:endParaRPr lang="es-EC" sz="1600" kern="1200" noProof="0" dirty="0">
            <a:latin typeface="Calibri"/>
            <a:cs typeface="Calibri"/>
          </a:endParaRPr>
        </a:p>
        <a:p>
          <a:pPr marL="171450" lvl="1" indent="-171450" algn="l" defTabSz="711200">
            <a:lnSpc>
              <a:spcPct val="90000"/>
            </a:lnSpc>
            <a:spcBef>
              <a:spcPct val="0"/>
            </a:spcBef>
            <a:spcAft>
              <a:spcPct val="15000"/>
            </a:spcAft>
            <a:buChar char="••"/>
          </a:pPr>
          <a:r>
            <a:rPr lang="es-EC" sz="1600" kern="1200" noProof="0" dirty="0" smtClean="0">
              <a:latin typeface="Calibri"/>
              <a:cs typeface="Calibri"/>
            </a:rPr>
            <a:t>Incluirlos en la capacitación para que todos sepan como utilizarlas </a:t>
          </a:r>
          <a:endParaRPr lang="es-EC" sz="1600" kern="1200" noProof="0" dirty="0">
            <a:latin typeface="Calibri"/>
            <a:cs typeface="Calibri"/>
          </a:endParaRPr>
        </a:p>
        <a:p>
          <a:pPr marL="171450" lvl="1" indent="-171450" algn="l" defTabSz="711200">
            <a:lnSpc>
              <a:spcPct val="90000"/>
            </a:lnSpc>
            <a:spcBef>
              <a:spcPct val="0"/>
            </a:spcBef>
            <a:spcAft>
              <a:spcPct val="15000"/>
            </a:spcAft>
            <a:buChar char="••"/>
          </a:pPr>
          <a:r>
            <a:rPr lang="es-EC" sz="1600" kern="1200" noProof="0" dirty="0" smtClean="0">
              <a:latin typeface="Calibri"/>
              <a:cs typeface="Calibri"/>
            </a:rPr>
            <a:t>Armonizar con otros actores</a:t>
          </a:r>
          <a:endParaRPr lang="en-US" sz="1800" kern="1200" dirty="0">
            <a:latin typeface="Calibri"/>
            <a:cs typeface="Calibri"/>
          </a:endParaRPr>
        </a:p>
      </dsp:txBody>
      <dsp:txXfrm>
        <a:off x="3375846" y="1820779"/>
        <a:ext cx="1720580" cy="3823636"/>
      </dsp:txXfrm>
    </dsp:sp>
    <dsp:sp modelId="{0FA5A525-1A35-704C-AFC8-1F01CDAB3DA4}">
      <dsp:nvSpPr>
        <dsp:cNvPr id="0" name=""/>
        <dsp:cNvSpPr/>
      </dsp:nvSpPr>
      <dsp:spPr>
        <a:xfrm>
          <a:off x="5096426" y="1820779"/>
          <a:ext cx="1720580" cy="3823636"/>
        </a:xfrm>
        <a:prstGeom prst="rect">
          <a:avLst/>
        </a:prstGeom>
        <a:gradFill rotWithShape="0">
          <a:gsLst>
            <a:gs pos="0">
              <a:schemeClr val="accent1">
                <a:shade val="80000"/>
                <a:hueOff val="0"/>
                <a:satOff val="-49039"/>
                <a:lumOff val="28533"/>
                <a:alphaOff val="0"/>
                <a:tint val="83000"/>
                <a:shade val="100000"/>
                <a:alpha val="100000"/>
                <a:hueMod val="100000"/>
                <a:satMod val="220000"/>
                <a:lumMod val="90000"/>
              </a:schemeClr>
            </a:gs>
            <a:gs pos="76000">
              <a:schemeClr val="accent1">
                <a:shade val="80000"/>
                <a:hueOff val="0"/>
                <a:satOff val="-49039"/>
                <a:lumOff val="28533"/>
                <a:alphaOff val="0"/>
                <a:shade val="100000"/>
              </a:schemeClr>
            </a:gs>
            <a:gs pos="100000">
              <a:schemeClr val="accent1">
                <a:shade val="80000"/>
                <a:hueOff val="0"/>
                <a:satOff val="-49039"/>
                <a:lumOff val="28533"/>
                <a:alphaOff val="0"/>
                <a:shade val="93000"/>
                <a:alpha val="100000"/>
                <a:satMod val="100000"/>
                <a:lumMod val="93000"/>
              </a:schemeClr>
            </a:gs>
          </a:gsLst>
          <a:path path="circle">
            <a:fillToRect l="15000" t="15000" r="100000" b="100000"/>
          </a:path>
        </a:gradFill>
        <a:ln>
          <a:noFill/>
        </a:ln>
        <a:effectLst>
          <a:outerShdw blurRad="381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t" anchorCtr="0">
          <a:noAutofit/>
        </a:bodyPr>
        <a:lstStyle/>
        <a:p>
          <a:pPr lvl="0" algn="ctr" defTabSz="889000">
            <a:lnSpc>
              <a:spcPct val="90000"/>
            </a:lnSpc>
            <a:spcBef>
              <a:spcPct val="0"/>
            </a:spcBef>
            <a:spcAft>
              <a:spcPct val="35000"/>
            </a:spcAft>
          </a:pPr>
          <a:r>
            <a:rPr lang="es-EC" sz="2000" b="1" kern="1200" noProof="0" dirty="0" smtClean="0">
              <a:latin typeface="Calibri"/>
              <a:cs typeface="Calibri"/>
            </a:rPr>
            <a:t>Consideraciones logísticas</a:t>
          </a:r>
          <a:endParaRPr lang="es-EC" sz="2000" b="1" kern="1200" noProof="0" dirty="0"/>
        </a:p>
        <a:p>
          <a:pPr marL="171450" lvl="1" indent="-171450" algn="l" defTabSz="800100">
            <a:lnSpc>
              <a:spcPct val="90000"/>
            </a:lnSpc>
            <a:spcBef>
              <a:spcPct val="0"/>
            </a:spcBef>
            <a:spcAft>
              <a:spcPct val="15000"/>
            </a:spcAft>
            <a:buChar char="••"/>
          </a:pPr>
          <a:endParaRPr lang="es-EC" sz="1800" kern="1200" noProof="0" dirty="0">
            <a:latin typeface="Calibri"/>
            <a:cs typeface="Calibri"/>
          </a:endParaRPr>
        </a:p>
        <a:p>
          <a:pPr marL="171450" lvl="1" indent="-171450" algn="l" defTabSz="800100">
            <a:lnSpc>
              <a:spcPct val="90000"/>
            </a:lnSpc>
            <a:spcBef>
              <a:spcPct val="0"/>
            </a:spcBef>
            <a:spcAft>
              <a:spcPct val="15000"/>
            </a:spcAft>
            <a:buChar char="••"/>
          </a:pPr>
          <a:r>
            <a:rPr lang="es-EC" sz="1800" kern="1200" noProof="0" dirty="0" smtClean="0">
              <a:latin typeface="Calibri"/>
              <a:cs typeface="Calibri"/>
            </a:rPr>
            <a:t>Recursos</a:t>
          </a:r>
          <a:endParaRPr lang="es-EC" sz="1800" kern="1200" noProof="0" dirty="0">
            <a:latin typeface="Calibri"/>
            <a:cs typeface="Calibri"/>
          </a:endParaRPr>
        </a:p>
        <a:p>
          <a:pPr marL="171450" lvl="1" indent="-171450" algn="l" defTabSz="800100">
            <a:lnSpc>
              <a:spcPct val="90000"/>
            </a:lnSpc>
            <a:spcBef>
              <a:spcPct val="0"/>
            </a:spcBef>
            <a:spcAft>
              <a:spcPct val="15000"/>
            </a:spcAft>
            <a:buChar char="••"/>
          </a:pPr>
          <a:r>
            <a:rPr lang="es-EC" sz="1800" kern="1200" noProof="0" dirty="0" smtClean="0">
              <a:latin typeface="Calibri"/>
              <a:cs typeface="Calibri"/>
            </a:rPr>
            <a:t>Identificar los lugares potenciales</a:t>
          </a:r>
          <a:endParaRPr lang="es-EC" sz="1800" kern="1200" noProof="0" dirty="0">
            <a:latin typeface="Calibri"/>
            <a:cs typeface="Calibri"/>
          </a:endParaRPr>
        </a:p>
        <a:p>
          <a:pPr marL="171450" lvl="1" indent="-171450" algn="l" defTabSz="800100">
            <a:lnSpc>
              <a:spcPct val="90000"/>
            </a:lnSpc>
            <a:spcBef>
              <a:spcPct val="0"/>
            </a:spcBef>
            <a:spcAft>
              <a:spcPct val="15000"/>
            </a:spcAft>
            <a:buChar char="••"/>
          </a:pPr>
          <a:r>
            <a:rPr lang="es-EC" sz="1800" kern="1200" noProof="0" dirty="0" smtClean="0">
              <a:latin typeface="Calibri"/>
              <a:cs typeface="Calibri"/>
            </a:rPr>
            <a:t>Transporte</a:t>
          </a:r>
          <a:endParaRPr lang="es-EC" sz="1800" kern="1200" noProof="0" dirty="0">
            <a:latin typeface="Calibri"/>
            <a:cs typeface="Calibri"/>
          </a:endParaRPr>
        </a:p>
        <a:p>
          <a:pPr marL="171450" lvl="1" indent="-171450" algn="l" defTabSz="800100">
            <a:lnSpc>
              <a:spcPct val="90000"/>
            </a:lnSpc>
            <a:spcBef>
              <a:spcPct val="0"/>
            </a:spcBef>
            <a:spcAft>
              <a:spcPct val="15000"/>
            </a:spcAft>
            <a:buChar char="••"/>
          </a:pPr>
          <a:r>
            <a:rPr lang="es-EC" sz="1800" kern="1200" noProof="0" dirty="0" smtClean="0">
              <a:latin typeface="Calibri"/>
              <a:cs typeface="Calibri"/>
            </a:rPr>
            <a:t>Seguridad</a:t>
          </a:r>
          <a:endParaRPr lang="es-EC" sz="1800" kern="1200" noProof="0" dirty="0">
            <a:latin typeface="Calibri"/>
            <a:cs typeface="Calibri"/>
          </a:endParaRPr>
        </a:p>
      </dsp:txBody>
      <dsp:txXfrm>
        <a:off x="5096426" y="1820779"/>
        <a:ext cx="1720580" cy="3823636"/>
      </dsp:txXfrm>
    </dsp:sp>
    <dsp:sp modelId="{279977A6-0D2E-304B-B0A9-930EF33900BB}">
      <dsp:nvSpPr>
        <dsp:cNvPr id="0" name=""/>
        <dsp:cNvSpPr/>
      </dsp:nvSpPr>
      <dsp:spPr>
        <a:xfrm>
          <a:off x="6817007" y="1820779"/>
          <a:ext cx="1720580" cy="3823636"/>
        </a:xfrm>
        <a:prstGeom prst="rect">
          <a:avLst/>
        </a:prstGeom>
        <a:gradFill rotWithShape="0">
          <a:gsLst>
            <a:gs pos="0">
              <a:schemeClr val="accent1">
                <a:shade val="80000"/>
                <a:hueOff val="0"/>
                <a:satOff val="-65386"/>
                <a:lumOff val="38044"/>
                <a:alphaOff val="0"/>
                <a:tint val="83000"/>
                <a:shade val="100000"/>
                <a:alpha val="100000"/>
                <a:hueMod val="100000"/>
                <a:satMod val="220000"/>
                <a:lumMod val="90000"/>
              </a:schemeClr>
            </a:gs>
            <a:gs pos="76000">
              <a:schemeClr val="accent1">
                <a:shade val="80000"/>
                <a:hueOff val="0"/>
                <a:satOff val="-65386"/>
                <a:lumOff val="38044"/>
                <a:alphaOff val="0"/>
                <a:shade val="100000"/>
              </a:schemeClr>
            </a:gs>
            <a:gs pos="100000">
              <a:schemeClr val="accent1">
                <a:shade val="80000"/>
                <a:hueOff val="0"/>
                <a:satOff val="-65386"/>
                <a:lumOff val="38044"/>
                <a:alphaOff val="0"/>
                <a:shade val="93000"/>
                <a:alpha val="100000"/>
                <a:satMod val="100000"/>
                <a:lumMod val="93000"/>
              </a:schemeClr>
            </a:gs>
          </a:gsLst>
          <a:path path="circle">
            <a:fillToRect l="15000" t="15000" r="100000" b="100000"/>
          </a:path>
        </a:gradFill>
        <a:ln>
          <a:noFill/>
        </a:ln>
        <a:effectLst>
          <a:outerShdw blurRad="381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t" anchorCtr="0">
          <a:noAutofit/>
        </a:bodyPr>
        <a:lstStyle/>
        <a:p>
          <a:pPr lvl="0" algn="ctr" defTabSz="889000">
            <a:lnSpc>
              <a:spcPct val="90000"/>
            </a:lnSpc>
            <a:spcBef>
              <a:spcPct val="0"/>
            </a:spcBef>
            <a:spcAft>
              <a:spcPct val="35000"/>
            </a:spcAft>
          </a:pPr>
          <a:r>
            <a:rPr lang="es-EC" sz="2000" b="1" kern="1200" noProof="0" dirty="0" smtClean="0">
              <a:latin typeface="Calibri"/>
              <a:cs typeface="Calibri"/>
            </a:rPr>
            <a:t>Recursos financieros</a:t>
          </a:r>
          <a:endParaRPr lang="es-EC" sz="2000" b="1" kern="1200" noProof="0" dirty="0">
            <a:latin typeface="Calibri"/>
            <a:cs typeface="Calibri"/>
          </a:endParaRPr>
        </a:p>
        <a:p>
          <a:pPr marL="171450" lvl="1" indent="-171450" algn="l" defTabSz="733425">
            <a:lnSpc>
              <a:spcPct val="90000"/>
            </a:lnSpc>
            <a:spcBef>
              <a:spcPct val="0"/>
            </a:spcBef>
            <a:spcAft>
              <a:spcPct val="15000"/>
            </a:spcAft>
            <a:buChar char="••"/>
          </a:pPr>
          <a:r>
            <a:rPr lang="es-EC" sz="1650" b="0" kern="1200" noProof="0" dirty="0" smtClean="0">
              <a:latin typeface="Calibri"/>
              <a:cs typeface="Calibri"/>
            </a:rPr>
            <a:t>Necesidades financieras para cubrir los costos logísticos, de personal, requerimientos de espacio, transporte, etc.</a:t>
          </a:r>
          <a:endParaRPr lang="es-EC" sz="1650" b="0" kern="1200" noProof="0" dirty="0">
            <a:latin typeface="Calibri"/>
            <a:cs typeface="Calibri"/>
          </a:endParaRPr>
        </a:p>
        <a:p>
          <a:pPr marL="171450" lvl="1" indent="-171450" algn="l" defTabSz="733425">
            <a:lnSpc>
              <a:spcPct val="90000"/>
            </a:lnSpc>
            <a:spcBef>
              <a:spcPct val="0"/>
            </a:spcBef>
            <a:spcAft>
              <a:spcPct val="15000"/>
            </a:spcAft>
            <a:buChar char="••"/>
          </a:pPr>
          <a:r>
            <a:rPr lang="es-EC" sz="1650" b="0" kern="1200" noProof="0" dirty="0" smtClean="0">
              <a:latin typeface="Calibri"/>
              <a:cs typeface="Calibri"/>
            </a:rPr>
            <a:t>Donantes potenciales y fuentes de financiamiento</a:t>
          </a:r>
          <a:endParaRPr lang="es-EC" sz="1650" b="0" kern="1200" noProof="0" dirty="0">
            <a:latin typeface="Calibri"/>
            <a:cs typeface="Calibri"/>
          </a:endParaRPr>
        </a:p>
      </dsp:txBody>
      <dsp:txXfrm>
        <a:off x="6817007" y="1820779"/>
        <a:ext cx="1720580" cy="3823636"/>
      </dsp:txXfrm>
    </dsp:sp>
    <dsp:sp modelId="{C95DA124-87ED-6C40-B0DA-5ECF069DBC7E}">
      <dsp:nvSpPr>
        <dsp:cNvPr id="0" name=""/>
        <dsp:cNvSpPr/>
      </dsp:nvSpPr>
      <dsp:spPr>
        <a:xfrm>
          <a:off x="0" y="5644415"/>
          <a:ext cx="8542421" cy="424848"/>
        </a:xfrm>
        <a:prstGeom prst="rect">
          <a:avLst/>
        </a:prstGeom>
        <a:solidFill>
          <a:schemeClr val="accent1">
            <a:shade val="90000"/>
            <a:hueOff val="0"/>
            <a:satOff val="0"/>
            <a:lumOff val="0"/>
            <a:alphaOff val="0"/>
          </a:schemeClr>
        </a:solidFill>
        <a:ln>
          <a:noFill/>
        </a:ln>
        <a:effectLst>
          <a:outerShdw blurRad="38100" dist="38100" dir="5400000" rotWithShape="0">
            <a:srgbClr val="000000">
              <a:alpha val="35000"/>
            </a:srgbClr>
          </a:outerShdw>
        </a:effectLst>
      </dsp:spPr>
      <dsp:style>
        <a:lnRef idx="0">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34C4CA-29D4-D04D-9409-54427E354EF6}" type="datetimeFigureOut">
              <a:rPr lang="en-US" smtClean="0"/>
              <a:pPr/>
              <a:t>5/21/2013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A2D839-ED5B-B849-82FE-61F627256B91}" type="slidenum">
              <a:rPr lang="en-US" smtClean="0"/>
              <a:pPr/>
              <a:t>‹Nº›</a:t>
            </a:fld>
            <a:endParaRPr lang="en-US" dirty="0"/>
          </a:p>
        </p:txBody>
      </p:sp>
    </p:spTree>
    <p:extLst>
      <p:ext uri="{BB962C8B-B14F-4D97-AF65-F5344CB8AC3E}">
        <p14:creationId xmlns:p14="http://schemas.microsoft.com/office/powerpoint/2010/main" val="129377692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A2D839-ED5B-B849-82FE-61F627256B91}" type="slidenum">
              <a:rPr lang="en-US" smtClean="0"/>
              <a:pPr/>
              <a:t>1</a:t>
            </a:fld>
            <a:endParaRPr lang="en-US" dirty="0"/>
          </a:p>
        </p:txBody>
      </p:sp>
    </p:spTree>
    <p:extLst>
      <p:ext uri="{BB962C8B-B14F-4D97-AF65-F5344CB8AC3E}">
        <p14:creationId xmlns:p14="http://schemas.microsoft.com/office/powerpoint/2010/main" val="15872850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C" dirty="0"/>
          </a:p>
        </p:txBody>
      </p:sp>
      <p:sp>
        <p:nvSpPr>
          <p:cNvPr id="4" name="3 Marcador de número de diapositiva"/>
          <p:cNvSpPr>
            <a:spLocks noGrp="1"/>
          </p:cNvSpPr>
          <p:nvPr>
            <p:ph type="sldNum" sz="quarter" idx="10"/>
          </p:nvPr>
        </p:nvSpPr>
        <p:spPr/>
        <p:txBody>
          <a:bodyPr/>
          <a:lstStyle/>
          <a:p>
            <a:fld id="{DFA2D839-ED5B-B849-82FE-61F627256B91}" type="slidenum">
              <a:rPr lang="en-US" smtClean="0"/>
              <a:pPr/>
              <a:t>12</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C" noProof="0" dirty="0" smtClean="0"/>
              <a:t>Estos son los cinco elementos esenciales y los fundamentos</a:t>
            </a:r>
            <a:r>
              <a:rPr lang="es-EC" baseline="0" noProof="0" dirty="0" smtClean="0"/>
              <a:t> que le permiten planificar las actividades del espacio amigable para la niñez que desea crear en caso de presentarse una emergencia.</a:t>
            </a:r>
            <a:endParaRPr lang="es-EC" noProof="0" dirty="0"/>
          </a:p>
        </p:txBody>
      </p:sp>
      <p:sp>
        <p:nvSpPr>
          <p:cNvPr id="4" name="Slide Number Placeholder 3"/>
          <p:cNvSpPr>
            <a:spLocks noGrp="1"/>
          </p:cNvSpPr>
          <p:nvPr>
            <p:ph type="sldNum" sz="quarter" idx="10"/>
          </p:nvPr>
        </p:nvSpPr>
        <p:spPr/>
        <p:txBody>
          <a:bodyPr/>
          <a:lstStyle/>
          <a:p>
            <a:fld id="{DFA2D839-ED5B-B849-82FE-61F627256B91}" type="slidenum">
              <a:rPr lang="en-US" smtClean="0"/>
              <a:pPr/>
              <a:t>13</a:t>
            </a:fld>
            <a:endParaRPr lang="en-US" dirty="0"/>
          </a:p>
        </p:txBody>
      </p:sp>
    </p:spTree>
    <p:extLst>
      <p:ext uri="{BB962C8B-B14F-4D97-AF65-F5344CB8AC3E}">
        <p14:creationId xmlns:p14="http://schemas.microsoft.com/office/powerpoint/2010/main" val="7717332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s-EC" sz="1200" b="0" noProof="0" dirty="0" smtClean="0">
                <a:latin typeface="Calibri"/>
                <a:cs typeface="Calibri"/>
              </a:rPr>
              <a:t>Para esta actividad</a:t>
            </a:r>
            <a:r>
              <a:rPr lang="es-EC" sz="1200" b="0" baseline="0" noProof="0" dirty="0" smtClean="0">
                <a:latin typeface="Calibri"/>
                <a:cs typeface="Calibri"/>
              </a:rPr>
              <a:t> usted no está pensando sobre el tipo de programa de Espacios Amigables para la Niñez que desea, o sobre el diseño de su EAN, sino sobre las cosas que le gustaría discutir y preparar para cualquier tipo de trabajo relacionado con EAN</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s-EC" sz="1200" b="0" baseline="0" noProof="0" dirty="0" smtClean="0">
                <a:latin typeface="Calibri"/>
                <a:cs typeface="Calibri"/>
              </a:rPr>
              <a:t>Recuerde tener en cuenta los diferentes tipos de emergencias (desastre natural, conflicto, causados por el hombre, etc.) que podrían ocurrir.</a:t>
            </a:r>
            <a:endParaRPr lang="es-EC" noProof="0" dirty="0"/>
          </a:p>
        </p:txBody>
      </p:sp>
      <p:sp>
        <p:nvSpPr>
          <p:cNvPr id="4" name="Slide Number Placeholder 3"/>
          <p:cNvSpPr>
            <a:spLocks noGrp="1"/>
          </p:cNvSpPr>
          <p:nvPr>
            <p:ph type="sldNum" sz="quarter" idx="10"/>
          </p:nvPr>
        </p:nvSpPr>
        <p:spPr/>
        <p:txBody>
          <a:bodyPr/>
          <a:lstStyle/>
          <a:p>
            <a:fld id="{DFA2D839-ED5B-B849-82FE-61F627256B91}" type="slidenum">
              <a:rPr lang="en-US" smtClean="0"/>
              <a:pPr/>
              <a:t>14</a:t>
            </a:fld>
            <a:endParaRPr lang="en-US" dirty="0"/>
          </a:p>
        </p:txBody>
      </p:sp>
    </p:spTree>
    <p:extLst>
      <p:ext uri="{BB962C8B-B14F-4D97-AF65-F5344CB8AC3E}">
        <p14:creationId xmlns:p14="http://schemas.microsoft.com/office/powerpoint/2010/main" val="11506644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493683"/>
          </a:xfrm>
        </p:spPr>
        <p:txBody>
          <a:bodyPr/>
          <a:lstStyle/>
          <a:p>
            <a:pPr>
              <a:lnSpc>
                <a:spcPct val="90000"/>
              </a:lnSpc>
            </a:pPr>
            <a:r>
              <a:rPr lang="es-EC" sz="1000" noProof="0" dirty="0" smtClean="0"/>
              <a:t>El diagrama muestra los cinco componentes básicos y los fundamentos para la preparación de Espacios</a:t>
            </a:r>
            <a:r>
              <a:rPr lang="es-EC" sz="1000" baseline="0" noProof="0" dirty="0" smtClean="0"/>
              <a:t> Amigables para la Niñez. </a:t>
            </a:r>
          </a:p>
          <a:p>
            <a:pPr>
              <a:lnSpc>
                <a:spcPct val="90000"/>
              </a:lnSpc>
            </a:pPr>
            <a:endParaRPr lang="es-EC" sz="500" baseline="0" noProof="0" dirty="0" smtClean="0"/>
          </a:p>
          <a:p>
            <a:pPr>
              <a:lnSpc>
                <a:spcPct val="90000"/>
              </a:lnSpc>
            </a:pPr>
            <a:r>
              <a:rPr lang="es-EC" sz="1000" b="1" baseline="0" noProof="0" dirty="0" smtClean="0"/>
              <a:t>Los 4 componentes básicos son: </a:t>
            </a:r>
          </a:p>
          <a:p>
            <a:pPr>
              <a:lnSpc>
                <a:spcPct val="90000"/>
              </a:lnSpc>
            </a:pPr>
            <a:endParaRPr lang="es-EC" sz="500" baseline="0" noProof="0" dirty="0" smtClean="0">
              <a:cs typeface="Calibri"/>
            </a:endParaRPr>
          </a:p>
          <a:p>
            <a:pPr marL="285750" marR="0" lvl="1" indent="-285750" algn="l" defTabSz="457200" rtl="0" eaLnBrk="1" fontAlgn="auto" latinLnBrk="0" hangingPunct="1">
              <a:lnSpc>
                <a:spcPct val="90000"/>
              </a:lnSpc>
              <a:spcBef>
                <a:spcPts val="0"/>
              </a:spcBef>
              <a:spcAft>
                <a:spcPts val="0"/>
              </a:spcAft>
              <a:buClrTx/>
              <a:buSzTx/>
              <a:buFont typeface="+mj-lt"/>
              <a:buAutoNum type="romanLcPeriod"/>
              <a:tabLst/>
              <a:defRPr/>
            </a:pPr>
            <a:r>
              <a:rPr lang="es-EC" sz="1000" b="1" noProof="0" dirty="0" smtClean="0">
                <a:cs typeface="Calibri"/>
              </a:rPr>
              <a:t>Coordinación-</a:t>
            </a:r>
            <a:r>
              <a:rPr lang="es-EC" sz="1000" baseline="0" noProof="0" dirty="0" smtClean="0">
                <a:cs typeface="Calibri"/>
              </a:rPr>
              <a:t> interinstitucional e intersectorial</a:t>
            </a:r>
            <a:endParaRPr lang="es-EC" sz="1000" noProof="0" dirty="0" smtClean="0">
              <a:cs typeface="Calibri"/>
            </a:endParaRPr>
          </a:p>
          <a:p>
            <a:pPr marL="171450" lvl="1" indent="-171450" algn="l">
              <a:lnSpc>
                <a:spcPct val="90000"/>
              </a:lnSpc>
              <a:buFont typeface="Arial"/>
              <a:buChar char="•"/>
            </a:pPr>
            <a:r>
              <a:rPr lang="es-EC" sz="1000" noProof="0" dirty="0" smtClean="0">
                <a:cs typeface="Calibri"/>
              </a:rPr>
              <a:t>Establecer un mecanismo de</a:t>
            </a:r>
            <a:r>
              <a:rPr lang="es-EC" sz="1000" baseline="0" noProof="0" dirty="0" smtClean="0">
                <a:cs typeface="Calibri"/>
              </a:rPr>
              <a:t> coordinación – quién se va a reunir, con cuánta frecuencia, quién es el líder, qué clústeres se vinculan y cómo, elaborar listas de contactos</a:t>
            </a:r>
          </a:p>
          <a:p>
            <a:pPr marL="171450" lvl="1" indent="-171450" algn="l">
              <a:lnSpc>
                <a:spcPct val="90000"/>
              </a:lnSpc>
              <a:buFont typeface="Arial"/>
              <a:buChar char="•"/>
            </a:pPr>
            <a:r>
              <a:rPr lang="es-EC" sz="1000" baseline="0" noProof="0" dirty="0" smtClean="0">
                <a:cs typeface="Calibri"/>
              </a:rPr>
              <a:t>Ponerse de acuerdo en las formas de trabajo, y documentarlo mediante Memorandos de Entendimiento, si fuera necesario </a:t>
            </a:r>
            <a:endParaRPr lang="es-EC" sz="1000" noProof="0" dirty="0" smtClean="0">
              <a:cs typeface="Calibri"/>
            </a:endParaRPr>
          </a:p>
          <a:p>
            <a:pPr marL="171450" lvl="1" indent="-171450" algn="l">
              <a:lnSpc>
                <a:spcPct val="90000"/>
              </a:lnSpc>
              <a:buFont typeface="Arial"/>
              <a:buChar char="•"/>
            </a:pPr>
            <a:r>
              <a:rPr lang="es-EC" sz="1000" noProof="0" dirty="0" smtClean="0">
                <a:cs typeface="Calibri"/>
              </a:rPr>
              <a:t>Colaborar en</a:t>
            </a:r>
            <a:r>
              <a:rPr lang="es-EC" sz="1000" baseline="0" noProof="0" dirty="0" smtClean="0">
                <a:cs typeface="Calibri"/>
              </a:rPr>
              <a:t> la preparación con el gobierno, ONGs internacionales, ONGs locales, y OBCs</a:t>
            </a:r>
            <a:endParaRPr lang="es-EC" sz="1000" noProof="0" dirty="0" smtClean="0">
              <a:cs typeface="Calibri"/>
            </a:endParaRPr>
          </a:p>
          <a:p>
            <a:pPr marL="171450" lvl="1" indent="-171450" algn="l">
              <a:lnSpc>
                <a:spcPct val="90000"/>
              </a:lnSpc>
              <a:buFont typeface="Arial"/>
              <a:buChar char="•"/>
            </a:pPr>
            <a:r>
              <a:rPr lang="es-EC" sz="1000" noProof="0" dirty="0" smtClean="0">
                <a:cs typeface="Calibri"/>
              </a:rPr>
              <a:t>Estar al tanto de quién está haciendo qué y dónde antes de cualquier emergencia.  Realizar un mapeo de las organizaciones y sus capacidades.</a:t>
            </a:r>
            <a:r>
              <a:rPr lang="es-EC" sz="1000" baseline="0" noProof="0" dirty="0" smtClean="0">
                <a:cs typeface="Calibri"/>
              </a:rPr>
              <a:t>  </a:t>
            </a:r>
            <a:endParaRPr lang="es-EC" sz="500" noProof="0" dirty="0" smtClean="0">
              <a:cs typeface="Calibri"/>
            </a:endParaRPr>
          </a:p>
          <a:p>
            <a:pPr marL="285750" lvl="1" indent="-285750">
              <a:lnSpc>
                <a:spcPct val="90000"/>
              </a:lnSpc>
              <a:buFont typeface="+mj-lt"/>
              <a:buAutoNum type="romanLcPeriod" startAt="2"/>
            </a:pPr>
            <a:r>
              <a:rPr lang="es-EC" sz="1000" b="1" noProof="0" dirty="0" smtClean="0">
                <a:cs typeface="Calibri"/>
              </a:rPr>
              <a:t>Dotación de personal</a:t>
            </a:r>
            <a:endParaRPr lang="es-EC" sz="1000" noProof="0" dirty="0" smtClean="0">
              <a:cs typeface="Calibri"/>
            </a:endParaRPr>
          </a:p>
          <a:p>
            <a:pPr marL="171450" lvl="1" indent="-171450">
              <a:lnSpc>
                <a:spcPct val="90000"/>
              </a:lnSpc>
              <a:buFont typeface="Arial"/>
              <a:buChar char="•"/>
            </a:pPr>
            <a:r>
              <a:rPr lang="es-EC" sz="1000" noProof="0" dirty="0" smtClean="0">
                <a:cs typeface="Calibri"/>
              </a:rPr>
              <a:t>Identificar al personal</a:t>
            </a:r>
            <a:r>
              <a:rPr lang="es-EC" sz="1000" baseline="0" noProof="0" dirty="0" smtClean="0">
                <a:cs typeface="Calibri"/>
              </a:rPr>
              <a:t> – realizar un mapeo de dónde podrá encontrar al personal</a:t>
            </a:r>
          </a:p>
          <a:p>
            <a:pPr marL="171450" lvl="1" indent="-171450">
              <a:lnSpc>
                <a:spcPct val="90000"/>
              </a:lnSpc>
              <a:buFont typeface="Arial"/>
              <a:buChar char="•"/>
            </a:pPr>
            <a:r>
              <a:rPr lang="es-EC" sz="1000" baseline="0" noProof="0" dirty="0" smtClean="0">
                <a:cs typeface="Calibri"/>
              </a:rPr>
              <a:t>Competencias – tener una idea clara de las competencias necesarias y de cómo evaluarlas</a:t>
            </a:r>
            <a:endParaRPr lang="es-EC" sz="1000" noProof="0" dirty="0" smtClean="0">
              <a:cs typeface="Calibri"/>
            </a:endParaRPr>
          </a:p>
          <a:p>
            <a:pPr marL="171450" lvl="1" indent="-171450">
              <a:lnSpc>
                <a:spcPct val="90000"/>
              </a:lnSpc>
              <a:buFont typeface="Arial"/>
              <a:buChar char="•"/>
            </a:pPr>
            <a:r>
              <a:rPr lang="es-EC" sz="1000" noProof="0" dirty="0" smtClean="0">
                <a:cs typeface="Calibri"/>
              </a:rPr>
              <a:t>Brindar capacitación – mara cubrir las brechas identificadas con respecto a competencias – existe un paquete de capacitación</a:t>
            </a:r>
          </a:p>
          <a:p>
            <a:pPr marL="171450" lvl="1" indent="-171450">
              <a:lnSpc>
                <a:spcPct val="90000"/>
              </a:lnSpc>
              <a:buFont typeface="Arial"/>
              <a:buChar char="•"/>
            </a:pPr>
            <a:r>
              <a:rPr lang="es-EC" sz="1000" noProof="0" dirty="0" smtClean="0">
                <a:cs typeface="Calibri"/>
              </a:rPr>
              <a:t>Descripciones</a:t>
            </a:r>
            <a:r>
              <a:rPr lang="es-EC" sz="1000" baseline="0" noProof="0" dirty="0" smtClean="0">
                <a:cs typeface="Calibri"/>
              </a:rPr>
              <a:t> de cada posición por escrito – con roles y responsabilidades claros</a:t>
            </a:r>
            <a:endParaRPr lang="es-EC" sz="1000" noProof="0" dirty="0" smtClean="0">
              <a:cs typeface="Calibri"/>
            </a:endParaRPr>
          </a:p>
          <a:p>
            <a:pPr marL="171450" lvl="1" indent="-171450">
              <a:lnSpc>
                <a:spcPct val="90000"/>
              </a:lnSpc>
              <a:buFont typeface="Arial"/>
              <a:buChar char="•"/>
            </a:pPr>
            <a:r>
              <a:rPr lang="es-EC" sz="1000" noProof="0" dirty="0" smtClean="0">
                <a:cs typeface="Calibri"/>
              </a:rPr>
              <a:t>Establecer un cronograma – líneas de supervisión</a:t>
            </a:r>
            <a:r>
              <a:rPr lang="es-EC" sz="1000" baseline="0" noProof="0" dirty="0" smtClean="0">
                <a:cs typeface="Calibri"/>
              </a:rPr>
              <a:t> que encajen con las competencias, capacitación y descripciones de cada posición.</a:t>
            </a:r>
            <a:endParaRPr lang="es-EC" sz="500" noProof="0" dirty="0" smtClean="0">
              <a:cs typeface="Calibri"/>
            </a:endParaRPr>
          </a:p>
          <a:p>
            <a:pPr marL="285750" lvl="1" indent="-285750">
              <a:lnSpc>
                <a:spcPct val="90000"/>
              </a:lnSpc>
              <a:buFont typeface="+mj-lt"/>
              <a:buAutoNum type="romanLcPeriod" startAt="3"/>
            </a:pPr>
            <a:r>
              <a:rPr lang="es-EC" sz="1000" b="1" noProof="0" dirty="0" smtClean="0">
                <a:cs typeface="Calibri"/>
              </a:rPr>
              <a:t>Sistemas y herramientas</a:t>
            </a:r>
          </a:p>
          <a:p>
            <a:pPr marL="171450" lvl="1" indent="-171450">
              <a:lnSpc>
                <a:spcPct val="90000"/>
              </a:lnSpc>
              <a:buFont typeface="Arial"/>
              <a:buChar char="•"/>
            </a:pPr>
            <a:r>
              <a:rPr lang="es-EC" sz="1000" noProof="0" dirty="0" smtClean="0">
                <a:cs typeface="Calibri"/>
              </a:rPr>
              <a:t>Establecer herramientas de M&amp;E – indicadores, métodos y procesos de recopilación de datos,</a:t>
            </a:r>
            <a:r>
              <a:rPr lang="es-EC" sz="1000" baseline="0" noProof="0" dirty="0" smtClean="0">
                <a:cs typeface="Calibri"/>
              </a:rPr>
              <a:t> herramientas de evaluación</a:t>
            </a:r>
          </a:p>
          <a:p>
            <a:pPr marL="171450" lvl="1" indent="-171450">
              <a:lnSpc>
                <a:spcPct val="90000"/>
              </a:lnSpc>
              <a:buFont typeface="Arial"/>
              <a:buChar char="•"/>
            </a:pPr>
            <a:r>
              <a:rPr lang="es-EC" sz="1000" baseline="0" noProof="0" dirty="0" smtClean="0">
                <a:cs typeface="Calibri"/>
              </a:rPr>
              <a:t>Formularios de administración, etc. – como por ejemplo formularios de inscripción, formularios de asistencia diaria, etc.</a:t>
            </a:r>
          </a:p>
          <a:p>
            <a:pPr marL="171450" lvl="1" indent="-171450">
              <a:lnSpc>
                <a:spcPct val="90000"/>
              </a:lnSpc>
              <a:buFont typeface="Arial"/>
              <a:buChar char="•"/>
            </a:pPr>
            <a:r>
              <a:rPr lang="es-EC" sz="1000" baseline="0" noProof="0" dirty="0" smtClean="0">
                <a:cs typeface="Calibri"/>
              </a:rPr>
              <a:t>Incluir sistemas y herramientas en la capacitación de tal manera que todos y todas sepan cómo utilizarlos </a:t>
            </a:r>
          </a:p>
          <a:p>
            <a:pPr marL="171450" lvl="1" indent="-171450">
              <a:lnSpc>
                <a:spcPct val="90000"/>
              </a:lnSpc>
              <a:buFont typeface="Arial"/>
              <a:buChar char="•"/>
            </a:pPr>
            <a:r>
              <a:rPr lang="es-EC" sz="1000" noProof="0" dirty="0" smtClean="0">
                <a:cs typeface="Calibri"/>
              </a:rPr>
              <a:t>Armonizar las herramientas con otros actores o sistemas.  Si existe un sistema de gestión de casos</a:t>
            </a:r>
            <a:r>
              <a:rPr lang="es-EC" sz="1000" baseline="0" noProof="0" dirty="0" smtClean="0">
                <a:cs typeface="Calibri"/>
              </a:rPr>
              <a:t> en el país, usted debe asegurarse que sus formularios se encuentren en línea con el mismo</a:t>
            </a:r>
            <a:r>
              <a:rPr lang="es-EC" sz="1000" noProof="0" dirty="0" smtClean="0">
                <a:cs typeface="Calibri"/>
              </a:rPr>
              <a:t> </a:t>
            </a:r>
            <a:endParaRPr lang="es-EC" sz="500" baseline="0" noProof="0" dirty="0" smtClean="0">
              <a:cs typeface="Calibri"/>
            </a:endParaRPr>
          </a:p>
          <a:p>
            <a:pPr marL="285750" lvl="1" indent="-285750">
              <a:lnSpc>
                <a:spcPct val="90000"/>
              </a:lnSpc>
              <a:buFont typeface="+mj-lt"/>
              <a:buAutoNum type="romanLcPeriod" startAt="4"/>
            </a:pPr>
            <a:r>
              <a:rPr lang="es-EC" sz="1000" b="1" noProof="0" dirty="0" smtClean="0">
                <a:cs typeface="Calibri"/>
              </a:rPr>
              <a:t>Consideraciones logísticas</a:t>
            </a:r>
          </a:p>
          <a:p>
            <a:pPr marL="171450" lvl="1" indent="-171450">
              <a:lnSpc>
                <a:spcPct val="90000"/>
              </a:lnSpc>
              <a:buFont typeface="Arial"/>
              <a:buChar char="•"/>
            </a:pPr>
            <a:r>
              <a:rPr lang="es-EC" sz="1000" noProof="0" dirty="0" smtClean="0">
                <a:cs typeface="Calibri"/>
              </a:rPr>
              <a:t>Recursos – listas de kits, suministro de un cierto número de kits de reserva, conocimiento de las posibles fuentes de materiales (a nivel local, nacional, regional o mundial), que sean apropiados y pertinentes</a:t>
            </a:r>
            <a:r>
              <a:rPr lang="es-EC" sz="1000" baseline="0" noProof="0" dirty="0" smtClean="0">
                <a:cs typeface="Calibri"/>
              </a:rPr>
              <a:t> para el contexto cultural</a:t>
            </a:r>
          </a:p>
          <a:p>
            <a:pPr marL="171450" lvl="1" indent="-171450">
              <a:lnSpc>
                <a:spcPct val="90000"/>
              </a:lnSpc>
              <a:buFont typeface="Arial"/>
              <a:buChar char="•"/>
            </a:pPr>
            <a:r>
              <a:rPr lang="es-EC" sz="1000" baseline="0" noProof="0" dirty="0" smtClean="0">
                <a:cs typeface="Calibri"/>
              </a:rPr>
              <a:t>Transporte – tener una idea de necesidades de transporte para el personal y los materiales</a:t>
            </a:r>
          </a:p>
          <a:p>
            <a:pPr marL="171450" lvl="1" indent="-171450">
              <a:lnSpc>
                <a:spcPct val="90000"/>
              </a:lnSpc>
              <a:buFont typeface="Arial"/>
              <a:buChar char="•"/>
            </a:pPr>
            <a:r>
              <a:rPr lang="es-EC" sz="1000" baseline="0" noProof="0" dirty="0" smtClean="0">
                <a:cs typeface="Calibri"/>
              </a:rPr>
              <a:t>Seguridad – posibles problemas de seguridad para los niños, niñas, comunidades, materiales y personal.  Planes de contingencia con acciones para mitigar los riesgos de seguridad (por ejemplo, guardias de seguridad nocturnos, guardar los materiales con llave)</a:t>
            </a:r>
          </a:p>
          <a:p>
            <a:pPr marL="171450" lvl="1" indent="-171450">
              <a:lnSpc>
                <a:spcPct val="90000"/>
              </a:lnSpc>
              <a:buFont typeface="Arial"/>
              <a:buChar char="•"/>
            </a:pPr>
            <a:r>
              <a:rPr lang="es-EC" sz="1000" baseline="0" noProof="0" dirty="0" smtClean="0">
                <a:cs typeface="Calibri"/>
              </a:rPr>
              <a:t>Planes de adquisición – proveedores seleccionados preseleccionados y llegar a acuerdos con los proveedores sobre el costo de los kits.</a:t>
            </a:r>
            <a:endParaRPr lang="es-EC" sz="500" noProof="0" dirty="0" smtClean="0">
              <a:cs typeface="Calibri"/>
            </a:endParaRPr>
          </a:p>
          <a:p>
            <a:pPr marL="285750" lvl="1" indent="-285750">
              <a:lnSpc>
                <a:spcPct val="90000"/>
              </a:lnSpc>
              <a:buFont typeface="+mj-lt"/>
              <a:buAutoNum type="romanLcPeriod" startAt="5"/>
            </a:pPr>
            <a:r>
              <a:rPr lang="es-EC" sz="1000" b="1" noProof="0" dirty="0" smtClean="0">
                <a:cs typeface="Calibri"/>
              </a:rPr>
              <a:t>Recursos</a:t>
            </a:r>
            <a:r>
              <a:rPr lang="es-EC" sz="1000" b="1" baseline="0" noProof="0" dirty="0" smtClean="0">
                <a:cs typeface="Calibri"/>
              </a:rPr>
              <a:t> financieros</a:t>
            </a:r>
            <a:endParaRPr lang="es-EC" sz="1000" b="1" noProof="0" dirty="0" smtClean="0">
              <a:cs typeface="Calibri"/>
            </a:endParaRPr>
          </a:p>
          <a:p>
            <a:pPr marL="171450" lvl="1" indent="-171450">
              <a:lnSpc>
                <a:spcPct val="90000"/>
              </a:lnSpc>
              <a:buFont typeface="Arial"/>
              <a:buChar char="•"/>
            </a:pPr>
            <a:r>
              <a:rPr lang="es-EC" sz="1000" noProof="0" dirty="0" smtClean="0">
                <a:cs typeface="Calibri"/>
              </a:rPr>
              <a:t>Identificar cuánto presupuesto usted necesitaría para cubrir los costos de logística, personal, requerimientos de espacio, transporte, etc.,</a:t>
            </a:r>
            <a:r>
              <a:rPr lang="es-EC" sz="1000" baseline="0" noProof="0" dirty="0" smtClean="0">
                <a:cs typeface="Calibri"/>
              </a:rPr>
              <a:t> en varios escenarios diferentes</a:t>
            </a:r>
          </a:p>
          <a:p>
            <a:pPr marL="171450" lvl="1" indent="-171450">
              <a:lnSpc>
                <a:spcPct val="90000"/>
              </a:lnSpc>
              <a:buFont typeface="Arial"/>
              <a:buChar char="•"/>
            </a:pPr>
            <a:r>
              <a:rPr lang="es-EC" sz="1000" noProof="0" dirty="0" smtClean="0">
                <a:cs typeface="Calibri"/>
              </a:rPr>
              <a:t>Potenciales donantes y fuentes de financiamiento – ejemplos de notas conceptuales o propuestas también son útiles</a:t>
            </a:r>
            <a:endParaRPr lang="es-EC" noProof="0" dirty="0"/>
          </a:p>
        </p:txBody>
      </p:sp>
      <p:sp>
        <p:nvSpPr>
          <p:cNvPr id="4" name="Slide Number Placeholder 3"/>
          <p:cNvSpPr>
            <a:spLocks noGrp="1"/>
          </p:cNvSpPr>
          <p:nvPr>
            <p:ph type="sldNum" sz="quarter" idx="10"/>
          </p:nvPr>
        </p:nvSpPr>
        <p:spPr/>
        <p:txBody>
          <a:bodyPr/>
          <a:lstStyle/>
          <a:p>
            <a:fld id="{DFA2D839-ED5B-B849-82FE-61F627256B91}" type="slidenum">
              <a:rPr lang="en-US" smtClean="0"/>
              <a:pPr/>
              <a:t>15</a:t>
            </a:fld>
            <a:endParaRPr lang="en-US" dirty="0"/>
          </a:p>
        </p:txBody>
      </p:sp>
    </p:spTree>
    <p:extLst>
      <p:ext uri="{BB962C8B-B14F-4D97-AF65-F5344CB8AC3E}">
        <p14:creationId xmlns:p14="http://schemas.microsoft.com/office/powerpoint/2010/main" val="39101357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indent="0">
              <a:buFont typeface="Arial"/>
              <a:buNone/>
            </a:pPr>
            <a:r>
              <a:rPr lang="es-EC" noProof="0" dirty="0" smtClean="0"/>
              <a:t>El trabajo con las comunidades es el fundamento de todas estas formas de preparación: </a:t>
            </a:r>
          </a:p>
          <a:p>
            <a:pPr marL="171450" lvl="2" indent="-171450">
              <a:buFont typeface="Arial"/>
              <a:buChar char="•"/>
            </a:pPr>
            <a:r>
              <a:rPr lang="es-EC" noProof="0" dirty="0" smtClean="0"/>
              <a:t>Realizar actividades de sensibilización comunitaria, incluyendo:</a:t>
            </a:r>
          </a:p>
          <a:p>
            <a:pPr marL="439738" lvl="1" indent="-254000">
              <a:buFont typeface="Lucida Grande"/>
              <a:buChar char="-"/>
            </a:pPr>
            <a:r>
              <a:rPr lang="es-EC" noProof="0" dirty="0" smtClean="0">
                <a:latin typeface="Calibri"/>
                <a:cs typeface="Calibri"/>
              </a:rPr>
              <a:t>Estrategias de reducción de riesgos – garantizar que las comunidades tengan</a:t>
            </a:r>
            <a:r>
              <a:rPr lang="es-EC" baseline="0" noProof="0" dirty="0" smtClean="0">
                <a:latin typeface="Calibri"/>
                <a:cs typeface="Calibri"/>
              </a:rPr>
              <a:t> pleno conocimiento antes de cualquier emergencia, sobre las principales cosas que pueden hacer para evitar los riesgos para los niños y las niñas</a:t>
            </a:r>
          </a:p>
          <a:p>
            <a:pPr marL="439738" lvl="1" indent="-254000">
              <a:buFont typeface="Lucida Grande"/>
              <a:buChar char="-"/>
            </a:pPr>
            <a:r>
              <a:rPr lang="es-EC" baseline="0" noProof="0" dirty="0" smtClean="0">
                <a:latin typeface="Calibri"/>
                <a:cs typeface="Calibri"/>
              </a:rPr>
              <a:t>Planes de respuesta de los EAN – garantizar que las comunidades hayan participado en discusiones sobre cómo van a responder, conozcan las expectativas con respecto a su rol, comprendan las estructuras comunitarias existentes, quiénes son más vulnerables en la comunidad, quién puede apoyar a los niños y las niñas en caso de emergencia.</a:t>
            </a:r>
            <a:endParaRPr lang="es-EC" noProof="0" dirty="0" smtClean="0">
              <a:latin typeface="Calibri"/>
              <a:cs typeface="Calibri"/>
            </a:endParaRPr>
          </a:p>
          <a:p>
            <a:pPr marL="171450" lvl="2" indent="-171450">
              <a:buFont typeface="Arial"/>
              <a:buChar char="•"/>
            </a:pPr>
            <a:r>
              <a:rPr lang="es-EC" noProof="0" dirty="0" smtClean="0"/>
              <a:t>Realizar un mapeo de los mecanismos comunitarios existentes – clubs, grupos, comités y estructuras existentes antes de las emergencias</a:t>
            </a:r>
            <a:r>
              <a:rPr lang="es-EC" baseline="0" noProof="0" dirty="0" smtClean="0"/>
              <a:t> </a:t>
            </a:r>
            <a:endParaRPr lang="es-EC" noProof="0" dirty="0" smtClean="0"/>
          </a:p>
          <a:p>
            <a:pPr marL="171450" lvl="2" indent="-171450">
              <a:buFont typeface="Arial"/>
              <a:buChar char="•"/>
            </a:pPr>
            <a:r>
              <a:rPr lang="es-EC" noProof="0" dirty="0" smtClean="0"/>
              <a:t>Tener una</a:t>
            </a:r>
            <a:r>
              <a:rPr lang="es-EC" baseline="0" noProof="0" dirty="0" smtClean="0"/>
              <a:t> idea de las capacidades a nivel comunitario – personas con habilidades que podrían trabajar en el proyecto de EAN (tales como docentes, personal de enfermería, facilitadores de niños y niñas, puntos focales de protección de la niñez, etc.), así como los comportamientos y respuestas comunitarias para garantizar el bienestar de la niñez.</a:t>
            </a:r>
          </a:p>
          <a:p>
            <a:pPr marL="171450" lvl="2" indent="-171450">
              <a:buFont typeface="Arial"/>
              <a:buChar char="•"/>
            </a:pPr>
            <a:r>
              <a:rPr lang="es-EC" baseline="0" noProof="0" dirty="0" smtClean="0"/>
              <a:t>Conocer los recursos disponibles – juguetes, juegos, espacios, edificios que se pueden utilizar</a:t>
            </a:r>
          </a:p>
          <a:p>
            <a:pPr marL="171450" lvl="2" indent="-171450">
              <a:buFont typeface="Arial"/>
              <a:buChar char="•"/>
            </a:pPr>
            <a:r>
              <a:rPr lang="es-EC" baseline="0" noProof="0" dirty="0" smtClean="0"/>
              <a:t>Conocimiento de línea de base sobre la población de niños y niñas – conocer cuáles son los grupos vulnerables que existen, dónde están, cuáles son sus actividades habituales (trabajo infantil, educación, problemas de salud, nutrición, etc.), y cómo la comunidad responde y se ocupa de los niños y las niñas</a:t>
            </a:r>
          </a:p>
          <a:p>
            <a:pPr marL="171450" lvl="2" indent="-171450">
              <a:buFont typeface="Arial"/>
              <a:buChar char="•"/>
            </a:pPr>
            <a:r>
              <a:rPr lang="es-EC" baseline="0" noProof="0" dirty="0" smtClean="0"/>
              <a:t>Comprender el contexto cultural – cualquier diferencia étnica o religiosa, o puntos que se deben considerar al diseñar un EAN – ser conscientes de las posibles repercusiones positivas y negativas de que una organización externa llegue y brinde su apoyo, arme o dirija un EAN</a:t>
            </a:r>
          </a:p>
          <a:p>
            <a:pPr marL="171450" marR="0" lvl="2" indent="-171450" algn="l" defTabSz="457200" rtl="0" eaLnBrk="1" fontAlgn="auto" latinLnBrk="0" hangingPunct="1">
              <a:lnSpc>
                <a:spcPct val="100000"/>
              </a:lnSpc>
              <a:spcBef>
                <a:spcPts val="0"/>
              </a:spcBef>
              <a:spcAft>
                <a:spcPts val="0"/>
              </a:spcAft>
              <a:buClrTx/>
              <a:buSzTx/>
              <a:buFont typeface="Arial"/>
              <a:buChar char="•"/>
              <a:tabLst/>
              <a:defRPr/>
            </a:pPr>
            <a:r>
              <a:rPr lang="es-EC" sz="1200" noProof="0" dirty="0" smtClean="0"/>
              <a:t>Apoyar o armar grupos de niños y niñas pre-emergencia, los cuales deben tener una guía clara sobre cuál sería su rol si</a:t>
            </a:r>
            <a:r>
              <a:rPr lang="es-EC" sz="1200" baseline="0" noProof="0" dirty="0" smtClean="0"/>
              <a:t> hubiera una emergencia.  Esta también podría ser una manera de involucrar a los niños y a las niñas en planificación de todo el sistema para la preparación para emergencias. </a:t>
            </a:r>
            <a:endParaRPr lang="es-EC" noProof="0" dirty="0"/>
          </a:p>
        </p:txBody>
      </p:sp>
      <p:sp>
        <p:nvSpPr>
          <p:cNvPr id="4" name="Slide Number Placeholder 3"/>
          <p:cNvSpPr>
            <a:spLocks noGrp="1"/>
          </p:cNvSpPr>
          <p:nvPr>
            <p:ph type="sldNum" sz="quarter" idx="10"/>
          </p:nvPr>
        </p:nvSpPr>
        <p:spPr/>
        <p:txBody>
          <a:bodyPr/>
          <a:lstStyle/>
          <a:p>
            <a:fld id="{DFA2D839-ED5B-B849-82FE-61F627256B91}" type="slidenum">
              <a:rPr lang="en-US" smtClean="0"/>
              <a:pPr/>
              <a:t>16</a:t>
            </a:fld>
            <a:endParaRPr lang="en-US" dirty="0"/>
          </a:p>
        </p:txBody>
      </p:sp>
    </p:spTree>
    <p:extLst>
      <p:ext uri="{BB962C8B-B14F-4D97-AF65-F5344CB8AC3E}">
        <p14:creationId xmlns:p14="http://schemas.microsoft.com/office/powerpoint/2010/main" val="14436734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s-EC" noProof="0" dirty="0" smtClean="0"/>
              <a:t>Paso 1: LAS PERSONAS </a:t>
            </a:r>
          </a:p>
          <a:p>
            <a:pPr marL="171450" lvl="0" indent="-171450">
              <a:buFont typeface="Arial"/>
              <a:buChar char="•"/>
            </a:pPr>
            <a:r>
              <a:rPr lang="es-EC" noProof="0" dirty="0" smtClean="0"/>
              <a:t>Reúna a todas las personas involucradas,</a:t>
            </a:r>
            <a:r>
              <a:rPr lang="es-EC" baseline="0" noProof="0" dirty="0" smtClean="0"/>
              <a:t> tanto del interior de la organización como del exterior, aquellos que podrían comprender las necesidades de la población, el contexto, los resultados de las emergencias anteriores, quién ha implementado los EAN anteriormente, quién representa a las diferentes organizaciones, quién representa las voces de los niños, las niñas y las comunidades</a:t>
            </a:r>
          </a:p>
          <a:p>
            <a:pPr marL="171450" lvl="0" indent="-171450">
              <a:buFont typeface="Arial"/>
              <a:buChar char="•"/>
            </a:pPr>
            <a:r>
              <a:rPr lang="es-EC" baseline="0" noProof="0" dirty="0" smtClean="0"/>
              <a:t>Asegúrese que el plan esté alineado con los Planes de Preparación de Emergencia más amplios, recopilando las opiniones de otros sectores y viendo cómo usted puede hacer que se relacionen y se apoyen entre sí.  Los EAN pueden ser una forma importante de tomar en cuenta a los niños y niñas y escuchar sus voces para influir en el resto de planes de respuesta de emergencia.  </a:t>
            </a:r>
          </a:p>
          <a:p>
            <a:pPr marL="0" lvl="0" indent="0">
              <a:buFont typeface="Arial"/>
              <a:buNone/>
            </a:pPr>
            <a:endParaRPr lang="es-EC" baseline="0" noProof="0" dirty="0" smtClean="0"/>
          </a:p>
          <a:p>
            <a:pPr marL="0" lvl="0" indent="0">
              <a:buFont typeface="Arial"/>
              <a:buNone/>
            </a:pPr>
            <a:r>
              <a:rPr lang="es-EC" baseline="0" noProof="0" dirty="0" smtClean="0"/>
              <a:t>Paso 2: </a:t>
            </a:r>
          </a:p>
          <a:p>
            <a:pPr marL="171450" lvl="0" indent="-171450">
              <a:buFont typeface="Arial"/>
              <a:buChar char="•"/>
            </a:pPr>
            <a:r>
              <a:rPr lang="es-EC" baseline="0" noProof="0" dirty="0" smtClean="0"/>
              <a:t>INFORMACIÓN: Asegúrese de tener información sobre cuáles son las perspectivas de los niños y las niñas, demografía de la población, temas culturales, finanzas (costos), adquisiciones, logística, preocupaciones de seguridad, redes comunitarias, mapeo de las organizaciones (Lista de las organizaciones – NU, ONGs internacionales, ONGs locales, OBCs, gobierno, comités, grupos y clubes – que trabajan con la niñez y con el mandato de abordar los temas de salud mental – hospitales, clínicas, sicólogos capacitados de los servicios universitarios), tener una idea de dónde actúa cada una de las organizaciones (esto puede cambiar mucho en caso de una emergencia, pero tener una idea inicial de las áreas de operación puede ayudar mucho), y anotar sus datos de contacto. </a:t>
            </a:r>
            <a:endParaRPr lang="es-EC" sz="1200" kern="1200" noProof="0" dirty="0" smtClean="0">
              <a:solidFill>
                <a:schemeClr val="tx1"/>
              </a:solidFill>
              <a:effectLst/>
              <a:latin typeface="+mn-lt"/>
              <a:ea typeface="+mn-ea"/>
              <a:cs typeface="+mn-cs"/>
            </a:endParaRPr>
          </a:p>
          <a:p>
            <a:pPr lvl="0"/>
            <a:endParaRPr lang="es-EC" sz="1200" kern="1200" noProof="0" dirty="0" smtClean="0">
              <a:solidFill>
                <a:schemeClr val="tx1"/>
              </a:solidFill>
              <a:effectLst/>
              <a:latin typeface="+mn-lt"/>
              <a:ea typeface="+mn-ea"/>
              <a:cs typeface="+mn-cs"/>
            </a:endParaRPr>
          </a:p>
          <a:p>
            <a:pPr lvl="0"/>
            <a:r>
              <a:rPr lang="es-EC" sz="1200" kern="1200" noProof="0" dirty="0" smtClean="0">
                <a:solidFill>
                  <a:schemeClr val="tx1"/>
                </a:solidFill>
                <a:effectLst/>
                <a:latin typeface="+mn-lt"/>
                <a:ea typeface="+mn-ea"/>
                <a:cs typeface="+mn-cs"/>
              </a:rPr>
              <a:t>Paso</a:t>
            </a:r>
            <a:r>
              <a:rPr lang="es-EC" sz="1200" kern="1200" baseline="0" noProof="0" dirty="0" smtClean="0">
                <a:solidFill>
                  <a:schemeClr val="tx1"/>
                </a:solidFill>
                <a:effectLst/>
                <a:latin typeface="+mn-lt"/>
                <a:ea typeface="+mn-ea"/>
                <a:cs typeface="+mn-cs"/>
              </a:rPr>
              <a:t> 3: </a:t>
            </a:r>
          </a:p>
          <a:p>
            <a:pPr marL="171450" lvl="0" indent="-171450">
              <a:buFont typeface="Arial"/>
              <a:buChar char="•"/>
            </a:pPr>
            <a:r>
              <a:rPr lang="es-EC" noProof="0" dirty="0" smtClean="0"/>
              <a:t>Analizar las posibles situaciones de emergencia y, por lo tanto, su posible impacto</a:t>
            </a:r>
            <a:r>
              <a:rPr lang="es-EC" baseline="0" noProof="0" dirty="0" smtClean="0"/>
              <a:t> – decidir qué es probable que suceda.  Plan frente a los diferentes escenarios</a:t>
            </a:r>
            <a:endParaRPr lang="es-EC" noProof="0" dirty="0" smtClean="0"/>
          </a:p>
          <a:p>
            <a:pPr marL="0" lvl="0" indent="0">
              <a:buFont typeface="Arial"/>
              <a:buNone/>
            </a:pPr>
            <a:endParaRPr lang="es-EC" noProof="0" dirty="0" smtClean="0"/>
          </a:p>
          <a:p>
            <a:pPr marL="0" lvl="0" indent="0">
              <a:buFont typeface="Arial"/>
              <a:buNone/>
            </a:pPr>
            <a:r>
              <a:rPr lang="es-EC" noProof="0" dirty="0" smtClean="0"/>
              <a:t>Paso 4: </a:t>
            </a:r>
          </a:p>
          <a:p>
            <a:pPr marL="171450" lvl="0" indent="-171450">
              <a:buFont typeface="Arial"/>
              <a:buChar char="•"/>
            </a:pPr>
            <a:r>
              <a:rPr lang="es-EC" noProof="0" dirty="0" smtClean="0"/>
              <a:t>Establecer objetivos y estrategias</a:t>
            </a:r>
            <a:r>
              <a:rPr lang="es-EC" baseline="0" noProof="0" dirty="0" smtClean="0"/>
              <a:t> claros para los diferentes escenarios que ha identificado.  Asegúrese que su planificación está abordando ampliamente las necesidades de los niños y las niñas.  Los EANs son solamente una de una serie de respuestas, y solamente deben constituir una parte de su respuesta de protección de la niñez, educación, o salud mental y apoyo sicológico.  </a:t>
            </a:r>
          </a:p>
          <a:p>
            <a:pPr marL="0" lvl="0" indent="0">
              <a:buFont typeface="Arial"/>
              <a:buNone/>
            </a:pPr>
            <a:endParaRPr lang="es-EC" noProof="0" dirty="0" smtClean="0"/>
          </a:p>
          <a:p>
            <a:pPr marL="0" lvl="0" indent="0">
              <a:buFont typeface="Arial"/>
              <a:buNone/>
            </a:pPr>
            <a:r>
              <a:rPr lang="es-EC" noProof="0" dirty="0" smtClean="0"/>
              <a:t>Paso 5: </a:t>
            </a:r>
          </a:p>
          <a:p>
            <a:pPr marL="171450" lvl="0" indent="-171450">
              <a:buFont typeface="Arial"/>
              <a:buChar char="•"/>
            </a:pPr>
            <a:r>
              <a:rPr lang="es-EC" noProof="0" dirty="0" smtClean="0"/>
              <a:t>Elaborar un documento compartido (lo ideal es que sea entre organizaciones, y ciertamente que como mínimo sea comprendido y conocido por toda la organización) que contenga el plan: </a:t>
            </a:r>
          </a:p>
          <a:p>
            <a:pPr marL="439738" lvl="1" indent="-254000">
              <a:buFont typeface="Lucida Grande"/>
              <a:buChar char="-"/>
            </a:pPr>
            <a:r>
              <a:rPr lang="es-EC" noProof="0" dirty="0" smtClean="0"/>
              <a:t>Dónde, quién, cuándo y cómo</a:t>
            </a:r>
          </a:p>
          <a:p>
            <a:pPr marL="439738" lvl="1" indent="-254000">
              <a:buFont typeface="Lucida Grande"/>
              <a:buChar char="-"/>
            </a:pPr>
            <a:r>
              <a:rPr lang="es-EC" noProof="0" dirty="0" smtClean="0"/>
              <a:t>Recursos necesarios (financieros, de personal, y materiales)</a:t>
            </a:r>
          </a:p>
          <a:p>
            <a:pPr marL="0" indent="0">
              <a:buFont typeface="Arial"/>
              <a:buNone/>
            </a:pPr>
            <a:endParaRPr lang="es-EC" noProof="0" dirty="0" smtClean="0"/>
          </a:p>
          <a:p>
            <a:pPr marL="0" indent="0">
              <a:buFont typeface="Arial"/>
              <a:buNone/>
            </a:pPr>
            <a:r>
              <a:rPr lang="es-EC" noProof="0" dirty="0" smtClean="0"/>
              <a:t>Paso 6: </a:t>
            </a:r>
          </a:p>
          <a:p>
            <a:pPr marL="171450" indent="-171450">
              <a:buFont typeface="Arial"/>
              <a:buChar char="•"/>
            </a:pPr>
            <a:r>
              <a:rPr lang="es-EC" noProof="0" dirty="0" smtClean="0"/>
              <a:t>Asegúrese</a:t>
            </a:r>
            <a:r>
              <a:rPr lang="es-EC" baseline="0" noProof="0" dirty="0" smtClean="0"/>
              <a:t> de que todos los que estarían involucrados conocen muy bien el plan: niños, niñas, comunidades, ONGs locales, nacionales e internacionales, gobierno, donantes, personal de otras áreas, personal operativo, etc., difundan y familiaricen a quienes deben implementar el plan sobre el uso del plan para movilización y sensibilización antes de la emergencia, de tal manera que los demás comprendan por qué existe la necesidad de crear Espacios Amigables para la Niñez.</a:t>
            </a:r>
            <a:endParaRPr lang="es-EC" noProof="0" dirty="0"/>
          </a:p>
        </p:txBody>
      </p:sp>
      <p:sp>
        <p:nvSpPr>
          <p:cNvPr id="4" name="Slide Number Placeholder 3"/>
          <p:cNvSpPr>
            <a:spLocks noGrp="1"/>
          </p:cNvSpPr>
          <p:nvPr>
            <p:ph type="sldNum" sz="quarter" idx="10"/>
          </p:nvPr>
        </p:nvSpPr>
        <p:spPr/>
        <p:txBody>
          <a:bodyPr/>
          <a:lstStyle/>
          <a:p>
            <a:fld id="{DFA2D839-ED5B-B849-82FE-61F627256B91}" type="slidenum">
              <a:rPr lang="en-US" smtClean="0"/>
              <a:pPr/>
              <a:t>18</a:t>
            </a:fld>
            <a:endParaRPr lang="en-US" dirty="0"/>
          </a:p>
        </p:txBody>
      </p:sp>
    </p:spTree>
    <p:extLst>
      <p:ext uri="{BB962C8B-B14F-4D97-AF65-F5344CB8AC3E}">
        <p14:creationId xmlns:p14="http://schemas.microsoft.com/office/powerpoint/2010/main" val="3530614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s-EC" noProof="0" dirty="0" smtClean="0">
                <a:latin typeface="Calibri"/>
                <a:cs typeface="Calibri"/>
              </a:rPr>
              <a:t>Los planes de preparación para los EAN deben estar vinculados</a:t>
            </a:r>
            <a:r>
              <a:rPr lang="es-EC" baseline="0" noProof="0" dirty="0" smtClean="0">
                <a:latin typeface="Calibri"/>
                <a:cs typeface="Calibri"/>
              </a:rPr>
              <a:t> a, y coordinados con</a:t>
            </a:r>
            <a:r>
              <a:rPr lang="es-EC" noProof="0" dirty="0" smtClean="0">
                <a:latin typeface="Calibri"/>
                <a:cs typeface="Calibri"/>
              </a:rPr>
              <a:t>:</a:t>
            </a:r>
          </a:p>
          <a:p>
            <a:endParaRPr lang="es-EC" noProof="0" dirty="0" smtClean="0">
              <a:latin typeface="Calibri"/>
              <a:cs typeface="Calibri"/>
            </a:endParaRPr>
          </a:p>
          <a:p>
            <a:pPr marL="171450" indent="-171450">
              <a:buFont typeface="Arial"/>
              <a:buChar char="•"/>
            </a:pPr>
            <a:r>
              <a:rPr lang="es-EC" noProof="0" dirty="0" smtClean="0">
                <a:latin typeface="Calibri"/>
                <a:cs typeface="Calibri"/>
              </a:rPr>
              <a:t>Los planes de preparación de la organización en general – debe estar claro cuál será el apoyo operativo, otros aportes sectoriales, financieros y administrativos, serán</a:t>
            </a:r>
            <a:r>
              <a:rPr lang="es-EC" baseline="0" noProof="0" dirty="0" smtClean="0">
                <a:latin typeface="Calibri"/>
                <a:cs typeface="Calibri"/>
              </a:rPr>
              <a:t> necesarios y se deberán planificar. </a:t>
            </a:r>
            <a:r>
              <a:rPr lang="es-EC" noProof="0" dirty="0" smtClean="0">
                <a:latin typeface="Calibri"/>
                <a:cs typeface="Calibri"/>
              </a:rPr>
              <a:t> </a:t>
            </a:r>
          </a:p>
          <a:p>
            <a:pPr marL="171450" indent="-171450">
              <a:buFont typeface="Arial"/>
              <a:buChar char="•"/>
            </a:pPr>
            <a:r>
              <a:rPr lang="es-EC" noProof="0" dirty="0" smtClean="0">
                <a:latin typeface="Calibri"/>
                <a:cs typeface="Calibri"/>
              </a:rPr>
              <a:t>Planes sectoriales (también a nivel interinstitucional), por ejemplo: </a:t>
            </a:r>
          </a:p>
          <a:p>
            <a:pPr marL="439738" indent="-254000">
              <a:buFont typeface="Lucida Grande"/>
              <a:buChar char="-"/>
            </a:pPr>
            <a:r>
              <a:rPr lang="es-EC" noProof="0" dirty="0" smtClean="0">
                <a:latin typeface="Calibri"/>
                <a:cs typeface="Calibri"/>
              </a:rPr>
              <a:t>Planes de respuesta de educación</a:t>
            </a:r>
          </a:p>
          <a:p>
            <a:pPr marL="439738" indent="-254000">
              <a:buFont typeface="Lucida Grande"/>
              <a:buChar char="-"/>
            </a:pPr>
            <a:r>
              <a:rPr lang="es-EC" noProof="0" dirty="0" smtClean="0">
                <a:latin typeface="Calibri"/>
                <a:cs typeface="Calibri"/>
              </a:rPr>
              <a:t>Planes de respuesta de protección de la niñez</a:t>
            </a:r>
          </a:p>
          <a:p>
            <a:pPr marL="439738" indent="-254000">
              <a:buFont typeface="Lucida Grande"/>
              <a:buChar char="-"/>
            </a:pPr>
            <a:r>
              <a:rPr lang="es-EC" noProof="0" dirty="0" smtClean="0">
                <a:latin typeface="Calibri"/>
                <a:cs typeface="Calibri"/>
              </a:rPr>
              <a:t>Salud mental y apoyo</a:t>
            </a:r>
            <a:r>
              <a:rPr lang="es-EC" baseline="0" noProof="0" dirty="0" smtClean="0">
                <a:latin typeface="Calibri"/>
                <a:cs typeface="Calibri"/>
              </a:rPr>
              <a:t> sicosocial </a:t>
            </a:r>
            <a:r>
              <a:rPr lang="es-EC" noProof="0" dirty="0" smtClean="0">
                <a:latin typeface="Calibri"/>
                <a:cs typeface="Calibri"/>
              </a:rPr>
              <a:t> </a:t>
            </a:r>
          </a:p>
          <a:p>
            <a:pPr marL="171450" lvl="1" indent="-171450">
              <a:buFont typeface="Arial"/>
              <a:buChar char="•"/>
            </a:pPr>
            <a:r>
              <a:rPr lang="es-EC" noProof="0" dirty="0" smtClean="0">
                <a:latin typeface="Calibri"/>
                <a:cs typeface="Calibri"/>
              </a:rPr>
              <a:t>Los planes gubernamentales de respuesta </a:t>
            </a:r>
          </a:p>
          <a:p>
            <a:pPr marL="171450" lvl="0" indent="-171450">
              <a:buFont typeface="Arial"/>
              <a:buChar char="•"/>
            </a:pPr>
            <a:r>
              <a:rPr lang="es-EC" noProof="0" dirty="0" smtClean="0">
                <a:latin typeface="Calibri"/>
                <a:cs typeface="Calibri"/>
              </a:rPr>
              <a:t>Las redes comunitarias</a:t>
            </a:r>
          </a:p>
          <a:p>
            <a:pPr marL="439738" lvl="0" indent="-254000">
              <a:buFont typeface="Lucida Grande"/>
              <a:buChar char="-"/>
            </a:pPr>
            <a:r>
              <a:rPr lang="es-EC" noProof="0" dirty="0" smtClean="0">
                <a:latin typeface="Calibri"/>
                <a:cs typeface="Calibri"/>
              </a:rPr>
              <a:t>¿Qué sistemas y mecanismos comunitarios ya existen? ¿Cómo va a enlazarlos con éstos? ¿Qué</a:t>
            </a:r>
            <a:r>
              <a:rPr lang="es-EC" baseline="0" noProof="0" dirty="0" smtClean="0">
                <a:latin typeface="Calibri"/>
                <a:cs typeface="Calibri"/>
              </a:rPr>
              <a:t> grupo o grupo de niños y niñas, o grupos que trabajan con niños y niñas, ya están funcionando?</a:t>
            </a:r>
            <a:endParaRPr lang="es-EC" noProof="0" dirty="0"/>
          </a:p>
        </p:txBody>
      </p:sp>
      <p:sp>
        <p:nvSpPr>
          <p:cNvPr id="4" name="Slide Number Placeholder 3"/>
          <p:cNvSpPr>
            <a:spLocks noGrp="1"/>
          </p:cNvSpPr>
          <p:nvPr>
            <p:ph type="sldNum" sz="quarter" idx="10"/>
          </p:nvPr>
        </p:nvSpPr>
        <p:spPr/>
        <p:txBody>
          <a:bodyPr/>
          <a:lstStyle/>
          <a:p>
            <a:fld id="{DFA2D839-ED5B-B849-82FE-61F627256B91}" type="slidenum">
              <a:rPr lang="en-US" smtClean="0"/>
              <a:pPr/>
              <a:t>19</a:t>
            </a:fld>
            <a:endParaRPr lang="en-US" dirty="0"/>
          </a:p>
        </p:txBody>
      </p:sp>
    </p:spTree>
    <p:extLst>
      <p:ext uri="{BB962C8B-B14F-4D97-AF65-F5344CB8AC3E}">
        <p14:creationId xmlns:p14="http://schemas.microsoft.com/office/powerpoint/2010/main" val="21513343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s-EC" noProof="0" dirty="0" smtClean="0"/>
              <a:t>Discutir las experiencias en situaciones de desastre – discutir qué sucedió con los niños y las niñas, cómo reaccionaron ante el desastre, qué hicieron para ayudar, qué funcionó, qué les</a:t>
            </a:r>
            <a:r>
              <a:rPr lang="es-EC" baseline="0" noProof="0" dirty="0" smtClean="0"/>
              <a:t> resultó difícil.  </a:t>
            </a:r>
            <a:endParaRPr lang="es-EC" noProof="0" dirty="0" smtClean="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s-EC" noProof="0" dirty="0" smtClean="0"/>
              <a:t>Mapeo de riesgos y recursos comunitarios</a:t>
            </a:r>
            <a:r>
              <a:rPr lang="es-EC" baseline="0" noProof="0" dirty="0" smtClean="0"/>
              <a:t> – haga que los niños y las niñas dibujen mapas de su comunidad, dónde piensan que existen riesgos, a dónde pueden acudir en busca de ayuda.  Vea cómo esto se relaciona con la realidad, comparta cualquier información adicional sobre fuentes de apoyo</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s-EC" baseline="0" noProof="0" dirty="0" smtClean="0"/>
              <a:t>Planificación de acciones con los niños y las niñas – en base a las actividades de mapeo y lecciones aprendidas de las emergencias pasadas – planifique con los niños y las niñas cuáles deberían ser sus acciones en caso de futuras emergencias.</a:t>
            </a:r>
          </a:p>
          <a:p>
            <a:pPr marL="171450" indent="-171450">
              <a:buFont typeface="Arial"/>
              <a:buChar char="•"/>
            </a:pPr>
            <a:r>
              <a:rPr lang="es-EC" noProof="0" dirty="0" smtClean="0"/>
              <a:t>Simulacros</a:t>
            </a:r>
            <a:r>
              <a:rPr lang="es-EC" baseline="0" noProof="0" dirty="0" smtClean="0"/>
              <a:t> y práctica – practique simulacros de evacuación, las formas de protegerse a si mismos, etc. por ejemplo, las familias pueden planificar qué persona ayudará con el miembro más joven de la familia</a:t>
            </a:r>
          </a:p>
          <a:p>
            <a:pPr marL="171450" indent="-171450">
              <a:buFont typeface="Arial"/>
              <a:buChar char="•"/>
            </a:pPr>
            <a:r>
              <a:rPr lang="es-EC" baseline="0" noProof="0" dirty="0" smtClean="0"/>
              <a:t>Principales hechos que los niños y las niñas deben saber – sea claro con los niños, las niñas y sus padres y mencione que hay ciertos factores fundamentales que deben conocer, los cuales pueden ayudarles en caso de una emergencia.  Dependiendo de la edad del niño o la niña, ellos deben saber los nombres completos de sus padres, direcciones, números de teléfono, su propio nombre completo (no solamente un apodo), etc.</a:t>
            </a:r>
          </a:p>
          <a:p>
            <a:pPr marL="171450" indent="-171450">
              <a:buFont typeface="Arial"/>
              <a:buChar char="•"/>
            </a:pPr>
            <a:r>
              <a:rPr lang="es-EC" baseline="0" noProof="0" dirty="0" smtClean="0"/>
              <a:t>Realizar campañas y actividades de sensibilización – en base a la información recopilada de los niños, las niñas y sus padres, y a los planes que se han elaborado, sensibilice y realice campañas sobre el impacto que tienen las emergencias en los niños y las niñas, y las estrategias para reducir los resultados negativos (tales como simulacros, conocer los apellidos de la familia, etc.)</a:t>
            </a:r>
            <a:endParaRPr lang="es-EC" noProof="0" dirty="0"/>
          </a:p>
        </p:txBody>
      </p:sp>
      <p:sp>
        <p:nvSpPr>
          <p:cNvPr id="4" name="Slide Number Placeholder 3"/>
          <p:cNvSpPr>
            <a:spLocks noGrp="1"/>
          </p:cNvSpPr>
          <p:nvPr>
            <p:ph type="sldNum" sz="quarter" idx="10"/>
          </p:nvPr>
        </p:nvSpPr>
        <p:spPr/>
        <p:txBody>
          <a:bodyPr/>
          <a:lstStyle/>
          <a:p>
            <a:fld id="{DFA2D839-ED5B-B849-82FE-61F627256B91}" type="slidenum">
              <a:rPr lang="en-US" smtClean="0"/>
              <a:pPr/>
              <a:t>21</a:t>
            </a:fld>
            <a:endParaRPr lang="en-US" dirty="0"/>
          </a:p>
        </p:txBody>
      </p:sp>
    </p:spTree>
    <p:extLst>
      <p:ext uri="{BB962C8B-B14F-4D97-AF65-F5344CB8AC3E}">
        <p14:creationId xmlns:p14="http://schemas.microsoft.com/office/powerpoint/2010/main" val="29003770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C" noProof="0" dirty="0" smtClean="0"/>
              <a:t>RDD Guiado por la Niñez: Guía Práctica, Save the Children  </a:t>
            </a:r>
          </a:p>
          <a:p>
            <a:pPr marL="0" marR="0" indent="0" algn="l" defTabSz="457200" rtl="0" eaLnBrk="1" fontAlgn="auto" latinLnBrk="0" hangingPunct="1">
              <a:lnSpc>
                <a:spcPct val="100000"/>
              </a:lnSpc>
              <a:spcBef>
                <a:spcPts val="0"/>
              </a:spcBef>
              <a:spcAft>
                <a:spcPts val="0"/>
              </a:spcAft>
              <a:buClrTx/>
              <a:buSzTx/>
              <a:buFontTx/>
              <a:buNone/>
              <a:tabLst/>
              <a:defRPr/>
            </a:pPr>
            <a:r>
              <a:rPr lang="es-EC" noProof="0" dirty="0" smtClean="0"/>
              <a:t>Las Normas Mínimas para la Educación durante las Emergencias, de la Red Interinstitucional para la Educación en Situaciones de Emergencia (INEE por sus siglas en inglés), las Directrices del IASC sobre la Red de Salud Mental y Apoyo Sicosocial (MHPSS), y los Estándares Mínimos de Protección de la Niñez de Child Protection Working Group (CPWG), todos ellos contienen orientaciones sobre la preparación,</a:t>
            </a:r>
            <a:r>
              <a:rPr lang="es-EC" baseline="0" noProof="0" dirty="0" smtClean="0"/>
              <a:t> así como sobre la respuesta</a:t>
            </a:r>
          </a:p>
          <a:p>
            <a:pPr marL="0" marR="0" indent="0" algn="l" defTabSz="457200" rtl="0" eaLnBrk="1" fontAlgn="auto" latinLnBrk="0" hangingPunct="1">
              <a:lnSpc>
                <a:spcPct val="100000"/>
              </a:lnSpc>
              <a:spcBef>
                <a:spcPts val="0"/>
              </a:spcBef>
              <a:spcAft>
                <a:spcPts val="0"/>
              </a:spcAft>
              <a:buClrTx/>
              <a:buSzTx/>
              <a:buFontTx/>
              <a:buNone/>
              <a:tabLst/>
              <a:defRPr/>
            </a:pPr>
            <a:r>
              <a:rPr lang="es-EC" baseline="0" noProof="0" dirty="0" smtClean="0"/>
              <a:t>Das directrices de la organización sobre planificación, adquisiciones, logística y elaboración de presupuestos en situaciones de emergencia. </a:t>
            </a:r>
            <a:endParaRPr lang="es-EC" noProof="0" dirty="0"/>
          </a:p>
        </p:txBody>
      </p:sp>
      <p:sp>
        <p:nvSpPr>
          <p:cNvPr id="4" name="Slide Number Placeholder 3"/>
          <p:cNvSpPr>
            <a:spLocks noGrp="1"/>
          </p:cNvSpPr>
          <p:nvPr>
            <p:ph type="sldNum" sz="quarter" idx="10"/>
          </p:nvPr>
        </p:nvSpPr>
        <p:spPr/>
        <p:txBody>
          <a:bodyPr/>
          <a:lstStyle/>
          <a:p>
            <a:fld id="{DFA2D839-ED5B-B849-82FE-61F627256B91}" type="slidenum">
              <a:rPr lang="en-US" smtClean="0"/>
              <a:pPr/>
              <a:t>23</a:t>
            </a:fld>
            <a:endParaRPr lang="en-US" dirty="0"/>
          </a:p>
        </p:txBody>
      </p:sp>
    </p:spTree>
    <p:extLst>
      <p:ext uri="{BB962C8B-B14F-4D97-AF65-F5344CB8AC3E}">
        <p14:creationId xmlns:p14="http://schemas.microsoft.com/office/powerpoint/2010/main" val="37282123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C" dirty="0"/>
          </a:p>
        </p:txBody>
      </p:sp>
      <p:sp>
        <p:nvSpPr>
          <p:cNvPr id="4" name="3 Marcador de número de diapositiva"/>
          <p:cNvSpPr>
            <a:spLocks noGrp="1"/>
          </p:cNvSpPr>
          <p:nvPr>
            <p:ph type="sldNum" sz="quarter" idx="10"/>
          </p:nvPr>
        </p:nvSpPr>
        <p:spPr/>
        <p:txBody>
          <a:bodyPr/>
          <a:lstStyle/>
          <a:p>
            <a:fld id="{DFA2D839-ED5B-B849-82FE-61F627256B91}" type="slidenum">
              <a:rPr lang="en-US" smtClean="0"/>
              <a:pPr/>
              <a:t>25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A2D839-ED5B-B849-82FE-61F627256B91}" type="slidenum">
              <a:rPr lang="en-US" smtClean="0"/>
              <a:pPr/>
              <a:t>2</a:t>
            </a:fld>
            <a:endParaRPr lang="en-US" dirty="0"/>
          </a:p>
        </p:txBody>
      </p:sp>
    </p:spTree>
    <p:extLst>
      <p:ext uri="{BB962C8B-B14F-4D97-AF65-F5344CB8AC3E}">
        <p14:creationId xmlns:p14="http://schemas.microsoft.com/office/powerpoint/2010/main" val="39993963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C" dirty="0"/>
          </a:p>
        </p:txBody>
      </p:sp>
      <p:sp>
        <p:nvSpPr>
          <p:cNvPr id="4" name="3 Marcador de número de diapositiva"/>
          <p:cNvSpPr>
            <a:spLocks noGrp="1"/>
          </p:cNvSpPr>
          <p:nvPr>
            <p:ph type="sldNum" sz="quarter" idx="10"/>
          </p:nvPr>
        </p:nvSpPr>
        <p:spPr/>
        <p:txBody>
          <a:bodyPr/>
          <a:lstStyle/>
          <a:p>
            <a:fld id="{DFA2D839-ED5B-B849-82FE-61F627256B91}" type="slidenum">
              <a:rPr lang="en-US" smtClean="0"/>
              <a:pPr/>
              <a:t>26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A2D839-ED5B-B849-82FE-61F627256B91}" type="slidenum">
              <a:rPr lang="en-US" smtClean="0"/>
              <a:pPr/>
              <a:t>3</a:t>
            </a:fld>
            <a:endParaRPr lang="en-US" dirty="0"/>
          </a:p>
        </p:txBody>
      </p:sp>
    </p:spTree>
    <p:extLst>
      <p:ext uri="{BB962C8B-B14F-4D97-AF65-F5344CB8AC3E}">
        <p14:creationId xmlns:p14="http://schemas.microsoft.com/office/powerpoint/2010/main" val="28242663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A2D839-ED5B-B849-82FE-61F627256B91}" type="slidenum">
              <a:rPr lang="en-US" smtClean="0"/>
              <a:pPr/>
              <a:t>4</a:t>
            </a:fld>
            <a:endParaRPr lang="en-US" dirty="0"/>
          </a:p>
        </p:txBody>
      </p:sp>
    </p:spTree>
    <p:extLst>
      <p:ext uri="{BB962C8B-B14F-4D97-AF65-F5344CB8AC3E}">
        <p14:creationId xmlns:p14="http://schemas.microsoft.com/office/powerpoint/2010/main" val="3203867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s-EC" sz="1050" noProof="0" dirty="0" smtClean="0"/>
              <a:t>Preparación: es un estado de alerta, reduce los riesgos, incrementa la capacidad de responder más rápidamente </a:t>
            </a:r>
          </a:p>
          <a:p>
            <a:pPr marL="171450" indent="-171450">
              <a:buFont typeface="Arial"/>
              <a:buChar char="•"/>
            </a:pPr>
            <a:r>
              <a:rPr lang="es-EC" sz="1050" noProof="0" dirty="0" smtClean="0"/>
              <a:t>Respuesta: es</a:t>
            </a:r>
            <a:r>
              <a:rPr lang="es-EC" sz="1050" baseline="0" noProof="0" dirty="0" smtClean="0"/>
              <a:t> el acto de responder, la respuesta o reacción</a:t>
            </a:r>
          </a:p>
          <a:p>
            <a:pPr marL="171450" indent="-171450">
              <a:buFont typeface="Arial"/>
              <a:buChar char="•"/>
            </a:pPr>
            <a:r>
              <a:rPr lang="es-EC" sz="1050" kern="1200" baseline="0" noProof="0" dirty="0" smtClean="0">
                <a:solidFill>
                  <a:schemeClr val="tx1"/>
                </a:solidFill>
                <a:effectLst/>
              </a:rPr>
              <a:t>Recuperación: restauración o restitución de niñas, niños, familias, comunidades e instituciones a un estado o condición previo y/o mejor (noción de “reconstruir mejor”).  El tiempo depende del contexto. </a:t>
            </a:r>
          </a:p>
          <a:p>
            <a:pPr marL="171450" marR="0" indent="-171450" algn="l" defTabSz="457200" rtl="0" eaLnBrk="1" fontAlgn="auto" latinLnBrk="0" hangingPunct="1">
              <a:buClrTx/>
              <a:buSzTx/>
              <a:buFont typeface="Arial"/>
              <a:buChar char="•"/>
              <a:tabLst/>
              <a:defRPr/>
            </a:pPr>
            <a:r>
              <a:rPr lang="es-EC" sz="1050" noProof="0" dirty="0" smtClean="0"/>
              <a:t>Mitigación: Acción para</a:t>
            </a:r>
            <a:r>
              <a:rPr lang="es-EC" sz="1050" baseline="0" noProof="0" dirty="0" smtClean="0"/>
              <a:t> reducir la gravedad, seriedad, o lo doloroso de algo</a:t>
            </a:r>
          </a:p>
          <a:p>
            <a:pPr marL="171450" marR="0" indent="-171450" algn="l" defTabSz="457200" rtl="0" eaLnBrk="1" fontAlgn="auto" latinLnBrk="0" hangingPunct="1">
              <a:buClrTx/>
              <a:buSzTx/>
              <a:buFont typeface="Arial"/>
              <a:buChar char="•"/>
              <a:tabLst/>
              <a:defRPr/>
            </a:pPr>
            <a:r>
              <a:rPr lang="es-EC" sz="1050" baseline="0" noProof="0" dirty="0" smtClean="0"/>
              <a:t>Prevención: Acción de impedir que algo suceda o surja</a:t>
            </a:r>
            <a:endParaRPr lang="es-EC" sz="1050" noProof="0" dirty="0" smtClean="0"/>
          </a:p>
          <a:p>
            <a:endParaRPr lang="es-EC" sz="600" noProof="0" dirty="0" smtClean="0"/>
          </a:p>
          <a:p>
            <a:r>
              <a:rPr lang="es-EC" sz="1050" b="1" noProof="0" dirty="0" smtClean="0"/>
              <a:t>Gestión de emergencias</a:t>
            </a:r>
            <a:r>
              <a:rPr lang="es-EC" sz="1050" noProof="0" dirty="0" smtClean="0"/>
              <a:t> es</a:t>
            </a:r>
            <a:r>
              <a:rPr lang="es-EC" sz="1050" baseline="0" noProof="0" dirty="0" smtClean="0"/>
              <a:t> el nombre genérico de un campo interdisciplinario que gestiona los procesos de gestión estratégicos de la organización, los mismos que se utilizan para la protección contra riesgos o peligros que pueden causar eventos tales como desastres o catástrofes y para garantizar la resiliencia.  La gestión de emergencias (o gestión de desastres), es la disciplina de enfrentar y evitar riesgos. </a:t>
            </a:r>
            <a:endParaRPr lang="es-EC" sz="1050" noProof="0" dirty="0" smtClean="0"/>
          </a:p>
          <a:p>
            <a:endParaRPr lang="es-EC" sz="600" noProof="0" dirty="0" smtClean="0"/>
          </a:p>
          <a:p>
            <a:pPr marL="0" indent="0">
              <a:buFont typeface="Arial"/>
              <a:buNone/>
            </a:pPr>
            <a:r>
              <a:rPr lang="es-EC" sz="1050" noProof="0" dirty="0" smtClean="0"/>
              <a:t>Puntos clave</a:t>
            </a:r>
            <a:r>
              <a:rPr lang="es-EC" sz="1050" baseline="0" noProof="0" dirty="0" smtClean="0"/>
              <a:t>: </a:t>
            </a:r>
            <a:endParaRPr lang="es-EC" sz="1050" noProof="0" dirty="0" smtClean="0"/>
          </a:p>
          <a:p>
            <a:pPr marL="171450" indent="-171450">
              <a:buFont typeface="Arial"/>
              <a:buChar char="•"/>
            </a:pPr>
            <a:r>
              <a:rPr lang="es-EC" sz="1050" noProof="0" dirty="0" smtClean="0"/>
              <a:t>Este modelo sirve para demostrar y mostrar la relación entre la gestión de riesgos y los programas de desarrollo, así como la preparación y respuesta a emergencias, el cual es un proceso permanente.</a:t>
            </a:r>
            <a:r>
              <a:rPr lang="es-EC" sz="1050" baseline="0" noProof="0" dirty="0" smtClean="0"/>
              <a:t> </a:t>
            </a:r>
            <a:endParaRPr lang="es-EC" sz="1050" noProof="0" dirty="0" smtClean="0"/>
          </a:p>
          <a:p>
            <a:pPr marL="171450" indent="-171450">
              <a:buFont typeface="Arial"/>
              <a:buChar char="•"/>
            </a:pPr>
            <a:r>
              <a:rPr lang="es-EC" sz="1050" noProof="0" dirty="0" smtClean="0"/>
              <a:t>Este modelo está muy simplificado – las actividades realizadas pueden pertenecer a diferentes etapas del ciclo al mismo tiempo, dependiendo del contexto.  Las etapas no necesariamente se desarrollan en este</a:t>
            </a:r>
            <a:r>
              <a:rPr lang="es-EC" sz="1050" baseline="0" noProof="0" dirty="0" smtClean="0"/>
              <a:t> orden, o pueden ocurrir al mismo tiempo.  Las actividades de recuperación con frecuencia comienzan durante la etapa de respuesta, etc.</a:t>
            </a:r>
            <a:endParaRPr lang="es-EC" sz="1050" noProof="0" dirty="0" smtClean="0"/>
          </a:p>
          <a:p>
            <a:pPr marL="171450" indent="-171450">
              <a:buFont typeface="Arial"/>
              <a:buChar char="•"/>
            </a:pPr>
            <a:r>
              <a:rPr lang="es-EC" sz="1050" noProof="0" dirty="0" smtClean="0"/>
              <a:t>El trabajo de protección de la niñez y de Espacios Amigables para la Niñez en particular, debe encajar dentro de, y considerar las diferentes etapas de este ciclo: preparación (lo</a:t>
            </a:r>
            <a:r>
              <a:rPr lang="es-EC" sz="1050" baseline="0" noProof="0" dirty="0" smtClean="0"/>
              <a:t> que estamos tratando ahora), respuesta (creación y gestión de los EAN), recuperación (salida gradual del EAN), prevención (el trabajo que se puede realizar a través de los EAN para crear conciencia entre la comunidad y los niños y niñas sobre los riesgos para la niñez en futuras situaciones de emergencia), y mitigación. </a:t>
            </a:r>
            <a:endParaRPr lang="es-EC" sz="1050" noProof="0" dirty="0" smtClean="0"/>
          </a:p>
          <a:p>
            <a:pPr marL="171450" indent="-171450">
              <a:buFont typeface="Arial"/>
              <a:buChar char="•"/>
            </a:pPr>
            <a:r>
              <a:rPr lang="es-EC" sz="1050" baseline="0" noProof="0" dirty="0" smtClean="0"/>
              <a:t>En esta sesión nos estamos centrando en la preparación.  Se debe realizar el trabajo de mitigación de riesgos y prevención de las preocupaciones de protección como parte de programas más amplios de protección, educación y violencia de género, pero no son específicos para los Espacios Amigables para la Niñez. </a:t>
            </a:r>
            <a:endParaRPr lang="es-EC" sz="1050" noProof="0" dirty="0"/>
          </a:p>
        </p:txBody>
      </p:sp>
      <p:sp>
        <p:nvSpPr>
          <p:cNvPr id="4" name="Slide Number Placeholder 3"/>
          <p:cNvSpPr>
            <a:spLocks noGrp="1"/>
          </p:cNvSpPr>
          <p:nvPr>
            <p:ph type="sldNum" sz="quarter" idx="10"/>
          </p:nvPr>
        </p:nvSpPr>
        <p:spPr/>
        <p:txBody>
          <a:bodyPr/>
          <a:lstStyle/>
          <a:p>
            <a:fld id="{DFA2D839-ED5B-B849-82FE-61F627256B91}" type="slidenum">
              <a:rPr lang="en-US" smtClean="0"/>
              <a:pPr/>
              <a:t>7</a:t>
            </a:fld>
            <a:endParaRPr lang="en-US" dirty="0"/>
          </a:p>
        </p:txBody>
      </p:sp>
    </p:spTree>
    <p:extLst>
      <p:ext uri="{BB962C8B-B14F-4D97-AF65-F5344CB8AC3E}">
        <p14:creationId xmlns:p14="http://schemas.microsoft.com/office/powerpoint/2010/main" val="6513162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s-EC" noProof="0" dirty="0" smtClean="0"/>
              <a:t>Conocimientos y habilidades</a:t>
            </a:r>
            <a:r>
              <a:rPr lang="es-EC" baseline="0" noProof="0" dirty="0" smtClean="0"/>
              <a:t> desarrollados por l</a:t>
            </a:r>
            <a:r>
              <a:rPr lang="es-EC" noProof="0" dirty="0" smtClean="0"/>
              <a:t>os gobiernos, organizaciones de </a:t>
            </a:r>
            <a:r>
              <a:rPr lang="es-EC" baseline="0" noProof="0" dirty="0" smtClean="0"/>
              <a:t>respuesta profesional y recuperación, comunidades, personas, y niños y niñas</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s-EC" noProof="0" dirty="0" smtClean="0"/>
              <a:t>Para reconocer los eventos peligrosos que potencialmente</a:t>
            </a:r>
            <a:r>
              <a:rPr lang="es-EC" baseline="0" noProof="0" dirty="0" smtClean="0"/>
              <a:t> podrían llegar – anticiparse eficazmente</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s-EC" baseline="0" noProof="0" dirty="0" smtClean="0"/>
              <a:t>Para hacer frente y abordar los efectos del o de los eventos, para responder y recuperarse del impacto del evento</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s-EC" baseline="0" noProof="0" dirty="0" smtClean="0"/>
              <a:t>Y para prepararse para la siguiente fase en el ciclo de gestión de proyectos de emergencia</a:t>
            </a:r>
            <a:r>
              <a:rPr lang="es-EC" noProof="0" dirty="0" smtClean="0"/>
              <a:t>.</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endParaRPr lang="es-EC" noProof="0" dirty="0" smtClean="0"/>
          </a:p>
          <a:p>
            <a:pPr marL="0" marR="0" lvl="1" indent="0" algn="l" defTabSz="457200" rtl="0" eaLnBrk="1" fontAlgn="auto" latinLnBrk="0" hangingPunct="1">
              <a:lnSpc>
                <a:spcPct val="100000"/>
              </a:lnSpc>
              <a:spcBef>
                <a:spcPts val="0"/>
              </a:spcBef>
              <a:spcAft>
                <a:spcPts val="0"/>
              </a:spcAft>
              <a:buClrTx/>
              <a:buSzTx/>
              <a:buFont typeface="Arial"/>
              <a:buNone/>
              <a:tabLst/>
              <a:defRPr/>
            </a:pPr>
            <a:r>
              <a:rPr lang="es-EC" sz="3200" dirty="0" smtClean="0"/>
              <a:t>Este es un ciclo continuo de planificación, organización, capacitación, asegurar la disponibilidad de suministros, evaluar respuestas, y mejorar actividades. </a:t>
            </a:r>
          </a:p>
          <a:p>
            <a:pPr marL="0" marR="0" indent="0" algn="l" defTabSz="457200" rtl="0" eaLnBrk="1" fontAlgn="auto" latinLnBrk="0" hangingPunct="1">
              <a:lnSpc>
                <a:spcPct val="100000"/>
              </a:lnSpc>
              <a:spcBef>
                <a:spcPts val="0"/>
              </a:spcBef>
              <a:spcAft>
                <a:spcPts val="0"/>
              </a:spcAft>
              <a:buClrTx/>
              <a:buSzTx/>
              <a:buFontTx/>
              <a:buNone/>
              <a:tabLst/>
              <a:defRPr/>
            </a:pPr>
            <a:endParaRPr lang="es-EC" noProof="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s-EC" noProof="0" dirty="0" smtClean="0"/>
              <a:t>La preparación cubre todas las medidas que son factibles de ser</a:t>
            </a:r>
            <a:r>
              <a:rPr lang="es-EC" baseline="0" noProof="0" dirty="0" smtClean="0"/>
              <a:t> </a:t>
            </a:r>
            <a:r>
              <a:rPr lang="es-EC" noProof="0" dirty="0" smtClean="0"/>
              <a:t>adoptadas.</a:t>
            </a:r>
            <a:endParaRPr lang="es-EC" noProof="0" dirty="0"/>
          </a:p>
        </p:txBody>
      </p:sp>
      <p:sp>
        <p:nvSpPr>
          <p:cNvPr id="4" name="Slide Number Placeholder 3"/>
          <p:cNvSpPr>
            <a:spLocks noGrp="1"/>
          </p:cNvSpPr>
          <p:nvPr>
            <p:ph type="sldNum" sz="quarter" idx="10"/>
          </p:nvPr>
        </p:nvSpPr>
        <p:spPr/>
        <p:txBody>
          <a:bodyPr/>
          <a:lstStyle/>
          <a:p>
            <a:fld id="{DFA2D839-ED5B-B849-82FE-61F627256B91}" type="slidenum">
              <a:rPr lang="en-US" smtClean="0"/>
              <a:pPr/>
              <a:t>8</a:t>
            </a:fld>
            <a:endParaRPr lang="en-US" dirty="0"/>
          </a:p>
        </p:txBody>
      </p:sp>
    </p:spTree>
    <p:extLst>
      <p:ext uri="{BB962C8B-B14F-4D97-AF65-F5344CB8AC3E}">
        <p14:creationId xmlns:p14="http://schemas.microsoft.com/office/powerpoint/2010/main" val="41674956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A2D839-ED5B-B849-82FE-61F627256B91}" type="slidenum">
              <a:rPr lang="en-US" smtClean="0"/>
              <a:pPr/>
              <a:t>9</a:t>
            </a:fld>
            <a:endParaRPr lang="en-US" dirty="0"/>
          </a:p>
        </p:txBody>
      </p:sp>
    </p:spTree>
    <p:extLst>
      <p:ext uri="{BB962C8B-B14F-4D97-AF65-F5344CB8AC3E}">
        <p14:creationId xmlns:p14="http://schemas.microsoft.com/office/powerpoint/2010/main" val="1882776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s-EC" noProof="0" dirty="0" smtClean="0"/>
              <a:t>Usted acaba de descubrir que va a tener un o una bebé (ya sea que usted esté embarazada,</a:t>
            </a:r>
            <a:r>
              <a:rPr lang="es-EC" baseline="0" noProof="0" dirty="0" smtClean="0"/>
              <a:t> que su pareja esté embarazada, o que su solicitud de adopción ha sido aceptada)</a:t>
            </a:r>
            <a:endParaRPr lang="es-EC" noProof="0" dirty="0"/>
          </a:p>
        </p:txBody>
      </p:sp>
      <p:sp>
        <p:nvSpPr>
          <p:cNvPr id="4" name="Slide Number Placeholder 3"/>
          <p:cNvSpPr>
            <a:spLocks noGrp="1"/>
          </p:cNvSpPr>
          <p:nvPr>
            <p:ph type="sldNum" sz="quarter" idx="10"/>
          </p:nvPr>
        </p:nvSpPr>
        <p:spPr/>
        <p:txBody>
          <a:bodyPr/>
          <a:lstStyle/>
          <a:p>
            <a:fld id="{DFA2D839-ED5B-B849-82FE-61F627256B91}" type="slidenum">
              <a:rPr lang="en-US" smtClean="0"/>
              <a:pPr/>
              <a:t>10</a:t>
            </a:fld>
            <a:endParaRPr lang="en-US" dirty="0"/>
          </a:p>
        </p:txBody>
      </p:sp>
    </p:spTree>
    <p:extLst>
      <p:ext uri="{BB962C8B-B14F-4D97-AF65-F5344CB8AC3E}">
        <p14:creationId xmlns:p14="http://schemas.microsoft.com/office/powerpoint/2010/main" val="20018050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r>
              <a:rPr lang="es-EC" noProof="0" dirty="0" smtClean="0"/>
              <a:t>Haga una lluvia de ideas con la</a:t>
            </a:r>
            <a:r>
              <a:rPr lang="es-EC" baseline="0" noProof="0" dirty="0" smtClean="0"/>
              <a:t> información que se genera: </a:t>
            </a:r>
          </a:p>
          <a:p>
            <a:pPr marL="171450" indent="-171450">
              <a:buFont typeface="Arial"/>
              <a:buChar char="•"/>
            </a:pPr>
            <a:r>
              <a:rPr lang="es-EC" noProof="0" dirty="0" smtClean="0"/>
              <a:t>Usted debe dedicar tiempo para prepararse –parecería lógico considerar lo que se necesita y comenzar a hacer las cosas con anticipación porque usted sabe que cuando haya llegado su bebé va a tener muchas cosas que hacer.  Usted deberá pensar “¿y</a:t>
            </a:r>
            <a:r>
              <a:rPr lang="es-EC" baseline="0" noProof="0" dirty="0" smtClean="0"/>
              <a:t> si es un niño? “y si es una niña?” y se preparará para estos escenarios diferentes</a:t>
            </a:r>
          </a:p>
          <a:p>
            <a:pPr marL="171450" indent="-171450">
              <a:buFont typeface="Arial"/>
              <a:buChar char="•"/>
            </a:pPr>
            <a:r>
              <a:rPr lang="es-EC" baseline="0" noProof="0" dirty="0" smtClean="0"/>
              <a:t>Usted aprenderá saber las diferentes maneras de cuidar a su bebé – usted leerá o pedirá consejos a los demás, hablará con otras madres, formará un club, encontrará diferentes formas para aumentar sus conocimientos para estar tan preparada como sea posible</a:t>
            </a:r>
          </a:p>
          <a:p>
            <a:pPr marL="171450" indent="-171450">
              <a:buFont typeface="Arial"/>
              <a:buChar char="•"/>
            </a:pPr>
            <a:r>
              <a:rPr lang="es-EC" noProof="0" dirty="0" smtClean="0"/>
              <a:t>Se asegurará de tener un espacio para poner</a:t>
            </a:r>
            <a:r>
              <a:rPr lang="es-EC" baseline="0" noProof="0" dirty="0" smtClean="0"/>
              <a:t> a su bebé – asignarle un espacio y amoblarlo</a:t>
            </a:r>
          </a:p>
          <a:p>
            <a:pPr marL="171450" indent="-171450">
              <a:buFont typeface="Arial"/>
              <a:buChar char="•"/>
            </a:pPr>
            <a:r>
              <a:rPr lang="es-EC" baseline="0" noProof="0" dirty="0" smtClean="0"/>
              <a:t>Gran parte de lo que se indica anteriormente es igual para los Espacios Amigables para la Niñez.  Los Espacios Amigables para la Niñez son su bebé… son algo que nos hace sonreír</a:t>
            </a:r>
          </a:p>
          <a:p>
            <a:pPr marL="171450" indent="-171450">
              <a:buFont typeface="Arial"/>
              <a:buChar char="•"/>
            </a:pPr>
            <a:r>
              <a:rPr lang="es-EC" baseline="0" noProof="0" dirty="0" smtClean="0"/>
              <a:t>Si pensamos que ciertas emergencias son probables o posibles, debemos prepararnos para ellas, de tal manera que estemos listos para armar y ejecutar nuestro EAN bebé.  Debemos prepararnos mentalmente (mediante la capacitación), preparar un espacio mediante la identificación de sitios, tener lista una parte del equipamiento necesario, aunque es probable que no pueda tener todo listo, separe un poco de dinero en caso de una emergencia, etc.  </a:t>
            </a:r>
          </a:p>
          <a:p>
            <a:pPr marL="171450" indent="-171450">
              <a:buFont typeface="Arial"/>
              <a:buChar char="•"/>
            </a:pPr>
            <a:r>
              <a:rPr lang="es-EC" baseline="0" noProof="0" dirty="0" smtClean="0"/>
              <a:t>Ahora vamos a pensar sobre las cosas específicas que podemos y debemos preparar de antemano</a:t>
            </a:r>
            <a:endParaRPr lang="es-EC" noProof="0" dirty="0"/>
          </a:p>
        </p:txBody>
      </p:sp>
      <p:sp>
        <p:nvSpPr>
          <p:cNvPr id="4" name="Slide Number Placeholder 3"/>
          <p:cNvSpPr>
            <a:spLocks noGrp="1"/>
          </p:cNvSpPr>
          <p:nvPr>
            <p:ph type="sldNum" sz="quarter" idx="10"/>
          </p:nvPr>
        </p:nvSpPr>
        <p:spPr/>
        <p:txBody>
          <a:bodyPr/>
          <a:lstStyle/>
          <a:p>
            <a:fld id="{DFA2D839-ED5B-B849-82FE-61F627256B91}" type="slidenum">
              <a:rPr lang="en-US" smtClean="0"/>
              <a:pPr/>
              <a:t>11</a:t>
            </a:fld>
            <a:endParaRPr lang="en-US" dirty="0"/>
          </a:p>
        </p:txBody>
      </p:sp>
    </p:spTree>
    <p:extLst>
      <p:ext uri="{BB962C8B-B14F-4D97-AF65-F5344CB8AC3E}">
        <p14:creationId xmlns:p14="http://schemas.microsoft.com/office/powerpoint/2010/main" val="15235143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GB" dirty="0"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smtClean="0"/>
              <a:t>Click to edit Master subtitle style</a:t>
            </a:r>
            <a:endParaRPr lang="en-US" dirty="0"/>
          </a:p>
        </p:txBody>
      </p:sp>
      <p:sp>
        <p:nvSpPr>
          <p:cNvPr id="4" name="Date Placeholder 3"/>
          <p:cNvSpPr>
            <a:spLocks noGrp="1"/>
          </p:cNvSpPr>
          <p:nvPr>
            <p:ph type="dt" sz="half" idx="10"/>
          </p:nvPr>
        </p:nvSpPr>
        <p:spPr/>
        <p:txBody>
          <a:bodyPr/>
          <a:lstStyle/>
          <a:p>
            <a:fld id="{B01F9CA3-105E-4857-9057-6DB6197DA786}" type="datetimeFigureOut">
              <a:rPr lang="en-US" smtClean="0"/>
              <a:pPr/>
              <a:t>5/21/2013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6BB73A-582F-4420-9A14-CB10A2B2E5E8}" type="slidenum">
              <a:rPr lang="en-US" smtClean="0"/>
              <a:pPr/>
              <a:t>‹Nº›</a:t>
            </a:fld>
            <a:endParaRPr lang="en-US" dirty="0"/>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B01F9CA3-105E-4857-9057-6DB6197DA786}" type="datetimeFigureOut">
              <a:rPr lang="en-US" smtClean="0"/>
              <a:pPr/>
              <a:t>5/21/2013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5CE407-6216-4202-80E4-A30DC2F709B2}" type="slidenum">
              <a:rPr lang="en-US" smtClean="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GB"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B01F9CA3-105E-4857-9057-6DB6197DA786}" type="datetimeFigureOut">
              <a:rPr lang="en-US" smtClean="0"/>
              <a:pPr/>
              <a:t>5/21/2013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5CE407-6216-4202-80E4-A30DC2F709B2}" type="slidenum">
              <a:rPr lang="en-US" smtClean="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Date Placeholder 3"/>
          <p:cNvSpPr>
            <a:spLocks noGrp="1"/>
          </p:cNvSpPr>
          <p:nvPr>
            <p:ph type="dt" sz="half" idx="10"/>
          </p:nvPr>
        </p:nvSpPr>
        <p:spPr/>
        <p:txBody>
          <a:bodyPr/>
          <a:lstStyle/>
          <a:p>
            <a:fld id="{B01F9CA3-105E-4857-9057-6DB6197DA786}" type="datetimeFigureOut">
              <a:rPr lang="en-US" smtClean="0"/>
              <a:pPr/>
              <a:t>5/21/2013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5CE407-6216-4202-80E4-A30DC2F709B2}" type="slidenum">
              <a:rPr lang="en-US" smtClean="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317500"/>
            <a:ext cx="7543800" cy="537006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a:xfrm>
            <a:off x="1638300" y="3276600"/>
            <a:ext cx="6667500" cy="1676400"/>
          </a:xfrm>
        </p:spPr>
        <p:txBody>
          <a:bodyPr anchor="b" anchorCtr="0"/>
          <a:lstStyle>
            <a:lvl1pPr algn="r">
              <a:defRPr sz="5400" b="0" cap="none">
                <a:solidFill>
                  <a:schemeClr val="bg1"/>
                </a:solidFill>
              </a:defRPr>
            </a:lvl1pPr>
          </a:lstStyle>
          <a:p>
            <a:r>
              <a:rPr lang="en-GB" dirty="0"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pPr/>
              <a:t>5/21/2013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5CE407-6216-4202-80E4-A30DC2F709B2}" type="slidenum">
              <a:rPr lang="en-US" smtClean="0"/>
              <a:pPr/>
              <a:t>‹Nº›</a:t>
            </a:fld>
            <a:endParaRPr lang="en-US" dirty="0"/>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Click to edit Master title style</a:t>
            </a:r>
            <a:endParaRPr lang="en-US" dirty="0"/>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5" name="Date Placeholder 4"/>
          <p:cNvSpPr>
            <a:spLocks noGrp="1"/>
          </p:cNvSpPr>
          <p:nvPr>
            <p:ph type="dt" sz="half" idx="10"/>
          </p:nvPr>
        </p:nvSpPr>
        <p:spPr/>
        <p:txBody>
          <a:bodyPr/>
          <a:lstStyle/>
          <a:p>
            <a:fld id="{B01F9CA3-105E-4857-9057-6DB6197DA786}" type="datetimeFigureOut">
              <a:rPr lang="en-US" smtClean="0"/>
              <a:pPr/>
              <a:t>5/21/2013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F5CE407-6216-4202-80E4-A30DC2F709B2}" type="slidenum">
              <a:rPr lang="en-US" smtClean="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B01F9CA3-105E-4857-9057-6DB6197DA786}" type="datetimeFigureOut">
              <a:rPr lang="en-US" smtClean="0"/>
              <a:pPr/>
              <a:t>5/21/2013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F5CE407-6216-4202-80E4-A30DC2F709B2}" type="slidenum">
              <a:rPr lang="en-US" smtClean="0"/>
              <a:pPr/>
              <a:t>‹Nº›</a:t>
            </a:fld>
            <a:endParaRPr lang="en-US" dirty="0"/>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Date Placeholder 2"/>
          <p:cNvSpPr>
            <a:spLocks noGrp="1"/>
          </p:cNvSpPr>
          <p:nvPr>
            <p:ph type="dt" sz="half" idx="10"/>
          </p:nvPr>
        </p:nvSpPr>
        <p:spPr/>
        <p:txBody>
          <a:bodyPr/>
          <a:lstStyle/>
          <a:p>
            <a:fld id="{B01F9CA3-105E-4857-9057-6DB6197DA786}" type="datetimeFigureOut">
              <a:rPr lang="en-US" smtClean="0"/>
              <a:pPr/>
              <a:t>5/21/2013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F5CE407-6216-4202-80E4-A30DC2F709B2}" type="slidenum">
              <a:rPr lang="en-US" smtClean="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pPr/>
              <a:t>5/21/2013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F5CE407-6216-4202-80E4-A30DC2F709B2}" type="slidenum">
              <a:rPr lang="en-US" smtClean="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GB"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pPr/>
              <a:t>5/21/2013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6BB73A-582F-4420-9A14-CB10A2B2E5E8}" type="slidenum">
              <a:rPr lang="en-US" smtClean="0"/>
              <a:pPr/>
              <a:t>‹Nº›</a:t>
            </a:fld>
            <a:endParaRPr lang="en-US" dirty="0"/>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GB"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smtClean="0"/>
              <a:t>Drag picture to placeholder or click icon to add</a:t>
            </a:r>
            <a:endParaRPr lang="en-US" dirty="0"/>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pPr/>
              <a:t>5/21/2013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F5CE407-6216-4202-80E4-A30DC2F709B2}" type="slidenum">
              <a:rPr lang="en-US" smtClean="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GB" dirty="0"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Arial"/>
                <a:cs typeface="Arial"/>
              </a:defRPr>
            </a:lvl1pPr>
          </a:lstStyle>
          <a:p>
            <a:r>
              <a:rPr lang="en-GB" dirty="0" smtClean="0"/>
              <a:t>15-Nov-12</a:t>
            </a:r>
            <a:endParaRPr lang="en-US" dirty="0"/>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latin typeface="Arial"/>
                <a:cs typeface="Arial"/>
              </a:defRPr>
            </a:lvl1pPr>
          </a:lstStyle>
          <a:p>
            <a:endParaRPr lang="en-US" dirty="0"/>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7F5CE407-6216-4202-80E4-A30DC2F709B2}" type="slidenum">
              <a:rPr lang="en-US" smtClean="0"/>
              <a:pPr/>
              <a:t>‹Nº›</a:t>
            </a:fld>
            <a:endParaRPr lang="en-US" dirty="0"/>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3200" kern="1200">
          <a:solidFill>
            <a:schemeClr val="tx2"/>
          </a:solidFill>
          <a:latin typeface="Calibri"/>
          <a:ea typeface="+mn-ea"/>
          <a:cs typeface="Calibri"/>
        </a:defRPr>
      </a:lvl1pPr>
      <a:lvl2pPr marL="594360" indent="-274320" algn="l" defTabSz="914400" rtl="0" eaLnBrk="1" latinLnBrk="0" hangingPunct="1">
        <a:spcBef>
          <a:spcPct val="20000"/>
        </a:spcBef>
        <a:buClr>
          <a:schemeClr val="accent1"/>
        </a:buClr>
        <a:buFont typeface="Lucida Grande"/>
        <a:buChar char="–"/>
        <a:defRPr sz="3000" kern="1200">
          <a:solidFill>
            <a:schemeClr val="tx2"/>
          </a:solidFill>
          <a:latin typeface="Calibri"/>
          <a:ea typeface="+mn-ea"/>
          <a:cs typeface="Calibri"/>
        </a:defRPr>
      </a:lvl2pPr>
      <a:lvl3pPr marL="868680" indent="-228600" algn="l" defTabSz="914400" rtl="0" eaLnBrk="1" latinLnBrk="0" hangingPunct="1">
        <a:spcBef>
          <a:spcPct val="20000"/>
        </a:spcBef>
        <a:buClr>
          <a:schemeClr val="accent1"/>
        </a:buClr>
        <a:buFont typeface="Lucida Grande"/>
        <a:buChar char="˚"/>
        <a:defRPr sz="2800" kern="1200">
          <a:solidFill>
            <a:schemeClr val="tx2"/>
          </a:solidFill>
          <a:latin typeface="Calibri"/>
          <a:ea typeface="+mn-ea"/>
          <a:cs typeface="Calibri"/>
        </a:defRPr>
      </a:lvl3pPr>
      <a:lvl4pPr marL="1143000" indent="-228600" algn="l" defTabSz="914400" rtl="0" eaLnBrk="1" latinLnBrk="0" hangingPunct="1">
        <a:spcBef>
          <a:spcPct val="20000"/>
        </a:spcBef>
        <a:buClr>
          <a:schemeClr val="accent1"/>
        </a:buClr>
        <a:buFont typeface="Lucida Grande"/>
        <a:buChar char="~"/>
        <a:defRPr sz="2600" kern="1200">
          <a:solidFill>
            <a:schemeClr val="tx2"/>
          </a:solidFill>
          <a:latin typeface="Calibri"/>
          <a:ea typeface="+mn-ea"/>
          <a:cs typeface="Calibri"/>
        </a:defRPr>
      </a:lvl4pPr>
      <a:lvl5pPr marL="1371600" indent="-228600" algn="l" defTabSz="914400" rtl="0" eaLnBrk="1" latinLnBrk="0" hangingPunct="1">
        <a:spcBef>
          <a:spcPct val="20000"/>
        </a:spcBef>
        <a:buClr>
          <a:schemeClr val="accent1"/>
        </a:buClr>
        <a:buFont typeface="Arial" pitchFamily="34" charset="0"/>
        <a:buChar char="•"/>
        <a:defRPr sz="2400" kern="1200" baseline="0">
          <a:solidFill>
            <a:schemeClr val="tx2"/>
          </a:solidFill>
          <a:latin typeface="Calibri"/>
          <a:ea typeface="+mn-ea"/>
          <a:cs typeface="Calibri"/>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4381488"/>
            <a:ext cx="7543800" cy="1524000"/>
          </a:xfrm>
        </p:spPr>
        <p:txBody>
          <a:bodyPr/>
          <a:lstStyle/>
          <a:p>
            <a:r>
              <a:rPr lang="es-EC" dirty="0" smtClean="0"/>
              <a:t>Preparación para situaciones de Emergencia</a:t>
            </a:r>
            <a:endParaRPr lang="es-EC" dirty="0"/>
          </a:p>
        </p:txBody>
      </p:sp>
    </p:spTree>
    <p:extLst>
      <p:ext uri="{BB962C8B-B14F-4D97-AF65-F5344CB8AC3E}">
        <p14:creationId xmlns:p14="http://schemas.microsoft.com/office/powerpoint/2010/main" val="3438129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aby.jpg"/>
          <p:cNvPicPr>
            <a:picLocks noChangeAspect="1"/>
          </p:cNvPicPr>
          <p:nvPr/>
        </p:nvPicPr>
        <p:blipFill rotWithShape="1">
          <a:blip r:embed="rId3" cstate="print">
            <a:extLst>
              <a:ext uri="{28A0092B-C50C-407E-A947-70E740481C1C}">
                <a14:useLocalDpi xmlns:a14="http://schemas.microsoft.com/office/drawing/2010/main" val="0"/>
              </a:ext>
            </a:extLst>
          </a:blip>
          <a:srcRect l="13326" t="5710" r="15182" b="12136"/>
          <a:stretch/>
        </p:blipFill>
        <p:spPr>
          <a:xfrm>
            <a:off x="6893907" y="3691468"/>
            <a:ext cx="2136707" cy="2455333"/>
          </a:xfrm>
          <a:prstGeom prst="rect">
            <a:avLst/>
          </a:prstGeom>
        </p:spPr>
      </p:pic>
      <p:sp>
        <p:nvSpPr>
          <p:cNvPr id="2" name="Title 1"/>
          <p:cNvSpPr>
            <a:spLocks noGrp="1"/>
          </p:cNvSpPr>
          <p:nvPr>
            <p:ph type="title"/>
          </p:nvPr>
        </p:nvSpPr>
        <p:spPr>
          <a:xfrm>
            <a:off x="252248" y="4572000"/>
            <a:ext cx="7291552" cy="1600200"/>
          </a:xfrm>
        </p:spPr>
        <p:txBody>
          <a:bodyPr>
            <a:normAutofit fontScale="90000"/>
          </a:bodyPr>
          <a:lstStyle/>
          <a:p>
            <a:r>
              <a:rPr lang="es-EC" dirty="0" smtClean="0"/>
              <a:t>Planificar la llegada de su bebé…</a:t>
            </a:r>
            <a:endParaRPr lang="es-EC" dirty="0"/>
          </a:p>
        </p:txBody>
      </p:sp>
      <p:sp>
        <p:nvSpPr>
          <p:cNvPr id="3" name="Content Placeholder 2"/>
          <p:cNvSpPr>
            <a:spLocks noGrp="1"/>
          </p:cNvSpPr>
          <p:nvPr>
            <p:ph idx="1"/>
          </p:nvPr>
        </p:nvSpPr>
        <p:spPr/>
        <p:txBody>
          <a:bodyPr>
            <a:normAutofit fontScale="92500" lnSpcReduction="10000"/>
          </a:bodyPr>
          <a:lstStyle/>
          <a:p>
            <a:r>
              <a:rPr lang="es-EC" dirty="0" smtClean="0"/>
              <a:t>Usted acaba de descubrir que dentro de seis meses va a tener un o una bebé</a:t>
            </a:r>
          </a:p>
          <a:p>
            <a:r>
              <a:rPr lang="es-EC" dirty="0" smtClean="0"/>
              <a:t>¿Qué va a hacer para prepararse para la llegada de su bebé?</a:t>
            </a:r>
          </a:p>
          <a:p>
            <a:r>
              <a:rPr lang="es-EC" dirty="0" smtClean="0"/>
              <a:t>En grupos de 5, hagan una lluvia de ideas sobre las cosas que van a hacer mientras esperan la llegada del o de la bebé</a:t>
            </a:r>
          </a:p>
          <a:p>
            <a:r>
              <a:rPr lang="es-EC" dirty="0" smtClean="0"/>
              <a:t>Usted tiene 5 MINUTOS </a:t>
            </a:r>
            <a:endParaRPr lang="es-EC" dirty="0"/>
          </a:p>
        </p:txBody>
      </p:sp>
    </p:spTree>
    <p:extLst>
      <p:ext uri="{BB962C8B-B14F-4D97-AF65-F5344CB8AC3E}">
        <p14:creationId xmlns:p14="http://schemas.microsoft.com/office/powerpoint/2010/main" val="32758412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187" y="4572000"/>
            <a:ext cx="8655268" cy="1600200"/>
          </a:xfrm>
        </p:spPr>
        <p:txBody>
          <a:bodyPr>
            <a:normAutofit fontScale="90000"/>
          </a:bodyPr>
          <a:lstStyle/>
          <a:p>
            <a:r>
              <a:rPr lang="es-EC" dirty="0" smtClean="0"/>
              <a:t>Revisión: </a:t>
            </a:r>
            <a:br>
              <a:rPr lang="es-EC" dirty="0" smtClean="0"/>
            </a:br>
            <a:r>
              <a:rPr lang="es-EC" dirty="0" smtClean="0"/>
              <a:t>Planificar la llegada de su bebé</a:t>
            </a:r>
            <a:endParaRPr lang="es-EC" dirty="0"/>
          </a:p>
        </p:txBody>
      </p:sp>
      <p:sp>
        <p:nvSpPr>
          <p:cNvPr id="3" name="Content Placeholder 2"/>
          <p:cNvSpPr>
            <a:spLocks noGrp="1"/>
          </p:cNvSpPr>
          <p:nvPr>
            <p:ph idx="1"/>
          </p:nvPr>
        </p:nvSpPr>
        <p:spPr/>
        <p:txBody>
          <a:bodyPr>
            <a:normAutofit fontScale="92500" lnSpcReduction="10000"/>
          </a:bodyPr>
          <a:lstStyle/>
          <a:p>
            <a:r>
              <a:rPr lang="es-EC" dirty="0" smtClean="0"/>
              <a:t>Dedicará tiempo a prepararse</a:t>
            </a:r>
          </a:p>
          <a:p>
            <a:r>
              <a:rPr lang="es-EC" dirty="0" smtClean="0"/>
              <a:t>Usted aprenderá sobre las diferentes maneras de cuidar a su bebé</a:t>
            </a:r>
          </a:p>
          <a:p>
            <a:r>
              <a:rPr lang="es-EC" dirty="0" smtClean="0"/>
              <a:t>Hará espacio para su bebé</a:t>
            </a:r>
          </a:p>
          <a:p>
            <a:r>
              <a:rPr lang="es-EC" dirty="0" smtClean="0"/>
              <a:t>Comprará el equipo necesario</a:t>
            </a:r>
          </a:p>
          <a:p>
            <a:r>
              <a:rPr lang="es-EC" dirty="0" smtClean="0"/>
              <a:t>Ahorrará dinero</a:t>
            </a:r>
          </a:p>
          <a:p>
            <a:r>
              <a:rPr lang="es-EC" dirty="0" smtClean="0"/>
              <a:t>Identificará a quién le podría ayudar con el cuidado de su bebé </a:t>
            </a:r>
            <a:endParaRPr lang="es-EC" dirty="0"/>
          </a:p>
        </p:txBody>
      </p:sp>
    </p:spTree>
    <p:extLst>
      <p:ext uri="{BB962C8B-B14F-4D97-AF65-F5344CB8AC3E}">
        <p14:creationId xmlns:p14="http://schemas.microsoft.com/office/powerpoint/2010/main" val="2740003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C" cap="none" dirty="0" smtClean="0"/>
              <a:t>Componentes básicos de</a:t>
            </a:r>
            <a:r>
              <a:rPr lang="es-EC" dirty="0" smtClean="0"/>
              <a:t> la preparación de e</a:t>
            </a:r>
            <a:r>
              <a:rPr lang="es-EC" cap="none" dirty="0" smtClean="0"/>
              <a:t>spacios amigables para la niñez</a:t>
            </a:r>
            <a:endParaRPr lang="es-EC" cap="none" dirty="0"/>
          </a:p>
        </p:txBody>
      </p:sp>
    </p:spTree>
    <p:extLst>
      <p:ext uri="{BB962C8B-B14F-4D97-AF65-F5344CB8AC3E}">
        <p14:creationId xmlns:p14="http://schemas.microsoft.com/office/powerpoint/2010/main" val="2295421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186" y="4572000"/>
            <a:ext cx="8718331" cy="1600200"/>
          </a:xfrm>
        </p:spPr>
        <p:txBody>
          <a:bodyPr>
            <a:noAutofit/>
          </a:bodyPr>
          <a:lstStyle/>
          <a:p>
            <a:r>
              <a:rPr lang="es-EC" sz="4000" dirty="0" smtClean="0"/>
              <a:t>Componentes básicos mínimos de la preparación de espacios amigables para la niñez</a:t>
            </a:r>
            <a:endParaRPr lang="es-EC" sz="4000" dirty="0"/>
          </a:p>
        </p:txBody>
      </p:sp>
      <p:sp>
        <p:nvSpPr>
          <p:cNvPr id="3" name="Content Placeholder 2"/>
          <p:cNvSpPr>
            <a:spLocks noGrp="1"/>
          </p:cNvSpPr>
          <p:nvPr>
            <p:ph idx="1"/>
          </p:nvPr>
        </p:nvSpPr>
        <p:spPr>
          <a:xfrm>
            <a:off x="399393" y="441434"/>
            <a:ext cx="7543800" cy="3886200"/>
          </a:xfrm>
        </p:spPr>
        <p:txBody>
          <a:bodyPr>
            <a:normAutofit/>
          </a:bodyPr>
          <a:lstStyle/>
          <a:p>
            <a:pPr marL="0" indent="0">
              <a:spcBef>
                <a:spcPts val="72"/>
              </a:spcBef>
              <a:buNone/>
            </a:pPr>
            <a:r>
              <a:rPr lang="es-EC" sz="3000" b="1" dirty="0" smtClean="0"/>
              <a:t>Cinco componentes básicos: </a:t>
            </a:r>
          </a:p>
          <a:p>
            <a:pPr marL="571500" indent="-571500">
              <a:spcBef>
                <a:spcPts val="72"/>
              </a:spcBef>
              <a:buFont typeface="+mj-lt"/>
              <a:buAutoNum type="romanLcPeriod"/>
            </a:pPr>
            <a:r>
              <a:rPr lang="es-EC" sz="2900" dirty="0" smtClean="0"/>
              <a:t>Coordinación</a:t>
            </a:r>
          </a:p>
          <a:p>
            <a:pPr marL="571500" indent="-571500">
              <a:spcBef>
                <a:spcPts val="72"/>
              </a:spcBef>
              <a:buFont typeface="+mj-lt"/>
              <a:buAutoNum type="romanLcPeriod"/>
            </a:pPr>
            <a:r>
              <a:rPr lang="es-EC" sz="2900" dirty="0" smtClean="0"/>
              <a:t>Recursos humanos</a:t>
            </a:r>
          </a:p>
          <a:p>
            <a:pPr marL="571500" indent="-571500">
              <a:spcBef>
                <a:spcPts val="72"/>
              </a:spcBef>
              <a:buFont typeface="+mj-lt"/>
              <a:buAutoNum type="romanLcPeriod"/>
            </a:pPr>
            <a:r>
              <a:rPr lang="es-EC" sz="2900" dirty="0" smtClean="0"/>
              <a:t>Desarrollo de herramientas</a:t>
            </a:r>
          </a:p>
          <a:p>
            <a:pPr marL="571500" indent="-571500">
              <a:spcBef>
                <a:spcPts val="72"/>
              </a:spcBef>
              <a:buFont typeface="+mj-lt"/>
              <a:buAutoNum type="romanLcPeriod"/>
            </a:pPr>
            <a:r>
              <a:rPr lang="es-EC" sz="2900" dirty="0" smtClean="0"/>
              <a:t>Consideraciones logísticas</a:t>
            </a:r>
          </a:p>
          <a:p>
            <a:pPr marL="571500" indent="-571500">
              <a:spcBef>
                <a:spcPts val="72"/>
              </a:spcBef>
              <a:buFont typeface="+mj-lt"/>
              <a:buAutoNum type="romanLcPeriod"/>
            </a:pPr>
            <a:r>
              <a:rPr lang="es-EC" sz="2900" dirty="0" smtClean="0"/>
              <a:t>Recursos financieros </a:t>
            </a:r>
          </a:p>
          <a:p>
            <a:pPr marL="0" indent="0">
              <a:spcBef>
                <a:spcPts val="72"/>
              </a:spcBef>
              <a:buNone/>
            </a:pPr>
            <a:endParaRPr lang="es-EC" sz="600" dirty="0" smtClean="0"/>
          </a:p>
          <a:p>
            <a:pPr marL="0" indent="0">
              <a:spcBef>
                <a:spcPts val="72"/>
              </a:spcBef>
              <a:buNone/>
            </a:pPr>
            <a:r>
              <a:rPr lang="es-EC" sz="3000" b="1" dirty="0" smtClean="0"/>
              <a:t>Fundamentos: </a:t>
            </a:r>
          </a:p>
          <a:p>
            <a:pPr>
              <a:spcBef>
                <a:spcPts val="72"/>
              </a:spcBef>
              <a:buFont typeface="Arial"/>
              <a:buChar char="•"/>
            </a:pPr>
            <a:r>
              <a:rPr lang="es-EC" sz="2900" dirty="0" smtClean="0"/>
              <a:t>Participación de la comunidad</a:t>
            </a:r>
            <a:endParaRPr lang="es-EC" sz="2900" dirty="0"/>
          </a:p>
        </p:txBody>
      </p:sp>
    </p:spTree>
    <p:extLst>
      <p:ext uri="{BB962C8B-B14F-4D97-AF65-F5344CB8AC3E}">
        <p14:creationId xmlns:p14="http://schemas.microsoft.com/office/powerpoint/2010/main" val="17024577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9" y="4572000"/>
            <a:ext cx="7972097" cy="1600200"/>
          </a:xfrm>
        </p:spPr>
        <p:txBody>
          <a:bodyPr>
            <a:normAutofit/>
          </a:bodyPr>
          <a:lstStyle/>
          <a:p>
            <a:r>
              <a:rPr lang="es-EC" dirty="0" smtClean="0"/>
              <a:t>Actividad de planificación</a:t>
            </a:r>
            <a:endParaRPr lang="es-EC" dirty="0"/>
          </a:p>
        </p:txBody>
      </p:sp>
      <p:sp>
        <p:nvSpPr>
          <p:cNvPr id="3" name="Content Placeholder 2"/>
          <p:cNvSpPr>
            <a:spLocks noGrp="1"/>
          </p:cNvSpPr>
          <p:nvPr>
            <p:ph idx="1"/>
          </p:nvPr>
        </p:nvSpPr>
        <p:spPr/>
        <p:txBody>
          <a:bodyPr>
            <a:normAutofit fontScale="92500" lnSpcReduction="10000"/>
          </a:bodyPr>
          <a:lstStyle/>
          <a:p>
            <a:r>
              <a:rPr lang="es-EC" dirty="0" smtClean="0"/>
              <a:t>Divida </a:t>
            </a:r>
            <a:r>
              <a:rPr lang="es-EC" dirty="0" smtClean="0"/>
              <a:t>a la audiencia en </a:t>
            </a:r>
            <a:r>
              <a:rPr lang="es-EC" dirty="0" smtClean="0"/>
              <a:t>6 grupos</a:t>
            </a:r>
          </a:p>
          <a:p>
            <a:r>
              <a:rPr lang="es-EC" dirty="0" smtClean="0"/>
              <a:t>Cada grupo toma uno de los 5 componentes básicos o los fundamentos de la preparación de los Espacios Amigables para la Niñez</a:t>
            </a:r>
          </a:p>
          <a:p>
            <a:r>
              <a:rPr lang="es-EC" dirty="0" smtClean="0"/>
              <a:t>Trate de elaborar una lista de las tres cosas principales que se deben considerar bajo el título que se ha asignado a su grupo</a:t>
            </a:r>
          </a:p>
          <a:p>
            <a:r>
              <a:rPr lang="es-EC" dirty="0" smtClean="0"/>
              <a:t>Usted tiene 10 minutos </a:t>
            </a:r>
            <a:endParaRPr lang="es-EC" dirty="0"/>
          </a:p>
        </p:txBody>
      </p:sp>
    </p:spTree>
    <p:extLst>
      <p:ext uri="{BB962C8B-B14F-4D97-AF65-F5344CB8AC3E}">
        <p14:creationId xmlns:p14="http://schemas.microsoft.com/office/powerpoint/2010/main" val="9030377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596384295"/>
              </p:ext>
            </p:extLst>
          </p:nvPr>
        </p:nvGraphicFramePr>
        <p:xfrm>
          <a:off x="173789" y="454528"/>
          <a:ext cx="8542421" cy="60692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p:cNvSpPr txBox="1"/>
          <p:nvPr/>
        </p:nvSpPr>
        <p:spPr>
          <a:xfrm>
            <a:off x="1196474" y="6102226"/>
            <a:ext cx="6751052" cy="430887"/>
          </a:xfrm>
          <a:prstGeom prst="rect">
            <a:avLst/>
          </a:prstGeom>
          <a:noFill/>
        </p:spPr>
        <p:txBody>
          <a:bodyPr wrap="square" rtlCol="0">
            <a:spAutoFit/>
          </a:bodyPr>
          <a:lstStyle/>
          <a:p>
            <a:pPr algn="ctr"/>
            <a:r>
              <a:rPr lang="es-EC" sz="2200" b="1" dirty="0" smtClean="0">
                <a:latin typeface="Calibri"/>
                <a:cs typeface="Calibri"/>
              </a:rPr>
              <a:t>PARTICIPACIÓN COMUNITARIA </a:t>
            </a:r>
            <a:endParaRPr lang="es-EC" sz="2200" b="1" dirty="0">
              <a:latin typeface="Calibri"/>
              <a:cs typeface="Calibri"/>
            </a:endParaRPr>
          </a:p>
        </p:txBody>
      </p:sp>
      <p:sp>
        <p:nvSpPr>
          <p:cNvPr id="3" name="TextBox 2"/>
          <p:cNvSpPr txBox="1"/>
          <p:nvPr/>
        </p:nvSpPr>
        <p:spPr>
          <a:xfrm>
            <a:off x="0" y="1575822"/>
            <a:ext cx="8716209" cy="677108"/>
          </a:xfrm>
          <a:prstGeom prst="rect">
            <a:avLst/>
          </a:prstGeom>
          <a:noFill/>
          <a:ln w="76200" cmpd="sng">
            <a:solidFill>
              <a:schemeClr val="tx1"/>
            </a:solidFill>
          </a:ln>
        </p:spPr>
        <p:txBody>
          <a:bodyPr wrap="square" rtlCol="0" anchor="ctr">
            <a:spAutoFit/>
          </a:bodyPr>
          <a:lstStyle/>
          <a:p>
            <a:pPr algn="ctr"/>
            <a:endParaRPr lang="en-US" sz="800" b="1" dirty="0">
              <a:latin typeface="Calibri"/>
              <a:cs typeface="Calibri"/>
            </a:endParaRPr>
          </a:p>
          <a:p>
            <a:pPr algn="ctr"/>
            <a:r>
              <a:rPr lang="es-EC" sz="2200" b="1" dirty="0" smtClean="0">
                <a:solidFill>
                  <a:schemeClr val="bg1"/>
                </a:solidFill>
                <a:latin typeface="Calibri"/>
                <a:cs typeface="Calibri"/>
              </a:rPr>
              <a:t>ACTIVIDADES PLANIFICADAS PARA EL ESPACIO AMIGABLE PARA LA NIÑEZ</a:t>
            </a:r>
          </a:p>
          <a:p>
            <a:pPr algn="ctr"/>
            <a:endParaRPr lang="es-EC" sz="800" b="1" dirty="0" smtClean="0">
              <a:latin typeface="Calibri"/>
              <a:cs typeface="Calibri"/>
            </a:endParaRPr>
          </a:p>
        </p:txBody>
      </p:sp>
    </p:spTree>
    <p:extLst>
      <p:ext uri="{BB962C8B-B14F-4D97-AF65-F5344CB8AC3E}">
        <p14:creationId xmlns:p14="http://schemas.microsoft.com/office/powerpoint/2010/main" val="3532670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1076" y="4572000"/>
            <a:ext cx="7974724" cy="1600200"/>
          </a:xfrm>
        </p:spPr>
        <p:txBody>
          <a:bodyPr>
            <a:normAutofit fontScale="90000"/>
          </a:bodyPr>
          <a:lstStyle/>
          <a:p>
            <a:r>
              <a:rPr lang="es-EC" dirty="0" smtClean="0"/>
              <a:t>Trabajar con las comunidades</a:t>
            </a:r>
            <a:endParaRPr lang="es-EC" dirty="0"/>
          </a:p>
        </p:txBody>
      </p:sp>
      <p:sp>
        <p:nvSpPr>
          <p:cNvPr id="3" name="Content Placeholder 2"/>
          <p:cNvSpPr>
            <a:spLocks noGrp="1"/>
          </p:cNvSpPr>
          <p:nvPr>
            <p:ph idx="1"/>
          </p:nvPr>
        </p:nvSpPr>
        <p:spPr>
          <a:xfrm>
            <a:off x="762000" y="685799"/>
            <a:ext cx="7543800" cy="4554621"/>
          </a:xfrm>
        </p:spPr>
        <p:txBody>
          <a:bodyPr>
            <a:normAutofit fontScale="77500" lnSpcReduction="20000"/>
          </a:bodyPr>
          <a:lstStyle/>
          <a:p>
            <a:pPr marL="171450" lvl="2" indent="-171450">
              <a:buFont typeface="Arial"/>
              <a:buChar char="•"/>
            </a:pPr>
            <a:r>
              <a:rPr lang="es-EC" sz="3000" dirty="0" smtClean="0"/>
              <a:t>Sensibilización de la comunidad, incluyendo:</a:t>
            </a:r>
          </a:p>
          <a:p>
            <a:pPr lvl="1"/>
            <a:r>
              <a:rPr lang="es-EC" sz="2800" dirty="0" smtClean="0"/>
              <a:t>Estrategias de reducción de riesgos</a:t>
            </a:r>
          </a:p>
          <a:p>
            <a:pPr lvl="1"/>
            <a:r>
              <a:rPr lang="es-EC" sz="2800" dirty="0" smtClean="0"/>
              <a:t>Planes de respuesta de los Espacios Amigables para la Niñez (EAN)</a:t>
            </a:r>
          </a:p>
          <a:p>
            <a:pPr marL="171450" lvl="2" indent="-171450">
              <a:buFont typeface="Arial"/>
              <a:buChar char="•"/>
            </a:pPr>
            <a:r>
              <a:rPr lang="es-EC" sz="3000" dirty="0" smtClean="0"/>
              <a:t>Realizar un mapeo de los mecanismos comunitarios existentes</a:t>
            </a:r>
          </a:p>
          <a:p>
            <a:pPr marL="171450" lvl="2" indent="-171450">
              <a:buFont typeface="Arial"/>
              <a:buChar char="•"/>
            </a:pPr>
            <a:r>
              <a:rPr lang="es-EC" sz="3000" dirty="0" smtClean="0"/>
              <a:t>Tener una idea de las capacidades a nivel comunitario</a:t>
            </a:r>
          </a:p>
          <a:p>
            <a:pPr marL="171450" lvl="2" indent="-171450">
              <a:buFont typeface="Arial"/>
              <a:buChar char="•"/>
            </a:pPr>
            <a:r>
              <a:rPr lang="es-EC" sz="3000" dirty="0" smtClean="0"/>
              <a:t>Conocer los recursos disponibles</a:t>
            </a:r>
          </a:p>
          <a:p>
            <a:pPr marL="171450" lvl="2" indent="-171450">
              <a:buFont typeface="Arial"/>
              <a:buChar char="•"/>
            </a:pPr>
            <a:r>
              <a:rPr lang="es-EC" sz="3000" dirty="0" smtClean="0"/>
              <a:t>Líneas de base sobre población de niños y niñas &amp; comunitaria</a:t>
            </a:r>
          </a:p>
          <a:p>
            <a:pPr marL="171450" lvl="2" indent="-171450">
              <a:buFont typeface="Arial"/>
              <a:buChar char="•"/>
            </a:pPr>
            <a:r>
              <a:rPr lang="es-EC" sz="3000" dirty="0" smtClean="0"/>
              <a:t>Comprender el contexto cultural</a:t>
            </a:r>
          </a:p>
          <a:p>
            <a:pPr marL="171450" lvl="2" indent="-171450">
              <a:buFont typeface="Arial"/>
              <a:buChar char="•"/>
            </a:pPr>
            <a:r>
              <a:rPr lang="es-EC" sz="3000" dirty="0" smtClean="0"/>
              <a:t>Apoyar o armar grupos de niños y niñas pre-emergencia</a:t>
            </a:r>
            <a:endParaRPr lang="es-EC" sz="3000" dirty="0"/>
          </a:p>
        </p:txBody>
      </p:sp>
    </p:spTree>
    <p:extLst>
      <p:ext uri="{BB962C8B-B14F-4D97-AF65-F5344CB8AC3E}">
        <p14:creationId xmlns:p14="http://schemas.microsoft.com/office/powerpoint/2010/main" val="26448324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3067" y="3276600"/>
            <a:ext cx="7052733" cy="1676400"/>
          </a:xfrm>
        </p:spPr>
        <p:txBody>
          <a:bodyPr>
            <a:normAutofit fontScale="90000"/>
          </a:bodyPr>
          <a:lstStyle/>
          <a:p>
            <a:r>
              <a:rPr lang="es-EC" cap="none" dirty="0" smtClean="0"/>
              <a:t>Proceso de planificación de la preparación para emergencias</a:t>
            </a:r>
            <a:endParaRPr lang="es-EC" cap="none" dirty="0"/>
          </a:p>
        </p:txBody>
      </p:sp>
    </p:spTree>
    <p:extLst>
      <p:ext uri="{BB962C8B-B14F-4D97-AF65-F5344CB8AC3E}">
        <p14:creationId xmlns:p14="http://schemas.microsoft.com/office/powerpoint/2010/main" val="29066599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0"/>
            <a:ext cx="9144000" cy="1600200"/>
          </a:xfrm>
        </p:spPr>
        <p:txBody>
          <a:bodyPr>
            <a:normAutofit fontScale="90000"/>
          </a:bodyPr>
          <a:lstStyle/>
          <a:p>
            <a:pPr algn="ctr"/>
            <a:r>
              <a:rPr lang="es-EC" dirty="0" smtClean="0"/>
              <a:t>Desarrollar planes de preparación</a:t>
            </a:r>
            <a:endParaRPr lang="es-EC" dirty="0"/>
          </a:p>
        </p:txBody>
      </p:sp>
      <p:sp>
        <p:nvSpPr>
          <p:cNvPr id="3" name="Content Placeholder 2"/>
          <p:cNvSpPr>
            <a:spLocks noGrp="1"/>
          </p:cNvSpPr>
          <p:nvPr>
            <p:ph idx="1"/>
          </p:nvPr>
        </p:nvSpPr>
        <p:spPr>
          <a:xfrm>
            <a:off x="381000" y="456762"/>
            <a:ext cx="8382000" cy="4928036"/>
          </a:xfrm>
        </p:spPr>
        <p:txBody>
          <a:bodyPr anchor="t">
            <a:normAutofit fontScale="92500" lnSpcReduction="10000"/>
          </a:bodyPr>
          <a:lstStyle/>
          <a:p>
            <a:pPr>
              <a:lnSpc>
                <a:spcPct val="90000"/>
              </a:lnSpc>
            </a:pPr>
            <a:r>
              <a:rPr lang="es-EC" sz="3000" dirty="0" smtClean="0">
                <a:solidFill>
                  <a:schemeClr val="accent1"/>
                </a:solidFill>
              </a:rPr>
              <a:t>Paso 1: </a:t>
            </a:r>
            <a:r>
              <a:rPr lang="es-EC" sz="3000" dirty="0" smtClean="0"/>
              <a:t>Reunir a las partes interesadas clave</a:t>
            </a:r>
          </a:p>
          <a:p>
            <a:pPr>
              <a:lnSpc>
                <a:spcPct val="90000"/>
              </a:lnSpc>
            </a:pPr>
            <a:r>
              <a:rPr lang="es-EC" sz="3000" dirty="0" smtClean="0">
                <a:solidFill>
                  <a:schemeClr val="accent1"/>
                </a:solidFill>
              </a:rPr>
              <a:t>Paso 2: </a:t>
            </a:r>
            <a:r>
              <a:rPr lang="es-EC" sz="3000" dirty="0" smtClean="0"/>
              <a:t>Revisar el alcance de las fuentes de información </a:t>
            </a:r>
          </a:p>
          <a:p>
            <a:pPr>
              <a:lnSpc>
                <a:spcPct val="90000"/>
              </a:lnSpc>
            </a:pPr>
            <a:r>
              <a:rPr lang="es-EC" sz="3000" dirty="0" smtClean="0">
                <a:solidFill>
                  <a:schemeClr val="accent1"/>
                </a:solidFill>
              </a:rPr>
              <a:t>Paso 3: </a:t>
            </a:r>
            <a:r>
              <a:rPr lang="es-EC" sz="3000" dirty="0" smtClean="0"/>
              <a:t>Analizar las posibles situaciones de emergencia y, por lo tanto, su posible impacto</a:t>
            </a:r>
          </a:p>
          <a:p>
            <a:pPr>
              <a:lnSpc>
                <a:spcPct val="90000"/>
              </a:lnSpc>
            </a:pPr>
            <a:r>
              <a:rPr lang="es-EC" sz="3000" dirty="0" smtClean="0">
                <a:solidFill>
                  <a:schemeClr val="accent1"/>
                </a:solidFill>
              </a:rPr>
              <a:t>Paso 4: </a:t>
            </a:r>
            <a:r>
              <a:rPr lang="es-EC" sz="3000" dirty="0" smtClean="0"/>
              <a:t>Establecer objetivos y estrategias claras</a:t>
            </a:r>
          </a:p>
          <a:p>
            <a:pPr>
              <a:lnSpc>
                <a:spcPct val="90000"/>
              </a:lnSpc>
            </a:pPr>
            <a:r>
              <a:rPr lang="es-EC" sz="3000" dirty="0" smtClean="0">
                <a:solidFill>
                  <a:srgbClr val="AD0101"/>
                </a:solidFill>
              </a:rPr>
              <a:t>Paso 5: </a:t>
            </a:r>
            <a:r>
              <a:rPr lang="es-EC" sz="3000" dirty="0" smtClean="0"/>
              <a:t>Elaborar un documento común de resumen </a:t>
            </a:r>
          </a:p>
          <a:p>
            <a:pPr lvl="1">
              <a:lnSpc>
                <a:spcPct val="90000"/>
              </a:lnSpc>
            </a:pPr>
            <a:r>
              <a:rPr lang="es-EC" sz="2600" dirty="0" smtClean="0"/>
              <a:t>Dónde, quién, cuándo y cómo se necesitan los recursos </a:t>
            </a:r>
          </a:p>
          <a:p>
            <a:pPr marL="274320" lvl="1">
              <a:lnSpc>
                <a:spcPct val="90000"/>
              </a:lnSpc>
              <a:buFont typeface="Arial" pitchFamily="34" charset="0"/>
              <a:buChar char="•"/>
            </a:pPr>
            <a:r>
              <a:rPr lang="es-EC" dirty="0" smtClean="0">
                <a:solidFill>
                  <a:srgbClr val="AD0101"/>
                </a:solidFill>
              </a:rPr>
              <a:t>Paso 6: </a:t>
            </a:r>
            <a:r>
              <a:rPr lang="es-EC" dirty="0" smtClean="0">
                <a:solidFill>
                  <a:schemeClr val="tx1"/>
                </a:solidFill>
              </a:rPr>
              <a:t>Asegurarse de que todos quienes participen en la implementación estén debidamente informados sobre el plan</a:t>
            </a:r>
          </a:p>
          <a:p>
            <a:pPr marL="0" indent="0" algn="ctr">
              <a:lnSpc>
                <a:spcPct val="90000"/>
              </a:lnSpc>
              <a:buNone/>
            </a:pPr>
            <a:r>
              <a:rPr lang="es-EC" sz="3000" dirty="0" smtClean="0">
                <a:solidFill>
                  <a:schemeClr val="accent1"/>
                </a:solidFill>
              </a:rPr>
              <a:t>** IMPLEMENTE los planes si tiene una emergencia **</a:t>
            </a:r>
          </a:p>
          <a:p>
            <a:pPr>
              <a:lnSpc>
                <a:spcPct val="90000"/>
              </a:lnSpc>
            </a:pPr>
            <a:endParaRPr lang="en-US" dirty="0" smtClean="0"/>
          </a:p>
        </p:txBody>
      </p:sp>
    </p:spTree>
    <p:extLst>
      <p:ext uri="{BB962C8B-B14F-4D97-AF65-F5344CB8AC3E}">
        <p14:creationId xmlns:p14="http://schemas.microsoft.com/office/powerpoint/2010/main" val="9709239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C" dirty="0" smtClean="0"/>
              <a:t>Vínculos esenciales</a:t>
            </a:r>
            <a:endParaRPr lang="es-EC" dirty="0"/>
          </a:p>
        </p:txBody>
      </p:sp>
      <p:sp>
        <p:nvSpPr>
          <p:cNvPr id="3" name="Content Placeholder 2"/>
          <p:cNvSpPr>
            <a:spLocks noGrp="1"/>
          </p:cNvSpPr>
          <p:nvPr>
            <p:ph idx="1"/>
          </p:nvPr>
        </p:nvSpPr>
        <p:spPr>
          <a:xfrm>
            <a:off x="762000" y="685799"/>
            <a:ext cx="7543800" cy="4563533"/>
          </a:xfrm>
        </p:spPr>
        <p:txBody>
          <a:bodyPr>
            <a:normAutofit fontScale="77500" lnSpcReduction="20000"/>
          </a:bodyPr>
          <a:lstStyle/>
          <a:p>
            <a:pPr marL="0" indent="0">
              <a:buNone/>
            </a:pPr>
            <a:r>
              <a:rPr lang="es-EC" dirty="0" smtClean="0"/>
              <a:t>Los planes de preparación para los EAN deben estar vinculados con:</a:t>
            </a:r>
          </a:p>
          <a:p>
            <a:r>
              <a:rPr lang="es-EC" dirty="0" smtClean="0"/>
              <a:t>Los planes de preparación de la organización en general</a:t>
            </a:r>
          </a:p>
          <a:p>
            <a:r>
              <a:rPr lang="es-EC" dirty="0" smtClean="0"/>
              <a:t>Los planes sectoriales (también a nivel interinstitucional)</a:t>
            </a:r>
          </a:p>
          <a:p>
            <a:pPr lvl="1"/>
            <a:r>
              <a:rPr lang="es-EC" dirty="0" smtClean="0"/>
              <a:t>Planes de respuesta de educación</a:t>
            </a:r>
          </a:p>
          <a:p>
            <a:pPr lvl="1"/>
            <a:r>
              <a:rPr lang="es-EC" dirty="0" smtClean="0"/>
              <a:t>Planes de respuesta de protección de la niñez (los planes de EAN están insertados en, y son parte de, los planes de protección de la niñez)</a:t>
            </a:r>
          </a:p>
          <a:p>
            <a:pPr lvl="1"/>
            <a:r>
              <a:rPr lang="es-EC" dirty="0" smtClean="0"/>
              <a:t>Salud mental y apoyo sicosocial </a:t>
            </a:r>
          </a:p>
          <a:p>
            <a:pPr marL="274320" lvl="1">
              <a:buFont typeface="Arial" pitchFamily="34" charset="0"/>
              <a:buChar char="•"/>
            </a:pPr>
            <a:r>
              <a:rPr lang="es-EC" sz="3200" dirty="0" smtClean="0"/>
              <a:t>Los planes gubernamentales de respuesta</a:t>
            </a:r>
          </a:p>
          <a:p>
            <a:pPr marL="274320" lvl="1">
              <a:buFont typeface="Arial" pitchFamily="34" charset="0"/>
              <a:buChar char="•"/>
            </a:pPr>
            <a:r>
              <a:rPr lang="es-EC" sz="3200" dirty="0" smtClean="0"/>
              <a:t>Las prácticas comunitarias</a:t>
            </a:r>
            <a:endParaRPr lang="es-EC" sz="3200" dirty="0"/>
          </a:p>
        </p:txBody>
      </p:sp>
    </p:spTree>
    <p:extLst>
      <p:ext uri="{BB962C8B-B14F-4D97-AF65-F5344CB8AC3E}">
        <p14:creationId xmlns:p14="http://schemas.microsoft.com/office/powerpoint/2010/main" val="3741517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C" dirty="0" smtClean="0"/>
              <a:t>Objetivos</a:t>
            </a:r>
            <a:endParaRPr lang="es-EC" dirty="0"/>
          </a:p>
        </p:txBody>
      </p:sp>
      <p:sp>
        <p:nvSpPr>
          <p:cNvPr id="3" name="Content Placeholder 2"/>
          <p:cNvSpPr>
            <a:spLocks noGrp="1"/>
          </p:cNvSpPr>
          <p:nvPr>
            <p:ph idx="1"/>
          </p:nvPr>
        </p:nvSpPr>
        <p:spPr/>
        <p:txBody>
          <a:bodyPr>
            <a:normAutofit fontScale="85000" lnSpcReduction="10000"/>
          </a:bodyPr>
          <a:lstStyle/>
          <a:p>
            <a:pPr marL="0" indent="0">
              <a:buNone/>
            </a:pPr>
            <a:r>
              <a:rPr lang="es-EC" dirty="0" smtClean="0"/>
              <a:t>Al final de la sesión, los </a:t>
            </a:r>
            <a:r>
              <a:rPr lang="es-EC" dirty="0" smtClean="0"/>
              <a:t>y las participantes </a:t>
            </a:r>
            <a:r>
              <a:rPr lang="es-EC" dirty="0" smtClean="0"/>
              <a:t>… </a:t>
            </a:r>
          </a:p>
          <a:p>
            <a:pPr marL="514350" indent="-514350">
              <a:buFont typeface="+mj-lt"/>
              <a:buAutoNum type="arabicPeriod"/>
            </a:pPr>
            <a:r>
              <a:rPr lang="es-EC" dirty="0" smtClean="0"/>
              <a:t>Conocerán las cinco áreas de acción que se pueden implementar en la planificación de la preparación ante situaciones de emergencia a fin de permitir una rápida puesta en marcha de los EAN después de una emergencia</a:t>
            </a:r>
          </a:p>
          <a:p>
            <a:pPr marL="514350" indent="-514350">
              <a:buFont typeface="+mj-lt"/>
              <a:buAutoNum type="arabicPeriod"/>
            </a:pPr>
            <a:r>
              <a:rPr lang="es-EC" dirty="0" smtClean="0"/>
              <a:t>Conocerán los seis pasos para elaborar un plan de preparación de espacios amigables con la niñez</a:t>
            </a:r>
            <a:endParaRPr lang="es-EC" dirty="0"/>
          </a:p>
        </p:txBody>
      </p:sp>
    </p:spTree>
    <p:extLst>
      <p:ext uri="{BB962C8B-B14F-4D97-AF65-F5344CB8AC3E}">
        <p14:creationId xmlns:p14="http://schemas.microsoft.com/office/powerpoint/2010/main" val="41222728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C" dirty="0" smtClean="0"/>
              <a:t>Actividades para la reducción de riesgos de desastre</a:t>
            </a:r>
            <a:endParaRPr lang="es-EC"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531107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248" y="4572000"/>
            <a:ext cx="8639504" cy="1600200"/>
          </a:xfrm>
        </p:spPr>
        <p:txBody>
          <a:bodyPr>
            <a:normAutofit fontScale="90000"/>
          </a:bodyPr>
          <a:lstStyle/>
          <a:p>
            <a:r>
              <a:rPr lang="es-EC" dirty="0" smtClean="0"/>
              <a:t>Actividades fundamentales de RDD con niños, niñas y padres</a:t>
            </a:r>
            <a:endParaRPr lang="es-EC" dirty="0"/>
          </a:p>
        </p:txBody>
      </p:sp>
      <p:sp>
        <p:nvSpPr>
          <p:cNvPr id="3" name="Content Placeholder 2"/>
          <p:cNvSpPr>
            <a:spLocks noGrp="1"/>
          </p:cNvSpPr>
          <p:nvPr>
            <p:ph idx="1"/>
          </p:nvPr>
        </p:nvSpPr>
        <p:spPr/>
        <p:txBody>
          <a:bodyPr>
            <a:normAutofit fontScale="85000" lnSpcReduction="10000"/>
          </a:bodyPr>
          <a:lstStyle/>
          <a:p>
            <a:r>
              <a:rPr lang="es-EC" dirty="0" smtClean="0"/>
              <a:t>Mapeo de riesgos y recursos comunitarios</a:t>
            </a:r>
          </a:p>
          <a:p>
            <a:r>
              <a:rPr lang="es-EC" dirty="0" smtClean="0"/>
              <a:t>Discutir las experiencias en situaciones de desastre</a:t>
            </a:r>
          </a:p>
          <a:p>
            <a:r>
              <a:rPr lang="es-EC" dirty="0" smtClean="0"/>
              <a:t>Realizar campañas y actividades de sensibilización</a:t>
            </a:r>
          </a:p>
          <a:p>
            <a:r>
              <a:rPr lang="es-EC" dirty="0" smtClean="0"/>
              <a:t>Planificación de acciones con los niños y las niñas</a:t>
            </a:r>
          </a:p>
          <a:p>
            <a:r>
              <a:rPr lang="es-EC" dirty="0" smtClean="0"/>
              <a:t>Simulacros y práctica</a:t>
            </a:r>
          </a:p>
          <a:p>
            <a:r>
              <a:rPr lang="es-EC" dirty="0" smtClean="0"/>
              <a:t>Principales hechos que los niños y las niñas deben conocer</a:t>
            </a:r>
          </a:p>
        </p:txBody>
      </p:sp>
    </p:spTree>
    <p:extLst>
      <p:ext uri="{BB962C8B-B14F-4D97-AF65-F5344CB8AC3E}">
        <p14:creationId xmlns:p14="http://schemas.microsoft.com/office/powerpoint/2010/main" val="885019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C" dirty="0" smtClean="0"/>
              <a:t>Recursos fundamentales</a:t>
            </a:r>
            <a:endParaRPr lang="es-EC"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559990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C" dirty="0" smtClean="0"/>
              <a:t>Recursos fundamentales</a:t>
            </a:r>
            <a:endParaRPr lang="es-EC" dirty="0"/>
          </a:p>
        </p:txBody>
      </p:sp>
      <p:sp>
        <p:nvSpPr>
          <p:cNvPr id="3" name="Content Placeholder 2"/>
          <p:cNvSpPr>
            <a:spLocks noGrp="1"/>
          </p:cNvSpPr>
          <p:nvPr>
            <p:ph idx="1"/>
          </p:nvPr>
        </p:nvSpPr>
        <p:spPr>
          <a:xfrm>
            <a:off x="268014" y="685799"/>
            <a:ext cx="8560676" cy="4411133"/>
          </a:xfrm>
        </p:spPr>
        <p:txBody>
          <a:bodyPr>
            <a:normAutofit fontScale="85000" lnSpcReduction="10000"/>
          </a:bodyPr>
          <a:lstStyle/>
          <a:p>
            <a:r>
              <a:rPr lang="es-EC" dirty="0" smtClean="0"/>
              <a:t>Normas Mínimas para la Educación durante las Emergencias, de la Red Interinstitucional para la Educación en Situaciones de Emergencia (INEE por sus siglas en inglés), las Directrices del IASC sobre la Red de Salud Mental y Apoyo Sicosocial (MHPSS), y los Estándares Mínimos de Protección de la Niñez de Child Protection Working Group (CPWG) </a:t>
            </a:r>
          </a:p>
          <a:p>
            <a:r>
              <a:rPr lang="es-EC" dirty="0" smtClean="0"/>
              <a:t>RDD Guiado por la Niñez: Guía Práctica, Save the Children  </a:t>
            </a:r>
          </a:p>
          <a:p>
            <a:r>
              <a:rPr lang="es-EC" dirty="0" smtClean="0"/>
              <a:t>Directrices de la organización sobre planificación, adquisiciones, logística y elaboración de presupuestos de programas en situaciones de emergencia </a:t>
            </a:r>
          </a:p>
        </p:txBody>
      </p:sp>
    </p:spTree>
    <p:extLst>
      <p:ext uri="{BB962C8B-B14F-4D97-AF65-F5344CB8AC3E}">
        <p14:creationId xmlns:p14="http://schemas.microsoft.com/office/powerpoint/2010/main" val="36077895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C" dirty="0" smtClean="0"/>
              <a:t>Resumen de la sesión</a:t>
            </a:r>
            <a:endParaRPr lang="es-EC"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511208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C" dirty="0" smtClean="0"/>
              <a:t>Resumen</a:t>
            </a:r>
            <a:endParaRPr lang="es-EC" dirty="0"/>
          </a:p>
        </p:txBody>
      </p:sp>
      <p:sp>
        <p:nvSpPr>
          <p:cNvPr id="3" name="Content Placeholder 2"/>
          <p:cNvSpPr>
            <a:spLocks noGrp="1"/>
          </p:cNvSpPr>
          <p:nvPr>
            <p:ph idx="1"/>
          </p:nvPr>
        </p:nvSpPr>
        <p:spPr/>
        <p:txBody>
          <a:bodyPr>
            <a:normAutofit fontScale="85000" lnSpcReduction="10000"/>
          </a:bodyPr>
          <a:lstStyle/>
          <a:p>
            <a:pPr marL="0" indent="0">
              <a:buNone/>
            </a:pPr>
            <a:r>
              <a:rPr lang="es-EC" dirty="0" smtClean="0"/>
              <a:t>Al final de la sesión, los y las participantes … </a:t>
            </a:r>
          </a:p>
          <a:p>
            <a:pPr marL="514350" indent="-514350">
              <a:buFont typeface="+mj-lt"/>
              <a:buAutoNum type="arabicPeriod"/>
            </a:pPr>
            <a:r>
              <a:rPr lang="es-EC" dirty="0" smtClean="0"/>
              <a:t>Conocerán las cinco áreas de acción que se pueden implementar como parte de la planificación de la preparación para emergencias a fin de permitir una rápida puesta en marca de los EAN después de una emergencia</a:t>
            </a:r>
          </a:p>
          <a:p>
            <a:pPr marL="514350" indent="-514350">
              <a:buFont typeface="+mj-lt"/>
              <a:buAutoNum type="arabicPeriod"/>
            </a:pPr>
            <a:r>
              <a:rPr lang="es-EC" dirty="0" smtClean="0"/>
              <a:t>Conocerán los cuatro pasos para elaborar un Plan de Preparación de Espacios Amigables para la Niñez</a:t>
            </a:r>
            <a:endParaRPr lang="es-EC" dirty="0"/>
          </a:p>
        </p:txBody>
      </p:sp>
    </p:spTree>
    <p:extLst>
      <p:ext uri="{BB962C8B-B14F-4D97-AF65-F5344CB8AC3E}">
        <p14:creationId xmlns:p14="http://schemas.microsoft.com/office/powerpoint/2010/main" val="16439750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C" dirty="0" smtClean="0"/>
              <a:t>Gracias por escuchar</a:t>
            </a:r>
            <a:endParaRPr lang="es-EC"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43535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C" dirty="0" smtClean="0"/>
              <a:t>Resumen de la sesión</a:t>
            </a:r>
            <a:endParaRPr lang="es-EC" dirty="0"/>
          </a:p>
        </p:txBody>
      </p:sp>
      <p:sp>
        <p:nvSpPr>
          <p:cNvPr id="3" name="Content Placeholder 2"/>
          <p:cNvSpPr>
            <a:spLocks noGrp="1"/>
          </p:cNvSpPr>
          <p:nvPr>
            <p:ph idx="1"/>
          </p:nvPr>
        </p:nvSpPr>
        <p:spPr/>
        <p:txBody>
          <a:bodyPr>
            <a:normAutofit/>
          </a:bodyPr>
          <a:lstStyle/>
          <a:p>
            <a:r>
              <a:rPr lang="es-EC" dirty="0" smtClean="0"/>
              <a:t>Definición de términos y conceptos clave </a:t>
            </a:r>
          </a:p>
          <a:p>
            <a:r>
              <a:rPr lang="es-EC" dirty="0" smtClean="0"/>
              <a:t>Actividad: planificar la llegada de su bebé</a:t>
            </a:r>
          </a:p>
          <a:p>
            <a:r>
              <a:rPr lang="es-EC" dirty="0" smtClean="0"/>
              <a:t>Elementos fundamentales de la preparación</a:t>
            </a:r>
          </a:p>
          <a:p>
            <a:r>
              <a:rPr lang="es-EC" dirty="0" smtClean="0"/>
              <a:t>Desarrollo de planes de preparación</a:t>
            </a:r>
          </a:p>
        </p:txBody>
      </p:sp>
    </p:spTree>
    <p:extLst>
      <p:ext uri="{BB962C8B-B14F-4D97-AF65-F5344CB8AC3E}">
        <p14:creationId xmlns:p14="http://schemas.microsoft.com/office/powerpoint/2010/main" val="2715965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C" dirty="0" smtClean="0"/>
              <a:t>Definición de términos y conceptos clave</a:t>
            </a:r>
            <a:endParaRPr lang="es-EC" dirty="0"/>
          </a:p>
        </p:txBody>
      </p:sp>
    </p:spTree>
    <p:extLst>
      <p:ext uri="{BB962C8B-B14F-4D97-AF65-F5344CB8AC3E}">
        <p14:creationId xmlns:p14="http://schemas.microsoft.com/office/powerpoint/2010/main" val="618396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185" y="4572000"/>
            <a:ext cx="8954815" cy="1600200"/>
          </a:xfrm>
        </p:spPr>
        <p:txBody>
          <a:bodyPr>
            <a:normAutofit/>
          </a:bodyPr>
          <a:lstStyle/>
          <a:p>
            <a:r>
              <a:rPr lang="es-EC" sz="4400" dirty="0" smtClean="0"/>
              <a:t>Reducción de riesgos ante desastres</a:t>
            </a:r>
            <a:endParaRPr lang="es-EC" sz="4400" dirty="0"/>
          </a:p>
        </p:txBody>
      </p:sp>
      <p:sp>
        <p:nvSpPr>
          <p:cNvPr id="3" name="Content Placeholder 2"/>
          <p:cNvSpPr>
            <a:spLocks noGrp="1"/>
          </p:cNvSpPr>
          <p:nvPr>
            <p:ph idx="1"/>
          </p:nvPr>
        </p:nvSpPr>
        <p:spPr>
          <a:xfrm>
            <a:off x="383628" y="425669"/>
            <a:ext cx="8445062" cy="4715933"/>
          </a:xfrm>
        </p:spPr>
        <p:txBody>
          <a:bodyPr>
            <a:normAutofit fontScale="92500" lnSpcReduction="10000"/>
          </a:bodyPr>
          <a:lstStyle/>
          <a:p>
            <a:r>
              <a:rPr lang="es-EC" dirty="0" smtClean="0">
                <a:solidFill>
                  <a:srgbClr val="AD0101"/>
                </a:solidFill>
              </a:rPr>
              <a:t>La Reducción de Riesgos ante Desastres </a:t>
            </a:r>
            <a:r>
              <a:rPr lang="es-EC" dirty="0" smtClean="0"/>
              <a:t>es un enfoque mediante el cual se evalúa la probabilidad y el impacto potencial de eventos desastrosos, mediante la identificación y el análisis de:</a:t>
            </a:r>
          </a:p>
          <a:p>
            <a:pPr lvl="1"/>
            <a:r>
              <a:rPr lang="es-EC" dirty="0" smtClean="0"/>
              <a:t>Riesgos</a:t>
            </a:r>
          </a:p>
          <a:p>
            <a:pPr lvl="1"/>
            <a:r>
              <a:rPr lang="es-EC" dirty="0" smtClean="0"/>
              <a:t>Vulnerabilidad de las comunidades a estos riesgos</a:t>
            </a:r>
          </a:p>
          <a:p>
            <a:pPr lvl="1"/>
            <a:r>
              <a:rPr lang="es-EC" dirty="0" smtClean="0"/>
              <a:t>Su capacidad para hacer frente a los eventos</a:t>
            </a:r>
          </a:p>
          <a:p>
            <a:pPr marL="274320" lvl="1">
              <a:buFont typeface="Arial" pitchFamily="34" charset="0"/>
              <a:buChar char="•"/>
            </a:pPr>
            <a:r>
              <a:rPr lang="es-EC" sz="3200" dirty="0" smtClean="0">
                <a:solidFill>
                  <a:schemeClr val="tx1"/>
                </a:solidFill>
              </a:rPr>
              <a:t>De ser posible, cuando el riesgo de desastre es significativo, se desarrollan actividades que incrementen la resiliencia de las comunidades.</a:t>
            </a:r>
            <a:endParaRPr lang="es-EC" sz="3200" dirty="0">
              <a:solidFill>
                <a:schemeClr val="tx1"/>
              </a:solidFill>
            </a:endParaRPr>
          </a:p>
        </p:txBody>
      </p:sp>
    </p:spTree>
    <p:extLst>
      <p:ext uri="{BB962C8B-B14F-4D97-AF65-F5344CB8AC3E}">
        <p14:creationId xmlns:p14="http://schemas.microsoft.com/office/powerpoint/2010/main" val="3849109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s-EC" dirty="0" smtClean="0"/>
              <a:t>Todas las medidas de Reducción de Riesgos ante Desastres entran en las siguientes categorías: </a:t>
            </a:r>
          </a:p>
          <a:p>
            <a:pPr lvl="1"/>
            <a:r>
              <a:rPr lang="es-EC" dirty="0" smtClean="0"/>
              <a:t>prevención, </a:t>
            </a:r>
          </a:p>
          <a:p>
            <a:pPr lvl="1"/>
            <a:r>
              <a:rPr lang="es-EC" dirty="0" smtClean="0"/>
              <a:t>mitigación y/o </a:t>
            </a:r>
          </a:p>
          <a:p>
            <a:pPr lvl="1"/>
            <a:r>
              <a:rPr lang="es-EC" dirty="0" smtClean="0"/>
              <a:t>preparación</a:t>
            </a:r>
            <a:endParaRPr lang="es-EC" dirty="0"/>
          </a:p>
        </p:txBody>
      </p:sp>
    </p:spTree>
    <p:extLst>
      <p:ext uri="{BB962C8B-B14F-4D97-AF65-F5344CB8AC3E}">
        <p14:creationId xmlns:p14="http://schemas.microsoft.com/office/powerpoint/2010/main" val="2364525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rot="1746613">
            <a:off x="1904697" y="-68837"/>
            <a:ext cx="3452362" cy="5437768"/>
          </a:xfrm>
          <a:prstGeom prst="ellipse">
            <a:avLst/>
          </a:prstGeom>
          <a:noFill/>
          <a:ln w="38100" cmpd="sng">
            <a:solidFill>
              <a:srgbClr val="FF66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w="57150" cmpd="sng">
                <a:solidFill>
                  <a:schemeClr val="tx1"/>
                </a:solidFill>
              </a:ln>
            </a:endParaRPr>
          </a:p>
        </p:txBody>
      </p:sp>
      <p:sp>
        <p:nvSpPr>
          <p:cNvPr id="2" name="Title 1"/>
          <p:cNvSpPr>
            <a:spLocks noGrp="1"/>
          </p:cNvSpPr>
          <p:nvPr>
            <p:ph type="title"/>
          </p:nvPr>
        </p:nvSpPr>
        <p:spPr>
          <a:xfrm>
            <a:off x="378372" y="4572000"/>
            <a:ext cx="7927428" cy="1600200"/>
          </a:xfrm>
        </p:spPr>
        <p:txBody>
          <a:bodyPr>
            <a:normAutofit fontScale="90000"/>
          </a:bodyPr>
          <a:lstStyle/>
          <a:p>
            <a:pPr algn="ctr"/>
            <a:r>
              <a:rPr lang="es-EC" dirty="0" smtClean="0"/>
              <a:t>Ciclo de la gestión de riesgos</a:t>
            </a:r>
            <a:endParaRPr lang="es-EC" dirty="0"/>
          </a:p>
        </p:txBody>
      </p:sp>
      <p:graphicFrame>
        <p:nvGraphicFramePr>
          <p:cNvPr id="3" name="Diagram 2"/>
          <p:cNvGraphicFramePr/>
          <p:nvPr>
            <p:extLst>
              <p:ext uri="{D42A27DB-BD31-4B8C-83A1-F6EECF244321}">
                <p14:modId xmlns:p14="http://schemas.microsoft.com/office/powerpoint/2010/main" val="36166607"/>
              </p:ext>
            </p:extLst>
          </p:nvPr>
        </p:nvGraphicFramePr>
        <p:xfrm>
          <a:off x="1524000" y="770016"/>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Oval 4"/>
          <p:cNvSpPr/>
          <p:nvPr/>
        </p:nvSpPr>
        <p:spPr>
          <a:xfrm rot="1606744">
            <a:off x="4649153" y="1320999"/>
            <a:ext cx="2597039" cy="3943057"/>
          </a:xfrm>
          <a:prstGeom prst="ellipse">
            <a:avLst/>
          </a:prstGeom>
          <a:noFill/>
          <a:ln w="38100" cmpd="sng">
            <a:solidFill>
              <a:srgbClr val="00808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w="57150" cmpd="sng">
                <a:solidFill>
                  <a:schemeClr val="tx1"/>
                </a:solidFill>
              </a:ln>
              <a:solidFill>
                <a:srgbClr val="008080"/>
              </a:solidFill>
            </a:endParaRPr>
          </a:p>
        </p:txBody>
      </p:sp>
      <p:sp>
        <p:nvSpPr>
          <p:cNvPr id="6" name="TextBox 5"/>
          <p:cNvSpPr txBox="1"/>
          <p:nvPr/>
        </p:nvSpPr>
        <p:spPr>
          <a:xfrm>
            <a:off x="160875" y="803892"/>
            <a:ext cx="1845715" cy="1815882"/>
          </a:xfrm>
          <a:prstGeom prst="rect">
            <a:avLst/>
          </a:prstGeom>
          <a:noFill/>
        </p:spPr>
        <p:txBody>
          <a:bodyPr wrap="square" rtlCol="0">
            <a:spAutoFit/>
          </a:bodyPr>
          <a:lstStyle/>
          <a:p>
            <a:r>
              <a:rPr lang="es-EC" sz="2800" b="1" dirty="0" smtClean="0">
                <a:solidFill>
                  <a:srgbClr val="FF6600"/>
                </a:solidFill>
                <a:latin typeface="Calibri"/>
                <a:cs typeface="Calibri"/>
              </a:rPr>
              <a:t>Reducción de Riesgos ante Desastres</a:t>
            </a:r>
            <a:endParaRPr lang="es-EC" sz="2800" b="1" dirty="0">
              <a:solidFill>
                <a:srgbClr val="FF6600"/>
              </a:solidFill>
              <a:latin typeface="Calibri"/>
              <a:cs typeface="Calibri"/>
            </a:endParaRPr>
          </a:p>
        </p:txBody>
      </p:sp>
      <p:sp>
        <p:nvSpPr>
          <p:cNvPr id="7" name="TextBox 6"/>
          <p:cNvSpPr txBox="1"/>
          <p:nvPr/>
        </p:nvSpPr>
        <p:spPr>
          <a:xfrm>
            <a:off x="6952800" y="1711833"/>
            <a:ext cx="2167467" cy="1815882"/>
          </a:xfrm>
          <a:prstGeom prst="rect">
            <a:avLst/>
          </a:prstGeom>
          <a:noFill/>
        </p:spPr>
        <p:txBody>
          <a:bodyPr wrap="square" rtlCol="0">
            <a:spAutoFit/>
          </a:bodyPr>
          <a:lstStyle/>
          <a:p>
            <a:pPr algn="r"/>
            <a:r>
              <a:rPr lang="es-EC" sz="2800" b="1" dirty="0" smtClean="0">
                <a:solidFill>
                  <a:srgbClr val="008080"/>
                </a:solidFill>
                <a:latin typeface="Calibri"/>
                <a:cs typeface="Calibri"/>
              </a:rPr>
              <a:t>Respuesta a la situación de emergencia</a:t>
            </a:r>
            <a:endParaRPr lang="es-EC" sz="2800" b="1" dirty="0">
              <a:solidFill>
                <a:srgbClr val="008080"/>
              </a:solidFill>
              <a:latin typeface="Calibri"/>
              <a:cs typeface="Calibri"/>
            </a:endParaRPr>
          </a:p>
        </p:txBody>
      </p:sp>
    </p:spTree>
    <p:extLst>
      <p:ext uri="{BB962C8B-B14F-4D97-AF65-F5344CB8AC3E}">
        <p14:creationId xmlns:p14="http://schemas.microsoft.com/office/powerpoint/2010/main" val="2620383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C" dirty="0" smtClean="0"/>
              <a:t>Preparación</a:t>
            </a:r>
            <a:endParaRPr lang="es-EC" dirty="0"/>
          </a:p>
        </p:txBody>
      </p:sp>
      <p:sp>
        <p:nvSpPr>
          <p:cNvPr id="3" name="Content Placeholder 2"/>
          <p:cNvSpPr>
            <a:spLocks noGrp="1"/>
          </p:cNvSpPr>
          <p:nvPr>
            <p:ph idx="1"/>
          </p:nvPr>
        </p:nvSpPr>
        <p:spPr/>
        <p:txBody>
          <a:bodyPr>
            <a:normAutofit fontScale="77500" lnSpcReduction="20000"/>
          </a:bodyPr>
          <a:lstStyle/>
          <a:p>
            <a:pPr marL="0" indent="0">
              <a:buNone/>
            </a:pPr>
            <a:r>
              <a:rPr lang="es-EC" dirty="0" smtClean="0">
                <a:solidFill>
                  <a:schemeClr val="accent1"/>
                </a:solidFill>
              </a:rPr>
              <a:t>Preparación: </a:t>
            </a:r>
          </a:p>
          <a:p>
            <a:r>
              <a:rPr lang="es-EC" dirty="0" smtClean="0"/>
              <a:t>Desarrollo de conocimientos y capacidades para…</a:t>
            </a:r>
          </a:p>
          <a:p>
            <a:pPr lvl="1"/>
            <a:r>
              <a:rPr lang="es-EC" sz="2800" dirty="0" smtClean="0"/>
              <a:t>… reconocer los eventos peligrosos que potencialmente podrían ocurrir, </a:t>
            </a:r>
          </a:p>
          <a:p>
            <a:pPr lvl="1"/>
            <a:r>
              <a:rPr lang="es-EC" sz="2800" dirty="0" smtClean="0"/>
              <a:t>… hacer frente y abordar los efectos del o de los eventos, y  </a:t>
            </a:r>
          </a:p>
          <a:p>
            <a:pPr lvl="1"/>
            <a:r>
              <a:rPr lang="es-EC" sz="2800" dirty="0" smtClean="0"/>
              <a:t>… prepararse para la siguiente etapa en el ciclo de gestión de proyectos en situaciones de emergencia</a:t>
            </a:r>
          </a:p>
          <a:p>
            <a:pPr marL="274320" lvl="1">
              <a:buFont typeface="Arial" pitchFamily="34" charset="0"/>
              <a:buChar char="•"/>
            </a:pPr>
            <a:r>
              <a:rPr lang="es-EC" sz="3200" dirty="0" smtClean="0"/>
              <a:t>Este es un ciclo continuo de planificación, organización, capacitación para garantizar la disponibilidad de provisiones, evaluar la respuesta y mejorar las actividades. </a:t>
            </a:r>
            <a:endParaRPr lang="es-EC" sz="3200" dirty="0"/>
          </a:p>
        </p:txBody>
      </p:sp>
    </p:spTree>
    <p:extLst>
      <p:ext uri="{BB962C8B-B14F-4D97-AF65-F5344CB8AC3E}">
        <p14:creationId xmlns:p14="http://schemas.microsoft.com/office/powerpoint/2010/main" val="17321571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descr="Mother and child. Kabul. April 2009.jpg"/>
          <p:cNvPicPr>
            <a:picLocks noGrp="1" noChangeAspect="1"/>
          </p:cNvPicPr>
          <p:nvPr>
            <p:ph type="pic" idx="1"/>
          </p:nvPr>
        </p:nvPicPr>
        <p:blipFill>
          <a:blip r:embed="rId3" cstate="print">
            <a:extLst>
              <a:ext uri="{28A0092B-C50C-407E-A947-70E740481C1C}">
                <a14:useLocalDpi xmlns:a14="http://schemas.microsoft.com/office/drawing/2010/main" val="0"/>
              </a:ext>
            </a:extLst>
          </a:blip>
          <a:srcRect t="10525" b="10525"/>
          <a:stretch>
            <a:fillRect/>
          </a:stretch>
        </p:blipFill>
        <p:spPr>
          <a:xfrm>
            <a:off x="777875" y="457200"/>
            <a:ext cx="7543800" cy="3852863"/>
          </a:xfrm>
        </p:spPr>
      </p:pic>
      <p:sp>
        <p:nvSpPr>
          <p:cNvPr id="2" name="Title 1"/>
          <p:cNvSpPr>
            <a:spLocks noGrp="1"/>
          </p:cNvSpPr>
          <p:nvPr>
            <p:ph type="title"/>
          </p:nvPr>
        </p:nvSpPr>
        <p:spPr>
          <a:xfrm>
            <a:off x="283779" y="4572000"/>
            <a:ext cx="8513379" cy="1600200"/>
          </a:xfrm>
        </p:spPr>
        <p:txBody>
          <a:bodyPr>
            <a:normAutofit fontScale="90000"/>
          </a:bodyPr>
          <a:lstStyle/>
          <a:p>
            <a:r>
              <a:rPr lang="es-EC" dirty="0" smtClean="0"/>
              <a:t>Actividad: </a:t>
            </a:r>
            <a:br>
              <a:rPr lang="es-EC" dirty="0" smtClean="0"/>
            </a:br>
            <a:r>
              <a:rPr lang="es-EC" dirty="0" smtClean="0"/>
              <a:t>Planificar la llegada de su bebé</a:t>
            </a:r>
            <a:endParaRPr lang="es-EC" dirty="0"/>
          </a:p>
        </p:txBody>
      </p:sp>
    </p:spTree>
    <p:extLst>
      <p:ext uri="{BB962C8B-B14F-4D97-AF65-F5344CB8AC3E}">
        <p14:creationId xmlns:p14="http://schemas.microsoft.com/office/powerpoint/2010/main" val="33399634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Newsprint.thmx</Template>
  <TotalTime>3893</TotalTime>
  <Words>3975</Words>
  <Application>Microsoft Office PowerPoint</Application>
  <PresentationFormat>Presentación en pantalla (4:3)</PresentationFormat>
  <Paragraphs>269</Paragraphs>
  <Slides>26</Slides>
  <Notes>20</Notes>
  <HiddenSlides>0</HiddenSlides>
  <MMClips>0</MMClips>
  <ScaleCrop>false</ScaleCrop>
  <HeadingPairs>
    <vt:vector size="4" baseType="variant">
      <vt:variant>
        <vt:lpstr>Tema</vt:lpstr>
      </vt:variant>
      <vt:variant>
        <vt:i4>1</vt:i4>
      </vt:variant>
      <vt:variant>
        <vt:lpstr>Títulos de diapositiva</vt:lpstr>
      </vt:variant>
      <vt:variant>
        <vt:i4>26</vt:i4>
      </vt:variant>
    </vt:vector>
  </HeadingPairs>
  <TitlesOfParts>
    <vt:vector size="27" baseType="lpstr">
      <vt:lpstr>NewsPrint</vt:lpstr>
      <vt:lpstr>Preparación para situaciones de Emergencia</vt:lpstr>
      <vt:lpstr>Objetivos</vt:lpstr>
      <vt:lpstr>Resumen de la sesión</vt:lpstr>
      <vt:lpstr>Definición de términos y conceptos clave</vt:lpstr>
      <vt:lpstr>Reducción de riesgos ante desastres</vt:lpstr>
      <vt:lpstr>Presentación de PowerPoint</vt:lpstr>
      <vt:lpstr>Ciclo de la gestión de riesgos</vt:lpstr>
      <vt:lpstr>Preparación</vt:lpstr>
      <vt:lpstr>Actividad:  Planificar la llegada de su bebé</vt:lpstr>
      <vt:lpstr>Planificar la llegada de su bebé…</vt:lpstr>
      <vt:lpstr>Revisión:  Planificar la llegada de su bebé</vt:lpstr>
      <vt:lpstr>Componentes básicos de la preparación de espacios amigables para la niñez</vt:lpstr>
      <vt:lpstr>Componentes básicos mínimos de la preparación de espacios amigables para la niñez</vt:lpstr>
      <vt:lpstr>Actividad de planificación</vt:lpstr>
      <vt:lpstr>Presentación de PowerPoint</vt:lpstr>
      <vt:lpstr>Trabajar con las comunidades</vt:lpstr>
      <vt:lpstr>Proceso de planificación de la preparación para emergencias</vt:lpstr>
      <vt:lpstr>Desarrollar planes de preparación</vt:lpstr>
      <vt:lpstr>Vínculos esenciales</vt:lpstr>
      <vt:lpstr>Actividades para la reducción de riesgos de desastre</vt:lpstr>
      <vt:lpstr>Actividades fundamentales de RDD con niños, niñas y padres</vt:lpstr>
      <vt:lpstr>Recursos fundamentales</vt:lpstr>
      <vt:lpstr>Recursos fundamentales</vt:lpstr>
      <vt:lpstr>Resumen de la sesión</vt:lpstr>
      <vt:lpstr>Resumen</vt:lpstr>
      <vt:lpstr>Gracias por escuchar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Thompson</dc:creator>
  <cp:lastModifiedBy>USUARIO01</cp:lastModifiedBy>
  <cp:revision>187</cp:revision>
  <dcterms:created xsi:type="dcterms:W3CDTF">2012-11-15T10:58:39Z</dcterms:created>
  <dcterms:modified xsi:type="dcterms:W3CDTF">2013-05-21T16:56:49Z</dcterms:modified>
</cp:coreProperties>
</file>