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28"/>
  </p:notesMasterIdLst>
  <p:sldIdLst>
    <p:sldId id="309" r:id="rId2"/>
    <p:sldId id="296" r:id="rId3"/>
    <p:sldId id="260" r:id="rId4"/>
    <p:sldId id="326" r:id="rId5"/>
    <p:sldId id="282" r:id="rId6"/>
    <p:sldId id="304" r:id="rId7"/>
    <p:sldId id="287" r:id="rId8"/>
    <p:sldId id="261" r:id="rId9"/>
    <p:sldId id="292" r:id="rId10"/>
    <p:sldId id="311" r:id="rId11"/>
    <p:sldId id="324" r:id="rId12"/>
    <p:sldId id="325" r:id="rId13"/>
    <p:sldId id="307" r:id="rId14"/>
    <p:sldId id="322" r:id="rId15"/>
    <p:sldId id="313" r:id="rId16"/>
    <p:sldId id="319" r:id="rId17"/>
    <p:sldId id="291" r:id="rId18"/>
    <p:sldId id="310" r:id="rId19"/>
    <p:sldId id="316" r:id="rId20"/>
    <p:sldId id="317" r:id="rId21"/>
    <p:sldId id="315" r:id="rId22"/>
    <p:sldId id="318" r:id="rId23"/>
    <p:sldId id="302" r:id="rId24"/>
    <p:sldId id="301" r:id="rId25"/>
    <p:sldId id="303" r:id="rId26"/>
    <p:sldId id="30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00" autoAdjust="0"/>
    <p:restoredTop sz="77717" autoAdjust="0"/>
  </p:normalViewPr>
  <p:slideViewPr>
    <p:cSldViewPr snapToGrid="0" snapToObjects="1">
      <p:cViewPr>
        <p:scale>
          <a:sx n="80" d="100"/>
          <a:sy n="80" d="100"/>
        </p:scale>
        <p:origin x="-852" y="-72"/>
      </p:cViewPr>
      <p:guideLst>
        <p:guide orient="horz" pos="2160"/>
        <p:guide pos="2880"/>
      </p:guideLst>
    </p:cSldViewPr>
  </p:slideViewPr>
  <p:outlineViewPr>
    <p:cViewPr>
      <p:scale>
        <a:sx n="33" d="100"/>
        <a:sy n="33" d="100"/>
      </p:scale>
      <p:origin x="0" y="18352"/>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25" d="100"/>
          <a:sy n="125" d="100"/>
        </p:scale>
        <p:origin x="-1176" y="16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2BE0D-E3EE-9E4C-8FEE-D9B9EE8DA0A7}" type="datetimeFigureOut">
              <a:rPr lang="en-US" smtClean="0"/>
              <a:t>5/25/2013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181465-06F1-CC40-8A95-5E31E2D8CCB8}" type="slidenum">
              <a:rPr lang="en-US" smtClean="0"/>
              <a:t>‹Nº›</a:t>
            </a:fld>
            <a:endParaRPr lang="en-US"/>
          </a:p>
        </p:txBody>
      </p:sp>
    </p:spTree>
    <p:extLst>
      <p:ext uri="{BB962C8B-B14F-4D97-AF65-F5344CB8AC3E}">
        <p14:creationId xmlns:p14="http://schemas.microsoft.com/office/powerpoint/2010/main" val="16343769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www.ecbproject.org/" TargetMode="External"/><Relationship Id="rId2" Type="http://schemas.openxmlformats.org/officeDocument/2006/relationships/slide" Target="../slides/slide24.xml"/><Relationship Id="rId1" Type="http://schemas.openxmlformats.org/officeDocument/2006/relationships/notesMaster" Target="../notesMasters/notesMaster1.xml"/><Relationship Id="rId5" Type="http://schemas.openxmlformats.org/officeDocument/2006/relationships/hyperlink" Target="http://www.ineesite.org/" TargetMode="External"/><Relationship Id="rId4" Type="http://schemas.openxmlformats.org/officeDocument/2006/relationships/hyperlink" Target="http://www.sphereproject.org/"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a:t>
            </a:fld>
            <a:endParaRPr lang="en-US" dirty="0"/>
          </a:p>
        </p:txBody>
      </p:sp>
    </p:spTree>
    <p:extLst>
      <p:ext uri="{BB962C8B-B14F-4D97-AF65-F5344CB8AC3E}">
        <p14:creationId xmlns:p14="http://schemas.microsoft.com/office/powerpoint/2010/main" val="3587276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4" indent="0" algn="l" defTabSz="457200" rtl="0" eaLnBrk="1" fontAlgn="auto" latinLnBrk="0" hangingPunct="1">
              <a:lnSpc>
                <a:spcPct val="100000"/>
              </a:lnSpc>
              <a:spcBef>
                <a:spcPts val="0"/>
              </a:spcBef>
              <a:spcAft>
                <a:spcPts val="0"/>
              </a:spcAft>
              <a:buClrTx/>
              <a:buSzTx/>
              <a:buFont typeface="Wingdings" charset="2"/>
              <a:buNone/>
              <a:tabLst>
                <a:tab pos="452438" algn="l"/>
              </a:tabLst>
              <a:defRPr/>
            </a:pPr>
            <a:r>
              <a:rPr lang="en-GB" dirty="0" smtClean="0">
                <a:solidFill>
                  <a:schemeClr val="tx1"/>
                </a:solidFill>
                <a:latin typeface="Calibri"/>
                <a:cs typeface="Calibri"/>
              </a:rPr>
              <a:t>Basis / foundation for programming:</a:t>
            </a:r>
          </a:p>
          <a:p>
            <a:pPr marL="171450" indent="-171450">
              <a:buFont typeface="Arial"/>
              <a:buChar char="•"/>
            </a:pPr>
            <a:r>
              <a:rPr lang="en-GB" sz="1200" dirty="0" smtClean="0"/>
              <a:t>We do this because we know that self-directed or imaginative play is very important in children’s social and emotional development</a:t>
            </a:r>
            <a:r>
              <a:rPr lang="en-GB" sz="1200" baseline="0" dirty="0" smtClean="0"/>
              <a:t> - </a:t>
            </a:r>
            <a:r>
              <a:rPr lang="en-GB" sz="1200" dirty="0" smtClean="0"/>
              <a:t>Children will ‘act out’ events they have experienced in their play,</a:t>
            </a:r>
            <a:r>
              <a:rPr lang="en-GB" sz="1200" baseline="0" dirty="0" smtClean="0"/>
              <a:t> it can help them heal and recover after traumatic events (more about this on the next slide) </a:t>
            </a:r>
          </a:p>
          <a:p>
            <a:pPr marL="171450" indent="-171450">
              <a:buFont typeface="Arial"/>
              <a:buChar char="•"/>
            </a:pPr>
            <a:r>
              <a:rPr lang="en-GB" dirty="0" smtClean="0">
                <a:solidFill>
                  <a:schemeClr val="tx1"/>
                </a:solidFill>
                <a:latin typeface="Calibri"/>
                <a:cs typeface="Calibri"/>
              </a:rPr>
              <a:t>The notion of individual and community resilience</a:t>
            </a:r>
            <a:r>
              <a:rPr lang="en-GB" baseline="0" dirty="0" smtClean="0">
                <a:solidFill>
                  <a:schemeClr val="tx1"/>
                </a:solidFill>
                <a:latin typeface="Calibri"/>
                <a:cs typeface="Calibri"/>
              </a:rPr>
              <a:t> – CF Spaces support mobilisation of communities to protect their own children </a:t>
            </a:r>
            <a:endParaRPr lang="en-GB" dirty="0" smtClean="0">
              <a:solidFill>
                <a:schemeClr val="tx1"/>
              </a:solidFill>
              <a:latin typeface="Calibri"/>
              <a:cs typeface="Calibri"/>
            </a:endParaRPr>
          </a:p>
          <a:p>
            <a:pPr marL="171450" indent="-171450">
              <a:buFont typeface="Arial"/>
              <a:buChar char="•"/>
            </a:pPr>
            <a:r>
              <a:rPr lang="en-GB" dirty="0" smtClean="0">
                <a:solidFill>
                  <a:schemeClr val="tx1"/>
                </a:solidFill>
                <a:latin typeface="Calibri"/>
                <a:cs typeface="Calibri"/>
              </a:rPr>
              <a:t>Aim of strengthening protective and reducing risk factors provide – e.g. through life-skills activities for children,</a:t>
            </a:r>
            <a:r>
              <a:rPr lang="en-GB" baseline="0" dirty="0" smtClean="0">
                <a:solidFill>
                  <a:schemeClr val="tx1"/>
                </a:solidFill>
                <a:latin typeface="Calibri"/>
                <a:cs typeface="Calibri"/>
              </a:rPr>
              <a:t> </a:t>
            </a:r>
            <a:r>
              <a:rPr lang="en-GB" dirty="0" smtClean="0">
                <a:solidFill>
                  <a:schemeClr val="tx1"/>
                </a:solidFill>
                <a:latin typeface="Calibri"/>
                <a:cs typeface="Calibri"/>
              </a:rPr>
              <a:t>behavioural change communication and awareness raising</a:t>
            </a:r>
            <a:r>
              <a:rPr lang="en-GB" baseline="0" dirty="0" smtClean="0">
                <a:solidFill>
                  <a:schemeClr val="tx1"/>
                </a:solidFill>
                <a:latin typeface="Calibri"/>
                <a:cs typeface="Calibri"/>
              </a:rPr>
              <a:t> on certain concerns and issues </a:t>
            </a:r>
            <a:endParaRPr lang="en-GB" dirty="0" smtClean="0">
              <a:solidFill>
                <a:schemeClr val="tx1"/>
              </a:solidFill>
              <a:latin typeface="Calibri"/>
              <a:cs typeface="Calibri"/>
            </a:endParaRPr>
          </a:p>
          <a:p>
            <a:pPr marL="171450" indent="-171450">
              <a:buFont typeface="Arial"/>
              <a:buChar char="•"/>
            </a:pPr>
            <a:r>
              <a:rPr lang="en-GB" dirty="0" smtClean="0">
                <a:solidFill>
                  <a:schemeClr val="tx1"/>
                </a:solidFill>
                <a:latin typeface="Calibri"/>
                <a:cs typeface="Calibri"/>
              </a:rPr>
              <a:t>Restoring normality is a prime concern </a:t>
            </a:r>
            <a:r>
              <a:rPr lang="en-GB" baseline="0" dirty="0" smtClean="0">
                <a:solidFill>
                  <a:schemeClr val="tx1"/>
                </a:solidFill>
                <a:latin typeface="Calibri"/>
                <a:cs typeface="Calibri"/>
              </a:rPr>
              <a:t>- </a:t>
            </a:r>
            <a:r>
              <a:rPr lang="en-GB" dirty="0" smtClean="0">
                <a:solidFill>
                  <a:schemeClr val="tx1"/>
                </a:solidFill>
                <a:latin typeface="Calibri"/>
                <a:cs typeface="Calibri"/>
              </a:rPr>
              <a:t>Restoring opportunities for normality, such as establishing trusting relationships in safe places with predictable routines and also strengthening community networks is most beneficial for children and their families.</a:t>
            </a:r>
          </a:p>
          <a:p>
            <a:pPr marL="171450" indent="-171450">
              <a:buFont typeface="Arial"/>
              <a:buChar char="•"/>
            </a:pPr>
            <a:r>
              <a:rPr lang="en-GB" dirty="0" smtClean="0">
                <a:solidFill>
                  <a:schemeClr val="tx1"/>
                </a:solidFill>
                <a:latin typeface="Calibri"/>
                <a:cs typeface="Calibri"/>
              </a:rPr>
              <a:t>STOP offers a useful programming framework. </a:t>
            </a:r>
          </a:p>
          <a:p>
            <a:pPr marL="171450" indent="-171450">
              <a:buFont typeface="Arial"/>
              <a:buChar char="•"/>
            </a:pPr>
            <a:r>
              <a:rPr lang="en-GB" b="1" i="1" dirty="0" smtClean="0">
                <a:solidFill>
                  <a:srgbClr val="7F7F7F"/>
                </a:solidFill>
                <a:latin typeface="Calibri"/>
                <a:ea typeface="ヒラギノ角ゴ Pro W3" charset="0"/>
                <a:cs typeface="Calibri"/>
              </a:rPr>
              <a:t>-</a:t>
            </a:r>
            <a:r>
              <a:rPr lang="en-GB" b="1" dirty="0" smtClean="0">
                <a:solidFill>
                  <a:srgbClr val="7F7F7F"/>
                </a:solidFill>
                <a:latin typeface="Calibri"/>
                <a:ea typeface="ヒラギノ角ゴ Pro W3" charset="0"/>
                <a:cs typeface="Calibri"/>
              </a:rPr>
              <a:t>	</a:t>
            </a:r>
            <a:r>
              <a:rPr lang="en-GB" b="1" dirty="0" smtClean="0">
                <a:solidFill>
                  <a:schemeClr val="tx1"/>
                </a:solidFill>
                <a:latin typeface="Calibri"/>
                <a:ea typeface="ヒラギノ角ゴ Pro W3" charset="0"/>
                <a:cs typeface="Calibri"/>
              </a:rPr>
              <a:t>S</a:t>
            </a:r>
            <a:r>
              <a:rPr lang="en-GB" dirty="0" smtClean="0">
                <a:latin typeface="Calibri"/>
                <a:ea typeface="ヒラギノ角ゴ Pro W3" charset="0"/>
                <a:cs typeface="Calibri"/>
              </a:rPr>
              <a:t>pace</a:t>
            </a:r>
            <a:r>
              <a:rPr lang="en-GB" i="1" dirty="0" smtClean="0">
                <a:latin typeface="Calibri"/>
                <a:ea typeface="ヒラギノ角ゴ Pro W3" charset="0"/>
                <a:cs typeface="Calibri"/>
              </a:rPr>
              <a:t/>
            </a:r>
            <a:br>
              <a:rPr lang="en-GB" i="1" dirty="0" smtClean="0">
                <a:latin typeface="Calibri"/>
                <a:ea typeface="ヒラギノ角ゴ Pro W3" charset="0"/>
                <a:cs typeface="Calibri"/>
              </a:rPr>
            </a:br>
            <a:r>
              <a:rPr lang="en-GB" b="1" i="1" dirty="0" smtClean="0">
                <a:solidFill>
                  <a:srgbClr val="7F7F7F"/>
                </a:solidFill>
                <a:latin typeface="Calibri"/>
                <a:ea typeface="ヒラギノ角ゴ Pro W3" charset="0"/>
                <a:cs typeface="Calibri"/>
              </a:rPr>
              <a:t>-</a:t>
            </a:r>
            <a:r>
              <a:rPr lang="en-GB" i="1" dirty="0" smtClean="0">
                <a:latin typeface="Calibri"/>
                <a:ea typeface="ヒラギノ角ゴ Pro W3" charset="0"/>
                <a:cs typeface="Calibri"/>
              </a:rPr>
              <a:t>	</a:t>
            </a:r>
            <a:r>
              <a:rPr lang="en-GB" b="1" dirty="0" smtClean="0">
                <a:solidFill>
                  <a:schemeClr val="tx1"/>
                </a:solidFill>
                <a:latin typeface="Calibri"/>
                <a:ea typeface="ヒラギノ角ゴ Pro W3" charset="0"/>
                <a:cs typeface="Calibri"/>
              </a:rPr>
              <a:t>T</a:t>
            </a:r>
            <a:r>
              <a:rPr lang="en-GB" dirty="0" smtClean="0">
                <a:latin typeface="Calibri"/>
                <a:ea typeface="ヒラギノ角ゴ Pro W3" charset="0"/>
                <a:cs typeface="Calibri"/>
              </a:rPr>
              <a:t>rust</a:t>
            </a:r>
            <a:br>
              <a:rPr lang="en-GB" dirty="0" smtClean="0">
                <a:latin typeface="Calibri"/>
                <a:ea typeface="ヒラギノ角ゴ Pro W3" charset="0"/>
                <a:cs typeface="Calibri"/>
              </a:rPr>
            </a:br>
            <a:r>
              <a:rPr lang="en-GB" b="1" i="1" dirty="0" smtClean="0">
                <a:solidFill>
                  <a:srgbClr val="7F7F7F"/>
                </a:solidFill>
                <a:latin typeface="Calibri"/>
                <a:ea typeface="ヒラギノ角ゴ Pro W3" charset="0"/>
                <a:cs typeface="Calibri"/>
              </a:rPr>
              <a:t>-</a:t>
            </a:r>
            <a:r>
              <a:rPr lang="en-GB" dirty="0" smtClean="0">
                <a:latin typeface="Calibri"/>
                <a:ea typeface="ヒラギノ角ゴ Pro W3" charset="0"/>
                <a:cs typeface="Calibri"/>
              </a:rPr>
              <a:t>	</a:t>
            </a:r>
            <a:r>
              <a:rPr lang="en-GB" b="1" dirty="0" smtClean="0">
                <a:solidFill>
                  <a:schemeClr val="tx1"/>
                </a:solidFill>
                <a:latin typeface="Calibri"/>
                <a:ea typeface="ヒラギノ角ゴ Pro W3" charset="0"/>
                <a:cs typeface="Calibri"/>
              </a:rPr>
              <a:t>O</a:t>
            </a:r>
            <a:r>
              <a:rPr lang="en-GB" dirty="0" smtClean="0">
                <a:latin typeface="Calibri"/>
                <a:ea typeface="ヒラギノ角ゴ Pro W3" charset="0"/>
                <a:cs typeface="Calibri"/>
              </a:rPr>
              <a:t>pportunities (for play and expression)</a:t>
            </a:r>
            <a:br>
              <a:rPr lang="en-GB" dirty="0" smtClean="0">
                <a:latin typeface="Calibri"/>
                <a:ea typeface="ヒラギノ角ゴ Pro W3" charset="0"/>
                <a:cs typeface="Calibri"/>
              </a:rPr>
            </a:br>
            <a:r>
              <a:rPr lang="en-GB" b="1" i="1" dirty="0" smtClean="0">
                <a:solidFill>
                  <a:srgbClr val="7F7F7F"/>
                </a:solidFill>
                <a:latin typeface="Calibri"/>
                <a:ea typeface="ヒラギノ角ゴ Pro W3" charset="0"/>
                <a:cs typeface="Calibri"/>
              </a:rPr>
              <a:t>-</a:t>
            </a:r>
            <a:r>
              <a:rPr lang="en-GB" dirty="0" smtClean="0">
                <a:latin typeface="Calibri"/>
                <a:ea typeface="ヒラギノ角ゴ Pro W3" charset="0"/>
                <a:cs typeface="Calibri"/>
              </a:rPr>
              <a:t>	</a:t>
            </a:r>
            <a:r>
              <a:rPr lang="en-GB" b="1" dirty="0" smtClean="0">
                <a:solidFill>
                  <a:schemeClr val="tx1"/>
                </a:solidFill>
                <a:latin typeface="Calibri"/>
                <a:ea typeface="ヒラギノ角ゴ Pro W3" charset="0"/>
                <a:cs typeface="Calibri"/>
              </a:rPr>
              <a:t>P</a:t>
            </a:r>
            <a:r>
              <a:rPr lang="en-GB" dirty="0" smtClean="0">
                <a:latin typeface="Calibri"/>
                <a:ea typeface="ヒラギノ角ゴ Pro W3" charset="0"/>
                <a:cs typeface="Calibri"/>
              </a:rPr>
              <a:t>artnership with parents, carers and community</a:t>
            </a:r>
          </a:p>
          <a:p>
            <a:pPr marL="171450" marR="0" lvl="4" indent="-171450" algn="l" defTabSz="457200" rtl="0" eaLnBrk="1" fontAlgn="auto" latinLnBrk="0" hangingPunct="1">
              <a:lnSpc>
                <a:spcPct val="100000"/>
              </a:lnSpc>
              <a:spcBef>
                <a:spcPts val="0"/>
              </a:spcBef>
              <a:spcAft>
                <a:spcPts val="0"/>
              </a:spcAft>
              <a:buClrTx/>
              <a:buSzTx/>
              <a:buFont typeface="Arial"/>
              <a:buChar char="•"/>
              <a:tabLst/>
              <a:defRPr/>
            </a:pPr>
            <a:r>
              <a:rPr lang="en-GB" dirty="0" smtClean="0">
                <a:solidFill>
                  <a:schemeClr val="tx1"/>
                </a:solidFill>
                <a:latin typeface="+mn-lt"/>
                <a:cs typeface="Calibri"/>
              </a:rPr>
              <a:t>Restoring opportunities for normality, such as establishing trusting relationships in safe places with predictable routines and also strengthening community networks is most beneficial for children and their families.</a:t>
            </a:r>
          </a:p>
          <a:p>
            <a:endParaRPr lang="en-US" dirty="0">
              <a:latin typeface="Calibri"/>
              <a:cs typeface="Calibri"/>
            </a:endParaRPr>
          </a:p>
        </p:txBody>
      </p:sp>
      <p:sp>
        <p:nvSpPr>
          <p:cNvPr id="4" name="Slide Number Placeholder 3"/>
          <p:cNvSpPr>
            <a:spLocks noGrp="1"/>
          </p:cNvSpPr>
          <p:nvPr>
            <p:ph type="sldNum" sz="quarter" idx="10"/>
          </p:nvPr>
        </p:nvSpPr>
        <p:spPr/>
        <p:txBody>
          <a:bodyPr/>
          <a:lstStyle/>
          <a:p>
            <a:fld id="{5D181465-06F1-CC40-8A95-5E31E2D8CCB8}" type="slidenum">
              <a:rPr lang="en-US" smtClean="0"/>
              <a:t>10</a:t>
            </a:fld>
            <a:endParaRPr lang="en-US"/>
          </a:p>
        </p:txBody>
      </p:sp>
    </p:spTree>
    <p:extLst>
      <p:ext uri="{BB962C8B-B14F-4D97-AF65-F5344CB8AC3E}">
        <p14:creationId xmlns:p14="http://schemas.microsoft.com/office/powerpoint/2010/main" val="3706347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1000"/>
              </a:spcBef>
              <a:buFont typeface="Arial"/>
              <a:buChar char="•"/>
            </a:pPr>
            <a:r>
              <a:rPr lang="en-US" dirty="0" smtClean="0"/>
              <a:t>Children can establish nurturing and positive relationships with caring adults </a:t>
            </a:r>
          </a:p>
          <a:p>
            <a:pPr marL="171450" indent="-171450">
              <a:spcBef>
                <a:spcPts val="1000"/>
              </a:spcBef>
              <a:buFont typeface="Arial"/>
              <a:buChar char="•"/>
            </a:pPr>
            <a:r>
              <a:rPr lang="en-US" dirty="0" smtClean="0"/>
              <a:t>They can build positive relations with peers, learning to negotiate, deal with conflict, develop skills for contributing to peace-building when they are grown up </a:t>
            </a:r>
          </a:p>
          <a:p>
            <a:pPr marL="171450" indent="-171450">
              <a:spcBef>
                <a:spcPts val="1000"/>
              </a:spcBef>
              <a:buFont typeface="Arial"/>
              <a:buChar char="•"/>
            </a:pPr>
            <a:r>
              <a:rPr lang="en-US" dirty="0" smtClean="0"/>
              <a:t>Opportunity to play – be it dance, plays sports, sing, or draw, which release of stress, reduces cortisol levels,</a:t>
            </a:r>
            <a:r>
              <a:rPr lang="en-US" baseline="0" dirty="0" smtClean="0"/>
              <a:t> and ensures stress levels return to normal </a:t>
            </a:r>
            <a:r>
              <a:rPr lang="en-US" dirty="0" smtClean="0"/>
              <a:t> </a:t>
            </a:r>
          </a:p>
          <a:p>
            <a:pPr marL="171450" indent="-171450">
              <a:spcBef>
                <a:spcPts val="1000"/>
              </a:spcBef>
              <a:buFont typeface="Arial"/>
              <a:buChar char="•"/>
            </a:pPr>
            <a:r>
              <a:rPr lang="en-US" dirty="0" smtClean="0"/>
              <a:t>Express fear, sadness, loss in safe environment – dealing with the emotions they have been feeling and overcoming the events they have lived through </a:t>
            </a:r>
          </a:p>
          <a:p>
            <a:pPr marL="171450" indent="-171450">
              <a:spcBef>
                <a:spcPts val="1000"/>
              </a:spcBef>
              <a:buFont typeface="Arial"/>
              <a:buChar char="•"/>
            </a:pPr>
            <a:r>
              <a:rPr lang="en-US" dirty="0" smtClean="0"/>
              <a:t>Build resilience</a:t>
            </a:r>
            <a:r>
              <a:rPr lang="en-US" baseline="0" dirty="0" smtClean="0"/>
              <a:t> through learning of ways to protect themselves, understanding risks facing them, increasing awareness of themselves and their communities </a:t>
            </a:r>
            <a:endParaRPr lang="en-US" dirty="0" smtClean="0"/>
          </a:p>
          <a:p>
            <a:pPr marL="171450" indent="-171450">
              <a:spcBef>
                <a:spcPts val="1000"/>
              </a:spcBef>
              <a:buFont typeface="Arial"/>
              <a:buChar char="•"/>
            </a:pPr>
            <a:r>
              <a:rPr lang="en-US" dirty="0" err="1" smtClean="0"/>
              <a:t>Behavioural</a:t>
            </a:r>
            <a:r>
              <a:rPr lang="en-US" dirty="0" smtClean="0"/>
              <a:t> change – public</a:t>
            </a:r>
            <a:r>
              <a:rPr lang="en-US" baseline="0" dirty="0" smtClean="0"/>
              <a:t> health messaging, life-skills building on issues such as sexual health, </a:t>
            </a:r>
            <a:r>
              <a:rPr lang="en-US" baseline="0" dirty="0" err="1" smtClean="0"/>
              <a:t>etc</a:t>
            </a:r>
            <a:r>
              <a:rPr lang="en-US" baseline="0" dirty="0" smtClean="0"/>
              <a:t> </a:t>
            </a:r>
            <a:endParaRPr lang="en-US" dirty="0" smtClean="0"/>
          </a:p>
          <a:p>
            <a:pPr marL="171450" indent="-171450">
              <a:spcBef>
                <a:spcPts val="1000"/>
              </a:spcBef>
              <a:buFont typeface="Arial"/>
              <a:buChar char="•"/>
            </a:pPr>
            <a:r>
              <a:rPr lang="en-US" dirty="0" smtClean="0"/>
              <a:t>Maintain culture &amp; traditions – CF Spaces allow for transmission</a:t>
            </a:r>
            <a:r>
              <a:rPr lang="en-US" baseline="0" dirty="0" smtClean="0"/>
              <a:t> of traditions, stories, songs and cultural celebrations. Allowing children to feel link with community, culture and heritage in disrupted contexts </a:t>
            </a:r>
            <a:endParaRPr lang="en-US"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11</a:t>
            </a:fld>
            <a:endParaRPr lang="en-US"/>
          </a:p>
        </p:txBody>
      </p:sp>
    </p:spTree>
    <p:extLst>
      <p:ext uri="{BB962C8B-B14F-4D97-AF65-F5344CB8AC3E}">
        <p14:creationId xmlns:p14="http://schemas.microsoft.com/office/powerpoint/2010/main" val="304361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Facilitators demonstrate nurturing </a:t>
            </a:r>
            <a:r>
              <a:rPr lang="en-US" dirty="0" err="1" smtClean="0"/>
              <a:t>behaviour</a:t>
            </a:r>
            <a:r>
              <a:rPr lang="en-US" dirty="0" smtClean="0"/>
              <a:t> to children, act as positive role models, and provide supportive relationships that help child adapt, which can help</a:t>
            </a:r>
            <a:r>
              <a:rPr lang="en-US" baseline="0" dirty="0" smtClean="0"/>
              <a:t> children deal with adversity, ensuring a path of “tolerable stress” rather than creating “toxic stress” (where stress disrupts brain functioning and development) </a:t>
            </a:r>
            <a:endParaRPr lang="en-US"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Creative arts can provide ways for children to express their grief – e.g. children can do a memory book for lost parents or relatives, noting down memories, drawing pictures, and feeling comforted that</a:t>
            </a:r>
            <a:r>
              <a:rPr lang="en-US" baseline="0" dirty="0" smtClean="0"/>
              <a:t> they will not forget their loved ones – traditional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Sport and exercise in childhood are important for motor control and cognitive ability – and set up habits that can keep the child’s brain healthy into old age</a:t>
            </a:r>
            <a:r>
              <a:rPr lang="en-GB" dirty="0" smtClean="0"/>
              <a:t> – test show that children perform better academically</a:t>
            </a:r>
            <a:r>
              <a:rPr lang="en-GB" baseline="0" dirty="0" smtClean="0"/>
              <a:t>, show more academic readiness, better language and mathematical skills when they have done exercise or sports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12</a:t>
            </a:fld>
            <a:endParaRPr lang="en-US"/>
          </a:p>
        </p:txBody>
      </p:sp>
    </p:spTree>
    <p:extLst>
      <p:ext uri="{BB962C8B-B14F-4D97-AF65-F5344CB8AC3E}">
        <p14:creationId xmlns:p14="http://schemas.microsoft.com/office/powerpoint/2010/main" val="3648638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Grid: </a:t>
            </a:r>
          </a:p>
          <a:p>
            <a:pPr marL="171450" indent="-171450">
              <a:buFont typeface="Arial"/>
              <a:buChar char="•"/>
            </a:pPr>
            <a:r>
              <a:rPr lang="en-US" dirty="0" smtClean="0"/>
              <a:t>What does it look like</a:t>
            </a:r>
            <a:r>
              <a:rPr lang="en-US" baseline="0" dirty="0" smtClean="0"/>
              <a:t> </a:t>
            </a:r>
            <a:r>
              <a:rPr lang="en-US" dirty="0" smtClean="0"/>
              <a:t>physically? </a:t>
            </a:r>
          </a:p>
          <a:p>
            <a:pPr marL="171450" indent="-171450">
              <a:buFont typeface="Arial"/>
              <a:buChar char="•"/>
            </a:pPr>
            <a:r>
              <a:rPr lang="en-US" dirty="0" smtClean="0"/>
              <a:t>Who</a:t>
            </a:r>
            <a:r>
              <a:rPr lang="en-US" baseline="0" dirty="0" smtClean="0"/>
              <a:t> are the children inside it? What age, gender, race, religion </a:t>
            </a:r>
            <a:r>
              <a:rPr lang="en-US" baseline="0" dirty="0" err="1" smtClean="0"/>
              <a:t>etc</a:t>
            </a:r>
            <a:r>
              <a:rPr lang="en-US" baseline="0" dirty="0" smtClean="0"/>
              <a:t> are they? </a:t>
            </a:r>
          </a:p>
          <a:p>
            <a:pPr marL="171450" indent="-171450">
              <a:buFont typeface="Arial"/>
              <a:buChar char="•"/>
            </a:pPr>
            <a:r>
              <a:rPr lang="en-US" baseline="0" dirty="0" smtClean="0"/>
              <a:t>Who is running it? </a:t>
            </a:r>
          </a:p>
          <a:p>
            <a:pPr marL="171450" indent="-171450">
              <a:buFont typeface="Arial"/>
              <a:buChar char="•"/>
            </a:pPr>
            <a:r>
              <a:rPr lang="en-US" baseline="0" dirty="0" smtClean="0"/>
              <a:t>What are the children doing inside the space? </a:t>
            </a:r>
          </a:p>
          <a:p>
            <a:pPr marL="171450" indent="-171450">
              <a:buFont typeface="Arial"/>
              <a:buChar char="•"/>
            </a:pPr>
            <a:endParaRPr lang="en-US" baseline="0" dirty="0" smtClean="0"/>
          </a:p>
          <a:p>
            <a:pPr marL="171450" indent="-171450">
              <a:buFont typeface="Arial"/>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13</a:t>
            </a:fld>
            <a:endParaRPr lang="en-US"/>
          </a:p>
        </p:txBody>
      </p:sp>
    </p:spTree>
    <p:extLst>
      <p:ext uri="{BB962C8B-B14F-4D97-AF65-F5344CB8AC3E}">
        <p14:creationId xmlns:p14="http://schemas.microsoft.com/office/powerpoint/2010/main" val="29980084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pPr>
            <a:r>
              <a:rPr lang="en-GB" sz="1100" dirty="0" smtClean="0"/>
              <a:t>Look at the dot on the right.</a:t>
            </a:r>
          </a:p>
          <a:p>
            <a:pPr>
              <a:lnSpc>
                <a:spcPct val="90000"/>
              </a:lnSpc>
            </a:pPr>
            <a:r>
              <a:rPr lang="en-GB" sz="1100" dirty="0" smtClean="0"/>
              <a:t>Stare at the black dot without moving your eyes. </a:t>
            </a:r>
          </a:p>
          <a:p>
            <a:pPr>
              <a:lnSpc>
                <a:spcPct val="90000"/>
              </a:lnSpc>
            </a:pPr>
            <a:r>
              <a:rPr lang="en-GB" sz="1100" dirty="0" smtClean="0"/>
              <a:t>... Has the grey smudge around it disappeared?</a:t>
            </a:r>
          </a:p>
          <a:p>
            <a:pPr>
              <a:lnSpc>
                <a:spcPct val="90000"/>
              </a:lnSpc>
            </a:pPr>
            <a:endParaRPr lang="en-GB" sz="600" dirty="0" smtClean="0"/>
          </a:p>
          <a:p>
            <a:pPr>
              <a:lnSpc>
                <a:spcPct val="90000"/>
              </a:lnSpc>
            </a:pPr>
            <a:r>
              <a:rPr lang="en-GB" sz="1100" dirty="0" smtClean="0"/>
              <a:t>Try the same experiment again with the smudge on the left. </a:t>
            </a:r>
          </a:p>
          <a:p>
            <a:pPr>
              <a:lnSpc>
                <a:spcPct val="90000"/>
              </a:lnSpc>
            </a:pPr>
            <a:r>
              <a:rPr lang="en-GB" sz="1100" dirty="0" smtClean="0"/>
              <a:t>... Has the grey smudge around it disappeared?</a:t>
            </a:r>
          </a:p>
          <a:p>
            <a:pPr>
              <a:lnSpc>
                <a:spcPct val="90000"/>
              </a:lnSpc>
            </a:pPr>
            <a:endParaRPr lang="en-GB" sz="600" dirty="0" smtClean="0"/>
          </a:p>
          <a:p>
            <a:pPr>
              <a:lnSpc>
                <a:spcPct val="90000"/>
              </a:lnSpc>
            </a:pPr>
            <a:r>
              <a:rPr lang="en-GB" sz="1100" dirty="0" smtClean="0"/>
              <a:t>What is going on here?  Why does the smudge disappear in one instance and not the other? </a:t>
            </a:r>
          </a:p>
          <a:p>
            <a:pPr>
              <a:lnSpc>
                <a:spcPct val="90000"/>
              </a:lnSpc>
            </a:pPr>
            <a:endParaRPr lang="en-GB" sz="1100" i="1" kern="1200" dirty="0" smtClean="0">
              <a:solidFill>
                <a:schemeClr val="tx1"/>
              </a:solidFill>
              <a:effectLst/>
            </a:endParaRPr>
          </a:p>
          <a:p>
            <a:pPr>
              <a:lnSpc>
                <a:spcPct val="90000"/>
              </a:lnSpc>
            </a:pPr>
            <a:r>
              <a:rPr lang="en-GB" sz="1100" i="1" kern="1200" dirty="0" smtClean="0">
                <a:solidFill>
                  <a:schemeClr val="tx1"/>
                </a:solidFill>
                <a:effectLst/>
              </a:rPr>
              <a:t>“Whilst part of what we perceive comes through our senses from the object before us, another part (and it may be the larger part) always comes out of our own mind”</a:t>
            </a:r>
            <a:endParaRPr lang="en-GB" sz="1100" kern="1200" dirty="0" smtClean="0">
              <a:solidFill>
                <a:schemeClr val="tx1"/>
              </a:solidFill>
              <a:effectLst/>
            </a:endParaRPr>
          </a:p>
          <a:p>
            <a:pPr lvl="0">
              <a:lnSpc>
                <a:spcPct val="90000"/>
              </a:lnSpc>
            </a:pPr>
            <a:r>
              <a:rPr lang="en-GB" sz="1100" kern="1200" dirty="0" smtClean="0">
                <a:solidFill>
                  <a:schemeClr val="tx1"/>
                </a:solidFill>
                <a:effectLst/>
              </a:rPr>
              <a:t>William James</a:t>
            </a:r>
          </a:p>
          <a:p>
            <a:pPr>
              <a:lnSpc>
                <a:spcPct val="90000"/>
              </a:lnSpc>
            </a:pPr>
            <a:endParaRPr lang="en-GB" sz="600" kern="1200" dirty="0" smtClean="0">
              <a:solidFill>
                <a:schemeClr val="tx1"/>
              </a:solidFill>
              <a:effectLst/>
            </a:endParaRPr>
          </a:p>
          <a:p>
            <a:pPr>
              <a:lnSpc>
                <a:spcPct val="90000"/>
              </a:lnSpc>
            </a:pPr>
            <a:r>
              <a:rPr lang="en-GB" sz="1100" kern="1200" dirty="0" smtClean="0">
                <a:solidFill>
                  <a:schemeClr val="tx1"/>
                </a:solidFill>
                <a:effectLst/>
              </a:rPr>
              <a:t>Many people do not recognise or see that there are many forms to Child Friendly Spaces. Or that CFS have the potential to </a:t>
            </a:r>
            <a:r>
              <a:rPr lang="en-GB" sz="1100" dirty="0" smtClean="0"/>
              <a:t>take many different shapes. </a:t>
            </a:r>
            <a:r>
              <a:rPr lang="en-GB" sz="1100" kern="1200" dirty="0" smtClean="0">
                <a:solidFill>
                  <a:schemeClr val="tx1"/>
                </a:solidFill>
                <a:effectLst/>
              </a:rPr>
              <a:t>One reason, as we have seen from this exercise, is that in order to achieve its incredible efficiency, the human brain has been designed to take lots of short-cuts.  Most of the time these short-cuts work well – the world fits the automated perceptions – and we don’t notice anything.  However, there are also times, most of which we are completely unaware, when we misperceive reality. So people see a group of children 6-12 years old playing in a tent, they hear the words Child Friendly Space, and they think that is what it is, and that is all it is. </a:t>
            </a:r>
            <a:r>
              <a:rPr lang="en-GB" sz="1100" dirty="0" smtClean="0">
                <a:effectLst/>
              </a:rPr>
              <a:t>For many people when you ask them what a</a:t>
            </a:r>
            <a:r>
              <a:rPr lang="en-GB" sz="1100" baseline="0" dirty="0" smtClean="0">
                <a:effectLst/>
              </a:rPr>
              <a:t> CFS is, they think of only one thing, activities for young children in tents. T</a:t>
            </a:r>
            <a:r>
              <a:rPr lang="en-GB" sz="1100" dirty="0" smtClean="0">
                <a:effectLst/>
              </a:rPr>
              <a:t>here are clear boundaries, a clearly identifiable space, this means people remember them and understand them. When CFS are made up of activities that are integrated into society,</a:t>
            </a:r>
            <a:r>
              <a:rPr lang="en-GB" sz="1100" baseline="0" dirty="0" smtClean="0">
                <a:effectLst/>
              </a:rPr>
              <a:t> in the existing buildings, using outreach techniques to reach wider group of children, support to activities being done by communities themselves, </a:t>
            </a:r>
            <a:r>
              <a:rPr lang="en-GB" sz="1100" baseline="0" dirty="0" err="1" smtClean="0">
                <a:effectLst/>
              </a:rPr>
              <a:t>etc</a:t>
            </a:r>
            <a:r>
              <a:rPr lang="en-GB" sz="1100" baseline="0" dirty="0" smtClean="0">
                <a:effectLst/>
              </a:rPr>
              <a:t>, then they almost seem to disappear</a:t>
            </a:r>
            <a:endParaRPr lang="en-GB" sz="1100" dirty="0"/>
          </a:p>
        </p:txBody>
      </p:sp>
      <p:sp>
        <p:nvSpPr>
          <p:cNvPr id="4" name="Slide Number Placeholder 3"/>
          <p:cNvSpPr>
            <a:spLocks noGrp="1"/>
          </p:cNvSpPr>
          <p:nvPr>
            <p:ph type="sldNum" sz="quarter" idx="10"/>
          </p:nvPr>
        </p:nvSpPr>
        <p:spPr/>
        <p:txBody>
          <a:bodyPr/>
          <a:lstStyle/>
          <a:p>
            <a:fld id="{5D181465-06F1-CC40-8A95-5E31E2D8CCB8}" type="slidenum">
              <a:rPr lang="en-US" smtClean="0"/>
              <a:t>15</a:t>
            </a:fld>
            <a:endParaRPr lang="en-US" dirty="0"/>
          </a:p>
        </p:txBody>
      </p:sp>
    </p:spTree>
    <p:extLst>
      <p:ext uri="{BB962C8B-B14F-4D97-AF65-F5344CB8AC3E}">
        <p14:creationId xmlns:p14="http://schemas.microsoft.com/office/powerpoint/2010/main" val="718798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a:t>
            </a:r>
            <a:r>
              <a:rPr lang="en-US" baseline="0" dirty="0" smtClean="0"/>
              <a:t> – participants? </a:t>
            </a:r>
            <a:endParaRPr lang="en-US"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Experience shows that most children who initially attend a Child Friendly Space are the most well-off in the community – it is important to ALWAYS seek to identify other vulnerable groups or design alternative activities to meet their needs.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Often excluded: ECD, adolescents,</a:t>
            </a:r>
            <a:r>
              <a:rPr lang="en-US" baseline="0" dirty="0" smtClean="0"/>
              <a:t> girls (especially girl mothers), those with disabilities, those in more remote communities, working children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Space can also be used by other members of the community at different times of the day, e.g. Psychological First Aid for parents, or peer support / parenting classes for adult </a:t>
            </a:r>
            <a:r>
              <a:rPr lang="en-US" baseline="0" dirty="0" err="1" smtClean="0"/>
              <a:t>carers</a:t>
            </a:r>
            <a:r>
              <a:rPr lang="en-US" baseline="0" dirty="0" smtClean="0"/>
              <a:t>, who also are dealing with a lot of stress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Who – animates?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Perception is that it is adult women.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But it can be</a:t>
            </a:r>
            <a:r>
              <a:rPr lang="en-US" baseline="0" dirty="0" smtClean="0"/>
              <a:t> a range of individuals from: </a:t>
            </a:r>
            <a:r>
              <a:rPr lang="en-US" dirty="0" smtClean="0"/>
              <a:t>Older children, teachers, religious leaders, nurses, doctors, community members, parents,</a:t>
            </a:r>
            <a:r>
              <a:rPr lang="en-US" baseline="0" dirty="0" smtClean="0"/>
              <a:t> mothers, or fathers can all animate. They need to have certain minimum skills which can be pre-identified through discussions with the community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What? </a:t>
            </a:r>
          </a:p>
          <a:p>
            <a:pPr marL="171450" marR="0" lvl="4"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People often think it is purely for </a:t>
            </a:r>
            <a:r>
              <a:rPr lang="en-GB" sz="2600" baseline="0" dirty="0" smtClean="0">
                <a:solidFill>
                  <a:srgbClr val="174576"/>
                </a:solidFill>
                <a:latin typeface="Corbel"/>
                <a:ea typeface="ヒラギノ角ゴ Pro W3" charset="0"/>
                <a:cs typeface="Corbel"/>
              </a:rPr>
              <a:t>p</a:t>
            </a:r>
            <a:r>
              <a:rPr lang="en-GB" sz="2600" dirty="0" smtClean="0">
                <a:solidFill>
                  <a:srgbClr val="174576"/>
                </a:solidFill>
                <a:latin typeface="Corbel"/>
                <a:ea typeface="ヒラギノ角ゴ Pro W3" charset="0"/>
                <a:cs typeface="Corbel"/>
              </a:rPr>
              <a:t>lay (including sport, singing, dancing and drawing) and educational activities (e.g. reading)</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But it can also include recreation and learning activities as well as awareness raising (on CP issues but also public health, hygiene, nutrition, SRH, etc.), referral, livelihoods skills, parenting skills, community outreach, etc.</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Where?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Assumption that a CFS is in tents set-up specifically for the CFS in this emergency.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smtClean="0"/>
              <a:t>Yes, sometimes it is a physical space, tent, hut, or building, but can be an activity taking place in school when classes are over, can be in hospital or clinic, can be outdoors, can be mobile group of facilitators who go to different camps or communities where children have experienced distressing events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D181465-06F1-CC40-8A95-5E31E2D8CCB8}" type="slidenum">
              <a:rPr lang="en-US" smtClean="0"/>
              <a:t>16</a:t>
            </a:fld>
            <a:endParaRPr lang="en-US"/>
          </a:p>
        </p:txBody>
      </p:sp>
    </p:spTree>
    <p:extLst>
      <p:ext uri="{BB962C8B-B14F-4D97-AF65-F5344CB8AC3E}">
        <p14:creationId xmlns:p14="http://schemas.microsoft.com/office/powerpoint/2010/main" val="2229584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We need to overcome community, other sectors and even </a:t>
            </a:r>
            <a:r>
              <a:rPr lang="en-US" sz="1200" b="0" i="0" u="none" strike="noStrike" kern="1200" baseline="0" dirty="0" err="1" smtClean="0">
                <a:solidFill>
                  <a:schemeClr val="tx1"/>
                </a:solidFill>
                <a:latin typeface="+mn-lt"/>
                <a:ea typeface="+mn-ea"/>
                <a:cs typeface="+mn-cs"/>
              </a:rPr>
              <a:t>CPiE</a:t>
            </a:r>
            <a:r>
              <a:rPr lang="en-US" sz="1200" b="0" i="0" u="none" strike="noStrike" kern="1200" baseline="0" dirty="0" smtClean="0">
                <a:solidFill>
                  <a:schemeClr val="tx1"/>
                </a:solidFill>
                <a:latin typeface="+mn-lt"/>
                <a:ea typeface="+mn-ea"/>
                <a:cs typeface="+mn-cs"/>
              </a:rPr>
              <a:t>/ education / gender actors misconceptions of who is welcome in CFS and what CFS are for in order. This will enable us to ensure they have the greatest impact possible on the lives of the most vulnerable children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600" b="0" i="0" u="none" strike="noStrike"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Depending on the context, CFSs have been used for a variety of purposes such as:</a:t>
            </a:r>
          </a:p>
          <a:p>
            <a:pPr marL="228600" marR="0" indent="-22860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Play activities – including creative play, imaginative play, drawing, sport &amp; exercise, collaborative games, strategy games, </a:t>
            </a:r>
            <a:r>
              <a:rPr lang="en-US" sz="1200" b="0" i="0" u="none" strike="noStrike" kern="1200" baseline="0" dirty="0" err="1" smtClean="0">
                <a:solidFill>
                  <a:schemeClr val="tx1"/>
                </a:solidFill>
                <a:latin typeface="+mn-lt"/>
                <a:ea typeface="+mn-ea"/>
                <a:cs typeface="+mn-cs"/>
              </a:rPr>
              <a:t>etc</a:t>
            </a:r>
            <a:r>
              <a:rPr lang="en-US" sz="1200" b="0" i="0" u="none" strike="noStrike" kern="1200" baseline="0" dirty="0" smtClean="0">
                <a:solidFill>
                  <a:schemeClr val="tx1"/>
                </a:solidFill>
                <a:latin typeface="+mn-lt"/>
                <a:ea typeface="+mn-ea"/>
                <a:cs typeface="+mn-cs"/>
              </a:rPr>
              <a:t> </a:t>
            </a:r>
          </a:p>
          <a:p>
            <a:pPr marL="228600" marR="0" indent="-22860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Laying a foundation for restarting formal education and supporting national education systems</a:t>
            </a:r>
          </a:p>
          <a:p>
            <a:pPr marL="228600" indent="-228600">
              <a:buFont typeface="Arial"/>
              <a:buChar char="•"/>
            </a:pPr>
            <a:r>
              <a:rPr lang="en-GB" dirty="0"/>
              <a:t>Informal education and reintegration activities for vulnerable children</a:t>
            </a:r>
          </a:p>
          <a:p>
            <a:pPr marL="228600" indent="-228600">
              <a:buFont typeface="Arial"/>
              <a:buChar char="•"/>
            </a:pPr>
            <a:r>
              <a:rPr lang="en-GB" dirty="0" smtClean="0"/>
              <a:t>Livelihoods activities – though should be used with caution as</a:t>
            </a:r>
            <a:r>
              <a:rPr lang="en-GB" baseline="0" dirty="0" smtClean="0"/>
              <a:t> must not reduce ability of children to have full access to other rights (e.g. education and health rights should not be limited by engagement in dangerous forms of income generating activities)</a:t>
            </a:r>
            <a:endParaRPr lang="en-GB" dirty="0" smtClean="0"/>
          </a:p>
          <a:p>
            <a:pPr marL="228600" indent="-228600">
              <a:buFont typeface="Arial"/>
              <a:buChar char="•"/>
            </a:pPr>
            <a:r>
              <a:rPr lang="en-GB" dirty="0" smtClean="0"/>
              <a:t>Life-skills building </a:t>
            </a:r>
            <a:r>
              <a:rPr lang="en-GB" dirty="0"/>
              <a:t>and behavioural </a:t>
            </a:r>
            <a:r>
              <a:rPr lang="en-GB" dirty="0" smtClean="0"/>
              <a:t>change – encouraging more positive behaviours among girls and boys</a:t>
            </a:r>
            <a:endParaRPr lang="en-US" dirty="0"/>
          </a:p>
          <a:p>
            <a:pPr marL="228600" marR="0" indent="-22860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Enabling wider work on issues such as child protection, WASH, livelihoods and early child development</a:t>
            </a:r>
          </a:p>
          <a:p>
            <a:pPr marL="228600" marR="0" indent="-22860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Stimulating efforts on disaster preparedness and disaster risk reduction</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endParaRPr lang="en-US" sz="600" b="0" i="0" u="none" strike="noStrike"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 typeface="+mj-lt"/>
              <a:buNone/>
              <a:tabLst/>
              <a:defRPr/>
            </a:pPr>
            <a:r>
              <a:rPr lang="en-US" sz="1200" b="0" i="0" u="none" strike="noStrike" kern="1200" baseline="0" dirty="0" smtClean="0">
                <a:solidFill>
                  <a:schemeClr val="tx1"/>
                </a:solidFill>
                <a:latin typeface="+mn-lt"/>
                <a:ea typeface="+mn-ea"/>
                <a:cs typeface="+mn-cs"/>
              </a:rPr>
              <a:t>Some of these activities extend beyond the emergency context into the early recovery period or even into longer</a:t>
            </a:r>
            <a:r>
              <a:rPr lang="en-US" sz="1200" b="1"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term development.</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en-US" dirty="0" smtClean="0"/>
              <a:t>Don’t forget they can be used in non-emergency settings, including developed and developing countries </a:t>
            </a: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17</a:t>
            </a:fld>
            <a:endParaRPr lang="en-US"/>
          </a:p>
        </p:txBody>
      </p:sp>
    </p:spTree>
    <p:extLst>
      <p:ext uri="{BB962C8B-B14F-4D97-AF65-F5344CB8AC3E}">
        <p14:creationId xmlns:p14="http://schemas.microsoft.com/office/powerpoint/2010/main" val="40381573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smtClean="0"/>
              <a:t>ANSWERS: ZS – Japan, BN – Indonesia, CSER – Ivory Coast, KW – Peru - This exercise </a:t>
            </a:r>
            <a:r>
              <a:rPr lang="en-GB" sz="1100" dirty="0"/>
              <a:t>s</a:t>
            </a:r>
            <a:r>
              <a:rPr lang="en-GB" sz="1100" dirty="0" smtClean="0"/>
              <a:t>hows adaptation of the concept to context </a:t>
            </a:r>
          </a:p>
          <a:p>
            <a:pPr marL="171450" indent="-171450">
              <a:buFont typeface="Arial"/>
              <a:buChar char="•"/>
            </a:pPr>
            <a:r>
              <a:rPr lang="en-GB" sz="1100" dirty="0" smtClean="0"/>
              <a:t>Indonesia Floods (2006): Communities &amp; IDPs set up children’s groups run by Islamic leaders, teachers, </a:t>
            </a:r>
            <a:r>
              <a:rPr lang="en-GB" sz="1100" dirty="0" err="1" smtClean="0"/>
              <a:t>etc</a:t>
            </a:r>
            <a:r>
              <a:rPr lang="en-GB" sz="1100" dirty="0" smtClean="0"/>
              <a:t> – support </a:t>
            </a:r>
            <a:r>
              <a:rPr lang="en-GB" sz="1100" baseline="0" dirty="0" smtClean="0"/>
              <a:t>from humanitarian agencies came in form of supplies</a:t>
            </a:r>
            <a:endParaRPr lang="en-GB" sz="1100" dirty="0" smtClean="0"/>
          </a:p>
          <a:p>
            <a:pPr marL="171450" indent="-171450">
              <a:buFont typeface="Arial"/>
              <a:buChar char="•"/>
            </a:pPr>
            <a:r>
              <a:rPr lang="en-GB" sz="1100" dirty="0" smtClean="0"/>
              <a:t>Ivory Coast Conflict (2007): Adolescent girls (ex-associated with armed forces &amp; groups, child-mothers, disabled, </a:t>
            </a:r>
            <a:r>
              <a:rPr lang="en-GB" sz="1100" baseline="0" dirty="0" err="1" smtClean="0"/>
              <a:t>etc</a:t>
            </a:r>
            <a:r>
              <a:rPr lang="en-GB" sz="1100" baseline="0" dirty="0" smtClean="0"/>
              <a:t>) - </a:t>
            </a:r>
            <a:r>
              <a:rPr lang="en-GB" sz="1100" dirty="0" smtClean="0"/>
              <a:t>a </a:t>
            </a:r>
            <a:r>
              <a:rPr lang="en-GB" sz="1100" dirty="0"/>
              <a:t>group </a:t>
            </a:r>
            <a:r>
              <a:rPr lang="en-GB" sz="1100" dirty="0" smtClean="0"/>
              <a:t>otherwise excluded </a:t>
            </a:r>
            <a:r>
              <a:rPr lang="en-GB" sz="1100" dirty="0"/>
              <a:t>from </a:t>
            </a:r>
            <a:r>
              <a:rPr lang="en-GB" sz="1100" dirty="0" smtClean="0"/>
              <a:t>humanitarian </a:t>
            </a:r>
            <a:r>
              <a:rPr lang="en-GB" sz="1100" dirty="0"/>
              <a:t>activities -  </a:t>
            </a:r>
            <a:r>
              <a:rPr lang="en-GB" sz="1100" dirty="0" smtClean="0"/>
              <a:t>in pre-existing buildings &amp; temporary structures –</a:t>
            </a:r>
            <a:r>
              <a:rPr lang="en-GB" sz="1100" baseline="0" dirty="0" smtClean="0"/>
              <a:t> </a:t>
            </a:r>
            <a:r>
              <a:rPr lang="en-GB" sz="1100" dirty="0" smtClean="0"/>
              <a:t>200 children per CFS, in shifts/ different classes – livelihoods, life-skills (including</a:t>
            </a:r>
            <a:r>
              <a:rPr lang="en-GB" sz="1100" baseline="0" dirty="0" smtClean="0"/>
              <a:t> child care)</a:t>
            </a:r>
            <a:r>
              <a:rPr lang="en-GB" sz="1100" dirty="0"/>
              <a:t>, </a:t>
            </a:r>
            <a:r>
              <a:rPr lang="en-GB" sz="1100" dirty="0" smtClean="0"/>
              <a:t>theatre, </a:t>
            </a:r>
            <a:r>
              <a:rPr lang="en-GB" sz="1100" baseline="0" dirty="0" smtClean="0"/>
              <a:t>accelerated learning, </a:t>
            </a:r>
            <a:r>
              <a:rPr lang="en-GB" sz="1100" baseline="0" dirty="0" err="1" smtClean="0"/>
              <a:t>etc</a:t>
            </a:r>
            <a:endParaRPr lang="en-GB" sz="1100" dirty="0" smtClean="0"/>
          </a:p>
          <a:p>
            <a:pPr marL="171450" indent="-171450">
              <a:buFont typeface="Arial"/>
              <a:buChar char="•"/>
            </a:pPr>
            <a:r>
              <a:rPr lang="en-GB" sz="1100" dirty="0" smtClean="0"/>
              <a:t>Bangladesh Cyclone</a:t>
            </a:r>
            <a:r>
              <a:rPr lang="en-GB" sz="1100" baseline="0" dirty="0" smtClean="0"/>
              <a:t> </a:t>
            </a:r>
            <a:r>
              <a:rPr lang="en-GB" sz="1100" dirty="0" smtClean="0"/>
              <a:t>(2008): Range of models </a:t>
            </a:r>
            <a:r>
              <a:rPr lang="en-GB" sz="1100" dirty="0"/>
              <a:t>tailored to community needs and </a:t>
            </a:r>
            <a:r>
              <a:rPr lang="en-GB" sz="1100" dirty="0" smtClean="0"/>
              <a:t>actions: </a:t>
            </a:r>
            <a:r>
              <a:rPr lang="en-GB" sz="1100" dirty="0" err="1" smtClean="0"/>
              <a:t>i</a:t>
            </a:r>
            <a:r>
              <a:rPr lang="en-GB" sz="1100" dirty="0" smtClean="0"/>
              <a:t>. Activities in designated time slot in school buildings run by older adolescents. ii. Adolescents running activities in tents for small children whilst parents do cash-for-work. iii. Pre-existing</a:t>
            </a:r>
            <a:r>
              <a:rPr lang="en-GB" sz="1100" baseline="0" dirty="0" smtClean="0"/>
              <a:t> children’s clubs increase </a:t>
            </a:r>
            <a:r>
              <a:rPr lang="en-GB" sz="1100" dirty="0"/>
              <a:t>hours </a:t>
            </a:r>
            <a:r>
              <a:rPr lang="en-GB" sz="1100" dirty="0" smtClean="0"/>
              <a:t>&amp; no</a:t>
            </a:r>
            <a:r>
              <a:rPr lang="en-GB" sz="1100" dirty="0"/>
              <a:t>. children </a:t>
            </a:r>
            <a:r>
              <a:rPr lang="en-GB" sz="1100" dirty="0" smtClean="0"/>
              <a:t>with </a:t>
            </a:r>
            <a:r>
              <a:rPr lang="en-GB" sz="1100" baseline="0" dirty="0" smtClean="0"/>
              <a:t>additional facilitators</a:t>
            </a:r>
          </a:p>
          <a:p>
            <a:pPr marL="171450" indent="-171450">
              <a:buFont typeface="Arial"/>
              <a:buChar char="•"/>
            </a:pPr>
            <a:r>
              <a:rPr lang="en-GB" sz="1100" dirty="0" smtClean="0"/>
              <a:t>Japan Tsunami (2011):</a:t>
            </a:r>
            <a:r>
              <a:rPr lang="en-GB" sz="1100" baseline="0" dirty="0" smtClean="0"/>
              <a:t> 5-12 year old children</a:t>
            </a:r>
            <a:r>
              <a:rPr lang="en-GB" sz="1100" dirty="0"/>
              <a:t>. </a:t>
            </a:r>
            <a:r>
              <a:rPr lang="en-US" sz="1100" dirty="0"/>
              <a:t>~</a:t>
            </a:r>
            <a:r>
              <a:rPr lang="en-US" sz="1100" dirty="0" smtClean="0"/>
              <a:t>25 in a group.</a:t>
            </a:r>
            <a:r>
              <a:rPr lang="en-GB" sz="1100" dirty="0" smtClean="0"/>
              <a:t> </a:t>
            </a:r>
            <a:r>
              <a:rPr lang="en-GB" sz="1100" dirty="0"/>
              <a:t>High tech materials and games (computers, screens, videos) </a:t>
            </a:r>
          </a:p>
          <a:p>
            <a:pPr marL="171450" indent="-171450">
              <a:buFont typeface="Arial"/>
              <a:buChar char="•"/>
            </a:pPr>
            <a:r>
              <a:rPr lang="en-GB" sz="1100" baseline="0" dirty="0" smtClean="0"/>
              <a:t>Northern Caucasus Conflict, late ‘90s: </a:t>
            </a:r>
            <a:r>
              <a:rPr lang="en-GB" sz="1100" kern="1200" dirty="0" smtClean="0">
                <a:solidFill>
                  <a:schemeClr val="tx1"/>
                </a:solidFill>
                <a:effectLst/>
              </a:rPr>
              <a:t>CFS secured sustained access to schooling for IDP children. </a:t>
            </a:r>
            <a:r>
              <a:rPr lang="en-GB" sz="1100" dirty="0"/>
              <a:t>P</a:t>
            </a:r>
            <a:r>
              <a:rPr lang="en-GB" sz="1100" kern="1200" dirty="0" smtClean="0">
                <a:solidFill>
                  <a:schemeClr val="tx1"/>
                </a:solidFill>
                <a:effectLst/>
              </a:rPr>
              <a:t>rovided pre-school education mine-awareness, supplementary feeding, sanitation &amp; PSS.</a:t>
            </a:r>
            <a:r>
              <a:rPr lang="en-GB" sz="1100" dirty="0" smtClean="0">
                <a:effectLst/>
              </a:rPr>
              <a:t> </a:t>
            </a:r>
            <a:r>
              <a:rPr lang="en-GB" sz="1100" baseline="0" dirty="0" smtClean="0"/>
              <a:t> Moved with children and families as they went from camp back to community.</a:t>
            </a:r>
            <a:r>
              <a:rPr lang="en-GB" sz="1100" dirty="0" smtClean="0"/>
              <a:t> Exit involved mainstreaming into government programmes</a:t>
            </a:r>
            <a:endParaRPr lang="en-GB" sz="1100" baseline="0" dirty="0" smtClean="0"/>
          </a:p>
          <a:p>
            <a:pPr marL="171450" lvl="0" indent="-171450">
              <a:buFont typeface="Arial"/>
              <a:buChar char="•"/>
            </a:pPr>
            <a:r>
              <a:rPr lang="en-GB" sz="1100" baseline="0" dirty="0" smtClean="0"/>
              <a:t>Colombia: 2001 – 2003 “Return to Happiness” programme, for children affected by conflict. </a:t>
            </a:r>
            <a:r>
              <a:rPr lang="en-GB" sz="1100" dirty="0"/>
              <a:t>A</a:t>
            </a:r>
            <a:r>
              <a:rPr lang="en-GB" sz="1100" kern="1200" dirty="0" smtClean="0">
                <a:solidFill>
                  <a:schemeClr val="tx1"/>
                </a:solidFill>
                <a:effectLst/>
              </a:rPr>
              <a:t>dolescents as play therapists, working through schools, families and health centres.</a:t>
            </a:r>
            <a:r>
              <a:rPr lang="en-GB" sz="1100" kern="1200" baseline="0" dirty="0" smtClean="0">
                <a:solidFill>
                  <a:schemeClr val="tx1"/>
                </a:solidFill>
                <a:effectLst/>
              </a:rPr>
              <a:t> N</a:t>
            </a:r>
            <a:r>
              <a:rPr lang="en-GB" sz="1100" kern="1200" dirty="0" smtClean="0">
                <a:solidFill>
                  <a:schemeClr val="tx1"/>
                </a:solidFill>
                <a:effectLst/>
              </a:rPr>
              <a:t>ot separate space.</a:t>
            </a:r>
            <a:r>
              <a:rPr lang="en-GB" sz="1100" kern="1200" baseline="0" dirty="0" smtClean="0">
                <a:solidFill>
                  <a:schemeClr val="tx1"/>
                </a:solidFill>
                <a:effectLst/>
              </a:rPr>
              <a:t> </a:t>
            </a:r>
            <a:r>
              <a:rPr lang="en-GB" sz="1100" dirty="0"/>
              <a:t>I</a:t>
            </a:r>
            <a:r>
              <a:rPr lang="en-GB" sz="1100" kern="1200" dirty="0" smtClean="0">
                <a:solidFill>
                  <a:schemeClr val="tx1"/>
                </a:solidFill>
                <a:effectLst/>
              </a:rPr>
              <a:t>ncorporation of local government &amp; church,</a:t>
            </a:r>
            <a:r>
              <a:rPr lang="en-GB" sz="1100" kern="1200" baseline="0" dirty="0" smtClean="0">
                <a:solidFill>
                  <a:schemeClr val="tx1"/>
                </a:solidFill>
                <a:effectLst/>
              </a:rPr>
              <a:t> part of wider holistic activities for PSS </a:t>
            </a:r>
          </a:p>
          <a:p>
            <a:pPr marL="171450" lvl="0" indent="-171450">
              <a:buFont typeface="Arial"/>
              <a:buChar char="•"/>
            </a:pPr>
            <a:r>
              <a:rPr lang="en-GB" sz="1100" kern="1200" baseline="0" dirty="0" smtClean="0">
                <a:solidFill>
                  <a:schemeClr val="tx1"/>
                </a:solidFill>
                <a:effectLst/>
              </a:rPr>
              <a:t>US, Hurricane Katrina 2005: </a:t>
            </a:r>
            <a:r>
              <a:rPr lang="en-GB" sz="1100" kern="1200" dirty="0" smtClean="0">
                <a:solidFill>
                  <a:schemeClr val="tx1"/>
                </a:solidFill>
                <a:effectLst/>
              </a:rPr>
              <a:t>CFS created at Disaster Recovery Centres to provide respite care for children while parents waited to receive emergency goods and services.</a:t>
            </a:r>
            <a:r>
              <a:rPr lang="en-GB" sz="1100" dirty="0" smtClean="0">
                <a:effectLst/>
              </a:rPr>
              <a:t> </a:t>
            </a:r>
            <a:endParaRPr lang="en-GB" sz="1100" baseline="0" dirty="0" smtClean="0"/>
          </a:p>
          <a:p>
            <a:endParaRPr lang="en-GB" sz="1100" dirty="0"/>
          </a:p>
        </p:txBody>
      </p:sp>
      <p:sp>
        <p:nvSpPr>
          <p:cNvPr id="4" name="Slide Number Placeholder 3"/>
          <p:cNvSpPr>
            <a:spLocks noGrp="1"/>
          </p:cNvSpPr>
          <p:nvPr>
            <p:ph type="sldNum" sz="quarter" idx="10"/>
          </p:nvPr>
        </p:nvSpPr>
        <p:spPr/>
        <p:txBody>
          <a:bodyPr/>
          <a:lstStyle/>
          <a:p>
            <a:fld id="{5D181465-06F1-CC40-8A95-5E31E2D8CCB8}" type="slidenum">
              <a:rPr lang="en-US" smtClean="0"/>
              <a:t>18</a:t>
            </a:fld>
            <a:endParaRPr lang="en-US" dirty="0"/>
          </a:p>
        </p:txBody>
      </p:sp>
    </p:spTree>
    <p:extLst>
      <p:ext uri="{BB962C8B-B14F-4D97-AF65-F5344CB8AC3E}">
        <p14:creationId xmlns:p14="http://schemas.microsoft.com/office/powerpoint/2010/main" val="1234965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19</a:t>
            </a:fld>
            <a:endParaRPr lang="en-US"/>
          </a:p>
        </p:txBody>
      </p:sp>
    </p:spTree>
    <p:extLst>
      <p:ext uri="{BB962C8B-B14F-4D97-AF65-F5344CB8AC3E}">
        <p14:creationId xmlns:p14="http://schemas.microsoft.com/office/powerpoint/2010/main" val="8354314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1" dirty="0" smtClean="0"/>
              <a:t>Note: </a:t>
            </a:r>
          </a:p>
          <a:p>
            <a:pPr marL="0" indent="0">
              <a:buFont typeface="Arial"/>
              <a:buNone/>
            </a:pPr>
            <a:endParaRPr lang="en-US" dirty="0" smtClean="0">
              <a:effectLst/>
            </a:endParaRPr>
          </a:p>
          <a:p>
            <a:pPr marL="0" indent="0">
              <a:buFont typeface="Arial"/>
              <a:buNone/>
            </a:pPr>
            <a:r>
              <a:rPr lang="en-US" dirty="0" smtClean="0">
                <a:effectLst/>
              </a:rPr>
              <a:t>Definition of principle: </a:t>
            </a:r>
          </a:p>
          <a:p>
            <a:pPr marL="171450" indent="-171450">
              <a:buFont typeface="Arial"/>
              <a:buChar char="•"/>
            </a:pPr>
            <a:r>
              <a:rPr lang="en-US" dirty="0" smtClean="0">
                <a:effectLst/>
              </a:rPr>
              <a:t>A fundamental truth or proposition that serves as the foundation for a system of belief or behavior or for a chain of reasoning.</a:t>
            </a:r>
          </a:p>
          <a:p>
            <a:pPr marL="171450" indent="-171450">
              <a:buFont typeface="Arial"/>
              <a:buChar char="•"/>
            </a:pPr>
            <a:r>
              <a:rPr lang="en-US" dirty="0" smtClean="0">
                <a:effectLst/>
              </a:rPr>
              <a:t>A rule or belief governing one's personal behavior.</a:t>
            </a:r>
          </a:p>
          <a:p>
            <a:pPr marL="171450" indent="-171450">
              <a:buFont typeface="Arial"/>
              <a:buChar char="•"/>
            </a:pPr>
            <a:r>
              <a:rPr lang="en-US" sz="1200" b="0" i="0" u="none" strike="noStrike" kern="1200" baseline="0" dirty="0" smtClean="0">
                <a:solidFill>
                  <a:schemeClr val="tx1"/>
                </a:solidFill>
                <a:latin typeface="+mn-lt"/>
                <a:ea typeface="+mn-ea"/>
                <a:cs typeface="+mn-cs"/>
              </a:rPr>
              <a:t>Principles are essential norms in a system of thought or belief, which form the basis of reasoning in that system. In codes of ethics principles are often divided into two kinds: Ethical principles – general statements of ethical principles underpinning the work, relating to attitudes, rights and duties about human welfare, for example: ‘respect for the autonomy of service users’; ‘promotion of human welfare’.</a:t>
            </a:r>
          </a:p>
          <a:p>
            <a:pPr marL="171450" indent="-171450">
              <a:buFont typeface="Arial"/>
              <a:buChar char="•"/>
            </a:pPr>
            <a:r>
              <a:rPr lang="en-US" sz="1200" b="0" i="0" u="none" strike="noStrike" kern="1200" baseline="0" dirty="0" smtClean="0">
                <a:solidFill>
                  <a:schemeClr val="tx1"/>
                </a:solidFill>
                <a:latin typeface="+mn-lt"/>
                <a:ea typeface="+mn-ea"/>
                <a:cs typeface="+mn-cs"/>
              </a:rPr>
              <a:t>Principles of professional practice – general statements about how to achieve what is intended for the good of the service user, for example: ‘collaboration with colleagues’.</a:t>
            </a:r>
          </a:p>
          <a:p>
            <a:pPr marL="171450" indent="-171450">
              <a:buFont typeface="Arial"/>
              <a:buChar char="•"/>
            </a:pPr>
            <a:r>
              <a:rPr lang="en-US" sz="1200" b="0" i="0" u="none" strike="noStrike" kern="1200" baseline="0" dirty="0" smtClean="0">
                <a:solidFill>
                  <a:schemeClr val="tx1"/>
                </a:solidFill>
                <a:latin typeface="+mn-lt"/>
                <a:ea typeface="+mn-ea"/>
                <a:cs typeface="+mn-cs"/>
              </a:rPr>
              <a:t>Principles have a much broader scope than rules (or ‘standards’), tending to apply to all people in all circumstances (although in the case of social work, principles often refer to ‘all service users’).</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20</a:t>
            </a:fld>
            <a:endParaRPr lang="en-US"/>
          </a:p>
        </p:txBody>
      </p:sp>
    </p:spTree>
    <p:extLst>
      <p:ext uri="{BB962C8B-B14F-4D97-AF65-F5344CB8AC3E}">
        <p14:creationId xmlns:p14="http://schemas.microsoft.com/office/powerpoint/2010/main" val="1455900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a:t>
            </a:fld>
            <a:endParaRPr lang="en-US" dirty="0"/>
          </a:p>
        </p:txBody>
      </p:sp>
    </p:spTree>
    <p:extLst>
      <p:ext uri="{BB962C8B-B14F-4D97-AF65-F5344CB8AC3E}">
        <p14:creationId xmlns:p14="http://schemas.microsoft.com/office/powerpoint/2010/main" val="9230422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21</a:t>
            </a:fld>
            <a:endParaRPr lang="en-US"/>
          </a:p>
        </p:txBody>
      </p:sp>
    </p:spTree>
    <p:extLst>
      <p:ext uri="{BB962C8B-B14F-4D97-AF65-F5344CB8AC3E}">
        <p14:creationId xmlns:p14="http://schemas.microsoft.com/office/powerpoint/2010/main" val="36063963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five principles are essential and should be built into all the actions outlined here. We will over the course of the next three days go</a:t>
            </a:r>
            <a:r>
              <a:rPr lang="en-US" sz="1200" kern="1200" baseline="0" dirty="0" smtClean="0">
                <a:solidFill>
                  <a:schemeClr val="tx1"/>
                </a:solidFill>
                <a:effectLst/>
                <a:latin typeface="+mn-lt"/>
                <a:ea typeface="+mn-ea"/>
                <a:cs typeface="+mn-cs"/>
              </a:rPr>
              <a:t> into detail on how we can ensure we take this PRINCIPLED approach to each of these actions.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514350" indent="-514350">
              <a:buFont typeface="+mj-lt"/>
              <a:buAutoNum type="alphaLcPeriod"/>
            </a:pPr>
            <a:r>
              <a:rPr lang="en-GB" dirty="0" smtClean="0"/>
              <a:t>Conduct an assessment – coordinate and inter-agency – identify community strengths and children’s resilience as well as</a:t>
            </a:r>
            <a:r>
              <a:rPr lang="en-GB" baseline="0" dirty="0" smtClean="0"/>
              <a:t> the psychosocial needs</a:t>
            </a:r>
            <a:endParaRPr lang="en-GB" dirty="0" smtClean="0"/>
          </a:p>
          <a:p>
            <a:pPr marL="514350" indent="-514350">
              <a:buFont typeface="+mj-lt"/>
              <a:buAutoNum type="alphaLcPeriod"/>
            </a:pPr>
            <a:r>
              <a:rPr lang="en-GB" dirty="0" smtClean="0"/>
              <a:t>Organize integrated supports and services – work with other sectors and with other CP, education and GBV teams to ensure the support you provide through the</a:t>
            </a:r>
            <a:r>
              <a:rPr lang="en-GB" baseline="0" dirty="0" smtClean="0"/>
              <a:t> CFS is integrated </a:t>
            </a:r>
            <a:endParaRPr lang="en-GB" dirty="0" smtClean="0"/>
          </a:p>
          <a:p>
            <a:pPr marL="514350" indent="-514350">
              <a:buFont typeface="+mj-lt"/>
              <a:buAutoNum type="alphaLcPeriod"/>
            </a:pPr>
            <a:r>
              <a:rPr lang="en-GB" dirty="0" smtClean="0"/>
              <a:t>Provide on-going training and follow-up support for animators and staff – based on needs</a:t>
            </a:r>
          </a:p>
          <a:p>
            <a:pPr marL="514350" indent="-514350">
              <a:buFont typeface="+mj-lt"/>
              <a:buAutoNum type="alphaLcPeriod"/>
            </a:pPr>
            <a:r>
              <a:rPr lang="en-GB" dirty="0" smtClean="0"/>
              <a:t>Monitor and evaluate CFS programs – continuously monitor, evaluate and learn, putting lessons learnt into practice, identifying ways to overcome challenges you encounter</a:t>
            </a:r>
          </a:p>
          <a:p>
            <a:pPr marL="514350" indent="-514350">
              <a:buFont typeface="+mj-lt"/>
              <a:buAutoNum type="alphaLcPeriod"/>
            </a:pPr>
            <a:r>
              <a:rPr lang="en-GB" dirty="0" smtClean="0"/>
              <a:t>Phase out or transition in a contextually appropriate manner</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22</a:t>
            </a:fld>
            <a:endParaRPr lang="en-US"/>
          </a:p>
        </p:txBody>
      </p:sp>
    </p:spTree>
    <p:extLst>
      <p:ext uri="{BB962C8B-B14F-4D97-AF65-F5344CB8AC3E}">
        <p14:creationId xmlns:p14="http://schemas.microsoft.com/office/powerpoint/2010/main" val="224846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23</a:t>
            </a:fld>
            <a:endParaRPr lang="en-US"/>
          </a:p>
        </p:txBody>
      </p:sp>
    </p:spTree>
    <p:extLst>
      <p:ext uri="{BB962C8B-B14F-4D97-AF65-F5344CB8AC3E}">
        <p14:creationId xmlns:p14="http://schemas.microsoft.com/office/powerpoint/2010/main" val="13395710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smtClean="0">
                <a:solidFill>
                  <a:schemeClr val="tx1"/>
                </a:solidFill>
                <a:effectLst/>
                <a:latin typeface="+mn-lt"/>
                <a:ea typeface="+mn-ea"/>
                <a:cs typeface="+mn-cs"/>
              </a:rPr>
              <a:t>ICRC Code</a:t>
            </a:r>
            <a:r>
              <a:rPr lang="en-US" sz="1200" i="0" kern="1200" baseline="0" dirty="0" smtClean="0">
                <a:solidFill>
                  <a:schemeClr val="tx1"/>
                </a:solidFill>
                <a:effectLst/>
                <a:latin typeface="+mn-lt"/>
                <a:ea typeface="+mn-ea"/>
                <a:cs typeface="+mn-cs"/>
              </a:rPr>
              <a:t> of Conduct, </a:t>
            </a:r>
            <a:r>
              <a:rPr lang="en-US" u="sng" dirty="0">
                <a:solidFill>
                  <a:srgbClr val="0000FF"/>
                </a:solidFill>
              </a:rPr>
              <a:t>http://</a:t>
            </a:r>
            <a:r>
              <a:rPr lang="en-US" u="sng" dirty="0" err="1">
                <a:solidFill>
                  <a:srgbClr val="0000FF"/>
                </a:solidFill>
              </a:rPr>
              <a:t>www.icrc.org</a:t>
            </a:r>
            <a:r>
              <a:rPr lang="en-US" u="sng" dirty="0">
                <a:solidFill>
                  <a:srgbClr val="0000FF"/>
                </a:solidFill>
              </a:rPr>
              <a:t>/</a:t>
            </a:r>
            <a:r>
              <a:rPr lang="en-US" u="sng" dirty="0" err="1">
                <a:solidFill>
                  <a:srgbClr val="0000FF"/>
                </a:solidFill>
              </a:rPr>
              <a:t>eng</a:t>
            </a:r>
            <a:r>
              <a:rPr lang="en-US" u="sng" dirty="0">
                <a:solidFill>
                  <a:srgbClr val="0000FF"/>
                </a:solidFill>
              </a:rPr>
              <a:t>/resources/documents/publication/p1067.htm</a:t>
            </a:r>
          </a:p>
          <a:p>
            <a:endParaRPr lang="en-US" sz="600" dirty="0" smtClean="0"/>
          </a:p>
          <a:p>
            <a:r>
              <a:rPr lang="en-US" dirty="0" smtClean="0"/>
              <a:t>Good </a:t>
            </a:r>
            <a:r>
              <a:rPr lang="en-US" dirty="0"/>
              <a:t>enough guide:  </a:t>
            </a:r>
            <a:r>
              <a:rPr lang="en-US" u="sng" dirty="0">
                <a:hlinkClick r:id="rId3"/>
              </a:rPr>
              <a:t>www.ecbproject.org</a:t>
            </a:r>
            <a:endParaRPr lang="en-GB" dirty="0"/>
          </a:p>
          <a:p>
            <a:pPr lvl="0"/>
            <a:endParaRPr lang="en-US" sz="600" u="sng" dirty="0">
              <a:solidFill>
                <a:srgbClr val="0000FF"/>
              </a:solidFill>
            </a:endParaRPr>
          </a:p>
          <a:p>
            <a:pPr lvl="0"/>
            <a:r>
              <a:rPr lang="en-US" sz="1200" i="0" kern="1200" baseline="0" dirty="0" smtClean="0">
                <a:solidFill>
                  <a:schemeClr val="tx1"/>
                </a:solidFill>
                <a:effectLst/>
                <a:latin typeface="+mn-lt"/>
                <a:ea typeface="+mn-ea"/>
                <a:cs typeface="+mn-cs"/>
              </a:rPr>
              <a:t>UNCRC, </a:t>
            </a:r>
            <a:r>
              <a:rPr lang="en-US" u="sng" dirty="0">
                <a:solidFill>
                  <a:srgbClr val="0000FF"/>
                </a:solidFill>
              </a:rPr>
              <a:t>http://</a:t>
            </a:r>
            <a:r>
              <a:rPr lang="en-US" u="sng" dirty="0" err="1">
                <a:solidFill>
                  <a:srgbClr val="0000FF"/>
                </a:solidFill>
              </a:rPr>
              <a:t>www.unicef.org</a:t>
            </a:r>
            <a:r>
              <a:rPr lang="en-US" u="sng" dirty="0">
                <a:solidFill>
                  <a:srgbClr val="0000FF"/>
                </a:solidFill>
              </a:rPr>
              <a:t>/</a:t>
            </a:r>
            <a:r>
              <a:rPr lang="en-US" u="sng" dirty="0" err="1">
                <a:solidFill>
                  <a:srgbClr val="0000FF"/>
                </a:solidFill>
              </a:rPr>
              <a:t>crc</a:t>
            </a:r>
            <a:r>
              <a:rPr lang="en-US" u="sng" dirty="0">
                <a:solidFill>
                  <a:srgbClr val="0000FF"/>
                </a:solidFill>
              </a:rPr>
              <a:t>/</a:t>
            </a:r>
          </a:p>
          <a:p>
            <a:pPr lvl="0"/>
            <a:endParaRPr lang="en-US" sz="600" u="sng" dirty="0">
              <a:solidFill>
                <a:srgbClr val="0000FF"/>
              </a:solidFill>
            </a:endParaRPr>
          </a:p>
          <a:p>
            <a:r>
              <a:rPr lang="en-US" dirty="0"/>
              <a:t>“Guidelines for child friendly spaces in emergencies,” 2011, Child Protection Working Group, Global Education Cluster, INEE, &amp; IASC </a:t>
            </a:r>
            <a:r>
              <a:rPr lang="en-US" u="sng" dirty="0">
                <a:solidFill>
                  <a:srgbClr val="0000FF"/>
                </a:solidFill>
              </a:rPr>
              <a:t>http://</a:t>
            </a:r>
            <a:r>
              <a:rPr lang="en-US" u="sng" dirty="0" err="1">
                <a:solidFill>
                  <a:srgbClr val="0000FF"/>
                </a:solidFill>
              </a:rPr>
              <a:t>cpwg.net</a:t>
            </a:r>
            <a:r>
              <a:rPr lang="en-US" u="sng" dirty="0">
                <a:solidFill>
                  <a:srgbClr val="0000FF"/>
                </a:solidFill>
              </a:rPr>
              <a:t>/resource-topics/</a:t>
            </a:r>
            <a:r>
              <a:rPr lang="en-US" u="sng" dirty="0" err="1">
                <a:solidFill>
                  <a:srgbClr val="0000FF"/>
                </a:solidFill>
              </a:rPr>
              <a:t>cfs</a:t>
            </a:r>
            <a:r>
              <a:rPr lang="en-US" u="sng" dirty="0">
                <a:solidFill>
                  <a:srgbClr val="0000FF"/>
                </a:solidFill>
              </a:rPr>
              <a:t>/</a:t>
            </a:r>
          </a:p>
          <a:p>
            <a:endParaRPr lang="en-US" sz="600" i="0" kern="1200" dirty="0" smtClean="0">
              <a:solidFill>
                <a:schemeClr val="tx1"/>
              </a:solidFill>
              <a:effectLst/>
              <a:latin typeface="+mn-lt"/>
              <a:ea typeface="+mn-ea"/>
              <a:cs typeface="+mn-cs"/>
            </a:endParaRPr>
          </a:p>
          <a:p>
            <a:pPr marR="0" lvl="0" indent="0" fontAlgn="auto">
              <a:lnSpc>
                <a:spcPct val="100000"/>
              </a:lnSpc>
              <a:spcBef>
                <a:spcPts val="0"/>
              </a:spcBef>
              <a:spcAft>
                <a:spcPts val="0"/>
              </a:spcAft>
              <a:buClrTx/>
              <a:buSzTx/>
              <a:buFontTx/>
              <a:buNone/>
              <a:tabLst/>
              <a:defRPr/>
            </a:pPr>
            <a:r>
              <a:rPr lang="en-US" sz="1200" dirty="0" smtClean="0"/>
              <a:t>CPWG, Minimum Standards for Child Protection in Humanitarian Settings,</a:t>
            </a:r>
            <a:r>
              <a:rPr lang="en-US" dirty="0" smtClean="0"/>
              <a:t> </a:t>
            </a:r>
            <a:r>
              <a:rPr lang="en-US" u="sng" dirty="0">
                <a:solidFill>
                  <a:srgbClr val="0000FF"/>
                </a:solidFill>
              </a:rPr>
              <a:t>http://</a:t>
            </a:r>
            <a:r>
              <a:rPr lang="en-US" u="sng" dirty="0" err="1">
                <a:solidFill>
                  <a:srgbClr val="0000FF"/>
                </a:solidFill>
              </a:rPr>
              <a:t>cpwg.net</a:t>
            </a:r>
            <a:r>
              <a:rPr lang="en-US" u="sng" dirty="0">
                <a:solidFill>
                  <a:srgbClr val="0000FF"/>
                </a:solidFill>
              </a:rPr>
              <a:t>/resource/minimum-standards-for-child-protection-in-humanitarian-action-cpwg-2012/</a:t>
            </a:r>
          </a:p>
          <a:p>
            <a:pPr lvl="0"/>
            <a:endParaRPr lang="en-US" sz="600" dirty="0"/>
          </a:p>
          <a:p>
            <a:pPr lvl="0"/>
            <a:r>
              <a:rPr lang="en-US" dirty="0" smtClean="0"/>
              <a:t>Sphere </a:t>
            </a:r>
            <a:r>
              <a:rPr lang="en-US" dirty="0"/>
              <a:t>standards:- </a:t>
            </a:r>
            <a:r>
              <a:rPr lang="en-US" u="sng" dirty="0">
                <a:hlinkClick r:id="rId4"/>
              </a:rPr>
              <a:t>www.sphereproject.org</a:t>
            </a:r>
            <a:endParaRPr lang="en-GB" u="sng" dirty="0"/>
          </a:p>
          <a:p>
            <a:endParaRPr lang="en-US" sz="600" dirty="0" smtClean="0"/>
          </a:p>
          <a:p>
            <a:r>
              <a:rPr lang="en-US" dirty="0" smtClean="0"/>
              <a:t>INEE </a:t>
            </a:r>
            <a:r>
              <a:rPr lang="en-US" dirty="0"/>
              <a:t>Guidelines:  </a:t>
            </a:r>
            <a:r>
              <a:rPr lang="en-US" u="sng" dirty="0">
                <a:hlinkClick r:id="rId5"/>
              </a:rPr>
              <a:t>http://www.ineesite.org</a:t>
            </a:r>
            <a:endParaRPr lang="en-GB" u="sng" dirty="0"/>
          </a:p>
          <a:p>
            <a:pPr lvl="0"/>
            <a:endParaRPr lang="en-US" sz="600" i="0" kern="1200" dirty="0" smtClean="0">
              <a:solidFill>
                <a:schemeClr val="tx1"/>
              </a:solidFill>
              <a:effectLst/>
              <a:latin typeface="+mn-lt"/>
              <a:ea typeface="+mn-ea"/>
              <a:cs typeface="+mn-cs"/>
            </a:endParaRPr>
          </a:p>
          <a:p>
            <a:pPr lvl="0"/>
            <a:r>
              <a:rPr lang="en-US" dirty="0" smtClean="0"/>
              <a:t>Keeping Children </a:t>
            </a:r>
            <a:r>
              <a:rPr lang="en-US" dirty="0"/>
              <a:t>Safe Toolkit: </a:t>
            </a:r>
            <a:r>
              <a:rPr lang="en-US" u="sng" dirty="0">
                <a:solidFill>
                  <a:srgbClr val="0000FF"/>
                </a:solidFill>
              </a:rPr>
              <a:t>http://</a:t>
            </a:r>
            <a:r>
              <a:rPr lang="en-US" u="sng" dirty="0" err="1">
                <a:solidFill>
                  <a:srgbClr val="0000FF"/>
                </a:solidFill>
              </a:rPr>
              <a:t>www.keepingchildrensafe.org.uk</a:t>
            </a:r>
            <a:r>
              <a:rPr lang="en-US" u="sng" dirty="0">
                <a:solidFill>
                  <a:srgbClr val="0000FF"/>
                </a:solidFill>
              </a:rPr>
              <a:t>/toolkit</a:t>
            </a:r>
          </a:p>
          <a:p>
            <a:pPr lvl="0"/>
            <a:endParaRPr lang="en-GB" sz="600" kern="1200" dirty="0" smtClean="0">
              <a:solidFill>
                <a:schemeClr val="tx1"/>
              </a:solidFill>
              <a:effectLst/>
              <a:latin typeface="+mn-lt"/>
              <a:ea typeface="+mn-ea"/>
              <a:cs typeface="+mn-cs"/>
            </a:endParaRPr>
          </a:p>
          <a:p>
            <a:r>
              <a:rPr lang="en-US" dirty="0" smtClean="0"/>
              <a:t>Practice Standards in Children's </a:t>
            </a:r>
            <a:r>
              <a:rPr lang="en-US" dirty="0"/>
              <a:t>participation: </a:t>
            </a:r>
            <a:r>
              <a:rPr lang="en-US" u="sng" dirty="0">
                <a:solidFill>
                  <a:srgbClr val="0000FF"/>
                </a:solidFill>
              </a:rPr>
              <a:t>http://</a:t>
            </a:r>
            <a:r>
              <a:rPr lang="en-US" u="sng" dirty="0" err="1">
                <a:solidFill>
                  <a:srgbClr val="0000FF"/>
                </a:solidFill>
              </a:rPr>
              <a:t>www.savethechildren.org.uk</a:t>
            </a:r>
            <a:r>
              <a:rPr lang="en-US" u="sng" dirty="0">
                <a:solidFill>
                  <a:srgbClr val="0000FF"/>
                </a:solidFill>
              </a:rPr>
              <a:t>/resources/online-library/practice-standards-children%E2%80%99s-participation</a:t>
            </a:r>
          </a:p>
          <a:p>
            <a:pPr lvl="0"/>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24</a:t>
            </a:fld>
            <a:endParaRPr lang="en-US"/>
          </a:p>
        </p:txBody>
      </p:sp>
    </p:spTree>
    <p:extLst>
      <p:ext uri="{BB962C8B-B14F-4D97-AF65-F5344CB8AC3E}">
        <p14:creationId xmlns:p14="http://schemas.microsoft.com/office/powerpoint/2010/main" val="25935390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25</a:t>
            </a:fld>
            <a:endParaRPr lang="en-US"/>
          </a:p>
        </p:txBody>
      </p:sp>
    </p:spTree>
    <p:extLst>
      <p:ext uri="{BB962C8B-B14F-4D97-AF65-F5344CB8AC3E}">
        <p14:creationId xmlns:p14="http://schemas.microsoft.com/office/powerpoint/2010/main" val="584564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3</a:t>
            </a:fld>
            <a:endParaRPr lang="en-US" dirty="0"/>
          </a:p>
        </p:txBody>
      </p:sp>
    </p:spTree>
    <p:extLst>
      <p:ext uri="{BB962C8B-B14F-4D97-AF65-F5344CB8AC3E}">
        <p14:creationId xmlns:p14="http://schemas.microsoft.com/office/powerpoint/2010/main" val="202820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purpose of these principles is to give practical guidance to the field teams that establish CFSs in different types of emergencies and contexts. They are also intended to guide advocacy efforts and donor practices in emergency settings where protection and well-being ought to be high priorities. </a:t>
            </a:r>
            <a:endParaRPr lang="en-GB" dirty="0" smtClean="0">
              <a:effectLst/>
            </a:endParaRPr>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4</a:t>
            </a:fld>
            <a:endParaRPr lang="en-US" dirty="0"/>
          </a:p>
        </p:txBody>
      </p:sp>
    </p:spTree>
    <p:extLst>
      <p:ext uri="{BB962C8B-B14F-4D97-AF65-F5344CB8AC3E}">
        <p14:creationId xmlns:p14="http://schemas.microsoft.com/office/powerpoint/2010/main" val="2144677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81465-06F1-CC40-8A95-5E31E2D8CCB8}" type="slidenum">
              <a:rPr lang="en-US" smtClean="0"/>
              <a:t>5</a:t>
            </a:fld>
            <a:endParaRPr lang="en-US"/>
          </a:p>
        </p:txBody>
      </p:sp>
    </p:spTree>
    <p:extLst>
      <p:ext uri="{BB962C8B-B14F-4D97-AF65-F5344CB8AC3E}">
        <p14:creationId xmlns:p14="http://schemas.microsoft.com/office/powerpoint/2010/main" val="1337877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80000"/>
              </a:lnSpc>
              <a:spcBef>
                <a:spcPts val="300"/>
              </a:spcBef>
              <a:buFont typeface="Arial"/>
              <a:buChar char="•"/>
            </a:pPr>
            <a:r>
              <a:rPr lang="en-US" sz="1200" dirty="0" smtClean="0"/>
              <a:t>Reminder of the definition of what a Child Friendly Space is: </a:t>
            </a:r>
          </a:p>
          <a:p>
            <a:pPr marL="171450" indent="-171450">
              <a:lnSpc>
                <a:spcPct val="80000"/>
              </a:lnSpc>
              <a:spcBef>
                <a:spcPts val="300"/>
              </a:spcBef>
              <a:buFont typeface="Arial"/>
              <a:buChar char="•"/>
            </a:pPr>
            <a:r>
              <a:rPr lang="en-US" sz="1200" dirty="0" smtClean="0"/>
              <a:t>Are safe spaces where communities create nurturing environments in which children can access free &amp; structured play, recreation, leisure and learning activities</a:t>
            </a:r>
          </a:p>
          <a:p>
            <a:pPr marL="171450" indent="-171450">
              <a:lnSpc>
                <a:spcPct val="80000"/>
              </a:lnSpc>
              <a:spcBef>
                <a:spcPts val="300"/>
              </a:spcBef>
              <a:buFont typeface="Arial"/>
              <a:buChar char="•"/>
            </a:pPr>
            <a:r>
              <a:rPr lang="en-US" sz="1200" dirty="0" smtClean="0"/>
              <a:t>May provide educational and psychosocial support and other activities that restore a sense of normality and continuity</a:t>
            </a:r>
          </a:p>
          <a:p>
            <a:pPr marL="171450" indent="-171450">
              <a:lnSpc>
                <a:spcPct val="80000"/>
              </a:lnSpc>
              <a:spcBef>
                <a:spcPts val="300"/>
              </a:spcBef>
              <a:buFont typeface="Arial"/>
              <a:buChar char="•"/>
            </a:pPr>
            <a:r>
              <a:rPr lang="en-US" sz="1200" dirty="0" smtClean="0"/>
              <a:t>Designed &amp; operated in a participatory manner, often using existing spaces in the community and may serve a specific age group of children, or a variety of age ranges</a:t>
            </a:r>
          </a:p>
          <a:p>
            <a:pPr marL="171450" marR="0" indent="-171450" algn="l" defTabSz="457200" rtl="0" eaLnBrk="1" fontAlgn="auto" latinLnBrk="0" hangingPunct="1">
              <a:lnSpc>
                <a:spcPct val="80000"/>
              </a:lnSpc>
              <a:spcBef>
                <a:spcPts val="300"/>
              </a:spcBef>
              <a:spcAft>
                <a:spcPts val="0"/>
              </a:spcAft>
              <a:buClrTx/>
              <a:buSzTx/>
              <a:buFont typeface="Arial"/>
              <a:buChar char="•"/>
              <a:tabLst/>
              <a:defRPr/>
            </a:pPr>
            <a:r>
              <a:rPr lang="en-US" sz="1200" kern="1200" dirty="0" smtClean="0">
                <a:solidFill>
                  <a:schemeClr val="tx1"/>
                </a:solidFill>
                <a:effectLst/>
                <a:latin typeface="+mn-lt"/>
                <a:ea typeface="+mn-ea"/>
                <a:cs typeface="+mn-cs"/>
              </a:rPr>
              <a:t>Child Friendly Spaces (CFS) are implemented under many different names such as ‘Emergency Spaces for Children’, ‘Spaces Spaces’ and ‘Child Centered Spaces”. All these programs have the same focus and activities, and are part of the larger humanitarian protection response. CFSs are not a collection of activities focused on one specific area only but rather a community program to create a larger protective environment for children during emergencies. They are initiated through rapid support to communities to provide physical safety, psychosocial activities and educational assistance for children and they are a key programmatic intervention to protect children and youth during the acute response phase of an emergency or in areas of continuing crisis. </a:t>
            </a:r>
            <a:endParaRPr lang="en-GB" sz="1200" kern="1200" dirty="0" smtClean="0">
              <a:solidFill>
                <a:schemeClr val="tx1"/>
              </a:solidFill>
              <a:effectLst/>
              <a:latin typeface="+mn-lt"/>
              <a:ea typeface="+mn-ea"/>
              <a:cs typeface="+mn-cs"/>
            </a:endParaRPr>
          </a:p>
          <a:p>
            <a:pPr marL="171450" indent="-171450">
              <a:lnSpc>
                <a:spcPct val="80000"/>
              </a:lnSpc>
              <a:spcBef>
                <a:spcPts val="300"/>
              </a:spcBef>
              <a:buFont typeface="Arial"/>
              <a:buChar cha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6</a:t>
            </a:fld>
            <a:endParaRPr lang="en-US"/>
          </a:p>
        </p:txBody>
      </p:sp>
    </p:spTree>
    <p:extLst>
      <p:ext uri="{BB962C8B-B14F-4D97-AF65-F5344CB8AC3E}">
        <p14:creationId xmlns:p14="http://schemas.microsoft.com/office/powerpoint/2010/main" val="468324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0" i="0" u="none" strike="noStrike" kern="1200" baseline="0" dirty="0" smtClean="0">
                <a:solidFill>
                  <a:schemeClr val="tx1"/>
                </a:solidFill>
                <a:latin typeface="+mn-lt"/>
                <a:ea typeface="+mn-ea"/>
                <a:cs typeface="+mn-cs"/>
              </a:rPr>
              <a:t>Although different agencies call CFSs different things — for example safe spaces, child centered spaces, child protection centers or emergency spaces for children — the interventions are all part of a common family of supports for children and young people.</a:t>
            </a:r>
          </a:p>
          <a:p>
            <a:pPr marL="171450" indent="-171450">
              <a:buFont typeface="Arial"/>
              <a:buChar char="•"/>
            </a:pPr>
            <a:r>
              <a:rPr lang="en-US" sz="1200" b="0" i="0" u="none" strike="noStrike" kern="1200" baseline="0" dirty="0" smtClean="0">
                <a:solidFill>
                  <a:schemeClr val="tx1"/>
                </a:solidFill>
                <a:latin typeface="+mn-lt"/>
                <a:ea typeface="+mn-ea"/>
                <a:cs typeface="+mn-cs"/>
              </a:rPr>
              <a:t>For the purpose of this training we will mostly use the term “child friendly spaces” or CFS </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7</a:t>
            </a:fld>
            <a:endParaRPr lang="en-US"/>
          </a:p>
        </p:txBody>
      </p:sp>
    </p:spTree>
    <p:extLst>
      <p:ext uri="{BB962C8B-B14F-4D97-AF65-F5344CB8AC3E}">
        <p14:creationId xmlns:p14="http://schemas.microsoft.com/office/powerpoint/2010/main" val="835431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tx1"/>
                </a:solidFill>
                <a:latin typeface="+mn-lt"/>
                <a:ea typeface="+mn-ea"/>
                <a:cs typeface="+mn-cs"/>
              </a:rPr>
              <a:t>T</a:t>
            </a:r>
            <a:r>
              <a:rPr lang="en-US" sz="1200" b="0" i="0" u="none" strike="noStrike" kern="1200" baseline="0" dirty="0" smtClean="0">
                <a:solidFill>
                  <a:schemeClr val="tx1"/>
                </a:solidFill>
                <a:latin typeface="+mn-lt"/>
                <a:ea typeface="+mn-ea"/>
                <a:cs typeface="+mn-cs"/>
              </a:rPr>
              <a:t>he purpose of CFSs is to support the resilience and well</a:t>
            </a:r>
            <a:r>
              <a:rPr lang="en-US" sz="1200" b="1"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being of children and young people through community </a:t>
            </a:r>
            <a:r>
              <a:rPr lang="en-US" sz="1200" b="0" i="0" u="none" strike="noStrike" kern="1200" baseline="0" dirty="0" err="1" smtClean="0">
                <a:solidFill>
                  <a:schemeClr val="tx1"/>
                </a:solidFill>
                <a:latin typeface="+mn-lt"/>
                <a:ea typeface="+mn-ea"/>
                <a:cs typeface="+mn-cs"/>
              </a:rPr>
              <a:t>organised</a:t>
            </a:r>
            <a:r>
              <a:rPr lang="en-US" sz="1200" b="0" i="0" u="none" strike="noStrike" kern="1200" baseline="0" dirty="0" smtClean="0">
                <a:solidFill>
                  <a:schemeClr val="tx1"/>
                </a:solidFill>
                <a:latin typeface="+mn-lt"/>
                <a:ea typeface="+mn-ea"/>
                <a:cs typeface="+mn-cs"/>
              </a:rPr>
              <a:t>, structured activities conducted in a safe, child friendly, and stimulating environment. (Note, that whilst agencies attempt to ensure safety by vetting staff, setting up structures that are suited to context and should not cause injury or harm, carrying out protective activities, no one can guarantee 100% safety, and </a:t>
            </a:r>
            <a:r>
              <a:rPr lang="en-US" sz="1200" b="0" i="0" u="none" strike="noStrike" kern="1200" baseline="0" dirty="0" err="1" smtClean="0">
                <a:solidFill>
                  <a:schemeClr val="tx1"/>
                </a:solidFill>
                <a:latin typeface="+mn-lt"/>
                <a:ea typeface="+mn-ea"/>
                <a:cs typeface="+mn-cs"/>
              </a:rPr>
              <a:t>CFS</a:t>
            </a:r>
            <a:r>
              <a:rPr lang="en-US" sz="1200" b="0" i="0" u="none" strike="noStrike" kern="1200" baseline="0" dirty="0" smtClean="0">
                <a:solidFill>
                  <a:schemeClr val="tx1"/>
                </a:solidFill>
                <a:latin typeface="+mn-lt"/>
                <a:ea typeface="+mn-ea"/>
                <a:cs typeface="+mn-cs"/>
              </a:rPr>
              <a:t> can be attacked, vulnerable to natural disasters, </a:t>
            </a:r>
            <a:r>
              <a:rPr lang="en-US" sz="1200" b="0" i="0" u="none" strike="noStrike" kern="1200" baseline="0" dirty="0" err="1" smtClean="0">
                <a:solidFill>
                  <a:schemeClr val="tx1"/>
                </a:solidFill>
                <a:latin typeface="+mn-lt"/>
                <a:ea typeface="+mn-ea"/>
                <a:cs typeface="+mn-cs"/>
              </a:rPr>
              <a:t>etc</a:t>
            </a:r>
            <a:r>
              <a:rPr lang="en-US" sz="1200" b="0" i="0" u="none" strike="noStrike" kern="1200" baseline="0" dirty="0" smtClean="0">
                <a:solidFill>
                  <a:schemeClr val="tx1"/>
                </a:solidFill>
                <a:latin typeface="+mn-lt"/>
                <a:ea typeface="+mn-ea"/>
                <a:cs typeface="+mn-cs"/>
              </a:rPr>
              <a:t>, as anywhere else in an emergency context)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smtClean="0">
              <a:solidFill>
                <a:schemeClr val="tx1"/>
              </a:solidFill>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latin typeface="+mn-lt"/>
                <a:ea typeface="+mn-ea"/>
                <a:cs typeface="+mn-cs"/>
              </a:rPr>
              <a:t>The primary participants in and beneficiaries of CFSs are children (people under 18 years of age), although in some contexts, CFSs may also engage and benefit young people who are beyond 18 years of age. And the space may be used to support parents and community members at certain times of the day.</a:t>
            </a:r>
          </a:p>
          <a:p>
            <a:endParaRPr lang="en-GB" sz="1200" dirty="0" smtClean="0"/>
          </a:p>
        </p:txBody>
      </p:sp>
      <p:sp>
        <p:nvSpPr>
          <p:cNvPr id="4" name="Slide Number Placeholder 3"/>
          <p:cNvSpPr>
            <a:spLocks noGrp="1"/>
          </p:cNvSpPr>
          <p:nvPr>
            <p:ph type="sldNum" sz="quarter" idx="10"/>
          </p:nvPr>
        </p:nvSpPr>
        <p:spPr/>
        <p:txBody>
          <a:bodyPr/>
          <a:lstStyle/>
          <a:p>
            <a:fld id="{5D181465-06F1-CC40-8A95-5E31E2D8CCB8}" type="slidenum">
              <a:rPr lang="en-US" smtClean="0"/>
              <a:t>8</a:t>
            </a:fld>
            <a:endParaRPr lang="en-US"/>
          </a:p>
        </p:txBody>
      </p:sp>
    </p:spTree>
    <p:extLst>
      <p:ext uri="{BB962C8B-B14F-4D97-AF65-F5344CB8AC3E}">
        <p14:creationId xmlns:p14="http://schemas.microsoft.com/office/powerpoint/2010/main" val="2276373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mn-lt"/>
                <a:ea typeface="+mn-ea"/>
                <a:cs typeface="+mn-cs"/>
              </a:rPr>
              <a:t>Guidelines for Child Friendly Spaces – </a:t>
            </a:r>
            <a:r>
              <a:rPr lang="en-US" sz="1200" b="0" i="0" u="none" strike="noStrike" kern="1200" baseline="0" dirty="0" smtClean="0">
                <a:solidFill>
                  <a:schemeClr val="tx1"/>
                </a:solidFill>
                <a:latin typeface="+mn-lt"/>
                <a:ea typeface="+mn-ea"/>
                <a:cs typeface="+mn-cs"/>
              </a:rPr>
              <a:t>based on idea of building consensus across three different communities of practice: the IASC Reference Group on Mental Health and Psychosocial Support in Emergency Settings, the global Child Protection Working Group, and the global Education Cluster.</a:t>
            </a:r>
            <a:endParaRPr lang="en-GB" sz="1200" b="0" i="0" u="none" strike="noStrike" kern="1200" baseline="0" dirty="0" smtClean="0">
              <a:solidFill>
                <a:schemeClr val="tx1"/>
              </a:solidFill>
              <a:latin typeface="+mn-lt"/>
              <a:ea typeface="+mn-ea"/>
              <a:cs typeface="+mn-cs"/>
            </a:endParaRP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Have found certain objectives are shared by all CFS, in different contexts after different types of emergencies, implemented by full range of agencies.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specific objectives are to:</a:t>
            </a:r>
          </a:p>
          <a:p>
            <a:pPr marL="228600" indent="-228600">
              <a:buFont typeface="+mj-lt"/>
              <a:buAutoNum type="arabicPeriod"/>
            </a:pPr>
            <a:r>
              <a:rPr lang="en-US" sz="1200" b="0" i="0" u="none" strike="noStrike" kern="1200" baseline="0" dirty="0" err="1" smtClean="0">
                <a:solidFill>
                  <a:schemeClr val="tx1"/>
                </a:solidFill>
                <a:latin typeface="+mn-lt"/>
                <a:ea typeface="+mn-ea"/>
                <a:cs typeface="+mn-cs"/>
              </a:rPr>
              <a:t>Mobilise</a:t>
            </a:r>
            <a:r>
              <a:rPr lang="en-US" sz="1200" b="0" i="0" u="none" strike="noStrike" kern="1200" baseline="0" dirty="0" smtClean="0">
                <a:solidFill>
                  <a:schemeClr val="tx1"/>
                </a:solidFill>
                <a:latin typeface="+mn-lt"/>
                <a:ea typeface="+mn-ea"/>
                <a:cs typeface="+mn-cs"/>
              </a:rPr>
              <a:t> communities around the protection and wellbeing of all children, including highly vulnerable children – strengthening already existing community level protection mechanisms </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Provide opportunities for children to play, acquire contextually relevant skills, and receive social support, </a:t>
            </a:r>
            <a:r>
              <a:rPr lang="en-GB" sz="1200" dirty="0" smtClean="0">
                <a:solidFill>
                  <a:schemeClr val="tx1"/>
                </a:solidFill>
              </a:rPr>
              <a:t>thus strengthening their wellbeing - </a:t>
            </a:r>
            <a:r>
              <a:rPr lang="en-US" sz="1200" b="0" i="0" u="none" strike="noStrike" kern="1200" baseline="0" dirty="0" smtClean="0">
                <a:solidFill>
                  <a:schemeClr val="tx1"/>
                </a:solidFill>
                <a:latin typeface="+mn-lt"/>
                <a:ea typeface="+mn-ea"/>
                <a:cs typeface="+mn-cs"/>
              </a:rPr>
              <a:t>emotional well-being, social well-being, and/or skills and knowledge </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Offer inter</a:t>
            </a:r>
            <a:r>
              <a:rPr lang="en-US" sz="1200" b="1"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sectorial support for all children in the </a:t>
            </a:r>
            <a:r>
              <a:rPr lang="en-US" sz="1200" b="0" i="0" u="none" strike="noStrike" kern="1200" baseline="0" dirty="0" err="1" smtClean="0">
                <a:solidFill>
                  <a:schemeClr val="tx1"/>
                </a:solidFill>
                <a:latin typeface="+mn-lt"/>
                <a:ea typeface="+mn-ea"/>
                <a:cs typeface="+mn-cs"/>
              </a:rPr>
              <a:t>realisation</a:t>
            </a:r>
            <a:r>
              <a:rPr lang="en-US" sz="1200" b="0" i="0" u="none" strike="noStrike" kern="1200" baseline="0" dirty="0" smtClean="0">
                <a:solidFill>
                  <a:schemeClr val="tx1"/>
                </a:solidFill>
                <a:latin typeface="+mn-lt"/>
                <a:ea typeface="+mn-ea"/>
                <a:cs typeface="+mn-cs"/>
              </a:rPr>
              <a:t> of their rights. </a:t>
            </a:r>
          </a:p>
          <a:p>
            <a:pPr marL="228600" indent="-228600">
              <a:buFont typeface="+mj-lt"/>
              <a:buAutoNum type="arabicPeriod"/>
            </a:pPr>
            <a:endParaRPr lang="en-US" sz="1200" b="0" i="0" u="none" strike="noStrike" kern="1200" baseline="0" dirty="0" smtClean="0">
              <a:solidFill>
                <a:schemeClr val="tx1"/>
              </a:solidFill>
              <a:latin typeface="+mn-lt"/>
              <a:ea typeface="+mn-ea"/>
              <a:cs typeface="+mn-cs"/>
            </a:endParaRPr>
          </a:p>
          <a:p>
            <a:r>
              <a:rPr lang="en-US" dirty="0" smtClean="0"/>
              <a:t>We will talk later in training about how </a:t>
            </a:r>
            <a:r>
              <a:rPr lang="en-US" dirty="0" err="1" smtClean="0"/>
              <a:t>CFS</a:t>
            </a:r>
            <a:r>
              <a:rPr lang="en-US" dirty="0" smtClean="0"/>
              <a:t> tackle specific and different protection risks </a:t>
            </a:r>
            <a:endParaRPr lang="en-US" dirty="0"/>
          </a:p>
        </p:txBody>
      </p:sp>
      <p:sp>
        <p:nvSpPr>
          <p:cNvPr id="4" name="Slide Number Placeholder 3"/>
          <p:cNvSpPr>
            <a:spLocks noGrp="1"/>
          </p:cNvSpPr>
          <p:nvPr>
            <p:ph type="sldNum" sz="quarter" idx="10"/>
          </p:nvPr>
        </p:nvSpPr>
        <p:spPr/>
        <p:txBody>
          <a:bodyPr/>
          <a:lstStyle/>
          <a:p>
            <a:fld id="{5D181465-06F1-CC40-8A95-5E31E2D8CCB8}" type="slidenum">
              <a:rPr lang="en-US" smtClean="0"/>
              <a:t>9</a:t>
            </a:fld>
            <a:endParaRPr lang="en-US"/>
          </a:p>
        </p:txBody>
      </p:sp>
    </p:spTree>
    <p:extLst>
      <p:ext uri="{BB962C8B-B14F-4D97-AF65-F5344CB8AC3E}">
        <p14:creationId xmlns:p14="http://schemas.microsoft.com/office/powerpoint/2010/main" val="2414290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542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noProof="0" dirty="0" smtClean="0"/>
              <a:t>Click to edit Master title style</a:t>
            </a:r>
            <a:endParaRPr lang="en-GB" noProof="0" dirty="0"/>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Click to edit Master subtitle style</a:t>
            </a:r>
            <a:endParaRPr lang="en-GB" noProof="0"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5/25/2013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7CE38E4D-051A-41E1-86A4-E56916468FD0}" type="datetimeFigureOut">
              <a:rPr lang="en-US" smtClean="0"/>
              <a:t>5/25/2013</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886BB73A-582F-4420-9A14-CB10A2B2E5E8}"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GB"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5/25/2013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‹Nº›</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E38E4D-051A-41E1-86A4-E56916468FD0}" type="datetimeFigureOut">
              <a:rPr lang="en-US" smtClean="0"/>
              <a:t>5/25/2013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lvl1pPr>
              <a:defRPr b="1"/>
            </a:lvl1pPr>
          </a:lstStyle>
          <a:p>
            <a:r>
              <a:rPr lang="en-GB" dirty="0" smtClean="0"/>
              <a:t>Click to edit Master title style</a:t>
            </a:r>
            <a:endParaRPr dirty="0"/>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idx="1"/>
          </p:nvPr>
        </p:nvSpPr>
        <p:spPr/>
        <p:txBody>
          <a:bodyPr/>
          <a:lstStyle>
            <a:lvl1pPr marL="342900" indent="-342900">
              <a:buFont typeface="Wingdings" charset="2"/>
              <a:buChar char="§"/>
              <a:defRPr sz="3000"/>
            </a:lvl1pPr>
            <a:lvl2pPr marL="685800" indent="-336550">
              <a:buFont typeface="Arial"/>
              <a:buChar char="•"/>
              <a:defRPr sz="2800"/>
            </a:lvl2pPr>
            <a:lvl3pPr marL="1035050" indent="-349250">
              <a:buFont typeface="Courier New"/>
              <a:buChar char="o"/>
              <a:defRPr sz="2600"/>
            </a:lvl3pPr>
            <a:lvl4pPr marL="1371600" indent="-336550">
              <a:buFont typeface="Wingdings 2" charset="2"/>
              <a:buChar char="–"/>
              <a:defRPr sz="2400"/>
            </a:lvl4pPr>
            <a:lvl5pPr>
              <a:defRPr/>
            </a:lvl5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Date Placeholder 3"/>
          <p:cNvSpPr>
            <a:spLocks noGrp="1"/>
          </p:cNvSpPr>
          <p:nvPr>
            <p:ph type="dt" sz="half" idx="10"/>
          </p:nvPr>
        </p:nvSpPr>
        <p:spPr/>
        <p:txBody>
          <a:bodyPr/>
          <a:lstStyle/>
          <a:p>
            <a:fld id="{7CE38E4D-051A-41E1-86A4-E56916468FD0}"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GB"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7CE38E4D-051A-41E1-86A4-E56916468FD0}" type="datetimeFigureOut">
              <a:rPr lang="en-US" smtClean="0"/>
              <a:t>5/25/2013</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GB"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7CE38E4D-051A-41E1-86A4-E56916468FD0}" type="datetimeFigureOut">
              <a:rPr lang="en-US" smtClean="0"/>
              <a:t>5/25/2013</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b="1"/>
            </a:lvl1pPr>
          </a:lstStyle>
          <a:p>
            <a:r>
              <a:rPr lang="en-GB" noProof="0" dirty="0" smtClean="0"/>
              <a:t>Click to edit Master title style</a:t>
            </a:r>
            <a:endParaRPr lang="en-GB" noProof="0" dirty="0"/>
          </a:p>
        </p:txBody>
      </p:sp>
      <p:sp>
        <p:nvSpPr>
          <p:cNvPr id="3" name="Content Placeholder 2"/>
          <p:cNvSpPr>
            <a:spLocks noGrp="1"/>
          </p:cNvSpPr>
          <p:nvPr>
            <p:ph sz="half" idx="1"/>
          </p:nvPr>
        </p:nvSpPr>
        <p:spPr>
          <a:xfrm>
            <a:off x="77946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p>
        </p:txBody>
      </p:sp>
      <p:sp>
        <p:nvSpPr>
          <p:cNvPr id="2" name="Title 1"/>
          <p:cNvSpPr>
            <a:spLocks noGrp="1"/>
          </p:cNvSpPr>
          <p:nvPr>
            <p:ph type="title"/>
          </p:nvPr>
        </p:nvSpPr>
        <p:spPr>
          <a:xfrm>
            <a:off x="779463" y="295833"/>
            <a:ext cx="7583488" cy="1143000"/>
          </a:xfrm>
        </p:spPr>
        <p:txBody>
          <a:bodyPr/>
          <a:lstStyle>
            <a:lvl1pPr>
              <a:defRPr b="1"/>
            </a:lvl1pPr>
          </a:lstStyle>
          <a:p>
            <a:r>
              <a:rPr lang="en-GB" dirty="0" smtClean="0"/>
              <a:t>Click to edit Master title style</a:t>
            </a:r>
            <a:endParaRPr dirty="0"/>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marL="342900" indent="-342900">
              <a:defRPr lang="en-GB" sz="3000" kern="1200" dirty="0" smtClean="0">
                <a:solidFill>
                  <a:schemeClr val="tx1">
                    <a:lumMod val="90000"/>
                    <a:lumOff val="10000"/>
                  </a:schemeClr>
                </a:solidFill>
                <a:latin typeface="+mn-lt"/>
                <a:ea typeface="+mn-ea"/>
                <a:cs typeface="+mn-cs"/>
              </a:defRPr>
            </a:lvl1pPr>
            <a:lvl2pPr marL="685800" indent="-336550">
              <a:defRPr lang="en-GB" sz="2800" kern="1200" dirty="0" smtClean="0">
                <a:solidFill>
                  <a:schemeClr val="tx1">
                    <a:lumMod val="90000"/>
                    <a:lumOff val="10000"/>
                  </a:schemeClr>
                </a:solidFill>
                <a:latin typeface="+mn-lt"/>
                <a:ea typeface="+mn-ea"/>
                <a:cs typeface="+mn-cs"/>
              </a:defRPr>
            </a:lvl2pPr>
            <a:lvl3pPr marL="1035050" indent="-349250">
              <a:defRPr lang="en-GB" sz="2600" kern="1200" dirty="0" smtClean="0">
                <a:solidFill>
                  <a:schemeClr val="tx1">
                    <a:lumMod val="90000"/>
                    <a:lumOff val="10000"/>
                  </a:schemeClr>
                </a:solidFill>
                <a:latin typeface="+mn-lt"/>
                <a:ea typeface="+mn-ea"/>
                <a:cs typeface="+mn-cs"/>
              </a:defRPr>
            </a:lvl3pPr>
            <a:lvl4pPr marL="1371600" indent="-336550">
              <a:defRPr lang="en-GB" sz="2400" kern="1200" dirty="0" smtClean="0">
                <a:solidFill>
                  <a:schemeClr val="tx1">
                    <a:lumMod val="90000"/>
                    <a:lumOff val="10000"/>
                  </a:schemeClr>
                </a:solidFill>
                <a:latin typeface="+mn-lt"/>
                <a:ea typeface="+mn-ea"/>
                <a:cs typeface="+mn-cs"/>
              </a:defRPr>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marL="342900" lvl="0" indent="-342900" algn="l" defTabSz="914400" rtl="0" eaLnBrk="1" latinLnBrk="0" hangingPunct="1">
              <a:spcBef>
                <a:spcPts val="2000"/>
              </a:spcBef>
              <a:buClr>
                <a:schemeClr val="accent1"/>
              </a:buClr>
              <a:buSzPct val="90000"/>
              <a:buFont typeface="Wingdings" charset="2"/>
              <a:buChar char="§"/>
            </a:pPr>
            <a:r>
              <a:rPr lang="en-GB" dirty="0" smtClean="0"/>
              <a:t>Click to edit Master text styles</a:t>
            </a:r>
          </a:p>
          <a:p>
            <a:pPr marL="685800" lvl="1" indent="-336550" algn="l" defTabSz="914400" rtl="0" eaLnBrk="1" latinLnBrk="0" hangingPunct="1">
              <a:spcBef>
                <a:spcPts val="600"/>
              </a:spcBef>
              <a:buClr>
                <a:schemeClr val="accent1"/>
              </a:buClr>
              <a:buSzPct val="90000"/>
              <a:buFont typeface="Arial"/>
              <a:buChar char="•"/>
            </a:pPr>
            <a:r>
              <a:rPr lang="en-GB" dirty="0" smtClean="0"/>
              <a:t>Second level</a:t>
            </a:r>
          </a:p>
          <a:p>
            <a:pPr marL="1035050" lvl="2" indent="-349250" algn="l" defTabSz="914400" rtl="0" eaLnBrk="1" latinLnBrk="0" hangingPunct="1">
              <a:spcBef>
                <a:spcPts val="600"/>
              </a:spcBef>
              <a:buClr>
                <a:schemeClr val="accent1"/>
              </a:buClr>
              <a:buSzPct val="90000"/>
              <a:buFont typeface="Courier New"/>
              <a:buChar char="o"/>
            </a:pPr>
            <a:r>
              <a:rPr lang="en-GB" dirty="0" smtClean="0"/>
              <a:t>Third level</a:t>
            </a:r>
          </a:p>
          <a:p>
            <a:pPr marL="1371600" lvl="3" indent="-336550" algn="l" defTabSz="914400" rtl="0" eaLnBrk="1" latinLnBrk="0" hangingPunct="1">
              <a:spcBef>
                <a:spcPts val="600"/>
              </a:spcBef>
              <a:buClr>
                <a:schemeClr val="accent1"/>
              </a:buClr>
              <a:buSzPct val="90000"/>
              <a:buFont typeface="Wingdings 2" charset="2"/>
              <a:buChar char="–"/>
            </a:pPr>
            <a:r>
              <a:rPr lang="en-GB" dirty="0" smtClean="0"/>
              <a:t>Fourth level</a:t>
            </a:r>
          </a:p>
          <a:p>
            <a:pPr lvl="4"/>
            <a:r>
              <a:rPr lang="en-GB" dirty="0"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5/25/2013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b="1"/>
            </a:lvl1pPr>
          </a:lstStyle>
          <a:p>
            <a:r>
              <a:rPr lang="en-GB" dirty="0" smtClean="0"/>
              <a:t>Click to edit Master title style</a:t>
            </a:r>
            <a:endParaRPr dirty="0"/>
          </a:p>
        </p:txBody>
      </p:sp>
      <p:sp>
        <p:nvSpPr>
          <p:cNvPr id="3" name="Date Placeholder 2"/>
          <p:cNvSpPr>
            <a:spLocks noGrp="1"/>
          </p:cNvSpPr>
          <p:nvPr>
            <p:ph type="dt" sz="half" idx="10"/>
          </p:nvPr>
        </p:nvSpPr>
        <p:spPr/>
        <p:txBody>
          <a:bodyPr/>
          <a:lstStyle/>
          <a:p>
            <a:fld id="{7CE38E4D-051A-41E1-86A4-E56916468FD0}" type="datetimeFigureOut">
              <a:rPr lang="en-US" smtClean="0"/>
              <a:t>5/25/2013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7CE38E4D-051A-41E1-86A4-E56916468FD0}" type="datetimeFigureOut">
              <a:rPr lang="en-US" smtClean="0"/>
              <a:t>5/25/2013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GB"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7CE38E4D-051A-41E1-86A4-E56916468FD0}" type="datetimeFigureOut">
              <a:rPr lang="en-US" smtClean="0"/>
              <a:t>5/25/2013</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886BB73A-582F-4420-9A14-CB10A2B2E5E8}"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GB" noProof="0" smtClean="0"/>
              <a:t>Click to edit Master title style</a:t>
            </a:r>
            <a:endParaRPr lang="en-GB" noProof="0"/>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GB" noProof="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7CE38E4D-051A-41E1-86A4-E56916468FD0}" type="datetimeFigureOut">
              <a:rPr lang="en-GB" noProof="0" smtClean="0"/>
              <a:t>25/05/2013</a:t>
            </a:fld>
            <a:endParaRPr lang="en-GB" noProof="0"/>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GB" noProof="0"/>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886BB73A-582F-4420-9A14-CB10A2B2E5E8}" type="slidenum">
              <a:rPr lang="en-GB" noProof="0" smtClean="0"/>
              <a:t>‹Nº›</a:t>
            </a:fld>
            <a:endParaRPr lang="en-GB" noProof="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267" y="3144807"/>
            <a:ext cx="7332133" cy="1555070"/>
          </a:xfrm>
        </p:spPr>
        <p:txBody>
          <a:bodyPr vert="horz" lIns="91440" tIns="45720" rIns="91440" bIns="45720" rtlCol="0" anchor="b" anchorCtr="0">
            <a:noAutofit/>
          </a:bodyPr>
          <a:lstStyle/>
          <a:p>
            <a:pPr algn="l">
              <a:lnSpc>
                <a:spcPct val="100000"/>
              </a:lnSpc>
              <a:spcBef>
                <a:spcPts val="300"/>
              </a:spcBef>
            </a:pPr>
            <a:r>
              <a:rPr lang="es-ES" sz="3000" b="1" dirty="0" smtClean="0">
                <a:latin typeface="Corbel"/>
                <a:cs typeface="Corbel"/>
              </a:rPr>
              <a:t>Espacios Amigables para Niños y Niñas (CFS)</a:t>
            </a:r>
            <a:endParaRPr lang="es-ES" sz="3000" b="1" dirty="0">
              <a:latin typeface="Corbel"/>
              <a:cs typeface="Corbel"/>
            </a:endParaRPr>
          </a:p>
        </p:txBody>
      </p:sp>
      <p:sp>
        <p:nvSpPr>
          <p:cNvPr id="3" name="Subtitle 2"/>
          <p:cNvSpPr>
            <a:spLocks noGrp="1"/>
          </p:cNvSpPr>
          <p:nvPr>
            <p:ph type="subTitle" idx="1"/>
          </p:nvPr>
        </p:nvSpPr>
        <p:spPr>
          <a:xfrm>
            <a:off x="186267" y="4984331"/>
            <a:ext cx="7332133" cy="592928"/>
          </a:xfrm>
        </p:spPr>
        <p:txBody>
          <a:bodyPr vert="horz" lIns="91440" tIns="45720" rIns="91440" bIns="45720" rtlCol="0" anchor="b" anchorCtr="0">
            <a:noAutofit/>
          </a:bodyPr>
          <a:lstStyle/>
          <a:p>
            <a:pPr algn="l">
              <a:spcBef>
                <a:spcPts val="300"/>
              </a:spcBef>
            </a:pPr>
            <a:r>
              <a:rPr lang="es-ES" sz="5800" b="1" dirty="0" smtClean="0">
                <a:latin typeface="+mj-lt"/>
                <a:ea typeface="+mj-ea"/>
                <a:cs typeface="+mj-cs"/>
              </a:rPr>
              <a:t>Propósito &amp; Principios</a:t>
            </a:r>
            <a:endParaRPr lang="es-ES" sz="5800" b="1" dirty="0">
              <a:latin typeface="+mj-lt"/>
              <a:ea typeface="+mj-ea"/>
              <a:cs typeface="+mj-cs"/>
            </a:endParaRPr>
          </a:p>
        </p:txBody>
      </p:sp>
    </p:spTree>
    <p:extLst>
      <p:ext uri="{BB962C8B-B14F-4D97-AF65-F5344CB8AC3E}">
        <p14:creationId xmlns:p14="http://schemas.microsoft.com/office/powerpoint/2010/main" val="3177661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a:bodyPr>
          <a:lstStyle/>
          <a:p>
            <a:r>
              <a:rPr lang="es-ES" dirty="0" smtClean="0"/>
              <a:t>Por qué tenemos </a:t>
            </a:r>
            <a:r>
              <a:rPr lang="es-ES" dirty="0" smtClean="0"/>
              <a:t>CFS</a:t>
            </a:r>
            <a:endParaRPr lang="es-ES" dirty="0"/>
          </a:p>
        </p:txBody>
      </p:sp>
      <p:sp>
        <p:nvSpPr>
          <p:cNvPr id="3" name="Content Placeholder 2"/>
          <p:cNvSpPr>
            <a:spLocks noGrp="1"/>
          </p:cNvSpPr>
          <p:nvPr>
            <p:ph idx="1"/>
          </p:nvPr>
        </p:nvSpPr>
        <p:spPr>
          <a:xfrm>
            <a:off x="541867" y="1759323"/>
            <a:ext cx="8111066" cy="4417109"/>
          </a:xfrm>
        </p:spPr>
        <p:txBody>
          <a:bodyPr>
            <a:noAutofit/>
          </a:bodyPr>
          <a:lstStyle/>
          <a:p>
            <a:pPr marL="533400" lvl="4" indent="-533400">
              <a:lnSpc>
                <a:spcPct val="90000"/>
              </a:lnSpc>
              <a:spcBef>
                <a:spcPts val="800"/>
              </a:spcBef>
              <a:buFont typeface="Wingdings" charset="2"/>
              <a:buChar char="§"/>
              <a:tabLst>
                <a:tab pos="452438" algn="l"/>
              </a:tabLst>
            </a:pPr>
            <a:r>
              <a:rPr lang="es-ES" sz="2200" dirty="0" smtClean="0"/>
              <a:t>El juego auto-dirigido o imaginativo es importante para el desarrollo social y emocional de la niñez</a:t>
            </a:r>
          </a:p>
          <a:p>
            <a:pPr marL="533400" lvl="4" indent="-533400">
              <a:lnSpc>
                <a:spcPct val="90000"/>
              </a:lnSpc>
              <a:spcBef>
                <a:spcPts val="800"/>
              </a:spcBef>
              <a:buFont typeface="Wingdings" charset="2"/>
              <a:buChar char="§"/>
              <a:tabLst>
                <a:tab pos="452438" algn="l"/>
              </a:tabLst>
            </a:pPr>
            <a:r>
              <a:rPr lang="es-ES" sz="2200" dirty="0" smtClean="0"/>
              <a:t>Noción de resiliencia individual &amp; de la comunidad</a:t>
            </a:r>
          </a:p>
          <a:p>
            <a:pPr marL="533400" lvl="4" indent="-533400">
              <a:lnSpc>
                <a:spcPct val="90000"/>
              </a:lnSpc>
              <a:spcBef>
                <a:spcPts val="800"/>
              </a:spcBef>
              <a:buFont typeface="Wingdings" charset="2"/>
              <a:buChar char="§"/>
              <a:tabLst>
                <a:tab pos="452438" algn="l"/>
              </a:tabLst>
            </a:pPr>
            <a:r>
              <a:rPr lang="es-ES" sz="2200" dirty="0" smtClean="0"/>
              <a:t>Dirigido al fortalecimiento de factores de protección y a la reducción del riesgo</a:t>
            </a:r>
          </a:p>
          <a:p>
            <a:pPr marL="533400" lvl="4" indent="-533400">
              <a:lnSpc>
                <a:spcPct val="90000"/>
              </a:lnSpc>
              <a:spcBef>
                <a:spcPts val="800"/>
              </a:spcBef>
              <a:buFont typeface="Wingdings" charset="2"/>
              <a:buChar char="§"/>
              <a:tabLst>
                <a:tab pos="452438" algn="l"/>
              </a:tabLst>
            </a:pPr>
            <a:r>
              <a:rPr lang="es-ES" sz="2200" dirty="0" smtClean="0"/>
              <a:t>Restaurar la normalidad</a:t>
            </a:r>
          </a:p>
          <a:p>
            <a:pPr marL="533400" lvl="4" indent="-533400">
              <a:lnSpc>
                <a:spcPct val="90000"/>
              </a:lnSpc>
              <a:spcBef>
                <a:spcPts val="800"/>
              </a:spcBef>
              <a:buFont typeface="Wingdings" charset="2"/>
              <a:buChar char="§"/>
            </a:pPr>
            <a:r>
              <a:rPr lang="es-ES" sz="2200" dirty="0" smtClean="0"/>
              <a:t>STOP (siglas en inglés) ofrece un marco de programa útil</a:t>
            </a:r>
          </a:p>
          <a:p>
            <a:pPr marL="812800" lvl="4" indent="-457200">
              <a:spcBef>
                <a:spcPts val="0"/>
              </a:spcBef>
              <a:buFont typeface="Lucida Grande"/>
              <a:buChar char="-"/>
            </a:pPr>
            <a:r>
              <a:rPr lang="es-ES" sz="2200" b="1" dirty="0" err="1" smtClean="0">
                <a:solidFill>
                  <a:srgbClr val="FF0000"/>
                </a:solidFill>
                <a:latin typeface="Corbel"/>
                <a:ea typeface="ヒラギノ角ゴ Pro W3" charset="0"/>
                <a:cs typeface="Corbel"/>
              </a:rPr>
              <a:t>S</a:t>
            </a:r>
            <a:r>
              <a:rPr lang="es-ES" sz="2200" dirty="0" err="1" smtClean="0">
                <a:latin typeface="Corbel"/>
                <a:ea typeface="ヒラギノ角ゴ Pro W3" charset="0"/>
                <a:cs typeface="Corbel"/>
              </a:rPr>
              <a:t>pace</a:t>
            </a:r>
            <a:r>
              <a:rPr lang="es-ES" sz="2200" dirty="0" smtClean="0">
                <a:latin typeface="Corbel"/>
                <a:ea typeface="ヒラギノ角ゴ Pro W3" charset="0"/>
                <a:cs typeface="Corbel"/>
              </a:rPr>
              <a:t> </a:t>
            </a:r>
            <a:r>
              <a:rPr lang="es-ES" sz="2200" i="1" dirty="0" smtClean="0">
                <a:latin typeface="Corbel"/>
                <a:ea typeface="ヒラギノ角ゴ Pro W3" charset="0"/>
                <a:cs typeface="Corbel"/>
              </a:rPr>
              <a:t>(Espacio)</a:t>
            </a:r>
          </a:p>
          <a:p>
            <a:pPr marL="812800" lvl="4" indent="-457200">
              <a:spcBef>
                <a:spcPts val="0"/>
              </a:spcBef>
              <a:buFont typeface="Lucida Grande"/>
              <a:buChar char="-"/>
            </a:pPr>
            <a:r>
              <a:rPr lang="es-ES" sz="2200" b="1" dirty="0" smtClean="0">
                <a:solidFill>
                  <a:srgbClr val="FF0000"/>
                </a:solidFill>
                <a:latin typeface="Corbel"/>
                <a:ea typeface="ヒラギノ角ゴ Pro W3" charset="0"/>
                <a:cs typeface="Corbel"/>
              </a:rPr>
              <a:t>T</a:t>
            </a:r>
            <a:r>
              <a:rPr lang="es-ES" sz="2200" dirty="0" smtClean="0">
                <a:latin typeface="Corbel"/>
                <a:ea typeface="ヒラギノ角ゴ Pro W3" charset="0"/>
                <a:cs typeface="Corbel"/>
              </a:rPr>
              <a:t>rust </a:t>
            </a:r>
            <a:r>
              <a:rPr lang="es-ES" sz="2200" i="1" dirty="0" smtClean="0">
                <a:latin typeface="Corbel"/>
                <a:ea typeface="ヒラギノ角ゴ Pro W3" charset="0"/>
                <a:cs typeface="Corbel"/>
              </a:rPr>
              <a:t>(Confianza)</a:t>
            </a:r>
          </a:p>
          <a:p>
            <a:pPr marL="812800" lvl="4" indent="-457200">
              <a:spcBef>
                <a:spcPts val="0"/>
              </a:spcBef>
              <a:buFont typeface="Lucida Grande"/>
              <a:buChar char="-"/>
            </a:pPr>
            <a:r>
              <a:rPr lang="es-ES" sz="2200" b="1" dirty="0" err="1" smtClean="0">
                <a:solidFill>
                  <a:srgbClr val="FF0000"/>
                </a:solidFill>
                <a:latin typeface="Corbel"/>
                <a:ea typeface="ヒラギノ角ゴ Pro W3" charset="0"/>
                <a:cs typeface="Corbel"/>
              </a:rPr>
              <a:t>O</a:t>
            </a:r>
            <a:r>
              <a:rPr lang="es-ES" sz="2200" dirty="0" err="1" smtClean="0">
                <a:latin typeface="Corbel"/>
                <a:ea typeface="ヒラギノ角ゴ Pro W3" charset="0"/>
                <a:cs typeface="Corbel"/>
              </a:rPr>
              <a:t>pportunities</a:t>
            </a:r>
            <a:r>
              <a:rPr lang="es-ES" sz="2200" dirty="0" smtClean="0">
                <a:latin typeface="Corbel"/>
                <a:ea typeface="ヒラギノ角ゴ Pro W3" charset="0"/>
                <a:cs typeface="Corbel"/>
              </a:rPr>
              <a:t> (</a:t>
            </a:r>
            <a:r>
              <a:rPr lang="es-ES" sz="2200" dirty="0" err="1" smtClean="0">
                <a:latin typeface="Corbel"/>
                <a:ea typeface="ヒラギノ角ゴ Pro W3" charset="0"/>
                <a:cs typeface="Corbel"/>
              </a:rPr>
              <a:t>for</a:t>
            </a:r>
            <a:r>
              <a:rPr lang="es-ES" sz="2200" dirty="0" smtClean="0">
                <a:latin typeface="Corbel"/>
                <a:ea typeface="ヒラギノ角ゴ Pro W3" charset="0"/>
                <a:cs typeface="Corbel"/>
              </a:rPr>
              <a:t> </a:t>
            </a:r>
            <a:r>
              <a:rPr lang="es-ES" sz="2200" dirty="0" err="1" smtClean="0">
                <a:latin typeface="Corbel"/>
                <a:ea typeface="ヒラギノ角ゴ Pro W3" charset="0"/>
                <a:cs typeface="Corbel"/>
              </a:rPr>
              <a:t>play</a:t>
            </a:r>
            <a:r>
              <a:rPr lang="es-ES" sz="2200" dirty="0" smtClean="0">
                <a:latin typeface="Corbel"/>
                <a:ea typeface="ヒラギノ角ゴ Pro W3" charset="0"/>
                <a:cs typeface="Corbel"/>
              </a:rPr>
              <a:t> and </a:t>
            </a:r>
            <a:r>
              <a:rPr lang="es-ES" sz="2200" dirty="0" err="1" smtClean="0">
                <a:latin typeface="Corbel"/>
                <a:ea typeface="ヒラギノ角ゴ Pro W3" charset="0"/>
                <a:cs typeface="Corbel"/>
              </a:rPr>
              <a:t>expression</a:t>
            </a:r>
            <a:r>
              <a:rPr lang="es-ES" sz="2200" dirty="0" smtClean="0">
                <a:latin typeface="Corbel"/>
                <a:ea typeface="ヒラギノ角ゴ Pro W3" charset="0"/>
                <a:cs typeface="Corbel"/>
              </a:rPr>
              <a:t>) </a:t>
            </a:r>
            <a:r>
              <a:rPr lang="es-ES" sz="2200" i="1" dirty="0" smtClean="0">
                <a:latin typeface="Corbel"/>
                <a:ea typeface="ヒラギノ角ゴ Pro W3" charset="0"/>
                <a:cs typeface="Corbel"/>
              </a:rPr>
              <a:t>(Oportunidades para jugar y expresarse)</a:t>
            </a:r>
          </a:p>
          <a:p>
            <a:pPr marL="812800" lvl="4" indent="-457200">
              <a:spcBef>
                <a:spcPts val="0"/>
              </a:spcBef>
              <a:buFont typeface="Lucida Grande"/>
              <a:buChar char="-"/>
            </a:pPr>
            <a:r>
              <a:rPr lang="es-ES" sz="2200" b="1" dirty="0" err="1" smtClean="0">
                <a:solidFill>
                  <a:srgbClr val="FF0000"/>
                </a:solidFill>
                <a:latin typeface="Corbel"/>
                <a:ea typeface="ヒラギノ角ゴ Pro W3" charset="0"/>
                <a:cs typeface="Corbel"/>
              </a:rPr>
              <a:t>P</a:t>
            </a:r>
            <a:r>
              <a:rPr lang="es-ES" sz="2200" dirty="0" err="1" smtClean="0">
                <a:latin typeface="Corbel"/>
                <a:ea typeface="ヒラギノ角ゴ Pro W3" charset="0"/>
                <a:cs typeface="Corbel"/>
              </a:rPr>
              <a:t>artnership</a:t>
            </a:r>
            <a:r>
              <a:rPr lang="es-ES" sz="2200" dirty="0" smtClean="0">
                <a:latin typeface="Corbel"/>
                <a:ea typeface="ヒラギノ角ゴ Pro W3" charset="0"/>
                <a:cs typeface="Corbel"/>
              </a:rPr>
              <a:t> </a:t>
            </a:r>
            <a:r>
              <a:rPr lang="es-ES" sz="2200" dirty="0" err="1" smtClean="0">
                <a:latin typeface="Corbel"/>
                <a:ea typeface="ヒラギノ角ゴ Pro W3" charset="0"/>
                <a:cs typeface="Corbel"/>
              </a:rPr>
              <a:t>with</a:t>
            </a:r>
            <a:r>
              <a:rPr lang="es-ES" sz="2200" dirty="0" smtClean="0">
                <a:latin typeface="Corbel"/>
                <a:ea typeface="ヒラギノ角ゴ Pro W3" charset="0"/>
                <a:cs typeface="Corbel"/>
              </a:rPr>
              <a:t> </a:t>
            </a:r>
            <a:r>
              <a:rPr lang="es-ES" sz="2200" dirty="0" err="1" smtClean="0">
                <a:latin typeface="Corbel"/>
                <a:ea typeface="ヒラギノ角ゴ Pro W3" charset="0"/>
                <a:cs typeface="Corbel"/>
              </a:rPr>
              <a:t>parents</a:t>
            </a:r>
            <a:r>
              <a:rPr lang="es-ES" sz="2200" dirty="0" smtClean="0">
                <a:latin typeface="Corbel"/>
                <a:ea typeface="ヒラギノ角ゴ Pro W3" charset="0"/>
                <a:cs typeface="Corbel"/>
              </a:rPr>
              <a:t>, </a:t>
            </a:r>
            <a:r>
              <a:rPr lang="es-ES" sz="2200" dirty="0" err="1" smtClean="0">
                <a:latin typeface="Corbel"/>
                <a:ea typeface="ヒラギノ角ゴ Pro W3" charset="0"/>
                <a:cs typeface="Corbel"/>
              </a:rPr>
              <a:t>carers</a:t>
            </a:r>
            <a:r>
              <a:rPr lang="es-ES" sz="2200" dirty="0" smtClean="0">
                <a:latin typeface="Corbel"/>
                <a:ea typeface="ヒラギノ角ゴ Pro W3" charset="0"/>
                <a:cs typeface="Corbel"/>
              </a:rPr>
              <a:t> and </a:t>
            </a:r>
            <a:r>
              <a:rPr lang="es-ES" sz="2200" dirty="0" err="1" smtClean="0">
                <a:latin typeface="Corbel"/>
                <a:ea typeface="ヒラギノ角ゴ Pro W3" charset="0"/>
                <a:cs typeface="Corbel"/>
              </a:rPr>
              <a:t>community</a:t>
            </a:r>
            <a:r>
              <a:rPr lang="es-ES" sz="2200" dirty="0" smtClean="0">
                <a:latin typeface="Corbel"/>
                <a:ea typeface="ヒラギノ角ゴ Pro W3" charset="0"/>
                <a:cs typeface="Corbel"/>
              </a:rPr>
              <a:t> </a:t>
            </a:r>
            <a:r>
              <a:rPr lang="es-ES" sz="2200" i="1" dirty="0" smtClean="0">
                <a:latin typeface="Corbel"/>
                <a:ea typeface="ヒラギノ角ゴ Pro W3" charset="0"/>
                <a:cs typeface="Corbel"/>
              </a:rPr>
              <a:t>(Alianza con padres, madres, cuidadores y la comunidad)</a:t>
            </a:r>
            <a:endParaRPr lang="es-ES" sz="2200" i="1" dirty="0">
              <a:latin typeface="Corbel"/>
              <a:ea typeface="ヒラギノ角ゴ Pro W3" charset="0"/>
              <a:cs typeface="Corbel"/>
            </a:endParaRPr>
          </a:p>
        </p:txBody>
      </p:sp>
    </p:spTree>
    <p:extLst>
      <p:ext uri="{BB962C8B-B14F-4D97-AF65-F5344CB8AC3E}">
        <p14:creationId xmlns:p14="http://schemas.microsoft.com/office/powerpoint/2010/main" val="372357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Beneficios de los CFS para el desarrollo del niño y la niña</a:t>
            </a:r>
            <a:endParaRPr lang="es-ES" dirty="0"/>
          </a:p>
        </p:txBody>
      </p:sp>
      <p:sp>
        <p:nvSpPr>
          <p:cNvPr id="3" name="Content Placeholder 2"/>
          <p:cNvSpPr>
            <a:spLocks noGrp="1"/>
          </p:cNvSpPr>
          <p:nvPr>
            <p:ph idx="1"/>
          </p:nvPr>
        </p:nvSpPr>
        <p:spPr/>
        <p:txBody>
          <a:bodyPr>
            <a:normAutofit fontScale="92500"/>
          </a:bodyPr>
          <a:lstStyle/>
          <a:p>
            <a:pPr>
              <a:lnSpc>
                <a:spcPct val="90000"/>
              </a:lnSpc>
              <a:spcBef>
                <a:spcPts val="1000"/>
              </a:spcBef>
            </a:pPr>
            <a:r>
              <a:rPr lang="es-ES" dirty="0" smtClean="0"/>
              <a:t>Relaciones de cuido con adultos cariñosos</a:t>
            </a:r>
          </a:p>
          <a:p>
            <a:pPr>
              <a:lnSpc>
                <a:spcPct val="90000"/>
              </a:lnSpc>
              <a:spcBef>
                <a:spcPts val="1000"/>
              </a:spcBef>
            </a:pPr>
            <a:r>
              <a:rPr lang="es-ES" dirty="0" smtClean="0"/>
              <a:t>Construir relaciones positivas con compañeros</a:t>
            </a:r>
          </a:p>
          <a:p>
            <a:pPr>
              <a:lnSpc>
                <a:spcPct val="90000"/>
              </a:lnSpc>
              <a:spcBef>
                <a:spcPts val="1000"/>
              </a:spcBef>
            </a:pPr>
            <a:r>
              <a:rPr lang="es-ES" dirty="0" smtClean="0"/>
              <a:t>Jugar para liberar el estrés</a:t>
            </a:r>
          </a:p>
          <a:p>
            <a:pPr>
              <a:lnSpc>
                <a:spcPct val="90000"/>
              </a:lnSpc>
              <a:spcBef>
                <a:spcPts val="1000"/>
              </a:spcBef>
            </a:pPr>
            <a:r>
              <a:rPr lang="es-ES" dirty="0" smtClean="0"/>
              <a:t>Expresar temor, tristeza, pérdida de seguridad</a:t>
            </a:r>
          </a:p>
          <a:p>
            <a:pPr>
              <a:lnSpc>
                <a:spcPct val="90000"/>
              </a:lnSpc>
              <a:spcBef>
                <a:spcPts val="1000"/>
              </a:spcBef>
            </a:pPr>
            <a:r>
              <a:rPr lang="es-ES" dirty="0" smtClean="0"/>
              <a:t>Generar resiliencia</a:t>
            </a:r>
          </a:p>
          <a:p>
            <a:pPr>
              <a:lnSpc>
                <a:spcPct val="90000"/>
              </a:lnSpc>
              <a:spcBef>
                <a:spcPts val="1000"/>
              </a:spcBef>
            </a:pPr>
            <a:r>
              <a:rPr lang="es-ES" dirty="0" smtClean="0"/>
              <a:t>Cambio de comportamiento</a:t>
            </a:r>
          </a:p>
          <a:p>
            <a:pPr>
              <a:lnSpc>
                <a:spcPct val="90000"/>
              </a:lnSpc>
              <a:spcBef>
                <a:spcPts val="1000"/>
              </a:spcBef>
            </a:pPr>
            <a:r>
              <a:rPr lang="es-ES" dirty="0" smtClean="0"/>
              <a:t>Mantener la cultura &amp; tradiciones</a:t>
            </a:r>
          </a:p>
          <a:p>
            <a:endParaRPr lang="en-GB" dirty="0" smtClean="0"/>
          </a:p>
          <a:p>
            <a:endParaRPr lang="en-GB" dirty="0" smtClean="0"/>
          </a:p>
          <a:p>
            <a:endParaRPr lang="en-GB" dirty="0"/>
          </a:p>
        </p:txBody>
      </p:sp>
    </p:spTree>
    <p:extLst>
      <p:ext uri="{BB962C8B-B14F-4D97-AF65-F5344CB8AC3E}">
        <p14:creationId xmlns:p14="http://schemas.microsoft.com/office/powerpoint/2010/main" val="3183683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Beneficios de Espacios CF - ejemplos</a:t>
            </a:r>
            <a:endParaRPr lang="es-ES" dirty="0"/>
          </a:p>
        </p:txBody>
      </p:sp>
      <p:sp>
        <p:nvSpPr>
          <p:cNvPr id="3" name="Content Placeholder 2"/>
          <p:cNvSpPr>
            <a:spLocks noGrp="1"/>
          </p:cNvSpPr>
          <p:nvPr>
            <p:ph idx="1"/>
          </p:nvPr>
        </p:nvSpPr>
        <p:spPr/>
        <p:txBody>
          <a:bodyPr>
            <a:normAutofit/>
          </a:bodyPr>
          <a:lstStyle/>
          <a:p>
            <a:pPr>
              <a:lnSpc>
                <a:spcPct val="90000"/>
              </a:lnSpc>
              <a:spcBef>
                <a:spcPts val="1400"/>
              </a:spcBef>
            </a:pPr>
            <a:r>
              <a:rPr lang="es-ES" dirty="0" smtClean="0"/>
              <a:t>Los facilitadores demuestran una conducta de cuido y respeto a los niños y niñas. Son modelos positivos &amp; ofrecen apoyo. </a:t>
            </a:r>
          </a:p>
          <a:p>
            <a:pPr>
              <a:lnSpc>
                <a:spcPct val="90000"/>
              </a:lnSpc>
              <a:spcBef>
                <a:spcPts val="1400"/>
              </a:spcBef>
            </a:pPr>
            <a:r>
              <a:rPr lang="es-ES" dirty="0" smtClean="0"/>
              <a:t>Las artes creativas </a:t>
            </a:r>
            <a:r>
              <a:rPr lang="es-ES" dirty="0" smtClean="0"/>
              <a:t>proveen la oportunidad de que los niños/niñas expresen tristeza</a:t>
            </a:r>
          </a:p>
          <a:p>
            <a:pPr>
              <a:lnSpc>
                <a:spcPct val="90000"/>
              </a:lnSpc>
              <a:spcBef>
                <a:spcPts val="1400"/>
              </a:spcBef>
            </a:pPr>
            <a:r>
              <a:rPr lang="es-ES" dirty="0" smtClean="0"/>
              <a:t>El deporte es importante para el control motor y la habilidad cognitiva. Reduce la ansiedad y los niveles de cortisol</a:t>
            </a:r>
            <a:endParaRPr lang="es-ES" dirty="0"/>
          </a:p>
        </p:txBody>
      </p:sp>
    </p:spTree>
    <p:extLst>
      <p:ext uri="{BB962C8B-B14F-4D97-AF65-F5344CB8AC3E}">
        <p14:creationId xmlns:p14="http://schemas.microsoft.com/office/powerpoint/2010/main" val="3733244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11783"/>
            <a:ext cx="8153400" cy="609600"/>
          </a:xfrm>
        </p:spPr>
        <p:txBody>
          <a:bodyPr>
            <a:noAutofit/>
          </a:bodyPr>
          <a:lstStyle/>
          <a:p>
            <a:r>
              <a:rPr lang="en-GB" sz="4600" dirty="0" smtClean="0"/>
              <a:t>¿</a:t>
            </a:r>
            <a:r>
              <a:rPr lang="es-ES" sz="4600" dirty="0" smtClean="0"/>
              <a:t>Para ti, q</a:t>
            </a:r>
            <a:r>
              <a:rPr lang="es-ES" sz="4600" dirty="0" smtClean="0"/>
              <a:t>ué es un Espacio Amigable para Niños y Niñas</a:t>
            </a:r>
            <a:r>
              <a:rPr lang="en-GB" sz="4600" dirty="0" smtClean="0"/>
              <a:t>? </a:t>
            </a:r>
            <a:endParaRPr lang="en-GB" sz="4600" dirty="0"/>
          </a:p>
        </p:txBody>
      </p:sp>
      <p:pic>
        <p:nvPicPr>
          <p:cNvPr id="5" name="Picture Placeholder 4" descr="CFS.North Darfur.IDP Camp. Jan 2007.jpg"/>
          <p:cNvPicPr>
            <a:picLocks noGrp="1" noChangeAspect="1"/>
          </p:cNvPicPr>
          <p:nvPr>
            <p:ph type="pic" idx="1"/>
          </p:nvPr>
        </p:nvPicPr>
        <p:blipFill>
          <a:blip r:embed="rId3">
            <a:extLst>
              <a:ext uri="{28A0092B-C50C-407E-A947-70E740481C1C}">
                <a14:useLocalDpi xmlns:a14="http://schemas.microsoft.com/office/drawing/2010/main" val="0"/>
              </a:ext>
            </a:extLst>
          </a:blip>
          <a:srcRect t="12980" b="12980"/>
          <a:stretch>
            <a:fillRect/>
          </a:stretch>
        </p:blipFill>
        <p:spPr/>
      </p:pic>
    </p:spTree>
    <p:extLst>
      <p:ext uri="{BB962C8B-B14F-4D97-AF65-F5344CB8AC3E}">
        <p14:creationId xmlns:p14="http://schemas.microsoft.com/office/powerpoint/2010/main" val="2911191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31615000"/>
              </p:ext>
            </p:extLst>
          </p:nvPr>
        </p:nvGraphicFramePr>
        <p:xfrm>
          <a:off x="1202265" y="931336"/>
          <a:ext cx="6739468" cy="4588934"/>
        </p:xfrm>
        <a:graphic>
          <a:graphicData uri="http://schemas.openxmlformats.org/drawingml/2006/table">
            <a:tbl>
              <a:tblPr firstRow="1" bandRow="1">
                <a:tableStyleId>{2D5ABB26-0587-4C30-8999-92F81FD0307C}</a:tableStyleId>
              </a:tblPr>
              <a:tblGrid>
                <a:gridCol w="3369734"/>
                <a:gridCol w="3369734"/>
              </a:tblGrid>
              <a:tr h="2294467">
                <a:tc>
                  <a:txBody>
                    <a:bodyPr/>
                    <a:lstStyle/>
                    <a:p>
                      <a:pPr algn="ctr"/>
                      <a:r>
                        <a:rPr lang="es-ES" sz="2400" baseline="0" noProof="0" dirty="0" smtClean="0"/>
                        <a:t>¿Cómo se ve? </a:t>
                      </a:r>
                      <a:endParaRPr lang="es-ES" sz="2400" noProof="0" dirty="0"/>
                    </a:p>
                  </a:txBody>
                  <a:tcPr>
                    <a:lnL w="57150" cap="flat" cmpd="sng" algn="ctr">
                      <a:solidFill>
                        <a:srgbClr val="FF6600"/>
                      </a:solidFill>
                      <a:prstDash val="solid"/>
                      <a:round/>
                      <a:headEnd type="none" w="med" len="med"/>
                      <a:tailEnd type="none" w="med" len="med"/>
                    </a:lnL>
                    <a:lnR w="57150" cap="flat" cmpd="sng" algn="ctr">
                      <a:solidFill>
                        <a:srgbClr val="FF6600"/>
                      </a:solidFill>
                      <a:prstDash val="solid"/>
                      <a:round/>
                      <a:headEnd type="none" w="med" len="med"/>
                      <a:tailEnd type="none" w="med" len="med"/>
                    </a:lnR>
                    <a:lnT w="57150" cap="flat" cmpd="sng" algn="ctr">
                      <a:solidFill>
                        <a:srgbClr val="FF6600"/>
                      </a:solidFill>
                      <a:prstDash val="solid"/>
                      <a:round/>
                      <a:headEnd type="none" w="med" len="med"/>
                      <a:tailEnd type="none" w="med" len="med"/>
                    </a:lnT>
                    <a:lnB w="57150" cap="flat" cmpd="sng" algn="ctr">
                      <a:solidFill>
                        <a:srgbClr val="FF6600"/>
                      </a:solidFill>
                      <a:prstDash val="solid"/>
                      <a:round/>
                      <a:headEnd type="none" w="med" len="med"/>
                      <a:tailEnd type="none" w="med" len="med"/>
                    </a:lnB>
                  </a:tcPr>
                </a:tc>
                <a:tc>
                  <a:txBody>
                    <a:bodyPr/>
                    <a:lstStyle/>
                    <a:p>
                      <a:pPr algn="ctr"/>
                      <a:r>
                        <a:rPr lang="es-ES" sz="2400" noProof="0" dirty="0" smtClean="0"/>
                        <a:t>¿Quienes son los niños/niñas dentro del espacio</a:t>
                      </a:r>
                      <a:r>
                        <a:rPr lang="es-ES" sz="2400" baseline="0" noProof="0" dirty="0" smtClean="0"/>
                        <a:t> (edad, género, raza, religión/etc.)? </a:t>
                      </a:r>
                      <a:endParaRPr lang="es-ES" sz="2400" noProof="0" dirty="0"/>
                    </a:p>
                  </a:txBody>
                  <a:tcPr>
                    <a:lnL w="57150" cap="flat" cmpd="sng" algn="ctr">
                      <a:solidFill>
                        <a:srgbClr val="FF6600"/>
                      </a:solidFill>
                      <a:prstDash val="solid"/>
                      <a:round/>
                      <a:headEnd type="none" w="med" len="med"/>
                      <a:tailEnd type="none" w="med" len="med"/>
                    </a:lnL>
                    <a:lnR w="57150" cap="flat" cmpd="sng" algn="ctr">
                      <a:solidFill>
                        <a:srgbClr val="FF6600"/>
                      </a:solidFill>
                      <a:prstDash val="solid"/>
                      <a:round/>
                      <a:headEnd type="none" w="med" len="med"/>
                      <a:tailEnd type="none" w="med" len="med"/>
                    </a:lnR>
                    <a:lnT w="57150" cap="flat" cmpd="sng" algn="ctr">
                      <a:solidFill>
                        <a:srgbClr val="FF6600"/>
                      </a:solidFill>
                      <a:prstDash val="solid"/>
                      <a:round/>
                      <a:headEnd type="none" w="med" len="med"/>
                      <a:tailEnd type="none" w="med" len="med"/>
                    </a:lnT>
                    <a:lnB w="57150" cap="flat" cmpd="sng" algn="ctr">
                      <a:solidFill>
                        <a:srgbClr val="FF6600"/>
                      </a:solidFill>
                      <a:prstDash val="solid"/>
                      <a:round/>
                      <a:headEnd type="none" w="med" len="med"/>
                      <a:tailEnd type="none" w="med" len="med"/>
                    </a:lnB>
                  </a:tcPr>
                </a:tc>
              </a:tr>
              <a:tr h="2294467">
                <a:tc>
                  <a:txBody>
                    <a:bodyPr/>
                    <a:lstStyle/>
                    <a:p>
                      <a:pPr algn="ctr"/>
                      <a:r>
                        <a:rPr lang="es-ES" sz="2400" noProof="0" dirty="0" smtClean="0"/>
                        <a:t>¿Quién</a:t>
                      </a:r>
                      <a:r>
                        <a:rPr lang="es-ES" sz="2400" baseline="0" noProof="0" dirty="0" smtClean="0"/>
                        <a:t> lo dirige</a:t>
                      </a:r>
                      <a:r>
                        <a:rPr lang="es-ES" sz="2400" noProof="0" dirty="0" smtClean="0"/>
                        <a:t>? </a:t>
                      </a:r>
                      <a:endParaRPr lang="es-ES" sz="2400" noProof="0" dirty="0"/>
                    </a:p>
                  </a:txBody>
                  <a:tcPr>
                    <a:lnL w="57150" cap="flat" cmpd="sng" algn="ctr">
                      <a:solidFill>
                        <a:srgbClr val="FF6600"/>
                      </a:solidFill>
                      <a:prstDash val="solid"/>
                      <a:round/>
                      <a:headEnd type="none" w="med" len="med"/>
                      <a:tailEnd type="none" w="med" len="med"/>
                    </a:lnL>
                    <a:lnR w="57150" cap="flat" cmpd="sng" algn="ctr">
                      <a:solidFill>
                        <a:srgbClr val="FF6600"/>
                      </a:solidFill>
                      <a:prstDash val="solid"/>
                      <a:round/>
                      <a:headEnd type="none" w="med" len="med"/>
                      <a:tailEnd type="none" w="med" len="med"/>
                    </a:lnR>
                    <a:lnT w="57150" cap="flat" cmpd="sng" algn="ctr">
                      <a:solidFill>
                        <a:srgbClr val="FF6600"/>
                      </a:solidFill>
                      <a:prstDash val="solid"/>
                      <a:round/>
                      <a:headEnd type="none" w="med" len="med"/>
                      <a:tailEnd type="none" w="med" len="med"/>
                    </a:lnT>
                    <a:lnB w="57150" cap="flat" cmpd="sng" algn="ctr">
                      <a:solidFill>
                        <a:srgbClr val="FF6600"/>
                      </a:solidFill>
                      <a:prstDash val="solid"/>
                      <a:round/>
                      <a:headEnd type="none" w="med" len="med"/>
                      <a:tailEnd type="none" w="med" len="med"/>
                    </a:lnB>
                  </a:tcPr>
                </a:tc>
                <a:tc>
                  <a:txBody>
                    <a:bodyPr/>
                    <a:lstStyle/>
                    <a:p>
                      <a:pPr algn="ctr"/>
                      <a:r>
                        <a:rPr lang="es-ES" sz="2400" kern="1200" noProof="0" dirty="0" smtClean="0">
                          <a:solidFill>
                            <a:schemeClr val="tx1"/>
                          </a:solidFill>
                          <a:effectLst/>
                          <a:latin typeface="+mn-lt"/>
                          <a:ea typeface="+mn-ea"/>
                          <a:cs typeface="+mn-cs"/>
                        </a:rPr>
                        <a:t>¿Qué hacen los niños</a:t>
                      </a:r>
                      <a:r>
                        <a:rPr lang="es-ES" sz="2400" kern="1200" baseline="0" noProof="0" dirty="0" smtClean="0">
                          <a:solidFill>
                            <a:schemeClr val="tx1"/>
                          </a:solidFill>
                          <a:effectLst/>
                          <a:latin typeface="+mn-lt"/>
                          <a:ea typeface="+mn-ea"/>
                          <a:cs typeface="+mn-cs"/>
                        </a:rPr>
                        <a:t> y niñas dentro del espacio?</a:t>
                      </a:r>
                    </a:p>
                  </a:txBody>
                  <a:tcPr>
                    <a:lnL w="57150" cap="flat" cmpd="sng" algn="ctr">
                      <a:solidFill>
                        <a:srgbClr val="FF6600"/>
                      </a:solidFill>
                      <a:prstDash val="solid"/>
                      <a:round/>
                      <a:headEnd type="none" w="med" len="med"/>
                      <a:tailEnd type="none" w="med" len="med"/>
                    </a:lnL>
                    <a:lnR w="57150" cap="flat" cmpd="sng" algn="ctr">
                      <a:solidFill>
                        <a:srgbClr val="FF6600"/>
                      </a:solidFill>
                      <a:prstDash val="solid"/>
                      <a:round/>
                      <a:headEnd type="none" w="med" len="med"/>
                      <a:tailEnd type="none" w="med" len="med"/>
                    </a:lnR>
                    <a:lnT w="57150" cap="flat" cmpd="sng" algn="ctr">
                      <a:solidFill>
                        <a:srgbClr val="FF6600"/>
                      </a:solidFill>
                      <a:prstDash val="solid"/>
                      <a:round/>
                      <a:headEnd type="none" w="med" len="med"/>
                      <a:tailEnd type="none" w="med" len="med"/>
                    </a:lnT>
                    <a:lnB w="57150" cap="flat" cmpd="sng" algn="ctr">
                      <a:solidFill>
                        <a:srgbClr val="FF66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46390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smtClean="0"/>
              <a:t>Ilusión de Mancha</a:t>
            </a:r>
            <a:endParaRPr lang="es-ES" dirty="0"/>
          </a:p>
        </p:txBody>
      </p:sp>
      <p:pic>
        <p:nvPicPr>
          <p:cNvPr id="4" name="Picture 3"/>
          <p:cNvPicPr>
            <a:picLocks noChangeAspect="1"/>
          </p:cNvPicPr>
          <p:nvPr/>
        </p:nvPicPr>
        <p:blipFill>
          <a:blip r:embed="rId3"/>
          <a:stretch>
            <a:fillRect/>
          </a:stretch>
        </p:blipFill>
        <p:spPr>
          <a:xfrm>
            <a:off x="5075762" y="2374900"/>
            <a:ext cx="2616200" cy="3733800"/>
          </a:xfrm>
          <a:prstGeom prst="rect">
            <a:avLst/>
          </a:prstGeom>
        </p:spPr>
      </p:pic>
      <p:pic>
        <p:nvPicPr>
          <p:cNvPr id="5" name="Picture 4"/>
          <p:cNvPicPr>
            <a:picLocks noChangeAspect="1"/>
          </p:cNvPicPr>
          <p:nvPr/>
        </p:nvPicPr>
        <p:blipFill>
          <a:blip r:embed="rId4"/>
          <a:stretch>
            <a:fillRect/>
          </a:stretch>
        </p:blipFill>
        <p:spPr>
          <a:xfrm>
            <a:off x="1278477" y="2374900"/>
            <a:ext cx="2590800" cy="3733800"/>
          </a:xfrm>
          <a:prstGeom prst="rect">
            <a:avLst/>
          </a:prstGeom>
        </p:spPr>
      </p:pic>
    </p:spTree>
    <p:extLst>
      <p:ext uri="{BB962C8B-B14F-4D97-AF65-F5344CB8AC3E}">
        <p14:creationId xmlns:p14="http://schemas.microsoft.com/office/powerpoint/2010/main" val="601259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a:bodyPr>
          <a:lstStyle/>
          <a:p>
            <a:r>
              <a:rPr lang="es-ES" smtClean="0"/>
              <a:t>Prejuicios y </a:t>
            </a:r>
            <a:r>
              <a:rPr lang="es-ES" smtClean="0"/>
              <a:t>conceptos erróneos</a:t>
            </a:r>
            <a:endParaRPr lang="es-ES"/>
          </a:p>
        </p:txBody>
      </p:sp>
      <p:sp>
        <p:nvSpPr>
          <p:cNvPr id="3" name="Content Placeholder 2"/>
          <p:cNvSpPr>
            <a:spLocks noGrp="1"/>
          </p:cNvSpPr>
          <p:nvPr>
            <p:ph idx="1"/>
          </p:nvPr>
        </p:nvSpPr>
        <p:spPr/>
        <p:txBody>
          <a:bodyPr>
            <a:normAutofit fontScale="92500"/>
          </a:bodyPr>
          <a:lstStyle/>
          <a:p>
            <a:pPr>
              <a:spcBef>
                <a:spcPts val="200"/>
              </a:spcBef>
              <a:buFont typeface="Arial"/>
              <a:buChar char="•"/>
            </a:pPr>
            <a:r>
              <a:rPr lang="es-ES" dirty="0" smtClean="0"/>
              <a:t>Quién</a:t>
            </a:r>
            <a:r>
              <a:rPr lang="es-ES" dirty="0" smtClean="0"/>
              <a:t> – participa: </a:t>
            </a:r>
          </a:p>
          <a:p>
            <a:pPr marL="812800" lvl="4" indent="-457200">
              <a:spcBef>
                <a:spcPts val="0"/>
              </a:spcBef>
              <a:buFont typeface="Lucida Grande"/>
              <a:buChar char="-"/>
            </a:pPr>
            <a:r>
              <a:rPr lang="es-ES" sz="2600" dirty="0" smtClean="0">
                <a:latin typeface="Corbel"/>
                <a:ea typeface="ヒラギノ角ゴ Pro W3" charset="0"/>
                <a:cs typeface="Corbel"/>
              </a:rPr>
              <a:t>Capaces</a:t>
            </a:r>
            <a:r>
              <a:rPr lang="es-ES" sz="2600" dirty="0" smtClean="0">
                <a:latin typeface="Corbel"/>
                <a:ea typeface="ヒラギノ角ゴ Pro W3" charset="0"/>
                <a:cs typeface="Corbel"/>
              </a:rPr>
              <a:t>, 6 – 12 años, niñas y niños, más accesible</a:t>
            </a:r>
          </a:p>
          <a:p>
            <a:pPr marL="342900" lvl="4" indent="-342900">
              <a:spcBef>
                <a:spcPts val="200"/>
              </a:spcBef>
              <a:buFont typeface="Arial"/>
              <a:buChar char="•"/>
            </a:pPr>
            <a:r>
              <a:rPr lang="es-ES" sz="3000" dirty="0" smtClean="0"/>
              <a:t>Quién</a:t>
            </a:r>
            <a:r>
              <a:rPr lang="es-ES" sz="3000" dirty="0" smtClean="0"/>
              <a:t> – anima: </a:t>
            </a:r>
          </a:p>
          <a:p>
            <a:pPr marL="812800" lvl="4" indent="-457200">
              <a:spcBef>
                <a:spcPts val="0"/>
              </a:spcBef>
              <a:buFont typeface="Lucida Grande"/>
              <a:buChar char="-"/>
            </a:pPr>
            <a:r>
              <a:rPr lang="es-ES" sz="2600" dirty="0" smtClean="0">
                <a:solidFill>
                  <a:srgbClr val="174576"/>
                </a:solidFill>
                <a:latin typeface="Corbel"/>
                <a:ea typeface="ヒラギノ角ゴ Pro W3" charset="0"/>
                <a:cs typeface="Corbel"/>
              </a:rPr>
              <a:t>Mujeres adultas</a:t>
            </a:r>
            <a:r>
              <a:rPr lang="es-ES" sz="2600" dirty="0" smtClean="0">
                <a:solidFill>
                  <a:srgbClr val="174576"/>
                </a:solidFill>
                <a:latin typeface="Corbel"/>
                <a:ea typeface="ヒラギノ角ゴ Pro W3" charset="0"/>
                <a:cs typeface="Corbel"/>
              </a:rPr>
              <a:t> </a:t>
            </a:r>
          </a:p>
          <a:p>
            <a:pPr>
              <a:spcBef>
                <a:spcPts val="200"/>
              </a:spcBef>
              <a:buFont typeface="Arial"/>
              <a:buChar char="•"/>
            </a:pPr>
            <a:r>
              <a:rPr lang="es-ES" dirty="0" smtClean="0"/>
              <a:t>Qué</a:t>
            </a:r>
            <a:r>
              <a:rPr lang="es-ES" dirty="0" smtClean="0"/>
              <a:t>: </a:t>
            </a:r>
          </a:p>
          <a:p>
            <a:pPr marL="812800" lvl="4" indent="-457200">
              <a:spcBef>
                <a:spcPts val="0"/>
              </a:spcBef>
              <a:buFont typeface="Lucida Grande"/>
              <a:buChar char="-"/>
            </a:pPr>
            <a:r>
              <a:rPr lang="es-ES" sz="2600" dirty="0" smtClean="0">
                <a:solidFill>
                  <a:srgbClr val="174576"/>
                </a:solidFill>
                <a:latin typeface="Corbel"/>
                <a:ea typeface="ヒラギノ角ゴ Pro W3" charset="0"/>
                <a:cs typeface="Corbel"/>
              </a:rPr>
              <a:t>Juego</a:t>
            </a:r>
            <a:r>
              <a:rPr lang="es-ES" sz="2600" dirty="0" smtClean="0">
                <a:solidFill>
                  <a:srgbClr val="174576"/>
                </a:solidFill>
                <a:latin typeface="Corbel"/>
                <a:ea typeface="ヒラギノ角ゴ Pro W3" charset="0"/>
                <a:cs typeface="Corbel"/>
              </a:rPr>
              <a:t> (incluyendo deportes, cantar, bailar y dibujar) y actividades educativas (ejemplo:  </a:t>
            </a:r>
            <a:r>
              <a:rPr lang="es-ES" sz="2600" dirty="0" smtClean="0">
                <a:solidFill>
                  <a:srgbClr val="174576"/>
                </a:solidFill>
                <a:latin typeface="Corbel"/>
                <a:ea typeface="ヒラギノ角ゴ Pro W3" charset="0"/>
                <a:cs typeface="Corbel"/>
              </a:rPr>
              <a:t>lectura</a:t>
            </a:r>
            <a:r>
              <a:rPr lang="es-ES" sz="2600" dirty="0" smtClean="0">
                <a:solidFill>
                  <a:srgbClr val="174576"/>
                </a:solidFill>
                <a:latin typeface="Corbel"/>
                <a:ea typeface="ヒラギノ角ゴ Pro W3" charset="0"/>
                <a:cs typeface="Corbel"/>
              </a:rPr>
              <a:t>)</a:t>
            </a:r>
          </a:p>
          <a:p>
            <a:pPr marL="342900" lvl="4" indent="-342900">
              <a:spcBef>
                <a:spcPts val="200"/>
              </a:spcBef>
              <a:buFont typeface="Arial"/>
              <a:buChar char="•"/>
            </a:pPr>
            <a:r>
              <a:rPr lang="es-ES" sz="3000" dirty="0" smtClean="0"/>
              <a:t>Dónde</a:t>
            </a:r>
            <a:r>
              <a:rPr lang="es-ES" sz="3000" dirty="0" smtClean="0"/>
              <a:t>: </a:t>
            </a:r>
          </a:p>
          <a:p>
            <a:pPr marL="812800" lvl="4" indent="-457200">
              <a:spcBef>
                <a:spcPts val="0"/>
              </a:spcBef>
              <a:buFont typeface="Lucida Grande"/>
              <a:buChar char="-"/>
            </a:pPr>
            <a:r>
              <a:rPr lang="es-ES" sz="2600" dirty="0" smtClean="0">
                <a:solidFill>
                  <a:srgbClr val="174576"/>
                </a:solidFill>
                <a:latin typeface="Corbel"/>
                <a:ea typeface="ヒラギノ角ゴ Pro W3" charset="0"/>
                <a:cs typeface="Corbel"/>
              </a:rPr>
              <a:t>En carpas edificadas para la ocasión</a:t>
            </a:r>
            <a:endParaRPr lang="es-ES" sz="2600" dirty="0">
              <a:solidFill>
                <a:srgbClr val="174576"/>
              </a:solidFill>
              <a:latin typeface="Corbel"/>
              <a:ea typeface="ヒラギノ角ゴ Pro W3" charset="0"/>
              <a:cs typeface="Corbel"/>
            </a:endParaRPr>
          </a:p>
        </p:txBody>
      </p:sp>
    </p:spTree>
    <p:extLst>
      <p:ext uri="{BB962C8B-B14F-4D97-AF65-F5344CB8AC3E}">
        <p14:creationId xmlns:p14="http://schemas.microsoft.com/office/powerpoint/2010/main" val="493922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t>Diversas formas de CFS en distintos contextos – actividades incluyen…</a:t>
            </a:r>
            <a:endParaRPr lang="es-ES" b="1" dirty="0"/>
          </a:p>
        </p:txBody>
      </p:sp>
      <p:sp>
        <p:nvSpPr>
          <p:cNvPr id="3" name="Content Placeholder 2"/>
          <p:cNvSpPr>
            <a:spLocks noGrp="1"/>
          </p:cNvSpPr>
          <p:nvPr>
            <p:ph idx="1"/>
          </p:nvPr>
        </p:nvSpPr>
        <p:spPr>
          <a:xfrm>
            <a:off x="558800" y="1949823"/>
            <a:ext cx="8178800" cy="4569509"/>
          </a:xfrm>
        </p:spPr>
        <p:txBody>
          <a:bodyPr>
            <a:normAutofit fontScale="85000" lnSpcReduction="10000"/>
          </a:bodyPr>
          <a:lstStyle/>
          <a:p>
            <a:pPr defTabSz="457200">
              <a:lnSpc>
                <a:spcPct val="110000"/>
              </a:lnSpc>
              <a:spcBef>
                <a:spcPts val="0"/>
              </a:spcBef>
              <a:buClr>
                <a:srgbClr val="FF6600"/>
              </a:buClr>
              <a:buSzTx/>
              <a:defRPr/>
            </a:pPr>
            <a:r>
              <a:rPr lang="es-ES" sz="3200" dirty="0" smtClean="0">
                <a:solidFill>
                  <a:schemeClr val="tx1"/>
                </a:solidFill>
              </a:rPr>
              <a:t>Actividades de juego &amp; educativas</a:t>
            </a:r>
          </a:p>
          <a:p>
            <a:pPr defTabSz="457200">
              <a:lnSpc>
                <a:spcPct val="110000"/>
              </a:lnSpc>
              <a:spcBef>
                <a:spcPts val="0"/>
              </a:spcBef>
              <a:buClr>
                <a:srgbClr val="FF6600"/>
              </a:buClr>
              <a:buSzTx/>
              <a:defRPr/>
            </a:pPr>
            <a:r>
              <a:rPr lang="es-ES" sz="3200" dirty="0" smtClean="0">
                <a:solidFill>
                  <a:schemeClr val="tx1"/>
                </a:solidFill>
              </a:rPr>
              <a:t>Fundamentos para </a:t>
            </a:r>
            <a:r>
              <a:rPr lang="es-ES" sz="3200" dirty="0" smtClean="0">
                <a:solidFill>
                  <a:schemeClr val="tx1"/>
                </a:solidFill>
              </a:rPr>
              <a:t>reiniciar la educación formal</a:t>
            </a:r>
          </a:p>
          <a:p>
            <a:pPr defTabSz="457200">
              <a:lnSpc>
                <a:spcPct val="110000"/>
              </a:lnSpc>
              <a:spcBef>
                <a:spcPts val="0"/>
              </a:spcBef>
              <a:buClr>
                <a:srgbClr val="FF6600"/>
              </a:buClr>
              <a:buSzTx/>
              <a:defRPr/>
            </a:pPr>
            <a:r>
              <a:rPr lang="es-ES" sz="3200" dirty="0" smtClean="0">
                <a:solidFill>
                  <a:schemeClr val="tx1"/>
                </a:solidFill>
              </a:rPr>
              <a:t>Educación informal &amp; reintegración de </a:t>
            </a:r>
            <a:r>
              <a:rPr lang="es-ES" sz="3200" dirty="0" err="1" smtClean="0">
                <a:solidFill>
                  <a:schemeClr val="tx1"/>
                </a:solidFill>
              </a:rPr>
              <a:t>vuln</a:t>
            </a:r>
            <a:r>
              <a:rPr lang="es-ES" sz="3200" dirty="0" smtClean="0">
                <a:solidFill>
                  <a:schemeClr val="tx1"/>
                </a:solidFill>
              </a:rPr>
              <a:t>.</a:t>
            </a:r>
          </a:p>
          <a:p>
            <a:pPr defTabSz="457200">
              <a:lnSpc>
                <a:spcPct val="110000"/>
              </a:lnSpc>
              <a:spcBef>
                <a:spcPts val="0"/>
              </a:spcBef>
              <a:buClr>
                <a:srgbClr val="FF6600"/>
              </a:buClr>
              <a:buSzTx/>
              <a:defRPr/>
            </a:pPr>
            <a:r>
              <a:rPr lang="es-ES" sz="3200" dirty="0" smtClean="0">
                <a:solidFill>
                  <a:schemeClr val="tx1"/>
                </a:solidFill>
              </a:rPr>
              <a:t>Actividad de medios de vida</a:t>
            </a:r>
          </a:p>
          <a:p>
            <a:pPr defTabSz="457200">
              <a:lnSpc>
                <a:spcPct val="110000"/>
              </a:lnSpc>
              <a:spcBef>
                <a:spcPts val="0"/>
              </a:spcBef>
              <a:buClr>
                <a:srgbClr val="FF6600"/>
              </a:buClr>
              <a:buSzTx/>
              <a:defRPr/>
            </a:pPr>
            <a:r>
              <a:rPr lang="es-ES" sz="3200" dirty="0" smtClean="0">
                <a:solidFill>
                  <a:schemeClr val="tx1"/>
                </a:solidFill>
              </a:rPr>
              <a:t>Habilidades de subsistencia y cambio de comportamiento</a:t>
            </a:r>
          </a:p>
          <a:p>
            <a:pPr defTabSz="457200">
              <a:lnSpc>
                <a:spcPct val="110000"/>
              </a:lnSpc>
              <a:spcBef>
                <a:spcPts val="0"/>
              </a:spcBef>
              <a:buClr>
                <a:srgbClr val="FF6600"/>
              </a:buClr>
              <a:buSzTx/>
              <a:defRPr/>
            </a:pPr>
            <a:r>
              <a:rPr lang="es-ES" sz="3200" dirty="0" smtClean="0">
                <a:solidFill>
                  <a:schemeClr val="tx1"/>
                </a:solidFill>
              </a:rPr>
              <a:t>Trabajo más amplio en temas como CP &amp; ECCD</a:t>
            </a:r>
          </a:p>
          <a:p>
            <a:pPr defTabSz="457200">
              <a:lnSpc>
                <a:spcPct val="110000"/>
              </a:lnSpc>
              <a:spcBef>
                <a:spcPts val="0"/>
              </a:spcBef>
              <a:buClr>
                <a:srgbClr val="FF6600"/>
              </a:buClr>
              <a:buSzTx/>
              <a:defRPr/>
            </a:pPr>
            <a:r>
              <a:rPr lang="es-ES" sz="3200" dirty="0" smtClean="0">
                <a:solidFill>
                  <a:schemeClr val="tx1"/>
                </a:solidFill>
              </a:rPr>
              <a:t>Esfuerzos en la preparación para desastres &amp; GRD</a:t>
            </a:r>
            <a:endParaRPr lang="es-ES" sz="3200" dirty="0" smtClean="0">
              <a:solidFill>
                <a:schemeClr val="tx1"/>
              </a:solidFill>
            </a:endParaRPr>
          </a:p>
          <a:p>
            <a:pPr defTabSz="457200">
              <a:lnSpc>
                <a:spcPct val="110000"/>
              </a:lnSpc>
              <a:spcBef>
                <a:spcPts val="0"/>
              </a:spcBef>
              <a:buClr>
                <a:srgbClr val="FF0000"/>
              </a:buClr>
              <a:buSzTx/>
              <a:buFont typeface="Lucida Grande"/>
              <a:buChar char="➔"/>
              <a:defRPr/>
            </a:pPr>
            <a:r>
              <a:rPr lang="es-ES" sz="3200" dirty="0" smtClean="0">
                <a:solidFill>
                  <a:schemeClr val="tx1"/>
                </a:solidFill>
              </a:rPr>
              <a:t>  También se puede usar en un contexto qu</a:t>
            </a:r>
            <a:r>
              <a:rPr lang="es-ES" sz="3200" dirty="0" smtClean="0">
                <a:solidFill>
                  <a:schemeClr val="tx1"/>
                </a:solidFill>
              </a:rPr>
              <a:t>e no sea de emergencias</a:t>
            </a:r>
            <a:endParaRPr lang="es-ES" sz="3200" dirty="0">
              <a:solidFill>
                <a:schemeClr val="tx1"/>
              </a:solidFill>
            </a:endParaRPr>
          </a:p>
        </p:txBody>
      </p:sp>
    </p:spTree>
    <p:extLst>
      <p:ext uri="{BB962C8B-B14F-4D97-AF65-F5344CB8AC3E}">
        <p14:creationId xmlns:p14="http://schemas.microsoft.com/office/powerpoint/2010/main" val="590562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467823" y="976959"/>
            <a:ext cx="8208353" cy="4070045"/>
            <a:chOff x="355077" y="1109134"/>
            <a:chExt cx="8433847" cy="4351865"/>
          </a:xfrm>
        </p:grpSpPr>
        <p:pic>
          <p:nvPicPr>
            <p:cNvPr id="2" name="Picture 1" descr="world_map.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077" y="1109134"/>
              <a:ext cx="8433847" cy="4351865"/>
            </a:xfrm>
            <a:prstGeom prst="rect">
              <a:avLst/>
            </a:prstGeom>
          </p:spPr>
        </p:pic>
        <p:sp>
          <p:nvSpPr>
            <p:cNvPr id="4" name="Rectangle 3"/>
            <p:cNvSpPr/>
            <p:nvPr/>
          </p:nvSpPr>
          <p:spPr>
            <a:xfrm>
              <a:off x="6282266" y="3098801"/>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4047075" y="3522135"/>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705594" y="3809990"/>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7399861" y="2692395"/>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2523108" y="3742267"/>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5215455" y="2607756"/>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252183" y="3115749"/>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Title 1"/>
          <p:cNvSpPr txBox="1">
            <a:spLocks/>
          </p:cNvSpPr>
          <p:nvPr/>
        </p:nvSpPr>
        <p:spPr>
          <a:xfrm>
            <a:off x="355077" y="295833"/>
            <a:ext cx="8433847" cy="1143000"/>
          </a:xfrm>
          <a:prstGeom prst="rect">
            <a:avLst/>
          </a:prstGeom>
        </p:spPr>
        <p:txBody>
          <a:bodyPr>
            <a:normAutofit fontScale="97500"/>
          </a:bodyPr>
          <a:lst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a:lstStyle>
          <a:p>
            <a:pPr algn="ctr"/>
            <a:r>
              <a:rPr lang="es-ES" b="1" dirty="0" smtClean="0"/>
              <a:t>Formas de CDS en diferentes contextos</a:t>
            </a:r>
            <a:endParaRPr lang="es-ES" b="1" dirty="0"/>
          </a:p>
        </p:txBody>
      </p:sp>
      <p:sp>
        <p:nvSpPr>
          <p:cNvPr id="3" name="TextBox 2"/>
          <p:cNvSpPr txBox="1"/>
          <p:nvPr/>
        </p:nvSpPr>
        <p:spPr>
          <a:xfrm>
            <a:off x="355077" y="5110940"/>
            <a:ext cx="8433847" cy="1754326"/>
          </a:xfrm>
          <a:prstGeom prst="rect">
            <a:avLst/>
          </a:prstGeom>
          <a:noFill/>
        </p:spPr>
        <p:txBody>
          <a:bodyPr wrap="square" rtlCol="0">
            <a:spAutoFit/>
          </a:bodyPr>
          <a:lstStyle/>
          <a:p>
            <a:pPr marL="171450" indent="-171450">
              <a:buFont typeface="Arial"/>
              <a:buChar char="•"/>
            </a:pPr>
            <a:r>
              <a:rPr lang="es-ES" dirty="0" smtClean="0"/>
              <a:t>¿Puedes adivinar dónde se encuentra</a:t>
            </a:r>
            <a:r>
              <a:rPr lang="es-ES" dirty="0" smtClean="0"/>
              <a:t> “</a:t>
            </a:r>
            <a:r>
              <a:rPr lang="es-ES" dirty="0" err="1" smtClean="0"/>
              <a:t>Zenin</a:t>
            </a:r>
            <a:r>
              <a:rPr lang="es-ES" dirty="0" smtClean="0"/>
              <a:t> </a:t>
            </a:r>
            <a:r>
              <a:rPr lang="es-ES" dirty="0" err="1" smtClean="0"/>
              <a:t>syugo</a:t>
            </a:r>
            <a:r>
              <a:rPr lang="es-ES" dirty="0" smtClean="0"/>
              <a:t>,” (“</a:t>
            </a:r>
            <a:r>
              <a:rPr lang="es-ES" dirty="0" smtClean="0"/>
              <a:t>todos reuniéndose</a:t>
            </a:r>
            <a:r>
              <a:rPr lang="es-ES" dirty="0" smtClean="0"/>
              <a:t>”)?</a:t>
            </a:r>
          </a:p>
          <a:p>
            <a:pPr marL="171450" indent="-171450">
              <a:buFont typeface="Arial"/>
              <a:buChar char="•"/>
            </a:pPr>
            <a:r>
              <a:rPr lang="es-ES" dirty="0" smtClean="0"/>
              <a:t>¿</a:t>
            </a:r>
            <a:r>
              <a:rPr lang="es-ES" dirty="0" err="1" smtClean="0"/>
              <a:t>Balae</a:t>
            </a:r>
            <a:r>
              <a:rPr lang="es-ES" dirty="0" smtClean="0"/>
              <a:t> </a:t>
            </a:r>
            <a:r>
              <a:rPr lang="es-ES" dirty="0" err="1" smtClean="0"/>
              <a:t>Ndronoa</a:t>
            </a:r>
            <a:r>
              <a:rPr lang="es-ES" dirty="0" smtClean="0"/>
              <a:t>? </a:t>
            </a:r>
          </a:p>
          <a:p>
            <a:pPr marL="171450" indent="-171450">
              <a:buFont typeface="Arial"/>
              <a:buChar char="•"/>
            </a:pPr>
            <a:r>
              <a:rPr lang="es-ES" dirty="0" smtClean="0"/>
              <a:t>¿ Centre </a:t>
            </a:r>
            <a:r>
              <a:rPr lang="es-ES" dirty="0" err="1" smtClean="0"/>
              <a:t>Sociaux</a:t>
            </a:r>
            <a:r>
              <a:rPr lang="es-ES" dirty="0" smtClean="0"/>
              <a:t> </a:t>
            </a:r>
            <a:r>
              <a:rPr lang="es-ES" dirty="0" err="1" smtClean="0"/>
              <a:t>Educatif</a:t>
            </a:r>
            <a:r>
              <a:rPr lang="es-ES" dirty="0" smtClean="0"/>
              <a:t> et </a:t>
            </a:r>
            <a:r>
              <a:rPr lang="es-ES" dirty="0" err="1" smtClean="0"/>
              <a:t>Récréatif</a:t>
            </a:r>
            <a:r>
              <a:rPr lang="es-ES" dirty="0" smtClean="0"/>
              <a:t>, </a:t>
            </a:r>
            <a:r>
              <a:rPr lang="es-ES" dirty="0" smtClean="0"/>
              <a:t>que significa</a:t>
            </a:r>
            <a:r>
              <a:rPr lang="es-ES" dirty="0" smtClean="0"/>
              <a:t>: Centros sociales, educativos y de recreación? </a:t>
            </a:r>
          </a:p>
          <a:p>
            <a:pPr marL="171450" indent="-171450">
              <a:buFont typeface="Arial"/>
              <a:buChar char="•"/>
            </a:pPr>
            <a:r>
              <a:rPr lang="es-ES" dirty="0" smtClean="0"/>
              <a:t>¿Dónde esta  ‘</a:t>
            </a:r>
            <a:r>
              <a:rPr lang="es-ES" dirty="0" err="1" smtClean="0"/>
              <a:t>Kusi</a:t>
            </a:r>
            <a:r>
              <a:rPr lang="es-ES" dirty="0" smtClean="0"/>
              <a:t> </a:t>
            </a:r>
            <a:r>
              <a:rPr lang="es-ES" dirty="0" err="1" smtClean="0"/>
              <a:t>Wasi</a:t>
            </a:r>
            <a:r>
              <a:rPr lang="es-ES" dirty="0" smtClean="0"/>
              <a:t>', que significa casa de gozo?</a:t>
            </a:r>
          </a:p>
          <a:p>
            <a:endParaRPr lang="en-US" dirty="0"/>
          </a:p>
        </p:txBody>
      </p:sp>
      <p:sp>
        <p:nvSpPr>
          <p:cNvPr id="14" name="Rectangle 13"/>
          <p:cNvSpPr/>
          <p:nvPr/>
        </p:nvSpPr>
        <p:spPr>
          <a:xfrm>
            <a:off x="2438446" y="4114796"/>
            <a:ext cx="101600" cy="135467"/>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7281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Principios</a:t>
            </a:r>
            <a:r>
              <a:rPr lang="en-GB" dirty="0" smtClean="0"/>
              <a:t> </a:t>
            </a:r>
            <a:r>
              <a:rPr lang="en-GB" dirty="0" err="1"/>
              <a:t>R</a:t>
            </a:r>
            <a:r>
              <a:rPr lang="en-GB" dirty="0" err="1" smtClean="0"/>
              <a:t>ectores</a:t>
            </a:r>
            <a:r>
              <a:rPr lang="en-GB" dirty="0" smtClean="0"/>
              <a:t> de </a:t>
            </a:r>
            <a:r>
              <a:rPr lang="en-GB" dirty="0" err="1"/>
              <a:t>E</a:t>
            </a:r>
            <a:r>
              <a:rPr lang="en-GB" dirty="0" err="1" smtClean="0"/>
              <a:t>spacios</a:t>
            </a:r>
            <a:r>
              <a:rPr lang="en-GB" dirty="0" smtClean="0"/>
              <a:t> CF</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3305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Objetivos de la Sesión</a:t>
            </a:r>
            <a:endParaRPr lang="es-ES" dirty="0"/>
          </a:p>
        </p:txBody>
      </p:sp>
      <p:sp>
        <p:nvSpPr>
          <p:cNvPr id="3" name="Content Placeholder 2"/>
          <p:cNvSpPr>
            <a:spLocks noGrp="1"/>
          </p:cNvSpPr>
          <p:nvPr>
            <p:ph idx="1"/>
          </p:nvPr>
        </p:nvSpPr>
        <p:spPr/>
        <p:txBody>
          <a:bodyPr>
            <a:normAutofit fontScale="85000" lnSpcReduction="10000"/>
          </a:bodyPr>
          <a:lstStyle/>
          <a:p>
            <a:pPr marL="0" indent="0">
              <a:lnSpc>
                <a:spcPct val="110000"/>
              </a:lnSpc>
              <a:spcBef>
                <a:spcPts val="1000"/>
              </a:spcBef>
              <a:buNone/>
            </a:pPr>
            <a:r>
              <a:rPr lang="es-ES" sz="3200" dirty="0" smtClean="0"/>
              <a:t>Al finalizar esta sesión, los participantes podrán…</a:t>
            </a:r>
            <a:endParaRPr lang="es-ES" sz="3200" dirty="0" smtClean="0"/>
          </a:p>
          <a:p>
            <a:pPr>
              <a:lnSpc>
                <a:spcPct val="110000"/>
              </a:lnSpc>
              <a:spcBef>
                <a:spcPts val="1000"/>
              </a:spcBef>
            </a:pPr>
            <a:r>
              <a:rPr lang="es-ES" sz="3100" dirty="0" smtClean="0"/>
              <a:t>Conocer los tres objeticos principales de los CFS</a:t>
            </a:r>
          </a:p>
          <a:p>
            <a:pPr>
              <a:lnSpc>
                <a:spcPct val="110000"/>
              </a:lnSpc>
              <a:spcBef>
                <a:spcPts val="1000"/>
              </a:spcBef>
            </a:pPr>
            <a:r>
              <a:rPr lang="es-ES" sz="3100" dirty="0" smtClean="0"/>
              <a:t>Conocer el marco de programas STOP para la resiliencia</a:t>
            </a:r>
          </a:p>
          <a:p>
            <a:pPr>
              <a:lnSpc>
                <a:spcPct val="110000"/>
              </a:lnSpc>
              <a:spcBef>
                <a:spcPts val="1000"/>
              </a:spcBef>
            </a:pPr>
            <a:r>
              <a:rPr lang="es-ES" sz="3100" dirty="0" smtClean="0"/>
              <a:t>Mencionar los cinco principios rectores de CFS</a:t>
            </a:r>
          </a:p>
          <a:p>
            <a:pPr>
              <a:lnSpc>
                <a:spcPct val="110000"/>
              </a:lnSpc>
              <a:spcBef>
                <a:spcPts val="1000"/>
              </a:spcBef>
            </a:pPr>
            <a:r>
              <a:rPr lang="es-ES" sz="3100" dirty="0" smtClean="0"/>
              <a:t>Identificar 5 acciones que habilitan el cumplimiento de los principios</a:t>
            </a:r>
          </a:p>
          <a:p>
            <a:endParaRPr lang="en-GB" dirty="0"/>
          </a:p>
        </p:txBody>
      </p:sp>
    </p:spTree>
    <p:extLst>
      <p:ext uri="{BB962C8B-B14F-4D97-AF65-F5344CB8AC3E}">
        <p14:creationId xmlns:p14="http://schemas.microsoft.com/office/powerpoint/2010/main" val="3345412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5511783"/>
            <a:ext cx="8677834" cy="609600"/>
          </a:xfrm>
        </p:spPr>
        <p:txBody>
          <a:bodyPr vert="horz" lIns="91440" tIns="45720" rIns="91440" bIns="45720" rtlCol="0" anchor="b" anchorCtr="0">
            <a:noAutofit/>
          </a:bodyPr>
          <a:lstStyle/>
          <a:p>
            <a:r>
              <a:rPr lang="es-ES" sz="4600" dirty="0" smtClean="0"/>
              <a:t>¿Cuáles son los principios rectores?</a:t>
            </a:r>
            <a:endParaRPr lang="es-ES" sz="4600" dirty="0"/>
          </a:p>
        </p:txBody>
      </p:sp>
      <p:pic>
        <p:nvPicPr>
          <p:cNvPr id="5" name="Picture Placeholder 4" descr="Gaza Children Attempt to Beat Guinness Record .July 2011.jpg"/>
          <p:cNvPicPr>
            <a:picLocks noGrp="1" noChangeAspect="1"/>
          </p:cNvPicPr>
          <p:nvPr>
            <p:ph type="pic" idx="1"/>
          </p:nvPr>
        </p:nvPicPr>
        <p:blipFill>
          <a:blip r:embed="rId3">
            <a:extLst>
              <a:ext uri="{28A0092B-C50C-407E-A947-70E740481C1C}">
                <a14:useLocalDpi xmlns:a14="http://schemas.microsoft.com/office/drawing/2010/main" val="0"/>
              </a:ext>
            </a:extLst>
          </a:blip>
          <a:srcRect t="14179" b="14179"/>
          <a:stretch>
            <a:fillRect/>
          </a:stretch>
        </p:blipFill>
        <p:spPr/>
      </p:pic>
    </p:spTree>
    <p:extLst>
      <p:ext uri="{BB962C8B-B14F-4D97-AF65-F5344CB8AC3E}">
        <p14:creationId xmlns:p14="http://schemas.microsoft.com/office/powerpoint/2010/main" val="4110554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Principios Rectores de Inter-Agencia</a:t>
            </a:r>
            <a:endParaRPr lang="es-ES" dirty="0"/>
          </a:p>
        </p:txBody>
      </p:sp>
      <p:sp>
        <p:nvSpPr>
          <p:cNvPr id="3" name="Content Placeholder 2"/>
          <p:cNvSpPr>
            <a:spLocks noGrp="1"/>
          </p:cNvSpPr>
          <p:nvPr>
            <p:ph idx="1"/>
          </p:nvPr>
        </p:nvSpPr>
        <p:spPr/>
        <p:txBody>
          <a:bodyPr>
            <a:normAutofit fontScale="85000" lnSpcReduction="20000"/>
          </a:bodyPr>
          <a:lstStyle/>
          <a:p>
            <a:pPr marL="514350" lvl="0" indent="-514350">
              <a:buFont typeface="+mj-ea"/>
              <a:buAutoNum type="circleNumDbPlain"/>
            </a:pPr>
            <a:r>
              <a:rPr lang="es-ES" dirty="0" smtClean="0"/>
              <a:t>Tomar un abordaje coordinado, inter-</a:t>
            </a:r>
            <a:r>
              <a:rPr lang="es-ES" dirty="0" err="1" smtClean="0"/>
              <a:t>agencial</a:t>
            </a:r>
            <a:r>
              <a:rPr lang="es-ES" dirty="0" smtClean="0"/>
              <a:t> y </a:t>
            </a:r>
            <a:r>
              <a:rPr lang="es-ES" dirty="0" err="1" smtClean="0"/>
              <a:t>multi</a:t>
            </a:r>
            <a:r>
              <a:rPr lang="es-ES" dirty="0" smtClean="0"/>
              <a:t>-sectorial</a:t>
            </a:r>
          </a:p>
          <a:p>
            <a:pPr marL="514350" lvl="0" indent="-514350">
              <a:buFont typeface="+mj-ea"/>
              <a:buAutoNum type="circleNumDbPlain"/>
            </a:pPr>
            <a:r>
              <a:rPr lang="es-ES" dirty="0" smtClean="0"/>
              <a:t>Usar los CFS como medio para movilizar la comunidad</a:t>
            </a:r>
          </a:p>
          <a:p>
            <a:pPr marL="514350" lvl="0" indent="-514350">
              <a:buFont typeface="+mj-ea"/>
              <a:buAutoNum type="circleNumDbPlain"/>
            </a:pPr>
            <a:r>
              <a:rPr lang="es-ES" dirty="0" smtClean="0"/>
              <a:t>Hacer que los CFS sean altamente inclusivos y no discriminatorios</a:t>
            </a:r>
          </a:p>
          <a:p>
            <a:pPr marL="514350" lvl="0" indent="-514350">
              <a:buFont typeface="+mj-ea"/>
              <a:buAutoNum type="circleNumDbPlain"/>
            </a:pPr>
            <a:r>
              <a:rPr lang="es-ES" dirty="0" smtClean="0"/>
              <a:t>Asegurar que los CFS sean seguros</a:t>
            </a:r>
          </a:p>
          <a:p>
            <a:pPr marL="514350" lvl="0" indent="-514350">
              <a:buFont typeface="+mj-ea"/>
              <a:buAutoNum type="circleNumDbPlain"/>
            </a:pPr>
            <a:r>
              <a:rPr lang="es-ES" dirty="0" smtClean="0"/>
              <a:t>Hacer que los CFS sean estimulantes, participativos y entornos de apoyo</a:t>
            </a:r>
          </a:p>
          <a:p>
            <a:endParaRPr lang="en-GB" dirty="0"/>
          </a:p>
        </p:txBody>
      </p:sp>
    </p:spTree>
    <p:extLst>
      <p:ext uri="{BB962C8B-B14F-4D97-AF65-F5344CB8AC3E}">
        <p14:creationId xmlns:p14="http://schemas.microsoft.com/office/powerpoint/2010/main" val="3041940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smtClean="0"/>
              <a:t>Acciones basadas en los principios </a:t>
            </a:r>
            <a:endParaRPr lang="es-E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lphaLcPeriod"/>
            </a:pPr>
            <a:r>
              <a:rPr lang="es-ES" dirty="0" smtClean="0"/>
              <a:t>Hacer una evaluación</a:t>
            </a:r>
          </a:p>
          <a:p>
            <a:pPr marL="514350" indent="-514350">
              <a:buFont typeface="+mj-lt"/>
              <a:buAutoNum type="alphaLcPeriod"/>
            </a:pPr>
            <a:r>
              <a:rPr lang="es-ES" dirty="0" smtClean="0"/>
              <a:t>Organice apoyos y servicios integrados</a:t>
            </a:r>
          </a:p>
          <a:p>
            <a:pPr marL="514350" indent="-514350">
              <a:buFont typeface="+mj-lt"/>
              <a:buAutoNum type="alphaLcPeriod"/>
            </a:pPr>
            <a:r>
              <a:rPr lang="es-ES" dirty="0" smtClean="0"/>
              <a:t>Provea capacitación continua y apoyo de seguimiento a los animadores y al personal</a:t>
            </a:r>
          </a:p>
          <a:p>
            <a:pPr marL="514350" indent="-514350">
              <a:buFont typeface="+mj-lt"/>
              <a:buAutoNum type="alphaLcPeriod"/>
            </a:pPr>
            <a:r>
              <a:rPr lang="es-ES" dirty="0" smtClean="0"/>
              <a:t>Monitoree y evalúe los programas de CFS</a:t>
            </a:r>
          </a:p>
          <a:p>
            <a:pPr marL="514350" indent="-514350">
              <a:buFont typeface="+mj-lt"/>
              <a:buAutoNum type="alphaLcPeriod"/>
            </a:pPr>
            <a:r>
              <a:rPr lang="es-ES" dirty="0" smtClean="0"/>
              <a:t>Haga la transición de cierre en una forma apropiada contextualmente </a:t>
            </a:r>
            <a:endParaRPr lang="es-ES" dirty="0"/>
          </a:p>
        </p:txBody>
      </p:sp>
    </p:spTree>
    <p:extLst>
      <p:ext uri="{BB962C8B-B14F-4D97-AF65-F5344CB8AC3E}">
        <p14:creationId xmlns:p14="http://schemas.microsoft.com/office/powerpoint/2010/main" val="1302083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Recursos</a:t>
            </a:r>
            <a:r>
              <a:rPr lang="en-GB" dirty="0" smtClean="0"/>
              <a:t> clave</a:t>
            </a:r>
            <a:endParaRPr lang="en-GB" dirty="0"/>
          </a:p>
        </p:txBody>
      </p:sp>
    </p:spTree>
    <p:extLst>
      <p:ext uri="{BB962C8B-B14F-4D97-AF65-F5344CB8AC3E}">
        <p14:creationId xmlns:p14="http://schemas.microsoft.com/office/powerpoint/2010/main" val="4149119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Recursos</a:t>
            </a:r>
            <a:r>
              <a:rPr lang="en-GB" dirty="0" smtClean="0"/>
              <a:t> clave</a:t>
            </a:r>
            <a:endParaRPr lang="en-GB" dirty="0"/>
          </a:p>
        </p:txBody>
      </p:sp>
      <p:sp>
        <p:nvSpPr>
          <p:cNvPr id="3" name="Content Placeholder 2"/>
          <p:cNvSpPr>
            <a:spLocks noGrp="1"/>
          </p:cNvSpPr>
          <p:nvPr>
            <p:ph idx="1"/>
          </p:nvPr>
        </p:nvSpPr>
        <p:spPr/>
        <p:txBody>
          <a:bodyPr>
            <a:normAutofit fontScale="62500" lnSpcReduction="20000"/>
          </a:bodyPr>
          <a:lstStyle/>
          <a:p>
            <a:pPr>
              <a:lnSpc>
                <a:spcPct val="110000"/>
              </a:lnSpc>
              <a:spcBef>
                <a:spcPts val="200"/>
              </a:spcBef>
            </a:pPr>
            <a:r>
              <a:rPr lang="en-GB" sz="2800" dirty="0" smtClean="0"/>
              <a:t>ICRC, </a:t>
            </a:r>
            <a:r>
              <a:rPr lang="en-GB" sz="2800" dirty="0" err="1" smtClean="0"/>
              <a:t>Código</a:t>
            </a:r>
            <a:r>
              <a:rPr lang="en-GB" sz="2800" dirty="0" smtClean="0"/>
              <a:t> de </a:t>
            </a:r>
            <a:r>
              <a:rPr lang="en-GB" sz="2800" dirty="0" err="1" smtClean="0"/>
              <a:t>conducta</a:t>
            </a:r>
            <a:endParaRPr lang="en-GB" sz="2800" dirty="0" smtClean="0"/>
          </a:p>
          <a:p>
            <a:pPr>
              <a:lnSpc>
                <a:spcPct val="110000"/>
              </a:lnSpc>
              <a:spcBef>
                <a:spcPts val="200"/>
              </a:spcBef>
            </a:pPr>
            <a:r>
              <a:rPr lang="en-GB" sz="2800" dirty="0" smtClean="0"/>
              <a:t>Good enough guide (</a:t>
            </a:r>
            <a:r>
              <a:rPr lang="en-GB" sz="2800" dirty="0" err="1" smtClean="0"/>
              <a:t>Guía</a:t>
            </a:r>
            <a:r>
              <a:rPr lang="en-GB" sz="2800" dirty="0" smtClean="0"/>
              <a:t> </a:t>
            </a:r>
            <a:r>
              <a:rPr lang="en-GB" sz="2800" dirty="0" err="1" smtClean="0"/>
              <a:t>bueno</a:t>
            </a:r>
            <a:r>
              <a:rPr lang="en-GB" sz="2800" dirty="0" smtClean="0"/>
              <a:t> </a:t>
            </a:r>
            <a:r>
              <a:rPr lang="en-GB" sz="2800" dirty="0" err="1" smtClean="0"/>
              <a:t>suficiente</a:t>
            </a:r>
            <a:r>
              <a:rPr lang="en-GB" sz="2800" dirty="0" smtClean="0"/>
              <a:t>)</a:t>
            </a:r>
            <a:endParaRPr lang="en-GB" sz="2800" dirty="0" smtClean="0"/>
          </a:p>
          <a:p>
            <a:pPr>
              <a:lnSpc>
                <a:spcPct val="110000"/>
              </a:lnSpc>
              <a:spcBef>
                <a:spcPts val="200"/>
              </a:spcBef>
            </a:pPr>
            <a:r>
              <a:rPr lang="en-GB" sz="2800" dirty="0" smtClean="0"/>
              <a:t>UNCRC </a:t>
            </a:r>
          </a:p>
          <a:p>
            <a:pPr>
              <a:lnSpc>
                <a:spcPct val="110000"/>
              </a:lnSpc>
              <a:spcBef>
                <a:spcPts val="200"/>
              </a:spcBef>
            </a:pPr>
            <a:r>
              <a:rPr lang="en-GB" sz="2800" dirty="0" smtClean="0"/>
              <a:t>IA, Guidelines for child friendly spaces in </a:t>
            </a:r>
            <a:r>
              <a:rPr lang="en-GB" sz="2800" dirty="0" smtClean="0"/>
              <a:t>emergencies (</a:t>
            </a:r>
            <a:r>
              <a:rPr lang="en-GB" sz="2800" dirty="0" err="1" smtClean="0"/>
              <a:t>Directrices</a:t>
            </a:r>
            <a:r>
              <a:rPr lang="en-GB" sz="2800" dirty="0" smtClean="0"/>
              <a:t> </a:t>
            </a:r>
            <a:r>
              <a:rPr lang="en-GB" sz="2800" dirty="0" err="1" smtClean="0"/>
              <a:t>para</a:t>
            </a:r>
            <a:r>
              <a:rPr lang="en-GB" sz="2800" dirty="0" smtClean="0"/>
              <a:t> </a:t>
            </a:r>
            <a:r>
              <a:rPr lang="en-GB" sz="2800" dirty="0" err="1" smtClean="0"/>
              <a:t>Espacios</a:t>
            </a:r>
            <a:r>
              <a:rPr lang="en-GB" sz="2800" dirty="0" smtClean="0"/>
              <a:t> </a:t>
            </a:r>
            <a:r>
              <a:rPr lang="en-GB" sz="2800" dirty="0" err="1" smtClean="0"/>
              <a:t>Amigables</a:t>
            </a:r>
            <a:r>
              <a:rPr lang="en-GB" sz="2800" dirty="0" smtClean="0"/>
              <a:t> </a:t>
            </a:r>
            <a:r>
              <a:rPr lang="en-GB" sz="2800" dirty="0" err="1" smtClean="0"/>
              <a:t>para</a:t>
            </a:r>
            <a:r>
              <a:rPr lang="en-GB" sz="2800" dirty="0" smtClean="0"/>
              <a:t> </a:t>
            </a:r>
            <a:r>
              <a:rPr lang="en-GB" sz="2800" dirty="0" err="1"/>
              <a:t>N</a:t>
            </a:r>
            <a:r>
              <a:rPr lang="en-GB" sz="2800" dirty="0" err="1" smtClean="0"/>
              <a:t>iños</a:t>
            </a:r>
            <a:r>
              <a:rPr lang="en-GB" sz="2800" dirty="0" smtClean="0"/>
              <a:t> y </a:t>
            </a:r>
            <a:r>
              <a:rPr lang="en-GB" sz="2800" dirty="0" err="1"/>
              <a:t>N</a:t>
            </a:r>
            <a:r>
              <a:rPr lang="en-GB" sz="2800" dirty="0" err="1" smtClean="0"/>
              <a:t>iñas</a:t>
            </a:r>
            <a:r>
              <a:rPr lang="en-GB" sz="2800" dirty="0" smtClean="0"/>
              <a:t> en </a:t>
            </a:r>
            <a:r>
              <a:rPr lang="en-GB" sz="2800" dirty="0" err="1"/>
              <a:t>E</a:t>
            </a:r>
            <a:r>
              <a:rPr lang="en-GB" sz="2800" dirty="0" err="1" smtClean="0"/>
              <a:t>mergencias</a:t>
            </a:r>
            <a:r>
              <a:rPr lang="en-GB" sz="2800" dirty="0" smtClean="0"/>
              <a:t>)</a:t>
            </a:r>
            <a:endParaRPr lang="en-GB" sz="2800" dirty="0" smtClean="0"/>
          </a:p>
          <a:p>
            <a:pPr>
              <a:lnSpc>
                <a:spcPct val="110000"/>
              </a:lnSpc>
              <a:spcBef>
                <a:spcPts val="200"/>
              </a:spcBef>
            </a:pPr>
            <a:r>
              <a:rPr lang="en-GB" sz="2800" dirty="0" smtClean="0"/>
              <a:t>CPWG, Minimum Standards for Child Protection in Humanitarian </a:t>
            </a:r>
            <a:r>
              <a:rPr lang="en-GB" sz="2800" dirty="0" smtClean="0"/>
              <a:t>Settings (</a:t>
            </a:r>
            <a:r>
              <a:rPr lang="en-GB" sz="2800" dirty="0" err="1" smtClean="0"/>
              <a:t>Estándares</a:t>
            </a:r>
            <a:r>
              <a:rPr lang="en-GB" sz="2800" dirty="0" smtClean="0"/>
              <a:t> </a:t>
            </a:r>
            <a:r>
              <a:rPr lang="en-GB" sz="2800" dirty="0" err="1" smtClean="0"/>
              <a:t>Mínimos</a:t>
            </a:r>
            <a:r>
              <a:rPr lang="en-GB" sz="2800" dirty="0" smtClean="0"/>
              <a:t> </a:t>
            </a:r>
            <a:r>
              <a:rPr lang="en-GB" sz="2800" dirty="0" err="1" smtClean="0"/>
              <a:t>para</a:t>
            </a:r>
            <a:r>
              <a:rPr lang="en-GB" sz="2800" dirty="0" smtClean="0"/>
              <a:t> la </a:t>
            </a:r>
            <a:r>
              <a:rPr lang="en-GB" sz="2800" dirty="0" err="1" smtClean="0"/>
              <a:t>Protección</a:t>
            </a:r>
            <a:r>
              <a:rPr lang="en-GB" sz="2800" dirty="0" smtClean="0"/>
              <a:t> de la </a:t>
            </a:r>
            <a:r>
              <a:rPr lang="en-GB" sz="2800" dirty="0" err="1" smtClean="0"/>
              <a:t>Niñez</a:t>
            </a:r>
            <a:r>
              <a:rPr lang="en-GB" sz="2800" dirty="0" smtClean="0"/>
              <a:t> en el </a:t>
            </a:r>
            <a:r>
              <a:rPr lang="en-GB" sz="2800" dirty="0" err="1" smtClean="0"/>
              <a:t>Contexto</a:t>
            </a:r>
            <a:r>
              <a:rPr lang="en-GB" sz="2800" dirty="0" smtClean="0"/>
              <a:t> </a:t>
            </a:r>
            <a:r>
              <a:rPr lang="en-GB" sz="2800" dirty="0" err="1" smtClean="0"/>
              <a:t>Humanitario</a:t>
            </a:r>
            <a:r>
              <a:rPr lang="en-GB" sz="2800" dirty="0" smtClean="0"/>
              <a:t>)</a:t>
            </a:r>
            <a:endParaRPr lang="en-GB" sz="2800" dirty="0" smtClean="0"/>
          </a:p>
          <a:p>
            <a:pPr>
              <a:lnSpc>
                <a:spcPct val="110000"/>
              </a:lnSpc>
              <a:spcBef>
                <a:spcPts val="200"/>
              </a:spcBef>
            </a:pPr>
            <a:r>
              <a:rPr lang="en-GB" sz="2800" dirty="0" smtClean="0"/>
              <a:t>Sphere </a:t>
            </a:r>
            <a:r>
              <a:rPr lang="en-GB" sz="2800" dirty="0" smtClean="0"/>
              <a:t>standards (</a:t>
            </a:r>
            <a:r>
              <a:rPr lang="en-GB" sz="2800" dirty="0" err="1" smtClean="0"/>
              <a:t>N</a:t>
            </a:r>
            <a:r>
              <a:rPr lang="en-GB" sz="2800" dirty="0" err="1" smtClean="0"/>
              <a:t>ormas</a:t>
            </a:r>
            <a:r>
              <a:rPr lang="en-GB" sz="2800" dirty="0" smtClean="0"/>
              <a:t> </a:t>
            </a:r>
            <a:r>
              <a:rPr lang="en-GB" sz="2800" dirty="0" err="1" smtClean="0"/>
              <a:t>Esfera</a:t>
            </a:r>
            <a:r>
              <a:rPr lang="en-GB" sz="2800" dirty="0" smtClean="0"/>
              <a:t>)</a:t>
            </a:r>
            <a:endParaRPr lang="en-GB" sz="2800" dirty="0" smtClean="0"/>
          </a:p>
          <a:p>
            <a:pPr>
              <a:lnSpc>
                <a:spcPct val="110000"/>
              </a:lnSpc>
              <a:spcBef>
                <a:spcPts val="200"/>
              </a:spcBef>
            </a:pPr>
            <a:r>
              <a:rPr lang="en-GB" sz="2800" dirty="0" smtClean="0"/>
              <a:t>INEE, </a:t>
            </a:r>
            <a:r>
              <a:rPr lang="en-GB" sz="2800" dirty="0" err="1" smtClean="0"/>
              <a:t>Guías</a:t>
            </a:r>
            <a:endParaRPr lang="en-GB" sz="2800" dirty="0" smtClean="0"/>
          </a:p>
          <a:p>
            <a:pPr>
              <a:lnSpc>
                <a:spcPct val="110000"/>
              </a:lnSpc>
              <a:spcBef>
                <a:spcPts val="200"/>
              </a:spcBef>
            </a:pPr>
            <a:r>
              <a:rPr lang="en-GB" sz="2800" dirty="0" smtClean="0"/>
              <a:t>Keeping </a:t>
            </a:r>
            <a:r>
              <a:rPr lang="en-GB" sz="2800" dirty="0" smtClean="0"/>
              <a:t>Children Safe </a:t>
            </a:r>
            <a:r>
              <a:rPr lang="en-GB" sz="2800" dirty="0" smtClean="0"/>
              <a:t>Toolkit (</a:t>
            </a:r>
            <a:r>
              <a:rPr lang="en-GB" sz="2800" dirty="0" err="1" smtClean="0"/>
              <a:t>Herramienta</a:t>
            </a:r>
            <a:r>
              <a:rPr lang="en-GB" sz="2800" dirty="0"/>
              <a:t> </a:t>
            </a:r>
            <a:r>
              <a:rPr lang="en-GB" sz="2800" dirty="0" err="1" smtClean="0"/>
              <a:t>para</a:t>
            </a:r>
            <a:r>
              <a:rPr lang="en-GB" sz="2800" dirty="0" smtClean="0"/>
              <a:t> </a:t>
            </a:r>
            <a:r>
              <a:rPr lang="en-GB" sz="2800" dirty="0" err="1" smtClean="0"/>
              <a:t>Manetener</a:t>
            </a:r>
            <a:r>
              <a:rPr lang="en-GB" sz="2800" dirty="0" smtClean="0"/>
              <a:t> a </a:t>
            </a:r>
            <a:r>
              <a:rPr lang="en-GB" sz="2800" dirty="0" err="1"/>
              <a:t>N</a:t>
            </a:r>
            <a:r>
              <a:rPr lang="en-GB" sz="2800" dirty="0" err="1" smtClean="0"/>
              <a:t>iños</a:t>
            </a:r>
            <a:r>
              <a:rPr lang="en-GB" sz="2800" dirty="0" smtClean="0"/>
              <a:t> y </a:t>
            </a:r>
            <a:r>
              <a:rPr lang="en-GB" sz="2800" dirty="0" err="1"/>
              <a:t>N</a:t>
            </a:r>
            <a:r>
              <a:rPr lang="en-GB" sz="2800" dirty="0" err="1" smtClean="0"/>
              <a:t>iñas</a:t>
            </a:r>
            <a:r>
              <a:rPr lang="en-GB" sz="2800" dirty="0" smtClean="0"/>
              <a:t> </a:t>
            </a:r>
            <a:r>
              <a:rPr lang="en-GB" sz="2800" dirty="0" err="1"/>
              <a:t>S</a:t>
            </a:r>
            <a:r>
              <a:rPr lang="en-GB" sz="2800" dirty="0" err="1" smtClean="0"/>
              <a:t>eguros</a:t>
            </a:r>
            <a:r>
              <a:rPr lang="en-GB" sz="2800" dirty="0" smtClean="0"/>
              <a:t>)</a:t>
            </a:r>
            <a:endParaRPr lang="en-GB" sz="2800" dirty="0" smtClean="0"/>
          </a:p>
          <a:p>
            <a:pPr>
              <a:lnSpc>
                <a:spcPct val="110000"/>
              </a:lnSpc>
              <a:spcBef>
                <a:spcPts val="200"/>
              </a:spcBef>
            </a:pPr>
            <a:r>
              <a:rPr lang="en-GB" sz="2800" dirty="0" smtClean="0"/>
              <a:t>SC Practice Standards in Child </a:t>
            </a:r>
            <a:r>
              <a:rPr lang="en-GB" sz="2800" dirty="0" smtClean="0"/>
              <a:t>Participation (</a:t>
            </a:r>
            <a:r>
              <a:rPr lang="en-GB" sz="2800" dirty="0" err="1" smtClean="0"/>
              <a:t>Estándares</a:t>
            </a:r>
            <a:r>
              <a:rPr lang="en-GB" sz="2800" dirty="0" smtClean="0"/>
              <a:t> de </a:t>
            </a:r>
            <a:r>
              <a:rPr lang="en-GB" sz="2800" dirty="0" err="1" smtClean="0"/>
              <a:t>Practica</a:t>
            </a:r>
            <a:r>
              <a:rPr lang="en-GB" sz="2800" dirty="0" smtClean="0"/>
              <a:t> de SC </a:t>
            </a:r>
            <a:r>
              <a:rPr lang="en-GB" sz="2800" dirty="0" err="1" smtClean="0"/>
              <a:t>para</a:t>
            </a:r>
            <a:r>
              <a:rPr lang="en-GB" sz="2800" dirty="0" smtClean="0"/>
              <a:t> la </a:t>
            </a:r>
            <a:r>
              <a:rPr lang="en-GB" sz="2800" dirty="0" err="1"/>
              <a:t>P</a:t>
            </a:r>
            <a:r>
              <a:rPr lang="en-GB" sz="2800" dirty="0" err="1" smtClean="0"/>
              <a:t>articipación</a:t>
            </a:r>
            <a:r>
              <a:rPr lang="en-GB" sz="2800" dirty="0" smtClean="0"/>
              <a:t> de </a:t>
            </a:r>
            <a:r>
              <a:rPr lang="en-GB" sz="2800" dirty="0" err="1"/>
              <a:t>N</a:t>
            </a:r>
            <a:r>
              <a:rPr lang="en-GB" sz="2800" dirty="0" err="1" smtClean="0"/>
              <a:t>iños</a:t>
            </a:r>
            <a:r>
              <a:rPr lang="en-GB" sz="2800" dirty="0" smtClean="0"/>
              <a:t> y </a:t>
            </a:r>
            <a:r>
              <a:rPr lang="en-GB" sz="2800" dirty="0" err="1"/>
              <a:t>N</a:t>
            </a:r>
            <a:r>
              <a:rPr lang="en-GB" sz="2800" dirty="0" err="1" smtClean="0"/>
              <a:t>iñas</a:t>
            </a:r>
            <a:r>
              <a:rPr lang="en-GB" sz="2800" dirty="0" smtClean="0"/>
              <a:t>) </a:t>
            </a:r>
            <a:endParaRPr lang="en-GB" sz="2800" dirty="0" smtClean="0"/>
          </a:p>
          <a:p>
            <a:endParaRPr lang="en-GB" sz="2800" dirty="0"/>
          </a:p>
        </p:txBody>
      </p:sp>
    </p:spTree>
    <p:extLst>
      <p:ext uri="{BB962C8B-B14F-4D97-AF65-F5344CB8AC3E}">
        <p14:creationId xmlns:p14="http://schemas.microsoft.com/office/powerpoint/2010/main" val="4000965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Recap</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37027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err="1" smtClean="0"/>
              <a:t>Recap</a:t>
            </a:r>
            <a:r>
              <a:rPr lang="es-ES" dirty="0" smtClean="0"/>
              <a:t>. de los objetivos de la sesión </a:t>
            </a:r>
            <a:endParaRPr lang="es-ES" dirty="0"/>
          </a:p>
        </p:txBody>
      </p:sp>
      <p:sp>
        <p:nvSpPr>
          <p:cNvPr id="3" name="Content Placeholder 2"/>
          <p:cNvSpPr>
            <a:spLocks noGrp="1"/>
          </p:cNvSpPr>
          <p:nvPr>
            <p:ph idx="1"/>
          </p:nvPr>
        </p:nvSpPr>
        <p:spPr>
          <a:xfrm>
            <a:off x="779462" y="1949824"/>
            <a:ext cx="7806397" cy="4007224"/>
          </a:xfrm>
        </p:spPr>
        <p:txBody>
          <a:bodyPr>
            <a:normAutofit fontScale="85000" lnSpcReduction="10000"/>
          </a:bodyPr>
          <a:lstStyle/>
          <a:p>
            <a:pPr marL="0" indent="0">
              <a:buNone/>
            </a:pPr>
            <a:r>
              <a:rPr lang="es-ES" sz="3200" dirty="0" smtClean="0"/>
              <a:t>Al finalizar esta sesión, los participantes conocerán…</a:t>
            </a:r>
          </a:p>
          <a:p>
            <a:r>
              <a:rPr lang="es-ES" sz="3200" dirty="0" smtClean="0"/>
              <a:t>Los tres objeticos principales de los CFS</a:t>
            </a:r>
          </a:p>
          <a:p>
            <a:r>
              <a:rPr lang="es-ES" sz="3200" dirty="0" smtClean="0"/>
              <a:t>Los impactos positivos y negativos de las emergencias en las comunidades</a:t>
            </a:r>
          </a:p>
          <a:p>
            <a:r>
              <a:rPr lang="es-ES" sz="3200" dirty="0" smtClean="0"/>
              <a:t>Los efectos de las emergencias en los niños y niñas</a:t>
            </a:r>
          </a:p>
          <a:p>
            <a:r>
              <a:rPr lang="es-ES" dirty="0" smtClean="0"/>
              <a:t>Los tres objetivos principales de CFS</a:t>
            </a:r>
            <a:endParaRPr lang="en-GB" dirty="0" smtClean="0"/>
          </a:p>
          <a:p>
            <a:endParaRPr lang="en-GB" dirty="0" smtClean="0"/>
          </a:p>
          <a:p>
            <a:endParaRPr lang="en-GB" dirty="0"/>
          </a:p>
        </p:txBody>
      </p:sp>
    </p:spTree>
    <p:extLst>
      <p:ext uri="{BB962C8B-B14F-4D97-AF65-F5344CB8AC3E}">
        <p14:creationId xmlns:p14="http://schemas.microsoft.com/office/powerpoint/2010/main" val="4162032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613333"/>
            <a:ext cx="7583488" cy="847167"/>
          </a:xfrm>
        </p:spPr>
        <p:txBody>
          <a:bodyPr/>
          <a:lstStyle/>
          <a:p>
            <a:pPr>
              <a:lnSpc>
                <a:spcPct val="100000"/>
              </a:lnSpc>
              <a:spcBef>
                <a:spcPts val="300"/>
              </a:spcBef>
            </a:pPr>
            <a:r>
              <a:rPr lang="es-ES" dirty="0" smtClean="0"/>
              <a:t>Esquema de la Sesión</a:t>
            </a:r>
            <a:endParaRPr lang="es-ES" b="1" noProof="0" dirty="0"/>
          </a:p>
        </p:txBody>
      </p:sp>
      <p:sp>
        <p:nvSpPr>
          <p:cNvPr id="3" name="Content Placeholder 2"/>
          <p:cNvSpPr>
            <a:spLocks noGrp="1"/>
          </p:cNvSpPr>
          <p:nvPr>
            <p:ph idx="1"/>
          </p:nvPr>
        </p:nvSpPr>
        <p:spPr/>
        <p:txBody>
          <a:bodyPr>
            <a:noAutofit/>
          </a:bodyPr>
          <a:lstStyle/>
          <a:p>
            <a:pPr marL="457200" indent="-457200">
              <a:lnSpc>
                <a:spcPct val="100000"/>
              </a:lnSpc>
              <a:spcBef>
                <a:spcPts val="300"/>
              </a:spcBef>
              <a:buFont typeface="+mj-lt"/>
              <a:buAutoNum type="arabicPeriod"/>
            </a:pPr>
            <a:r>
              <a:rPr lang="es-ES" sz="3200" b="1" noProof="0" dirty="0" smtClean="0"/>
              <a:t>Definición de términos clave</a:t>
            </a:r>
          </a:p>
          <a:p>
            <a:pPr marL="457200" indent="-457200">
              <a:lnSpc>
                <a:spcPct val="100000"/>
              </a:lnSpc>
              <a:spcBef>
                <a:spcPts val="300"/>
              </a:spcBef>
              <a:buFont typeface="+mj-lt"/>
              <a:buAutoNum type="arabicPeriod"/>
            </a:pPr>
            <a:r>
              <a:rPr lang="es-ES" sz="3200" b="1" noProof="0" dirty="0" smtClean="0"/>
              <a:t>Función de los CFS en el apoyo a niños/niñas y sus familias</a:t>
            </a:r>
          </a:p>
          <a:p>
            <a:pPr marL="457200" indent="-457200">
              <a:lnSpc>
                <a:spcPct val="100000"/>
              </a:lnSpc>
              <a:spcBef>
                <a:spcPts val="300"/>
              </a:spcBef>
              <a:buFont typeface="+mj-lt"/>
              <a:buAutoNum type="arabicPeriod"/>
            </a:pPr>
            <a:r>
              <a:rPr lang="es-ES" sz="3200" b="1" dirty="0" smtClean="0"/>
              <a:t>Tipos de Espacios Amigables para niños y niñas</a:t>
            </a:r>
          </a:p>
          <a:p>
            <a:pPr marL="457200" indent="-457200">
              <a:lnSpc>
                <a:spcPct val="100000"/>
              </a:lnSpc>
              <a:spcBef>
                <a:spcPts val="300"/>
              </a:spcBef>
              <a:buFont typeface="+mj-lt"/>
              <a:buAutoNum type="arabicPeriod"/>
            </a:pPr>
            <a:r>
              <a:rPr lang="es-ES" sz="3200" b="1" noProof="0" dirty="0" smtClean="0"/>
              <a:t>Principios rectores</a:t>
            </a:r>
            <a:endParaRPr lang="es-ES" sz="3200" b="1" noProof="0" dirty="0" smtClean="0"/>
          </a:p>
        </p:txBody>
      </p:sp>
    </p:spTree>
    <p:extLst>
      <p:ext uri="{BB962C8B-B14F-4D97-AF65-F5344CB8AC3E}">
        <p14:creationId xmlns:p14="http://schemas.microsoft.com/office/powerpoint/2010/main" val="395042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Guía para Espacios Amigables para Niños y Niñas en Emergencias</a:t>
            </a:r>
            <a:endParaRPr lang="es-ES" dirty="0"/>
          </a:p>
        </p:txBody>
      </p:sp>
      <p:pic>
        <p:nvPicPr>
          <p:cNvPr id="5" name="Picture 4" descr="Screen shot 2012-11-14 at 15.11.13.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802467" y="1828683"/>
            <a:ext cx="3539067" cy="4605992"/>
          </a:xfrm>
          <a:prstGeom prst="rect">
            <a:avLst/>
          </a:prstGeom>
          <a:ln w="38100" cmpd="sng">
            <a:solidFill>
              <a:srgbClr val="FF6600"/>
            </a:solidFill>
          </a:ln>
        </p:spPr>
      </p:pic>
    </p:spTree>
    <p:extLst>
      <p:ext uri="{BB962C8B-B14F-4D97-AF65-F5344CB8AC3E}">
        <p14:creationId xmlns:p14="http://schemas.microsoft.com/office/powerpoint/2010/main" val="64394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Definición</a:t>
            </a:r>
            <a:r>
              <a:rPr lang="en-GB" dirty="0" smtClean="0"/>
              <a:t> de </a:t>
            </a:r>
            <a:r>
              <a:rPr lang="en-GB" dirty="0" err="1" smtClean="0"/>
              <a:t>términos</a:t>
            </a:r>
            <a:r>
              <a:rPr lang="en-GB" dirty="0" smtClean="0"/>
              <a:t> clave</a:t>
            </a:r>
            <a:endParaRPr lang="en-GB"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84731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Espacios Amigables para Niños y Niñas</a:t>
            </a:r>
            <a:endParaRPr lang="es-ES" dirty="0"/>
          </a:p>
        </p:txBody>
      </p:sp>
      <p:sp>
        <p:nvSpPr>
          <p:cNvPr id="3" name="Content Placeholder 2"/>
          <p:cNvSpPr>
            <a:spLocks noGrp="1"/>
          </p:cNvSpPr>
          <p:nvPr>
            <p:ph idx="1"/>
          </p:nvPr>
        </p:nvSpPr>
        <p:spPr/>
        <p:txBody>
          <a:bodyPr>
            <a:noAutofit/>
          </a:bodyPr>
          <a:lstStyle/>
          <a:p>
            <a:pPr>
              <a:lnSpc>
                <a:spcPct val="80000"/>
              </a:lnSpc>
              <a:spcBef>
                <a:spcPts val="300"/>
              </a:spcBef>
            </a:pPr>
            <a:r>
              <a:rPr lang="es-ES" dirty="0" smtClean="0"/>
              <a:t>Son espacios seguros donde las comunidades crean un ambiente de cuido que permiten a los niños y niñas pueden a acceder al juego gratis &amp; estructurado, a la recreación, esparcimiento &amp; actividades de aprendizaje</a:t>
            </a:r>
          </a:p>
          <a:p>
            <a:pPr>
              <a:lnSpc>
                <a:spcPct val="80000"/>
              </a:lnSpc>
              <a:spcBef>
                <a:spcPts val="300"/>
              </a:spcBef>
            </a:pPr>
            <a:r>
              <a:rPr lang="es-ES" dirty="0" smtClean="0"/>
              <a:t>Provee apoyo educativo y psicosocial &amp; otras actividades que restauran el sentido de normalidad y continuidad</a:t>
            </a:r>
          </a:p>
          <a:p>
            <a:pPr>
              <a:lnSpc>
                <a:spcPct val="80000"/>
              </a:lnSpc>
              <a:spcBef>
                <a:spcPts val="300"/>
              </a:spcBef>
            </a:pPr>
            <a:r>
              <a:rPr lang="es-ES" dirty="0" smtClean="0"/>
              <a:t>Diseñado &amp; operado de forma participativa</a:t>
            </a:r>
            <a:endParaRPr lang="es-ES" dirty="0" smtClean="0"/>
          </a:p>
        </p:txBody>
      </p:sp>
    </p:spTree>
    <p:extLst>
      <p:ext uri="{BB962C8B-B14F-4D97-AF65-F5344CB8AC3E}">
        <p14:creationId xmlns:p14="http://schemas.microsoft.com/office/powerpoint/2010/main" val="2002816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6105" y="2755151"/>
            <a:ext cx="5870448" cy="1472184"/>
          </a:xfrm>
        </p:spPr>
        <p:txBody>
          <a:bodyPr>
            <a:normAutofit fontScale="90000"/>
          </a:bodyPr>
          <a:lstStyle/>
          <a:p>
            <a:r>
              <a:rPr lang="en-GB" dirty="0" err="1" smtClean="0"/>
              <a:t>Propósito</a:t>
            </a:r>
            <a:r>
              <a:rPr lang="en-GB" dirty="0" smtClean="0"/>
              <a:t>: </a:t>
            </a:r>
            <a:r>
              <a:rPr lang="en-GB" dirty="0" err="1" smtClean="0"/>
              <a:t>Espacios</a:t>
            </a:r>
            <a:r>
              <a:rPr lang="en-GB" dirty="0" smtClean="0"/>
              <a:t> CF </a:t>
            </a:r>
            <a:r>
              <a:rPr lang="en-GB" dirty="0" err="1" smtClean="0"/>
              <a:t>como</a:t>
            </a:r>
            <a:r>
              <a:rPr lang="en-GB" dirty="0" smtClean="0"/>
              <a:t> </a:t>
            </a:r>
            <a:r>
              <a:rPr lang="en-GB" dirty="0" err="1" smtClean="0"/>
              <a:t>apoyo</a:t>
            </a:r>
            <a:r>
              <a:rPr lang="en-GB" dirty="0" smtClean="0"/>
              <a:t> a los </a:t>
            </a:r>
            <a:r>
              <a:rPr lang="en-GB" dirty="0" err="1" smtClean="0"/>
              <a:t>niños</a:t>
            </a:r>
            <a:r>
              <a:rPr lang="en-GB" dirty="0" smtClean="0"/>
              <a:t>, </a:t>
            </a:r>
            <a:r>
              <a:rPr lang="en-GB" dirty="0" err="1" smtClean="0"/>
              <a:t>niñas</a:t>
            </a:r>
            <a:r>
              <a:rPr lang="en-GB" dirty="0" smtClean="0"/>
              <a:t> y sus </a:t>
            </a:r>
            <a:r>
              <a:rPr lang="en-GB" dirty="0" err="1" smtClean="0"/>
              <a:t>familias</a:t>
            </a:r>
            <a:endParaRPr lang="en-GB" dirty="0"/>
          </a:p>
        </p:txBody>
      </p:sp>
    </p:spTree>
    <p:extLst>
      <p:ext uri="{BB962C8B-B14F-4D97-AF65-F5344CB8AC3E}">
        <p14:creationId xmlns:p14="http://schemas.microsoft.com/office/powerpoint/2010/main" val="225397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chorCtr="0">
            <a:normAutofit/>
          </a:bodyPr>
          <a:lstStyle/>
          <a:p>
            <a:pPr>
              <a:spcBef>
                <a:spcPts val="300"/>
              </a:spcBef>
            </a:pPr>
            <a:r>
              <a:rPr lang="es-ES" b="1" noProof="0" smtClean="0"/>
              <a:t>Propósito del CFS</a:t>
            </a:r>
            <a:endParaRPr lang="es-ES" b="1" noProof="0" dirty="0"/>
          </a:p>
        </p:txBody>
      </p:sp>
      <p:sp>
        <p:nvSpPr>
          <p:cNvPr id="3" name="Content Placeholder 2"/>
          <p:cNvSpPr>
            <a:spLocks noGrp="1"/>
          </p:cNvSpPr>
          <p:nvPr>
            <p:ph idx="1"/>
          </p:nvPr>
        </p:nvSpPr>
        <p:spPr>
          <a:xfrm>
            <a:off x="779463" y="1949824"/>
            <a:ext cx="7583488" cy="3604310"/>
          </a:xfrm>
        </p:spPr>
        <p:txBody>
          <a:bodyPr>
            <a:normAutofit fontScale="85000" lnSpcReduction="10000"/>
          </a:bodyPr>
          <a:lstStyle/>
          <a:p>
            <a:pPr>
              <a:lnSpc>
                <a:spcPct val="110000"/>
              </a:lnSpc>
              <a:spcBef>
                <a:spcPts val="600"/>
              </a:spcBef>
            </a:pPr>
            <a:r>
              <a:rPr lang="es-ES" sz="3200" dirty="0" smtClean="0"/>
              <a:t>Apoyo para la resiliencia &amp; bienestar de niños, niñas y jóvenes que han experimentado desastres a través actividades organizadas y estructuradas en la comunidad en un entorno seguro, estimulante y amigable para niños y niñas</a:t>
            </a:r>
          </a:p>
          <a:p>
            <a:pPr>
              <a:lnSpc>
                <a:spcPct val="110000"/>
              </a:lnSpc>
              <a:spcBef>
                <a:spcPts val="600"/>
              </a:spcBef>
            </a:pPr>
            <a:endParaRPr lang="es-ES" sz="3200" noProof="0" dirty="0" smtClean="0"/>
          </a:p>
          <a:p>
            <a:pPr lvl="1">
              <a:lnSpc>
                <a:spcPct val="110000"/>
              </a:lnSpc>
              <a:buFont typeface="Lucida Grande"/>
              <a:buChar char="-"/>
            </a:pPr>
            <a:r>
              <a:rPr lang="es-ES" sz="3000" noProof="0" dirty="0" smtClean="0"/>
              <a:t>Los participantes principales en los CFS son los niños y niñas</a:t>
            </a:r>
            <a:endParaRPr lang="es-ES" sz="3000" noProof="0" dirty="0" smtClean="0"/>
          </a:p>
        </p:txBody>
      </p:sp>
    </p:spTree>
    <p:extLst>
      <p:ext uri="{BB962C8B-B14F-4D97-AF65-F5344CB8AC3E}">
        <p14:creationId xmlns:p14="http://schemas.microsoft.com/office/powerpoint/2010/main" val="3562195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Objetivos Específicos</a:t>
            </a:r>
            <a:endParaRPr lang="es-ES" b="1" dirty="0"/>
          </a:p>
        </p:txBody>
      </p:sp>
      <p:sp>
        <p:nvSpPr>
          <p:cNvPr id="3" name="Content Placeholder 2"/>
          <p:cNvSpPr>
            <a:spLocks noGrp="1"/>
          </p:cNvSpPr>
          <p:nvPr>
            <p:ph idx="1"/>
          </p:nvPr>
        </p:nvSpPr>
        <p:spPr/>
        <p:txBody>
          <a:bodyPr>
            <a:normAutofit fontScale="85000" lnSpcReduction="10000"/>
          </a:bodyPr>
          <a:lstStyle/>
          <a:p>
            <a:pPr marL="533400" indent="-533400">
              <a:buFont typeface="+mj-lt"/>
              <a:buAutoNum type="arabicPeriod"/>
            </a:pPr>
            <a:r>
              <a:rPr lang="es-ES" sz="3200" dirty="0" smtClean="0"/>
              <a:t>Movilizar las comunidades </a:t>
            </a:r>
            <a:r>
              <a:rPr lang="es-ES" sz="3200" dirty="0" smtClean="0"/>
              <a:t>con el enfoque de protección &amp; bienestar para todos los niños y niñas</a:t>
            </a:r>
            <a:endParaRPr lang="es-ES" sz="3200" dirty="0" smtClean="0"/>
          </a:p>
          <a:p>
            <a:pPr marL="533400" indent="-533400">
              <a:buFont typeface="+mj-lt"/>
              <a:buAutoNum type="arabicPeriod"/>
            </a:pPr>
            <a:r>
              <a:rPr lang="es-ES" sz="3200" dirty="0" smtClean="0"/>
              <a:t>Proveer oportunidades para que niños y niñas jueguen, adquieran habilidades relevantes a su contexto y reciban apoyo social para el fortalecimiento de su bienestar</a:t>
            </a:r>
          </a:p>
          <a:p>
            <a:pPr marL="533400" indent="-533400">
              <a:buFont typeface="+mj-lt"/>
              <a:buAutoNum type="arabicPeriod"/>
            </a:pPr>
            <a:r>
              <a:rPr lang="es-ES" sz="3200" dirty="0" smtClean="0"/>
              <a:t>Ofrecer apoyo inter-sectorial a niños y niñas en el ejercicio de sus derechos</a:t>
            </a:r>
            <a:endParaRPr lang="es-ES" sz="3200" dirty="0" smtClean="0"/>
          </a:p>
          <a:p>
            <a:endParaRPr lang="en-GB" dirty="0"/>
          </a:p>
        </p:txBody>
      </p:sp>
    </p:spTree>
    <p:extLst>
      <p:ext uri="{BB962C8B-B14F-4D97-AF65-F5344CB8AC3E}">
        <p14:creationId xmlns:p14="http://schemas.microsoft.com/office/powerpoint/2010/main" val="19826664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9871</TotalTime>
  <Words>3820</Words>
  <Application>Microsoft Office PowerPoint</Application>
  <PresentationFormat>Presentación en pantalla (4:3)</PresentationFormat>
  <Paragraphs>262</Paragraphs>
  <Slides>26</Slides>
  <Notes>24</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Pixel</vt:lpstr>
      <vt:lpstr>Espacios Amigables para Niños y Niñas (CFS)</vt:lpstr>
      <vt:lpstr>Objetivos de la Sesión</vt:lpstr>
      <vt:lpstr>Esquema de la Sesión</vt:lpstr>
      <vt:lpstr>Guía para Espacios Amigables para Niños y Niñas en Emergencias</vt:lpstr>
      <vt:lpstr>Definición de términos clave</vt:lpstr>
      <vt:lpstr>Espacios Amigables para Niños y Niñas</vt:lpstr>
      <vt:lpstr>Propósito: Espacios CF como apoyo a los niños, niñas y sus familias</vt:lpstr>
      <vt:lpstr>Propósito del CFS</vt:lpstr>
      <vt:lpstr>Objetivos Específicos</vt:lpstr>
      <vt:lpstr>Por qué tenemos CFS</vt:lpstr>
      <vt:lpstr>Beneficios de los CFS para el desarrollo del niño y la niña</vt:lpstr>
      <vt:lpstr>Beneficios de Espacios CF - ejemplos</vt:lpstr>
      <vt:lpstr>¿Para ti, qué es un Espacio Amigable para Niños y Niñas? </vt:lpstr>
      <vt:lpstr>Presentación de PowerPoint</vt:lpstr>
      <vt:lpstr>Ilusión de Mancha</vt:lpstr>
      <vt:lpstr>Prejuicios y conceptos erróneos</vt:lpstr>
      <vt:lpstr>Diversas formas de CFS en distintos contextos – actividades incluyen…</vt:lpstr>
      <vt:lpstr>Presentación de PowerPoint</vt:lpstr>
      <vt:lpstr>Principios Rectores de Espacios CF</vt:lpstr>
      <vt:lpstr>¿Cuáles son los principios rectores?</vt:lpstr>
      <vt:lpstr>Principios Rectores de Inter-Agencia</vt:lpstr>
      <vt:lpstr>Acciones basadas en los principios </vt:lpstr>
      <vt:lpstr>Recursos clave</vt:lpstr>
      <vt:lpstr>Recursos clave</vt:lpstr>
      <vt:lpstr>Recap</vt:lpstr>
      <vt:lpstr>Recap. de los objetivos de la sesión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Friendly Spaces</dc:title>
  <dc:creator>Hannah Thompson</dc:creator>
  <cp:lastModifiedBy>Michelle Nuñez</cp:lastModifiedBy>
  <cp:revision>355</cp:revision>
  <dcterms:created xsi:type="dcterms:W3CDTF">2012-10-04T13:49:16Z</dcterms:created>
  <dcterms:modified xsi:type="dcterms:W3CDTF">2013-05-25T20:37:51Z</dcterms:modified>
</cp:coreProperties>
</file>