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45"/>
  </p:notesMasterIdLst>
  <p:handoutMasterIdLst>
    <p:handoutMasterId r:id="rId46"/>
  </p:handoutMasterIdLst>
  <p:sldIdLst>
    <p:sldId id="256" r:id="rId2"/>
    <p:sldId id="296" r:id="rId3"/>
    <p:sldId id="260" r:id="rId4"/>
    <p:sldId id="360" r:id="rId5"/>
    <p:sldId id="306" r:id="rId6"/>
    <p:sldId id="307" r:id="rId7"/>
    <p:sldId id="308" r:id="rId8"/>
    <p:sldId id="282" r:id="rId9"/>
    <p:sldId id="356" r:id="rId10"/>
    <p:sldId id="309" r:id="rId11"/>
    <p:sldId id="283" r:id="rId12"/>
    <p:sldId id="314" r:id="rId13"/>
    <p:sldId id="312" r:id="rId14"/>
    <p:sldId id="313" r:id="rId15"/>
    <p:sldId id="315" r:id="rId16"/>
    <p:sldId id="310" r:id="rId17"/>
    <p:sldId id="317" r:id="rId18"/>
    <p:sldId id="319" r:id="rId19"/>
    <p:sldId id="318" r:id="rId20"/>
    <p:sldId id="355" r:id="rId21"/>
    <p:sldId id="361" r:id="rId22"/>
    <p:sldId id="348" r:id="rId23"/>
    <p:sldId id="354" r:id="rId24"/>
    <p:sldId id="350" r:id="rId25"/>
    <p:sldId id="325" r:id="rId26"/>
    <p:sldId id="327" r:id="rId27"/>
    <p:sldId id="351" r:id="rId28"/>
    <p:sldId id="329" r:id="rId29"/>
    <p:sldId id="330" r:id="rId30"/>
    <p:sldId id="331" r:id="rId31"/>
    <p:sldId id="347" r:id="rId32"/>
    <p:sldId id="358" r:id="rId33"/>
    <p:sldId id="352" r:id="rId34"/>
    <p:sldId id="363" r:id="rId35"/>
    <p:sldId id="337" r:id="rId36"/>
    <p:sldId id="357" r:id="rId37"/>
    <p:sldId id="338" r:id="rId38"/>
    <p:sldId id="362" r:id="rId39"/>
    <p:sldId id="340" r:id="rId40"/>
    <p:sldId id="302" r:id="rId41"/>
    <p:sldId id="345" r:id="rId42"/>
    <p:sldId id="303" r:id="rId43"/>
    <p:sldId id="30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46" autoAdjust="0"/>
    <p:restoredTop sz="99110" autoAdjust="0"/>
  </p:normalViewPr>
  <p:slideViewPr>
    <p:cSldViewPr snapToGrid="0" snapToObjects="1">
      <p:cViewPr>
        <p:scale>
          <a:sx n="80" d="100"/>
          <a:sy n="80" d="100"/>
        </p:scale>
        <p:origin x="-852" y="72"/>
      </p:cViewPr>
      <p:guideLst>
        <p:guide orient="horz" pos="2160"/>
        <p:guide pos="2880"/>
      </p:guideLst>
    </p:cSldViewPr>
  </p:slideViewPr>
  <p:outlineViewPr>
    <p:cViewPr>
      <p:scale>
        <a:sx n="33" d="100"/>
        <a:sy n="33" d="100"/>
      </p:scale>
      <p:origin x="0" y="2867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25" d="100"/>
          <a:sy n="125" d="100"/>
        </p:scale>
        <p:origin x="-864" y="29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401E41-3884-9649-AEB4-E9E9B66B10A1}" type="datetime1">
              <a:rPr lang="en-GB" smtClean="0"/>
              <a:pPr/>
              <a:t>24/05/2013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142B13-9446-9E4F-95A3-1EF43308F76E}" type="slidenum">
              <a:rPr lang="en-US" smtClean="0"/>
              <a:pPr/>
              <a:t>‹Nº›</a:t>
            </a:fld>
            <a:endParaRPr lang="en-US"/>
          </a:p>
        </p:txBody>
      </p:sp>
    </p:spTree>
    <p:extLst>
      <p:ext uri="{BB962C8B-B14F-4D97-AF65-F5344CB8AC3E}">
        <p14:creationId xmlns:p14="http://schemas.microsoft.com/office/powerpoint/2010/main" val="24007988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54E75E-CEAD-5B40-A2AF-06EA0E3A38F5}" type="datetime1">
              <a:rPr lang="en-GB" smtClean="0"/>
              <a:pPr/>
              <a:t>24/05/2013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181465-06F1-CC40-8A95-5E31E2D8CCB8}" type="slidenum">
              <a:rPr lang="en-US" smtClean="0"/>
              <a:pPr/>
              <a:t>‹Nº›</a:t>
            </a:fld>
            <a:endParaRPr lang="en-US"/>
          </a:p>
        </p:txBody>
      </p:sp>
    </p:spTree>
    <p:extLst>
      <p:ext uri="{BB962C8B-B14F-4D97-AF65-F5344CB8AC3E}">
        <p14:creationId xmlns:p14="http://schemas.microsoft.com/office/powerpoint/2010/main" val="16343769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5325"/>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81465-06F1-CC40-8A95-5E31E2D8CCB8}" type="slidenum">
              <a:rPr lang="en-US" smtClean="0"/>
              <a:pPr/>
              <a:t>1</a:t>
            </a:fld>
            <a:endParaRPr lang="en-US"/>
          </a:p>
        </p:txBody>
      </p:sp>
    </p:spTree>
    <p:extLst>
      <p:ext uri="{BB962C8B-B14F-4D97-AF65-F5344CB8AC3E}">
        <p14:creationId xmlns:p14="http://schemas.microsoft.com/office/powerpoint/2010/main" val="3587276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buFontTx/>
              <a:buNone/>
              <a:defRPr/>
            </a:pPr>
            <a:r>
              <a:rPr lang="en-GB" noProof="0" dirty="0" smtClean="0">
                <a:latin typeface="Calibri"/>
                <a:ea typeface="ヒラギノ角ゴ Pro W3" charset="0"/>
                <a:cs typeface="Calibri"/>
              </a:rPr>
              <a:t>Psychosocial indicates direct relationship between psychological &amp; social, each influencing the other continually.  Where…</a:t>
            </a:r>
            <a:endParaRPr lang="en-GB" u="sng" noProof="0" dirty="0" smtClean="0">
              <a:latin typeface="Calibri"/>
              <a:ea typeface="ヒラギノ角ゴ Pro W3" charset="0"/>
              <a:cs typeface="Calibri"/>
            </a:endParaRPr>
          </a:p>
          <a:p>
            <a:pPr marL="439738" lvl="1" indent="-342900">
              <a:buFont typeface="Arial"/>
              <a:buChar char="•"/>
              <a:defRPr/>
            </a:pPr>
            <a:r>
              <a:rPr lang="en-GB" u="sng" noProof="0" dirty="0" smtClean="0">
                <a:latin typeface="Calibri"/>
                <a:ea typeface="ヒラギノ角ゴ Pro W3" charset="0"/>
                <a:cs typeface="Calibri"/>
              </a:rPr>
              <a:t>Psychological</a:t>
            </a:r>
            <a:r>
              <a:rPr lang="en-GB" noProof="0" dirty="0" smtClean="0">
                <a:latin typeface="Calibri"/>
                <a:ea typeface="ヒラギノ角ゴ Pro W3" charset="0"/>
                <a:cs typeface="Calibri"/>
              </a:rPr>
              <a:t>: mind, thoughts, emotions, feelings and behaviour</a:t>
            </a:r>
          </a:p>
          <a:p>
            <a:pPr marL="439738" lvl="1" indent="-342900">
              <a:buFont typeface="Arial"/>
              <a:buChar char="•"/>
              <a:defRPr/>
            </a:pPr>
            <a:r>
              <a:rPr lang="en-GB" u="sng" noProof="0" dirty="0" smtClean="0">
                <a:latin typeface="Calibri"/>
                <a:ea typeface="ヒラギノ角ゴ Pro W3" charset="0"/>
                <a:cs typeface="Calibri"/>
              </a:rPr>
              <a:t>Social</a:t>
            </a:r>
            <a:r>
              <a:rPr lang="en-GB" noProof="0" dirty="0" smtClean="0">
                <a:latin typeface="Calibri"/>
                <a:ea typeface="ヒラギノ角ゴ Pro W3" charset="0"/>
                <a:cs typeface="Calibri"/>
              </a:rPr>
              <a:t>: context in which we live, culture, traditions, spirituality, relationships with immediate and extended family, community, school and professional activities</a:t>
            </a:r>
          </a:p>
          <a:p>
            <a:endParaRPr lang="en-GB" dirty="0" smtClean="0">
              <a:latin typeface="Calibri"/>
              <a:ea typeface="ヒラギノ角ゴ Pro W3" charset="0"/>
              <a:cs typeface="Calibri"/>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a:ea typeface="ヒラギノ角ゴ Pro W3" charset="0"/>
                <a:cs typeface="Calibri"/>
              </a:rPr>
              <a:t>Psychological first aid (PFA) describes a suitable, supportive response to a fellow person who is suffering and who may need support. </a:t>
            </a:r>
            <a:r>
              <a:rPr lang="en-GB" baseline="0" noProof="0" dirty="0" smtClean="0">
                <a:latin typeface="Calibri"/>
                <a:ea typeface="ヒラギノ角ゴ Pro W3" charset="0"/>
                <a:cs typeface="Calibri"/>
              </a:rPr>
              <a:t>(</a:t>
            </a:r>
            <a:r>
              <a:rPr lang="en-GB" noProof="0" dirty="0" smtClean="0">
                <a:latin typeface="Calibri"/>
                <a:ea typeface="ヒラギノ角ゴ Pro W3" charset="0"/>
                <a:cs typeface="Calibri"/>
              </a:rPr>
              <a:t>IASC,</a:t>
            </a:r>
            <a:r>
              <a:rPr lang="en-GB" baseline="0" noProof="0" dirty="0" smtClean="0">
                <a:latin typeface="Calibri"/>
                <a:ea typeface="ヒラギノ角ゴ Pro W3" charset="0"/>
                <a:cs typeface="Calibri"/>
              </a:rPr>
              <a:t> </a:t>
            </a:r>
            <a:r>
              <a:rPr lang="en-GB" noProof="0" dirty="0" smtClean="0">
                <a:latin typeface="Calibri"/>
                <a:ea typeface="ヒラギノ角ゴ Pro W3" charset="0"/>
                <a:cs typeface="Calibri"/>
              </a:rPr>
              <a:t>2007) It is </a:t>
            </a:r>
            <a:r>
              <a:rPr lang="en-GB" noProof="0" dirty="0" smtClean="0">
                <a:latin typeface="Calibri"/>
                <a:cs typeface="Calibri"/>
              </a:rPr>
              <a:t>a communication tool, a way of communicating and supporting an individual to help them to get better  </a:t>
            </a:r>
            <a:endParaRPr lang="en-US" dirty="0" smtClean="0">
              <a:latin typeface="Calibri"/>
              <a:ea typeface="ヒラギノ角ゴ Pro W3" charset="0"/>
              <a:cs typeface="Calibri"/>
            </a:endParaRPr>
          </a:p>
          <a:p>
            <a:endParaRPr lang="en-GB" dirty="0" smtClean="0">
              <a:latin typeface="Calibri"/>
              <a:ea typeface="ヒラギノ角ゴ Pro W3" charset="0"/>
              <a:cs typeface="Calibri"/>
            </a:endParaRPr>
          </a:p>
          <a:p>
            <a:r>
              <a:rPr lang="en-GB" dirty="0" smtClean="0">
                <a:latin typeface="Calibri"/>
                <a:ea typeface="ヒラギノ角ゴ Pro W3" charset="0"/>
                <a:cs typeface="Calibri"/>
              </a:rPr>
              <a:t>Read </a:t>
            </a:r>
            <a:r>
              <a:rPr lang="en-GB" dirty="0">
                <a:latin typeface="Calibri"/>
                <a:ea typeface="ヒラギノ角ゴ Pro W3" charset="0"/>
                <a:cs typeface="Calibri"/>
              </a:rPr>
              <a:t>all text on slide, then summarise with the following: </a:t>
            </a:r>
          </a:p>
          <a:p>
            <a:pPr>
              <a:buFontTx/>
              <a:buChar char="•"/>
            </a:pPr>
            <a:endParaRPr lang="en-GB" dirty="0">
              <a:latin typeface="Calibri"/>
              <a:ea typeface="ヒラギノ角ゴ Pro W3" charset="0"/>
              <a:cs typeface="Calibri"/>
            </a:endParaRPr>
          </a:p>
          <a:p>
            <a:pPr marL="171450" indent="-171450">
              <a:buFont typeface="Arial"/>
              <a:buChar char="•"/>
            </a:pPr>
            <a:r>
              <a:rPr lang="en-GB" dirty="0">
                <a:latin typeface="Calibri"/>
                <a:ea typeface="ヒラギノ角ゴ Pro W3" charset="0"/>
                <a:cs typeface="Calibri"/>
              </a:rPr>
              <a:t>All children go through psychological and social development as they grow up</a:t>
            </a:r>
          </a:p>
          <a:p>
            <a:pPr marL="171450" indent="-171450">
              <a:buFont typeface="Arial"/>
              <a:buChar char="•"/>
            </a:pPr>
            <a:r>
              <a:rPr lang="en-GB" dirty="0">
                <a:latin typeface="Calibri"/>
                <a:ea typeface="ヒラギノ角ゴ Pro W3" charset="0"/>
                <a:cs typeface="Calibri"/>
              </a:rPr>
              <a:t>To develop healthily, children need a stable and secure environment for their psychological and social development </a:t>
            </a:r>
          </a:p>
          <a:p>
            <a:pPr marL="171450" indent="-171450">
              <a:buFont typeface="Arial"/>
              <a:buChar char="•"/>
            </a:pPr>
            <a:r>
              <a:rPr lang="en-GB" dirty="0">
                <a:latin typeface="Calibri"/>
                <a:ea typeface="ヒラギノ角ゴ Pro W3" charset="0"/>
                <a:cs typeface="Calibri"/>
              </a:rPr>
              <a:t>Emergencies may have a severe impact on children’s psychological and social development because they may disrupt the stable and secure environment</a:t>
            </a:r>
          </a:p>
          <a:p>
            <a:pPr marL="171450" lvl="1" indent="-171450"/>
            <a:endParaRPr lang="en-GB" b="1" noProof="0" dirty="0" smtClean="0">
              <a:latin typeface="Calibri"/>
              <a:ea typeface="ヒラギノ角ゴ Pro W3" charset="0"/>
              <a:cs typeface="Calibri"/>
            </a:endParaRPr>
          </a:p>
          <a:p>
            <a:pPr marL="0" lvl="1"/>
            <a:r>
              <a:rPr lang="en-GB" b="1" noProof="0" dirty="0" smtClean="0">
                <a:latin typeface="Calibri"/>
                <a:ea typeface="ヒラギノ角ゴ Pro W3" charset="0"/>
                <a:cs typeface="Calibri"/>
              </a:rPr>
              <a:t>Just before turning to the </a:t>
            </a:r>
            <a:r>
              <a:rPr lang="en-US" b="1" dirty="0" smtClean="0">
                <a:latin typeface="Calibri"/>
                <a:ea typeface="ヒラギノ角ゴ Pro W3" charset="0"/>
                <a:cs typeface="Calibri"/>
              </a:rPr>
              <a:t>next </a:t>
            </a:r>
            <a:r>
              <a:rPr lang="en-US" b="1" dirty="0">
                <a:latin typeface="Calibri"/>
                <a:ea typeface="ヒラギノ角ゴ Pro W3" charset="0"/>
                <a:cs typeface="Calibri"/>
              </a:rPr>
              <a:t>slide you should try to find a way to create a very loud noise, bang, or thump – see notes on the next slide for more details </a:t>
            </a:r>
            <a:endParaRPr lang="en-GB" b="1" dirty="0">
              <a:latin typeface="Calibri"/>
              <a:ea typeface="ヒラギノ角ゴ Pro W3" charset="0"/>
              <a:cs typeface="Calibri"/>
            </a:endParaRPr>
          </a:p>
          <a:p>
            <a:endParaRPr lang="en-US" dirty="0">
              <a:latin typeface="Calibri"/>
              <a:ea typeface="ヒラギノ角ゴ Pro W3" charset="0"/>
              <a:cs typeface="Calibri"/>
            </a:endParaRPr>
          </a:p>
        </p:txBody>
      </p:sp>
      <p:sp>
        <p:nvSpPr>
          <p:cNvPr id="2" name="Slide Number Placeholder 1"/>
          <p:cNvSpPr>
            <a:spLocks noGrp="1"/>
          </p:cNvSpPr>
          <p:nvPr>
            <p:ph type="sldNum" sz="quarter" idx="10"/>
          </p:nvPr>
        </p:nvSpPr>
        <p:spPr/>
        <p:txBody>
          <a:bodyPr/>
          <a:lstStyle/>
          <a:p>
            <a:fld id="{5D181465-06F1-CC40-8A95-5E31E2D8CCB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181465-06F1-CC40-8A95-5E31E2D8CCB8}" type="slidenum">
              <a:rPr lang="en-US" smtClean="0"/>
              <a:pPr/>
              <a:t>11</a:t>
            </a:fld>
            <a:endParaRPr lang="en-US"/>
          </a:p>
        </p:txBody>
      </p:sp>
    </p:spTree>
    <p:extLst>
      <p:ext uri="{BB962C8B-B14F-4D97-AF65-F5344CB8AC3E}">
        <p14:creationId xmlns:p14="http://schemas.microsoft.com/office/powerpoint/2010/main" val="2843458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a:defRPr/>
            </a:pPr>
            <a:r>
              <a:rPr lang="en-US" sz="1100" dirty="0" smtClean="0">
                <a:latin typeface="Calibri"/>
                <a:ea typeface="ヒラギノ角ゴ Pro W3" charset="0"/>
                <a:cs typeface="Calibri"/>
              </a:rPr>
              <a:t>Just before turning to this slide find a way to create a very loud noise, bang, or thump. Beating on some drums, someone walking in clapping hands or stomping feet loudly or banging pots together. The noise should be sudden and create some surprise. Try to make sure it is not a noise which resembles either gunshots or bomb-blasts as participants may have lived through those noises recently. The aim of this exercise is not to create real distress, but just to make us think about our reactions to surprise events. </a:t>
            </a:r>
          </a:p>
          <a:p>
            <a:pPr>
              <a:buFont typeface="Arial"/>
              <a:buNone/>
              <a:defRPr/>
            </a:pPr>
            <a:endParaRPr lang="en-US" sz="500" dirty="0" smtClean="0">
              <a:latin typeface="Calibri"/>
              <a:cs typeface="Calibri"/>
            </a:endParaRPr>
          </a:p>
          <a:p>
            <a:pPr>
              <a:buFont typeface="Arial"/>
              <a:buNone/>
              <a:defRPr/>
            </a:pPr>
            <a:r>
              <a:rPr lang="en-US" sz="1100" dirty="0" smtClean="0">
                <a:latin typeface="Calibri"/>
                <a:cs typeface="Calibri"/>
              </a:rPr>
              <a:t>Discuss with the group: </a:t>
            </a:r>
          </a:p>
          <a:p>
            <a:pPr marL="171450" indent="-171450">
              <a:buFont typeface="Arial"/>
              <a:buChar char="•"/>
              <a:defRPr/>
            </a:pPr>
            <a:r>
              <a:rPr lang="en-US" sz="1100" dirty="0" smtClean="0">
                <a:latin typeface="Calibri"/>
                <a:cs typeface="Calibri"/>
              </a:rPr>
              <a:t>Traumatic events are powerful &amp; upsetting incidents (experiences that are life threatening or with significant threat to physical or psychological </a:t>
            </a:r>
            <a:r>
              <a:rPr lang="en-US" sz="1100" dirty="0" smtClean="0">
                <a:latin typeface="+mn-lt"/>
                <a:cs typeface="Calibri"/>
              </a:rPr>
              <a:t>wellbeing) that intrude on daily life. </a:t>
            </a:r>
            <a:endParaRPr lang="en-US" sz="1100" dirty="0" smtClean="0">
              <a:latin typeface="Calibri"/>
              <a:cs typeface="Calibri"/>
            </a:endParaRPr>
          </a:p>
          <a:p>
            <a:pPr marL="171450" indent="-171450">
              <a:buFont typeface="Arial"/>
              <a:buChar char="•"/>
              <a:defRPr/>
            </a:pPr>
            <a:r>
              <a:rPr lang="en-US" sz="1100" dirty="0" smtClean="0">
                <a:latin typeface="Calibri"/>
                <a:cs typeface="Calibri"/>
              </a:rPr>
              <a:t>A traumatic event involves a single experience, or an enduring or repeating event or events, that completely overwhelm the individual's ability to cope or integrate the ideas and emotions involved with that experience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dirty="0" smtClean="0">
                <a:latin typeface="+mn-lt"/>
                <a:cs typeface="Calibri"/>
              </a:rPr>
              <a:t>Distress and or trauma is a normal reaction to a traumatic event.</a:t>
            </a:r>
            <a:r>
              <a:rPr lang="en-US" sz="1100" baseline="0" dirty="0" smtClean="0">
                <a:latin typeface="+mn-lt"/>
                <a:cs typeface="Calibri"/>
              </a:rPr>
              <a:t> </a:t>
            </a:r>
            <a:r>
              <a:rPr lang="en-US" sz="1100" dirty="0" smtClean="0">
                <a:latin typeface="+mn-lt"/>
                <a:cs typeface="Calibri"/>
              </a:rPr>
              <a:t>Traumatic</a:t>
            </a:r>
            <a:r>
              <a:rPr lang="en-US" sz="1100" baseline="0" dirty="0" smtClean="0">
                <a:latin typeface="+mn-lt"/>
                <a:cs typeface="Calibri"/>
              </a:rPr>
              <a:t> events do not lead all those who live through them to be </a:t>
            </a:r>
            <a:r>
              <a:rPr lang="en-US" sz="1100" baseline="0" dirty="0" err="1" smtClean="0">
                <a:latin typeface="+mn-lt"/>
                <a:cs typeface="Calibri"/>
              </a:rPr>
              <a:t>traumatised</a:t>
            </a:r>
            <a:r>
              <a:rPr lang="en-US" sz="1100" baseline="0" dirty="0" smtClean="0">
                <a:latin typeface="+mn-lt"/>
                <a:cs typeface="Calibri"/>
              </a:rPr>
              <a:t>. The majority will be distressed, only a small number will be </a:t>
            </a:r>
            <a:r>
              <a:rPr lang="en-US" sz="1100" baseline="0" dirty="0" err="1" smtClean="0">
                <a:latin typeface="+mn-lt"/>
                <a:cs typeface="Calibri"/>
              </a:rPr>
              <a:t>traumatised</a:t>
            </a:r>
            <a:r>
              <a:rPr lang="en-US" sz="1100" baseline="0" dirty="0" smtClean="0">
                <a:latin typeface="+mn-lt"/>
                <a:cs typeface="Calibri"/>
              </a:rPr>
              <a:t>.</a:t>
            </a:r>
            <a:endParaRPr lang="en-US" sz="1100" dirty="0" smtClean="0">
              <a:latin typeface="Calibri"/>
              <a:cs typeface="Calibri"/>
            </a:endParaRPr>
          </a:p>
          <a:p>
            <a:pPr marL="171450" indent="-171450">
              <a:buFont typeface="Arial"/>
              <a:buChar char="•"/>
              <a:defRPr/>
            </a:pPr>
            <a:r>
              <a:rPr lang="en-US" sz="1100" dirty="0" smtClean="0">
                <a:latin typeface="Calibri"/>
                <a:cs typeface="Calibri"/>
              </a:rPr>
              <a:t>Examples of traumatic events include: a flood, cyclone, drought, earthquake, tsunami, mass displacement, conflict, fighting, political violence, civil unrest.</a:t>
            </a:r>
            <a:r>
              <a:rPr lang="en-US" sz="1100" baseline="0" dirty="0" smtClean="0">
                <a:latin typeface="Calibri"/>
                <a:cs typeface="Calibri"/>
              </a:rPr>
              <a:t> </a:t>
            </a:r>
            <a:r>
              <a:rPr lang="en-US" sz="1100" dirty="0" smtClean="0">
                <a:latin typeface="Calibri"/>
                <a:cs typeface="Calibri"/>
              </a:rPr>
              <a:t>Acts of violence such as an armed robbery, war or terrorism, interpersonal violence such as rape, child abuse, or suicide of a family member or friend, involvement in a serious motor vehicle accident</a:t>
            </a:r>
          </a:p>
          <a:p>
            <a:pPr marL="171450" indent="-171450">
              <a:buFont typeface="Arial"/>
              <a:buChar char="•"/>
              <a:defRPr/>
            </a:pPr>
            <a:r>
              <a:rPr lang="en-US" sz="1100" dirty="0" smtClean="0">
                <a:latin typeface="Calibri"/>
                <a:cs typeface="Calibri"/>
              </a:rPr>
              <a:t>Other less severe but still stressful situations can trigger distress</a:t>
            </a:r>
            <a:r>
              <a:rPr lang="en-US" sz="1100" dirty="0">
                <a:latin typeface="Calibri"/>
                <a:cs typeface="Calibri"/>
              </a:rPr>
              <a:t> </a:t>
            </a:r>
            <a:r>
              <a:rPr lang="en-US" sz="1100" dirty="0" smtClean="0">
                <a:latin typeface="Calibri"/>
                <a:cs typeface="Calibri"/>
              </a:rPr>
              <a:t>or trauma in some people. </a:t>
            </a:r>
            <a:r>
              <a:rPr lang="en-US" sz="1100" dirty="0">
                <a:latin typeface="Calibri"/>
                <a:cs typeface="Calibri"/>
              </a:rPr>
              <a:t>I</a:t>
            </a:r>
            <a:r>
              <a:rPr lang="en-US" sz="1100" dirty="0" smtClean="0">
                <a:latin typeface="Calibri"/>
                <a:cs typeface="Calibri"/>
              </a:rPr>
              <a:t>ntensity of the event doesn’t necessarily determine degree to which someone is affected, each individual reacts differently</a:t>
            </a:r>
            <a:r>
              <a:rPr lang="en-GB" sz="1100" dirty="0" smtClean="0">
                <a:latin typeface="Calibri"/>
                <a:cs typeface="Calibri"/>
              </a:rPr>
              <a:t>.</a:t>
            </a:r>
            <a:r>
              <a:rPr lang="en-GB" sz="1100" baseline="0" dirty="0" smtClean="0">
                <a:latin typeface="Calibri"/>
                <a:cs typeface="Calibri"/>
              </a:rPr>
              <a:t> </a:t>
            </a:r>
            <a:r>
              <a:rPr lang="en-US" sz="1100" dirty="0" smtClean="0">
                <a:latin typeface="Calibri"/>
                <a:cs typeface="Calibri"/>
              </a:rPr>
              <a:t>Pre-existing stressors/conditions; the current daily stressors; </a:t>
            </a:r>
            <a:r>
              <a:rPr lang="en-US" sz="1100" dirty="0">
                <a:latin typeface="Calibri"/>
                <a:cs typeface="Calibri"/>
              </a:rPr>
              <a:t>&amp;</a:t>
            </a:r>
            <a:r>
              <a:rPr lang="en-US" sz="1100" dirty="0" smtClean="0">
                <a:latin typeface="Calibri"/>
                <a:cs typeface="Calibri"/>
              </a:rPr>
              <a:t> traumatic event the individual lived through as well as individual resilience all play a part in the degree to which someone shows distress</a:t>
            </a:r>
            <a:endParaRPr lang="en-GB" sz="1100" dirty="0" smtClean="0">
              <a:latin typeface="Calibri"/>
              <a:cs typeface="Calibri"/>
            </a:endParaRPr>
          </a:p>
          <a:p>
            <a:pPr>
              <a:buFontTx/>
              <a:buChar char="•"/>
              <a:defRPr/>
            </a:pPr>
            <a:endParaRPr lang="en-US" sz="1100" dirty="0">
              <a:latin typeface="Calibri"/>
              <a:ea typeface="ヒラギノ角ゴ Pro W3" charset="0"/>
              <a:cs typeface="Calibri"/>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7B326499-8F93-CD4D-A218-9656B5D3EF93}" type="slidenum">
              <a:rPr lang="en-AU" sz="1200"/>
              <a:pPr eaLnBrk="1" hangingPunct="1"/>
              <a:t>12</a:t>
            </a:fld>
            <a:endParaRPr lang="en-AU"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IMPORTANT NOTE: Remind</a:t>
            </a:r>
            <a:r>
              <a:rPr lang="en-US" baseline="0" dirty="0" smtClean="0"/>
              <a:t> participants that </a:t>
            </a:r>
            <a:r>
              <a:rPr lang="en-US" dirty="0" smtClean="0"/>
              <a:t>it is very important that they are careful not to</a:t>
            </a:r>
            <a:r>
              <a:rPr lang="en-US" baseline="0" dirty="0" smtClean="0"/>
              <a:t> think of things that may distress them, it is better to think of another child than yourself if this activity will upset you </a:t>
            </a:r>
            <a:endParaRPr lang="en-US" dirty="0"/>
          </a:p>
        </p:txBody>
      </p:sp>
      <p:sp>
        <p:nvSpPr>
          <p:cNvPr id="4" name="Slide Number Placeholder 3"/>
          <p:cNvSpPr>
            <a:spLocks noGrp="1"/>
          </p:cNvSpPr>
          <p:nvPr>
            <p:ph type="sldNum" sz="quarter" idx="10"/>
          </p:nvPr>
        </p:nvSpPr>
        <p:spPr/>
        <p:txBody>
          <a:bodyPr/>
          <a:lstStyle/>
          <a:p>
            <a:fld id="{5D181465-06F1-CC40-8A95-5E31E2D8CCB8}" type="slidenum">
              <a:rPr lang="en-US" smtClean="0"/>
              <a:pPr/>
              <a:t>13</a:t>
            </a:fld>
            <a:endParaRPr lang="en-US"/>
          </a:p>
        </p:txBody>
      </p:sp>
    </p:spTree>
    <p:extLst>
      <p:ext uri="{BB962C8B-B14F-4D97-AF65-F5344CB8AC3E}">
        <p14:creationId xmlns:p14="http://schemas.microsoft.com/office/powerpoint/2010/main" val="1736024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 way distress manifests itself differs by age – refer participants</a:t>
            </a:r>
            <a:r>
              <a:rPr lang="en-US" baseline="0" dirty="0" smtClean="0"/>
              <a:t> to the relevant</a:t>
            </a:r>
            <a:r>
              <a:rPr lang="en-US" dirty="0" smtClean="0"/>
              <a:t> handout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Some signs of distress are universal, others vary from one context to another depending on culture  </a:t>
            </a:r>
            <a:endParaRPr lang="en-US" dirty="0" smtClean="0"/>
          </a:p>
          <a:p>
            <a:pPr marL="355600" indent="-173038">
              <a:buFont typeface="Lucida Grande"/>
              <a:buChar char="-"/>
            </a:pPr>
            <a:r>
              <a:rPr lang="en-US" dirty="0" smtClean="0"/>
              <a:t>Ask</a:t>
            </a:r>
            <a:r>
              <a:rPr lang="en-US" baseline="0" dirty="0" smtClean="0"/>
              <a:t> the group if they can identify certain “signs” listed here that they think would not happen in this culture?</a:t>
            </a:r>
          </a:p>
          <a:p>
            <a:pPr marL="355600" indent="-173038">
              <a:buFont typeface="Lucida Grande"/>
              <a:buChar char="-"/>
            </a:pPr>
            <a:r>
              <a:rPr lang="en-US" baseline="0" dirty="0" smtClean="0"/>
              <a:t>Are there additional signs which happen here that are not listed? </a:t>
            </a:r>
          </a:p>
        </p:txBody>
      </p:sp>
      <p:sp>
        <p:nvSpPr>
          <p:cNvPr id="4" name="Slide Number Placeholder 3"/>
          <p:cNvSpPr>
            <a:spLocks noGrp="1"/>
          </p:cNvSpPr>
          <p:nvPr>
            <p:ph type="sldNum" sz="quarter" idx="10"/>
          </p:nvPr>
        </p:nvSpPr>
        <p:spPr/>
        <p:txBody>
          <a:bodyPr/>
          <a:lstStyle/>
          <a:p>
            <a:fld id="{5D181465-06F1-CC40-8A95-5E31E2D8CCB8}" type="slidenum">
              <a:rPr lang="en-US" smtClean="0"/>
              <a:pPr/>
              <a:t>14</a:t>
            </a:fld>
            <a:endParaRPr lang="en-US"/>
          </a:p>
        </p:txBody>
      </p:sp>
    </p:spTree>
    <p:extLst>
      <p:ext uri="{BB962C8B-B14F-4D97-AF65-F5344CB8AC3E}">
        <p14:creationId xmlns:p14="http://schemas.microsoft.com/office/powerpoint/2010/main" val="2303441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defTabSz="914400">
              <a:defRPr/>
            </a:pPr>
            <a:r>
              <a:rPr lang="en-US" dirty="0">
                <a:latin typeface="Calibri" charset="0"/>
                <a:ea typeface="ヒラギノ角ゴ Pro W3" charset="0"/>
                <a:cs typeface="ヒラギノ角ゴ Pro W3" charset="0"/>
              </a:rPr>
              <a:t>Ask everyone to get up and walk around, no need to bring their things with them, then ask them to sit in a different place to where they started. Act as if you are going to restart the session. But then ask them to get up again and move around again, so they sit elsewhere (still not their original seats). Again, pretend you are going to start session, then seem to change your mind. Finally ask them to stand up one final (third) time to come back to their original places.</a:t>
            </a:r>
          </a:p>
          <a:p>
            <a:pPr defTabSz="914400">
              <a:defRPr/>
            </a:pPr>
            <a:endParaRPr lang="en-US" dirty="0">
              <a:latin typeface="Calibri" charset="0"/>
              <a:ea typeface="ヒラギノ角ゴ Pro W3" charset="0"/>
              <a:cs typeface="ヒラギノ角ゴ Pro W3" charset="0"/>
            </a:endParaRPr>
          </a:p>
          <a:p>
            <a:pPr marL="171450" indent="-171450" defTabSz="914400">
              <a:buFont typeface="Arial"/>
              <a:buChar char="•"/>
              <a:defRPr/>
            </a:pPr>
            <a:r>
              <a:rPr lang="en-US" dirty="0" smtClean="0"/>
              <a:t>When there is a traumatic event, a child’s environment is disrupted. </a:t>
            </a:r>
          </a:p>
          <a:p>
            <a:pPr marL="171450" indent="-171450">
              <a:buFont typeface="Arial"/>
              <a:buChar char="•"/>
              <a:defRPr/>
            </a:pPr>
            <a:r>
              <a:rPr lang="en-US" dirty="0" smtClean="0"/>
              <a:t>The child’s psychosocial supports and interactions are disrupted and change. They do not have the things they are used to or need. </a:t>
            </a:r>
          </a:p>
          <a:p>
            <a:pPr marL="171450" indent="-171450">
              <a:buFont typeface="Arial"/>
              <a:buChar char="•"/>
              <a:defRPr/>
            </a:pPr>
            <a:r>
              <a:rPr lang="en-US" dirty="0" smtClean="0"/>
              <a:t>This leads to a loss of sense of place.  </a:t>
            </a:r>
          </a:p>
          <a:p>
            <a:pPr marL="171450" indent="-171450">
              <a:buFont typeface="Arial"/>
              <a:buChar char="•"/>
              <a:defRPr/>
            </a:pPr>
            <a:r>
              <a:rPr lang="en-US" dirty="0" smtClean="0"/>
              <a:t>Daily stressors can exist prior to emergency, but can also result</a:t>
            </a:r>
            <a:r>
              <a:rPr lang="en-US" baseline="0" dirty="0" smtClean="0"/>
              <a:t> from </a:t>
            </a:r>
            <a:r>
              <a:rPr lang="en-US" dirty="0" smtClean="0"/>
              <a:t>the event (poverty, loss of home and livelihoods, lack of services, etc.) and also contribute to distress or even potentially trauma </a:t>
            </a:r>
          </a:p>
          <a:p>
            <a:pPr marL="171450" indent="-171450">
              <a:buFont typeface="Arial"/>
              <a:buChar char="•"/>
              <a:defRPr/>
            </a:pPr>
            <a:r>
              <a:rPr lang="en-US" dirty="0" smtClean="0"/>
              <a:t>The humanitarian response itself may cause distress (the way distributions are targeted or given out, presence of strangers in the community, </a:t>
            </a:r>
            <a:r>
              <a:rPr lang="en-US" dirty="0" err="1" smtClean="0"/>
              <a:t>etc</a:t>
            </a:r>
            <a:r>
              <a:rPr lang="en-US" dirty="0" smtClean="0"/>
              <a:t>). Efforts should be made to keep this form of stress to a minimum</a:t>
            </a:r>
          </a:p>
          <a:p>
            <a:pPr marL="171450" indent="-171450">
              <a:buFont typeface="Arial"/>
              <a:buChar char="•"/>
              <a:defRPr/>
            </a:pPr>
            <a:r>
              <a:rPr lang="en-US" dirty="0" smtClean="0"/>
              <a:t>Each child reacts differently, to different sources of stress that come before, during or after the event</a:t>
            </a:r>
          </a:p>
          <a:p>
            <a:pPr defTabSz="914400">
              <a:defRPr/>
            </a:pPr>
            <a:endParaRPr lang="en-US" dirty="0">
              <a:latin typeface="Calibri" charset="0"/>
              <a:ea typeface="ヒラギノ角ゴ Pro W3" charset="0"/>
              <a:cs typeface="ヒラギノ角ゴ Pro W3"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2F95F606-DDF2-C743-8EA4-735D59C8C763}" type="slidenum">
              <a:rPr lang="en-AU" sz="1200"/>
              <a:pPr eaLnBrk="1" hangingPunct="1"/>
              <a:t>15</a:t>
            </a:fld>
            <a:endParaRPr lang="en-AU"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a typeface="ヒラギノ角ゴ Pro W3" charset="0"/>
              <a:cs typeface="ヒラギノ角ゴ Pro W3" charset="0"/>
            </a:endParaRPr>
          </a:p>
        </p:txBody>
      </p:sp>
      <p:sp>
        <p:nvSpPr>
          <p:cNvPr id="32772"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DCC0EEC8-05FF-6145-AC5D-AE7EE9193C0B}" type="slidenum">
              <a:rPr lang="en-US" sz="1200"/>
              <a:pPr eaLnBrk="1" hangingPunct="1"/>
              <a:t>16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 and protective factors we discussed in the last session… are there any additional ones to add now you have a specific example in mind? </a:t>
            </a:r>
            <a:endParaRPr lang="en-US" dirty="0"/>
          </a:p>
        </p:txBody>
      </p:sp>
      <p:sp>
        <p:nvSpPr>
          <p:cNvPr id="4" name="Slide Number Placeholder 3"/>
          <p:cNvSpPr>
            <a:spLocks noGrp="1"/>
          </p:cNvSpPr>
          <p:nvPr>
            <p:ph type="sldNum" sz="quarter" idx="10"/>
          </p:nvPr>
        </p:nvSpPr>
        <p:spPr/>
        <p:txBody>
          <a:bodyPr/>
          <a:lstStyle/>
          <a:p>
            <a:fld id="{5D181465-06F1-CC40-8A95-5E31E2D8CCB8}" type="slidenum">
              <a:rPr lang="en-US" smtClean="0"/>
              <a:pPr/>
              <a:t>17</a:t>
            </a:fld>
            <a:endParaRPr lang="en-US"/>
          </a:p>
        </p:txBody>
      </p:sp>
    </p:spTree>
    <p:extLst>
      <p:ext uri="{BB962C8B-B14F-4D97-AF65-F5344CB8AC3E}">
        <p14:creationId xmlns:p14="http://schemas.microsoft.com/office/powerpoint/2010/main" val="2508167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181465-06F1-CC40-8A95-5E31E2D8CCB8}" type="slidenum">
              <a:rPr lang="en-US" smtClean="0"/>
              <a:pPr/>
              <a:t>18</a:t>
            </a:fld>
            <a:endParaRPr lang="en-US"/>
          </a:p>
        </p:txBody>
      </p:sp>
    </p:spTree>
    <p:extLst>
      <p:ext uri="{BB962C8B-B14F-4D97-AF65-F5344CB8AC3E}">
        <p14:creationId xmlns:p14="http://schemas.microsoft.com/office/powerpoint/2010/main" val="2843458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dirty="0">
                <a:latin typeface="Calibri" charset="0"/>
                <a:ea typeface="ヒラギノ角ゴ Pro W3" charset="0"/>
                <a:cs typeface="ヒラギノ角ゴ Pro W3" charset="0"/>
              </a:rPr>
              <a:t>Establish a sense of place for the child within the new community </a:t>
            </a:r>
          </a:p>
          <a:p>
            <a:pPr marL="171450" indent="-171450" eaLnBrk="1" hangingPunct="1">
              <a:buFontTx/>
              <a:buChar char="•"/>
            </a:pPr>
            <a:r>
              <a:rPr lang="en-US" dirty="0">
                <a:latin typeface="Calibri" charset="0"/>
                <a:ea typeface="ヒラギノ角ゴ Pro W3" charset="0"/>
                <a:cs typeface="ヒラギノ角ゴ Pro W3" charset="0"/>
              </a:rPr>
              <a:t>By creating a new sense of order, structure and routine – building on what is familiar, what exists, and the child</a:t>
            </a:r>
            <a:r>
              <a:rPr lang="ja-JP" altLang="en-US" dirty="0">
                <a:latin typeface="Calibri" charset="0"/>
                <a:ea typeface="ヒラギノ角ゴ Pro W3" charset="0"/>
                <a:cs typeface="ヒラギノ角ゴ Pro W3" charset="0"/>
              </a:rPr>
              <a:t>’</a:t>
            </a:r>
            <a:r>
              <a:rPr lang="en-US" altLang="ja-JP" dirty="0">
                <a:latin typeface="Calibri" charset="0"/>
                <a:ea typeface="ヒラギノ角ゴ Pro W3" charset="0"/>
                <a:cs typeface="ヒラギノ角ゴ Pro W3" charset="0"/>
              </a:rPr>
              <a:t>s own resilience</a:t>
            </a:r>
          </a:p>
          <a:p>
            <a:pPr marL="171450" indent="-171450">
              <a:buFontTx/>
              <a:buChar char="•"/>
            </a:pPr>
            <a:r>
              <a:rPr lang="en-US" dirty="0">
                <a:latin typeface="Calibri" charset="0"/>
                <a:ea typeface="ヒラギノ角ゴ Pro W3" charset="0"/>
                <a:cs typeface="ヒラギノ角ゴ Pro W3" charset="0"/>
              </a:rPr>
              <a:t>And giving other new supports</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B6AB18F0-ED97-304F-8FED-A2A92FCA26B9}" type="slidenum">
              <a:rPr lang="en-AU" sz="1200"/>
              <a:pPr eaLnBrk="1" hangingPunct="1"/>
              <a:t>19</a:t>
            </a:fld>
            <a:endParaRPr lang="en-AU"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noProof="0" dirty="0" smtClean="0"/>
              <a:t>By the end of the session participants will … </a:t>
            </a:r>
          </a:p>
          <a:p>
            <a:pPr marL="457200" lvl="0" indent="-457200">
              <a:lnSpc>
                <a:spcPct val="90000"/>
              </a:lnSpc>
              <a:spcBef>
                <a:spcPts val="800"/>
              </a:spcBef>
              <a:buFont typeface="+mj-lt"/>
              <a:buAutoNum type="arabicPeriod"/>
            </a:pPr>
            <a:r>
              <a:rPr lang="en-US" sz="1200" dirty="0" smtClean="0"/>
              <a:t>Be able to define key terms relating to Mental Health and Psychosocial Support (MHPSS)</a:t>
            </a:r>
            <a:endParaRPr lang="en-GB" sz="1200" dirty="0" smtClean="0"/>
          </a:p>
          <a:p>
            <a:pPr marL="457200" lvl="0" indent="-457200">
              <a:lnSpc>
                <a:spcPct val="90000"/>
              </a:lnSpc>
              <a:spcBef>
                <a:spcPts val="800"/>
              </a:spcBef>
              <a:buFont typeface="+mj-lt"/>
              <a:buAutoNum type="arabicPeriod"/>
            </a:pPr>
            <a:r>
              <a:rPr lang="en-GB" sz="1200" dirty="0" smtClean="0"/>
              <a:t>Know the four main categories of symptoms of distress </a:t>
            </a:r>
          </a:p>
          <a:p>
            <a:pPr marL="457200" lvl="0" indent="-457200">
              <a:lnSpc>
                <a:spcPct val="90000"/>
              </a:lnSpc>
              <a:spcBef>
                <a:spcPts val="800"/>
              </a:spcBef>
              <a:buFont typeface="+mj-lt"/>
              <a:buAutoNum type="arabicPeriod"/>
            </a:pPr>
            <a:r>
              <a:rPr lang="en-GB" sz="1200" dirty="0" smtClean="0"/>
              <a:t>Be able to identify at least 3 types of intervention, other than CFS, that support children and their families who are showing signs of psychosocial distress</a:t>
            </a:r>
          </a:p>
          <a:p>
            <a:pPr marL="457200" indent="-457200">
              <a:lnSpc>
                <a:spcPct val="90000"/>
              </a:lnSpc>
              <a:spcBef>
                <a:spcPts val="800"/>
              </a:spcBef>
              <a:buFont typeface="+mj-lt"/>
              <a:buAutoNum type="arabicPeriod"/>
            </a:pPr>
            <a:r>
              <a:rPr lang="en-GB" sz="1200" dirty="0" smtClean="0"/>
              <a:t>Be able to identify 3 key guidance documents to implementing PSS activities in emergencies </a:t>
            </a:r>
          </a:p>
          <a:p>
            <a:pPr>
              <a:spcBef>
                <a:spcPts val="200"/>
              </a:spcBef>
            </a:pPr>
            <a:endParaRPr lang="en-GB" noProof="0" dirty="0" smtClean="0"/>
          </a:p>
          <a:p>
            <a:endParaRPr lang="en-US" dirty="0"/>
          </a:p>
        </p:txBody>
      </p:sp>
      <p:sp>
        <p:nvSpPr>
          <p:cNvPr id="4" name="Slide Number Placeholder 3"/>
          <p:cNvSpPr>
            <a:spLocks noGrp="1"/>
          </p:cNvSpPr>
          <p:nvPr>
            <p:ph type="sldNum" sz="quarter" idx="10"/>
          </p:nvPr>
        </p:nvSpPr>
        <p:spPr/>
        <p:txBody>
          <a:bodyPr/>
          <a:lstStyle/>
          <a:p>
            <a:fld id="{5D181465-06F1-CC40-8A95-5E31E2D8CCB8}" type="slidenum">
              <a:rPr lang="en-US" smtClean="0"/>
              <a:pPr/>
              <a:t>2</a:t>
            </a:fld>
            <a:endParaRPr lang="en-US"/>
          </a:p>
        </p:txBody>
      </p:sp>
    </p:spTree>
    <p:extLst>
      <p:ext uri="{BB962C8B-B14F-4D97-AF65-F5344CB8AC3E}">
        <p14:creationId xmlns:p14="http://schemas.microsoft.com/office/powerpoint/2010/main" val="3199228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171450" indent="-171450">
              <a:buFont typeface="Arial"/>
              <a:buChar char="•"/>
              <a:defRPr/>
            </a:pPr>
            <a:r>
              <a:rPr lang="en-US" kern="1200" dirty="0" smtClean="0"/>
              <a:t>Experience shows majority of children have strong resilience on which we can build to rapidly recover &amp; develop as members of their communities</a:t>
            </a:r>
          </a:p>
          <a:p>
            <a:pPr marL="171450" indent="-171450">
              <a:buFont typeface="Arial"/>
              <a:buChar char="•"/>
              <a:defRPr/>
            </a:pPr>
            <a:endParaRPr lang="da-DK" dirty="0" smtClean="0">
              <a:latin typeface="Garamond" charset="0"/>
            </a:endParaRPr>
          </a:p>
          <a:p>
            <a:r>
              <a:rPr lang="en-US" sz="1200" b="0" i="0" u="none" strike="noStrike" kern="1200" baseline="0" dirty="0" smtClean="0">
                <a:solidFill>
                  <a:schemeClr val="tx1"/>
                </a:solidFill>
                <a:latin typeface="+mn-lt"/>
                <a:ea typeface="+mn-ea"/>
                <a:cs typeface="+mn-cs"/>
              </a:rPr>
              <a:t>I HAVE = Rebuild relationships, trust, a sense of belonging.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 CAN = Resume activities, safe space to rebuild confidence and competence in my activities.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 AM = Strengthen spirituality, rediscover hope in the future, make sense of what happened.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 have, I can, I am” represent the components of a person and what makes up their world. It is essential to understand these components and what they bring to a person in order to understand how to assist them to use their internal and external resources to cope after a difficult event. </a:t>
            </a:r>
            <a:endParaRPr lang="en-US" dirty="0">
              <a:latin typeface="Calibri" charset="0"/>
              <a:ea typeface="ヒラギノ角ゴ Pro W3" charset="0"/>
              <a:cs typeface="ヒラギノ角ゴ Pro W3" charset="0"/>
            </a:endParaRPr>
          </a:p>
        </p:txBody>
      </p:sp>
      <p:sp>
        <p:nvSpPr>
          <p:cNvPr id="40964"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99A5DA48-A2DF-4C4E-8335-695F3FB6F159}" type="slidenum">
              <a:rPr lang="en-US" sz="1200"/>
              <a:pPr eaLnBrk="1" hangingPunct="1"/>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B8229153-672A-0447-A4FF-616454281535}" type="slidenum">
              <a:rPr lang="en-US" sz="1200"/>
              <a:pPr eaLnBrk="1" hangingPunct="1"/>
              <a:t>21</a:t>
            </a:fld>
            <a:endParaRPr lang="en-US" sz="1200"/>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defRPr/>
            </a:pPr>
            <a:r>
              <a:rPr lang="en-GB" noProof="0" dirty="0" smtClean="0">
                <a:solidFill>
                  <a:srgbClr val="000000"/>
                </a:solidFill>
                <a:latin typeface="Arial"/>
                <a:cs typeface="Arial"/>
              </a:rPr>
              <a:t>Aim of psychosocial programming is protect and promote psychosocial wellbeing by:</a:t>
            </a:r>
            <a:endParaRPr lang="en-GB" sz="100" noProof="0" dirty="0" smtClean="0">
              <a:solidFill>
                <a:srgbClr val="000000"/>
              </a:solidFill>
              <a:latin typeface="Arial"/>
              <a:cs typeface="Arial"/>
            </a:endParaRPr>
          </a:p>
          <a:p>
            <a:pPr marL="171450" indent="-171450" eaLnBrk="1" hangingPunct="1">
              <a:buFont typeface="Arial"/>
              <a:buChar char="•"/>
              <a:defRPr/>
            </a:pPr>
            <a:r>
              <a:rPr lang="en-GB" noProof="0" dirty="0" smtClean="0">
                <a:solidFill>
                  <a:srgbClr val="000000"/>
                </a:solidFill>
                <a:latin typeface="Arial"/>
                <a:cs typeface="Arial"/>
              </a:rPr>
              <a:t>Reducing risk factors i.e. stop children from being exposed to situations that are harmful for their psychosocial wellbeing</a:t>
            </a:r>
            <a:endParaRPr lang="en-GB" sz="100" noProof="0" dirty="0" smtClean="0">
              <a:solidFill>
                <a:srgbClr val="000000"/>
              </a:solidFill>
              <a:latin typeface="Arial"/>
              <a:cs typeface="Arial"/>
            </a:endParaRPr>
          </a:p>
          <a:p>
            <a:pPr marL="171450" indent="-171450" eaLnBrk="1" hangingPunct="1">
              <a:buFont typeface="Arial"/>
              <a:buChar char="•"/>
              <a:defRPr/>
            </a:pPr>
            <a:r>
              <a:rPr lang="en-GB" noProof="0" dirty="0" smtClean="0">
                <a:solidFill>
                  <a:srgbClr val="000000"/>
                </a:solidFill>
                <a:latin typeface="Arial"/>
                <a:cs typeface="Arial"/>
              </a:rPr>
              <a:t>Strengthening protective factors i.e. if they are exposed, to support their resilience and recovery</a:t>
            </a:r>
            <a:endParaRPr lang="en-GB" dirty="0" smtClean="0">
              <a:solidFill>
                <a:srgbClr val="000000"/>
              </a:solidFill>
              <a:latin typeface="Calibri" charset="0"/>
              <a:ea typeface="ヒラギノ角ゴ Pro W3" charset="0"/>
              <a:cs typeface="ヒラギノ角ゴ Pro W3" charset="0"/>
            </a:endParaRPr>
          </a:p>
          <a:p>
            <a:pPr defTabSz="914400"/>
            <a:endParaRPr lang="en-GB" dirty="0" smtClean="0">
              <a:solidFill>
                <a:srgbClr val="000000"/>
              </a:solidFill>
              <a:latin typeface="Calibri" charset="0"/>
              <a:ea typeface="ヒラギノ角ゴ Pro W3" charset="0"/>
              <a:cs typeface="ヒラギノ角ゴ Pro W3" charset="0"/>
            </a:endParaRPr>
          </a:p>
          <a:p>
            <a:pPr defTabSz="914400"/>
            <a:r>
              <a:rPr lang="en-GB" dirty="0" smtClean="0">
                <a:solidFill>
                  <a:srgbClr val="000000"/>
                </a:solidFill>
                <a:latin typeface="Calibri" charset="0"/>
                <a:ea typeface="ヒラギノ角ゴ Pro W3" charset="0"/>
                <a:cs typeface="ヒラギノ角ゴ Pro W3" charset="0"/>
              </a:rPr>
              <a:t>Refer </a:t>
            </a:r>
            <a:r>
              <a:rPr lang="en-GB" dirty="0">
                <a:solidFill>
                  <a:srgbClr val="000000"/>
                </a:solidFill>
                <a:latin typeface="Calibri" charset="0"/>
                <a:ea typeface="ヒラギノ角ゴ Pro W3" charset="0"/>
                <a:cs typeface="ヒラギノ角ゴ Pro W3" charset="0"/>
              </a:rPr>
              <a:t>back to exercise done with Slide 14: activities to strengthen protective factors and reduce or prevent risks</a:t>
            </a:r>
            <a:r>
              <a:rPr lang="en-GB" dirty="0" smtClean="0">
                <a:solidFill>
                  <a:srgbClr val="000000"/>
                </a:solidFill>
                <a:latin typeface="Calibri" charset="0"/>
                <a:ea typeface="ヒラギノ角ゴ Pro W3" charset="0"/>
                <a:cs typeface="ヒラギノ角ゴ Pro W3" charset="0"/>
              </a:rPr>
              <a:t>…</a:t>
            </a:r>
            <a:endParaRPr lang="en-US" dirty="0" smtClean="0">
              <a:solidFill>
                <a:srgbClr val="000000"/>
              </a:solidFill>
              <a:latin typeface="Calibri" charset="0"/>
              <a:ea typeface="ヒラギノ角ゴ Pro W3" charset="0"/>
              <a:cs typeface="ヒラギノ角ゴ Pro W3" charset="0"/>
            </a:endParaRPr>
          </a:p>
          <a:p>
            <a:pPr defTabSz="914400"/>
            <a:endParaRPr lang="es-ES" dirty="0">
              <a:latin typeface="Times New Roman" charset="0"/>
              <a:ea typeface="ヒラギノ角ゴ Pro W3" charset="0"/>
              <a:cs typeface="ヒラギノ角ゴ Pro W3"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GB" noProof="0" dirty="0" smtClean="0">
                <a:latin typeface="Arial" charset="0"/>
                <a:ea typeface="ヒラギノ角ゴ Pro W3" charset="0"/>
                <a:cs typeface="Arial" charset="0"/>
              </a:rPr>
              <a:t>Psychosocial</a:t>
            </a:r>
            <a:r>
              <a:rPr lang="en-GB" baseline="0" noProof="0" dirty="0" smtClean="0">
                <a:latin typeface="Arial" charset="0"/>
                <a:ea typeface="ヒラギノ角ゴ Pro W3" charset="0"/>
                <a:cs typeface="Arial" charset="0"/>
              </a:rPr>
              <a:t> support work contributes to reduction of risk and promotion of protective factors by…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noProof="0" dirty="0" smtClean="0">
                <a:latin typeface="Arial" charset="0"/>
                <a:ea typeface="ヒラギノ角ゴ Pro W3" charset="0"/>
                <a:cs typeface="Arial" charset="0"/>
              </a:rPr>
              <a:t>Strengthen family and</a:t>
            </a:r>
            <a:r>
              <a:rPr lang="en-GB" baseline="0" noProof="0" dirty="0" smtClean="0">
                <a:latin typeface="Arial" charset="0"/>
                <a:ea typeface="ヒラギノ角ゴ Pro W3" charset="0"/>
                <a:cs typeface="Arial" charset="0"/>
              </a:rPr>
              <a:t> </a:t>
            </a:r>
            <a:r>
              <a:rPr lang="en-GB" noProof="0" dirty="0" smtClean="0">
                <a:latin typeface="Arial" charset="0"/>
                <a:ea typeface="ヒラギノ角ゴ Pro W3" charset="0"/>
                <a:cs typeface="Arial" charset="0"/>
              </a:rPr>
              <a:t>community care-giving </a:t>
            </a:r>
            <a:r>
              <a:rPr lang="en-US" sz="1200" b="0" i="0" u="none" strike="noStrike" kern="1200" baseline="0" dirty="0" smtClean="0">
                <a:solidFill>
                  <a:schemeClr val="tx1"/>
                </a:solidFill>
                <a:latin typeface="+mn-lt"/>
                <a:ea typeface="+mn-ea"/>
                <a:cs typeface="+mn-cs"/>
              </a:rPr>
              <a:t>structures for children - Strengthen local networks that enable child protection, care, and wellbeing, such as women’s groups or religious networks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u="none" strike="noStrike" kern="1200" baseline="0" dirty="0" smtClean="0">
                <a:solidFill>
                  <a:schemeClr val="tx1"/>
                </a:solidFill>
                <a:latin typeface="+mn-lt"/>
                <a:ea typeface="+mn-ea"/>
                <a:cs typeface="+mn-cs"/>
              </a:rPr>
              <a:t>Promote children’s holistic development and age-appropriate physical, cognitive, and emotional competencies - </a:t>
            </a:r>
            <a:r>
              <a:rPr lang="en-GB" noProof="0" dirty="0" smtClean="0">
                <a:latin typeface="Arial" charset="0"/>
                <a:ea typeface="ヒラギノ角ゴ Pro W3" charset="0"/>
                <a:cs typeface="Arial" charset="0"/>
              </a:rPr>
              <a:t>Reduce long-term negative psychological effects</a:t>
            </a:r>
            <a:endParaRPr lang="en-US" sz="1200" b="0" i="0" u="none" strike="noStrike" kern="1200" baseline="0" dirty="0" smtClean="0">
              <a:solidFill>
                <a:schemeClr val="tx1"/>
              </a:solidFill>
              <a:latin typeface="+mn-lt"/>
              <a:ea typeface="+mn-ea"/>
              <a:cs typeface="+mn-cs"/>
            </a:endParaRPr>
          </a:p>
          <a:p>
            <a:pPr marL="171450" indent="-171450">
              <a:buFont typeface="Arial"/>
              <a:buChar char="•"/>
            </a:pPr>
            <a:r>
              <a:rPr lang="en-US" sz="1200" b="0" i="0" u="none" strike="noStrike" kern="1200" baseline="0" dirty="0" smtClean="0">
                <a:solidFill>
                  <a:schemeClr val="tx1"/>
                </a:solidFill>
                <a:latin typeface="+mn-lt"/>
                <a:ea typeface="+mn-ea"/>
                <a:cs typeface="+mn-cs"/>
              </a:rPr>
              <a:t>Support children’s and youth’s voice and full participation in all phases of programming</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noProof="0" dirty="0" smtClean="0">
                <a:latin typeface="Arial" charset="0"/>
                <a:ea typeface="ヒラギノ角ゴ Pro W3" charset="0"/>
                <a:cs typeface="Arial" charset="0"/>
              </a:rPr>
              <a:t>Improve person’s ability to function under stress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u="none" strike="noStrike" kern="1200" baseline="0" dirty="0" smtClean="0">
                <a:solidFill>
                  <a:schemeClr val="tx1"/>
                </a:solidFill>
                <a:latin typeface="+mn-lt"/>
                <a:ea typeface="+mn-ea"/>
                <a:cs typeface="+mn-cs"/>
              </a:rPr>
              <a:t>Foster a secure and stable environment for children - Reducing risks to children’s safety and emotional well-being while promoting an environment conducive to positive development, effective coping, and resilience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u="none" strike="noStrike" kern="1200" baseline="0" noProof="0" dirty="0" smtClean="0">
                <a:solidFill>
                  <a:schemeClr val="tx1"/>
                </a:solidFill>
                <a:latin typeface="+mn-lt"/>
                <a:ea typeface="+mn-ea"/>
                <a:cs typeface="+mn-cs"/>
              </a:rPr>
              <a:t>Carry out awareness raising activities so adults (parents, teachers, other adults in contact with children) understand risks to children and how to prevent these  </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dirty="0" smtClean="0">
                <a:solidFill>
                  <a:schemeClr val="accent1"/>
                </a:solidFill>
                <a:latin typeface="Wingdings"/>
                <a:ea typeface="Wingdings"/>
                <a:cs typeface="Wingdings"/>
                <a:sym typeface="Wingdings"/>
              </a:rPr>
              <a:t></a:t>
            </a:r>
            <a:r>
              <a:rPr lang="en-US" sz="1200" dirty="0" smtClean="0">
                <a:solidFill>
                  <a:schemeClr val="accent1"/>
                </a:solidFill>
                <a:latin typeface="Arial" charset="0"/>
                <a:ea typeface="ヒラギノ角ゴ Pro W3" charset="0"/>
                <a:cs typeface="Arial" charset="0"/>
                <a:sym typeface="Wingdings"/>
              </a:rPr>
              <a:t> </a:t>
            </a:r>
            <a:r>
              <a:rPr lang="en-US" sz="1200" b="0" i="0" u="none" strike="noStrike" kern="1200" baseline="0" noProof="0" dirty="0" smtClean="0">
                <a:solidFill>
                  <a:schemeClr val="tx1"/>
                </a:solidFill>
                <a:latin typeface="+mn-lt"/>
                <a:ea typeface="+mn-ea"/>
                <a:cs typeface="+mn-cs"/>
              </a:rPr>
              <a:t>All the above contribute to </a:t>
            </a:r>
            <a:r>
              <a:rPr lang="en-US" sz="1200" b="0" i="0" u="none" strike="noStrike" kern="1200" baseline="0" noProof="0" dirty="0" smtClean="0">
                <a:solidFill>
                  <a:schemeClr val="tx1"/>
                </a:solidFill>
                <a:latin typeface="Arial" charset="0"/>
                <a:ea typeface="ヒラギノ角ゴ Pro W3" charset="0"/>
                <a:cs typeface="Arial" charset="0"/>
              </a:rPr>
              <a:t>r</a:t>
            </a:r>
            <a:r>
              <a:rPr lang="en-US" sz="1200" dirty="0" err="1" smtClean="0">
                <a:latin typeface="Arial" charset="0"/>
                <a:ea typeface="ヒラギノ角ゴ Pro W3" charset="0"/>
                <a:cs typeface="Arial" charset="0"/>
              </a:rPr>
              <a:t>estoration</a:t>
            </a:r>
            <a:r>
              <a:rPr lang="en-US" sz="1200" dirty="0" smtClean="0">
                <a:latin typeface="Arial" charset="0"/>
                <a:ea typeface="ヒラギノ角ゴ Pro W3" charset="0"/>
                <a:cs typeface="Arial" charset="0"/>
              </a:rPr>
              <a:t> of practices &amp; resources disrupted by crisis, or even possibly a process of building back better</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GB" noProof="0" dirty="0" smtClean="0">
              <a:latin typeface="Arial" charset="0"/>
              <a:ea typeface="ヒラギノ角ゴ Pro W3" charset="0"/>
              <a:cs typeface="Arial" charset="0"/>
            </a:endParaRP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GB" noProof="0" dirty="0" smtClean="0">
              <a:latin typeface="Arial" charset="0"/>
              <a:ea typeface="ヒラギノ角ゴ Pro W3" charset="0"/>
              <a:cs typeface="Arial" charset="0"/>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181465-06F1-CC40-8A95-5E31E2D8CCB8}" type="slidenum">
              <a:rPr lang="en-US" smtClean="0"/>
              <a:pPr/>
              <a:t>22</a:t>
            </a:fld>
            <a:endParaRPr lang="en-US"/>
          </a:p>
        </p:txBody>
      </p:sp>
    </p:spTree>
    <p:extLst>
      <p:ext uri="{BB962C8B-B14F-4D97-AF65-F5344CB8AC3E}">
        <p14:creationId xmlns:p14="http://schemas.microsoft.com/office/powerpoint/2010/main" val="3647020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2"/>
          <a:lstStyle/>
          <a:p>
            <a:r>
              <a:rPr lang="en-US" b="1" dirty="0" smtClean="0"/>
              <a:t>If you're happy and you know it </a:t>
            </a:r>
            <a:br>
              <a:rPr lang="en-US" b="1" dirty="0" smtClean="0"/>
            </a:br>
            <a:r>
              <a:rPr lang="en-US" b="1" dirty="0" smtClean="0"/>
              <a:t>Clap your hands. </a:t>
            </a:r>
            <a:r>
              <a:rPr lang="en-US" i="1" dirty="0" smtClean="0"/>
              <a:t>Clap, Clap.</a:t>
            </a:r>
            <a:r>
              <a:rPr lang="en-US" b="1" dirty="0" smtClean="0"/>
              <a:t> </a:t>
            </a:r>
            <a:br>
              <a:rPr lang="en-US" b="1" dirty="0" smtClean="0"/>
            </a:br>
            <a:r>
              <a:rPr lang="en-US" b="1" dirty="0" smtClean="0"/>
              <a:t>If you're happy and you know it </a:t>
            </a:r>
            <a:br>
              <a:rPr lang="en-US" b="1" dirty="0" smtClean="0"/>
            </a:br>
            <a:r>
              <a:rPr lang="en-US" b="1" dirty="0" smtClean="0"/>
              <a:t>Clap your hands. </a:t>
            </a:r>
            <a:r>
              <a:rPr lang="en-US" i="1" dirty="0" smtClean="0"/>
              <a:t>Clap, Clap.</a:t>
            </a:r>
            <a:r>
              <a:rPr lang="en-US" b="1" dirty="0" smtClean="0"/>
              <a:t/>
            </a:r>
            <a:br>
              <a:rPr lang="en-US" b="1" dirty="0" smtClean="0"/>
            </a:br>
            <a:r>
              <a:rPr lang="en-US" b="1" dirty="0" smtClean="0"/>
              <a:t>If you're happy and you know it </a:t>
            </a:r>
            <a:br>
              <a:rPr lang="en-US" b="1" dirty="0" smtClean="0"/>
            </a:br>
            <a:r>
              <a:rPr lang="en-US" b="1" dirty="0" smtClean="0"/>
              <a:t>and you really want to show it </a:t>
            </a:r>
            <a:br>
              <a:rPr lang="en-US" b="1" dirty="0" smtClean="0"/>
            </a:br>
            <a:r>
              <a:rPr lang="en-US" b="1" dirty="0" smtClean="0"/>
              <a:t>If you're happy and you know it </a:t>
            </a:r>
            <a:br>
              <a:rPr lang="en-US" b="1" dirty="0" smtClean="0"/>
            </a:br>
            <a:r>
              <a:rPr lang="en-US" b="1" dirty="0" smtClean="0"/>
              <a:t>Clap your hands. </a:t>
            </a:r>
            <a:r>
              <a:rPr lang="en-US" i="1" dirty="0" smtClean="0"/>
              <a:t>Clap, Clap.</a:t>
            </a:r>
            <a:endParaRPr lang="en-US" dirty="0" smtClean="0"/>
          </a:p>
          <a:p>
            <a:endParaRPr lang="en-US" b="1" dirty="0" smtClean="0"/>
          </a:p>
          <a:p>
            <a:r>
              <a:rPr lang="en-US" b="1" dirty="0" smtClean="0"/>
              <a:t>If you're happy and you know it </a:t>
            </a:r>
            <a:br>
              <a:rPr lang="en-US" b="1" dirty="0" smtClean="0"/>
            </a:br>
            <a:r>
              <a:rPr lang="en-US" b="1" dirty="0" smtClean="0"/>
              <a:t>Stamp your feet. </a:t>
            </a:r>
            <a:r>
              <a:rPr lang="en-US" i="1" dirty="0"/>
              <a:t>Stamp stamp </a:t>
            </a:r>
          </a:p>
          <a:p>
            <a:r>
              <a:rPr lang="en-US" b="1" dirty="0" smtClean="0"/>
              <a:t>If you're happy and you know it </a:t>
            </a:r>
            <a:r>
              <a:rPr lang="en-US" b="1" dirty="0"/>
              <a:t/>
            </a:r>
            <a:br>
              <a:rPr lang="en-US" b="1" dirty="0"/>
            </a:br>
            <a:r>
              <a:rPr lang="en-US" b="1" dirty="0"/>
              <a:t>Stamp your feet. </a:t>
            </a:r>
            <a:r>
              <a:rPr lang="en-US" i="1" dirty="0"/>
              <a:t>Stamp stamp </a:t>
            </a:r>
          </a:p>
          <a:p>
            <a:r>
              <a:rPr lang="en-US" b="1" dirty="0" smtClean="0"/>
              <a:t>If you're happy and you know it </a:t>
            </a:r>
            <a:br>
              <a:rPr lang="en-US" b="1" dirty="0" smtClean="0"/>
            </a:br>
            <a:r>
              <a:rPr lang="en-US" b="1" dirty="0" smtClean="0"/>
              <a:t>and you really want to show it </a:t>
            </a:r>
            <a:br>
              <a:rPr lang="en-US" b="1" dirty="0" smtClean="0"/>
            </a:br>
            <a:r>
              <a:rPr lang="en-US" b="1" dirty="0" smtClean="0"/>
              <a:t>If you're happy and you know it </a:t>
            </a:r>
            <a:r>
              <a:rPr lang="en-US" b="1" dirty="0"/>
              <a:t/>
            </a:r>
            <a:br>
              <a:rPr lang="en-US" b="1" dirty="0"/>
            </a:br>
            <a:r>
              <a:rPr lang="en-US" b="1" dirty="0"/>
              <a:t>Stamp your feet. </a:t>
            </a:r>
            <a:r>
              <a:rPr lang="en-US" i="1" dirty="0"/>
              <a:t>Stamp stamp </a:t>
            </a:r>
          </a:p>
          <a:p>
            <a:endParaRPr lang="en-US" b="1" dirty="0" smtClean="0"/>
          </a:p>
          <a:p>
            <a:r>
              <a:rPr lang="en-US" b="1" dirty="0" smtClean="0"/>
              <a:t>If you're happy and you know it </a:t>
            </a:r>
            <a:br>
              <a:rPr lang="en-US" b="1" dirty="0" smtClean="0"/>
            </a:br>
            <a:r>
              <a:rPr lang="en-US" b="1" dirty="0" smtClean="0"/>
              <a:t>Shout hurray. </a:t>
            </a:r>
            <a:r>
              <a:rPr lang="en-US" i="1" dirty="0" smtClean="0"/>
              <a:t>Hurray</a:t>
            </a:r>
          </a:p>
          <a:p>
            <a:r>
              <a:rPr lang="en-US" b="1" dirty="0"/>
              <a:t>If you're happy and you know it </a:t>
            </a:r>
            <a:br>
              <a:rPr lang="en-US" b="1" dirty="0"/>
            </a:br>
            <a:r>
              <a:rPr lang="en-US" b="1" dirty="0"/>
              <a:t>Shout hurray. </a:t>
            </a:r>
            <a:r>
              <a:rPr lang="en-US" i="1" dirty="0"/>
              <a:t>Hurray</a:t>
            </a:r>
          </a:p>
          <a:p>
            <a:r>
              <a:rPr lang="en-US" b="1" dirty="0" smtClean="0"/>
              <a:t>If </a:t>
            </a:r>
            <a:r>
              <a:rPr lang="en-US" b="1" dirty="0"/>
              <a:t>you're happy and you know it </a:t>
            </a:r>
            <a:br>
              <a:rPr lang="en-US" b="1" dirty="0"/>
            </a:br>
            <a:r>
              <a:rPr lang="en-US" b="1" dirty="0"/>
              <a:t>and you really want to show it </a:t>
            </a:r>
            <a:br>
              <a:rPr lang="en-US" b="1" dirty="0"/>
            </a:br>
            <a:r>
              <a:rPr lang="en-US" b="1" dirty="0"/>
              <a:t>If you're happy and you know it </a:t>
            </a:r>
            <a:br>
              <a:rPr lang="en-US" b="1" dirty="0"/>
            </a:br>
            <a:r>
              <a:rPr lang="en-US" b="1" dirty="0"/>
              <a:t>Shout hurray. </a:t>
            </a:r>
            <a:r>
              <a:rPr lang="en-US" i="1" dirty="0"/>
              <a:t>Hurray</a:t>
            </a:r>
          </a:p>
          <a:p>
            <a:endParaRPr lang="en-US" dirty="0" smtClean="0"/>
          </a:p>
          <a:p>
            <a:pPr>
              <a:defRPr/>
            </a:pPr>
            <a:r>
              <a:rPr lang="en-US" b="1" dirty="0"/>
              <a:t>If you're happy and you know it </a:t>
            </a:r>
            <a:br>
              <a:rPr lang="en-US" b="1" dirty="0"/>
            </a:br>
            <a:r>
              <a:rPr lang="en-US" b="1" dirty="0" smtClean="0"/>
              <a:t>Do all three. </a:t>
            </a:r>
            <a:r>
              <a:rPr lang="en-US" i="1" dirty="0" smtClean="0"/>
              <a:t>Clap, clap, stamp stamp, hurray</a:t>
            </a:r>
          </a:p>
          <a:p>
            <a:pPr>
              <a:defRPr/>
            </a:pPr>
            <a:r>
              <a:rPr lang="en-US" b="1" dirty="0"/>
              <a:t>If you're happy and you know it </a:t>
            </a:r>
            <a:br>
              <a:rPr lang="en-US" b="1" dirty="0"/>
            </a:br>
            <a:r>
              <a:rPr lang="en-US" b="1" dirty="0"/>
              <a:t>Do all three. </a:t>
            </a:r>
            <a:r>
              <a:rPr lang="en-US" i="1" dirty="0"/>
              <a:t>Clap, clap, stamp stamp, hurray</a:t>
            </a:r>
          </a:p>
          <a:p>
            <a:pPr>
              <a:defRPr/>
            </a:pPr>
            <a:r>
              <a:rPr lang="en-US" b="1" dirty="0"/>
              <a:t>If you're happy and you know it </a:t>
            </a:r>
            <a:br>
              <a:rPr lang="en-US" b="1" dirty="0"/>
            </a:br>
            <a:r>
              <a:rPr lang="en-US" b="1" dirty="0"/>
              <a:t>and you really want to show it </a:t>
            </a:r>
            <a:br>
              <a:rPr lang="en-US" b="1" dirty="0"/>
            </a:br>
            <a:r>
              <a:rPr lang="en-US" b="1" dirty="0"/>
              <a:t>If you're happy and you know it </a:t>
            </a:r>
            <a:br>
              <a:rPr lang="en-US" b="1" dirty="0"/>
            </a:br>
            <a:r>
              <a:rPr lang="en-US" b="1" dirty="0"/>
              <a:t>Do all three. </a:t>
            </a:r>
            <a:r>
              <a:rPr lang="en-US" i="1" dirty="0"/>
              <a:t>Clap, clap, stamp stamp, hurray</a:t>
            </a:r>
          </a:p>
          <a:p>
            <a:pPr>
              <a:defRPr/>
            </a:pPr>
            <a:endParaRPr lang="en-US" i="1" dirty="0" smtClean="0"/>
          </a:p>
          <a:p>
            <a:pPr>
              <a:defRPr/>
            </a:pPr>
            <a:r>
              <a:rPr lang="en-US" i="1" dirty="0" smtClean="0"/>
              <a:t>[End with round of applause]</a:t>
            </a:r>
          </a:p>
          <a:p>
            <a:endParaRPr lang="en-US" dirty="0" smtClean="0"/>
          </a:p>
          <a:p>
            <a:r>
              <a:rPr lang="en-US" dirty="0" smtClean="0"/>
              <a:t>[http://</a:t>
            </a:r>
            <a:r>
              <a:rPr lang="en-US" dirty="0" err="1" smtClean="0"/>
              <a:t>www.youtube.com</a:t>
            </a:r>
            <a:r>
              <a:rPr lang="en-US" dirty="0" smtClean="0"/>
              <a:t>/</a:t>
            </a:r>
            <a:r>
              <a:rPr lang="en-US" dirty="0" err="1" smtClean="0"/>
              <a:t>watch?v</a:t>
            </a:r>
            <a:r>
              <a:rPr lang="en-US" dirty="0" smtClean="0"/>
              <a:t>=FrsM9WggCdo]</a:t>
            </a:r>
            <a:endParaRPr lang="en-US" dirty="0"/>
          </a:p>
        </p:txBody>
      </p:sp>
      <p:sp>
        <p:nvSpPr>
          <p:cNvPr id="4" name="Slide Number Placeholder 3"/>
          <p:cNvSpPr>
            <a:spLocks noGrp="1"/>
          </p:cNvSpPr>
          <p:nvPr>
            <p:ph type="sldNum" sz="quarter" idx="10"/>
          </p:nvPr>
        </p:nvSpPr>
        <p:spPr/>
        <p:txBody>
          <a:bodyPr/>
          <a:lstStyle/>
          <a:p>
            <a:fld id="{5D181465-06F1-CC40-8A95-5E31E2D8CCB8}" type="slidenum">
              <a:rPr lang="en-US" smtClean="0"/>
              <a:pPr/>
              <a:t>23</a:t>
            </a:fld>
            <a:endParaRPr lang="en-US"/>
          </a:p>
        </p:txBody>
      </p:sp>
    </p:spTree>
    <p:extLst>
      <p:ext uri="{BB962C8B-B14F-4D97-AF65-F5344CB8AC3E}">
        <p14:creationId xmlns:p14="http://schemas.microsoft.com/office/powerpoint/2010/main" val="1299687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861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171450" indent="-171450">
              <a:lnSpc>
                <a:spcPct val="90000"/>
              </a:lnSpc>
              <a:buFont typeface="Arial"/>
              <a:buChar char="•"/>
              <a:defRPr/>
            </a:pPr>
            <a:r>
              <a:rPr lang="en-GB" dirty="0" smtClean="0">
                <a:latin typeface="Calibri"/>
                <a:ea typeface="ヒラギノ角ゴ Pro W3" charset="0"/>
                <a:cs typeface="Calibri"/>
              </a:rPr>
              <a:t>A sense of belonging</a:t>
            </a:r>
          </a:p>
          <a:p>
            <a:pPr marL="171450" marR="0" indent="-171450" algn="l" defTabSz="457200" rtl="0" eaLnBrk="1" fontAlgn="auto" latinLnBrk="0" hangingPunct="1">
              <a:lnSpc>
                <a:spcPct val="90000"/>
              </a:lnSpc>
              <a:spcBef>
                <a:spcPts val="0"/>
              </a:spcBef>
              <a:spcAft>
                <a:spcPts val="0"/>
              </a:spcAft>
              <a:buClrTx/>
              <a:buSzTx/>
              <a:buFont typeface="Arial"/>
              <a:buChar char="•"/>
              <a:tabLst/>
              <a:defRPr/>
            </a:pPr>
            <a:r>
              <a:rPr lang="en-GB" dirty="0" smtClean="0">
                <a:latin typeface="Calibri"/>
                <a:ea typeface="ヒラギノ角ゴ Pro W3" charset="0"/>
                <a:cs typeface="Calibri"/>
              </a:rPr>
              <a:t>A safe place to be - </a:t>
            </a:r>
            <a:r>
              <a:rPr lang="en-US" sz="1200" dirty="0" smtClean="0">
                <a:latin typeface="Calibri"/>
                <a:ea typeface="ヒラギノ角ゴ Pro W3" charset="0"/>
                <a:cs typeface="Calibri"/>
              </a:rPr>
              <a:t>Ensure child is in a stable and nurturing family style environment</a:t>
            </a:r>
            <a:endParaRPr lang="en-GB" dirty="0" smtClean="0">
              <a:latin typeface="Calibri"/>
              <a:ea typeface="ヒラギノ角ゴ Pro W3" charset="0"/>
              <a:cs typeface="Calibri"/>
            </a:endParaRPr>
          </a:p>
          <a:p>
            <a:pPr marL="171450" indent="-171450">
              <a:lnSpc>
                <a:spcPct val="90000"/>
              </a:lnSpc>
              <a:buFont typeface="Arial"/>
              <a:buChar char="•"/>
              <a:defRPr/>
            </a:pPr>
            <a:r>
              <a:rPr lang="en-GB" dirty="0" smtClean="0">
                <a:latin typeface="Calibri"/>
                <a:ea typeface="ヒラギノ角ゴ Pro W3" charset="0"/>
                <a:cs typeface="Calibri"/>
              </a:rPr>
              <a:t>Relationship with peers</a:t>
            </a:r>
          </a:p>
          <a:p>
            <a:pPr marL="171450" indent="-171450">
              <a:lnSpc>
                <a:spcPct val="90000"/>
              </a:lnSpc>
              <a:buFont typeface="Arial"/>
              <a:buChar char="•"/>
              <a:defRPr/>
            </a:pPr>
            <a:r>
              <a:rPr lang="en-GB" dirty="0" smtClean="0">
                <a:latin typeface="Calibri"/>
                <a:ea typeface="ヒラギノ角ゴ Pro W3" charset="0"/>
                <a:cs typeface="Calibri"/>
              </a:rPr>
              <a:t>Personal attachments</a:t>
            </a:r>
          </a:p>
          <a:p>
            <a:pPr marL="171450" indent="-171450">
              <a:lnSpc>
                <a:spcPct val="90000"/>
              </a:lnSpc>
              <a:buFont typeface="Arial"/>
              <a:buChar char="•"/>
              <a:defRPr/>
            </a:pPr>
            <a:r>
              <a:rPr lang="en-GB" dirty="0" smtClean="0">
                <a:latin typeface="Calibri"/>
                <a:ea typeface="ヒラギノ角ゴ Pro W3" charset="0"/>
                <a:cs typeface="Calibri"/>
              </a:rPr>
              <a:t>Intellectual stimulation</a:t>
            </a:r>
          </a:p>
          <a:p>
            <a:pPr marL="171450" marR="0" indent="-171450" algn="l" defTabSz="457200" rtl="0" eaLnBrk="1" fontAlgn="auto" latinLnBrk="0" hangingPunct="1">
              <a:lnSpc>
                <a:spcPct val="90000"/>
              </a:lnSpc>
              <a:spcBef>
                <a:spcPts val="0"/>
              </a:spcBef>
              <a:spcAft>
                <a:spcPts val="0"/>
              </a:spcAft>
              <a:buClrTx/>
              <a:buSzTx/>
              <a:buFont typeface="Arial"/>
              <a:buChar char="•"/>
              <a:tabLst/>
              <a:defRPr/>
            </a:pPr>
            <a:r>
              <a:rPr lang="en-GB" dirty="0" smtClean="0">
                <a:latin typeface="Calibri"/>
                <a:ea typeface="ヒラギノ角ゴ Pro W3" charset="0"/>
                <a:cs typeface="Calibri"/>
              </a:rPr>
              <a:t>Normal routine / daily life - </a:t>
            </a:r>
            <a:r>
              <a:rPr lang="en-US" sz="1200" dirty="0" smtClean="0">
                <a:latin typeface="Calibri"/>
                <a:ea typeface="ヒラギノ角ゴ Pro W3" charset="0"/>
                <a:cs typeface="Calibri"/>
              </a:rPr>
              <a:t>Enhance routine and structure in children</a:t>
            </a:r>
            <a:r>
              <a:rPr lang="ja-JP" altLang="en-US" sz="1200" dirty="0" smtClean="0">
                <a:latin typeface="Calibri"/>
                <a:ea typeface="ヒラギノ角ゴ Pro W3" charset="0"/>
                <a:cs typeface="Calibri"/>
              </a:rPr>
              <a:t>’</a:t>
            </a:r>
            <a:r>
              <a:rPr lang="en-US" sz="1200" dirty="0" smtClean="0">
                <a:latin typeface="Calibri"/>
                <a:ea typeface="ヒラギノ角ゴ Pro W3" charset="0"/>
                <a:cs typeface="Calibri"/>
              </a:rPr>
              <a:t>s lives. Re-establishing age and gender appropriate daily routines, including schooling, recreational activities, community activities</a:t>
            </a:r>
            <a:endParaRPr lang="en-GB" dirty="0" smtClean="0">
              <a:latin typeface="Calibri"/>
              <a:ea typeface="ヒラギノ角ゴ Pro W3" charset="0"/>
              <a:cs typeface="Calibri"/>
            </a:endParaRPr>
          </a:p>
          <a:p>
            <a:pPr marL="171450" indent="-171450">
              <a:lnSpc>
                <a:spcPct val="90000"/>
              </a:lnSpc>
              <a:buFont typeface="Arial"/>
              <a:buChar char="•"/>
              <a:defRPr/>
            </a:pPr>
            <a:r>
              <a:rPr lang="en-GB" dirty="0" smtClean="0">
                <a:latin typeface="Calibri"/>
                <a:ea typeface="ヒラギノ角ゴ Pro W3" charset="0"/>
                <a:cs typeface="Calibri"/>
              </a:rPr>
              <a:t>Sense of control over one’s life</a:t>
            </a:r>
          </a:p>
          <a:p>
            <a:pPr marL="171450" indent="-171450">
              <a:lnSpc>
                <a:spcPct val="90000"/>
              </a:lnSpc>
              <a:buFont typeface="Arial"/>
              <a:buChar char="•"/>
              <a:defRPr/>
            </a:pPr>
            <a:r>
              <a:rPr lang="en-GB" dirty="0" smtClean="0">
                <a:latin typeface="Calibri"/>
                <a:ea typeface="ヒラギノ角ゴ Pro W3" charset="0"/>
                <a:cs typeface="Calibri"/>
              </a:rPr>
              <a:t>Opportunity to express grief and other emotions – not to be forced</a:t>
            </a:r>
          </a:p>
          <a:p>
            <a:pPr>
              <a:defRPr/>
            </a:pPr>
            <a:endParaRPr lang="en-US" dirty="0">
              <a:latin typeface="Calibri" charset="0"/>
              <a:ea typeface="ヒラギノ角ゴ Pro W3" charset="0"/>
              <a:cs typeface="ヒラギノ角ゴ Pro W3" charset="0"/>
            </a:endParaRPr>
          </a:p>
        </p:txBody>
      </p:sp>
      <p:sp>
        <p:nvSpPr>
          <p:cNvPr id="45060"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4E3783A3-F3FE-4049-A78B-06ECEDD2B0C8}" type="slidenum">
              <a:rPr lang="en-US" sz="1200"/>
              <a:pPr eaLnBrk="1" hangingPunct="1"/>
              <a:t>24</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56A69625-5F72-C741-8602-8CDE857E1903}" type="slidenum">
              <a:rPr lang="en-US" sz="1200"/>
              <a:pPr eaLnBrk="1" hangingPunct="1"/>
              <a:t>25</a:t>
            </a:fld>
            <a:endParaRPr lang="en-US" sz="120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lnSpc>
                <a:spcPct val="90000"/>
              </a:lnSpc>
              <a:buFont typeface="Arial"/>
              <a:buChar char="•"/>
            </a:pPr>
            <a:r>
              <a:rPr lang="en-US" dirty="0" err="1" smtClean="0">
                <a:latin typeface="Calibri"/>
                <a:ea typeface="ヒラギノ角ゴ Pro W3" charset="0"/>
                <a:cs typeface="Calibri"/>
              </a:rPr>
              <a:t>Mobilising</a:t>
            </a:r>
            <a:r>
              <a:rPr lang="en-US" dirty="0" smtClean="0">
                <a:latin typeface="Calibri"/>
                <a:ea typeface="ヒラギノ角ゴ Pro W3" charset="0"/>
                <a:cs typeface="Calibri"/>
              </a:rPr>
              <a:t> a child’s support system to better protect and care for the child </a:t>
            </a:r>
          </a:p>
          <a:p>
            <a:pPr marL="171450" indent="-171450" eaLnBrk="1" hangingPunct="1">
              <a:lnSpc>
                <a:spcPct val="90000"/>
              </a:lnSpc>
              <a:buFont typeface="Arial"/>
              <a:buChar char="•"/>
            </a:pPr>
            <a:endParaRPr lang="en-US" dirty="0">
              <a:latin typeface="Calibri"/>
              <a:ea typeface="ヒラギノ角ゴ Pro W3" charset="0"/>
              <a:cs typeface="Calibri"/>
            </a:endParaRPr>
          </a:p>
          <a:p>
            <a:pPr marL="171450" indent="-171450" eaLnBrk="1" hangingPunct="1">
              <a:lnSpc>
                <a:spcPct val="90000"/>
              </a:lnSpc>
              <a:buFont typeface="Arial"/>
              <a:buChar char="•"/>
            </a:pPr>
            <a:r>
              <a:rPr lang="en-US" dirty="0" smtClean="0">
                <a:latin typeface="Calibri"/>
                <a:ea typeface="ヒラギノ角ゴ Pro W3" charset="0"/>
                <a:cs typeface="Calibri"/>
              </a:rPr>
              <a:t>Provide </a:t>
            </a:r>
            <a:r>
              <a:rPr lang="en-US" dirty="0">
                <a:latin typeface="Calibri"/>
                <a:ea typeface="ヒラギノ角ゴ Pro W3" charset="0"/>
                <a:cs typeface="Calibri"/>
              </a:rPr>
              <a:t>opportunities for children to express themselves (in schools, children’s clubs, </a:t>
            </a:r>
            <a:r>
              <a:rPr lang="en-US" dirty="0" err="1">
                <a:latin typeface="Calibri"/>
                <a:ea typeface="ヒラギノ角ゴ Pro W3" charset="0"/>
                <a:cs typeface="Calibri"/>
              </a:rPr>
              <a:t>etc</a:t>
            </a:r>
            <a:r>
              <a:rPr lang="en-US" dirty="0">
                <a:latin typeface="Calibri"/>
                <a:ea typeface="ヒラギノ角ゴ Pro W3" charset="0"/>
                <a:cs typeface="Calibri"/>
              </a:rPr>
              <a:t>). Let them talk through what they have experienced, in a way they choose to</a:t>
            </a:r>
          </a:p>
          <a:p>
            <a:pPr marL="171450" indent="-171450" eaLnBrk="1" hangingPunct="1">
              <a:lnSpc>
                <a:spcPct val="90000"/>
              </a:lnSpc>
              <a:buFont typeface="Arial"/>
              <a:buChar char="•"/>
            </a:pPr>
            <a:endParaRPr lang="en-US" dirty="0">
              <a:latin typeface="Calibri"/>
              <a:ea typeface="ヒラギノ角ゴ Pro W3" charset="0"/>
              <a:cs typeface="Calibri"/>
            </a:endParaRPr>
          </a:p>
          <a:p>
            <a:pPr marL="171450" indent="-171450" eaLnBrk="1" hangingPunct="1">
              <a:lnSpc>
                <a:spcPct val="90000"/>
              </a:lnSpc>
              <a:buFont typeface="Arial"/>
              <a:buChar char="•"/>
            </a:pPr>
            <a:r>
              <a:rPr lang="en-US" dirty="0" smtClean="0">
                <a:latin typeface="Calibri"/>
                <a:ea typeface="ヒラギノ角ゴ Pro W3" charset="0"/>
                <a:cs typeface="Calibri"/>
              </a:rPr>
              <a:t>Enable </a:t>
            </a:r>
            <a:r>
              <a:rPr lang="en-US" dirty="0">
                <a:latin typeface="Calibri"/>
                <a:ea typeface="ヒラギノ角ゴ Pro W3" charset="0"/>
                <a:cs typeface="Calibri"/>
              </a:rPr>
              <a:t>them to participate in and contribute to their communities and help build a more positive future – engage them in DRR so they feel empowered to help themselves, their friends and their family. This will reduce sense of fear going forward</a:t>
            </a:r>
          </a:p>
          <a:p>
            <a:pPr marL="171450" indent="-171450" eaLnBrk="1" hangingPunct="1">
              <a:lnSpc>
                <a:spcPct val="90000"/>
              </a:lnSpc>
              <a:buFont typeface="Arial"/>
              <a:buChar char="•"/>
            </a:pPr>
            <a:endParaRPr lang="en-US" dirty="0">
              <a:latin typeface="Calibri"/>
              <a:ea typeface="ヒラギノ角ゴ Pro W3" charset="0"/>
              <a:cs typeface="Calibri"/>
            </a:endParaRPr>
          </a:p>
          <a:p>
            <a:pPr marL="171450" indent="-171450" eaLnBrk="1" hangingPunct="1">
              <a:lnSpc>
                <a:spcPct val="90000"/>
              </a:lnSpc>
              <a:buFont typeface="Arial"/>
              <a:buChar char="•"/>
            </a:pPr>
            <a:r>
              <a:rPr lang="en-US" dirty="0" smtClean="0">
                <a:latin typeface="Calibri"/>
                <a:ea typeface="ヒラギノ角ゴ Pro W3" charset="0"/>
                <a:cs typeface="Calibri"/>
              </a:rPr>
              <a:t>Strengthen </a:t>
            </a:r>
            <a:r>
              <a:rPr lang="en-US" dirty="0">
                <a:latin typeface="Calibri"/>
                <a:ea typeface="ヒラギノ角ゴ Pro W3" charset="0"/>
                <a:cs typeface="Calibri"/>
              </a:rPr>
              <a:t>children’s life skills to overcome adversity</a:t>
            </a:r>
          </a:p>
          <a:p>
            <a:pPr marL="171450" indent="-171450" eaLnBrk="1" hangingPunct="1">
              <a:lnSpc>
                <a:spcPct val="90000"/>
              </a:lnSpc>
              <a:buFont typeface="Arial"/>
              <a:buChar char="•"/>
            </a:pPr>
            <a:endParaRPr lang="en-US" dirty="0">
              <a:latin typeface="Calibri"/>
              <a:ea typeface="ヒラギノ角ゴ Pro W3" charset="0"/>
              <a:cs typeface="Calibri"/>
            </a:endParaRPr>
          </a:p>
          <a:p>
            <a:pPr marL="171450" indent="-171450" eaLnBrk="1" hangingPunct="1">
              <a:lnSpc>
                <a:spcPct val="90000"/>
              </a:lnSpc>
              <a:buFont typeface="Arial"/>
              <a:buChar char="•"/>
            </a:pPr>
            <a:r>
              <a:rPr lang="en-US" dirty="0" smtClean="0">
                <a:latin typeface="Calibri"/>
                <a:ea typeface="ヒラギノ角ゴ Pro W3" charset="0"/>
                <a:cs typeface="Calibri"/>
              </a:rPr>
              <a:t>Provide </a:t>
            </a:r>
            <a:r>
              <a:rPr lang="en-US" dirty="0">
                <a:latin typeface="Calibri"/>
                <a:ea typeface="ヒラギノ角ゴ Pro W3" charset="0"/>
                <a:cs typeface="Calibri"/>
              </a:rPr>
              <a:t>support for caregivers (families, teachers etc.). Help them to deal with their own stress, help them to understand the stress their children are experiencing and support them in ways to deal with children’s stress. </a:t>
            </a:r>
          </a:p>
          <a:p>
            <a:endParaRPr lang="en-US" dirty="0">
              <a:latin typeface="Times New Roman" charset="0"/>
              <a:ea typeface="ヒラギノ角ゴ Pro W3" charset="0"/>
              <a:cs typeface="ヒラギノ角ゴ Pro W3"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a:buChar char="•"/>
            </a:pPr>
            <a:r>
              <a:rPr lang="en-US" dirty="0">
                <a:latin typeface="Calibri" charset="0"/>
                <a:ea typeface="ヒラギノ角ゴ Pro W3" charset="0"/>
                <a:cs typeface="ヒラギノ角ゴ Pro W3" charset="0"/>
              </a:rPr>
              <a:t>Ask participants to get up and dance on the spot </a:t>
            </a:r>
          </a:p>
          <a:p>
            <a:pPr marL="171450" indent="-171450">
              <a:buFont typeface="Arial"/>
              <a:buChar char="•"/>
            </a:pPr>
            <a:r>
              <a:rPr lang="en-US" dirty="0">
                <a:latin typeface="Calibri" charset="0"/>
                <a:ea typeface="ヒラギノ角ゴ Pro W3" charset="0"/>
                <a:cs typeface="ヒラギノ角ゴ Pro W3" charset="0"/>
              </a:rPr>
              <a:t>For those who are less comfortable doing this, tell them they can sway on the spot, jump, skip, walk around the room, clap, whatever movement makes them feel comfortable</a:t>
            </a:r>
          </a:p>
        </p:txBody>
      </p:sp>
      <p:sp>
        <p:nvSpPr>
          <p:cNvPr id="57348"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1076F38A-DA85-AC44-8090-7DAC84C284D4}" type="slidenum">
              <a:rPr lang="en-US" sz="1200"/>
              <a:pPr eaLnBrk="1" hangingPunct="1"/>
              <a:t>26</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181465-06F1-CC40-8A95-5E31E2D8CCB8}" type="slidenum">
              <a:rPr lang="en-US" smtClean="0"/>
              <a:pPr/>
              <a:t>27</a:t>
            </a:fld>
            <a:endParaRPr lang="en-US"/>
          </a:p>
        </p:txBody>
      </p:sp>
    </p:spTree>
    <p:extLst>
      <p:ext uri="{BB962C8B-B14F-4D97-AF65-F5344CB8AC3E}">
        <p14:creationId xmlns:p14="http://schemas.microsoft.com/office/powerpoint/2010/main" val="1102523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42"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noProof="0" dirty="0" smtClean="0">
                <a:latin typeface="Calibri" charset="0"/>
                <a:ea typeface="ヒラギノ角ゴ Pro W3" charset="0"/>
                <a:cs typeface="ヒラギノ角ゴ Pro W3" charset="0"/>
              </a:rPr>
              <a:t>Talk through the diagram above. Highlight the following: </a:t>
            </a:r>
          </a:p>
          <a:p>
            <a:pPr>
              <a:defRPr/>
            </a:pPr>
            <a:endParaRPr lang="en-GB" noProof="0" dirty="0" smtClean="0">
              <a:latin typeface="Calibri" charset="0"/>
              <a:ea typeface="ヒラギノ角ゴ Pro W3" charset="0"/>
              <a:cs typeface="ヒラギノ角ゴ Pro W3" charset="0"/>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kern="1200" noProof="0" dirty="0" smtClean="0"/>
              <a:t>War and natural disasters cause distress for individuals &amp; societies </a:t>
            </a:r>
          </a:p>
          <a:p>
            <a:pPr marL="171450" indent="-171450">
              <a:buFont typeface="Arial"/>
              <a:buChar char="•"/>
              <a:defRPr/>
            </a:pPr>
            <a:r>
              <a:rPr lang="en-GB" kern="1200" noProof="0" dirty="0" smtClean="0"/>
              <a:t>Most individuals &amp; societies are able to cope </a:t>
            </a:r>
          </a:p>
          <a:p>
            <a:pPr marL="171450" indent="-171450">
              <a:buFont typeface="Arial"/>
              <a:buChar char="•"/>
              <a:defRPr/>
            </a:pPr>
            <a:r>
              <a:rPr lang="en-GB" kern="1200" noProof="0" dirty="0" smtClean="0"/>
              <a:t>Sometimes levels of distress reach such great proportions people struggle to cope</a:t>
            </a:r>
          </a:p>
          <a:p>
            <a:pPr marL="171450" indent="-171450">
              <a:buFont typeface="Arial"/>
              <a:buChar char="•"/>
              <a:defRPr/>
            </a:pPr>
            <a:r>
              <a:rPr lang="en-GB" kern="1200" noProof="0" dirty="0" smtClean="0"/>
              <a:t>Trauma happens when an individual cannot cope</a:t>
            </a:r>
          </a:p>
          <a:p>
            <a:pPr marL="171450" indent="-171450">
              <a:buFont typeface="Arial"/>
              <a:buChar char="•"/>
              <a:defRPr/>
            </a:pPr>
            <a:r>
              <a:rPr lang="en-GB" sz="1200" b="0" i="0" u="none" strike="noStrike" kern="1200" baseline="0" noProof="0" dirty="0" smtClean="0">
                <a:solidFill>
                  <a:schemeClr val="tx1"/>
                </a:solidFill>
                <a:latin typeface="+mn-lt"/>
                <a:ea typeface="+mn-ea"/>
                <a:cs typeface="+mn-cs"/>
              </a:rPr>
              <a:t>The likeliness of speedy recovery increases when appropriate support is provided at an early stage, and the risk of long-term mental health problems is reduced dramatically</a:t>
            </a:r>
          </a:p>
          <a:p>
            <a:pPr marL="171450" indent="-171450">
              <a:buFont typeface="Arial"/>
              <a:buChar char="•"/>
              <a:defRPr/>
            </a:pPr>
            <a:r>
              <a:rPr lang="en-GB" sz="1200" b="0" i="0" u="none" strike="noStrike" kern="1200" baseline="0" noProof="0" dirty="0" smtClean="0">
                <a:solidFill>
                  <a:schemeClr val="tx1"/>
                </a:solidFill>
                <a:latin typeface="+mn-lt"/>
                <a:ea typeface="+mn-ea"/>
                <a:cs typeface="+mn-cs"/>
              </a:rPr>
              <a:t>All children (and communities) need level one support, this will help PSS wellbeing</a:t>
            </a:r>
          </a:p>
          <a:p>
            <a:pPr marL="171450" indent="-171450">
              <a:buFont typeface="Arial"/>
              <a:buChar char="•"/>
              <a:defRPr/>
            </a:pPr>
            <a:r>
              <a:rPr lang="en-GB" sz="1200" b="0" i="0" u="none" strike="noStrike" kern="1200" baseline="0" noProof="0" dirty="0" smtClean="0">
                <a:solidFill>
                  <a:schemeClr val="tx1"/>
                </a:solidFill>
                <a:latin typeface="+mn-lt"/>
                <a:ea typeface="+mn-ea"/>
                <a:cs typeface="+mn-cs"/>
              </a:rPr>
              <a:t>A</a:t>
            </a:r>
            <a:r>
              <a:rPr lang="en-US" sz="1200" kern="1200" dirty="0" err="1" smtClean="0">
                <a:solidFill>
                  <a:schemeClr val="tx1"/>
                </a:solidFill>
                <a:latin typeface="+mn-lt"/>
                <a:ea typeface="+mn-ea"/>
                <a:cs typeface="+mn-cs"/>
              </a:rPr>
              <a:t>ll</a:t>
            </a:r>
            <a:r>
              <a:rPr lang="en-US" sz="1200" kern="1200" dirty="0" smtClean="0">
                <a:solidFill>
                  <a:schemeClr val="tx1"/>
                </a:solidFill>
                <a:latin typeface="+mn-lt"/>
                <a:ea typeface="+mn-ea"/>
                <a:cs typeface="+mn-cs"/>
              </a:rPr>
              <a:t> the levels build on each other. Each level needs to be in place for a community to support all children who have varying needs, including helping them to access </a:t>
            </a:r>
            <a:r>
              <a:rPr lang="en-US" sz="1200" kern="1200" dirty="0" err="1" smtClean="0">
                <a:solidFill>
                  <a:schemeClr val="tx1"/>
                </a:solidFill>
                <a:latin typeface="+mn-lt"/>
                <a:ea typeface="+mn-ea"/>
                <a:cs typeface="+mn-cs"/>
              </a:rPr>
              <a:t>specialised</a:t>
            </a:r>
            <a:r>
              <a:rPr lang="en-US" sz="1200" kern="1200" dirty="0" smtClean="0">
                <a:solidFill>
                  <a:schemeClr val="tx1"/>
                </a:solidFill>
                <a:latin typeface="+mn-lt"/>
                <a:ea typeface="+mn-ea"/>
                <a:cs typeface="+mn-cs"/>
              </a:rPr>
              <a:t> help</a:t>
            </a:r>
            <a:endParaRPr lang="en-GB" sz="1200" b="0" i="0" u="none" strike="noStrike" kern="1200" baseline="0" noProof="0" dirty="0" smtClean="0">
              <a:solidFill>
                <a:schemeClr val="tx1"/>
              </a:solidFill>
              <a:latin typeface="+mn-lt"/>
              <a:ea typeface="+mn-ea"/>
              <a:cs typeface="+mn-cs"/>
            </a:endParaRPr>
          </a:p>
          <a:p>
            <a:pPr>
              <a:defRPr/>
            </a:pPr>
            <a:endParaRPr lang="en-GB" noProof="0" dirty="0" smtClean="0">
              <a:latin typeface="Calibri" charset="0"/>
              <a:ea typeface="ヒラギノ角ゴ Pro W3" charset="0"/>
              <a:cs typeface="ヒラギノ角ゴ Pro W3" charset="0"/>
            </a:endParaRPr>
          </a:p>
          <a:p>
            <a:pPr lvl="0"/>
            <a:r>
              <a:rPr lang="en-US" sz="1200" kern="1200" dirty="0" smtClean="0">
                <a:solidFill>
                  <a:schemeClr val="tx1"/>
                </a:solidFill>
                <a:effectLst/>
                <a:latin typeface="+mn-lt"/>
                <a:ea typeface="+mn-ea"/>
                <a:cs typeface="+mn-cs"/>
              </a:rPr>
              <a:t>Ask the group to vote for which level they think most children fall into? What level of supports most children need to recover? </a:t>
            </a:r>
            <a:endParaRPr lang="en-GB" sz="1200" kern="1200" dirty="0" smtClean="0">
              <a:solidFill>
                <a:schemeClr val="tx1"/>
              </a:solidFill>
              <a:effectLst/>
              <a:latin typeface="+mn-lt"/>
              <a:ea typeface="+mn-ea"/>
              <a:cs typeface="+mn-cs"/>
            </a:endParaRPr>
          </a:p>
          <a:p>
            <a:pPr>
              <a:defRPr/>
            </a:pPr>
            <a:endParaRPr lang="en-US" dirty="0">
              <a:latin typeface="Calibri" charset="0"/>
              <a:ea typeface="ヒラギノ角ゴ Pro W3" charset="0"/>
              <a:cs typeface="ヒラギノ角ゴ Pro W3" charset="0"/>
            </a:endParaRPr>
          </a:p>
        </p:txBody>
      </p:sp>
      <p:sp>
        <p:nvSpPr>
          <p:cNvPr id="61444"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158BF99A-E5B4-114D-A5D5-5307042CBB94}" type="slidenum">
              <a:rPr lang="en-US" sz="1200"/>
              <a:pPr eaLnBrk="1" hangingPunct="1"/>
              <a:t>28</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en-US" b="0" u="none" dirty="0">
              <a:latin typeface="Calibri" charset="0"/>
              <a:ea typeface="ヒラギノ角ゴ Pro W3" charset="0"/>
              <a:cs typeface="ヒラギノ角ゴ Pro W3" charset="0"/>
            </a:endParaRPr>
          </a:p>
        </p:txBody>
      </p:sp>
      <p:sp>
        <p:nvSpPr>
          <p:cNvPr id="6349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BE2AFDAA-4216-654C-BF48-13B28735DEF3}" type="slidenum">
              <a:rPr lang="en-US" sz="1200"/>
              <a:pPr eaLnBrk="1" hangingPunct="1"/>
              <a:t>29</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181465-06F1-CC40-8A95-5E31E2D8CCB8}" type="slidenum">
              <a:rPr lang="en-US" smtClean="0"/>
              <a:pPr/>
              <a:t>3</a:t>
            </a:fld>
            <a:endParaRPr lang="en-US"/>
          </a:p>
        </p:txBody>
      </p:sp>
    </p:spTree>
    <p:extLst>
      <p:ext uri="{BB962C8B-B14F-4D97-AF65-F5344CB8AC3E}">
        <p14:creationId xmlns:p14="http://schemas.microsoft.com/office/powerpoint/2010/main" val="202820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indent="0">
              <a:buFont typeface="Arial" pitchFamily="34" charset="0"/>
              <a:buNone/>
              <a:defRPr/>
            </a:pPr>
            <a:r>
              <a:rPr lang="en-GB" noProof="0" dirty="0" smtClean="0"/>
              <a:t>Without going into detail of each of the plans please share your thoughts on the following: </a:t>
            </a:r>
          </a:p>
          <a:p>
            <a:pPr marL="342900" lvl="1" indent="-342900" eaLnBrk="1" hangingPunct="1">
              <a:buFont typeface="Arial"/>
              <a:buChar char="•"/>
              <a:defRPr/>
            </a:pPr>
            <a:r>
              <a:rPr lang="en-GB" sz="3000" noProof="0" dirty="0" smtClean="0"/>
              <a:t>All groups come and stick answers on to pyramid </a:t>
            </a:r>
          </a:p>
          <a:p>
            <a:pPr marL="342900" lvl="1" indent="-342900" eaLnBrk="1" hangingPunct="1">
              <a:buFont typeface="Arial"/>
              <a:buChar char="•"/>
              <a:defRPr/>
            </a:pPr>
            <a:r>
              <a:rPr lang="en-GB" sz="3000" noProof="0" dirty="0" smtClean="0"/>
              <a:t>What types of activities have you included? Are there activities that are:</a:t>
            </a:r>
            <a:r>
              <a:rPr lang="en-GB" sz="2800" noProof="0" dirty="0" smtClean="0"/>
              <a:t> </a:t>
            </a:r>
          </a:p>
          <a:p>
            <a:pPr lvl="2">
              <a:buFont typeface="Arial" pitchFamily="34" charset="0"/>
              <a:buChar char="•"/>
              <a:defRPr/>
            </a:pPr>
            <a:r>
              <a:rPr lang="en-GB" sz="2800" noProof="0" dirty="0" smtClean="0"/>
              <a:t>Specifically child protection activities? </a:t>
            </a:r>
          </a:p>
          <a:p>
            <a:pPr lvl="2">
              <a:buFont typeface="Arial" pitchFamily="34" charset="0"/>
              <a:buChar char="•"/>
              <a:defRPr/>
            </a:pPr>
            <a:r>
              <a:rPr lang="en-GB" sz="2800" noProof="0" dirty="0" smtClean="0"/>
              <a:t>Activities integrated with other sectors? </a:t>
            </a:r>
          </a:p>
          <a:p>
            <a:pPr marL="342900" lvl="1" indent="-342900">
              <a:defRPr/>
            </a:pPr>
            <a:r>
              <a:rPr lang="en-GB" sz="3000" dirty="0" smtClean="0"/>
              <a:t>Why did you chose the activities you did?</a:t>
            </a:r>
            <a:endParaRPr lang="en-GB" sz="3000" noProof="0" dirty="0" smtClean="0">
              <a:ea typeface="+mn-ea"/>
              <a:cs typeface="+mn-cs"/>
            </a:endParaRPr>
          </a:p>
          <a:p>
            <a:pPr marL="342900" lvl="1" indent="-342900" eaLnBrk="1" hangingPunct="1">
              <a:buFont typeface="Arial"/>
              <a:buChar char="•"/>
              <a:defRPr/>
            </a:pPr>
            <a:r>
              <a:rPr lang="en-GB" sz="3000" noProof="0" dirty="0" smtClean="0">
                <a:ea typeface="+mn-ea"/>
                <a:cs typeface="+mn-cs"/>
              </a:rPr>
              <a:t>Where is focus of most activity? Why?</a:t>
            </a:r>
          </a:p>
          <a:p>
            <a:pPr marL="342900" lvl="1" indent="-342900" eaLnBrk="1" hangingPunct="1">
              <a:buFont typeface="Arial"/>
              <a:buChar char="•"/>
              <a:defRPr/>
            </a:pPr>
            <a:r>
              <a:rPr lang="en-GB" sz="3000" noProof="0" dirty="0" smtClean="0">
                <a:ea typeface="+mn-ea"/>
                <a:cs typeface="+mn-cs"/>
              </a:rPr>
              <a:t>Who is responsible for delivering these activities? </a:t>
            </a:r>
          </a:p>
          <a:p>
            <a:pPr marL="171450" indent="-171450">
              <a:buFontTx/>
              <a:buChar char="•"/>
            </a:pPr>
            <a:endParaRPr lang="en-US" b="0" u="none" dirty="0">
              <a:latin typeface="Calibri" charset="0"/>
              <a:ea typeface="ヒラギノ角ゴ Pro W3" charset="0"/>
              <a:cs typeface="ヒラギノ角ゴ Pro W3" charset="0"/>
            </a:endParaRPr>
          </a:p>
        </p:txBody>
      </p:sp>
      <p:sp>
        <p:nvSpPr>
          <p:cNvPr id="65540"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96F23F2E-FFA5-C54A-8CB5-91FADC157EC0}" type="slidenum">
              <a:rPr lang="en-US" sz="1200"/>
              <a:pPr eaLnBrk="1" hangingPunct="1"/>
              <a:t>30</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171450" indent="-171450" eaLnBrk="1" hangingPunct="1">
              <a:spcBef>
                <a:spcPts val="600"/>
              </a:spcBef>
              <a:buFont typeface="Arial"/>
              <a:buChar char="•"/>
            </a:pPr>
            <a:r>
              <a:rPr lang="en-GB" b="1" i="1" u="sng" noProof="0" dirty="0" smtClean="0">
                <a:solidFill>
                  <a:srgbClr val="FF0000"/>
                </a:solidFill>
                <a:latin typeface="Univers 45 Light" charset="0"/>
                <a:ea typeface="ヒラギノ角ゴ Pro W3" charset="0"/>
              </a:rPr>
              <a:t>All</a:t>
            </a:r>
            <a:r>
              <a:rPr lang="en-GB" noProof="0" dirty="0" smtClean="0">
                <a:solidFill>
                  <a:srgbClr val="FF0000"/>
                </a:solidFill>
                <a:latin typeface="Univers 45 Light" charset="0"/>
                <a:ea typeface="ヒラギノ角ゴ Pro W3" charset="0"/>
              </a:rPr>
              <a:t> </a:t>
            </a:r>
            <a:r>
              <a:rPr lang="en-GB" noProof="0" dirty="0" smtClean="0">
                <a:latin typeface="Univers 45 Light" charset="0"/>
                <a:ea typeface="ヒラギノ角ゴ Pro W3" charset="0"/>
              </a:rPr>
              <a:t>humanitarian interventions impact positively or negatively on psychosocial wellbeing  </a:t>
            </a:r>
          </a:p>
          <a:p>
            <a:pPr marL="171450" indent="-171450" eaLnBrk="1" hangingPunct="1">
              <a:spcBef>
                <a:spcPts val="600"/>
              </a:spcBef>
              <a:buFont typeface="Arial"/>
              <a:buChar char="•"/>
            </a:pPr>
            <a:r>
              <a:rPr lang="en-GB" noProof="0" dirty="0" smtClean="0">
                <a:latin typeface="Univers 45 Light" charset="0"/>
                <a:ea typeface="ヒラギノ角ゴ Pro W3" charset="0"/>
              </a:rPr>
              <a:t>All levels of support are needed </a:t>
            </a:r>
          </a:p>
          <a:p>
            <a:pPr marL="171450" indent="-171450" eaLnBrk="1" hangingPunct="1">
              <a:spcBef>
                <a:spcPts val="600"/>
              </a:spcBef>
              <a:buFont typeface="Arial"/>
              <a:buChar char="•"/>
            </a:pPr>
            <a:r>
              <a:rPr lang="en-GB" noProof="0" dirty="0" smtClean="0">
                <a:latin typeface="Univers 45 Light" charset="0"/>
                <a:ea typeface="ヒラギノ角ゴ Pro W3" charset="0"/>
              </a:rPr>
              <a:t>Engagement of all sectors in meeting needs at level 1 </a:t>
            </a:r>
          </a:p>
          <a:p>
            <a:pPr marL="171450" indent="-171450" eaLnBrk="1" hangingPunct="1">
              <a:spcBef>
                <a:spcPts val="600"/>
              </a:spcBef>
              <a:buFont typeface="Arial"/>
              <a:buChar char="•"/>
            </a:pPr>
            <a:r>
              <a:rPr lang="en-GB" noProof="0" dirty="0" smtClean="0">
                <a:latin typeface="Univers 45 Light" charset="0"/>
                <a:ea typeface="ヒラギノ角ゴ Pro W3" charset="0"/>
              </a:rPr>
              <a:t>Social responses form the bulk of MHPSS programming - e.g. Child Friendly Spaces linked with CP networks, work in schools, behaviour of parents &amp; adults in community </a:t>
            </a:r>
          </a:p>
          <a:p>
            <a:pPr marL="171450" indent="-171450">
              <a:buFont typeface="Arial"/>
              <a:buChar char="•"/>
              <a:defRPr/>
            </a:pPr>
            <a:endParaRPr lang="en-US" dirty="0" smtClean="0">
              <a:latin typeface="Calibri" charset="0"/>
              <a:ea typeface="ヒラギノ角ゴ Pro W3" charset="0"/>
              <a:cs typeface="ヒラギノ角ゴ Pro W3" charset="0"/>
            </a:endParaRPr>
          </a:p>
          <a:p>
            <a:endParaRPr lang="en-US" dirty="0">
              <a:latin typeface="Calibri" charset="0"/>
              <a:ea typeface="ヒラギノ角ゴ Pro W3" charset="0"/>
              <a:cs typeface="ヒラギノ角ゴ Pro W3" charset="0"/>
            </a:endParaRPr>
          </a:p>
        </p:txBody>
      </p:sp>
      <p:sp>
        <p:nvSpPr>
          <p:cNvPr id="69636"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40207111-2608-F44C-8D5A-21E6326E96C2}" type="slidenum">
              <a:rPr lang="en-US" sz="1200"/>
              <a:pPr eaLnBrk="1" hangingPunct="1"/>
              <a:t>31</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171450" indent="-171450" eaLnBrk="1" hangingPunct="1">
              <a:spcBef>
                <a:spcPts val="600"/>
              </a:spcBef>
              <a:buFont typeface="Arial"/>
              <a:buChar char="•"/>
            </a:pPr>
            <a:r>
              <a:rPr lang="en-GB" b="1" i="1" u="sng" noProof="0" dirty="0" smtClean="0">
                <a:solidFill>
                  <a:srgbClr val="FF0000"/>
                </a:solidFill>
                <a:latin typeface="Univers 45 Light" charset="0"/>
                <a:ea typeface="ヒラギノ角ゴ Pro W3" charset="0"/>
              </a:rPr>
              <a:t>All</a:t>
            </a:r>
            <a:r>
              <a:rPr lang="en-GB" noProof="0" dirty="0" smtClean="0">
                <a:solidFill>
                  <a:srgbClr val="FF0000"/>
                </a:solidFill>
                <a:latin typeface="Univers 45 Light" charset="0"/>
                <a:ea typeface="ヒラギノ角ゴ Pro W3" charset="0"/>
              </a:rPr>
              <a:t> </a:t>
            </a:r>
            <a:r>
              <a:rPr lang="en-GB" noProof="0" dirty="0" smtClean="0">
                <a:latin typeface="Univers 45 Light" charset="0"/>
                <a:ea typeface="ヒラギノ角ゴ Pro W3" charset="0"/>
              </a:rPr>
              <a:t>humanitarian interventions impact positively or negatively on psychosocial wellbeing  </a:t>
            </a:r>
          </a:p>
          <a:p>
            <a:pPr marL="171450" indent="-171450" eaLnBrk="1" hangingPunct="1">
              <a:spcBef>
                <a:spcPts val="600"/>
              </a:spcBef>
              <a:buFont typeface="Arial"/>
              <a:buChar char="•"/>
            </a:pPr>
            <a:r>
              <a:rPr lang="en-GB" noProof="0" dirty="0" smtClean="0">
                <a:latin typeface="Univers 45 Light" charset="0"/>
                <a:ea typeface="ヒラギノ角ゴ Pro W3" charset="0"/>
              </a:rPr>
              <a:t>All levels of support are needed </a:t>
            </a:r>
          </a:p>
          <a:p>
            <a:pPr marL="171450" indent="-171450" eaLnBrk="1" hangingPunct="1">
              <a:spcBef>
                <a:spcPts val="600"/>
              </a:spcBef>
              <a:buFont typeface="Arial"/>
              <a:buChar char="•"/>
            </a:pPr>
            <a:r>
              <a:rPr lang="en-GB" noProof="0" dirty="0" smtClean="0">
                <a:latin typeface="Univers 45 Light" charset="0"/>
                <a:ea typeface="ヒラギノ角ゴ Pro W3" charset="0"/>
              </a:rPr>
              <a:t>Engagement of all sectors in meeting needs at level 1 </a:t>
            </a:r>
          </a:p>
          <a:p>
            <a:pPr marL="171450" indent="-171450" eaLnBrk="1" hangingPunct="1">
              <a:spcBef>
                <a:spcPts val="600"/>
              </a:spcBef>
              <a:buFont typeface="Arial"/>
              <a:buChar char="•"/>
            </a:pPr>
            <a:r>
              <a:rPr lang="en-GB" noProof="0" dirty="0" smtClean="0">
                <a:latin typeface="Univers 45 Light" charset="0"/>
                <a:ea typeface="ヒラギノ角ゴ Pro W3" charset="0"/>
              </a:rPr>
              <a:t>Social responses form the bulk of MHPSS programming - e.g. Child Friendly Spaces linked with CP networks, work in schools, behaviour of parents &amp; adults in community </a:t>
            </a:r>
          </a:p>
          <a:p>
            <a:pPr marL="171450" indent="-171450" eaLnBrk="1" hangingPunct="1">
              <a:spcBef>
                <a:spcPts val="600"/>
              </a:spcBef>
              <a:buFont typeface="Arial"/>
              <a:buChar char="•"/>
            </a:pPr>
            <a:r>
              <a:rPr lang="en-US" dirty="0" err="1" smtClean="0">
                <a:latin typeface="Univers 45 Light" charset="0"/>
                <a:ea typeface="ヒラギノ角ゴ Pro W3" charset="0"/>
              </a:rPr>
              <a:t>CPiE</a:t>
            </a:r>
            <a:r>
              <a:rPr lang="en-US" dirty="0" smtClean="0">
                <a:latin typeface="Univers 45 Light" charset="0"/>
                <a:ea typeface="ヒラギノ角ゴ Pro W3" charset="0"/>
              </a:rPr>
              <a:t> actors focus their work on level 2 &amp; 3 when members of community are not able</a:t>
            </a:r>
            <a:r>
              <a:rPr lang="en-US" baseline="0" dirty="0" smtClean="0">
                <a:latin typeface="Univers 45 Light" charset="0"/>
                <a:ea typeface="ヒラギノ角ゴ Pro W3" charset="0"/>
              </a:rPr>
              <a:t> to provide this form of support</a:t>
            </a:r>
            <a:r>
              <a:rPr lang="en-US" dirty="0" smtClean="0">
                <a:latin typeface="Univers 45 Light" charset="0"/>
                <a:ea typeface="ヒラギノ角ゴ Pro W3" charset="0"/>
              </a:rPr>
              <a:t> – note that all levels are essential, other actors step in for other levels, we must lobby to enable that to happen where possible </a:t>
            </a:r>
            <a:r>
              <a:rPr lang="en-US" baseline="0" dirty="0" smtClean="0">
                <a:latin typeface="Univers 45 Light" charset="0"/>
                <a:ea typeface="ヒラギノ角ゴ Pro W3" charset="0"/>
              </a:rPr>
              <a:t> </a:t>
            </a:r>
            <a:endParaRPr lang="en-US" dirty="0" smtClean="0">
              <a:latin typeface="Univers 45 Light" charset="0"/>
              <a:ea typeface="ヒラギノ角ゴ Pro W3" charset="0"/>
            </a:endParaRPr>
          </a:p>
          <a:p>
            <a:pPr marL="171450" indent="-171450">
              <a:spcBef>
                <a:spcPts val="600"/>
              </a:spcBef>
              <a:buFont typeface="Arial"/>
              <a:buChar char="•"/>
              <a:defRPr/>
            </a:pPr>
            <a:r>
              <a:rPr lang="en-US" dirty="0" err="1" smtClean="0">
                <a:latin typeface="Univers 45 Light" charset="0"/>
                <a:ea typeface="ヒラギノ角ゴ Pro W3" charset="0"/>
              </a:rPr>
              <a:t>CPiE</a:t>
            </a:r>
            <a:r>
              <a:rPr lang="en-US" dirty="0" smtClean="0">
                <a:latin typeface="Univers 45 Light" charset="0"/>
                <a:ea typeface="ヒラギノ角ゴ Pro W3" charset="0"/>
              </a:rPr>
              <a:t> actors also have a role at other levels - referral to level 4 supports, ensuring child-friendliness / child-focus of level 1 activity </a:t>
            </a:r>
          </a:p>
          <a:p>
            <a:pPr marL="171450" indent="-171450">
              <a:spcBef>
                <a:spcPts val="600"/>
              </a:spcBef>
              <a:buFont typeface="Arial"/>
              <a:buChar char="•"/>
              <a:defRPr/>
            </a:pPr>
            <a:r>
              <a:rPr lang="en-US" dirty="0" smtClean="0">
                <a:latin typeface="Univers 45 Light" charset="0"/>
                <a:ea typeface="ヒラギノ角ゴ Pro W3" charset="0"/>
              </a:rPr>
              <a:t>Mental health actors</a:t>
            </a:r>
            <a:r>
              <a:rPr lang="en-US" baseline="0" dirty="0" smtClean="0">
                <a:latin typeface="Univers 45 Light" charset="0"/>
                <a:ea typeface="ヒラギノ角ゴ Pro W3" charset="0"/>
              </a:rPr>
              <a:t> support the top level, </a:t>
            </a:r>
            <a:r>
              <a:rPr lang="en-US" baseline="0" dirty="0" err="1" smtClean="0">
                <a:latin typeface="Univers 45 Light" charset="0"/>
                <a:ea typeface="ヒラギノ角ゴ Pro W3" charset="0"/>
              </a:rPr>
              <a:t>specialised</a:t>
            </a:r>
            <a:r>
              <a:rPr lang="en-US" baseline="0" dirty="0" smtClean="0">
                <a:latin typeface="Univers 45 Light" charset="0"/>
                <a:ea typeface="ヒラギノ角ゴ Pro W3" charset="0"/>
              </a:rPr>
              <a:t> services</a:t>
            </a:r>
            <a:endParaRPr lang="en-US" dirty="0" smtClean="0">
              <a:latin typeface="Univers 45 Light" charset="0"/>
              <a:ea typeface="ヒラギノ角ゴ Pro W3" charset="0"/>
            </a:endParaRPr>
          </a:p>
          <a:p>
            <a:pPr>
              <a:defRPr/>
            </a:pPr>
            <a:endParaRPr lang="en-US" dirty="0" smtClean="0">
              <a:latin typeface="Calibri" charset="0"/>
              <a:ea typeface="ヒラギノ角ゴ Pro W3" charset="0"/>
              <a:cs typeface="ヒラギノ角ゴ Pro W3" charset="0"/>
            </a:endParaRPr>
          </a:p>
          <a:p>
            <a:pPr>
              <a:defRPr/>
            </a:pPr>
            <a:r>
              <a:rPr lang="en-US" dirty="0" err="1" smtClean="0">
                <a:latin typeface="Calibri" charset="0"/>
                <a:ea typeface="ヒラギノ角ゴ Pro W3" charset="0"/>
                <a:cs typeface="ヒラギノ角ゴ Pro W3" charset="0"/>
              </a:rPr>
              <a:t>Summarise</a:t>
            </a:r>
            <a:r>
              <a:rPr lang="en-US" dirty="0" smtClean="0">
                <a:latin typeface="Calibri" charset="0"/>
                <a:ea typeface="ヒラギノ角ゴ Pro W3" charset="0"/>
                <a:cs typeface="ヒラギノ角ゴ Pro W3" charset="0"/>
              </a:rPr>
              <a:t> stating that: </a:t>
            </a:r>
          </a:p>
          <a:p>
            <a:pPr marL="171450" indent="-171450">
              <a:buFont typeface="Arial"/>
              <a:buChar char="•"/>
              <a:defRPr/>
            </a:pPr>
            <a:endParaRPr lang="en-US" dirty="0" smtClean="0">
              <a:latin typeface="Calibri" charset="0"/>
              <a:ea typeface="ヒラギノ角ゴ Pro W3" charset="0"/>
              <a:cs typeface="ヒラギノ角ゴ Pro W3" charset="0"/>
            </a:endParaRPr>
          </a:p>
          <a:p>
            <a:pPr marL="171450" indent="-171450">
              <a:buFont typeface="Arial"/>
              <a:buChar char="•"/>
              <a:defRPr/>
            </a:pPr>
            <a:r>
              <a:rPr lang="en-US" dirty="0" smtClean="0">
                <a:latin typeface="Calibri" charset="0"/>
                <a:ea typeface="ヒラギノ角ゴ Pro W3" charset="0"/>
                <a:cs typeface="ヒラギノ角ゴ Pro W3" charset="0"/>
              </a:rPr>
              <a:t>Whilst all levels</a:t>
            </a:r>
            <a:r>
              <a:rPr lang="en-US" baseline="0" dirty="0" smtClean="0">
                <a:latin typeface="Calibri" charset="0"/>
                <a:ea typeface="ヒラギノ角ゴ Pro W3" charset="0"/>
                <a:cs typeface="ヒラギノ角ゴ Pro W3" charset="0"/>
              </a:rPr>
              <a:t> of support need to be made available, m</a:t>
            </a:r>
            <a:r>
              <a:rPr lang="en-US" dirty="0" smtClean="0">
                <a:latin typeface="Calibri" charset="0"/>
                <a:ea typeface="ヒラギノ角ゴ Pro W3" charset="0"/>
                <a:cs typeface="ヒラギノ角ゴ Pro W3" charset="0"/>
              </a:rPr>
              <a:t>ost children need 2 or 3 levels of support (the bottom two or three levels). Some children may return to being </a:t>
            </a:r>
            <a:r>
              <a:rPr lang="ja-JP" altLang="en-US" dirty="0" smtClean="0">
                <a:latin typeface="Calibri" charset="0"/>
                <a:ea typeface="ヒラギノ角ゴ Pro W3" charset="0"/>
                <a:cs typeface="ヒラギノ角ゴ Pro W3" charset="0"/>
              </a:rPr>
              <a:t>“</a:t>
            </a:r>
            <a:r>
              <a:rPr lang="en-US" altLang="ja-JP" dirty="0" smtClean="0">
                <a:latin typeface="Calibri" charset="0"/>
                <a:ea typeface="ヒラギノ角ゴ Pro W3" charset="0"/>
                <a:cs typeface="ヒラギノ角ゴ Pro W3" charset="0"/>
              </a:rPr>
              <a:t>well</a:t>
            </a:r>
            <a:r>
              <a:rPr lang="ja-JP" altLang="en-US" dirty="0" smtClean="0">
                <a:latin typeface="Calibri" charset="0"/>
                <a:ea typeface="ヒラギノ角ゴ Pro W3" charset="0"/>
                <a:cs typeface="ヒラギノ角ゴ Pro W3" charset="0"/>
              </a:rPr>
              <a:t>”</a:t>
            </a:r>
            <a:r>
              <a:rPr lang="en-US" altLang="ja-JP" dirty="0" smtClean="0">
                <a:latin typeface="Calibri" charset="0"/>
                <a:ea typeface="ヒラギノ角ゴ Pro W3" charset="0"/>
                <a:cs typeface="ヒラギノ角ゴ Pro W3" charset="0"/>
              </a:rPr>
              <a:t> without any external support</a:t>
            </a:r>
            <a:r>
              <a:rPr lang="en-US" altLang="ja-JP" baseline="0" dirty="0" smtClean="0">
                <a:latin typeface="Calibri" charset="0"/>
                <a:ea typeface="ヒラギノ角ゴ Pro W3" charset="0"/>
                <a:cs typeface="ヒラギノ角ゴ Pro W3" charset="0"/>
              </a:rPr>
              <a:t> (</a:t>
            </a:r>
            <a:r>
              <a:rPr lang="en-US" altLang="ja-JP" dirty="0" smtClean="0">
                <a:latin typeface="Calibri" charset="0"/>
                <a:ea typeface="ヒラギノ角ゴ Pro W3" charset="0"/>
                <a:cs typeface="ヒラギノ角ゴ Pro W3" charset="0"/>
              </a:rPr>
              <a:t>family, friends</a:t>
            </a:r>
            <a:r>
              <a:rPr lang="en-US" altLang="ja-JP" baseline="0" dirty="0" smtClean="0">
                <a:latin typeface="Calibri" charset="0"/>
                <a:ea typeface="ヒラギノ角ゴ Pro W3" charset="0"/>
                <a:cs typeface="ヒラギノ角ゴ Pro W3" charset="0"/>
              </a:rPr>
              <a:t> and community supports suffice). </a:t>
            </a:r>
            <a:r>
              <a:rPr lang="en-US" altLang="ja-JP" dirty="0" smtClean="0">
                <a:latin typeface="Calibri" charset="0"/>
                <a:ea typeface="ヒラギノ角ゴ Pro W3" charset="0"/>
                <a:cs typeface="ヒラギノ角ゴ Pro W3" charset="0"/>
              </a:rPr>
              <a:t> But it is hard to identify those that have such high resilience, children may have hidden symptoms of distress, so we should aim to be including all children in PSS activities</a:t>
            </a:r>
          </a:p>
          <a:p>
            <a:pPr marL="0" indent="0">
              <a:buFont typeface="Arial"/>
              <a:buNone/>
              <a:defRPr/>
            </a:pPr>
            <a:endParaRPr lang="en-US" dirty="0" smtClean="0">
              <a:latin typeface="Calibri" charset="0"/>
              <a:ea typeface="ヒラギノ角ゴ Pro W3" charset="0"/>
              <a:cs typeface="ヒラギノ角ゴ Pro W3" charset="0"/>
            </a:endParaRPr>
          </a:p>
          <a:p>
            <a:pPr marL="171450" indent="-171450">
              <a:buFont typeface="Arial"/>
              <a:buChar char="•"/>
              <a:defRPr/>
            </a:pPr>
            <a:r>
              <a:rPr lang="en-US" dirty="0" smtClean="0">
                <a:latin typeface="Calibri" charset="0"/>
                <a:ea typeface="ヒラギノ角ゴ Pro W3" charset="0"/>
                <a:cs typeface="ヒラギノ角ゴ Pro W3" charset="0"/>
              </a:rPr>
              <a:t>Important to identify and REFER for proper </a:t>
            </a:r>
            <a:r>
              <a:rPr lang="en-US" dirty="0" err="1" smtClean="0">
                <a:latin typeface="Calibri" charset="0"/>
                <a:ea typeface="ヒラギノ角ゴ Pro W3" charset="0"/>
                <a:cs typeface="ヒラギノ角ゴ Pro W3" charset="0"/>
              </a:rPr>
              <a:t>specialised</a:t>
            </a:r>
            <a:r>
              <a:rPr lang="en-US" dirty="0" smtClean="0">
                <a:latin typeface="Calibri" charset="0"/>
                <a:ea typeface="ヒラギノ角ゴ Pro W3" charset="0"/>
                <a:cs typeface="ヒラギノ角ゴ Pro W3" charset="0"/>
              </a:rPr>
              <a:t> support those children who show signs of putting themselves or others in danger, or who have persistent deeper signs of distress, who do not seem to be reverting to pre-emergency </a:t>
            </a:r>
            <a:r>
              <a:rPr lang="en-US" dirty="0" err="1" smtClean="0">
                <a:latin typeface="Calibri" charset="0"/>
                <a:ea typeface="ヒラギノ角ゴ Pro W3" charset="0"/>
                <a:cs typeface="ヒラギノ角ゴ Pro W3" charset="0"/>
              </a:rPr>
              <a:t>behaviour</a:t>
            </a:r>
            <a:endParaRPr lang="en-US" dirty="0" smtClean="0">
              <a:latin typeface="Calibri" charset="0"/>
              <a:ea typeface="ヒラギノ角ゴ Pro W3" charset="0"/>
              <a:cs typeface="ヒラギノ角ゴ Pro W3" charset="0"/>
            </a:endParaRPr>
          </a:p>
          <a:p>
            <a:pPr marL="171450" indent="-171450">
              <a:buFont typeface="Arial"/>
              <a:buChar char="•"/>
              <a:defRPr/>
            </a:pPr>
            <a:endParaRPr lang="en-US" dirty="0" smtClean="0">
              <a:latin typeface="Calibri" charset="0"/>
              <a:ea typeface="ヒラギノ角ゴ Pro W3" charset="0"/>
              <a:cs typeface="ヒラギノ角ゴ Pro W3" charset="0"/>
            </a:endParaRPr>
          </a:p>
          <a:p>
            <a:endParaRPr lang="en-US" dirty="0">
              <a:latin typeface="Calibri" charset="0"/>
              <a:ea typeface="ヒラギノ角ゴ Pro W3" charset="0"/>
              <a:cs typeface="ヒラギノ角ゴ Pro W3" charset="0"/>
            </a:endParaRPr>
          </a:p>
        </p:txBody>
      </p:sp>
      <p:sp>
        <p:nvSpPr>
          <p:cNvPr id="69636"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40207111-2608-F44C-8D5A-21E6326E96C2}" type="slidenum">
              <a:rPr lang="en-US" sz="1200"/>
              <a:pPr eaLnBrk="1" hangingPunct="1"/>
              <a:t>32</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181465-06F1-CC40-8A95-5E31E2D8CCB8}" type="slidenum">
              <a:rPr lang="en-US" smtClean="0"/>
              <a:pPr/>
              <a:t>33</a:t>
            </a:fld>
            <a:endParaRPr lang="en-US"/>
          </a:p>
        </p:txBody>
      </p:sp>
    </p:spTree>
    <p:extLst>
      <p:ext uri="{BB962C8B-B14F-4D97-AF65-F5344CB8AC3E}">
        <p14:creationId xmlns:p14="http://schemas.microsoft.com/office/powerpoint/2010/main" val="35827743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r>
              <a:rPr lang="en-US" dirty="0" smtClean="0"/>
              <a:t>Level 1: The majority need support which addresses daily stressors. The kinds of response activities for this include: </a:t>
            </a:r>
            <a:r>
              <a:rPr lang="en-GB" dirty="0" smtClean="0"/>
              <a:t>Re-establishing security, safety and basic services (water, food, shelter and health services) for the whole community, providing information about these services so that the element of uncertainty is removed, ensuring that services can be accessed in a dignified way, etc.</a:t>
            </a:r>
          </a:p>
          <a:p>
            <a:endParaRPr lang="en-GB" dirty="0" smtClean="0"/>
          </a:p>
          <a:p>
            <a:r>
              <a:rPr lang="en-US" dirty="0" smtClean="0"/>
              <a:t>Level 2: </a:t>
            </a:r>
            <a:r>
              <a:rPr lang="en-GB" dirty="0" smtClean="0"/>
              <a:t>Promote and / or provide everyday activities such as schooling, regular play, social, recreational and learning activities; supporting community initiatives such as community events, establishing community spaces such as communal kitchens, places for spiritual activities, etc. CFS and TLS activities can be on this level, and activities that allow them time to carry out </a:t>
            </a:r>
            <a:r>
              <a:rPr lang="en-GB" altLang="en-US" dirty="0" smtClean="0"/>
              <a:t>“</a:t>
            </a:r>
            <a:r>
              <a:rPr lang="en-GB" dirty="0" smtClean="0"/>
              <a:t>normal</a:t>
            </a:r>
            <a:r>
              <a:rPr lang="en-GB" altLang="en-US" dirty="0" smtClean="0"/>
              <a:t>”</a:t>
            </a:r>
            <a:r>
              <a:rPr lang="en-GB" dirty="0" smtClean="0"/>
              <a:t> pre-emergency activities which contribute to their learning and development</a:t>
            </a:r>
          </a:p>
          <a:p>
            <a:endParaRPr lang="en-GB" dirty="0" smtClean="0"/>
          </a:p>
          <a:p>
            <a:r>
              <a:rPr lang="en-US" dirty="0" smtClean="0"/>
              <a:t>Level 3: </a:t>
            </a:r>
            <a:r>
              <a:rPr lang="en-GB" dirty="0" smtClean="0"/>
              <a:t>Focussed support for children at higher risk of developing mental disorders – depending on the context, these can include: child mothers, separated and unaccompanied children, children showing more severe but still ‘normal’ signs of distress, can all benefit from this type of support. Family tracing, support groups, peer-to-peer support programmes and psychosocial first aid can all be part of this level of services. These activities require a higher level of training, but do not require specialised staff.</a:t>
            </a:r>
          </a:p>
          <a:p>
            <a:r>
              <a:rPr lang="en-GB" dirty="0" smtClean="0"/>
              <a:t> </a:t>
            </a:r>
          </a:p>
          <a:p>
            <a:r>
              <a:rPr lang="en-GB" dirty="0" smtClean="0"/>
              <a:t>Level 4: </a:t>
            </a:r>
            <a:r>
              <a:rPr lang="en-US" dirty="0" smtClean="0"/>
              <a:t>Referral to specialist services for diagnosis and support. This is for a minority of children. Treatment for this level of trauma and distress </a:t>
            </a:r>
            <a:r>
              <a:rPr lang="en-GB" dirty="0" smtClean="0"/>
              <a:t>require long-term extended, professional and trained support. Starting a counselling process without completing it poses a danger to mental health. This is why we are not, as short term humanitarian responders, provide these forms of services. </a:t>
            </a:r>
          </a:p>
          <a:p>
            <a:endParaRPr lang="en-US" dirty="0" smtClean="0"/>
          </a:p>
        </p:txBody>
      </p:sp>
      <p:sp>
        <p:nvSpPr>
          <p:cNvPr id="79876" name="Footer Placeholder 3"/>
          <p:cNvSpPr>
            <a:spLocks noGrp="1"/>
          </p:cNvSpPr>
          <p:nvPr>
            <p:ph type="ftr" sz="quarter" idx="4"/>
          </p:nvPr>
        </p:nvSpPr>
        <p:spPr bwMode="auto">
          <a:noFill/>
          <a:ln>
            <a:miter lim="800000"/>
            <a:headEnd/>
            <a:tailEnd/>
          </a:ln>
        </p:spPr>
        <p:txBody>
          <a:bodyPr/>
          <a:lstStyle/>
          <a:p>
            <a:r>
              <a:rPr lang="en-US" smtClean="0">
                <a:latin typeface="Arial" pitchFamily="34" charset="0"/>
                <a:ea typeface="ヒラギノ角ゴ Pro W3" charset="-128"/>
              </a:rPr>
              <a:t>UNICEF</a:t>
            </a:r>
          </a:p>
        </p:txBody>
      </p:sp>
      <p:sp>
        <p:nvSpPr>
          <p:cNvPr id="79877" name="Slide Number Placeholder 4"/>
          <p:cNvSpPr>
            <a:spLocks noGrp="1"/>
          </p:cNvSpPr>
          <p:nvPr>
            <p:ph type="sldNum" sz="quarter" idx="5"/>
          </p:nvPr>
        </p:nvSpPr>
        <p:spPr bwMode="auto">
          <a:noFill/>
          <a:ln>
            <a:miter lim="800000"/>
            <a:headEnd/>
            <a:tailEnd/>
          </a:ln>
        </p:spPr>
        <p:txBody>
          <a:bodyPr/>
          <a:lstStyle/>
          <a:p>
            <a:fld id="{C39AFD60-46C3-4613-B1C9-C6AE331B4846}"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782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lnSpc>
                <a:spcPct val="90000"/>
              </a:lnSpc>
              <a:buFontTx/>
              <a:buChar char="•"/>
            </a:pPr>
            <a:r>
              <a:rPr lang="en-US" dirty="0">
                <a:latin typeface="Calibri" charset="0"/>
                <a:ea typeface="ヒラギノ角ゴ Pro W3" charset="0"/>
                <a:cs typeface="ヒラギノ角ゴ Pro W3" charset="0"/>
              </a:rPr>
              <a:t>Engaging with other sectors to improve environment e.g. making camps child friendly</a:t>
            </a:r>
          </a:p>
          <a:p>
            <a:pPr marL="171450" indent="-171450" eaLnBrk="1" hangingPunct="1">
              <a:lnSpc>
                <a:spcPct val="90000"/>
              </a:lnSpc>
              <a:buFontTx/>
              <a:buChar char="•"/>
            </a:pPr>
            <a:r>
              <a:rPr lang="en-US" dirty="0">
                <a:latin typeface="Calibri" charset="0"/>
                <a:ea typeface="ヒラギノ角ゴ Pro W3" charset="0"/>
                <a:cs typeface="ヒラギノ角ゴ Pro W3" charset="0"/>
              </a:rPr>
              <a:t>Supporting the community to help children e.g. community run child friendly spaces, working with religious leaders or youth</a:t>
            </a:r>
          </a:p>
          <a:p>
            <a:pPr marL="171450" indent="-171450" eaLnBrk="1" hangingPunct="1">
              <a:lnSpc>
                <a:spcPct val="90000"/>
              </a:lnSpc>
              <a:buFontTx/>
              <a:buChar char="•"/>
            </a:pPr>
            <a:r>
              <a:rPr lang="en-US" dirty="0">
                <a:latin typeface="Calibri" charset="0"/>
                <a:ea typeface="ヒラギノ角ゴ Pro W3" charset="0"/>
                <a:cs typeface="ヒラギノ角ゴ Pro W3" charset="0"/>
              </a:rPr>
              <a:t>Re-establishing routines that existed in the community before – e.g. setting up school classes, starting up children</a:t>
            </a:r>
            <a:r>
              <a:rPr lang="ja-JP" altLang="en-US" dirty="0">
                <a:latin typeface="Calibri" charset="0"/>
                <a:ea typeface="ヒラギノ角ゴ Pro W3" charset="0"/>
                <a:cs typeface="ヒラギノ角ゴ Pro W3" charset="0"/>
              </a:rPr>
              <a:t>’</a:t>
            </a:r>
            <a:r>
              <a:rPr lang="en-US" altLang="ja-JP" dirty="0">
                <a:latin typeface="Calibri" charset="0"/>
                <a:ea typeface="ヒラギノ角ゴ Pro W3" charset="0"/>
                <a:cs typeface="ヒラギノ角ゴ Pro W3" charset="0"/>
              </a:rPr>
              <a:t>s clubs, choir groups, religious services</a:t>
            </a:r>
          </a:p>
          <a:p>
            <a:pPr marL="171450" indent="-171450" eaLnBrk="1" hangingPunct="1">
              <a:lnSpc>
                <a:spcPct val="90000"/>
              </a:lnSpc>
              <a:buFontTx/>
              <a:buChar char="•"/>
            </a:pPr>
            <a:r>
              <a:rPr lang="en-US" dirty="0">
                <a:latin typeface="Calibri" charset="0"/>
                <a:ea typeface="ヒラギノ角ゴ Pro W3" charset="0"/>
                <a:cs typeface="ヒラギノ角ゴ Pro W3" charset="0"/>
              </a:rPr>
              <a:t>Working with adults to help them identify and deal appropriately with signs of distress – training teachers, doctors, nurses, humanitarian workers, parents, and any other adult who may have contact with children, on how to talk to children appropriately, how to identify severe distress, to give them knowledge of the referral pathways</a:t>
            </a:r>
          </a:p>
          <a:p>
            <a:pPr marL="171450" indent="-171450">
              <a:lnSpc>
                <a:spcPct val="90000"/>
              </a:lnSpc>
              <a:buFontTx/>
              <a:buChar char="•"/>
            </a:pPr>
            <a:endParaRPr lang="en-US" sz="600" dirty="0">
              <a:latin typeface="Calibri" charset="0"/>
              <a:ea typeface="ヒラギノ角ゴ Pro W3" charset="0"/>
              <a:cs typeface="ヒラギノ角ゴ Pro W3" charset="0"/>
            </a:endParaRPr>
          </a:p>
          <a:p>
            <a:r>
              <a:rPr lang="en-US" dirty="0">
                <a:latin typeface="Calibri" charset="0"/>
                <a:ea typeface="ヒラギノ角ゴ Pro W3" charset="0"/>
                <a:cs typeface="ヒラギノ角ゴ Pro W3" charset="0"/>
              </a:rPr>
              <a:t>Facilitator can go through list one-by-one and ask who has worked on this kind of thing before. Suggest to participants if they have not done one particular area of work, but would like to learn more, that they approach someone who put their </a:t>
            </a:r>
            <a:r>
              <a:rPr lang="en-US" dirty="0" smtClean="0">
                <a:latin typeface="Calibri" charset="0"/>
                <a:ea typeface="ヒラギノ角ゴ Pro W3" charset="0"/>
                <a:cs typeface="ヒラギノ角ゴ Pro W3" charset="0"/>
              </a:rPr>
              <a:t>hand up for that category of work, during one of the breaks </a:t>
            </a:r>
            <a:r>
              <a:rPr lang="en-US" dirty="0">
                <a:latin typeface="Calibri" charset="0"/>
                <a:ea typeface="ヒラギノ角ゴ Pro W3" charset="0"/>
                <a:cs typeface="ヒラギノ角ゴ Pro W3" charset="0"/>
              </a:rPr>
              <a:t>to discuss their experiences. </a:t>
            </a:r>
          </a:p>
          <a:p>
            <a:pPr marL="171450" indent="-171450"/>
            <a:endParaRPr lang="en-US" dirty="0">
              <a:latin typeface="Times New Roman" charset="0"/>
              <a:ea typeface="ヒラギノ角ゴ Pro W3" charset="0"/>
              <a:cs typeface="ヒラギノ角ゴ Pro W3" charset="0"/>
            </a:endParaRPr>
          </a:p>
        </p:txBody>
      </p:sp>
      <p:sp>
        <p:nvSpPr>
          <p:cNvPr id="2" name="Slide Number Placeholder 1"/>
          <p:cNvSpPr>
            <a:spLocks noGrp="1"/>
          </p:cNvSpPr>
          <p:nvPr>
            <p:ph type="sldNum" sz="quarter" idx="10"/>
          </p:nvPr>
        </p:nvSpPr>
        <p:spPr/>
        <p:txBody>
          <a:bodyPr/>
          <a:lstStyle/>
          <a:p>
            <a:fld id="{5D181465-06F1-CC40-8A95-5E31E2D8CCB8}"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782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indent="-171450" algn="l" defTabSz="457200" rtl="0" eaLnBrk="1" fontAlgn="auto" latinLnBrk="0" hangingPunct="1">
              <a:lnSpc>
                <a:spcPct val="90000"/>
              </a:lnSpc>
              <a:spcBef>
                <a:spcPts val="0"/>
              </a:spcBef>
              <a:spcAft>
                <a:spcPts val="0"/>
              </a:spcAft>
              <a:buClrTx/>
              <a:buSzTx/>
              <a:buFontTx/>
              <a:buChar char="•"/>
              <a:tabLst/>
              <a:defRPr/>
            </a:pPr>
            <a:r>
              <a:rPr lang="en-US" dirty="0" smtClean="0">
                <a:latin typeface="Calibri" charset="0"/>
                <a:ea typeface="ヒラギノ角ゴ Pro W3" charset="0"/>
                <a:cs typeface="ヒラギノ角ゴ Pro W3" charset="0"/>
              </a:rPr>
              <a:t>Supporting the family to help their children e.g. parents discussions group, helping adults deal with their stress so they do not pass it on to their children </a:t>
            </a:r>
          </a:p>
          <a:p>
            <a:pPr marL="171450" indent="-171450" eaLnBrk="1" hangingPunct="1">
              <a:lnSpc>
                <a:spcPct val="90000"/>
              </a:lnSpc>
              <a:buFontTx/>
              <a:buChar char="•"/>
            </a:pPr>
            <a:r>
              <a:rPr lang="en-US" dirty="0" smtClean="0">
                <a:latin typeface="Calibri" charset="0"/>
                <a:ea typeface="ヒラギノ角ゴ Pro W3" charset="0"/>
                <a:cs typeface="ヒラギノ角ゴ Pro W3" charset="0"/>
              </a:rPr>
              <a:t>Integrate</a:t>
            </a:r>
            <a:r>
              <a:rPr lang="en-US" baseline="0" dirty="0" smtClean="0">
                <a:latin typeface="Calibri" charset="0"/>
                <a:ea typeface="ヒラギノ角ゴ Pro W3" charset="0"/>
                <a:cs typeface="ヒラギノ角ゴ Pro W3" charset="0"/>
              </a:rPr>
              <a:t> psychosocial modules into school curricula – supporting teachers to identify and refer cases of distress, giving them skills to communicate positively to overcome distress</a:t>
            </a:r>
          </a:p>
          <a:p>
            <a:pPr marL="171450" indent="-171450" eaLnBrk="1" hangingPunct="1">
              <a:lnSpc>
                <a:spcPct val="90000"/>
              </a:lnSpc>
              <a:buFontTx/>
              <a:buChar char="•"/>
            </a:pPr>
            <a:r>
              <a:rPr lang="en-US" dirty="0" smtClean="0">
                <a:latin typeface="Calibri" charset="0"/>
                <a:ea typeface="ヒラギノ角ゴ Pro W3" charset="0"/>
                <a:cs typeface="ヒラギノ角ゴ Pro W3" charset="0"/>
              </a:rPr>
              <a:t>Referring </a:t>
            </a:r>
            <a:r>
              <a:rPr lang="en-US" dirty="0">
                <a:latin typeface="Calibri" charset="0"/>
                <a:ea typeface="ヒラギノ角ゴ Pro W3" charset="0"/>
                <a:cs typeface="ヒラギノ角ゴ Pro W3" charset="0"/>
              </a:rPr>
              <a:t>to </a:t>
            </a:r>
            <a:r>
              <a:rPr lang="en-US" dirty="0" err="1">
                <a:latin typeface="Calibri" charset="0"/>
                <a:ea typeface="ヒラギノ角ゴ Pro W3" charset="0"/>
                <a:cs typeface="ヒラギノ角ゴ Pro W3" charset="0"/>
              </a:rPr>
              <a:t>specialised</a:t>
            </a:r>
            <a:r>
              <a:rPr lang="en-US" dirty="0">
                <a:latin typeface="Calibri" charset="0"/>
                <a:ea typeface="ヒラギノ角ゴ Pro W3" charset="0"/>
                <a:cs typeface="ヒラギノ角ゴ Pro W3" charset="0"/>
              </a:rPr>
              <a:t> services – e.g. psychologists who can give clinical psychological support to severely distressed or </a:t>
            </a:r>
            <a:r>
              <a:rPr lang="en-US" dirty="0" err="1">
                <a:latin typeface="Calibri" charset="0"/>
                <a:ea typeface="ヒラギノ角ゴ Pro W3" charset="0"/>
                <a:cs typeface="ヒラギノ角ゴ Pro W3" charset="0"/>
              </a:rPr>
              <a:t>traumatised</a:t>
            </a:r>
            <a:r>
              <a:rPr lang="en-US" dirty="0">
                <a:latin typeface="Calibri" charset="0"/>
                <a:ea typeface="ヒラギノ角ゴ Pro W3" charset="0"/>
                <a:cs typeface="ヒラギノ角ゴ Pro W3" charset="0"/>
              </a:rPr>
              <a:t> children </a:t>
            </a:r>
            <a:endParaRPr lang="en-US" dirty="0" smtClean="0">
              <a:latin typeface="Calibri" charset="0"/>
              <a:ea typeface="ヒラギノ角ゴ Pro W3" charset="0"/>
              <a:cs typeface="ヒラギノ角ゴ Pro W3" charset="0"/>
            </a:endParaRPr>
          </a:p>
          <a:p>
            <a:pPr marL="171450" marR="0" indent="-171450" algn="l" defTabSz="457200" rtl="0" eaLnBrk="1" fontAlgn="auto" latinLnBrk="0" hangingPunct="1">
              <a:lnSpc>
                <a:spcPct val="90000"/>
              </a:lnSpc>
              <a:spcBef>
                <a:spcPts val="0"/>
              </a:spcBef>
              <a:spcAft>
                <a:spcPts val="0"/>
              </a:spcAft>
              <a:buClrTx/>
              <a:buSzTx/>
              <a:buFontTx/>
              <a:buChar char="•"/>
              <a:tabLst/>
              <a:defRPr/>
            </a:pPr>
            <a:r>
              <a:rPr lang="en-US" dirty="0" smtClean="0">
                <a:latin typeface="Calibri" charset="0"/>
                <a:ea typeface="ヒラギノ角ゴ Pro W3" charset="0"/>
                <a:cs typeface="ヒラギノ角ゴ Pro W3" charset="0"/>
              </a:rPr>
              <a:t>Working directly / one-on-one with children e.g. social work</a:t>
            </a:r>
          </a:p>
          <a:p>
            <a:pPr marL="171450" indent="-171450">
              <a:lnSpc>
                <a:spcPct val="90000"/>
              </a:lnSpc>
              <a:buFontTx/>
              <a:buChar char="•"/>
            </a:pPr>
            <a:r>
              <a:rPr lang="en-GB" kern="1200" dirty="0" smtClean="0"/>
              <a:t>Engaging children in campaigns, advocacy and sensitisation efforts </a:t>
            </a:r>
            <a:r>
              <a:rPr lang="en-GB" dirty="0"/>
              <a:t>- Opportunities for children to talk and express themselves - Clubs, groups, </a:t>
            </a:r>
            <a:r>
              <a:rPr lang="en-GB" dirty="0" smtClean="0"/>
              <a:t>committees - encouraging </a:t>
            </a:r>
            <a:r>
              <a:rPr lang="en-GB" kern="1200" dirty="0" smtClean="0"/>
              <a:t>the feeling that they have </a:t>
            </a:r>
            <a:r>
              <a:rPr lang="en-GB" dirty="0" smtClean="0"/>
              <a:t>can </a:t>
            </a:r>
            <a:r>
              <a:rPr lang="en-GB" kern="1200" dirty="0" smtClean="0"/>
              <a:t>influence their future</a:t>
            </a:r>
            <a:r>
              <a:rPr lang="en-GB" kern="1200" baseline="0" dirty="0" smtClean="0"/>
              <a:t> , protect themselves and contribute to protection of others</a:t>
            </a:r>
            <a:endParaRPr lang="en-GB" dirty="0"/>
          </a:p>
          <a:p>
            <a:pPr marL="171450" indent="-171450">
              <a:lnSpc>
                <a:spcPct val="90000"/>
              </a:lnSpc>
              <a:buFontTx/>
              <a:buChar char="•"/>
            </a:pPr>
            <a:endParaRPr lang="en-US" sz="600" dirty="0">
              <a:latin typeface="Calibri" charset="0"/>
              <a:ea typeface="ヒラギノ角ゴ Pro W3" charset="0"/>
              <a:cs typeface="ヒラギノ角ゴ Pro W3" charset="0"/>
            </a:endParaRPr>
          </a:p>
          <a:p>
            <a:r>
              <a:rPr lang="en-US" dirty="0">
                <a:latin typeface="Calibri" charset="0"/>
                <a:ea typeface="ヒラギノ角ゴ Pro W3" charset="0"/>
                <a:cs typeface="ヒラギノ角ゴ Pro W3" charset="0"/>
              </a:rPr>
              <a:t>Facilitator can go through list one-by-one and ask who has worked on this kind of thing before. Suggest to participants if they have not done one particular area of work, but would like to learn more, that they approach someone who put their </a:t>
            </a:r>
            <a:r>
              <a:rPr lang="en-US" dirty="0" smtClean="0">
                <a:latin typeface="Calibri" charset="0"/>
                <a:ea typeface="ヒラギノ角ゴ Pro W3" charset="0"/>
                <a:cs typeface="ヒラギノ角ゴ Pro W3" charset="0"/>
              </a:rPr>
              <a:t>hand up for that category of work, during one of the breaks </a:t>
            </a:r>
            <a:r>
              <a:rPr lang="en-US" dirty="0">
                <a:latin typeface="Calibri" charset="0"/>
                <a:ea typeface="ヒラギノ角ゴ Pro W3" charset="0"/>
                <a:cs typeface="ヒラギノ角ゴ Pro W3" charset="0"/>
              </a:rPr>
              <a:t>to discuss their experiences. </a:t>
            </a:r>
          </a:p>
          <a:p>
            <a:pPr marL="171450" indent="-171450"/>
            <a:endParaRPr lang="en-US" dirty="0">
              <a:latin typeface="Times New Roman" charset="0"/>
              <a:ea typeface="ヒラギノ角ゴ Pro W3" charset="0"/>
              <a:cs typeface="ヒラギノ角ゴ Pro W3" charset="0"/>
            </a:endParaRPr>
          </a:p>
        </p:txBody>
      </p:sp>
      <p:sp>
        <p:nvSpPr>
          <p:cNvPr id="2" name="Slide Number Placeholder 1"/>
          <p:cNvSpPr>
            <a:spLocks noGrp="1"/>
          </p:cNvSpPr>
          <p:nvPr>
            <p:ph type="sldNum" sz="quarter" idx="10"/>
          </p:nvPr>
        </p:nvSpPr>
        <p:spPr/>
        <p:txBody>
          <a:bodyPr/>
          <a:lstStyle/>
          <a:p>
            <a:fld id="{5D181465-06F1-CC40-8A95-5E31E2D8CCB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a typeface="ヒラギノ角ゴ Pro W3" charset="0"/>
              <a:cs typeface="ヒラギノ角ゴ Pro W3" charset="0"/>
            </a:endParaRPr>
          </a:p>
        </p:txBody>
      </p:sp>
      <p:sp>
        <p:nvSpPr>
          <p:cNvPr id="79876"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A4711DB7-21A1-1242-8D57-635207F945B8}" type="slidenum">
              <a:rPr lang="en-US" sz="1200"/>
              <a:pPr eaLnBrk="1" hangingPunct="1"/>
              <a:t>37</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171450" indent="-171450">
              <a:lnSpc>
                <a:spcPct val="110000"/>
              </a:lnSpc>
              <a:spcBef>
                <a:spcPts val="400"/>
              </a:spcBef>
              <a:buFont typeface="Arial"/>
              <a:buChar char="•"/>
            </a:pPr>
            <a:r>
              <a:rPr lang="en-GB" sz="1200" noProof="0" dirty="0" smtClean="0">
                <a:latin typeface="Arial" charset="0"/>
                <a:ea typeface="ヒラギノ角ゴ Pro W3" charset="0"/>
                <a:cs typeface="Arial" charset="0"/>
              </a:rPr>
              <a:t>Nearly all children will show some changes in emotions, behaviour, thoughts and social relations in the short term</a:t>
            </a:r>
          </a:p>
          <a:p>
            <a:pPr marL="171450" indent="-171450">
              <a:lnSpc>
                <a:spcPct val="110000"/>
              </a:lnSpc>
              <a:spcBef>
                <a:spcPts val="400"/>
              </a:spcBef>
              <a:buFont typeface="Arial"/>
              <a:buChar char="•"/>
            </a:pPr>
            <a:r>
              <a:rPr lang="en-GB" sz="1200" noProof="0" dirty="0" smtClean="0">
                <a:latin typeface="Arial" charset="0"/>
                <a:ea typeface="ヒラギノ角ゴ Pro W3" charset="0"/>
                <a:cs typeface="Arial" charset="0"/>
              </a:rPr>
              <a:t>These reactions are normal, and with access to basic services, support and security the majority of children will regain normal functioning</a:t>
            </a:r>
          </a:p>
          <a:p>
            <a:pPr marL="171450" indent="-171450">
              <a:lnSpc>
                <a:spcPct val="110000"/>
              </a:lnSpc>
              <a:spcBef>
                <a:spcPts val="400"/>
              </a:spcBef>
              <a:buFont typeface="Arial"/>
              <a:buChar char="•"/>
            </a:pPr>
            <a:r>
              <a:rPr lang="en-GB" sz="1200" noProof="0" dirty="0" smtClean="0">
                <a:latin typeface="Arial" charset="0"/>
                <a:ea typeface="ヒラギノ角ゴ Pro W3" charset="0"/>
                <a:cs typeface="Arial" charset="0"/>
              </a:rPr>
              <a:t>Mild or moderate mental health problems may increase slightly after an emergency</a:t>
            </a:r>
          </a:p>
          <a:p>
            <a:pPr marL="171450" indent="-171450">
              <a:lnSpc>
                <a:spcPct val="110000"/>
              </a:lnSpc>
              <a:spcBef>
                <a:spcPts val="400"/>
              </a:spcBef>
              <a:buFont typeface="Arial"/>
              <a:buChar char="•"/>
            </a:pPr>
            <a:r>
              <a:rPr lang="en-GB" sz="1200" noProof="0" dirty="0" smtClean="0">
                <a:latin typeface="Arial" charset="0"/>
                <a:ea typeface="ヒラギノ角ゴ Pro W3" charset="0"/>
                <a:cs typeface="Arial" charset="0"/>
              </a:rPr>
              <a:t>A very small percentage of people will have severe mental illness or trauma</a:t>
            </a:r>
          </a:p>
          <a:p>
            <a:pPr marL="171450" indent="-171450">
              <a:lnSpc>
                <a:spcPct val="110000"/>
              </a:lnSpc>
              <a:spcBef>
                <a:spcPts val="400"/>
              </a:spcBef>
              <a:buFont typeface="Arial"/>
              <a:buChar char="•"/>
            </a:pPr>
            <a:r>
              <a:rPr lang="en-GB" sz="1200" noProof="0" dirty="0" smtClean="0">
                <a:latin typeface="Arial" charset="0"/>
                <a:ea typeface="ヒラギノ角ゴ Pro W3" charset="0"/>
                <a:cs typeface="Arial" charset="0"/>
              </a:rPr>
              <a:t>All humanitarian interventions impact positively or negatively on MH and PSS well-being</a:t>
            </a:r>
          </a:p>
          <a:p>
            <a:pPr marL="171450" indent="-171450">
              <a:lnSpc>
                <a:spcPct val="110000"/>
              </a:lnSpc>
              <a:spcBef>
                <a:spcPts val="400"/>
              </a:spcBef>
              <a:buFont typeface="Arial"/>
              <a:buChar char="•"/>
            </a:pPr>
            <a:endParaRPr lang="en-GB" sz="1200" noProof="0" dirty="0" smtClean="0">
              <a:latin typeface="Arial" charset="0"/>
              <a:ea typeface="ヒラギノ角ゴ Pro W3" charset="0"/>
              <a:cs typeface="Arial" charset="0"/>
            </a:endParaRPr>
          </a:p>
          <a:p>
            <a:pPr marL="171450" indent="-171450">
              <a:lnSpc>
                <a:spcPct val="110000"/>
              </a:lnSpc>
              <a:spcBef>
                <a:spcPts val="400"/>
              </a:spcBef>
              <a:buFont typeface="Arial"/>
              <a:buChar char="•"/>
            </a:pPr>
            <a:endParaRPr lang="en-GB" sz="1200" noProof="0" dirty="0" smtClean="0">
              <a:latin typeface="Arial" charset="0"/>
              <a:ea typeface="ヒラギノ角ゴ Pro W3" charset="0"/>
              <a:cs typeface="Arial" charset="0"/>
            </a:endParaRPr>
          </a:p>
          <a:p>
            <a:endParaRPr lang="en-US" dirty="0">
              <a:latin typeface="Calibri" charset="0"/>
              <a:ea typeface="ヒラギノ角ゴ Pro W3" charset="0"/>
              <a:cs typeface="ヒラギノ角ゴ Pro W3" charset="0"/>
            </a:endParaRPr>
          </a:p>
        </p:txBody>
      </p:sp>
      <p:sp>
        <p:nvSpPr>
          <p:cNvPr id="47108"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2DA34F06-5A9D-F24D-B35B-30DC04DD3CF6}" type="slidenum">
              <a:rPr lang="en-US" sz="1200"/>
              <a:pPr eaLnBrk="1" hangingPunct="1"/>
              <a:t>38</a:t>
            </a:fld>
            <a:endParaRPr 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defTabSz="914400">
              <a:defRPr/>
            </a:pPr>
            <a:r>
              <a:rPr lang="en-US" dirty="0" smtClean="0"/>
              <a:t>Discussion in plenary: </a:t>
            </a:r>
          </a:p>
          <a:p>
            <a:pPr>
              <a:defRPr/>
            </a:pPr>
            <a:endParaRPr lang="en-US" sz="600" dirty="0" smtClean="0"/>
          </a:p>
          <a:p>
            <a:pPr marL="228600" indent="-228600">
              <a:buFont typeface="+mj-lt"/>
              <a:buAutoNum type="arabicPeriod"/>
              <a:defRPr/>
            </a:pPr>
            <a:r>
              <a:rPr lang="en-US" dirty="0" smtClean="0"/>
              <a:t>Ask participants to think back over the PSS session and consider the different feelings they had when there was…</a:t>
            </a:r>
          </a:p>
          <a:p>
            <a:pPr marL="228600" indent="-228600">
              <a:buFont typeface="Arial"/>
              <a:buChar char="•"/>
              <a:defRPr/>
            </a:pPr>
            <a:r>
              <a:rPr lang="en-US" dirty="0" smtClean="0"/>
              <a:t>The gentle calming music when they arrived?</a:t>
            </a:r>
          </a:p>
          <a:p>
            <a:pPr marL="228600" indent="-228600">
              <a:buFont typeface="Arial"/>
              <a:buChar char="•"/>
              <a:defRPr/>
            </a:pPr>
            <a:r>
              <a:rPr lang="en-US" dirty="0" smtClean="0"/>
              <a:t>The loud bang with the “event” slide?</a:t>
            </a:r>
          </a:p>
          <a:p>
            <a:pPr marL="228600" indent="-228600">
              <a:buFont typeface="Arial"/>
              <a:buChar char="•"/>
              <a:defRPr/>
            </a:pPr>
            <a:r>
              <a:rPr lang="en-US" dirty="0" smtClean="0"/>
              <a:t>The exercise where we kept asking them to move from one seat to another?</a:t>
            </a:r>
          </a:p>
          <a:p>
            <a:pPr marL="228600" indent="-228600">
              <a:buFont typeface="Arial"/>
              <a:buChar char="•"/>
              <a:defRPr/>
            </a:pPr>
            <a:r>
              <a:rPr lang="en-US" dirty="0" smtClean="0"/>
              <a:t>The singing?</a:t>
            </a:r>
          </a:p>
          <a:p>
            <a:pPr marL="228600" indent="-228600">
              <a:buFont typeface="Arial"/>
              <a:buChar char="•"/>
              <a:defRPr/>
            </a:pPr>
            <a:r>
              <a:rPr lang="en-US" dirty="0" smtClean="0"/>
              <a:t>The dancing </a:t>
            </a:r>
            <a:r>
              <a:rPr lang="en-US" dirty="0" err="1" smtClean="0"/>
              <a:t>energiser</a:t>
            </a:r>
            <a:r>
              <a:rPr lang="en-US" dirty="0" smtClean="0"/>
              <a:t>? </a:t>
            </a:r>
          </a:p>
          <a:p>
            <a:pPr marL="228600" indent="-228600">
              <a:buFont typeface="Arial"/>
              <a:buChar char="•"/>
              <a:defRPr/>
            </a:pPr>
            <a:r>
              <a:rPr lang="en-US" dirty="0" smtClean="0"/>
              <a:t>The drawing activity? </a:t>
            </a:r>
          </a:p>
          <a:p>
            <a:pPr marL="228600" indent="-228600">
              <a:buFont typeface="+mj-lt"/>
              <a:buAutoNum type="arabicPeriod" startAt="2"/>
              <a:defRPr/>
            </a:pPr>
            <a:r>
              <a:rPr lang="en-US" dirty="0" smtClean="0"/>
              <a:t>Overall </a:t>
            </a:r>
            <a:r>
              <a:rPr lang="en-US" dirty="0"/>
              <a:t>how did each of these activities make them feel? Take one or two comments for each, not more </a:t>
            </a:r>
          </a:p>
          <a:p>
            <a:pPr marL="228600" indent="-228600">
              <a:buFont typeface="+mj-lt"/>
              <a:buAutoNum type="arabicPeriod" startAt="3"/>
              <a:defRPr/>
            </a:pPr>
            <a:r>
              <a:rPr lang="en-US" dirty="0" smtClean="0"/>
              <a:t>Do they feel PSS work could help children after emergencies (the shock) to feel better? </a:t>
            </a:r>
          </a:p>
          <a:p>
            <a:pPr marL="228600" indent="-228600">
              <a:buFont typeface="+mj-lt"/>
              <a:buAutoNum type="arabicPeriod" startAt="3"/>
              <a:defRPr/>
            </a:pPr>
            <a:r>
              <a:rPr lang="en-US" dirty="0" smtClean="0"/>
              <a:t>Use these discussions to raise the point that to help children after a shock event (the big bang) and the following chaos, we need to use different methods to appeal to different children (talking, thinking and reflection, dancing, listening to music, sense of order and structure) in order to make them feel better </a:t>
            </a:r>
          </a:p>
          <a:p>
            <a:pPr>
              <a:defRPr/>
            </a:pPr>
            <a:endParaRPr lang="en-US" sz="600" dirty="0" smtClean="0"/>
          </a:p>
          <a:p>
            <a:pPr>
              <a:defRPr/>
            </a:pPr>
            <a:r>
              <a:rPr lang="en-US" dirty="0" smtClean="0"/>
              <a:t>Note: Diagram taken from: “Global Tool Kit of</a:t>
            </a:r>
            <a:r>
              <a:rPr lang="en-GB" dirty="0" smtClean="0"/>
              <a:t> </a:t>
            </a:r>
            <a:r>
              <a:rPr lang="en-US" dirty="0" smtClean="0"/>
              <a:t>Orientation and Training Materials</a:t>
            </a:r>
            <a:r>
              <a:rPr lang="en-GB" dirty="0" smtClean="0"/>
              <a:t> </a:t>
            </a:r>
            <a:r>
              <a:rPr lang="en-US" dirty="0" smtClean="0"/>
              <a:t>Used to Disseminate and Implement the Inter-agency Standing Committee Guidelines on Mental Health and Psychosocial Support in Emergency Settings” Prepared by Nancy Baron for the IASC Reference Group on Mental Health and Psychosocial Support in Emergency Settings</a:t>
            </a:r>
            <a:r>
              <a:rPr lang="en-GB" dirty="0" smtClean="0"/>
              <a:t>, </a:t>
            </a:r>
            <a:r>
              <a:rPr lang="en-US" dirty="0" smtClean="0"/>
              <a:t>March 2009) </a:t>
            </a:r>
            <a:endParaRPr lang="en-GB" dirty="0" smtClean="0"/>
          </a:p>
        </p:txBody>
      </p:sp>
      <p:sp>
        <p:nvSpPr>
          <p:cNvPr id="83972"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C71C5EF8-A1FA-5A40-B337-3B755D2C182F}" type="slidenum">
              <a:rPr lang="en-US" sz="1200"/>
              <a:pPr eaLnBrk="1" hangingPunct="1"/>
              <a:t>39</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Underline that the IASC Guidelines on MHPSS</a:t>
            </a:r>
            <a:r>
              <a:rPr lang="en-US" baseline="0" dirty="0" smtClean="0"/>
              <a:t> is the key document guiding the content of this session, and supporting all psychosocial support work in emergencies </a:t>
            </a:r>
            <a:r>
              <a:rPr lang="en-US" dirty="0" smtClean="0"/>
              <a:t> </a:t>
            </a:r>
            <a:endParaRPr lang="en-US" dirty="0"/>
          </a:p>
        </p:txBody>
      </p:sp>
      <p:sp>
        <p:nvSpPr>
          <p:cNvPr id="4" name="Slide Number Placeholder 3"/>
          <p:cNvSpPr>
            <a:spLocks noGrp="1"/>
          </p:cNvSpPr>
          <p:nvPr>
            <p:ph type="sldNum" sz="quarter" idx="10"/>
          </p:nvPr>
        </p:nvSpPr>
        <p:spPr/>
        <p:txBody>
          <a:bodyPr/>
          <a:lstStyle/>
          <a:p>
            <a:fld id="{5D181465-06F1-CC40-8A95-5E31E2D8CCB8}" type="slidenum">
              <a:rPr lang="en-US" smtClean="0"/>
              <a:pPr/>
              <a:t>4</a:t>
            </a:fld>
            <a:endParaRPr lang="en-US"/>
          </a:p>
        </p:txBody>
      </p:sp>
    </p:spTree>
    <p:extLst>
      <p:ext uri="{BB962C8B-B14F-4D97-AF65-F5344CB8AC3E}">
        <p14:creationId xmlns:p14="http://schemas.microsoft.com/office/powerpoint/2010/main" val="3292609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181465-06F1-CC40-8A95-5E31E2D8CCB8}" type="slidenum">
              <a:rPr lang="en-US" smtClean="0"/>
              <a:pPr/>
              <a:t>40</a:t>
            </a:fld>
            <a:endParaRPr lang="en-US"/>
          </a:p>
        </p:txBody>
      </p:sp>
    </p:spTree>
    <p:extLst>
      <p:ext uri="{BB962C8B-B14F-4D97-AF65-F5344CB8AC3E}">
        <p14:creationId xmlns:p14="http://schemas.microsoft.com/office/powerpoint/2010/main" val="40267019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a:buChar char="•"/>
            </a:pPr>
            <a:r>
              <a:rPr lang="en-US" dirty="0">
                <a:latin typeface="Calibri" charset="0"/>
                <a:ea typeface="ヒラギノ角ゴ Pro W3" charset="0"/>
                <a:cs typeface="ヒラギノ角ゴ Pro W3" charset="0"/>
              </a:rPr>
              <a:t>Have copies of each of these guides available to show to the participants </a:t>
            </a:r>
          </a:p>
        </p:txBody>
      </p:sp>
      <p:sp>
        <p:nvSpPr>
          <p:cNvPr id="86020"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A1FA241A-9ED9-CA43-BEB4-8FABAB7B37D4}" type="slidenum">
              <a:rPr lang="en-US" sz="1200"/>
              <a:pPr eaLnBrk="1" hangingPunct="1"/>
              <a:t>41</a:t>
            </a:fld>
            <a:endParaRPr 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181465-06F1-CC40-8A95-5E31E2D8CCB8}" type="slidenum">
              <a:rPr lang="en-US" smtClean="0"/>
              <a:pPr/>
              <a:t>42</a:t>
            </a:fld>
            <a:endParaRPr lang="en-US"/>
          </a:p>
        </p:txBody>
      </p:sp>
    </p:spTree>
    <p:extLst>
      <p:ext uri="{BB962C8B-B14F-4D97-AF65-F5344CB8AC3E}">
        <p14:creationId xmlns:p14="http://schemas.microsoft.com/office/powerpoint/2010/main" val="40387511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200"/>
              </a:spcBef>
              <a:buNone/>
            </a:pPr>
            <a:r>
              <a:rPr lang="en-GB" noProof="0" dirty="0" smtClean="0"/>
              <a:t>By the end of the session participants will … </a:t>
            </a:r>
          </a:p>
          <a:p>
            <a:pPr marL="171450" indent="-171450">
              <a:lnSpc>
                <a:spcPct val="90000"/>
              </a:lnSpc>
              <a:spcBef>
                <a:spcPts val="200"/>
              </a:spcBef>
              <a:buFont typeface="Arial"/>
              <a:buChar char="•"/>
            </a:pPr>
            <a:r>
              <a:rPr lang="en-GB" sz="1200" noProof="0" dirty="0" smtClean="0"/>
              <a:t>Be able to define key terms</a:t>
            </a:r>
          </a:p>
          <a:p>
            <a:pPr marL="171450" indent="-171450">
              <a:lnSpc>
                <a:spcPct val="90000"/>
              </a:lnSpc>
              <a:spcBef>
                <a:spcPts val="200"/>
              </a:spcBef>
              <a:buFont typeface="Arial"/>
              <a:buChar char="•"/>
            </a:pPr>
            <a:r>
              <a:rPr lang="en-GB" sz="1200" noProof="0" dirty="0" smtClean="0"/>
              <a:t>Know </a:t>
            </a:r>
            <a:r>
              <a:rPr lang="en-GB" sz="1200" dirty="0" smtClean="0"/>
              <a:t>4</a:t>
            </a:r>
            <a:r>
              <a:rPr lang="en-GB" sz="1200" noProof="0" dirty="0" smtClean="0"/>
              <a:t> main categories of symptoms of distress </a:t>
            </a:r>
          </a:p>
          <a:p>
            <a:pPr marL="171450" indent="-171450">
              <a:lnSpc>
                <a:spcPct val="90000"/>
              </a:lnSpc>
              <a:spcBef>
                <a:spcPts val="200"/>
              </a:spcBef>
              <a:buFont typeface="Arial"/>
              <a:buChar char="•"/>
            </a:pPr>
            <a:r>
              <a:rPr lang="en-GB" sz="1200" noProof="0" dirty="0" smtClean="0"/>
              <a:t>Be able to identify at least 3 types of intervention that support children &amp; families who are showing signs of psychosocial distress</a:t>
            </a:r>
          </a:p>
          <a:p>
            <a:pPr marL="171450" indent="-171450">
              <a:lnSpc>
                <a:spcPct val="90000"/>
              </a:lnSpc>
              <a:spcBef>
                <a:spcPts val="200"/>
              </a:spcBef>
              <a:buFont typeface="Arial"/>
              <a:buChar char="•"/>
            </a:pPr>
            <a:r>
              <a:rPr lang="en-GB" sz="1200" noProof="0" dirty="0" smtClean="0"/>
              <a:t>Be able to identify 3 key guidance documents to implementing </a:t>
            </a:r>
            <a:r>
              <a:rPr lang="en-GB" sz="1200" dirty="0" smtClean="0"/>
              <a:t>psychosocial</a:t>
            </a:r>
            <a:r>
              <a:rPr lang="en-GB" sz="1200" noProof="0" dirty="0" smtClean="0"/>
              <a:t> activities in emergencies</a:t>
            </a:r>
            <a:endParaRPr lang="en-GB" noProof="0" dirty="0" smtClean="0"/>
          </a:p>
          <a:p>
            <a:endParaRPr lang="en-US" dirty="0"/>
          </a:p>
        </p:txBody>
      </p:sp>
      <p:sp>
        <p:nvSpPr>
          <p:cNvPr id="4" name="Slide Number Placeholder 3"/>
          <p:cNvSpPr>
            <a:spLocks noGrp="1"/>
          </p:cNvSpPr>
          <p:nvPr>
            <p:ph type="sldNum" sz="quarter" idx="10"/>
          </p:nvPr>
        </p:nvSpPr>
        <p:spPr/>
        <p:txBody>
          <a:bodyPr/>
          <a:lstStyle/>
          <a:p>
            <a:fld id="{5D181465-06F1-CC40-8A95-5E31E2D8CCB8}" type="slidenum">
              <a:rPr lang="en-US" smtClean="0"/>
              <a:pPr/>
              <a:t>43</a:t>
            </a:fld>
            <a:endParaRPr lang="en-US"/>
          </a:p>
        </p:txBody>
      </p:sp>
    </p:spTree>
    <p:extLst>
      <p:ext uri="{BB962C8B-B14F-4D97-AF65-F5344CB8AC3E}">
        <p14:creationId xmlns:p14="http://schemas.microsoft.com/office/powerpoint/2010/main" val="837116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latin typeface="Calibri" charset="0"/>
                <a:ea typeface="ヒラギノ角ゴ Pro W3" charset="0"/>
                <a:cs typeface="ヒラギノ角ゴ Pro W3" charset="0"/>
              </a:rPr>
              <a:t>This is a diagrammatic representation of the session we will be doing</a:t>
            </a:r>
          </a:p>
          <a:p>
            <a:pPr marL="171450" indent="-171450">
              <a:buFontTx/>
              <a:buChar char="•"/>
            </a:pPr>
            <a:r>
              <a:rPr lang="en-GB" dirty="0" smtClean="0">
                <a:latin typeface="Calibri" charset="0"/>
                <a:ea typeface="ヒラギノ角ゴ Pro W3" charset="0"/>
                <a:cs typeface="ヒラギノ角ゴ Pro W3" charset="0"/>
              </a:rPr>
              <a:t>Talk through the cycle quickly, pointing out that this session’s objectives are to understand what can cause psychosocial distress (event), impact of the event on people’s lives (what is disrupted by the event), how PSS works to re-establish order and finally leads to wellbeing, building on individual resilience and community capacity</a:t>
            </a:r>
          </a:p>
          <a:p>
            <a:pPr marL="171450" indent="-171450">
              <a:buFontTx/>
              <a:buChar char="•"/>
            </a:pPr>
            <a:r>
              <a:rPr lang="en-GB" dirty="0" smtClean="0">
                <a:latin typeface="Calibri" charset="0"/>
                <a:ea typeface="ヒラギノ角ゴ Pro W3" charset="0"/>
                <a:cs typeface="ヒラギノ角ゴ Pro W3" charset="0"/>
              </a:rPr>
              <a:t>In previous session we looked at the wider impact of the disruptive event on the child and community, we will now</a:t>
            </a:r>
            <a:r>
              <a:rPr lang="en-GB" baseline="0" dirty="0" smtClean="0">
                <a:latin typeface="Calibri" charset="0"/>
                <a:ea typeface="ヒラギノ角ゴ Pro W3" charset="0"/>
                <a:cs typeface="ヒラギノ角ゴ Pro W3" charset="0"/>
              </a:rPr>
              <a:t> look specifically at the psychosocial impact and how we respond to re-establish a sense of place and build on resilience </a:t>
            </a:r>
            <a:endParaRPr lang="en-GB" dirty="0" smtClean="0">
              <a:latin typeface="Calibri" charset="0"/>
              <a:ea typeface="ヒラギノ角ゴ Pro W3" charset="0"/>
              <a:cs typeface="ヒラギノ角ゴ Pro W3" charset="0"/>
            </a:endParaRPr>
          </a:p>
          <a:p>
            <a:endParaRPr lang="en-US" dirty="0"/>
          </a:p>
        </p:txBody>
      </p:sp>
      <p:sp>
        <p:nvSpPr>
          <p:cNvPr id="4" name="Slide Number Placeholder 3"/>
          <p:cNvSpPr>
            <a:spLocks noGrp="1"/>
          </p:cNvSpPr>
          <p:nvPr>
            <p:ph type="sldNum" sz="quarter" idx="10"/>
          </p:nvPr>
        </p:nvSpPr>
        <p:spPr/>
        <p:txBody>
          <a:bodyPr/>
          <a:lstStyle/>
          <a:p>
            <a:fld id="{5D181465-06F1-CC40-8A95-5E31E2D8CCB8}" type="slidenum">
              <a:rPr lang="en-US" smtClean="0"/>
              <a:pPr/>
              <a:t>5</a:t>
            </a:fld>
            <a:endParaRPr lang="en-US"/>
          </a:p>
        </p:txBody>
      </p:sp>
    </p:spTree>
    <p:extLst>
      <p:ext uri="{BB962C8B-B14F-4D97-AF65-F5344CB8AC3E}">
        <p14:creationId xmlns:p14="http://schemas.microsoft.com/office/powerpoint/2010/main" val="3775505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Calibri"/>
                <a:ea typeface="ヒラギノ角ゴ Pro W3" charset="0"/>
                <a:cs typeface="Calibri"/>
              </a:rPr>
              <a:t>Depending on how talkative the group is either do only these three or continue to the next slide and do all 6 (three on this slide, three on the next)</a:t>
            </a:r>
            <a:endParaRPr lang="en-US" b="1" u="sng" dirty="0">
              <a:latin typeface="Calibri"/>
              <a:ea typeface="ヒラギノ角ゴ Pro W3" charset="0"/>
              <a:cs typeface="Calibri"/>
            </a:endParaRPr>
          </a:p>
          <a:p>
            <a:r>
              <a:rPr lang="en-GB" b="1" u="sng" dirty="0">
                <a:latin typeface="Calibri"/>
                <a:ea typeface="ヒラギノ角ゴ Pro W3" charset="0"/>
                <a:cs typeface="Calibri"/>
              </a:rPr>
              <a:t>SPEND ONLY A TOTAL OF 10 MINS ON THIS ACTIVITY (slide 4 and 5)</a:t>
            </a:r>
            <a:endParaRPr lang="en-US" b="1" u="sng" dirty="0">
              <a:latin typeface="Calibri"/>
              <a:ea typeface="ヒラギノ角ゴ Pro W3" charset="0"/>
              <a:cs typeface="Calibri"/>
            </a:endParaRPr>
          </a:p>
          <a:p>
            <a:endParaRPr lang="en-US" sz="600" dirty="0">
              <a:latin typeface="Calibri" charset="0"/>
              <a:ea typeface="ヒラギノ角ゴ Pro W3" charset="0"/>
              <a:cs typeface="ヒラギノ角ゴ Pro W3" charset="0"/>
            </a:endParaRPr>
          </a:p>
          <a:p>
            <a:endParaRPr lang="en-GB" dirty="0">
              <a:latin typeface="Calibri" charset="0"/>
              <a:ea typeface="ヒラギノ角ゴ Pro W3" charset="0"/>
              <a:cs typeface="ヒラギノ角ゴ Pro W3" charset="0"/>
            </a:endParaRPr>
          </a:p>
          <a:p>
            <a:endParaRPr lang="en-US" dirty="0">
              <a:latin typeface="Calibri" charset="0"/>
              <a:ea typeface="ヒラギノ角ゴ Pro W3" charset="0"/>
              <a:cs typeface="ヒラギノ角ゴ Pro W3" charset="0"/>
            </a:endParaRPr>
          </a:p>
        </p:txBody>
      </p:sp>
      <p:sp>
        <p:nvSpPr>
          <p:cNvPr id="2" name="Slide Number Placeholder 1"/>
          <p:cNvSpPr>
            <a:spLocks noGrp="1"/>
          </p:cNvSpPr>
          <p:nvPr>
            <p:ph type="sldNum" sz="quarter" idx="10"/>
          </p:nvPr>
        </p:nvSpPr>
        <p:spPr/>
        <p:txBody>
          <a:bodyPr/>
          <a:lstStyle/>
          <a:p>
            <a:fld id="{5D181465-06F1-CC40-8A95-5E31E2D8CCB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a:solidFill>
                  <a:srgbClr val="000000"/>
                </a:solidFill>
                <a:latin typeface="Calibri" charset="0"/>
                <a:ea typeface="ヒラギノ角ゴ Pro W3" charset="0"/>
                <a:cs typeface="ヒラギノ角ゴ Pro W3" charset="0"/>
              </a:rPr>
              <a:t>Depending on how talkative the group is either do all 6 (three on this slide, three on the previous one) or just do the three on the previous slide</a:t>
            </a:r>
          </a:p>
          <a:p>
            <a:pPr defTabSz="914400"/>
            <a:endParaRPr lang="en-US">
              <a:latin typeface="Calibri" charset="0"/>
              <a:ea typeface="ヒラギノ角ゴ Pro W3" charset="0"/>
              <a:cs typeface="ヒラギノ角ゴ Pro W3" charset="0"/>
            </a:endParaRPr>
          </a:p>
        </p:txBody>
      </p:sp>
      <p:sp>
        <p:nvSpPr>
          <p:cNvPr id="18436"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FED65AE7-DE7A-2B4D-91BF-C8DB0AFF37C0}" type="slidenum">
              <a:rPr lang="en-US" sz="1200"/>
              <a:pPr eaLnBrk="1" hangingPunct="1"/>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181465-06F1-CC40-8A95-5E31E2D8CCB8}" type="slidenum">
              <a:rPr lang="en-US" smtClean="0"/>
              <a:pPr/>
              <a:t>8</a:t>
            </a:fld>
            <a:endParaRPr lang="en-US"/>
          </a:p>
        </p:txBody>
      </p:sp>
    </p:spTree>
    <p:extLst>
      <p:ext uri="{BB962C8B-B14F-4D97-AF65-F5344CB8AC3E}">
        <p14:creationId xmlns:p14="http://schemas.microsoft.com/office/powerpoint/2010/main" val="1337877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GB" dirty="0" smtClean="0">
                <a:solidFill>
                  <a:srgbClr val="000000"/>
                </a:solidFill>
                <a:latin typeface="+mn-lt"/>
                <a:ea typeface="ヒラギノ角ゴ Pro W3" charset="0"/>
                <a:cs typeface="Calibri"/>
              </a:rPr>
              <a:t>Mental health is a term used by medical practitioners to refer to the psychological state of individuals. Being in good mental health is defined by WHO as: </a:t>
            </a:r>
            <a:r>
              <a:rPr lang="en-GB" dirty="0" smtClean="0"/>
              <a:t>"a state of well-being</a:t>
            </a:r>
            <a:r>
              <a:rPr lang="en-GB" baseline="0" dirty="0" smtClean="0"/>
              <a:t> </a:t>
            </a:r>
            <a:r>
              <a:rPr lang="en-GB" dirty="0" smtClean="0"/>
              <a:t>in which the individual realises his or her own abilities, can cope with the normal stresses of life, can work productively and fruitfully, and is able to make a contribution to his or her community.” </a:t>
            </a:r>
            <a:r>
              <a:rPr lang="en-GB" dirty="0" smtClean="0">
                <a:solidFill>
                  <a:srgbClr val="000000"/>
                </a:solidFill>
                <a:latin typeface="+mn-lt"/>
                <a:ea typeface="ヒラギノ角ゴ Pro W3" charset="0"/>
                <a:cs typeface="Calibri"/>
              </a:rPr>
              <a:t>Health workers will refer to work they are doing to help address psychological concerns or mental health problems in the same way child protection or education workers refer to psychosocial problems. More clinical and severe concerns (e.g. post traumatic</a:t>
            </a:r>
            <a:r>
              <a:rPr lang="en-GB" baseline="0" dirty="0" smtClean="0">
                <a:solidFill>
                  <a:srgbClr val="000000"/>
                </a:solidFill>
                <a:latin typeface="+mn-lt"/>
                <a:ea typeface="ヒラギノ角ゴ Pro W3" charset="0"/>
                <a:cs typeface="Calibri"/>
              </a:rPr>
              <a:t> stress disorder, </a:t>
            </a:r>
            <a:r>
              <a:rPr lang="en-GB" dirty="0" smtClean="0"/>
              <a:t>schizophrenia and bipolar disorder) would be categorised as</a:t>
            </a:r>
            <a:r>
              <a:rPr lang="en-GB" baseline="0" dirty="0" smtClean="0"/>
              <a:t> </a:t>
            </a:r>
            <a:r>
              <a:rPr lang="en-GB" dirty="0" smtClean="0"/>
              <a:t>mental health concerns rather than psychosocial distress</a:t>
            </a:r>
            <a:endParaRPr lang="en-GB" noProof="0" dirty="0" smtClean="0">
              <a:solidFill>
                <a:srgbClr val="000000"/>
              </a:solidFill>
              <a:latin typeface="+mn-lt"/>
              <a:ea typeface="ヒラギノ角ゴ Pro W3" charset="0"/>
              <a:cs typeface="Calibri"/>
            </a:endParaRP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Distress: </a:t>
            </a:r>
            <a:r>
              <a:rPr lang="en-GB" sz="2300" dirty="0" smtClean="0">
                <a:latin typeface="Univers 45 Light" charset="0"/>
                <a:ea typeface="ヒラギノ角ゴ Pro W3" charset="0"/>
                <a:cs typeface="Univers 45 Light" charset="0"/>
              </a:rPr>
              <a:t>is anxiety, sorrow, or pain,</a:t>
            </a:r>
            <a:r>
              <a:rPr lang="en-US" dirty="0" smtClean="0"/>
              <a:t> is a normal and common reaction to an abnormal event </a:t>
            </a:r>
          </a:p>
          <a:p>
            <a:pPr marL="171450" indent="-171450">
              <a:buFont typeface="Arial"/>
              <a:buChar char="•"/>
            </a:pPr>
            <a:r>
              <a:rPr lang="en-US" dirty="0" smtClean="0"/>
              <a:t>Trauma: is a more </a:t>
            </a:r>
            <a:r>
              <a:rPr lang="en-GB" sz="1200" dirty="0" smtClean="0">
                <a:latin typeface="Univers 45 Light" charset="0"/>
                <a:ea typeface="ヒラギノ角ゴ Pro W3" charset="0"/>
                <a:cs typeface="Univers 45 Light" charset="0"/>
              </a:rPr>
              <a:t>extreme reaction. </a:t>
            </a:r>
            <a:r>
              <a:rPr lang="en-US" b="0" dirty="0" smtClean="0"/>
              <a:t>Psychological trauma </a:t>
            </a:r>
            <a:r>
              <a:rPr lang="en-US" dirty="0" smtClean="0"/>
              <a:t>is a type of damage to the psyche that occurs as a result of a severely distressing event. When that trauma leads to post-traumatic stress disorder, damage may involve physical changes inside the brain and to brain chemistry, which changes the person's response to future stress</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5D181465-06F1-CC40-8A95-5E31E2D8CCB8}" type="slidenum">
              <a:rPr lang="en-US" smtClean="0"/>
              <a:pPr/>
              <a:t>9</a:t>
            </a:fld>
            <a:endParaRPr lang="en-US"/>
          </a:p>
        </p:txBody>
      </p:sp>
    </p:spTree>
    <p:extLst>
      <p:ext uri="{BB962C8B-B14F-4D97-AF65-F5344CB8AC3E}">
        <p14:creationId xmlns:p14="http://schemas.microsoft.com/office/powerpoint/2010/main" val="1781583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542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GB" noProof="0" dirty="0" smtClean="0"/>
              <a:t>Click to edit Master title style</a:t>
            </a:r>
            <a:endParaRPr lang="en-GB" noProof="0" dirty="0"/>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subtitle style</a:t>
            </a:r>
            <a:endParaRPr lang="en-GB" noProof="0"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8A85C444-83D6-6048-AC12-EDAD48378AAF}" type="datetime1">
              <a:rPr lang="en-GB" smtClean="0"/>
              <a:pPr/>
              <a:t>24/05/2013</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GB"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5E7CEE6E-B731-CD44-9040-CF1C371A5629}" type="datetime1">
              <a:rPr lang="en-GB" smtClean="0"/>
              <a:pPr/>
              <a:t>24/05/2013</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886BB73A-582F-4420-9A14-CB10A2B2E5E8}"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GB" smtClean="0"/>
              <a:t>Click to edit Master title style</a:t>
            </a:r>
            <a:endParaRPr/>
          </a:p>
        </p:txBody>
      </p:sp>
      <p:sp>
        <p:nvSpPr>
          <p:cNvPr id="3" name="Date Placeholder 2"/>
          <p:cNvSpPr>
            <a:spLocks noGrp="1"/>
          </p:cNvSpPr>
          <p:nvPr>
            <p:ph type="dt" sz="half" idx="10"/>
          </p:nvPr>
        </p:nvSpPr>
        <p:spPr/>
        <p:txBody>
          <a:bodyPr/>
          <a:lstStyle/>
          <a:p>
            <a:fld id="{12AE7A77-02FC-104A-8679-651E15F71E58}" type="datetime1">
              <a:rPr lang="en-GB" smtClean="0"/>
              <a:pPr/>
              <a:t>24/05/2013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pPr/>
              <a:t>‹Nº›</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23E8287-51F5-2245-AE03-8597DE2FDA72}" type="datetime1">
              <a:rPr lang="en-GB" smtClean="0"/>
              <a:pPr/>
              <a:t>24/05/2013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lvl1pPr>
              <a:defRPr b="1"/>
            </a:lvl1pPr>
          </a:lstStyle>
          <a:p>
            <a:r>
              <a:rPr lang="en-GB" dirty="0" smtClean="0"/>
              <a:t>Click to edit Master title style</a:t>
            </a:r>
            <a:endParaRPr dirty="0"/>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10CFF43A-844B-B34B-9101-48A8FB2E084B}" type="datetime1">
              <a:rPr lang="en-GB" smtClean="0"/>
              <a:pPr/>
              <a:t>24/05/2013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lvl1pPr>
              <a:defRPr b="1"/>
            </a:lvl1pPr>
          </a:lstStyle>
          <a:p>
            <a:r>
              <a:rPr lang="en-GB" dirty="0" smtClean="0"/>
              <a:t>Click to edit Master title style</a:t>
            </a:r>
            <a:endParaRPr dirty="0"/>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FBC28A9F-43E4-7B46-A1F7-F38C8C321D5F}" type="datetime1">
              <a:rPr lang="en-GB" smtClean="0"/>
              <a:pPr/>
              <a:t>24/05/2013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85800"/>
            <a:ext cx="7848600" cy="5334000"/>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Rectangle 41"/>
          <p:cNvSpPr>
            <a:spLocks noGrp="1" noChangeArrowheads="1"/>
          </p:cNvSpPr>
          <p:nvPr>
            <p:ph type="sldNum" sz="quarter" idx="10"/>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8D0C28A-4E15-B549-8C9C-6571ABBE3480}" type="slidenum">
              <a:rPr lang="en-GB"/>
              <a:pPr>
                <a:defRPr/>
              </a:pPr>
              <a:t>‹Nº›</a:t>
            </a:fld>
            <a:endParaRPr lang="en-GB"/>
          </a:p>
        </p:txBody>
      </p:sp>
    </p:spTree>
    <p:extLst>
      <p:ext uri="{BB962C8B-B14F-4D97-AF65-F5344CB8AC3E}">
        <p14:creationId xmlns:p14="http://schemas.microsoft.com/office/powerpoint/2010/main" val="815166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lvl1pPr>
              <a:defRPr b="1"/>
            </a:lvl1pPr>
          </a:lstStyle>
          <a:p>
            <a:r>
              <a:rPr lang="en-GB" noProof="0" dirty="0" smtClean="0"/>
              <a:t>Click to edit Master title style</a:t>
            </a:r>
            <a:endParaRPr lang="en-GB" noProof="0" dirty="0"/>
          </a:p>
        </p:txBody>
      </p:sp>
      <p:sp>
        <p:nvSpPr>
          <p:cNvPr id="3" name="Content Placeholder 2"/>
          <p:cNvSpPr>
            <a:spLocks noGrp="1"/>
          </p:cNvSpPr>
          <p:nvPr>
            <p:ph idx="1"/>
          </p:nvPr>
        </p:nvSpPr>
        <p:spPr/>
        <p:txBody>
          <a:bodyPr/>
          <a:lstStyle>
            <a:lvl1pPr marL="342900" indent="-342900">
              <a:buFont typeface="Wingdings" charset="2"/>
              <a:buChar char="§"/>
              <a:defRPr sz="3000"/>
            </a:lvl1pPr>
            <a:lvl2pPr marL="685800" indent="-336550">
              <a:buFont typeface="Arial"/>
              <a:buChar char="•"/>
              <a:defRPr sz="2800"/>
            </a:lvl2pPr>
            <a:lvl3pPr marL="1035050" indent="-349250">
              <a:buFont typeface="Courier New"/>
              <a:buChar char="o"/>
              <a:defRPr sz="2600"/>
            </a:lvl3pPr>
            <a:lvl4pPr marL="1371600" indent="-336550">
              <a:buFont typeface="Wingdings 2" charset="2"/>
              <a:buChar char="–"/>
              <a:defRPr sz="2400"/>
            </a:lvl4pPr>
            <a:lvl5pP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Date Placeholder 3"/>
          <p:cNvSpPr>
            <a:spLocks noGrp="1"/>
          </p:cNvSpPr>
          <p:nvPr>
            <p:ph type="dt" sz="half" idx="10"/>
          </p:nvPr>
        </p:nvSpPr>
        <p:spPr/>
        <p:txBody>
          <a:bodyPr/>
          <a:lstStyle/>
          <a:p>
            <a:fld id="{69590580-E4CB-3D4B-ADD0-A1219D07D358}" type="datetime1">
              <a:rPr lang="en-GB" smtClean="0"/>
              <a:pPr/>
              <a:t>24/05/2013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GB"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E81B093D-CA95-3347-AEFC-FE0FACF24342}" type="datetime1">
              <a:rPr lang="en-GB" smtClean="0"/>
              <a:pPr/>
              <a:t>24/05/2013</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GB"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GB"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A2825382-5F31-764B-ABBF-76E50E535EDA}" type="datetime1">
              <a:rPr lang="en-GB" smtClean="0"/>
              <a:pPr/>
              <a:t>24/05/2013</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b="1"/>
            </a:lvl1pPr>
          </a:lstStyle>
          <a:p>
            <a:r>
              <a:rPr lang="en-GB" noProof="0" dirty="0" smtClean="0"/>
              <a:t>Click to edit Master title style</a:t>
            </a:r>
            <a:endParaRPr lang="en-GB" noProof="0" dirty="0"/>
          </a:p>
        </p:txBody>
      </p:sp>
      <p:sp>
        <p:nvSpPr>
          <p:cNvPr id="3" name="Content Placeholder 2"/>
          <p:cNvSpPr>
            <a:spLocks noGrp="1"/>
          </p:cNvSpPr>
          <p:nvPr>
            <p:ph sz="half" idx="1"/>
          </p:nvPr>
        </p:nvSpPr>
        <p:spPr>
          <a:xfrm>
            <a:off x="779461" y="1981201"/>
            <a:ext cx="3657600" cy="3975100"/>
          </a:xfrm>
        </p:spPr>
        <p:txBody>
          <a:bodyPr>
            <a:normAutofit/>
          </a:bodyPr>
          <a:lstStyle>
            <a:lvl1pPr marL="342900" indent="-342900">
              <a:defRPr lang="en-GB" sz="3000" kern="1200" dirty="0" smtClean="0">
                <a:solidFill>
                  <a:schemeClr val="tx1">
                    <a:lumMod val="90000"/>
                    <a:lumOff val="10000"/>
                  </a:schemeClr>
                </a:solidFill>
                <a:latin typeface="+mn-lt"/>
                <a:ea typeface="+mn-ea"/>
                <a:cs typeface="+mn-cs"/>
              </a:defRPr>
            </a:lvl1pPr>
            <a:lvl2pPr marL="685800" indent="-336550">
              <a:defRPr lang="en-GB" sz="2800" kern="1200" dirty="0" smtClean="0">
                <a:solidFill>
                  <a:schemeClr val="tx1">
                    <a:lumMod val="90000"/>
                    <a:lumOff val="10000"/>
                  </a:schemeClr>
                </a:solidFill>
                <a:latin typeface="+mn-lt"/>
                <a:ea typeface="+mn-ea"/>
                <a:cs typeface="+mn-cs"/>
              </a:defRPr>
            </a:lvl2pPr>
            <a:lvl3pPr marL="1035050" indent="-349250">
              <a:defRPr lang="en-GB" sz="2600" kern="1200" dirty="0" smtClean="0">
                <a:solidFill>
                  <a:schemeClr val="tx1">
                    <a:lumMod val="90000"/>
                    <a:lumOff val="10000"/>
                  </a:schemeClr>
                </a:solidFill>
                <a:latin typeface="+mn-lt"/>
                <a:ea typeface="+mn-ea"/>
                <a:cs typeface="+mn-cs"/>
              </a:defRPr>
            </a:lvl3pPr>
            <a:lvl4pPr marL="1371600" indent="-336550">
              <a:defRPr lang="en-GB" sz="2400" kern="1200" dirty="0" smtClean="0">
                <a:solidFill>
                  <a:schemeClr val="tx1">
                    <a:lumMod val="90000"/>
                    <a:lumOff val="10000"/>
                  </a:schemeClr>
                </a:solidFill>
                <a:latin typeface="+mn-lt"/>
                <a:ea typeface="+mn-ea"/>
                <a:cs typeface="+mn-cs"/>
              </a:defRPr>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marL="342900" lvl="0" indent="-342900" algn="l" defTabSz="914400" rtl="0" eaLnBrk="1" latinLnBrk="0" hangingPunct="1">
              <a:spcBef>
                <a:spcPts val="2000"/>
              </a:spcBef>
              <a:buClr>
                <a:schemeClr val="accent1"/>
              </a:buClr>
              <a:buSzPct val="90000"/>
              <a:buFont typeface="Wingdings" charset="2"/>
              <a:buChar char="§"/>
            </a:pPr>
            <a:r>
              <a:rPr lang="en-GB" dirty="0" smtClean="0"/>
              <a:t>Click to edit Master text styles</a:t>
            </a:r>
          </a:p>
          <a:p>
            <a:pPr marL="685800" lvl="1" indent="-336550" algn="l" defTabSz="914400" rtl="0" eaLnBrk="1" latinLnBrk="0" hangingPunct="1">
              <a:spcBef>
                <a:spcPts val="600"/>
              </a:spcBef>
              <a:buClr>
                <a:schemeClr val="accent1"/>
              </a:buClr>
              <a:buSzPct val="90000"/>
              <a:buFont typeface="Arial"/>
              <a:buChar char="•"/>
            </a:pPr>
            <a:r>
              <a:rPr lang="en-GB" dirty="0" smtClean="0"/>
              <a:t>Second level</a:t>
            </a:r>
          </a:p>
          <a:p>
            <a:pPr marL="1035050" lvl="2" indent="-349250" algn="l" defTabSz="914400" rtl="0" eaLnBrk="1" latinLnBrk="0" hangingPunct="1">
              <a:spcBef>
                <a:spcPts val="600"/>
              </a:spcBef>
              <a:buClr>
                <a:schemeClr val="accent1"/>
              </a:buClr>
              <a:buSzPct val="90000"/>
              <a:buFont typeface="Courier New"/>
              <a:buChar char="o"/>
            </a:pPr>
            <a:r>
              <a:rPr lang="en-GB" dirty="0" smtClean="0"/>
              <a:t>Third level</a:t>
            </a:r>
          </a:p>
          <a:p>
            <a:pPr marL="1371600" lvl="3" indent="-336550" algn="l" defTabSz="914400" rtl="0" eaLnBrk="1" latinLnBrk="0" hangingPunct="1">
              <a:spcBef>
                <a:spcPts val="600"/>
              </a:spcBef>
              <a:buClr>
                <a:schemeClr val="accent1"/>
              </a:buClr>
              <a:buSzPct val="90000"/>
              <a:buFont typeface="Wingdings 2" charset="2"/>
              <a:buChar char="–"/>
            </a:pPr>
            <a:r>
              <a:rPr lang="en-GB" dirty="0" smtClean="0"/>
              <a:t>Fourth level</a:t>
            </a:r>
          </a:p>
          <a:p>
            <a:pPr lvl="4"/>
            <a:r>
              <a:rPr lang="en-GB" dirty="0"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marL="342900" indent="-342900">
              <a:defRPr lang="en-GB" sz="3000" kern="1200" dirty="0" smtClean="0">
                <a:solidFill>
                  <a:schemeClr val="tx1">
                    <a:lumMod val="90000"/>
                    <a:lumOff val="10000"/>
                  </a:schemeClr>
                </a:solidFill>
                <a:latin typeface="+mn-lt"/>
                <a:ea typeface="+mn-ea"/>
                <a:cs typeface="+mn-cs"/>
              </a:defRPr>
            </a:lvl1pPr>
            <a:lvl2pPr marL="685800" indent="-336550">
              <a:defRPr lang="en-GB" sz="2800" kern="1200" dirty="0" smtClean="0">
                <a:solidFill>
                  <a:schemeClr val="tx1">
                    <a:lumMod val="90000"/>
                    <a:lumOff val="10000"/>
                  </a:schemeClr>
                </a:solidFill>
                <a:latin typeface="+mn-lt"/>
                <a:ea typeface="+mn-ea"/>
                <a:cs typeface="+mn-cs"/>
              </a:defRPr>
            </a:lvl2pPr>
            <a:lvl3pPr marL="1035050" indent="-349250">
              <a:defRPr lang="en-GB" sz="2600" kern="1200" dirty="0" smtClean="0">
                <a:solidFill>
                  <a:schemeClr val="tx1">
                    <a:lumMod val="90000"/>
                    <a:lumOff val="10000"/>
                  </a:schemeClr>
                </a:solidFill>
                <a:latin typeface="+mn-lt"/>
                <a:ea typeface="+mn-ea"/>
                <a:cs typeface="+mn-cs"/>
              </a:defRPr>
            </a:lvl3pPr>
            <a:lvl4pPr marL="1371600" indent="-336550">
              <a:defRPr lang="en-GB" sz="2400" kern="1200" dirty="0" smtClean="0">
                <a:solidFill>
                  <a:schemeClr val="tx1">
                    <a:lumMod val="90000"/>
                    <a:lumOff val="10000"/>
                  </a:schemeClr>
                </a:solidFill>
                <a:latin typeface="+mn-lt"/>
                <a:ea typeface="+mn-ea"/>
                <a:cs typeface="+mn-cs"/>
              </a:defRPr>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marL="342900" lvl="0" indent="-342900" algn="l" defTabSz="914400" rtl="0" eaLnBrk="1" latinLnBrk="0" hangingPunct="1">
              <a:spcBef>
                <a:spcPts val="2000"/>
              </a:spcBef>
              <a:buClr>
                <a:schemeClr val="accent1"/>
              </a:buClr>
              <a:buSzPct val="90000"/>
              <a:buFont typeface="Wingdings" charset="2"/>
              <a:buChar char="§"/>
            </a:pPr>
            <a:r>
              <a:rPr lang="en-GB" dirty="0" smtClean="0"/>
              <a:t>Click to edit Master text styles</a:t>
            </a:r>
          </a:p>
          <a:p>
            <a:pPr marL="685800" lvl="1" indent="-336550" algn="l" defTabSz="914400" rtl="0" eaLnBrk="1" latinLnBrk="0" hangingPunct="1">
              <a:spcBef>
                <a:spcPts val="600"/>
              </a:spcBef>
              <a:buClr>
                <a:schemeClr val="accent1"/>
              </a:buClr>
              <a:buSzPct val="90000"/>
              <a:buFont typeface="Arial"/>
              <a:buChar char="•"/>
            </a:pPr>
            <a:r>
              <a:rPr lang="en-GB" dirty="0" smtClean="0"/>
              <a:t>Second level</a:t>
            </a:r>
          </a:p>
          <a:p>
            <a:pPr marL="1035050" lvl="2" indent="-349250" algn="l" defTabSz="914400" rtl="0" eaLnBrk="1" latinLnBrk="0" hangingPunct="1">
              <a:spcBef>
                <a:spcPts val="600"/>
              </a:spcBef>
              <a:buClr>
                <a:schemeClr val="accent1"/>
              </a:buClr>
              <a:buSzPct val="90000"/>
              <a:buFont typeface="Courier New"/>
              <a:buChar char="o"/>
            </a:pPr>
            <a:r>
              <a:rPr lang="en-GB" dirty="0" smtClean="0"/>
              <a:t>Third level</a:t>
            </a:r>
          </a:p>
          <a:p>
            <a:pPr marL="1371600" lvl="3" indent="-336550" algn="l" defTabSz="914400" rtl="0" eaLnBrk="1" latinLnBrk="0" hangingPunct="1">
              <a:spcBef>
                <a:spcPts val="600"/>
              </a:spcBef>
              <a:buClr>
                <a:schemeClr val="accent1"/>
              </a:buClr>
              <a:buSzPct val="90000"/>
              <a:buFont typeface="Wingdings 2" charset="2"/>
              <a:buChar char="–"/>
            </a:pPr>
            <a:r>
              <a:rPr lang="en-GB" dirty="0" smtClean="0"/>
              <a:t>Fourth level</a:t>
            </a:r>
          </a:p>
          <a:p>
            <a:pPr lvl="4"/>
            <a:r>
              <a:rPr lang="en-GB" dirty="0" smtClean="0"/>
              <a:t>Fifth level</a:t>
            </a:r>
            <a:endParaRPr dirty="0"/>
          </a:p>
        </p:txBody>
      </p:sp>
      <p:sp>
        <p:nvSpPr>
          <p:cNvPr id="5" name="Date Placeholder 4"/>
          <p:cNvSpPr>
            <a:spLocks noGrp="1"/>
          </p:cNvSpPr>
          <p:nvPr>
            <p:ph type="dt" sz="half" idx="10"/>
          </p:nvPr>
        </p:nvSpPr>
        <p:spPr/>
        <p:txBody>
          <a:bodyPr/>
          <a:lstStyle/>
          <a:p>
            <a:fld id="{DA9B88A0-3E5A-3B40-98AA-546FE8D68A42}" type="datetime1">
              <a:rPr lang="en-GB" smtClean="0"/>
              <a:pPr/>
              <a:t>24/05/2013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1" dirty="0"/>
          </a:p>
        </p:txBody>
      </p:sp>
      <p:sp>
        <p:nvSpPr>
          <p:cNvPr id="2" name="Title 1"/>
          <p:cNvSpPr>
            <a:spLocks noGrp="1"/>
          </p:cNvSpPr>
          <p:nvPr>
            <p:ph type="title"/>
          </p:nvPr>
        </p:nvSpPr>
        <p:spPr>
          <a:xfrm>
            <a:off x="779463" y="295833"/>
            <a:ext cx="7583488" cy="1143000"/>
          </a:xfrm>
        </p:spPr>
        <p:txBody>
          <a:bodyPr/>
          <a:lstStyle>
            <a:lvl1pPr>
              <a:defRPr b="1"/>
            </a:lvl1pPr>
          </a:lstStyle>
          <a:p>
            <a:r>
              <a:rPr lang="en-GB" dirty="0" smtClean="0"/>
              <a:t>Click to edit Master title style</a:t>
            </a:r>
            <a:endParaRPr dirty="0"/>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marL="342900" indent="-342900">
              <a:defRPr lang="en-GB" sz="3000" kern="1200" dirty="0" smtClean="0">
                <a:solidFill>
                  <a:schemeClr val="tx1">
                    <a:lumMod val="90000"/>
                    <a:lumOff val="10000"/>
                  </a:schemeClr>
                </a:solidFill>
                <a:latin typeface="+mn-lt"/>
                <a:ea typeface="+mn-ea"/>
                <a:cs typeface="+mn-cs"/>
              </a:defRPr>
            </a:lvl1pPr>
            <a:lvl2pPr marL="685800" indent="-336550">
              <a:defRPr lang="en-GB" sz="2800" kern="1200" dirty="0" smtClean="0">
                <a:solidFill>
                  <a:schemeClr val="tx1">
                    <a:lumMod val="90000"/>
                    <a:lumOff val="10000"/>
                  </a:schemeClr>
                </a:solidFill>
                <a:latin typeface="+mn-lt"/>
                <a:ea typeface="+mn-ea"/>
                <a:cs typeface="+mn-cs"/>
              </a:defRPr>
            </a:lvl2pPr>
            <a:lvl3pPr marL="1035050" indent="-349250">
              <a:defRPr lang="en-GB" sz="2600" kern="1200" dirty="0" smtClean="0">
                <a:solidFill>
                  <a:schemeClr val="tx1">
                    <a:lumMod val="90000"/>
                    <a:lumOff val="10000"/>
                  </a:schemeClr>
                </a:solidFill>
                <a:latin typeface="+mn-lt"/>
                <a:ea typeface="+mn-ea"/>
                <a:cs typeface="+mn-cs"/>
              </a:defRPr>
            </a:lvl3pPr>
            <a:lvl4pPr marL="1371600" indent="-336550">
              <a:defRPr lang="en-GB" sz="2400" kern="1200" dirty="0" smtClean="0">
                <a:solidFill>
                  <a:schemeClr val="tx1">
                    <a:lumMod val="90000"/>
                    <a:lumOff val="10000"/>
                  </a:schemeClr>
                </a:solidFill>
                <a:latin typeface="+mn-lt"/>
                <a:ea typeface="+mn-ea"/>
                <a:cs typeface="+mn-cs"/>
              </a:defRPr>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marL="342900" lvl="0" indent="-342900" algn="l" defTabSz="914400" rtl="0" eaLnBrk="1" latinLnBrk="0" hangingPunct="1">
              <a:spcBef>
                <a:spcPts val="2000"/>
              </a:spcBef>
              <a:buClr>
                <a:schemeClr val="accent1"/>
              </a:buClr>
              <a:buSzPct val="90000"/>
              <a:buFont typeface="Wingdings" charset="2"/>
              <a:buChar char="§"/>
            </a:pPr>
            <a:r>
              <a:rPr lang="en-GB" dirty="0" smtClean="0"/>
              <a:t>Click to edit Master text styles</a:t>
            </a:r>
          </a:p>
          <a:p>
            <a:pPr marL="685800" lvl="1" indent="-336550" algn="l" defTabSz="914400" rtl="0" eaLnBrk="1" latinLnBrk="0" hangingPunct="1">
              <a:spcBef>
                <a:spcPts val="600"/>
              </a:spcBef>
              <a:buClr>
                <a:schemeClr val="accent1"/>
              </a:buClr>
              <a:buSzPct val="90000"/>
              <a:buFont typeface="Arial"/>
              <a:buChar char="•"/>
            </a:pPr>
            <a:r>
              <a:rPr lang="en-GB" dirty="0" smtClean="0"/>
              <a:t>Second level</a:t>
            </a:r>
          </a:p>
          <a:p>
            <a:pPr marL="1035050" lvl="2" indent="-349250" algn="l" defTabSz="914400" rtl="0" eaLnBrk="1" latinLnBrk="0" hangingPunct="1">
              <a:spcBef>
                <a:spcPts val="600"/>
              </a:spcBef>
              <a:buClr>
                <a:schemeClr val="accent1"/>
              </a:buClr>
              <a:buSzPct val="90000"/>
              <a:buFont typeface="Courier New"/>
              <a:buChar char="o"/>
            </a:pPr>
            <a:r>
              <a:rPr lang="en-GB" dirty="0" smtClean="0"/>
              <a:t>Third level</a:t>
            </a:r>
          </a:p>
          <a:p>
            <a:pPr marL="1371600" lvl="3" indent="-336550" algn="l" defTabSz="914400" rtl="0" eaLnBrk="1" latinLnBrk="0" hangingPunct="1">
              <a:spcBef>
                <a:spcPts val="600"/>
              </a:spcBef>
              <a:buClr>
                <a:schemeClr val="accent1"/>
              </a:buClr>
              <a:buSzPct val="90000"/>
              <a:buFont typeface="Wingdings 2" charset="2"/>
              <a:buChar char="–"/>
            </a:pPr>
            <a:r>
              <a:rPr lang="en-GB" dirty="0" smtClean="0"/>
              <a:t>Fourth level</a:t>
            </a:r>
          </a:p>
          <a:p>
            <a:pPr lvl="4"/>
            <a:r>
              <a:rPr lang="en-GB" dirty="0"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marL="342900" indent="-342900">
              <a:defRPr lang="en-GB" sz="3000" kern="1200" dirty="0" smtClean="0">
                <a:solidFill>
                  <a:schemeClr val="tx1">
                    <a:lumMod val="90000"/>
                    <a:lumOff val="10000"/>
                  </a:schemeClr>
                </a:solidFill>
                <a:latin typeface="+mn-lt"/>
                <a:ea typeface="+mn-ea"/>
                <a:cs typeface="+mn-cs"/>
              </a:defRPr>
            </a:lvl1pPr>
            <a:lvl2pPr marL="685800" indent="-336550">
              <a:defRPr lang="en-GB" sz="2800" kern="1200" dirty="0" smtClean="0">
                <a:solidFill>
                  <a:schemeClr val="tx1">
                    <a:lumMod val="90000"/>
                    <a:lumOff val="10000"/>
                  </a:schemeClr>
                </a:solidFill>
                <a:latin typeface="+mn-lt"/>
                <a:ea typeface="+mn-ea"/>
                <a:cs typeface="+mn-cs"/>
              </a:defRPr>
            </a:lvl2pPr>
            <a:lvl3pPr marL="1035050" indent="-349250">
              <a:defRPr lang="en-GB" sz="2600" kern="1200" dirty="0" smtClean="0">
                <a:solidFill>
                  <a:schemeClr val="tx1">
                    <a:lumMod val="90000"/>
                    <a:lumOff val="10000"/>
                  </a:schemeClr>
                </a:solidFill>
                <a:latin typeface="+mn-lt"/>
                <a:ea typeface="+mn-ea"/>
                <a:cs typeface="+mn-cs"/>
              </a:defRPr>
            </a:lvl3pPr>
            <a:lvl4pPr marL="1371600" indent="-336550">
              <a:defRPr lang="en-GB" sz="2400" kern="1200" dirty="0" smtClean="0">
                <a:solidFill>
                  <a:schemeClr val="tx1">
                    <a:lumMod val="90000"/>
                    <a:lumOff val="10000"/>
                  </a:schemeClr>
                </a:solidFill>
                <a:latin typeface="+mn-lt"/>
                <a:ea typeface="+mn-ea"/>
                <a:cs typeface="+mn-cs"/>
              </a:defRPr>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marL="342900" lvl="0" indent="-342900" algn="l" defTabSz="914400" rtl="0" eaLnBrk="1" latinLnBrk="0" hangingPunct="1">
              <a:spcBef>
                <a:spcPts val="2000"/>
              </a:spcBef>
              <a:buClr>
                <a:schemeClr val="accent1"/>
              </a:buClr>
              <a:buSzPct val="90000"/>
              <a:buFont typeface="Wingdings" charset="2"/>
              <a:buChar char="§"/>
            </a:pPr>
            <a:r>
              <a:rPr lang="en-GB" dirty="0" smtClean="0"/>
              <a:t>Click to edit Master text styles</a:t>
            </a:r>
          </a:p>
          <a:p>
            <a:pPr marL="685800" lvl="1" indent="-336550" algn="l" defTabSz="914400" rtl="0" eaLnBrk="1" latinLnBrk="0" hangingPunct="1">
              <a:spcBef>
                <a:spcPts val="600"/>
              </a:spcBef>
              <a:buClr>
                <a:schemeClr val="accent1"/>
              </a:buClr>
              <a:buSzPct val="90000"/>
              <a:buFont typeface="Arial"/>
              <a:buChar char="•"/>
            </a:pPr>
            <a:r>
              <a:rPr lang="en-GB" dirty="0" smtClean="0"/>
              <a:t>Second level</a:t>
            </a:r>
          </a:p>
          <a:p>
            <a:pPr marL="1035050" lvl="2" indent="-349250" algn="l" defTabSz="914400" rtl="0" eaLnBrk="1" latinLnBrk="0" hangingPunct="1">
              <a:spcBef>
                <a:spcPts val="600"/>
              </a:spcBef>
              <a:buClr>
                <a:schemeClr val="accent1"/>
              </a:buClr>
              <a:buSzPct val="90000"/>
              <a:buFont typeface="Courier New"/>
              <a:buChar char="o"/>
            </a:pPr>
            <a:r>
              <a:rPr lang="en-GB" dirty="0" smtClean="0"/>
              <a:t>Third level</a:t>
            </a:r>
          </a:p>
          <a:p>
            <a:pPr marL="1371600" lvl="3" indent="-336550" algn="l" defTabSz="914400" rtl="0" eaLnBrk="1" latinLnBrk="0" hangingPunct="1">
              <a:spcBef>
                <a:spcPts val="600"/>
              </a:spcBef>
              <a:buClr>
                <a:schemeClr val="accent1"/>
              </a:buClr>
              <a:buSzPct val="90000"/>
              <a:buFont typeface="Wingdings 2" charset="2"/>
              <a:buChar char="–"/>
            </a:pPr>
            <a:r>
              <a:rPr lang="en-GB" dirty="0" smtClean="0"/>
              <a:t>Fourth level</a:t>
            </a:r>
          </a:p>
          <a:p>
            <a:pPr lvl="4"/>
            <a:r>
              <a:rPr lang="en-GB" dirty="0" smtClean="0"/>
              <a:t>Fifth level</a:t>
            </a:r>
            <a:endParaRPr dirty="0"/>
          </a:p>
        </p:txBody>
      </p:sp>
      <p:sp>
        <p:nvSpPr>
          <p:cNvPr id="7" name="Date Placeholder 6"/>
          <p:cNvSpPr>
            <a:spLocks noGrp="1"/>
          </p:cNvSpPr>
          <p:nvPr>
            <p:ph type="dt" sz="half" idx="10"/>
          </p:nvPr>
        </p:nvSpPr>
        <p:spPr/>
        <p:txBody>
          <a:bodyPr/>
          <a:lstStyle/>
          <a:p>
            <a:fld id="{1FE66F15-7CAB-3D40-AD5F-DC4F5DB1B386}" type="datetime1">
              <a:rPr lang="en-GB" smtClean="0"/>
              <a:pPr/>
              <a:t>24/05/2013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6BB73A-582F-4420-9A14-CB10A2B2E5E8}"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lvl1pPr>
              <a:defRPr b="1"/>
            </a:lvl1pPr>
          </a:lstStyle>
          <a:p>
            <a:r>
              <a:rPr lang="en-GB" dirty="0" smtClean="0"/>
              <a:t>Click to edit Master title style</a:t>
            </a:r>
            <a:endParaRPr dirty="0"/>
          </a:p>
        </p:txBody>
      </p:sp>
      <p:sp>
        <p:nvSpPr>
          <p:cNvPr id="3" name="Date Placeholder 2"/>
          <p:cNvSpPr>
            <a:spLocks noGrp="1"/>
          </p:cNvSpPr>
          <p:nvPr>
            <p:ph type="dt" sz="half" idx="10"/>
          </p:nvPr>
        </p:nvSpPr>
        <p:spPr/>
        <p:txBody>
          <a:bodyPr/>
          <a:lstStyle/>
          <a:p>
            <a:fld id="{E8DC1AF4-B8DD-8647-B3AD-C1E36905A226}" type="datetime1">
              <a:rPr lang="en-GB" smtClean="0"/>
              <a:pPr/>
              <a:t>24/05/2013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15976788-8ECC-A64D-ACD8-2A7F23F2A9AC}" type="datetime1">
              <a:rPr lang="en-GB" smtClean="0"/>
              <a:pPr/>
              <a:t>24/05/2013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BB73A-582F-4420-9A14-CB10A2B2E5E8}"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GB"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4AF7B337-9A0D-FF47-9429-26270D8BABA7}" type="datetime1">
              <a:rPr lang="en-GB" smtClean="0"/>
              <a:pPr/>
              <a:t>24/05/2013</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886BB73A-582F-4420-9A14-CB10A2B2E5E8}"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GB" noProof="0" smtClean="0"/>
              <a:t>Click to edit Master title style</a:t>
            </a:r>
            <a:endParaRPr lang="en-GB" noProof="0"/>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C4DE9B4B-5A8E-A146-8E4E-159A4C20B040}" type="datetime1">
              <a:rPr lang="en-GB" noProof="0" smtClean="0"/>
              <a:pPr/>
              <a:t>24/05/2013</a:t>
            </a:fld>
            <a:endParaRPr lang="en-GB" noProof="0"/>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GB" noProof="0"/>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886BB73A-582F-4420-9A14-CB10A2B2E5E8}" type="slidenum">
              <a:rPr lang="en-GB" noProof="0" smtClean="0"/>
              <a:pPr/>
              <a:t>‹Nº›</a:t>
            </a:fld>
            <a:endParaRPr lang="en-GB" noProof="0"/>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Lst>
  <p:hf sldNum="0" hdr="0" ftr="0" dt="0"/>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www.cpwg.net/"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899" y="4109988"/>
            <a:ext cx="6942102" cy="1555070"/>
          </a:xfrm>
        </p:spPr>
        <p:txBody>
          <a:bodyPr vert="horz" lIns="91440" tIns="45720" rIns="91440" bIns="45720" rtlCol="0" anchor="b" anchorCtr="0">
            <a:noAutofit/>
          </a:bodyPr>
          <a:lstStyle/>
          <a:p>
            <a:pPr>
              <a:lnSpc>
                <a:spcPct val="100000"/>
              </a:lnSpc>
              <a:spcBef>
                <a:spcPts val="300"/>
              </a:spcBef>
            </a:pPr>
            <a:r>
              <a:rPr lang="es-ES" sz="5800" b="1" dirty="0" smtClean="0"/>
              <a:t>Marco de Apoyo Psicosocial</a:t>
            </a:r>
            <a:endParaRPr lang="es-ES" sz="5800" b="1" dirty="0"/>
          </a:p>
        </p:txBody>
      </p:sp>
    </p:spTree>
    <p:extLst>
      <p:ext uri="{BB962C8B-B14F-4D97-AF65-F5344CB8AC3E}">
        <p14:creationId xmlns:p14="http://schemas.microsoft.com/office/powerpoint/2010/main" val="1610714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chorCtr="0">
            <a:normAutofit/>
          </a:bodyPr>
          <a:lstStyle/>
          <a:p>
            <a:r>
              <a:rPr lang="es-ES" smtClean="0"/>
              <a:t>Definición de términos clave</a:t>
            </a:r>
            <a:endParaRPr lang="es-ES" dirty="0"/>
          </a:p>
        </p:txBody>
      </p:sp>
      <p:sp>
        <p:nvSpPr>
          <p:cNvPr id="465923" name="Rectangle 3"/>
          <p:cNvSpPr>
            <a:spLocks noGrp="1" noChangeArrowheads="1"/>
          </p:cNvSpPr>
          <p:nvPr>
            <p:ph type="body" idx="1"/>
          </p:nvPr>
        </p:nvSpPr>
        <p:spPr>
          <a:xfrm>
            <a:off x="558798" y="1981188"/>
            <a:ext cx="8229600" cy="4525963"/>
          </a:xfrm>
        </p:spPr>
        <p:txBody>
          <a:bodyPr vert="horz" wrap="square" lIns="91440" tIns="45720" rIns="91440" bIns="45720" numCol="1" anchor="t" anchorCtr="0" compatLnSpc="1">
            <a:prstTxWarp prst="textNoShape">
              <a:avLst/>
            </a:prstTxWarp>
            <a:normAutofit/>
          </a:bodyPr>
          <a:lstStyle/>
          <a:p>
            <a:pPr marL="96838" lvl="1" indent="0">
              <a:buFontTx/>
              <a:buNone/>
              <a:defRPr/>
            </a:pPr>
            <a:r>
              <a:rPr lang="es-ES" noProof="0" dirty="0" smtClean="0">
                <a:solidFill>
                  <a:srgbClr val="FF0000"/>
                </a:solidFill>
                <a:latin typeface="Univers 45 Light" charset="0"/>
                <a:ea typeface="ヒラギノ角ゴ Pro W3" charset="0"/>
                <a:cs typeface="Univers 45 Light" charset="0"/>
              </a:rPr>
              <a:t>Psicosocial</a:t>
            </a:r>
            <a:r>
              <a:rPr lang="es-ES" noProof="0" dirty="0" smtClean="0">
                <a:latin typeface="Univers 45 Light" charset="0"/>
                <a:ea typeface="ヒラギノ角ゴ Pro W3" charset="0"/>
                <a:cs typeface="Univers 45 Light" charset="0"/>
              </a:rPr>
              <a:t> </a:t>
            </a:r>
            <a:r>
              <a:rPr lang="es-ES" dirty="0" smtClean="0">
                <a:latin typeface="Univers 45 Light" charset="0"/>
                <a:ea typeface="ヒラギノ角ゴ Pro W3" charset="0"/>
                <a:cs typeface="Univers 45 Light" charset="0"/>
              </a:rPr>
              <a:t>relación directa entre lo psicológico &amp; social, influyendo entre ellos continuamente. Dónde…</a:t>
            </a:r>
            <a:endParaRPr lang="es-ES" u="sng" noProof="0" dirty="0" smtClean="0">
              <a:latin typeface="Univers 45 Light" charset="0"/>
              <a:ea typeface="ヒラギノ角ゴ Pro W3" charset="0"/>
              <a:cs typeface="Univers 45 Light" charset="0"/>
            </a:endParaRPr>
          </a:p>
          <a:p>
            <a:pPr marL="439738" lvl="1" indent="-342900">
              <a:buFont typeface="Arial"/>
              <a:buChar char="•"/>
              <a:defRPr/>
            </a:pPr>
            <a:r>
              <a:rPr lang="es-ES" sz="2300" u="sng" noProof="0" dirty="0" smtClean="0">
                <a:latin typeface="Univers 45 Light" charset="0"/>
                <a:ea typeface="ヒラギノ角ゴ Pro W3" charset="0"/>
                <a:cs typeface="Univers 45 Light" charset="0"/>
              </a:rPr>
              <a:t>Psicológico</a:t>
            </a:r>
            <a:r>
              <a:rPr lang="es-ES" sz="2300" noProof="0" dirty="0" smtClean="0">
                <a:latin typeface="Univers 45 Light" charset="0"/>
                <a:ea typeface="ヒラギノ角ゴ Pro W3" charset="0"/>
                <a:cs typeface="Univers 45 Light" charset="0"/>
              </a:rPr>
              <a:t>: </a:t>
            </a:r>
            <a:r>
              <a:rPr lang="es-ES" sz="2300" dirty="0" smtClean="0">
                <a:latin typeface="Univers 45 Light" charset="0"/>
                <a:ea typeface="ヒラギノ角ゴ Pro W3" charset="0"/>
                <a:cs typeface="Univers 45 Light" charset="0"/>
              </a:rPr>
              <a:t>pensamientos, emociones, sentimientos &amp; comportamiento</a:t>
            </a:r>
            <a:endParaRPr lang="es-ES" sz="2300" noProof="0" dirty="0" smtClean="0">
              <a:latin typeface="Univers 45 Light" charset="0"/>
              <a:ea typeface="ヒラギノ角ゴ Pro W3" charset="0"/>
              <a:cs typeface="Univers 45 Light" charset="0"/>
            </a:endParaRPr>
          </a:p>
          <a:p>
            <a:pPr marL="439738" lvl="1" indent="-342900">
              <a:buFont typeface="Arial"/>
              <a:buChar char="•"/>
              <a:defRPr/>
            </a:pPr>
            <a:r>
              <a:rPr lang="es-ES" sz="2300" u="sng" noProof="0" dirty="0" smtClean="0">
                <a:latin typeface="Univers 45 Light" charset="0"/>
                <a:ea typeface="ヒラギノ角ゴ Pro W3" charset="0"/>
                <a:cs typeface="Univers 45 Light" charset="0"/>
              </a:rPr>
              <a:t>Social</a:t>
            </a:r>
            <a:r>
              <a:rPr lang="es-ES" sz="2300" noProof="0" dirty="0" smtClean="0">
                <a:latin typeface="Univers 45 Light" charset="0"/>
                <a:ea typeface="ヒラギノ角ゴ Pro W3" charset="0"/>
                <a:cs typeface="Univers 45 Light" charset="0"/>
              </a:rPr>
              <a:t>: contexto en el que vivimos, cultura, tradiciones, espiritualidad, relaciones &amp; actividades</a:t>
            </a:r>
            <a:endParaRPr lang="es-ES" sz="1400" noProof="0" dirty="0" smtClean="0">
              <a:latin typeface="Univers 45 Light" charset="0"/>
              <a:ea typeface="ヒラギノ角ゴ Pro W3" charset="0"/>
              <a:cs typeface="Univers 45 Light" charset="0"/>
            </a:endParaRPr>
          </a:p>
          <a:p>
            <a:pPr marL="96838" lvl="1" indent="0">
              <a:buFont typeface="Arial" charset="0"/>
              <a:buNone/>
              <a:defRPr/>
            </a:pPr>
            <a:endParaRPr lang="es-ES" sz="600" dirty="0" smtClean="0">
              <a:solidFill>
                <a:srgbClr val="FF0000"/>
              </a:solidFill>
              <a:latin typeface="Univers 45 Light" charset="0"/>
              <a:ea typeface="ヒラギノ角ゴ Pro W3" charset="0"/>
              <a:cs typeface="Univers 45 Light" charset="0"/>
            </a:endParaRPr>
          </a:p>
          <a:p>
            <a:pPr marL="96838" lvl="1" indent="0">
              <a:buFont typeface="Arial" charset="0"/>
              <a:buNone/>
              <a:defRPr/>
            </a:pPr>
            <a:r>
              <a:rPr lang="es-ES" dirty="0" smtClean="0">
                <a:solidFill>
                  <a:srgbClr val="FF0000"/>
                </a:solidFill>
                <a:latin typeface="Univers 45 Light" charset="0"/>
                <a:ea typeface="ヒラギノ角ゴ Pro W3" charset="0"/>
                <a:cs typeface="Univers 45 Light" charset="0"/>
              </a:rPr>
              <a:t>Primeros auxilios psicológicos </a:t>
            </a:r>
            <a:r>
              <a:rPr lang="es-ES" dirty="0" smtClean="0">
                <a:latin typeface="Arial" charset="0"/>
                <a:ea typeface="ヒラギノ角ゴ Pro W3" charset="0"/>
                <a:cs typeface="Arial" charset="0"/>
              </a:rPr>
              <a:t>(PFA, por sus siglas en inglés) </a:t>
            </a:r>
            <a:r>
              <a:rPr lang="es-ES" dirty="0" smtClean="0">
                <a:latin typeface="Arial" charset="0"/>
                <a:ea typeface="ヒラギノ角ゴ Pro W3" charset="0"/>
                <a:cs typeface="Arial" charset="0"/>
              </a:rPr>
              <a:t>respuesta apropiada para una persona en sufrimiento que necesita apoyo</a:t>
            </a:r>
            <a:endParaRPr lang="es-ES" dirty="0">
              <a:latin typeface="Arial" charset="0"/>
              <a:ea typeface="ヒラギノ角ゴ Pro W3" charset="0"/>
              <a:cs typeface="Arial" charset="0"/>
            </a:endParaRPr>
          </a:p>
        </p:txBody>
      </p:sp>
    </p:spTree>
    <p:extLst>
      <p:ext uri="{BB962C8B-B14F-4D97-AF65-F5344CB8AC3E}">
        <p14:creationId xmlns:p14="http://schemas.microsoft.com/office/powerpoint/2010/main" val="157518696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t>Impacto psicosocial de una emergencia</a:t>
            </a:r>
            <a:r>
              <a:rPr lang="es-ES" noProof="0" dirty="0" smtClean="0"/>
              <a:t> </a:t>
            </a:r>
            <a:endParaRPr lang="es-ES" noProof="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03905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xfrm>
            <a:off x="762530" y="278900"/>
            <a:ext cx="7583488"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chorCtr="0">
            <a:normAutofit/>
          </a:bodyPr>
          <a:lstStyle/>
          <a:p>
            <a:r>
              <a:rPr lang="en-GB" dirty="0" err="1" smtClean="0"/>
              <a:t>Evento</a:t>
            </a:r>
            <a:endParaRPr lang="en-GB" dirty="0"/>
          </a:p>
        </p:txBody>
      </p:sp>
      <p:pic>
        <p:nvPicPr>
          <p:cNvPr id="21506" name="Picture 3" descr="Screen shot 2012-07-20 at 15.23.05.png"/>
          <p:cNvPicPr>
            <a:picLocks noChangeAspect="1"/>
          </p:cNvPicPr>
          <p:nvPr/>
        </p:nvPicPr>
        <p:blipFill>
          <a:blip r:embed="rId3" cstate="print">
            <a:extLst>
              <a:ext uri="{28A0092B-C50C-407E-A947-70E740481C1C}">
                <a14:useLocalDpi xmlns:a14="http://schemas.microsoft.com/office/drawing/2010/main" val="0"/>
              </a:ext>
            </a:extLst>
          </a:blip>
          <a:srcRect l="1376" b="17075"/>
          <a:stretch>
            <a:fillRect/>
          </a:stretch>
        </p:blipFill>
        <p:spPr bwMode="auto">
          <a:xfrm>
            <a:off x="2298700" y="1769531"/>
            <a:ext cx="45466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422944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a:spLocks noChangeArrowheads="1"/>
          </p:cNvSpPr>
          <p:nvPr/>
        </p:nvSpPr>
        <p:spPr bwMode="auto">
          <a:xfrm>
            <a:off x="304800" y="381000"/>
            <a:ext cx="8458200" cy="6172200"/>
          </a:xfrm>
          <a:prstGeom prst="cloudCallout">
            <a:avLst>
              <a:gd name="adj1" fmla="val -50940"/>
              <a:gd name="adj2" fmla="val 50000"/>
            </a:avLst>
          </a:prstGeom>
          <a:solidFill>
            <a:schemeClr val="bg1"/>
          </a:solidFill>
          <a:ln w="9525">
            <a:solidFill>
              <a:schemeClr val="tx1"/>
            </a:solidFill>
            <a:round/>
            <a:headEnd/>
            <a:tailEnd/>
          </a:ln>
        </p:spPr>
        <p:txBody>
          <a:bodyPr/>
          <a:lstStyle/>
          <a:p>
            <a:endParaRPr lang="es-ES"/>
          </a:p>
        </p:txBody>
      </p:sp>
      <p:sp>
        <p:nvSpPr>
          <p:cNvPr id="3" name="Text Box 5"/>
          <p:cNvSpPr txBox="1">
            <a:spLocks noChangeArrowheads="1"/>
          </p:cNvSpPr>
          <p:nvPr/>
        </p:nvSpPr>
        <p:spPr bwMode="auto">
          <a:xfrm>
            <a:off x="1524000" y="1278464"/>
            <a:ext cx="64008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520700" algn="l"/>
              </a:tabLst>
              <a:defRPr sz="2400">
                <a:solidFill>
                  <a:schemeClr val="tx1"/>
                </a:solidFill>
                <a:latin typeface="Arial" charset="0"/>
                <a:ea typeface="ヒラギノ角ゴ Pro W3" charset="0"/>
                <a:cs typeface="ヒラギノ角ゴ Pro W3" charset="0"/>
              </a:defRPr>
            </a:lvl1pPr>
            <a:lvl2pPr marL="742950" indent="-285750" eaLnBrk="0" hangingPunct="0">
              <a:tabLst>
                <a:tab pos="520700" algn="l"/>
              </a:tabLst>
              <a:defRPr sz="2400">
                <a:solidFill>
                  <a:schemeClr val="tx1"/>
                </a:solidFill>
                <a:latin typeface="Arial" charset="0"/>
                <a:ea typeface="ヒラギノ角ゴ Pro W3" charset="0"/>
                <a:cs typeface="ヒラギノ角ゴ Pro W3" charset="0"/>
              </a:defRPr>
            </a:lvl2pPr>
            <a:lvl3pPr marL="444500" indent="-355600" eaLnBrk="0" hangingPunct="0">
              <a:tabLst>
                <a:tab pos="520700" algn="l"/>
              </a:tabLst>
              <a:defRPr sz="2400">
                <a:solidFill>
                  <a:schemeClr val="tx1"/>
                </a:solidFill>
                <a:latin typeface="Arial" charset="0"/>
                <a:ea typeface="ヒラギノ角ゴ Pro W3" charset="0"/>
                <a:cs typeface="ヒラギノ角ゴ Pro W3" charset="0"/>
              </a:defRPr>
            </a:lvl3pPr>
            <a:lvl4pPr marL="1600200" indent="-228600" eaLnBrk="0" hangingPunct="0">
              <a:tabLst>
                <a:tab pos="520700" algn="l"/>
              </a:tabLst>
              <a:defRPr sz="2400">
                <a:solidFill>
                  <a:schemeClr val="tx1"/>
                </a:solidFill>
                <a:latin typeface="Arial" charset="0"/>
                <a:ea typeface="ヒラギノ角ゴ Pro W3" charset="0"/>
                <a:cs typeface="ヒラギノ角ゴ Pro W3" charset="0"/>
              </a:defRPr>
            </a:lvl4pPr>
            <a:lvl5pPr marL="2057400" indent="-228600" eaLnBrk="0" hangingPunct="0">
              <a:tabLst>
                <a:tab pos="520700" algn="l"/>
              </a:tabLst>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20700" algn="l"/>
              </a:tabLs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20700" algn="l"/>
              </a:tabLs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20700" algn="l"/>
              </a:tabLs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20700" algn="l"/>
              </a:tabLst>
              <a:defRPr sz="2400">
                <a:solidFill>
                  <a:schemeClr val="tx1"/>
                </a:solidFill>
                <a:latin typeface="Arial" charset="0"/>
                <a:ea typeface="ヒラギノ角ゴ Pro W3" charset="0"/>
                <a:cs typeface="ヒラギノ角ゴ Pro W3" charset="0"/>
              </a:defRPr>
            </a:lvl9pPr>
          </a:lstStyle>
          <a:p>
            <a:pPr eaLnBrk="1" hangingPunct="1"/>
            <a:r>
              <a:rPr lang="es-ES" sz="3200" dirty="0" smtClean="0">
                <a:ea typeface="ＭＳ Ｐゴシック" charset="0"/>
                <a:cs typeface="ＭＳ Ｐゴシック" charset="0"/>
              </a:rPr>
              <a:t>Piense en un momento o experiencia difícil de su infancia o de un niño/niña que usted conozca de una emergencia:  </a:t>
            </a:r>
            <a:endParaRPr lang="es-ES" dirty="0" smtClean="0">
              <a:ea typeface="ＭＳ Ｐゴシック" charset="0"/>
              <a:cs typeface="ＭＳ Ｐゴシック" charset="0"/>
            </a:endParaRPr>
          </a:p>
          <a:p>
            <a:pPr lvl="2" eaLnBrk="1" hangingPunct="1">
              <a:buFontTx/>
              <a:buChar char="•"/>
            </a:pPr>
            <a:r>
              <a:rPr lang="es-ES" sz="2600" dirty="0" smtClean="0">
                <a:ea typeface="ＭＳ Ｐゴシック" charset="0"/>
                <a:cs typeface="ＭＳ Ｐゴシック" charset="0"/>
              </a:rPr>
              <a:t>¿Qué </a:t>
            </a:r>
            <a:r>
              <a:rPr lang="es-ES" sz="2600" i="1" dirty="0" smtClean="0">
                <a:solidFill>
                  <a:schemeClr val="bg2"/>
                </a:solidFill>
                <a:ea typeface="ＭＳ Ｐゴシック" charset="0"/>
                <a:cs typeface="ＭＳ Ｐゴシック" charset="0"/>
              </a:rPr>
              <a:t>pensaba</a:t>
            </a:r>
            <a:r>
              <a:rPr lang="es-ES" sz="2600" dirty="0" smtClean="0">
                <a:ea typeface="ＭＳ Ｐゴシック" charset="0"/>
                <a:cs typeface="ＭＳ Ｐゴシック" charset="0"/>
              </a:rPr>
              <a:t> el niño/niña?</a:t>
            </a:r>
          </a:p>
          <a:p>
            <a:pPr lvl="2" eaLnBrk="1" hangingPunct="1">
              <a:buFontTx/>
              <a:buChar char="•"/>
            </a:pPr>
            <a:r>
              <a:rPr lang="es-ES" sz="2600" dirty="0" smtClean="0">
                <a:ea typeface="ＭＳ Ｐゴシック" charset="0"/>
                <a:cs typeface="ＭＳ Ｐゴシック" charset="0"/>
              </a:rPr>
              <a:t>¿Qué </a:t>
            </a:r>
            <a:r>
              <a:rPr lang="es-ES" sz="2600" i="1" dirty="0" smtClean="0">
                <a:solidFill>
                  <a:schemeClr val="bg2"/>
                </a:solidFill>
                <a:ea typeface="ＭＳ Ｐゴシック" charset="0"/>
                <a:cs typeface="ＭＳ Ｐゴシック" charset="0"/>
              </a:rPr>
              <a:t>sentía</a:t>
            </a:r>
            <a:r>
              <a:rPr lang="es-ES" sz="2600" dirty="0" smtClean="0">
                <a:ea typeface="ＭＳ Ｐゴシック" charset="0"/>
                <a:cs typeface="ＭＳ Ｐゴシック" charset="0"/>
              </a:rPr>
              <a:t> el niño/niña?</a:t>
            </a:r>
          </a:p>
          <a:p>
            <a:pPr lvl="2" eaLnBrk="1" hangingPunct="1">
              <a:buFontTx/>
              <a:buChar char="•"/>
            </a:pPr>
            <a:r>
              <a:rPr lang="es-ES" sz="2600" dirty="0" smtClean="0">
                <a:ea typeface="ＭＳ Ｐゴシック" charset="0"/>
                <a:cs typeface="ＭＳ Ｐゴシック" charset="0"/>
              </a:rPr>
              <a:t>¿Cómo </a:t>
            </a:r>
            <a:r>
              <a:rPr lang="es-ES" sz="2600" i="1" dirty="0" smtClean="0">
                <a:solidFill>
                  <a:schemeClr val="bg2"/>
                </a:solidFill>
                <a:ea typeface="ＭＳ Ｐゴシック" charset="0"/>
                <a:cs typeface="ＭＳ Ｐゴシック" charset="0"/>
              </a:rPr>
              <a:t>actuaba</a:t>
            </a:r>
            <a:r>
              <a:rPr lang="es-ES" sz="2600" dirty="0" smtClean="0">
                <a:ea typeface="ＭＳ Ｐゴシック" charset="0"/>
                <a:cs typeface="ＭＳ Ｐゴシック" charset="0"/>
              </a:rPr>
              <a:t> el niño/niña?</a:t>
            </a:r>
          </a:p>
          <a:p>
            <a:pPr lvl="2" eaLnBrk="1" hangingPunct="1">
              <a:buFontTx/>
              <a:buChar char="•"/>
            </a:pPr>
            <a:r>
              <a:rPr lang="es-ES" sz="2600" dirty="0" smtClean="0">
                <a:ea typeface="ＭＳ Ｐゴシック" charset="0"/>
                <a:cs typeface="ＭＳ Ｐゴシック" charset="0"/>
              </a:rPr>
              <a:t>¿Cómo </a:t>
            </a:r>
            <a:r>
              <a:rPr lang="es-ES" sz="2600" i="1" dirty="0" smtClean="0">
                <a:solidFill>
                  <a:schemeClr val="bg2"/>
                </a:solidFill>
                <a:ea typeface="ＭＳ Ｐゴシック" charset="0"/>
                <a:cs typeface="ＭＳ Ｐゴシック" charset="0"/>
              </a:rPr>
              <a:t>afectó</a:t>
            </a:r>
            <a:r>
              <a:rPr lang="es-ES" sz="2600" dirty="0" smtClean="0">
                <a:ea typeface="ＭＳ Ｐゴシック" charset="0"/>
                <a:cs typeface="ＭＳ Ｐゴシック" charset="0"/>
              </a:rPr>
              <a:t> esto a la familia del niño/niña?</a:t>
            </a:r>
          </a:p>
          <a:p>
            <a:pPr lvl="2" eaLnBrk="1" hangingPunct="1">
              <a:buFontTx/>
              <a:buChar char="•"/>
            </a:pPr>
            <a:r>
              <a:rPr lang="es-ES" altLang="ja-JP" sz="2600" dirty="0" smtClean="0">
                <a:ea typeface="ＭＳ Ｐゴシック" charset="0"/>
                <a:cs typeface="ＭＳ Ｐゴシック" charset="0"/>
              </a:rPr>
              <a:t>¿</a:t>
            </a:r>
            <a:r>
              <a:rPr lang="es-ES" altLang="ja-JP" sz="2600" i="1" dirty="0" smtClean="0">
                <a:solidFill>
                  <a:schemeClr val="bg2"/>
                </a:solidFill>
                <a:ea typeface="ＭＳ Ｐゴシック" charset="0"/>
                <a:cs typeface="ＭＳ Ｐゴシック" charset="0"/>
              </a:rPr>
              <a:t>O la comunidad del niño/niña</a:t>
            </a:r>
            <a:r>
              <a:rPr lang="es-ES" altLang="ja-JP" sz="2600" dirty="0" smtClean="0">
                <a:ea typeface="ＭＳ Ｐゴシック" charset="0"/>
                <a:cs typeface="ＭＳ Ｐゴシック" charset="0"/>
              </a:rPr>
              <a:t>?</a:t>
            </a:r>
            <a:r>
              <a:rPr lang="es-ES" altLang="ja-JP" sz="2600" dirty="0" smtClean="0">
                <a:ea typeface="ＭＳ Ｐゴシック" charset="0"/>
                <a:cs typeface="ＭＳ Ｐゴシック" charset="0"/>
              </a:rPr>
              <a:t> </a:t>
            </a:r>
          </a:p>
        </p:txBody>
      </p:sp>
    </p:spTree>
    <p:extLst>
      <p:ext uri="{BB962C8B-B14F-4D97-AF65-F5344CB8AC3E}">
        <p14:creationId xmlns:p14="http://schemas.microsoft.com/office/powerpoint/2010/main" val="3932180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val="2021871135"/>
              </p:ext>
            </p:extLst>
          </p:nvPr>
        </p:nvGraphicFramePr>
        <p:xfrm>
          <a:off x="444500" y="1206500"/>
          <a:ext cx="8229600" cy="5403477"/>
        </p:xfrm>
        <a:graphic>
          <a:graphicData uri="http://schemas.openxmlformats.org/drawingml/2006/table">
            <a:tbl>
              <a:tblPr/>
              <a:tblGrid>
                <a:gridCol w="1942440"/>
                <a:gridCol w="6287160"/>
              </a:tblGrid>
              <a:tr h="30223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noProof="0" dirty="0" smtClean="0">
                          <a:ln>
                            <a:noFill/>
                          </a:ln>
                          <a:solidFill>
                            <a:srgbClr val="FFFFFF"/>
                          </a:solidFill>
                          <a:effectLst/>
                          <a:latin typeface="Calibri" charset="0"/>
                          <a:ea typeface="ヒラギノ角ゴ Pro W3" charset="0"/>
                          <a:cs typeface="ヒラギノ角ゴ Pro W3" charset="0"/>
                        </a:rPr>
                        <a:t>Categoría</a:t>
                      </a:r>
                      <a:endParaRPr kumimoji="0" lang="es-ES" sz="1800" b="1" i="0" u="none" strike="noStrike" cap="none" normalizeH="0" baseline="0" noProof="0" dirty="0">
                        <a:ln>
                          <a:noFill/>
                        </a:ln>
                        <a:solidFill>
                          <a:srgbClr val="FFFFFF"/>
                        </a:solidFill>
                        <a:effectLst/>
                        <a:latin typeface="Calibri" charset="0"/>
                        <a:ea typeface="ヒラギノ角ゴ Pro W3" charset="0"/>
                        <a:cs typeface="ヒラギノ角ゴ Pro W3" charset="0"/>
                      </a:endParaRPr>
                    </a:p>
                  </a:txBody>
                  <a:tcPr marT="45708" marB="45708" horzOverflow="overflow">
                    <a:lnL w="12700" cap="flat" cmpd="sng" algn="ctr">
                      <a:solidFill>
                        <a:srgbClr val="103154"/>
                      </a:solidFill>
                      <a:prstDash val="solid"/>
                      <a:round/>
                      <a:headEnd type="none" w="med" len="med"/>
                      <a:tailEnd type="none" w="med" len="med"/>
                    </a:lnL>
                    <a:lnR w="12700" cap="flat" cmpd="sng" algn="ctr">
                      <a:solidFill>
                        <a:srgbClr val="103154"/>
                      </a:solidFill>
                      <a:prstDash val="solid"/>
                      <a:round/>
                      <a:headEnd type="none" w="med" len="med"/>
                      <a:tailEnd type="none" w="med" len="med"/>
                    </a:lnR>
                    <a:lnT w="12700" cap="flat" cmpd="sng" algn="ctr">
                      <a:solidFill>
                        <a:srgbClr val="103154"/>
                      </a:solidFill>
                      <a:prstDash val="solid"/>
                      <a:round/>
                      <a:headEnd type="none" w="med" len="med"/>
                      <a:tailEnd type="none" w="med" len="med"/>
                    </a:lnT>
                    <a:lnB w="12700" cap="flat" cmpd="sng" algn="ctr">
                      <a:solidFill>
                        <a:srgbClr val="103154"/>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noProof="0" smtClean="0">
                          <a:ln>
                            <a:noFill/>
                          </a:ln>
                          <a:solidFill>
                            <a:srgbClr val="FFFFFF"/>
                          </a:solidFill>
                          <a:effectLst/>
                          <a:latin typeface="Calibri" charset="0"/>
                          <a:ea typeface="ヒラギノ角ゴ Pro W3" charset="0"/>
                          <a:cs typeface="ヒラギノ角ゴ Pro W3" charset="0"/>
                        </a:rPr>
                        <a:t>Síntoma</a:t>
                      </a:r>
                    </a:p>
                  </a:txBody>
                  <a:tcPr marT="45708" marB="45708" horzOverflow="overflow">
                    <a:lnL w="12700" cap="flat" cmpd="sng" algn="ctr">
                      <a:solidFill>
                        <a:srgbClr val="103154"/>
                      </a:solidFill>
                      <a:prstDash val="solid"/>
                      <a:round/>
                      <a:headEnd type="none" w="med" len="med"/>
                      <a:tailEnd type="none" w="med" len="med"/>
                    </a:lnL>
                    <a:lnR w="12700" cap="flat" cmpd="sng" algn="ctr">
                      <a:solidFill>
                        <a:srgbClr val="103154"/>
                      </a:solidFill>
                      <a:prstDash val="solid"/>
                      <a:round/>
                      <a:headEnd type="none" w="med" len="med"/>
                      <a:tailEnd type="none" w="med" len="med"/>
                    </a:lnR>
                    <a:lnT w="12700" cap="flat" cmpd="sng" algn="ctr">
                      <a:solidFill>
                        <a:srgbClr val="103154"/>
                      </a:solidFill>
                      <a:prstDash val="solid"/>
                      <a:round/>
                      <a:headEnd type="none" w="med" len="med"/>
                      <a:tailEnd type="none" w="med" len="med"/>
                    </a:lnT>
                    <a:lnB w="12700" cap="flat" cmpd="sng" algn="ctr">
                      <a:solidFill>
                        <a:srgbClr val="103154"/>
                      </a:solidFill>
                      <a:prstDash val="solid"/>
                      <a:round/>
                      <a:headEnd type="none" w="med" len="med"/>
                      <a:tailEnd type="none" w="med" len="med"/>
                    </a:lnB>
                    <a:lnTlToBr>
                      <a:noFill/>
                    </a:lnTlToBr>
                    <a:lnBlToTr>
                      <a:noFill/>
                    </a:lnBlToTr>
                    <a:solidFill>
                      <a:schemeClr val="tx1">
                        <a:lumMod val="50000"/>
                        <a:lumOff val="50000"/>
                      </a:schemeClr>
                    </a:solidFill>
                  </a:tcPr>
                </a:tc>
              </a:tr>
              <a:tr h="70531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noProof="0" smtClean="0">
                          <a:ln>
                            <a:noFill/>
                          </a:ln>
                          <a:solidFill>
                            <a:schemeClr val="tx1">
                              <a:lumMod val="90000"/>
                              <a:lumOff val="10000"/>
                            </a:schemeClr>
                          </a:solidFill>
                          <a:effectLst/>
                          <a:latin typeface="Calibri" charset="0"/>
                          <a:ea typeface="ヒラギノ角ゴ Pro W3" charset="0"/>
                          <a:cs typeface="ヒラギノ角ゴ Pro W3" charset="0"/>
                        </a:rPr>
                        <a:t>Física</a:t>
                      </a:r>
                      <a:endParaRPr kumimoji="0" lang="es-ES" sz="2000" b="1" i="0" u="none" strike="noStrike" cap="none" normalizeH="0" baseline="0" noProof="0">
                        <a:ln>
                          <a:noFill/>
                        </a:ln>
                        <a:solidFill>
                          <a:schemeClr val="tx1">
                            <a:lumMod val="90000"/>
                            <a:lumOff val="10000"/>
                          </a:schemeClr>
                        </a:solidFill>
                        <a:effectLst/>
                        <a:latin typeface="Calibri" charset="0"/>
                        <a:ea typeface="ヒラギノ角ゴ Pro W3" charset="0"/>
                        <a:cs typeface="ヒラギノ角ゴ Pro W3" charset="0"/>
                      </a:endParaRPr>
                    </a:p>
                  </a:txBody>
                  <a:tcPr marT="45708" marB="45708" anchor="ctr" horzOverflow="overflow">
                    <a:lnL w="12700" cap="flat" cmpd="sng" algn="ctr">
                      <a:solidFill>
                        <a:srgbClr val="103154"/>
                      </a:solidFill>
                      <a:prstDash val="solid"/>
                      <a:round/>
                      <a:headEnd type="none" w="med" len="med"/>
                      <a:tailEnd type="none" w="med" len="med"/>
                    </a:lnL>
                    <a:lnR w="12700" cap="flat" cmpd="sng" algn="ctr">
                      <a:solidFill>
                        <a:srgbClr val="103154"/>
                      </a:solidFill>
                      <a:prstDash val="solid"/>
                      <a:round/>
                      <a:headEnd type="none" w="med" len="med"/>
                      <a:tailEnd type="none" w="med" len="med"/>
                    </a:lnR>
                    <a:lnT w="12700" cap="flat" cmpd="sng" algn="ctr">
                      <a:solidFill>
                        <a:srgbClr val="103154"/>
                      </a:solidFill>
                      <a:prstDash val="solid"/>
                      <a:round/>
                      <a:headEnd type="none" w="med" len="med"/>
                      <a:tailEnd type="none" w="med" len="med"/>
                    </a:lnT>
                    <a:lnB w="12700" cap="flat" cmpd="sng" algn="ctr">
                      <a:solidFill>
                        <a:srgbClr val="103154"/>
                      </a:solidFill>
                      <a:prstDash val="solid"/>
                      <a:round/>
                      <a:headEnd type="none" w="med" len="med"/>
                      <a:tailEnd type="none" w="med" len="med"/>
                    </a:lnB>
                    <a:lnTlToBr>
                      <a:noFill/>
                    </a:lnTlToBr>
                    <a:lnBlToTr>
                      <a:noFill/>
                    </a:lnBlToTr>
                    <a:solidFill>
                      <a:schemeClr val="bg1">
                        <a:lumMod val="85000"/>
                      </a:schemeClr>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s-ES" sz="1600" b="0" i="0" u="none" strike="noStrike" cap="none" normalizeH="0" baseline="0" noProof="0" smtClean="0">
                          <a:ln>
                            <a:noFill/>
                          </a:ln>
                          <a:solidFill>
                            <a:schemeClr val="tx1">
                              <a:lumMod val="90000"/>
                              <a:lumOff val="10000"/>
                            </a:schemeClr>
                          </a:solidFill>
                          <a:effectLst/>
                          <a:latin typeface="Corbel"/>
                          <a:ea typeface="ヒラギノ角ゴ Pro W3" charset="0"/>
                          <a:cs typeface="Corbel"/>
                        </a:rPr>
                        <a:t>Alerta excesiva, pendiente del peligro, asustado fácilmente</a:t>
                      </a: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s-ES" sz="1600" b="0" i="0" u="none" strike="noStrike" cap="none" normalizeH="0" baseline="0" noProof="0" smtClean="0">
                          <a:ln>
                            <a:noFill/>
                          </a:ln>
                          <a:solidFill>
                            <a:schemeClr val="tx1">
                              <a:lumMod val="90000"/>
                              <a:lumOff val="10000"/>
                            </a:schemeClr>
                          </a:solidFill>
                          <a:effectLst/>
                          <a:latin typeface="Corbel"/>
                          <a:ea typeface="ヒラギノ角ゴ Pro W3" charset="0"/>
                          <a:cs typeface="Corbel"/>
                        </a:rPr>
                        <a:t>Fatiga / agotamiento y sueño interrumpido</a:t>
                      </a: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s-ES" sz="1600" b="0" i="0" u="none" strike="noStrike" cap="none" normalizeH="0" baseline="0" noProof="0" smtClean="0">
                          <a:ln>
                            <a:noFill/>
                          </a:ln>
                          <a:solidFill>
                            <a:schemeClr val="tx1">
                              <a:lumMod val="90000"/>
                              <a:lumOff val="10000"/>
                            </a:schemeClr>
                          </a:solidFill>
                          <a:effectLst/>
                          <a:latin typeface="Corbel"/>
                          <a:ea typeface="ヒラギノ角ゴ Pro W3" charset="0"/>
                          <a:cs typeface="Corbel"/>
                        </a:rPr>
                        <a:t>Dolores generales, dolor estomacal, mojar la cama</a:t>
                      </a:r>
                    </a:p>
                  </a:txBody>
                  <a:tcPr marT="45708" marB="45708" horzOverflow="overflow">
                    <a:lnL w="12700" cap="flat" cmpd="sng" algn="ctr">
                      <a:solidFill>
                        <a:srgbClr val="103154"/>
                      </a:solidFill>
                      <a:prstDash val="solid"/>
                      <a:round/>
                      <a:headEnd type="none" w="med" len="med"/>
                      <a:tailEnd type="none" w="med" len="med"/>
                    </a:lnL>
                    <a:lnR w="12700" cap="flat" cmpd="sng" algn="ctr">
                      <a:solidFill>
                        <a:srgbClr val="103154"/>
                      </a:solidFill>
                      <a:prstDash val="solid"/>
                      <a:round/>
                      <a:headEnd type="none" w="med" len="med"/>
                      <a:tailEnd type="none" w="med" len="med"/>
                    </a:lnR>
                    <a:lnT w="12700" cap="flat" cmpd="sng" algn="ctr">
                      <a:solidFill>
                        <a:srgbClr val="103154"/>
                      </a:solidFill>
                      <a:prstDash val="solid"/>
                      <a:round/>
                      <a:headEnd type="none" w="med" len="med"/>
                      <a:tailEnd type="none" w="med" len="med"/>
                    </a:lnT>
                    <a:lnB w="12700" cap="flat" cmpd="sng" algn="ctr">
                      <a:solidFill>
                        <a:srgbClr val="103154"/>
                      </a:solidFill>
                      <a:prstDash val="solid"/>
                      <a:round/>
                      <a:headEnd type="none" w="med" len="med"/>
                      <a:tailEnd type="none" w="med" len="med"/>
                    </a:lnB>
                    <a:lnTlToBr>
                      <a:noFill/>
                    </a:lnTlToBr>
                    <a:lnBlToTr>
                      <a:noFill/>
                    </a:lnBlToTr>
                    <a:solidFill>
                      <a:schemeClr val="bg1">
                        <a:lumMod val="85000"/>
                      </a:schemeClr>
                    </a:solidFill>
                  </a:tcPr>
                </a:tc>
              </a:tr>
              <a:tr h="13322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noProof="0" smtClean="0">
                          <a:ln>
                            <a:noFill/>
                          </a:ln>
                          <a:solidFill>
                            <a:schemeClr val="tx1">
                              <a:lumMod val="90000"/>
                              <a:lumOff val="10000"/>
                            </a:schemeClr>
                          </a:solidFill>
                          <a:effectLst/>
                          <a:latin typeface="Corbel"/>
                          <a:ea typeface="ヒラギノ角ゴ Pro W3" charset="0"/>
                          <a:cs typeface="Corbel"/>
                        </a:rPr>
                        <a:t>Comportamiento</a:t>
                      </a:r>
                      <a:endParaRPr kumimoji="0" lang="es-ES" sz="2000" b="1" i="0" u="none" strike="noStrike" cap="none" normalizeH="0" baseline="0" noProof="0">
                        <a:ln>
                          <a:noFill/>
                        </a:ln>
                        <a:solidFill>
                          <a:schemeClr val="tx1">
                            <a:lumMod val="90000"/>
                            <a:lumOff val="10000"/>
                          </a:schemeClr>
                        </a:solidFill>
                        <a:effectLst/>
                        <a:latin typeface="Corbel"/>
                        <a:ea typeface="ヒラギノ角ゴ Pro W3" charset="0"/>
                        <a:cs typeface="Corbel"/>
                      </a:endParaRPr>
                    </a:p>
                  </a:txBody>
                  <a:tcPr marT="45708" marB="45708" anchor="ctr" horzOverflow="overflow">
                    <a:lnL w="12700" cap="flat" cmpd="sng" algn="ctr">
                      <a:solidFill>
                        <a:srgbClr val="103154"/>
                      </a:solidFill>
                      <a:prstDash val="solid"/>
                      <a:round/>
                      <a:headEnd type="none" w="med" len="med"/>
                      <a:tailEnd type="none" w="med" len="med"/>
                    </a:lnL>
                    <a:lnR w="12700" cap="flat" cmpd="sng" algn="ctr">
                      <a:solidFill>
                        <a:srgbClr val="103154"/>
                      </a:solidFill>
                      <a:prstDash val="solid"/>
                      <a:round/>
                      <a:headEnd type="none" w="med" len="med"/>
                      <a:tailEnd type="none" w="med" len="med"/>
                    </a:lnR>
                    <a:lnT w="12700" cap="flat" cmpd="sng" algn="ctr">
                      <a:solidFill>
                        <a:srgbClr val="103154"/>
                      </a:solidFill>
                      <a:prstDash val="solid"/>
                      <a:round/>
                      <a:headEnd type="none" w="med" len="med"/>
                      <a:tailEnd type="none" w="med" len="med"/>
                    </a:lnT>
                    <a:lnB w="12700" cap="flat" cmpd="sng" algn="ctr">
                      <a:solidFill>
                        <a:srgbClr val="103154"/>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s-ES" sz="1600" b="0" i="0" u="none" strike="noStrike" cap="none" normalizeH="0" baseline="0" noProof="0" dirty="0" smtClean="0">
                          <a:ln>
                            <a:noFill/>
                          </a:ln>
                          <a:solidFill>
                            <a:schemeClr val="tx1">
                              <a:lumMod val="90000"/>
                              <a:lumOff val="10000"/>
                            </a:schemeClr>
                          </a:solidFill>
                          <a:effectLst/>
                          <a:latin typeface="Corbel"/>
                          <a:ea typeface="ヒラギノ角ゴ Pro W3" charset="0"/>
                          <a:cs typeface="Corbel"/>
                        </a:rPr>
                        <a:t>Evitar lugares / actividades que les traen recuerdos, retracción social, aislamiento</a:t>
                      </a: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s-ES" sz="1600" b="0" i="0" u="none" strike="noStrike" cap="none" normalizeH="0" baseline="0" noProof="0" dirty="0" smtClean="0">
                          <a:ln>
                            <a:noFill/>
                          </a:ln>
                          <a:solidFill>
                            <a:schemeClr val="tx1">
                              <a:lumMod val="90000"/>
                              <a:lumOff val="10000"/>
                            </a:schemeClr>
                          </a:solidFill>
                          <a:effectLst/>
                          <a:latin typeface="Corbel"/>
                          <a:ea typeface="ヒラギノ角ゴ Pro W3" charset="0"/>
                          <a:cs typeface="Corbel"/>
                        </a:rPr>
                        <a:t>Pérdida de interés en actividades normales, deja de jugar</a:t>
                      </a: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s-ES" sz="1600" b="0" i="0" u="none" strike="noStrike" cap="none" normalizeH="0" baseline="0" noProof="0" dirty="0" smtClean="0">
                          <a:ln>
                            <a:noFill/>
                          </a:ln>
                          <a:solidFill>
                            <a:schemeClr val="tx1">
                              <a:lumMod val="90000"/>
                              <a:lumOff val="10000"/>
                            </a:schemeClr>
                          </a:solidFill>
                          <a:effectLst/>
                          <a:latin typeface="Corbel"/>
                          <a:ea typeface="ヒラギノ角ゴ Pro W3" charset="0"/>
                          <a:cs typeface="Corbel"/>
                        </a:rPr>
                        <a:t>Malcriadez, retroceso en habilidades/comportamientos, deja de hablar</a:t>
                      </a: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s-ES" sz="1600" b="0" i="0" u="none" strike="noStrike" cap="none" normalizeH="0" baseline="0" noProof="0" dirty="0" smtClean="0">
                          <a:ln>
                            <a:noFill/>
                          </a:ln>
                          <a:solidFill>
                            <a:schemeClr val="tx1">
                              <a:lumMod val="90000"/>
                              <a:lumOff val="10000"/>
                            </a:schemeClr>
                          </a:solidFill>
                          <a:effectLst/>
                          <a:latin typeface="Corbel"/>
                          <a:ea typeface="ヒラギノ角ゴ Pro W3" charset="0"/>
                          <a:cs typeface="Corbel"/>
                        </a:rPr>
                        <a:t>Llorar, demasiado apegado o independiente</a:t>
                      </a: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s-ES" sz="1600" b="0" i="0" u="none" strike="noStrike" cap="none" normalizeH="0" baseline="0" noProof="0" dirty="0" smtClean="0">
                          <a:ln>
                            <a:noFill/>
                          </a:ln>
                          <a:solidFill>
                            <a:schemeClr val="tx1">
                              <a:lumMod val="90000"/>
                              <a:lumOff val="10000"/>
                            </a:schemeClr>
                          </a:solidFill>
                          <a:effectLst/>
                          <a:latin typeface="Corbel"/>
                          <a:ea typeface="ヒラギノ角ゴ Pro W3" charset="0"/>
                          <a:cs typeface="Corbel"/>
                        </a:rPr>
                        <a:t>Cambio en apetito o hábitos de alimentación</a:t>
                      </a:r>
                    </a:p>
                  </a:txBody>
                  <a:tcPr marT="45708" marB="45708" horzOverflow="overflow">
                    <a:lnL w="12700" cap="flat" cmpd="sng" algn="ctr">
                      <a:solidFill>
                        <a:srgbClr val="103154"/>
                      </a:solidFill>
                      <a:prstDash val="solid"/>
                      <a:round/>
                      <a:headEnd type="none" w="med" len="med"/>
                      <a:tailEnd type="none" w="med" len="med"/>
                    </a:lnL>
                    <a:lnR w="12700" cap="flat" cmpd="sng" algn="ctr">
                      <a:solidFill>
                        <a:srgbClr val="103154"/>
                      </a:solidFill>
                      <a:prstDash val="solid"/>
                      <a:round/>
                      <a:headEnd type="none" w="med" len="med"/>
                      <a:tailEnd type="none" w="med" len="med"/>
                    </a:lnR>
                    <a:lnT w="12700" cap="flat" cmpd="sng" algn="ctr">
                      <a:solidFill>
                        <a:srgbClr val="103154"/>
                      </a:solidFill>
                      <a:prstDash val="solid"/>
                      <a:round/>
                      <a:headEnd type="none" w="med" len="med"/>
                      <a:tailEnd type="none" w="med" len="med"/>
                    </a:lnT>
                    <a:lnB w="12700" cap="flat" cmpd="sng" algn="ctr">
                      <a:solidFill>
                        <a:srgbClr val="103154"/>
                      </a:solidFill>
                      <a:prstDash val="solid"/>
                      <a:round/>
                      <a:headEnd type="none" w="med" len="med"/>
                      <a:tailEnd type="none" w="med" len="med"/>
                    </a:lnB>
                    <a:lnTlToBr>
                      <a:noFill/>
                    </a:lnTlToBr>
                    <a:lnBlToTr>
                      <a:noFill/>
                    </a:lnBlToTr>
                    <a:solidFill>
                      <a:schemeClr val="bg1"/>
                    </a:solidFill>
                  </a:tcPr>
                </a:tc>
              </a:tr>
              <a:tr h="86205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noProof="0" smtClean="0">
                          <a:ln>
                            <a:noFill/>
                          </a:ln>
                          <a:solidFill>
                            <a:srgbClr val="174576"/>
                          </a:solidFill>
                          <a:effectLst/>
                          <a:latin typeface="+mn-lt"/>
                          <a:ea typeface="ヒラギノ角ゴ Pro W3" charset="0"/>
                          <a:cs typeface="Corbel"/>
                        </a:rPr>
                        <a:t>Emocional</a:t>
                      </a:r>
                    </a:p>
                    <a:p>
                      <a:pPr marL="0" marR="0" lvl="0" indent="0" algn="ctr" defTabSz="4572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noProof="0" smtClean="0">
                          <a:ln>
                            <a:noFill/>
                          </a:ln>
                          <a:solidFill>
                            <a:srgbClr val="174576"/>
                          </a:solidFill>
                          <a:effectLst/>
                          <a:latin typeface="+mn-lt"/>
                          <a:ea typeface="ヒラギノ角ゴ Pro W3" charset="0"/>
                          <a:cs typeface="Corbel"/>
                        </a:rPr>
                        <a:t>(Sentimientos)</a:t>
                      </a:r>
                      <a:endParaRPr kumimoji="0" lang="es-ES" sz="2000" b="1" i="0" u="none" strike="noStrike" cap="none" normalizeH="0" baseline="0" noProof="0" smtClean="0">
                        <a:ln>
                          <a:noFill/>
                        </a:ln>
                        <a:solidFill>
                          <a:srgbClr val="174576"/>
                        </a:solidFill>
                        <a:effectLst/>
                        <a:latin typeface="+mn-lt"/>
                        <a:ea typeface="ヒラギノ角ゴ Pro W3" charset="0"/>
                        <a:cs typeface="Corbel"/>
                      </a:endParaRPr>
                    </a:p>
                  </a:txBody>
                  <a:tcPr marT="45708" marB="45708" anchor="ctr" horzOverflow="overflow">
                    <a:lnL w="12700" cap="flat" cmpd="sng" algn="ctr">
                      <a:solidFill>
                        <a:srgbClr val="103154"/>
                      </a:solidFill>
                      <a:prstDash val="solid"/>
                      <a:round/>
                      <a:headEnd type="none" w="med" len="med"/>
                      <a:tailEnd type="none" w="med" len="med"/>
                    </a:lnL>
                    <a:lnR w="12700" cap="flat" cmpd="sng" algn="ctr">
                      <a:solidFill>
                        <a:srgbClr val="103154"/>
                      </a:solidFill>
                      <a:prstDash val="solid"/>
                      <a:round/>
                      <a:headEnd type="none" w="med" len="med"/>
                      <a:tailEnd type="none" w="med" len="med"/>
                    </a:lnR>
                    <a:lnT w="12700" cap="flat" cmpd="sng" algn="ctr">
                      <a:solidFill>
                        <a:srgbClr val="103154"/>
                      </a:solidFill>
                      <a:prstDash val="solid"/>
                      <a:round/>
                      <a:headEnd type="none" w="med" len="med"/>
                      <a:tailEnd type="none" w="med" len="med"/>
                    </a:lnT>
                    <a:lnB w="12700" cap="flat" cmpd="sng" algn="ctr">
                      <a:solidFill>
                        <a:srgbClr val="103154"/>
                      </a:solidFill>
                      <a:prstDash val="solid"/>
                      <a:round/>
                      <a:headEnd type="none" w="med" len="med"/>
                      <a:tailEnd type="none" w="med" len="med"/>
                    </a:lnB>
                    <a:lnTlToBr>
                      <a:noFill/>
                    </a:lnTlToBr>
                    <a:lnBlToTr>
                      <a:noFill/>
                    </a:lnBlToTr>
                    <a:solidFill>
                      <a:srgbClr val="D9D9D9"/>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s-ES" sz="1600" b="0" i="0" u="none" strike="noStrike" cap="none" normalizeH="0" baseline="0" noProof="0" dirty="0" smtClean="0">
                          <a:ln>
                            <a:noFill/>
                          </a:ln>
                          <a:solidFill>
                            <a:srgbClr val="174576"/>
                          </a:solidFill>
                          <a:effectLst/>
                          <a:latin typeface="+mn-lt"/>
                          <a:ea typeface="ヒラギノ角ゴ Pro W3" charset="0"/>
                          <a:cs typeface="Corbel"/>
                        </a:rPr>
                        <a:t>Temor, enmudecimiento, desapego, depresión o tristeza</a:t>
                      </a: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s-ES" sz="1600" b="0" i="0" u="none" strike="noStrike" cap="none" normalizeH="0" baseline="0" noProof="0" dirty="0" smtClean="0">
                          <a:ln>
                            <a:noFill/>
                          </a:ln>
                          <a:solidFill>
                            <a:srgbClr val="174576"/>
                          </a:solidFill>
                          <a:effectLst/>
                          <a:latin typeface="+mn-lt"/>
                          <a:ea typeface="ヒラギノ角ゴ Pro W3" charset="0"/>
                          <a:cs typeface="Corbel"/>
                        </a:rPr>
                        <a:t>Culpabilidad o remordimiento, abrumado, desesperanzado</a:t>
                      </a: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s-ES" sz="1600" b="0" i="0" u="none" strike="noStrike" cap="none" normalizeH="0" baseline="0" noProof="0" dirty="0" smtClean="0">
                          <a:ln>
                            <a:noFill/>
                          </a:ln>
                          <a:solidFill>
                            <a:srgbClr val="174576"/>
                          </a:solidFill>
                          <a:effectLst/>
                          <a:latin typeface="+mn-lt"/>
                          <a:ea typeface="ヒラギノ角ゴ Pro W3" charset="0"/>
                          <a:cs typeface="Corbel"/>
                        </a:rPr>
                        <a:t>Ira e irritabilidad, ansiedad y pánico</a:t>
                      </a:r>
                    </a:p>
                  </a:txBody>
                  <a:tcPr marT="45708" marB="45708" horzOverflow="overflow">
                    <a:lnL w="12700" cap="flat" cmpd="sng" algn="ctr">
                      <a:solidFill>
                        <a:srgbClr val="103154"/>
                      </a:solidFill>
                      <a:prstDash val="solid"/>
                      <a:round/>
                      <a:headEnd type="none" w="med" len="med"/>
                      <a:tailEnd type="none" w="med" len="med"/>
                    </a:lnL>
                    <a:lnR w="12700" cap="flat" cmpd="sng" algn="ctr">
                      <a:solidFill>
                        <a:srgbClr val="103154"/>
                      </a:solidFill>
                      <a:prstDash val="solid"/>
                      <a:round/>
                      <a:headEnd type="none" w="med" len="med"/>
                      <a:tailEnd type="none" w="med" len="med"/>
                    </a:lnR>
                    <a:lnT w="12700" cap="flat" cmpd="sng" algn="ctr">
                      <a:solidFill>
                        <a:srgbClr val="103154"/>
                      </a:solidFill>
                      <a:prstDash val="solid"/>
                      <a:round/>
                      <a:headEnd type="none" w="med" len="med"/>
                      <a:tailEnd type="none" w="med" len="med"/>
                    </a:lnT>
                    <a:lnB w="12700" cap="flat" cmpd="sng" algn="ctr">
                      <a:solidFill>
                        <a:srgbClr val="103154"/>
                      </a:solidFill>
                      <a:prstDash val="solid"/>
                      <a:round/>
                      <a:headEnd type="none" w="med" len="med"/>
                      <a:tailEnd type="none" w="med" len="med"/>
                    </a:lnB>
                    <a:lnTlToBr>
                      <a:noFill/>
                    </a:lnTlToBr>
                    <a:lnBlToTr>
                      <a:noFill/>
                    </a:lnBlToTr>
                    <a:solidFill>
                      <a:srgbClr val="D9D9D9"/>
                    </a:solidFill>
                  </a:tcPr>
                </a:tc>
              </a:tr>
              <a:tr h="862053">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s-ES" sz="2000" b="1" i="0" u="none" strike="noStrike" cap="none" normalizeH="0" baseline="0" noProof="0" smtClean="0">
                          <a:ln>
                            <a:noFill/>
                          </a:ln>
                          <a:solidFill>
                            <a:srgbClr val="174576"/>
                          </a:solidFill>
                          <a:effectLst/>
                          <a:latin typeface="+mn-lt"/>
                          <a:ea typeface="ヒラギノ角ゴ Pro W3" charset="0"/>
                          <a:cs typeface="Corbel"/>
                        </a:rPr>
                        <a:t>Cognitiva (Pensamientos)</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s-ES" sz="2000" b="1" i="0" u="none" strike="noStrike" cap="none" normalizeH="0" baseline="0" noProof="0" smtClean="0">
                        <a:ln>
                          <a:noFill/>
                        </a:ln>
                        <a:solidFill>
                          <a:srgbClr val="174576"/>
                        </a:solidFill>
                        <a:effectLst/>
                        <a:latin typeface="+mn-lt"/>
                        <a:ea typeface="ヒラギノ角ゴ Pro W3" charset="0"/>
                        <a:cs typeface="Corbel"/>
                      </a:endParaRPr>
                    </a:p>
                  </a:txBody>
                  <a:tcPr marT="45708" marB="45708" anchor="ctr" horzOverflow="overflow">
                    <a:lnL w="12700" cap="flat" cmpd="sng" algn="ctr">
                      <a:solidFill>
                        <a:srgbClr val="103154"/>
                      </a:solidFill>
                      <a:prstDash val="solid"/>
                      <a:round/>
                      <a:headEnd type="none" w="med" len="med"/>
                      <a:tailEnd type="none" w="med" len="med"/>
                    </a:lnL>
                    <a:lnR w="12700" cap="flat" cmpd="sng" algn="ctr">
                      <a:solidFill>
                        <a:srgbClr val="103154"/>
                      </a:solidFill>
                      <a:prstDash val="solid"/>
                      <a:round/>
                      <a:headEnd type="none" w="med" len="med"/>
                      <a:tailEnd type="none" w="med" len="med"/>
                    </a:lnR>
                    <a:lnT w="12700" cap="flat" cmpd="sng" algn="ctr">
                      <a:solidFill>
                        <a:srgbClr val="103154"/>
                      </a:solidFill>
                      <a:prstDash val="solid"/>
                      <a:round/>
                      <a:headEnd type="none" w="med" len="med"/>
                      <a:tailEnd type="none" w="med" len="med"/>
                    </a:lnT>
                    <a:lnB w="12700" cap="flat" cmpd="sng" algn="ctr">
                      <a:solidFill>
                        <a:srgbClr val="103154"/>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s-ES" sz="1600" b="0" i="0" u="none" strike="noStrike" cap="none" normalizeH="0" baseline="0" noProof="0" dirty="0" smtClean="0">
                          <a:ln>
                            <a:noFill/>
                          </a:ln>
                          <a:solidFill>
                            <a:srgbClr val="174576"/>
                          </a:solidFill>
                          <a:effectLst/>
                          <a:latin typeface="+mn-lt"/>
                          <a:ea typeface="ヒラギノ角ゴ Pro W3" charset="0"/>
                          <a:cs typeface="Corbel"/>
                        </a:rPr>
                        <a:t>Pensamientos intrusivos y recuerdos del evento / flashback o escena retrospectiva</a:t>
                      </a: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s-ES" sz="1600" b="0" i="0" u="none" strike="noStrike" cap="none" normalizeH="0" baseline="0" noProof="0" dirty="0" smtClean="0">
                          <a:ln>
                            <a:noFill/>
                          </a:ln>
                          <a:solidFill>
                            <a:srgbClr val="174576"/>
                          </a:solidFill>
                          <a:effectLst/>
                          <a:latin typeface="+mn-lt"/>
                          <a:ea typeface="ヒラギノ角ゴ Pro W3" charset="0"/>
                          <a:cs typeface="Corbel"/>
                        </a:rPr>
                        <a:t>Imágenes visuales del evento / pesadillas</a:t>
                      </a: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s-ES" sz="1600" b="0" i="0" u="none" strike="noStrike" cap="none" normalizeH="0" baseline="0" noProof="0" dirty="0" smtClean="0">
                          <a:ln>
                            <a:noFill/>
                          </a:ln>
                          <a:solidFill>
                            <a:srgbClr val="174576"/>
                          </a:solidFill>
                          <a:effectLst/>
                          <a:latin typeface="+mn-lt"/>
                          <a:ea typeface="ヒラギノ角ゴ Pro W3" charset="0"/>
                          <a:cs typeface="Corbel"/>
                        </a:rPr>
                        <a:t>Mala concentración / memoria o desorientación / confusión</a:t>
                      </a: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s-ES" sz="1600" b="0" i="0" u="none" strike="noStrike" cap="none" normalizeH="0" baseline="0" noProof="0" dirty="0" smtClean="0">
                          <a:ln>
                            <a:noFill/>
                          </a:ln>
                          <a:solidFill>
                            <a:srgbClr val="174576"/>
                          </a:solidFill>
                          <a:effectLst/>
                          <a:latin typeface="+mn-lt"/>
                          <a:ea typeface="ヒラギノ角ゴ Pro W3" charset="0"/>
                          <a:cs typeface="Corbel"/>
                        </a:rPr>
                        <a:t>El desempeño en la escuela se ve afectado</a:t>
                      </a: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s-ES" sz="1600" b="0" i="0" u="none" strike="noStrike" cap="none" normalizeH="0" baseline="0" noProof="0" dirty="0" smtClean="0">
                          <a:ln>
                            <a:noFill/>
                          </a:ln>
                          <a:solidFill>
                            <a:srgbClr val="174576"/>
                          </a:solidFill>
                          <a:effectLst/>
                          <a:latin typeface="+mn-lt"/>
                          <a:ea typeface="ヒラギノ角ゴ Pro W3" charset="0"/>
                          <a:cs typeface="Corbel"/>
                        </a:rPr>
                        <a:t>Cambio en creencias religiosas, pérdida de la fe</a:t>
                      </a:r>
                    </a:p>
                  </a:txBody>
                  <a:tcPr marT="45708" marB="45708" horzOverflow="overflow">
                    <a:lnL w="12700" cap="flat" cmpd="sng" algn="ctr">
                      <a:solidFill>
                        <a:srgbClr val="103154"/>
                      </a:solidFill>
                      <a:prstDash val="solid"/>
                      <a:round/>
                      <a:headEnd type="none" w="med" len="med"/>
                      <a:tailEnd type="none" w="med" len="med"/>
                    </a:lnL>
                    <a:lnR w="12700" cap="flat" cmpd="sng" algn="ctr">
                      <a:solidFill>
                        <a:srgbClr val="103154"/>
                      </a:solidFill>
                      <a:prstDash val="solid"/>
                      <a:round/>
                      <a:headEnd type="none" w="med" len="med"/>
                      <a:tailEnd type="none" w="med" len="med"/>
                    </a:lnR>
                    <a:lnT w="12700" cap="flat" cmpd="sng" algn="ctr">
                      <a:solidFill>
                        <a:srgbClr val="103154"/>
                      </a:solidFill>
                      <a:prstDash val="solid"/>
                      <a:round/>
                      <a:headEnd type="none" w="med" len="med"/>
                      <a:tailEnd type="none" w="med" len="med"/>
                    </a:lnT>
                    <a:lnB w="12700" cap="flat" cmpd="sng" algn="ctr">
                      <a:solidFill>
                        <a:srgbClr val="103154"/>
                      </a:solidFill>
                      <a:prstDash val="solid"/>
                      <a:round/>
                      <a:headEnd type="none" w="med" len="med"/>
                      <a:tailEnd type="none" w="med" len="med"/>
                    </a:lnB>
                    <a:lnTlToBr>
                      <a:noFill/>
                    </a:lnTlToBr>
                    <a:lnBlToTr>
                      <a:noFill/>
                    </a:lnBlToTr>
                    <a:solidFill>
                      <a:schemeClr val="bg1"/>
                    </a:solidFill>
                  </a:tcPr>
                </a:tc>
              </a:tr>
            </a:tbl>
          </a:graphicData>
        </a:graphic>
      </p:graphicFrame>
      <p:sp>
        <p:nvSpPr>
          <p:cNvPr id="3" name="Title 1"/>
          <p:cNvSpPr txBox="1">
            <a:spLocks/>
          </p:cNvSpPr>
          <p:nvPr/>
        </p:nvSpPr>
        <p:spPr>
          <a:xfrm>
            <a:off x="779463" y="130733"/>
            <a:ext cx="7583488" cy="1143000"/>
          </a:xfrm>
          <a:prstGeom prst="rect">
            <a:avLst/>
          </a:prstGeom>
        </p:spPr>
        <p:txBody>
          <a:bodyPr>
            <a:normAutofit fontScale="97500" lnSpcReduction="10000"/>
          </a:bodyPr>
          <a:lst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a:lstStyle>
          <a:p>
            <a:r>
              <a:rPr lang="es-ES" b="1" dirty="0" smtClean="0"/>
              <a:t>Efectos psicosociales de las emergencias en niños y niñas</a:t>
            </a:r>
            <a:endParaRPr lang="es-ES" b="1" dirty="0"/>
          </a:p>
        </p:txBody>
      </p:sp>
    </p:spTree>
    <p:extLst>
      <p:ext uri="{BB962C8B-B14F-4D97-AF65-F5344CB8AC3E}">
        <p14:creationId xmlns:p14="http://schemas.microsoft.com/office/powerpoint/2010/main" val="1871041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bwMode="auto">
          <a:xfrm>
            <a:off x="728664" y="295833"/>
            <a:ext cx="7583488"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chorCtr="0">
            <a:normAutofit/>
          </a:bodyPr>
          <a:lstStyle/>
          <a:p>
            <a:r>
              <a:rPr lang="en-GB" dirty="0" err="1" smtClean="0"/>
              <a:t>Vidas</a:t>
            </a:r>
            <a:r>
              <a:rPr lang="en-GB" dirty="0" smtClean="0"/>
              <a:t> </a:t>
            </a:r>
            <a:r>
              <a:rPr lang="en-GB" dirty="0" err="1" smtClean="0"/>
              <a:t>Interrumpidas</a:t>
            </a:r>
            <a:endParaRPr lang="en-GB" dirty="0"/>
          </a:p>
        </p:txBody>
      </p:sp>
      <p:pic>
        <p:nvPicPr>
          <p:cNvPr id="29698" name="Picture 2" descr="Screen shot 2012-07-20 at 15.33.4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0600" y="1837258"/>
            <a:ext cx="46228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413000" y="2946058"/>
            <a:ext cx="1113973" cy="307777"/>
          </a:xfrm>
          <a:prstGeom prst="rect">
            <a:avLst/>
          </a:prstGeom>
          <a:solidFill>
            <a:schemeClr val="bg1"/>
          </a:solidFill>
        </p:spPr>
        <p:txBody>
          <a:bodyPr wrap="square" rtlCol="0">
            <a:spAutoFit/>
          </a:bodyPr>
          <a:lstStyle/>
          <a:p>
            <a:r>
              <a:rPr lang="es-MX" sz="1400" dirty="0" smtClean="0"/>
              <a:t>Familia</a:t>
            </a:r>
            <a:endParaRPr lang="es-ES" sz="1400" dirty="0"/>
          </a:p>
        </p:txBody>
      </p:sp>
      <p:sp>
        <p:nvSpPr>
          <p:cNvPr id="5" name="4 CuadroTexto"/>
          <p:cNvSpPr txBox="1"/>
          <p:nvPr/>
        </p:nvSpPr>
        <p:spPr>
          <a:xfrm>
            <a:off x="3979883" y="2323486"/>
            <a:ext cx="1128156" cy="492443"/>
          </a:xfrm>
          <a:prstGeom prst="rect">
            <a:avLst/>
          </a:prstGeom>
          <a:solidFill>
            <a:schemeClr val="bg1"/>
          </a:solidFill>
        </p:spPr>
        <p:txBody>
          <a:bodyPr wrap="square" rtlCol="0">
            <a:spAutoFit/>
          </a:bodyPr>
          <a:lstStyle/>
          <a:p>
            <a:r>
              <a:rPr lang="es-MX" sz="1300" dirty="0"/>
              <a:t>Líderes Religiosos</a:t>
            </a:r>
            <a:endParaRPr lang="es-ES" sz="1300" dirty="0"/>
          </a:p>
        </p:txBody>
      </p:sp>
      <p:sp>
        <p:nvSpPr>
          <p:cNvPr id="6" name="5 CuadroTexto"/>
          <p:cNvSpPr txBox="1"/>
          <p:nvPr/>
        </p:nvSpPr>
        <p:spPr>
          <a:xfrm>
            <a:off x="5524006" y="2961852"/>
            <a:ext cx="1128156" cy="307777"/>
          </a:xfrm>
          <a:prstGeom prst="rect">
            <a:avLst/>
          </a:prstGeom>
          <a:solidFill>
            <a:schemeClr val="bg1"/>
          </a:solidFill>
        </p:spPr>
        <p:txBody>
          <a:bodyPr wrap="square" rtlCol="0">
            <a:spAutoFit/>
          </a:bodyPr>
          <a:lstStyle/>
          <a:p>
            <a:r>
              <a:rPr lang="es-MX" sz="1400" dirty="0" smtClean="0"/>
              <a:t>Amigos</a:t>
            </a:r>
            <a:endParaRPr lang="es-ES" sz="1400" dirty="0"/>
          </a:p>
        </p:txBody>
      </p:sp>
      <p:sp>
        <p:nvSpPr>
          <p:cNvPr id="7" name="6 CuadroTexto"/>
          <p:cNvSpPr txBox="1"/>
          <p:nvPr/>
        </p:nvSpPr>
        <p:spPr>
          <a:xfrm>
            <a:off x="5755244" y="3990301"/>
            <a:ext cx="1128156" cy="307777"/>
          </a:xfrm>
          <a:prstGeom prst="rect">
            <a:avLst/>
          </a:prstGeom>
          <a:solidFill>
            <a:schemeClr val="bg1"/>
          </a:solidFill>
        </p:spPr>
        <p:txBody>
          <a:bodyPr wrap="square" rtlCol="0">
            <a:spAutoFit/>
          </a:bodyPr>
          <a:lstStyle/>
          <a:p>
            <a:r>
              <a:rPr lang="es-MX" sz="1400" dirty="0" smtClean="0"/>
              <a:t>Maestros</a:t>
            </a:r>
            <a:endParaRPr lang="es-ES" sz="1400" dirty="0"/>
          </a:p>
        </p:txBody>
      </p:sp>
      <p:sp>
        <p:nvSpPr>
          <p:cNvPr id="8" name="7 CuadroTexto"/>
          <p:cNvSpPr txBox="1"/>
          <p:nvPr/>
        </p:nvSpPr>
        <p:spPr>
          <a:xfrm>
            <a:off x="5755244" y="5262873"/>
            <a:ext cx="1128156" cy="307777"/>
          </a:xfrm>
          <a:prstGeom prst="rect">
            <a:avLst/>
          </a:prstGeom>
          <a:solidFill>
            <a:schemeClr val="bg1"/>
          </a:solidFill>
        </p:spPr>
        <p:txBody>
          <a:bodyPr wrap="square" rtlCol="0">
            <a:spAutoFit/>
          </a:bodyPr>
          <a:lstStyle/>
          <a:p>
            <a:r>
              <a:rPr lang="es-MX" sz="1400" dirty="0" smtClean="0"/>
              <a:t>Vecinos</a:t>
            </a:r>
            <a:endParaRPr lang="es-ES" sz="1400" dirty="0"/>
          </a:p>
        </p:txBody>
      </p:sp>
      <p:sp>
        <p:nvSpPr>
          <p:cNvPr id="9" name="8 CuadroTexto"/>
          <p:cNvSpPr txBox="1"/>
          <p:nvPr/>
        </p:nvSpPr>
        <p:spPr>
          <a:xfrm>
            <a:off x="4257304" y="5490981"/>
            <a:ext cx="1128156" cy="307777"/>
          </a:xfrm>
          <a:prstGeom prst="rect">
            <a:avLst/>
          </a:prstGeom>
          <a:solidFill>
            <a:schemeClr val="bg1"/>
          </a:solidFill>
        </p:spPr>
        <p:txBody>
          <a:bodyPr wrap="square" rtlCol="0">
            <a:spAutoFit/>
          </a:bodyPr>
          <a:lstStyle/>
          <a:p>
            <a:r>
              <a:rPr lang="es-MX" sz="1400" dirty="0" smtClean="0"/>
              <a:t>Comunidad</a:t>
            </a:r>
            <a:endParaRPr lang="es-ES" sz="1400" dirty="0"/>
          </a:p>
        </p:txBody>
      </p:sp>
      <p:sp>
        <p:nvSpPr>
          <p:cNvPr id="10" name="9 CuadroTexto"/>
          <p:cNvSpPr txBox="1"/>
          <p:nvPr/>
        </p:nvSpPr>
        <p:spPr>
          <a:xfrm>
            <a:off x="2413000" y="5275538"/>
            <a:ext cx="1566883" cy="523220"/>
          </a:xfrm>
          <a:prstGeom prst="rect">
            <a:avLst/>
          </a:prstGeom>
          <a:solidFill>
            <a:schemeClr val="bg1"/>
          </a:solidFill>
        </p:spPr>
        <p:txBody>
          <a:bodyPr wrap="square" rtlCol="0">
            <a:spAutoFit/>
          </a:bodyPr>
          <a:lstStyle/>
          <a:p>
            <a:r>
              <a:rPr lang="es-MX" sz="1400" dirty="0" smtClean="0"/>
              <a:t>Servicios Gubernamentales</a:t>
            </a:r>
            <a:endParaRPr lang="es-ES" sz="1400" dirty="0"/>
          </a:p>
        </p:txBody>
      </p:sp>
      <p:sp>
        <p:nvSpPr>
          <p:cNvPr id="11" name="10 CuadroTexto"/>
          <p:cNvSpPr txBox="1"/>
          <p:nvPr/>
        </p:nvSpPr>
        <p:spPr>
          <a:xfrm>
            <a:off x="2149434" y="4574661"/>
            <a:ext cx="1036782" cy="523220"/>
          </a:xfrm>
          <a:prstGeom prst="rect">
            <a:avLst/>
          </a:prstGeom>
          <a:solidFill>
            <a:schemeClr val="bg1"/>
          </a:solidFill>
        </p:spPr>
        <p:txBody>
          <a:bodyPr wrap="square" rtlCol="0">
            <a:spAutoFit/>
          </a:bodyPr>
          <a:lstStyle/>
          <a:p>
            <a:r>
              <a:rPr lang="es-MX" sz="1400" dirty="0" smtClean="0"/>
              <a:t>Modelos ejemplares</a:t>
            </a:r>
            <a:endParaRPr lang="es-ES" sz="1400" dirty="0"/>
          </a:p>
        </p:txBody>
      </p:sp>
    </p:spTree>
    <p:extLst>
      <p:ext uri="{BB962C8B-B14F-4D97-AF65-F5344CB8AC3E}">
        <p14:creationId xmlns:p14="http://schemas.microsoft.com/office/powerpoint/2010/main" val="370217067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bwMode="auto">
          <a:xfrm>
            <a:off x="677865" y="295833"/>
            <a:ext cx="7583488"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chorCtr="0">
            <a:normAutofit/>
          </a:bodyPr>
          <a:lstStyle/>
          <a:p>
            <a:r>
              <a:rPr lang="es-ES" smtClean="0"/>
              <a:t>Resultados sociales de la angustia</a:t>
            </a:r>
            <a:endParaRPr lang="es-ES" dirty="0"/>
          </a:p>
        </p:txBody>
      </p:sp>
      <p:sp>
        <p:nvSpPr>
          <p:cNvPr id="37890" name="Rectangle 3"/>
          <p:cNvSpPr>
            <a:spLocks noGrp="1" noChangeArrowheads="1"/>
          </p:cNvSpPr>
          <p:nvPr>
            <p:ph type="body" idx="1"/>
          </p:nvPr>
        </p:nvSpPr>
        <p:spPr>
          <a:xfrm>
            <a:off x="457200" y="1676394"/>
            <a:ext cx="8229600" cy="4525963"/>
          </a:xfrm>
        </p:spPr>
        <p:txBody>
          <a:bodyPr>
            <a:normAutofit fontScale="85000" lnSpcReduction="10000"/>
          </a:bodyPr>
          <a:lstStyle/>
          <a:p>
            <a:pPr marL="609600" indent="-609600" eaLnBrk="1" hangingPunct="1">
              <a:lnSpc>
                <a:spcPct val="120000"/>
              </a:lnSpc>
              <a:spcBef>
                <a:spcPts val="0"/>
              </a:spcBef>
              <a:buFontTx/>
              <a:buAutoNum type="arabicPeriod"/>
              <a:defRPr/>
            </a:pPr>
            <a:r>
              <a:rPr lang="es-ES" dirty="0" smtClean="0">
                <a:latin typeface="Arial" charset="0"/>
                <a:ea typeface="ヒラギノ角ゴ Pro W3" charset="0"/>
                <a:cs typeface="ヒラギノ角ゴ Pro W3" charset="0"/>
              </a:rPr>
              <a:t>Impacto psicosocial en niños y niñas</a:t>
            </a:r>
            <a:endParaRPr lang="es-ES" noProof="0" dirty="0" smtClean="0">
              <a:latin typeface="Arial" charset="0"/>
              <a:ea typeface="ヒラギノ角ゴ Pro W3" charset="0"/>
              <a:cs typeface="ヒラギノ角ゴ Pro W3" charset="0"/>
            </a:endParaRPr>
          </a:p>
          <a:p>
            <a:pPr marL="901700" indent="-279400" eaLnBrk="1" hangingPunct="1">
              <a:lnSpc>
                <a:spcPct val="120000"/>
              </a:lnSpc>
              <a:spcBef>
                <a:spcPts val="0"/>
              </a:spcBef>
              <a:buFont typeface="Arial" pitchFamily="34" charset="0"/>
              <a:buChar char="•"/>
              <a:defRPr/>
            </a:pPr>
            <a:r>
              <a:rPr lang="es-ES" sz="2200" dirty="0" smtClean="0">
                <a:latin typeface="Arial" charset="0"/>
                <a:ea typeface="ヒラギノ角ゴ Pro W3" charset="0"/>
                <a:cs typeface="ヒラギノ角ゴ Pro W3" charset="0"/>
              </a:rPr>
              <a:t>Habilidades/comportamientos (Ejem. Agresividad, comportamiento arriesgado, retraído)</a:t>
            </a:r>
          </a:p>
          <a:p>
            <a:pPr marL="901700" indent="-279400" eaLnBrk="1" hangingPunct="1">
              <a:lnSpc>
                <a:spcPct val="120000"/>
              </a:lnSpc>
              <a:spcBef>
                <a:spcPts val="0"/>
              </a:spcBef>
              <a:buFont typeface="Arial" pitchFamily="34" charset="0"/>
              <a:buChar char="•"/>
              <a:defRPr/>
            </a:pPr>
            <a:r>
              <a:rPr lang="es-ES" sz="2200" noProof="0" dirty="0" smtClean="0">
                <a:latin typeface="Arial" charset="0"/>
                <a:ea typeface="ヒラギノ角ゴ Pro W3" charset="0"/>
                <a:cs typeface="ヒラギノ角ゴ Pro W3" charset="0"/>
              </a:rPr>
              <a:t>Espiritualmente /valores (pérdida de fe, cambio de valores) </a:t>
            </a:r>
          </a:p>
          <a:p>
            <a:pPr marL="609600" indent="-609600" eaLnBrk="1" hangingPunct="1">
              <a:lnSpc>
                <a:spcPct val="120000"/>
              </a:lnSpc>
              <a:spcBef>
                <a:spcPts val="0"/>
              </a:spcBef>
              <a:buFont typeface="+mj-lt"/>
              <a:buAutoNum type="arabicPeriod" startAt="2"/>
              <a:defRPr/>
            </a:pPr>
            <a:r>
              <a:rPr lang="es-ES" dirty="0" smtClean="0">
                <a:latin typeface="Arial" charset="0"/>
                <a:ea typeface="ヒラギノ角ゴ Pro W3" charset="0"/>
                <a:cs typeface="ヒラギノ角ゴ Pro W3" charset="0"/>
              </a:rPr>
              <a:t>Impactos sociales en niños y niñas</a:t>
            </a:r>
            <a:endParaRPr lang="es-ES" noProof="0" dirty="0" smtClean="0">
              <a:latin typeface="Arial" charset="0"/>
              <a:ea typeface="ヒラギノ角ゴ Pro W3" charset="0"/>
              <a:cs typeface="ヒラギノ角ゴ Pro W3" charset="0"/>
            </a:endParaRPr>
          </a:p>
          <a:p>
            <a:pPr marL="901700" indent="-279400" eaLnBrk="1" hangingPunct="1">
              <a:lnSpc>
                <a:spcPct val="120000"/>
              </a:lnSpc>
              <a:spcBef>
                <a:spcPts val="0"/>
              </a:spcBef>
              <a:buFont typeface="Arial" pitchFamily="34" charset="0"/>
              <a:buChar char="•"/>
              <a:defRPr/>
            </a:pPr>
            <a:r>
              <a:rPr lang="es-ES" sz="2200" noProof="0" dirty="0" smtClean="0">
                <a:latin typeface="Arial" charset="0"/>
                <a:ea typeface="ヒラギノ角ゴ Pro W3" charset="0"/>
                <a:cs typeface="ヒラギノ角ゴ Pro W3" charset="0"/>
              </a:rPr>
              <a:t>Relación con otros (familia, </a:t>
            </a:r>
            <a:r>
              <a:rPr lang="es-ES" sz="2200" dirty="0" smtClean="0">
                <a:latin typeface="Arial" charset="0"/>
                <a:ea typeface="ヒラギノ角ゴ Pro W3" charset="0"/>
                <a:cs typeface="ヒラギノ角ゴ Pro W3" charset="0"/>
              </a:rPr>
              <a:t>amigos, maestros</a:t>
            </a:r>
            <a:r>
              <a:rPr lang="es-ES" sz="2200" noProof="0" dirty="0" smtClean="0">
                <a:latin typeface="Arial" charset="0"/>
                <a:ea typeface="ヒラギノ角ゴ Pro W3" charset="0"/>
                <a:cs typeface="ヒラギノ角ゴ Pro W3" charset="0"/>
              </a:rPr>
              <a:t>)</a:t>
            </a:r>
          </a:p>
          <a:p>
            <a:pPr marL="901700" indent="-279400" eaLnBrk="1" hangingPunct="1">
              <a:lnSpc>
                <a:spcPct val="120000"/>
              </a:lnSpc>
              <a:spcBef>
                <a:spcPts val="0"/>
              </a:spcBef>
              <a:buFont typeface="Arial" pitchFamily="34" charset="0"/>
              <a:buChar char="•"/>
              <a:defRPr/>
            </a:pPr>
            <a:r>
              <a:rPr lang="es-ES" sz="2200" dirty="0" smtClean="0">
                <a:latin typeface="Arial" charset="0"/>
                <a:ea typeface="ヒラギノ角ゴ Pro W3" charset="0"/>
                <a:cs typeface="ヒラギノ角ゴ Pro W3" charset="0"/>
              </a:rPr>
              <a:t>Roles nuevos o cambiados, oportunidades y responsabilidades (Ejem: cuidar a hermanitos, abandono de la escuela, trabajar)</a:t>
            </a:r>
          </a:p>
          <a:p>
            <a:pPr marL="609600" indent="-609600" eaLnBrk="1" hangingPunct="1">
              <a:lnSpc>
                <a:spcPct val="120000"/>
              </a:lnSpc>
              <a:spcBef>
                <a:spcPts val="0"/>
              </a:spcBef>
              <a:buFontTx/>
              <a:buAutoNum type="arabicPeriod" startAt="3"/>
              <a:defRPr/>
            </a:pPr>
            <a:r>
              <a:rPr lang="es-ES" noProof="0" dirty="0" smtClean="0">
                <a:latin typeface="Arial" charset="0"/>
                <a:ea typeface="ヒラギノ角ゴ Pro W3" charset="0"/>
                <a:cs typeface="ヒラギノ角ゴ Pro W3" charset="0"/>
              </a:rPr>
              <a:t>Impacto en el funcionamiento de la Familia  </a:t>
            </a:r>
          </a:p>
          <a:p>
            <a:pPr marL="901700" indent="-279400" eaLnBrk="1" hangingPunct="1">
              <a:lnSpc>
                <a:spcPct val="120000"/>
              </a:lnSpc>
              <a:spcBef>
                <a:spcPts val="0"/>
              </a:spcBef>
              <a:buFontTx/>
              <a:buChar char="•"/>
              <a:defRPr/>
            </a:pPr>
            <a:r>
              <a:rPr lang="es-ES" sz="2200" dirty="0" smtClean="0">
                <a:latin typeface="Arial" charset="0"/>
                <a:ea typeface="ヒラギノ角ゴ Pro W3" charset="0"/>
                <a:cs typeface="ヒラギノ角ゴ Pro W3" charset="0"/>
              </a:rPr>
              <a:t>Tensiones familiares</a:t>
            </a:r>
            <a:endParaRPr lang="es-ES" sz="2200" noProof="0" dirty="0" smtClean="0">
              <a:latin typeface="Arial" charset="0"/>
              <a:ea typeface="ヒラギノ角ゴ Pro W3" charset="0"/>
              <a:cs typeface="ヒラギノ角ゴ Pro W3" charset="0"/>
            </a:endParaRPr>
          </a:p>
          <a:p>
            <a:pPr marL="609600" indent="-609600" eaLnBrk="1" hangingPunct="1">
              <a:lnSpc>
                <a:spcPct val="120000"/>
              </a:lnSpc>
              <a:spcBef>
                <a:spcPts val="0"/>
              </a:spcBef>
              <a:buFontTx/>
              <a:buAutoNum type="arabicPeriod" startAt="4"/>
              <a:defRPr/>
            </a:pPr>
            <a:r>
              <a:rPr lang="es-ES" noProof="0" dirty="0" smtClean="0">
                <a:latin typeface="Arial" charset="0"/>
                <a:ea typeface="ヒラギノ角ゴ Pro W3" charset="0"/>
                <a:cs typeface="ヒラギノ角ゴ Pro W3" charset="0"/>
              </a:rPr>
              <a:t>Impacto en el funcionamiento de la Comunidad </a:t>
            </a:r>
          </a:p>
          <a:p>
            <a:pPr marL="901700" indent="-279400" eaLnBrk="1" hangingPunct="1">
              <a:lnSpc>
                <a:spcPct val="120000"/>
              </a:lnSpc>
              <a:spcBef>
                <a:spcPts val="0"/>
              </a:spcBef>
              <a:buFont typeface="Arial" pitchFamily="34" charset="0"/>
              <a:buChar char="•"/>
              <a:defRPr/>
            </a:pPr>
            <a:r>
              <a:rPr lang="es-ES" sz="2200" noProof="0" dirty="0" smtClean="0">
                <a:latin typeface="Arial" charset="0"/>
                <a:ea typeface="ヒラギノ角ゴ Pro W3" charset="0"/>
                <a:cs typeface="ヒラギノ角ゴ Pro W3" charset="0"/>
              </a:rPr>
              <a:t>Divisiones y conflictos</a:t>
            </a:r>
          </a:p>
          <a:p>
            <a:pPr marL="609600" indent="-609600" eaLnBrk="1" hangingPunct="1">
              <a:lnSpc>
                <a:spcPct val="120000"/>
              </a:lnSpc>
              <a:spcBef>
                <a:spcPts val="0"/>
              </a:spcBef>
              <a:buFontTx/>
              <a:buNone/>
              <a:defRPr/>
            </a:pPr>
            <a:endParaRPr lang="en-GB" sz="2000" noProof="0" dirty="0" smtClean="0">
              <a:latin typeface="Arial" charset="0"/>
              <a:ea typeface="ヒラギノ角ゴ Pro W3" charset="0"/>
              <a:cs typeface="ヒラギノ角ゴ Pro W3" charset="0"/>
            </a:endParaRPr>
          </a:p>
          <a:p>
            <a:pPr marL="609600" indent="-609600" eaLnBrk="1" hangingPunct="1">
              <a:lnSpc>
                <a:spcPct val="120000"/>
              </a:lnSpc>
              <a:spcBef>
                <a:spcPts val="0"/>
              </a:spcBef>
              <a:buFont typeface="Arial" pitchFamily="34" charset="0"/>
              <a:buChar char="•"/>
              <a:defRPr/>
            </a:pPr>
            <a:endParaRPr lang="en-GB" sz="2000" noProof="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402115792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457200" y="304800"/>
            <a:ext cx="8458200" cy="6172200"/>
          </a:xfrm>
          <a:prstGeom prst="cloudCallout">
            <a:avLst>
              <a:gd name="adj1" fmla="val -48236"/>
              <a:gd name="adj2" fmla="val 51236"/>
            </a:avLst>
          </a:prstGeom>
          <a:solidFill>
            <a:schemeClr val="bg1"/>
          </a:solidFill>
          <a:ln w="9525">
            <a:solidFill>
              <a:schemeClr val="tx1"/>
            </a:solidFill>
            <a:round/>
            <a:headEnd/>
            <a:tailEnd/>
          </a:ln>
        </p:spPr>
        <p:txBody>
          <a:bodyPr/>
          <a:lstStyle/>
          <a:p>
            <a:endParaRPr lang="es-ES"/>
          </a:p>
        </p:txBody>
      </p:sp>
      <p:sp>
        <p:nvSpPr>
          <p:cNvPr id="3" name="Text Box 3"/>
          <p:cNvSpPr txBox="1">
            <a:spLocks noChangeArrowheads="1"/>
          </p:cNvSpPr>
          <p:nvPr/>
        </p:nvSpPr>
        <p:spPr bwMode="auto">
          <a:xfrm>
            <a:off x="2209797" y="2260578"/>
            <a:ext cx="5664194" cy="2308324"/>
          </a:xfrm>
          <a:prstGeom prst="rect">
            <a:avLst/>
          </a:prstGeom>
          <a:noFill/>
          <a:ln>
            <a:noFill/>
          </a:ln>
        </p:spPr>
        <p:txBody>
          <a:bodyPr wrap="square">
            <a:spAutoFit/>
          </a:bodyPr>
          <a:lstStyle>
            <a:lvl1pPr eaLnBrk="0" hangingPunct="0">
              <a:tabLst>
                <a:tab pos="520700" algn="l"/>
              </a:tabLst>
              <a:defRPr sz="2400">
                <a:solidFill>
                  <a:schemeClr val="tx1"/>
                </a:solidFill>
                <a:latin typeface="Arial" charset="0"/>
                <a:ea typeface="ヒラギノ角ゴ Pro W3" charset="0"/>
                <a:cs typeface="ヒラギノ角ゴ Pro W3" charset="0"/>
              </a:defRPr>
            </a:lvl1pPr>
            <a:lvl2pPr marL="742950" indent="-285750" eaLnBrk="0" hangingPunct="0">
              <a:tabLst>
                <a:tab pos="520700" algn="l"/>
              </a:tabLst>
              <a:defRPr sz="2400">
                <a:solidFill>
                  <a:schemeClr val="tx1"/>
                </a:solidFill>
                <a:latin typeface="Arial" charset="0"/>
                <a:ea typeface="ヒラギノ角ゴ Pro W3" charset="0"/>
                <a:cs typeface="ヒラギノ角ゴ Pro W3" charset="0"/>
              </a:defRPr>
            </a:lvl2pPr>
            <a:lvl3pPr marL="1143000" indent="-228600" eaLnBrk="0" hangingPunct="0">
              <a:tabLst>
                <a:tab pos="520700" algn="l"/>
              </a:tabLst>
              <a:defRPr sz="2400">
                <a:solidFill>
                  <a:schemeClr val="tx1"/>
                </a:solidFill>
                <a:latin typeface="Arial" charset="0"/>
                <a:ea typeface="ヒラギノ角ゴ Pro W3" charset="0"/>
                <a:cs typeface="ヒラギノ角ゴ Pro W3" charset="0"/>
              </a:defRPr>
            </a:lvl3pPr>
            <a:lvl4pPr marL="1600200" indent="-228600" eaLnBrk="0" hangingPunct="0">
              <a:tabLst>
                <a:tab pos="520700" algn="l"/>
              </a:tabLst>
              <a:defRPr sz="2400">
                <a:solidFill>
                  <a:schemeClr val="tx1"/>
                </a:solidFill>
                <a:latin typeface="Arial" charset="0"/>
                <a:ea typeface="ヒラギノ角ゴ Pro W3" charset="0"/>
                <a:cs typeface="ヒラギノ角ゴ Pro W3" charset="0"/>
              </a:defRPr>
            </a:lvl4pPr>
            <a:lvl5pPr marL="2057400" indent="-228600" eaLnBrk="0" hangingPunct="0">
              <a:tabLst>
                <a:tab pos="520700" algn="l"/>
              </a:tabLst>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20700" algn="l"/>
              </a:tabLs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20700" algn="l"/>
              </a:tabLs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20700" algn="l"/>
              </a:tabLs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20700" algn="l"/>
              </a:tabLst>
              <a:defRPr sz="2400">
                <a:solidFill>
                  <a:schemeClr val="tx1"/>
                </a:solidFill>
                <a:latin typeface="Arial" charset="0"/>
                <a:ea typeface="ヒラギノ角ゴ Pro W3" charset="0"/>
                <a:cs typeface="ヒラギノ角ゴ Pro W3" charset="0"/>
              </a:defRPr>
            </a:lvl9pPr>
          </a:lstStyle>
          <a:p>
            <a:pPr eaLnBrk="1" hangingPunct="1"/>
            <a:r>
              <a:rPr lang="es-ES" sz="3600" dirty="0" smtClean="0"/>
              <a:t>¿</a:t>
            </a:r>
            <a:r>
              <a:rPr lang="es-ES" sz="3600" i="1" dirty="0" smtClean="0"/>
              <a:t>Qué</a:t>
            </a:r>
            <a:r>
              <a:rPr lang="es-ES" sz="3600" dirty="0" smtClean="0"/>
              <a:t> o </a:t>
            </a:r>
            <a:r>
              <a:rPr lang="es-ES" sz="3600" i="1" dirty="0" smtClean="0"/>
              <a:t>Quién</a:t>
            </a:r>
            <a:r>
              <a:rPr lang="es-ES" sz="3600" dirty="0" smtClean="0"/>
              <a:t> </a:t>
            </a:r>
            <a:r>
              <a:rPr lang="es-ES" sz="3600" dirty="0" smtClean="0"/>
              <a:t>ayudó al niño/niña a sobrellevar la dificultad?</a:t>
            </a:r>
            <a:r>
              <a:rPr lang="es-ES" sz="3600" dirty="0" smtClean="0"/>
              <a:t> </a:t>
            </a:r>
            <a:r>
              <a:rPr lang="es-ES" sz="3600" dirty="0" smtClean="0">
                <a:solidFill>
                  <a:schemeClr val="hlink"/>
                </a:solidFill>
              </a:rPr>
              <a:t>(Factores de Protección)</a:t>
            </a:r>
            <a:endParaRPr lang="es-ES" sz="1200" dirty="0">
              <a:solidFill>
                <a:schemeClr val="hlink"/>
              </a:solidFill>
            </a:endParaRPr>
          </a:p>
        </p:txBody>
      </p:sp>
    </p:spTree>
    <p:extLst>
      <p:ext uri="{BB962C8B-B14F-4D97-AF65-F5344CB8AC3E}">
        <p14:creationId xmlns:p14="http://schemas.microsoft.com/office/powerpoint/2010/main" val="4182710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noProof="0" dirty="0" err="1" smtClean="0"/>
              <a:t>Objetivos</a:t>
            </a:r>
            <a:r>
              <a:rPr lang="en-GB" noProof="0" dirty="0" smtClean="0"/>
              <a:t> del </a:t>
            </a:r>
            <a:r>
              <a:rPr lang="en-GB" noProof="0" dirty="0" err="1" smtClean="0"/>
              <a:t>trabajo</a:t>
            </a:r>
            <a:r>
              <a:rPr lang="en-GB" noProof="0" dirty="0" smtClean="0"/>
              <a:t> </a:t>
            </a:r>
            <a:r>
              <a:rPr lang="en-GB" noProof="0" dirty="0" err="1" smtClean="0"/>
              <a:t>Psicosocial</a:t>
            </a:r>
            <a:endParaRPr lang="en-GB" noProof="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57727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auto">
          <a:xfrm>
            <a:off x="643999" y="295833"/>
            <a:ext cx="7583488"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chorCtr="0">
            <a:normAutofit fontScale="90000"/>
          </a:bodyPr>
          <a:lstStyle/>
          <a:p>
            <a:r>
              <a:rPr lang="es-ES" dirty="0" smtClean="0"/>
              <a:t>El objetivo del trabajo psicosocial es…</a:t>
            </a:r>
            <a:endParaRPr lang="es-ES" dirty="0"/>
          </a:p>
        </p:txBody>
      </p:sp>
      <p:pic>
        <p:nvPicPr>
          <p:cNvPr id="41986" name="Picture 3" descr="Screen shot 2012-07-20 at 16.04.4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5900" y="1756829"/>
            <a:ext cx="61722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3822700" y="1909229"/>
            <a:ext cx="1435100" cy="369332"/>
          </a:xfrm>
          <a:prstGeom prst="rect">
            <a:avLst/>
          </a:prstGeom>
          <a:noFill/>
        </p:spPr>
        <p:txBody>
          <a:bodyPr wrap="square" rtlCol="0">
            <a:spAutoFit/>
          </a:bodyPr>
          <a:lstStyle/>
          <a:p>
            <a:endParaRPr lang="es-ES" dirty="0"/>
          </a:p>
        </p:txBody>
      </p:sp>
      <p:sp>
        <p:nvSpPr>
          <p:cNvPr id="6" name="5 CuadroTexto"/>
          <p:cNvSpPr txBox="1"/>
          <p:nvPr/>
        </p:nvSpPr>
        <p:spPr>
          <a:xfrm>
            <a:off x="3657600" y="1724563"/>
            <a:ext cx="1435100" cy="369332"/>
          </a:xfrm>
          <a:prstGeom prst="rect">
            <a:avLst/>
          </a:prstGeom>
          <a:solidFill>
            <a:schemeClr val="bg1"/>
          </a:solidFill>
        </p:spPr>
        <p:txBody>
          <a:bodyPr wrap="square" rtlCol="0">
            <a:spAutoFit/>
          </a:bodyPr>
          <a:lstStyle/>
          <a:p>
            <a:r>
              <a:rPr lang="es-MX" dirty="0" smtClean="0"/>
              <a:t>Ecológico</a:t>
            </a:r>
            <a:endParaRPr lang="es-ES" dirty="0"/>
          </a:p>
        </p:txBody>
      </p:sp>
      <p:sp>
        <p:nvSpPr>
          <p:cNvPr id="3" name="2 CuadroTexto"/>
          <p:cNvSpPr txBox="1"/>
          <p:nvPr/>
        </p:nvSpPr>
        <p:spPr>
          <a:xfrm>
            <a:off x="5588000" y="3458113"/>
            <a:ext cx="2806700" cy="369332"/>
          </a:xfrm>
          <a:prstGeom prst="rect">
            <a:avLst/>
          </a:prstGeom>
          <a:solidFill>
            <a:schemeClr val="bg1"/>
          </a:solidFill>
        </p:spPr>
        <p:txBody>
          <a:bodyPr wrap="square" rtlCol="0">
            <a:spAutoFit/>
          </a:bodyPr>
          <a:lstStyle/>
          <a:p>
            <a:r>
              <a:rPr lang="es-MX" dirty="0" smtClean="0"/>
              <a:t>Resolución de Problemas</a:t>
            </a:r>
            <a:endParaRPr lang="es-ES" dirty="0"/>
          </a:p>
        </p:txBody>
      </p:sp>
      <p:sp>
        <p:nvSpPr>
          <p:cNvPr id="8" name="7 CuadroTexto"/>
          <p:cNvSpPr txBox="1"/>
          <p:nvPr/>
        </p:nvSpPr>
        <p:spPr>
          <a:xfrm>
            <a:off x="1930400" y="3790994"/>
            <a:ext cx="1244600" cy="369332"/>
          </a:xfrm>
          <a:prstGeom prst="rect">
            <a:avLst/>
          </a:prstGeom>
          <a:solidFill>
            <a:schemeClr val="bg1"/>
          </a:solidFill>
        </p:spPr>
        <p:txBody>
          <a:bodyPr wrap="square" rtlCol="0">
            <a:spAutoFit/>
          </a:bodyPr>
          <a:lstStyle/>
          <a:p>
            <a:r>
              <a:rPr lang="es-MX" dirty="0" smtClean="0"/>
              <a:t>Cultural</a:t>
            </a:r>
            <a:endParaRPr lang="es-ES" dirty="0"/>
          </a:p>
        </p:txBody>
      </p:sp>
      <p:sp>
        <p:nvSpPr>
          <p:cNvPr id="9" name="8 CuadroTexto"/>
          <p:cNvSpPr txBox="1"/>
          <p:nvPr/>
        </p:nvSpPr>
        <p:spPr>
          <a:xfrm>
            <a:off x="2552700" y="5169460"/>
            <a:ext cx="1822450" cy="369332"/>
          </a:xfrm>
          <a:prstGeom prst="rect">
            <a:avLst/>
          </a:prstGeom>
          <a:solidFill>
            <a:schemeClr val="bg1"/>
          </a:solidFill>
        </p:spPr>
        <p:txBody>
          <a:bodyPr wrap="square" rtlCol="0">
            <a:spAutoFit/>
          </a:bodyPr>
          <a:lstStyle/>
          <a:p>
            <a:r>
              <a:rPr lang="es-MX" dirty="0" smtClean="0"/>
              <a:t>Capital Humano</a:t>
            </a:r>
            <a:endParaRPr lang="es-ES" dirty="0"/>
          </a:p>
        </p:txBody>
      </p:sp>
      <p:sp>
        <p:nvSpPr>
          <p:cNvPr id="10" name="9 CuadroTexto"/>
          <p:cNvSpPr txBox="1"/>
          <p:nvPr/>
        </p:nvSpPr>
        <p:spPr>
          <a:xfrm>
            <a:off x="5092700" y="5169460"/>
            <a:ext cx="2387600" cy="369332"/>
          </a:xfrm>
          <a:prstGeom prst="rect">
            <a:avLst/>
          </a:prstGeom>
          <a:solidFill>
            <a:schemeClr val="bg1"/>
          </a:solidFill>
        </p:spPr>
        <p:txBody>
          <a:bodyPr wrap="square" rtlCol="0">
            <a:spAutoFit/>
          </a:bodyPr>
          <a:lstStyle/>
          <a:p>
            <a:r>
              <a:rPr lang="es-MX" dirty="0" smtClean="0"/>
              <a:t>Orientado a la solución</a:t>
            </a:r>
            <a:endParaRPr lang="es-ES" dirty="0"/>
          </a:p>
        </p:txBody>
      </p:sp>
    </p:spTree>
    <p:extLst>
      <p:ext uri="{BB962C8B-B14F-4D97-AF65-F5344CB8AC3E}">
        <p14:creationId xmlns:p14="http://schemas.microsoft.com/office/powerpoint/2010/main" val="77744848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Objetivos de la Sesión</a:t>
            </a:r>
            <a:r>
              <a:rPr lang="es-ES" noProof="0" smtClean="0"/>
              <a:t> </a:t>
            </a:r>
            <a:endParaRPr lang="es-ES" noProof="0" dirty="0"/>
          </a:p>
        </p:txBody>
      </p:sp>
      <p:sp>
        <p:nvSpPr>
          <p:cNvPr id="3" name="Content Placeholder 2"/>
          <p:cNvSpPr>
            <a:spLocks noGrp="1"/>
          </p:cNvSpPr>
          <p:nvPr>
            <p:ph idx="1"/>
          </p:nvPr>
        </p:nvSpPr>
        <p:spPr>
          <a:xfrm>
            <a:off x="779463" y="1949824"/>
            <a:ext cx="7583488" cy="4501776"/>
          </a:xfrm>
        </p:spPr>
        <p:txBody>
          <a:bodyPr>
            <a:normAutofit fontScale="92500"/>
          </a:bodyPr>
          <a:lstStyle/>
          <a:p>
            <a:pPr marL="0" indent="0">
              <a:spcBef>
                <a:spcPts val="200"/>
              </a:spcBef>
              <a:buNone/>
            </a:pPr>
            <a:r>
              <a:rPr lang="es-ES" sz="3200" dirty="0" smtClean="0"/>
              <a:t>Al finalizar la </a:t>
            </a:r>
            <a:r>
              <a:rPr lang="es-ES" sz="3200" dirty="0" smtClean="0"/>
              <a:t>sesión, los participantes podrán…</a:t>
            </a:r>
          </a:p>
          <a:p>
            <a:pPr marL="514350" indent="-514350">
              <a:spcBef>
                <a:spcPts val="200"/>
              </a:spcBef>
              <a:buFont typeface="+mj-lt"/>
              <a:buAutoNum type="arabicPeriod"/>
            </a:pPr>
            <a:r>
              <a:rPr lang="es-ES" dirty="0" smtClean="0"/>
              <a:t>Definir términos clave</a:t>
            </a:r>
            <a:endParaRPr lang="es-ES" dirty="0" smtClean="0"/>
          </a:p>
          <a:p>
            <a:pPr marL="514350" indent="-514350">
              <a:spcBef>
                <a:spcPts val="200"/>
              </a:spcBef>
              <a:buFont typeface="+mj-lt"/>
              <a:buAutoNum type="arabicPeriod"/>
            </a:pPr>
            <a:r>
              <a:rPr lang="es-ES" dirty="0" smtClean="0"/>
              <a:t>Conocer 4 categorías principales de los síntomas de angustia </a:t>
            </a:r>
          </a:p>
          <a:p>
            <a:pPr marL="514350" indent="-514350">
              <a:spcBef>
                <a:spcPts val="200"/>
              </a:spcBef>
              <a:buFont typeface="+mj-lt"/>
              <a:buAutoNum type="arabicPeriod"/>
            </a:pPr>
            <a:r>
              <a:rPr lang="es-ES" dirty="0" smtClean="0"/>
              <a:t>Identificar al menos 3 tipos de intervención que apoyen a los niños, niñas &amp; familias que muestran señales de angustia psicosocial</a:t>
            </a:r>
          </a:p>
          <a:p>
            <a:pPr marL="514350" indent="-514350">
              <a:spcBef>
                <a:spcPts val="200"/>
              </a:spcBef>
              <a:buFont typeface="+mj-lt"/>
              <a:buAutoNum type="arabicPeriod"/>
            </a:pPr>
            <a:r>
              <a:rPr lang="es-ES" dirty="0" smtClean="0"/>
              <a:t>Identificar 3 documentos de guía para implementar actividades psicosociales en emergencias</a:t>
            </a:r>
          </a:p>
          <a:p>
            <a:pPr marL="514350" indent="-514350">
              <a:spcBef>
                <a:spcPts val="200"/>
              </a:spcBef>
              <a:buFont typeface="+mj-lt"/>
              <a:buAutoNum type="arabicPeriod"/>
            </a:pPr>
            <a:endParaRPr lang="en-GB" dirty="0"/>
          </a:p>
        </p:txBody>
      </p:sp>
    </p:spTree>
    <p:extLst>
      <p:ext uri="{BB962C8B-B14F-4D97-AF65-F5344CB8AC3E}">
        <p14:creationId xmlns:p14="http://schemas.microsoft.com/office/powerpoint/2010/main" val="3345412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s-ES" dirty="0" smtClean="0"/>
              <a:t>Factores de Protección</a:t>
            </a:r>
            <a:endParaRPr lang="es-ES" dirty="0"/>
          </a:p>
        </p:txBody>
      </p:sp>
      <p:pic>
        <p:nvPicPr>
          <p:cNvPr id="39938" name="Content Placeholder 3" descr="Screen shot 2012-07-24 at 11.37.53.png"/>
          <p:cNvPicPr>
            <a:picLocks noGrp="1" noChangeAspect="1"/>
          </p:cNvPicPr>
          <p:nvPr>
            <p:ph idx="1"/>
          </p:nvPr>
        </p:nvPicPr>
        <p:blipFill>
          <a:blip r:embed="rId3" cstate="print">
            <a:extLst>
              <a:ext uri="{28A0092B-C50C-407E-A947-70E740481C1C}">
                <a14:useLocalDpi xmlns:a14="http://schemas.microsoft.com/office/drawing/2010/main" val="0"/>
              </a:ext>
            </a:extLst>
          </a:blip>
          <a:srcRect l="5704" t="935" r="4297" b="1096"/>
          <a:stretch>
            <a:fillRect/>
          </a:stretch>
        </p:blipFill>
        <p:spPr bwMode="auto">
          <a:xfrm>
            <a:off x="1514475" y="1828800"/>
            <a:ext cx="6115050"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39" name="Group 7"/>
          <p:cNvGrpSpPr>
            <a:grpSpLocks/>
          </p:cNvGrpSpPr>
          <p:nvPr/>
        </p:nvGrpSpPr>
        <p:grpSpPr bwMode="auto">
          <a:xfrm>
            <a:off x="2057400" y="1828800"/>
            <a:ext cx="4800600" cy="1524000"/>
            <a:chOff x="2057400" y="1828800"/>
            <a:chExt cx="4800600" cy="1524000"/>
          </a:xfrm>
        </p:grpSpPr>
        <p:sp>
          <p:nvSpPr>
            <p:cNvPr id="39943" name="Rectangle 4"/>
            <p:cNvSpPr>
              <a:spLocks noChangeArrowheads="1"/>
            </p:cNvSpPr>
            <p:nvPr/>
          </p:nvSpPr>
          <p:spPr bwMode="auto">
            <a:xfrm>
              <a:off x="2057400" y="1828800"/>
              <a:ext cx="1219200" cy="6096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342900" indent="-342900" algn="ctr" defTabSz="914400">
                <a:spcBef>
                  <a:spcPct val="20000"/>
                </a:spcBef>
                <a:buFont typeface="Wingdings" charset="0"/>
                <a:buChar char="ü"/>
              </a:pPr>
              <a:endParaRPr lang="en-US" sz="2800"/>
            </a:p>
          </p:txBody>
        </p:sp>
        <p:sp>
          <p:nvSpPr>
            <p:cNvPr id="39944" name="Rectangle 5"/>
            <p:cNvSpPr>
              <a:spLocks noChangeArrowheads="1"/>
            </p:cNvSpPr>
            <p:nvPr/>
          </p:nvSpPr>
          <p:spPr bwMode="auto">
            <a:xfrm>
              <a:off x="6172200" y="2590800"/>
              <a:ext cx="685800" cy="762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342900" indent="-342900" algn="ctr" defTabSz="914400">
                <a:spcBef>
                  <a:spcPct val="20000"/>
                </a:spcBef>
                <a:buFont typeface="Wingdings" charset="0"/>
                <a:buChar char="ü"/>
              </a:pPr>
              <a:endParaRPr lang="en-US" sz="2800"/>
            </a:p>
          </p:txBody>
        </p:sp>
      </p:grpSp>
      <p:grpSp>
        <p:nvGrpSpPr>
          <p:cNvPr id="39940" name="Group 1"/>
          <p:cNvGrpSpPr>
            <a:grpSpLocks/>
          </p:cNvGrpSpPr>
          <p:nvPr/>
        </p:nvGrpSpPr>
        <p:grpSpPr bwMode="auto">
          <a:xfrm>
            <a:off x="1600200" y="1828800"/>
            <a:ext cx="6138863" cy="1963738"/>
            <a:chOff x="1600200" y="1828800"/>
            <a:chExt cx="6139393" cy="1964267"/>
          </a:xfrm>
        </p:grpSpPr>
        <p:sp>
          <p:nvSpPr>
            <p:cNvPr id="39941" name="Rectangle 6"/>
            <p:cNvSpPr>
              <a:spLocks noChangeArrowheads="1"/>
            </p:cNvSpPr>
            <p:nvPr/>
          </p:nvSpPr>
          <p:spPr bwMode="auto">
            <a:xfrm>
              <a:off x="1600200" y="1828800"/>
              <a:ext cx="457200" cy="304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342900" indent="-342900" algn="ctr" defTabSz="914400">
                <a:spcBef>
                  <a:spcPct val="20000"/>
                </a:spcBef>
                <a:buFont typeface="Wingdings" charset="0"/>
                <a:buChar char="ü"/>
              </a:pPr>
              <a:endParaRPr lang="en-US" sz="2800"/>
            </a:p>
          </p:txBody>
        </p:sp>
        <p:sp>
          <p:nvSpPr>
            <p:cNvPr id="39942" name="Rectangle 7"/>
            <p:cNvSpPr>
              <a:spLocks noChangeArrowheads="1"/>
            </p:cNvSpPr>
            <p:nvPr/>
          </p:nvSpPr>
          <p:spPr bwMode="auto">
            <a:xfrm>
              <a:off x="6858001" y="2777067"/>
              <a:ext cx="881592" cy="1016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342900" indent="-342900" algn="ctr" defTabSz="914400">
                <a:spcBef>
                  <a:spcPct val="20000"/>
                </a:spcBef>
                <a:buFont typeface="Wingdings" charset="0"/>
                <a:buChar char="ü"/>
              </a:pPr>
              <a:endParaRPr lang="en-US" sz="2800"/>
            </a:p>
          </p:txBody>
        </p:sp>
      </p:grpSp>
      <p:sp>
        <p:nvSpPr>
          <p:cNvPr id="2" name="1 CuadroTexto"/>
          <p:cNvSpPr txBox="1"/>
          <p:nvPr/>
        </p:nvSpPr>
        <p:spPr>
          <a:xfrm>
            <a:off x="965200" y="5013980"/>
            <a:ext cx="6883400" cy="954107"/>
          </a:xfrm>
          <a:prstGeom prst="rect">
            <a:avLst/>
          </a:prstGeom>
          <a:solidFill>
            <a:schemeClr val="bg1"/>
          </a:solidFill>
        </p:spPr>
        <p:txBody>
          <a:bodyPr wrap="square" rtlCol="0">
            <a:spAutoFit/>
          </a:bodyPr>
          <a:lstStyle/>
          <a:p>
            <a:pPr algn="ctr"/>
            <a:r>
              <a:rPr lang="es-MX" sz="2800" b="1" dirty="0" smtClean="0"/>
              <a:t>Resiliencia Individual &amp; de la Comunidad:  Yo Puedo, Yo Soy, Yo Tengo</a:t>
            </a:r>
            <a:endParaRPr lang="es-ES" sz="2800" b="1" dirty="0"/>
          </a:p>
        </p:txBody>
      </p:sp>
    </p:spTree>
    <p:extLst>
      <p:ext uri="{BB962C8B-B14F-4D97-AF65-F5344CB8AC3E}">
        <p14:creationId xmlns:p14="http://schemas.microsoft.com/office/powerpoint/2010/main" val="6073134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bwMode="auto">
          <a:xfrm>
            <a:off x="541865" y="448729"/>
            <a:ext cx="8229600" cy="914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chorCtr="0">
            <a:normAutofit/>
          </a:bodyPr>
          <a:lstStyle/>
          <a:p>
            <a:r>
              <a:rPr lang="es-ES" smtClean="0"/>
              <a:t>Programación Psicosocial</a:t>
            </a:r>
            <a:endParaRPr lang="es-ES" dirty="0"/>
          </a:p>
        </p:txBody>
      </p:sp>
      <p:sp>
        <p:nvSpPr>
          <p:cNvPr id="4099" name="Rectangle 3"/>
          <p:cNvSpPr>
            <a:spLocks noGrp="1" noChangeArrowheads="1"/>
          </p:cNvSpPr>
          <p:nvPr>
            <p:ph type="body" idx="1"/>
          </p:nvPr>
        </p:nvSpPr>
        <p:spPr>
          <a:xfrm>
            <a:off x="457200" y="1752591"/>
            <a:ext cx="8229600" cy="4876800"/>
          </a:xfrm>
        </p:spPr>
        <p:txBody>
          <a:bodyPr>
            <a:normAutofit lnSpcReduction="10000"/>
          </a:bodyPr>
          <a:lstStyle/>
          <a:p>
            <a:pPr marL="0" indent="0" eaLnBrk="1" hangingPunct="1">
              <a:buFontTx/>
              <a:buNone/>
              <a:defRPr/>
            </a:pPr>
            <a:r>
              <a:rPr lang="es-ES" noProof="0" dirty="0" smtClean="0">
                <a:latin typeface="Arial"/>
                <a:cs typeface="Arial"/>
              </a:rPr>
              <a:t>El objetivo de la programación psicosocial es </a:t>
            </a:r>
            <a:r>
              <a:rPr lang="es-ES" b="1" noProof="0" dirty="0" smtClean="0">
                <a:solidFill>
                  <a:srgbClr val="FF0000"/>
                </a:solidFill>
                <a:latin typeface="Arial"/>
                <a:cs typeface="Arial"/>
              </a:rPr>
              <a:t>proteger y promover </a:t>
            </a:r>
            <a:r>
              <a:rPr lang="es-ES" dirty="0" smtClean="0">
                <a:latin typeface="Arial"/>
                <a:cs typeface="Arial"/>
              </a:rPr>
              <a:t>el bienestar psicosocial por medio de: </a:t>
            </a:r>
            <a:endParaRPr lang="es-ES" sz="800" noProof="0" dirty="0" smtClean="0">
              <a:latin typeface="Arial"/>
              <a:cs typeface="Arial"/>
            </a:endParaRPr>
          </a:p>
          <a:p>
            <a:pPr eaLnBrk="1" hangingPunct="1">
              <a:buFont typeface="Arial" pitchFamily="34" charset="0"/>
              <a:buChar char="•"/>
              <a:defRPr/>
            </a:pPr>
            <a:r>
              <a:rPr lang="es-ES" b="1" noProof="0" dirty="0" smtClean="0">
                <a:solidFill>
                  <a:srgbClr val="46A536"/>
                </a:solidFill>
                <a:latin typeface="Arial"/>
                <a:cs typeface="Arial"/>
              </a:rPr>
              <a:t>Reduciendo los factores de riesgo </a:t>
            </a:r>
            <a:r>
              <a:rPr lang="es-ES" noProof="0" dirty="0" smtClean="0">
                <a:latin typeface="Arial"/>
                <a:cs typeface="Arial"/>
              </a:rPr>
              <a:t>i.e. Prevenir que los niños y niñas sean expuestos a situaciones que son dañinas a su bienestar psicosocial</a:t>
            </a:r>
          </a:p>
          <a:p>
            <a:pPr eaLnBrk="1" hangingPunct="1">
              <a:buFont typeface="Arial" pitchFamily="34" charset="0"/>
              <a:buChar char="•"/>
              <a:defRPr/>
            </a:pPr>
            <a:r>
              <a:rPr lang="es-ES" b="1" dirty="0" smtClean="0">
                <a:solidFill>
                  <a:srgbClr val="46A536"/>
                </a:solidFill>
                <a:latin typeface="Arial"/>
                <a:cs typeface="Arial"/>
              </a:rPr>
              <a:t>Fortaleciendo los factores de riesgo</a:t>
            </a:r>
            <a:r>
              <a:rPr lang="es-ES" b="1" noProof="0" dirty="0" smtClean="0">
                <a:solidFill>
                  <a:srgbClr val="46A536"/>
                </a:solidFill>
                <a:latin typeface="Arial"/>
                <a:cs typeface="Arial"/>
              </a:rPr>
              <a:t> </a:t>
            </a:r>
            <a:r>
              <a:rPr lang="es-ES" noProof="0" dirty="0" smtClean="0">
                <a:latin typeface="Arial"/>
                <a:cs typeface="Arial"/>
              </a:rPr>
              <a:t>i.e. si están expuestos para apoyar su resiliencia y recuperación</a:t>
            </a:r>
            <a:r>
              <a:rPr lang="en-GB" noProof="0" dirty="0" smtClean="0">
                <a:latin typeface="Arial"/>
                <a:cs typeface="Arial"/>
              </a:rPr>
              <a:t>n</a:t>
            </a:r>
            <a:endParaRPr lang="en-GB" noProof="0" dirty="0" smtClean="0">
              <a:latin typeface="Arial"/>
              <a:cs typeface="Arial"/>
            </a:endParaRPr>
          </a:p>
        </p:txBody>
      </p:sp>
    </p:spTree>
    <p:extLst>
      <p:ext uri="{BB962C8B-B14F-4D97-AF65-F5344CB8AC3E}">
        <p14:creationId xmlns:p14="http://schemas.microsoft.com/office/powerpoint/2010/main" val="363433792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rmAutofit/>
          </a:bodyPr>
          <a:lstStyle/>
          <a:p>
            <a:r>
              <a:rPr lang="es-ES" smtClean="0"/>
              <a:t>Factores de Riesgo y </a:t>
            </a:r>
            <a:r>
              <a:rPr lang="es-ES" smtClean="0"/>
              <a:t>Protección…</a:t>
            </a:r>
            <a:endParaRPr lang="es-ES" dirty="0"/>
          </a:p>
        </p:txBody>
      </p:sp>
      <p:sp>
        <p:nvSpPr>
          <p:cNvPr id="3" name="Content Placeholder 2"/>
          <p:cNvSpPr>
            <a:spLocks noGrp="1"/>
          </p:cNvSpPr>
          <p:nvPr>
            <p:ph idx="1"/>
          </p:nvPr>
        </p:nvSpPr>
        <p:spPr/>
        <p:txBody>
          <a:bodyPr>
            <a:normAutofit fontScale="77500" lnSpcReduction="20000"/>
          </a:bodyPr>
          <a:lstStyle/>
          <a:p>
            <a:pPr marL="0" indent="0">
              <a:lnSpc>
                <a:spcPct val="90000"/>
              </a:lnSpc>
              <a:spcBef>
                <a:spcPts val="800"/>
              </a:spcBef>
              <a:buNone/>
            </a:pPr>
            <a:r>
              <a:rPr lang="es-ES" sz="3200" dirty="0" smtClean="0">
                <a:latin typeface="Arial" charset="0"/>
                <a:ea typeface="ヒラギノ角ゴ Pro W3" charset="0"/>
                <a:cs typeface="Arial" charset="0"/>
              </a:rPr>
              <a:t>Factores de Protección</a:t>
            </a:r>
            <a:endParaRPr lang="es-ES" sz="3200" noProof="0" dirty="0" smtClean="0">
              <a:latin typeface="Arial" charset="0"/>
              <a:ea typeface="ヒラギノ角ゴ Pro W3" charset="0"/>
              <a:cs typeface="Arial" charset="0"/>
            </a:endParaRPr>
          </a:p>
          <a:p>
            <a:pPr>
              <a:lnSpc>
                <a:spcPct val="90000"/>
              </a:lnSpc>
              <a:spcBef>
                <a:spcPts val="800"/>
              </a:spcBef>
            </a:pPr>
            <a:r>
              <a:rPr lang="es-ES" sz="3200" noProof="0" dirty="0" smtClean="0">
                <a:latin typeface="Arial" charset="0"/>
                <a:ea typeface="ヒラギノ角ゴ Pro W3" charset="0"/>
                <a:cs typeface="Arial" charset="0"/>
              </a:rPr>
              <a:t>Fortalecer el cuidado a la comunidad</a:t>
            </a:r>
            <a:r>
              <a:rPr lang="es-ES" sz="3200" dirty="0" smtClean="0">
                <a:latin typeface="Arial" charset="0"/>
                <a:ea typeface="ヒラギノ角ゴ Pro W3" charset="0"/>
                <a:cs typeface="Arial" charset="0"/>
              </a:rPr>
              <a:t> &amp;</a:t>
            </a:r>
            <a:r>
              <a:rPr lang="es-ES" sz="3200" noProof="0" dirty="0" smtClean="0">
                <a:latin typeface="Arial" charset="0"/>
                <a:ea typeface="ヒラギノ角ゴ Pro W3" charset="0"/>
                <a:cs typeface="Arial" charset="0"/>
              </a:rPr>
              <a:t> la familia</a:t>
            </a:r>
          </a:p>
          <a:p>
            <a:pPr>
              <a:lnSpc>
                <a:spcPct val="90000"/>
              </a:lnSpc>
              <a:spcBef>
                <a:spcPts val="800"/>
              </a:spcBef>
            </a:pPr>
            <a:r>
              <a:rPr lang="es-ES" sz="3200" noProof="0" dirty="0" smtClean="0">
                <a:latin typeface="Arial" charset="0"/>
                <a:ea typeface="ヒラギノ角ゴ Pro W3" charset="0"/>
                <a:cs typeface="Arial" charset="0"/>
              </a:rPr>
              <a:t>Promover el desarrollo </a:t>
            </a:r>
            <a:r>
              <a:rPr lang="es-ES" sz="3200" dirty="0" smtClean="0">
                <a:latin typeface="Arial" charset="0"/>
                <a:ea typeface="ヒラギノ角ゴ Pro W3" charset="0"/>
                <a:cs typeface="Arial" charset="0"/>
              </a:rPr>
              <a:t>holístico positivo</a:t>
            </a:r>
          </a:p>
          <a:p>
            <a:pPr>
              <a:lnSpc>
                <a:spcPct val="90000"/>
              </a:lnSpc>
              <a:spcBef>
                <a:spcPts val="800"/>
              </a:spcBef>
            </a:pPr>
            <a:r>
              <a:rPr lang="es-ES" sz="3200" noProof="0" dirty="0" smtClean="0">
                <a:latin typeface="Arial" charset="0"/>
                <a:ea typeface="ヒラギノ角ゴ Pro W3" charset="0"/>
                <a:cs typeface="Arial" charset="0"/>
              </a:rPr>
              <a:t>Apoyar la participación del niño, niña &amp; joven</a:t>
            </a:r>
          </a:p>
          <a:p>
            <a:pPr>
              <a:lnSpc>
                <a:spcPct val="90000"/>
              </a:lnSpc>
              <a:spcBef>
                <a:spcPts val="800"/>
              </a:spcBef>
            </a:pPr>
            <a:r>
              <a:rPr lang="es-ES" sz="3200" dirty="0" smtClean="0">
                <a:latin typeface="Arial" charset="0"/>
                <a:ea typeface="ヒラギノ角ゴ Pro W3" charset="0"/>
                <a:cs typeface="Arial" charset="0"/>
              </a:rPr>
              <a:t>Mejorar la habilidad de una persona para funcionar bajo estrés</a:t>
            </a:r>
          </a:p>
          <a:p>
            <a:pPr marL="0" indent="0">
              <a:lnSpc>
                <a:spcPct val="90000"/>
              </a:lnSpc>
              <a:spcBef>
                <a:spcPts val="800"/>
              </a:spcBef>
              <a:buNone/>
            </a:pPr>
            <a:r>
              <a:rPr lang="es-ES" sz="3200" dirty="0" smtClean="0">
                <a:latin typeface="Arial" charset="0"/>
                <a:ea typeface="ヒラギノ角ゴ Pro W3" charset="0"/>
                <a:cs typeface="Arial" charset="0"/>
              </a:rPr>
              <a:t>Factores de riesgo</a:t>
            </a:r>
            <a:endParaRPr lang="es-ES" sz="3200" dirty="0" smtClean="0">
              <a:latin typeface="Arial" charset="0"/>
              <a:ea typeface="ヒラギノ角ゴ Pro W3" charset="0"/>
              <a:cs typeface="Arial" charset="0"/>
            </a:endParaRPr>
          </a:p>
          <a:p>
            <a:pPr>
              <a:lnSpc>
                <a:spcPct val="90000"/>
              </a:lnSpc>
              <a:spcBef>
                <a:spcPts val="800"/>
              </a:spcBef>
            </a:pPr>
            <a:r>
              <a:rPr lang="es-ES" sz="3200" dirty="0" smtClean="0">
                <a:latin typeface="Arial" charset="0"/>
                <a:ea typeface="ヒラギノ角ゴ Pro W3" charset="0"/>
                <a:cs typeface="Arial" charset="0"/>
              </a:rPr>
              <a:t>Asegurar un ambiente seguro &amp; estable</a:t>
            </a:r>
          </a:p>
          <a:p>
            <a:pPr>
              <a:lnSpc>
                <a:spcPct val="90000"/>
              </a:lnSpc>
              <a:spcBef>
                <a:spcPts val="800"/>
              </a:spcBef>
            </a:pPr>
            <a:r>
              <a:rPr lang="es-ES" sz="3200" dirty="0" smtClean="0">
                <a:latin typeface="Arial" charset="0"/>
                <a:ea typeface="ヒラギノ角ゴ Pro W3" charset="0"/>
                <a:cs typeface="Arial" charset="0"/>
              </a:rPr>
              <a:t>Desarrollar actividades de concienciación </a:t>
            </a:r>
          </a:p>
          <a:p>
            <a:pPr marL="0" indent="0">
              <a:lnSpc>
                <a:spcPct val="90000"/>
              </a:lnSpc>
              <a:spcBef>
                <a:spcPts val="800"/>
              </a:spcBef>
              <a:buNone/>
            </a:pPr>
            <a:r>
              <a:rPr lang="es-ES" sz="3200" dirty="0" smtClean="0">
                <a:solidFill>
                  <a:schemeClr val="accent1"/>
                </a:solidFill>
                <a:latin typeface="Wingdings"/>
                <a:ea typeface="Wingdings"/>
                <a:cs typeface="Wingdings"/>
                <a:sym typeface="Wingdings"/>
              </a:rPr>
              <a:t></a:t>
            </a:r>
            <a:r>
              <a:rPr lang="es-ES" sz="3200" dirty="0" smtClean="0">
                <a:solidFill>
                  <a:schemeClr val="accent1"/>
                </a:solidFill>
                <a:latin typeface="Arial" charset="0"/>
                <a:ea typeface="ヒラギノ角ゴ Pro W3" charset="0"/>
                <a:cs typeface="Arial" charset="0"/>
                <a:sym typeface="Wingdings"/>
              </a:rPr>
              <a:t> </a:t>
            </a:r>
            <a:r>
              <a:rPr lang="es-ES" sz="3200" dirty="0" smtClean="0">
                <a:latin typeface="Arial" charset="0"/>
                <a:ea typeface="ヒラギノ角ゴ Pro W3" charset="0"/>
                <a:cs typeface="Arial" charset="0"/>
              </a:rPr>
              <a:t>Restauración de prácticas &amp; recursos interrumpidos por la crisis o construir</a:t>
            </a:r>
            <a:r>
              <a:rPr lang="es-ES" sz="3200" dirty="0" smtClean="0">
                <a:latin typeface="Arial" charset="0"/>
                <a:ea typeface="ヒラギノ角ゴ Pro W3" charset="0"/>
                <a:cs typeface="Arial" charset="0"/>
              </a:rPr>
              <a:t>los mejor</a:t>
            </a:r>
            <a:endParaRPr lang="es-ES" sz="3200" dirty="0">
              <a:latin typeface="Arial" charset="0"/>
              <a:ea typeface="ヒラギノ角ゴ Pro W3" charset="0"/>
              <a:cs typeface="Arial" charset="0"/>
            </a:endParaRPr>
          </a:p>
        </p:txBody>
      </p:sp>
    </p:spTree>
    <p:extLst>
      <p:ext uri="{BB962C8B-B14F-4D97-AF65-F5344CB8AC3E}">
        <p14:creationId xmlns:p14="http://schemas.microsoft.com/office/powerpoint/2010/main" val="3167134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11-12 at 16.55.13.png"/>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6115050" y="3695700"/>
            <a:ext cx="2501900" cy="2705100"/>
          </a:xfrm>
          <a:prstGeom prst="rect">
            <a:avLst/>
          </a:prstGeom>
        </p:spPr>
      </p:pic>
      <p:sp>
        <p:nvSpPr>
          <p:cNvPr id="3" name="Content Placeholder 2"/>
          <p:cNvSpPr>
            <a:spLocks noGrp="1"/>
          </p:cNvSpPr>
          <p:nvPr>
            <p:ph idx="1"/>
          </p:nvPr>
        </p:nvSpPr>
        <p:spPr/>
        <p:txBody>
          <a:bodyPr>
            <a:normAutofit lnSpcReduction="10000"/>
          </a:bodyPr>
          <a:lstStyle/>
          <a:p>
            <a:pPr>
              <a:lnSpc>
                <a:spcPct val="110000"/>
              </a:lnSpc>
              <a:spcBef>
                <a:spcPts val="200"/>
              </a:spcBef>
            </a:pPr>
            <a:r>
              <a:rPr lang="es-ES" sz="2500" b="1" dirty="0" smtClean="0"/>
              <a:t>Si estas contento y lo sabes, </a:t>
            </a:r>
            <a:r>
              <a:rPr lang="es-ES" sz="2500" b="1" dirty="0" smtClean="0"/>
              <a:t>da palmaditas. </a:t>
            </a:r>
            <a:r>
              <a:rPr lang="es-ES" sz="2500" b="1" dirty="0" smtClean="0"/>
              <a:t> </a:t>
            </a:r>
            <a:r>
              <a:rPr lang="es-ES" sz="2500" i="1" dirty="0" err="1" smtClean="0"/>
              <a:t>Clap</a:t>
            </a:r>
            <a:r>
              <a:rPr lang="es-ES" sz="2500" i="1" dirty="0" smtClean="0"/>
              <a:t>, </a:t>
            </a:r>
            <a:r>
              <a:rPr lang="es-ES" sz="2500" i="1" dirty="0" err="1" smtClean="0"/>
              <a:t>Clap</a:t>
            </a:r>
            <a:r>
              <a:rPr lang="es-ES" sz="2500" i="1" dirty="0" smtClean="0"/>
              <a:t>.</a:t>
            </a:r>
            <a:r>
              <a:rPr lang="es-ES" sz="2500" b="1" dirty="0" smtClean="0"/>
              <a:t> </a:t>
            </a:r>
            <a:br>
              <a:rPr lang="es-ES" sz="2500" b="1" dirty="0" smtClean="0"/>
            </a:br>
            <a:r>
              <a:rPr lang="es-ES" sz="2500" b="1" dirty="0" smtClean="0"/>
              <a:t>Si estas contento y lo sabes, da palmaditas.  </a:t>
            </a:r>
            <a:r>
              <a:rPr lang="es-ES" sz="2500" i="1" dirty="0" err="1" smtClean="0"/>
              <a:t>Clap</a:t>
            </a:r>
            <a:r>
              <a:rPr lang="es-ES" sz="2500" i="1" dirty="0" smtClean="0"/>
              <a:t>, </a:t>
            </a:r>
            <a:r>
              <a:rPr lang="es-ES" sz="2500" i="1" dirty="0" err="1" smtClean="0"/>
              <a:t>Clap</a:t>
            </a:r>
            <a:r>
              <a:rPr lang="es-ES" sz="2500" i="1" dirty="0" smtClean="0"/>
              <a:t>..</a:t>
            </a:r>
            <a:r>
              <a:rPr lang="es-ES" sz="2500" b="1" dirty="0" smtClean="0"/>
              <a:t/>
            </a:r>
            <a:br>
              <a:rPr lang="es-ES" sz="2500" b="1" dirty="0" smtClean="0"/>
            </a:br>
            <a:r>
              <a:rPr lang="es-ES" sz="2500" b="1" dirty="0" smtClean="0"/>
              <a:t>Si estas contento y lo sabes y realmente quieres mostrarlo, da palmaditas, </a:t>
            </a:r>
            <a:r>
              <a:rPr lang="es-ES" sz="2500" i="1" dirty="0" err="1" smtClean="0"/>
              <a:t>Clap</a:t>
            </a:r>
            <a:r>
              <a:rPr lang="es-ES" sz="2500" i="1" dirty="0" smtClean="0"/>
              <a:t>, </a:t>
            </a:r>
            <a:r>
              <a:rPr lang="es-ES" sz="2500" i="1" dirty="0" err="1" smtClean="0"/>
              <a:t>Clap</a:t>
            </a:r>
            <a:r>
              <a:rPr lang="es-ES" sz="2500" i="1" dirty="0" smtClean="0"/>
              <a:t>.</a:t>
            </a:r>
          </a:p>
          <a:p>
            <a:pPr>
              <a:lnSpc>
                <a:spcPct val="110000"/>
              </a:lnSpc>
              <a:spcBef>
                <a:spcPts val="200"/>
              </a:spcBef>
            </a:pPr>
            <a:r>
              <a:rPr lang="es-ES" sz="2800" b="1" dirty="0" smtClean="0"/>
              <a:t>... </a:t>
            </a:r>
            <a:r>
              <a:rPr lang="es-ES" sz="2800" b="1" dirty="0" smtClean="0"/>
              <a:t>Zapatee el piso</a:t>
            </a:r>
            <a:r>
              <a:rPr lang="es-ES" sz="2800" b="1" dirty="0" smtClean="0"/>
              <a:t>. </a:t>
            </a:r>
            <a:r>
              <a:rPr lang="es-ES" sz="2800" i="1" dirty="0" err="1" smtClean="0"/>
              <a:t>Stamp</a:t>
            </a:r>
            <a:r>
              <a:rPr lang="es-ES" sz="2800" i="1" dirty="0" smtClean="0"/>
              <a:t> </a:t>
            </a:r>
            <a:r>
              <a:rPr lang="es-ES" sz="2800" i="1" dirty="0" err="1" smtClean="0"/>
              <a:t>stamp</a:t>
            </a:r>
            <a:endParaRPr lang="es-ES" sz="2800" i="1" dirty="0" smtClean="0"/>
          </a:p>
          <a:p>
            <a:pPr>
              <a:lnSpc>
                <a:spcPct val="110000"/>
              </a:lnSpc>
              <a:spcBef>
                <a:spcPts val="200"/>
              </a:spcBef>
            </a:pPr>
            <a:r>
              <a:rPr lang="es-ES" sz="2800" b="1" dirty="0" smtClean="0"/>
              <a:t>... </a:t>
            </a:r>
            <a:r>
              <a:rPr lang="es-ES" sz="2800" b="1" dirty="0" smtClean="0"/>
              <a:t>Grite Hurra</a:t>
            </a:r>
            <a:r>
              <a:rPr lang="es-ES" sz="2800" b="1" dirty="0" smtClean="0"/>
              <a:t>. </a:t>
            </a:r>
            <a:r>
              <a:rPr lang="es-ES" sz="2800" i="1" dirty="0" smtClean="0"/>
              <a:t>Hurra</a:t>
            </a:r>
          </a:p>
          <a:p>
            <a:pPr>
              <a:lnSpc>
                <a:spcPct val="110000"/>
              </a:lnSpc>
              <a:spcBef>
                <a:spcPts val="200"/>
              </a:spcBef>
            </a:pPr>
            <a:r>
              <a:rPr lang="es-ES" sz="2800" b="1" dirty="0" smtClean="0"/>
              <a:t>... </a:t>
            </a:r>
            <a:r>
              <a:rPr lang="es-ES" sz="2800" b="1" dirty="0" smtClean="0"/>
              <a:t>Haga los tres</a:t>
            </a:r>
            <a:r>
              <a:rPr lang="es-ES" sz="2800" b="1" dirty="0" smtClean="0"/>
              <a:t>. </a:t>
            </a:r>
            <a:r>
              <a:rPr lang="es-ES" sz="2800" i="1" dirty="0" err="1" smtClean="0"/>
              <a:t>Clap</a:t>
            </a:r>
            <a:r>
              <a:rPr lang="es-ES" sz="2800" i="1" dirty="0" smtClean="0"/>
              <a:t> </a:t>
            </a:r>
            <a:r>
              <a:rPr lang="es-ES" sz="2800" i="1" dirty="0" err="1" smtClean="0"/>
              <a:t>clap</a:t>
            </a:r>
            <a:r>
              <a:rPr lang="es-ES" sz="2800" i="1" dirty="0" smtClean="0"/>
              <a:t>. </a:t>
            </a:r>
            <a:r>
              <a:rPr lang="es-ES" sz="2800" i="1" dirty="0" err="1" smtClean="0"/>
              <a:t>Stamp</a:t>
            </a:r>
            <a:r>
              <a:rPr lang="es-ES" sz="2800" i="1" dirty="0" smtClean="0"/>
              <a:t> </a:t>
            </a:r>
            <a:r>
              <a:rPr lang="es-ES" sz="2800" i="1" dirty="0" err="1" smtClean="0"/>
              <a:t>stamp</a:t>
            </a:r>
            <a:r>
              <a:rPr lang="es-ES" sz="2800" i="1" dirty="0" smtClean="0"/>
              <a:t>. Hurra</a:t>
            </a:r>
          </a:p>
          <a:p>
            <a:pPr>
              <a:lnSpc>
                <a:spcPct val="110000"/>
              </a:lnSpc>
              <a:spcBef>
                <a:spcPts val="200"/>
              </a:spcBef>
            </a:pPr>
            <a:endParaRPr lang="en-US" sz="2800" i="1" dirty="0"/>
          </a:p>
          <a:p>
            <a:pPr>
              <a:lnSpc>
                <a:spcPct val="110000"/>
              </a:lnSpc>
              <a:spcBef>
                <a:spcPts val="200"/>
              </a:spcBef>
            </a:pPr>
            <a:endParaRPr lang="en-US" sz="2800" b="1" dirty="0" smtClean="0"/>
          </a:p>
          <a:p>
            <a:endParaRPr lang="en-US" sz="2500" dirty="0"/>
          </a:p>
          <a:p>
            <a:endParaRPr lang="en-US" dirty="0"/>
          </a:p>
        </p:txBody>
      </p:sp>
      <p:sp>
        <p:nvSpPr>
          <p:cNvPr id="4" name="Title 1"/>
          <p:cNvSpPr>
            <a:spLocks noGrp="1"/>
          </p:cNvSpPr>
          <p:nvPr>
            <p:ph type="title"/>
          </p:nvPr>
        </p:nvSpPr>
        <p:spPr/>
        <p:txBody>
          <a:bodyPr/>
          <a:lstStyle/>
          <a:p>
            <a:r>
              <a:rPr lang="es-ES" smtClean="0"/>
              <a:t>Si estas contento y lo sabes...</a:t>
            </a:r>
            <a:endParaRPr lang="es-ES"/>
          </a:p>
        </p:txBody>
      </p:sp>
    </p:spTree>
    <p:extLst>
      <p:ext uri="{BB962C8B-B14F-4D97-AF65-F5344CB8AC3E}">
        <p14:creationId xmlns:p14="http://schemas.microsoft.com/office/powerpoint/2010/main" val="2869090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bwMode="auto">
          <a:xfrm>
            <a:off x="389466" y="295833"/>
            <a:ext cx="8398933"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0000"/>
          </a:bodyPr>
          <a:lstStyle/>
          <a:p>
            <a:r>
              <a:rPr lang="es-ES" sz="3100" smtClean="0">
                <a:solidFill>
                  <a:srgbClr val="FF0000"/>
                </a:solidFill>
                <a:latin typeface="Arial"/>
                <a:ea typeface="ヒラギノ角ゴ Pro W3" charset="0"/>
                <a:cs typeface="Arial"/>
              </a:rPr>
              <a:t>Cómo</a:t>
            </a:r>
            <a:r>
              <a:rPr lang="es-ES" sz="3100" noProof="0" smtClean="0">
                <a:solidFill>
                  <a:schemeClr val="bg1"/>
                </a:solidFill>
                <a:latin typeface="Arial"/>
                <a:ea typeface="ヒラギノ角ゴ Pro W3" charset="0"/>
                <a:cs typeface="Arial"/>
              </a:rPr>
              <a:t> </a:t>
            </a:r>
            <a:r>
              <a:rPr lang="es-ES" sz="3100" smtClean="0">
                <a:latin typeface="Arial"/>
                <a:ea typeface="ヒラギノ角ゴ Pro W3" charset="0"/>
                <a:cs typeface="Arial"/>
              </a:rPr>
              <a:t>podemos reducir los factores de riesgo &amp; fortalecer los factores de protección</a:t>
            </a:r>
            <a:r>
              <a:rPr lang="es-ES" sz="4000" smtClean="0">
                <a:latin typeface="Arial"/>
                <a:ea typeface="ヒラギノ角ゴ Pro W3" charset="0"/>
                <a:cs typeface="Arial"/>
              </a:rPr>
              <a:t>:</a:t>
            </a:r>
            <a:endParaRPr lang="es-ES" b="1" noProof="0" dirty="0">
              <a:solidFill>
                <a:srgbClr val="0070C0"/>
              </a:solidFill>
              <a:latin typeface="Calibri" charset="0"/>
              <a:ea typeface="ヒラギノ角ゴ Pro W3" charset="0"/>
              <a:cs typeface="ヒラギノ角ゴ Pro W3" charset="0"/>
            </a:endParaRPr>
          </a:p>
        </p:txBody>
      </p:sp>
      <p:sp>
        <p:nvSpPr>
          <p:cNvPr id="44034"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marL="0" indent="0">
              <a:lnSpc>
                <a:spcPct val="90000"/>
              </a:lnSpc>
              <a:spcBef>
                <a:spcPts val="200"/>
              </a:spcBef>
              <a:buNone/>
            </a:pPr>
            <a:r>
              <a:rPr lang="es-ES" sz="2800" b="1" dirty="0" smtClean="0">
                <a:solidFill>
                  <a:srgbClr val="0070C0"/>
                </a:solidFill>
                <a:latin typeface="Arial"/>
                <a:ea typeface="ヒラギノ角ゴ Pro W3" charset="0"/>
                <a:cs typeface="Arial"/>
              </a:rPr>
              <a:t>Reestableciendo…</a:t>
            </a:r>
            <a:endParaRPr lang="es-ES" sz="2800" noProof="0" dirty="0" smtClean="0">
              <a:latin typeface="Arial"/>
              <a:ea typeface="ヒラギノ角ゴ Pro W3" charset="0"/>
              <a:cs typeface="Arial"/>
            </a:endParaRPr>
          </a:p>
          <a:p>
            <a:pPr>
              <a:lnSpc>
                <a:spcPct val="90000"/>
              </a:lnSpc>
              <a:spcBef>
                <a:spcPts val="200"/>
              </a:spcBef>
            </a:pPr>
            <a:r>
              <a:rPr lang="es-ES" sz="2800" dirty="0" smtClean="0">
                <a:latin typeface="Arial" charset="0"/>
                <a:ea typeface="ヒラギノ角ゴ Pro W3" charset="0"/>
                <a:cs typeface="Arial" charset="0"/>
              </a:rPr>
              <a:t>El sentimiento de pertenencia</a:t>
            </a:r>
          </a:p>
          <a:p>
            <a:pPr>
              <a:lnSpc>
                <a:spcPct val="90000"/>
              </a:lnSpc>
              <a:spcBef>
                <a:spcPts val="200"/>
              </a:spcBef>
            </a:pPr>
            <a:r>
              <a:rPr lang="es-ES" sz="2800" noProof="0" dirty="0" smtClean="0">
                <a:latin typeface="Arial" charset="0"/>
                <a:ea typeface="ヒラギノ角ゴ Pro W3" charset="0"/>
                <a:cs typeface="Arial" charset="0"/>
              </a:rPr>
              <a:t>Un lugar seguro para estar</a:t>
            </a:r>
          </a:p>
          <a:p>
            <a:pPr>
              <a:lnSpc>
                <a:spcPct val="90000"/>
              </a:lnSpc>
              <a:spcBef>
                <a:spcPts val="200"/>
              </a:spcBef>
            </a:pPr>
            <a:r>
              <a:rPr lang="es-ES" sz="2800" dirty="0" smtClean="0">
                <a:latin typeface="Arial" charset="0"/>
                <a:ea typeface="ヒラギノ角ゴ Pro W3" charset="0"/>
                <a:cs typeface="Arial" charset="0"/>
              </a:rPr>
              <a:t>La relación con amigos &amp; familia</a:t>
            </a:r>
          </a:p>
          <a:p>
            <a:pPr>
              <a:lnSpc>
                <a:spcPct val="90000"/>
              </a:lnSpc>
              <a:spcBef>
                <a:spcPts val="200"/>
              </a:spcBef>
            </a:pPr>
            <a:r>
              <a:rPr lang="es-ES" sz="2800" noProof="0" dirty="0" smtClean="0">
                <a:latin typeface="Arial" charset="0"/>
                <a:ea typeface="ヒラギノ角ゴ Pro W3" charset="0"/>
                <a:cs typeface="Arial" charset="0"/>
              </a:rPr>
              <a:t>Apegos personales</a:t>
            </a:r>
          </a:p>
          <a:p>
            <a:pPr>
              <a:lnSpc>
                <a:spcPct val="90000"/>
              </a:lnSpc>
              <a:spcBef>
                <a:spcPts val="200"/>
              </a:spcBef>
            </a:pPr>
            <a:r>
              <a:rPr lang="es-ES" sz="2800" dirty="0" smtClean="0">
                <a:latin typeface="Arial" charset="0"/>
                <a:ea typeface="ヒラギノ角ゴ Pro W3" charset="0"/>
                <a:cs typeface="Arial" charset="0"/>
              </a:rPr>
              <a:t>La estimulación intelectual</a:t>
            </a:r>
          </a:p>
          <a:p>
            <a:pPr>
              <a:lnSpc>
                <a:spcPct val="90000"/>
              </a:lnSpc>
              <a:spcBef>
                <a:spcPts val="200"/>
              </a:spcBef>
            </a:pPr>
            <a:r>
              <a:rPr lang="es-ES" sz="2800" dirty="0" smtClean="0">
                <a:latin typeface="Arial" charset="0"/>
                <a:ea typeface="ヒラギノ角ゴ Pro W3" charset="0"/>
                <a:cs typeface="Arial" charset="0"/>
              </a:rPr>
              <a:t>La rutina normal / vida diaria</a:t>
            </a:r>
          </a:p>
          <a:p>
            <a:pPr>
              <a:lnSpc>
                <a:spcPct val="90000"/>
              </a:lnSpc>
              <a:spcBef>
                <a:spcPts val="200"/>
              </a:spcBef>
            </a:pPr>
            <a:r>
              <a:rPr lang="es-ES" sz="2800" noProof="0" dirty="0" smtClean="0">
                <a:latin typeface="Arial" charset="0"/>
                <a:ea typeface="ヒラギノ角ゴ Pro W3" charset="0"/>
                <a:cs typeface="Arial" charset="0"/>
              </a:rPr>
              <a:t>El sentido de control sobre</a:t>
            </a:r>
            <a:r>
              <a:rPr lang="es-ES" sz="2800" dirty="0" smtClean="0">
                <a:latin typeface="Arial" charset="0"/>
                <a:ea typeface="ヒラギノ角ゴ Pro W3" charset="0"/>
                <a:cs typeface="Arial" charset="0"/>
              </a:rPr>
              <a:t> la vida de una persona</a:t>
            </a:r>
          </a:p>
          <a:p>
            <a:pPr>
              <a:lnSpc>
                <a:spcPct val="90000"/>
              </a:lnSpc>
              <a:spcBef>
                <a:spcPts val="200"/>
              </a:spcBef>
            </a:pPr>
            <a:r>
              <a:rPr lang="es-ES" sz="2800" noProof="0" dirty="0" smtClean="0">
                <a:latin typeface="Arial" charset="0"/>
                <a:ea typeface="ヒラギノ角ゴ Pro W3" charset="0"/>
                <a:cs typeface="Arial" charset="0"/>
              </a:rPr>
              <a:t>La oportunidad de expresar dolor &amp; emociones</a:t>
            </a:r>
          </a:p>
          <a:p>
            <a:pPr>
              <a:spcBef>
                <a:spcPts val="200"/>
              </a:spcBef>
            </a:pPr>
            <a:endParaRPr lang="en-GB" noProof="0" dirty="0">
              <a:latin typeface="Univers 45 Light" charset="0"/>
              <a:ea typeface="ヒラギノ角ゴ Pro W3" charset="0"/>
            </a:endParaRPr>
          </a:p>
        </p:txBody>
      </p:sp>
    </p:spTree>
    <p:extLst>
      <p:ext uri="{BB962C8B-B14F-4D97-AF65-F5344CB8AC3E}">
        <p14:creationId xmlns:p14="http://schemas.microsoft.com/office/powerpoint/2010/main" val="36838088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bwMode="auto">
          <a:xfrm>
            <a:off x="228600" y="186263"/>
            <a:ext cx="8712200" cy="1295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chorCtr="0">
            <a:normAutofit/>
          </a:bodyPr>
          <a:lstStyle/>
          <a:p>
            <a:r>
              <a:rPr lang="es-ES" smtClean="0"/>
              <a:t>Estrategias para fortalecer el bienestar psicosocial, continuación…</a:t>
            </a:r>
            <a:endParaRPr lang="es-ES" dirty="0"/>
          </a:p>
        </p:txBody>
      </p:sp>
      <p:sp>
        <p:nvSpPr>
          <p:cNvPr id="52226" name="Rectangle 3"/>
          <p:cNvSpPr>
            <a:spLocks noGrp="1" noChangeArrowheads="1"/>
          </p:cNvSpPr>
          <p:nvPr>
            <p:ph type="body" idx="1"/>
          </p:nvPr>
        </p:nvSpPr>
        <p:spPr bwMode="auto">
          <a:xfrm>
            <a:off x="579967" y="1790700"/>
            <a:ext cx="7984067" cy="47201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spcBef>
                <a:spcPts val="800"/>
              </a:spcBef>
              <a:defRPr/>
            </a:pPr>
            <a:r>
              <a:rPr lang="es-ES" sz="2800" noProof="0" dirty="0" smtClean="0">
                <a:latin typeface="Arial"/>
                <a:ea typeface="ヒラギノ角ゴ Pro W3" charset="0"/>
                <a:cs typeface="Arial"/>
              </a:rPr>
              <a:t>Movilizando el sistema de apoyo a niños y niñas</a:t>
            </a:r>
          </a:p>
          <a:p>
            <a:pPr>
              <a:spcBef>
                <a:spcPts val="800"/>
              </a:spcBef>
              <a:defRPr/>
            </a:pPr>
            <a:r>
              <a:rPr lang="es-ES" sz="2800" dirty="0" smtClean="0">
                <a:latin typeface="Arial"/>
                <a:ea typeface="ヒラギノ角ゴ Pro W3" charset="0"/>
                <a:cs typeface="Arial"/>
              </a:rPr>
              <a:t>Oportunidades para que los niños/niñas se expresen</a:t>
            </a:r>
          </a:p>
          <a:p>
            <a:pPr>
              <a:spcBef>
                <a:spcPts val="800"/>
              </a:spcBef>
              <a:defRPr/>
            </a:pPr>
            <a:r>
              <a:rPr lang="es-ES" sz="2800" noProof="0" dirty="0" smtClean="0">
                <a:latin typeface="Arial"/>
                <a:ea typeface="ヒラギノ角ゴ Pro W3" charset="0"/>
                <a:cs typeface="Arial"/>
              </a:rPr>
              <a:t>Habilitarlos para </a:t>
            </a:r>
            <a:r>
              <a:rPr lang="es-ES" sz="2800" noProof="0" dirty="0" err="1" smtClean="0">
                <a:latin typeface="Arial"/>
                <a:ea typeface="ヒラギノ角ゴ Pro W3" charset="0"/>
                <a:cs typeface="Arial"/>
              </a:rPr>
              <a:t>particiar</a:t>
            </a:r>
            <a:r>
              <a:rPr lang="es-ES" sz="2800" noProof="0" dirty="0" smtClean="0">
                <a:latin typeface="Arial"/>
                <a:ea typeface="ヒラギノ角ゴ Pro W3" charset="0"/>
                <a:cs typeface="Arial"/>
              </a:rPr>
              <a:t> en &amp; contribuir a la comunidad &amp; ayudar a construir un futuro más positivo</a:t>
            </a:r>
            <a:endParaRPr lang="es-ES" altLang="ja-JP" sz="2800" noProof="0" dirty="0" smtClean="0">
              <a:latin typeface="Arial"/>
              <a:ea typeface="ヒラギノ角ゴ Pro W3" charset="0"/>
              <a:cs typeface="Arial"/>
            </a:endParaRPr>
          </a:p>
          <a:p>
            <a:pPr>
              <a:spcBef>
                <a:spcPts val="800"/>
              </a:spcBef>
              <a:defRPr/>
            </a:pPr>
            <a:r>
              <a:rPr lang="es-ES" sz="2800" dirty="0" smtClean="0">
                <a:latin typeface="Arial"/>
                <a:ea typeface="ヒラギノ角ゴ Pro W3" charset="0"/>
                <a:cs typeface="Arial"/>
              </a:rPr>
              <a:t>Fortalecer as habilidades de vida/subsistencia  de los niños/niñas</a:t>
            </a:r>
            <a:r>
              <a:rPr lang="es-ES" altLang="ja-JP" sz="2800" noProof="0" dirty="0" smtClean="0">
                <a:latin typeface="Arial"/>
                <a:ea typeface="ヒラギノ角ゴ Pro W3" charset="0"/>
                <a:cs typeface="Arial"/>
              </a:rPr>
              <a:t> </a:t>
            </a:r>
          </a:p>
          <a:p>
            <a:pPr>
              <a:spcBef>
                <a:spcPts val="800"/>
              </a:spcBef>
              <a:defRPr/>
            </a:pPr>
            <a:r>
              <a:rPr lang="es-ES" sz="2800" noProof="0" dirty="0" smtClean="0">
                <a:latin typeface="Arial"/>
                <a:ea typeface="ヒラギノ角ゴ Pro W3" charset="0"/>
                <a:cs typeface="Arial"/>
              </a:rPr>
              <a:t>Proveer apoyo a los cuidadores</a:t>
            </a:r>
            <a:endParaRPr lang="es-ES" sz="2800" noProof="0" dirty="0">
              <a:latin typeface="Arial"/>
              <a:ea typeface="ヒラギノ角ゴ Pro W3" charset="0"/>
              <a:cs typeface="Arial"/>
            </a:endParaRPr>
          </a:p>
        </p:txBody>
      </p:sp>
    </p:spTree>
    <p:extLst>
      <p:ext uri="{BB962C8B-B14F-4D97-AF65-F5344CB8AC3E}">
        <p14:creationId xmlns:p14="http://schemas.microsoft.com/office/powerpoint/2010/main" val="284720327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chorCtr="0">
            <a:normAutofit/>
          </a:bodyPr>
          <a:lstStyle/>
          <a:p>
            <a:r>
              <a:rPr lang="es-ES" dirty="0" smtClean="0"/>
              <a:t>Levántate y baila…</a:t>
            </a:r>
            <a:endParaRPr lang="es-ES" dirty="0"/>
          </a:p>
        </p:txBody>
      </p:sp>
      <p:pic>
        <p:nvPicPr>
          <p:cNvPr id="56322" name="Picture 3" descr="children-dancing.jpg"/>
          <p:cNvPicPr>
            <a:picLocks noChangeAspect="1"/>
          </p:cNvPicPr>
          <p:nvPr/>
        </p:nvPicPr>
        <p:blipFill rotWithShape="1">
          <a:blip r:embed="rId3" cstate="print">
            <a:extLst>
              <a:ext uri="{28A0092B-C50C-407E-A947-70E740481C1C}">
                <a14:useLocalDpi xmlns:a14="http://schemas.microsoft.com/office/drawing/2010/main" val="0"/>
              </a:ext>
            </a:extLst>
          </a:blip>
          <a:srcRect l="3385" r="2421"/>
          <a:stretch/>
        </p:blipFill>
        <p:spPr bwMode="auto">
          <a:xfrm>
            <a:off x="2091267" y="1769530"/>
            <a:ext cx="4961466"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488210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err="1" smtClean="0"/>
              <a:t>Planificación</a:t>
            </a:r>
            <a:r>
              <a:rPr lang="en-US" dirty="0" smtClean="0"/>
              <a:t> de </a:t>
            </a:r>
            <a:r>
              <a:rPr lang="en-US" dirty="0" err="1" smtClean="0"/>
              <a:t>Progamas</a:t>
            </a:r>
            <a:r>
              <a:rPr lang="en-US" dirty="0" smtClean="0"/>
              <a:t> de </a:t>
            </a:r>
            <a:r>
              <a:rPr lang="en-US" dirty="0" err="1" smtClean="0"/>
              <a:t>Apoyo</a:t>
            </a:r>
            <a:r>
              <a:rPr lang="en-US" dirty="0" smtClean="0"/>
              <a:t> </a:t>
            </a:r>
            <a:r>
              <a:rPr lang="en-US" dirty="0" err="1" smtClean="0"/>
              <a:t>Psicosocial</a:t>
            </a:r>
            <a:r>
              <a:rPr lang="en-US" dirty="0" smtClean="0"/>
              <a:t/>
            </a:r>
            <a:br>
              <a:rPr lang="en-US" dirty="0" smtClean="0"/>
            </a:b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882388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Content Placeholder 1" descr="PSS Triangle.png"/>
          <p:cNvPicPr>
            <a:picLocks noGrp="1" noChangeAspect="1"/>
          </p:cNvPicPr>
          <p:nvPr>
            <p:ph/>
          </p:nvPr>
        </p:nvPicPr>
        <p:blipFill>
          <a:blip r:embed="rId3" cstate="email">
            <a:extLst>
              <a:ext uri="{28A0092B-C50C-407E-A947-70E740481C1C}">
                <a14:useLocalDpi xmlns:a14="http://schemas.microsoft.com/office/drawing/2010/main" val="0"/>
              </a:ext>
            </a:extLst>
          </a:blip>
          <a:srcRect l="17091" t="18477" r="17041" b="15411"/>
          <a:stretch>
            <a:fillRect/>
          </a:stretch>
        </p:blipFill>
        <p:spPr bwMode="auto">
          <a:xfrm>
            <a:off x="228600" y="1828800"/>
            <a:ext cx="63754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a:stCxn id="4" idx="1"/>
          </p:cNvCxnSpPr>
          <p:nvPr/>
        </p:nvCxnSpPr>
        <p:spPr bwMode="auto">
          <a:xfrm flipH="1">
            <a:off x="3657600" y="1981200"/>
            <a:ext cx="533400" cy="457200"/>
          </a:xfrm>
          <a:prstGeom prst="straightConnector1">
            <a:avLst/>
          </a:prstGeom>
          <a:solidFill>
            <a:schemeClr val="bg1"/>
          </a:solidFill>
          <a:ln w="9525" cap="flat" cmpd="sng" algn="ctr">
            <a:solidFill>
              <a:srgbClr val="FF7F01"/>
            </a:solidFill>
            <a:prstDash val="solid"/>
            <a:round/>
            <a:headEnd type="none" w="med" len="med"/>
            <a:tailEnd type="arrow"/>
          </a:ln>
          <a:effectLst>
            <a:glow rad="88900">
              <a:schemeClr val="bg1">
                <a:alpha val="75000"/>
              </a:schemeClr>
            </a:glow>
          </a:effectLst>
        </p:spPr>
      </p:cxnSp>
      <p:cxnSp>
        <p:nvCxnSpPr>
          <p:cNvPr id="18" name="Straight Arrow Connector 17"/>
          <p:cNvCxnSpPr/>
          <p:nvPr/>
        </p:nvCxnSpPr>
        <p:spPr bwMode="auto">
          <a:xfrm flipH="1">
            <a:off x="4800600" y="4419600"/>
            <a:ext cx="533400" cy="228600"/>
          </a:xfrm>
          <a:prstGeom prst="straightConnector1">
            <a:avLst/>
          </a:prstGeom>
          <a:solidFill>
            <a:schemeClr val="bg1"/>
          </a:solidFill>
          <a:ln w="9525" cap="flat" cmpd="sng" algn="ctr">
            <a:solidFill>
              <a:srgbClr val="FF7F01"/>
            </a:solidFill>
            <a:prstDash val="solid"/>
            <a:round/>
            <a:headEnd type="none" w="med" len="med"/>
            <a:tailEnd type="arrow"/>
          </a:ln>
          <a:effectLst>
            <a:glow rad="88900">
              <a:schemeClr val="bg1">
                <a:alpha val="75000"/>
              </a:schemeClr>
            </a:glow>
          </a:effectLst>
        </p:spPr>
      </p:cxnSp>
      <p:cxnSp>
        <p:nvCxnSpPr>
          <p:cNvPr id="16" name="Straight Arrow Connector 15"/>
          <p:cNvCxnSpPr>
            <a:stCxn id="7" idx="1"/>
          </p:cNvCxnSpPr>
          <p:nvPr/>
        </p:nvCxnSpPr>
        <p:spPr bwMode="auto">
          <a:xfrm flipH="1" flipV="1">
            <a:off x="4800600" y="5808133"/>
            <a:ext cx="533400" cy="190500"/>
          </a:xfrm>
          <a:prstGeom prst="straightConnector1">
            <a:avLst/>
          </a:prstGeom>
          <a:solidFill>
            <a:schemeClr val="bg1"/>
          </a:solidFill>
          <a:ln w="9525" cap="flat" cmpd="sng" algn="ctr">
            <a:solidFill>
              <a:srgbClr val="FF7F01"/>
            </a:solidFill>
            <a:prstDash val="solid"/>
            <a:round/>
            <a:headEnd type="none" w="med" len="med"/>
            <a:tailEnd type="arrow"/>
          </a:ln>
          <a:effectLst>
            <a:glow rad="88900">
              <a:schemeClr val="bg1">
                <a:alpha val="75000"/>
              </a:schemeClr>
            </a:glow>
          </a:effectLst>
        </p:spPr>
      </p:cxnSp>
      <p:cxnSp>
        <p:nvCxnSpPr>
          <p:cNvPr id="13" name="Straight Arrow Connector 12"/>
          <p:cNvCxnSpPr>
            <a:stCxn id="9" idx="1"/>
          </p:cNvCxnSpPr>
          <p:nvPr/>
        </p:nvCxnSpPr>
        <p:spPr bwMode="auto">
          <a:xfrm flipH="1">
            <a:off x="4191000" y="3412066"/>
            <a:ext cx="533400" cy="127001"/>
          </a:xfrm>
          <a:prstGeom prst="straightConnector1">
            <a:avLst/>
          </a:prstGeom>
          <a:solidFill>
            <a:schemeClr val="bg1"/>
          </a:solidFill>
          <a:ln w="9525" cap="flat" cmpd="sng" algn="ctr">
            <a:solidFill>
              <a:srgbClr val="FF7F01"/>
            </a:solidFill>
            <a:prstDash val="solid"/>
            <a:round/>
            <a:headEnd type="none" w="med" len="med"/>
            <a:tailEnd type="arrow"/>
          </a:ln>
          <a:effectLst>
            <a:glow rad="88900">
              <a:schemeClr val="bg1">
                <a:alpha val="75000"/>
              </a:schemeClr>
            </a:glow>
          </a:effectLst>
        </p:spPr>
      </p:cxnSp>
      <p:sp>
        <p:nvSpPr>
          <p:cNvPr id="60423" name="Rectangle 2"/>
          <p:cNvSpPr txBox="1">
            <a:spLocks noChangeArrowheads="1"/>
          </p:cNvSpPr>
          <p:nvPr/>
        </p:nvSpPr>
        <p:spPr bwMode="auto">
          <a:xfrm>
            <a:off x="0" y="152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spcBef>
                <a:spcPct val="20000"/>
              </a:spcBef>
            </a:pPr>
            <a:r>
              <a:rPr lang="es-ES" sz="3200" b="1" dirty="0" smtClean="0">
                <a:solidFill>
                  <a:schemeClr val="bg1"/>
                </a:solidFill>
                <a:latin typeface="SC Alex Bold" charset="0"/>
              </a:rPr>
              <a:t>Pirámide de intervención para la salud mental &amp; apoyo psicosocial en emergencias</a:t>
            </a:r>
            <a:endParaRPr lang="es-ES" sz="3200" b="1" dirty="0">
              <a:solidFill>
                <a:schemeClr val="bg1"/>
              </a:solidFill>
              <a:latin typeface="SC Alex Bold" charset="0"/>
            </a:endParaRPr>
          </a:p>
        </p:txBody>
      </p:sp>
      <p:sp>
        <p:nvSpPr>
          <p:cNvPr id="4" name="Round Single Corner Rectangle 3"/>
          <p:cNvSpPr/>
          <p:nvPr/>
        </p:nvSpPr>
        <p:spPr bwMode="auto">
          <a:xfrm>
            <a:off x="4191000" y="1295400"/>
            <a:ext cx="4495800" cy="1371600"/>
          </a:xfrm>
          <a:prstGeom prst="round1Rect">
            <a:avLst/>
          </a:prstGeom>
          <a:ln>
            <a:solidFill>
              <a:srgbClr val="FF66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defRPr/>
            </a:pPr>
            <a:r>
              <a:rPr lang="es-ES" smtClean="0">
                <a:solidFill>
                  <a:srgbClr val="FF6600"/>
                </a:solidFill>
                <a:latin typeface="Arial" charset="0"/>
              </a:rPr>
              <a:t>Niños/niñas que pueden ocasionarse daño a ellos mismos o a otros, aquellos </a:t>
            </a:r>
            <a:r>
              <a:rPr lang="es-ES" smtClean="0">
                <a:solidFill>
                  <a:srgbClr val="FF6600"/>
                </a:solidFill>
                <a:latin typeface="Arial" charset="0"/>
              </a:rPr>
              <a:t>con señales persistentes de angustia, depresión, anciedad o con Desorden de Estrés Post-Traumático</a:t>
            </a:r>
            <a:endParaRPr lang="es-ES">
              <a:solidFill>
                <a:srgbClr val="FF6600"/>
              </a:solidFill>
              <a:latin typeface="Arial" charset="0"/>
            </a:endParaRPr>
          </a:p>
        </p:txBody>
      </p:sp>
      <p:sp>
        <p:nvSpPr>
          <p:cNvPr id="9" name="Round Single Corner Rectangle 8"/>
          <p:cNvSpPr/>
          <p:nvPr/>
        </p:nvSpPr>
        <p:spPr bwMode="auto">
          <a:xfrm>
            <a:off x="4724400" y="2810932"/>
            <a:ext cx="4114800" cy="1202268"/>
          </a:xfrm>
          <a:prstGeom prst="round1Rect">
            <a:avLst/>
          </a:prstGeom>
          <a:ln>
            <a:solidFill>
              <a:srgbClr val="FF7F0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defTabSz="914400">
              <a:spcBef>
                <a:spcPct val="20000"/>
              </a:spcBef>
              <a:defRPr/>
            </a:pPr>
            <a:r>
              <a:rPr lang="es-ES" sz="1600" smtClean="0">
                <a:solidFill>
                  <a:srgbClr val="FF6600"/>
                </a:solidFill>
                <a:latin typeface="Arial" charset="0"/>
              </a:rPr>
              <a:t>Niños/niñas que muestran signos normales de angustia y que requieren algo de apoyo para regresar a su comportamiento de antes de la emergencia</a:t>
            </a:r>
            <a:endParaRPr lang="es-ES" sz="1600">
              <a:solidFill>
                <a:srgbClr val="FF6600"/>
              </a:solidFill>
              <a:latin typeface="Arial" charset="0"/>
            </a:endParaRPr>
          </a:p>
        </p:txBody>
      </p:sp>
      <p:sp>
        <p:nvSpPr>
          <p:cNvPr id="7" name="Round Single Corner Rectangle 6"/>
          <p:cNvSpPr/>
          <p:nvPr/>
        </p:nvSpPr>
        <p:spPr bwMode="auto">
          <a:xfrm>
            <a:off x="5334000" y="5274733"/>
            <a:ext cx="3581400" cy="1447800"/>
          </a:xfrm>
          <a:prstGeom prst="round1Rect">
            <a:avLst/>
          </a:prstGeom>
          <a:ln>
            <a:solidFill>
              <a:srgbClr val="FF7F0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defRPr/>
            </a:pPr>
            <a:r>
              <a:rPr lang="es-ES" sz="1600" dirty="0" smtClean="0">
                <a:solidFill>
                  <a:srgbClr val="FF6600"/>
                </a:solidFill>
                <a:latin typeface="Arial" charset="0"/>
              </a:rPr>
              <a:t>Niños/niñas con alta resiliencia, muestran </a:t>
            </a:r>
            <a:r>
              <a:rPr lang="es-ES" sz="1600" dirty="0" smtClean="0">
                <a:solidFill>
                  <a:srgbClr val="FF6600"/>
                </a:solidFill>
                <a:latin typeface="Arial" charset="0"/>
              </a:rPr>
              <a:t>señales normales de angustia inicialmente, encuentran su propia forma de adaptación, regresan a su comportamiento de antes de la emergencia</a:t>
            </a:r>
            <a:endParaRPr lang="es-ES" sz="1600" dirty="0">
              <a:solidFill>
                <a:srgbClr val="FF6600"/>
              </a:solidFill>
              <a:latin typeface="Arial" charset="0"/>
            </a:endParaRPr>
          </a:p>
        </p:txBody>
      </p:sp>
      <p:sp>
        <p:nvSpPr>
          <p:cNvPr id="20" name="Round Single Corner Rectangle 19"/>
          <p:cNvSpPr/>
          <p:nvPr/>
        </p:nvSpPr>
        <p:spPr bwMode="auto">
          <a:xfrm>
            <a:off x="5257800" y="4114800"/>
            <a:ext cx="3505200" cy="914400"/>
          </a:xfrm>
          <a:prstGeom prst="round1Rect">
            <a:avLst/>
          </a:prstGeom>
          <a:ln>
            <a:solidFill>
              <a:srgbClr val="FF7F0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defRPr/>
            </a:pPr>
            <a:r>
              <a:rPr lang="es-ES" smtClean="0">
                <a:solidFill>
                  <a:srgbClr val="FF6600"/>
                </a:solidFill>
                <a:latin typeface="Arial" charset="0"/>
              </a:rPr>
              <a:t>Niños/niñas que nececistan apoyo y rutina para reestablecer el bienestar mental</a:t>
            </a:r>
            <a:endParaRPr lang="es-ES">
              <a:solidFill>
                <a:srgbClr val="FF6600"/>
              </a:solidFill>
              <a:latin typeface="Arial" charset="0"/>
            </a:endParaRPr>
          </a:p>
        </p:txBody>
      </p:sp>
      <p:sp>
        <p:nvSpPr>
          <p:cNvPr id="8" name="7 CuadroTexto"/>
          <p:cNvSpPr txBox="1"/>
          <p:nvPr/>
        </p:nvSpPr>
        <p:spPr>
          <a:xfrm>
            <a:off x="369124" y="2174381"/>
            <a:ext cx="2231572" cy="307777"/>
          </a:xfrm>
          <a:prstGeom prst="rect">
            <a:avLst/>
          </a:prstGeom>
          <a:noFill/>
          <a:ln>
            <a:solidFill>
              <a:schemeClr val="accent6">
                <a:lumMod val="60000"/>
                <a:lumOff val="40000"/>
              </a:schemeClr>
            </a:solidFill>
          </a:ln>
        </p:spPr>
        <p:txBody>
          <a:bodyPr wrap="square" rtlCol="0">
            <a:spAutoFit/>
          </a:bodyPr>
          <a:lstStyle/>
          <a:p>
            <a:r>
              <a:rPr lang="es-MX" sz="1400" dirty="0" smtClean="0"/>
              <a:t>4. Servicios Especializados</a:t>
            </a:r>
          </a:p>
        </p:txBody>
      </p:sp>
      <p:sp>
        <p:nvSpPr>
          <p:cNvPr id="17" name="16 CuadroTexto"/>
          <p:cNvSpPr txBox="1"/>
          <p:nvPr/>
        </p:nvSpPr>
        <p:spPr>
          <a:xfrm>
            <a:off x="369124" y="2888846"/>
            <a:ext cx="1897083" cy="523220"/>
          </a:xfrm>
          <a:prstGeom prst="rect">
            <a:avLst/>
          </a:prstGeom>
          <a:noFill/>
          <a:ln>
            <a:solidFill>
              <a:schemeClr val="accent6">
                <a:lumMod val="60000"/>
                <a:lumOff val="40000"/>
              </a:schemeClr>
            </a:solidFill>
          </a:ln>
        </p:spPr>
        <p:txBody>
          <a:bodyPr wrap="square" rtlCol="0">
            <a:spAutoFit/>
          </a:bodyPr>
          <a:lstStyle/>
          <a:p>
            <a:r>
              <a:rPr lang="es-MX" sz="1400" dirty="0"/>
              <a:t>3</a:t>
            </a:r>
            <a:r>
              <a:rPr lang="es-MX" sz="1400" dirty="0" smtClean="0"/>
              <a:t>.  Apoyo enfocado, no especializado</a:t>
            </a:r>
            <a:endParaRPr lang="es-ES" sz="1400" dirty="0"/>
          </a:p>
        </p:txBody>
      </p:sp>
      <p:sp>
        <p:nvSpPr>
          <p:cNvPr id="19" name="18 CuadroTexto"/>
          <p:cNvSpPr txBox="1"/>
          <p:nvPr/>
        </p:nvSpPr>
        <p:spPr>
          <a:xfrm>
            <a:off x="369124" y="4009667"/>
            <a:ext cx="1744684" cy="523220"/>
          </a:xfrm>
          <a:prstGeom prst="rect">
            <a:avLst/>
          </a:prstGeom>
          <a:noFill/>
          <a:ln>
            <a:solidFill>
              <a:schemeClr val="accent6">
                <a:lumMod val="60000"/>
                <a:lumOff val="40000"/>
              </a:schemeClr>
            </a:solidFill>
          </a:ln>
        </p:spPr>
        <p:txBody>
          <a:bodyPr wrap="square" rtlCol="0">
            <a:spAutoFit/>
          </a:bodyPr>
          <a:lstStyle/>
          <a:p>
            <a:r>
              <a:rPr lang="es-MX" sz="1400" dirty="0" smtClean="0"/>
              <a:t>2.  Apoyo a la comunidad y familia</a:t>
            </a:r>
            <a:endParaRPr lang="es-ES" sz="1400" dirty="0"/>
          </a:p>
        </p:txBody>
      </p:sp>
      <p:sp>
        <p:nvSpPr>
          <p:cNvPr id="21" name="20 CuadroTexto"/>
          <p:cNvSpPr txBox="1"/>
          <p:nvPr/>
        </p:nvSpPr>
        <p:spPr>
          <a:xfrm>
            <a:off x="369123" y="4870619"/>
            <a:ext cx="1897083" cy="523220"/>
          </a:xfrm>
          <a:prstGeom prst="rect">
            <a:avLst/>
          </a:prstGeom>
          <a:noFill/>
          <a:ln>
            <a:solidFill>
              <a:schemeClr val="accent6">
                <a:lumMod val="60000"/>
                <a:lumOff val="40000"/>
              </a:schemeClr>
            </a:solidFill>
          </a:ln>
        </p:spPr>
        <p:txBody>
          <a:bodyPr wrap="square" rtlCol="0">
            <a:spAutoFit/>
          </a:bodyPr>
          <a:lstStyle/>
          <a:p>
            <a:r>
              <a:rPr lang="es-MX" sz="1400" dirty="0" smtClean="0"/>
              <a:t>1.  Servicios Básicos y Seguridad</a:t>
            </a:r>
            <a:endParaRPr lang="es-ES" sz="1400" dirty="0"/>
          </a:p>
        </p:txBody>
      </p:sp>
    </p:spTree>
    <p:extLst>
      <p:ext uri="{BB962C8B-B14F-4D97-AF65-F5344CB8AC3E}">
        <p14:creationId xmlns:p14="http://schemas.microsoft.com/office/powerpoint/2010/main" val="27633110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chorCtr="0">
            <a:normAutofit fontScale="90000"/>
          </a:bodyPr>
          <a:lstStyle/>
          <a:p>
            <a:r>
              <a:rPr lang="es-ES" smtClean="0"/>
              <a:t>Planificación de intervensiones psicosociales – actividad</a:t>
            </a:r>
            <a:endParaRPr lang="es-ES" dirty="0"/>
          </a:p>
        </p:txBody>
      </p:sp>
      <p:sp>
        <p:nvSpPr>
          <p:cNvPr id="62466"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 typeface="Arial"/>
              <a:buChar char="•"/>
            </a:pPr>
            <a:r>
              <a:rPr lang="es-ES" noProof="0" dirty="0" smtClean="0">
                <a:latin typeface="Univers 45 Light" charset="0"/>
                <a:ea typeface="ヒラギノ角ゴ Pro W3" charset="0"/>
              </a:rPr>
              <a:t>Divídase en 4 grupos – asigne a cada grupo uno de los cuatro niveles </a:t>
            </a:r>
          </a:p>
          <a:p>
            <a:pPr marL="533400" indent="-533400" eaLnBrk="1" hangingPunct="1">
              <a:buFontTx/>
              <a:buAutoNum type="arabicPeriod"/>
            </a:pPr>
            <a:r>
              <a:rPr lang="es-ES" dirty="0" smtClean="0">
                <a:latin typeface="Univers 45 Light" charset="0"/>
                <a:ea typeface="ヒラギノ角ゴ Pro W3" charset="0"/>
              </a:rPr>
              <a:t>En base a su experiencia, identifique </a:t>
            </a:r>
            <a:r>
              <a:rPr lang="es-ES" dirty="0" smtClean="0">
                <a:solidFill>
                  <a:srgbClr val="FF0000"/>
                </a:solidFill>
                <a:latin typeface="Univers 45 Light" charset="0"/>
                <a:ea typeface="ヒラギノ角ゴ Pro W3" charset="0"/>
              </a:rPr>
              <a:t>QUÉ</a:t>
            </a:r>
            <a:r>
              <a:rPr lang="es-ES" dirty="0" smtClean="0">
                <a:latin typeface="Univers 45 Light" charset="0"/>
                <a:ea typeface="ヒラギノ角ゴ Pro W3" charset="0"/>
              </a:rPr>
              <a:t> intervenciones o actividades podemos hacer en ese nivel de la pirámide. Escríbalas en las tarjetas verdes </a:t>
            </a:r>
            <a:r>
              <a:rPr lang="es-ES" sz="2800" noProof="0" dirty="0" smtClean="0">
                <a:solidFill>
                  <a:srgbClr val="46A536"/>
                </a:solidFill>
                <a:latin typeface="Univers 45 Light" charset="0"/>
                <a:ea typeface="ヒラギノ角ゴ Pro W3" charset="0"/>
              </a:rPr>
              <a:t>(</a:t>
            </a:r>
            <a:r>
              <a:rPr lang="es-ES" sz="2800" dirty="0" smtClean="0">
                <a:solidFill>
                  <a:srgbClr val="46A536"/>
                </a:solidFill>
                <a:latin typeface="Univers 45 Light" charset="0"/>
                <a:ea typeface="ヒラギノ角ゴ Pro W3" charset="0"/>
              </a:rPr>
              <a:t>5 </a:t>
            </a:r>
            <a:r>
              <a:rPr lang="es-ES" sz="2800" noProof="0" dirty="0" smtClean="0">
                <a:solidFill>
                  <a:srgbClr val="46A536"/>
                </a:solidFill>
                <a:latin typeface="Univers 45 Light" charset="0"/>
                <a:ea typeface="ヒラギノ角ゴ Pro W3" charset="0"/>
              </a:rPr>
              <a:t>min.)</a:t>
            </a:r>
            <a:endParaRPr lang="es-ES" sz="500" noProof="0" dirty="0" smtClean="0">
              <a:latin typeface="Univers 45 Light" charset="0"/>
              <a:ea typeface="ヒラギノ角ゴ Pro W3" charset="0"/>
            </a:endParaRPr>
          </a:p>
          <a:p>
            <a:pPr marL="533400" indent="-533400" eaLnBrk="1" hangingPunct="1">
              <a:buFontTx/>
              <a:buAutoNum type="arabicPeriod"/>
            </a:pPr>
            <a:r>
              <a:rPr lang="es-ES" dirty="0" smtClean="0">
                <a:latin typeface="Univers 45 Light" charset="0"/>
                <a:ea typeface="ヒラギノ角ゴ Pro W3" charset="0"/>
              </a:rPr>
              <a:t>Piense en </a:t>
            </a:r>
            <a:r>
              <a:rPr lang="es-ES" dirty="0" smtClean="0">
                <a:solidFill>
                  <a:srgbClr val="FF0000"/>
                </a:solidFill>
                <a:latin typeface="Univers 45 Light" charset="0"/>
                <a:ea typeface="ヒラギノ角ゴ Pro W3" charset="0"/>
              </a:rPr>
              <a:t>QUIÉN</a:t>
            </a:r>
            <a:r>
              <a:rPr lang="es-ES" dirty="0" smtClean="0">
                <a:latin typeface="Univers 45 Light" charset="0"/>
                <a:ea typeface="ヒラギノ角ゴ Pro W3" charset="0"/>
              </a:rPr>
              <a:t> debe dirigir las diferentes actividades en ese nivel. Escríbalo en las tarjetas rojas </a:t>
            </a:r>
            <a:r>
              <a:rPr lang="es-ES" sz="2800" noProof="0" dirty="0" smtClean="0">
                <a:solidFill>
                  <a:srgbClr val="46A536"/>
                </a:solidFill>
                <a:latin typeface="Univers 45 Light" charset="0"/>
                <a:ea typeface="ヒラギノ角ゴ Pro W3" charset="0"/>
              </a:rPr>
              <a:t>(5min</a:t>
            </a:r>
            <a:r>
              <a:rPr lang="en-GB" sz="2800" noProof="0" dirty="0" smtClean="0">
                <a:solidFill>
                  <a:srgbClr val="46A536"/>
                </a:solidFill>
                <a:latin typeface="Univers 45 Light" charset="0"/>
                <a:ea typeface="ヒラギノ角ゴ Pro W3" charset="0"/>
              </a:rPr>
              <a:t>.)</a:t>
            </a:r>
            <a:endParaRPr lang="en-GB" sz="2800" noProof="0" dirty="0" smtClean="0">
              <a:solidFill>
                <a:schemeClr val="accent2"/>
              </a:solidFill>
              <a:latin typeface="Univers 45 Light" charset="0"/>
              <a:ea typeface="ヒラギノ角ゴ Pro W3" charset="0"/>
            </a:endParaRPr>
          </a:p>
        </p:txBody>
      </p:sp>
    </p:spTree>
    <p:extLst>
      <p:ext uri="{BB962C8B-B14F-4D97-AF65-F5344CB8AC3E}">
        <p14:creationId xmlns:p14="http://schemas.microsoft.com/office/powerpoint/2010/main" val="337023752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613333"/>
            <a:ext cx="7583488" cy="847167"/>
          </a:xfrm>
        </p:spPr>
        <p:txBody>
          <a:bodyPr/>
          <a:lstStyle/>
          <a:p>
            <a:pPr>
              <a:lnSpc>
                <a:spcPct val="100000"/>
              </a:lnSpc>
              <a:spcBef>
                <a:spcPts val="300"/>
              </a:spcBef>
            </a:pPr>
            <a:r>
              <a:rPr lang="es-ES" smtClean="0"/>
              <a:t>Esquema de la Sesión</a:t>
            </a:r>
            <a:endParaRPr lang="es-ES" b="1" noProof="0" dirty="0"/>
          </a:p>
        </p:txBody>
      </p:sp>
      <p:sp>
        <p:nvSpPr>
          <p:cNvPr id="3" name="Content Placeholder 2"/>
          <p:cNvSpPr>
            <a:spLocks noGrp="1"/>
          </p:cNvSpPr>
          <p:nvPr>
            <p:ph idx="1"/>
          </p:nvPr>
        </p:nvSpPr>
        <p:spPr/>
        <p:txBody>
          <a:bodyPr>
            <a:noAutofit/>
          </a:bodyPr>
          <a:lstStyle/>
          <a:p>
            <a:pPr marL="457200" indent="-457200">
              <a:lnSpc>
                <a:spcPct val="100000"/>
              </a:lnSpc>
              <a:spcBef>
                <a:spcPts val="300"/>
              </a:spcBef>
              <a:buFont typeface="+mj-lt"/>
              <a:buAutoNum type="arabicPeriod"/>
            </a:pPr>
            <a:r>
              <a:rPr lang="es-ES" sz="3200" b="1" noProof="0" dirty="0" smtClean="0"/>
              <a:t>Definición de términos clave</a:t>
            </a:r>
          </a:p>
          <a:p>
            <a:pPr marL="457200" indent="-457200">
              <a:lnSpc>
                <a:spcPct val="100000"/>
              </a:lnSpc>
              <a:spcBef>
                <a:spcPts val="300"/>
              </a:spcBef>
              <a:buFont typeface="+mj-lt"/>
              <a:buAutoNum type="arabicPeriod"/>
            </a:pPr>
            <a:r>
              <a:rPr lang="es-ES" sz="3200" b="1" dirty="0" smtClean="0"/>
              <a:t>Impacto psicosocial en emergencias</a:t>
            </a:r>
          </a:p>
          <a:p>
            <a:pPr marL="457200" indent="-457200">
              <a:lnSpc>
                <a:spcPct val="100000"/>
              </a:lnSpc>
              <a:spcBef>
                <a:spcPts val="300"/>
              </a:spcBef>
              <a:buFont typeface="+mj-lt"/>
              <a:buAutoNum type="arabicPeriod"/>
            </a:pPr>
            <a:r>
              <a:rPr lang="es-ES" sz="3200" b="1" dirty="0" smtClean="0"/>
              <a:t>Objetivos del programa de apoyo psicosocial</a:t>
            </a:r>
          </a:p>
          <a:p>
            <a:pPr marL="457200" indent="-457200">
              <a:lnSpc>
                <a:spcPct val="100000"/>
              </a:lnSpc>
              <a:spcBef>
                <a:spcPts val="300"/>
              </a:spcBef>
              <a:buFont typeface="+mj-lt"/>
              <a:buAutoNum type="arabicPeriod"/>
            </a:pPr>
            <a:r>
              <a:rPr lang="es-ES" sz="3200" b="1" dirty="0" smtClean="0"/>
              <a:t>Planificación de programas de apoyo psicosocial</a:t>
            </a:r>
            <a:endParaRPr lang="es-ES" sz="3200" b="1" noProof="0" dirty="0"/>
          </a:p>
        </p:txBody>
      </p:sp>
    </p:spTree>
    <p:extLst>
      <p:ext uri="{BB962C8B-B14F-4D97-AF65-F5344CB8AC3E}">
        <p14:creationId xmlns:p14="http://schemas.microsoft.com/office/powerpoint/2010/main" val="39504226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bwMode="auto">
          <a:xfrm>
            <a:off x="292100" y="295833"/>
            <a:ext cx="85852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chorCtr="0">
            <a:normAutofit fontScale="90000"/>
          </a:bodyPr>
          <a:lstStyle/>
          <a:p>
            <a:r>
              <a:rPr lang="es-ES" smtClean="0"/>
              <a:t>Interrogantes de la actividad de planificación de intervención </a:t>
            </a:r>
            <a:endParaRPr lang="es-ES" dirty="0"/>
          </a:p>
        </p:txBody>
      </p:sp>
      <p:sp>
        <p:nvSpPr>
          <p:cNvPr id="3" name="Content Placeholder 2"/>
          <p:cNvSpPr>
            <a:spLocks noGrp="1"/>
          </p:cNvSpPr>
          <p:nvPr>
            <p:ph idx="1"/>
          </p:nvPr>
        </p:nvSpPr>
        <p:spPr>
          <a:xfrm>
            <a:off x="457200" y="1828800"/>
            <a:ext cx="8229600" cy="4555067"/>
          </a:xfrm>
        </p:spPr>
        <p:txBody>
          <a:bodyPr>
            <a:normAutofit fontScale="92500" lnSpcReduction="20000"/>
          </a:bodyPr>
          <a:lstStyle/>
          <a:p>
            <a:pPr marL="0" indent="0">
              <a:buFont typeface="Arial" pitchFamily="34" charset="0"/>
              <a:buNone/>
              <a:defRPr/>
            </a:pPr>
            <a:r>
              <a:rPr lang="es-ES" dirty="0" smtClean="0"/>
              <a:t>Sin entrar en los detalles de cada plan:</a:t>
            </a:r>
            <a:endParaRPr lang="es-ES" noProof="0" dirty="0" smtClean="0"/>
          </a:p>
          <a:p>
            <a:pPr marL="342900" lvl="1" indent="-342900" eaLnBrk="1" hangingPunct="1">
              <a:buFont typeface="Arial"/>
              <a:buChar char="•"/>
              <a:defRPr/>
            </a:pPr>
            <a:r>
              <a:rPr lang="es-ES" sz="3000" dirty="0" smtClean="0"/>
              <a:t>Todos los grupos ponen respuestas en la pirámide</a:t>
            </a:r>
          </a:p>
          <a:p>
            <a:pPr marL="342900" lvl="1" indent="-342900" eaLnBrk="1" hangingPunct="1">
              <a:buFont typeface="Arial"/>
              <a:buChar char="•"/>
              <a:defRPr/>
            </a:pPr>
            <a:r>
              <a:rPr lang="es-ES" sz="3000" dirty="0" smtClean="0"/>
              <a:t>¿Qué tipos de actividades están incluidas? Hay actividades que sean: </a:t>
            </a:r>
            <a:r>
              <a:rPr lang="es-ES" sz="3000" noProof="0" dirty="0" smtClean="0"/>
              <a:t> </a:t>
            </a:r>
            <a:r>
              <a:rPr lang="es-ES" sz="2800" noProof="0" dirty="0" smtClean="0"/>
              <a:t> </a:t>
            </a:r>
          </a:p>
          <a:p>
            <a:pPr lvl="2">
              <a:buFont typeface="Arial" pitchFamily="34" charset="0"/>
              <a:buChar char="•"/>
              <a:defRPr/>
            </a:pPr>
            <a:r>
              <a:rPr lang="es-ES" sz="2800" noProof="0" dirty="0" smtClean="0"/>
              <a:t>¿Actividades </a:t>
            </a:r>
            <a:r>
              <a:rPr lang="es-ES" sz="2800" dirty="0" smtClean="0"/>
              <a:t>específicas de protección de la niñez?</a:t>
            </a:r>
          </a:p>
          <a:p>
            <a:pPr lvl="2">
              <a:buFont typeface="Arial" pitchFamily="34" charset="0"/>
              <a:buChar char="•"/>
              <a:defRPr/>
            </a:pPr>
            <a:r>
              <a:rPr lang="es-ES" sz="2800" noProof="0" dirty="0" smtClean="0"/>
              <a:t>¿Actividades integradas con otros sectores? </a:t>
            </a:r>
          </a:p>
          <a:p>
            <a:pPr marL="342900" lvl="1" indent="-342900">
              <a:defRPr/>
            </a:pPr>
            <a:r>
              <a:rPr lang="es-ES" sz="3000" dirty="0" smtClean="0"/>
              <a:t>¿Por qué escogió las actividades que seleccionó?</a:t>
            </a:r>
          </a:p>
          <a:p>
            <a:pPr marL="342900" lvl="1" indent="-342900">
              <a:defRPr/>
            </a:pPr>
            <a:r>
              <a:rPr lang="es-ES" sz="3000" dirty="0" smtClean="0"/>
              <a:t>¿Dónde está el enfoque de la mayoría de la actividad? ¿Porqué?</a:t>
            </a:r>
          </a:p>
          <a:p>
            <a:pPr marL="342900" lvl="1" indent="-342900">
              <a:defRPr/>
            </a:pPr>
            <a:r>
              <a:rPr lang="es-ES" sz="3000" dirty="0" smtClean="0"/>
              <a:t>¿Quién es el responsable de ejecutar estas actividades?</a:t>
            </a:r>
            <a:r>
              <a:rPr lang="es-ES" sz="3000" noProof="0" dirty="0" smtClean="0"/>
              <a:t> </a:t>
            </a:r>
            <a:endParaRPr lang="es-ES" sz="3000" noProof="0" dirty="0" smtClean="0"/>
          </a:p>
        </p:txBody>
      </p:sp>
    </p:spTree>
    <p:extLst>
      <p:ext uri="{BB962C8B-B14F-4D97-AF65-F5344CB8AC3E}">
        <p14:creationId xmlns:p14="http://schemas.microsoft.com/office/powerpoint/2010/main" val="275373616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chorCtr="0">
            <a:normAutofit/>
          </a:bodyPr>
          <a:lstStyle/>
          <a:p>
            <a:r>
              <a:rPr lang="es-ES" smtClean="0"/>
              <a:t>Funciones y responsabilidades</a:t>
            </a:r>
            <a:endParaRPr lang="es-ES" dirty="0"/>
          </a:p>
        </p:txBody>
      </p:sp>
      <p:sp>
        <p:nvSpPr>
          <p:cNvPr id="68610"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eaLnBrk="1" hangingPunct="1">
              <a:spcBef>
                <a:spcPts val="600"/>
              </a:spcBef>
            </a:pPr>
            <a:r>
              <a:rPr lang="es-ES" b="1" i="1" u="sng" dirty="0" smtClean="0">
                <a:solidFill>
                  <a:srgbClr val="FF0000"/>
                </a:solidFill>
                <a:latin typeface="Univers 45 Light" charset="0"/>
                <a:ea typeface="ヒラギノ角ゴ Pro W3" charset="0"/>
              </a:rPr>
              <a:t>Todas</a:t>
            </a:r>
            <a:r>
              <a:rPr lang="es-ES" noProof="0" dirty="0" smtClean="0">
                <a:solidFill>
                  <a:srgbClr val="FF0000"/>
                </a:solidFill>
                <a:latin typeface="Univers 45 Light" charset="0"/>
                <a:ea typeface="ヒラギノ角ゴ Pro W3" charset="0"/>
              </a:rPr>
              <a:t> </a:t>
            </a:r>
            <a:r>
              <a:rPr lang="es-ES" dirty="0" smtClean="0">
                <a:latin typeface="Univers 45 Light" charset="0"/>
                <a:ea typeface="ヒラギノ角ゴ Pro W3" charset="0"/>
              </a:rPr>
              <a:t>las intervenciones humanitarias impactan positiva o negativamente en el bienestar psicosocial </a:t>
            </a:r>
          </a:p>
          <a:p>
            <a:pPr eaLnBrk="1" hangingPunct="1">
              <a:spcBef>
                <a:spcPts val="600"/>
              </a:spcBef>
            </a:pPr>
            <a:r>
              <a:rPr lang="es-ES" noProof="0" dirty="0" smtClean="0">
                <a:latin typeface="Univers 45 Light" charset="0"/>
                <a:ea typeface="ヒラギノ角ゴ Pro W3" charset="0"/>
              </a:rPr>
              <a:t>Se necesitan todos los niveles de apoyo</a:t>
            </a:r>
          </a:p>
          <a:p>
            <a:pPr eaLnBrk="1" hangingPunct="1">
              <a:spcBef>
                <a:spcPts val="600"/>
              </a:spcBef>
            </a:pPr>
            <a:r>
              <a:rPr lang="es-ES" noProof="0" dirty="0" smtClean="0">
                <a:latin typeface="Univers 45 Light" charset="0"/>
                <a:ea typeface="ヒラギノ角ゴ Pro W3" charset="0"/>
              </a:rPr>
              <a:t>Participación de todos los sectores en cubrir las necesidades del nivel 1</a:t>
            </a:r>
          </a:p>
          <a:p>
            <a:pPr eaLnBrk="1" hangingPunct="1">
              <a:spcBef>
                <a:spcPts val="600"/>
              </a:spcBef>
            </a:pPr>
            <a:r>
              <a:rPr lang="es-ES" dirty="0" smtClean="0">
                <a:latin typeface="Univers 45 Light" charset="0"/>
                <a:ea typeface="ヒラギノ角ゴ Pro W3" charset="0"/>
              </a:rPr>
              <a:t>Respuestas sociales del grueso del programa de Salud Mental y Apoyo Psicosocial </a:t>
            </a:r>
            <a:r>
              <a:rPr lang="es-ES" i="1" dirty="0" smtClean="0">
                <a:latin typeface="Univers 45 Light" charset="0"/>
                <a:ea typeface="ヒラギノ角ゴ Pro W3" charset="0"/>
              </a:rPr>
              <a:t>(MHPSS, siglas en inglés</a:t>
            </a:r>
            <a:r>
              <a:rPr lang="en-GB" dirty="0" smtClean="0">
                <a:latin typeface="Univers 45 Light" charset="0"/>
                <a:ea typeface="ヒラギノ角ゴ Pro W3" charset="0"/>
              </a:rPr>
              <a:t>)</a:t>
            </a:r>
            <a:endParaRPr lang="en-GB" noProof="0" dirty="0" smtClean="0">
              <a:latin typeface="Univers 45 Light" charset="0"/>
              <a:ea typeface="ヒラギノ角ゴ Pro W3" charset="0"/>
            </a:endParaRPr>
          </a:p>
        </p:txBody>
      </p:sp>
    </p:spTree>
    <p:extLst>
      <p:ext uri="{BB962C8B-B14F-4D97-AF65-F5344CB8AC3E}">
        <p14:creationId xmlns:p14="http://schemas.microsoft.com/office/powerpoint/2010/main" val="309744561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chorCtr="0">
            <a:normAutofit/>
          </a:bodyPr>
          <a:lstStyle/>
          <a:p>
            <a:r>
              <a:rPr lang="es-ES" smtClean="0"/>
              <a:t>Funciones y responsabilidades</a:t>
            </a:r>
            <a:endParaRPr lang="es-ES"/>
          </a:p>
        </p:txBody>
      </p:sp>
      <p:sp>
        <p:nvSpPr>
          <p:cNvPr id="68610"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spcBef>
                <a:spcPts val="600"/>
              </a:spcBef>
            </a:pPr>
            <a:r>
              <a:rPr lang="es-ES" dirty="0" smtClean="0">
                <a:latin typeface="Univers 45 Light" charset="0"/>
                <a:ea typeface="ヒラギノ角ゴ Pro W3" charset="0"/>
              </a:rPr>
              <a:t>Los actores de Protección de la Niñez en Emergencias (</a:t>
            </a:r>
            <a:r>
              <a:rPr lang="es-ES" dirty="0" err="1" smtClean="0">
                <a:latin typeface="Univers 45 Light" charset="0"/>
                <a:ea typeface="ヒラギノ角ゴ Pro W3" charset="0"/>
              </a:rPr>
              <a:t>C</a:t>
            </a:r>
            <a:r>
              <a:rPr lang="es-ES" dirty="0" err="1" smtClean="0">
                <a:latin typeface="Univers 45 Light" charset="0"/>
                <a:ea typeface="ヒラギノ角ゴ Pro W3" charset="0"/>
              </a:rPr>
              <a:t>PiE</a:t>
            </a:r>
            <a:r>
              <a:rPr lang="es-ES" dirty="0" smtClean="0">
                <a:latin typeface="Univers 45 Light" charset="0"/>
                <a:ea typeface="ヒラギノ角ゴ Pro W3" charset="0"/>
              </a:rPr>
              <a:t>) enfocan su trabajo en el nivel 2 &amp; 3</a:t>
            </a:r>
          </a:p>
          <a:p>
            <a:pPr>
              <a:spcBef>
                <a:spcPts val="600"/>
              </a:spcBef>
              <a:defRPr/>
            </a:pPr>
            <a:r>
              <a:rPr lang="es-ES" dirty="0" smtClean="0">
                <a:latin typeface="Univers 45 Light" charset="0"/>
                <a:ea typeface="ヒラギノ角ゴ Pro W3" charset="0"/>
              </a:rPr>
              <a:t>Los actores de </a:t>
            </a:r>
            <a:r>
              <a:rPr lang="es-ES" dirty="0" err="1" smtClean="0">
                <a:latin typeface="Univers 45 Light" charset="0"/>
                <a:ea typeface="ヒラギノ角ゴ Pro W3" charset="0"/>
              </a:rPr>
              <a:t>CPiE</a:t>
            </a:r>
            <a:r>
              <a:rPr lang="es-ES" dirty="0" smtClean="0">
                <a:latin typeface="Univers 45 Light" charset="0"/>
                <a:ea typeface="ヒラギノ角ゴ Pro W3" charset="0"/>
              </a:rPr>
              <a:t> también tienen una función en otros niveles – referencias para </a:t>
            </a:r>
            <a:r>
              <a:rPr lang="es-ES" dirty="0" smtClean="0">
                <a:latin typeface="Univers 45 Light" charset="0"/>
                <a:ea typeface="ヒラギノ角ゴ Pro W3" charset="0"/>
              </a:rPr>
              <a:t>apoyo de nivel 4, asegurar que sea amigable con niños/niñas, que la actividad 1 tenga enfoque en la niñez</a:t>
            </a:r>
            <a:endParaRPr lang="es-ES" b="1" dirty="0">
              <a:solidFill>
                <a:srgbClr val="E20000"/>
              </a:solidFill>
              <a:latin typeface="Univers 45 Light" charset="0"/>
              <a:ea typeface="ヒラギノ角ゴ Pro W3" charset="0"/>
            </a:endParaRPr>
          </a:p>
        </p:txBody>
      </p:sp>
    </p:spTree>
    <p:extLst>
      <p:ext uri="{BB962C8B-B14F-4D97-AF65-F5344CB8AC3E}">
        <p14:creationId xmlns:p14="http://schemas.microsoft.com/office/powerpoint/2010/main" val="169319757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rmAutofit/>
          </a:bodyPr>
          <a:lstStyle/>
          <a:p>
            <a:r>
              <a:rPr lang="es-ES" dirty="0" smtClean="0"/>
              <a:t>Dibuja algo que te haga feliz</a:t>
            </a:r>
            <a:endParaRPr lang="es-ES" dirty="0"/>
          </a:p>
        </p:txBody>
      </p:sp>
      <p:sp>
        <p:nvSpPr>
          <p:cNvPr id="3" name="Content Placeholder 2"/>
          <p:cNvSpPr>
            <a:spLocks noGrp="1"/>
          </p:cNvSpPr>
          <p:nvPr>
            <p:ph idx="1"/>
          </p:nvPr>
        </p:nvSpPr>
        <p:spPr/>
        <p:txBody>
          <a:bodyPr/>
          <a:lstStyle/>
          <a:p>
            <a:r>
              <a:rPr lang="es-ES" dirty="0" smtClean="0"/>
              <a:t>Toma una hoja de papel tipo A4 y dibuja algo que te haga feliz  </a:t>
            </a:r>
            <a:endParaRPr lang="es-ES" dirty="0"/>
          </a:p>
        </p:txBody>
      </p:sp>
      <p:pic>
        <p:nvPicPr>
          <p:cNvPr id="4" name="Picture 3" descr="Screen shot 2012-11-12 at 16.50.17.png"/>
          <p:cNvPicPr>
            <a:picLocks noChangeAspect="1"/>
          </p:cNvPicPr>
          <p:nvPr/>
        </p:nvPicPr>
        <p:blipFill rotWithShape="1">
          <a:blip r:embed="rId3" cstate="print">
            <a:extLst>
              <a:ext uri="{28A0092B-C50C-407E-A947-70E740481C1C}">
                <a14:useLocalDpi xmlns:a14="http://schemas.microsoft.com/office/drawing/2010/main" val="0"/>
              </a:ext>
            </a:extLst>
          </a:blip>
          <a:srcRect l="3542" t="3297" r="4531" b="3515"/>
          <a:stretch/>
        </p:blipFill>
        <p:spPr>
          <a:xfrm>
            <a:off x="2795541" y="2981146"/>
            <a:ext cx="3522133" cy="3589867"/>
          </a:xfrm>
          <a:prstGeom prst="rect">
            <a:avLst/>
          </a:prstGeom>
        </p:spPr>
      </p:pic>
      <p:sp>
        <p:nvSpPr>
          <p:cNvPr id="5" name="Rectangle 4"/>
          <p:cNvSpPr/>
          <p:nvPr/>
        </p:nvSpPr>
        <p:spPr>
          <a:xfrm>
            <a:off x="6079081" y="2963333"/>
            <a:ext cx="643467" cy="47413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35743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2"/>
          <p:cNvSpPr>
            <a:spLocks noGrp="1"/>
          </p:cNvSpPr>
          <p:nvPr>
            <p:ph type="sldNum" sz="quarter" idx="10"/>
          </p:nvPr>
        </p:nvSpPr>
        <p:spPr bwMode="auto">
          <a:noFill/>
          <a:ln>
            <a:miter lim="800000"/>
            <a:headEnd/>
            <a:tailEnd/>
          </a:ln>
        </p:spPr>
        <p:txBody>
          <a:bodyPr/>
          <a:lstStyle/>
          <a:p>
            <a:fld id="{B93FF700-26A1-4D41-9B2D-A983E5A3854D}" type="slidenum">
              <a:rPr lang="en-GB" sz="1200" smtClean="0">
                <a:solidFill>
                  <a:schemeClr val="accent1"/>
                </a:solidFill>
              </a:rPr>
              <a:pPr/>
              <a:t>34</a:t>
            </a:fld>
            <a:endParaRPr lang="en-GB" sz="1200" smtClean="0">
              <a:solidFill>
                <a:schemeClr val="accent1"/>
              </a:solidFill>
            </a:endParaRPr>
          </a:p>
        </p:txBody>
      </p:sp>
      <p:pic>
        <p:nvPicPr>
          <p:cNvPr id="38915" name="Content Placeholder 1" descr="PSS Triangle.png"/>
          <p:cNvPicPr>
            <a:picLocks noGrp="1" noChangeAspect="1"/>
          </p:cNvPicPr>
          <p:nvPr>
            <p:ph/>
          </p:nvPr>
        </p:nvPicPr>
        <p:blipFill>
          <a:blip r:embed="rId3" cstate="print"/>
          <a:srcRect l="17091" t="18477" r="17041" b="15411"/>
          <a:stretch>
            <a:fillRect/>
          </a:stretch>
        </p:blipFill>
        <p:spPr bwMode="auto">
          <a:xfrm>
            <a:off x="228600" y="1828800"/>
            <a:ext cx="6375400" cy="4800600"/>
          </a:xfrm>
          <a:noFill/>
          <a:ln>
            <a:miter lim="800000"/>
            <a:headEnd/>
            <a:tailEnd/>
          </a:ln>
        </p:spPr>
      </p:pic>
      <p:cxnSp>
        <p:nvCxnSpPr>
          <p:cNvPr id="6" name="Straight Arrow Connector 5"/>
          <p:cNvCxnSpPr/>
          <p:nvPr/>
        </p:nvCxnSpPr>
        <p:spPr bwMode="auto">
          <a:xfrm flipH="1">
            <a:off x="3657600" y="2057400"/>
            <a:ext cx="533400" cy="381000"/>
          </a:xfrm>
          <a:prstGeom prst="straightConnector1">
            <a:avLst/>
          </a:prstGeom>
          <a:solidFill>
            <a:schemeClr val="bg1"/>
          </a:solidFill>
          <a:ln w="9525" cap="flat" cmpd="sng" algn="ctr">
            <a:solidFill>
              <a:srgbClr val="000090"/>
            </a:solidFill>
            <a:prstDash val="solid"/>
            <a:round/>
            <a:headEnd type="none" w="med" len="med"/>
            <a:tailEnd type="arrow"/>
          </a:ln>
          <a:effectLst>
            <a:glow rad="88900">
              <a:schemeClr val="bg1">
                <a:alpha val="75000"/>
              </a:schemeClr>
            </a:glow>
          </a:effectLst>
        </p:spPr>
      </p:cxnSp>
      <p:cxnSp>
        <p:nvCxnSpPr>
          <p:cNvPr id="18" name="Straight Arrow Connector 17"/>
          <p:cNvCxnSpPr/>
          <p:nvPr/>
        </p:nvCxnSpPr>
        <p:spPr bwMode="auto">
          <a:xfrm flipH="1">
            <a:off x="4800600" y="4419600"/>
            <a:ext cx="533400" cy="228600"/>
          </a:xfrm>
          <a:prstGeom prst="straightConnector1">
            <a:avLst/>
          </a:prstGeom>
          <a:solidFill>
            <a:schemeClr val="bg1"/>
          </a:solidFill>
          <a:ln w="9525" cap="flat" cmpd="sng" algn="ctr">
            <a:solidFill>
              <a:srgbClr val="000090"/>
            </a:solidFill>
            <a:prstDash val="solid"/>
            <a:round/>
            <a:headEnd type="none" w="med" len="med"/>
            <a:tailEnd type="arrow"/>
          </a:ln>
          <a:effectLst>
            <a:glow rad="88900">
              <a:schemeClr val="bg1">
                <a:alpha val="75000"/>
              </a:schemeClr>
            </a:glow>
          </a:effectLst>
        </p:spPr>
      </p:cxnSp>
      <p:cxnSp>
        <p:nvCxnSpPr>
          <p:cNvPr id="16" name="Straight Arrow Connector 15"/>
          <p:cNvCxnSpPr/>
          <p:nvPr/>
        </p:nvCxnSpPr>
        <p:spPr bwMode="auto">
          <a:xfrm flipH="1" flipV="1">
            <a:off x="4800600" y="5791200"/>
            <a:ext cx="533400" cy="190500"/>
          </a:xfrm>
          <a:prstGeom prst="straightConnector1">
            <a:avLst/>
          </a:prstGeom>
          <a:solidFill>
            <a:schemeClr val="bg1"/>
          </a:solidFill>
          <a:ln w="9525" cap="flat" cmpd="sng" algn="ctr">
            <a:solidFill>
              <a:srgbClr val="000090"/>
            </a:solidFill>
            <a:prstDash val="solid"/>
            <a:round/>
            <a:headEnd type="none" w="med" len="med"/>
            <a:tailEnd type="arrow"/>
          </a:ln>
          <a:effectLst>
            <a:glow rad="88900">
              <a:schemeClr val="bg1">
                <a:alpha val="75000"/>
              </a:schemeClr>
            </a:glow>
          </a:effectLst>
        </p:spPr>
      </p:cxnSp>
      <p:cxnSp>
        <p:nvCxnSpPr>
          <p:cNvPr id="13" name="Straight Arrow Connector 12"/>
          <p:cNvCxnSpPr/>
          <p:nvPr/>
        </p:nvCxnSpPr>
        <p:spPr bwMode="auto">
          <a:xfrm flipH="1">
            <a:off x="4267200" y="3352800"/>
            <a:ext cx="533400" cy="266700"/>
          </a:xfrm>
          <a:prstGeom prst="straightConnector1">
            <a:avLst/>
          </a:prstGeom>
          <a:solidFill>
            <a:schemeClr val="bg1"/>
          </a:solidFill>
          <a:ln w="9525" cap="flat" cmpd="sng" algn="ctr">
            <a:solidFill>
              <a:srgbClr val="000090"/>
            </a:solidFill>
            <a:prstDash val="solid"/>
            <a:round/>
            <a:headEnd type="none" w="med" len="med"/>
            <a:tailEnd type="arrow"/>
          </a:ln>
          <a:effectLst>
            <a:glow rad="88900">
              <a:schemeClr val="bg1">
                <a:alpha val="75000"/>
              </a:schemeClr>
            </a:glow>
          </a:effectLst>
        </p:spPr>
      </p:cxnSp>
      <p:sp>
        <p:nvSpPr>
          <p:cNvPr id="38920" name="Rectangle 2"/>
          <p:cNvSpPr txBox="1">
            <a:spLocks noChangeArrowheads="1"/>
          </p:cNvSpPr>
          <p:nvPr/>
        </p:nvSpPr>
        <p:spPr bwMode="auto">
          <a:xfrm>
            <a:off x="0" y="152400"/>
            <a:ext cx="9144000" cy="1143000"/>
          </a:xfrm>
          <a:prstGeom prst="rect">
            <a:avLst/>
          </a:prstGeom>
          <a:noFill/>
          <a:ln w="9525">
            <a:noFill/>
            <a:miter lim="800000"/>
            <a:headEnd/>
            <a:tailEnd/>
          </a:ln>
        </p:spPr>
        <p:txBody>
          <a:bodyPr/>
          <a:lstStyle/>
          <a:p>
            <a:pPr algn="ctr">
              <a:spcBef>
                <a:spcPct val="20000"/>
              </a:spcBef>
            </a:pPr>
            <a:r>
              <a:rPr lang="es-ES" sz="3200" b="1" dirty="0" smtClean="0">
                <a:latin typeface="SC Alex Bold" charset="0"/>
              </a:rPr>
              <a:t>Pirámide de intervención para la salud mental &amp; apoyo psicosocial en emergencias </a:t>
            </a:r>
            <a:endParaRPr lang="es-ES" sz="3200" b="1" dirty="0">
              <a:latin typeface="SC Alex Bold" charset="0"/>
            </a:endParaRPr>
          </a:p>
        </p:txBody>
      </p:sp>
      <p:sp>
        <p:nvSpPr>
          <p:cNvPr id="12" name="Round Single Corner Rectangle 11"/>
          <p:cNvSpPr/>
          <p:nvPr/>
        </p:nvSpPr>
        <p:spPr bwMode="auto">
          <a:xfrm>
            <a:off x="4267200" y="1295400"/>
            <a:ext cx="4495800" cy="1143000"/>
          </a:xfrm>
          <a:prstGeom prst="round1Rect">
            <a:avLst/>
          </a:prstGeom>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defRPr/>
            </a:pPr>
            <a:r>
              <a:rPr lang="es-ES" sz="1600" smtClean="0">
                <a:ln>
                  <a:solidFill>
                    <a:srgbClr val="FF0000"/>
                  </a:solidFill>
                </a:ln>
                <a:solidFill>
                  <a:srgbClr val="FF0000"/>
                </a:solidFill>
                <a:latin typeface="Arial" charset="0"/>
              </a:rPr>
              <a:t>Asesoramiento, tratamiento de desórdenes moderados y severos de salud mental. Plan sólo puede hacer referencias a este nivel para un diagnóstico y apoyo</a:t>
            </a:r>
            <a:r>
              <a:rPr lang="en-US" sz="1600" smtClean="0">
                <a:ln>
                  <a:solidFill>
                    <a:srgbClr val="FF0000"/>
                  </a:solidFill>
                </a:ln>
                <a:solidFill>
                  <a:srgbClr val="FF0000"/>
                </a:solidFill>
                <a:latin typeface="Arial" charset="0"/>
              </a:rPr>
              <a:t>.</a:t>
            </a:r>
            <a:endParaRPr lang="en-US" sz="1600" dirty="0">
              <a:ln>
                <a:solidFill>
                  <a:srgbClr val="FF0000"/>
                </a:solidFill>
              </a:ln>
              <a:solidFill>
                <a:srgbClr val="FF0000"/>
              </a:solidFill>
              <a:latin typeface="Arial" charset="0"/>
            </a:endParaRPr>
          </a:p>
        </p:txBody>
      </p:sp>
      <p:sp>
        <p:nvSpPr>
          <p:cNvPr id="14" name="Round Single Corner Rectangle 13"/>
          <p:cNvSpPr/>
          <p:nvPr/>
        </p:nvSpPr>
        <p:spPr bwMode="auto">
          <a:xfrm>
            <a:off x="4800600" y="2590800"/>
            <a:ext cx="3810000" cy="1219200"/>
          </a:xfrm>
          <a:prstGeom prst="round1Rect">
            <a:avLst/>
          </a:prstGeom>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defRPr/>
            </a:pPr>
            <a:r>
              <a:rPr lang="es-ES" sz="1700" smtClean="0">
                <a:ln>
                  <a:solidFill>
                    <a:srgbClr val="FF0000"/>
                  </a:solidFill>
                </a:ln>
                <a:solidFill>
                  <a:srgbClr val="FF0000"/>
                </a:solidFill>
                <a:latin typeface="Arial" charset="0"/>
              </a:rPr>
              <a:t>Grupos de apoyo, programas de compañeros a compañeros, primeros auxilios psicosociales. Requieren capacitación y superfición significativa</a:t>
            </a:r>
            <a:r>
              <a:rPr lang="es-ES" smtClean="0">
                <a:ln>
                  <a:solidFill>
                    <a:srgbClr val="FF0000"/>
                  </a:solidFill>
                </a:ln>
                <a:solidFill>
                  <a:srgbClr val="FF0000"/>
                </a:solidFill>
                <a:latin typeface="Arial" charset="0"/>
              </a:rPr>
              <a:t>.</a:t>
            </a:r>
            <a:endParaRPr lang="es-ES">
              <a:ln>
                <a:solidFill>
                  <a:srgbClr val="FF0000"/>
                </a:solidFill>
              </a:ln>
              <a:solidFill>
                <a:srgbClr val="FF0000"/>
              </a:solidFill>
              <a:latin typeface="Arial" charset="0"/>
            </a:endParaRPr>
          </a:p>
        </p:txBody>
      </p:sp>
      <p:sp>
        <p:nvSpPr>
          <p:cNvPr id="21" name="Round Single Corner Rectangle 20"/>
          <p:cNvSpPr/>
          <p:nvPr/>
        </p:nvSpPr>
        <p:spPr bwMode="auto">
          <a:xfrm>
            <a:off x="5410200" y="3962400"/>
            <a:ext cx="3429000" cy="1295400"/>
          </a:xfrm>
          <a:prstGeom prst="round1Rect">
            <a:avLst/>
          </a:prstGeom>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defRPr/>
            </a:pPr>
            <a:r>
              <a:rPr lang="es-ES" sz="1700" smtClean="0">
                <a:ln>
                  <a:solidFill>
                    <a:srgbClr val="FF0000"/>
                  </a:solidFill>
                </a:ln>
                <a:solidFill>
                  <a:srgbClr val="FF0000"/>
                </a:solidFill>
                <a:latin typeface="Arial" charset="0"/>
              </a:rPr>
              <a:t>Promoveer y/o proveer actividades diarias tales como ir a la escuela, asistir a actividades sociales y de juego, eventos comunitarios, etc.</a:t>
            </a:r>
            <a:endParaRPr lang="es-ES" sz="1700">
              <a:ln>
                <a:solidFill>
                  <a:srgbClr val="FF0000"/>
                </a:solidFill>
              </a:ln>
              <a:solidFill>
                <a:srgbClr val="FF0000"/>
              </a:solidFill>
              <a:latin typeface="Arial" charset="0"/>
            </a:endParaRPr>
          </a:p>
        </p:txBody>
      </p:sp>
      <p:sp>
        <p:nvSpPr>
          <p:cNvPr id="17" name="Round Single Corner Rectangle 16"/>
          <p:cNvSpPr/>
          <p:nvPr/>
        </p:nvSpPr>
        <p:spPr bwMode="auto">
          <a:xfrm>
            <a:off x="5410200" y="5410200"/>
            <a:ext cx="3657600" cy="1447800"/>
          </a:xfrm>
          <a:prstGeom prst="round1Rect">
            <a:avLst/>
          </a:prstGeom>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defRPr/>
            </a:pPr>
            <a:r>
              <a:rPr lang="es-ES" dirty="0" smtClean="0">
                <a:ln>
                  <a:solidFill>
                    <a:srgbClr val="FF0000"/>
                  </a:solidFill>
                </a:ln>
                <a:solidFill>
                  <a:srgbClr val="FF0000"/>
                </a:solidFill>
                <a:latin typeface="Arial" charset="0"/>
              </a:rPr>
              <a:t>Re-establecer la seguridad y servicios básicos (agua, comida, albergue y servicios de salud) para toda la comunidad </a:t>
            </a:r>
            <a:endParaRPr lang="es-ES" dirty="0">
              <a:ln>
                <a:solidFill>
                  <a:srgbClr val="FF0000"/>
                </a:solidFill>
              </a:ln>
              <a:solidFill>
                <a:srgbClr val="FF0000"/>
              </a:solidFill>
              <a:latin typeface="Arial" charset="0"/>
            </a:endParaRPr>
          </a:p>
        </p:txBody>
      </p:sp>
      <p:sp>
        <p:nvSpPr>
          <p:cNvPr id="15" name="14 CuadroTexto"/>
          <p:cNvSpPr txBox="1"/>
          <p:nvPr/>
        </p:nvSpPr>
        <p:spPr>
          <a:xfrm>
            <a:off x="351311" y="2135563"/>
            <a:ext cx="2231572" cy="307777"/>
          </a:xfrm>
          <a:prstGeom prst="rect">
            <a:avLst/>
          </a:prstGeom>
          <a:noFill/>
          <a:ln>
            <a:solidFill>
              <a:schemeClr val="accent6">
                <a:lumMod val="60000"/>
                <a:lumOff val="40000"/>
              </a:schemeClr>
            </a:solidFill>
          </a:ln>
        </p:spPr>
        <p:txBody>
          <a:bodyPr wrap="square" rtlCol="0">
            <a:spAutoFit/>
          </a:bodyPr>
          <a:lstStyle/>
          <a:p>
            <a:r>
              <a:rPr lang="es-MX" sz="1400" dirty="0" smtClean="0"/>
              <a:t>4. Servicios Especializados</a:t>
            </a:r>
          </a:p>
        </p:txBody>
      </p:sp>
      <p:sp>
        <p:nvSpPr>
          <p:cNvPr id="19" name="18 CuadroTexto"/>
          <p:cNvSpPr txBox="1"/>
          <p:nvPr/>
        </p:nvSpPr>
        <p:spPr>
          <a:xfrm>
            <a:off x="351311" y="2850028"/>
            <a:ext cx="1897083" cy="523220"/>
          </a:xfrm>
          <a:prstGeom prst="rect">
            <a:avLst/>
          </a:prstGeom>
          <a:noFill/>
          <a:ln>
            <a:solidFill>
              <a:schemeClr val="accent6">
                <a:lumMod val="60000"/>
                <a:lumOff val="40000"/>
              </a:schemeClr>
            </a:solidFill>
          </a:ln>
        </p:spPr>
        <p:txBody>
          <a:bodyPr wrap="square" rtlCol="0">
            <a:spAutoFit/>
          </a:bodyPr>
          <a:lstStyle/>
          <a:p>
            <a:r>
              <a:rPr lang="es-MX" sz="1400" dirty="0"/>
              <a:t>3</a:t>
            </a:r>
            <a:r>
              <a:rPr lang="es-MX" sz="1400" dirty="0" smtClean="0"/>
              <a:t>.  Apoyo enfocado, no especializado</a:t>
            </a:r>
            <a:endParaRPr lang="es-ES" sz="1400" dirty="0"/>
          </a:p>
        </p:txBody>
      </p:sp>
      <p:sp>
        <p:nvSpPr>
          <p:cNvPr id="20" name="19 CuadroTexto"/>
          <p:cNvSpPr txBox="1"/>
          <p:nvPr/>
        </p:nvSpPr>
        <p:spPr>
          <a:xfrm>
            <a:off x="351311" y="3970849"/>
            <a:ext cx="1744684" cy="523220"/>
          </a:xfrm>
          <a:prstGeom prst="rect">
            <a:avLst/>
          </a:prstGeom>
          <a:noFill/>
          <a:ln>
            <a:solidFill>
              <a:schemeClr val="accent6">
                <a:lumMod val="60000"/>
                <a:lumOff val="40000"/>
              </a:schemeClr>
            </a:solidFill>
          </a:ln>
        </p:spPr>
        <p:txBody>
          <a:bodyPr wrap="square" rtlCol="0">
            <a:spAutoFit/>
          </a:bodyPr>
          <a:lstStyle/>
          <a:p>
            <a:r>
              <a:rPr lang="es-MX" sz="1400" dirty="0" smtClean="0"/>
              <a:t>2.  Apoyo a la comunidad y familia</a:t>
            </a:r>
            <a:endParaRPr lang="es-ES" sz="1400" dirty="0"/>
          </a:p>
        </p:txBody>
      </p:sp>
      <p:sp>
        <p:nvSpPr>
          <p:cNvPr id="22" name="21 CuadroTexto"/>
          <p:cNvSpPr txBox="1"/>
          <p:nvPr/>
        </p:nvSpPr>
        <p:spPr>
          <a:xfrm>
            <a:off x="351309" y="4992868"/>
            <a:ext cx="1897083" cy="523220"/>
          </a:xfrm>
          <a:prstGeom prst="rect">
            <a:avLst/>
          </a:prstGeom>
          <a:noFill/>
          <a:ln>
            <a:solidFill>
              <a:schemeClr val="accent6">
                <a:lumMod val="60000"/>
                <a:lumOff val="40000"/>
              </a:schemeClr>
            </a:solidFill>
          </a:ln>
        </p:spPr>
        <p:txBody>
          <a:bodyPr wrap="square" rtlCol="0">
            <a:spAutoFit/>
          </a:bodyPr>
          <a:lstStyle/>
          <a:p>
            <a:r>
              <a:rPr lang="es-MX" sz="1400" dirty="0" smtClean="0"/>
              <a:t>1.  Servicios Básicos y Seguridad</a:t>
            </a:r>
            <a:endParaRPr lang="es-E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chorCtr="0">
            <a:normAutofit/>
          </a:bodyPr>
          <a:lstStyle/>
          <a:p>
            <a:r>
              <a:rPr lang="es-ES" smtClean="0"/>
              <a:t>Tipos de apoyo psicosocial 1</a:t>
            </a:r>
            <a:endParaRPr lang="es-ES" dirty="0"/>
          </a:p>
        </p:txBody>
      </p:sp>
      <p:sp>
        <p:nvSpPr>
          <p:cNvPr id="18435" name="Rectangle 3"/>
          <p:cNvSpPr>
            <a:spLocks noGrp="1" noChangeArrowheads="1"/>
          </p:cNvSpPr>
          <p:nvPr>
            <p:ph type="body" idx="1"/>
          </p:nvPr>
        </p:nvSpPr>
        <p:spPr>
          <a:xfrm>
            <a:off x="457200" y="1744126"/>
            <a:ext cx="8229600" cy="4525963"/>
          </a:xfrm>
        </p:spPr>
        <p:txBody>
          <a:bodyPr>
            <a:normAutofit/>
          </a:bodyPr>
          <a:lstStyle/>
          <a:p>
            <a:pPr eaLnBrk="1" hangingPunct="1">
              <a:spcBef>
                <a:spcPts val="200"/>
              </a:spcBef>
              <a:buFont typeface="Arial" pitchFamily="34" charset="0"/>
              <a:buChar char="•"/>
              <a:defRPr/>
            </a:pPr>
            <a:r>
              <a:rPr lang="es-ES" noProof="0" dirty="0" smtClean="0"/>
              <a:t>Participar con otros sectores para mejorar el entorno</a:t>
            </a:r>
          </a:p>
          <a:p>
            <a:pPr eaLnBrk="1" hangingPunct="1">
              <a:spcBef>
                <a:spcPts val="200"/>
              </a:spcBef>
              <a:buFont typeface="Arial" pitchFamily="34" charset="0"/>
              <a:buChar char="•"/>
              <a:defRPr/>
            </a:pPr>
            <a:r>
              <a:rPr lang="es-ES" dirty="0" smtClean="0"/>
              <a:t>Apoyar a la comunidad para ayudar a los niños y niñas</a:t>
            </a:r>
          </a:p>
          <a:p>
            <a:pPr eaLnBrk="1" hangingPunct="1">
              <a:spcBef>
                <a:spcPts val="200"/>
              </a:spcBef>
              <a:buFont typeface="Arial" pitchFamily="34" charset="0"/>
              <a:buChar char="•"/>
              <a:defRPr/>
            </a:pPr>
            <a:r>
              <a:rPr lang="es-ES" noProof="0" dirty="0" smtClean="0"/>
              <a:t>Re-establecer rutinas</a:t>
            </a:r>
          </a:p>
          <a:p>
            <a:pPr eaLnBrk="1" hangingPunct="1">
              <a:spcBef>
                <a:spcPts val="200"/>
              </a:spcBef>
              <a:buFont typeface="Arial" pitchFamily="34" charset="0"/>
              <a:buChar char="•"/>
              <a:defRPr/>
            </a:pPr>
            <a:r>
              <a:rPr lang="es-ES" dirty="0" smtClean="0"/>
              <a:t>Trabajar con adultos para ayudar a identificar &amp; lidiar con la angustia</a:t>
            </a:r>
          </a:p>
        </p:txBody>
      </p:sp>
    </p:spTree>
    <p:extLst>
      <p:ext uri="{BB962C8B-B14F-4D97-AF65-F5344CB8AC3E}">
        <p14:creationId xmlns:p14="http://schemas.microsoft.com/office/powerpoint/2010/main" val="299249664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chorCtr="0">
            <a:normAutofit/>
          </a:bodyPr>
          <a:lstStyle/>
          <a:p>
            <a:r>
              <a:rPr lang="es-ES" smtClean="0"/>
              <a:t>Tipos de apoyo psicosocial 2</a:t>
            </a:r>
            <a:endParaRPr lang="es-ES" dirty="0"/>
          </a:p>
        </p:txBody>
      </p:sp>
      <p:sp>
        <p:nvSpPr>
          <p:cNvPr id="18435" name="Rectangle 3"/>
          <p:cNvSpPr>
            <a:spLocks noGrp="1" noChangeArrowheads="1"/>
          </p:cNvSpPr>
          <p:nvPr>
            <p:ph type="body" idx="1"/>
          </p:nvPr>
        </p:nvSpPr>
        <p:spPr>
          <a:xfrm>
            <a:off x="457200" y="1744126"/>
            <a:ext cx="8229600" cy="4525963"/>
          </a:xfrm>
        </p:spPr>
        <p:txBody>
          <a:bodyPr>
            <a:normAutofit/>
          </a:bodyPr>
          <a:lstStyle/>
          <a:p>
            <a:pPr>
              <a:spcBef>
                <a:spcPts val="200"/>
              </a:spcBef>
              <a:buFont typeface="Arial" pitchFamily="34" charset="0"/>
              <a:buChar char="•"/>
              <a:defRPr/>
            </a:pPr>
            <a:r>
              <a:rPr lang="es-ES" dirty="0" smtClean="0"/>
              <a:t>Apoyar a la familia para ayudar a sus niños/niñas</a:t>
            </a:r>
          </a:p>
          <a:p>
            <a:pPr>
              <a:spcBef>
                <a:spcPts val="200"/>
              </a:spcBef>
              <a:buFont typeface="Arial" pitchFamily="34" charset="0"/>
              <a:buChar char="•"/>
              <a:defRPr/>
            </a:pPr>
            <a:r>
              <a:rPr lang="es-ES" dirty="0" smtClean="0"/>
              <a:t>Integrar módulos psicosociales en el currículo escolar</a:t>
            </a:r>
          </a:p>
          <a:p>
            <a:pPr>
              <a:spcBef>
                <a:spcPts val="200"/>
              </a:spcBef>
              <a:buFont typeface="Arial" pitchFamily="34" charset="0"/>
              <a:buChar char="•"/>
              <a:defRPr/>
            </a:pPr>
            <a:r>
              <a:rPr lang="es-ES" dirty="0" smtClean="0"/>
              <a:t>Referir a niños y niñas a servicios especializados</a:t>
            </a:r>
          </a:p>
          <a:p>
            <a:pPr eaLnBrk="1" hangingPunct="1">
              <a:spcBef>
                <a:spcPts val="200"/>
              </a:spcBef>
              <a:buFont typeface="Arial" pitchFamily="34" charset="0"/>
              <a:buChar char="•"/>
              <a:defRPr/>
            </a:pPr>
            <a:r>
              <a:rPr lang="es-ES" dirty="0" smtClean="0"/>
              <a:t>Trabajar directamente /uno-a-uno con los niños y niñas</a:t>
            </a:r>
          </a:p>
          <a:p>
            <a:pPr eaLnBrk="1" hangingPunct="1">
              <a:spcBef>
                <a:spcPts val="200"/>
              </a:spcBef>
              <a:buFont typeface="Arial" pitchFamily="34" charset="0"/>
              <a:buChar char="•"/>
              <a:defRPr/>
            </a:pPr>
            <a:r>
              <a:rPr lang="es-ES" noProof="0" dirty="0" smtClean="0"/>
              <a:t>Involucrar a los niños y niñas</a:t>
            </a:r>
          </a:p>
        </p:txBody>
      </p:sp>
    </p:spTree>
    <p:extLst>
      <p:ext uri="{BB962C8B-B14F-4D97-AF65-F5344CB8AC3E}">
        <p14:creationId xmlns:p14="http://schemas.microsoft.com/office/powerpoint/2010/main" val="172576310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bwMode="auto">
          <a:xfrm>
            <a:off x="457200" y="296329"/>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chorCtr="0">
            <a:normAutofit fontScale="90000"/>
          </a:bodyPr>
          <a:lstStyle/>
          <a:p>
            <a:r>
              <a:rPr lang="es-ES" smtClean="0"/>
              <a:t>Formas de apoyo para problemas psicosociales comunes</a:t>
            </a:r>
            <a:endParaRPr lang="es-E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0797506"/>
              </p:ext>
            </p:extLst>
          </p:nvPr>
        </p:nvGraphicFramePr>
        <p:xfrm>
          <a:off x="457200" y="1700746"/>
          <a:ext cx="8229600" cy="4988628"/>
        </p:xfrm>
        <a:graphic>
          <a:graphicData uri="http://schemas.openxmlformats.org/drawingml/2006/table">
            <a:tbl>
              <a:tblPr/>
              <a:tblGrid>
                <a:gridCol w="1981200"/>
                <a:gridCol w="6248400"/>
              </a:tblGrid>
              <a:tr h="6400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noProof="0" dirty="0" smtClean="0">
                          <a:ln>
                            <a:noFill/>
                          </a:ln>
                          <a:solidFill>
                            <a:srgbClr val="FFFFFF"/>
                          </a:solidFill>
                          <a:effectLst/>
                          <a:latin typeface="Calibri" charset="0"/>
                          <a:ea typeface="ヒラギノ角ゴ Pro W3" charset="0"/>
                          <a:cs typeface="ヒラギノ角ゴ Pro W3" charset="0"/>
                        </a:rPr>
                        <a:t>Experiencias de niños y niñas</a:t>
                      </a:r>
                      <a:endParaRPr kumimoji="0" lang="es-ES" sz="1600" b="1" i="0" u="none" strike="noStrike" cap="none" normalizeH="0" baseline="0" noProof="0" dirty="0">
                        <a:ln>
                          <a:noFill/>
                        </a:ln>
                        <a:solidFill>
                          <a:srgbClr val="FFFFFF"/>
                        </a:solidFill>
                        <a:effectLst/>
                        <a:latin typeface="Calibri" charset="0"/>
                        <a:ea typeface="ヒラギノ角ゴ Pro W3" charset="0"/>
                        <a:cs typeface="ヒラギノ角ゴ Pro W3" charset="0"/>
                      </a:endParaRPr>
                    </a:p>
                  </a:txBody>
                  <a:tcPr marT="45710" marB="45710" anchor="ctr" horzOverflow="overflow">
                    <a:lnL w="12700" cap="flat" cmpd="sng" algn="ctr">
                      <a:solidFill>
                        <a:srgbClr val="321138"/>
                      </a:solidFill>
                      <a:prstDash val="solid"/>
                      <a:round/>
                      <a:headEnd type="none" w="med" len="med"/>
                      <a:tailEnd type="none" w="med" len="med"/>
                    </a:lnL>
                    <a:lnR w="12700" cap="flat" cmpd="sng" algn="ctr">
                      <a:solidFill>
                        <a:srgbClr val="002E4E"/>
                      </a:solidFill>
                      <a:prstDash val="solid"/>
                      <a:round/>
                      <a:headEnd type="none" w="med" len="med"/>
                      <a:tailEnd type="none" w="med" len="med"/>
                    </a:lnR>
                    <a:lnT w="12700" cap="flat" cmpd="sng" algn="ctr">
                      <a:solidFill>
                        <a:srgbClr val="321138"/>
                      </a:solidFill>
                      <a:prstDash val="solid"/>
                      <a:round/>
                      <a:headEnd type="none" w="med" len="med"/>
                      <a:tailEnd type="none" w="med" len="med"/>
                    </a:lnT>
                    <a:lnB w="12700" cap="flat" cmpd="sng" algn="ctr">
                      <a:solidFill>
                        <a:srgbClr val="321138"/>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noProof="0" smtClean="0">
                          <a:ln>
                            <a:noFill/>
                          </a:ln>
                          <a:solidFill>
                            <a:srgbClr val="FFFFFF"/>
                          </a:solidFill>
                          <a:effectLst/>
                          <a:latin typeface="Calibri" charset="0"/>
                          <a:ea typeface="ヒラギノ角ゴ Pro W3" charset="0"/>
                          <a:cs typeface="ヒラギノ角ゴ Pro W3" charset="0"/>
                        </a:rPr>
                        <a:t>Cómo las personas pueden ayudar</a:t>
                      </a:r>
                      <a:endParaRPr kumimoji="0" lang="es-ES" sz="1600" b="1" i="0" u="none" strike="noStrike" cap="none" normalizeH="0" baseline="0" noProof="0">
                        <a:ln>
                          <a:noFill/>
                        </a:ln>
                        <a:solidFill>
                          <a:srgbClr val="FFFFFF"/>
                        </a:solidFill>
                        <a:effectLst/>
                        <a:latin typeface="Calibri" charset="0"/>
                        <a:ea typeface="ヒラギノ角ゴ Pro W3" charset="0"/>
                        <a:cs typeface="ヒラギノ角ゴ Pro W3" charset="0"/>
                      </a:endParaRPr>
                    </a:p>
                  </a:txBody>
                  <a:tcPr marT="45710" marB="45710" anchor="ctr" horzOverflow="overflow">
                    <a:lnL w="12700" cap="flat" cmpd="sng" algn="ctr">
                      <a:solidFill>
                        <a:srgbClr val="002E4E"/>
                      </a:solidFill>
                      <a:prstDash val="solid"/>
                      <a:round/>
                      <a:headEnd type="none" w="med" len="med"/>
                      <a:tailEnd type="none" w="med" len="med"/>
                    </a:lnL>
                    <a:lnR w="12700" cap="flat" cmpd="sng" algn="ctr">
                      <a:solidFill>
                        <a:srgbClr val="321138"/>
                      </a:solidFill>
                      <a:prstDash val="solid"/>
                      <a:round/>
                      <a:headEnd type="none" w="med" len="med"/>
                      <a:tailEnd type="none" w="med" len="med"/>
                    </a:lnR>
                    <a:lnT w="12700" cap="flat" cmpd="sng" algn="ctr">
                      <a:solidFill>
                        <a:srgbClr val="321138"/>
                      </a:solidFill>
                      <a:prstDash val="solid"/>
                      <a:round/>
                      <a:headEnd type="none" w="med" len="med"/>
                      <a:tailEnd type="none" w="med" len="med"/>
                    </a:lnT>
                    <a:lnB w="12700" cap="flat" cmpd="sng" algn="ctr">
                      <a:solidFill>
                        <a:srgbClr val="321138"/>
                      </a:solidFill>
                      <a:prstDash val="solid"/>
                      <a:round/>
                      <a:headEnd type="none" w="med" len="med"/>
                      <a:tailEnd type="none" w="med" len="med"/>
                    </a:lnB>
                    <a:lnTlToBr>
                      <a:noFill/>
                    </a:lnTlToBr>
                    <a:lnBlToTr>
                      <a:noFill/>
                    </a:lnBlToTr>
                    <a:solidFill>
                      <a:schemeClr val="tx2"/>
                    </a:solidFill>
                  </a:tcPr>
                </a:tc>
              </a:tr>
              <a:tr h="9692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noProof="0" smtClean="0">
                          <a:ln>
                            <a:noFill/>
                          </a:ln>
                          <a:solidFill>
                            <a:srgbClr val="000000"/>
                          </a:solidFill>
                          <a:effectLst/>
                          <a:latin typeface="Calibri" charset="0"/>
                          <a:ea typeface="ヒラギノ角ゴ Pro W3" charset="0"/>
                          <a:cs typeface="ヒラギノ角ゴ Pro W3" charset="0"/>
                        </a:rPr>
                        <a:t>Interrupción y caos</a:t>
                      </a:r>
                      <a:endParaRPr kumimoji="0" lang="es-ES" sz="1600" b="0" i="0" u="none" strike="noStrike" cap="none" normalizeH="0" baseline="0" noProof="0">
                        <a:ln>
                          <a:noFill/>
                        </a:ln>
                        <a:solidFill>
                          <a:srgbClr val="000000"/>
                        </a:solidFill>
                        <a:effectLst/>
                        <a:latin typeface="Calibri" charset="0"/>
                        <a:ea typeface="ヒラギノ角ゴ Pro W3" charset="0"/>
                        <a:cs typeface="ヒラギノ角ゴ Pro W3" charset="0"/>
                      </a:endParaRPr>
                    </a:p>
                  </a:txBody>
                  <a:tcPr marT="45710" marB="45710" horzOverflow="overflow">
                    <a:lnL w="12700" cap="flat" cmpd="sng" algn="ctr">
                      <a:solidFill>
                        <a:srgbClr val="321138"/>
                      </a:solidFill>
                      <a:prstDash val="solid"/>
                      <a:round/>
                      <a:headEnd type="none" w="med" len="med"/>
                      <a:tailEnd type="none" w="med" len="med"/>
                    </a:lnL>
                    <a:lnR w="12700" cap="flat" cmpd="sng" algn="ctr">
                      <a:solidFill>
                        <a:srgbClr val="002E4E"/>
                      </a:solidFill>
                      <a:prstDash val="solid"/>
                      <a:round/>
                      <a:headEnd type="none" w="med" len="med"/>
                      <a:tailEnd type="none" w="med" len="med"/>
                    </a:lnR>
                    <a:lnT w="12700" cap="flat" cmpd="sng" algn="ctr">
                      <a:solidFill>
                        <a:srgbClr val="321138"/>
                      </a:solidFill>
                      <a:prstDash val="solid"/>
                      <a:round/>
                      <a:headEnd type="none" w="med" len="med"/>
                      <a:tailEnd type="none" w="med" len="med"/>
                    </a:lnT>
                    <a:lnB w="12700" cap="flat" cmpd="sng" algn="ctr">
                      <a:solidFill>
                        <a:srgbClr val="321138"/>
                      </a:solidFill>
                      <a:prstDash val="solid"/>
                      <a:round/>
                      <a:headEnd type="none" w="med" len="med"/>
                      <a:tailEnd type="none" w="med" len="med"/>
                    </a:lnB>
                    <a:lnTlToBr>
                      <a:noFill/>
                    </a:lnTlToBr>
                    <a:lnBlToTr>
                      <a:noFill/>
                    </a:lnBlToTr>
                    <a:solidFill>
                      <a:srgbClr val="E8E7E8"/>
                    </a:solidFill>
                  </a:tcPr>
                </a:tc>
                <a:tc>
                  <a:txBody>
                    <a:bodyPr/>
                    <a:lstStyle/>
                    <a:p>
                      <a:pPr marL="266700" marR="0" lvl="0" indent="-266700" algn="l" defTabSz="457200" rtl="0" eaLnBrk="1" fontAlgn="base" latinLnBrk="0" hangingPunct="1">
                        <a:lnSpc>
                          <a:spcPct val="80000"/>
                        </a:lnSpc>
                        <a:spcBef>
                          <a:spcPct val="0"/>
                        </a:spcBef>
                        <a:spcAft>
                          <a:spcPct val="0"/>
                        </a:spcAft>
                        <a:buClrTx/>
                        <a:buSzTx/>
                        <a:buFont typeface="Arial" charset="0"/>
                        <a:buChar char="•"/>
                        <a:tabLst/>
                      </a:pPr>
                      <a:r>
                        <a:rPr kumimoji="0" lang="es-ES" sz="1600" b="0" i="0" u="none" strike="noStrike" cap="none" normalizeH="0" baseline="0" noProof="0" smtClean="0">
                          <a:ln>
                            <a:noFill/>
                          </a:ln>
                          <a:solidFill>
                            <a:srgbClr val="000000"/>
                          </a:solidFill>
                          <a:effectLst/>
                          <a:latin typeface="Calibri" charset="0"/>
                          <a:ea typeface="ヒラギノ角ゴ Pro W3" charset="0"/>
                          <a:cs typeface="ヒラギノ角ゴ Pro W3" charset="0"/>
                        </a:rPr>
                        <a:t>Re-estableciendo rutinas diarias apropiadas por edad (escuela, actividades recreativas y comunitarias)</a:t>
                      </a:r>
                    </a:p>
                    <a:p>
                      <a:pPr marL="266700" marR="0" lvl="0" indent="-266700" algn="l" defTabSz="457200" rtl="0" eaLnBrk="1" fontAlgn="base" latinLnBrk="0" hangingPunct="1">
                        <a:lnSpc>
                          <a:spcPct val="80000"/>
                        </a:lnSpc>
                        <a:spcBef>
                          <a:spcPct val="0"/>
                        </a:spcBef>
                        <a:spcAft>
                          <a:spcPct val="0"/>
                        </a:spcAft>
                        <a:buClrTx/>
                        <a:buSzTx/>
                        <a:buFont typeface="Arial" charset="0"/>
                        <a:buChar char="•"/>
                        <a:tabLst/>
                      </a:pPr>
                      <a:r>
                        <a:rPr kumimoji="0" lang="es-ES" sz="1600" b="0" i="0" u="none" strike="noStrike" cap="none" normalizeH="0" baseline="0" noProof="0" smtClean="0">
                          <a:ln>
                            <a:noFill/>
                          </a:ln>
                          <a:solidFill>
                            <a:srgbClr val="000000"/>
                          </a:solidFill>
                          <a:effectLst/>
                          <a:latin typeface="Calibri" charset="0"/>
                          <a:ea typeface="ヒラギノ角ゴ Pro W3" charset="0"/>
                          <a:cs typeface="ヒラギノ角ゴ Pro W3" charset="0"/>
                        </a:rPr>
                        <a:t>Mejorar la rutina y estructura</a:t>
                      </a:r>
                    </a:p>
                    <a:p>
                      <a:pPr marL="266700" marR="0" lvl="0" indent="-266700" algn="l" defTabSz="457200" rtl="0" eaLnBrk="1" fontAlgn="base" latinLnBrk="0" hangingPunct="1">
                        <a:lnSpc>
                          <a:spcPct val="80000"/>
                        </a:lnSpc>
                        <a:spcBef>
                          <a:spcPct val="0"/>
                        </a:spcBef>
                        <a:spcAft>
                          <a:spcPct val="0"/>
                        </a:spcAft>
                        <a:buClrTx/>
                        <a:buSzTx/>
                        <a:buFont typeface="Arial" charset="0"/>
                        <a:buChar char="•"/>
                        <a:tabLst/>
                      </a:pPr>
                      <a:r>
                        <a:rPr kumimoji="0" lang="es-ES" sz="1600" b="0" i="0" u="none" strike="noStrike" cap="none" normalizeH="0" baseline="0" noProof="0" smtClean="0">
                          <a:ln>
                            <a:noFill/>
                          </a:ln>
                          <a:solidFill>
                            <a:srgbClr val="000000"/>
                          </a:solidFill>
                          <a:effectLst/>
                          <a:latin typeface="Calibri" charset="0"/>
                          <a:ea typeface="ヒラギノ角ゴ Pro W3" charset="0"/>
                          <a:cs typeface="ヒラギノ角ゴ Pro W3" charset="0"/>
                        </a:rPr>
                        <a:t>Proveer opciones apropiadas por edad</a:t>
                      </a:r>
                    </a:p>
                  </a:txBody>
                  <a:tcPr marT="45710" marB="45710" horzOverflow="overflow">
                    <a:lnL w="12700" cap="flat" cmpd="sng" algn="ctr">
                      <a:solidFill>
                        <a:srgbClr val="002E4E"/>
                      </a:solidFill>
                      <a:prstDash val="solid"/>
                      <a:round/>
                      <a:headEnd type="none" w="med" len="med"/>
                      <a:tailEnd type="none" w="med" len="med"/>
                    </a:lnL>
                    <a:lnR w="12700" cap="flat" cmpd="sng" algn="ctr">
                      <a:solidFill>
                        <a:srgbClr val="321138"/>
                      </a:solidFill>
                      <a:prstDash val="solid"/>
                      <a:round/>
                      <a:headEnd type="none" w="med" len="med"/>
                      <a:tailEnd type="none" w="med" len="med"/>
                    </a:lnR>
                    <a:lnT w="12700" cap="flat" cmpd="sng" algn="ctr">
                      <a:solidFill>
                        <a:srgbClr val="321138"/>
                      </a:solidFill>
                      <a:prstDash val="solid"/>
                      <a:round/>
                      <a:headEnd type="none" w="med" len="med"/>
                      <a:tailEnd type="none" w="med" len="med"/>
                    </a:lnT>
                    <a:lnB w="12700" cap="flat" cmpd="sng" algn="ctr">
                      <a:solidFill>
                        <a:srgbClr val="321138"/>
                      </a:solidFill>
                      <a:prstDash val="solid"/>
                      <a:round/>
                      <a:headEnd type="none" w="med" len="med"/>
                      <a:tailEnd type="none" w="med" len="med"/>
                    </a:lnB>
                    <a:lnTlToBr>
                      <a:noFill/>
                    </a:lnTlToBr>
                    <a:lnBlToTr>
                      <a:noFill/>
                    </a:lnBlToTr>
                    <a:solidFill>
                      <a:srgbClr val="E8E7E8"/>
                    </a:solidFill>
                  </a:tcPr>
                </a:tc>
              </a:tr>
              <a:tr h="7497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noProof="0" smtClean="0">
                          <a:ln>
                            <a:noFill/>
                          </a:ln>
                          <a:solidFill>
                            <a:srgbClr val="000000"/>
                          </a:solidFill>
                          <a:effectLst/>
                          <a:latin typeface="Calibri" charset="0"/>
                          <a:ea typeface="ヒラギノ角ゴ Pro W3" charset="0"/>
                          <a:cs typeface="ヒラギノ角ゴ Pro W3" charset="0"/>
                        </a:rPr>
                        <a:t>Falta de cuidado de la familia</a:t>
                      </a:r>
                      <a:endParaRPr kumimoji="0" lang="es-ES" sz="1600" b="0" i="0" u="none" strike="noStrike" cap="none" normalizeH="0" baseline="0" noProof="0">
                        <a:ln>
                          <a:noFill/>
                        </a:ln>
                        <a:solidFill>
                          <a:srgbClr val="000000"/>
                        </a:solidFill>
                        <a:effectLst/>
                        <a:latin typeface="Calibri" charset="0"/>
                        <a:ea typeface="ヒラギノ角ゴ Pro W3" charset="0"/>
                        <a:cs typeface="ヒラギノ角ゴ Pro W3" charset="0"/>
                      </a:endParaRPr>
                    </a:p>
                  </a:txBody>
                  <a:tcPr marT="45710" marB="45710" horzOverflow="overflow">
                    <a:lnL w="12700" cap="flat" cmpd="sng" algn="ctr">
                      <a:solidFill>
                        <a:srgbClr val="321138"/>
                      </a:solidFill>
                      <a:prstDash val="solid"/>
                      <a:round/>
                      <a:headEnd type="none" w="med" len="med"/>
                      <a:tailEnd type="none" w="med" len="med"/>
                    </a:lnL>
                    <a:lnR w="12700" cap="flat" cmpd="sng" algn="ctr">
                      <a:solidFill>
                        <a:srgbClr val="002E4E"/>
                      </a:solidFill>
                      <a:prstDash val="solid"/>
                      <a:round/>
                      <a:headEnd type="none" w="med" len="med"/>
                      <a:tailEnd type="none" w="med" len="med"/>
                    </a:lnR>
                    <a:lnT w="12700" cap="flat" cmpd="sng" algn="ctr">
                      <a:solidFill>
                        <a:srgbClr val="321138"/>
                      </a:solidFill>
                      <a:prstDash val="solid"/>
                      <a:round/>
                      <a:headEnd type="none" w="med" len="med"/>
                      <a:tailEnd type="none" w="med" len="med"/>
                    </a:lnT>
                    <a:lnB w="12700" cap="flat" cmpd="sng" algn="ctr">
                      <a:solidFill>
                        <a:srgbClr val="321138"/>
                      </a:solidFill>
                      <a:prstDash val="solid"/>
                      <a:round/>
                      <a:headEnd type="none" w="med" len="med"/>
                      <a:tailEnd type="none" w="med" len="med"/>
                    </a:lnB>
                    <a:lnTlToBr>
                      <a:noFill/>
                    </a:lnTlToBr>
                    <a:lnBlToTr>
                      <a:noFill/>
                    </a:lnBlToTr>
                    <a:solidFill>
                      <a:schemeClr val="bg1"/>
                    </a:solidFill>
                  </a:tcPr>
                </a:tc>
                <a:tc>
                  <a:txBody>
                    <a:bodyPr/>
                    <a:lstStyle/>
                    <a:p>
                      <a:pPr marL="266700" marR="0" lvl="0" indent="-266700" algn="l" defTabSz="457200" rtl="0" eaLnBrk="1" fontAlgn="base" latinLnBrk="0" hangingPunct="1">
                        <a:lnSpc>
                          <a:spcPct val="80000"/>
                        </a:lnSpc>
                        <a:spcBef>
                          <a:spcPct val="0"/>
                        </a:spcBef>
                        <a:spcAft>
                          <a:spcPct val="0"/>
                        </a:spcAft>
                        <a:buClrTx/>
                        <a:buSzTx/>
                        <a:buFont typeface="Arial" charset="0"/>
                        <a:buChar char="•"/>
                        <a:tabLst/>
                      </a:pPr>
                      <a:r>
                        <a:rPr kumimoji="0" lang="es-ES" sz="1600" b="0" i="0" u="none" strike="noStrike" cap="none" normalizeH="0" baseline="0" noProof="0" smtClean="0">
                          <a:ln>
                            <a:noFill/>
                          </a:ln>
                          <a:solidFill>
                            <a:srgbClr val="000000"/>
                          </a:solidFill>
                          <a:effectLst/>
                          <a:latin typeface="Calibri" charset="0"/>
                          <a:ea typeface="ヒラギノ角ゴ Pro W3" charset="0"/>
                          <a:cs typeface="ヒラギノ角ゴ Pro W3" charset="0"/>
                        </a:rPr>
                        <a:t>Asegurar que el niño/niña esté en un ambiente familiar estable y que lo cuide</a:t>
                      </a:r>
                    </a:p>
                    <a:p>
                      <a:pPr marL="266700" marR="0" lvl="0" indent="-266700" algn="l" defTabSz="457200" rtl="0" eaLnBrk="1" fontAlgn="base" latinLnBrk="0" hangingPunct="1">
                        <a:lnSpc>
                          <a:spcPct val="80000"/>
                        </a:lnSpc>
                        <a:spcBef>
                          <a:spcPct val="0"/>
                        </a:spcBef>
                        <a:spcAft>
                          <a:spcPct val="0"/>
                        </a:spcAft>
                        <a:buClrTx/>
                        <a:buSzTx/>
                        <a:buFont typeface="Arial" charset="0"/>
                        <a:buChar char="•"/>
                        <a:tabLst/>
                      </a:pPr>
                      <a:r>
                        <a:rPr kumimoji="0" lang="es-ES" sz="1600" b="0" i="0" u="none" strike="noStrike" cap="none" normalizeH="0" baseline="0" noProof="0" smtClean="0">
                          <a:ln>
                            <a:noFill/>
                          </a:ln>
                          <a:solidFill>
                            <a:srgbClr val="000000"/>
                          </a:solidFill>
                          <a:effectLst/>
                          <a:latin typeface="Calibri" charset="0"/>
                          <a:ea typeface="ヒラギノ角ゴ Pro W3" charset="0"/>
                          <a:cs typeface="ヒラギノ角ゴ Pro W3" charset="0"/>
                        </a:rPr>
                        <a:t>Trabajar con los padres/madres para cuidar mejor a sus hijos/hijas</a:t>
                      </a:r>
                    </a:p>
                    <a:p>
                      <a:pPr marL="266700" marR="0" lvl="0" indent="-266700" algn="l" defTabSz="457200" rtl="0" eaLnBrk="1" fontAlgn="base" latinLnBrk="0" hangingPunct="1">
                        <a:lnSpc>
                          <a:spcPct val="80000"/>
                        </a:lnSpc>
                        <a:spcBef>
                          <a:spcPct val="0"/>
                        </a:spcBef>
                        <a:spcAft>
                          <a:spcPct val="0"/>
                        </a:spcAft>
                        <a:buClrTx/>
                        <a:buSzTx/>
                        <a:buFont typeface="Arial" charset="0"/>
                        <a:buChar char="•"/>
                        <a:tabLst/>
                      </a:pPr>
                      <a:r>
                        <a:rPr kumimoji="0" lang="es-ES" sz="1600" b="0" i="0" u="none" strike="noStrike" cap="none" normalizeH="0" baseline="0" noProof="0" smtClean="0">
                          <a:ln>
                            <a:noFill/>
                          </a:ln>
                          <a:solidFill>
                            <a:srgbClr val="000000"/>
                          </a:solidFill>
                          <a:effectLst/>
                          <a:latin typeface="Calibri" charset="0"/>
                          <a:ea typeface="ヒラギノ角ゴ Pro W3" charset="0"/>
                          <a:cs typeface="ヒラギノ角ゴ Pro W3" charset="0"/>
                        </a:rPr>
                        <a:t>Proveer apoyo a los cuidadores (familias, maestros, etc.)</a:t>
                      </a:r>
                      <a:endParaRPr kumimoji="0" lang="es-ES" sz="1600" b="0" i="0" u="none" strike="noStrike" cap="none" normalizeH="0" baseline="0" noProof="0">
                        <a:ln>
                          <a:noFill/>
                        </a:ln>
                        <a:solidFill>
                          <a:srgbClr val="000000"/>
                        </a:solidFill>
                        <a:effectLst/>
                        <a:latin typeface="Calibri" charset="0"/>
                        <a:ea typeface="ヒラギノ角ゴ Pro W3" charset="0"/>
                        <a:cs typeface="ヒラギノ角ゴ Pro W3" charset="0"/>
                      </a:endParaRPr>
                    </a:p>
                  </a:txBody>
                  <a:tcPr marT="45710" marB="45710" horzOverflow="overflow">
                    <a:lnL w="12700" cap="flat" cmpd="sng" algn="ctr">
                      <a:solidFill>
                        <a:srgbClr val="002E4E"/>
                      </a:solidFill>
                      <a:prstDash val="solid"/>
                      <a:round/>
                      <a:headEnd type="none" w="med" len="med"/>
                      <a:tailEnd type="none" w="med" len="med"/>
                    </a:lnL>
                    <a:lnR w="12700" cap="flat" cmpd="sng" algn="ctr">
                      <a:solidFill>
                        <a:srgbClr val="321138"/>
                      </a:solidFill>
                      <a:prstDash val="solid"/>
                      <a:round/>
                      <a:headEnd type="none" w="med" len="med"/>
                      <a:tailEnd type="none" w="med" len="med"/>
                    </a:lnR>
                    <a:lnT w="12700" cap="flat" cmpd="sng" algn="ctr">
                      <a:solidFill>
                        <a:srgbClr val="321138"/>
                      </a:solidFill>
                      <a:prstDash val="solid"/>
                      <a:round/>
                      <a:headEnd type="none" w="med" len="med"/>
                      <a:tailEnd type="none" w="med" len="med"/>
                    </a:lnT>
                    <a:lnB w="12700" cap="flat" cmpd="sng" algn="ctr">
                      <a:solidFill>
                        <a:srgbClr val="321138"/>
                      </a:solidFill>
                      <a:prstDash val="solid"/>
                      <a:round/>
                      <a:headEnd type="none" w="med" len="med"/>
                      <a:tailEnd type="none" w="med" len="med"/>
                    </a:lnB>
                    <a:lnTlToBr>
                      <a:noFill/>
                    </a:lnTlToBr>
                    <a:lnBlToTr>
                      <a:noFill/>
                    </a:lnBlToTr>
                    <a:solidFill>
                      <a:schemeClr val="bg1"/>
                    </a:solidFill>
                  </a:tcPr>
                </a:tc>
              </a:tr>
              <a:tr h="7497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noProof="0" smtClean="0">
                          <a:ln>
                            <a:noFill/>
                          </a:ln>
                          <a:solidFill>
                            <a:srgbClr val="000000"/>
                          </a:solidFill>
                          <a:effectLst/>
                          <a:latin typeface="Calibri" charset="0"/>
                          <a:ea typeface="ヒラギノ角ゴ Pro W3" charset="0"/>
                          <a:cs typeface="ヒラギノ角ゴ Pro W3" charset="0"/>
                        </a:rPr>
                        <a:t>Separación de su comunidad</a:t>
                      </a:r>
                      <a:endParaRPr kumimoji="0" lang="es-ES" sz="1600" b="0" i="0" u="none" strike="noStrike" cap="none" normalizeH="0" baseline="0" noProof="0">
                        <a:ln>
                          <a:noFill/>
                        </a:ln>
                        <a:solidFill>
                          <a:srgbClr val="000000"/>
                        </a:solidFill>
                        <a:effectLst/>
                        <a:latin typeface="Calibri" charset="0"/>
                        <a:ea typeface="ヒラギノ角ゴ Pro W3" charset="0"/>
                        <a:cs typeface="ヒラギノ角ゴ Pro W3" charset="0"/>
                      </a:endParaRPr>
                    </a:p>
                  </a:txBody>
                  <a:tcPr marT="45710" marB="45710" horzOverflow="overflow">
                    <a:lnL w="12700" cap="flat" cmpd="sng" algn="ctr">
                      <a:solidFill>
                        <a:srgbClr val="321138"/>
                      </a:solidFill>
                      <a:prstDash val="solid"/>
                      <a:round/>
                      <a:headEnd type="none" w="med" len="med"/>
                      <a:tailEnd type="none" w="med" len="med"/>
                    </a:lnL>
                    <a:lnR w="12700" cap="flat" cmpd="sng" algn="ctr">
                      <a:solidFill>
                        <a:srgbClr val="002E4E"/>
                      </a:solidFill>
                      <a:prstDash val="solid"/>
                      <a:round/>
                      <a:headEnd type="none" w="med" len="med"/>
                      <a:tailEnd type="none" w="med" len="med"/>
                    </a:lnR>
                    <a:lnT w="12700" cap="flat" cmpd="sng" algn="ctr">
                      <a:solidFill>
                        <a:srgbClr val="321138"/>
                      </a:solidFill>
                      <a:prstDash val="solid"/>
                      <a:round/>
                      <a:headEnd type="none" w="med" len="med"/>
                      <a:tailEnd type="none" w="med" len="med"/>
                    </a:lnT>
                    <a:lnB w="12700" cap="flat" cmpd="sng" algn="ctr">
                      <a:solidFill>
                        <a:srgbClr val="321138"/>
                      </a:solidFill>
                      <a:prstDash val="solid"/>
                      <a:round/>
                      <a:headEnd type="none" w="med" len="med"/>
                      <a:tailEnd type="none" w="med" len="med"/>
                    </a:lnB>
                    <a:lnTlToBr>
                      <a:noFill/>
                    </a:lnTlToBr>
                    <a:lnBlToTr>
                      <a:noFill/>
                    </a:lnBlToTr>
                    <a:solidFill>
                      <a:srgbClr val="E8E7E8"/>
                    </a:solidFill>
                  </a:tcPr>
                </a:tc>
                <a:tc>
                  <a:txBody>
                    <a:bodyPr/>
                    <a:lstStyle/>
                    <a:p>
                      <a:pPr marL="266700" marR="0" lvl="0" indent="-266700" algn="l" defTabSz="457200" rtl="0" eaLnBrk="1" fontAlgn="base" latinLnBrk="0" hangingPunct="1">
                        <a:lnSpc>
                          <a:spcPct val="80000"/>
                        </a:lnSpc>
                        <a:spcBef>
                          <a:spcPct val="0"/>
                        </a:spcBef>
                        <a:spcAft>
                          <a:spcPct val="0"/>
                        </a:spcAft>
                        <a:buClrTx/>
                        <a:buSzTx/>
                        <a:buFont typeface="Arial" charset="0"/>
                        <a:buChar char="•"/>
                        <a:tabLst/>
                      </a:pPr>
                      <a:r>
                        <a:rPr kumimoji="0" lang="es-ES" sz="1600" b="0" i="0" u="none" strike="noStrike" cap="none" normalizeH="0" baseline="0" noProof="0" smtClean="0">
                          <a:ln>
                            <a:noFill/>
                          </a:ln>
                          <a:solidFill>
                            <a:srgbClr val="000000"/>
                          </a:solidFill>
                          <a:effectLst/>
                          <a:latin typeface="Calibri" charset="0"/>
                          <a:ea typeface="ヒラギノ角ゴ Pro W3" charset="0"/>
                          <a:cs typeface="ヒラギノ角ゴ Pro W3" charset="0"/>
                        </a:rPr>
                        <a:t>Re-establecer prácticas y enlaces comunitarios</a:t>
                      </a:r>
                    </a:p>
                    <a:p>
                      <a:pPr marL="266700" marR="0" lvl="0" indent="-266700" algn="l" defTabSz="457200" rtl="0" eaLnBrk="1" fontAlgn="base" latinLnBrk="0" hangingPunct="1">
                        <a:lnSpc>
                          <a:spcPct val="80000"/>
                        </a:lnSpc>
                        <a:spcBef>
                          <a:spcPct val="0"/>
                        </a:spcBef>
                        <a:spcAft>
                          <a:spcPct val="0"/>
                        </a:spcAft>
                        <a:buClrTx/>
                        <a:buSzTx/>
                        <a:buFont typeface="Arial" charset="0"/>
                        <a:buChar char="•"/>
                        <a:tabLst/>
                      </a:pPr>
                      <a:r>
                        <a:rPr kumimoji="0" lang="es-ES" sz="1600" b="0" i="0" u="none" strike="noStrike" cap="none" normalizeH="0" baseline="0" noProof="0" smtClean="0">
                          <a:ln>
                            <a:noFill/>
                          </a:ln>
                          <a:solidFill>
                            <a:srgbClr val="000000"/>
                          </a:solidFill>
                          <a:effectLst/>
                          <a:latin typeface="Calibri" charset="0"/>
                          <a:ea typeface="ヒラギノ角ゴ Pro W3" charset="0"/>
                          <a:cs typeface="ヒラギノ角ゴ Pro W3" charset="0"/>
                        </a:rPr>
                        <a:t>Proveer oportunidades para que los niños y niñas participen en la vida comunitaria</a:t>
                      </a:r>
                      <a:endParaRPr kumimoji="0" lang="es-ES" sz="1600" b="0" i="0" u="none" strike="noStrike" cap="none" normalizeH="0" baseline="0" noProof="0">
                        <a:ln>
                          <a:noFill/>
                        </a:ln>
                        <a:solidFill>
                          <a:srgbClr val="000000"/>
                        </a:solidFill>
                        <a:effectLst/>
                        <a:latin typeface="Calibri" charset="0"/>
                        <a:ea typeface="ヒラギノ角ゴ Pro W3" charset="0"/>
                        <a:cs typeface="ヒラギノ角ゴ Pro W3" charset="0"/>
                      </a:endParaRPr>
                    </a:p>
                  </a:txBody>
                  <a:tcPr marT="45710" marB="45710" horzOverflow="overflow">
                    <a:lnL w="12700" cap="flat" cmpd="sng" algn="ctr">
                      <a:solidFill>
                        <a:srgbClr val="002E4E"/>
                      </a:solidFill>
                      <a:prstDash val="solid"/>
                      <a:round/>
                      <a:headEnd type="none" w="med" len="med"/>
                      <a:tailEnd type="none" w="med" len="med"/>
                    </a:lnL>
                    <a:lnR w="12700" cap="flat" cmpd="sng" algn="ctr">
                      <a:solidFill>
                        <a:srgbClr val="321138"/>
                      </a:solidFill>
                      <a:prstDash val="solid"/>
                      <a:round/>
                      <a:headEnd type="none" w="med" len="med"/>
                      <a:tailEnd type="none" w="med" len="med"/>
                    </a:lnR>
                    <a:lnT w="12700" cap="flat" cmpd="sng" algn="ctr">
                      <a:solidFill>
                        <a:srgbClr val="321138"/>
                      </a:solidFill>
                      <a:prstDash val="solid"/>
                      <a:round/>
                      <a:headEnd type="none" w="med" len="med"/>
                      <a:tailEnd type="none" w="med" len="med"/>
                    </a:lnT>
                    <a:lnB w="12700" cap="flat" cmpd="sng" algn="ctr">
                      <a:solidFill>
                        <a:srgbClr val="321138"/>
                      </a:solidFill>
                      <a:prstDash val="solid"/>
                      <a:round/>
                      <a:headEnd type="none" w="med" len="med"/>
                      <a:tailEnd type="none" w="med" len="med"/>
                    </a:lnB>
                    <a:lnTlToBr>
                      <a:noFill/>
                    </a:lnTlToBr>
                    <a:lnBlToTr>
                      <a:noFill/>
                    </a:lnBlToTr>
                    <a:solidFill>
                      <a:srgbClr val="E8E7E8"/>
                    </a:solidFill>
                  </a:tcPr>
                </a:tc>
              </a:tr>
              <a:tr h="6400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noProof="0" smtClean="0">
                          <a:ln>
                            <a:noFill/>
                          </a:ln>
                          <a:solidFill>
                            <a:srgbClr val="000000"/>
                          </a:solidFill>
                          <a:effectLst/>
                          <a:latin typeface="Calibri" charset="0"/>
                          <a:ea typeface="ヒラギノ角ゴ Pro W3" charset="0"/>
                          <a:cs typeface="ヒラギノ角ゴ Pro W3" charset="0"/>
                        </a:rPr>
                        <a:t>Pérdida de amigos o retracción</a:t>
                      </a:r>
                      <a:endParaRPr kumimoji="0" lang="es-ES" sz="1600" b="0" i="0" u="none" strike="noStrike" cap="none" normalizeH="0" baseline="0" noProof="0">
                        <a:ln>
                          <a:noFill/>
                        </a:ln>
                        <a:solidFill>
                          <a:srgbClr val="000000"/>
                        </a:solidFill>
                        <a:effectLst/>
                        <a:latin typeface="Calibri" charset="0"/>
                        <a:ea typeface="ヒラギノ角ゴ Pro W3" charset="0"/>
                        <a:cs typeface="ヒラギノ角ゴ Pro W3" charset="0"/>
                      </a:endParaRPr>
                    </a:p>
                  </a:txBody>
                  <a:tcPr marT="45710" marB="45710" horzOverflow="overflow">
                    <a:lnL w="12700" cap="flat" cmpd="sng" algn="ctr">
                      <a:solidFill>
                        <a:srgbClr val="321138"/>
                      </a:solidFill>
                      <a:prstDash val="solid"/>
                      <a:round/>
                      <a:headEnd type="none" w="med" len="med"/>
                      <a:tailEnd type="none" w="med" len="med"/>
                    </a:lnL>
                    <a:lnR w="12700" cap="flat" cmpd="sng" algn="ctr">
                      <a:solidFill>
                        <a:srgbClr val="002E4E"/>
                      </a:solidFill>
                      <a:prstDash val="solid"/>
                      <a:round/>
                      <a:headEnd type="none" w="med" len="med"/>
                      <a:tailEnd type="none" w="med" len="med"/>
                    </a:lnR>
                    <a:lnT w="12700" cap="flat" cmpd="sng" algn="ctr">
                      <a:solidFill>
                        <a:srgbClr val="321138"/>
                      </a:solidFill>
                      <a:prstDash val="solid"/>
                      <a:round/>
                      <a:headEnd type="none" w="med" len="med"/>
                      <a:tailEnd type="none" w="med" len="med"/>
                    </a:lnT>
                    <a:lnB w="12700" cap="flat" cmpd="sng" algn="ctr">
                      <a:solidFill>
                        <a:srgbClr val="321138"/>
                      </a:solidFill>
                      <a:prstDash val="solid"/>
                      <a:round/>
                      <a:headEnd type="none" w="med" len="med"/>
                      <a:tailEnd type="none" w="med" len="med"/>
                    </a:lnB>
                    <a:lnTlToBr>
                      <a:noFill/>
                    </a:lnTlToBr>
                    <a:lnBlToTr>
                      <a:noFill/>
                    </a:lnBlToTr>
                    <a:solidFill>
                      <a:schemeClr val="bg1"/>
                    </a:solidFill>
                  </a:tcPr>
                </a:tc>
                <a:tc>
                  <a:txBody>
                    <a:bodyPr/>
                    <a:lstStyle/>
                    <a:p>
                      <a:pPr marL="266700" marR="0" lvl="0" indent="-266700" algn="l" defTabSz="457200" rtl="0" eaLnBrk="1" fontAlgn="base" latinLnBrk="0" hangingPunct="1">
                        <a:lnSpc>
                          <a:spcPct val="80000"/>
                        </a:lnSpc>
                        <a:spcBef>
                          <a:spcPct val="0"/>
                        </a:spcBef>
                        <a:spcAft>
                          <a:spcPct val="0"/>
                        </a:spcAft>
                        <a:buClrTx/>
                        <a:buSzTx/>
                        <a:buFont typeface="Arial" charset="0"/>
                        <a:buChar char="•"/>
                        <a:tabLst/>
                      </a:pPr>
                      <a:r>
                        <a:rPr kumimoji="0" lang="es-ES" sz="1600" b="0" i="0" u="none" strike="noStrike" cap="none" normalizeH="0" baseline="0" noProof="0" smtClean="0">
                          <a:ln>
                            <a:noFill/>
                          </a:ln>
                          <a:solidFill>
                            <a:srgbClr val="000000"/>
                          </a:solidFill>
                          <a:effectLst/>
                          <a:latin typeface="Calibri" charset="0"/>
                          <a:ea typeface="ヒラギノ角ゴ Pro W3" charset="0"/>
                          <a:cs typeface="ヒラギノ角ゴ Pro W3" charset="0"/>
                        </a:rPr>
                        <a:t>Ayudar a los niños y niñas a construir amistades</a:t>
                      </a:r>
                    </a:p>
                    <a:p>
                      <a:pPr marL="266700" marR="0" lvl="0" indent="-266700" algn="l" defTabSz="457200" rtl="0" eaLnBrk="1" fontAlgn="base" latinLnBrk="0" hangingPunct="1">
                        <a:lnSpc>
                          <a:spcPct val="80000"/>
                        </a:lnSpc>
                        <a:spcBef>
                          <a:spcPct val="0"/>
                        </a:spcBef>
                        <a:spcAft>
                          <a:spcPct val="0"/>
                        </a:spcAft>
                        <a:buClrTx/>
                        <a:buSzTx/>
                        <a:buFont typeface="Arial" charset="0"/>
                        <a:buChar char="•"/>
                        <a:tabLst/>
                      </a:pPr>
                      <a:r>
                        <a:rPr kumimoji="0" lang="es-ES" sz="1600" b="0" i="0" u="none" strike="noStrike" cap="none" normalizeH="0" baseline="0" noProof="0" smtClean="0">
                          <a:ln>
                            <a:noFill/>
                          </a:ln>
                          <a:solidFill>
                            <a:srgbClr val="000000"/>
                          </a:solidFill>
                          <a:effectLst/>
                          <a:latin typeface="Calibri" charset="0"/>
                          <a:ea typeface="ヒラギノ角ゴ Pro W3" charset="0"/>
                          <a:cs typeface="ヒラギノ角ゴ Pro W3" charset="0"/>
                        </a:rPr>
                        <a:t>Generar habilidades de cooperación y comunicación en los niños y niñas</a:t>
                      </a:r>
                      <a:endParaRPr kumimoji="0" lang="es-ES" sz="1600" b="0" i="0" u="none" strike="noStrike" cap="none" normalizeH="0" baseline="0" noProof="0">
                        <a:ln>
                          <a:noFill/>
                        </a:ln>
                        <a:solidFill>
                          <a:srgbClr val="000000"/>
                        </a:solidFill>
                        <a:effectLst/>
                        <a:latin typeface="Calibri" charset="0"/>
                        <a:ea typeface="ヒラギノ角ゴ Pro W3" charset="0"/>
                        <a:cs typeface="ヒラギノ角ゴ Pro W3" charset="0"/>
                      </a:endParaRPr>
                    </a:p>
                  </a:txBody>
                  <a:tcPr marT="45710" marB="45710" horzOverflow="overflow">
                    <a:lnL w="12700" cap="flat" cmpd="sng" algn="ctr">
                      <a:solidFill>
                        <a:srgbClr val="002E4E"/>
                      </a:solidFill>
                      <a:prstDash val="solid"/>
                      <a:round/>
                      <a:headEnd type="none" w="med" len="med"/>
                      <a:tailEnd type="none" w="med" len="med"/>
                    </a:lnL>
                    <a:lnR w="12700" cap="flat" cmpd="sng" algn="ctr">
                      <a:solidFill>
                        <a:srgbClr val="321138"/>
                      </a:solidFill>
                      <a:prstDash val="solid"/>
                      <a:round/>
                      <a:headEnd type="none" w="med" len="med"/>
                      <a:tailEnd type="none" w="med" len="med"/>
                    </a:lnR>
                    <a:lnT w="12700" cap="flat" cmpd="sng" algn="ctr">
                      <a:solidFill>
                        <a:srgbClr val="321138"/>
                      </a:solidFill>
                      <a:prstDash val="solid"/>
                      <a:round/>
                      <a:headEnd type="none" w="med" len="med"/>
                      <a:tailEnd type="none" w="med" len="med"/>
                    </a:lnT>
                    <a:lnB w="12700" cap="flat" cmpd="sng" algn="ctr">
                      <a:solidFill>
                        <a:srgbClr val="321138"/>
                      </a:solidFill>
                      <a:prstDash val="solid"/>
                      <a:round/>
                      <a:headEnd type="none" w="med" len="med"/>
                      <a:tailEnd type="none" w="med" len="med"/>
                    </a:lnB>
                    <a:lnTlToBr>
                      <a:noFill/>
                    </a:lnTlToBr>
                    <a:lnBlToTr>
                      <a:noFill/>
                    </a:lnBlToTr>
                    <a:solidFill>
                      <a:schemeClr val="bg1"/>
                    </a:solidFill>
                  </a:tcPr>
                </a:tc>
              </a:tr>
              <a:tr h="9692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noProof="0" smtClean="0">
                          <a:ln>
                            <a:noFill/>
                          </a:ln>
                          <a:solidFill>
                            <a:srgbClr val="000000"/>
                          </a:solidFill>
                          <a:effectLst/>
                          <a:latin typeface="Calibri" charset="0"/>
                          <a:ea typeface="ヒラギノ角ゴ Pro W3" charset="0"/>
                          <a:cs typeface="ヒラギノ角ゴ Pro W3" charset="0"/>
                        </a:rPr>
                        <a:t>Pérdida del disfrute de la vida diaria, temores, desesperanza </a:t>
                      </a:r>
                      <a:endParaRPr kumimoji="0" lang="es-ES" sz="1600" b="0" i="0" u="none" strike="noStrike" cap="none" normalizeH="0" baseline="0" noProof="0">
                        <a:ln>
                          <a:noFill/>
                        </a:ln>
                        <a:solidFill>
                          <a:srgbClr val="000000"/>
                        </a:solidFill>
                        <a:effectLst/>
                        <a:latin typeface="Calibri" charset="0"/>
                        <a:ea typeface="ヒラギノ角ゴ Pro W3" charset="0"/>
                        <a:cs typeface="ヒラギノ角ゴ Pro W3" charset="0"/>
                      </a:endParaRPr>
                    </a:p>
                  </a:txBody>
                  <a:tcPr marT="45710" marB="45710" horzOverflow="overflow">
                    <a:lnL w="12700" cap="flat" cmpd="sng" algn="ctr">
                      <a:solidFill>
                        <a:srgbClr val="321138"/>
                      </a:solidFill>
                      <a:prstDash val="solid"/>
                      <a:round/>
                      <a:headEnd type="none" w="med" len="med"/>
                      <a:tailEnd type="none" w="med" len="med"/>
                    </a:lnL>
                    <a:lnR w="12700" cap="flat" cmpd="sng" algn="ctr">
                      <a:solidFill>
                        <a:srgbClr val="002E4E"/>
                      </a:solidFill>
                      <a:prstDash val="solid"/>
                      <a:round/>
                      <a:headEnd type="none" w="med" len="med"/>
                      <a:tailEnd type="none" w="med" len="med"/>
                    </a:lnR>
                    <a:lnT w="12700" cap="flat" cmpd="sng" algn="ctr">
                      <a:solidFill>
                        <a:srgbClr val="321138"/>
                      </a:solidFill>
                      <a:prstDash val="solid"/>
                      <a:round/>
                      <a:headEnd type="none" w="med" len="med"/>
                      <a:tailEnd type="none" w="med" len="med"/>
                    </a:lnT>
                    <a:lnB w="12700" cap="flat" cmpd="sng" algn="ctr">
                      <a:solidFill>
                        <a:srgbClr val="321138"/>
                      </a:solidFill>
                      <a:prstDash val="solid"/>
                      <a:round/>
                      <a:headEnd type="none" w="med" len="med"/>
                      <a:tailEnd type="none" w="med" len="med"/>
                    </a:lnB>
                    <a:lnTlToBr>
                      <a:noFill/>
                    </a:lnTlToBr>
                    <a:lnBlToTr>
                      <a:noFill/>
                    </a:lnBlToTr>
                    <a:solidFill>
                      <a:srgbClr val="E8E7E8"/>
                    </a:solidFill>
                  </a:tcPr>
                </a:tc>
                <a:tc>
                  <a:txBody>
                    <a:bodyPr/>
                    <a:lstStyle/>
                    <a:p>
                      <a:pPr marL="266700" marR="0" lvl="0" indent="-266700" algn="l" defTabSz="457200" rtl="0" eaLnBrk="1" fontAlgn="base" latinLnBrk="0" hangingPunct="1">
                        <a:lnSpc>
                          <a:spcPct val="80000"/>
                        </a:lnSpc>
                        <a:spcBef>
                          <a:spcPct val="0"/>
                        </a:spcBef>
                        <a:spcAft>
                          <a:spcPct val="0"/>
                        </a:spcAft>
                        <a:buClrTx/>
                        <a:buSzTx/>
                        <a:buFont typeface="Arial" charset="0"/>
                        <a:buChar char="•"/>
                        <a:tabLst/>
                      </a:pPr>
                      <a:r>
                        <a:rPr kumimoji="0" lang="es-ES" sz="1600" b="0" i="0" u="none" strike="noStrike" cap="none" normalizeH="0" baseline="0" noProof="0" dirty="0" smtClean="0">
                          <a:ln>
                            <a:noFill/>
                          </a:ln>
                          <a:solidFill>
                            <a:srgbClr val="000000"/>
                          </a:solidFill>
                          <a:effectLst/>
                          <a:latin typeface="Calibri" charset="0"/>
                          <a:ea typeface="ヒラギノ角ゴ Pro W3" charset="0"/>
                          <a:cs typeface="ヒラギノ角ゴ Pro W3" charset="0"/>
                        </a:rPr>
                        <a:t>Proveer oportunidades para que los niños y niñas se expresen, que participen y contribuyan en sus comunidades y para un futuro más positivo</a:t>
                      </a:r>
                    </a:p>
                    <a:p>
                      <a:pPr marL="266700" marR="0" lvl="0" indent="-266700" algn="l" defTabSz="457200" rtl="0" eaLnBrk="1" fontAlgn="base" latinLnBrk="0" hangingPunct="1">
                        <a:lnSpc>
                          <a:spcPct val="80000"/>
                        </a:lnSpc>
                        <a:spcBef>
                          <a:spcPct val="0"/>
                        </a:spcBef>
                        <a:spcAft>
                          <a:spcPct val="0"/>
                        </a:spcAft>
                        <a:buClrTx/>
                        <a:buSzTx/>
                        <a:buFont typeface="Arial" charset="0"/>
                        <a:buChar char="•"/>
                        <a:tabLst/>
                      </a:pPr>
                      <a:r>
                        <a:rPr kumimoji="0" lang="es-ES" sz="1600" b="0" i="0" u="none" strike="noStrike" cap="none" normalizeH="0" baseline="0" noProof="0" dirty="0" smtClean="0">
                          <a:ln>
                            <a:noFill/>
                          </a:ln>
                          <a:solidFill>
                            <a:srgbClr val="000000"/>
                          </a:solidFill>
                          <a:effectLst/>
                          <a:latin typeface="Calibri" charset="0"/>
                          <a:ea typeface="ヒラギノ角ゴ Pro W3" charset="0"/>
                          <a:cs typeface="ヒラギノ角ゴ Pro W3" charset="0"/>
                        </a:rPr>
                        <a:t>Fortalecer las habilidades de vida y subsistencia de los niños y niñas para sobrellevar la adversidad </a:t>
                      </a:r>
                      <a:endParaRPr kumimoji="0" lang="es-ES" sz="1600" b="0" i="0" u="none" strike="noStrike" cap="none" normalizeH="0" baseline="0" noProof="0" dirty="0">
                        <a:ln>
                          <a:noFill/>
                        </a:ln>
                        <a:solidFill>
                          <a:srgbClr val="000000"/>
                        </a:solidFill>
                        <a:effectLst/>
                        <a:latin typeface="Calibri" charset="0"/>
                        <a:ea typeface="ヒラギノ角ゴ Pro W3" charset="0"/>
                        <a:cs typeface="ヒラギノ角ゴ Pro W3" charset="0"/>
                      </a:endParaRPr>
                    </a:p>
                  </a:txBody>
                  <a:tcPr marT="45710" marB="45710" horzOverflow="overflow">
                    <a:lnL w="12700" cap="flat" cmpd="sng" algn="ctr">
                      <a:solidFill>
                        <a:srgbClr val="002E4E"/>
                      </a:solidFill>
                      <a:prstDash val="solid"/>
                      <a:round/>
                      <a:headEnd type="none" w="med" len="med"/>
                      <a:tailEnd type="none" w="med" len="med"/>
                    </a:lnL>
                    <a:lnR w="12700" cap="flat" cmpd="sng" algn="ctr">
                      <a:solidFill>
                        <a:srgbClr val="321138"/>
                      </a:solidFill>
                      <a:prstDash val="solid"/>
                      <a:round/>
                      <a:headEnd type="none" w="med" len="med"/>
                      <a:tailEnd type="none" w="med" len="med"/>
                    </a:lnR>
                    <a:lnT w="12700" cap="flat" cmpd="sng" algn="ctr">
                      <a:solidFill>
                        <a:srgbClr val="321138"/>
                      </a:solidFill>
                      <a:prstDash val="solid"/>
                      <a:round/>
                      <a:headEnd type="none" w="med" len="med"/>
                      <a:tailEnd type="none" w="med" len="med"/>
                    </a:lnT>
                    <a:lnB w="12700" cap="flat" cmpd="sng" algn="ctr">
                      <a:solidFill>
                        <a:srgbClr val="321138"/>
                      </a:solidFill>
                      <a:prstDash val="solid"/>
                      <a:round/>
                      <a:headEnd type="none" w="med" len="med"/>
                      <a:tailEnd type="none" w="med" len="med"/>
                    </a:lnB>
                    <a:lnTlToBr>
                      <a:noFill/>
                    </a:lnTlToBr>
                    <a:lnBlToTr>
                      <a:noFill/>
                    </a:lnBlToTr>
                    <a:solidFill>
                      <a:srgbClr val="E8E7E8"/>
                    </a:solidFill>
                  </a:tcPr>
                </a:tc>
              </a:tr>
            </a:tbl>
          </a:graphicData>
        </a:graphic>
      </p:graphicFrame>
    </p:spTree>
    <p:extLst>
      <p:ext uri="{BB962C8B-B14F-4D97-AF65-F5344CB8AC3E}">
        <p14:creationId xmlns:p14="http://schemas.microsoft.com/office/powerpoint/2010/main" val="16138093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s-ES" noProof="0" smtClean="0">
                <a:solidFill>
                  <a:srgbClr val="FF0000"/>
                </a:solidFill>
                <a:latin typeface="Calibri" charset="0"/>
                <a:ea typeface="ヒラギノ角ゴ Pro W3" charset="0"/>
                <a:cs typeface="ヒラギノ角ゴ Pro W3" charset="0"/>
              </a:rPr>
              <a:t>¡Tome Nota</a:t>
            </a:r>
            <a:r>
              <a:rPr lang="es-ES" b="1" noProof="0" smtClean="0">
                <a:solidFill>
                  <a:srgbClr val="FF0000"/>
                </a:solidFill>
                <a:latin typeface="Calibri" charset="0"/>
                <a:ea typeface="ヒラギノ角ゴ Pro W3" charset="0"/>
                <a:cs typeface="ヒラギノ角ゴ Pro W3" charset="0"/>
              </a:rPr>
              <a:t>!</a:t>
            </a:r>
            <a:endParaRPr lang="es-ES" noProof="0" dirty="0">
              <a:solidFill>
                <a:srgbClr val="FF0000"/>
              </a:solidFill>
              <a:latin typeface="Calibri" charset="0"/>
              <a:ea typeface="ヒラギノ角ゴ Pro W3" charset="0"/>
              <a:cs typeface="ヒラギノ角ゴ Pro W3" charset="0"/>
            </a:endParaRPr>
          </a:p>
        </p:txBody>
      </p:sp>
      <p:sp>
        <p:nvSpPr>
          <p:cNvPr id="3" name="Content Placeholder 2"/>
          <p:cNvSpPr>
            <a:spLocks noGrp="1"/>
          </p:cNvSpPr>
          <p:nvPr>
            <p:ph idx="1"/>
          </p:nvPr>
        </p:nvSpPr>
        <p:spPr>
          <a:xfrm>
            <a:off x="465668" y="1840430"/>
            <a:ext cx="8229600" cy="4525963"/>
          </a:xfrm>
          <a:noFill/>
        </p:spPr>
        <p:txBody>
          <a:bodyPr vert="horz" wrap="square" lIns="91440" tIns="45720" rIns="91440" bIns="45720" numCol="1" rtlCol="0" anchor="t" anchorCtr="0" compatLnSpc="1">
            <a:prstTxWarp prst="textNoShape">
              <a:avLst/>
            </a:prstTxWarp>
            <a:noAutofit/>
          </a:bodyPr>
          <a:lstStyle/>
          <a:p>
            <a:pPr>
              <a:lnSpc>
                <a:spcPct val="110000"/>
              </a:lnSpc>
              <a:spcBef>
                <a:spcPts val="400"/>
              </a:spcBef>
            </a:pPr>
            <a:r>
              <a:rPr lang="es-ES" sz="2600" dirty="0" smtClean="0">
                <a:latin typeface="Arial" charset="0"/>
                <a:ea typeface="ヒラギノ角ゴ Pro W3" charset="0"/>
                <a:cs typeface="Arial" charset="0"/>
              </a:rPr>
              <a:t>Casi todos los niños y niñas muestran algún cambio. Estas reacciones son normales.</a:t>
            </a:r>
          </a:p>
          <a:p>
            <a:pPr>
              <a:lnSpc>
                <a:spcPct val="110000"/>
              </a:lnSpc>
              <a:spcBef>
                <a:spcPts val="400"/>
              </a:spcBef>
            </a:pPr>
            <a:r>
              <a:rPr lang="es-ES" sz="2600" noProof="0" dirty="0" smtClean="0">
                <a:latin typeface="Arial" charset="0"/>
                <a:ea typeface="ヒラギノ角ゴ Pro W3" charset="0"/>
                <a:cs typeface="Arial" charset="0"/>
              </a:rPr>
              <a:t>Con el acceso a los servicios básicos, apoyo y seguridad, la mayoría de los niños/niñas regresan a la normalidad. </a:t>
            </a:r>
          </a:p>
          <a:p>
            <a:pPr>
              <a:lnSpc>
                <a:spcPct val="110000"/>
              </a:lnSpc>
              <a:spcBef>
                <a:spcPts val="400"/>
              </a:spcBef>
            </a:pPr>
            <a:r>
              <a:rPr lang="es-ES" sz="2600" dirty="0" smtClean="0">
                <a:latin typeface="Arial" charset="0"/>
                <a:ea typeface="ヒラギノ角ゴ Pro W3" charset="0"/>
                <a:cs typeface="Arial" charset="0"/>
              </a:rPr>
              <a:t>Los problemas Leves / Moderados </a:t>
            </a:r>
            <a:r>
              <a:rPr lang="es-ES" sz="2600" noProof="0" dirty="0" smtClean="0">
                <a:latin typeface="Wingdings"/>
                <a:ea typeface="Wingdings"/>
                <a:cs typeface="Wingdings"/>
                <a:sym typeface="Wingdings"/>
              </a:rPr>
              <a:t></a:t>
            </a:r>
            <a:r>
              <a:rPr lang="es-ES" sz="2600" noProof="0" dirty="0" smtClean="0">
                <a:latin typeface="Arial" charset="0"/>
                <a:ea typeface="ヒラギノ角ゴ Pro W3" charset="0"/>
                <a:cs typeface="Arial" charset="0"/>
              </a:rPr>
              <a:t> </a:t>
            </a:r>
            <a:r>
              <a:rPr lang="es-ES" sz="2600" dirty="0" smtClean="0">
                <a:latin typeface="Arial" charset="0"/>
                <a:ea typeface="ヒラギノ角ゴ Pro W3" charset="0"/>
                <a:cs typeface="Arial" charset="0"/>
              </a:rPr>
              <a:t>después de la emergencia</a:t>
            </a:r>
            <a:endParaRPr lang="es-ES" sz="2600" noProof="0" dirty="0" smtClean="0">
              <a:latin typeface="Arial" charset="0"/>
              <a:ea typeface="ヒラギノ角ゴ Pro W3" charset="0"/>
              <a:cs typeface="Arial" charset="0"/>
            </a:endParaRPr>
          </a:p>
          <a:p>
            <a:pPr>
              <a:lnSpc>
                <a:spcPct val="110000"/>
              </a:lnSpc>
              <a:spcBef>
                <a:spcPts val="400"/>
              </a:spcBef>
            </a:pPr>
            <a:r>
              <a:rPr lang="es-ES" sz="2600" dirty="0" smtClean="0">
                <a:latin typeface="Arial" charset="0"/>
                <a:ea typeface="ヒラギノ角ゴ Pro W3" charset="0"/>
                <a:cs typeface="Arial" charset="0"/>
              </a:rPr>
              <a:t>Un pequeño % tienen enfermedad mental severa</a:t>
            </a:r>
            <a:r>
              <a:rPr lang="es-ES" sz="2600" noProof="0" dirty="0" smtClean="0">
                <a:latin typeface="Arial" charset="0"/>
                <a:ea typeface="ヒラギノ角ゴ Pro W3" charset="0"/>
                <a:cs typeface="Arial" charset="0"/>
              </a:rPr>
              <a:t> </a:t>
            </a:r>
          </a:p>
          <a:p>
            <a:pPr>
              <a:lnSpc>
                <a:spcPct val="110000"/>
              </a:lnSpc>
              <a:spcBef>
                <a:spcPts val="400"/>
              </a:spcBef>
            </a:pPr>
            <a:r>
              <a:rPr lang="es-ES" sz="2600" dirty="0" smtClean="0">
                <a:latin typeface="Arial" charset="0"/>
                <a:ea typeface="ヒラギノ角ゴ Pro W3" charset="0"/>
                <a:cs typeface="Arial" charset="0"/>
              </a:rPr>
              <a:t>Toda la acción humanitaria impacta positivamente</a:t>
            </a:r>
            <a:endParaRPr lang="es-ES" sz="2600" noProof="0" dirty="0">
              <a:latin typeface="Arial" charset="0"/>
              <a:ea typeface="ヒラギノ角ゴ Pro W3" charset="0"/>
              <a:cs typeface="Arial" charset="0"/>
            </a:endParaRPr>
          </a:p>
        </p:txBody>
      </p:sp>
    </p:spTree>
    <p:extLst>
      <p:ext uri="{BB962C8B-B14F-4D97-AF65-F5344CB8AC3E}">
        <p14:creationId xmlns:p14="http://schemas.microsoft.com/office/powerpoint/2010/main" val="424395295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bwMode="auto">
          <a:xfrm>
            <a:off x="457200" y="237062"/>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chorCtr="0">
            <a:normAutofit/>
          </a:bodyPr>
          <a:lstStyle/>
          <a:p>
            <a:r>
              <a:rPr lang="es-ES" dirty="0" smtClean="0"/>
              <a:t>Reflexión sobre esta sesión</a:t>
            </a:r>
            <a:endParaRPr lang="es-ES" dirty="0"/>
          </a:p>
        </p:txBody>
      </p:sp>
      <p:pic>
        <p:nvPicPr>
          <p:cNvPr id="82946" name="Picture 3" descr="Screen shot 2012-07-24 at 13.10.47.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20359" y="1871114"/>
            <a:ext cx="5103283" cy="385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75709" y="3375834"/>
            <a:ext cx="1426328" cy="84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3316542" y="5530878"/>
            <a:ext cx="2572712" cy="523220"/>
          </a:xfrm>
          <a:prstGeom prst="rect">
            <a:avLst/>
          </a:prstGeom>
          <a:solidFill>
            <a:schemeClr val="bg1"/>
          </a:solidFill>
        </p:spPr>
        <p:txBody>
          <a:bodyPr wrap="square" rtlCol="0">
            <a:spAutoFit/>
          </a:bodyPr>
          <a:lstStyle/>
          <a:p>
            <a:r>
              <a:rPr lang="es-MX" sz="1400" b="1" dirty="0" smtClean="0"/>
              <a:t>Resiliencia Individual &amp; de la Comunidad</a:t>
            </a:r>
            <a:endParaRPr lang="es-ES" sz="1400" b="1" dirty="0"/>
          </a:p>
        </p:txBody>
      </p:sp>
      <p:pic>
        <p:nvPicPr>
          <p:cNvPr id="7"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99372" y="4720270"/>
            <a:ext cx="794719" cy="311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889254" y="4720270"/>
            <a:ext cx="1354607" cy="84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724626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2-09 at 18.40.46.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27270" y="592666"/>
            <a:ext cx="3640400" cy="5604933"/>
          </a:xfrm>
          <a:prstGeom prst="rect">
            <a:avLst/>
          </a:prstGeom>
          <a:solidFill>
            <a:srgbClr val="FFFFFF">
              <a:shade val="85000"/>
            </a:srgbClr>
          </a:solidFill>
          <a:ln w="3175" cap="sq" cmpd="sng">
            <a:solidFill>
              <a:schemeClr val="tx1">
                <a:lumMod val="50000"/>
                <a:lumOff val="50000"/>
              </a:schemeClr>
            </a:solidFill>
            <a:miter lim="800000"/>
          </a:ln>
          <a:effectLst>
            <a:outerShdw blurRad="76200" dist="76200" dir="2700000" algn="tl" rotWithShape="0">
              <a:prstClr val="black">
                <a:alpha val="35000"/>
              </a:prst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5249336" y="1270000"/>
            <a:ext cx="2963333" cy="2862322"/>
          </a:xfrm>
          <a:prstGeom prst="rect">
            <a:avLst/>
          </a:prstGeom>
          <a:noFill/>
        </p:spPr>
        <p:txBody>
          <a:bodyPr wrap="square" rtlCol="0">
            <a:spAutoFit/>
          </a:bodyPr>
          <a:lstStyle/>
          <a:p>
            <a:r>
              <a:rPr lang="es-ES" sz="3000" dirty="0" smtClean="0"/>
              <a:t>Guía del IASC sobre Salud Mental &amp; Apoyo Psicosocial en Emergencias, 2007</a:t>
            </a:r>
            <a:endParaRPr lang="es-ES" sz="3000" dirty="0"/>
          </a:p>
        </p:txBody>
      </p:sp>
    </p:spTree>
    <p:extLst>
      <p:ext uri="{BB962C8B-B14F-4D97-AF65-F5344CB8AC3E}">
        <p14:creationId xmlns:p14="http://schemas.microsoft.com/office/powerpoint/2010/main" val="2230020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Recursos</a:t>
            </a:r>
            <a:r>
              <a:rPr lang="en-GB" dirty="0" smtClean="0"/>
              <a:t> Clave</a:t>
            </a:r>
            <a:endParaRPr lang="en-GB" noProof="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491190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bwMode="auto">
          <a:xfrm>
            <a:off x="457200" y="460901"/>
            <a:ext cx="8229600" cy="893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chorCtr="0">
            <a:normAutofit/>
          </a:bodyPr>
          <a:lstStyle/>
          <a:p>
            <a:r>
              <a:rPr lang="es-ES" smtClean="0"/>
              <a:t>Recursos Clave</a:t>
            </a:r>
            <a:endParaRPr lang="es-ES" dirty="0"/>
          </a:p>
        </p:txBody>
      </p:sp>
      <p:sp>
        <p:nvSpPr>
          <p:cNvPr id="84994" name="Content Placeholder 2"/>
          <p:cNvSpPr>
            <a:spLocks noGrp="1"/>
          </p:cNvSpPr>
          <p:nvPr>
            <p:ph idx="1"/>
          </p:nvPr>
        </p:nvSpPr>
        <p:spPr bwMode="auto">
          <a:xfrm>
            <a:off x="201881" y="1751023"/>
            <a:ext cx="8716488" cy="3757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nSpc>
                <a:spcPct val="90000"/>
              </a:lnSpc>
              <a:spcBef>
                <a:spcPts val="200"/>
              </a:spcBef>
              <a:defRPr/>
            </a:pPr>
            <a:r>
              <a:rPr lang="es-ES" sz="2200" dirty="0" smtClean="0">
                <a:latin typeface="Arial"/>
                <a:ea typeface="ヒラギノ角ゴ Pro W3" charset="0"/>
                <a:cs typeface="Arial"/>
              </a:rPr>
              <a:t>Guía del IASC sobre Salud Mental &amp; Apoyo Psicosocial en Emergencias, 2007</a:t>
            </a:r>
          </a:p>
          <a:p>
            <a:pPr>
              <a:lnSpc>
                <a:spcPct val="90000"/>
              </a:lnSpc>
              <a:spcBef>
                <a:spcPts val="200"/>
              </a:spcBef>
              <a:defRPr/>
            </a:pPr>
            <a:r>
              <a:rPr lang="es-ES" sz="2200" noProof="0" dirty="0" smtClean="0">
                <a:latin typeface="Arial"/>
                <a:ea typeface="ヒラギノ角ゴ Pro W3" charset="0"/>
                <a:cs typeface="Arial"/>
              </a:rPr>
              <a:t>Estándares Mínimos de INEE </a:t>
            </a:r>
          </a:p>
          <a:p>
            <a:pPr>
              <a:lnSpc>
                <a:spcPct val="90000"/>
              </a:lnSpc>
              <a:spcBef>
                <a:spcPts val="200"/>
              </a:spcBef>
              <a:defRPr/>
            </a:pPr>
            <a:r>
              <a:rPr lang="es-ES" sz="2200" noProof="0" dirty="0" err="1" smtClean="0">
                <a:latin typeface="Arial"/>
                <a:ea typeface="ヒラギノ角ゴ Pro W3" charset="0"/>
                <a:cs typeface="Arial"/>
              </a:rPr>
              <a:t>Save</a:t>
            </a:r>
            <a:r>
              <a:rPr lang="es-ES" sz="2200" noProof="0" dirty="0" smtClean="0">
                <a:latin typeface="Arial"/>
                <a:ea typeface="ヒラギノ角ゴ Pro W3" charset="0"/>
                <a:cs typeface="Arial"/>
              </a:rPr>
              <a:t> </a:t>
            </a:r>
            <a:r>
              <a:rPr lang="es-ES" sz="2200" noProof="0" dirty="0" err="1" smtClean="0">
                <a:latin typeface="Arial"/>
                <a:ea typeface="ヒラギノ角ゴ Pro W3" charset="0"/>
                <a:cs typeface="Arial"/>
              </a:rPr>
              <a:t>the</a:t>
            </a:r>
            <a:r>
              <a:rPr lang="es-ES" sz="2200" noProof="0" dirty="0" smtClean="0">
                <a:latin typeface="Arial"/>
                <a:ea typeface="ヒラギノ角ゴ Pro W3" charset="0"/>
                <a:cs typeface="Arial"/>
              </a:rPr>
              <a:t> </a:t>
            </a:r>
            <a:r>
              <a:rPr lang="es-ES" sz="2200" noProof="0" dirty="0" err="1" smtClean="0">
                <a:latin typeface="Arial"/>
                <a:ea typeface="ヒラギノ角ゴ Pro W3" charset="0"/>
                <a:cs typeface="Arial"/>
              </a:rPr>
              <a:t>Children</a:t>
            </a:r>
            <a:r>
              <a:rPr lang="es-ES" sz="2200" noProof="0" dirty="0" smtClean="0">
                <a:latin typeface="Arial"/>
                <a:ea typeface="ヒラギノ角ゴ Pro W3" charset="0"/>
                <a:cs typeface="Arial"/>
              </a:rPr>
              <a:t> 2008 </a:t>
            </a:r>
            <a:r>
              <a:rPr lang="es-ES" altLang="ja-JP" sz="2200" noProof="0" dirty="0" smtClean="0">
                <a:latin typeface="Arial"/>
                <a:ea typeface="ヒラギノ角ゴ Pro W3" charset="0"/>
                <a:cs typeface="Arial"/>
              </a:rPr>
              <a:t>“</a:t>
            </a:r>
            <a:r>
              <a:rPr lang="es-ES" altLang="ja-JP" sz="2200" noProof="0" dirty="0" err="1" smtClean="0">
                <a:latin typeface="Arial"/>
                <a:ea typeface="ヒラギノ角ゴ Pro W3" charset="0"/>
                <a:cs typeface="Arial"/>
              </a:rPr>
              <a:t>Child</a:t>
            </a:r>
            <a:r>
              <a:rPr lang="es-ES" altLang="ja-JP" sz="2200" noProof="0" dirty="0" smtClean="0">
                <a:latin typeface="Arial"/>
                <a:ea typeface="ヒラギノ角ゴ Pro W3" charset="0"/>
                <a:cs typeface="Arial"/>
              </a:rPr>
              <a:t> </a:t>
            </a:r>
            <a:r>
              <a:rPr lang="es-ES" altLang="ja-JP" sz="2200" noProof="0" dirty="0" err="1" smtClean="0">
                <a:latin typeface="Arial"/>
                <a:ea typeface="ヒラギノ角ゴ Pro W3" charset="0"/>
                <a:cs typeface="Arial"/>
              </a:rPr>
              <a:t>Friendly</a:t>
            </a:r>
            <a:r>
              <a:rPr lang="es-ES" altLang="ja-JP" sz="2200" noProof="0" dirty="0" smtClean="0">
                <a:latin typeface="Arial"/>
                <a:ea typeface="ヒラギノ角ゴ Pro W3" charset="0"/>
                <a:cs typeface="Arial"/>
              </a:rPr>
              <a:t> </a:t>
            </a:r>
            <a:r>
              <a:rPr lang="es-ES" altLang="ja-JP" sz="2200" noProof="0" dirty="0" err="1" smtClean="0">
                <a:latin typeface="Arial"/>
                <a:ea typeface="ヒラギノ角ゴ Pro W3" charset="0"/>
                <a:cs typeface="Arial"/>
              </a:rPr>
              <a:t>Spaces</a:t>
            </a:r>
            <a:r>
              <a:rPr lang="es-ES" altLang="ja-JP" sz="2200" noProof="0" dirty="0" smtClean="0">
                <a:latin typeface="Arial"/>
                <a:ea typeface="ヒラギノ角ゴ Pro W3" charset="0"/>
                <a:cs typeface="Arial"/>
              </a:rPr>
              <a:t> in </a:t>
            </a:r>
            <a:r>
              <a:rPr lang="es-ES" altLang="ja-JP" sz="2200" noProof="0" dirty="0" err="1" smtClean="0">
                <a:latin typeface="Arial"/>
                <a:ea typeface="ヒラギノ角ゴ Pro W3" charset="0"/>
                <a:cs typeface="Arial"/>
              </a:rPr>
              <a:t>Emergencies</a:t>
            </a:r>
            <a:r>
              <a:rPr lang="es-ES" altLang="ja-JP" sz="2200" noProof="0" dirty="0" smtClean="0">
                <a:latin typeface="Arial"/>
                <a:ea typeface="ヒラギノ角ゴ Pro W3" charset="0"/>
                <a:cs typeface="Arial"/>
              </a:rPr>
              <a:t>: A </a:t>
            </a:r>
            <a:r>
              <a:rPr lang="es-ES" altLang="ja-JP" sz="2200" noProof="0" dirty="0" err="1" smtClean="0">
                <a:latin typeface="Arial"/>
                <a:ea typeface="ヒラギノ角ゴ Pro W3" charset="0"/>
                <a:cs typeface="Arial"/>
              </a:rPr>
              <a:t>Handbook</a:t>
            </a:r>
            <a:r>
              <a:rPr lang="es-ES" altLang="ja-JP" sz="2200" noProof="0" dirty="0" smtClean="0">
                <a:latin typeface="Arial"/>
                <a:ea typeface="ヒラギノ角ゴ Pro W3" charset="0"/>
                <a:cs typeface="Arial"/>
              </a:rPr>
              <a:t> </a:t>
            </a:r>
            <a:r>
              <a:rPr lang="es-ES" altLang="ja-JP" sz="2200" noProof="0" dirty="0" err="1" smtClean="0">
                <a:latin typeface="Arial"/>
                <a:ea typeface="ヒラギノ角ゴ Pro W3" charset="0"/>
                <a:cs typeface="Arial"/>
              </a:rPr>
              <a:t>for</a:t>
            </a:r>
            <a:r>
              <a:rPr lang="es-ES" altLang="ja-JP" sz="2200" noProof="0" dirty="0" smtClean="0">
                <a:latin typeface="Arial"/>
                <a:ea typeface="ヒラギノ角ゴ Pro W3" charset="0"/>
                <a:cs typeface="Arial"/>
              </a:rPr>
              <a:t> </a:t>
            </a:r>
            <a:r>
              <a:rPr lang="es-ES" altLang="ja-JP" sz="2200" noProof="0" dirty="0" err="1" smtClean="0">
                <a:latin typeface="Arial"/>
                <a:ea typeface="ヒラギノ角ゴ Pro W3" charset="0"/>
                <a:cs typeface="Arial"/>
              </a:rPr>
              <a:t>Save</a:t>
            </a:r>
            <a:r>
              <a:rPr lang="es-ES" altLang="ja-JP" sz="2200" noProof="0" dirty="0" smtClean="0">
                <a:latin typeface="Arial"/>
                <a:ea typeface="ヒラギノ角ゴ Pro W3" charset="0"/>
                <a:cs typeface="Arial"/>
              </a:rPr>
              <a:t> </a:t>
            </a:r>
            <a:r>
              <a:rPr lang="es-ES" altLang="ja-JP" sz="2200" noProof="0" dirty="0" err="1" smtClean="0">
                <a:latin typeface="Arial"/>
                <a:ea typeface="ヒラギノ角ゴ Pro W3" charset="0"/>
                <a:cs typeface="Arial"/>
              </a:rPr>
              <a:t>the</a:t>
            </a:r>
            <a:r>
              <a:rPr lang="es-ES" altLang="ja-JP" sz="2200" noProof="0" dirty="0" smtClean="0">
                <a:latin typeface="Arial"/>
                <a:ea typeface="ヒラギノ角ゴ Pro W3" charset="0"/>
                <a:cs typeface="Arial"/>
              </a:rPr>
              <a:t> </a:t>
            </a:r>
            <a:r>
              <a:rPr lang="es-ES" altLang="ja-JP" sz="2200" noProof="0" dirty="0" err="1" smtClean="0">
                <a:latin typeface="Arial"/>
                <a:ea typeface="ヒラギノ角ゴ Pro W3" charset="0"/>
                <a:cs typeface="Arial"/>
              </a:rPr>
              <a:t>Children</a:t>
            </a:r>
            <a:r>
              <a:rPr lang="es-ES" altLang="ja-JP" sz="2200" noProof="0" dirty="0" smtClean="0">
                <a:latin typeface="Arial"/>
                <a:ea typeface="ヒラギノ角ゴ Pro W3" charset="0"/>
                <a:cs typeface="Arial"/>
              </a:rPr>
              <a:t> Staff” </a:t>
            </a:r>
            <a:r>
              <a:rPr lang="es-ES" altLang="ja-JP" sz="2200" i="1" noProof="0" dirty="0" smtClean="0">
                <a:latin typeface="Arial"/>
                <a:ea typeface="ヒラギノ角ゴ Pro W3" charset="0"/>
                <a:cs typeface="Arial"/>
              </a:rPr>
              <a:t>(Espacios amigables para niños/niñas en emergencias: manual para personal de </a:t>
            </a:r>
            <a:r>
              <a:rPr lang="es-ES" altLang="ja-JP" sz="2200" i="1" noProof="0" dirty="0" err="1" smtClean="0">
                <a:latin typeface="Arial"/>
                <a:ea typeface="ヒラギノ角ゴ Pro W3" charset="0"/>
                <a:cs typeface="Arial"/>
              </a:rPr>
              <a:t>Save</a:t>
            </a:r>
            <a:r>
              <a:rPr lang="es-ES" altLang="ja-JP" sz="2200" i="1" noProof="0" dirty="0" smtClean="0">
                <a:latin typeface="Arial"/>
                <a:ea typeface="ヒラギノ角ゴ Pro W3" charset="0"/>
                <a:cs typeface="Arial"/>
              </a:rPr>
              <a:t> </a:t>
            </a:r>
            <a:r>
              <a:rPr lang="es-ES" altLang="ja-JP" sz="2200" i="1" noProof="0" dirty="0" err="1" smtClean="0">
                <a:latin typeface="Arial"/>
                <a:ea typeface="ヒラギノ角ゴ Pro W3" charset="0"/>
                <a:cs typeface="Arial"/>
              </a:rPr>
              <a:t>the</a:t>
            </a:r>
            <a:r>
              <a:rPr lang="es-ES" altLang="ja-JP" sz="2200" i="1" noProof="0" dirty="0" smtClean="0">
                <a:latin typeface="Arial"/>
                <a:ea typeface="ヒラギノ角ゴ Pro W3" charset="0"/>
                <a:cs typeface="Arial"/>
              </a:rPr>
              <a:t> </a:t>
            </a:r>
            <a:r>
              <a:rPr lang="es-ES" altLang="ja-JP" sz="2200" i="1" noProof="0" dirty="0" err="1" smtClean="0">
                <a:latin typeface="Arial"/>
                <a:ea typeface="ヒラギノ角ゴ Pro W3" charset="0"/>
                <a:cs typeface="Arial"/>
              </a:rPr>
              <a:t>Children</a:t>
            </a:r>
            <a:r>
              <a:rPr lang="es-ES" altLang="ja-JP" sz="2200" i="1" noProof="0" dirty="0" smtClean="0">
                <a:latin typeface="Arial"/>
                <a:ea typeface="ヒラギノ角ゴ Pro W3" charset="0"/>
                <a:cs typeface="Arial"/>
              </a:rPr>
              <a:t>)</a:t>
            </a:r>
          </a:p>
          <a:p>
            <a:pPr>
              <a:lnSpc>
                <a:spcPct val="90000"/>
              </a:lnSpc>
              <a:spcBef>
                <a:spcPts val="200"/>
              </a:spcBef>
              <a:defRPr/>
            </a:pPr>
            <a:r>
              <a:rPr lang="es-ES" sz="2200" noProof="0" dirty="0" smtClean="0">
                <a:latin typeface="Arial"/>
                <a:ea typeface="ヒラギノ角ゴ Pro W3" charset="0"/>
                <a:cs typeface="Arial"/>
              </a:rPr>
              <a:t>CPWG 2011 </a:t>
            </a:r>
            <a:r>
              <a:rPr lang="es-ES" sz="2200" noProof="0" dirty="0" err="1" smtClean="0">
                <a:latin typeface="Arial"/>
                <a:ea typeface="ヒラギノ角ゴ Pro W3" charset="0"/>
                <a:cs typeface="Arial"/>
              </a:rPr>
              <a:t>Guidelines</a:t>
            </a:r>
            <a:r>
              <a:rPr lang="es-ES" sz="2200" noProof="0" dirty="0" smtClean="0">
                <a:latin typeface="Arial"/>
                <a:ea typeface="ヒラギノ角ゴ Pro W3" charset="0"/>
                <a:cs typeface="Arial"/>
              </a:rPr>
              <a:t> </a:t>
            </a:r>
            <a:r>
              <a:rPr lang="es-ES" sz="2200" noProof="0" dirty="0" err="1" smtClean="0">
                <a:latin typeface="Arial"/>
                <a:ea typeface="ヒラギノ角ゴ Pro W3" charset="0"/>
                <a:cs typeface="Arial"/>
              </a:rPr>
              <a:t>for</a:t>
            </a:r>
            <a:r>
              <a:rPr lang="es-ES" sz="2200" noProof="0" dirty="0" smtClean="0">
                <a:latin typeface="Arial"/>
                <a:ea typeface="ヒラギノ角ゴ Pro W3" charset="0"/>
                <a:cs typeface="Arial"/>
              </a:rPr>
              <a:t> </a:t>
            </a:r>
            <a:r>
              <a:rPr lang="es-ES" sz="2200" noProof="0" dirty="0" err="1" smtClean="0">
                <a:latin typeface="Arial"/>
                <a:ea typeface="ヒラギノ角ゴ Pro W3" charset="0"/>
                <a:cs typeface="Arial"/>
              </a:rPr>
              <a:t>Child</a:t>
            </a:r>
            <a:r>
              <a:rPr lang="es-ES" sz="2200" noProof="0" dirty="0" smtClean="0">
                <a:latin typeface="Arial"/>
                <a:ea typeface="ヒラギノ角ゴ Pro W3" charset="0"/>
                <a:cs typeface="Arial"/>
              </a:rPr>
              <a:t> </a:t>
            </a:r>
            <a:r>
              <a:rPr lang="es-ES" sz="2200" noProof="0" dirty="0" err="1" smtClean="0">
                <a:latin typeface="Arial"/>
                <a:ea typeface="ヒラギノ角ゴ Pro W3" charset="0"/>
                <a:cs typeface="Arial"/>
              </a:rPr>
              <a:t>Friendly</a:t>
            </a:r>
            <a:r>
              <a:rPr lang="es-ES" sz="2200" noProof="0" dirty="0" smtClean="0">
                <a:latin typeface="Arial"/>
                <a:ea typeface="ヒラギノ角ゴ Pro W3" charset="0"/>
                <a:cs typeface="Arial"/>
              </a:rPr>
              <a:t> </a:t>
            </a:r>
            <a:r>
              <a:rPr lang="es-ES" sz="2200" noProof="0" dirty="0" err="1" smtClean="0">
                <a:latin typeface="Arial"/>
                <a:ea typeface="ヒラギノ角ゴ Pro W3" charset="0"/>
                <a:cs typeface="Arial"/>
              </a:rPr>
              <a:t>Spaces</a:t>
            </a:r>
            <a:r>
              <a:rPr lang="es-ES" sz="2200" noProof="0" dirty="0" smtClean="0">
                <a:latin typeface="Arial"/>
                <a:ea typeface="ヒラギノ角ゴ Pro W3" charset="0"/>
                <a:cs typeface="Arial"/>
              </a:rPr>
              <a:t> in </a:t>
            </a:r>
            <a:r>
              <a:rPr lang="es-ES" sz="2200" noProof="0" dirty="0" err="1" smtClean="0">
                <a:latin typeface="Arial"/>
                <a:ea typeface="ヒラギノ角ゴ Pro W3" charset="0"/>
                <a:cs typeface="Arial"/>
              </a:rPr>
              <a:t>Emergencies</a:t>
            </a:r>
            <a:r>
              <a:rPr lang="es-ES" sz="2200" noProof="0" dirty="0" smtClean="0">
                <a:latin typeface="Arial"/>
                <a:ea typeface="ヒラギノ角ゴ Pro W3" charset="0"/>
                <a:cs typeface="Arial"/>
              </a:rPr>
              <a:t> </a:t>
            </a:r>
            <a:r>
              <a:rPr lang="es-ES" sz="2200" i="1" noProof="0" dirty="0" smtClean="0">
                <a:latin typeface="Arial"/>
                <a:ea typeface="ヒラギノ角ゴ Pro W3" charset="0"/>
                <a:cs typeface="Arial"/>
              </a:rPr>
              <a:t>(Guía para </a:t>
            </a:r>
            <a:r>
              <a:rPr lang="es-ES" sz="2200" i="1" dirty="0" smtClean="0">
                <a:latin typeface="Arial"/>
                <a:ea typeface="ヒラギノ角ゴ Pro W3" charset="0"/>
                <a:cs typeface="Arial"/>
              </a:rPr>
              <a:t>e</a:t>
            </a:r>
            <a:r>
              <a:rPr lang="es-ES" sz="2200" i="1" noProof="0" dirty="0" err="1" smtClean="0">
                <a:latin typeface="Arial"/>
                <a:ea typeface="ヒラギノ角ゴ Pro W3" charset="0"/>
                <a:cs typeface="Arial"/>
              </a:rPr>
              <a:t>spacios</a:t>
            </a:r>
            <a:r>
              <a:rPr lang="es-ES" sz="2200" i="1" noProof="0" dirty="0" smtClean="0">
                <a:latin typeface="Arial"/>
                <a:ea typeface="ヒラギノ角ゴ Pro W3" charset="0"/>
                <a:cs typeface="Arial"/>
              </a:rPr>
              <a:t> amigables para niños/niñas en emergencias)</a:t>
            </a:r>
          </a:p>
          <a:p>
            <a:pPr>
              <a:lnSpc>
                <a:spcPct val="90000"/>
              </a:lnSpc>
              <a:spcBef>
                <a:spcPts val="200"/>
              </a:spcBef>
              <a:defRPr/>
            </a:pPr>
            <a:r>
              <a:rPr lang="es-ES" sz="2200" noProof="0" dirty="0" smtClean="0">
                <a:latin typeface="Arial"/>
                <a:ea typeface="ヒラギノ角ゴ Pro W3" charset="0"/>
                <a:cs typeface="Arial"/>
              </a:rPr>
              <a:t>UNICEF 2010 </a:t>
            </a:r>
            <a:r>
              <a:rPr lang="es-ES" altLang="ja-JP" sz="2200" noProof="0" dirty="0" smtClean="0">
                <a:latin typeface="Arial"/>
                <a:ea typeface="ヒラギノ角ゴ Pro W3" charset="0"/>
                <a:cs typeface="Arial"/>
              </a:rPr>
              <a:t>“Inter-</a:t>
            </a:r>
            <a:r>
              <a:rPr lang="es-ES" altLang="ja-JP" sz="2200" noProof="0" dirty="0" err="1" smtClean="0">
                <a:latin typeface="Arial"/>
                <a:ea typeface="ヒラギノ角ゴ Pro W3" charset="0"/>
                <a:cs typeface="Arial"/>
              </a:rPr>
              <a:t>agency</a:t>
            </a:r>
            <a:r>
              <a:rPr lang="es-ES" altLang="ja-JP" sz="2200" noProof="0" dirty="0" smtClean="0">
                <a:latin typeface="Arial"/>
                <a:ea typeface="ヒラギノ角ゴ Pro W3" charset="0"/>
                <a:cs typeface="Arial"/>
              </a:rPr>
              <a:t> Guide </a:t>
            </a:r>
            <a:r>
              <a:rPr lang="es-ES" altLang="ja-JP" sz="2200" noProof="0" dirty="0" err="1" smtClean="0">
                <a:latin typeface="Arial"/>
                <a:ea typeface="ヒラギノ角ゴ Pro W3" charset="0"/>
                <a:cs typeface="Arial"/>
              </a:rPr>
              <a:t>to</a:t>
            </a:r>
            <a:r>
              <a:rPr lang="es-ES" altLang="ja-JP" sz="2200" noProof="0" dirty="0" smtClean="0">
                <a:latin typeface="Arial"/>
                <a:ea typeface="ヒラギノ角ゴ Pro W3" charset="0"/>
                <a:cs typeface="Arial"/>
              </a:rPr>
              <a:t> </a:t>
            </a:r>
            <a:r>
              <a:rPr lang="es-ES" altLang="ja-JP" sz="2200" noProof="0" dirty="0" err="1" smtClean="0">
                <a:latin typeface="Arial"/>
                <a:ea typeface="ヒラギノ角ゴ Pro W3" charset="0"/>
                <a:cs typeface="Arial"/>
              </a:rPr>
              <a:t>the</a:t>
            </a:r>
            <a:r>
              <a:rPr lang="es-ES" altLang="ja-JP" sz="2200" noProof="0" dirty="0" smtClean="0">
                <a:latin typeface="Arial"/>
                <a:ea typeface="ヒラギノ角ゴ Pro W3" charset="0"/>
                <a:cs typeface="Arial"/>
              </a:rPr>
              <a:t> </a:t>
            </a:r>
            <a:r>
              <a:rPr lang="es-ES" altLang="ja-JP" sz="2200" noProof="0" dirty="0" err="1" smtClean="0">
                <a:latin typeface="Arial"/>
                <a:ea typeface="ヒラギノ角ゴ Pro W3" charset="0"/>
                <a:cs typeface="Arial"/>
              </a:rPr>
              <a:t>Evaluation</a:t>
            </a:r>
            <a:r>
              <a:rPr lang="es-ES" altLang="ja-JP" sz="2200" noProof="0" dirty="0" smtClean="0">
                <a:latin typeface="Arial"/>
                <a:ea typeface="ヒラギノ角ゴ Pro W3" charset="0"/>
                <a:cs typeface="Arial"/>
              </a:rPr>
              <a:t> of </a:t>
            </a:r>
            <a:r>
              <a:rPr lang="es-ES" altLang="ja-JP" sz="2200" noProof="0" dirty="0" err="1" smtClean="0">
                <a:latin typeface="Arial"/>
                <a:ea typeface="ヒラギノ角ゴ Pro W3" charset="0"/>
                <a:cs typeface="Arial"/>
              </a:rPr>
              <a:t>Psychosocial</a:t>
            </a:r>
            <a:r>
              <a:rPr lang="es-ES" altLang="ja-JP" sz="2200" noProof="0" dirty="0" smtClean="0">
                <a:latin typeface="Arial"/>
                <a:ea typeface="ヒラギノ角ゴ Pro W3" charset="0"/>
                <a:cs typeface="Arial"/>
              </a:rPr>
              <a:t> </a:t>
            </a:r>
            <a:r>
              <a:rPr lang="es-ES" altLang="ja-JP" sz="2200" noProof="0" dirty="0" err="1" smtClean="0">
                <a:latin typeface="Arial"/>
                <a:ea typeface="ヒラギノ角ゴ Pro W3" charset="0"/>
                <a:cs typeface="Arial"/>
              </a:rPr>
              <a:t>Programming</a:t>
            </a:r>
            <a:r>
              <a:rPr lang="es-ES" altLang="ja-JP" sz="2200" noProof="0" dirty="0" smtClean="0">
                <a:latin typeface="Arial"/>
                <a:ea typeface="ヒラギノ角ゴ Pro W3" charset="0"/>
                <a:cs typeface="Arial"/>
              </a:rPr>
              <a:t> in </a:t>
            </a:r>
            <a:r>
              <a:rPr lang="es-ES" altLang="ja-JP" sz="2200" noProof="0" dirty="0" err="1" smtClean="0">
                <a:latin typeface="Arial"/>
                <a:ea typeface="ヒラギノ角ゴ Pro W3" charset="0"/>
                <a:cs typeface="Arial"/>
              </a:rPr>
              <a:t>Humanitarian</a:t>
            </a:r>
            <a:r>
              <a:rPr lang="es-ES" altLang="ja-JP" sz="2200" noProof="0" dirty="0" smtClean="0">
                <a:latin typeface="Arial"/>
                <a:ea typeface="ヒラギノ角ゴ Pro W3" charset="0"/>
                <a:cs typeface="Arial"/>
              </a:rPr>
              <a:t> Crises” (Guía de inter-agencia para evaluación de programas psicosociales en crisis humanitarias)</a:t>
            </a:r>
          </a:p>
          <a:p>
            <a:pPr>
              <a:lnSpc>
                <a:spcPct val="90000"/>
              </a:lnSpc>
              <a:spcBef>
                <a:spcPts val="200"/>
              </a:spcBef>
              <a:defRPr/>
            </a:pPr>
            <a:r>
              <a:rPr lang="es-ES" sz="2200" noProof="0" dirty="0" smtClean="0">
                <a:latin typeface="Arial"/>
                <a:ea typeface="ヒラギノ角ゴ Pro W3" charset="0"/>
                <a:cs typeface="Arial"/>
              </a:rPr>
              <a:t>Guía PFA (</a:t>
            </a:r>
            <a:r>
              <a:rPr lang="es-ES" sz="2200" noProof="0" dirty="0" smtClean="0">
                <a:latin typeface="Arial"/>
                <a:ea typeface="ヒラギノ角ゴ Pro W3" charset="0"/>
                <a:cs typeface="Arial"/>
                <a:hlinkClick r:id="rId3"/>
              </a:rPr>
              <a:t>www.cpwg.net</a:t>
            </a:r>
            <a:r>
              <a:rPr lang="es-ES" sz="2200" noProof="0" dirty="0" smtClean="0">
                <a:latin typeface="Arial"/>
                <a:ea typeface="ヒラギノ角ゴ Pro W3" charset="0"/>
                <a:cs typeface="Arial"/>
              </a:rPr>
              <a:t>)</a:t>
            </a:r>
          </a:p>
          <a:p>
            <a:pPr>
              <a:lnSpc>
                <a:spcPct val="90000"/>
              </a:lnSpc>
              <a:spcBef>
                <a:spcPts val="200"/>
              </a:spcBef>
              <a:defRPr/>
            </a:pPr>
            <a:r>
              <a:rPr lang="es-ES" sz="2200" dirty="0" smtClean="0">
                <a:latin typeface="Arial"/>
                <a:ea typeface="ヒラギノ角ゴ Pro W3" charset="0"/>
                <a:cs typeface="Arial"/>
              </a:rPr>
              <a:t>Materiales para capacitaciones y otras guías en </a:t>
            </a:r>
            <a:r>
              <a:rPr lang="es-ES" sz="2200" noProof="0" dirty="0" smtClean="0">
                <a:latin typeface="Arial"/>
                <a:ea typeface="ヒラギノ角ゴ Pro W3" charset="0"/>
                <a:cs typeface="Arial"/>
              </a:rPr>
              <a:t>www.mhpss.net</a:t>
            </a:r>
            <a:endParaRPr lang="es-ES" sz="2200" noProof="0" dirty="0">
              <a:latin typeface="Arial"/>
              <a:ea typeface="ヒラギノ角ゴ Pro W3" charset="0"/>
              <a:cs typeface="Arial"/>
            </a:endParaRPr>
          </a:p>
        </p:txBody>
      </p:sp>
    </p:spTree>
    <p:extLst>
      <p:ext uri="{BB962C8B-B14F-4D97-AF65-F5344CB8AC3E}">
        <p14:creationId xmlns:p14="http://schemas.microsoft.com/office/powerpoint/2010/main" val="99893276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Recap</a:t>
            </a:r>
            <a:endParaRPr lang="en-GB" noProof="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370278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Recap. de los </a:t>
            </a:r>
            <a:r>
              <a:rPr lang="en-GB" noProof="0" dirty="0" err="1" smtClean="0"/>
              <a:t>objetivos</a:t>
            </a:r>
            <a:r>
              <a:rPr lang="en-GB" noProof="0" dirty="0" smtClean="0"/>
              <a:t> de la </a:t>
            </a:r>
            <a:r>
              <a:rPr lang="en-GB" noProof="0" dirty="0" err="1" smtClean="0"/>
              <a:t>sesión</a:t>
            </a:r>
            <a:endParaRPr lang="en-GB" noProof="0" dirty="0"/>
          </a:p>
        </p:txBody>
      </p:sp>
      <p:sp>
        <p:nvSpPr>
          <p:cNvPr id="3" name="Content Placeholder 2"/>
          <p:cNvSpPr>
            <a:spLocks noGrp="1"/>
          </p:cNvSpPr>
          <p:nvPr>
            <p:ph idx="1"/>
          </p:nvPr>
        </p:nvSpPr>
        <p:spPr/>
        <p:txBody>
          <a:bodyPr>
            <a:normAutofit fontScale="92500" lnSpcReduction="20000"/>
          </a:bodyPr>
          <a:lstStyle/>
          <a:p>
            <a:pPr>
              <a:spcBef>
                <a:spcPts val="200"/>
              </a:spcBef>
            </a:pPr>
            <a:r>
              <a:rPr lang="es-ES" sz="3200" dirty="0" smtClean="0"/>
              <a:t>Al finalizar la sesión, los participantes podrán…</a:t>
            </a:r>
          </a:p>
          <a:p>
            <a:pPr>
              <a:spcBef>
                <a:spcPts val="200"/>
              </a:spcBef>
            </a:pPr>
            <a:r>
              <a:rPr lang="es-ES" dirty="0" smtClean="0"/>
              <a:t>Definir términos clave</a:t>
            </a:r>
          </a:p>
          <a:p>
            <a:pPr>
              <a:spcBef>
                <a:spcPts val="200"/>
              </a:spcBef>
            </a:pPr>
            <a:r>
              <a:rPr lang="es-ES" dirty="0" smtClean="0"/>
              <a:t>Conocer 4 categorías principales de los síntomas de angustia </a:t>
            </a:r>
          </a:p>
          <a:p>
            <a:pPr>
              <a:spcBef>
                <a:spcPts val="200"/>
              </a:spcBef>
            </a:pPr>
            <a:r>
              <a:rPr lang="es-ES" dirty="0" smtClean="0"/>
              <a:t>Identificar al menos 3 tipos de intervención que apoyen a los niños, niñas &amp; familias que muestran señales de angustia psicosocial</a:t>
            </a:r>
          </a:p>
          <a:p>
            <a:pPr>
              <a:spcBef>
                <a:spcPts val="200"/>
              </a:spcBef>
            </a:pPr>
            <a:r>
              <a:rPr lang="es-ES" dirty="0" smtClean="0"/>
              <a:t>Identificar 3 documentos de guía para implementar actividades psicosociales en emergencias</a:t>
            </a:r>
          </a:p>
          <a:p>
            <a:endParaRPr lang="en-GB" noProof="0" dirty="0" smtClean="0"/>
          </a:p>
          <a:p>
            <a:endParaRPr lang="en-GB" noProof="0" dirty="0"/>
          </a:p>
        </p:txBody>
      </p:sp>
    </p:spTree>
    <p:extLst>
      <p:ext uri="{BB962C8B-B14F-4D97-AF65-F5344CB8AC3E}">
        <p14:creationId xmlns:p14="http://schemas.microsoft.com/office/powerpoint/2010/main" val="4162032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creen shot 2012-07-24 at 13.10.47.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2850" y="1412866"/>
            <a:ext cx="6718300" cy="50768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95250" y="232832"/>
            <a:ext cx="8953500" cy="1143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chorCtr="0">
            <a:normAutofit lnSpcReduction="10000"/>
          </a:bodyPr>
          <a:lstStyle>
            <a:lvl1pPr>
              <a:spcBef>
                <a:spcPct val="0"/>
              </a:spcBef>
              <a:buNone/>
              <a:defRPr sz="3800" b="1">
                <a:solidFill>
                  <a:schemeClr val="tx1">
                    <a:lumMod val="90000"/>
                    <a:lumOff val="10000"/>
                  </a:schemeClr>
                </a:solidFill>
                <a:latin typeface="+mj-lt"/>
                <a:ea typeface="+mj-ea"/>
                <a:cs typeface="+mj-cs"/>
              </a:defRPr>
            </a:lvl1pPr>
          </a:lstStyle>
          <a:p>
            <a:pPr algn="ctr"/>
            <a:r>
              <a:rPr lang="en-GB" dirty="0" err="1" smtClean="0"/>
              <a:t>Ciclo</a:t>
            </a:r>
            <a:r>
              <a:rPr lang="en-GB" dirty="0" smtClean="0"/>
              <a:t> de </a:t>
            </a:r>
            <a:r>
              <a:rPr lang="en-GB" dirty="0" err="1" smtClean="0"/>
              <a:t>bienestar</a:t>
            </a:r>
            <a:r>
              <a:rPr lang="en-GB" dirty="0" smtClean="0"/>
              <a:t> </a:t>
            </a:r>
            <a:r>
              <a:rPr lang="en-GB" dirty="0" err="1" smtClean="0"/>
              <a:t>psicosocial</a:t>
            </a:r>
            <a:r>
              <a:rPr lang="en-GB" dirty="0" smtClean="0"/>
              <a:t> en </a:t>
            </a:r>
            <a:r>
              <a:rPr lang="en-GB" dirty="0" err="1" smtClean="0"/>
              <a:t>emergencias</a:t>
            </a:r>
            <a:endParaRPr lang="en-GB" dirty="0"/>
          </a:p>
        </p:txBody>
      </p:sp>
      <p:sp>
        <p:nvSpPr>
          <p:cNvPr id="4" name="3 CuadroTexto"/>
          <p:cNvSpPr txBox="1"/>
          <p:nvPr/>
        </p:nvSpPr>
        <p:spPr>
          <a:xfrm>
            <a:off x="3467895" y="3435202"/>
            <a:ext cx="1955798" cy="1384995"/>
          </a:xfrm>
          <a:prstGeom prst="rect">
            <a:avLst/>
          </a:prstGeom>
          <a:solidFill>
            <a:schemeClr val="bg1"/>
          </a:solidFill>
        </p:spPr>
        <p:txBody>
          <a:bodyPr wrap="square" rtlCol="0">
            <a:spAutoFit/>
          </a:bodyPr>
          <a:lstStyle/>
          <a:p>
            <a:r>
              <a:rPr lang="es-MX" sz="1400" b="1" dirty="0" smtClean="0"/>
              <a:t>Interrupción de interacciones psicosociales (pérdida del sentido de pertenencia a un  lugar)</a:t>
            </a:r>
            <a:endParaRPr lang="es-ES" sz="1400" b="1" dirty="0"/>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66306" y="3445659"/>
            <a:ext cx="1957387"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2679699" y="6205538"/>
            <a:ext cx="3530599" cy="307777"/>
          </a:xfrm>
          <a:prstGeom prst="rect">
            <a:avLst/>
          </a:prstGeom>
          <a:solidFill>
            <a:schemeClr val="bg1"/>
          </a:solidFill>
        </p:spPr>
        <p:txBody>
          <a:bodyPr wrap="square" rtlCol="0">
            <a:spAutoFit/>
          </a:bodyPr>
          <a:lstStyle/>
          <a:p>
            <a:r>
              <a:rPr lang="es-MX" sz="1400" b="1" dirty="0" smtClean="0"/>
              <a:t>Resiliencia Individual &amp; de la Comunidad</a:t>
            </a:r>
            <a:endParaRPr lang="es-ES" sz="1400" b="1" dirty="0"/>
          </a:p>
        </p:txBody>
      </p:sp>
      <p:pic>
        <p:nvPicPr>
          <p:cNvPr id="1030"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043112" y="5125105"/>
            <a:ext cx="10906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210298" y="5223530"/>
            <a:ext cx="1858963"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nvSpPr>
        <p:spPr bwMode="auto">
          <a:xfrm>
            <a:off x="95248" y="222375"/>
            <a:ext cx="8953500" cy="1143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chorCtr="0">
            <a:normAutofit lnSpcReduction="10000"/>
          </a:bodyPr>
          <a:lstStyle>
            <a:lvl1pPr>
              <a:spcBef>
                <a:spcPct val="0"/>
              </a:spcBef>
              <a:buNone/>
              <a:defRPr sz="3800" b="1">
                <a:solidFill>
                  <a:schemeClr val="tx1">
                    <a:lumMod val="90000"/>
                    <a:lumOff val="10000"/>
                  </a:schemeClr>
                </a:solidFill>
                <a:latin typeface="+mj-lt"/>
                <a:ea typeface="+mj-ea"/>
                <a:cs typeface="+mj-cs"/>
              </a:defRPr>
            </a:lvl1pPr>
          </a:lstStyle>
          <a:p>
            <a:pPr algn="ctr"/>
            <a:r>
              <a:rPr lang="es-ES" dirty="0" smtClean="0"/>
              <a:t>Ciclo de bienestar psicosocial en emergencias</a:t>
            </a:r>
            <a:endParaRPr lang="es-ES" dirty="0"/>
          </a:p>
        </p:txBody>
      </p:sp>
      <p:pic>
        <p:nvPicPr>
          <p:cNvPr id="1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66304" y="3435202"/>
            <a:ext cx="1957387"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5167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chorCtr="0">
            <a:normAutofit/>
          </a:bodyPr>
          <a:lstStyle/>
          <a:p>
            <a:r>
              <a:rPr lang="es-ES" smtClean="0"/>
              <a:t>¿Está de acuerdo?</a:t>
            </a:r>
            <a:endParaRPr lang="es-ES" dirty="0"/>
          </a:p>
        </p:txBody>
      </p:sp>
      <p:sp>
        <p:nvSpPr>
          <p:cNvPr id="465923" name="Rectangle 3"/>
          <p:cNvSpPr>
            <a:spLocks noGrp="1" noChangeArrowheads="1"/>
          </p:cNvSpPr>
          <p:nvPr>
            <p:ph type="body" idx="1"/>
          </p:nvPr>
        </p:nvSpPr>
        <p:spPr bwMode="auto">
          <a:xfrm>
            <a:off x="457200" y="1794925"/>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lnSpc>
                <a:spcPct val="80000"/>
              </a:lnSpc>
            </a:pPr>
            <a:r>
              <a:rPr lang="es-ES" sz="2800" noProof="0" dirty="0" smtClean="0">
                <a:latin typeface="Univers 45 Light" charset="0"/>
                <a:ea typeface="ヒラギノ角ゴ Pro W3" charset="0"/>
              </a:rPr>
              <a:t>“Todos los niños y niñas en una emergencia están traumatizados y necesita</a:t>
            </a:r>
            <a:r>
              <a:rPr lang="es-ES" sz="2800" dirty="0" smtClean="0">
                <a:latin typeface="Univers 45 Light" charset="0"/>
                <a:ea typeface="ヒラギノ角ゴ Pro W3" charset="0"/>
              </a:rPr>
              <a:t>n ayuda profesional” </a:t>
            </a:r>
          </a:p>
          <a:p>
            <a:pPr eaLnBrk="1" hangingPunct="1">
              <a:lnSpc>
                <a:spcPct val="80000"/>
              </a:lnSpc>
            </a:pPr>
            <a:r>
              <a:rPr lang="es-ES" sz="2800" noProof="0" dirty="0" smtClean="0">
                <a:latin typeface="Univers 45 Light" charset="0"/>
                <a:ea typeface="ヒラギノ角ゴ Pro W3" charset="0"/>
              </a:rPr>
              <a:t>“Lo más importante es ayudar a que los niños y niñas en </a:t>
            </a:r>
            <a:r>
              <a:rPr lang="es-ES" sz="2800" dirty="0" smtClean="0">
                <a:latin typeface="Univers 45 Light" charset="0"/>
                <a:ea typeface="ヒラギノ角ゴ Pro W3" charset="0"/>
              </a:rPr>
              <a:t>este campamento superen la violencia que experimentaron al huir” </a:t>
            </a:r>
          </a:p>
          <a:p>
            <a:pPr eaLnBrk="1" hangingPunct="1">
              <a:lnSpc>
                <a:spcPct val="80000"/>
              </a:lnSpc>
            </a:pPr>
            <a:r>
              <a:rPr lang="es-ES" sz="2800" noProof="0" dirty="0" smtClean="0">
                <a:latin typeface="Univers 45 Light" charset="0"/>
                <a:ea typeface="ヒラギノ角ゴ Pro W3" charset="0"/>
              </a:rPr>
              <a:t>“Si un niño o niña empieza a hablar espontáneamente de lo que pasó durante una actividad de grupo, es importante dejar que termine su historia y que diga lo que tiene en mente</a:t>
            </a:r>
            <a:r>
              <a:rPr lang="en-GB" sz="2800" noProof="0" dirty="0" smtClean="0">
                <a:latin typeface="Univers 45 Light" charset="0"/>
                <a:ea typeface="ヒラギノ角ゴ Pro W3" charset="0"/>
              </a:rPr>
              <a:t>”</a:t>
            </a:r>
          </a:p>
          <a:p>
            <a:pPr eaLnBrk="1" hangingPunct="1">
              <a:lnSpc>
                <a:spcPct val="80000"/>
              </a:lnSpc>
            </a:pPr>
            <a:endParaRPr lang="en-GB" noProof="0" dirty="0">
              <a:latin typeface="Univers 45 Light" charset="0"/>
              <a:ea typeface="ヒラギノ角ゴ Pro W3" charset="0"/>
            </a:endParaRPr>
          </a:p>
          <a:p>
            <a:pPr eaLnBrk="1" hangingPunct="1">
              <a:lnSpc>
                <a:spcPct val="80000"/>
              </a:lnSpc>
              <a:buFontTx/>
              <a:buNone/>
            </a:pPr>
            <a:endParaRPr lang="en-GB" noProof="0" dirty="0">
              <a:latin typeface="Univers 45 Light" charset="0"/>
              <a:ea typeface="ヒラギノ角ゴ Pro W3" charset="0"/>
            </a:endParaRPr>
          </a:p>
        </p:txBody>
      </p:sp>
    </p:spTree>
    <p:extLst>
      <p:ext uri="{BB962C8B-B14F-4D97-AF65-F5344CB8AC3E}">
        <p14:creationId xmlns:p14="http://schemas.microsoft.com/office/powerpoint/2010/main" val="14796922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5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5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5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chorCtr="0">
            <a:normAutofit/>
          </a:bodyPr>
          <a:lstStyle/>
          <a:p>
            <a:r>
              <a:rPr lang="en-GB" smtClean="0"/>
              <a:t>¿</a:t>
            </a:r>
            <a:r>
              <a:rPr lang="es-ES" smtClean="0"/>
              <a:t>Está de acuerdo?</a:t>
            </a:r>
            <a:endParaRPr lang="es-ES" dirty="0"/>
          </a:p>
        </p:txBody>
      </p:sp>
      <p:sp>
        <p:nvSpPr>
          <p:cNvPr id="3" name="Content Placeholder 2"/>
          <p:cNvSpPr>
            <a:spLocks noGrp="1"/>
          </p:cNvSpPr>
          <p:nvPr>
            <p:ph idx="1"/>
          </p:nvPr>
        </p:nvSpPr>
        <p:spPr bwMode="auto">
          <a:xfrm>
            <a:off x="457200" y="1811858"/>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lnSpc>
                <a:spcPct val="80000"/>
              </a:lnSpc>
            </a:pPr>
            <a:r>
              <a:rPr lang="es-ES" sz="2800" noProof="0" dirty="0" smtClean="0">
                <a:latin typeface="Univers 45 Light" charset="0"/>
                <a:ea typeface="ヒラギノ角ゴ Pro W3" charset="0"/>
              </a:rPr>
              <a:t>“Los niños</a:t>
            </a:r>
            <a:r>
              <a:rPr lang="es-ES" sz="2800" dirty="0" smtClean="0">
                <a:latin typeface="Univers 45 Light" charset="0"/>
                <a:ea typeface="ヒラギノ角ゴ Pro W3" charset="0"/>
              </a:rPr>
              <a:t>/niñas pequeños (menores de 5) están muy afectados por lo que vivieron y por ende necesitan que los adultos tomen el control y decidan por ellos”</a:t>
            </a:r>
          </a:p>
          <a:p>
            <a:pPr eaLnBrk="1" hangingPunct="1">
              <a:lnSpc>
                <a:spcPct val="80000"/>
              </a:lnSpc>
            </a:pPr>
            <a:r>
              <a:rPr lang="es-ES" sz="2800" dirty="0" smtClean="0">
                <a:latin typeface="Univers 45 Light" charset="0"/>
                <a:ea typeface="ヒラギノ角ゴ Pro W3" charset="0"/>
              </a:rPr>
              <a:t>“Es importante no permitir que los niños/niñas vean cómo usted se siente, ya que los puede alterar más”</a:t>
            </a:r>
          </a:p>
          <a:p>
            <a:pPr eaLnBrk="1" hangingPunct="1">
              <a:lnSpc>
                <a:spcPct val="80000"/>
              </a:lnSpc>
            </a:pPr>
            <a:r>
              <a:rPr lang="es-ES" sz="2800" dirty="0" smtClean="0">
                <a:latin typeface="Univers 45 Light" charset="0"/>
                <a:ea typeface="ヒラギノ角ゴ Pro W3" charset="0"/>
              </a:rPr>
              <a:t>“Es bueno pedirla a los niños/niñas que escriban o dibujen sus experiencias de la guerra</a:t>
            </a:r>
            <a:r>
              <a:rPr lang="en-GB" sz="2800" dirty="0" smtClean="0">
                <a:latin typeface="Univers 45 Light" charset="0"/>
                <a:ea typeface="ヒラギノ角ゴ Pro W3" charset="0"/>
              </a:rPr>
              <a:t>”</a:t>
            </a:r>
          </a:p>
        </p:txBody>
      </p:sp>
    </p:spTree>
    <p:extLst>
      <p:ext uri="{BB962C8B-B14F-4D97-AF65-F5344CB8AC3E}">
        <p14:creationId xmlns:p14="http://schemas.microsoft.com/office/powerpoint/2010/main" val="17553612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t>Definición de términos clave</a:t>
            </a:r>
            <a:endParaRPr lang="es-E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84731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Definición de términos clave</a:t>
            </a:r>
            <a:endParaRPr lang="es-ES"/>
          </a:p>
        </p:txBody>
      </p:sp>
      <p:sp>
        <p:nvSpPr>
          <p:cNvPr id="3" name="Content Placeholder 2"/>
          <p:cNvSpPr>
            <a:spLocks noGrp="1"/>
          </p:cNvSpPr>
          <p:nvPr>
            <p:ph idx="1"/>
          </p:nvPr>
        </p:nvSpPr>
        <p:spPr/>
        <p:txBody>
          <a:bodyPr>
            <a:normAutofit/>
          </a:bodyPr>
          <a:lstStyle/>
          <a:p>
            <a:pPr marL="96838" lvl="1" indent="0">
              <a:lnSpc>
                <a:spcPct val="90000"/>
              </a:lnSpc>
              <a:spcAft>
                <a:spcPts val="600"/>
              </a:spcAft>
              <a:buNone/>
              <a:defRPr/>
            </a:pPr>
            <a:r>
              <a:rPr lang="es-ES" dirty="0" smtClean="0">
                <a:solidFill>
                  <a:srgbClr val="FF0000"/>
                </a:solidFill>
                <a:latin typeface="Univers 45 Light" charset="0"/>
                <a:ea typeface="ヒラギノ角ゴ Pro W3" charset="0"/>
                <a:cs typeface="Univers 45 Light" charset="0"/>
              </a:rPr>
              <a:t>La Salud mental </a:t>
            </a:r>
            <a:r>
              <a:rPr lang="es-ES" dirty="0" smtClean="0">
                <a:latin typeface="Univers 45 Light" charset="0"/>
                <a:ea typeface="ヒラギノ角ゴ Pro W3" charset="0"/>
                <a:cs typeface="Univers 45 Light" charset="0"/>
              </a:rPr>
              <a:t>es el estado psicosocial de los individuos</a:t>
            </a:r>
            <a:endParaRPr lang="es-ES" sz="600" dirty="0" smtClean="0">
              <a:solidFill>
                <a:srgbClr val="FF0000"/>
              </a:solidFill>
              <a:latin typeface="Univers 45 Light" charset="0"/>
              <a:ea typeface="ヒラギノ角ゴ Pro W3" charset="0"/>
              <a:cs typeface="Univers 45 Light" charset="0"/>
            </a:endParaRPr>
          </a:p>
          <a:p>
            <a:pPr marL="96838" lvl="1" indent="0">
              <a:lnSpc>
                <a:spcPct val="90000"/>
              </a:lnSpc>
              <a:spcAft>
                <a:spcPts val="600"/>
              </a:spcAft>
              <a:buNone/>
              <a:defRPr/>
            </a:pPr>
            <a:r>
              <a:rPr lang="es-ES" dirty="0" smtClean="0">
                <a:solidFill>
                  <a:srgbClr val="FF0000"/>
                </a:solidFill>
                <a:latin typeface="Univers 45 Light" charset="0"/>
                <a:ea typeface="ヒラギノ角ゴ Pro W3" charset="0"/>
                <a:cs typeface="Univers 45 Light" charset="0"/>
              </a:rPr>
              <a:t>La angustia</a:t>
            </a:r>
            <a:r>
              <a:rPr lang="es-ES" dirty="0" smtClean="0">
                <a:solidFill>
                  <a:srgbClr val="FF0000"/>
                </a:solidFill>
                <a:latin typeface="Univers 45 Light" charset="0"/>
                <a:ea typeface="ヒラギノ角ゴ Pro W3" charset="0"/>
                <a:cs typeface="Univers 45 Light" charset="0"/>
              </a:rPr>
              <a:t> </a:t>
            </a:r>
            <a:r>
              <a:rPr lang="es-ES" dirty="0" smtClean="0">
                <a:latin typeface="Univers 45 Light" charset="0"/>
                <a:ea typeface="ヒラギノ角ゴ Pro W3" charset="0"/>
                <a:cs typeface="Univers 45 Light" charset="0"/>
              </a:rPr>
              <a:t>es ansiedad, tristeza o dolor</a:t>
            </a:r>
            <a:endParaRPr lang="es-ES" sz="600" dirty="0" smtClean="0">
              <a:solidFill>
                <a:srgbClr val="FF0000"/>
              </a:solidFill>
              <a:latin typeface="Univers 45 Light" charset="0"/>
              <a:ea typeface="ヒラギノ角ゴ Pro W3" charset="0"/>
              <a:cs typeface="Univers 45 Light" charset="0"/>
            </a:endParaRPr>
          </a:p>
          <a:p>
            <a:pPr marL="96838" lvl="1" indent="0">
              <a:lnSpc>
                <a:spcPct val="90000"/>
              </a:lnSpc>
              <a:spcAft>
                <a:spcPts val="600"/>
              </a:spcAft>
              <a:buNone/>
              <a:defRPr/>
            </a:pPr>
            <a:r>
              <a:rPr lang="es-ES" dirty="0" smtClean="0">
                <a:solidFill>
                  <a:srgbClr val="FF0000"/>
                </a:solidFill>
                <a:latin typeface="Univers 45 Light" charset="0"/>
                <a:ea typeface="ヒラギノ角ゴ Pro W3" charset="0"/>
                <a:cs typeface="Univers 45 Light" charset="0"/>
              </a:rPr>
              <a:t>El trauma </a:t>
            </a:r>
            <a:r>
              <a:rPr lang="es-ES" dirty="0" smtClean="0">
                <a:latin typeface="Univers 45 Light" charset="0"/>
                <a:ea typeface="ヒラギノ角ゴ Pro W3" charset="0"/>
                <a:cs typeface="Univers 45 Light" charset="0"/>
              </a:rPr>
              <a:t>es una reacción más extrema; un tipo de daño a la psiquis que ocurre como resultado de un evento severamente angustiador</a:t>
            </a:r>
          </a:p>
        </p:txBody>
      </p:sp>
    </p:spTree>
    <p:extLst>
      <p:ext uri="{BB962C8B-B14F-4D97-AF65-F5344CB8AC3E}">
        <p14:creationId xmlns:p14="http://schemas.microsoft.com/office/powerpoint/2010/main" val="1696411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9366</TotalTime>
  <Words>5885</Words>
  <Application>Microsoft Office PowerPoint</Application>
  <PresentationFormat>Presentación en pantalla (4:3)</PresentationFormat>
  <Paragraphs>473</Paragraphs>
  <Slides>43</Slides>
  <Notes>43</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Pixel</vt:lpstr>
      <vt:lpstr>Marco de Apoyo Psicosocial</vt:lpstr>
      <vt:lpstr>Objetivos de la Sesión </vt:lpstr>
      <vt:lpstr>Esquema de la Sesión</vt:lpstr>
      <vt:lpstr>Presentación de PowerPoint</vt:lpstr>
      <vt:lpstr>Presentación de PowerPoint</vt:lpstr>
      <vt:lpstr>¿Está de acuerdo?</vt:lpstr>
      <vt:lpstr>¿Está de acuerdo?</vt:lpstr>
      <vt:lpstr>Definición de términos clave</vt:lpstr>
      <vt:lpstr>Definición de términos clave</vt:lpstr>
      <vt:lpstr>Definición de términos clave</vt:lpstr>
      <vt:lpstr>Impacto psicosocial de una emergencia </vt:lpstr>
      <vt:lpstr>Evento</vt:lpstr>
      <vt:lpstr>Presentación de PowerPoint</vt:lpstr>
      <vt:lpstr>Presentación de PowerPoint</vt:lpstr>
      <vt:lpstr>Vidas Interrumpidas</vt:lpstr>
      <vt:lpstr>Resultados sociales de la angustia</vt:lpstr>
      <vt:lpstr>Presentación de PowerPoint</vt:lpstr>
      <vt:lpstr>Objetivos del trabajo Psicosocial</vt:lpstr>
      <vt:lpstr>El objetivo del trabajo psicosocial es…</vt:lpstr>
      <vt:lpstr>Factores de Protección</vt:lpstr>
      <vt:lpstr>Programación Psicosocial</vt:lpstr>
      <vt:lpstr>Factores de Riesgo y Protección…</vt:lpstr>
      <vt:lpstr>Si estas contento y lo sabes...</vt:lpstr>
      <vt:lpstr>Cómo podemos reducir los factores de riesgo &amp; fortalecer los factores de protección:</vt:lpstr>
      <vt:lpstr>Estrategias para fortalecer el bienestar psicosocial, continuación…</vt:lpstr>
      <vt:lpstr>Levántate y baila…</vt:lpstr>
      <vt:lpstr>  Planificación de Progamas de Apoyo Psicosocial </vt:lpstr>
      <vt:lpstr>Presentación de PowerPoint</vt:lpstr>
      <vt:lpstr>Planificación de intervensiones psicosociales – actividad</vt:lpstr>
      <vt:lpstr>Interrogantes de la actividad de planificación de intervención </vt:lpstr>
      <vt:lpstr>Funciones y responsabilidades</vt:lpstr>
      <vt:lpstr>Funciones y responsabilidades</vt:lpstr>
      <vt:lpstr>Dibuja algo que te haga feliz</vt:lpstr>
      <vt:lpstr>Presentación de PowerPoint</vt:lpstr>
      <vt:lpstr>Tipos de apoyo psicosocial 1</vt:lpstr>
      <vt:lpstr>Tipos de apoyo psicosocial 2</vt:lpstr>
      <vt:lpstr>Formas de apoyo para problemas psicosociales comunes</vt:lpstr>
      <vt:lpstr>¡Tome Nota!</vt:lpstr>
      <vt:lpstr>Reflexión sobre esta sesión</vt:lpstr>
      <vt:lpstr>Recursos Clave</vt:lpstr>
      <vt:lpstr>Recursos Clave</vt:lpstr>
      <vt:lpstr>Recap</vt:lpstr>
      <vt:lpstr>Recap. de los objetivos de la sesión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Friendly Spaces</dc:title>
  <dc:creator>Hannah Thompson</dc:creator>
  <cp:lastModifiedBy>Michelle Nuñez</cp:lastModifiedBy>
  <cp:revision>396</cp:revision>
  <dcterms:created xsi:type="dcterms:W3CDTF">2012-10-04T13:49:16Z</dcterms:created>
  <dcterms:modified xsi:type="dcterms:W3CDTF">2013-05-25T17:05:52Z</dcterms:modified>
</cp:coreProperties>
</file>