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xml" ContentType="application/vnd.openxmlformats-officedocument.presentationml.tags+xml"/>
  <Override PartName="/ppt/notesSlides/notesSlide19.xml" ContentType="application/vnd.openxmlformats-officedocument.presentationml.notesSlide+xml"/>
  <Override PartName="/ppt/tags/tag2.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36"/>
  </p:notesMasterIdLst>
  <p:sldIdLst>
    <p:sldId id="256" r:id="rId2"/>
    <p:sldId id="296" r:id="rId3"/>
    <p:sldId id="260" r:id="rId4"/>
    <p:sldId id="282" r:id="rId5"/>
    <p:sldId id="262" r:id="rId6"/>
    <p:sldId id="305" r:id="rId7"/>
    <p:sldId id="316" r:id="rId8"/>
    <p:sldId id="283" r:id="rId9"/>
    <p:sldId id="330" r:id="rId10"/>
    <p:sldId id="276" r:id="rId11"/>
    <p:sldId id="317" r:id="rId12"/>
    <p:sldId id="278" r:id="rId13"/>
    <p:sldId id="279" r:id="rId14"/>
    <p:sldId id="311" r:id="rId15"/>
    <p:sldId id="312" r:id="rId16"/>
    <p:sldId id="314" r:id="rId17"/>
    <p:sldId id="318" r:id="rId18"/>
    <p:sldId id="286" r:id="rId19"/>
    <p:sldId id="288" r:id="rId20"/>
    <p:sldId id="321" r:id="rId21"/>
    <p:sldId id="322" r:id="rId22"/>
    <p:sldId id="272" r:id="rId23"/>
    <p:sldId id="323" r:id="rId24"/>
    <p:sldId id="327" r:id="rId25"/>
    <p:sldId id="329" r:id="rId26"/>
    <p:sldId id="324" r:id="rId27"/>
    <p:sldId id="328" r:id="rId28"/>
    <p:sldId id="273" r:id="rId29"/>
    <p:sldId id="326" r:id="rId30"/>
    <p:sldId id="302" r:id="rId31"/>
    <p:sldId id="301" r:id="rId32"/>
    <p:sldId id="303" r:id="rId33"/>
    <p:sldId id="300"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9" autoAdjust="0"/>
    <p:restoredTop sz="71502" autoAdjust="0"/>
  </p:normalViewPr>
  <p:slideViewPr>
    <p:cSldViewPr snapToGrid="0" snapToObjects="1">
      <p:cViewPr>
        <p:scale>
          <a:sx n="75" d="100"/>
          <a:sy n="75" d="100"/>
        </p:scale>
        <p:origin x="-472" y="168"/>
      </p:cViewPr>
      <p:guideLst>
        <p:guide orient="horz" pos="2160"/>
        <p:guide pos="2880"/>
      </p:guideLst>
    </p:cSldViewPr>
  </p:slideViewPr>
  <p:outlineViewPr>
    <p:cViewPr>
      <p:scale>
        <a:sx n="33" d="100"/>
        <a:sy n="33" d="100"/>
      </p:scale>
      <p:origin x="0" y="20264"/>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25" d="100"/>
          <a:sy n="125" d="100"/>
        </p:scale>
        <p:origin x="-792" y="18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2BE0D-E3EE-9E4C-8FEE-D9B9EE8DA0A7}" type="datetimeFigureOut">
              <a:rPr lang="en-US" smtClean="0"/>
              <a:t>19/02/2013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181465-06F1-CC40-8A95-5E31E2D8CCB8}" type="slidenum">
              <a:rPr lang="en-US" smtClean="0"/>
              <a:t>‹#›</a:t>
            </a:fld>
            <a:endParaRPr lang="en-US"/>
          </a:p>
        </p:txBody>
      </p:sp>
    </p:spTree>
    <p:extLst>
      <p:ext uri="{BB962C8B-B14F-4D97-AF65-F5344CB8AC3E}">
        <p14:creationId xmlns:p14="http://schemas.microsoft.com/office/powerpoint/2010/main" val="16343769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a:t>
            </a:fld>
            <a:endParaRPr lang="en-US"/>
          </a:p>
        </p:txBody>
      </p:sp>
    </p:spTree>
    <p:extLst>
      <p:ext uri="{BB962C8B-B14F-4D97-AF65-F5344CB8AC3E}">
        <p14:creationId xmlns:p14="http://schemas.microsoft.com/office/powerpoint/2010/main" val="3587276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mj-lt"/>
              <a:buAutoNum type="arabicPeriod"/>
            </a:pPr>
            <a:r>
              <a:rPr lang="en-US" dirty="0" smtClean="0"/>
              <a:t>Most </a:t>
            </a:r>
            <a:r>
              <a:rPr lang="en-US" dirty="0" smtClean="0"/>
              <a:t>development happens in the same order, but can occur at different rates.</a:t>
            </a:r>
            <a:r>
              <a:rPr lang="en-US" baseline="0" dirty="0" smtClean="0"/>
              <a:t> </a:t>
            </a:r>
            <a:r>
              <a:rPr lang="en-US" sz="1200" b="0" i="0" u="none" strike="noStrike" kern="1200" baseline="0" dirty="0" smtClean="0">
                <a:solidFill>
                  <a:schemeClr val="tx1"/>
                </a:solidFill>
                <a:latin typeface="+mn-lt"/>
                <a:ea typeface="+mn-ea"/>
                <a:cs typeface="+mn-cs"/>
              </a:rPr>
              <a:t>A baby has to hold his or her head up, learn to sit with support, and then without support, before he or she can stand by holding on to things and then eventually walk alone. No baby can learn to walk before sitting up. But it is perfectly normal for one baby to walk at ten months and another not to learn this skill until the age of 18 months</a:t>
            </a:r>
            <a:r>
              <a:rPr lang="en-US" sz="1200" b="0" i="0" u="none" strike="noStrike" kern="1200" baseline="0" dirty="0" smtClean="0">
                <a:solidFill>
                  <a:schemeClr val="tx1"/>
                </a:solidFill>
                <a:latin typeface="+mn-lt"/>
                <a:ea typeface="+mn-ea"/>
                <a:cs typeface="+mn-cs"/>
              </a:rPr>
              <a:t>.</a:t>
            </a:r>
          </a:p>
          <a:p>
            <a:pPr marL="0" indent="0">
              <a:buFont typeface="+mj-lt"/>
              <a:buNone/>
            </a:pPr>
            <a:endParaRPr lang="en-US" sz="1200" b="0" i="0" u="none" strike="noStrike" kern="1200" baseline="0" dirty="0" smtClean="0">
              <a:solidFill>
                <a:schemeClr val="tx1"/>
              </a:solidFill>
              <a:latin typeface="+mn-lt"/>
              <a:ea typeface="+mn-ea"/>
              <a:cs typeface="+mn-cs"/>
            </a:endParaRPr>
          </a:p>
          <a:p>
            <a:pPr marL="457200" marR="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sz="1200" dirty="0" smtClean="0"/>
              <a:t>There are milestones in a child’s development.</a:t>
            </a:r>
            <a:r>
              <a:rPr lang="en-US" sz="1200" baseline="0" dirty="0" smtClean="0"/>
              <a:t> These are specific</a:t>
            </a:r>
            <a:r>
              <a:rPr lang="en-US" sz="1200" dirty="0" smtClean="0"/>
              <a:t> ages or benchmarks by which most children reach certain stage of development</a:t>
            </a:r>
          </a:p>
          <a:p>
            <a:pPr marL="0" indent="0">
              <a:buFont typeface="+mj-lt"/>
              <a:buNone/>
            </a:pPr>
            <a:endParaRPr lang="en-US" dirty="0" smtClean="0"/>
          </a:p>
          <a:p>
            <a:pPr marL="457200" indent="-457200">
              <a:buFont typeface="+mj-lt"/>
              <a:buAutoNum type="arabicPeriod" startAt="3"/>
            </a:pPr>
            <a:r>
              <a:rPr lang="en-US" dirty="0" smtClean="0"/>
              <a:t>All areas of development are linked together – progress in one area of development is needed in</a:t>
            </a:r>
            <a:r>
              <a:rPr lang="en-US" baseline="0" dirty="0" smtClean="0"/>
              <a:t> order to achieve another. </a:t>
            </a:r>
            <a:r>
              <a:rPr lang="en-US" sz="1200" b="0" i="0" u="none" strike="noStrike" kern="1200" baseline="0" dirty="0" smtClean="0">
                <a:solidFill>
                  <a:schemeClr val="tx1"/>
                </a:solidFill>
                <a:latin typeface="+mn-lt"/>
                <a:ea typeface="+mn-ea"/>
                <a:cs typeface="+mn-cs"/>
              </a:rPr>
              <a:t>For example: The speech development of a child is affected if the child has difficulties in hearing clearly or if no one talks directly to him or her. A child who does not develop intellectually may fail to develop walking skills.</a:t>
            </a:r>
          </a:p>
          <a:p>
            <a:endParaRPr lang="en-US" sz="1200" b="0" i="0" u="none" strike="noStrike" kern="1200" baseline="0" dirty="0" smtClean="0">
              <a:solidFill>
                <a:schemeClr val="tx1"/>
              </a:solidFill>
              <a:latin typeface="+mn-lt"/>
              <a:ea typeface="+mn-ea"/>
              <a:cs typeface="+mn-cs"/>
            </a:endParaRPr>
          </a:p>
          <a:p>
            <a:pPr marL="457200" marR="0" indent="-457200" fontAlgn="auto">
              <a:lnSpc>
                <a:spcPct val="100000"/>
              </a:lnSpc>
              <a:spcBef>
                <a:spcPts val="0"/>
              </a:spcBef>
              <a:spcAft>
                <a:spcPts val="0"/>
              </a:spcAft>
              <a:buClrTx/>
              <a:buSzTx/>
              <a:buFont typeface="+mj-lt"/>
              <a:buAutoNum type="arabicPeriod" startAt="4"/>
              <a:tabLst/>
              <a:defRPr/>
            </a:pPr>
            <a:r>
              <a:rPr lang="en-GB" dirty="0" smtClean="0"/>
              <a:t>Support and guidance:</a:t>
            </a:r>
            <a:r>
              <a:rPr lang="en-GB" baseline="0" dirty="0" smtClean="0"/>
              <a:t> </a:t>
            </a:r>
            <a:r>
              <a:rPr lang="en-GB" dirty="0" smtClean="0"/>
              <a:t>MOST </a:t>
            </a:r>
            <a:r>
              <a:rPr lang="en-GB" dirty="0"/>
              <a:t>IMPORTANTLY FOR US: To develop to their full potential, children need huge amounts of support and guidance from others in their lives. Failure to meet all of the needs of a baby or child can have serious consequences on his or her development</a:t>
            </a:r>
            <a:r>
              <a:rPr lang="en-GB" dirty="0" smtClean="0"/>
              <a:t>. E.g. a child who does not receive love and support</a:t>
            </a:r>
            <a:r>
              <a:rPr lang="en-GB" baseline="0" dirty="0" smtClean="0"/>
              <a:t> will </a:t>
            </a:r>
            <a:r>
              <a:rPr lang="en-GB" dirty="0" smtClean="0"/>
              <a:t>not develop intellectually,</a:t>
            </a:r>
            <a:r>
              <a:rPr lang="en-GB" baseline="0" dirty="0" smtClean="0"/>
              <a:t> will not gain physical and communication skills, </a:t>
            </a:r>
            <a:r>
              <a:rPr lang="en-GB" baseline="0" dirty="0" err="1" smtClean="0"/>
              <a:t>etc</a:t>
            </a:r>
            <a:endParaRPr lang="en-GB"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first 3 years of children’s development are very important because this is the time the brain develops most, although it continues to change slowly throughout childhood</a:t>
            </a:r>
            <a:r>
              <a:rPr lang="en-US" sz="1200" b="0" i="0" u="none" strike="noStrike" kern="1200" baseline="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1</a:t>
            </a:r>
            <a:r>
              <a:rPr lang="en-US" sz="1200" b="0" i="0" u="none" strike="noStrike" kern="1200" baseline="30000" dirty="0" smtClean="0">
                <a:solidFill>
                  <a:schemeClr val="tx1"/>
                </a:solidFill>
                <a:latin typeface="+mn-lt"/>
                <a:ea typeface="+mn-ea"/>
                <a:cs typeface="+mn-cs"/>
              </a:rPr>
              <a:t>st</a:t>
            </a:r>
            <a:r>
              <a:rPr lang="en-US" sz="1200" b="0" i="0" u="none" strike="noStrike" kern="1200" baseline="0" dirty="0" smtClean="0">
                <a:solidFill>
                  <a:schemeClr val="tx1"/>
                </a:solidFill>
                <a:latin typeface="+mn-lt"/>
                <a:ea typeface="+mn-ea"/>
                <a:cs typeface="+mn-cs"/>
              </a:rPr>
              <a:t> two principles here can act as flags for concern in a child’s development</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2</a:t>
            </a:r>
            <a:r>
              <a:rPr lang="en-US" sz="1200" b="0" i="0" u="none" strike="noStrike" kern="1200" baseline="30000" dirty="0" smtClean="0">
                <a:solidFill>
                  <a:schemeClr val="tx1"/>
                </a:solidFill>
                <a:latin typeface="+mn-lt"/>
                <a:ea typeface="+mn-ea"/>
                <a:cs typeface="+mn-cs"/>
              </a:rPr>
              <a:t>nd</a:t>
            </a:r>
            <a:r>
              <a:rPr lang="en-US" sz="1200" b="0" i="0" u="none" strike="noStrike" kern="1200" baseline="0" dirty="0" smtClean="0">
                <a:solidFill>
                  <a:schemeClr val="tx1"/>
                </a:solidFill>
                <a:latin typeface="+mn-lt"/>
                <a:ea typeface="+mn-ea"/>
                <a:cs typeface="+mn-cs"/>
              </a:rPr>
              <a:t> two principles underpin why it is essential to provide care and support through a range of activities (creative, active, </a:t>
            </a:r>
            <a:r>
              <a:rPr lang="en-US" sz="1200" b="0" i="0" u="none" strike="noStrike" kern="1200" baseline="0" dirty="0" err="1" smtClean="0">
                <a:solidFill>
                  <a:schemeClr val="tx1"/>
                </a:solidFill>
                <a:latin typeface="+mn-lt"/>
                <a:ea typeface="+mn-ea"/>
                <a:cs typeface="+mn-cs"/>
              </a:rPr>
              <a:t>etc</a:t>
            </a:r>
            <a:r>
              <a:rPr lang="en-US" sz="1200" b="0" i="0" u="none" strike="noStrike" kern="1200" baseline="0" dirty="0" smtClean="0">
                <a:solidFill>
                  <a:schemeClr val="tx1"/>
                </a:solidFill>
                <a:latin typeface="+mn-lt"/>
                <a:ea typeface="+mn-ea"/>
                <a:cs typeface="+mn-cs"/>
              </a:rPr>
              <a:t>) in CF spaces </a:t>
            </a:r>
            <a:endParaRPr lang="en-US"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10</a:t>
            </a:fld>
            <a:endParaRPr lang="en-US"/>
          </a:p>
        </p:txBody>
      </p:sp>
    </p:spTree>
    <p:extLst>
      <p:ext uri="{BB962C8B-B14F-4D97-AF65-F5344CB8AC3E}">
        <p14:creationId xmlns:p14="http://schemas.microsoft.com/office/powerpoint/2010/main" val="1942640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Childhood Experience and the Expression of Genetic Potential: What Childhood Neglect Tells Us About Nature and Nurture</a:t>
            </a:r>
          </a:p>
          <a:p>
            <a:r>
              <a:rPr lang="en-US" sz="1200" b="0" i="0" u="none" strike="noStrike" kern="1200" baseline="0" dirty="0" smtClean="0">
                <a:solidFill>
                  <a:schemeClr val="tx1"/>
                </a:solidFill>
                <a:latin typeface="+mn-lt"/>
                <a:ea typeface="+mn-ea"/>
                <a:cs typeface="+mn-cs"/>
              </a:rPr>
              <a:t>Bruce Perry (2002)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Figure 1. Abnormal brain development following sensory neglect in early childhood. These images illustrate the negative impact of neglect on the developing brain. In the CT scan on the left is an image from a healthy three year old with an average head size (50th percentile). The image on the right is from a three year old child suffering from severe sensory-deprivation neglect. This child’s brain is significantly smaller than average (3rd percentile) and has enlarged ventricles and cortical atrophy</a:t>
            </a:r>
            <a:r>
              <a:rPr lang="en-US" sz="1200" b="0" i="0" u="none" strike="noStrike" kern="1200" baseline="0" dirty="0" smtClean="0">
                <a:solidFill>
                  <a:schemeClr val="tx1"/>
                </a:solidFill>
                <a:latin typeface="+mn-lt"/>
                <a:ea typeface="+mn-ea"/>
                <a:cs typeface="+mn-cs"/>
              </a:rPr>
              <a: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Demonstrates also the physical outcomes of the lack of care and support from a family and community </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11</a:t>
            </a:fld>
            <a:endParaRPr lang="en-US"/>
          </a:p>
        </p:txBody>
      </p:sp>
    </p:spTree>
    <p:extLst>
      <p:ext uri="{BB962C8B-B14F-4D97-AF65-F5344CB8AC3E}">
        <p14:creationId xmlns:p14="http://schemas.microsoft.com/office/powerpoint/2010/main" val="1133007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kern="1200" baseline="0" dirty="0" smtClean="0">
                <a:solidFill>
                  <a:schemeClr val="tx1"/>
                </a:solidFill>
                <a:latin typeface="Calibri"/>
                <a:cs typeface="Calibri"/>
              </a:rPr>
              <a:t>List all the factors that affect children’s growth and </a:t>
            </a:r>
            <a:r>
              <a:rPr lang="en-US" b="0" i="0" u="none" strike="noStrike" kern="1200" baseline="0" dirty="0" smtClean="0">
                <a:solidFill>
                  <a:schemeClr val="tx1"/>
                </a:solidFill>
                <a:latin typeface="Calibri"/>
                <a:cs typeface="Calibri"/>
              </a:rPr>
              <a:t>development into these categories.</a:t>
            </a:r>
            <a:endParaRPr lang="en-US" b="0" i="0" u="none" strike="noStrike" kern="1200" baseline="0" dirty="0" smtClean="0">
              <a:solidFill>
                <a:schemeClr val="tx1"/>
              </a:solidFill>
              <a:latin typeface="Calibri"/>
              <a:cs typeface="Calibri"/>
            </a:endParaRPr>
          </a:p>
          <a:p>
            <a:endParaRPr lang="en-US" b="0" i="0" u="none" strike="noStrike" kern="1200" baseline="0" dirty="0" smtClean="0">
              <a:solidFill>
                <a:schemeClr val="tx1"/>
              </a:solidFill>
              <a:latin typeface="Calibri"/>
              <a:cs typeface="Calibri"/>
            </a:endParaRPr>
          </a:p>
          <a:p>
            <a:pPr marL="171450" indent="-171450">
              <a:lnSpc>
                <a:spcPct val="80000"/>
              </a:lnSpc>
              <a:spcBef>
                <a:spcPts val="0"/>
              </a:spcBef>
              <a:buFont typeface="Arial"/>
              <a:buChar char="•"/>
            </a:pPr>
            <a:r>
              <a:rPr lang="en-GB" dirty="0" smtClean="0">
                <a:latin typeface="Calibri"/>
                <a:cs typeface="Calibri"/>
              </a:rPr>
              <a:t>Brainstorm at your tables </a:t>
            </a:r>
            <a:r>
              <a:rPr lang="en-US" dirty="0" smtClean="0">
                <a:latin typeface="Calibri"/>
                <a:cs typeface="Calibri"/>
              </a:rPr>
              <a:t>list all factors that affect children’s growth &amp; development (</a:t>
            </a:r>
            <a:r>
              <a:rPr lang="en-GB" dirty="0" smtClean="0">
                <a:latin typeface="Calibri"/>
                <a:cs typeface="Calibri"/>
              </a:rPr>
              <a:t>5 </a:t>
            </a:r>
            <a:r>
              <a:rPr lang="en-GB" dirty="0" err="1" smtClean="0">
                <a:latin typeface="Calibri"/>
                <a:cs typeface="Calibri"/>
              </a:rPr>
              <a:t>mins</a:t>
            </a:r>
            <a:r>
              <a:rPr lang="en-GB" dirty="0" smtClean="0">
                <a:latin typeface="Calibri"/>
                <a:cs typeface="Calibri"/>
              </a:rPr>
              <a:t>)</a:t>
            </a:r>
          </a:p>
          <a:p>
            <a:pPr marL="171450" indent="-171450">
              <a:lnSpc>
                <a:spcPct val="80000"/>
              </a:lnSpc>
              <a:spcBef>
                <a:spcPts val="0"/>
              </a:spcBef>
              <a:buFont typeface="Arial"/>
              <a:buChar char="•"/>
            </a:pPr>
            <a:r>
              <a:rPr lang="en-GB" dirty="0" smtClean="0">
                <a:latin typeface="Calibri"/>
                <a:cs typeface="Calibri"/>
              </a:rPr>
              <a:t>Write each factor on a separate piece of card</a:t>
            </a:r>
          </a:p>
          <a:p>
            <a:pPr marL="171450" indent="-171450">
              <a:lnSpc>
                <a:spcPct val="80000"/>
              </a:lnSpc>
              <a:spcBef>
                <a:spcPts val="0"/>
              </a:spcBef>
              <a:buFont typeface="Arial"/>
              <a:buChar char="•"/>
            </a:pPr>
            <a:r>
              <a:rPr lang="en-GB" dirty="0" smtClean="0">
                <a:latin typeface="Calibri"/>
                <a:cs typeface="Calibri"/>
              </a:rPr>
              <a:t>Come and place cards on the wall </a:t>
            </a:r>
          </a:p>
          <a:p>
            <a:pPr marL="447675" lvl="1" indent="-265113">
              <a:lnSpc>
                <a:spcPct val="80000"/>
              </a:lnSpc>
              <a:spcBef>
                <a:spcPts val="300"/>
              </a:spcBef>
              <a:buFont typeface="Lucida Grande"/>
              <a:buChar char="-"/>
            </a:pPr>
            <a:r>
              <a:rPr lang="en-GB" dirty="0" smtClean="0">
                <a:latin typeface="Calibri"/>
                <a:cs typeface="Calibri"/>
              </a:rPr>
              <a:t>Inside the outline of the child list all factors that are at the child level – </a:t>
            </a:r>
            <a:r>
              <a:rPr lang="en-GB" b="1" u="sng" dirty="0" smtClean="0">
                <a:latin typeface="Calibri"/>
                <a:cs typeface="Calibri"/>
              </a:rPr>
              <a:t>biological factors</a:t>
            </a:r>
          </a:p>
          <a:p>
            <a:pPr marL="447675" lvl="1" indent="-265113">
              <a:lnSpc>
                <a:spcPct val="80000"/>
              </a:lnSpc>
              <a:spcBef>
                <a:spcPts val="300"/>
              </a:spcBef>
              <a:buFont typeface="Lucida Grande"/>
              <a:buChar char="-"/>
            </a:pPr>
            <a:r>
              <a:rPr lang="en-GB" dirty="0" smtClean="0">
                <a:latin typeface="Calibri"/>
                <a:cs typeface="Calibri"/>
              </a:rPr>
              <a:t>In the 1st circle put factors that are due to the </a:t>
            </a:r>
            <a:r>
              <a:rPr lang="en-GB" b="1" u="sng" dirty="0" smtClean="0">
                <a:latin typeface="Calibri"/>
                <a:cs typeface="Calibri"/>
              </a:rPr>
              <a:t>family </a:t>
            </a:r>
            <a:r>
              <a:rPr lang="en-GB" dirty="0" smtClean="0">
                <a:latin typeface="Calibri"/>
                <a:cs typeface="Calibri"/>
              </a:rPr>
              <a:t>context</a:t>
            </a:r>
          </a:p>
          <a:p>
            <a:pPr marL="447675" lvl="1" indent="-265113">
              <a:lnSpc>
                <a:spcPct val="80000"/>
              </a:lnSpc>
              <a:spcBef>
                <a:spcPts val="300"/>
              </a:spcBef>
              <a:buFont typeface="Lucida Grande"/>
              <a:buChar char="-"/>
            </a:pPr>
            <a:r>
              <a:rPr lang="en-GB" dirty="0" smtClean="0">
                <a:latin typeface="Calibri"/>
                <a:cs typeface="Calibri"/>
              </a:rPr>
              <a:t>In the 2nd circle put factors that are due to </a:t>
            </a:r>
            <a:r>
              <a:rPr lang="en-GB" b="1" u="sng" dirty="0" smtClean="0">
                <a:latin typeface="Calibri"/>
                <a:cs typeface="Calibri"/>
              </a:rPr>
              <a:t>community /</a:t>
            </a:r>
            <a:r>
              <a:rPr lang="en-GB" u="sng" dirty="0" smtClean="0">
                <a:latin typeface="Calibri"/>
                <a:cs typeface="Calibri"/>
              </a:rPr>
              <a:t> </a:t>
            </a:r>
            <a:r>
              <a:rPr lang="en-GB" b="1" u="sng" dirty="0" smtClean="0">
                <a:latin typeface="Calibri"/>
                <a:cs typeface="Calibri"/>
              </a:rPr>
              <a:t>social / cultural</a:t>
            </a:r>
            <a:r>
              <a:rPr lang="en-GB" dirty="0" smtClean="0">
                <a:latin typeface="Calibri"/>
                <a:cs typeface="Calibri"/>
              </a:rPr>
              <a:t> context  </a:t>
            </a:r>
          </a:p>
          <a:p>
            <a:pPr marL="447675" lvl="1" indent="-265113">
              <a:lnSpc>
                <a:spcPct val="80000"/>
              </a:lnSpc>
              <a:spcBef>
                <a:spcPts val="300"/>
              </a:spcBef>
              <a:buFont typeface="Lucida Grande"/>
              <a:buChar char="-"/>
            </a:pPr>
            <a:r>
              <a:rPr lang="en-GB" dirty="0" smtClean="0">
                <a:latin typeface="Calibri"/>
                <a:cs typeface="Calibri"/>
              </a:rPr>
              <a:t>In the 3rd circle put </a:t>
            </a:r>
            <a:r>
              <a:rPr lang="en-GB" b="1" u="sng" dirty="0" smtClean="0">
                <a:latin typeface="Calibri"/>
                <a:cs typeface="Calibri"/>
              </a:rPr>
              <a:t>political / economic </a:t>
            </a:r>
            <a:r>
              <a:rPr lang="en-GB" dirty="0" smtClean="0">
                <a:latin typeface="Calibri"/>
                <a:cs typeface="Calibri"/>
              </a:rPr>
              <a:t>/ </a:t>
            </a:r>
            <a:r>
              <a:rPr lang="en-GB" b="1" u="sng" dirty="0" smtClean="0">
                <a:latin typeface="Calibri"/>
                <a:cs typeface="Calibri"/>
              </a:rPr>
              <a:t>environmental</a:t>
            </a:r>
            <a:r>
              <a:rPr lang="en-GB" dirty="0" smtClean="0">
                <a:latin typeface="Calibri"/>
                <a:cs typeface="Calibri"/>
              </a:rPr>
              <a:t> factors – including national and international </a:t>
            </a:r>
          </a:p>
          <a:p>
            <a:pPr marL="171450" lvl="1" indent="-171450">
              <a:lnSpc>
                <a:spcPct val="80000"/>
              </a:lnSpc>
              <a:buFont typeface="Arial"/>
              <a:buChar char="•"/>
            </a:pPr>
            <a:r>
              <a:rPr lang="en-US" dirty="0">
                <a:latin typeface="Calibri"/>
                <a:cs typeface="Calibri"/>
              </a:rPr>
              <a:t>Think back to the activity you did in the introduction session on your own development. What influenced the way you learnt, grew and developed skills. Add these kinds of factors to the cards. </a:t>
            </a:r>
          </a:p>
          <a:p>
            <a:pPr lvl="1">
              <a:lnSpc>
                <a:spcPct val="80000"/>
              </a:lnSpc>
              <a:spcBef>
                <a:spcPts val="300"/>
              </a:spcBef>
              <a:buFont typeface="Arial"/>
              <a:buChar char="•"/>
            </a:pPr>
            <a:endParaRPr lang="en-GB" dirty="0" smtClean="0">
              <a:latin typeface="Calibri"/>
              <a:cs typeface="Calibri"/>
            </a:endParaRPr>
          </a:p>
          <a:p>
            <a:endParaRPr lang="en-US" b="0" i="0" u="none" strike="noStrike" kern="1200" baseline="0" dirty="0" smtClean="0">
              <a:solidFill>
                <a:schemeClr val="tx1"/>
              </a:solidFill>
              <a:latin typeface="Calibri"/>
              <a:cs typeface="Calibri"/>
            </a:endParaRPr>
          </a:p>
        </p:txBody>
      </p:sp>
      <p:sp>
        <p:nvSpPr>
          <p:cNvPr id="4" name="Slide Number Placeholder 3"/>
          <p:cNvSpPr>
            <a:spLocks noGrp="1"/>
          </p:cNvSpPr>
          <p:nvPr>
            <p:ph type="sldNum" sz="quarter" idx="10"/>
          </p:nvPr>
        </p:nvSpPr>
        <p:spPr/>
        <p:txBody>
          <a:bodyPr/>
          <a:lstStyle/>
          <a:p>
            <a:fld id="{5D181465-06F1-CC40-8A95-5E31E2D8CCB8}" type="slidenum">
              <a:rPr lang="en-US" smtClean="0"/>
              <a:t>12</a:t>
            </a:fld>
            <a:endParaRPr lang="en-US"/>
          </a:p>
        </p:txBody>
      </p:sp>
    </p:spTree>
    <p:extLst>
      <p:ext uri="{BB962C8B-B14F-4D97-AF65-F5344CB8AC3E}">
        <p14:creationId xmlns:p14="http://schemas.microsoft.com/office/powerpoint/2010/main" val="3393366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13</a:t>
            </a:fld>
            <a:endParaRPr lang="en-US"/>
          </a:p>
        </p:txBody>
      </p:sp>
    </p:spTree>
    <p:extLst>
      <p:ext uri="{BB962C8B-B14F-4D97-AF65-F5344CB8AC3E}">
        <p14:creationId xmlns:p14="http://schemas.microsoft.com/office/powerpoint/2010/main" val="1500693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certain general features of child development are predictable, there are significant cultural differences in the ways in which children and adolescents develop, and in the beliefs, goals and expectations and childrearing practices that shape development.</a:t>
            </a:r>
          </a:p>
          <a:p>
            <a:r>
              <a:rPr lang="en-US" dirty="0" smtClean="0"/>
              <a:t>Gender differences are especially significant, as are differences related to social status, class/caste and specific needs – e.g. related to disability.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list of factors generated should be quite a long list and should include as a minimum: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Child / Biological: </a:t>
            </a:r>
          </a:p>
          <a:p>
            <a:pPr marL="171450" indent="-171450">
              <a:buFont typeface="Arial"/>
              <a:buChar char="•"/>
            </a:pPr>
            <a:r>
              <a:rPr lang="en-US" sz="1200" b="0" i="0" u="none" strike="noStrike" kern="1200" baseline="0" dirty="0" smtClean="0">
                <a:solidFill>
                  <a:schemeClr val="tx1"/>
                </a:solidFill>
                <a:latin typeface="+mn-lt"/>
                <a:ea typeface="+mn-ea"/>
                <a:cs typeface="+mn-cs"/>
              </a:rPr>
              <a:t>Health, genetic inheritance, sex (girl or boy), disability</a:t>
            </a:r>
          </a:p>
          <a:p>
            <a:pPr marL="0" indent="0">
              <a:buFont typeface="Arial"/>
              <a:buNone/>
            </a:pPr>
            <a:endParaRPr lang="en-US" sz="1200" b="0" i="0" u="none" strike="noStrike" kern="1200" baseline="0" dirty="0" smtClean="0">
              <a:solidFill>
                <a:schemeClr val="tx1"/>
              </a:solidFill>
              <a:latin typeface="+mn-lt"/>
              <a:ea typeface="+mn-ea"/>
              <a:cs typeface="+mn-cs"/>
            </a:endParaRPr>
          </a:p>
          <a:p>
            <a:pPr marL="0" indent="0">
              <a:buFont typeface="Arial"/>
              <a:buNone/>
            </a:pPr>
            <a:r>
              <a:rPr lang="en-US" sz="1200" b="0" i="0" u="none" strike="noStrike" kern="1200" baseline="0" dirty="0" smtClean="0">
                <a:solidFill>
                  <a:schemeClr val="tx1"/>
                </a:solidFill>
                <a:latin typeface="+mn-lt"/>
                <a:ea typeface="+mn-ea"/>
                <a:cs typeface="+mn-cs"/>
              </a:rPr>
              <a:t>Family: </a:t>
            </a:r>
          </a:p>
          <a:p>
            <a:pPr marL="171450" indent="-171450">
              <a:buFont typeface="Arial"/>
              <a:buChar char="•"/>
            </a:pPr>
            <a:r>
              <a:rPr lang="en-US" sz="1200" b="0" i="0" u="none" strike="noStrike" kern="1200" baseline="0" dirty="0" smtClean="0">
                <a:solidFill>
                  <a:schemeClr val="tx1"/>
                </a:solidFill>
                <a:latin typeface="+mn-lt"/>
                <a:ea typeface="+mn-ea"/>
                <a:cs typeface="+mn-cs"/>
              </a:rPr>
              <a:t>Family background, family structure (younger or older brothers, or sisters, mother, father, step-parents), housing</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Community / Social: </a:t>
            </a:r>
          </a:p>
          <a:p>
            <a:pPr marL="171450" indent="-171450">
              <a:buFont typeface="Arial"/>
              <a:buChar char="•"/>
            </a:pPr>
            <a:r>
              <a:rPr lang="en-US" sz="1200" b="0" i="0" u="none" strike="noStrike" kern="1200" baseline="0" dirty="0" smtClean="0">
                <a:solidFill>
                  <a:schemeClr val="tx1"/>
                </a:solidFill>
                <a:latin typeface="+mn-lt"/>
                <a:ea typeface="+mn-ea"/>
                <a:cs typeface="+mn-cs"/>
              </a:rPr>
              <a:t>Gender roles, social class, cultural background, finances, housing, discrimination, crime levels</a:t>
            </a:r>
          </a:p>
          <a:p>
            <a:pPr marL="0" indent="0">
              <a:buFont typeface="Arial"/>
              <a:buNone/>
            </a:pPr>
            <a:endParaRPr lang="en-US" sz="1200" b="0" i="0" u="none" strike="noStrike" kern="1200" baseline="0" dirty="0" smtClean="0">
              <a:solidFill>
                <a:schemeClr val="tx1"/>
              </a:solidFill>
              <a:latin typeface="+mn-lt"/>
              <a:ea typeface="+mn-ea"/>
              <a:cs typeface="+mn-cs"/>
            </a:endParaRPr>
          </a:p>
          <a:p>
            <a:pPr marL="0" indent="0">
              <a:buFont typeface="Arial"/>
              <a:buNone/>
            </a:pPr>
            <a:r>
              <a:rPr lang="en-US" sz="1200" b="0" i="0" u="none" strike="noStrike" kern="1200" baseline="0" dirty="0" smtClean="0">
                <a:solidFill>
                  <a:schemeClr val="tx1"/>
                </a:solidFill>
                <a:latin typeface="+mn-lt"/>
                <a:ea typeface="+mn-ea"/>
                <a:cs typeface="+mn-cs"/>
              </a:rPr>
              <a:t>Political / economic / environmental: </a:t>
            </a:r>
          </a:p>
          <a:p>
            <a:pPr marL="171450" indent="-171450">
              <a:buFont typeface="Arial"/>
              <a:buChar char="•"/>
            </a:pPr>
            <a:r>
              <a:rPr lang="en-US" sz="1200" b="0" i="0" u="none" strike="noStrike" kern="1200" baseline="0" dirty="0" smtClean="0">
                <a:solidFill>
                  <a:schemeClr val="tx1"/>
                </a:solidFill>
                <a:latin typeface="+mn-lt"/>
                <a:ea typeface="+mn-ea"/>
                <a:cs typeface="+mn-cs"/>
              </a:rPr>
              <a:t>Poverty, environment, services that work for and with children and young people (e.g. health services, education opportunities). </a:t>
            </a:r>
          </a:p>
          <a:p>
            <a:endParaRPr lang="en-US" sz="1200" b="0" i="0" u="none" strike="noStrike" kern="1200" baseline="0" dirty="0" smtClean="0">
              <a:solidFill>
                <a:schemeClr val="tx1"/>
              </a:solidFill>
              <a:latin typeface="+mn-lt"/>
              <a:ea typeface="+mn-ea"/>
              <a:cs typeface="+mn-cs"/>
            </a:endParaRPr>
          </a:p>
          <a:p>
            <a:pPr marL="171450" indent="-171450">
              <a:buFont typeface="Lucida Grande"/>
              <a:buChar char="–"/>
            </a:pPr>
            <a:r>
              <a:rPr lang="en-US" sz="1200" b="0" i="0" u="none" strike="noStrike" kern="1200" baseline="0" dirty="0" smtClean="0">
                <a:solidFill>
                  <a:schemeClr val="tx1"/>
                </a:solidFill>
                <a:latin typeface="+mn-lt"/>
                <a:ea typeface="+mn-ea"/>
                <a:cs typeface="+mn-cs"/>
              </a:rPr>
              <a:t>All these factors contribute along with maturation, how they are affected by experience and expectations.</a:t>
            </a:r>
          </a:p>
          <a:p>
            <a:pPr marL="171450" indent="-171450">
              <a:buFont typeface="Lucida Grande"/>
              <a:buChar char="–"/>
            </a:pPr>
            <a:r>
              <a:rPr lang="en-US" sz="1200" b="0" i="0" u="none" strike="noStrike" kern="1200" baseline="0" dirty="0" smtClean="0">
                <a:solidFill>
                  <a:schemeClr val="tx1"/>
                </a:solidFill>
                <a:latin typeface="+mn-lt"/>
                <a:ea typeface="+mn-ea"/>
                <a:cs typeface="+mn-cs"/>
              </a:rPr>
              <a:t>There is a strong inter-play between the different factors and dimensions. For example being born a certain sex (biology) leads children to be pushed into certain gender roles (social) which in turn affect development (e.g. a girl, pushed to work in the home and not allowed to go to school so much, is then not able to develop her full intellectual capacity)  </a:t>
            </a:r>
          </a:p>
          <a:p>
            <a:endParaRPr lang="en-US" dirty="0" smtClean="0"/>
          </a:p>
          <a:p>
            <a:r>
              <a:rPr lang="en-US" b="1" dirty="0" smtClean="0"/>
              <a:t>Wrap</a:t>
            </a:r>
            <a:r>
              <a:rPr lang="en-US" b="1" baseline="0" dirty="0" smtClean="0"/>
              <a:t>-up </a:t>
            </a:r>
            <a:r>
              <a:rPr lang="en-US" baseline="0" dirty="0" smtClean="0"/>
              <a:t>by stating that we work primarily at the child, family and community level to ensure that children develop in a positive way to achieve their full potential, even in an emergency context. Affecting politics, economics and environmental issues can be done through long-term advocacy, lobbying and policy change. </a:t>
            </a:r>
            <a:endParaRPr lang="en-US"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14</a:t>
            </a:fld>
            <a:endParaRPr lang="en-US"/>
          </a:p>
        </p:txBody>
      </p:sp>
    </p:spTree>
    <p:extLst>
      <p:ext uri="{BB962C8B-B14F-4D97-AF65-F5344CB8AC3E}">
        <p14:creationId xmlns:p14="http://schemas.microsoft.com/office/powerpoint/2010/main" val="287853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4" indent="-342900">
              <a:lnSpc>
                <a:spcPct val="110000"/>
              </a:lnSpc>
              <a:spcBef>
                <a:spcPts val="300"/>
              </a:spcBef>
              <a:buFont typeface="Wingdings" charset="2"/>
              <a:buChar char="§"/>
            </a:pPr>
            <a:r>
              <a:rPr lang="en-GB" sz="4000" dirty="0" smtClean="0"/>
              <a:t>Culture has a significant impact on how children’s development is understood</a:t>
            </a:r>
          </a:p>
          <a:p>
            <a:pPr marL="342900" lvl="4" indent="-342900">
              <a:lnSpc>
                <a:spcPct val="110000"/>
              </a:lnSpc>
              <a:spcBef>
                <a:spcPts val="300"/>
              </a:spcBef>
              <a:buFont typeface="Wingdings" charset="2"/>
              <a:buChar char="§"/>
            </a:pPr>
            <a:r>
              <a:rPr lang="en-GB" sz="4000" dirty="0" smtClean="0"/>
              <a:t>Children’s development is influenced by a range of factors including gender, disability, race, religion, poverty or wealth and family circumstance  but also by factors beyond the family such as political, economic and social institutions</a:t>
            </a:r>
          </a:p>
          <a:p>
            <a:pPr marL="342900" lvl="4" indent="-342900">
              <a:lnSpc>
                <a:spcPct val="110000"/>
              </a:lnSpc>
              <a:spcBef>
                <a:spcPts val="300"/>
              </a:spcBef>
              <a:buFont typeface="Wingdings" charset="2"/>
              <a:buChar char="§"/>
            </a:pPr>
            <a:r>
              <a:rPr lang="en-GB" sz="4000" dirty="0" smtClean="0"/>
              <a:t>Childhood is a continuous, interlinked process marked by phases such as the transition to puberty</a:t>
            </a:r>
          </a:p>
          <a:p>
            <a:pPr marL="0" lvl="4" indent="0">
              <a:lnSpc>
                <a:spcPct val="110000"/>
              </a:lnSpc>
              <a:spcBef>
                <a:spcPts val="300"/>
              </a:spcBef>
              <a:buFont typeface="Wingdings" charset="2"/>
              <a:buNone/>
            </a:pPr>
            <a:endParaRPr lang="en-GB" sz="3800" dirty="0" smtClean="0"/>
          </a:p>
          <a:p>
            <a:pPr marL="0" lvl="4" indent="0">
              <a:lnSpc>
                <a:spcPct val="110000"/>
              </a:lnSpc>
              <a:spcBef>
                <a:spcPts val="300"/>
              </a:spcBef>
              <a:buFont typeface="Wingdings" charset="2"/>
              <a:buNone/>
            </a:pPr>
            <a:r>
              <a:rPr lang="en-GB" sz="3800" dirty="0" smtClean="0"/>
              <a:t>Key messages: </a:t>
            </a:r>
          </a:p>
          <a:p>
            <a:pPr marL="342900" lvl="4" indent="-342900">
              <a:lnSpc>
                <a:spcPct val="110000"/>
              </a:lnSpc>
              <a:spcBef>
                <a:spcPts val="300"/>
              </a:spcBef>
              <a:buFont typeface="Wingdings" charset="2"/>
              <a:buChar char="§"/>
            </a:pPr>
            <a:r>
              <a:rPr lang="en-GB" sz="3800" dirty="0" smtClean="0"/>
              <a:t>Although development is a biological process, culture has a significant impact on how children’s development is understood.</a:t>
            </a:r>
          </a:p>
          <a:p>
            <a:pPr marL="342900" lvl="4" indent="-342900">
              <a:lnSpc>
                <a:spcPct val="110000"/>
              </a:lnSpc>
              <a:spcBef>
                <a:spcPts val="300"/>
              </a:spcBef>
              <a:buFont typeface="Wingdings" charset="2"/>
              <a:buChar char="§"/>
            </a:pPr>
            <a:r>
              <a:rPr lang="en-GB" sz="3800" dirty="0" smtClean="0"/>
              <a:t>Children’s development is influenced by a range of factors including gender, disability, race, religion, poverty or wealth and family circumstance  but also by factors beyond the family such as political, economic and </a:t>
            </a:r>
            <a:br>
              <a:rPr lang="en-GB" sz="3800" dirty="0" smtClean="0"/>
            </a:br>
            <a:r>
              <a:rPr lang="en-GB" sz="3800" dirty="0" smtClean="0"/>
              <a:t>social institutions. </a:t>
            </a:r>
          </a:p>
          <a:p>
            <a:pPr marL="342900" lvl="4" indent="-342900">
              <a:lnSpc>
                <a:spcPct val="110000"/>
              </a:lnSpc>
              <a:spcBef>
                <a:spcPts val="300"/>
              </a:spcBef>
              <a:buFont typeface="Wingdings" charset="2"/>
              <a:buChar char="§"/>
            </a:pPr>
            <a:r>
              <a:rPr lang="en-GB" sz="3800" dirty="0" smtClean="0"/>
              <a:t>Childhood is a continuous, interlinked process marked by phases such as the transition to puberty</a:t>
            </a:r>
            <a:r>
              <a:rPr lang="en-GB" sz="3800" dirty="0" smtClean="0"/>
              <a:t>.</a:t>
            </a:r>
          </a:p>
          <a:p>
            <a:pPr marL="342900" lvl="4" indent="-342900">
              <a:lnSpc>
                <a:spcPct val="110000"/>
              </a:lnSpc>
              <a:spcBef>
                <a:spcPts val="300"/>
              </a:spcBef>
              <a:buFont typeface="Wingdings" charset="2"/>
              <a:buChar char="§"/>
            </a:pPr>
            <a:r>
              <a:rPr lang="en-GB" sz="3800" dirty="0" smtClean="0"/>
              <a:t>The</a:t>
            </a:r>
            <a:r>
              <a:rPr lang="en-GB" sz="3800" baseline="0" dirty="0" smtClean="0"/>
              <a:t> family and community are the primary layers of influence to development and protection for the child, they mediate external risk factors as much as they can </a:t>
            </a:r>
          </a:p>
          <a:p>
            <a:pPr marL="342900" lvl="4" indent="-342900">
              <a:lnSpc>
                <a:spcPct val="110000"/>
              </a:lnSpc>
              <a:spcBef>
                <a:spcPts val="300"/>
              </a:spcBef>
              <a:buFont typeface="Wingdings" charset="2"/>
              <a:buChar char="§"/>
            </a:pPr>
            <a:r>
              <a:rPr lang="en-GB" sz="3800" baseline="0" dirty="0" smtClean="0"/>
              <a:t>At a time of disruption (emergencies) child friendly spaces seek to harness the community supports, and work with families to create a safe environment for children </a:t>
            </a:r>
            <a:endParaRPr lang="en-GB" sz="3800"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15</a:t>
            </a:fld>
            <a:endParaRPr lang="en-US"/>
          </a:p>
        </p:txBody>
      </p:sp>
    </p:spTree>
    <p:extLst>
      <p:ext uri="{BB962C8B-B14F-4D97-AF65-F5344CB8AC3E}">
        <p14:creationId xmlns:p14="http://schemas.microsoft.com/office/powerpoint/2010/main" val="3342659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latin typeface="Calibri" charset="0"/>
                <a:ea typeface="ヒラギノ角ゴ Pro W3" charset="0"/>
                <a:cs typeface="ヒラギノ角ゴ Pro W3" charset="0"/>
              </a:rPr>
              <a:t>These different layers or rings around a child can be seen as layers of protection</a:t>
            </a:r>
          </a:p>
          <a:p>
            <a:pPr marL="171450" indent="-171450">
              <a:buFontTx/>
              <a:buChar char="•"/>
            </a:pPr>
            <a:r>
              <a:rPr lang="en-US" dirty="0" smtClean="0">
                <a:latin typeface="Calibri" charset="0"/>
                <a:ea typeface="ヒラギノ角ゴ Pro W3" charset="0"/>
                <a:cs typeface="ヒラギノ角ゴ Pro W3" charset="0"/>
              </a:rPr>
              <a:t>There</a:t>
            </a:r>
            <a:r>
              <a:rPr lang="en-US" baseline="0" dirty="0" smtClean="0">
                <a:latin typeface="Calibri" charset="0"/>
                <a:ea typeface="ヒラギノ角ゴ Pro W3" charset="0"/>
                <a:cs typeface="ヒラギノ角ゴ Pro W3" charset="0"/>
              </a:rPr>
              <a:t> is also the potential for risk to occur at these different levels </a:t>
            </a:r>
          </a:p>
          <a:p>
            <a:pPr marL="171450" indent="-171450">
              <a:buFontTx/>
              <a:buChar char="•"/>
            </a:pPr>
            <a:r>
              <a:rPr lang="en-US" dirty="0" smtClean="0">
                <a:latin typeface="Calibri" charset="0"/>
                <a:ea typeface="ヒラギノ角ゴ Pro W3" charset="0"/>
                <a:cs typeface="ヒラギノ角ゴ Pro W3" charset="0"/>
              </a:rPr>
              <a:t>These </a:t>
            </a:r>
            <a:r>
              <a:rPr lang="en-US" dirty="0" smtClean="0">
                <a:latin typeface="Calibri" charset="0"/>
                <a:ea typeface="ヒラギノ角ゴ Pro W3" charset="0"/>
                <a:cs typeface="ヒラギノ角ゴ Pro W3" charset="0"/>
              </a:rPr>
              <a:t>factors can present themselves as either a risk or a protective</a:t>
            </a:r>
            <a:r>
              <a:rPr lang="en-US" baseline="0" dirty="0" smtClean="0">
                <a:latin typeface="Calibri" charset="0"/>
                <a:ea typeface="ヒラギノ角ゴ Pro W3" charset="0"/>
                <a:cs typeface="ヒラギノ角ゴ Pro W3" charset="0"/>
              </a:rPr>
              <a:t> factor. For example, income level: if there is poverty it is a risk, if the community is wealthy, that is a protective factor. If there is good education, that is protective, if there are not enough places in the school system for all children, then it is a risk </a:t>
            </a:r>
          </a:p>
          <a:p>
            <a:pPr marL="171450" indent="-171450">
              <a:buFontTx/>
              <a:buChar char="•"/>
            </a:pPr>
            <a:r>
              <a:rPr lang="en-US" baseline="0" dirty="0" smtClean="0">
                <a:latin typeface="Calibri" charset="0"/>
                <a:ea typeface="ヒラギノ角ゴ Pro W3" charset="0"/>
                <a:cs typeface="ヒラギノ角ゴ Pro W3" charset="0"/>
              </a:rPr>
              <a:t>These risks and protective </a:t>
            </a:r>
            <a:r>
              <a:rPr lang="en-US" dirty="0" smtClean="0">
                <a:latin typeface="Calibri" charset="0"/>
                <a:ea typeface="ヒラギノ角ゴ Pro W3" charset="0"/>
                <a:cs typeface="ヒラギノ角ゴ Pro W3" charset="0"/>
              </a:rPr>
              <a:t>factors exist at child, family and community and society level</a:t>
            </a:r>
          </a:p>
          <a:p>
            <a:pPr marL="171450" indent="-171450">
              <a:buFontTx/>
              <a:buChar char="•"/>
            </a:pPr>
            <a:r>
              <a:rPr lang="en-US" dirty="0" smtClean="0">
                <a:latin typeface="Calibri" charset="0"/>
                <a:ea typeface="ヒラギノ角ゴ Pro W3" charset="0"/>
                <a:cs typeface="ヒラギノ角ゴ Pro W3" charset="0"/>
              </a:rPr>
              <a:t>These have positive or negative outcomes on children</a:t>
            </a:r>
            <a:r>
              <a:rPr lang="ja-JP" altLang="en-US" dirty="0" smtClean="0">
                <a:latin typeface="Calibri" charset="0"/>
                <a:ea typeface="ヒラギノ角ゴ Pro W3" charset="0"/>
                <a:cs typeface="ヒラギノ角ゴ Pro W3" charset="0"/>
              </a:rPr>
              <a:t>’</a:t>
            </a:r>
            <a:r>
              <a:rPr lang="en-US" altLang="ja-JP" dirty="0" smtClean="0">
                <a:latin typeface="Calibri" charset="0"/>
                <a:ea typeface="ヒラギノ角ゴ Pro W3" charset="0"/>
                <a:cs typeface="ヒラギノ角ゴ Pro W3" charset="0"/>
              </a:rPr>
              <a:t>s wellbeing and development</a:t>
            </a:r>
          </a:p>
          <a:p>
            <a:pPr marL="171450" indent="-171450">
              <a:buFontTx/>
              <a:buChar char="•"/>
            </a:pPr>
            <a:r>
              <a:rPr lang="en-US" dirty="0" smtClean="0">
                <a:latin typeface="Calibri" charset="0"/>
                <a:ea typeface="ヒラギノ角ゴ Pro W3" charset="0"/>
                <a:cs typeface="ヒラギノ角ゴ Pro W3" charset="0"/>
              </a:rPr>
              <a:t>They can either help or hinder the possibility of a child</a:t>
            </a:r>
            <a:r>
              <a:rPr lang="en-US" baseline="0" dirty="0" smtClean="0">
                <a:latin typeface="Calibri" charset="0"/>
                <a:ea typeface="ヒラギノ角ゴ Pro W3" charset="0"/>
                <a:cs typeface="ヒラギノ角ゴ Pro W3" charset="0"/>
              </a:rPr>
              <a:t> reaching their full potential through positive </a:t>
            </a:r>
            <a:r>
              <a:rPr lang="en-US" dirty="0" smtClean="0">
                <a:latin typeface="Calibri" charset="0"/>
                <a:ea typeface="ヒラギノ角ゴ Pro W3" charset="0"/>
                <a:cs typeface="ヒラギノ角ゴ Pro W3" charset="0"/>
              </a:rPr>
              <a:t>development</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US" altLang="ja-JP" dirty="0" smtClean="0">
                <a:latin typeface="Calibri" charset="0"/>
                <a:ea typeface="ヒラギノ角ゴ Pro W3" charset="0"/>
                <a:cs typeface="ヒラギノ角ゴ Pro W3" charset="0"/>
              </a:rPr>
              <a:t>And they impact upon the chance of a child being exposed to certain forms of violence, abuse or exploitation</a:t>
            </a: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17</a:t>
            </a:fld>
            <a:endParaRPr lang="en-US"/>
          </a:p>
        </p:txBody>
      </p:sp>
    </p:spTree>
    <p:extLst>
      <p:ext uri="{BB962C8B-B14F-4D97-AF65-F5344CB8AC3E}">
        <p14:creationId xmlns:p14="http://schemas.microsoft.com/office/powerpoint/2010/main" val="15006933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80000"/>
              </a:lnSpc>
              <a:spcBef>
                <a:spcPts val="500"/>
              </a:spcBef>
              <a:buFont typeface="Arial"/>
              <a:buChar char="•"/>
              <a:defRPr/>
            </a:pPr>
            <a:r>
              <a:rPr lang="en-GB" sz="1200" dirty="0" smtClean="0">
                <a:solidFill>
                  <a:srgbClr val="FF0000"/>
                </a:solidFill>
                <a:ea typeface="ヒラギノ角ゴ Pro W3" charset="0"/>
                <a:cs typeface="Corbel"/>
              </a:rPr>
              <a:t>Protective factors </a:t>
            </a:r>
            <a:r>
              <a:rPr lang="en-GB" sz="1200" dirty="0" smtClean="0">
                <a:ea typeface="ヒラギノ角ゴ Pro W3" charset="0"/>
                <a:cs typeface="Corbel"/>
              </a:rPr>
              <a:t>are those psychological or social factors that protect children exposed to difficult situations from harm – they are also the factors we discussed earlier which help a child’s development</a:t>
            </a:r>
          </a:p>
          <a:p>
            <a:pPr marL="171450" indent="-171450">
              <a:lnSpc>
                <a:spcPct val="80000"/>
              </a:lnSpc>
              <a:spcBef>
                <a:spcPts val="500"/>
              </a:spcBef>
              <a:buFont typeface="Arial"/>
              <a:buChar char="•"/>
              <a:defRPr/>
            </a:pPr>
            <a:endParaRPr lang="en-GB" sz="500" dirty="0" smtClean="0">
              <a:solidFill>
                <a:srgbClr val="FF0000"/>
              </a:solidFill>
              <a:latin typeface="Corbel"/>
              <a:ea typeface="ヒラギノ角ゴ Pro W3" charset="0"/>
              <a:cs typeface="Corbel"/>
            </a:endParaRPr>
          </a:p>
          <a:p>
            <a:pPr marL="171450" indent="-171450">
              <a:lnSpc>
                <a:spcPct val="80000"/>
              </a:lnSpc>
              <a:spcBef>
                <a:spcPts val="500"/>
              </a:spcBef>
              <a:buFont typeface="Arial"/>
              <a:buChar char="•"/>
              <a:defRPr/>
            </a:pPr>
            <a:r>
              <a:rPr lang="en-GB" sz="1200" dirty="0" smtClean="0">
                <a:solidFill>
                  <a:srgbClr val="FF0000"/>
                </a:solidFill>
                <a:latin typeface="Corbel"/>
                <a:ea typeface="ヒラギノ角ゴ Pro W3" charset="0"/>
                <a:cs typeface="Corbel"/>
              </a:rPr>
              <a:t>Risk factors </a:t>
            </a:r>
            <a:r>
              <a:rPr lang="en-GB" sz="1200" dirty="0" smtClean="0">
                <a:latin typeface="Corbel"/>
                <a:ea typeface="ヒラギノ角ゴ Pro W3" charset="0"/>
                <a:cs typeface="Corbel"/>
              </a:rPr>
              <a:t>are elements that increase the </a:t>
            </a:r>
            <a:r>
              <a:rPr lang="en-GB" dirty="0" smtClean="0">
                <a:latin typeface="Corbel"/>
                <a:ea typeface="ヒラギノ角ゴ Pro W3" charset="0"/>
                <a:cs typeface="Corbel"/>
              </a:rPr>
              <a:t>chance of </a:t>
            </a:r>
            <a:r>
              <a:rPr lang="en-GB" sz="1200" dirty="0" smtClean="0">
                <a:latin typeface="Corbel"/>
                <a:ea typeface="ヒラギノ角ゴ Pro W3" charset="0"/>
                <a:cs typeface="Corbel"/>
              </a:rPr>
              <a:t>problems occurring </a:t>
            </a:r>
            <a:r>
              <a:rPr lang="en-GB" dirty="0">
                <a:ea typeface="ヒラギノ角ゴ Pro W3" charset="0"/>
                <a:cs typeface="Corbel"/>
              </a:rPr>
              <a:t>– they are </a:t>
            </a:r>
            <a:r>
              <a:rPr lang="en-GB" dirty="0" smtClean="0">
                <a:ea typeface="ヒラギノ角ゴ Pro W3" charset="0"/>
                <a:cs typeface="Corbel"/>
              </a:rPr>
              <a:t>the </a:t>
            </a:r>
            <a:r>
              <a:rPr lang="en-GB" dirty="0">
                <a:ea typeface="ヒラギノ角ゴ Pro W3" charset="0"/>
                <a:cs typeface="Corbel"/>
              </a:rPr>
              <a:t>factors we discussed earlier which </a:t>
            </a:r>
            <a:r>
              <a:rPr lang="en-GB" dirty="0" smtClean="0">
                <a:ea typeface="ヒラギノ角ゴ Pro W3" charset="0"/>
                <a:cs typeface="Corbel"/>
              </a:rPr>
              <a:t>hinder or prevent </a:t>
            </a:r>
            <a:r>
              <a:rPr lang="en-GB" dirty="0">
                <a:ea typeface="ヒラギノ角ゴ Pro W3" charset="0"/>
                <a:cs typeface="Corbel"/>
              </a:rPr>
              <a:t>a child’s </a:t>
            </a:r>
            <a:r>
              <a:rPr lang="en-GB" dirty="0" smtClean="0">
                <a:ea typeface="ヒラギノ角ゴ Pro W3" charset="0"/>
                <a:cs typeface="Corbel"/>
              </a:rPr>
              <a:t>development to full </a:t>
            </a:r>
            <a:r>
              <a:rPr lang="en-GB" dirty="0" smtClean="0">
                <a:ea typeface="ヒラギノ角ゴ Pro W3" charset="0"/>
                <a:cs typeface="Corbel"/>
              </a:rPr>
              <a:t>potential. </a:t>
            </a:r>
          </a:p>
          <a:p>
            <a:pPr>
              <a:lnSpc>
                <a:spcPct val="80000"/>
              </a:lnSpc>
              <a:spcBef>
                <a:spcPts val="500"/>
              </a:spcBef>
              <a:defRPr/>
            </a:pPr>
            <a:endParaRPr lang="en-GB" sz="500" dirty="0">
              <a:ea typeface="ヒラギノ角ゴ Pro W3" charset="0"/>
              <a:cs typeface="Corbel"/>
            </a:endParaRPr>
          </a:p>
          <a:p>
            <a:pPr marL="171450" indent="-171450">
              <a:lnSpc>
                <a:spcPct val="80000"/>
              </a:lnSpc>
              <a:spcBef>
                <a:spcPts val="500"/>
              </a:spcBef>
              <a:buFont typeface="Arial"/>
              <a:buChar char="•"/>
              <a:defRPr/>
            </a:pPr>
            <a:r>
              <a:rPr lang="en-GB" sz="1200" dirty="0" smtClean="0">
                <a:solidFill>
                  <a:srgbClr val="FF0000"/>
                </a:solidFill>
                <a:latin typeface="Corbel"/>
                <a:ea typeface="ヒラギノ角ゴ Pro W3" charset="0"/>
                <a:cs typeface="Corbel"/>
              </a:rPr>
              <a:t>Resilience </a:t>
            </a:r>
            <a:r>
              <a:rPr lang="en-GB" sz="1200" dirty="0" smtClean="0">
                <a:latin typeface="Corbel"/>
                <a:ea typeface="ヒラギノ角ゴ Pro W3" charset="0"/>
                <a:cs typeface="Corbel"/>
              </a:rPr>
              <a:t>is a person´s ability to overcome difficulties and adapt to change </a:t>
            </a:r>
            <a:r>
              <a:rPr lang="en-GB" sz="1200" dirty="0" smtClean="0">
                <a:latin typeface="Corbel"/>
                <a:ea typeface="ヒラギノ角ゴ Pro W3" charset="0"/>
                <a:cs typeface="Corbel"/>
              </a:rPr>
              <a:t>-</a:t>
            </a:r>
            <a:r>
              <a:rPr lang="en-GB" sz="1200" baseline="0" dirty="0" smtClean="0">
                <a:latin typeface="Corbel"/>
                <a:ea typeface="ヒラギノ角ゴ Pro W3" charset="0"/>
                <a:cs typeface="Corbel"/>
              </a:rPr>
              <a:t> </a:t>
            </a:r>
            <a:r>
              <a:rPr lang="en-US" sz="1200" b="0" i="0" u="none" strike="noStrike" kern="1200" baseline="0" dirty="0" smtClean="0">
                <a:solidFill>
                  <a:schemeClr val="tx1"/>
                </a:solidFill>
                <a:latin typeface="+mn-lt"/>
                <a:ea typeface="+mn-ea"/>
                <a:cs typeface="+mn-cs"/>
              </a:rPr>
              <a:t>The term “resilience” describes the characteristics of those who cope relatively well - their personal attributes, the quality of their family life, their social supports etc. It is important to </a:t>
            </a:r>
            <a:r>
              <a:rPr lang="en-US" sz="1200" b="0" i="0" u="none" strike="noStrike" kern="1200" baseline="0" dirty="0" err="1" smtClean="0">
                <a:solidFill>
                  <a:schemeClr val="tx1"/>
                </a:solidFill>
                <a:latin typeface="+mn-lt"/>
                <a:ea typeface="+mn-ea"/>
                <a:cs typeface="+mn-cs"/>
              </a:rPr>
              <a:t>emphasise</a:t>
            </a:r>
            <a:r>
              <a:rPr lang="en-US" sz="1200" b="0" i="0" u="none" strike="noStrike" kern="1200" baseline="0" dirty="0" smtClean="0">
                <a:solidFill>
                  <a:schemeClr val="tx1"/>
                </a:solidFill>
                <a:latin typeface="+mn-lt"/>
                <a:ea typeface="+mn-ea"/>
                <a:cs typeface="+mn-cs"/>
              </a:rPr>
              <a:t> that resilience is not just about personal qualities, but about the way in which these qualities interact with external factors within the family and wider environment.</a:t>
            </a:r>
            <a:endParaRPr lang="en-GB" sz="1200" dirty="0" smtClean="0">
              <a:latin typeface="Corbel"/>
              <a:ea typeface="ヒラギノ角ゴ Pro W3" charset="0"/>
              <a:cs typeface="Corbel"/>
            </a:endParaRPr>
          </a:p>
          <a:p>
            <a:pPr>
              <a:lnSpc>
                <a:spcPct val="80000"/>
              </a:lnSpc>
              <a:spcBef>
                <a:spcPts val="500"/>
              </a:spcBef>
              <a:defRPr/>
            </a:pPr>
            <a:endParaRPr lang="en-GB" sz="500" dirty="0" smtClean="0">
              <a:solidFill>
                <a:srgbClr val="FF0000"/>
              </a:solidFill>
              <a:latin typeface="Corbel"/>
              <a:ea typeface="ヒラギノ角ゴ Pro W3" charset="0"/>
              <a:cs typeface="Corbel"/>
            </a:endParaRPr>
          </a:p>
          <a:p>
            <a:pPr marL="171450" indent="-171450">
              <a:lnSpc>
                <a:spcPct val="80000"/>
              </a:lnSpc>
              <a:spcBef>
                <a:spcPts val="500"/>
              </a:spcBef>
              <a:buFont typeface="Arial"/>
              <a:buChar char="•"/>
              <a:defRPr/>
            </a:pPr>
            <a:r>
              <a:rPr lang="en-GB" sz="1200" dirty="0" smtClean="0">
                <a:solidFill>
                  <a:srgbClr val="FF0000"/>
                </a:solidFill>
                <a:latin typeface="Corbel"/>
                <a:ea typeface="ヒラギノ角ゴ Pro W3" charset="0"/>
                <a:cs typeface="Corbel"/>
              </a:rPr>
              <a:t>Coping strategies </a:t>
            </a:r>
            <a:r>
              <a:rPr lang="en-GB" sz="1200" dirty="0" smtClean="0">
                <a:latin typeface="Corbel"/>
                <a:ea typeface="ヒラギノ角ゴ Pro W3" charset="0"/>
                <a:cs typeface="Corbel"/>
              </a:rPr>
              <a:t>refer to the specific efforts, both behavioural and psychological, that people employ to master, tolerate, reduce, or minimize stressful or difficult events</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18</a:t>
            </a:fld>
            <a:endParaRPr lang="en-US"/>
          </a:p>
        </p:txBody>
      </p:sp>
    </p:spTree>
    <p:extLst>
      <p:ext uri="{BB962C8B-B14F-4D97-AF65-F5344CB8AC3E}">
        <p14:creationId xmlns:p14="http://schemas.microsoft.com/office/powerpoint/2010/main" val="653016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19</a:t>
            </a:fld>
            <a:endParaRPr lang="en-US"/>
          </a:p>
        </p:txBody>
      </p:sp>
    </p:spTree>
    <p:extLst>
      <p:ext uri="{BB962C8B-B14F-4D97-AF65-F5344CB8AC3E}">
        <p14:creationId xmlns:p14="http://schemas.microsoft.com/office/powerpoint/2010/main" val="21904871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r>
              <a:rPr lang="en-US">
                <a:latin typeface="Times New Roman" charset="0"/>
              </a:rPr>
              <a:t>UNICEF</a:t>
            </a:r>
          </a:p>
        </p:txBody>
      </p:sp>
      <p:sp>
        <p:nvSpPr>
          <p:cNvPr id="3379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F0998ED4-1AB0-5E41-9995-D5A87B77FD78}" type="slidenum">
              <a:rPr lang="en-US">
                <a:latin typeface="Times New Roman" charset="0"/>
              </a:rPr>
              <a:pPr/>
              <a:t>20</a:t>
            </a:fld>
            <a:endParaRPr lang="en-US">
              <a:latin typeface="Times New Roman" charset="0"/>
            </a:endParaRPr>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latin typeface="Calibri"/>
                <a:cs typeface="Calibri"/>
              </a:rPr>
              <a:t>Communities can become separated as a result of displacement</a:t>
            </a:r>
          </a:p>
          <a:p>
            <a:pPr marL="171450" indent="-171450">
              <a:buFont typeface="Arial"/>
              <a:buChar char="•"/>
            </a:pPr>
            <a:endParaRPr lang="en-GB" dirty="0" smtClean="0">
              <a:latin typeface="Calibri"/>
              <a:cs typeface="Calibri"/>
            </a:endParaRPr>
          </a:p>
          <a:p>
            <a:pPr marL="171450" indent="-171450">
              <a:buFont typeface="Arial"/>
              <a:buChar char="•"/>
            </a:pPr>
            <a:r>
              <a:rPr lang="en-GB" dirty="0" smtClean="0">
                <a:latin typeface="Calibri"/>
                <a:cs typeface="Calibri"/>
              </a:rPr>
              <a:t>A </a:t>
            </a:r>
            <a:r>
              <a:rPr lang="en-GB" dirty="0">
                <a:latin typeface="Calibri"/>
                <a:cs typeface="Calibri"/>
              </a:rPr>
              <a:t>sense of insecurity, fear, mistrust, anxieties or conflict of interests within communities can cause the traditional support network to become at least temporarily dysfunctional. Sometimes people who normally belong to the same community may be suddenly divided by ethnic, religious or political differences. </a:t>
            </a:r>
            <a:endParaRPr lang="en-GB" dirty="0" smtClean="0">
              <a:latin typeface="Calibri"/>
              <a:cs typeface="Calibri"/>
            </a:endParaRPr>
          </a:p>
          <a:p>
            <a:pPr marL="171450" indent="-171450">
              <a:buFont typeface="Arial"/>
              <a:buChar char="•"/>
            </a:pPr>
            <a:endParaRPr lang="en-GB" dirty="0">
              <a:latin typeface="Calibri"/>
              <a:cs typeface="Calibri"/>
            </a:endParaRPr>
          </a:p>
          <a:p>
            <a:pPr marL="171450" indent="-171450">
              <a:buFont typeface="Arial"/>
              <a:buChar char="•"/>
            </a:pPr>
            <a:r>
              <a:rPr lang="en-GB" dirty="0">
                <a:latin typeface="Calibri"/>
                <a:cs typeface="Calibri"/>
              </a:rPr>
              <a:t>Segregation and inequality </a:t>
            </a:r>
            <a:r>
              <a:rPr lang="en-GB" dirty="0" smtClean="0">
                <a:latin typeface="Calibri"/>
                <a:cs typeface="Calibri"/>
              </a:rPr>
              <a:t>can be exacerbated - based </a:t>
            </a:r>
            <a:r>
              <a:rPr lang="en-GB" dirty="0">
                <a:latin typeface="Calibri"/>
                <a:cs typeface="Calibri"/>
              </a:rPr>
              <a:t>on ethnic, tribal, clanship, political or religious considerations, which may have been previously embedded in the societies, is exacerbated during emergencies. </a:t>
            </a:r>
            <a:endParaRPr lang="en-US" dirty="0">
              <a:latin typeface="Calibri"/>
              <a:cs typeface="Calibri"/>
            </a:endParaRPr>
          </a:p>
          <a:p>
            <a:pPr marL="171450" indent="-171450">
              <a:buFont typeface="Arial"/>
              <a:buChar char="•"/>
            </a:pPr>
            <a:endParaRPr lang="en-US" dirty="0" smtClean="0">
              <a:latin typeface="Calibri"/>
              <a:cs typeface="Calibri"/>
            </a:endParaRPr>
          </a:p>
          <a:p>
            <a:pPr marL="171450" indent="-171450">
              <a:buFont typeface="Arial"/>
              <a:buChar char="•"/>
            </a:pPr>
            <a:r>
              <a:rPr lang="en-US" dirty="0" smtClean="0">
                <a:latin typeface="Calibri"/>
                <a:cs typeface="Calibri"/>
              </a:rPr>
              <a:t>Services and activities normally provided for children by the community can be temporarily stopped </a:t>
            </a:r>
            <a:r>
              <a:rPr lang="en-US" dirty="0" smtClean="0">
                <a:latin typeface="Calibri"/>
                <a:cs typeface="Calibri"/>
              </a:rPr>
              <a:t>– for example education / schools close </a:t>
            </a:r>
            <a:endParaRPr lang="en-US" dirty="0">
              <a:latin typeface="Calibri"/>
              <a:cs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a:t>
            </a:fld>
            <a:endParaRPr lang="en-US"/>
          </a:p>
        </p:txBody>
      </p:sp>
    </p:spTree>
    <p:extLst>
      <p:ext uri="{BB962C8B-B14F-4D97-AF65-F5344CB8AC3E}">
        <p14:creationId xmlns:p14="http://schemas.microsoft.com/office/powerpoint/2010/main" val="3139105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r>
              <a:rPr lang="en-US">
                <a:latin typeface="Times New Roman" charset="0"/>
              </a:rPr>
              <a:t>UNICEF</a:t>
            </a:r>
          </a:p>
        </p:txBody>
      </p:sp>
      <p:sp>
        <p:nvSpPr>
          <p:cNvPr id="3481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4EF5885C-3EA6-B945-B931-193BFAFE7DAC}" type="slidenum">
              <a:rPr lang="en-US">
                <a:latin typeface="Times New Roman" charset="0"/>
              </a:rPr>
              <a:pPr/>
              <a:t>21</a:t>
            </a:fld>
            <a:endParaRPr lang="en-US">
              <a:latin typeface="Times New Roman"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457200" rtl="0" eaLnBrk="1" fontAlgn="auto" latinLnBrk="0" hangingPunct="1">
              <a:lnSpc>
                <a:spcPct val="80000"/>
              </a:lnSpc>
              <a:spcBef>
                <a:spcPct val="0"/>
              </a:spcBef>
              <a:spcAft>
                <a:spcPct val="10000"/>
              </a:spcAft>
              <a:buClrTx/>
              <a:buSzTx/>
              <a:buFont typeface="Arial"/>
              <a:buNone/>
              <a:tabLst/>
              <a:defRPr/>
            </a:pPr>
            <a:r>
              <a:rPr lang="en-GB" sz="1200" dirty="0" smtClean="0"/>
              <a:t>STILL, WE MUST REMEMBER that even in the chaos and stress of life during and after an emergency, people have remarkable coping capacities, even under extreme circumstances:</a:t>
            </a:r>
          </a:p>
          <a:p>
            <a:pPr marL="0" indent="0">
              <a:lnSpc>
                <a:spcPct val="80000"/>
              </a:lnSpc>
              <a:spcBef>
                <a:spcPct val="0"/>
              </a:spcBef>
              <a:spcAft>
                <a:spcPct val="10000"/>
              </a:spcAft>
              <a:buFont typeface="Arial"/>
              <a:buNone/>
            </a:pPr>
            <a:endParaRPr lang="en-GB" dirty="0" smtClean="0">
              <a:latin typeface="Calibri"/>
              <a:cs typeface="Calibri"/>
            </a:endParaRPr>
          </a:p>
          <a:p>
            <a:pPr marL="171450" indent="-171450">
              <a:lnSpc>
                <a:spcPct val="80000"/>
              </a:lnSpc>
              <a:spcBef>
                <a:spcPct val="0"/>
              </a:spcBef>
              <a:spcAft>
                <a:spcPct val="10000"/>
              </a:spcAft>
              <a:buFont typeface="Arial"/>
              <a:buChar char="•"/>
            </a:pPr>
            <a:r>
              <a:rPr lang="en-GB" dirty="0" smtClean="0">
                <a:latin typeface="Calibri"/>
                <a:cs typeface="Calibri"/>
              </a:rPr>
              <a:t>Community </a:t>
            </a:r>
            <a:r>
              <a:rPr lang="en-GB" dirty="0">
                <a:latin typeface="Calibri"/>
                <a:cs typeface="Calibri"/>
              </a:rPr>
              <a:t>structures can reappear or new ones emerge as people begin to deal with day-to-day living and the need to provide for and protect their families and dependents, young and old. </a:t>
            </a:r>
            <a:r>
              <a:rPr lang="en-GB" dirty="0" smtClean="0">
                <a:latin typeface="Calibri"/>
                <a:cs typeface="Calibri"/>
              </a:rPr>
              <a:t>(adding to the layers of protection) </a:t>
            </a:r>
            <a:endParaRPr lang="en-GB" dirty="0">
              <a:latin typeface="Calibri"/>
              <a:cs typeface="Calibri"/>
            </a:endParaRPr>
          </a:p>
          <a:p>
            <a:pPr marL="171450" indent="-171450">
              <a:lnSpc>
                <a:spcPct val="80000"/>
              </a:lnSpc>
              <a:spcBef>
                <a:spcPct val="0"/>
              </a:spcBef>
              <a:spcAft>
                <a:spcPct val="10000"/>
              </a:spcAft>
              <a:buFont typeface="Arial"/>
              <a:buChar char="•"/>
            </a:pPr>
            <a:endParaRPr lang="en-GB" dirty="0">
              <a:latin typeface="Calibri"/>
              <a:cs typeface="Calibri"/>
            </a:endParaRPr>
          </a:p>
          <a:p>
            <a:pPr marL="171450" indent="-171450">
              <a:lnSpc>
                <a:spcPct val="80000"/>
              </a:lnSpc>
              <a:spcBef>
                <a:spcPct val="0"/>
              </a:spcBef>
              <a:spcAft>
                <a:spcPct val="10000"/>
              </a:spcAft>
              <a:buFont typeface="Arial"/>
              <a:buChar char="•"/>
            </a:pPr>
            <a:r>
              <a:rPr lang="en-GB" dirty="0">
                <a:latin typeface="Calibri"/>
                <a:cs typeface="Calibri"/>
              </a:rPr>
              <a:t>The care and protection of children is usually an area where people can work together</a:t>
            </a:r>
            <a:r>
              <a:rPr lang="en-US" dirty="0">
                <a:latin typeface="Calibri"/>
                <a:cs typeface="Calibri"/>
              </a:rPr>
              <a:t> </a:t>
            </a:r>
          </a:p>
          <a:p>
            <a:pPr marL="171450" indent="-171450">
              <a:lnSpc>
                <a:spcPct val="80000"/>
              </a:lnSpc>
              <a:spcBef>
                <a:spcPct val="0"/>
              </a:spcBef>
              <a:spcAft>
                <a:spcPct val="10000"/>
              </a:spcAft>
              <a:buFont typeface="Arial"/>
              <a:buChar char="•"/>
            </a:pPr>
            <a:endParaRPr lang="en-US" dirty="0">
              <a:latin typeface="Calibri"/>
              <a:cs typeface="Calibri"/>
            </a:endParaRPr>
          </a:p>
          <a:p>
            <a:pPr marL="171450" indent="-171450">
              <a:lnSpc>
                <a:spcPct val="80000"/>
              </a:lnSpc>
              <a:spcBef>
                <a:spcPct val="0"/>
              </a:spcBef>
              <a:spcAft>
                <a:spcPct val="10000"/>
              </a:spcAft>
              <a:buFont typeface="Arial"/>
              <a:buChar char="•"/>
            </a:pPr>
            <a:r>
              <a:rPr lang="en-US" dirty="0">
                <a:latin typeface="Calibri"/>
                <a:cs typeface="Calibri"/>
              </a:rPr>
              <a:t>The disruption and change cased by emergencies can also present opportunities to instigate change for the better in </a:t>
            </a:r>
            <a:r>
              <a:rPr lang="en-US" dirty="0" smtClean="0">
                <a:latin typeface="Calibri"/>
                <a:cs typeface="Calibri"/>
              </a:rPr>
              <a:t>communities</a:t>
            </a:r>
            <a:r>
              <a:rPr lang="en-US" baseline="0" dirty="0" smtClean="0">
                <a:latin typeface="Calibri"/>
                <a:cs typeface="Calibri"/>
              </a:rPr>
              <a:t> – buildings can be built back stronger, disaster risk reduction strategies can be put in place, new government legislation can be developed or enforced </a:t>
            </a:r>
          </a:p>
          <a:p>
            <a:pPr marL="0" indent="0">
              <a:lnSpc>
                <a:spcPct val="80000"/>
              </a:lnSpc>
              <a:spcBef>
                <a:spcPct val="0"/>
              </a:spcBef>
              <a:spcAft>
                <a:spcPct val="10000"/>
              </a:spcAft>
              <a:buFont typeface="Arial"/>
              <a:buNone/>
            </a:pPr>
            <a:endParaRPr lang="en-US" baseline="0" dirty="0" smtClean="0">
              <a:latin typeface="Calibri"/>
              <a:cs typeface="Calibri"/>
            </a:endParaRPr>
          </a:p>
          <a:p>
            <a:pPr marL="171450" indent="-171450">
              <a:lnSpc>
                <a:spcPct val="80000"/>
              </a:lnSpc>
              <a:spcBef>
                <a:spcPct val="0"/>
              </a:spcBef>
              <a:spcAft>
                <a:spcPct val="10000"/>
              </a:spcAft>
              <a:buFont typeface="Arial"/>
              <a:buChar char="•"/>
            </a:pPr>
            <a:r>
              <a:rPr lang="en-US" baseline="0" dirty="0" smtClean="0">
                <a:latin typeface="Calibri"/>
                <a:cs typeface="Calibri"/>
              </a:rPr>
              <a:t>Communities may have increased awareness of their rights, services available to them, knowledge of existing legislation, </a:t>
            </a:r>
            <a:r>
              <a:rPr lang="en-US" baseline="0" dirty="0" err="1" smtClean="0">
                <a:latin typeface="Calibri"/>
                <a:cs typeface="Calibri"/>
              </a:rPr>
              <a:t>bahavioural</a:t>
            </a:r>
            <a:r>
              <a:rPr lang="en-US" baseline="0" dirty="0" smtClean="0">
                <a:latin typeface="Calibri"/>
                <a:cs typeface="Calibri"/>
              </a:rPr>
              <a:t> change can occur </a:t>
            </a:r>
            <a:endParaRPr lang="en-US" dirty="0">
              <a:latin typeface="Calibri"/>
              <a:cs typeface="Calibri"/>
            </a:endParaRPr>
          </a:p>
          <a:p>
            <a:endParaRPr lang="en-US" dirty="0">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r>
              <a:rPr lang="en-US">
                <a:latin typeface="Times New Roman" charset="0"/>
              </a:rPr>
              <a:t>UNICEF</a:t>
            </a:r>
          </a:p>
        </p:txBody>
      </p:sp>
      <p:sp>
        <p:nvSpPr>
          <p:cNvPr id="1741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FBFB1355-8805-B140-BF04-C4982C99AF19}" type="slidenum">
              <a:rPr lang="en-US">
                <a:latin typeface="Times New Roman" charset="0"/>
              </a:rPr>
              <a:pPr/>
              <a:t>22</a:t>
            </a:fld>
            <a:endParaRPr lang="en-US">
              <a:latin typeface="Times New Roman" charset="0"/>
            </a:endParaRPr>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nSpc>
                <a:spcPct val="90000"/>
              </a:lnSpc>
              <a:spcBef>
                <a:spcPts val="300"/>
              </a:spcBef>
              <a:spcAft>
                <a:spcPct val="10000"/>
              </a:spcAft>
              <a:buFont typeface="Arial"/>
              <a:buChar char="•"/>
            </a:pPr>
            <a:r>
              <a:rPr lang="en-GB" dirty="0" smtClean="0"/>
              <a:t>Exacerbate existing child protection problems such as child labour, access to justice, trafficking, violence in educational settings etc.</a:t>
            </a:r>
          </a:p>
          <a:p>
            <a:pPr marL="171450" indent="-171450">
              <a:lnSpc>
                <a:spcPct val="90000"/>
              </a:lnSpc>
              <a:spcBef>
                <a:spcPts val="300"/>
              </a:spcBef>
              <a:spcAft>
                <a:spcPct val="10000"/>
              </a:spcAft>
              <a:buFont typeface="Arial"/>
              <a:buChar char="•"/>
            </a:pPr>
            <a:r>
              <a:rPr lang="en-GB" dirty="0" smtClean="0"/>
              <a:t>Undermine protection mechanisms such as family or community protection, legal protection, social services, social norms</a:t>
            </a:r>
          </a:p>
          <a:p>
            <a:pPr marL="171450" indent="-171450">
              <a:lnSpc>
                <a:spcPct val="90000"/>
              </a:lnSpc>
              <a:spcBef>
                <a:spcPts val="300"/>
              </a:spcBef>
              <a:spcAft>
                <a:spcPct val="10000"/>
              </a:spcAft>
              <a:buFont typeface="Arial"/>
              <a:buChar char="•"/>
            </a:pPr>
            <a:r>
              <a:rPr lang="en-GB" dirty="0" smtClean="0"/>
              <a:t>Can thus create new protection risks </a:t>
            </a:r>
            <a:r>
              <a:rPr lang="en-GB" dirty="0" smtClean="0"/>
              <a:t>– risks that were not present</a:t>
            </a:r>
            <a:r>
              <a:rPr lang="en-GB" baseline="0" dirty="0" smtClean="0"/>
              <a:t> in context before, but unfold as the emergency occurs and in the period afterwards</a:t>
            </a:r>
            <a:endParaRPr lang="en-GB" dirty="0" smtClean="0"/>
          </a:p>
          <a:p>
            <a:pPr marL="171450" indent="-171450">
              <a:lnSpc>
                <a:spcPct val="90000"/>
              </a:lnSpc>
              <a:spcBef>
                <a:spcPts val="300"/>
              </a:spcBef>
              <a:spcAft>
                <a:spcPct val="10000"/>
              </a:spcAft>
              <a:buFont typeface="Arial"/>
              <a:buChar char="•"/>
            </a:pPr>
            <a:r>
              <a:rPr lang="en-GB" dirty="0" smtClean="0"/>
              <a:t>In </a:t>
            </a:r>
            <a:r>
              <a:rPr lang="en-GB" dirty="0" smtClean="0"/>
              <a:t>emergencies, children can experience the following </a:t>
            </a:r>
            <a:r>
              <a:rPr lang="en-GB" dirty="0" smtClean="0"/>
              <a:t>child protection </a:t>
            </a:r>
            <a:r>
              <a:rPr lang="en-GB" dirty="0" smtClean="0"/>
              <a:t>risks, among others:</a:t>
            </a:r>
          </a:p>
          <a:p>
            <a:pPr marL="447675" lvl="1" indent="-265113">
              <a:lnSpc>
                <a:spcPct val="110000"/>
              </a:lnSpc>
              <a:spcBef>
                <a:spcPts val="300"/>
              </a:spcBef>
              <a:buFont typeface="Lucida Grande"/>
              <a:buChar char="-"/>
            </a:pPr>
            <a:r>
              <a:rPr lang="en-GB" dirty="0" smtClean="0"/>
              <a:t>Separation from their families</a:t>
            </a:r>
          </a:p>
          <a:p>
            <a:pPr marL="447675" lvl="1" indent="-265113">
              <a:lnSpc>
                <a:spcPct val="110000"/>
              </a:lnSpc>
              <a:spcBef>
                <a:spcPts val="300"/>
              </a:spcBef>
              <a:buFont typeface="Lucida Grande"/>
              <a:buChar char="-"/>
            </a:pPr>
            <a:r>
              <a:rPr lang="en-GB" dirty="0" smtClean="0"/>
              <a:t>Psychosocial distress</a:t>
            </a:r>
          </a:p>
          <a:p>
            <a:pPr marL="447675" lvl="1" indent="-265113">
              <a:lnSpc>
                <a:spcPct val="110000"/>
              </a:lnSpc>
              <a:spcBef>
                <a:spcPts val="300"/>
              </a:spcBef>
              <a:buFont typeface="Lucida Grande"/>
              <a:buChar char="-"/>
            </a:pPr>
            <a:r>
              <a:rPr lang="en-GB" dirty="0" smtClean="0"/>
              <a:t>Exploitation and sexual &amp; gender-based violence</a:t>
            </a:r>
          </a:p>
          <a:p>
            <a:pPr marL="447675" lvl="1" indent="-265113">
              <a:lnSpc>
                <a:spcPct val="110000"/>
              </a:lnSpc>
              <a:spcBef>
                <a:spcPts val="300"/>
              </a:spcBef>
              <a:buFont typeface="Lucida Grande"/>
              <a:buChar char="-"/>
            </a:pPr>
            <a:r>
              <a:rPr lang="en-GB" dirty="0" smtClean="0"/>
              <a:t>Physical violence &amp; abuse</a:t>
            </a:r>
          </a:p>
          <a:p>
            <a:pPr marL="447675" lvl="1" indent="-265113">
              <a:lnSpc>
                <a:spcPct val="110000"/>
              </a:lnSpc>
              <a:spcBef>
                <a:spcPts val="300"/>
              </a:spcBef>
              <a:buFont typeface="Lucida Grande"/>
              <a:buChar char="-"/>
            </a:pPr>
            <a:r>
              <a:rPr lang="en-GB" dirty="0" smtClean="0"/>
              <a:t>Recruitment into armed forces or groups</a:t>
            </a:r>
          </a:p>
          <a:p>
            <a:pPr marL="447675" lvl="1" indent="-265113">
              <a:lnSpc>
                <a:spcPct val="110000"/>
              </a:lnSpc>
              <a:spcBef>
                <a:spcPts val="300"/>
              </a:spcBef>
              <a:buFont typeface="Lucida Grande"/>
              <a:buChar char="-"/>
            </a:pPr>
            <a:r>
              <a:rPr lang="en-GB" dirty="0" smtClean="0"/>
              <a:t>Political violence, such as abduction or torture</a:t>
            </a:r>
          </a:p>
          <a:p>
            <a:pPr marL="447675" lvl="1" indent="-265113">
              <a:lnSpc>
                <a:spcPct val="110000"/>
              </a:lnSpc>
              <a:spcBef>
                <a:spcPts val="300"/>
              </a:spcBef>
              <a:buFont typeface="Lucida Grande"/>
              <a:buChar char="-"/>
            </a:pPr>
            <a:r>
              <a:rPr lang="en-GB" dirty="0" smtClean="0"/>
              <a:t>Placement into inappropriate form of care</a:t>
            </a:r>
          </a:p>
          <a:p>
            <a:pPr marL="447675" lvl="1" indent="-265113">
              <a:lnSpc>
                <a:spcPct val="110000"/>
              </a:lnSpc>
              <a:spcBef>
                <a:spcPts val="300"/>
              </a:spcBef>
              <a:buFont typeface="Lucida Grande"/>
              <a:buChar char="-"/>
            </a:pPr>
            <a:r>
              <a:rPr lang="en-GB" dirty="0" smtClean="0"/>
              <a:t>Child labour</a:t>
            </a:r>
          </a:p>
          <a:p>
            <a:pPr marL="171450" indent="-171450">
              <a:lnSpc>
                <a:spcPct val="90000"/>
              </a:lnSpc>
              <a:spcBef>
                <a:spcPts val="300"/>
              </a:spcBef>
              <a:spcAft>
                <a:spcPct val="10000"/>
              </a:spcAft>
              <a:buFont typeface="Arial"/>
              <a:buChar char="•"/>
            </a:pPr>
            <a:r>
              <a:rPr lang="en-US" dirty="0"/>
              <a:t>Some effects of the emergency do not directly impact on children, </a:t>
            </a:r>
            <a:r>
              <a:rPr lang="en-US" dirty="0" smtClean="0"/>
              <a:t>but indirectly as the effects on family and community then have repercussions for the children in their care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23</a:t>
            </a:fld>
            <a:endParaRPr lang="en-US"/>
          </a:p>
        </p:txBody>
      </p:sp>
    </p:spTree>
    <p:extLst>
      <p:ext uri="{BB962C8B-B14F-4D97-AF65-F5344CB8AC3E}">
        <p14:creationId xmlns:p14="http://schemas.microsoft.com/office/powerpoint/2010/main" val="629869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indent="0">
              <a:lnSpc>
                <a:spcPct val="90000"/>
              </a:lnSpc>
              <a:buFont typeface="Arial"/>
              <a:buNone/>
            </a:pPr>
            <a:r>
              <a:rPr lang="en-US" sz="1100" b="1" i="0" u="none" strike="noStrike" kern="1200" baseline="0" dirty="0" smtClean="0">
                <a:solidFill>
                  <a:schemeClr val="tx1"/>
                </a:solidFill>
              </a:rPr>
              <a:t>Some broad categories of concern brought about by early adversity include the following: </a:t>
            </a:r>
          </a:p>
          <a:p>
            <a:pPr marL="182563" indent="-182563">
              <a:lnSpc>
                <a:spcPct val="90000"/>
              </a:lnSpc>
              <a:buFont typeface="Arial"/>
              <a:buChar char="•"/>
            </a:pPr>
            <a:r>
              <a:rPr lang="en-US" sz="1100" b="1" i="0" u="none" strike="noStrike" kern="1200" baseline="0" dirty="0" smtClean="0">
                <a:solidFill>
                  <a:schemeClr val="tx1"/>
                </a:solidFill>
              </a:rPr>
              <a:t>Early </a:t>
            </a:r>
            <a:r>
              <a:rPr lang="en-US" sz="1100" b="1" i="0" u="none" strike="noStrike" kern="1200" baseline="0" dirty="0" smtClean="0">
                <a:solidFill>
                  <a:schemeClr val="tx1"/>
                </a:solidFill>
              </a:rPr>
              <a:t>experiences influence the developing brain</a:t>
            </a:r>
            <a:r>
              <a:rPr lang="en-US" sz="1100" b="0" i="0" u="none" strike="noStrike" kern="1200" baseline="0" dirty="0" smtClean="0">
                <a:solidFill>
                  <a:schemeClr val="tx1"/>
                </a:solidFill>
              </a:rPr>
              <a:t>. </a:t>
            </a:r>
            <a:r>
              <a:rPr lang="en-US" sz="1100" dirty="0"/>
              <a:t>P</a:t>
            </a:r>
            <a:r>
              <a:rPr lang="en-US" sz="1100" b="0" i="0" u="none" strike="noStrike" kern="1200" baseline="0" dirty="0" smtClean="0">
                <a:solidFill>
                  <a:schemeClr val="tx1"/>
                </a:solidFill>
              </a:rPr>
              <a:t>renatal &amp;</a:t>
            </a:r>
            <a:r>
              <a:rPr lang="en-US" sz="1100" b="0" i="0" u="none" strike="noStrike" kern="1200" dirty="0" smtClean="0">
                <a:solidFill>
                  <a:schemeClr val="tx1"/>
                </a:solidFill>
              </a:rPr>
              <a:t> </a:t>
            </a:r>
            <a:r>
              <a:rPr lang="en-US" sz="1100" dirty="0" smtClean="0"/>
              <a:t>1</a:t>
            </a:r>
            <a:r>
              <a:rPr lang="en-US" sz="1100" baseline="30000" dirty="0" smtClean="0"/>
              <a:t>st</a:t>
            </a:r>
            <a:r>
              <a:rPr lang="en-US" sz="1100" dirty="0" smtClean="0"/>
              <a:t> </a:t>
            </a:r>
            <a:r>
              <a:rPr lang="en-US" sz="1100" b="0" i="0" u="none" strike="noStrike" kern="1200" baseline="0" dirty="0" smtClean="0">
                <a:solidFill>
                  <a:schemeClr val="tx1"/>
                </a:solidFill>
              </a:rPr>
              <a:t>years of life, brain undergoes</a:t>
            </a:r>
            <a:r>
              <a:rPr lang="en-US" sz="1100" b="0" i="0" u="none" strike="noStrike" kern="1200" dirty="0" smtClean="0">
                <a:solidFill>
                  <a:schemeClr val="tx1"/>
                </a:solidFill>
              </a:rPr>
              <a:t> </a:t>
            </a:r>
            <a:r>
              <a:rPr lang="en-US" sz="1100" b="0" i="0" u="none" strike="noStrike" kern="1200" baseline="0" dirty="0" smtClean="0">
                <a:solidFill>
                  <a:schemeClr val="tx1"/>
                </a:solidFill>
              </a:rPr>
              <a:t>rapid </a:t>
            </a:r>
            <a:r>
              <a:rPr lang="en-US" sz="1100" b="0" i="0" u="none" strike="noStrike" kern="1200" baseline="0" dirty="0" err="1" smtClean="0">
                <a:solidFill>
                  <a:schemeClr val="tx1"/>
                </a:solidFill>
              </a:rPr>
              <a:t>dev’t</a:t>
            </a:r>
            <a:r>
              <a:rPr lang="en-US" sz="1100" b="0" i="0" u="none" strike="noStrike" kern="1200" baseline="0" dirty="0" smtClean="0">
                <a:solidFill>
                  <a:schemeClr val="tx1"/>
                </a:solidFill>
              </a:rPr>
              <a:t>.</a:t>
            </a:r>
            <a:r>
              <a:rPr lang="en-US" sz="1100" b="0" i="0" u="none" strike="noStrike" kern="1200" dirty="0" smtClean="0">
                <a:solidFill>
                  <a:schemeClr val="tx1"/>
                </a:solidFill>
              </a:rPr>
              <a:t> E</a:t>
            </a:r>
            <a:r>
              <a:rPr lang="en-US" sz="1100" b="0" i="0" u="none" strike="noStrike" kern="1200" baseline="0" dirty="0" smtClean="0">
                <a:solidFill>
                  <a:schemeClr val="tx1"/>
                </a:solidFill>
              </a:rPr>
              <a:t>arly experiences determine whether it</a:t>
            </a:r>
            <a:r>
              <a:rPr lang="en-US" sz="1100" dirty="0" smtClean="0"/>
              <a:t>’</a:t>
            </a:r>
            <a:r>
              <a:rPr lang="en-US" sz="1100" b="0" i="0" u="none" strike="noStrike" kern="1200" baseline="0" dirty="0" smtClean="0">
                <a:solidFill>
                  <a:schemeClr val="tx1"/>
                </a:solidFill>
              </a:rPr>
              <a:t>s sturdy or fragile. </a:t>
            </a:r>
            <a:r>
              <a:rPr lang="en-US" sz="1100" dirty="0"/>
              <a:t>B</a:t>
            </a:r>
            <a:r>
              <a:rPr lang="en-US" sz="1100" b="0" i="0" u="none" strike="noStrike" kern="1200" baseline="0" dirty="0" smtClean="0">
                <a:solidFill>
                  <a:schemeClr val="tx1"/>
                </a:solidFill>
              </a:rPr>
              <a:t>rain’s circuitry is most open to influence of external experiences, for better or worse. During </a:t>
            </a:r>
            <a:r>
              <a:rPr lang="en-US" sz="1100" b="0" i="1" u="none" strike="noStrike" kern="1200" baseline="0" dirty="0" smtClean="0">
                <a:solidFill>
                  <a:schemeClr val="tx1"/>
                </a:solidFill>
              </a:rPr>
              <a:t>sensitive periods</a:t>
            </a:r>
            <a:r>
              <a:rPr lang="en-US" sz="1100" b="0" i="0" u="none" strike="noStrike" kern="1200" baseline="0" dirty="0" smtClean="0">
                <a:solidFill>
                  <a:schemeClr val="tx1"/>
                </a:solidFill>
              </a:rPr>
              <a:t>, healthy emotional </a:t>
            </a:r>
            <a:r>
              <a:rPr lang="en-US" sz="1100" dirty="0" smtClean="0"/>
              <a:t>&amp; </a:t>
            </a:r>
            <a:r>
              <a:rPr lang="en-US" sz="1100" b="0" i="0" u="none" strike="noStrike" kern="1200" baseline="0" dirty="0" smtClean="0">
                <a:solidFill>
                  <a:schemeClr val="tx1"/>
                </a:solidFill>
              </a:rPr>
              <a:t>cognitive </a:t>
            </a:r>
            <a:r>
              <a:rPr lang="en-US" sz="1100" b="0" i="0" u="none" strike="noStrike" kern="1200" baseline="0" dirty="0" err="1" smtClean="0">
                <a:solidFill>
                  <a:schemeClr val="tx1"/>
                </a:solidFill>
              </a:rPr>
              <a:t>dev’t</a:t>
            </a:r>
            <a:r>
              <a:rPr lang="en-US" sz="1100" b="0" i="0" u="none" strike="noStrike" kern="1200" baseline="0" dirty="0" smtClean="0">
                <a:solidFill>
                  <a:schemeClr val="tx1"/>
                </a:solidFill>
              </a:rPr>
              <a:t> shaped by responsive, dependable interaction with adults.</a:t>
            </a:r>
            <a:r>
              <a:rPr lang="en-US" sz="1100" b="0" i="0" u="none" strike="noStrike" kern="1200" dirty="0" smtClean="0">
                <a:solidFill>
                  <a:schemeClr val="tx1"/>
                </a:solidFill>
              </a:rPr>
              <a:t> C</a:t>
            </a:r>
            <a:r>
              <a:rPr lang="en-US" sz="1100" b="0" i="0" u="none" strike="noStrike" kern="1200" baseline="0" dirty="0" smtClean="0">
                <a:solidFill>
                  <a:schemeClr val="tx1"/>
                </a:solidFill>
              </a:rPr>
              <a:t>hronic/</a:t>
            </a:r>
            <a:r>
              <a:rPr lang="en-US" sz="1100" dirty="0" smtClean="0"/>
              <a:t> </a:t>
            </a:r>
            <a:r>
              <a:rPr lang="en-US" sz="1100" b="0" i="0" u="none" strike="noStrike" kern="1200" baseline="0" dirty="0" smtClean="0">
                <a:solidFill>
                  <a:schemeClr val="tx1"/>
                </a:solidFill>
              </a:rPr>
              <a:t>extreme adversity can interrupt normal brain </a:t>
            </a:r>
            <a:r>
              <a:rPr lang="en-US" sz="1100" b="0" i="0" u="none" strike="noStrike" kern="1200" baseline="0" dirty="0" err="1" smtClean="0">
                <a:solidFill>
                  <a:schemeClr val="tx1"/>
                </a:solidFill>
              </a:rPr>
              <a:t>dev’t</a:t>
            </a:r>
            <a:endParaRPr lang="en-US" sz="1100" b="0" i="0" u="none" strike="noStrike" kern="1200" baseline="0" dirty="0" smtClean="0">
              <a:solidFill>
                <a:schemeClr val="tx1"/>
              </a:solidFill>
            </a:endParaRPr>
          </a:p>
          <a:p>
            <a:pPr marL="182563" indent="-182563">
              <a:lnSpc>
                <a:spcPct val="90000"/>
              </a:lnSpc>
              <a:buFont typeface="Arial"/>
              <a:buChar char="•"/>
            </a:pPr>
            <a:r>
              <a:rPr lang="en-US" sz="1100" b="1" i="0" u="none" strike="noStrike" kern="1200" baseline="0" dirty="0" smtClean="0">
                <a:solidFill>
                  <a:schemeClr val="tx1"/>
                </a:solidFill>
              </a:rPr>
              <a:t>Chronic stress can be toxic to developing brains. </a:t>
            </a:r>
            <a:r>
              <a:rPr lang="en-US" sz="1100" b="0" i="0" u="none" strike="noStrike" kern="1200" baseline="0" dirty="0" smtClean="0">
                <a:solidFill>
                  <a:schemeClr val="tx1"/>
                </a:solidFill>
              </a:rPr>
              <a:t>Learning to cope with adversity</a:t>
            </a:r>
            <a:r>
              <a:rPr lang="en-US" sz="1100" b="0" i="0" u="none" strike="noStrike" kern="1200" dirty="0" smtClean="0">
                <a:solidFill>
                  <a:schemeClr val="tx1"/>
                </a:solidFill>
              </a:rPr>
              <a:t> </a:t>
            </a:r>
            <a:r>
              <a:rPr lang="en-US" sz="1100" b="0" i="0" u="none" strike="noStrike" kern="1200" baseline="0" dirty="0" smtClean="0">
                <a:solidFill>
                  <a:schemeClr val="tx1"/>
                </a:solidFill>
              </a:rPr>
              <a:t>important part of healthy child development. When we’re threatened bodies activate variety of physiological responses, incl. increase</a:t>
            </a:r>
            <a:r>
              <a:rPr lang="en-US" sz="1100" b="0" i="0" u="none" strike="noStrike" kern="1200" dirty="0" smtClean="0">
                <a:solidFill>
                  <a:schemeClr val="tx1"/>
                </a:solidFill>
              </a:rPr>
              <a:t> </a:t>
            </a:r>
            <a:r>
              <a:rPr lang="en-US" sz="1100" b="0" i="0" u="none" strike="noStrike" kern="1200" baseline="0" dirty="0" smtClean="0">
                <a:solidFill>
                  <a:schemeClr val="tx1"/>
                </a:solidFill>
              </a:rPr>
              <a:t>heart rate, blood pressure, &amp; stress hormones such as cortisol. </a:t>
            </a:r>
            <a:r>
              <a:rPr lang="en-US" sz="1100" b="0" i="1" u="none" strike="noStrike" kern="1200" baseline="0" dirty="0" smtClean="0">
                <a:solidFill>
                  <a:schemeClr val="tx1"/>
                </a:solidFill>
              </a:rPr>
              <a:t>Positive stress: </a:t>
            </a:r>
            <a:r>
              <a:rPr lang="en-US" sz="1100" dirty="0"/>
              <a:t>Y</a:t>
            </a:r>
            <a:r>
              <a:rPr lang="en-US" sz="1100" b="0" i="0" u="none" strike="noStrike" kern="1200" baseline="0" dirty="0" smtClean="0">
                <a:solidFill>
                  <a:schemeClr val="tx1"/>
                </a:solidFill>
              </a:rPr>
              <a:t>oung child protected by supportive relationships with adults, learns to cope with everyday challenges &amp; stress response system returns to baseline. </a:t>
            </a:r>
            <a:r>
              <a:rPr lang="en-US" sz="1100" b="0" i="1" u="none" strike="noStrike" kern="1200" baseline="0" dirty="0" smtClean="0">
                <a:solidFill>
                  <a:schemeClr val="tx1"/>
                </a:solidFill>
              </a:rPr>
              <a:t>Tolerable stress: </a:t>
            </a:r>
            <a:r>
              <a:rPr lang="en-US" sz="1100" b="0" i="0" u="none" strike="noStrike" kern="1200" baseline="0" dirty="0" smtClean="0">
                <a:solidFill>
                  <a:schemeClr val="tx1"/>
                </a:solidFill>
              </a:rPr>
              <a:t>more serious difficulties</a:t>
            </a:r>
            <a:r>
              <a:rPr lang="en-US" sz="1100" b="0" i="0" u="none" strike="noStrike" kern="1200" dirty="0" smtClean="0">
                <a:solidFill>
                  <a:schemeClr val="tx1"/>
                </a:solidFill>
              </a:rPr>
              <a:t> - </a:t>
            </a:r>
            <a:r>
              <a:rPr lang="en-US" sz="1100" b="0" i="0" u="none" strike="noStrike" kern="1200" baseline="0" dirty="0" smtClean="0">
                <a:solidFill>
                  <a:schemeClr val="tx1"/>
                </a:solidFill>
              </a:rPr>
              <a:t>loss of loved one, natural disaster, or frightening injury</a:t>
            </a:r>
            <a:r>
              <a:rPr lang="en-US" sz="1100" b="0" i="0" u="none" strike="noStrike" kern="1200" dirty="0" smtClean="0">
                <a:solidFill>
                  <a:schemeClr val="tx1"/>
                </a:solidFill>
              </a:rPr>
              <a:t> -</a:t>
            </a:r>
            <a:r>
              <a:rPr lang="en-US" sz="1100" b="0" i="0" u="none" strike="noStrike" kern="1200" baseline="0" dirty="0" smtClean="0">
                <a:solidFill>
                  <a:schemeClr val="tx1"/>
                </a:solidFill>
              </a:rPr>
              <a:t> buffered by caring adults who help child adapt.</a:t>
            </a:r>
            <a:r>
              <a:rPr lang="en-US" sz="1100" b="0" i="0" u="none" strike="noStrike" kern="1200" dirty="0" smtClean="0">
                <a:solidFill>
                  <a:schemeClr val="tx1"/>
                </a:solidFill>
              </a:rPr>
              <a:t> M</a:t>
            </a:r>
            <a:r>
              <a:rPr lang="en-US" sz="1100" b="0" i="0" u="none" strike="noStrike" kern="1200" baseline="0" dirty="0" smtClean="0">
                <a:solidFill>
                  <a:schemeClr val="tx1"/>
                </a:solidFill>
              </a:rPr>
              <a:t>itigate potentially damaging effects of abnormal levels of stress hormones. </a:t>
            </a:r>
            <a:r>
              <a:rPr lang="en-US" sz="1100" b="0" i="1" u="none" strike="noStrike" kern="1200" baseline="0" dirty="0" smtClean="0">
                <a:solidFill>
                  <a:schemeClr val="tx1"/>
                </a:solidFill>
              </a:rPr>
              <a:t>Toxic stress:</a:t>
            </a:r>
            <a:r>
              <a:rPr lang="en-US" sz="1100" b="0" i="1" u="none" strike="noStrike" kern="1200" dirty="0" smtClean="0">
                <a:solidFill>
                  <a:schemeClr val="tx1"/>
                </a:solidFill>
              </a:rPr>
              <a:t> </a:t>
            </a:r>
            <a:r>
              <a:rPr lang="en-US" sz="1100" dirty="0"/>
              <a:t>S</a:t>
            </a:r>
            <a:r>
              <a:rPr lang="en-US" sz="1100" b="0" i="0" u="none" strike="noStrike" kern="1200" baseline="0" dirty="0" smtClean="0">
                <a:solidFill>
                  <a:schemeClr val="tx1"/>
                </a:solidFill>
              </a:rPr>
              <a:t>trong, frequent, prolonged adverse experiences (e.g. extreme poverty,</a:t>
            </a:r>
            <a:r>
              <a:rPr lang="en-US" sz="1100" b="0" i="0" u="none" strike="noStrike" kern="1200" dirty="0" smtClean="0">
                <a:solidFill>
                  <a:schemeClr val="tx1"/>
                </a:solidFill>
              </a:rPr>
              <a:t> </a:t>
            </a:r>
            <a:r>
              <a:rPr lang="en-US" sz="1100" b="0" i="0" u="none" strike="noStrike" kern="1200" baseline="0" dirty="0" smtClean="0">
                <a:solidFill>
                  <a:schemeClr val="tx1"/>
                </a:solidFill>
              </a:rPr>
              <a:t>repeated abuse)</a:t>
            </a:r>
            <a:r>
              <a:rPr lang="en-US" sz="1100" b="0" i="0" u="none" strike="noStrike" kern="1200" dirty="0" smtClean="0">
                <a:solidFill>
                  <a:schemeClr val="tx1"/>
                </a:solidFill>
              </a:rPr>
              <a:t> </a:t>
            </a:r>
            <a:r>
              <a:rPr lang="en-US" sz="1100" b="0" i="0" u="none" strike="noStrike" kern="1200" baseline="0" dirty="0" smtClean="0">
                <a:solidFill>
                  <a:schemeClr val="tx1"/>
                </a:solidFill>
              </a:rPr>
              <a:t>without adult support.</a:t>
            </a:r>
            <a:r>
              <a:rPr lang="en-US" sz="1100" b="0" i="0" u="none" strike="noStrike" kern="1200" dirty="0" smtClean="0">
                <a:solidFill>
                  <a:schemeClr val="tx1"/>
                </a:solidFill>
              </a:rPr>
              <a:t> E</a:t>
            </a:r>
            <a:r>
              <a:rPr lang="en-US" sz="1100" b="0" i="0" u="none" strike="noStrike" kern="1200" baseline="0" dirty="0" smtClean="0">
                <a:solidFill>
                  <a:schemeClr val="tx1"/>
                </a:solidFill>
              </a:rPr>
              <a:t>xcessive cortisol disrupts developing brain circuits. </a:t>
            </a:r>
          </a:p>
          <a:p>
            <a:pPr marL="182563" indent="-182563">
              <a:lnSpc>
                <a:spcPct val="90000"/>
              </a:lnSpc>
              <a:buFont typeface="Arial"/>
              <a:buChar char="•"/>
            </a:pPr>
            <a:r>
              <a:rPr lang="en-US" sz="1100" b="1" i="0" u="none" strike="noStrike" kern="1200" baseline="0" dirty="0" smtClean="0">
                <a:solidFill>
                  <a:schemeClr val="tx1"/>
                </a:solidFill>
              </a:rPr>
              <a:t>Significant early adversity can lead to lifelong problems. </a:t>
            </a:r>
            <a:r>
              <a:rPr lang="en-US" sz="1100" b="0" i="0" u="none" strike="noStrike" kern="1200" baseline="0" dirty="0" smtClean="0">
                <a:solidFill>
                  <a:schemeClr val="tx1"/>
                </a:solidFill>
              </a:rPr>
              <a:t>Toxic stress experienced early in life &amp; common causes of toxic stress,</a:t>
            </a:r>
            <a:r>
              <a:rPr lang="en-US" sz="1100" b="0" i="0" u="none" strike="noStrike" kern="1200" dirty="0" smtClean="0">
                <a:solidFill>
                  <a:schemeClr val="tx1"/>
                </a:solidFill>
              </a:rPr>
              <a:t> </a:t>
            </a:r>
            <a:r>
              <a:rPr lang="en-US" sz="1100" b="0" i="0" u="none" strike="noStrike" kern="1200" baseline="0" dirty="0" smtClean="0">
                <a:solidFill>
                  <a:schemeClr val="tx1"/>
                </a:solidFill>
              </a:rPr>
              <a:t>e.g. poverty, abuse,</a:t>
            </a:r>
            <a:r>
              <a:rPr lang="en-US" sz="1100" b="0" i="0" u="none" strike="noStrike" kern="1200" dirty="0" smtClean="0">
                <a:solidFill>
                  <a:schemeClr val="tx1"/>
                </a:solidFill>
              </a:rPr>
              <a:t> </a:t>
            </a:r>
            <a:r>
              <a:rPr lang="en-US" sz="1100" b="0" i="0" u="none" strike="noStrike" kern="1200" baseline="0" dirty="0" smtClean="0">
                <a:solidFill>
                  <a:schemeClr val="tx1"/>
                </a:solidFill>
              </a:rPr>
              <a:t>neglect, parental mental illness, or exposure to violence,</a:t>
            </a:r>
            <a:r>
              <a:rPr lang="en-US" sz="1100" b="0" i="0" u="none" strike="noStrike" kern="1200" dirty="0" smtClean="0">
                <a:solidFill>
                  <a:schemeClr val="tx1"/>
                </a:solidFill>
              </a:rPr>
              <a:t> </a:t>
            </a:r>
            <a:r>
              <a:rPr lang="en-US" sz="1100" b="0" i="0" u="none" strike="noStrike" kern="1200" baseline="0" dirty="0" smtClean="0">
                <a:solidFill>
                  <a:schemeClr val="tx1"/>
                </a:solidFill>
              </a:rPr>
              <a:t>can have cumulative toll on child’s physical </a:t>
            </a:r>
            <a:r>
              <a:rPr lang="en-US" sz="1100" dirty="0" smtClean="0"/>
              <a:t>&amp; </a:t>
            </a:r>
            <a:r>
              <a:rPr lang="en-US" sz="1100" b="0" i="0" u="none" strike="noStrike" kern="1200" baseline="0" dirty="0" smtClean="0">
                <a:solidFill>
                  <a:schemeClr val="tx1"/>
                </a:solidFill>
              </a:rPr>
              <a:t>mental health. </a:t>
            </a:r>
            <a:endParaRPr lang="en-US" sz="1100" b="0" i="0" u="none" strike="noStrike" kern="1200" baseline="0" dirty="0" smtClean="0">
              <a:solidFill>
                <a:schemeClr val="tx1"/>
              </a:solidFill>
            </a:endParaRPr>
          </a:p>
          <a:p>
            <a:pPr marL="182563" indent="-182563">
              <a:lnSpc>
                <a:spcPct val="90000"/>
              </a:lnSpc>
              <a:buFont typeface="Arial"/>
              <a:buChar char="•"/>
            </a:pPr>
            <a:r>
              <a:rPr lang="en-US" sz="1100" b="1" i="0" u="none" strike="noStrike" kern="1200" baseline="0" dirty="0" err="1" smtClean="0">
                <a:solidFill>
                  <a:schemeClr val="tx1"/>
                </a:solidFill>
              </a:rPr>
              <a:t>Behavioural</a:t>
            </a:r>
            <a:r>
              <a:rPr lang="en-US" sz="1100" b="1" i="0" u="none" strike="noStrike" kern="1200" baseline="0" dirty="0" smtClean="0">
                <a:solidFill>
                  <a:schemeClr val="tx1"/>
                </a:solidFill>
              </a:rPr>
              <a:t> change </a:t>
            </a:r>
            <a:r>
              <a:rPr lang="en-US" sz="1100" b="0" i="0" u="none" strike="noStrike" kern="1200" baseline="0" dirty="0" smtClean="0">
                <a:solidFill>
                  <a:schemeClr val="tx1"/>
                </a:solidFill>
              </a:rPr>
              <a:t>leading to exposure to health hazards, engaging in risky </a:t>
            </a:r>
            <a:r>
              <a:rPr lang="en-US" sz="1100" b="0" i="0" u="none" strike="noStrike" kern="1200" baseline="0" dirty="0" err="1" smtClean="0">
                <a:solidFill>
                  <a:schemeClr val="tx1"/>
                </a:solidFill>
              </a:rPr>
              <a:t>behaviour</a:t>
            </a:r>
            <a:r>
              <a:rPr lang="en-US" sz="1100" b="0" i="0" u="none" strike="noStrike" kern="1200" baseline="0" dirty="0" smtClean="0">
                <a:solidFill>
                  <a:schemeClr val="tx1"/>
                </a:solidFill>
              </a:rPr>
              <a:t>, use of dangerous substances, </a:t>
            </a:r>
            <a:r>
              <a:rPr lang="en-US" sz="1100" b="0" i="0" u="none" strike="noStrike" kern="1200" baseline="0" dirty="0" err="1" smtClean="0">
                <a:solidFill>
                  <a:schemeClr val="tx1"/>
                </a:solidFill>
              </a:rPr>
              <a:t>etc</a:t>
            </a:r>
            <a:r>
              <a:rPr lang="en-US" sz="1100" b="0" i="0" u="none" strike="noStrike" kern="1200" baseline="0" dirty="0" smtClean="0">
                <a:solidFill>
                  <a:schemeClr val="tx1"/>
                </a:solidFill>
              </a:rPr>
              <a:t> </a:t>
            </a:r>
            <a:endParaRPr lang="en-US" sz="1100" b="0" i="0" u="none" strike="noStrike" kern="1200" baseline="0" dirty="0" smtClean="0">
              <a:solidFill>
                <a:schemeClr val="tx1"/>
              </a:solidFill>
            </a:endParaRPr>
          </a:p>
        </p:txBody>
      </p:sp>
      <p:sp>
        <p:nvSpPr>
          <p:cNvPr id="4" name="Slide Number Placeholder 3"/>
          <p:cNvSpPr>
            <a:spLocks noGrp="1"/>
          </p:cNvSpPr>
          <p:nvPr>
            <p:ph type="sldNum" sz="quarter" idx="10"/>
          </p:nvPr>
        </p:nvSpPr>
        <p:spPr/>
        <p:txBody>
          <a:bodyPr/>
          <a:lstStyle/>
          <a:p>
            <a:fld id="{5D181465-06F1-CC40-8A95-5E31E2D8CCB8}" type="slidenum">
              <a:rPr lang="en-US" smtClean="0"/>
              <a:t>24</a:t>
            </a:fld>
            <a:endParaRPr lang="en-US" dirty="0"/>
          </a:p>
        </p:txBody>
      </p:sp>
    </p:spTree>
    <p:extLst>
      <p:ext uri="{BB962C8B-B14F-4D97-AF65-F5344CB8AC3E}">
        <p14:creationId xmlns:p14="http://schemas.microsoft.com/office/powerpoint/2010/main" val="32481635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2563" indent="-182563">
              <a:lnSpc>
                <a:spcPct val="90000"/>
              </a:lnSpc>
              <a:buFont typeface="Arial"/>
              <a:buChar char="•"/>
            </a:pPr>
            <a:r>
              <a:rPr lang="en-US" sz="1200" b="1" i="0" u="none" strike="noStrike" kern="1200" baseline="0" dirty="0" smtClean="0">
                <a:solidFill>
                  <a:schemeClr val="tx1"/>
                </a:solidFill>
              </a:rPr>
              <a:t>Early intervention can prevent consequences of early adversity. </a:t>
            </a:r>
            <a:r>
              <a:rPr lang="en-US" sz="1200" i="0" u="none" strike="noStrike" kern="1200" baseline="0" dirty="0" smtClean="0">
                <a:solidFill>
                  <a:schemeClr val="tx1"/>
                </a:solidFill>
              </a:rPr>
              <a:t>L</a:t>
            </a:r>
            <a:r>
              <a:rPr lang="en-US" sz="1200" b="0" i="0" u="none" strike="noStrike" kern="1200" baseline="0" dirty="0" smtClean="0">
                <a:solidFill>
                  <a:schemeClr val="tx1"/>
                </a:solidFill>
              </a:rPr>
              <a:t>ater interventions less successful</a:t>
            </a:r>
            <a:r>
              <a:rPr lang="en-US" sz="1200" dirty="0" smtClean="0"/>
              <a:t>,</a:t>
            </a:r>
            <a:r>
              <a:rPr lang="en-US" sz="1200" b="0" i="0" u="none" strike="noStrike" kern="1200" baseline="0" dirty="0" smtClean="0">
                <a:solidFill>
                  <a:schemeClr val="tx1"/>
                </a:solidFill>
              </a:rPr>
              <a:t> in some cases ineffective. E.g., when same children</a:t>
            </a:r>
            <a:r>
              <a:rPr lang="en-US" sz="1200" b="0" i="0" u="none" strike="noStrike" kern="1200" dirty="0" smtClean="0">
                <a:solidFill>
                  <a:schemeClr val="tx1"/>
                </a:solidFill>
              </a:rPr>
              <a:t> </a:t>
            </a:r>
            <a:r>
              <a:rPr lang="en-US" sz="1200" b="0" i="0" u="none" strike="noStrike" kern="1200" baseline="0" dirty="0" smtClean="0">
                <a:solidFill>
                  <a:schemeClr val="tx1"/>
                </a:solidFill>
              </a:rPr>
              <a:t>experiencing extreme neglect placed in responsive foster care before age 2, IQs increased more </a:t>
            </a:r>
            <a:r>
              <a:rPr lang="en-US" sz="1200" dirty="0" smtClean="0"/>
              <a:t>&amp; </a:t>
            </a:r>
            <a:r>
              <a:rPr lang="en-US" sz="1200" b="0" i="0" u="none" strike="noStrike" kern="1200" baseline="0" dirty="0" smtClean="0">
                <a:solidFill>
                  <a:schemeClr val="tx1"/>
                </a:solidFill>
              </a:rPr>
              <a:t>brain activity </a:t>
            </a:r>
            <a:r>
              <a:rPr lang="en-US" sz="1200" dirty="0" smtClean="0"/>
              <a:t>&amp; </a:t>
            </a:r>
            <a:r>
              <a:rPr lang="en-US" sz="1200" b="0" i="0" u="none" strike="noStrike" kern="1200" baseline="0" dirty="0" smtClean="0">
                <a:solidFill>
                  <a:schemeClr val="tx1"/>
                </a:solidFill>
              </a:rPr>
              <a:t>relationships more likely to become normal than if placed after 2</a:t>
            </a:r>
            <a:r>
              <a:rPr lang="en-US" sz="1200" b="0" i="0" u="none" strike="noStrike" kern="1200" dirty="0" smtClean="0">
                <a:solidFill>
                  <a:schemeClr val="tx1"/>
                </a:solidFill>
              </a:rPr>
              <a:t> </a:t>
            </a:r>
            <a:r>
              <a:rPr lang="en-US" sz="1200" b="0" i="0" u="none" strike="noStrike" kern="1200" dirty="0" err="1" smtClean="0">
                <a:solidFill>
                  <a:schemeClr val="tx1"/>
                </a:solidFill>
              </a:rPr>
              <a:t>y.o</a:t>
            </a:r>
            <a:r>
              <a:rPr lang="en-US" sz="1200" b="0" i="0" u="none" strike="noStrike" kern="1200" baseline="0" dirty="0" smtClean="0">
                <a:solidFill>
                  <a:schemeClr val="tx1"/>
                </a:solidFill>
              </a:rPr>
              <a:t>. </a:t>
            </a:r>
          </a:p>
          <a:p>
            <a:pPr marL="182563" indent="-182563">
              <a:lnSpc>
                <a:spcPct val="90000"/>
              </a:lnSpc>
              <a:buFont typeface="Arial"/>
              <a:buChar char="•"/>
            </a:pPr>
            <a:r>
              <a:rPr lang="en-US" sz="1200" b="1" i="0" u="none" strike="noStrike" kern="1200" baseline="0" dirty="0" smtClean="0">
                <a:solidFill>
                  <a:schemeClr val="tx1"/>
                </a:solidFill>
              </a:rPr>
              <a:t>Stable, caring relationships are essential for healthy development. </a:t>
            </a:r>
            <a:r>
              <a:rPr lang="en-US" sz="1200" b="0" i="0" u="none" strike="noStrike" kern="1200" baseline="0" dirty="0" smtClean="0">
                <a:solidFill>
                  <a:schemeClr val="tx1"/>
                </a:solidFill>
              </a:rPr>
              <a:t>Children develop in environment of relationships that begin in home </a:t>
            </a:r>
            <a:r>
              <a:rPr lang="en-US" sz="1200" dirty="0" smtClean="0"/>
              <a:t>&amp; </a:t>
            </a:r>
            <a:r>
              <a:rPr lang="en-US" sz="1200" b="0" i="0" u="none" strike="noStrike" kern="1200" baseline="0" dirty="0" smtClean="0">
                <a:solidFill>
                  <a:schemeClr val="tx1"/>
                </a:solidFill>
              </a:rPr>
              <a:t>incl. extended family, early care&amp;</a:t>
            </a:r>
            <a:r>
              <a:rPr lang="en-US" sz="1200" b="0" i="0" u="none" strike="noStrike" kern="1200" dirty="0" smtClean="0">
                <a:solidFill>
                  <a:schemeClr val="tx1"/>
                </a:solidFill>
              </a:rPr>
              <a:t> </a:t>
            </a:r>
            <a:r>
              <a:rPr lang="en-US" sz="1200" b="0" i="0" u="none" strike="noStrike" kern="1200" baseline="0" dirty="0" smtClean="0">
                <a:solidFill>
                  <a:schemeClr val="tx1"/>
                </a:solidFill>
              </a:rPr>
              <a:t>education providers </a:t>
            </a:r>
            <a:r>
              <a:rPr lang="en-US" sz="1200" dirty="0" smtClean="0"/>
              <a:t>&amp; </a:t>
            </a:r>
            <a:r>
              <a:rPr lang="en-US" sz="1200" b="0" i="0" u="none" strike="noStrike" kern="1200" baseline="0" dirty="0" smtClean="0">
                <a:solidFill>
                  <a:schemeClr val="tx1"/>
                </a:solidFill>
              </a:rPr>
              <a:t>members of community. Studies show toddlers who have secure, trusting relationships with parents or non-parent caregivers experience minimal stress hormone activation when frightened by a strange event, and those who have insecure relationships experience a significant activation of the stress response system.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25</a:t>
            </a:fld>
            <a:endParaRPr lang="en-US"/>
          </a:p>
        </p:txBody>
      </p:sp>
    </p:spTree>
    <p:extLst>
      <p:ext uri="{BB962C8B-B14F-4D97-AF65-F5344CB8AC3E}">
        <p14:creationId xmlns:p14="http://schemas.microsoft.com/office/powerpoint/2010/main" val="4125857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26</a:t>
            </a:fld>
            <a:endParaRPr lang="en-US"/>
          </a:p>
        </p:txBody>
      </p:sp>
    </p:spTree>
    <p:extLst>
      <p:ext uri="{BB962C8B-B14F-4D97-AF65-F5344CB8AC3E}">
        <p14:creationId xmlns:p14="http://schemas.microsoft.com/office/powerpoint/2010/main" val="9433556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27</a:t>
            </a:fld>
            <a:endParaRPr lang="en-US"/>
          </a:p>
        </p:txBody>
      </p:sp>
    </p:spTree>
    <p:extLst>
      <p:ext uri="{BB962C8B-B14F-4D97-AF65-F5344CB8AC3E}">
        <p14:creationId xmlns:p14="http://schemas.microsoft.com/office/powerpoint/2010/main" val="25682480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r>
              <a:rPr lang="en-US">
                <a:latin typeface="Times New Roman" charset="0"/>
              </a:rPr>
              <a:t>UNICEF</a:t>
            </a:r>
          </a:p>
        </p:txBody>
      </p:sp>
      <p:sp>
        <p:nvSpPr>
          <p:cNvPr id="1843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F1ACF0E8-D033-C547-BDDE-A8F5F0CD6941}" type="slidenum">
              <a:rPr lang="en-US">
                <a:latin typeface="Times New Roman" charset="0"/>
              </a:rPr>
              <a:pPr/>
              <a:t>28</a:t>
            </a:fld>
            <a:endParaRPr lang="en-US">
              <a:latin typeface="Times New Roman" charset="0"/>
            </a:endParaRPr>
          </a:p>
        </p:txBody>
      </p:sp>
      <p:sp>
        <p:nvSpPr>
          <p:cNvPr id="18436" name="Rectangle 2"/>
          <p:cNvSpPr>
            <a:spLocks noGrp="1" noRot="1" noChangeAspect="1" noChangeArrowheads="1" noTextEdit="1"/>
          </p:cNvSpPr>
          <p:nvPr>
            <p:ph type="sldImg"/>
          </p:nvPr>
        </p:nvSpPr>
        <p:spPr>
          <a:ln/>
        </p:spPr>
      </p:sp>
      <p:sp>
        <p:nvSpPr>
          <p:cNvPr id="18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900"/>
              </a:spcBef>
              <a:buClr>
                <a:schemeClr val="accent1"/>
              </a:buClr>
              <a:buSzPct val="90000"/>
              <a:buFont typeface="Wingdings" charset="2"/>
              <a:buChar char="§"/>
            </a:pPr>
            <a:r>
              <a:rPr lang="en-US" sz="3200" dirty="0" smtClean="0">
                <a:solidFill>
                  <a:schemeClr val="tx1">
                    <a:lumMod val="90000"/>
                    <a:lumOff val="10000"/>
                  </a:schemeClr>
                </a:solidFill>
                <a:latin typeface="+mn-lt"/>
                <a:ea typeface="+mn-ea"/>
                <a:cs typeface="+mn-cs"/>
              </a:rPr>
              <a:t>Emergencies undermine the protection and positive development of children because they:</a:t>
            </a:r>
          </a:p>
          <a:p>
            <a:pPr marL="685800" marR="0" lvl="1" indent="-336550" algn="l" defTabSz="457200" rtl="0" eaLnBrk="1" fontAlgn="auto" latinLnBrk="0" hangingPunct="1">
              <a:lnSpc>
                <a:spcPct val="100000"/>
              </a:lnSpc>
              <a:spcBef>
                <a:spcPts val="900"/>
              </a:spcBef>
              <a:spcAft>
                <a:spcPts val="0"/>
              </a:spcAft>
              <a:buClr>
                <a:schemeClr val="accent1"/>
              </a:buClr>
              <a:buSzPct val="90000"/>
              <a:buFont typeface="Arial"/>
              <a:buChar char="•"/>
              <a:tabLst/>
              <a:defRPr/>
            </a:pPr>
            <a:r>
              <a:rPr lang="en-US" sz="3000" dirty="0" smtClean="0">
                <a:solidFill>
                  <a:schemeClr val="tx1">
                    <a:lumMod val="90000"/>
                    <a:lumOff val="10000"/>
                  </a:schemeClr>
                </a:solidFill>
                <a:latin typeface="+mn-lt"/>
                <a:ea typeface="+mn-ea"/>
              </a:rPr>
              <a:t>Present new risks and threats </a:t>
            </a:r>
            <a:r>
              <a:rPr lang="en-US" sz="3200" dirty="0" smtClean="0">
                <a:latin typeface="Arial" charset="0"/>
                <a:cs typeface="Arial" charset="0"/>
              </a:rPr>
              <a:t>– directly having an impact on children </a:t>
            </a:r>
            <a:endParaRPr lang="en-US" sz="3000" dirty="0" smtClean="0">
              <a:solidFill>
                <a:schemeClr val="tx1">
                  <a:lumMod val="90000"/>
                  <a:lumOff val="10000"/>
                </a:schemeClr>
              </a:solidFill>
              <a:latin typeface="+mn-lt"/>
              <a:ea typeface="+mn-ea"/>
            </a:endParaRPr>
          </a:p>
          <a:p>
            <a:pPr marL="685800" lvl="1" indent="-336550" eaLnBrk="1" hangingPunct="1">
              <a:spcBef>
                <a:spcPts val="900"/>
              </a:spcBef>
              <a:buClr>
                <a:schemeClr val="accent1"/>
              </a:buClr>
              <a:buSzPct val="90000"/>
              <a:buFont typeface="Arial"/>
              <a:buChar char="•"/>
            </a:pPr>
            <a:r>
              <a:rPr lang="en-US" sz="3000" dirty="0" smtClean="0">
                <a:solidFill>
                  <a:schemeClr val="tx1">
                    <a:lumMod val="90000"/>
                    <a:lumOff val="10000"/>
                  </a:schemeClr>
                </a:solidFill>
                <a:latin typeface="+mn-lt"/>
                <a:ea typeface="+mn-ea"/>
              </a:rPr>
              <a:t>Exacerbate existing risks and threats </a:t>
            </a:r>
            <a:r>
              <a:rPr lang="en-US" sz="3200" dirty="0" smtClean="0">
                <a:latin typeface="Arial" charset="0"/>
                <a:cs typeface="Arial" charset="0"/>
              </a:rPr>
              <a:t>– maybe directly or indirectly affecting child’s development</a:t>
            </a:r>
            <a:endParaRPr lang="en-US" sz="3000" dirty="0" smtClean="0">
              <a:solidFill>
                <a:schemeClr val="tx1">
                  <a:lumMod val="90000"/>
                  <a:lumOff val="10000"/>
                </a:schemeClr>
              </a:solidFill>
              <a:latin typeface="+mn-lt"/>
              <a:ea typeface="+mn-ea"/>
            </a:endParaRPr>
          </a:p>
          <a:p>
            <a:pPr marL="685800" lvl="1" indent="-336550" eaLnBrk="1" hangingPunct="1">
              <a:spcBef>
                <a:spcPts val="900"/>
              </a:spcBef>
              <a:buClr>
                <a:schemeClr val="accent1"/>
              </a:buClr>
              <a:buSzPct val="90000"/>
              <a:buFont typeface="Arial"/>
              <a:buChar char="•"/>
            </a:pPr>
            <a:r>
              <a:rPr lang="en-US" sz="3000" dirty="0" smtClean="0">
                <a:solidFill>
                  <a:schemeClr val="tx1">
                    <a:lumMod val="90000"/>
                    <a:lumOff val="10000"/>
                  </a:schemeClr>
                </a:solidFill>
                <a:latin typeface="+mn-lt"/>
                <a:ea typeface="+mn-ea"/>
              </a:rPr>
              <a:t>Undermine or breakdown protection mechanisms – the levels of support that enable positive</a:t>
            </a:r>
            <a:r>
              <a:rPr lang="en-US" sz="3000" baseline="0" dirty="0" smtClean="0">
                <a:solidFill>
                  <a:schemeClr val="tx1">
                    <a:lumMod val="90000"/>
                    <a:lumOff val="10000"/>
                  </a:schemeClr>
                </a:solidFill>
                <a:latin typeface="+mn-lt"/>
                <a:ea typeface="+mn-ea"/>
              </a:rPr>
              <a:t> development</a:t>
            </a:r>
            <a:endParaRPr lang="en-US" sz="3000" dirty="0" smtClean="0">
              <a:solidFill>
                <a:schemeClr val="tx1">
                  <a:lumMod val="90000"/>
                  <a:lumOff val="10000"/>
                </a:schemeClr>
              </a:solidFill>
              <a:latin typeface="+mn-lt"/>
              <a:ea typeface="+mn-ea"/>
            </a:endParaRPr>
          </a:p>
          <a:p>
            <a:pPr marL="342900" lvl="1" indent="-342900" eaLnBrk="1" hangingPunct="1">
              <a:spcBef>
                <a:spcPts val="900"/>
              </a:spcBef>
              <a:buClr>
                <a:schemeClr val="accent1"/>
              </a:buClr>
              <a:buSzPct val="90000"/>
              <a:buFont typeface="Wingdings" charset="2"/>
              <a:buChar char="§"/>
            </a:pPr>
            <a:r>
              <a:rPr lang="en-US" sz="3200" dirty="0" smtClean="0">
                <a:solidFill>
                  <a:schemeClr val="tx1">
                    <a:lumMod val="90000"/>
                    <a:lumOff val="10000"/>
                  </a:schemeClr>
                </a:solidFill>
                <a:latin typeface="+mn-lt"/>
                <a:ea typeface="+mn-ea"/>
              </a:rPr>
              <a:t>They do also present opportunities to show strength and resilience</a:t>
            </a:r>
          </a:p>
          <a:p>
            <a:pPr marL="171450" lvl="1" indent="-171450">
              <a:buClr>
                <a:schemeClr val="accent1"/>
              </a:buClr>
              <a:buSzPct val="90000"/>
              <a:buFont typeface="Arial"/>
              <a:buChar char="•"/>
            </a:pPr>
            <a:endParaRPr lang="en-US" dirty="0" smtClean="0">
              <a:latin typeface="Arial" charset="0"/>
              <a:cs typeface="Arial" charset="0"/>
            </a:endParaRPr>
          </a:p>
          <a:p>
            <a:pPr eaLnBrk="1" hangingPunct="1"/>
            <a:r>
              <a:rPr lang="en-US" dirty="0" smtClean="0">
                <a:latin typeface="Arial" charset="0"/>
                <a:cs typeface="Arial" charset="0"/>
              </a:rPr>
              <a:t>Ask </a:t>
            </a:r>
            <a:r>
              <a:rPr lang="en-US" dirty="0">
                <a:latin typeface="Arial" charset="0"/>
                <a:cs typeface="Arial" charset="0"/>
              </a:rPr>
              <a:t>participants to say what they think we can do about this</a:t>
            </a:r>
            <a:r>
              <a:rPr lang="en-US" dirty="0" smtClean="0">
                <a:latin typeface="Arial" charset="0"/>
                <a:cs typeface="Arial" charset="0"/>
              </a:rPr>
              <a:t>? </a:t>
            </a:r>
            <a:endParaRPr lang="en-US" dirty="0">
              <a:latin typeface="Arial" charset="0"/>
              <a:cs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r>
              <a:rPr lang="en-US">
                <a:latin typeface="Times New Roman" charset="0"/>
              </a:rPr>
              <a:t>UNICEF</a:t>
            </a:r>
          </a:p>
        </p:txBody>
      </p:sp>
      <p:sp>
        <p:nvSpPr>
          <p:cNvPr id="1945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02EBE13F-2BD1-AA4B-A3B2-BB513A30F76C}" type="slidenum">
              <a:rPr lang="en-US">
                <a:latin typeface="Times New Roman" charset="0"/>
              </a:rPr>
              <a:pPr/>
              <a:t>29</a:t>
            </a:fld>
            <a:endParaRPr lang="en-US">
              <a:latin typeface="Times New Roman" charset="0"/>
            </a:endParaRPr>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marL="171450" indent="-171450">
              <a:lnSpc>
                <a:spcPct val="90000"/>
              </a:lnSpc>
              <a:spcBef>
                <a:spcPts val="300"/>
              </a:spcBef>
              <a:buFont typeface="Arial"/>
              <a:buChar char="•"/>
            </a:pPr>
            <a:r>
              <a:rPr lang="en-GB" sz="1200" dirty="0" smtClean="0"/>
              <a:t>Prevent the violence and/or reduce children</a:t>
            </a:r>
            <a:r>
              <a:rPr lang="en-GB" altLang="ja-JP" sz="1200" dirty="0" smtClean="0"/>
              <a:t>’s exposure</a:t>
            </a:r>
            <a:endParaRPr lang="en-GB" sz="1200" dirty="0" smtClean="0"/>
          </a:p>
          <a:p>
            <a:pPr marL="171450" indent="-171450">
              <a:lnSpc>
                <a:spcPct val="90000"/>
              </a:lnSpc>
              <a:spcBef>
                <a:spcPts val="300"/>
              </a:spcBef>
              <a:buFont typeface="Arial"/>
              <a:buChar char="•"/>
            </a:pPr>
            <a:r>
              <a:rPr lang="en-GB" sz="1200" dirty="0" smtClean="0"/>
              <a:t>Restore and strengthen protection mechanisms</a:t>
            </a:r>
          </a:p>
          <a:p>
            <a:pPr marL="171450" indent="-171450">
              <a:lnSpc>
                <a:spcPct val="90000"/>
              </a:lnSpc>
              <a:spcBef>
                <a:spcPts val="300"/>
              </a:spcBef>
              <a:buFont typeface="Arial"/>
              <a:buChar char="•"/>
            </a:pPr>
            <a:r>
              <a:rPr lang="en-GB" sz="1200" dirty="0" smtClean="0"/>
              <a:t>We offer supports and work with “community,” “family” and “child” levels to ensure development of boy and girl to achieve full potential</a:t>
            </a:r>
          </a:p>
          <a:p>
            <a:pPr marL="171450" indent="-171450">
              <a:lnSpc>
                <a:spcPct val="90000"/>
              </a:lnSpc>
              <a:spcBef>
                <a:spcPts val="300"/>
              </a:spcBef>
              <a:buFont typeface="Arial"/>
              <a:buChar char="•"/>
            </a:pPr>
            <a:r>
              <a:rPr lang="en-GB" sz="1200" dirty="0" smtClean="0"/>
              <a:t>Work on the “politics, economy, environment” sphere is longer term, policy change work, done through advocacy – as such can be part of early recovery phase</a:t>
            </a:r>
          </a:p>
          <a:p>
            <a:pPr marL="171450" marR="0" indent="-171450" algn="l" defTabSz="457200" rtl="0" eaLnBrk="1" fontAlgn="auto" latinLnBrk="0" hangingPunct="1">
              <a:lnSpc>
                <a:spcPct val="90000"/>
              </a:lnSpc>
              <a:spcBef>
                <a:spcPts val="300"/>
              </a:spcBef>
              <a:spcAft>
                <a:spcPts val="0"/>
              </a:spcAft>
              <a:buClrTx/>
              <a:buSzTx/>
              <a:buFont typeface="Arial"/>
              <a:buChar char="•"/>
              <a:tabLst/>
              <a:defRPr/>
            </a:pPr>
            <a:r>
              <a:rPr lang="en-GB" sz="1200" dirty="0" smtClean="0"/>
              <a:t>…. Some aspects of all these levels of work can be achieved through Child Friendly Spaces, depending on the design of your programmes. We will talk about this in</a:t>
            </a:r>
            <a:r>
              <a:rPr lang="en-GB" sz="1200" baseline="0" dirty="0" smtClean="0"/>
              <a:t> more detail in the session on CF Spaces Purpose &amp; Principles</a:t>
            </a:r>
            <a:r>
              <a:rPr lang="en-GB" sz="1200" dirty="0" smtClean="0"/>
              <a:t> </a:t>
            </a:r>
          </a:p>
          <a:p>
            <a:pPr marL="171450" indent="-171450">
              <a:lnSpc>
                <a:spcPct val="90000"/>
              </a:lnSpc>
              <a:spcBef>
                <a:spcPts val="300"/>
              </a:spcBef>
              <a:buFont typeface="Arial"/>
              <a:buChar char="•"/>
            </a:pPr>
            <a:endParaRPr lang="en-GB" sz="1200" dirty="0" smtClean="0"/>
          </a:p>
          <a:p>
            <a:endParaRPr lang="en-US" dirty="0">
              <a:latin typeface="Times New Roman"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34</a:t>
            </a:fld>
            <a:endParaRPr lang="en-US"/>
          </a:p>
        </p:txBody>
      </p:sp>
    </p:spTree>
    <p:extLst>
      <p:ext uri="{BB962C8B-B14F-4D97-AF65-F5344CB8AC3E}">
        <p14:creationId xmlns:p14="http://schemas.microsoft.com/office/powerpoint/2010/main" val="3419605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3</a:t>
            </a:fld>
            <a:endParaRPr lang="en-US"/>
          </a:p>
        </p:txBody>
      </p:sp>
    </p:spTree>
    <p:extLst>
      <p:ext uri="{BB962C8B-B14F-4D97-AF65-F5344CB8AC3E}">
        <p14:creationId xmlns:p14="http://schemas.microsoft.com/office/powerpoint/2010/main" val="202820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4</a:t>
            </a:fld>
            <a:endParaRPr lang="en-US"/>
          </a:p>
        </p:txBody>
      </p:sp>
    </p:spTree>
    <p:extLst>
      <p:ext uri="{BB962C8B-B14F-4D97-AF65-F5344CB8AC3E}">
        <p14:creationId xmlns:p14="http://schemas.microsoft.com/office/powerpoint/2010/main" val="1337877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90000"/>
              </a:lnSpc>
              <a:spcBef>
                <a:spcPts val="0"/>
              </a:spcBef>
              <a:spcAft>
                <a:spcPts val="0"/>
              </a:spcAft>
              <a:buClrTx/>
              <a:buSzTx/>
              <a:buFontTx/>
              <a:buNone/>
              <a:tabLst/>
              <a:defRPr/>
            </a:pPr>
            <a:r>
              <a:rPr lang="en-US" sz="1200" b="1" i="0" u="none" strike="noStrike" kern="1200" baseline="0" dirty="0" smtClean="0">
                <a:solidFill>
                  <a:schemeClr val="tx1"/>
                </a:solidFill>
                <a:latin typeface="+mn-lt"/>
                <a:ea typeface="+mn-ea"/>
                <a:cs typeface="+mn-cs"/>
              </a:rPr>
              <a:t>“Child development”, or “child and adolescent development” refer to the process of </a:t>
            </a:r>
            <a:r>
              <a:rPr lang="en-US" sz="1200" b="0" i="0" u="none" strike="noStrike" kern="1200" baseline="0" dirty="0" smtClean="0">
                <a:solidFill>
                  <a:schemeClr val="tx1"/>
                </a:solidFill>
                <a:latin typeface="+mn-lt"/>
                <a:ea typeface="+mn-ea"/>
                <a:cs typeface="+mn-cs"/>
              </a:rPr>
              <a:t>growth and maturation of the human individual from conception to adulthood. </a:t>
            </a:r>
            <a:r>
              <a:rPr lang="en-GB" sz="1200" dirty="0" smtClean="0"/>
              <a:t>Development is the gaining of skills in all aspects of the child’s life</a:t>
            </a:r>
          </a:p>
          <a:p>
            <a:pPr>
              <a:lnSpc>
                <a:spcPct val="90000"/>
              </a:lnSpc>
            </a:pPr>
            <a:endParaRPr lang="en-US" sz="1200" b="0" i="0" u="none" strike="noStrike" kern="1200" baseline="0" dirty="0" smtClean="0">
              <a:solidFill>
                <a:schemeClr val="tx1"/>
              </a:solidFill>
              <a:latin typeface="+mn-lt"/>
              <a:ea typeface="+mn-ea"/>
              <a:cs typeface="+mn-cs"/>
            </a:endParaRPr>
          </a:p>
          <a:p>
            <a:pPr>
              <a:lnSpc>
                <a:spcPct val="90000"/>
              </a:lnSpc>
            </a:pPr>
            <a:r>
              <a:rPr lang="en-US" sz="1200" b="0" i="0" u="none" strike="noStrike" kern="1200" baseline="0" dirty="0" smtClean="0">
                <a:solidFill>
                  <a:schemeClr val="tx1"/>
                </a:solidFill>
                <a:latin typeface="+mn-lt"/>
                <a:ea typeface="+mn-ea"/>
                <a:cs typeface="+mn-cs"/>
              </a:rPr>
              <a:t>The different types of development are often split into four areas:</a:t>
            </a:r>
          </a:p>
          <a:p>
            <a:pPr marL="228600" indent="-228600">
              <a:lnSpc>
                <a:spcPct val="90000"/>
              </a:lnSpc>
              <a:buFont typeface="+mj-lt"/>
              <a:buAutoNum type="arabicPeriod"/>
            </a:pPr>
            <a:r>
              <a:rPr lang="en-US" sz="1200" b="0" i="0" u="none" strike="noStrike" kern="1200" baseline="0" dirty="0" smtClean="0">
                <a:solidFill>
                  <a:schemeClr val="tx1"/>
                </a:solidFill>
                <a:latin typeface="+mn-lt"/>
                <a:ea typeface="+mn-ea"/>
                <a:cs typeface="+mn-cs"/>
              </a:rPr>
              <a:t>Physical development: this refers to the body increasing in skill and performance and includes: </a:t>
            </a:r>
          </a:p>
          <a:p>
            <a:pPr marL="628650" lvl="1" indent="-171450">
              <a:lnSpc>
                <a:spcPct val="90000"/>
              </a:lnSpc>
              <a:buFont typeface="Lucida Grande"/>
              <a:buChar char="–"/>
            </a:pPr>
            <a:r>
              <a:rPr lang="en-US" b="0" i="0" u="none" strike="noStrike" kern="1200" baseline="0" dirty="0" smtClean="0">
                <a:solidFill>
                  <a:schemeClr val="tx1"/>
                </a:solidFill>
                <a:latin typeface="+mn-lt"/>
                <a:ea typeface="+mn-ea"/>
                <a:cs typeface="+mn-cs"/>
              </a:rPr>
              <a:t>gross motor development (using large muscles), for example legs and arms</a:t>
            </a:r>
          </a:p>
          <a:p>
            <a:pPr marL="628650" lvl="1" indent="-171450">
              <a:lnSpc>
                <a:spcPct val="90000"/>
              </a:lnSpc>
              <a:buFont typeface="Lucida Grande"/>
              <a:buChar char="–"/>
            </a:pPr>
            <a:r>
              <a:rPr lang="en-US" sz="1200" b="0" i="0" u="none" strike="noStrike" kern="1200" baseline="0" dirty="0" smtClean="0">
                <a:solidFill>
                  <a:schemeClr val="tx1"/>
                </a:solidFill>
                <a:latin typeface="+mn-lt"/>
                <a:ea typeface="+mn-ea"/>
                <a:cs typeface="+mn-cs"/>
              </a:rPr>
              <a:t>fine motor development (precise use of muscles), for example hands and fingers.</a:t>
            </a:r>
          </a:p>
          <a:p>
            <a:pPr marL="228600" indent="-228600">
              <a:lnSpc>
                <a:spcPct val="90000"/>
              </a:lnSpc>
              <a:buFont typeface="+mj-lt"/>
              <a:buAutoNum type="arabicPeriod"/>
            </a:pPr>
            <a:r>
              <a:rPr lang="en-US" dirty="0"/>
              <a:t>Social and emotional development: this is the development of a child’s identity and self-image, the development of relationships and feelings about him or herself and learning the skills to live in society with other people</a:t>
            </a:r>
            <a:r>
              <a:rPr lang="en-US" dirty="0" smtClean="0"/>
              <a:t>.</a:t>
            </a:r>
            <a:endParaRPr lang="en-US" dirty="0"/>
          </a:p>
          <a:p>
            <a:pPr marL="228600" indent="-228600">
              <a:lnSpc>
                <a:spcPct val="90000"/>
              </a:lnSpc>
              <a:buFont typeface="+mj-lt"/>
              <a:buAutoNum type="arabicPeriod"/>
            </a:pPr>
            <a:r>
              <a:rPr lang="en-US" dirty="0" smtClean="0"/>
              <a:t>Cognitive: </a:t>
            </a:r>
          </a:p>
          <a:p>
            <a:pPr marL="685800" lvl="1" indent="-228600">
              <a:lnSpc>
                <a:spcPct val="90000"/>
              </a:lnSpc>
              <a:buFont typeface="Arial"/>
              <a:buChar char="•"/>
            </a:pPr>
            <a:r>
              <a:rPr lang="en-US" dirty="0" smtClean="0"/>
              <a:t>Intellectual </a:t>
            </a:r>
            <a:r>
              <a:rPr lang="en-US" dirty="0"/>
              <a:t>development: this is learning the skills of understanding, memory and concentration</a:t>
            </a:r>
            <a:r>
              <a:rPr lang="en-US" dirty="0" smtClean="0"/>
              <a:t>.</a:t>
            </a:r>
            <a:endParaRPr lang="en-US" dirty="0"/>
          </a:p>
          <a:p>
            <a:pPr marL="685800" lvl="1" indent="-228600">
              <a:lnSpc>
                <a:spcPct val="90000"/>
              </a:lnSpc>
              <a:buFont typeface="Arial"/>
              <a:buChar char="•"/>
            </a:pPr>
            <a:r>
              <a:rPr lang="en-US" dirty="0"/>
              <a:t>Communication and speech development: this is learning to communicate with friends, family and all others.</a:t>
            </a:r>
          </a:p>
          <a:p>
            <a:pPr>
              <a:lnSpc>
                <a:spcPct val="90000"/>
              </a:lnSpc>
            </a:pPr>
            <a:endParaRPr lang="en-US" sz="600" b="0" i="0" u="none" strike="noStrike" kern="1200" baseline="0" dirty="0" smtClean="0">
              <a:solidFill>
                <a:schemeClr val="tx1"/>
              </a:solidFill>
              <a:latin typeface="+mn-lt"/>
              <a:ea typeface="+mn-ea"/>
              <a:cs typeface="+mn-cs"/>
            </a:endParaRPr>
          </a:p>
          <a:p>
            <a:pPr>
              <a:lnSpc>
                <a:spcPct val="90000"/>
              </a:lnSpc>
            </a:pPr>
            <a:r>
              <a:rPr lang="en-US" dirty="0" smtClean="0"/>
              <a:t>Examples: </a:t>
            </a:r>
            <a:endParaRPr lang="en-US" sz="1200" b="0" i="0" u="none" strike="noStrike" kern="1200" baseline="0" dirty="0" smtClean="0">
              <a:solidFill>
                <a:schemeClr val="tx1"/>
              </a:solidFill>
              <a:latin typeface="+mn-lt"/>
              <a:ea typeface="+mn-ea"/>
              <a:cs typeface="+mn-cs"/>
            </a:endParaRPr>
          </a:p>
          <a:p>
            <a:pPr marL="171450" indent="-171450">
              <a:lnSpc>
                <a:spcPct val="90000"/>
              </a:lnSpc>
              <a:buFont typeface="Arial"/>
              <a:buChar char="•"/>
            </a:pPr>
            <a:r>
              <a:rPr lang="en-US" dirty="0" smtClean="0"/>
              <a:t>From a length at birth of about 35 cm at birth, height changes to more than 155 cm for a young man.</a:t>
            </a:r>
          </a:p>
          <a:p>
            <a:pPr marL="171450" indent="-171450">
              <a:lnSpc>
                <a:spcPct val="90000"/>
              </a:lnSpc>
              <a:buFont typeface="Arial"/>
              <a:buChar char="•"/>
            </a:pPr>
            <a:r>
              <a:rPr lang="en-US" dirty="0" smtClean="0"/>
              <a:t>From being a relatively immobile baby, the child is able to walk, run, skip and climb.</a:t>
            </a:r>
          </a:p>
          <a:p>
            <a:pPr marL="171450" indent="-171450">
              <a:lnSpc>
                <a:spcPct val="90000"/>
              </a:lnSpc>
              <a:buFont typeface="Arial"/>
              <a:buChar char="•"/>
            </a:pPr>
            <a:r>
              <a:rPr lang="en-US" dirty="0" smtClean="0"/>
              <a:t>From not being able to talk, the child becomes an able communicator.</a:t>
            </a:r>
          </a:p>
          <a:p>
            <a:pPr marL="171450" indent="-171450">
              <a:lnSpc>
                <a:spcPct val="90000"/>
              </a:lnSpc>
              <a:buFont typeface="Arial"/>
              <a:buChar char="•"/>
            </a:pPr>
            <a:r>
              <a:rPr lang="en-US" dirty="0" smtClean="0"/>
              <a:t>From being fully dependent, the child learns to dress, feed and think for him or herself.</a:t>
            </a:r>
          </a:p>
          <a:p>
            <a:pPr marL="171450" indent="-171450">
              <a:lnSpc>
                <a:spcPct val="90000"/>
              </a:lnSpc>
              <a:buFont typeface="Arial"/>
              <a:buChar char="•"/>
            </a:pPr>
            <a:r>
              <a:rPr lang="en-US" dirty="0" smtClean="0"/>
              <a:t>From wide arm movements and automatically grasping everything that is put into the hand, the child learns to pick up and use a pencil</a:t>
            </a:r>
          </a:p>
          <a:p>
            <a:pPr>
              <a:lnSpc>
                <a:spcPct val="90000"/>
              </a:lnSpc>
            </a:pPr>
            <a:endParaRPr lang="en-US" dirty="0" smtClean="0"/>
          </a:p>
          <a:p>
            <a:pPr marL="0" marR="0" lvl="0" indent="0" algn="l" defTabSz="457200" rtl="0" eaLnBrk="1" fontAlgn="auto" latinLnBrk="0" hangingPunct="1">
              <a:lnSpc>
                <a:spcPct val="90000"/>
              </a:lnSpc>
              <a:spcBef>
                <a:spcPts val="0"/>
              </a:spcBef>
              <a:spcAft>
                <a:spcPts val="0"/>
              </a:spcAft>
              <a:buClrTx/>
              <a:buSzTx/>
              <a:buFontTx/>
              <a:buNone/>
              <a:tabLst/>
              <a:defRPr/>
            </a:pPr>
            <a:r>
              <a:rPr lang="en-US" dirty="0" smtClean="0"/>
              <a:t>NOTE: </a:t>
            </a:r>
            <a:r>
              <a:rPr lang="en-GB" sz="1200" kern="1200" dirty="0" smtClean="0">
                <a:solidFill>
                  <a:schemeClr val="tx1"/>
                </a:solidFill>
                <a:effectLst/>
                <a:latin typeface="+mn-lt"/>
                <a:ea typeface="+mn-ea"/>
                <a:cs typeface="+mn-cs"/>
              </a:rPr>
              <a:t>It is important to realise that all the areas of development (physical, social, intellectual and communication) all link together.</a:t>
            </a:r>
            <a:endParaRPr lang="en-US" dirty="0" smtClean="0"/>
          </a:p>
          <a:p>
            <a:pPr>
              <a:lnSpc>
                <a:spcPct val="90000"/>
              </a:lnSpc>
            </a:pP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5</a:t>
            </a:fld>
            <a:endParaRPr lang="en-US"/>
          </a:p>
        </p:txBody>
      </p:sp>
    </p:spTree>
    <p:extLst>
      <p:ext uri="{BB962C8B-B14F-4D97-AF65-F5344CB8AC3E}">
        <p14:creationId xmlns:p14="http://schemas.microsoft.com/office/powerpoint/2010/main" val="3437554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The term “adolescence” refers to a specific phase within the process of child development. It has different connotations or meaning in particular cultural and social contexts. We are using it to describe young people who are in the stage of development that occurs between the beginning of puberty until adulthood.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US" sz="500" b="0" i="0" u="none" strike="noStrike" kern="1200" baseline="0" dirty="0" smtClean="0">
              <a:solidFill>
                <a:schemeClr val="tx1"/>
              </a:solidFill>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A period of rapid &amp; profound physical &amp; mental </a:t>
            </a:r>
            <a:r>
              <a:rPr lang="en-US" dirty="0" smtClean="0"/>
              <a:t>change. This effects relationships among peers, family &amp; community, resulting in major changes in activities</a:t>
            </a:r>
            <a:r>
              <a:rPr lang="en-US" baseline="0" dirty="0" smtClean="0"/>
              <a:t> they engage in &amp; responsibility levels. </a:t>
            </a:r>
            <a:r>
              <a:rPr lang="en-US" dirty="0"/>
              <a:t>C</a:t>
            </a:r>
            <a:r>
              <a:rPr lang="en-US" dirty="0" smtClean="0"/>
              <a:t>hanges </a:t>
            </a:r>
            <a:r>
              <a:rPr lang="en-US" dirty="0" smtClean="0"/>
              <a:t>take place at biological (physical), intellectual (including cognitive), emotional (including </a:t>
            </a:r>
            <a:r>
              <a:rPr lang="en-US" sz="1200" b="0" i="0" u="none" strike="noStrike" kern="1200" baseline="0" dirty="0" smtClean="0">
                <a:solidFill>
                  <a:schemeClr val="tx1"/>
                </a:solidFill>
                <a:latin typeface="+mn-lt"/>
                <a:ea typeface="+mn-ea"/>
                <a:cs typeface="+mn-cs"/>
              </a:rPr>
              <a:t>psychological)</a:t>
            </a:r>
            <a:r>
              <a:rPr lang="en-US" dirty="0" smtClean="0"/>
              <a:t> </a:t>
            </a:r>
            <a:r>
              <a:rPr lang="en-US" dirty="0"/>
              <a:t>&amp;</a:t>
            </a:r>
            <a:r>
              <a:rPr lang="en-US" dirty="0" smtClean="0"/>
              <a:t> </a:t>
            </a:r>
            <a:r>
              <a:rPr lang="en-US" dirty="0" smtClean="0"/>
              <a:t>social </a:t>
            </a:r>
            <a:r>
              <a:rPr lang="en-US" dirty="0" smtClean="0"/>
              <a:t>levels</a:t>
            </a:r>
            <a:endParaRPr lang="en-US" sz="1200" b="0" i="0" u="none" strike="noStrike" kern="1200" baseline="0" dirty="0" smtClean="0">
              <a:solidFill>
                <a:schemeClr val="tx1"/>
              </a:solidFill>
              <a:latin typeface="+mn-lt"/>
              <a:ea typeface="+mn-ea"/>
              <a:cs typeface="+mn-cs"/>
            </a:endParaRPr>
          </a:p>
          <a:p>
            <a:pPr marL="171450" indent="-171450">
              <a:buFont typeface="Arial"/>
              <a:buChar char="•"/>
            </a:pPr>
            <a:endParaRPr lang="en-US" sz="500" dirty="0" smtClean="0"/>
          </a:p>
          <a:p>
            <a:pPr marL="171450" indent="-171450">
              <a:buFont typeface="Arial"/>
              <a:buChar char="•"/>
            </a:pPr>
            <a:r>
              <a:rPr lang="en-US" dirty="0" smtClean="0"/>
              <a:t>For UNFPA/ WHO: 10 – 19 years old, World Bank, ILO and World</a:t>
            </a:r>
            <a:r>
              <a:rPr lang="en-US" baseline="0" dirty="0" smtClean="0"/>
              <a:t> </a:t>
            </a:r>
            <a:r>
              <a:rPr lang="en-US" baseline="0" dirty="0" err="1" smtClean="0"/>
              <a:t>Programme</a:t>
            </a:r>
            <a:r>
              <a:rPr lang="en-US" baseline="0" dirty="0" smtClean="0"/>
              <a:t> of Action for Youth: 15 – 24, </a:t>
            </a:r>
            <a:r>
              <a:rPr lang="en-US" dirty="0" smtClean="0"/>
              <a:t>Early adolescence is in the range of 10 to 14 years and late adolescence 15 to 19 years. ARC (Action</a:t>
            </a:r>
            <a:r>
              <a:rPr lang="en-US" baseline="0" dirty="0" smtClean="0"/>
              <a:t> on the Rights of the Child) 11 – 18 years old.</a:t>
            </a:r>
          </a:p>
          <a:p>
            <a:pPr marL="171450" indent="-171450">
              <a:buFont typeface="Arial"/>
              <a:buChar char="•"/>
            </a:pPr>
            <a:endParaRPr lang="en-US" sz="500" baseline="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There is cultural variation in how this is defined, in many situations</a:t>
            </a:r>
            <a:r>
              <a:rPr lang="en-US" baseline="0" dirty="0" smtClean="0"/>
              <a:t> certain physical changes (e.g. a girl starting her menstruation) may be considered entry point into adulthood. Need to remember legally still defined as a child until 18 irrespective of cultural norms. </a:t>
            </a:r>
          </a:p>
          <a:p>
            <a:pPr marL="171450" indent="-171450">
              <a:buFont typeface="Arial"/>
              <a:buChar char="•"/>
            </a:pPr>
            <a:endParaRPr lang="en-US" sz="500" baseline="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Irrespective of which specific age category you consider to be adolescence, the key thing to remember is that a distinction between children and adolescents is useful as it highlights the particular issues facing older children / young people, whose needs are different, complex and because they are ill-defined they can frequently be overlooked in programming.</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D181465-06F1-CC40-8A95-5E31E2D8CCB8}" type="slidenum">
              <a:rPr lang="en-US" smtClean="0"/>
              <a:t>6</a:t>
            </a:fld>
            <a:endParaRPr lang="en-US"/>
          </a:p>
        </p:txBody>
      </p:sp>
    </p:spTree>
    <p:extLst>
      <p:ext uri="{BB962C8B-B14F-4D97-AF65-F5344CB8AC3E}">
        <p14:creationId xmlns:p14="http://schemas.microsoft.com/office/powerpoint/2010/main" val="441874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dirty="0" smtClean="0"/>
              <a:t>EMERGENCY / DISASTER: </a:t>
            </a:r>
            <a:r>
              <a:rPr lang="en-GB" sz="1200" dirty="0" smtClean="0"/>
              <a:t>A disaster is a calamitous event resulting in loss of life, great human suffering and distress, and large scale material damage. (Sphere, 2011) </a:t>
            </a:r>
            <a:r>
              <a:rPr lang="en-GB" dirty="0" smtClean="0"/>
              <a:t>An event becomes an </a:t>
            </a:r>
            <a:r>
              <a:rPr lang="en-GB" i="1" dirty="0" smtClean="0"/>
              <a:t>emergency</a:t>
            </a:r>
            <a:r>
              <a:rPr lang="en-GB" dirty="0" smtClean="0"/>
              <a:t> when local families, communities or a nation state cannot cope or recover from it on their own (Save the Children)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dirty="0" smtClean="0"/>
              <a:t>MAN-MADE DISASTERS or CONFLICTS: “The use of armed force between the military forces of two or more governments, or of government and at least one organised armed group, resulting in battle-related deaths of at least 10 deaths or 100 affected in one year.” IFRC 2001. Including civil unrest, war, occupation and economic blockage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dirty="0" smtClean="0"/>
              <a:t>NATURAL DISASTER: Hydro-meteorological and/or geophysical emergency (Plan, 2005). While they are called “natural”, human factors often exacerbate the original natural causes. Include hurricanes, earthquakes, tsunamis, droughts, cyclones, epidemics, floods, landslides &amp; volcanoes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sz="120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COMPLEX EMERGENCIES: </a:t>
            </a:r>
            <a:r>
              <a:rPr lang="en-GB" sz="1200" dirty="0" smtClean="0"/>
              <a:t>Can be natural and/ or </a:t>
            </a:r>
            <a:r>
              <a:rPr lang="en-GB" sz="1200" dirty="0" smtClean="0"/>
              <a:t>man-made </a:t>
            </a:r>
            <a:r>
              <a:rPr lang="en-GB" sz="1200" dirty="0" smtClean="0"/>
              <a:t>emergencies</a:t>
            </a:r>
            <a:r>
              <a:rPr lang="en-GB" sz="1200" baseline="0" dirty="0" smtClean="0"/>
              <a:t> or a combination of both. They are protracted situations where significant damage has occurred and multiple systems of protection are disrupted. Disruptions that prevent or significantly harm the ability of local communities to help themselves during the crisis</a:t>
            </a:r>
            <a:endParaRPr lang="en-GB" sz="1200" dirty="0" smtClean="0"/>
          </a:p>
          <a:p>
            <a:pPr marL="171450" indent="-171450">
              <a:buFont typeface="Arial"/>
              <a:buChar char="•"/>
            </a:pPr>
            <a:endParaRPr lang="en-US"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dirty="0" smtClean="0"/>
              <a:t>Emergencies can be either rapid onset events or slow onset - occurring more slowly over time. </a:t>
            </a:r>
          </a:p>
        </p:txBody>
      </p:sp>
      <p:sp>
        <p:nvSpPr>
          <p:cNvPr id="4" name="Slide Number Placeholder 3"/>
          <p:cNvSpPr>
            <a:spLocks noGrp="1"/>
          </p:cNvSpPr>
          <p:nvPr>
            <p:ph type="sldNum" sz="quarter" idx="10"/>
          </p:nvPr>
        </p:nvSpPr>
        <p:spPr/>
        <p:txBody>
          <a:bodyPr/>
          <a:lstStyle/>
          <a:p>
            <a:fld id="{5D181465-06F1-CC40-8A95-5E31E2D8CCB8}" type="slidenum">
              <a:rPr lang="en-US" smtClean="0"/>
              <a:t>7</a:t>
            </a:fld>
            <a:endParaRPr lang="en-US"/>
          </a:p>
        </p:txBody>
      </p:sp>
    </p:spTree>
    <p:extLst>
      <p:ext uri="{BB962C8B-B14F-4D97-AF65-F5344CB8AC3E}">
        <p14:creationId xmlns:p14="http://schemas.microsoft.com/office/powerpoint/2010/main" val="228217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8</a:t>
            </a:fld>
            <a:endParaRPr lang="en-US"/>
          </a:p>
        </p:txBody>
      </p:sp>
    </p:spTree>
    <p:extLst>
      <p:ext uri="{BB962C8B-B14F-4D97-AF65-F5344CB8AC3E}">
        <p14:creationId xmlns:p14="http://schemas.microsoft.com/office/powerpoint/2010/main" val="2843458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Key term often used is MILESTONE: these are ages by which children should be able to do a certain activity.</a:t>
            </a:r>
            <a:r>
              <a:rPr lang="en-GB" baseline="0" dirty="0" smtClean="0"/>
              <a:t> </a:t>
            </a:r>
            <a:r>
              <a:rPr lang="en-US" sz="1200" b="0" i="0" u="none" strike="noStrike" kern="1200" baseline="0" dirty="0" smtClean="0">
                <a:solidFill>
                  <a:schemeClr val="tx1"/>
                </a:solidFill>
                <a:latin typeface="+mn-lt"/>
                <a:ea typeface="+mn-ea"/>
                <a:cs typeface="+mn-cs"/>
              </a:rPr>
              <a:t>A ‘milestone of development’ refers to the age at which most children should have reached a certain stage of development. </a:t>
            </a:r>
            <a:r>
              <a:rPr lang="en-GB" baseline="0" dirty="0" smtClean="0"/>
              <a:t>Based on scientific research. </a:t>
            </a:r>
            <a:endParaRPr lang="en-GB" dirty="0" smtClean="0"/>
          </a:p>
          <a:p>
            <a:pPr marR="0" fontAlgn="auto">
              <a:lnSpc>
                <a:spcPct val="100000"/>
              </a:lnSpc>
              <a:spcBef>
                <a:spcPts val="0"/>
              </a:spcBef>
              <a:spcAft>
                <a:spcPts val="0"/>
              </a:spcAft>
              <a:buClrTx/>
              <a:buSzTx/>
              <a:tabLst/>
              <a:defRPr/>
            </a:pPr>
            <a:endParaRPr lang="en-GB" sz="600" dirty="0" smtClean="0"/>
          </a:p>
          <a:p>
            <a:pPr marL="171450" marR="0" indent="-171450" fontAlgn="auto">
              <a:lnSpc>
                <a:spcPct val="100000"/>
              </a:lnSpc>
              <a:spcBef>
                <a:spcPts val="0"/>
              </a:spcBef>
              <a:spcAft>
                <a:spcPts val="0"/>
              </a:spcAft>
              <a:buClrTx/>
              <a:buSzTx/>
              <a:buFont typeface="Arial"/>
              <a:buChar char="•"/>
              <a:tabLst/>
              <a:defRPr/>
            </a:pPr>
            <a:r>
              <a:rPr lang="en-GB" dirty="0" smtClean="0"/>
              <a:t>Though each child is different and may do things at different ages, the MILESTONE is the oldest age by which any child should</a:t>
            </a:r>
            <a:r>
              <a:rPr lang="en-GB" baseline="0" dirty="0" smtClean="0"/>
              <a:t> have learnt a specific skill. </a:t>
            </a:r>
            <a:r>
              <a:rPr lang="en-US" sz="1200" b="0" i="0" u="none" strike="noStrike" kern="1200" baseline="0" dirty="0" smtClean="0">
                <a:solidFill>
                  <a:schemeClr val="tx1"/>
                </a:solidFill>
                <a:latin typeface="+mn-lt"/>
                <a:ea typeface="+mn-ea"/>
                <a:cs typeface="+mn-cs"/>
              </a:rPr>
              <a:t>Examples include: walking alone by 18 months, or smiling at six weeks, by 12 months  move around, either by crawling or shuffling or some may be standing with support and a small number walking alone, by 3</a:t>
            </a:r>
            <a:r>
              <a:rPr lang="en-US" sz="1200" b="0" i="0" u="none" strike="noStrike" kern="1200" baseline="30000" dirty="0" smtClean="0">
                <a:solidFill>
                  <a:schemeClr val="tx1"/>
                </a:solidFill>
                <a:latin typeface="+mn-lt"/>
                <a:ea typeface="+mn-ea"/>
                <a:cs typeface="+mn-cs"/>
              </a:rPr>
              <a:t>rd</a:t>
            </a:r>
            <a:r>
              <a:rPr lang="en-US" sz="1200" b="0" i="0" u="none" strike="noStrike" kern="1200" baseline="0" dirty="0" smtClean="0">
                <a:solidFill>
                  <a:schemeClr val="tx1"/>
                </a:solidFill>
                <a:latin typeface="+mn-lt"/>
                <a:ea typeface="+mn-ea"/>
                <a:cs typeface="+mn-cs"/>
              </a:rPr>
              <a:t> birthday they can run and climb, by seventh birthday they can throw, kick and control a ball, etc</a:t>
            </a:r>
          </a:p>
          <a:p>
            <a:pPr marL="171450" marR="0" indent="-171450" fontAlgn="auto">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Many children will have reached that stage of development much earlier, but what matters is whether a child has reached it by the milestone age. You will also read about average ages for developmental stages, and these will be different. An average age is in the middle of the range of ages when all children reach a certain stage, for example, for walking the range can be from 10 months to 18 months which makes the ‘average’ age for walking 14 months. The important thing to remember is that all children develop at different rates and may be earlier in achieving some aspects of development and later in others.</a:t>
            </a:r>
          </a:p>
          <a:p>
            <a:pPr marL="171450" marR="0" indent="-171450" fontAlgn="auto">
              <a:lnSpc>
                <a:spcPct val="100000"/>
              </a:lnSpc>
              <a:spcBef>
                <a:spcPts val="0"/>
              </a:spcBef>
              <a:spcAft>
                <a:spcPts val="0"/>
              </a:spcAft>
              <a:buClrTx/>
              <a:buSzTx/>
              <a:buFont typeface="Arial"/>
              <a:buChar char="•"/>
              <a:tabLst/>
              <a:defRPr/>
            </a:pPr>
            <a:r>
              <a:rPr lang="en-US" dirty="0" smtClean="0"/>
              <a:t>It is a warning sign if a child does not reach milestones</a:t>
            </a: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9</a:t>
            </a:fld>
            <a:endParaRPr lang="en-US"/>
          </a:p>
        </p:txBody>
      </p:sp>
    </p:spTree>
    <p:extLst>
      <p:ext uri="{BB962C8B-B14F-4D97-AF65-F5344CB8AC3E}">
        <p14:creationId xmlns:p14="http://schemas.microsoft.com/office/powerpoint/2010/main" val="675546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542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noProof="0" dirty="0" smtClean="0"/>
              <a:t>Click to edit Master title style</a:t>
            </a:r>
            <a:endParaRPr lang="en-GB" noProof="0" dirty="0"/>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Click to edit Master subtitle style</a:t>
            </a:r>
            <a:endParaRPr lang="en-GB" noProof="0"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886BB73A-582F-4420-9A14-CB10A2B2E5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idx="1"/>
          </p:nvPr>
        </p:nvSpPr>
        <p:spPr/>
        <p:txBody>
          <a:bodyPr/>
          <a:lstStyle>
            <a:lvl1pPr marL="342900" indent="-342900">
              <a:buFont typeface="Wingdings" charset="2"/>
              <a:buChar char="§"/>
              <a:defRPr sz="3000"/>
            </a:lvl1pPr>
            <a:lvl2pPr marL="685800" indent="-336550">
              <a:buFont typeface="Arial"/>
              <a:buChar char="•"/>
              <a:defRPr sz="2800"/>
            </a:lvl2pPr>
            <a:lvl3pPr marL="1035050" indent="-349250">
              <a:buFont typeface="Courier New"/>
              <a:buChar char="o"/>
              <a:defRPr sz="2600"/>
            </a:lvl3pPr>
            <a:lvl4pPr marL="1371600" indent="-336550">
              <a:buFont typeface="Wingdings 2" charset="2"/>
              <a:buChar char="–"/>
              <a:defRPr sz="2400"/>
            </a:lvl4pPr>
            <a:lvl5pPr>
              <a:defRPr/>
            </a:lvl5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GB"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7CE38E4D-051A-41E1-86A4-E56916468FD0}" type="datetimeFigureOut">
              <a:rPr lang="en-US" smtClean="0"/>
              <a:t>19/02/2013</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sz="half" idx="1"/>
          </p:nvPr>
        </p:nvSpPr>
        <p:spPr>
          <a:xfrm>
            <a:off x="77946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p>
        </p:txBody>
      </p:sp>
      <p:sp>
        <p:nvSpPr>
          <p:cNvPr id="2" name="Title 1"/>
          <p:cNvSpPr>
            <a:spLocks noGrp="1"/>
          </p:cNvSpPr>
          <p:nvPr>
            <p:ph type="title"/>
          </p:nvPr>
        </p:nvSpPr>
        <p:spPr>
          <a:xfrm>
            <a:off x="779463" y="295833"/>
            <a:ext cx="7583488" cy="1143000"/>
          </a:xfrm>
        </p:spPr>
        <p:txBody>
          <a:bodyPr/>
          <a:lstStyle>
            <a:lvl1pPr>
              <a:defRPr b="1"/>
            </a:lvl1pPr>
          </a:lstStyle>
          <a:p>
            <a:r>
              <a:rPr lang="en-GB" dirty="0" smtClean="0"/>
              <a:t>Click to edit Master title style</a:t>
            </a:r>
            <a:endParaRPr dirty="0"/>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19/02/2013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7CE38E4D-051A-41E1-86A4-E56916468FD0}" type="datetimeFigureOut">
              <a:rPr lang="en-US" smtClean="0"/>
              <a:t>19/02/2013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GB"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886BB73A-582F-4420-9A14-CB10A2B2E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GB" noProof="0" smtClean="0"/>
              <a:t>Click to edit Master title style</a:t>
            </a:r>
            <a:endParaRPr lang="en-GB" noProof="0"/>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GB" noProof="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7CE38E4D-051A-41E1-86A4-E56916468FD0}" type="datetimeFigureOut">
              <a:rPr lang="en-GB" noProof="0" smtClean="0"/>
              <a:t>19/02/2013</a:t>
            </a:fld>
            <a:endParaRPr lang="en-GB" noProof="0"/>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GB" noProof="0"/>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886BB73A-582F-4420-9A14-CB10A2B2E5E8}" type="slidenum">
              <a:rPr lang="en-GB" noProof="0" smtClean="0"/>
              <a:t>‹#›</a:t>
            </a:fld>
            <a:endParaRPr lang="en-GB" noProof="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gi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 Id="rId3" Type="http://schemas.openxmlformats.org/officeDocument/2006/relationships/image" Target="../media/image5.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6899" y="4143854"/>
            <a:ext cx="6942102" cy="1555070"/>
          </a:xfrm>
        </p:spPr>
        <p:txBody>
          <a:bodyPr vert="horz" lIns="91440" tIns="45720" rIns="91440" bIns="45720" rtlCol="0" anchor="b" anchorCtr="0">
            <a:noAutofit/>
          </a:bodyPr>
          <a:lstStyle/>
          <a:p>
            <a:pPr>
              <a:lnSpc>
                <a:spcPct val="100000"/>
              </a:lnSpc>
              <a:spcBef>
                <a:spcPts val="300"/>
              </a:spcBef>
            </a:pPr>
            <a:r>
              <a:rPr lang="en-GB" sz="5800" b="1" noProof="0" dirty="0" smtClean="0"/>
              <a:t>Child Development in Emergencies</a:t>
            </a:r>
            <a:endParaRPr lang="en-GB" sz="5800" b="1" noProof="0" dirty="0"/>
          </a:p>
        </p:txBody>
      </p:sp>
    </p:spTree>
    <p:extLst>
      <p:ext uri="{BB962C8B-B14F-4D97-AF65-F5344CB8AC3E}">
        <p14:creationId xmlns:p14="http://schemas.microsoft.com/office/powerpoint/2010/main" val="1610714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fontScale="90000"/>
          </a:bodyPr>
          <a:lstStyle/>
          <a:p>
            <a:pPr>
              <a:spcBef>
                <a:spcPts val="300"/>
              </a:spcBef>
            </a:pPr>
            <a:r>
              <a:rPr lang="en-GB" b="1" dirty="0" smtClean="0"/>
              <a:t>Principles of child </a:t>
            </a:r>
            <a:r>
              <a:rPr lang="en-GB" b="1" dirty="0" smtClean="0"/>
              <a:t>development relevant to CF Spaces</a:t>
            </a:r>
            <a:endParaRPr lang="en-GB" b="1" dirty="0"/>
          </a:p>
        </p:txBody>
      </p:sp>
      <p:sp>
        <p:nvSpPr>
          <p:cNvPr id="3" name="Content Placeholder 2"/>
          <p:cNvSpPr>
            <a:spLocks noGrp="1"/>
          </p:cNvSpPr>
          <p:nvPr>
            <p:ph idx="1"/>
          </p:nvPr>
        </p:nvSpPr>
        <p:spPr/>
        <p:txBody>
          <a:bodyPr>
            <a:noAutofit/>
          </a:bodyPr>
          <a:lstStyle/>
          <a:p>
            <a:pPr marL="457200" indent="-457200">
              <a:lnSpc>
                <a:spcPct val="110000"/>
              </a:lnSpc>
              <a:spcBef>
                <a:spcPts val="200"/>
              </a:spcBef>
              <a:buFont typeface="+mj-lt"/>
              <a:buAutoNum type="arabicPeriod"/>
            </a:pPr>
            <a:r>
              <a:rPr lang="en-GB" sz="3200" dirty="0" smtClean="0"/>
              <a:t>Development mostly </a:t>
            </a:r>
            <a:r>
              <a:rPr lang="en-GB" sz="3200" dirty="0" smtClean="0"/>
              <a:t>happens in same order, but can occur at different rates</a:t>
            </a:r>
          </a:p>
          <a:p>
            <a:pPr marL="457200" indent="-457200">
              <a:lnSpc>
                <a:spcPct val="110000"/>
              </a:lnSpc>
              <a:spcBef>
                <a:spcPts val="200"/>
              </a:spcBef>
              <a:buFont typeface="+mj-lt"/>
              <a:buAutoNum type="arabicPeriod"/>
            </a:pPr>
            <a:r>
              <a:rPr lang="en-US" sz="3200" dirty="0"/>
              <a:t>There are milestones, </a:t>
            </a:r>
            <a:r>
              <a:rPr lang="en-US" sz="3200" dirty="0" smtClean="0"/>
              <a:t>age </a:t>
            </a:r>
            <a:r>
              <a:rPr lang="en-US" sz="3200" dirty="0"/>
              <a:t>by </a:t>
            </a:r>
            <a:r>
              <a:rPr lang="en-US" sz="3200" dirty="0"/>
              <a:t>which most children </a:t>
            </a:r>
            <a:r>
              <a:rPr lang="en-US" sz="3200" dirty="0"/>
              <a:t>reach certain </a:t>
            </a:r>
            <a:r>
              <a:rPr lang="en-US" sz="3200" dirty="0"/>
              <a:t>stage of </a:t>
            </a:r>
            <a:r>
              <a:rPr lang="en-US" sz="3200" dirty="0" err="1"/>
              <a:t>dev’t</a:t>
            </a:r>
            <a:endParaRPr lang="en-US" sz="3200" dirty="0"/>
          </a:p>
          <a:p>
            <a:pPr marL="457200" indent="-457200">
              <a:lnSpc>
                <a:spcPct val="110000"/>
              </a:lnSpc>
              <a:spcBef>
                <a:spcPts val="200"/>
              </a:spcBef>
              <a:buFont typeface="+mj-lt"/>
              <a:buAutoNum type="arabicPeriod"/>
            </a:pPr>
            <a:r>
              <a:rPr lang="en-GB" sz="3200" dirty="0" smtClean="0"/>
              <a:t>All </a:t>
            </a:r>
            <a:r>
              <a:rPr lang="en-GB" sz="3200" dirty="0" smtClean="0"/>
              <a:t>areas of development are linked </a:t>
            </a:r>
          </a:p>
          <a:p>
            <a:pPr marL="457200" indent="-457200">
              <a:lnSpc>
                <a:spcPct val="110000"/>
              </a:lnSpc>
              <a:spcBef>
                <a:spcPts val="200"/>
              </a:spcBef>
              <a:buFont typeface="+mj-lt"/>
              <a:buAutoNum type="arabicPeriod"/>
            </a:pPr>
            <a:r>
              <a:rPr lang="en-GB" sz="3200" dirty="0" smtClean="0"/>
              <a:t>To develop to full potential, children need support &amp; guidance from others</a:t>
            </a:r>
          </a:p>
        </p:txBody>
      </p:sp>
    </p:spTree>
    <p:extLst>
      <p:ext uri="{BB962C8B-B14F-4D97-AF65-F5344CB8AC3E}">
        <p14:creationId xmlns:p14="http://schemas.microsoft.com/office/powerpoint/2010/main" val="476821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brain development </a:t>
            </a:r>
            <a:endParaRPr lang="en-US" dirty="0"/>
          </a:p>
        </p:txBody>
      </p:sp>
      <p:pic>
        <p:nvPicPr>
          <p:cNvPr id="4" name="Content Placeholder 3" descr="Screen shot 2012-11-08 at 17.29.38.png"/>
          <p:cNvPicPr>
            <a:picLocks noGrp="1" noChangeAspect="1"/>
          </p:cNvPicPr>
          <p:nvPr>
            <p:ph idx="1"/>
          </p:nvPr>
        </p:nvPicPr>
        <p:blipFill>
          <a:blip r:embed="rId3">
            <a:extLst>
              <a:ext uri="{28A0092B-C50C-407E-A947-70E740481C1C}">
                <a14:useLocalDpi xmlns:a14="http://schemas.microsoft.com/office/drawing/2010/main" val="0"/>
              </a:ext>
            </a:extLst>
          </a:blip>
          <a:srcRect t="12019" b="12019"/>
          <a:stretch>
            <a:fillRect/>
          </a:stretch>
        </p:blipFill>
        <p:spPr/>
      </p:pic>
    </p:spTree>
    <p:extLst>
      <p:ext uri="{BB962C8B-B14F-4D97-AF65-F5344CB8AC3E}">
        <p14:creationId xmlns:p14="http://schemas.microsoft.com/office/powerpoint/2010/main" val="415316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fontScale="90000"/>
          </a:bodyPr>
          <a:lstStyle/>
          <a:p>
            <a:pPr>
              <a:spcBef>
                <a:spcPts val="300"/>
              </a:spcBef>
            </a:pPr>
            <a:r>
              <a:rPr lang="en-GB" b="1" smtClean="0"/>
              <a:t>Activity: what are the factors affecting a child’s growth &amp; development</a:t>
            </a:r>
            <a:endParaRPr lang="en-GB" b="1" dirty="0"/>
          </a:p>
        </p:txBody>
      </p:sp>
      <p:sp>
        <p:nvSpPr>
          <p:cNvPr id="3" name="Content Placeholder 2"/>
          <p:cNvSpPr>
            <a:spLocks noGrp="1"/>
          </p:cNvSpPr>
          <p:nvPr>
            <p:ph idx="1"/>
          </p:nvPr>
        </p:nvSpPr>
        <p:spPr/>
        <p:txBody>
          <a:bodyPr>
            <a:noAutofit/>
          </a:bodyPr>
          <a:lstStyle/>
          <a:p>
            <a:pPr>
              <a:spcBef>
                <a:spcPts val="0"/>
              </a:spcBef>
            </a:pPr>
            <a:r>
              <a:rPr lang="en-GB" sz="2900" dirty="0"/>
              <a:t>Brainstorm at </a:t>
            </a:r>
            <a:r>
              <a:rPr lang="en-GB" sz="2900" dirty="0" smtClean="0"/>
              <a:t>tables </a:t>
            </a:r>
            <a:r>
              <a:rPr lang="en-US" sz="2900" dirty="0" smtClean="0"/>
              <a:t>list factors </a:t>
            </a:r>
            <a:r>
              <a:rPr lang="en-US" sz="2900" dirty="0"/>
              <a:t>that affect children’s growth </a:t>
            </a:r>
            <a:r>
              <a:rPr lang="en-US" sz="2900" dirty="0" smtClean="0"/>
              <a:t>&amp; development</a:t>
            </a:r>
            <a:r>
              <a:rPr lang="en-US" sz="2900" dirty="0"/>
              <a:t> </a:t>
            </a:r>
            <a:r>
              <a:rPr lang="en-US" sz="2900" dirty="0" smtClean="0"/>
              <a:t>(</a:t>
            </a:r>
            <a:r>
              <a:rPr lang="en-GB" sz="2900" dirty="0" smtClean="0"/>
              <a:t>5 </a:t>
            </a:r>
            <a:r>
              <a:rPr lang="en-GB" sz="2900" dirty="0" err="1" smtClean="0"/>
              <a:t>mins</a:t>
            </a:r>
            <a:r>
              <a:rPr lang="en-GB" sz="2900" dirty="0" smtClean="0"/>
              <a:t>)</a:t>
            </a:r>
            <a:endParaRPr lang="en-GB" sz="2900" dirty="0"/>
          </a:p>
          <a:p>
            <a:pPr>
              <a:spcBef>
                <a:spcPts val="0"/>
              </a:spcBef>
              <a:buFont typeface="Wingdings" charset="2"/>
              <a:buChar char="§"/>
            </a:pPr>
            <a:r>
              <a:rPr lang="en-GB" sz="2900" dirty="0" smtClean="0"/>
              <a:t>Write each factor on a separate piece of card</a:t>
            </a:r>
          </a:p>
          <a:p>
            <a:pPr>
              <a:spcBef>
                <a:spcPts val="0"/>
              </a:spcBef>
              <a:buFont typeface="Wingdings" charset="2"/>
              <a:buChar char="§"/>
            </a:pPr>
            <a:r>
              <a:rPr lang="en-GB" sz="2900" dirty="0" smtClean="0"/>
              <a:t>Come and place cards on the wall </a:t>
            </a:r>
          </a:p>
          <a:p>
            <a:pPr lvl="1">
              <a:spcBef>
                <a:spcPts val="300"/>
              </a:spcBef>
              <a:buFont typeface="Arial"/>
              <a:buChar char="•"/>
            </a:pPr>
            <a:r>
              <a:rPr lang="en-GB" sz="2400" dirty="0" smtClean="0"/>
              <a:t>Inside outline list child level / </a:t>
            </a:r>
            <a:r>
              <a:rPr lang="en-GB" sz="2400" b="1" u="sng" dirty="0" smtClean="0"/>
              <a:t>biological factors</a:t>
            </a:r>
          </a:p>
          <a:p>
            <a:pPr lvl="1">
              <a:spcBef>
                <a:spcPts val="300"/>
              </a:spcBef>
              <a:buFont typeface="Arial"/>
              <a:buChar char="•"/>
            </a:pPr>
            <a:r>
              <a:rPr lang="en-GB" sz="2400" dirty="0" smtClean="0"/>
              <a:t>1st </a:t>
            </a:r>
            <a:r>
              <a:rPr lang="en-GB" sz="2400" dirty="0" smtClean="0"/>
              <a:t>ring </a:t>
            </a:r>
            <a:r>
              <a:rPr lang="en-GB" sz="2400" dirty="0" smtClean="0"/>
              <a:t>– factors due to </a:t>
            </a:r>
            <a:r>
              <a:rPr lang="en-GB" sz="2400" b="1" u="sng" dirty="0" smtClean="0"/>
              <a:t>family </a:t>
            </a:r>
            <a:r>
              <a:rPr lang="en-GB" sz="2400" dirty="0" smtClean="0"/>
              <a:t>context</a:t>
            </a:r>
          </a:p>
          <a:p>
            <a:pPr lvl="1">
              <a:spcBef>
                <a:spcPts val="300"/>
              </a:spcBef>
              <a:buFont typeface="Arial"/>
              <a:buChar char="•"/>
            </a:pPr>
            <a:r>
              <a:rPr lang="en-GB" sz="2400" dirty="0" smtClean="0"/>
              <a:t>2nd </a:t>
            </a:r>
            <a:r>
              <a:rPr lang="en-GB" sz="2400" dirty="0" smtClean="0"/>
              <a:t>ring </a:t>
            </a:r>
            <a:r>
              <a:rPr lang="en-GB" sz="2400" dirty="0" smtClean="0"/>
              <a:t>– factors due to </a:t>
            </a:r>
            <a:r>
              <a:rPr lang="en-GB" sz="2400" b="1" u="sng" dirty="0" smtClean="0"/>
              <a:t>community /</a:t>
            </a:r>
            <a:r>
              <a:rPr lang="en-GB" sz="2400" u="sng" dirty="0" smtClean="0"/>
              <a:t> </a:t>
            </a:r>
            <a:r>
              <a:rPr lang="en-GB" sz="2400" b="1" u="sng" dirty="0" smtClean="0"/>
              <a:t>social / cultural</a:t>
            </a:r>
            <a:r>
              <a:rPr lang="en-GB" sz="2400" dirty="0" smtClean="0"/>
              <a:t> context  </a:t>
            </a:r>
          </a:p>
          <a:p>
            <a:pPr lvl="1">
              <a:spcBef>
                <a:spcPts val="300"/>
              </a:spcBef>
              <a:buFont typeface="Arial"/>
              <a:buChar char="•"/>
            </a:pPr>
            <a:r>
              <a:rPr lang="en-GB" sz="2400" dirty="0" smtClean="0"/>
              <a:t>3</a:t>
            </a:r>
            <a:r>
              <a:rPr lang="en-GB" sz="2400" baseline="30000" dirty="0" smtClean="0"/>
              <a:t>rd</a:t>
            </a:r>
            <a:r>
              <a:rPr lang="en-GB" sz="2400" dirty="0" smtClean="0"/>
              <a:t> </a:t>
            </a:r>
            <a:r>
              <a:rPr lang="en-GB" sz="2400" dirty="0" smtClean="0"/>
              <a:t>ring</a:t>
            </a:r>
            <a:r>
              <a:rPr lang="en-GB" sz="2400" dirty="0" smtClean="0"/>
              <a:t> </a:t>
            </a:r>
            <a:r>
              <a:rPr lang="en-GB" sz="2400" dirty="0" smtClean="0"/>
              <a:t>– </a:t>
            </a:r>
            <a:r>
              <a:rPr lang="en-GB" sz="2400" b="1" u="sng" dirty="0" smtClean="0"/>
              <a:t>political / economic </a:t>
            </a:r>
            <a:r>
              <a:rPr lang="en-GB" sz="2400" dirty="0" smtClean="0"/>
              <a:t>/ </a:t>
            </a:r>
            <a:r>
              <a:rPr lang="en-GB" sz="2400" b="1" u="sng" dirty="0" err="1" smtClean="0"/>
              <a:t>env’l</a:t>
            </a:r>
            <a:r>
              <a:rPr lang="en-GB" sz="2400" dirty="0" smtClean="0"/>
              <a:t> factors </a:t>
            </a:r>
            <a:endParaRPr lang="en-GB" sz="2400" dirty="0"/>
          </a:p>
        </p:txBody>
      </p:sp>
    </p:spTree>
    <p:extLst>
      <p:ext uri="{BB962C8B-B14F-4D97-AF65-F5344CB8AC3E}">
        <p14:creationId xmlns:p14="http://schemas.microsoft.com/office/powerpoint/2010/main" val="1853496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Factors affecting a child’s growth &amp; development</a:t>
            </a:r>
            <a:endParaRPr lang="en-GB" dirty="0"/>
          </a:p>
        </p:txBody>
      </p:sp>
      <p:pic>
        <p:nvPicPr>
          <p:cNvPr id="4" name="Content Placeholder 3" descr="child outline.gif"/>
          <p:cNvPicPr>
            <a:picLocks noGrp="1" noChangeAspect="1"/>
          </p:cNvPicPr>
          <p:nvPr>
            <p:ph idx="1"/>
          </p:nvPr>
        </p:nvPicPr>
        <p:blipFill rotWithShape="1">
          <a:blip r:embed="rId3">
            <a:extLst>
              <a:ext uri="{28A0092B-C50C-407E-A947-70E740481C1C}">
                <a14:useLocalDpi xmlns:a14="http://schemas.microsoft.com/office/drawing/2010/main" val="0"/>
              </a:ext>
            </a:extLst>
          </a:blip>
          <a:srcRect l="2155" r="688"/>
          <a:stretch/>
        </p:blipFill>
        <p:spPr>
          <a:xfrm>
            <a:off x="3454400" y="2413000"/>
            <a:ext cx="2235200" cy="2768599"/>
          </a:xfrm>
        </p:spPr>
      </p:pic>
      <p:sp>
        <p:nvSpPr>
          <p:cNvPr id="5" name="Oval 4"/>
          <p:cNvSpPr/>
          <p:nvPr/>
        </p:nvSpPr>
        <p:spPr>
          <a:xfrm>
            <a:off x="3019425" y="2248932"/>
            <a:ext cx="3105150" cy="3403600"/>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720850" y="1866900"/>
            <a:ext cx="5702300" cy="4305300"/>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40308" y="1752600"/>
            <a:ext cx="8689776" cy="4813300"/>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803650" y="3302000"/>
            <a:ext cx="1536700" cy="369332"/>
          </a:xfrm>
          <a:prstGeom prst="rect">
            <a:avLst/>
          </a:prstGeom>
          <a:noFill/>
        </p:spPr>
        <p:txBody>
          <a:bodyPr wrap="square" rtlCol="0">
            <a:spAutoFit/>
          </a:bodyPr>
          <a:lstStyle/>
          <a:p>
            <a:pPr algn="ctr"/>
            <a:r>
              <a:rPr lang="en-US" b="1" dirty="0" smtClean="0">
                <a:solidFill>
                  <a:srgbClr val="FF0000"/>
                </a:solidFill>
              </a:rPr>
              <a:t>BIOLOGICAL </a:t>
            </a:r>
            <a:endParaRPr lang="en-US" b="1" dirty="0">
              <a:solidFill>
                <a:srgbClr val="FF0000"/>
              </a:solidFill>
            </a:endParaRPr>
          </a:p>
        </p:txBody>
      </p:sp>
      <p:sp>
        <p:nvSpPr>
          <p:cNvPr id="10" name="TextBox 9"/>
          <p:cNvSpPr txBox="1"/>
          <p:nvPr/>
        </p:nvSpPr>
        <p:spPr>
          <a:xfrm>
            <a:off x="5086350" y="3796268"/>
            <a:ext cx="1054100" cy="923330"/>
          </a:xfrm>
          <a:prstGeom prst="rect">
            <a:avLst/>
          </a:prstGeom>
          <a:noFill/>
        </p:spPr>
        <p:txBody>
          <a:bodyPr wrap="square" rtlCol="0">
            <a:spAutoFit/>
          </a:bodyPr>
          <a:lstStyle/>
          <a:p>
            <a:pPr algn="ctr"/>
            <a:r>
              <a:rPr lang="en-US" b="1" dirty="0" smtClean="0">
                <a:solidFill>
                  <a:srgbClr val="FF0000"/>
                </a:solidFill>
              </a:rPr>
              <a:t>FAMILY &amp; PEERS </a:t>
            </a:r>
            <a:endParaRPr lang="en-US" b="1" dirty="0">
              <a:solidFill>
                <a:srgbClr val="FF0000"/>
              </a:solidFill>
            </a:endParaRPr>
          </a:p>
        </p:txBody>
      </p:sp>
      <p:sp>
        <p:nvSpPr>
          <p:cNvPr id="11" name="TextBox 10"/>
          <p:cNvSpPr txBox="1"/>
          <p:nvPr/>
        </p:nvSpPr>
        <p:spPr>
          <a:xfrm>
            <a:off x="5997575" y="4053532"/>
            <a:ext cx="1533525" cy="584776"/>
          </a:xfrm>
          <a:prstGeom prst="rect">
            <a:avLst/>
          </a:prstGeom>
          <a:noFill/>
        </p:spPr>
        <p:txBody>
          <a:bodyPr wrap="square" rtlCol="0">
            <a:spAutoFit/>
          </a:bodyPr>
          <a:lstStyle/>
          <a:p>
            <a:pPr algn="ctr"/>
            <a:r>
              <a:rPr lang="en-US" sz="1600" b="1" dirty="0" smtClean="0">
                <a:solidFill>
                  <a:srgbClr val="FF0000"/>
                </a:solidFill>
              </a:rPr>
              <a:t>COMMUNITY &amp; SOCIETY</a:t>
            </a:r>
            <a:endParaRPr lang="en-US" sz="1600" b="1" dirty="0">
              <a:solidFill>
                <a:srgbClr val="FF0000"/>
              </a:solidFill>
            </a:endParaRPr>
          </a:p>
        </p:txBody>
      </p:sp>
      <p:sp>
        <p:nvSpPr>
          <p:cNvPr id="12" name="TextBox 11"/>
          <p:cNvSpPr txBox="1"/>
          <p:nvPr/>
        </p:nvSpPr>
        <p:spPr>
          <a:xfrm>
            <a:off x="7137400" y="4152375"/>
            <a:ext cx="1691084" cy="877163"/>
          </a:xfrm>
          <a:prstGeom prst="rect">
            <a:avLst/>
          </a:prstGeom>
          <a:noFill/>
        </p:spPr>
        <p:txBody>
          <a:bodyPr wrap="square" rtlCol="0">
            <a:spAutoFit/>
          </a:bodyPr>
          <a:lstStyle/>
          <a:p>
            <a:pPr algn="ctr"/>
            <a:r>
              <a:rPr lang="en-US" sz="1700" b="1" dirty="0" smtClean="0">
                <a:solidFill>
                  <a:srgbClr val="FF0000"/>
                </a:solidFill>
              </a:rPr>
              <a:t>POLITICS, ECONOMY ENVIRONMENT</a:t>
            </a:r>
            <a:endParaRPr lang="en-US" sz="1700" b="1" dirty="0">
              <a:solidFill>
                <a:srgbClr val="FF0000"/>
              </a:solidFill>
            </a:endParaRPr>
          </a:p>
        </p:txBody>
      </p:sp>
    </p:spTree>
    <p:extLst>
      <p:ext uri="{BB962C8B-B14F-4D97-AF65-F5344CB8AC3E}">
        <p14:creationId xmlns:p14="http://schemas.microsoft.com/office/powerpoint/2010/main" val="55678451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affecting development</a:t>
            </a:r>
            <a:endParaRPr lang="en-US" dirty="0"/>
          </a:p>
        </p:txBody>
      </p:sp>
      <p:sp>
        <p:nvSpPr>
          <p:cNvPr id="3" name="Content Placeholder 2"/>
          <p:cNvSpPr>
            <a:spLocks noGrp="1"/>
          </p:cNvSpPr>
          <p:nvPr>
            <p:ph idx="1"/>
          </p:nvPr>
        </p:nvSpPr>
        <p:spPr>
          <a:xfrm>
            <a:off x="779463" y="1949823"/>
            <a:ext cx="7583488" cy="4789643"/>
          </a:xfrm>
        </p:spPr>
        <p:txBody>
          <a:bodyPr>
            <a:normAutofit/>
          </a:bodyPr>
          <a:lstStyle/>
          <a:p>
            <a:pPr>
              <a:lnSpc>
                <a:spcPct val="90000"/>
              </a:lnSpc>
            </a:pPr>
            <a:r>
              <a:rPr lang="en-US" dirty="0" smtClean="0"/>
              <a:t>Certain </a:t>
            </a:r>
            <a:r>
              <a:rPr lang="en-US" dirty="0"/>
              <a:t>general features of child development are </a:t>
            </a:r>
            <a:r>
              <a:rPr lang="en-US" dirty="0" smtClean="0"/>
              <a:t>predictable </a:t>
            </a:r>
          </a:p>
          <a:p>
            <a:pPr>
              <a:lnSpc>
                <a:spcPct val="90000"/>
              </a:lnSpc>
            </a:pPr>
            <a:r>
              <a:rPr lang="en-US" dirty="0" smtClean="0"/>
              <a:t>Significant </a:t>
            </a:r>
            <a:r>
              <a:rPr lang="en-US" dirty="0"/>
              <a:t>cultural differences in </a:t>
            </a:r>
            <a:r>
              <a:rPr lang="en-US" dirty="0" smtClean="0"/>
              <a:t>ways </a:t>
            </a:r>
            <a:r>
              <a:rPr lang="en-US" dirty="0"/>
              <a:t>in </a:t>
            </a:r>
            <a:r>
              <a:rPr lang="en-US" dirty="0" smtClean="0"/>
              <a:t>children &amp; adolescents develop – beliefs</a:t>
            </a:r>
            <a:r>
              <a:rPr lang="en-US" dirty="0"/>
              <a:t>, childrearing </a:t>
            </a:r>
            <a:r>
              <a:rPr lang="en-US" dirty="0" smtClean="0"/>
              <a:t>practices, etc. shape </a:t>
            </a:r>
            <a:r>
              <a:rPr lang="en-US" dirty="0" err="1" smtClean="0"/>
              <a:t>dev’t</a:t>
            </a:r>
            <a:endParaRPr lang="en-US" dirty="0"/>
          </a:p>
          <a:p>
            <a:pPr>
              <a:lnSpc>
                <a:spcPct val="90000"/>
              </a:lnSpc>
            </a:pPr>
            <a:r>
              <a:rPr lang="en-US" dirty="0" smtClean="0"/>
              <a:t>Gender </a:t>
            </a:r>
            <a:r>
              <a:rPr lang="en-US" dirty="0"/>
              <a:t>differences </a:t>
            </a:r>
            <a:r>
              <a:rPr lang="en-US" dirty="0" smtClean="0"/>
              <a:t>esp. </a:t>
            </a:r>
            <a:r>
              <a:rPr lang="en-US" dirty="0" err="1" smtClean="0"/>
              <a:t>signif</a:t>
            </a:r>
            <a:r>
              <a:rPr lang="en-US" dirty="0" smtClean="0"/>
              <a:t>., </a:t>
            </a:r>
            <a:r>
              <a:rPr lang="en-US" dirty="0"/>
              <a:t>as are </a:t>
            </a:r>
            <a:r>
              <a:rPr lang="en-US" dirty="0" smtClean="0"/>
              <a:t>social </a:t>
            </a:r>
            <a:r>
              <a:rPr lang="en-US" dirty="0"/>
              <a:t>status, class/</a:t>
            </a:r>
            <a:r>
              <a:rPr lang="en-US" dirty="0" smtClean="0"/>
              <a:t>caste, specific </a:t>
            </a:r>
            <a:r>
              <a:rPr lang="en-US" dirty="0"/>
              <a:t>needs – e.g. </a:t>
            </a:r>
            <a:r>
              <a:rPr lang="en-US" dirty="0" smtClean="0"/>
              <a:t>disability</a:t>
            </a:r>
            <a:endParaRPr lang="en-US" dirty="0"/>
          </a:p>
        </p:txBody>
      </p:sp>
    </p:spTree>
    <p:extLst>
      <p:ext uri="{BB962C8B-B14F-4D97-AF65-F5344CB8AC3E}">
        <p14:creationId xmlns:p14="http://schemas.microsoft.com/office/powerpoint/2010/main" val="51597992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learning points</a:t>
            </a:r>
            <a:endParaRPr lang="en-US" dirty="0"/>
          </a:p>
        </p:txBody>
      </p:sp>
      <p:sp>
        <p:nvSpPr>
          <p:cNvPr id="3" name="Content Placeholder 2"/>
          <p:cNvSpPr>
            <a:spLocks noGrp="1"/>
          </p:cNvSpPr>
          <p:nvPr>
            <p:ph idx="1"/>
          </p:nvPr>
        </p:nvSpPr>
        <p:spPr/>
        <p:txBody>
          <a:bodyPr>
            <a:noAutofit/>
          </a:bodyPr>
          <a:lstStyle/>
          <a:p>
            <a:pPr marL="342900" lvl="4" indent="-342900">
              <a:lnSpc>
                <a:spcPct val="110000"/>
              </a:lnSpc>
              <a:spcBef>
                <a:spcPts val="300"/>
              </a:spcBef>
              <a:buFont typeface="Wingdings" charset="2"/>
              <a:buChar char="§"/>
            </a:pPr>
            <a:r>
              <a:rPr lang="en-GB" sz="2800" dirty="0" smtClean="0"/>
              <a:t>Culture impact </a:t>
            </a:r>
            <a:r>
              <a:rPr lang="en-GB" sz="2800" dirty="0"/>
              <a:t>on </a:t>
            </a:r>
            <a:r>
              <a:rPr lang="en-GB" sz="2800" dirty="0" smtClean="0"/>
              <a:t>how children’s </a:t>
            </a:r>
            <a:r>
              <a:rPr lang="en-GB" sz="2800" dirty="0" err="1" smtClean="0"/>
              <a:t>dev’t</a:t>
            </a:r>
            <a:r>
              <a:rPr lang="en-GB" sz="2800" dirty="0" smtClean="0"/>
              <a:t> understood</a:t>
            </a:r>
            <a:endParaRPr lang="en-GB" sz="2800" dirty="0"/>
          </a:p>
          <a:p>
            <a:pPr marL="342900" lvl="4" indent="-342900">
              <a:lnSpc>
                <a:spcPct val="110000"/>
              </a:lnSpc>
              <a:spcBef>
                <a:spcPts val="300"/>
              </a:spcBef>
              <a:buFont typeface="Wingdings" charset="2"/>
              <a:buChar char="§"/>
            </a:pPr>
            <a:r>
              <a:rPr lang="en-GB" sz="2800" dirty="0"/>
              <a:t>Children’s </a:t>
            </a:r>
            <a:r>
              <a:rPr lang="en-GB" sz="2800" dirty="0" err="1" smtClean="0"/>
              <a:t>dev’t</a:t>
            </a:r>
            <a:r>
              <a:rPr lang="en-GB" sz="2800" dirty="0" smtClean="0"/>
              <a:t> </a:t>
            </a:r>
            <a:r>
              <a:rPr lang="en-GB" sz="2800" dirty="0"/>
              <a:t>influenced by </a:t>
            </a:r>
            <a:r>
              <a:rPr lang="en-GB" sz="2800" dirty="0" smtClean="0"/>
              <a:t>range </a:t>
            </a:r>
            <a:r>
              <a:rPr lang="en-GB" sz="2800" dirty="0"/>
              <a:t>of factors </a:t>
            </a:r>
            <a:r>
              <a:rPr lang="en-GB" sz="2800" dirty="0" smtClean="0"/>
              <a:t>(gender</a:t>
            </a:r>
            <a:r>
              <a:rPr lang="en-GB" sz="2800" dirty="0"/>
              <a:t>, disability, race, religion, poverty </a:t>
            </a:r>
            <a:r>
              <a:rPr lang="en-GB" sz="2800" dirty="0" smtClean="0"/>
              <a:t>&amp; </a:t>
            </a:r>
            <a:r>
              <a:rPr lang="en-GB" sz="2800" dirty="0"/>
              <a:t>family </a:t>
            </a:r>
            <a:r>
              <a:rPr lang="en-GB" sz="2800" dirty="0" smtClean="0"/>
              <a:t>&amp; </a:t>
            </a:r>
            <a:r>
              <a:rPr lang="en-GB" sz="2800" dirty="0"/>
              <a:t>also </a:t>
            </a:r>
            <a:r>
              <a:rPr lang="en-GB" sz="2800" dirty="0" smtClean="0"/>
              <a:t>political</a:t>
            </a:r>
            <a:r>
              <a:rPr lang="en-GB" sz="2800" dirty="0"/>
              <a:t>, economic </a:t>
            </a:r>
            <a:r>
              <a:rPr lang="en-GB" sz="2800" dirty="0" smtClean="0"/>
              <a:t>&amp; </a:t>
            </a:r>
            <a:r>
              <a:rPr lang="en-GB" sz="2800" dirty="0" err="1" smtClean="0"/>
              <a:t>soc’l</a:t>
            </a:r>
            <a:r>
              <a:rPr lang="en-GB" sz="2800" dirty="0" smtClean="0"/>
              <a:t> institutions)</a:t>
            </a:r>
            <a:endParaRPr lang="en-GB" sz="2800" dirty="0"/>
          </a:p>
          <a:p>
            <a:pPr marL="342900" lvl="4" indent="-342900">
              <a:lnSpc>
                <a:spcPct val="110000"/>
              </a:lnSpc>
              <a:spcBef>
                <a:spcPts val="300"/>
              </a:spcBef>
              <a:buFont typeface="Wingdings" charset="2"/>
              <a:buChar char="§"/>
            </a:pPr>
            <a:r>
              <a:rPr lang="en-GB" sz="2800" dirty="0"/>
              <a:t>Childhood is </a:t>
            </a:r>
            <a:r>
              <a:rPr lang="en-GB" sz="2800" dirty="0" smtClean="0"/>
              <a:t>continuous</a:t>
            </a:r>
            <a:r>
              <a:rPr lang="en-GB" sz="2800" dirty="0"/>
              <a:t>, interlinked process marked by phases </a:t>
            </a:r>
            <a:r>
              <a:rPr lang="en-GB" sz="2800" dirty="0" smtClean="0"/>
              <a:t>e.g. transition </a:t>
            </a:r>
            <a:r>
              <a:rPr lang="en-GB" sz="2800" dirty="0"/>
              <a:t>to </a:t>
            </a:r>
            <a:r>
              <a:rPr lang="en-GB" sz="2800" dirty="0" smtClean="0"/>
              <a:t>puberty</a:t>
            </a:r>
            <a:endParaRPr lang="en-GB" sz="2800" dirty="0"/>
          </a:p>
        </p:txBody>
      </p:sp>
    </p:spTree>
    <p:extLst>
      <p:ext uri="{BB962C8B-B14F-4D97-AF65-F5344CB8AC3E}">
        <p14:creationId xmlns:p14="http://schemas.microsoft.com/office/powerpoint/2010/main" val="150392252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Risk &amp; Protective factors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5065402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Risk and protective factors</a:t>
            </a:r>
          </a:p>
        </p:txBody>
      </p:sp>
      <p:pic>
        <p:nvPicPr>
          <p:cNvPr id="4" name="Content Placeholder 3" descr="child outline.gif"/>
          <p:cNvPicPr>
            <a:picLocks noGrp="1" noChangeAspect="1"/>
          </p:cNvPicPr>
          <p:nvPr>
            <p:ph idx="1"/>
          </p:nvPr>
        </p:nvPicPr>
        <p:blipFill rotWithShape="1">
          <a:blip r:embed="rId3">
            <a:extLst>
              <a:ext uri="{28A0092B-C50C-407E-A947-70E740481C1C}">
                <a14:useLocalDpi xmlns:a14="http://schemas.microsoft.com/office/drawing/2010/main" val="0"/>
              </a:ext>
            </a:extLst>
          </a:blip>
          <a:srcRect l="2155" r="688"/>
          <a:stretch/>
        </p:blipFill>
        <p:spPr>
          <a:xfrm>
            <a:off x="3454400" y="2887124"/>
            <a:ext cx="2235200" cy="2152279"/>
          </a:xfrm>
        </p:spPr>
      </p:pic>
      <p:sp>
        <p:nvSpPr>
          <p:cNvPr id="5" name="Oval 4"/>
          <p:cNvSpPr/>
          <p:nvPr/>
        </p:nvSpPr>
        <p:spPr>
          <a:xfrm>
            <a:off x="3019425" y="2723056"/>
            <a:ext cx="3105150" cy="2645923"/>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720850" y="2341024"/>
            <a:ext cx="5702300" cy="3346894"/>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27112" y="2226725"/>
            <a:ext cx="8689776" cy="3741808"/>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803650" y="3539062"/>
            <a:ext cx="1536700" cy="338554"/>
          </a:xfrm>
          <a:prstGeom prst="rect">
            <a:avLst/>
          </a:prstGeom>
          <a:noFill/>
        </p:spPr>
        <p:txBody>
          <a:bodyPr wrap="square" rtlCol="0">
            <a:spAutoFit/>
          </a:bodyPr>
          <a:lstStyle/>
          <a:p>
            <a:pPr algn="ctr"/>
            <a:r>
              <a:rPr lang="en-US" sz="1600" b="1" dirty="0" smtClean="0">
                <a:solidFill>
                  <a:srgbClr val="FF0000"/>
                </a:solidFill>
              </a:rPr>
              <a:t>BIOLOGICAL </a:t>
            </a:r>
            <a:endParaRPr lang="en-US" sz="1600" b="1" dirty="0">
              <a:solidFill>
                <a:srgbClr val="FF0000"/>
              </a:solidFill>
            </a:endParaRPr>
          </a:p>
        </p:txBody>
      </p:sp>
      <p:sp>
        <p:nvSpPr>
          <p:cNvPr id="10" name="TextBox 9"/>
          <p:cNvSpPr txBox="1"/>
          <p:nvPr/>
        </p:nvSpPr>
        <p:spPr>
          <a:xfrm>
            <a:off x="5086350" y="4067196"/>
            <a:ext cx="1054100" cy="369332"/>
          </a:xfrm>
          <a:prstGeom prst="rect">
            <a:avLst/>
          </a:prstGeom>
          <a:noFill/>
        </p:spPr>
        <p:txBody>
          <a:bodyPr wrap="square" rtlCol="0">
            <a:spAutoFit/>
          </a:bodyPr>
          <a:lstStyle/>
          <a:p>
            <a:pPr algn="ctr"/>
            <a:r>
              <a:rPr lang="en-US" b="1" dirty="0" smtClean="0">
                <a:solidFill>
                  <a:srgbClr val="FF0000"/>
                </a:solidFill>
              </a:rPr>
              <a:t>FAMILY </a:t>
            </a:r>
            <a:endParaRPr lang="en-US" b="1" dirty="0">
              <a:solidFill>
                <a:srgbClr val="FF0000"/>
              </a:solidFill>
            </a:endParaRPr>
          </a:p>
        </p:txBody>
      </p:sp>
      <p:sp>
        <p:nvSpPr>
          <p:cNvPr id="11" name="TextBox 10"/>
          <p:cNvSpPr txBox="1"/>
          <p:nvPr/>
        </p:nvSpPr>
        <p:spPr>
          <a:xfrm>
            <a:off x="5760513" y="4544589"/>
            <a:ext cx="1533525" cy="338554"/>
          </a:xfrm>
          <a:prstGeom prst="rect">
            <a:avLst/>
          </a:prstGeom>
          <a:noFill/>
        </p:spPr>
        <p:txBody>
          <a:bodyPr wrap="square" rtlCol="0">
            <a:spAutoFit/>
          </a:bodyPr>
          <a:lstStyle/>
          <a:p>
            <a:pPr algn="ctr"/>
            <a:r>
              <a:rPr lang="en-US" sz="1600" b="1" dirty="0" smtClean="0">
                <a:solidFill>
                  <a:srgbClr val="FF0000"/>
                </a:solidFill>
              </a:rPr>
              <a:t>COMMUNITY</a:t>
            </a:r>
            <a:endParaRPr lang="en-US" sz="1600" b="1" dirty="0">
              <a:solidFill>
                <a:srgbClr val="FF0000"/>
              </a:solidFill>
            </a:endParaRPr>
          </a:p>
        </p:txBody>
      </p:sp>
      <p:sp>
        <p:nvSpPr>
          <p:cNvPr id="12" name="TextBox 11"/>
          <p:cNvSpPr txBox="1"/>
          <p:nvPr/>
        </p:nvSpPr>
        <p:spPr>
          <a:xfrm>
            <a:off x="7289797" y="3542787"/>
            <a:ext cx="1691084" cy="877163"/>
          </a:xfrm>
          <a:prstGeom prst="rect">
            <a:avLst/>
          </a:prstGeom>
          <a:noFill/>
        </p:spPr>
        <p:txBody>
          <a:bodyPr wrap="square" rtlCol="0">
            <a:spAutoFit/>
          </a:bodyPr>
          <a:lstStyle/>
          <a:p>
            <a:pPr algn="ctr"/>
            <a:r>
              <a:rPr lang="en-US" sz="1700" b="1" dirty="0" smtClean="0">
                <a:solidFill>
                  <a:srgbClr val="FF0000"/>
                </a:solidFill>
              </a:rPr>
              <a:t>POLITICS, ECONOMY ENVIRONMENT</a:t>
            </a:r>
            <a:endParaRPr lang="en-US" sz="1700" b="1" dirty="0">
              <a:solidFill>
                <a:srgbClr val="FF0000"/>
              </a:solidFill>
            </a:endParaRPr>
          </a:p>
        </p:txBody>
      </p:sp>
      <p:sp>
        <p:nvSpPr>
          <p:cNvPr id="13" name="TextBox 12"/>
          <p:cNvSpPr txBox="1"/>
          <p:nvPr/>
        </p:nvSpPr>
        <p:spPr>
          <a:xfrm>
            <a:off x="3803650" y="1659502"/>
            <a:ext cx="1536700" cy="553998"/>
          </a:xfrm>
          <a:prstGeom prst="rect">
            <a:avLst/>
          </a:prstGeom>
          <a:noFill/>
        </p:spPr>
        <p:txBody>
          <a:bodyPr wrap="square" rtlCol="0">
            <a:spAutoFit/>
          </a:bodyPr>
          <a:lstStyle/>
          <a:p>
            <a:pPr algn="ctr"/>
            <a:r>
              <a:rPr lang="en-US" sz="3000" b="1" dirty="0" smtClean="0">
                <a:solidFill>
                  <a:srgbClr val="008000"/>
                </a:solidFill>
              </a:rPr>
              <a:t>RISK </a:t>
            </a:r>
            <a:endParaRPr lang="en-US" sz="3000" b="1" dirty="0">
              <a:solidFill>
                <a:srgbClr val="008000"/>
              </a:solidFill>
            </a:endParaRPr>
          </a:p>
        </p:txBody>
      </p:sp>
      <p:sp>
        <p:nvSpPr>
          <p:cNvPr id="14" name="TextBox 13"/>
          <p:cNvSpPr txBox="1"/>
          <p:nvPr/>
        </p:nvSpPr>
        <p:spPr>
          <a:xfrm>
            <a:off x="3135313" y="5960487"/>
            <a:ext cx="2873375" cy="553998"/>
          </a:xfrm>
          <a:prstGeom prst="rect">
            <a:avLst/>
          </a:prstGeom>
          <a:noFill/>
        </p:spPr>
        <p:txBody>
          <a:bodyPr wrap="square" rtlCol="0">
            <a:spAutoFit/>
          </a:bodyPr>
          <a:lstStyle/>
          <a:p>
            <a:pPr algn="ctr"/>
            <a:r>
              <a:rPr lang="en-US" sz="3000" b="1" dirty="0" smtClean="0">
                <a:solidFill>
                  <a:srgbClr val="008000"/>
                </a:solidFill>
              </a:rPr>
              <a:t>PROTECTIVE</a:t>
            </a:r>
            <a:endParaRPr lang="en-US" sz="3000" b="1" dirty="0">
              <a:solidFill>
                <a:srgbClr val="008000"/>
              </a:solidFill>
            </a:endParaRPr>
          </a:p>
        </p:txBody>
      </p:sp>
      <p:cxnSp>
        <p:nvCxnSpPr>
          <p:cNvPr id="6" name="Straight Connector 5"/>
          <p:cNvCxnSpPr>
            <a:stCxn id="8" idx="2"/>
          </p:cNvCxnSpPr>
          <p:nvPr/>
        </p:nvCxnSpPr>
        <p:spPr>
          <a:xfrm flipV="1">
            <a:off x="227112" y="4067196"/>
            <a:ext cx="8753769" cy="30433"/>
          </a:xfrm>
          <a:prstGeom prst="line">
            <a:avLst/>
          </a:prstGeom>
          <a:ln>
            <a:solidFill>
              <a:srgbClr val="00800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4587067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81000" y="711724"/>
            <a:ext cx="8229600" cy="526574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a:lstStyle>
          <a:p>
            <a:pPr>
              <a:lnSpc>
                <a:spcPct val="110000"/>
              </a:lnSpc>
              <a:spcBef>
                <a:spcPts val="300"/>
              </a:spcBef>
              <a:buFont typeface="Wingdings" charset="2"/>
              <a:buChar char="§"/>
              <a:defRPr/>
            </a:pPr>
            <a:r>
              <a:rPr lang="en-GB" sz="3000" dirty="0">
                <a:solidFill>
                  <a:srgbClr val="FF0000"/>
                </a:solidFill>
                <a:ea typeface="ヒラギノ角ゴ Pro W3" charset="0"/>
                <a:cs typeface="Corbel"/>
              </a:rPr>
              <a:t>Protective factors </a:t>
            </a:r>
            <a:r>
              <a:rPr lang="en-GB" sz="3000" dirty="0" smtClean="0">
                <a:ea typeface="ヒラギノ角ゴ Pro W3" charset="0"/>
                <a:cs typeface="Corbel"/>
              </a:rPr>
              <a:t>psychological </a:t>
            </a:r>
            <a:r>
              <a:rPr lang="en-GB" sz="3000" dirty="0">
                <a:ea typeface="ヒラギノ角ゴ Pro W3" charset="0"/>
                <a:cs typeface="Corbel"/>
              </a:rPr>
              <a:t>or social factors that protect children </a:t>
            </a:r>
            <a:r>
              <a:rPr lang="en-GB" sz="3000" dirty="0" smtClean="0">
                <a:ea typeface="ヒラギノ角ゴ Pro W3" charset="0"/>
                <a:cs typeface="Corbel"/>
              </a:rPr>
              <a:t>from </a:t>
            </a:r>
            <a:r>
              <a:rPr lang="en-GB" sz="3000" dirty="0">
                <a:ea typeface="ヒラギノ角ゴ Pro W3" charset="0"/>
                <a:cs typeface="Corbel"/>
              </a:rPr>
              <a:t>harm</a:t>
            </a:r>
          </a:p>
          <a:p>
            <a:pPr marL="0" indent="0">
              <a:lnSpc>
                <a:spcPct val="110000"/>
              </a:lnSpc>
              <a:spcBef>
                <a:spcPts val="300"/>
              </a:spcBef>
              <a:buNone/>
              <a:defRPr/>
            </a:pPr>
            <a:endParaRPr lang="en-GB" sz="400" dirty="0" smtClean="0">
              <a:solidFill>
                <a:srgbClr val="FF0000"/>
              </a:solidFill>
              <a:latin typeface="Corbel"/>
              <a:ea typeface="ヒラギノ角ゴ Pro W3" charset="0"/>
              <a:cs typeface="Corbel"/>
            </a:endParaRPr>
          </a:p>
          <a:p>
            <a:pPr>
              <a:lnSpc>
                <a:spcPct val="110000"/>
              </a:lnSpc>
              <a:spcBef>
                <a:spcPts val="300"/>
              </a:spcBef>
              <a:buFont typeface="Wingdings" charset="2"/>
              <a:buChar char="§"/>
              <a:defRPr/>
            </a:pPr>
            <a:r>
              <a:rPr lang="en-GB" sz="3000" dirty="0" smtClean="0">
                <a:solidFill>
                  <a:srgbClr val="FF0000"/>
                </a:solidFill>
                <a:latin typeface="Corbel"/>
                <a:ea typeface="ヒラギノ角ゴ Pro W3" charset="0"/>
                <a:cs typeface="Corbel"/>
              </a:rPr>
              <a:t>Risk factors </a:t>
            </a:r>
            <a:r>
              <a:rPr lang="en-GB" sz="3000" dirty="0" smtClean="0">
                <a:latin typeface="Corbel"/>
                <a:ea typeface="ヒラギノ角ゴ Pro W3" charset="0"/>
                <a:cs typeface="Corbel"/>
              </a:rPr>
              <a:t>are elements that increase the </a:t>
            </a:r>
            <a:r>
              <a:rPr lang="en-GB" sz="3000" dirty="0" smtClean="0">
                <a:latin typeface="Corbel"/>
                <a:ea typeface="ヒラギノ角ゴ Pro W3" charset="0"/>
                <a:cs typeface="Corbel"/>
              </a:rPr>
              <a:t>chance </a:t>
            </a:r>
            <a:r>
              <a:rPr lang="en-GB" sz="3000" dirty="0" smtClean="0">
                <a:latin typeface="Corbel"/>
                <a:ea typeface="ヒラギノ角ゴ Pro W3" charset="0"/>
                <a:cs typeface="Corbel"/>
              </a:rPr>
              <a:t>of psychosocial problems</a:t>
            </a:r>
            <a:endParaRPr lang="en-GB" sz="3000" dirty="0" smtClean="0">
              <a:solidFill>
                <a:schemeClr val="bg1"/>
              </a:solidFill>
              <a:latin typeface="Corbel"/>
              <a:ea typeface="ヒラギノ角ゴ Pro W3" charset="0"/>
              <a:cs typeface="Corbel"/>
            </a:endParaRPr>
          </a:p>
          <a:p>
            <a:pPr marL="0" indent="0">
              <a:lnSpc>
                <a:spcPct val="110000"/>
              </a:lnSpc>
              <a:spcBef>
                <a:spcPts val="300"/>
              </a:spcBef>
              <a:buNone/>
              <a:defRPr/>
            </a:pPr>
            <a:endParaRPr lang="en-GB" sz="400" dirty="0" smtClean="0">
              <a:solidFill>
                <a:srgbClr val="FF0000"/>
              </a:solidFill>
              <a:latin typeface="Corbel"/>
              <a:ea typeface="ヒラギノ角ゴ Pro W3" charset="0"/>
              <a:cs typeface="Corbel"/>
            </a:endParaRPr>
          </a:p>
          <a:p>
            <a:pPr>
              <a:lnSpc>
                <a:spcPct val="110000"/>
              </a:lnSpc>
              <a:spcBef>
                <a:spcPts val="300"/>
              </a:spcBef>
              <a:buFont typeface="Wingdings" charset="2"/>
              <a:buChar char="§"/>
              <a:defRPr/>
            </a:pPr>
            <a:r>
              <a:rPr lang="en-GB" sz="3000" dirty="0" smtClean="0">
                <a:solidFill>
                  <a:srgbClr val="FF0000"/>
                </a:solidFill>
                <a:latin typeface="Corbel"/>
                <a:ea typeface="ヒラギノ角ゴ Pro W3" charset="0"/>
                <a:cs typeface="Corbel"/>
              </a:rPr>
              <a:t>Resilience</a:t>
            </a:r>
            <a:r>
              <a:rPr lang="en-GB" sz="3000" dirty="0" smtClean="0">
                <a:latin typeface="Corbel"/>
                <a:ea typeface="ヒラギノ角ゴ Pro W3" charset="0"/>
                <a:cs typeface="Corbel"/>
              </a:rPr>
              <a:t> a person´s ability to overcome difficulties and adapt to change</a:t>
            </a:r>
          </a:p>
          <a:p>
            <a:pPr>
              <a:lnSpc>
                <a:spcPct val="110000"/>
              </a:lnSpc>
              <a:spcBef>
                <a:spcPts val="300"/>
              </a:spcBef>
              <a:buFont typeface="Wingdings" charset="2"/>
              <a:buChar char="§"/>
              <a:defRPr/>
            </a:pPr>
            <a:endParaRPr lang="en-GB" sz="400" dirty="0" smtClean="0">
              <a:solidFill>
                <a:srgbClr val="FF0000"/>
              </a:solidFill>
              <a:latin typeface="Corbel"/>
              <a:ea typeface="ヒラギノ角ゴ Pro W3" charset="0"/>
              <a:cs typeface="Corbel"/>
            </a:endParaRPr>
          </a:p>
          <a:p>
            <a:pPr>
              <a:lnSpc>
                <a:spcPct val="110000"/>
              </a:lnSpc>
              <a:spcBef>
                <a:spcPts val="300"/>
              </a:spcBef>
              <a:buFont typeface="Wingdings" charset="2"/>
              <a:buChar char="§"/>
              <a:defRPr/>
            </a:pPr>
            <a:r>
              <a:rPr lang="en-GB" sz="3000" dirty="0" smtClean="0">
                <a:solidFill>
                  <a:srgbClr val="FF0000"/>
                </a:solidFill>
                <a:latin typeface="Corbel"/>
                <a:ea typeface="ヒラギノ角ゴ Pro W3" charset="0"/>
                <a:cs typeface="Corbel"/>
              </a:rPr>
              <a:t>Coping strategies </a:t>
            </a:r>
            <a:r>
              <a:rPr lang="en-GB" sz="3000" dirty="0" smtClean="0">
                <a:latin typeface="Corbel"/>
                <a:ea typeface="ヒラギノ角ゴ Pro W3" charset="0"/>
                <a:cs typeface="Corbel"/>
              </a:rPr>
              <a:t>refer to specific efforts - behavioural &amp; psychological - people use to tolerate or minimise stressful or difficult events</a:t>
            </a:r>
          </a:p>
        </p:txBody>
      </p:sp>
    </p:spTree>
    <p:extLst>
      <p:ext uri="{BB962C8B-B14F-4D97-AF65-F5344CB8AC3E}">
        <p14:creationId xmlns:p14="http://schemas.microsoft.com/office/powerpoint/2010/main" val="227718317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Impact of emergencies on </a:t>
            </a:r>
            <a:r>
              <a:rPr lang="en-GB" dirty="0"/>
              <a:t>communities &amp; </a:t>
            </a:r>
            <a:r>
              <a:rPr lang="en-GB" dirty="0" smtClean="0"/>
              <a:t>children</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922246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objectives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By the end of the session participants will </a:t>
            </a:r>
            <a:r>
              <a:rPr lang="en-US" dirty="0" smtClean="0"/>
              <a:t>… </a:t>
            </a:r>
          </a:p>
          <a:p>
            <a:r>
              <a:rPr lang="en-US" dirty="0" smtClean="0"/>
              <a:t>Know the </a:t>
            </a:r>
            <a:r>
              <a:rPr lang="en-US" dirty="0" smtClean="0"/>
              <a:t>3 principles </a:t>
            </a:r>
            <a:r>
              <a:rPr lang="en-US" dirty="0" smtClean="0"/>
              <a:t>of child development </a:t>
            </a:r>
            <a:r>
              <a:rPr lang="en-US" dirty="0" smtClean="0"/>
              <a:t>key to our work in CF Spaces</a:t>
            </a:r>
            <a:endParaRPr lang="en-US" dirty="0" smtClean="0"/>
          </a:p>
          <a:p>
            <a:r>
              <a:rPr lang="en-US" dirty="0" smtClean="0"/>
              <a:t>Be able to identify the four levels of factors effecting a child’s development</a:t>
            </a:r>
          </a:p>
          <a:p>
            <a:r>
              <a:rPr lang="en-US" dirty="0" err="1" smtClean="0"/>
              <a:t>Recognise</a:t>
            </a:r>
            <a:r>
              <a:rPr lang="en-US" dirty="0" smtClean="0"/>
              <a:t> some of the effects of emergencies on communities and children </a:t>
            </a:r>
          </a:p>
          <a:p>
            <a:endParaRPr lang="en-US" dirty="0" smtClean="0"/>
          </a:p>
          <a:p>
            <a:endParaRPr lang="en-US" dirty="0"/>
          </a:p>
        </p:txBody>
      </p:sp>
    </p:spTree>
    <p:extLst>
      <p:ext uri="{BB962C8B-B14F-4D97-AF65-F5344CB8AC3E}">
        <p14:creationId xmlns:p14="http://schemas.microsoft.com/office/powerpoint/2010/main" val="3345412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1625" y="95250"/>
            <a:ext cx="8385175" cy="1371600"/>
          </a:xfrm>
        </p:spPr>
        <p:txBody>
          <a:bodyPr vert="horz" lIns="91440" tIns="45720" rIns="91440" bIns="45720" rtlCol="0" anchor="b" anchorCtr="0">
            <a:normAutofit/>
          </a:bodyPr>
          <a:lstStyle/>
          <a:p>
            <a:pPr>
              <a:lnSpc>
                <a:spcPct val="100000"/>
              </a:lnSpc>
              <a:spcBef>
                <a:spcPts val="300"/>
              </a:spcBef>
            </a:pPr>
            <a:r>
              <a:rPr lang="en-GB" b="1" noProof="0" dirty="0" smtClean="0"/>
              <a:t>Impact of emergencies on the community - negative</a:t>
            </a:r>
            <a:endParaRPr lang="en-GB" b="1" noProof="0" dirty="0"/>
          </a:p>
        </p:txBody>
      </p:sp>
      <p:sp>
        <p:nvSpPr>
          <p:cNvPr id="4" name="Rectangle 3"/>
          <p:cNvSpPr>
            <a:spLocks noGrp="1" noChangeArrowheads="1"/>
          </p:cNvSpPr>
          <p:nvPr>
            <p:ph idx="1"/>
          </p:nvPr>
        </p:nvSpPr>
        <p:spPr>
          <a:xfrm>
            <a:off x="304800" y="1891768"/>
            <a:ext cx="8382000" cy="4297362"/>
          </a:xfrm>
        </p:spPr>
        <p:txBody>
          <a:bodyPr vert="horz" lIns="91440" tIns="45720" rIns="91440" bIns="45720" rtlCol="0">
            <a:normAutofit/>
          </a:bodyPr>
          <a:lstStyle/>
          <a:p>
            <a:pPr>
              <a:lnSpc>
                <a:spcPct val="110000"/>
              </a:lnSpc>
              <a:spcBef>
                <a:spcPts val="300"/>
              </a:spcBef>
              <a:buFont typeface="Wingdings" charset="2"/>
              <a:buChar char="§"/>
            </a:pPr>
            <a:r>
              <a:rPr lang="en-GB" sz="3000" dirty="0" smtClean="0"/>
              <a:t>Communities become separated due to displacement</a:t>
            </a:r>
          </a:p>
          <a:p>
            <a:pPr>
              <a:lnSpc>
                <a:spcPct val="110000"/>
              </a:lnSpc>
              <a:spcBef>
                <a:spcPts val="300"/>
              </a:spcBef>
              <a:buFont typeface="Wingdings" charset="2"/>
              <a:buChar char="§"/>
            </a:pPr>
            <a:r>
              <a:rPr lang="en-GB" sz="3000" dirty="0" smtClean="0"/>
              <a:t>Traditional support network &amp; coping mechanisms can be temporarily dysfunctional</a:t>
            </a:r>
          </a:p>
          <a:p>
            <a:pPr>
              <a:lnSpc>
                <a:spcPct val="110000"/>
              </a:lnSpc>
              <a:spcBef>
                <a:spcPts val="300"/>
              </a:spcBef>
              <a:buFont typeface="Wingdings" charset="2"/>
              <a:buChar char="§"/>
            </a:pPr>
            <a:r>
              <a:rPr lang="en-GB" sz="3000" dirty="0" smtClean="0"/>
              <a:t>Segregation &amp; inequality can be exacerbated during emergencies </a:t>
            </a:r>
          </a:p>
          <a:p>
            <a:pPr>
              <a:lnSpc>
                <a:spcPct val="110000"/>
              </a:lnSpc>
              <a:spcBef>
                <a:spcPts val="300"/>
              </a:spcBef>
              <a:buFont typeface="Wingdings" charset="2"/>
              <a:buChar char="§"/>
            </a:pPr>
            <a:r>
              <a:rPr lang="en-GB" sz="3000" dirty="0" smtClean="0"/>
              <a:t>Services </a:t>
            </a:r>
            <a:r>
              <a:rPr lang="en-GB" sz="3000" dirty="0" smtClean="0"/>
              <a:t>&amp; activities </a:t>
            </a:r>
            <a:r>
              <a:rPr lang="en-GB" sz="3000" dirty="0" smtClean="0"/>
              <a:t>temporarily stopped </a:t>
            </a:r>
            <a:r>
              <a:rPr lang="en-GB" sz="3000" dirty="0" smtClean="0"/>
              <a:t>– including schools</a:t>
            </a:r>
            <a:endParaRPr lang="en-GB" sz="3000" dirty="0" smtClean="0"/>
          </a:p>
          <a:p>
            <a:pPr>
              <a:lnSpc>
                <a:spcPct val="90000"/>
              </a:lnSpc>
              <a:spcBef>
                <a:spcPts val="300"/>
              </a:spcBef>
              <a:buFont typeface="Wingdings" charset="2"/>
              <a:buChar char="§"/>
            </a:pPr>
            <a:endParaRPr lang="en-GB" sz="3000" dirty="0" smtClean="0"/>
          </a:p>
          <a:p>
            <a:pPr>
              <a:lnSpc>
                <a:spcPct val="100000"/>
              </a:lnSpc>
              <a:spcBef>
                <a:spcPts val="300"/>
              </a:spcBef>
            </a:pPr>
            <a:endParaRPr lang="en-GB" noProof="0" dirty="0" smtClean="0"/>
          </a:p>
          <a:p>
            <a:pPr>
              <a:lnSpc>
                <a:spcPct val="100000"/>
              </a:lnSpc>
              <a:spcBef>
                <a:spcPts val="300"/>
              </a:spcBef>
            </a:pPr>
            <a:endParaRPr lang="en-GB" noProof="0" dirty="0"/>
          </a:p>
        </p:txBody>
      </p:sp>
    </p:spTree>
    <p:custDataLst>
      <p:tags r:id="rId1"/>
    </p:custDataLst>
    <p:extLst>
      <p:ext uri="{BB962C8B-B14F-4D97-AF65-F5344CB8AC3E}">
        <p14:creationId xmlns:p14="http://schemas.microsoft.com/office/powerpoint/2010/main" val="3587130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29004" y="274290"/>
            <a:ext cx="8686800" cy="1219200"/>
          </a:xfrm>
        </p:spPr>
        <p:txBody>
          <a:bodyPr vert="horz" lIns="91440" tIns="45720" rIns="91440" bIns="45720" rtlCol="0" anchor="b" anchorCtr="0">
            <a:noAutofit/>
          </a:bodyPr>
          <a:lstStyle/>
          <a:p>
            <a:pPr>
              <a:spcBef>
                <a:spcPts val="300"/>
              </a:spcBef>
            </a:pPr>
            <a:r>
              <a:rPr lang="en-GB" b="1" dirty="0"/>
              <a:t>Impact of emergencies on the </a:t>
            </a:r>
            <a:r>
              <a:rPr lang="en-GB" b="1" dirty="0" smtClean="0"/>
              <a:t>community - positive</a:t>
            </a:r>
            <a:endParaRPr lang="en-GB" b="1" dirty="0"/>
          </a:p>
        </p:txBody>
      </p:sp>
      <p:sp>
        <p:nvSpPr>
          <p:cNvPr id="4" name="Rectangle 3"/>
          <p:cNvSpPr>
            <a:spLocks noGrp="1" noChangeArrowheads="1"/>
          </p:cNvSpPr>
          <p:nvPr>
            <p:ph idx="1"/>
          </p:nvPr>
        </p:nvSpPr>
        <p:spPr>
          <a:xfrm>
            <a:off x="304800" y="1871138"/>
            <a:ext cx="8382000" cy="5562600"/>
          </a:xfrm>
        </p:spPr>
        <p:txBody>
          <a:bodyPr vert="horz" lIns="91440" tIns="45720" rIns="91440" bIns="45720" rtlCol="0">
            <a:normAutofit/>
          </a:bodyPr>
          <a:lstStyle/>
          <a:p>
            <a:pPr>
              <a:lnSpc>
                <a:spcPct val="90000"/>
              </a:lnSpc>
              <a:spcBef>
                <a:spcPts val="300"/>
              </a:spcBef>
            </a:pPr>
            <a:r>
              <a:rPr lang="en-GB" sz="3400" dirty="0"/>
              <a:t>Even during &amp; after an emergency, people have remarkable coping capacities:</a:t>
            </a:r>
          </a:p>
          <a:p>
            <a:pPr lvl="1">
              <a:lnSpc>
                <a:spcPct val="80000"/>
              </a:lnSpc>
              <a:spcBef>
                <a:spcPts val="300"/>
              </a:spcBef>
            </a:pPr>
            <a:r>
              <a:rPr lang="en-GB" sz="3000" dirty="0"/>
              <a:t>Community structures can reappear or new ones emerge </a:t>
            </a:r>
            <a:endParaRPr lang="en-GB" sz="3000" dirty="0" smtClean="0"/>
          </a:p>
          <a:p>
            <a:pPr lvl="1">
              <a:lnSpc>
                <a:spcPct val="80000"/>
              </a:lnSpc>
              <a:spcBef>
                <a:spcPts val="300"/>
              </a:spcBef>
            </a:pPr>
            <a:r>
              <a:rPr lang="en-GB" sz="3000" dirty="0" smtClean="0"/>
              <a:t>Care </a:t>
            </a:r>
            <a:r>
              <a:rPr lang="en-GB" sz="3000" dirty="0"/>
              <a:t>&amp; protection of children can mobilise </a:t>
            </a:r>
            <a:r>
              <a:rPr lang="en-GB" sz="3000" dirty="0" smtClean="0"/>
              <a:t>community </a:t>
            </a:r>
            <a:endParaRPr lang="en-GB" sz="3000" dirty="0"/>
          </a:p>
          <a:p>
            <a:pPr lvl="1">
              <a:lnSpc>
                <a:spcPct val="80000"/>
              </a:lnSpc>
              <a:spcBef>
                <a:spcPts val="300"/>
              </a:spcBef>
            </a:pPr>
            <a:r>
              <a:rPr lang="en-GB" sz="3000" dirty="0"/>
              <a:t>Can be opportunities for positive change – build back better </a:t>
            </a:r>
          </a:p>
          <a:p>
            <a:pPr lvl="1">
              <a:lnSpc>
                <a:spcPct val="80000"/>
              </a:lnSpc>
              <a:spcBef>
                <a:spcPts val="300"/>
              </a:spcBef>
            </a:pPr>
            <a:r>
              <a:rPr lang="en-GB" sz="3000" dirty="0"/>
              <a:t>Can lead to increased awareness </a:t>
            </a:r>
            <a:r>
              <a:rPr lang="en-GB" sz="3000" dirty="0" smtClean="0"/>
              <a:t>&amp; </a:t>
            </a:r>
            <a:r>
              <a:rPr lang="en-GB" sz="3000" dirty="0"/>
              <a:t>knowledge</a:t>
            </a:r>
          </a:p>
          <a:p>
            <a:pPr>
              <a:lnSpc>
                <a:spcPct val="90000"/>
              </a:lnSpc>
              <a:spcBef>
                <a:spcPts val="300"/>
              </a:spcBef>
            </a:pPr>
            <a:endParaRPr lang="en-GB" sz="3400" dirty="0"/>
          </a:p>
        </p:txBody>
      </p:sp>
    </p:spTree>
    <p:custDataLst>
      <p:tags r:id="rId1"/>
    </p:custDataLst>
    <p:extLst>
      <p:ext uri="{BB962C8B-B14F-4D97-AF65-F5344CB8AC3E}">
        <p14:creationId xmlns:p14="http://schemas.microsoft.com/office/powerpoint/2010/main" val="471450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381000" y="1892300"/>
            <a:ext cx="8382000" cy="4572000"/>
          </a:xfrm>
        </p:spPr>
        <p:txBody>
          <a:bodyPr>
            <a:normAutofit/>
          </a:bodyPr>
          <a:lstStyle/>
          <a:p>
            <a:pPr>
              <a:lnSpc>
                <a:spcPct val="90000"/>
              </a:lnSpc>
              <a:spcBef>
                <a:spcPts val="300"/>
              </a:spcBef>
              <a:spcAft>
                <a:spcPct val="10000"/>
              </a:spcAft>
              <a:buFont typeface="Wingdings" charset="2"/>
              <a:buChar char="§"/>
            </a:pPr>
            <a:r>
              <a:rPr lang="en-GB" sz="3000" dirty="0"/>
              <a:t>Exacerbate existing child protection problems such as child </a:t>
            </a:r>
            <a:r>
              <a:rPr lang="en-GB" sz="3000" dirty="0" smtClean="0"/>
              <a:t>labour</a:t>
            </a:r>
            <a:r>
              <a:rPr lang="en-GB" sz="3000" dirty="0"/>
              <a:t>, access to justice, trafficking, violence in educational settings etc.</a:t>
            </a:r>
          </a:p>
          <a:p>
            <a:pPr>
              <a:lnSpc>
                <a:spcPct val="90000"/>
              </a:lnSpc>
              <a:spcBef>
                <a:spcPts val="300"/>
              </a:spcBef>
              <a:spcAft>
                <a:spcPct val="10000"/>
              </a:spcAft>
              <a:buFont typeface="Wingdings" charset="2"/>
              <a:buChar char="§"/>
            </a:pPr>
            <a:r>
              <a:rPr lang="en-GB" sz="3000" dirty="0"/>
              <a:t>Undermine protection mechanisms such as family or community protection, legal protection, social services, social </a:t>
            </a:r>
            <a:r>
              <a:rPr lang="en-GB" sz="3000" dirty="0" smtClean="0"/>
              <a:t>norms</a:t>
            </a:r>
          </a:p>
          <a:p>
            <a:pPr>
              <a:lnSpc>
                <a:spcPct val="90000"/>
              </a:lnSpc>
              <a:spcBef>
                <a:spcPts val="300"/>
              </a:spcBef>
              <a:spcAft>
                <a:spcPct val="10000"/>
              </a:spcAft>
            </a:pPr>
            <a:r>
              <a:rPr lang="en-GB" dirty="0" smtClean="0"/>
              <a:t>Can </a:t>
            </a:r>
            <a:r>
              <a:rPr lang="en-GB" dirty="0" smtClean="0"/>
              <a:t>create </a:t>
            </a:r>
            <a:r>
              <a:rPr lang="en-GB" dirty="0" smtClean="0"/>
              <a:t>new </a:t>
            </a:r>
            <a:r>
              <a:rPr lang="en-GB" dirty="0" smtClean="0"/>
              <a:t>risks </a:t>
            </a:r>
            <a:r>
              <a:rPr lang="en-GB" dirty="0"/>
              <a:t>of child protection </a:t>
            </a:r>
            <a:r>
              <a:rPr lang="en-GB" dirty="0" smtClean="0"/>
              <a:t>concern arising </a:t>
            </a:r>
            <a:endParaRPr lang="en-GB" sz="3000" dirty="0"/>
          </a:p>
        </p:txBody>
      </p:sp>
      <p:sp>
        <p:nvSpPr>
          <p:cNvPr id="6" name="Title 1"/>
          <p:cNvSpPr>
            <a:spLocks noGrp="1"/>
          </p:cNvSpPr>
          <p:nvPr>
            <p:ph type="title"/>
          </p:nvPr>
        </p:nvSpPr>
        <p:spPr/>
        <p:txBody>
          <a:bodyPr vert="horz" lIns="91440" tIns="45720" rIns="91440" bIns="45720" rtlCol="0" anchor="b" anchorCtr="0">
            <a:normAutofit/>
          </a:bodyPr>
          <a:lstStyle/>
          <a:p>
            <a:pPr>
              <a:spcBef>
                <a:spcPts val="300"/>
              </a:spcBef>
            </a:pPr>
            <a:r>
              <a:rPr lang="en-GB" b="1" dirty="0" smtClean="0"/>
              <a:t>Impact of emergencies on children</a:t>
            </a:r>
            <a:endParaRPr lang="en-GB" b="1" dirty="0"/>
          </a:p>
        </p:txBody>
      </p:sp>
    </p:spTree>
    <p:extLst>
      <p:ext uri="{BB962C8B-B14F-4D97-AF65-F5344CB8AC3E}">
        <p14:creationId xmlns:p14="http://schemas.microsoft.com/office/powerpoint/2010/main" val="207991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fontScale="90000"/>
          </a:bodyPr>
          <a:lstStyle/>
          <a:p>
            <a:pPr>
              <a:spcBef>
                <a:spcPts val="300"/>
              </a:spcBef>
            </a:pPr>
            <a:r>
              <a:rPr lang="en-GB" dirty="0"/>
              <a:t>The impact of emergencies on children and families</a:t>
            </a:r>
            <a:endParaRPr lang="en-US" dirty="0"/>
          </a:p>
        </p:txBody>
      </p:sp>
      <p:sp>
        <p:nvSpPr>
          <p:cNvPr id="3" name="Content Placeholder 2"/>
          <p:cNvSpPr>
            <a:spLocks noGrp="1"/>
          </p:cNvSpPr>
          <p:nvPr>
            <p:ph idx="1"/>
          </p:nvPr>
        </p:nvSpPr>
        <p:spPr/>
        <p:txBody>
          <a:bodyPr/>
          <a:lstStyle/>
          <a:p>
            <a:pPr marL="342900" lvl="4" indent="-342900">
              <a:lnSpc>
                <a:spcPct val="90000"/>
              </a:lnSpc>
              <a:spcBef>
                <a:spcPts val="300"/>
              </a:spcBef>
              <a:spcAft>
                <a:spcPct val="10000"/>
              </a:spcAft>
              <a:buFont typeface="Wingdings" charset="2"/>
              <a:buChar char="§"/>
            </a:pPr>
            <a:r>
              <a:rPr lang="en-GB" sz="3000" dirty="0"/>
              <a:t>Emergencies expose children to multiple risks that threaten their </a:t>
            </a:r>
            <a:r>
              <a:rPr lang="en-GB" sz="3000" dirty="0" smtClean="0"/>
              <a:t>development</a:t>
            </a:r>
            <a:endParaRPr lang="en-GB" sz="3000" dirty="0"/>
          </a:p>
          <a:p>
            <a:pPr marL="342900" lvl="4" indent="-342900">
              <a:lnSpc>
                <a:spcPct val="90000"/>
              </a:lnSpc>
              <a:spcBef>
                <a:spcPts val="300"/>
              </a:spcBef>
              <a:spcAft>
                <a:spcPct val="10000"/>
              </a:spcAft>
              <a:buFont typeface="Wingdings" charset="2"/>
              <a:buChar char="§"/>
            </a:pPr>
            <a:r>
              <a:rPr lang="en-GB" sz="3000" dirty="0"/>
              <a:t>Reactions of children in emergencies </a:t>
            </a:r>
            <a:r>
              <a:rPr lang="en-GB" sz="3000" dirty="0" smtClean="0"/>
              <a:t>varies </a:t>
            </a:r>
            <a:r>
              <a:rPr lang="en-GB" sz="3000" dirty="0"/>
              <a:t>depending on </a:t>
            </a:r>
            <a:r>
              <a:rPr lang="en-GB" sz="3000" dirty="0" smtClean="0"/>
              <a:t>age, gender, ability, </a:t>
            </a:r>
            <a:r>
              <a:rPr lang="en-GB" sz="3000" dirty="0" err="1" smtClean="0"/>
              <a:t>etc</a:t>
            </a:r>
            <a:endParaRPr lang="en-GB" sz="3000" dirty="0"/>
          </a:p>
          <a:p>
            <a:pPr marL="342900" lvl="4" indent="-342900">
              <a:lnSpc>
                <a:spcPct val="90000"/>
              </a:lnSpc>
              <a:spcBef>
                <a:spcPts val="300"/>
              </a:spcBef>
              <a:spcAft>
                <a:spcPct val="10000"/>
              </a:spcAft>
              <a:buFont typeface="Wingdings" charset="2"/>
              <a:buChar char="§"/>
            </a:pPr>
            <a:r>
              <a:rPr lang="en-GB" sz="3000" dirty="0"/>
              <a:t>Emergencies impact on such processes as children’s development of trust, competence </a:t>
            </a:r>
            <a:r>
              <a:rPr lang="en-GB" sz="3000" dirty="0" smtClean="0"/>
              <a:t>&amp; identity</a:t>
            </a:r>
            <a:endParaRPr lang="en-GB" sz="3000" dirty="0"/>
          </a:p>
          <a:p>
            <a:endParaRPr lang="en-US" dirty="0"/>
          </a:p>
        </p:txBody>
      </p:sp>
    </p:spTree>
    <p:extLst>
      <p:ext uri="{BB962C8B-B14F-4D97-AF65-F5344CB8AC3E}">
        <p14:creationId xmlns:p14="http://schemas.microsoft.com/office/powerpoint/2010/main" val="258401761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emergencies on child development</a:t>
            </a:r>
            <a:endParaRPr lang="en-US" dirty="0"/>
          </a:p>
        </p:txBody>
      </p:sp>
      <p:sp>
        <p:nvSpPr>
          <p:cNvPr id="3" name="Content Placeholder 2"/>
          <p:cNvSpPr>
            <a:spLocks noGrp="1"/>
          </p:cNvSpPr>
          <p:nvPr>
            <p:ph idx="1"/>
          </p:nvPr>
        </p:nvSpPr>
        <p:spPr/>
        <p:txBody>
          <a:bodyPr>
            <a:noAutofit/>
          </a:bodyPr>
          <a:lstStyle/>
          <a:p>
            <a:pPr>
              <a:spcBef>
                <a:spcPts val="800"/>
              </a:spcBef>
            </a:pPr>
            <a:r>
              <a:rPr lang="en-US" dirty="0"/>
              <a:t>Early experiences influence </a:t>
            </a:r>
            <a:r>
              <a:rPr lang="en-US" dirty="0" smtClean="0"/>
              <a:t>developing </a:t>
            </a:r>
            <a:r>
              <a:rPr lang="en-US" dirty="0"/>
              <a:t>brain</a:t>
            </a:r>
          </a:p>
          <a:p>
            <a:pPr>
              <a:spcBef>
                <a:spcPts val="800"/>
              </a:spcBef>
            </a:pPr>
            <a:r>
              <a:rPr lang="en-US" dirty="0"/>
              <a:t>Chronic stress </a:t>
            </a:r>
            <a:r>
              <a:rPr lang="en-US" dirty="0" smtClean="0"/>
              <a:t>can be toxic </a:t>
            </a:r>
            <a:r>
              <a:rPr lang="en-US" dirty="0"/>
              <a:t>to </a:t>
            </a:r>
            <a:r>
              <a:rPr lang="en-US" dirty="0" smtClean="0"/>
              <a:t>developing brains</a:t>
            </a:r>
            <a:endParaRPr lang="en-US" dirty="0"/>
          </a:p>
          <a:p>
            <a:pPr>
              <a:spcBef>
                <a:spcPts val="800"/>
              </a:spcBef>
            </a:pPr>
            <a:r>
              <a:rPr lang="en-US" dirty="0" smtClean="0"/>
              <a:t>Significant early </a:t>
            </a:r>
            <a:r>
              <a:rPr lang="en-US" dirty="0"/>
              <a:t>adversity can lead to lifelong physical &amp; mental </a:t>
            </a:r>
            <a:r>
              <a:rPr lang="en-US" dirty="0" smtClean="0"/>
              <a:t>health </a:t>
            </a:r>
            <a:r>
              <a:rPr lang="en-US" dirty="0" smtClean="0"/>
              <a:t>problems</a:t>
            </a:r>
          </a:p>
          <a:p>
            <a:pPr>
              <a:spcBef>
                <a:spcPts val="800"/>
              </a:spcBef>
            </a:pPr>
            <a:r>
              <a:rPr lang="en-US" dirty="0" err="1" smtClean="0"/>
              <a:t>Behavioural</a:t>
            </a:r>
            <a:r>
              <a:rPr lang="en-US" dirty="0" smtClean="0"/>
              <a:t> change exposing children to health hazards</a:t>
            </a:r>
            <a:endParaRPr lang="en-US" dirty="0"/>
          </a:p>
        </p:txBody>
      </p:sp>
    </p:spTree>
    <p:extLst>
      <p:ext uri="{BB962C8B-B14F-4D97-AF65-F5344CB8AC3E}">
        <p14:creationId xmlns:p14="http://schemas.microsoft.com/office/powerpoint/2010/main" val="2749274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to address adversity</a:t>
            </a:r>
            <a:endParaRPr lang="en-US" dirty="0"/>
          </a:p>
        </p:txBody>
      </p:sp>
      <p:sp>
        <p:nvSpPr>
          <p:cNvPr id="3" name="Content Placeholder 2"/>
          <p:cNvSpPr>
            <a:spLocks noGrp="1"/>
          </p:cNvSpPr>
          <p:nvPr>
            <p:ph idx="1"/>
          </p:nvPr>
        </p:nvSpPr>
        <p:spPr/>
        <p:txBody>
          <a:bodyPr>
            <a:normAutofit/>
          </a:bodyPr>
          <a:lstStyle/>
          <a:p>
            <a:pPr>
              <a:lnSpc>
                <a:spcPct val="120000"/>
              </a:lnSpc>
              <a:spcBef>
                <a:spcPts val="800"/>
              </a:spcBef>
            </a:pPr>
            <a:r>
              <a:rPr lang="en-US" dirty="0"/>
              <a:t>Early intervention can prevent consequences of early adversity </a:t>
            </a:r>
            <a:r>
              <a:rPr lang="en-US" dirty="0" smtClean="0"/>
              <a:t>– </a:t>
            </a:r>
          </a:p>
          <a:p>
            <a:pPr lvl="1">
              <a:lnSpc>
                <a:spcPct val="120000"/>
              </a:lnSpc>
              <a:spcBef>
                <a:spcPts val="800"/>
              </a:spcBef>
            </a:pPr>
            <a:r>
              <a:rPr lang="en-US" dirty="0"/>
              <a:t>A</a:t>
            </a:r>
            <a:r>
              <a:rPr lang="en-US" dirty="0" smtClean="0"/>
              <a:t>s quickly as possible </a:t>
            </a:r>
          </a:p>
          <a:p>
            <a:pPr lvl="1">
              <a:lnSpc>
                <a:spcPct val="120000"/>
              </a:lnSpc>
              <a:spcBef>
                <a:spcPts val="800"/>
              </a:spcBef>
            </a:pPr>
            <a:r>
              <a:rPr lang="en-US" dirty="0" smtClean="0"/>
              <a:t>Work with youngest children</a:t>
            </a:r>
            <a:endParaRPr lang="en-US" dirty="0"/>
          </a:p>
          <a:p>
            <a:pPr>
              <a:lnSpc>
                <a:spcPct val="120000"/>
              </a:lnSpc>
              <a:spcBef>
                <a:spcPts val="800"/>
              </a:spcBef>
            </a:pPr>
            <a:r>
              <a:rPr lang="en-US" dirty="0"/>
              <a:t>Stable caring relationships </a:t>
            </a:r>
            <a:r>
              <a:rPr lang="en-US" dirty="0" smtClean="0"/>
              <a:t>are essential </a:t>
            </a:r>
            <a:r>
              <a:rPr lang="en-US" dirty="0"/>
              <a:t>for health development</a:t>
            </a:r>
          </a:p>
          <a:p>
            <a:endParaRPr lang="en-US" dirty="0"/>
          </a:p>
        </p:txBody>
      </p:sp>
    </p:spTree>
    <p:extLst>
      <p:ext uri="{BB962C8B-B14F-4D97-AF65-F5344CB8AC3E}">
        <p14:creationId xmlns:p14="http://schemas.microsoft.com/office/powerpoint/2010/main" val="1446123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389468" y="4563546"/>
            <a:ext cx="8156448" cy="820272"/>
          </a:xfrm>
        </p:spPr>
        <p:txBody>
          <a:bodyPr>
            <a:noAutofit/>
          </a:bodyPr>
          <a:lstStyle/>
          <a:p>
            <a:r>
              <a:rPr lang="en-GB" sz="3600" dirty="0">
                <a:solidFill>
                  <a:schemeClr val="accent1"/>
                </a:solidFill>
                <a:latin typeface="+mj-lt"/>
                <a:ea typeface="+mj-ea"/>
                <a:cs typeface="+mj-cs"/>
              </a:rPr>
              <a:t>What impact do </a:t>
            </a:r>
            <a:r>
              <a:rPr lang="en-GB" sz="3600" dirty="0" smtClean="0">
                <a:solidFill>
                  <a:schemeClr val="accent1"/>
                </a:solidFill>
                <a:latin typeface="+mj-lt"/>
                <a:ea typeface="+mj-ea"/>
                <a:cs typeface="+mj-cs"/>
              </a:rPr>
              <a:t>emergencies have </a:t>
            </a:r>
            <a:r>
              <a:rPr lang="en-GB" sz="3600" dirty="0">
                <a:solidFill>
                  <a:schemeClr val="accent1"/>
                </a:solidFill>
                <a:latin typeface="+mj-lt"/>
                <a:ea typeface="+mj-ea"/>
                <a:cs typeface="+mj-cs"/>
              </a:rPr>
              <a:t>on children at different stages of development?</a:t>
            </a:r>
          </a:p>
        </p:txBody>
      </p:sp>
      <p:pic>
        <p:nvPicPr>
          <p:cNvPr id="5" name="Picture Placeholder 4" descr="Young girls learning to Sew. Koranic School, egypt, Jan 1982.jpg"/>
          <p:cNvPicPr>
            <a:picLocks noGrp="1" noChangeAspect="1"/>
          </p:cNvPicPr>
          <p:nvPr>
            <p:ph type="pic" idx="1"/>
          </p:nvPr>
        </p:nvPicPr>
        <p:blipFill>
          <a:blip r:embed="rId3">
            <a:extLst>
              <a:ext uri="{28A0092B-C50C-407E-A947-70E740481C1C}">
                <a14:useLocalDpi xmlns:a14="http://schemas.microsoft.com/office/drawing/2010/main" val="0"/>
              </a:ext>
            </a:extLst>
          </a:blip>
          <a:srcRect t="14179" b="14179"/>
          <a:stretch>
            <a:fillRect/>
          </a:stretch>
        </p:blipFill>
        <p:spPr/>
      </p:pic>
    </p:spTree>
    <p:extLst>
      <p:ext uri="{BB962C8B-B14F-4D97-AF65-F5344CB8AC3E}">
        <p14:creationId xmlns:p14="http://schemas.microsoft.com/office/powerpoint/2010/main" val="115798928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03619592"/>
              </p:ext>
            </p:extLst>
          </p:nvPr>
        </p:nvGraphicFramePr>
        <p:xfrm>
          <a:off x="338666" y="914396"/>
          <a:ext cx="8430674" cy="5071134"/>
        </p:xfrm>
        <a:graphic>
          <a:graphicData uri="http://schemas.openxmlformats.org/drawingml/2006/table">
            <a:tbl>
              <a:tblPr firstRow="1" bandRow="1">
                <a:tableStyleId>{5C22544A-7EE6-4342-B048-85BDC9FD1C3A}</a:tableStyleId>
              </a:tblPr>
              <a:tblGrid>
                <a:gridCol w="4064001"/>
                <a:gridCol w="897466"/>
                <a:gridCol w="863600"/>
                <a:gridCol w="863600"/>
                <a:gridCol w="931334"/>
                <a:gridCol w="810673"/>
              </a:tblGrid>
              <a:tr h="878787">
                <a:tc>
                  <a:txBody>
                    <a:bodyPr/>
                    <a:lstStyle/>
                    <a:p>
                      <a:pPr algn="ctr"/>
                      <a:r>
                        <a:rPr lang="en-US" sz="1800" b="1" kern="1200" dirty="0" smtClean="0">
                          <a:solidFill>
                            <a:schemeClr val="lt1"/>
                          </a:solidFill>
                          <a:latin typeface="+mn-lt"/>
                          <a:ea typeface="+mn-ea"/>
                          <a:cs typeface="+mn-cs"/>
                        </a:rPr>
                        <a:t>Age of child</a:t>
                      </a:r>
                      <a:endParaRPr lang="en-US" sz="1800" b="1" kern="1200" dirty="0">
                        <a:solidFill>
                          <a:schemeClr val="lt1"/>
                        </a:solidFill>
                        <a:latin typeface="+mn-lt"/>
                        <a:ea typeface="+mn-ea"/>
                        <a:cs typeface="+mn-cs"/>
                      </a:endParaRPr>
                    </a:p>
                  </a:txBody>
                  <a:tcPr anchor="ctr">
                    <a:lnL w="19050" cap="flat" cmpd="sng" algn="ctr">
                      <a:solidFill>
                        <a:srgbClr val="FF7F01"/>
                      </a:solidFill>
                      <a:prstDash val="solid"/>
                      <a:round/>
                      <a:headEnd type="none" w="med" len="med"/>
                      <a:tailEnd type="none" w="med" len="med"/>
                    </a:lnL>
                    <a:lnT w="19050" cap="flat" cmpd="sng" algn="ctr">
                      <a:solidFill>
                        <a:srgbClr val="FF7F01"/>
                      </a:solidFill>
                      <a:prstDash val="solid"/>
                      <a:round/>
                      <a:headEnd type="none" w="med" len="med"/>
                      <a:tailEnd type="none" w="med" len="med"/>
                    </a:lnT>
                  </a:tcPr>
                </a:tc>
                <a:tc>
                  <a:txBody>
                    <a:bodyPr/>
                    <a:lstStyle/>
                    <a:p>
                      <a:pPr algn="ctr"/>
                      <a:r>
                        <a:rPr lang="en-US" sz="1800" b="1" kern="1200" dirty="0" smtClean="0">
                          <a:solidFill>
                            <a:schemeClr val="lt1"/>
                          </a:solidFill>
                          <a:latin typeface="+mn-lt"/>
                          <a:ea typeface="+mn-ea"/>
                          <a:cs typeface="+mn-cs"/>
                        </a:rPr>
                        <a:t>6 </a:t>
                      </a:r>
                      <a:r>
                        <a:rPr lang="en-US" sz="1700" b="1" kern="1200" dirty="0" smtClean="0">
                          <a:solidFill>
                            <a:schemeClr val="lt1"/>
                          </a:solidFill>
                          <a:latin typeface="+mn-lt"/>
                          <a:ea typeface="+mn-ea"/>
                          <a:cs typeface="+mn-cs"/>
                        </a:rPr>
                        <a:t>months</a:t>
                      </a:r>
                      <a:endParaRPr lang="en-US" sz="1700" b="1" kern="1200" dirty="0">
                        <a:solidFill>
                          <a:schemeClr val="lt1"/>
                        </a:solidFill>
                        <a:latin typeface="+mn-lt"/>
                        <a:ea typeface="+mn-ea"/>
                        <a:cs typeface="+mn-cs"/>
                      </a:endParaRPr>
                    </a:p>
                  </a:txBody>
                  <a:tcPr anchor="ctr">
                    <a:lnT w="19050" cap="flat" cmpd="sng" algn="ctr">
                      <a:solidFill>
                        <a:srgbClr val="FF7F01"/>
                      </a:solidFill>
                      <a:prstDash val="solid"/>
                      <a:round/>
                      <a:headEnd type="none" w="med" len="med"/>
                      <a:tailEnd type="none" w="med" len="med"/>
                    </a:lnT>
                  </a:tcPr>
                </a:tc>
                <a:tc>
                  <a:txBody>
                    <a:bodyPr/>
                    <a:lstStyle/>
                    <a:p>
                      <a:pPr algn="ctr"/>
                      <a:r>
                        <a:rPr lang="en-US" dirty="0" smtClean="0"/>
                        <a:t>4 </a:t>
                      </a:r>
                    </a:p>
                    <a:p>
                      <a:pPr algn="ctr"/>
                      <a:r>
                        <a:rPr lang="en-US" dirty="0" smtClean="0"/>
                        <a:t>years </a:t>
                      </a:r>
                      <a:endParaRPr lang="en-US" dirty="0"/>
                    </a:p>
                  </a:txBody>
                  <a:tcPr anchor="ctr">
                    <a:lnT w="19050" cap="flat" cmpd="sng" algn="ctr">
                      <a:solidFill>
                        <a:srgbClr val="FF7F01"/>
                      </a:solidFill>
                      <a:prstDash val="solid"/>
                      <a:round/>
                      <a:headEnd type="none" w="med" len="med"/>
                      <a:tailEnd type="none" w="med" len="med"/>
                    </a:lnT>
                  </a:tcPr>
                </a:tc>
                <a:tc>
                  <a:txBody>
                    <a:bodyPr/>
                    <a:lstStyle/>
                    <a:p>
                      <a:pPr algn="ctr"/>
                      <a:r>
                        <a:rPr lang="en-US" dirty="0" smtClean="0"/>
                        <a:t>11 years</a:t>
                      </a:r>
                      <a:endParaRPr lang="en-US" dirty="0"/>
                    </a:p>
                  </a:txBody>
                  <a:tcPr anchor="ctr">
                    <a:lnT w="19050" cap="flat" cmpd="sng" algn="ctr">
                      <a:solidFill>
                        <a:srgbClr val="FF7F01"/>
                      </a:solidFill>
                      <a:prstDash val="solid"/>
                      <a:round/>
                      <a:headEnd type="none" w="med" len="med"/>
                      <a:tailEnd type="none" w="med" len="med"/>
                    </a:lnT>
                  </a:tcPr>
                </a:tc>
                <a:tc>
                  <a:txBody>
                    <a:bodyPr/>
                    <a:lstStyle/>
                    <a:p>
                      <a:pPr algn="ctr"/>
                      <a:r>
                        <a:rPr lang="en-US" dirty="0" smtClean="0"/>
                        <a:t>15 years</a:t>
                      </a:r>
                      <a:endParaRPr lang="en-US" dirty="0"/>
                    </a:p>
                  </a:txBody>
                  <a:tcPr anchor="ctr">
                    <a:lnT w="19050" cap="flat" cmpd="sng" algn="ctr">
                      <a:solidFill>
                        <a:srgbClr val="FF7F01"/>
                      </a:solidFill>
                      <a:prstDash val="solid"/>
                      <a:round/>
                      <a:headEnd type="none" w="med" len="med"/>
                      <a:tailEnd type="none" w="med" len="med"/>
                    </a:lnT>
                  </a:tcPr>
                </a:tc>
                <a:tc>
                  <a:txBody>
                    <a:bodyPr/>
                    <a:lstStyle/>
                    <a:p>
                      <a:pPr algn="ctr"/>
                      <a:r>
                        <a:rPr lang="en-US" dirty="0" smtClean="0"/>
                        <a:t>17 years</a:t>
                      </a:r>
                      <a:endParaRPr lang="en-US" dirty="0"/>
                    </a:p>
                  </a:txBody>
                  <a:tcPr anchor="ctr">
                    <a:lnR w="19050" cap="flat" cmpd="sng" algn="ctr">
                      <a:solidFill>
                        <a:srgbClr val="FF7F01"/>
                      </a:solidFill>
                      <a:prstDash val="solid"/>
                      <a:round/>
                      <a:headEnd type="none" w="med" len="med"/>
                      <a:tailEnd type="none" w="med" len="med"/>
                    </a:lnR>
                    <a:lnT w="19050" cap="flat" cmpd="sng" algn="ctr">
                      <a:solidFill>
                        <a:srgbClr val="FF7F01"/>
                      </a:solidFill>
                      <a:prstDash val="solid"/>
                      <a:round/>
                      <a:headEnd type="none" w="med" len="med"/>
                      <a:tailEnd type="none" w="med" len="med"/>
                    </a:lnT>
                  </a:tcPr>
                </a:tc>
              </a:tr>
              <a:tr h="641909">
                <a:tc>
                  <a:txBody>
                    <a:bodyPr/>
                    <a:lstStyle/>
                    <a:p>
                      <a:r>
                        <a:rPr lang="en-US" sz="2000" b="0" kern="1200" dirty="0" smtClean="0">
                          <a:solidFill>
                            <a:schemeClr val="tx1"/>
                          </a:solidFill>
                          <a:latin typeface="+mn-lt"/>
                          <a:ea typeface="+mn-ea"/>
                          <a:cs typeface="+mn-cs"/>
                        </a:rPr>
                        <a:t>What do children of this age </a:t>
                      </a:r>
                      <a:r>
                        <a:rPr lang="en-US" sz="2000" b="0" u="sng" kern="1200" dirty="0" smtClean="0">
                          <a:solidFill>
                            <a:schemeClr val="tx1"/>
                          </a:solidFill>
                          <a:latin typeface="+mn-lt"/>
                          <a:ea typeface="+mn-ea"/>
                          <a:cs typeface="+mn-cs"/>
                        </a:rPr>
                        <a:t>need</a:t>
                      </a:r>
                      <a:r>
                        <a:rPr lang="en-US" sz="2000" b="0" kern="1200" dirty="0" smtClean="0">
                          <a:solidFill>
                            <a:schemeClr val="tx1"/>
                          </a:solidFill>
                          <a:latin typeface="+mn-lt"/>
                          <a:ea typeface="+mn-ea"/>
                          <a:cs typeface="+mn-cs"/>
                        </a:rPr>
                        <a:t> to survive &amp;</a:t>
                      </a:r>
                      <a:r>
                        <a:rPr lang="en-US" sz="2000" b="0" kern="1200" baseline="0" dirty="0" smtClean="0">
                          <a:solidFill>
                            <a:schemeClr val="tx1"/>
                          </a:solidFill>
                          <a:latin typeface="+mn-lt"/>
                          <a:ea typeface="+mn-ea"/>
                          <a:cs typeface="+mn-cs"/>
                        </a:rPr>
                        <a:t> develop?</a:t>
                      </a:r>
                      <a:endParaRPr lang="en-US" sz="2000" b="0" kern="1200" dirty="0">
                        <a:solidFill>
                          <a:schemeClr val="tx1"/>
                        </a:solidFill>
                        <a:latin typeface="+mn-lt"/>
                        <a:ea typeface="+mn-ea"/>
                        <a:cs typeface="+mn-cs"/>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lnR w="19050" cap="flat" cmpd="sng" algn="ctr">
                      <a:solidFill>
                        <a:srgbClr val="FF7F01"/>
                      </a:solidFill>
                      <a:prstDash val="solid"/>
                      <a:round/>
                      <a:headEnd type="none" w="med" len="med"/>
                      <a:tailEnd type="none" w="med" len="med"/>
                    </a:lnR>
                  </a:tcPr>
                </a:tc>
              </a:tr>
              <a:tr h="641909">
                <a:tc>
                  <a:txBody>
                    <a:bodyPr/>
                    <a:lstStyle/>
                    <a:p>
                      <a:r>
                        <a:rPr lang="en-US" sz="2000" dirty="0" smtClean="0"/>
                        <a:t>What is the impact of an emergency</a:t>
                      </a:r>
                      <a:r>
                        <a:rPr lang="en-US" sz="2000" baseline="0" dirty="0" smtClean="0"/>
                        <a:t> on children this age? </a:t>
                      </a:r>
                      <a:endParaRPr lang="en-US" sz="2000" dirty="0"/>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lnR w="19050" cap="flat" cmpd="sng" algn="ctr">
                      <a:solidFill>
                        <a:srgbClr val="FF7F01"/>
                      </a:solidFill>
                      <a:prstDash val="solid"/>
                      <a:round/>
                      <a:headEnd type="none" w="med" len="med"/>
                      <a:tailEnd type="none" w="med" len="med"/>
                    </a:lnR>
                  </a:tcPr>
                </a:tc>
              </a:tr>
              <a:tr h="641909">
                <a:tc>
                  <a:txBody>
                    <a:bodyPr/>
                    <a:lstStyle/>
                    <a:p>
                      <a:r>
                        <a:rPr lang="en-US" sz="2000" dirty="0" smtClean="0"/>
                        <a:t>What developmental processes might be </a:t>
                      </a:r>
                      <a:r>
                        <a:rPr lang="en-US" sz="2000" kern="1200" dirty="0" smtClean="0">
                          <a:solidFill>
                            <a:schemeClr val="dk1"/>
                          </a:solidFill>
                          <a:latin typeface="+mn-lt"/>
                          <a:ea typeface="+mn-ea"/>
                          <a:cs typeface="+mn-cs"/>
                        </a:rPr>
                        <a:t>interrupted</a:t>
                      </a:r>
                      <a:r>
                        <a:rPr lang="en-US" sz="2000" dirty="0" smtClean="0"/>
                        <a:t>? </a:t>
                      </a:r>
                      <a:endParaRPr lang="en-US" sz="2000" dirty="0"/>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lnR w="19050" cap="flat" cmpd="sng" algn="ctr">
                      <a:solidFill>
                        <a:srgbClr val="FF7F01"/>
                      </a:solidFill>
                      <a:prstDash val="solid"/>
                      <a:round/>
                      <a:headEnd type="none" w="med" len="med"/>
                      <a:tailEnd type="none" w="med" len="med"/>
                    </a:lnR>
                  </a:tcPr>
                </a:tc>
              </a:tr>
              <a:tr h="641909">
                <a:tc>
                  <a:txBody>
                    <a:bodyPr/>
                    <a:lstStyle/>
                    <a:p>
                      <a:r>
                        <a:rPr lang="en-US" sz="2000" dirty="0" smtClean="0"/>
                        <a:t>What risk factors exist?</a:t>
                      </a:r>
                      <a:r>
                        <a:rPr lang="en-US" sz="2000" baseline="0" dirty="0" smtClean="0"/>
                        <a:t> </a:t>
                      </a:r>
                      <a:endParaRPr lang="en-US" sz="2000" dirty="0"/>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lnR w="19050" cap="flat" cmpd="sng" algn="ctr">
                      <a:solidFill>
                        <a:srgbClr val="FF7F01"/>
                      </a:solidFill>
                      <a:prstDash val="solid"/>
                      <a:round/>
                      <a:headEnd type="none" w="med" len="med"/>
                      <a:tailEnd type="none" w="med" len="med"/>
                    </a:lnR>
                  </a:tcPr>
                </a:tc>
              </a:tr>
              <a:tr h="641909">
                <a:tc>
                  <a:txBody>
                    <a:bodyPr/>
                    <a:lstStyle/>
                    <a:p>
                      <a:r>
                        <a:rPr lang="en-US" sz="2000" dirty="0" smtClean="0"/>
                        <a:t>What forms of resilience exist? </a:t>
                      </a:r>
                      <a:endParaRPr lang="en-US" sz="2000" dirty="0"/>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lnR w="19050" cap="flat" cmpd="sng" algn="ctr">
                      <a:solidFill>
                        <a:srgbClr val="FF7F01"/>
                      </a:solidFill>
                      <a:prstDash val="solid"/>
                      <a:round/>
                      <a:headEnd type="none" w="med" len="med"/>
                      <a:tailEnd type="none" w="med" len="med"/>
                    </a:lnR>
                  </a:tcPr>
                </a:tc>
              </a:tr>
              <a:tr h="805409">
                <a:tc>
                  <a:txBody>
                    <a:bodyPr/>
                    <a:lstStyle/>
                    <a:p>
                      <a:r>
                        <a:rPr lang="en-US" sz="2000" dirty="0" smtClean="0"/>
                        <a:t>How can activities in a CF Space or Adolescent Friendly Space help? </a:t>
                      </a:r>
                      <a:endParaRPr lang="en-US" sz="2000" dirty="0"/>
                    </a:p>
                  </a:txBody>
                  <a:tcPr>
                    <a:lnL w="19050" cap="flat" cmpd="sng" algn="ctr">
                      <a:solidFill>
                        <a:srgbClr val="FF7F01"/>
                      </a:solidFill>
                      <a:prstDash val="solid"/>
                      <a:round/>
                      <a:headEnd type="none" w="med" len="med"/>
                      <a:tailEnd type="none" w="med" len="med"/>
                    </a:lnL>
                    <a:lnB w="19050" cap="flat" cmpd="sng" algn="ctr">
                      <a:solidFill>
                        <a:srgbClr val="FF7F01"/>
                      </a:solidFill>
                      <a:prstDash val="solid"/>
                      <a:round/>
                      <a:headEnd type="none" w="med" len="med"/>
                      <a:tailEnd type="none" w="med" len="med"/>
                    </a:lnB>
                    <a:solidFill>
                      <a:srgbClr val="F1B015"/>
                    </a:solidFill>
                  </a:tcPr>
                </a:tc>
                <a:tc>
                  <a:txBody>
                    <a:bodyPr/>
                    <a:lstStyle/>
                    <a:p>
                      <a:pPr algn="ctr"/>
                      <a:endParaRPr lang="en-US" dirty="0"/>
                    </a:p>
                  </a:txBody>
                  <a:tcPr>
                    <a:lnB w="19050" cap="flat" cmpd="sng" algn="ctr">
                      <a:solidFill>
                        <a:srgbClr val="FF7F01"/>
                      </a:solidFill>
                      <a:prstDash val="solid"/>
                      <a:round/>
                      <a:headEnd type="none" w="med" len="med"/>
                      <a:tailEnd type="none" w="med" len="med"/>
                    </a:lnB>
                  </a:tcPr>
                </a:tc>
                <a:tc>
                  <a:txBody>
                    <a:bodyPr/>
                    <a:lstStyle/>
                    <a:p>
                      <a:pPr algn="ctr"/>
                      <a:endParaRPr lang="en-US" dirty="0"/>
                    </a:p>
                  </a:txBody>
                  <a:tcPr>
                    <a:lnB w="19050" cap="flat" cmpd="sng" algn="ctr">
                      <a:solidFill>
                        <a:srgbClr val="FF7F01"/>
                      </a:solidFill>
                      <a:prstDash val="solid"/>
                      <a:round/>
                      <a:headEnd type="none" w="med" len="med"/>
                      <a:tailEnd type="none" w="med" len="med"/>
                    </a:lnB>
                  </a:tcPr>
                </a:tc>
                <a:tc>
                  <a:txBody>
                    <a:bodyPr/>
                    <a:lstStyle/>
                    <a:p>
                      <a:pPr algn="ctr"/>
                      <a:endParaRPr lang="en-US" dirty="0"/>
                    </a:p>
                  </a:txBody>
                  <a:tcPr>
                    <a:lnB w="19050" cap="flat" cmpd="sng" algn="ctr">
                      <a:solidFill>
                        <a:srgbClr val="FF7F01"/>
                      </a:solidFill>
                      <a:prstDash val="solid"/>
                      <a:round/>
                      <a:headEnd type="none" w="med" len="med"/>
                      <a:tailEnd type="none" w="med" len="med"/>
                    </a:lnB>
                  </a:tcPr>
                </a:tc>
                <a:tc>
                  <a:txBody>
                    <a:bodyPr/>
                    <a:lstStyle/>
                    <a:p>
                      <a:pPr algn="ctr"/>
                      <a:endParaRPr lang="en-US" dirty="0"/>
                    </a:p>
                  </a:txBody>
                  <a:tcPr>
                    <a:lnB w="19050" cap="flat" cmpd="sng" algn="ctr">
                      <a:solidFill>
                        <a:srgbClr val="FF7F01"/>
                      </a:solidFill>
                      <a:prstDash val="solid"/>
                      <a:round/>
                      <a:headEnd type="none" w="med" len="med"/>
                      <a:tailEnd type="none" w="med" len="med"/>
                    </a:lnB>
                  </a:tcPr>
                </a:tc>
                <a:tc>
                  <a:txBody>
                    <a:bodyPr/>
                    <a:lstStyle/>
                    <a:p>
                      <a:pPr algn="ctr"/>
                      <a:endParaRPr lang="en-US" dirty="0"/>
                    </a:p>
                  </a:txBody>
                  <a:tcPr>
                    <a:lnR w="19050" cap="flat" cmpd="sng" algn="ctr">
                      <a:solidFill>
                        <a:srgbClr val="FF7F01"/>
                      </a:solidFill>
                      <a:prstDash val="solid"/>
                      <a:round/>
                      <a:headEnd type="none" w="med" len="med"/>
                      <a:tailEnd type="none" w="med" len="med"/>
                    </a:lnR>
                    <a:lnB w="19050" cap="flat" cmpd="sng" algn="ctr">
                      <a:solidFill>
                        <a:srgbClr val="FF7F0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42979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3700" y="342900"/>
            <a:ext cx="9144000" cy="1143000"/>
          </a:xfrm>
        </p:spPr>
        <p:txBody>
          <a:bodyPr vert="horz" lIns="91440" tIns="45720" rIns="91440" bIns="45720" rtlCol="0" anchor="b" anchorCtr="0">
            <a:normAutofit/>
          </a:bodyPr>
          <a:lstStyle/>
          <a:p>
            <a:pPr>
              <a:spcBef>
                <a:spcPts val="300"/>
              </a:spcBef>
            </a:pPr>
            <a:r>
              <a:rPr lang="en-GB" b="1" dirty="0" smtClean="0"/>
              <a:t>In summary</a:t>
            </a:r>
            <a:endParaRPr lang="en-GB" b="1" dirty="0"/>
          </a:p>
        </p:txBody>
      </p:sp>
      <p:sp>
        <p:nvSpPr>
          <p:cNvPr id="130051" name="Rectangle 3"/>
          <p:cNvSpPr>
            <a:spLocks noGrp="1" noChangeArrowheads="1"/>
          </p:cNvSpPr>
          <p:nvPr>
            <p:ph type="body" idx="1"/>
          </p:nvPr>
        </p:nvSpPr>
        <p:spPr>
          <a:xfrm>
            <a:off x="152400" y="1981200"/>
            <a:ext cx="8991600" cy="3962400"/>
          </a:xfrm>
        </p:spPr>
        <p:txBody>
          <a:bodyPr/>
          <a:lstStyle/>
          <a:p>
            <a:pPr marL="609600" indent="-609600" eaLnBrk="1" hangingPunct="1">
              <a:lnSpc>
                <a:spcPct val="80000"/>
              </a:lnSpc>
              <a:spcAft>
                <a:spcPct val="10000"/>
              </a:spcAft>
              <a:buFontTx/>
              <a:buNone/>
            </a:pPr>
            <a:r>
              <a:rPr lang="en-GB" sz="1600" smtClean="0">
                <a:latin typeface="Arial" charset="0"/>
              </a:rPr>
              <a:t>	</a:t>
            </a:r>
            <a:endParaRPr lang="en-GB" sz="800">
              <a:latin typeface="Arial" charset="0"/>
            </a:endParaRPr>
          </a:p>
        </p:txBody>
      </p:sp>
      <p:sp>
        <p:nvSpPr>
          <p:cNvPr id="4" name="Rectangle 3"/>
          <p:cNvSpPr txBox="1">
            <a:spLocks noChangeArrowheads="1"/>
          </p:cNvSpPr>
          <p:nvPr/>
        </p:nvSpPr>
        <p:spPr bwMode="auto">
          <a:xfrm>
            <a:off x="443022" y="1816965"/>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ts val="900"/>
              </a:spcBef>
              <a:buClr>
                <a:schemeClr val="accent1"/>
              </a:buClr>
              <a:buSzPct val="90000"/>
              <a:buFont typeface="Wingdings" charset="2"/>
              <a:buChar char="§"/>
            </a:pPr>
            <a:r>
              <a:rPr lang="en-US" sz="3200" dirty="0">
                <a:solidFill>
                  <a:schemeClr val="tx1">
                    <a:lumMod val="90000"/>
                    <a:lumOff val="10000"/>
                  </a:schemeClr>
                </a:solidFill>
                <a:latin typeface="+mn-lt"/>
                <a:ea typeface="+mn-ea"/>
                <a:cs typeface="+mn-cs"/>
              </a:rPr>
              <a:t>Emergencies undermine </a:t>
            </a:r>
            <a:r>
              <a:rPr lang="en-US" sz="3200" dirty="0" smtClean="0">
                <a:solidFill>
                  <a:schemeClr val="tx1">
                    <a:lumMod val="90000"/>
                    <a:lumOff val="10000"/>
                  </a:schemeClr>
                </a:solidFill>
                <a:latin typeface="+mn-lt"/>
                <a:ea typeface="+mn-ea"/>
                <a:cs typeface="+mn-cs"/>
              </a:rPr>
              <a:t>protection &amp; positive development of </a:t>
            </a:r>
            <a:r>
              <a:rPr lang="en-US" sz="3200" dirty="0">
                <a:solidFill>
                  <a:schemeClr val="tx1">
                    <a:lumMod val="90000"/>
                    <a:lumOff val="10000"/>
                  </a:schemeClr>
                </a:solidFill>
                <a:latin typeface="+mn-lt"/>
                <a:ea typeface="+mn-ea"/>
                <a:cs typeface="+mn-cs"/>
              </a:rPr>
              <a:t>children </a:t>
            </a:r>
            <a:r>
              <a:rPr lang="en-US" sz="3200" dirty="0" smtClean="0">
                <a:solidFill>
                  <a:schemeClr val="tx1">
                    <a:lumMod val="90000"/>
                    <a:lumOff val="10000"/>
                  </a:schemeClr>
                </a:solidFill>
                <a:latin typeface="+mn-lt"/>
                <a:ea typeface="+mn-ea"/>
                <a:cs typeface="+mn-cs"/>
              </a:rPr>
              <a:t>because:</a:t>
            </a:r>
            <a:endParaRPr lang="en-US" sz="3200" dirty="0">
              <a:solidFill>
                <a:schemeClr val="tx1">
                  <a:lumMod val="90000"/>
                  <a:lumOff val="10000"/>
                </a:schemeClr>
              </a:solidFill>
              <a:latin typeface="+mn-lt"/>
              <a:ea typeface="+mn-ea"/>
              <a:cs typeface="+mn-cs"/>
            </a:endParaRPr>
          </a:p>
          <a:p>
            <a:pPr marL="685800" lvl="1" indent="-336550" eaLnBrk="1" hangingPunct="1">
              <a:spcBef>
                <a:spcPts val="900"/>
              </a:spcBef>
              <a:buClr>
                <a:schemeClr val="accent1"/>
              </a:buClr>
              <a:buSzPct val="90000"/>
              <a:buFont typeface="Arial"/>
              <a:buChar char="•"/>
            </a:pPr>
            <a:r>
              <a:rPr lang="en-US" sz="3000" dirty="0">
                <a:solidFill>
                  <a:schemeClr val="tx1">
                    <a:lumMod val="90000"/>
                    <a:lumOff val="10000"/>
                  </a:schemeClr>
                </a:solidFill>
                <a:latin typeface="+mn-lt"/>
                <a:ea typeface="+mn-ea"/>
              </a:rPr>
              <a:t>Present new risks and threats</a:t>
            </a:r>
          </a:p>
          <a:p>
            <a:pPr marL="685800" lvl="1" indent="-336550" eaLnBrk="1" hangingPunct="1">
              <a:spcBef>
                <a:spcPts val="900"/>
              </a:spcBef>
              <a:buClr>
                <a:schemeClr val="accent1"/>
              </a:buClr>
              <a:buSzPct val="90000"/>
              <a:buFont typeface="Arial"/>
              <a:buChar char="•"/>
            </a:pPr>
            <a:r>
              <a:rPr lang="en-US" sz="3000" dirty="0">
                <a:solidFill>
                  <a:schemeClr val="tx1">
                    <a:lumMod val="90000"/>
                    <a:lumOff val="10000"/>
                  </a:schemeClr>
                </a:solidFill>
                <a:latin typeface="+mn-lt"/>
                <a:ea typeface="+mn-ea"/>
              </a:rPr>
              <a:t>Exacerbate existing risks and threats</a:t>
            </a:r>
          </a:p>
          <a:p>
            <a:pPr marL="685800" lvl="1" indent="-336550" eaLnBrk="1" hangingPunct="1">
              <a:spcBef>
                <a:spcPts val="900"/>
              </a:spcBef>
              <a:buClr>
                <a:schemeClr val="accent1"/>
              </a:buClr>
              <a:buSzPct val="90000"/>
              <a:buFont typeface="Arial"/>
              <a:buChar char="•"/>
            </a:pPr>
            <a:r>
              <a:rPr lang="en-US" sz="3000" dirty="0">
                <a:solidFill>
                  <a:schemeClr val="tx1">
                    <a:lumMod val="90000"/>
                    <a:lumOff val="10000"/>
                  </a:schemeClr>
                </a:solidFill>
                <a:latin typeface="+mn-lt"/>
                <a:ea typeface="+mn-ea"/>
              </a:rPr>
              <a:t>Undermine protection </a:t>
            </a:r>
            <a:r>
              <a:rPr lang="en-US" sz="3000" dirty="0" smtClean="0">
                <a:solidFill>
                  <a:schemeClr val="tx1">
                    <a:lumMod val="90000"/>
                    <a:lumOff val="10000"/>
                  </a:schemeClr>
                </a:solidFill>
                <a:latin typeface="+mn-lt"/>
                <a:ea typeface="+mn-ea"/>
              </a:rPr>
              <a:t>mechanisms</a:t>
            </a:r>
          </a:p>
          <a:p>
            <a:pPr marL="342900" lvl="1" indent="-342900" eaLnBrk="1" hangingPunct="1">
              <a:spcBef>
                <a:spcPts val="900"/>
              </a:spcBef>
              <a:buClr>
                <a:schemeClr val="accent1"/>
              </a:buClr>
              <a:buSzPct val="90000"/>
              <a:buFont typeface="Wingdings" charset="2"/>
              <a:buChar char="§"/>
            </a:pPr>
            <a:r>
              <a:rPr lang="en-US" sz="3200" dirty="0" smtClean="0">
                <a:solidFill>
                  <a:schemeClr val="tx1">
                    <a:lumMod val="90000"/>
                    <a:lumOff val="10000"/>
                  </a:schemeClr>
                </a:solidFill>
                <a:latin typeface="+mn-lt"/>
                <a:ea typeface="+mn-ea"/>
              </a:rPr>
              <a:t>Also if properly supported can present </a:t>
            </a:r>
            <a:r>
              <a:rPr lang="en-US" sz="3200" dirty="0">
                <a:solidFill>
                  <a:schemeClr val="tx1">
                    <a:lumMod val="90000"/>
                    <a:lumOff val="10000"/>
                  </a:schemeClr>
                </a:solidFill>
                <a:latin typeface="+mn-lt"/>
                <a:ea typeface="+mn-ea"/>
              </a:rPr>
              <a:t>opportunities to show strength </a:t>
            </a:r>
            <a:r>
              <a:rPr lang="en-US" sz="3200" dirty="0" smtClean="0">
                <a:solidFill>
                  <a:schemeClr val="tx1">
                    <a:lumMod val="90000"/>
                    <a:lumOff val="10000"/>
                  </a:schemeClr>
                </a:solidFill>
                <a:latin typeface="+mn-lt"/>
                <a:ea typeface="+mn-ea"/>
              </a:rPr>
              <a:t>&amp; resilience, learn &amp; grow</a:t>
            </a:r>
            <a:endParaRPr lang="en-US" sz="3200" dirty="0">
              <a:solidFill>
                <a:schemeClr val="tx1">
                  <a:lumMod val="90000"/>
                  <a:lumOff val="10000"/>
                </a:schemeClr>
              </a:solidFill>
              <a:latin typeface="+mn-lt"/>
              <a:ea typeface="+mn-ea"/>
            </a:endParaRPr>
          </a:p>
          <a:p>
            <a:pPr lvl="2">
              <a:spcBef>
                <a:spcPct val="50000"/>
              </a:spcBef>
            </a:pPr>
            <a:endParaRPr lang="en-US" sz="3200" b="1" i="1" u="sng" dirty="0">
              <a:cs typeface="Arial" charset="0"/>
            </a:endParaRPr>
          </a:p>
          <a:p>
            <a:pPr lvl="2">
              <a:spcBef>
                <a:spcPct val="50000"/>
              </a:spcBef>
            </a:pPr>
            <a:endParaRPr lang="en-US" sz="3200" b="1" i="1" u="sng" dirty="0">
              <a:cs typeface="Arial" charset="0"/>
            </a:endParaRPr>
          </a:p>
        </p:txBody>
      </p:sp>
    </p:spTree>
    <p:extLst>
      <p:ext uri="{BB962C8B-B14F-4D97-AF65-F5344CB8AC3E}">
        <p14:creationId xmlns:p14="http://schemas.microsoft.com/office/powerpoint/2010/main" val="417718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355600"/>
            <a:ext cx="9144000" cy="1143000"/>
          </a:xfrm>
        </p:spPr>
        <p:txBody>
          <a:bodyPr vert="horz" lIns="91440" tIns="45720" rIns="91440" bIns="45720" rtlCol="0" anchor="b" anchorCtr="0">
            <a:normAutofit/>
          </a:bodyPr>
          <a:lstStyle/>
          <a:p>
            <a:pPr>
              <a:spcBef>
                <a:spcPts val="300"/>
              </a:spcBef>
            </a:pPr>
            <a:r>
              <a:rPr lang="en-GB" b="1" smtClean="0"/>
              <a:t>In response, we must…</a:t>
            </a:r>
            <a:endParaRPr lang="en-GB" b="1" dirty="0"/>
          </a:p>
        </p:txBody>
      </p:sp>
      <p:sp>
        <p:nvSpPr>
          <p:cNvPr id="10243" name="Content Placeholder 1"/>
          <p:cNvSpPr>
            <a:spLocks noGrp="1"/>
          </p:cNvSpPr>
          <p:nvPr>
            <p:ph idx="1"/>
          </p:nvPr>
        </p:nvSpPr>
        <p:spPr>
          <a:xfrm>
            <a:off x="457200" y="1814635"/>
            <a:ext cx="8382000" cy="4525963"/>
          </a:xfrm>
        </p:spPr>
        <p:txBody>
          <a:bodyPr/>
          <a:lstStyle/>
          <a:p>
            <a:pPr>
              <a:lnSpc>
                <a:spcPct val="90000"/>
              </a:lnSpc>
              <a:spcBef>
                <a:spcPts val="300"/>
              </a:spcBef>
              <a:buFont typeface="Wingdings" charset="2"/>
              <a:buChar char="§"/>
            </a:pPr>
            <a:r>
              <a:rPr lang="en-GB" sz="2800" dirty="0" smtClean="0"/>
              <a:t>Prevent violence and/or reduce children</a:t>
            </a:r>
            <a:r>
              <a:rPr lang="en-GB" altLang="ja-JP" sz="2800" dirty="0" smtClean="0"/>
              <a:t>’s exposure</a:t>
            </a:r>
            <a:endParaRPr lang="en-GB" sz="2800" dirty="0" smtClean="0"/>
          </a:p>
          <a:p>
            <a:pPr>
              <a:lnSpc>
                <a:spcPct val="90000"/>
              </a:lnSpc>
              <a:spcBef>
                <a:spcPts val="300"/>
              </a:spcBef>
              <a:buFont typeface="Wingdings" charset="2"/>
              <a:buChar char="§"/>
            </a:pPr>
            <a:r>
              <a:rPr lang="en-GB" sz="2800" dirty="0" smtClean="0"/>
              <a:t>Restore &amp; strengthen protection mechanisms</a:t>
            </a:r>
          </a:p>
          <a:p>
            <a:pPr>
              <a:lnSpc>
                <a:spcPct val="90000"/>
              </a:lnSpc>
              <a:spcBef>
                <a:spcPts val="300"/>
              </a:spcBef>
              <a:buFont typeface="Wingdings" charset="2"/>
              <a:buChar char="§"/>
            </a:pPr>
            <a:r>
              <a:rPr lang="en-GB" sz="2800" dirty="0"/>
              <a:t>W</a:t>
            </a:r>
            <a:r>
              <a:rPr lang="en-GB" sz="2800" dirty="0" smtClean="0"/>
              <a:t>e offer supports &amp; work with community-, family- &amp; child-levels to ensure boys &amp; girls reach full potential</a:t>
            </a:r>
          </a:p>
          <a:p>
            <a:pPr>
              <a:lnSpc>
                <a:spcPct val="90000"/>
              </a:lnSpc>
              <a:spcBef>
                <a:spcPts val="300"/>
              </a:spcBef>
              <a:buFont typeface="Wingdings" charset="2"/>
              <a:buChar char="§"/>
            </a:pPr>
            <a:r>
              <a:rPr lang="en-GB" sz="2800" dirty="0" smtClean="0"/>
              <a:t>Work on the politics</a:t>
            </a:r>
            <a:r>
              <a:rPr lang="en-GB" sz="2800" dirty="0"/>
              <a:t>, economy, </a:t>
            </a:r>
            <a:r>
              <a:rPr lang="en-GB" sz="2800" dirty="0" smtClean="0"/>
              <a:t>environment </a:t>
            </a:r>
            <a:r>
              <a:rPr lang="en-GB" sz="2800" dirty="0"/>
              <a:t>sphere </a:t>
            </a:r>
            <a:r>
              <a:rPr lang="en-GB" sz="2800" dirty="0" smtClean="0"/>
              <a:t>is longer term, policy change work, done through advocacy </a:t>
            </a:r>
          </a:p>
          <a:p>
            <a:pPr>
              <a:lnSpc>
                <a:spcPct val="90000"/>
              </a:lnSpc>
              <a:spcBef>
                <a:spcPts val="300"/>
              </a:spcBef>
              <a:buFont typeface="Wingdings" charset="2"/>
              <a:buChar char="§"/>
            </a:pPr>
            <a:r>
              <a:rPr lang="en-GB" sz="2800" dirty="0" smtClean="0"/>
              <a:t>…. Some aspects of all these levels of work </a:t>
            </a:r>
            <a:r>
              <a:rPr lang="en-GB" sz="2800" dirty="0" smtClean="0"/>
              <a:t>are achieved </a:t>
            </a:r>
            <a:r>
              <a:rPr lang="en-GB" sz="2800" dirty="0" smtClean="0"/>
              <a:t>through Child Friendly Spaces</a:t>
            </a:r>
          </a:p>
          <a:p>
            <a:endParaRPr lang="en-GB" dirty="0">
              <a:latin typeface="Arial" charset="0"/>
            </a:endParaRPr>
          </a:p>
        </p:txBody>
      </p:sp>
    </p:spTree>
    <p:extLst>
      <p:ext uri="{BB962C8B-B14F-4D97-AF65-F5344CB8AC3E}">
        <p14:creationId xmlns:p14="http://schemas.microsoft.com/office/powerpoint/2010/main" val="3249300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613333"/>
            <a:ext cx="7583488" cy="847167"/>
          </a:xfrm>
        </p:spPr>
        <p:txBody>
          <a:bodyPr/>
          <a:lstStyle/>
          <a:p>
            <a:pPr>
              <a:lnSpc>
                <a:spcPct val="100000"/>
              </a:lnSpc>
              <a:spcBef>
                <a:spcPts val="300"/>
              </a:spcBef>
            </a:pPr>
            <a:r>
              <a:rPr lang="en-GB" b="1" noProof="0" dirty="0" smtClean="0"/>
              <a:t>Session outline</a:t>
            </a:r>
            <a:endParaRPr lang="en-GB" b="1" noProof="0" dirty="0"/>
          </a:p>
        </p:txBody>
      </p:sp>
      <p:sp>
        <p:nvSpPr>
          <p:cNvPr id="3" name="Content Placeholder 2"/>
          <p:cNvSpPr>
            <a:spLocks noGrp="1"/>
          </p:cNvSpPr>
          <p:nvPr>
            <p:ph idx="1"/>
          </p:nvPr>
        </p:nvSpPr>
        <p:spPr/>
        <p:txBody>
          <a:bodyPr>
            <a:noAutofit/>
          </a:bodyPr>
          <a:lstStyle/>
          <a:p>
            <a:pPr marL="457200" indent="-457200">
              <a:lnSpc>
                <a:spcPct val="120000"/>
              </a:lnSpc>
              <a:spcBef>
                <a:spcPts val="300"/>
              </a:spcBef>
              <a:buFont typeface="+mj-lt"/>
              <a:buAutoNum type="arabicPeriod"/>
            </a:pPr>
            <a:r>
              <a:rPr lang="en-GB" sz="3200" b="1" noProof="0" dirty="0" smtClean="0"/>
              <a:t>Defining key terms</a:t>
            </a:r>
          </a:p>
          <a:p>
            <a:pPr marL="457200" indent="-457200">
              <a:lnSpc>
                <a:spcPct val="120000"/>
              </a:lnSpc>
              <a:spcBef>
                <a:spcPts val="300"/>
              </a:spcBef>
              <a:buFont typeface="+mj-lt"/>
              <a:buAutoNum type="arabicPeriod"/>
            </a:pPr>
            <a:r>
              <a:rPr lang="en-GB" sz="3200" b="1" noProof="0" dirty="0" smtClean="0"/>
              <a:t>Principles of child development</a:t>
            </a:r>
          </a:p>
          <a:p>
            <a:pPr marL="457200" indent="-457200">
              <a:lnSpc>
                <a:spcPct val="120000"/>
              </a:lnSpc>
              <a:spcBef>
                <a:spcPts val="300"/>
              </a:spcBef>
              <a:buFont typeface="+mj-lt"/>
              <a:buAutoNum type="arabicPeriod"/>
            </a:pPr>
            <a:r>
              <a:rPr lang="en-GB" sz="3200" b="1" dirty="0" smtClean="0"/>
              <a:t>Risk and protective factors </a:t>
            </a:r>
            <a:endParaRPr lang="en-GB" sz="3200" b="1" noProof="0" dirty="0" smtClean="0"/>
          </a:p>
          <a:p>
            <a:pPr marL="457200" indent="-457200">
              <a:lnSpc>
                <a:spcPct val="120000"/>
              </a:lnSpc>
              <a:spcBef>
                <a:spcPts val="300"/>
              </a:spcBef>
              <a:buFont typeface="+mj-lt"/>
              <a:buAutoNum type="arabicPeriod"/>
            </a:pPr>
            <a:r>
              <a:rPr lang="en-GB" sz="3200" b="1" noProof="0" dirty="0" smtClean="0"/>
              <a:t>Impact of emergencies on communities and children </a:t>
            </a:r>
          </a:p>
        </p:txBody>
      </p:sp>
    </p:spTree>
    <p:extLst>
      <p:ext uri="{BB962C8B-B14F-4D97-AF65-F5344CB8AC3E}">
        <p14:creationId xmlns:p14="http://schemas.microsoft.com/office/powerpoint/2010/main" val="3950422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resources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4911902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resources</a:t>
            </a:r>
            <a:endParaRPr lang="en-US" dirty="0"/>
          </a:p>
        </p:txBody>
      </p:sp>
      <p:sp>
        <p:nvSpPr>
          <p:cNvPr id="3" name="Content Placeholder 2"/>
          <p:cNvSpPr>
            <a:spLocks noGrp="1"/>
          </p:cNvSpPr>
          <p:nvPr>
            <p:ph idx="1"/>
          </p:nvPr>
        </p:nvSpPr>
        <p:spPr/>
        <p:txBody>
          <a:bodyPr/>
          <a:lstStyle/>
          <a:p>
            <a:r>
              <a:rPr lang="en-US" sz="2800" dirty="0" smtClean="0"/>
              <a:t>“Child </a:t>
            </a:r>
            <a:r>
              <a:rPr lang="en-US" sz="2800" dirty="0"/>
              <a:t>Friendly Spaces: </a:t>
            </a:r>
            <a:r>
              <a:rPr lang="en-US" sz="2800" dirty="0" smtClean="0"/>
              <a:t>A </a:t>
            </a:r>
            <a:r>
              <a:rPr lang="en-US" sz="2800" dirty="0"/>
              <a:t>Structured Review of the Current Evidence-</a:t>
            </a:r>
            <a:r>
              <a:rPr lang="en-US" sz="2800" dirty="0" smtClean="0"/>
              <a:t>Base,” 2012, Alastair </a:t>
            </a:r>
            <a:r>
              <a:rPr lang="en-US" sz="2800" dirty="0"/>
              <a:t>Ager and Janna Metzler </a:t>
            </a:r>
            <a:endParaRPr lang="en-US" sz="2800" dirty="0" smtClean="0"/>
          </a:p>
          <a:p>
            <a:r>
              <a:rPr lang="en-US" sz="2800" dirty="0" smtClean="0"/>
              <a:t>“Guidelines </a:t>
            </a:r>
            <a:r>
              <a:rPr lang="en-US" sz="2800" dirty="0"/>
              <a:t>for child friendly spaces in </a:t>
            </a:r>
            <a:r>
              <a:rPr lang="en-US" sz="2800" dirty="0" smtClean="0"/>
              <a:t>emergencies,” 2011, Child </a:t>
            </a:r>
            <a:r>
              <a:rPr lang="en-US" sz="2800" dirty="0"/>
              <a:t>Protection Working Group, Global Education Cluster, </a:t>
            </a:r>
            <a:r>
              <a:rPr lang="en-US" sz="2800" dirty="0" err="1"/>
              <a:t>INEE</a:t>
            </a:r>
            <a:r>
              <a:rPr lang="en-US" sz="2800" dirty="0"/>
              <a:t>, &amp; </a:t>
            </a:r>
            <a:r>
              <a:rPr lang="en-US" sz="2800" dirty="0" err="1"/>
              <a:t>IASC</a:t>
            </a:r>
            <a:r>
              <a:rPr lang="en-US" sz="2800" dirty="0"/>
              <a:t>. </a:t>
            </a:r>
          </a:p>
        </p:txBody>
      </p:sp>
    </p:spTree>
    <p:extLst>
      <p:ext uri="{BB962C8B-B14F-4D97-AF65-F5344CB8AC3E}">
        <p14:creationId xmlns:p14="http://schemas.microsoft.com/office/powerpoint/2010/main" val="400096552"/>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3702788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of session objectives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By the end of the session participants will … </a:t>
            </a:r>
          </a:p>
          <a:p>
            <a:r>
              <a:rPr lang="en-US" dirty="0"/>
              <a:t>Know the four main principles of child development </a:t>
            </a:r>
          </a:p>
          <a:p>
            <a:r>
              <a:rPr lang="en-US" dirty="0"/>
              <a:t>Be able to identify the four levels of factors effecting a child’s development</a:t>
            </a:r>
          </a:p>
          <a:p>
            <a:r>
              <a:rPr lang="en-US" dirty="0" err="1"/>
              <a:t>Recognise</a:t>
            </a:r>
            <a:r>
              <a:rPr lang="en-US" dirty="0"/>
              <a:t> some of the effects of emergencies on communities and children </a:t>
            </a:r>
            <a:endParaRPr lang="en-US" dirty="0" smtClean="0"/>
          </a:p>
          <a:p>
            <a:endParaRPr lang="en-US" dirty="0" smtClean="0"/>
          </a:p>
          <a:p>
            <a:endParaRPr lang="en-US" dirty="0"/>
          </a:p>
        </p:txBody>
      </p:sp>
    </p:spTree>
    <p:extLst>
      <p:ext uri="{BB962C8B-B14F-4D97-AF65-F5344CB8AC3E}">
        <p14:creationId xmlns:p14="http://schemas.microsoft.com/office/powerpoint/2010/main" val="4162032044"/>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574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Defining key terms</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84731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a:bodyPr>
          <a:lstStyle/>
          <a:p>
            <a:pPr>
              <a:lnSpc>
                <a:spcPct val="100000"/>
              </a:lnSpc>
              <a:spcBef>
                <a:spcPts val="300"/>
              </a:spcBef>
            </a:pPr>
            <a:r>
              <a:rPr lang="en-GB" b="1" noProof="0" dirty="0" smtClean="0"/>
              <a:t>Child Development</a:t>
            </a:r>
            <a:endParaRPr lang="en-GB" b="1" noProof="0" dirty="0"/>
          </a:p>
        </p:txBody>
      </p:sp>
      <p:pic>
        <p:nvPicPr>
          <p:cNvPr id="4" name="Picture 3" descr="Screen shot 2012-10-05 at 14.05.53.png"/>
          <p:cNvPicPr>
            <a:picLocks noChangeAspect="1"/>
          </p:cNvPicPr>
          <p:nvPr/>
        </p:nvPicPr>
        <p:blipFill rotWithShape="1">
          <a:blip r:embed="rId3">
            <a:alphaModFix/>
            <a:extLst>
              <a:ext uri="{28A0092B-C50C-407E-A947-70E740481C1C}">
                <a14:useLocalDpi xmlns:a14="http://schemas.microsoft.com/office/drawing/2010/main" val="0"/>
              </a:ext>
            </a:extLst>
          </a:blip>
          <a:srcRect l="560" r="3485" b="4862"/>
          <a:stretch/>
        </p:blipFill>
        <p:spPr>
          <a:xfrm>
            <a:off x="3340100" y="3958795"/>
            <a:ext cx="5561347" cy="2454706"/>
          </a:xfrm>
          <a:prstGeom prst="rect">
            <a:avLst/>
          </a:prstGeom>
        </p:spPr>
      </p:pic>
      <p:sp>
        <p:nvSpPr>
          <p:cNvPr id="3" name="Content Placeholder 2"/>
          <p:cNvSpPr>
            <a:spLocks noGrp="1"/>
          </p:cNvSpPr>
          <p:nvPr>
            <p:ph idx="1"/>
          </p:nvPr>
        </p:nvSpPr>
        <p:spPr>
          <a:xfrm>
            <a:off x="455187" y="1949824"/>
            <a:ext cx="7583488" cy="4007224"/>
          </a:xfrm>
        </p:spPr>
        <p:txBody>
          <a:bodyPr>
            <a:normAutofit/>
          </a:bodyPr>
          <a:lstStyle/>
          <a:p>
            <a:pPr>
              <a:lnSpc>
                <a:spcPct val="90000"/>
              </a:lnSpc>
              <a:spcBef>
                <a:spcPts val="300"/>
              </a:spcBef>
              <a:buFont typeface="Wingdings" charset="2"/>
              <a:buChar char="§"/>
            </a:pPr>
            <a:r>
              <a:rPr lang="en-GB" sz="3200" dirty="0" smtClean="0"/>
              <a:t>Child development is gaining of skills in all aspects of child’s life</a:t>
            </a:r>
          </a:p>
          <a:p>
            <a:pPr>
              <a:lnSpc>
                <a:spcPct val="90000"/>
              </a:lnSpc>
              <a:spcBef>
                <a:spcPts val="300"/>
              </a:spcBef>
              <a:buFont typeface="Wingdings" charset="2"/>
              <a:buChar char="§"/>
            </a:pPr>
            <a:r>
              <a:rPr lang="en-GB" sz="3200" dirty="0" smtClean="0"/>
              <a:t>Different domains / aspects of </a:t>
            </a:r>
            <a:r>
              <a:rPr lang="en-GB" sz="3200" dirty="0" err="1" smtClean="0"/>
              <a:t>dev’t</a:t>
            </a:r>
            <a:r>
              <a:rPr lang="en-GB" sz="3200" dirty="0" smtClean="0"/>
              <a:t>: </a:t>
            </a:r>
          </a:p>
          <a:p>
            <a:pPr lvl="1">
              <a:lnSpc>
                <a:spcPct val="90000"/>
              </a:lnSpc>
              <a:spcBef>
                <a:spcPts val="300"/>
              </a:spcBef>
              <a:buFont typeface="Arial"/>
              <a:buChar char="•"/>
            </a:pPr>
            <a:r>
              <a:rPr lang="en-GB" sz="2800" dirty="0" smtClean="0"/>
              <a:t>Physical development </a:t>
            </a:r>
          </a:p>
          <a:p>
            <a:pPr lvl="1">
              <a:lnSpc>
                <a:spcPct val="90000"/>
              </a:lnSpc>
              <a:spcBef>
                <a:spcPts val="300"/>
              </a:spcBef>
              <a:buFont typeface="Arial"/>
              <a:buChar char="•"/>
            </a:pPr>
            <a:r>
              <a:rPr lang="en-GB" sz="2800" dirty="0" smtClean="0"/>
              <a:t>Social &amp; emotional development</a:t>
            </a:r>
          </a:p>
          <a:p>
            <a:pPr lvl="1">
              <a:lnSpc>
                <a:spcPct val="90000"/>
              </a:lnSpc>
              <a:spcBef>
                <a:spcPts val="300"/>
              </a:spcBef>
              <a:buFont typeface="Arial"/>
              <a:buChar char="•"/>
            </a:pPr>
            <a:r>
              <a:rPr lang="en-GB" dirty="0" smtClean="0"/>
              <a:t>Cognitive </a:t>
            </a:r>
          </a:p>
          <a:p>
            <a:pPr lvl="2">
              <a:lnSpc>
                <a:spcPct val="90000"/>
              </a:lnSpc>
              <a:spcBef>
                <a:spcPts val="300"/>
              </a:spcBef>
              <a:buFont typeface="Lucida Grande"/>
              <a:buChar char="-"/>
            </a:pPr>
            <a:r>
              <a:rPr lang="en-GB" dirty="0" smtClean="0"/>
              <a:t>Intellectual </a:t>
            </a:r>
          </a:p>
          <a:p>
            <a:pPr lvl="2">
              <a:lnSpc>
                <a:spcPct val="90000"/>
              </a:lnSpc>
              <a:spcBef>
                <a:spcPts val="300"/>
              </a:spcBef>
              <a:buFont typeface="Lucida Grande"/>
              <a:buChar char="-"/>
            </a:pPr>
            <a:r>
              <a:rPr lang="en-GB" dirty="0" smtClean="0"/>
              <a:t>Communication </a:t>
            </a:r>
            <a:r>
              <a:rPr lang="en-GB" dirty="0"/>
              <a:t>&amp; </a:t>
            </a:r>
            <a:r>
              <a:rPr lang="en-GB" dirty="0" smtClean="0"/>
              <a:t>speech</a:t>
            </a:r>
            <a:endParaRPr lang="en-GB" sz="2400" dirty="0" smtClean="0">
              <a:solidFill>
                <a:schemeClr val="tx1"/>
              </a:solidFill>
            </a:endParaRPr>
          </a:p>
          <a:p>
            <a:endParaRPr lang="en-GB" dirty="0"/>
          </a:p>
        </p:txBody>
      </p:sp>
    </p:spTree>
    <p:extLst>
      <p:ext uri="{BB962C8B-B14F-4D97-AF65-F5344CB8AC3E}">
        <p14:creationId xmlns:p14="http://schemas.microsoft.com/office/powerpoint/2010/main" val="1251917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Adolescence</a:t>
            </a:r>
            <a:endParaRPr lang="en-US" dirty="0"/>
          </a:p>
        </p:txBody>
      </p:sp>
      <p:sp>
        <p:nvSpPr>
          <p:cNvPr id="3" name="Content Placeholder 2"/>
          <p:cNvSpPr>
            <a:spLocks noGrp="1"/>
          </p:cNvSpPr>
          <p:nvPr>
            <p:ph idx="1"/>
          </p:nvPr>
        </p:nvSpPr>
        <p:spPr/>
        <p:txBody>
          <a:bodyPr>
            <a:normAutofit/>
          </a:bodyPr>
          <a:lstStyle/>
          <a:p>
            <a:r>
              <a:rPr lang="en-US" sz="3200" dirty="0"/>
              <a:t>Describes young people in stage of </a:t>
            </a:r>
            <a:r>
              <a:rPr lang="en-US" sz="3200" dirty="0" err="1"/>
              <a:t>dev’t</a:t>
            </a:r>
            <a:r>
              <a:rPr lang="en-US" sz="3200" dirty="0"/>
              <a:t> between beginning of puberty &amp; adult</a:t>
            </a:r>
          </a:p>
          <a:p>
            <a:r>
              <a:rPr lang="en-US" sz="3200" dirty="0" smtClean="0"/>
              <a:t>A period of rapid </a:t>
            </a:r>
            <a:r>
              <a:rPr lang="en-US" sz="3200" dirty="0" smtClean="0"/>
              <a:t>physical &amp; mental </a:t>
            </a:r>
          </a:p>
          <a:p>
            <a:r>
              <a:rPr lang="en-US" sz="3200" dirty="0" smtClean="0"/>
              <a:t>Older </a:t>
            </a:r>
            <a:r>
              <a:rPr lang="en-US" sz="3200" dirty="0"/>
              <a:t>children face different issues &amp; have different needs</a:t>
            </a:r>
          </a:p>
        </p:txBody>
      </p:sp>
    </p:spTree>
    <p:extLst>
      <p:ext uri="{BB962C8B-B14F-4D97-AF65-F5344CB8AC3E}">
        <p14:creationId xmlns:p14="http://schemas.microsoft.com/office/powerpoint/2010/main" val="1890826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Emergencies</a:t>
            </a:r>
            <a:endParaRPr lang="en-GB" dirty="0"/>
          </a:p>
        </p:txBody>
      </p:sp>
      <p:sp>
        <p:nvSpPr>
          <p:cNvPr id="3" name="Content Placeholder 2"/>
          <p:cNvSpPr>
            <a:spLocks noGrp="1"/>
          </p:cNvSpPr>
          <p:nvPr>
            <p:ph idx="1"/>
          </p:nvPr>
        </p:nvSpPr>
        <p:spPr>
          <a:xfrm>
            <a:off x="779463" y="1949823"/>
            <a:ext cx="7583488" cy="4484843"/>
          </a:xfrm>
        </p:spPr>
        <p:txBody>
          <a:bodyPr>
            <a:normAutofit fontScale="25000" lnSpcReduction="20000"/>
          </a:bodyPr>
          <a:lstStyle/>
          <a:p>
            <a:pPr marL="0" indent="0">
              <a:lnSpc>
                <a:spcPct val="110000"/>
              </a:lnSpc>
              <a:spcBef>
                <a:spcPts val="200"/>
              </a:spcBef>
              <a:buNone/>
            </a:pPr>
            <a:r>
              <a:rPr lang="en-GB" sz="10000" dirty="0" smtClean="0"/>
              <a:t>EMERGENCY / DISASTER: </a:t>
            </a:r>
            <a:r>
              <a:rPr lang="en-GB" sz="10000" dirty="0"/>
              <a:t>E</a:t>
            </a:r>
            <a:r>
              <a:rPr lang="en-GB" sz="10000" dirty="0" smtClean="0"/>
              <a:t>vent resulting in loss of life, human suffering, distress &amp; large scale material damage </a:t>
            </a:r>
          </a:p>
          <a:p>
            <a:pPr marL="0" indent="0">
              <a:lnSpc>
                <a:spcPct val="110000"/>
              </a:lnSpc>
              <a:spcBef>
                <a:spcPts val="200"/>
              </a:spcBef>
              <a:buNone/>
            </a:pPr>
            <a:endParaRPr lang="en-GB" sz="2500" dirty="0" smtClean="0"/>
          </a:p>
          <a:p>
            <a:pPr marL="0" indent="0">
              <a:lnSpc>
                <a:spcPct val="110000"/>
              </a:lnSpc>
              <a:spcBef>
                <a:spcPts val="200"/>
              </a:spcBef>
              <a:buNone/>
            </a:pPr>
            <a:r>
              <a:rPr lang="en-GB" sz="10000" dirty="0"/>
              <a:t>3</a:t>
            </a:r>
            <a:r>
              <a:rPr lang="en-GB" sz="10000" dirty="0" smtClean="0"/>
              <a:t> categories of emergency are: </a:t>
            </a:r>
          </a:p>
          <a:p>
            <a:pPr>
              <a:lnSpc>
                <a:spcPct val="110000"/>
              </a:lnSpc>
              <a:spcBef>
                <a:spcPts val="200"/>
              </a:spcBef>
              <a:buFont typeface="Wingdings" charset="2"/>
              <a:buChar char="§"/>
            </a:pPr>
            <a:r>
              <a:rPr lang="en-GB" sz="9600" dirty="0" smtClean="0"/>
              <a:t>CONFLICTS: Use of armed force between military </a:t>
            </a:r>
            <a:r>
              <a:rPr lang="en-GB" sz="9600" dirty="0" smtClean="0"/>
              <a:t>forces</a:t>
            </a:r>
            <a:endParaRPr lang="en-GB" sz="9600" dirty="0"/>
          </a:p>
          <a:p>
            <a:pPr>
              <a:lnSpc>
                <a:spcPct val="110000"/>
              </a:lnSpc>
              <a:spcBef>
                <a:spcPts val="200"/>
              </a:spcBef>
              <a:buFont typeface="Wingdings" charset="2"/>
              <a:buChar char="§"/>
            </a:pPr>
            <a:r>
              <a:rPr lang="en-GB" sz="9600" dirty="0" smtClean="0"/>
              <a:t>NATURAL DISASTER: Hydro-meteorological </a:t>
            </a:r>
            <a:r>
              <a:rPr lang="en-GB" sz="9600" dirty="0" smtClean="0"/>
              <a:t>/ </a:t>
            </a:r>
            <a:r>
              <a:rPr lang="en-GB" sz="9600" dirty="0" smtClean="0"/>
              <a:t>geophysical emergency </a:t>
            </a:r>
          </a:p>
          <a:p>
            <a:pPr>
              <a:lnSpc>
                <a:spcPct val="110000"/>
              </a:lnSpc>
              <a:spcBef>
                <a:spcPts val="200"/>
              </a:spcBef>
            </a:pPr>
            <a:r>
              <a:rPr lang="en-GB" sz="9600" dirty="0" smtClean="0"/>
              <a:t>COMPLEX EMERGENCIES: </a:t>
            </a:r>
            <a:r>
              <a:rPr lang="en-GB" sz="9600" dirty="0"/>
              <a:t>C</a:t>
            </a:r>
            <a:r>
              <a:rPr lang="en-GB" sz="9600" dirty="0" smtClean="0"/>
              <a:t>ombination or one of above forms of emergency</a:t>
            </a:r>
            <a:r>
              <a:rPr lang="en-GB" sz="9600" dirty="0" smtClean="0"/>
              <a:t>, that is protracted, with significant </a:t>
            </a:r>
            <a:r>
              <a:rPr lang="en-GB" sz="9600" dirty="0" smtClean="0"/>
              <a:t>damage &amp; multiple systems of protection disrupted</a:t>
            </a:r>
            <a:endParaRPr lang="en-GB" sz="9600" dirty="0" smtClean="0"/>
          </a:p>
          <a:p>
            <a:pPr marL="0" indent="0">
              <a:lnSpc>
                <a:spcPct val="110000"/>
              </a:lnSpc>
              <a:spcBef>
                <a:spcPts val="200"/>
              </a:spcBef>
              <a:buNone/>
            </a:pPr>
            <a:endParaRPr lang="en-GB" sz="2500" dirty="0" smtClean="0"/>
          </a:p>
          <a:p>
            <a:pPr marL="0" indent="0">
              <a:lnSpc>
                <a:spcPct val="110000"/>
              </a:lnSpc>
              <a:spcBef>
                <a:spcPts val="200"/>
              </a:spcBef>
              <a:buNone/>
            </a:pPr>
            <a:r>
              <a:rPr lang="en-GB" sz="10000" dirty="0" smtClean="0"/>
              <a:t>All can </a:t>
            </a:r>
            <a:r>
              <a:rPr lang="en-GB" sz="10000" dirty="0" smtClean="0"/>
              <a:t>be rapid onset or slow onset</a:t>
            </a:r>
          </a:p>
        </p:txBody>
      </p:sp>
    </p:spTree>
    <p:extLst>
      <p:ext uri="{BB962C8B-B14F-4D97-AF65-F5344CB8AC3E}">
        <p14:creationId xmlns:p14="http://schemas.microsoft.com/office/powerpoint/2010/main" val="27792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Principles of child development</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3905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of a child’s development</a:t>
            </a:r>
            <a:endParaRPr lang="en-US" dirty="0"/>
          </a:p>
        </p:txBody>
      </p:sp>
      <p:sp>
        <p:nvSpPr>
          <p:cNvPr id="3" name="Content Placeholder 2"/>
          <p:cNvSpPr>
            <a:spLocks noGrp="1"/>
          </p:cNvSpPr>
          <p:nvPr>
            <p:ph idx="1"/>
          </p:nvPr>
        </p:nvSpPr>
        <p:spPr/>
        <p:txBody>
          <a:bodyPr>
            <a:normAutofit/>
          </a:bodyPr>
          <a:lstStyle/>
          <a:p>
            <a:r>
              <a:rPr lang="en-US" dirty="0" smtClean="0"/>
              <a:t>“Milestone” refers to age at which most children should reach certain stage of development</a:t>
            </a:r>
          </a:p>
          <a:p>
            <a:r>
              <a:rPr lang="en-US" dirty="0" smtClean="0"/>
              <a:t>Many </a:t>
            </a:r>
            <a:r>
              <a:rPr lang="en-US" dirty="0"/>
              <a:t>children </a:t>
            </a:r>
            <a:r>
              <a:rPr lang="en-US" dirty="0" smtClean="0"/>
              <a:t>reach stages </a:t>
            </a:r>
            <a:r>
              <a:rPr lang="en-US" dirty="0"/>
              <a:t>of development </a:t>
            </a:r>
            <a:r>
              <a:rPr lang="en-US" dirty="0" smtClean="0"/>
              <a:t>earlier, but </a:t>
            </a:r>
            <a:r>
              <a:rPr lang="en-US" dirty="0"/>
              <a:t>what matters is whether a child has reached it by the milestone </a:t>
            </a:r>
            <a:r>
              <a:rPr lang="en-US" dirty="0" smtClean="0"/>
              <a:t>age</a:t>
            </a:r>
          </a:p>
          <a:p>
            <a:r>
              <a:rPr lang="en-US" dirty="0"/>
              <a:t>W</a:t>
            </a:r>
            <a:r>
              <a:rPr lang="en-US" dirty="0" smtClean="0"/>
              <a:t>arning sign if child doesn’t reach milestone</a:t>
            </a:r>
            <a:endParaRPr lang="en-US" dirty="0"/>
          </a:p>
        </p:txBody>
      </p:sp>
    </p:spTree>
    <p:extLst>
      <p:ext uri="{BB962C8B-B14F-4D97-AF65-F5344CB8AC3E}">
        <p14:creationId xmlns:p14="http://schemas.microsoft.com/office/powerpoint/2010/main" val="37919029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2|57.7|5.7"/>
</p:tagLst>
</file>

<file path=ppt/tags/tag2.xml><?xml version="1.0" encoding="utf-8"?>
<p:tagLst xmlns:a="http://schemas.openxmlformats.org/drawingml/2006/main" xmlns:r="http://schemas.openxmlformats.org/officeDocument/2006/relationships" xmlns:p="http://schemas.openxmlformats.org/presentationml/2006/main">
  <p:tag name="TIMING" val="|1.2|57.7|5.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8339</TotalTime>
  <Words>4763</Words>
  <Application>Microsoft Macintosh PowerPoint</Application>
  <PresentationFormat>On-screen Show (4:3)</PresentationFormat>
  <Paragraphs>344</Paragraphs>
  <Slides>34</Slides>
  <Notes>29</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Pixel</vt:lpstr>
      <vt:lpstr>Child Development in Emergencies</vt:lpstr>
      <vt:lpstr>Session objectives </vt:lpstr>
      <vt:lpstr>Session outline</vt:lpstr>
      <vt:lpstr>Defining key terms</vt:lpstr>
      <vt:lpstr>Child Development</vt:lpstr>
      <vt:lpstr>Adolescence</vt:lpstr>
      <vt:lpstr>Emergencies</vt:lpstr>
      <vt:lpstr>Principles of child development</vt:lpstr>
      <vt:lpstr>Milestones of a child’s development</vt:lpstr>
      <vt:lpstr>Principles of child development relevant to CF Spaces</vt:lpstr>
      <vt:lpstr>Child brain development </vt:lpstr>
      <vt:lpstr>Activity: what are the factors affecting a child’s growth &amp; development</vt:lpstr>
      <vt:lpstr>Factors affecting a child’s growth &amp; development</vt:lpstr>
      <vt:lpstr>Factors affecting development</vt:lpstr>
      <vt:lpstr>Key learning points</vt:lpstr>
      <vt:lpstr>Risk &amp; Protective factors</vt:lpstr>
      <vt:lpstr>Risk and protective factors</vt:lpstr>
      <vt:lpstr>PowerPoint Presentation</vt:lpstr>
      <vt:lpstr>Impact of emergencies on communities &amp; children</vt:lpstr>
      <vt:lpstr>Impact of emergencies on the community - negative</vt:lpstr>
      <vt:lpstr>Impact of emergencies on the community - positive</vt:lpstr>
      <vt:lpstr>Impact of emergencies on children</vt:lpstr>
      <vt:lpstr>The impact of emergencies on children and families</vt:lpstr>
      <vt:lpstr>Impact of emergencies on child development</vt:lpstr>
      <vt:lpstr>Support to address adversity</vt:lpstr>
      <vt:lpstr>PowerPoint Presentation</vt:lpstr>
      <vt:lpstr>PowerPoint Presentation</vt:lpstr>
      <vt:lpstr>In summary</vt:lpstr>
      <vt:lpstr>In response, we must…</vt:lpstr>
      <vt:lpstr>Key resources</vt:lpstr>
      <vt:lpstr>Key resources</vt:lpstr>
      <vt:lpstr>Recap</vt:lpstr>
      <vt:lpstr>Recap of session objectives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Friendly Spaces</dc:title>
  <dc:creator>Hannah Thompson</dc:creator>
  <cp:lastModifiedBy>Hannah Thompson</cp:lastModifiedBy>
  <cp:revision>342</cp:revision>
  <dcterms:created xsi:type="dcterms:W3CDTF">2012-10-04T13:49:16Z</dcterms:created>
  <dcterms:modified xsi:type="dcterms:W3CDTF">2013-02-20T11:47:05Z</dcterms:modified>
</cp:coreProperties>
</file>