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31"/>
  </p:notesMasterIdLst>
  <p:sldIdLst>
    <p:sldId id="256" r:id="rId2"/>
    <p:sldId id="257" r:id="rId3"/>
    <p:sldId id="258" r:id="rId4"/>
    <p:sldId id="286" r:id="rId5"/>
    <p:sldId id="327" r:id="rId6"/>
    <p:sldId id="324" r:id="rId7"/>
    <p:sldId id="323" r:id="rId8"/>
    <p:sldId id="331" r:id="rId9"/>
    <p:sldId id="311" r:id="rId10"/>
    <p:sldId id="352" r:id="rId11"/>
    <p:sldId id="364" r:id="rId12"/>
    <p:sldId id="355" r:id="rId13"/>
    <p:sldId id="357" r:id="rId14"/>
    <p:sldId id="362" r:id="rId15"/>
    <p:sldId id="367" r:id="rId16"/>
    <p:sldId id="368" r:id="rId17"/>
    <p:sldId id="369" r:id="rId18"/>
    <p:sldId id="371" r:id="rId19"/>
    <p:sldId id="372" r:id="rId20"/>
    <p:sldId id="356" r:id="rId21"/>
    <p:sldId id="359" r:id="rId22"/>
    <p:sldId id="360" r:id="rId23"/>
    <p:sldId id="366" r:id="rId24"/>
    <p:sldId id="358" r:id="rId25"/>
    <p:sldId id="307" r:id="rId26"/>
    <p:sldId id="309" r:id="rId27"/>
    <p:sldId id="306" r:id="rId28"/>
    <p:sldId id="302" r:id="rId29"/>
    <p:sldId id="30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62" autoAdjust="0"/>
    <p:restoredTop sz="94306" autoAdjust="0"/>
  </p:normalViewPr>
  <p:slideViewPr>
    <p:cSldViewPr snapToGrid="0" snapToObjects="1">
      <p:cViewPr>
        <p:scale>
          <a:sx n="60" d="100"/>
          <a:sy n="60" d="100"/>
        </p:scale>
        <p:origin x="-1410" y="-288"/>
      </p:cViewPr>
      <p:guideLst>
        <p:guide orient="horz" pos="2160"/>
        <p:guide pos="2880"/>
      </p:guideLst>
    </p:cSldViewPr>
  </p:slideViewPr>
  <p:outlineViewPr>
    <p:cViewPr>
      <p:scale>
        <a:sx n="33" d="100"/>
        <a:sy n="33" d="100"/>
      </p:scale>
      <p:origin x="0" y="8216"/>
    </p:cViewPr>
  </p:outlineViewPr>
  <p:notesTextViewPr>
    <p:cViewPr>
      <p:scale>
        <a:sx n="100" d="100"/>
        <a:sy n="100" d="100"/>
      </p:scale>
      <p:origin x="0" y="0"/>
    </p:cViewPr>
  </p:notesTextViewPr>
  <p:notesViewPr>
    <p:cSldViewPr snapToGrid="0" snapToObjects="1">
      <p:cViewPr>
        <p:scale>
          <a:sx n="100" d="100"/>
          <a:sy n="100" d="100"/>
        </p:scale>
        <p:origin x="-2792"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A27E8D-2E90-DB4D-8F20-6B35EFD534CE}"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0889A47F-E08B-4845-A259-5A2B35E5B391}">
      <dgm:prSet phldrT="[Text]"/>
      <dgm:spPr/>
      <dgm:t>
        <a:bodyPr/>
        <a:lstStyle/>
        <a:p>
          <a:r>
            <a:rPr lang="en-GB" b="1" dirty="0" smtClean="0">
              <a:solidFill>
                <a:schemeClr val="accent1">
                  <a:lumMod val="20000"/>
                  <a:lumOff val="80000"/>
                </a:schemeClr>
              </a:solidFill>
              <a:latin typeface="Calibri"/>
              <a:cs typeface="Calibri"/>
            </a:rPr>
            <a:t>1. </a:t>
          </a:r>
          <a:r>
            <a:rPr lang="en-GB" b="1" dirty="0" err="1" smtClean="0">
              <a:solidFill>
                <a:schemeClr val="tx1"/>
              </a:solidFill>
              <a:latin typeface="Calibri"/>
              <a:cs typeface="Calibri"/>
            </a:rPr>
            <a:t>Identificar</a:t>
          </a:r>
          <a:r>
            <a:rPr lang="en-GB" b="1" dirty="0" smtClean="0">
              <a:solidFill>
                <a:schemeClr val="tx1"/>
              </a:solidFill>
              <a:latin typeface="Calibri"/>
              <a:cs typeface="Calibri"/>
            </a:rPr>
            <a:t> </a:t>
          </a:r>
          <a:r>
            <a:rPr lang="en-GB" b="1" dirty="0" err="1" smtClean="0">
              <a:solidFill>
                <a:schemeClr val="tx1"/>
              </a:solidFill>
              <a:latin typeface="Calibri"/>
              <a:cs typeface="Calibri"/>
            </a:rPr>
            <a:t>necesidades</a:t>
          </a:r>
          <a:r>
            <a:rPr lang="en-GB" b="1" dirty="0" smtClean="0">
              <a:solidFill>
                <a:schemeClr val="tx1"/>
              </a:solidFill>
              <a:latin typeface="Calibri"/>
              <a:cs typeface="Calibri"/>
            </a:rPr>
            <a:t> de </a:t>
          </a:r>
          <a:r>
            <a:rPr lang="en-GB" b="1" dirty="0" err="1" smtClean="0">
              <a:solidFill>
                <a:schemeClr val="tx1"/>
              </a:solidFill>
              <a:latin typeface="Calibri"/>
              <a:cs typeface="Calibri"/>
            </a:rPr>
            <a:t>aprendizaje</a:t>
          </a:r>
          <a:r>
            <a:rPr lang="en-GB" b="1" dirty="0" smtClean="0">
              <a:solidFill>
                <a:schemeClr val="tx1"/>
              </a:solidFill>
              <a:latin typeface="Calibri"/>
              <a:cs typeface="Calibri"/>
            </a:rPr>
            <a:t> &amp; </a:t>
          </a:r>
          <a:r>
            <a:rPr lang="en-GB" b="1" dirty="0" err="1" smtClean="0">
              <a:solidFill>
                <a:schemeClr val="tx1"/>
              </a:solidFill>
              <a:latin typeface="Calibri"/>
              <a:cs typeface="Calibri"/>
            </a:rPr>
            <a:t>desarrollo</a:t>
          </a:r>
          <a:endParaRPr lang="en-US" b="1" dirty="0">
            <a:latin typeface="Calibri"/>
            <a:cs typeface="Calibri"/>
          </a:endParaRPr>
        </a:p>
      </dgm:t>
    </dgm:pt>
    <dgm:pt modelId="{325385A3-2419-454F-BC2A-0F80D4AD9C6E}" type="parTrans" cxnId="{E8391462-7E40-F14C-BC4A-CDDFADB1C053}">
      <dgm:prSet/>
      <dgm:spPr/>
      <dgm:t>
        <a:bodyPr/>
        <a:lstStyle/>
        <a:p>
          <a:endParaRPr lang="en-US"/>
        </a:p>
      </dgm:t>
    </dgm:pt>
    <dgm:pt modelId="{7947581A-C118-9844-8237-D7155F33E7FB}" type="sibTrans" cxnId="{E8391462-7E40-F14C-BC4A-CDDFADB1C053}">
      <dgm:prSet/>
      <dgm:spPr/>
      <dgm:t>
        <a:bodyPr/>
        <a:lstStyle/>
        <a:p>
          <a:endParaRPr lang="en-US"/>
        </a:p>
      </dgm:t>
    </dgm:pt>
    <dgm:pt modelId="{3755C32C-D8CD-C24D-AC18-DACD5148B726}">
      <dgm:prSet phldrT="[Text]"/>
      <dgm:spPr/>
      <dgm:t>
        <a:bodyPr/>
        <a:lstStyle/>
        <a:p>
          <a:r>
            <a:rPr lang="en-GB" b="1" dirty="0" smtClean="0">
              <a:solidFill>
                <a:schemeClr val="accent1">
                  <a:lumMod val="20000"/>
                  <a:lumOff val="80000"/>
                </a:schemeClr>
              </a:solidFill>
              <a:latin typeface="Calibri"/>
              <a:cs typeface="Calibri"/>
            </a:rPr>
            <a:t>2. </a:t>
          </a:r>
          <a:r>
            <a:rPr lang="en-GB" b="1" noProof="0" dirty="0" smtClean="0">
              <a:solidFill>
                <a:srgbClr val="000000"/>
              </a:solidFill>
              <a:latin typeface="Calibri"/>
              <a:cs typeface="Calibri"/>
            </a:rPr>
            <a:t> </a:t>
          </a:r>
          <a:r>
            <a:rPr lang="en-GB" b="1" noProof="0" dirty="0" err="1" smtClean="0">
              <a:solidFill>
                <a:srgbClr val="000000"/>
              </a:solidFill>
              <a:latin typeface="Calibri"/>
              <a:cs typeface="Calibri"/>
            </a:rPr>
            <a:t>Establecer</a:t>
          </a:r>
          <a:r>
            <a:rPr lang="en-GB" b="1" noProof="0" dirty="0" smtClean="0">
              <a:solidFill>
                <a:srgbClr val="000000"/>
              </a:solidFill>
              <a:latin typeface="Calibri"/>
              <a:cs typeface="Calibri"/>
            </a:rPr>
            <a:t> la </a:t>
          </a:r>
          <a:r>
            <a:rPr lang="en-GB" b="1" noProof="0" dirty="0" err="1" smtClean="0">
              <a:solidFill>
                <a:srgbClr val="000000"/>
              </a:solidFill>
              <a:latin typeface="Calibri"/>
              <a:cs typeface="Calibri"/>
            </a:rPr>
            <a:t>estrategia</a:t>
          </a:r>
          <a:r>
            <a:rPr lang="en-GB" b="1" noProof="0" dirty="0" smtClean="0">
              <a:solidFill>
                <a:srgbClr val="000000"/>
              </a:solidFill>
              <a:latin typeface="Calibri"/>
              <a:cs typeface="Calibri"/>
            </a:rPr>
            <a:t> de </a:t>
          </a:r>
          <a:r>
            <a:rPr lang="en-GB" b="1" noProof="0" dirty="0" err="1" smtClean="0">
              <a:solidFill>
                <a:srgbClr val="000000"/>
              </a:solidFill>
              <a:latin typeface="Calibri"/>
              <a:cs typeface="Calibri"/>
            </a:rPr>
            <a:t>aprendizaje</a:t>
          </a:r>
          <a:endParaRPr lang="en-US" b="1" dirty="0">
            <a:latin typeface="Calibri"/>
            <a:cs typeface="Calibri"/>
          </a:endParaRPr>
        </a:p>
      </dgm:t>
    </dgm:pt>
    <dgm:pt modelId="{2016AD11-6533-EE46-B496-3EFA5A895423}" type="parTrans" cxnId="{2C1E7ECF-606C-6047-94C4-824D4C2FC973}">
      <dgm:prSet/>
      <dgm:spPr/>
      <dgm:t>
        <a:bodyPr/>
        <a:lstStyle/>
        <a:p>
          <a:endParaRPr lang="en-US"/>
        </a:p>
      </dgm:t>
    </dgm:pt>
    <dgm:pt modelId="{592C3F4D-BDFB-8A4F-99C7-4311C9752336}" type="sibTrans" cxnId="{2C1E7ECF-606C-6047-94C4-824D4C2FC973}">
      <dgm:prSet/>
      <dgm:spPr/>
      <dgm:t>
        <a:bodyPr/>
        <a:lstStyle/>
        <a:p>
          <a:endParaRPr lang="en-US"/>
        </a:p>
      </dgm:t>
    </dgm:pt>
    <dgm:pt modelId="{8666AD81-50EE-1C44-A838-4DDFB1B29B8F}">
      <dgm:prSet phldrT="[Text]"/>
      <dgm:spPr/>
      <dgm:t>
        <a:bodyPr/>
        <a:lstStyle/>
        <a:p>
          <a:r>
            <a:rPr lang="en-GB" b="1" dirty="0" smtClean="0">
              <a:solidFill>
                <a:schemeClr val="accent1">
                  <a:lumMod val="20000"/>
                  <a:lumOff val="80000"/>
                </a:schemeClr>
              </a:solidFill>
              <a:latin typeface="Calibri"/>
              <a:cs typeface="Calibri"/>
            </a:rPr>
            <a:t>3. </a:t>
          </a:r>
          <a:r>
            <a:rPr lang="en-GB" b="1" dirty="0" err="1" smtClean="0">
              <a:solidFill>
                <a:schemeClr val="tx1"/>
              </a:solidFill>
              <a:latin typeface="Calibri"/>
              <a:cs typeface="Calibri"/>
            </a:rPr>
            <a:t>Establecer</a:t>
          </a:r>
          <a:r>
            <a:rPr lang="en-GB" b="1" dirty="0" smtClean="0">
              <a:solidFill>
                <a:schemeClr val="tx1"/>
              </a:solidFill>
              <a:latin typeface="Calibri"/>
              <a:cs typeface="Calibri"/>
            </a:rPr>
            <a:t> </a:t>
          </a:r>
          <a:r>
            <a:rPr lang="en-GB" b="1" dirty="0" err="1" smtClean="0">
              <a:solidFill>
                <a:schemeClr val="tx1"/>
              </a:solidFill>
              <a:latin typeface="Calibri"/>
              <a:cs typeface="Calibri"/>
            </a:rPr>
            <a:t>objetivos</a:t>
          </a:r>
          <a:r>
            <a:rPr lang="en-GB" b="1" dirty="0" smtClean="0">
              <a:solidFill>
                <a:schemeClr val="tx1"/>
              </a:solidFill>
              <a:latin typeface="Calibri"/>
              <a:cs typeface="Calibri"/>
            </a:rPr>
            <a:t> </a:t>
          </a:r>
          <a:r>
            <a:rPr lang="en-GB" b="1" dirty="0" err="1" smtClean="0">
              <a:solidFill>
                <a:schemeClr val="tx1"/>
              </a:solidFill>
              <a:latin typeface="Calibri"/>
              <a:cs typeface="Calibri"/>
            </a:rPr>
            <a:t>claros</a:t>
          </a:r>
          <a:endParaRPr lang="en-US" b="1" dirty="0">
            <a:latin typeface="Calibri"/>
            <a:cs typeface="Calibri"/>
          </a:endParaRPr>
        </a:p>
      </dgm:t>
    </dgm:pt>
    <dgm:pt modelId="{4769E89C-7E67-B94D-B67F-6C7ACBE1A40A}" type="parTrans" cxnId="{5C1D51C5-A2AB-F141-8D80-D9DB7DBE5D82}">
      <dgm:prSet/>
      <dgm:spPr/>
      <dgm:t>
        <a:bodyPr/>
        <a:lstStyle/>
        <a:p>
          <a:endParaRPr lang="en-US"/>
        </a:p>
      </dgm:t>
    </dgm:pt>
    <dgm:pt modelId="{CFE4DB23-7149-3A4A-B002-AA9F14B9BD6B}" type="sibTrans" cxnId="{5C1D51C5-A2AB-F141-8D80-D9DB7DBE5D82}">
      <dgm:prSet/>
      <dgm:spPr/>
      <dgm:t>
        <a:bodyPr/>
        <a:lstStyle/>
        <a:p>
          <a:endParaRPr lang="en-US"/>
        </a:p>
      </dgm:t>
    </dgm:pt>
    <dgm:pt modelId="{83C577E0-CFF0-CE4E-8753-5F8781A3B8A3}">
      <dgm:prSet phldrT="[Text]"/>
      <dgm:spPr/>
      <dgm:t>
        <a:bodyPr/>
        <a:lstStyle/>
        <a:p>
          <a:r>
            <a:rPr lang="en-GB" b="1" dirty="0" smtClean="0">
              <a:solidFill>
                <a:schemeClr val="accent1">
                  <a:lumMod val="20000"/>
                  <a:lumOff val="80000"/>
                </a:schemeClr>
              </a:solidFill>
              <a:latin typeface="Calibri"/>
              <a:cs typeface="Calibri"/>
            </a:rPr>
            <a:t>5. </a:t>
          </a:r>
          <a:r>
            <a:rPr lang="en-US" b="1" dirty="0" err="1" smtClean="0">
              <a:solidFill>
                <a:srgbClr val="000000"/>
              </a:solidFill>
              <a:latin typeface="Calibri"/>
              <a:cs typeface="Calibri"/>
            </a:rPr>
            <a:t>Monitorear</a:t>
          </a:r>
          <a:r>
            <a:rPr lang="en-US" b="1" dirty="0" smtClean="0">
              <a:solidFill>
                <a:srgbClr val="000000"/>
              </a:solidFill>
              <a:latin typeface="Calibri"/>
              <a:cs typeface="Calibri"/>
            </a:rPr>
            <a:t> </a:t>
          </a:r>
          <a:r>
            <a:rPr lang="en-US" b="1" dirty="0" smtClean="0">
              <a:solidFill>
                <a:srgbClr val="000000"/>
              </a:solidFill>
              <a:latin typeface="Calibri"/>
              <a:cs typeface="Calibri"/>
            </a:rPr>
            <a:t>&amp; </a:t>
          </a:r>
          <a:r>
            <a:rPr lang="en-US" b="1" dirty="0" err="1" smtClean="0">
              <a:solidFill>
                <a:srgbClr val="000000"/>
              </a:solidFill>
              <a:latin typeface="Calibri"/>
              <a:cs typeface="Calibri"/>
            </a:rPr>
            <a:t>evaluar</a:t>
          </a:r>
          <a:r>
            <a:rPr lang="en-US" b="1" dirty="0" smtClean="0">
              <a:solidFill>
                <a:srgbClr val="000000"/>
              </a:solidFill>
              <a:latin typeface="Calibri"/>
              <a:cs typeface="Calibri"/>
            </a:rPr>
            <a:t> la </a:t>
          </a:r>
          <a:r>
            <a:rPr lang="en-US" b="1" dirty="0" err="1" smtClean="0">
              <a:solidFill>
                <a:srgbClr val="000000"/>
              </a:solidFill>
              <a:latin typeface="Calibri"/>
              <a:cs typeface="Calibri"/>
            </a:rPr>
            <a:t>capacitación</a:t>
          </a:r>
          <a:endParaRPr lang="en-US" b="1" dirty="0">
            <a:latin typeface="Calibri"/>
            <a:cs typeface="Calibri"/>
          </a:endParaRPr>
        </a:p>
      </dgm:t>
    </dgm:pt>
    <dgm:pt modelId="{8E6D8B30-0B6C-814B-9814-BC06D16A7937}" type="parTrans" cxnId="{A3A2E796-3CFE-6C4F-B637-87088465BC0A}">
      <dgm:prSet/>
      <dgm:spPr/>
      <dgm:t>
        <a:bodyPr/>
        <a:lstStyle/>
        <a:p>
          <a:endParaRPr lang="en-US"/>
        </a:p>
      </dgm:t>
    </dgm:pt>
    <dgm:pt modelId="{834A9AEF-0F7A-6C4B-9CBB-0D462A07894D}" type="sibTrans" cxnId="{A3A2E796-3CFE-6C4F-B637-87088465BC0A}">
      <dgm:prSet/>
      <dgm:spPr/>
      <dgm:t>
        <a:bodyPr/>
        <a:lstStyle/>
        <a:p>
          <a:endParaRPr lang="en-US"/>
        </a:p>
      </dgm:t>
    </dgm:pt>
    <dgm:pt modelId="{AFE758BA-E17F-4942-9166-94FA5E991330}">
      <dgm:prSet phldrT="[Text]"/>
      <dgm:spPr/>
      <dgm:t>
        <a:bodyPr/>
        <a:lstStyle/>
        <a:p>
          <a:r>
            <a:rPr lang="en-GB" b="1" dirty="0" smtClean="0">
              <a:solidFill>
                <a:schemeClr val="accent1">
                  <a:lumMod val="20000"/>
                  <a:lumOff val="80000"/>
                </a:schemeClr>
              </a:solidFill>
              <a:latin typeface="Calibri"/>
              <a:cs typeface="Calibri"/>
            </a:rPr>
            <a:t>4. </a:t>
          </a:r>
          <a:r>
            <a:rPr lang="en-US" b="1" dirty="0" err="1" smtClean="0">
              <a:solidFill>
                <a:srgbClr val="000000"/>
              </a:solidFill>
              <a:latin typeface="Calibri"/>
              <a:cs typeface="Calibri"/>
            </a:rPr>
            <a:t>Planificar</a:t>
          </a:r>
          <a:r>
            <a:rPr lang="en-US" b="1" dirty="0" smtClean="0">
              <a:solidFill>
                <a:srgbClr val="000000"/>
              </a:solidFill>
              <a:latin typeface="Calibri"/>
              <a:cs typeface="Calibri"/>
            </a:rPr>
            <a:t> </a:t>
          </a:r>
          <a:r>
            <a:rPr lang="en-US" b="1" dirty="0" err="1" smtClean="0">
              <a:solidFill>
                <a:srgbClr val="000000"/>
              </a:solidFill>
              <a:latin typeface="Calibri"/>
              <a:cs typeface="Calibri"/>
            </a:rPr>
            <a:t>cómo</a:t>
          </a:r>
          <a:r>
            <a:rPr lang="en-US" b="1" dirty="0" smtClean="0">
              <a:solidFill>
                <a:srgbClr val="000000"/>
              </a:solidFill>
              <a:latin typeface="Calibri"/>
              <a:cs typeface="Calibri"/>
            </a:rPr>
            <a:t> </a:t>
          </a:r>
          <a:r>
            <a:rPr lang="en-US" b="1" dirty="0" err="1" smtClean="0">
              <a:solidFill>
                <a:srgbClr val="000000"/>
              </a:solidFill>
              <a:latin typeface="Calibri"/>
              <a:cs typeface="Calibri"/>
            </a:rPr>
            <a:t>cubrir</a:t>
          </a:r>
          <a:r>
            <a:rPr lang="en-US" b="1" dirty="0" smtClean="0">
              <a:solidFill>
                <a:srgbClr val="000000"/>
              </a:solidFill>
              <a:latin typeface="Calibri"/>
              <a:cs typeface="Calibri"/>
            </a:rPr>
            <a:t> </a:t>
          </a:r>
          <a:r>
            <a:rPr lang="en-US" b="1" dirty="0" err="1" smtClean="0">
              <a:solidFill>
                <a:srgbClr val="000000"/>
              </a:solidFill>
              <a:latin typeface="Calibri"/>
              <a:cs typeface="Calibri"/>
            </a:rPr>
            <a:t>las</a:t>
          </a:r>
          <a:r>
            <a:rPr lang="en-US" b="1" dirty="0" smtClean="0">
              <a:solidFill>
                <a:srgbClr val="000000"/>
              </a:solidFill>
              <a:latin typeface="Calibri"/>
              <a:cs typeface="Calibri"/>
            </a:rPr>
            <a:t> </a:t>
          </a:r>
          <a:r>
            <a:rPr lang="en-US" b="1" dirty="0" err="1" smtClean="0">
              <a:solidFill>
                <a:srgbClr val="000000"/>
              </a:solidFill>
              <a:latin typeface="Calibri"/>
              <a:cs typeface="Calibri"/>
            </a:rPr>
            <a:t>necesidades</a:t>
          </a:r>
          <a:endParaRPr lang="en-US" b="1" dirty="0">
            <a:latin typeface="Calibri"/>
            <a:cs typeface="Calibri"/>
          </a:endParaRPr>
        </a:p>
      </dgm:t>
    </dgm:pt>
    <dgm:pt modelId="{2A5FFED7-A6C0-B147-A25E-F7A4EA85B37B}" type="parTrans" cxnId="{09B60ADC-34A0-1747-A132-DDE4936F502E}">
      <dgm:prSet/>
      <dgm:spPr/>
      <dgm:t>
        <a:bodyPr/>
        <a:lstStyle/>
        <a:p>
          <a:endParaRPr lang="en-US"/>
        </a:p>
      </dgm:t>
    </dgm:pt>
    <dgm:pt modelId="{609F5EE2-6AF1-A942-B260-ED91B1A3B166}" type="sibTrans" cxnId="{09B60ADC-34A0-1747-A132-DDE4936F502E}">
      <dgm:prSet/>
      <dgm:spPr/>
      <dgm:t>
        <a:bodyPr/>
        <a:lstStyle/>
        <a:p>
          <a:endParaRPr lang="en-US"/>
        </a:p>
      </dgm:t>
    </dgm:pt>
    <dgm:pt modelId="{7EEC8D7F-CF1C-154F-AC40-20175B9BD7E3}" type="pres">
      <dgm:prSet presAssocID="{58A27E8D-2E90-DB4D-8F20-6B35EFD534CE}" presName="outerComposite" presStyleCnt="0">
        <dgm:presLayoutVars>
          <dgm:chMax val="5"/>
          <dgm:dir/>
          <dgm:resizeHandles val="exact"/>
        </dgm:presLayoutVars>
      </dgm:prSet>
      <dgm:spPr/>
      <dgm:t>
        <a:bodyPr/>
        <a:lstStyle/>
        <a:p>
          <a:endParaRPr lang="en-US"/>
        </a:p>
      </dgm:t>
    </dgm:pt>
    <dgm:pt modelId="{4977C429-C9BF-C24F-980A-35F27A941622}" type="pres">
      <dgm:prSet presAssocID="{58A27E8D-2E90-DB4D-8F20-6B35EFD534CE}" presName="dummyMaxCanvas" presStyleCnt="0">
        <dgm:presLayoutVars/>
      </dgm:prSet>
      <dgm:spPr/>
    </dgm:pt>
    <dgm:pt modelId="{02D35A18-902C-BE43-97AB-0FCA771F4756}" type="pres">
      <dgm:prSet presAssocID="{58A27E8D-2E90-DB4D-8F20-6B35EFD534CE}" presName="FiveNodes_1" presStyleLbl="node1" presStyleIdx="0" presStyleCnt="5">
        <dgm:presLayoutVars>
          <dgm:bulletEnabled val="1"/>
        </dgm:presLayoutVars>
      </dgm:prSet>
      <dgm:spPr/>
      <dgm:t>
        <a:bodyPr/>
        <a:lstStyle/>
        <a:p>
          <a:endParaRPr lang="en-US"/>
        </a:p>
      </dgm:t>
    </dgm:pt>
    <dgm:pt modelId="{DFCCEB0A-9D78-C442-8078-85415A9750F9}" type="pres">
      <dgm:prSet presAssocID="{58A27E8D-2E90-DB4D-8F20-6B35EFD534CE}" presName="FiveNodes_2" presStyleLbl="node1" presStyleIdx="1" presStyleCnt="5">
        <dgm:presLayoutVars>
          <dgm:bulletEnabled val="1"/>
        </dgm:presLayoutVars>
      </dgm:prSet>
      <dgm:spPr/>
      <dgm:t>
        <a:bodyPr/>
        <a:lstStyle/>
        <a:p>
          <a:endParaRPr lang="en-US"/>
        </a:p>
      </dgm:t>
    </dgm:pt>
    <dgm:pt modelId="{22F7EB13-8ADA-5443-B723-66F1699D3B48}" type="pres">
      <dgm:prSet presAssocID="{58A27E8D-2E90-DB4D-8F20-6B35EFD534CE}" presName="FiveNodes_3" presStyleLbl="node1" presStyleIdx="2" presStyleCnt="5">
        <dgm:presLayoutVars>
          <dgm:bulletEnabled val="1"/>
        </dgm:presLayoutVars>
      </dgm:prSet>
      <dgm:spPr/>
      <dgm:t>
        <a:bodyPr/>
        <a:lstStyle/>
        <a:p>
          <a:endParaRPr lang="en-US"/>
        </a:p>
      </dgm:t>
    </dgm:pt>
    <dgm:pt modelId="{7CDDF44B-973D-4449-A4FE-3F6634CE6846}" type="pres">
      <dgm:prSet presAssocID="{58A27E8D-2E90-DB4D-8F20-6B35EFD534CE}" presName="FiveNodes_4" presStyleLbl="node1" presStyleIdx="3" presStyleCnt="5">
        <dgm:presLayoutVars>
          <dgm:bulletEnabled val="1"/>
        </dgm:presLayoutVars>
      </dgm:prSet>
      <dgm:spPr/>
      <dgm:t>
        <a:bodyPr/>
        <a:lstStyle/>
        <a:p>
          <a:endParaRPr lang="en-US"/>
        </a:p>
      </dgm:t>
    </dgm:pt>
    <dgm:pt modelId="{7402C3F5-F431-8C4D-AC1B-B6C03B0F4722}" type="pres">
      <dgm:prSet presAssocID="{58A27E8D-2E90-DB4D-8F20-6B35EFD534CE}" presName="FiveNodes_5" presStyleLbl="node1" presStyleIdx="4" presStyleCnt="5">
        <dgm:presLayoutVars>
          <dgm:bulletEnabled val="1"/>
        </dgm:presLayoutVars>
      </dgm:prSet>
      <dgm:spPr/>
      <dgm:t>
        <a:bodyPr/>
        <a:lstStyle/>
        <a:p>
          <a:endParaRPr lang="en-US"/>
        </a:p>
      </dgm:t>
    </dgm:pt>
    <dgm:pt modelId="{05379D9B-454A-1D4D-9344-DA2324CC6ED7}" type="pres">
      <dgm:prSet presAssocID="{58A27E8D-2E90-DB4D-8F20-6B35EFD534CE}" presName="FiveConn_1-2" presStyleLbl="fgAccFollowNode1" presStyleIdx="0" presStyleCnt="4">
        <dgm:presLayoutVars>
          <dgm:bulletEnabled val="1"/>
        </dgm:presLayoutVars>
      </dgm:prSet>
      <dgm:spPr/>
      <dgm:t>
        <a:bodyPr/>
        <a:lstStyle/>
        <a:p>
          <a:endParaRPr lang="en-US"/>
        </a:p>
      </dgm:t>
    </dgm:pt>
    <dgm:pt modelId="{C37A0F4A-574F-A84A-94D3-9A4956078D10}" type="pres">
      <dgm:prSet presAssocID="{58A27E8D-2E90-DB4D-8F20-6B35EFD534CE}" presName="FiveConn_2-3" presStyleLbl="fgAccFollowNode1" presStyleIdx="1" presStyleCnt="4">
        <dgm:presLayoutVars>
          <dgm:bulletEnabled val="1"/>
        </dgm:presLayoutVars>
      </dgm:prSet>
      <dgm:spPr/>
      <dgm:t>
        <a:bodyPr/>
        <a:lstStyle/>
        <a:p>
          <a:endParaRPr lang="en-US"/>
        </a:p>
      </dgm:t>
    </dgm:pt>
    <dgm:pt modelId="{983B10E8-B4C0-AB49-AC4F-EEB72971595F}" type="pres">
      <dgm:prSet presAssocID="{58A27E8D-2E90-DB4D-8F20-6B35EFD534CE}" presName="FiveConn_3-4" presStyleLbl="fgAccFollowNode1" presStyleIdx="2" presStyleCnt="4">
        <dgm:presLayoutVars>
          <dgm:bulletEnabled val="1"/>
        </dgm:presLayoutVars>
      </dgm:prSet>
      <dgm:spPr/>
      <dgm:t>
        <a:bodyPr/>
        <a:lstStyle/>
        <a:p>
          <a:endParaRPr lang="en-US"/>
        </a:p>
      </dgm:t>
    </dgm:pt>
    <dgm:pt modelId="{A5123BA0-191F-0445-B367-6C788B136DA9}" type="pres">
      <dgm:prSet presAssocID="{58A27E8D-2E90-DB4D-8F20-6B35EFD534CE}" presName="FiveConn_4-5" presStyleLbl="fgAccFollowNode1" presStyleIdx="3" presStyleCnt="4">
        <dgm:presLayoutVars>
          <dgm:bulletEnabled val="1"/>
        </dgm:presLayoutVars>
      </dgm:prSet>
      <dgm:spPr/>
      <dgm:t>
        <a:bodyPr/>
        <a:lstStyle/>
        <a:p>
          <a:endParaRPr lang="en-US"/>
        </a:p>
      </dgm:t>
    </dgm:pt>
    <dgm:pt modelId="{CF3118F6-0970-B74D-950B-A858C655E08D}" type="pres">
      <dgm:prSet presAssocID="{58A27E8D-2E90-DB4D-8F20-6B35EFD534CE}" presName="FiveNodes_1_text" presStyleLbl="node1" presStyleIdx="4" presStyleCnt="5">
        <dgm:presLayoutVars>
          <dgm:bulletEnabled val="1"/>
        </dgm:presLayoutVars>
      </dgm:prSet>
      <dgm:spPr/>
      <dgm:t>
        <a:bodyPr/>
        <a:lstStyle/>
        <a:p>
          <a:endParaRPr lang="en-US"/>
        </a:p>
      </dgm:t>
    </dgm:pt>
    <dgm:pt modelId="{0A7C84E8-8E14-C440-AE6B-AA8CB2443724}" type="pres">
      <dgm:prSet presAssocID="{58A27E8D-2E90-DB4D-8F20-6B35EFD534CE}" presName="FiveNodes_2_text" presStyleLbl="node1" presStyleIdx="4" presStyleCnt="5">
        <dgm:presLayoutVars>
          <dgm:bulletEnabled val="1"/>
        </dgm:presLayoutVars>
      </dgm:prSet>
      <dgm:spPr/>
      <dgm:t>
        <a:bodyPr/>
        <a:lstStyle/>
        <a:p>
          <a:endParaRPr lang="en-US"/>
        </a:p>
      </dgm:t>
    </dgm:pt>
    <dgm:pt modelId="{2F7FDB38-EAE9-C94A-9DFC-ADAB24BDAF17}" type="pres">
      <dgm:prSet presAssocID="{58A27E8D-2E90-DB4D-8F20-6B35EFD534CE}" presName="FiveNodes_3_text" presStyleLbl="node1" presStyleIdx="4" presStyleCnt="5">
        <dgm:presLayoutVars>
          <dgm:bulletEnabled val="1"/>
        </dgm:presLayoutVars>
      </dgm:prSet>
      <dgm:spPr/>
      <dgm:t>
        <a:bodyPr/>
        <a:lstStyle/>
        <a:p>
          <a:endParaRPr lang="en-US"/>
        </a:p>
      </dgm:t>
    </dgm:pt>
    <dgm:pt modelId="{272CD98D-BABD-0B4C-8017-51B51F4A2A81}" type="pres">
      <dgm:prSet presAssocID="{58A27E8D-2E90-DB4D-8F20-6B35EFD534CE}" presName="FiveNodes_4_text" presStyleLbl="node1" presStyleIdx="4" presStyleCnt="5">
        <dgm:presLayoutVars>
          <dgm:bulletEnabled val="1"/>
        </dgm:presLayoutVars>
      </dgm:prSet>
      <dgm:spPr/>
      <dgm:t>
        <a:bodyPr/>
        <a:lstStyle/>
        <a:p>
          <a:endParaRPr lang="en-US"/>
        </a:p>
      </dgm:t>
    </dgm:pt>
    <dgm:pt modelId="{842BC9B4-4703-5B4D-873D-9DC4A3F88D6E}" type="pres">
      <dgm:prSet presAssocID="{58A27E8D-2E90-DB4D-8F20-6B35EFD534CE}" presName="FiveNodes_5_text" presStyleLbl="node1" presStyleIdx="4" presStyleCnt="5">
        <dgm:presLayoutVars>
          <dgm:bulletEnabled val="1"/>
        </dgm:presLayoutVars>
      </dgm:prSet>
      <dgm:spPr/>
      <dgm:t>
        <a:bodyPr/>
        <a:lstStyle/>
        <a:p>
          <a:endParaRPr lang="en-US"/>
        </a:p>
      </dgm:t>
    </dgm:pt>
  </dgm:ptLst>
  <dgm:cxnLst>
    <dgm:cxn modelId="{A768D742-C2AB-5842-B763-69A712EE22C4}" type="presOf" srcId="{58A27E8D-2E90-DB4D-8F20-6B35EFD534CE}" destId="{7EEC8D7F-CF1C-154F-AC40-20175B9BD7E3}" srcOrd="0" destOrd="0" presId="urn:microsoft.com/office/officeart/2005/8/layout/vProcess5"/>
    <dgm:cxn modelId="{6FFEF64C-4DC2-2D46-9DBD-76D7F3AA0205}" type="presOf" srcId="{7947581A-C118-9844-8237-D7155F33E7FB}" destId="{05379D9B-454A-1D4D-9344-DA2324CC6ED7}" srcOrd="0" destOrd="0" presId="urn:microsoft.com/office/officeart/2005/8/layout/vProcess5"/>
    <dgm:cxn modelId="{6EE8BED9-60D0-0346-B234-9E8EFFBB5094}" type="presOf" srcId="{83C577E0-CFF0-CE4E-8753-5F8781A3B8A3}" destId="{842BC9B4-4703-5B4D-873D-9DC4A3F88D6E}" srcOrd="1" destOrd="0" presId="urn:microsoft.com/office/officeart/2005/8/layout/vProcess5"/>
    <dgm:cxn modelId="{5C1D51C5-A2AB-F141-8D80-D9DB7DBE5D82}" srcId="{58A27E8D-2E90-DB4D-8F20-6B35EFD534CE}" destId="{8666AD81-50EE-1C44-A838-4DDFB1B29B8F}" srcOrd="2" destOrd="0" parTransId="{4769E89C-7E67-B94D-B67F-6C7ACBE1A40A}" sibTransId="{CFE4DB23-7149-3A4A-B002-AA9F14B9BD6B}"/>
    <dgm:cxn modelId="{E8391462-7E40-F14C-BC4A-CDDFADB1C053}" srcId="{58A27E8D-2E90-DB4D-8F20-6B35EFD534CE}" destId="{0889A47F-E08B-4845-A259-5A2B35E5B391}" srcOrd="0" destOrd="0" parTransId="{325385A3-2419-454F-BC2A-0F80D4AD9C6E}" sibTransId="{7947581A-C118-9844-8237-D7155F33E7FB}"/>
    <dgm:cxn modelId="{D9B9B457-C839-894F-B72E-89C905C7B98D}" type="presOf" srcId="{AFE758BA-E17F-4942-9166-94FA5E991330}" destId="{7CDDF44B-973D-4449-A4FE-3F6634CE6846}" srcOrd="0" destOrd="0" presId="urn:microsoft.com/office/officeart/2005/8/layout/vProcess5"/>
    <dgm:cxn modelId="{A3A2E796-3CFE-6C4F-B637-87088465BC0A}" srcId="{58A27E8D-2E90-DB4D-8F20-6B35EFD534CE}" destId="{83C577E0-CFF0-CE4E-8753-5F8781A3B8A3}" srcOrd="4" destOrd="0" parTransId="{8E6D8B30-0B6C-814B-9814-BC06D16A7937}" sibTransId="{834A9AEF-0F7A-6C4B-9CBB-0D462A07894D}"/>
    <dgm:cxn modelId="{7088638D-626A-D346-B8A4-3F4C2C72EC97}" type="presOf" srcId="{8666AD81-50EE-1C44-A838-4DDFB1B29B8F}" destId="{2F7FDB38-EAE9-C94A-9DFC-ADAB24BDAF17}" srcOrd="1" destOrd="0" presId="urn:microsoft.com/office/officeart/2005/8/layout/vProcess5"/>
    <dgm:cxn modelId="{2C1E7ECF-606C-6047-94C4-824D4C2FC973}" srcId="{58A27E8D-2E90-DB4D-8F20-6B35EFD534CE}" destId="{3755C32C-D8CD-C24D-AC18-DACD5148B726}" srcOrd="1" destOrd="0" parTransId="{2016AD11-6533-EE46-B496-3EFA5A895423}" sibTransId="{592C3F4D-BDFB-8A4F-99C7-4311C9752336}"/>
    <dgm:cxn modelId="{F3BD2859-4E47-CB4A-A5B5-ABBF90E2D8F2}" type="presOf" srcId="{0889A47F-E08B-4845-A259-5A2B35E5B391}" destId="{02D35A18-902C-BE43-97AB-0FCA771F4756}" srcOrd="0" destOrd="0" presId="urn:microsoft.com/office/officeart/2005/8/layout/vProcess5"/>
    <dgm:cxn modelId="{309A590F-9FE3-A64D-BA2C-42992C82857F}" type="presOf" srcId="{592C3F4D-BDFB-8A4F-99C7-4311C9752336}" destId="{C37A0F4A-574F-A84A-94D3-9A4956078D10}" srcOrd="0" destOrd="0" presId="urn:microsoft.com/office/officeart/2005/8/layout/vProcess5"/>
    <dgm:cxn modelId="{D0ED85EA-BCCA-9F4A-8217-41801C72173D}" type="presOf" srcId="{3755C32C-D8CD-C24D-AC18-DACD5148B726}" destId="{0A7C84E8-8E14-C440-AE6B-AA8CB2443724}" srcOrd="1" destOrd="0" presId="urn:microsoft.com/office/officeart/2005/8/layout/vProcess5"/>
    <dgm:cxn modelId="{B7530A13-4558-204E-8542-0F9F27376A36}" type="presOf" srcId="{CFE4DB23-7149-3A4A-B002-AA9F14B9BD6B}" destId="{983B10E8-B4C0-AB49-AC4F-EEB72971595F}" srcOrd="0" destOrd="0" presId="urn:microsoft.com/office/officeart/2005/8/layout/vProcess5"/>
    <dgm:cxn modelId="{40C18CE3-7B5A-C34D-9BC5-A8843394795A}" type="presOf" srcId="{609F5EE2-6AF1-A942-B260-ED91B1A3B166}" destId="{A5123BA0-191F-0445-B367-6C788B136DA9}" srcOrd="0" destOrd="0" presId="urn:microsoft.com/office/officeart/2005/8/layout/vProcess5"/>
    <dgm:cxn modelId="{B241EE2C-37E2-DF47-9898-A1E0019CE495}" type="presOf" srcId="{83C577E0-CFF0-CE4E-8753-5F8781A3B8A3}" destId="{7402C3F5-F431-8C4D-AC1B-B6C03B0F4722}" srcOrd="0" destOrd="0" presId="urn:microsoft.com/office/officeart/2005/8/layout/vProcess5"/>
    <dgm:cxn modelId="{5B4714B2-D23D-164C-9796-78228BFC19CA}" type="presOf" srcId="{0889A47F-E08B-4845-A259-5A2B35E5B391}" destId="{CF3118F6-0970-B74D-950B-A858C655E08D}" srcOrd="1" destOrd="0" presId="urn:microsoft.com/office/officeart/2005/8/layout/vProcess5"/>
    <dgm:cxn modelId="{222BB7F7-B6A9-F944-B7E3-BAAE6541C3CE}" type="presOf" srcId="{AFE758BA-E17F-4942-9166-94FA5E991330}" destId="{272CD98D-BABD-0B4C-8017-51B51F4A2A81}" srcOrd="1" destOrd="0" presId="urn:microsoft.com/office/officeart/2005/8/layout/vProcess5"/>
    <dgm:cxn modelId="{09B60ADC-34A0-1747-A132-DDE4936F502E}" srcId="{58A27E8D-2E90-DB4D-8F20-6B35EFD534CE}" destId="{AFE758BA-E17F-4942-9166-94FA5E991330}" srcOrd="3" destOrd="0" parTransId="{2A5FFED7-A6C0-B147-A25E-F7A4EA85B37B}" sibTransId="{609F5EE2-6AF1-A942-B260-ED91B1A3B166}"/>
    <dgm:cxn modelId="{276D80D8-18B9-F54F-BED7-B22E5882C8BF}" type="presOf" srcId="{3755C32C-D8CD-C24D-AC18-DACD5148B726}" destId="{DFCCEB0A-9D78-C442-8078-85415A9750F9}" srcOrd="0" destOrd="0" presId="urn:microsoft.com/office/officeart/2005/8/layout/vProcess5"/>
    <dgm:cxn modelId="{948D27B5-15D3-F94C-ABFD-DBC9EB671129}" type="presOf" srcId="{8666AD81-50EE-1C44-A838-4DDFB1B29B8F}" destId="{22F7EB13-8ADA-5443-B723-66F1699D3B48}" srcOrd="0" destOrd="0" presId="urn:microsoft.com/office/officeart/2005/8/layout/vProcess5"/>
    <dgm:cxn modelId="{62952FA2-F174-6D42-AEE3-0BACDB3C524A}" type="presParOf" srcId="{7EEC8D7F-CF1C-154F-AC40-20175B9BD7E3}" destId="{4977C429-C9BF-C24F-980A-35F27A941622}" srcOrd="0" destOrd="0" presId="urn:microsoft.com/office/officeart/2005/8/layout/vProcess5"/>
    <dgm:cxn modelId="{44AC402F-D684-1942-88D8-1B581EE12152}" type="presParOf" srcId="{7EEC8D7F-CF1C-154F-AC40-20175B9BD7E3}" destId="{02D35A18-902C-BE43-97AB-0FCA771F4756}" srcOrd="1" destOrd="0" presId="urn:microsoft.com/office/officeart/2005/8/layout/vProcess5"/>
    <dgm:cxn modelId="{089CF95D-266A-F04A-81A2-007E3A53471F}" type="presParOf" srcId="{7EEC8D7F-CF1C-154F-AC40-20175B9BD7E3}" destId="{DFCCEB0A-9D78-C442-8078-85415A9750F9}" srcOrd="2" destOrd="0" presId="urn:microsoft.com/office/officeart/2005/8/layout/vProcess5"/>
    <dgm:cxn modelId="{A2D2D52F-CE52-5248-A584-3BDE34CD2BEC}" type="presParOf" srcId="{7EEC8D7F-CF1C-154F-AC40-20175B9BD7E3}" destId="{22F7EB13-8ADA-5443-B723-66F1699D3B48}" srcOrd="3" destOrd="0" presId="urn:microsoft.com/office/officeart/2005/8/layout/vProcess5"/>
    <dgm:cxn modelId="{C9875165-B703-654E-8516-5FF6176A03DE}" type="presParOf" srcId="{7EEC8D7F-CF1C-154F-AC40-20175B9BD7E3}" destId="{7CDDF44B-973D-4449-A4FE-3F6634CE6846}" srcOrd="4" destOrd="0" presId="urn:microsoft.com/office/officeart/2005/8/layout/vProcess5"/>
    <dgm:cxn modelId="{97850D54-E1F3-9B43-9A61-43A600BC3BED}" type="presParOf" srcId="{7EEC8D7F-CF1C-154F-AC40-20175B9BD7E3}" destId="{7402C3F5-F431-8C4D-AC1B-B6C03B0F4722}" srcOrd="5" destOrd="0" presId="urn:microsoft.com/office/officeart/2005/8/layout/vProcess5"/>
    <dgm:cxn modelId="{72A57E1E-16DE-3B49-9383-AA9F96F921E5}" type="presParOf" srcId="{7EEC8D7F-CF1C-154F-AC40-20175B9BD7E3}" destId="{05379D9B-454A-1D4D-9344-DA2324CC6ED7}" srcOrd="6" destOrd="0" presId="urn:microsoft.com/office/officeart/2005/8/layout/vProcess5"/>
    <dgm:cxn modelId="{096E546E-A46C-604E-BFB8-192FC30451B7}" type="presParOf" srcId="{7EEC8D7F-CF1C-154F-AC40-20175B9BD7E3}" destId="{C37A0F4A-574F-A84A-94D3-9A4956078D10}" srcOrd="7" destOrd="0" presId="urn:microsoft.com/office/officeart/2005/8/layout/vProcess5"/>
    <dgm:cxn modelId="{0EAE3406-1133-6E4D-8D81-1D3D94A23DE4}" type="presParOf" srcId="{7EEC8D7F-CF1C-154F-AC40-20175B9BD7E3}" destId="{983B10E8-B4C0-AB49-AC4F-EEB72971595F}" srcOrd="8" destOrd="0" presId="urn:microsoft.com/office/officeart/2005/8/layout/vProcess5"/>
    <dgm:cxn modelId="{06FE067D-75A5-2D46-8D15-5A1A28A5C359}" type="presParOf" srcId="{7EEC8D7F-CF1C-154F-AC40-20175B9BD7E3}" destId="{A5123BA0-191F-0445-B367-6C788B136DA9}" srcOrd="9" destOrd="0" presId="urn:microsoft.com/office/officeart/2005/8/layout/vProcess5"/>
    <dgm:cxn modelId="{5DE0FE91-64B8-0142-AA3C-0A64B26D00C2}" type="presParOf" srcId="{7EEC8D7F-CF1C-154F-AC40-20175B9BD7E3}" destId="{CF3118F6-0970-B74D-950B-A858C655E08D}" srcOrd="10" destOrd="0" presId="urn:microsoft.com/office/officeart/2005/8/layout/vProcess5"/>
    <dgm:cxn modelId="{E801BD93-8A98-4440-BFA3-82957E5BFA2A}" type="presParOf" srcId="{7EEC8D7F-CF1C-154F-AC40-20175B9BD7E3}" destId="{0A7C84E8-8E14-C440-AE6B-AA8CB2443724}" srcOrd="11" destOrd="0" presId="urn:microsoft.com/office/officeart/2005/8/layout/vProcess5"/>
    <dgm:cxn modelId="{227AD22F-C1F1-A543-86AF-DCE31FCB9666}" type="presParOf" srcId="{7EEC8D7F-CF1C-154F-AC40-20175B9BD7E3}" destId="{2F7FDB38-EAE9-C94A-9DFC-ADAB24BDAF17}" srcOrd="12" destOrd="0" presId="urn:microsoft.com/office/officeart/2005/8/layout/vProcess5"/>
    <dgm:cxn modelId="{73C58AA2-1328-784E-AE22-FF3980706763}" type="presParOf" srcId="{7EEC8D7F-CF1C-154F-AC40-20175B9BD7E3}" destId="{272CD98D-BABD-0B4C-8017-51B51F4A2A81}" srcOrd="13" destOrd="0" presId="urn:microsoft.com/office/officeart/2005/8/layout/vProcess5"/>
    <dgm:cxn modelId="{C8803658-C2AA-F244-BE8E-6F48CCC33B75}" type="presParOf" srcId="{7EEC8D7F-CF1C-154F-AC40-20175B9BD7E3}" destId="{842BC9B4-4703-5B4D-873D-9DC4A3F88D6E}"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04D849-0726-9F48-B1A1-8502BB5D5722}" type="doc">
      <dgm:prSet loTypeId="urn:microsoft.com/office/officeart/2005/8/layout/hProcess9" loCatId="" qsTypeId="urn:microsoft.com/office/officeart/2005/8/quickstyle/simple4" qsCatId="simple" csTypeId="urn:microsoft.com/office/officeart/2005/8/colors/accent1_2" csCatId="accent1" phldr="1"/>
      <dgm:spPr/>
    </dgm:pt>
    <dgm:pt modelId="{7A5A777D-A8CC-DF45-822D-7A923567C476}">
      <dgm:prSet phldrT="[Text]"/>
      <dgm:spPr/>
      <dgm:t>
        <a:bodyPr/>
        <a:lstStyle/>
        <a:p>
          <a:r>
            <a:rPr lang="en-US" dirty="0" err="1" smtClean="0"/>
            <a:t>Descripción</a:t>
          </a:r>
          <a:r>
            <a:rPr lang="en-US" dirty="0" smtClean="0"/>
            <a:t> de </a:t>
          </a:r>
          <a:r>
            <a:rPr lang="en-US" dirty="0" err="1" smtClean="0"/>
            <a:t>Trabajo</a:t>
          </a:r>
          <a:endParaRPr lang="en-US" dirty="0"/>
        </a:p>
      </dgm:t>
    </dgm:pt>
    <dgm:pt modelId="{5E0959F3-BC97-2B46-BC48-F77A06AD1EFC}" type="parTrans" cxnId="{E7EC2143-C834-6849-9695-492944B291C8}">
      <dgm:prSet/>
      <dgm:spPr/>
    </dgm:pt>
    <dgm:pt modelId="{5598A7F2-B74C-8B40-A186-52C539D6318A}" type="sibTrans" cxnId="{E7EC2143-C834-6849-9695-492944B291C8}">
      <dgm:prSet/>
      <dgm:spPr/>
    </dgm:pt>
    <dgm:pt modelId="{77B61393-1579-EC4A-B70F-0A716A85D991}">
      <dgm:prSet phldrT="[Text]"/>
      <dgm:spPr/>
      <dgm:t>
        <a:bodyPr/>
        <a:lstStyle/>
        <a:p>
          <a:r>
            <a:rPr lang="en-US" dirty="0" err="1" smtClean="0"/>
            <a:t>Selección</a:t>
          </a:r>
          <a:r>
            <a:rPr lang="en-US" dirty="0" smtClean="0"/>
            <a:t> de </a:t>
          </a:r>
          <a:r>
            <a:rPr lang="en-US" dirty="0" err="1" smtClean="0"/>
            <a:t>candidatos</a:t>
          </a:r>
          <a:endParaRPr lang="en-US" dirty="0"/>
        </a:p>
      </dgm:t>
    </dgm:pt>
    <dgm:pt modelId="{F83C8D95-FEB9-EA4F-B3AF-D21E3EDD65ED}" type="parTrans" cxnId="{56A1A58A-D6FC-1A4B-8419-613EC65DCA9F}">
      <dgm:prSet/>
      <dgm:spPr/>
    </dgm:pt>
    <dgm:pt modelId="{A3B5CCF4-908B-5D41-9F47-AB20F5B6240B}" type="sibTrans" cxnId="{56A1A58A-D6FC-1A4B-8419-613EC65DCA9F}">
      <dgm:prSet/>
      <dgm:spPr/>
    </dgm:pt>
    <dgm:pt modelId="{AE49C210-887B-384C-BA00-78371B11DEAA}">
      <dgm:prSet phldrT="[Text]"/>
      <dgm:spPr/>
      <dgm:t>
        <a:bodyPr/>
        <a:lstStyle/>
        <a:p>
          <a:r>
            <a:rPr lang="en-US" dirty="0" err="1" smtClean="0"/>
            <a:t>Unirse</a:t>
          </a:r>
          <a:r>
            <a:rPr lang="en-US" dirty="0" smtClean="0"/>
            <a:t> a la </a:t>
          </a:r>
          <a:r>
            <a:rPr lang="en-US" dirty="0" err="1" smtClean="0"/>
            <a:t>organización</a:t>
          </a:r>
          <a:endParaRPr lang="en-US" dirty="0"/>
        </a:p>
      </dgm:t>
    </dgm:pt>
    <dgm:pt modelId="{BF4DE969-AD2E-0B40-8D7C-FE40F2C9194E}" type="parTrans" cxnId="{B67A4E26-FA06-5C41-A939-73D2D46EF877}">
      <dgm:prSet/>
      <dgm:spPr/>
    </dgm:pt>
    <dgm:pt modelId="{B27FADFA-310F-1F40-A3A2-9426A835C763}" type="sibTrans" cxnId="{B67A4E26-FA06-5C41-A939-73D2D46EF877}">
      <dgm:prSet/>
      <dgm:spPr/>
    </dgm:pt>
    <dgm:pt modelId="{4F509CCE-B6AA-FE43-94ED-800040389ABF}">
      <dgm:prSet phldrT="[Text]"/>
      <dgm:spPr/>
      <dgm:t>
        <a:bodyPr/>
        <a:lstStyle/>
        <a:p>
          <a:r>
            <a:rPr lang="en-US" dirty="0" err="1" smtClean="0"/>
            <a:t>Gestión</a:t>
          </a:r>
          <a:r>
            <a:rPr lang="en-US" dirty="0" smtClean="0"/>
            <a:t> </a:t>
          </a:r>
          <a:r>
            <a:rPr lang="en-US" dirty="0" smtClean="0"/>
            <a:t>&amp; </a:t>
          </a:r>
          <a:r>
            <a:rPr lang="en-US" dirty="0" err="1" smtClean="0"/>
            <a:t>supervisión</a:t>
          </a:r>
          <a:endParaRPr lang="en-US" dirty="0"/>
        </a:p>
      </dgm:t>
    </dgm:pt>
    <dgm:pt modelId="{29CFA4E5-8F98-1644-89B2-A2D65559447D}" type="parTrans" cxnId="{780F1F97-93B6-FA45-83E4-53C99C06D459}">
      <dgm:prSet/>
      <dgm:spPr/>
    </dgm:pt>
    <dgm:pt modelId="{85D3D698-74B5-AD4C-837D-D86F6F7E69EC}" type="sibTrans" cxnId="{780F1F97-93B6-FA45-83E4-53C99C06D459}">
      <dgm:prSet/>
      <dgm:spPr/>
    </dgm:pt>
    <dgm:pt modelId="{888915EA-4119-1F40-AD2F-34E0E13381F4}" type="pres">
      <dgm:prSet presAssocID="{F104D849-0726-9F48-B1A1-8502BB5D5722}" presName="CompostProcess" presStyleCnt="0">
        <dgm:presLayoutVars>
          <dgm:dir/>
          <dgm:resizeHandles val="exact"/>
        </dgm:presLayoutVars>
      </dgm:prSet>
      <dgm:spPr/>
    </dgm:pt>
    <dgm:pt modelId="{C4463217-7791-964F-9EBD-E15CDAD8C086}" type="pres">
      <dgm:prSet presAssocID="{F104D849-0726-9F48-B1A1-8502BB5D5722}" presName="arrow" presStyleLbl="bgShp" presStyleIdx="0" presStyleCnt="1"/>
      <dgm:spPr/>
    </dgm:pt>
    <dgm:pt modelId="{1399FFE2-5031-3849-A8E3-67BD7080E23D}" type="pres">
      <dgm:prSet presAssocID="{F104D849-0726-9F48-B1A1-8502BB5D5722}" presName="linearProcess" presStyleCnt="0"/>
      <dgm:spPr/>
    </dgm:pt>
    <dgm:pt modelId="{182A5CE4-5F29-2C40-AC4C-76C03C36AD0C}" type="pres">
      <dgm:prSet presAssocID="{7A5A777D-A8CC-DF45-822D-7A923567C476}" presName="textNode" presStyleLbl="node1" presStyleIdx="0" presStyleCnt="4">
        <dgm:presLayoutVars>
          <dgm:bulletEnabled val="1"/>
        </dgm:presLayoutVars>
      </dgm:prSet>
      <dgm:spPr/>
      <dgm:t>
        <a:bodyPr/>
        <a:lstStyle/>
        <a:p>
          <a:endParaRPr lang="en-US"/>
        </a:p>
      </dgm:t>
    </dgm:pt>
    <dgm:pt modelId="{BEEA26B8-2183-2149-986D-FEA70D5B6E3D}" type="pres">
      <dgm:prSet presAssocID="{5598A7F2-B74C-8B40-A186-52C539D6318A}" presName="sibTrans" presStyleCnt="0"/>
      <dgm:spPr/>
    </dgm:pt>
    <dgm:pt modelId="{A5364890-0750-1347-986C-F2377037E667}" type="pres">
      <dgm:prSet presAssocID="{77B61393-1579-EC4A-B70F-0A716A85D991}" presName="textNode" presStyleLbl="node1" presStyleIdx="1" presStyleCnt="4">
        <dgm:presLayoutVars>
          <dgm:bulletEnabled val="1"/>
        </dgm:presLayoutVars>
      </dgm:prSet>
      <dgm:spPr/>
      <dgm:t>
        <a:bodyPr/>
        <a:lstStyle/>
        <a:p>
          <a:endParaRPr lang="en-US"/>
        </a:p>
      </dgm:t>
    </dgm:pt>
    <dgm:pt modelId="{EC71E139-EF6B-C24D-A32C-0F40A44E85AB}" type="pres">
      <dgm:prSet presAssocID="{A3B5CCF4-908B-5D41-9F47-AB20F5B6240B}" presName="sibTrans" presStyleCnt="0"/>
      <dgm:spPr/>
    </dgm:pt>
    <dgm:pt modelId="{34C935C3-1DAC-FD4C-8048-28568590E6DF}" type="pres">
      <dgm:prSet presAssocID="{AE49C210-887B-384C-BA00-78371B11DEAA}" presName="textNode" presStyleLbl="node1" presStyleIdx="2" presStyleCnt="4">
        <dgm:presLayoutVars>
          <dgm:bulletEnabled val="1"/>
        </dgm:presLayoutVars>
      </dgm:prSet>
      <dgm:spPr/>
      <dgm:t>
        <a:bodyPr/>
        <a:lstStyle/>
        <a:p>
          <a:endParaRPr lang="en-US"/>
        </a:p>
      </dgm:t>
    </dgm:pt>
    <dgm:pt modelId="{B5B6C8CA-D4B1-0E4D-86E8-D6E867A8774F}" type="pres">
      <dgm:prSet presAssocID="{B27FADFA-310F-1F40-A3A2-9426A835C763}" presName="sibTrans" presStyleCnt="0"/>
      <dgm:spPr/>
    </dgm:pt>
    <dgm:pt modelId="{8FC97623-9C1D-9C4B-BE67-4F0EADDAEED6}" type="pres">
      <dgm:prSet presAssocID="{4F509CCE-B6AA-FE43-94ED-800040389ABF}" presName="textNode" presStyleLbl="node1" presStyleIdx="3" presStyleCnt="4">
        <dgm:presLayoutVars>
          <dgm:bulletEnabled val="1"/>
        </dgm:presLayoutVars>
      </dgm:prSet>
      <dgm:spPr/>
      <dgm:t>
        <a:bodyPr/>
        <a:lstStyle/>
        <a:p>
          <a:endParaRPr lang="en-US"/>
        </a:p>
      </dgm:t>
    </dgm:pt>
  </dgm:ptLst>
  <dgm:cxnLst>
    <dgm:cxn modelId="{3B0B865C-DF32-134B-B731-61D7712D1B03}" type="presOf" srcId="{AE49C210-887B-384C-BA00-78371B11DEAA}" destId="{34C935C3-1DAC-FD4C-8048-28568590E6DF}" srcOrd="0" destOrd="0" presId="urn:microsoft.com/office/officeart/2005/8/layout/hProcess9"/>
    <dgm:cxn modelId="{8703B842-9704-8842-8098-F3132123D763}" type="presOf" srcId="{77B61393-1579-EC4A-B70F-0A716A85D991}" destId="{A5364890-0750-1347-986C-F2377037E667}" srcOrd="0" destOrd="0" presId="urn:microsoft.com/office/officeart/2005/8/layout/hProcess9"/>
    <dgm:cxn modelId="{E7EC2143-C834-6849-9695-492944B291C8}" srcId="{F104D849-0726-9F48-B1A1-8502BB5D5722}" destId="{7A5A777D-A8CC-DF45-822D-7A923567C476}" srcOrd="0" destOrd="0" parTransId="{5E0959F3-BC97-2B46-BC48-F77A06AD1EFC}" sibTransId="{5598A7F2-B74C-8B40-A186-52C539D6318A}"/>
    <dgm:cxn modelId="{56A1A58A-D6FC-1A4B-8419-613EC65DCA9F}" srcId="{F104D849-0726-9F48-B1A1-8502BB5D5722}" destId="{77B61393-1579-EC4A-B70F-0A716A85D991}" srcOrd="1" destOrd="0" parTransId="{F83C8D95-FEB9-EA4F-B3AF-D21E3EDD65ED}" sibTransId="{A3B5CCF4-908B-5D41-9F47-AB20F5B6240B}"/>
    <dgm:cxn modelId="{780F1F97-93B6-FA45-83E4-53C99C06D459}" srcId="{F104D849-0726-9F48-B1A1-8502BB5D5722}" destId="{4F509CCE-B6AA-FE43-94ED-800040389ABF}" srcOrd="3" destOrd="0" parTransId="{29CFA4E5-8F98-1644-89B2-A2D65559447D}" sibTransId="{85D3D698-74B5-AD4C-837D-D86F6F7E69EC}"/>
    <dgm:cxn modelId="{B67A4E26-FA06-5C41-A939-73D2D46EF877}" srcId="{F104D849-0726-9F48-B1A1-8502BB5D5722}" destId="{AE49C210-887B-384C-BA00-78371B11DEAA}" srcOrd="2" destOrd="0" parTransId="{BF4DE969-AD2E-0B40-8D7C-FE40F2C9194E}" sibTransId="{B27FADFA-310F-1F40-A3A2-9426A835C763}"/>
    <dgm:cxn modelId="{8DD9DF34-93E0-C442-B578-1085D8A879C7}" type="presOf" srcId="{7A5A777D-A8CC-DF45-822D-7A923567C476}" destId="{182A5CE4-5F29-2C40-AC4C-76C03C36AD0C}" srcOrd="0" destOrd="0" presId="urn:microsoft.com/office/officeart/2005/8/layout/hProcess9"/>
    <dgm:cxn modelId="{2A8BD99E-FD0F-9B40-8E97-5A238B630EE1}" type="presOf" srcId="{F104D849-0726-9F48-B1A1-8502BB5D5722}" destId="{888915EA-4119-1F40-AD2F-34E0E13381F4}" srcOrd="0" destOrd="0" presId="urn:microsoft.com/office/officeart/2005/8/layout/hProcess9"/>
    <dgm:cxn modelId="{17234D77-68FC-A045-B28E-C457D8270DC7}" type="presOf" srcId="{4F509CCE-B6AA-FE43-94ED-800040389ABF}" destId="{8FC97623-9C1D-9C4B-BE67-4F0EADDAEED6}" srcOrd="0" destOrd="0" presId="urn:microsoft.com/office/officeart/2005/8/layout/hProcess9"/>
    <dgm:cxn modelId="{0AEED526-C736-3D44-9911-B84719A0F3F6}" type="presParOf" srcId="{888915EA-4119-1F40-AD2F-34E0E13381F4}" destId="{C4463217-7791-964F-9EBD-E15CDAD8C086}" srcOrd="0" destOrd="0" presId="urn:microsoft.com/office/officeart/2005/8/layout/hProcess9"/>
    <dgm:cxn modelId="{B4E64919-5E2D-534A-ADEE-29506733A0AC}" type="presParOf" srcId="{888915EA-4119-1F40-AD2F-34E0E13381F4}" destId="{1399FFE2-5031-3849-A8E3-67BD7080E23D}" srcOrd="1" destOrd="0" presId="urn:microsoft.com/office/officeart/2005/8/layout/hProcess9"/>
    <dgm:cxn modelId="{9FBD6414-6F10-5F48-ADC8-7882E1697EF6}" type="presParOf" srcId="{1399FFE2-5031-3849-A8E3-67BD7080E23D}" destId="{182A5CE4-5F29-2C40-AC4C-76C03C36AD0C}" srcOrd="0" destOrd="0" presId="urn:microsoft.com/office/officeart/2005/8/layout/hProcess9"/>
    <dgm:cxn modelId="{064D5293-10D5-334A-940E-837BE2A7916A}" type="presParOf" srcId="{1399FFE2-5031-3849-A8E3-67BD7080E23D}" destId="{BEEA26B8-2183-2149-986D-FEA70D5B6E3D}" srcOrd="1" destOrd="0" presId="urn:microsoft.com/office/officeart/2005/8/layout/hProcess9"/>
    <dgm:cxn modelId="{1469322C-AAA5-0940-85D7-0A480D5EB2E0}" type="presParOf" srcId="{1399FFE2-5031-3849-A8E3-67BD7080E23D}" destId="{A5364890-0750-1347-986C-F2377037E667}" srcOrd="2" destOrd="0" presId="urn:microsoft.com/office/officeart/2005/8/layout/hProcess9"/>
    <dgm:cxn modelId="{0888DDDF-7F73-3C4A-BA9F-E2690D0CFFE9}" type="presParOf" srcId="{1399FFE2-5031-3849-A8E3-67BD7080E23D}" destId="{EC71E139-EF6B-C24D-A32C-0F40A44E85AB}" srcOrd="3" destOrd="0" presId="urn:microsoft.com/office/officeart/2005/8/layout/hProcess9"/>
    <dgm:cxn modelId="{9E168342-1CB5-D84F-942F-28706E238CE8}" type="presParOf" srcId="{1399FFE2-5031-3849-A8E3-67BD7080E23D}" destId="{34C935C3-1DAC-FD4C-8048-28568590E6DF}" srcOrd="4" destOrd="0" presId="urn:microsoft.com/office/officeart/2005/8/layout/hProcess9"/>
    <dgm:cxn modelId="{6E2B185E-A4D9-7646-8C74-1F1535429F33}" type="presParOf" srcId="{1399FFE2-5031-3849-A8E3-67BD7080E23D}" destId="{B5B6C8CA-D4B1-0E4D-86E8-D6E867A8774F}" srcOrd="5" destOrd="0" presId="urn:microsoft.com/office/officeart/2005/8/layout/hProcess9"/>
    <dgm:cxn modelId="{B9D5FE33-CCAA-884E-ACD4-D3F12C2CB0F4}" type="presParOf" srcId="{1399FFE2-5031-3849-A8E3-67BD7080E23D}" destId="{8FC97623-9C1D-9C4B-BE67-4F0EADDAEED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35A18-902C-BE43-97AB-0FCA771F4756}">
      <dsp:nvSpPr>
        <dsp:cNvPr id="0" name=""/>
        <dsp:cNvSpPr/>
      </dsp:nvSpPr>
      <dsp:spPr>
        <a:xfrm>
          <a:off x="0" y="0"/>
          <a:ext cx="5569140" cy="772382"/>
        </a:xfrm>
        <a:prstGeom prst="roundRect">
          <a:avLst>
            <a:gd name="adj" fmla="val 10000"/>
          </a:avLst>
        </a:prstGeom>
        <a:solidFill>
          <a:schemeClr val="accent1">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accent1">
                  <a:lumMod val="20000"/>
                  <a:lumOff val="80000"/>
                </a:schemeClr>
              </a:solidFill>
              <a:latin typeface="Calibri"/>
              <a:cs typeface="Calibri"/>
            </a:rPr>
            <a:t>1. </a:t>
          </a:r>
          <a:r>
            <a:rPr lang="en-GB" sz="2000" b="1" kern="1200" dirty="0" err="1" smtClean="0">
              <a:solidFill>
                <a:schemeClr val="tx1"/>
              </a:solidFill>
              <a:latin typeface="Calibri"/>
              <a:cs typeface="Calibri"/>
            </a:rPr>
            <a:t>Identificar</a:t>
          </a:r>
          <a:r>
            <a:rPr lang="en-GB" sz="2000" b="1" kern="1200" dirty="0" smtClean="0">
              <a:solidFill>
                <a:schemeClr val="tx1"/>
              </a:solidFill>
              <a:latin typeface="Calibri"/>
              <a:cs typeface="Calibri"/>
            </a:rPr>
            <a:t> </a:t>
          </a:r>
          <a:r>
            <a:rPr lang="en-GB" sz="2000" b="1" kern="1200" dirty="0" err="1" smtClean="0">
              <a:solidFill>
                <a:schemeClr val="tx1"/>
              </a:solidFill>
              <a:latin typeface="Calibri"/>
              <a:cs typeface="Calibri"/>
            </a:rPr>
            <a:t>necesidades</a:t>
          </a:r>
          <a:r>
            <a:rPr lang="en-GB" sz="2000" b="1" kern="1200" dirty="0" smtClean="0">
              <a:solidFill>
                <a:schemeClr val="tx1"/>
              </a:solidFill>
              <a:latin typeface="Calibri"/>
              <a:cs typeface="Calibri"/>
            </a:rPr>
            <a:t> de </a:t>
          </a:r>
          <a:r>
            <a:rPr lang="en-GB" sz="2000" b="1" kern="1200" dirty="0" err="1" smtClean="0">
              <a:solidFill>
                <a:schemeClr val="tx1"/>
              </a:solidFill>
              <a:latin typeface="Calibri"/>
              <a:cs typeface="Calibri"/>
            </a:rPr>
            <a:t>aprendizaje</a:t>
          </a:r>
          <a:r>
            <a:rPr lang="en-GB" sz="2000" b="1" kern="1200" dirty="0" smtClean="0">
              <a:solidFill>
                <a:schemeClr val="tx1"/>
              </a:solidFill>
              <a:latin typeface="Calibri"/>
              <a:cs typeface="Calibri"/>
            </a:rPr>
            <a:t> &amp; </a:t>
          </a:r>
          <a:r>
            <a:rPr lang="en-GB" sz="2000" b="1" kern="1200" dirty="0" err="1" smtClean="0">
              <a:solidFill>
                <a:schemeClr val="tx1"/>
              </a:solidFill>
              <a:latin typeface="Calibri"/>
              <a:cs typeface="Calibri"/>
            </a:rPr>
            <a:t>desarrollo</a:t>
          </a:r>
          <a:endParaRPr lang="en-US" sz="2000" b="1" kern="1200" dirty="0">
            <a:latin typeface="Calibri"/>
            <a:cs typeface="Calibri"/>
          </a:endParaRPr>
        </a:p>
      </dsp:txBody>
      <dsp:txXfrm>
        <a:off x="22622" y="22622"/>
        <a:ext cx="4645311" cy="727138"/>
      </dsp:txXfrm>
    </dsp:sp>
    <dsp:sp modelId="{DFCCEB0A-9D78-C442-8078-85415A9750F9}">
      <dsp:nvSpPr>
        <dsp:cNvPr id="0" name=""/>
        <dsp:cNvSpPr/>
      </dsp:nvSpPr>
      <dsp:spPr>
        <a:xfrm>
          <a:off x="415877" y="879657"/>
          <a:ext cx="5569140" cy="772382"/>
        </a:xfrm>
        <a:prstGeom prst="roundRect">
          <a:avLst>
            <a:gd name="adj" fmla="val 10000"/>
          </a:avLst>
        </a:prstGeom>
        <a:solidFill>
          <a:schemeClr val="accent1">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accent1">
                  <a:lumMod val="20000"/>
                  <a:lumOff val="80000"/>
                </a:schemeClr>
              </a:solidFill>
              <a:latin typeface="Calibri"/>
              <a:cs typeface="Calibri"/>
            </a:rPr>
            <a:t>2. </a:t>
          </a:r>
          <a:r>
            <a:rPr lang="en-GB" sz="2000" b="1" kern="1200" noProof="0" dirty="0" smtClean="0">
              <a:solidFill>
                <a:srgbClr val="000000"/>
              </a:solidFill>
              <a:latin typeface="Calibri"/>
              <a:cs typeface="Calibri"/>
            </a:rPr>
            <a:t> </a:t>
          </a:r>
          <a:r>
            <a:rPr lang="en-GB" sz="2000" b="1" kern="1200" noProof="0" dirty="0" err="1" smtClean="0">
              <a:solidFill>
                <a:srgbClr val="000000"/>
              </a:solidFill>
              <a:latin typeface="Calibri"/>
              <a:cs typeface="Calibri"/>
            </a:rPr>
            <a:t>Establecer</a:t>
          </a:r>
          <a:r>
            <a:rPr lang="en-GB" sz="2000" b="1" kern="1200" noProof="0" dirty="0" smtClean="0">
              <a:solidFill>
                <a:srgbClr val="000000"/>
              </a:solidFill>
              <a:latin typeface="Calibri"/>
              <a:cs typeface="Calibri"/>
            </a:rPr>
            <a:t> la </a:t>
          </a:r>
          <a:r>
            <a:rPr lang="en-GB" sz="2000" b="1" kern="1200" noProof="0" dirty="0" err="1" smtClean="0">
              <a:solidFill>
                <a:srgbClr val="000000"/>
              </a:solidFill>
              <a:latin typeface="Calibri"/>
              <a:cs typeface="Calibri"/>
            </a:rPr>
            <a:t>estrategia</a:t>
          </a:r>
          <a:r>
            <a:rPr lang="en-GB" sz="2000" b="1" kern="1200" noProof="0" dirty="0" smtClean="0">
              <a:solidFill>
                <a:srgbClr val="000000"/>
              </a:solidFill>
              <a:latin typeface="Calibri"/>
              <a:cs typeface="Calibri"/>
            </a:rPr>
            <a:t> de </a:t>
          </a:r>
          <a:r>
            <a:rPr lang="en-GB" sz="2000" b="1" kern="1200" noProof="0" dirty="0" err="1" smtClean="0">
              <a:solidFill>
                <a:srgbClr val="000000"/>
              </a:solidFill>
              <a:latin typeface="Calibri"/>
              <a:cs typeface="Calibri"/>
            </a:rPr>
            <a:t>aprendizaje</a:t>
          </a:r>
          <a:endParaRPr lang="en-US" sz="2000" b="1" kern="1200" dirty="0">
            <a:latin typeface="Calibri"/>
            <a:cs typeface="Calibri"/>
          </a:endParaRPr>
        </a:p>
      </dsp:txBody>
      <dsp:txXfrm>
        <a:off x="438499" y="902279"/>
        <a:ext cx="4605970" cy="727138"/>
      </dsp:txXfrm>
    </dsp:sp>
    <dsp:sp modelId="{22F7EB13-8ADA-5443-B723-66F1699D3B48}">
      <dsp:nvSpPr>
        <dsp:cNvPr id="0" name=""/>
        <dsp:cNvSpPr/>
      </dsp:nvSpPr>
      <dsp:spPr>
        <a:xfrm>
          <a:off x="831754" y="1759315"/>
          <a:ext cx="5569140" cy="772382"/>
        </a:xfrm>
        <a:prstGeom prst="roundRect">
          <a:avLst>
            <a:gd name="adj" fmla="val 10000"/>
          </a:avLst>
        </a:prstGeom>
        <a:solidFill>
          <a:schemeClr val="accent1">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accent1">
                  <a:lumMod val="20000"/>
                  <a:lumOff val="80000"/>
                </a:schemeClr>
              </a:solidFill>
              <a:latin typeface="Calibri"/>
              <a:cs typeface="Calibri"/>
            </a:rPr>
            <a:t>3. </a:t>
          </a:r>
          <a:r>
            <a:rPr lang="en-GB" sz="2000" b="1" kern="1200" dirty="0" err="1" smtClean="0">
              <a:solidFill>
                <a:schemeClr val="tx1"/>
              </a:solidFill>
              <a:latin typeface="Calibri"/>
              <a:cs typeface="Calibri"/>
            </a:rPr>
            <a:t>Establecer</a:t>
          </a:r>
          <a:r>
            <a:rPr lang="en-GB" sz="2000" b="1" kern="1200" dirty="0" smtClean="0">
              <a:solidFill>
                <a:schemeClr val="tx1"/>
              </a:solidFill>
              <a:latin typeface="Calibri"/>
              <a:cs typeface="Calibri"/>
            </a:rPr>
            <a:t> </a:t>
          </a:r>
          <a:r>
            <a:rPr lang="en-GB" sz="2000" b="1" kern="1200" dirty="0" err="1" smtClean="0">
              <a:solidFill>
                <a:schemeClr val="tx1"/>
              </a:solidFill>
              <a:latin typeface="Calibri"/>
              <a:cs typeface="Calibri"/>
            </a:rPr>
            <a:t>objetivos</a:t>
          </a:r>
          <a:r>
            <a:rPr lang="en-GB" sz="2000" b="1" kern="1200" dirty="0" smtClean="0">
              <a:solidFill>
                <a:schemeClr val="tx1"/>
              </a:solidFill>
              <a:latin typeface="Calibri"/>
              <a:cs typeface="Calibri"/>
            </a:rPr>
            <a:t> </a:t>
          </a:r>
          <a:r>
            <a:rPr lang="en-GB" sz="2000" b="1" kern="1200" dirty="0" err="1" smtClean="0">
              <a:solidFill>
                <a:schemeClr val="tx1"/>
              </a:solidFill>
              <a:latin typeface="Calibri"/>
              <a:cs typeface="Calibri"/>
            </a:rPr>
            <a:t>claros</a:t>
          </a:r>
          <a:endParaRPr lang="en-US" sz="2000" b="1" kern="1200" dirty="0">
            <a:latin typeface="Calibri"/>
            <a:cs typeface="Calibri"/>
          </a:endParaRPr>
        </a:p>
      </dsp:txBody>
      <dsp:txXfrm>
        <a:off x="854376" y="1781937"/>
        <a:ext cx="4605970" cy="727138"/>
      </dsp:txXfrm>
    </dsp:sp>
    <dsp:sp modelId="{7CDDF44B-973D-4449-A4FE-3F6634CE6846}">
      <dsp:nvSpPr>
        <dsp:cNvPr id="0" name=""/>
        <dsp:cNvSpPr/>
      </dsp:nvSpPr>
      <dsp:spPr>
        <a:xfrm>
          <a:off x="1247632" y="2638972"/>
          <a:ext cx="5569140" cy="772382"/>
        </a:xfrm>
        <a:prstGeom prst="roundRect">
          <a:avLst>
            <a:gd name="adj" fmla="val 10000"/>
          </a:avLst>
        </a:prstGeom>
        <a:solidFill>
          <a:schemeClr val="accent1">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accent1">
                  <a:lumMod val="20000"/>
                  <a:lumOff val="80000"/>
                </a:schemeClr>
              </a:solidFill>
              <a:latin typeface="Calibri"/>
              <a:cs typeface="Calibri"/>
            </a:rPr>
            <a:t>4. </a:t>
          </a:r>
          <a:r>
            <a:rPr lang="en-US" sz="2000" b="1" kern="1200" dirty="0" err="1" smtClean="0">
              <a:solidFill>
                <a:srgbClr val="000000"/>
              </a:solidFill>
              <a:latin typeface="Calibri"/>
              <a:cs typeface="Calibri"/>
            </a:rPr>
            <a:t>Planificar</a:t>
          </a:r>
          <a:r>
            <a:rPr lang="en-US" sz="2000" b="1" kern="1200" dirty="0" smtClean="0">
              <a:solidFill>
                <a:srgbClr val="000000"/>
              </a:solidFill>
              <a:latin typeface="Calibri"/>
              <a:cs typeface="Calibri"/>
            </a:rPr>
            <a:t> </a:t>
          </a:r>
          <a:r>
            <a:rPr lang="en-US" sz="2000" b="1" kern="1200" dirty="0" err="1" smtClean="0">
              <a:solidFill>
                <a:srgbClr val="000000"/>
              </a:solidFill>
              <a:latin typeface="Calibri"/>
              <a:cs typeface="Calibri"/>
            </a:rPr>
            <a:t>cómo</a:t>
          </a:r>
          <a:r>
            <a:rPr lang="en-US" sz="2000" b="1" kern="1200" dirty="0" smtClean="0">
              <a:solidFill>
                <a:srgbClr val="000000"/>
              </a:solidFill>
              <a:latin typeface="Calibri"/>
              <a:cs typeface="Calibri"/>
            </a:rPr>
            <a:t> </a:t>
          </a:r>
          <a:r>
            <a:rPr lang="en-US" sz="2000" b="1" kern="1200" dirty="0" err="1" smtClean="0">
              <a:solidFill>
                <a:srgbClr val="000000"/>
              </a:solidFill>
              <a:latin typeface="Calibri"/>
              <a:cs typeface="Calibri"/>
            </a:rPr>
            <a:t>cubrir</a:t>
          </a:r>
          <a:r>
            <a:rPr lang="en-US" sz="2000" b="1" kern="1200" dirty="0" smtClean="0">
              <a:solidFill>
                <a:srgbClr val="000000"/>
              </a:solidFill>
              <a:latin typeface="Calibri"/>
              <a:cs typeface="Calibri"/>
            </a:rPr>
            <a:t> </a:t>
          </a:r>
          <a:r>
            <a:rPr lang="en-US" sz="2000" b="1" kern="1200" dirty="0" err="1" smtClean="0">
              <a:solidFill>
                <a:srgbClr val="000000"/>
              </a:solidFill>
              <a:latin typeface="Calibri"/>
              <a:cs typeface="Calibri"/>
            </a:rPr>
            <a:t>las</a:t>
          </a:r>
          <a:r>
            <a:rPr lang="en-US" sz="2000" b="1" kern="1200" dirty="0" smtClean="0">
              <a:solidFill>
                <a:srgbClr val="000000"/>
              </a:solidFill>
              <a:latin typeface="Calibri"/>
              <a:cs typeface="Calibri"/>
            </a:rPr>
            <a:t> </a:t>
          </a:r>
          <a:r>
            <a:rPr lang="en-US" sz="2000" b="1" kern="1200" dirty="0" err="1" smtClean="0">
              <a:solidFill>
                <a:srgbClr val="000000"/>
              </a:solidFill>
              <a:latin typeface="Calibri"/>
              <a:cs typeface="Calibri"/>
            </a:rPr>
            <a:t>necesidades</a:t>
          </a:r>
          <a:endParaRPr lang="en-US" sz="2000" b="1" kern="1200" dirty="0">
            <a:latin typeface="Calibri"/>
            <a:cs typeface="Calibri"/>
          </a:endParaRPr>
        </a:p>
      </dsp:txBody>
      <dsp:txXfrm>
        <a:off x="1270254" y="2661594"/>
        <a:ext cx="4605970" cy="727138"/>
      </dsp:txXfrm>
    </dsp:sp>
    <dsp:sp modelId="{7402C3F5-F431-8C4D-AC1B-B6C03B0F4722}">
      <dsp:nvSpPr>
        <dsp:cNvPr id="0" name=""/>
        <dsp:cNvSpPr/>
      </dsp:nvSpPr>
      <dsp:spPr>
        <a:xfrm>
          <a:off x="1663509" y="3518630"/>
          <a:ext cx="5569140" cy="772382"/>
        </a:xfrm>
        <a:prstGeom prst="roundRect">
          <a:avLst>
            <a:gd name="adj" fmla="val 10000"/>
          </a:avLst>
        </a:prstGeom>
        <a:solidFill>
          <a:schemeClr val="accent1">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accent1">
                  <a:lumMod val="20000"/>
                  <a:lumOff val="80000"/>
                </a:schemeClr>
              </a:solidFill>
              <a:latin typeface="Calibri"/>
              <a:cs typeface="Calibri"/>
            </a:rPr>
            <a:t>5. </a:t>
          </a:r>
          <a:r>
            <a:rPr lang="en-US" sz="2000" b="1" kern="1200" dirty="0" err="1" smtClean="0">
              <a:solidFill>
                <a:srgbClr val="000000"/>
              </a:solidFill>
              <a:latin typeface="Calibri"/>
              <a:cs typeface="Calibri"/>
            </a:rPr>
            <a:t>Monitorear</a:t>
          </a:r>
          <a:r>
            <a:rPr lang="en-US" sz="2000" b="1" kern="1200" dirty="0" smtClean="0">
              <a:solidFill>
                <a:srgbClr val="000000"/>
              </a:solidFill>
              <a:latin typeface="Calibri"/>
              <a:cs typeface="Calibri"/>
            </a:rPr>
            <a:t> </a:t>
          </a:r>
          <a:r>
            <a:rPr lang="en-US" sz="2000" b="1" kern="1200" dirty="0" smtClean="0">
              <a:solidFill>
                <a:srgbClr val="000000"/>
              </a:solidFill>
              <a:latin typeface="Calibri"/>
              <a:cs typeface="Calibri"/>
            </a:rPr>
            <a:t>&amp; </a:t>
          </a:r>
          <a:r>
            <a:rPr lang="en-US" sz="2000" b="1" kern="1200" dirty="0" err="1" smtClean="0">
              <a:solidFill>
                <a:srgbClr val="000000"/>
              </a:solidFill>
              <a:latin typeface="Calibri"/>
              <a:cs typeface="Calibri"/>
            </a:rPr>
            <a:t>evaluar</a:t>
          </a:r>
          <a:r>
            <a:rPr lang="en-US" sz="2000" b="1" kern="1200" dirty="0" smtClean="0">
              <a:solidFill>
                <a:srgbClr val="000000"/>
              </a:solidFill>
              <a:latin typeface="Calibri"/>
              <a:cs typeface="Calibri"/>
            </a:rPr>
            <a:t> la </a:t>
          </a:r>
          <a:r>
            <a:rPr lang="en-US" sz="2000" b="1" kern="1200" dirty="0" err="1" smtClean="0">
              <a:solidFill>
                <a:srgbClr val="000000"/>
              </a:solidFill>
              <a:latin typeface="Calibri"/>
              <a:cs typeface="Calibri"/>
            </a:rPr>
            <a:t>capacitación</a:t>
          </a:r>
          <a:endParaRPr lang="en-US" sz="2000" b="1" kern="1200" dirty="0">
            <a:latin typeface="Calibri"/>
            <a:cs typeface="Calibri"/>
          </a:endParaRPr>
        </a:p>
      </dsp:txBody>
      <dsp:txXfrm>
        <a:off x="1686131" y="3541252"/>
        <a:ext cx="4605970" cy="727138"/>
      </dsp:txXfrm>
    </dsp:sp>
    <dsp:sp modelId="{05379D9B-454A-1D4D-9344-DA2324CC6ED7}">
      <dsp:nvSpPr>
        <dsp:cNvPr id="0" name=""/>
        <dsp:cNvSpPr/>
      </dsp:nvSpPr>
      <dsp:spPr>
        <a:xfrm>
          <a:off x="5067091" y="564268"/>
          <a:ext cx="502048" cy="502048"/>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5180052" y="564268"/>
        <a:ext cx="276126" cy="377791"/>
      </dsp:txXfrm>
    </dsp:sp>
    <dsp:sp modelId="{C37A0F4A-574F-A84A-94D3-9A4956078D10}">
      <dsp:nvSpPr>
        <dsp:cNvPr id="0" name=""/>
        <dsp:cNvSpPr/>
      </dsp:nvSpPr>
      <dsp:spPr>
        <a:xfrm>
          <a:off x="5482969" y="1443925"/>
          <a:ext cx="502048" cy="502048"/>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5595930" y="1443925"/>
        <a:ext cx="276126" cy="377791"/>
      </dsp:txXfrm>
    </dsp:sp>
    <dsp:sp modelId="{983B10E8-B4C0-AB49-AC4F-EEB72971595F}">
      <dsp:nvSpPr>
        <dsp:cNvPr id="0" name=""/>
        <dsp:cNvSpPr/>
      </dsp:nvSpPr>
      <dsp:spPr>
        <a:xfrm>
          <a:off x="5898846" y="2310710"/>
          <a:ext cx="502048" cy="502048"/>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6011807" y="2310710"/>
        <a:ext cx="276126" cy="377791"/>
      </dsp:txXfrm>
    </dsp:sp>
    <dsp:sp modelId="{A5123BA0-191F-0445-B367-6C788B136DA9}">
      <dsp:nvSpPr>
        <dsp:cNvPr id="0" name=""/>
        <dsp:cNvSpPr/>
      </dsp:nvSpPr>
      <dsp:spPr>
        <a:xfrm>
          <a:off x="6314724" y="3198950"/>
          <a:ext cx="502048" cy="502048"/>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6427685" y="3198950"/>
        <a:ext cx="276126" cy="377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63217-7791-964F-9EBD-E15CDAD8C086}">
      <dsp:nvSpPr>
        <dsp:cNvPr id="0" name=""/>
        <dsp:cNvSpPr/>
      </dsp:nvSpPr>
      <dsp:spPr>
        <a:xfrm>
          <a:off x="542448" y="0"/>
          <a:ext cx="6147752" cy="4291013"/>
        </a:xfrm>
        <a:prstGeom prst="rightArrow">
          <a:avLst/>
        </a:prstGeom>
        <a:solidFill>
          <a:schemeClr val="accent1">
            <a:tint val="40000"/>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1">
          <a:scrgbClr r="0" g="0" b="0"/>
        </a:fillRef>
        <a:effectRef idx="2">
          <a:scrgbClr r="0" g="0" b="0"/>
        </a:effectRef>
        <a:fontRef idx="minor"/>
      </dsp:style>
    </dsp:sp>
    <dsp:sp modelId="{182A5CE4-5F29-2C40-AC4C-76C03C36AD0C}">
      <dsp:nvSpPr>
        <dsp:cNvPr id="0" name=""/>
        <dsp:cNvSpPr/>
      </dsp:nvSpPr>
      <dsp:spPr>
        <a:xfrm>
          <a:off x="3619" y="1287303"/>
          <a:ext cx="1741062" cy="1716405"/>
        </a:xfrm>
        <a:prstGeom prst="roundRect">
          <a:avLst/>
        </a:prstGeom>
        <a:solidFill>
          <a:schemeClr val="accent1">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smtClean="0"/>
            <a:t>Descripción</a:t>
          </a:r>
          <a:r>
            <a:rPr lang="en-US" sz="1700" kern="1200" dirty="0" smtClean="0"/>
            <a:t> de </a:t>
          </a:r>
          <a:r>
            <a:rPr lang="en-US" sz="1700" kern="1200" dirty="0" err="1" smtClean="0"/>
            <a:t>Trabajo</a:t>
          </a:r>
          <a:endParaRPr lang="en-US" sz="1700" kern="1200" dirty="0"/>
        </a:p>
      </dsp:txBody>
      <dsp:txXfrm>
        <a:off x="87407" y="1371091"/>
        <a:ext cx="1573486" cy="1548829"/>
      </dsp:txXfrm>
    </dsp:sp>
    <dsp:sp modelId="{A5364890-0750-1347-986C-F2377037E667}">
      <dsp:nvSpPr>
        <dsp:cNvPr id="0" name=""/>
        <dsp:cNvSpPr/>
      </dsp:nvSpPr>
      <dsp:spPr>
        <a:xfrm>
          <a:off x="1831735" y="1287303"/>
          <a:ext cx="1741062" cy="1716405"/>
        </a:xfrm>
        <a:prstGeom prst="roundRect">
          <a:avLst/>
        </a:prstGeom>
        <a:solidFill>
          <a:schemeClr val="accent1">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smtClean="0"/>
            <a:t>Selección</a:t>
          </a:r>
          <a:r>
            <a:rPr lang="en-US" sz="1700" kern="1200" dirty="0" smtClean="0"/>
            <a:t> de </a:t>
          </a:r>
          <a:r>
            <a:rPr lang="en-US" sz="1700" kern="1200" dirty="0" err="1" smtClean="0"/>
            <a:t>candidatos</a:t>
          </a:r>
          <a:endParaRPr lang="en-US" sz="1700" kern="1200" dirty="0"/>
        </a:p>
      </dsp:txBody>
      <dsp:txXfrm>
        <a:off x="1915523" y="1371091"/>
        <a:ext cx="1573486" cy="1548829"/>
      </dsp:txXfrm>
    </dsp:sp>
    <dsp:sp modelId="{34C935C3-1DAC-FD4C-8048-28568590E6DF}">
      <dsp:nvSpPr>
        <dsp:cNvPr id="0" name=""/>
        <dsp:cNvSpPr/>
      </dsp:nvSpPr>
      <dsp:spPr>
        <a:xfrm>
          <a:off x="3659851" y="1287303"/>
          <a:ext cx="1741062" cy="1716405"/>
        </a:xfrm>
        <a:prstGeom prst="roundRect">
          <a:avLst/>
        </a:prstGeom>
        <a:solidFill>
          <a:schemeClr val="accent1">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smtClean="0"/>
            <a:t>Unirse</a:t>
          </a:r>
          <a:r>
            <a:rPr lang="en-US" sz="1700" kern="1200" dirty="0" smtClean="0"/>
            <a:t> a la </a:t>
          </a:r>
          <a:r>
            <a:rPr lang="en-US" sz="1700" kern="1200" dirty="0" err="1" smtClean="0"/>
            <a:t>organización</a:t>
          </a:r>
          <a:endParaRPr lang="en-US" sz="1700" kern="1200" dirty="0"/>
        </a:p>
      </dsp:txBody>
      <dsp:txXfrm>
        <a:off x="3743639" y="1371091"/>
        <a:ext cx="1573486" cy="1548829"/>
      </dsp:txXfrm>
    </dsp:sp>
    <dsp:sp modelId="{8FC97623-9C1D-9C4B-BE67-4F0EADDAEED6}">
      <dsp:nvSpPr>
        <dsp:cNvPr id="0" name=""/>
        <dsp:cNvSpPr/>
      </dsp:nvSpPr>
      <dsp:spPr>
        <a:xfrm>
          <a:off x="5487967" y="1287303"/>
          <a:ext cx="1741062" cy="1716405"/>
        </a:xfrm>
        <a:prstGeom prst="roundRect">
          <a:avLst/>
        </a:prstGeom>
        <a:solidFill>
          <a:schemeClr val="accent1">
            <a:hueOff val="0"/>
            <a:satOff val="0"/>
            <a:lumOff val="0"/>
            <a:alphaOff val="0"/>
          </a:schemeClr>
        </a:solidFill>
        <a:ln>
          <a:noFill/>
        </a:ln>
        <a:effectLst>
          <a:outerShdw blurRad="76200" sx="101000" sy="101000" algn="ctr" rotWithShape="0">
            <a:srgbClr val="000000">
              <a:alpha val="50000"/>
            </a:srgbClr>
          </a:outerShdw>
          <a:reflection blurRad="12700" stA="20000" endPos="35000" dist="635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smtClean="0"/>
            <a:t>Gestión</a:t>
          </a:r>
          <a:r>
            <a:rPr lang="en-US" sz="1700" kern="1200" dirty="0" smtClean="0"/>
            <a:t> </a:t>
          </a:r>
          <a:r>
            <a:rPr lang="en-US" sz="1700" kern="1200" dirty="0" smtClean="0"/>
            <a:t>&amp; </a:t>
          </a:r>
          <a:r>
            <a:rPr lang="en-US" sz="1700" kern="1200" dirty="0" err="1" smtClean="0"/>
            <a:t>supervisión</a:t>
          </a:r>
          <a:endParaRPr lang="en-US" sz="1700" kern="1200" dirty="0"/>
        </a:p>
      </dsp:txBody>
      <dsp:txXfrm>
        <a:off x="5571755" y="1371091"/>
        <a:ext cx="1573486" cy="154882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AABA8F-FCAE-B04A-830E-24B215F5C58C}" type="datetimeFigureOut">
              <a:rPr lang="en-US" smtClean="0"/>
              <a:pPr/>
              <a:t>5/14/2013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E356C2-AA19-2D4B-A6DD-E5A6BAB9AE60}" type="slidenum">
              <a:rPr lang="en-US" smtClean="0"/>
              <a:pPr/>
              <a:t>‹Nº›</a:t>
            </a:fld>
            <a:endParaRPr lang="en-US"/>
          </a:p>
        </p:txBody>
      </p:sp>
    </p:spTree>
    <p:extLst>
      <p:ext uri="{BB962C8B-B14F-4D97-AF65-F5344CB8AC3E}">
        <p14:creationId xmlns:p14="http://schemas.microsoft.com/office/powerpoint/2010/main" val="27567783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Japan. </a:t>
            </a:r>
            <a:r>
              <a:rPr lang="en-US" dirty="0" err="1" smtClean="0"/>
              <a:t>Corash</a:t>
            </a:r>
            <a:r>
              <a:rPr lang="en-US" dirty="0" smtClean="0"/>
              <a:t> for UN. 1979</a:t>
            </a:r>
            <a:endParaRPr lang="en-US" dirty="0"/>
          </a:p>
        </p:txBody>
      </p:sp>
      <p:sp>
        <p:nvSpPr>
          <p:cNvPr id="4" name="Slide Number Placeholder 3"/>
          <p:cNvSpPr>
            <a:spLocks noGrp="1"/>
          </p:cNvSpPr>
          <p:nvPr>
            <p:ph type="sldNum" sz="quarter" idx="10"/>
          </p:nvPr>
        </p:nvSpPr>
        <p:spPr/>
        <p:txBody>
          <a:bodyPr/>
          <a:lstStyle/>
          <a:p>
            <a:fld id="{82E356C2-AA19-2D4B-A6DD-E5A6BAB9AE60}" type="slidenum">
              <a:rPr lang="en-US" smtClean="0"/>
              <a:pPr/>
              <a:t>1</a:t>
            </a:fld>
            <a:endParaRPr lang="en-US"/>
          </a:p>
        </p:txBody>
      </p:sp>
    </p:spTree>
    <p:extLst>
      <p:ext uri="{BB962C8B-B14F-4D97-AF65-F5344CB8AC3E}">
        <p14:creationId xmlns:p14="http://schemas.microsoft.com/office/powerpoint/2010/main" val="4230626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t>Needs</a:t>
            </a:r>
            <a:r>
              <a:rPr lang="en-US" b="0" baseline="0" dirty="0" smtClean="0"/>
              <a:t> – </a:t>
            </a:r>
            <a:r>
              <a:rPr lang="en-US" b="0" dirty="0" smtClean="0"/>
              <a:t>Learning need / competency - </a:t>
            </a:r>
            <a:r>
              <a:rPr lang="en-GB" sz="1200" b="0" kern="1200" dirty="0" smtClean="0">
                <a:solidFill>
                  <a:schemeClr val="tx1"/>
                </a:solidFill>
                <a:effectLst/>
                <a:latin typeface="+mn-lt"/>
                <a:ea typeface="+mn-ea"/>
                <a:cs typeface="+mn-cs"/>
              </a:rPr>
              <a:t>What learning needs have been identified?</a:t>
            </a:r>
            <a:r>
              <a:rPr lang="en-GB" b="0" dirty="0" smtClean="0">
                <a:effectLst/>
              </a:rPr>
              <a:t> What gaps in competency exist? </a:t>
            </a:r>
          </a:p>
          <a:p>
            <a:pPr marL="171450" indent="-171450">
              <a:buFont typeface="Arial"/>
              <a:buChar char="•"/>
            </a:pPr>
            <a:r>
              <a:rPr lang="en-GB" sz="1200" b="0" kern="1200" dirty="0" smtClean="0">
                <a:solidFill>
                  <a:schemeClr val="tx1"/>
                </a:solidFill>
                <a:effectLst/>
                <a:latin typeface="+mn-lt"/>
                <a:ea typeface="+mn-ea"/>
                <a:cs typeface="+mn-cs"/>
              </a:rPr>
              <a:t>Who – Who has the need.</a:t>
            </a:r>
            <a:r>
              <a:rPr lang="en-GB" sz="1200" b="0" kern="1200" baseline="0" dirty="0" smtClean="0">
                <a:solidFill>
                  <a:schemeClr val="tx1"/>
                </a:solidFill>
                <a:effectLst/>
                <a:latin typeface="+mn-lt"/>
                <a:ea typeface="+mn-ea"/>
                <a:cs typeface="+mn-cs"/>
              </a:rPr>
              <a:t> Is it one</a:t>
            </a:r>
            <a:r>
              <a:rPr lang="en-GB" sz="1200" b="0" kern="1200" dirty="0" smtClean="0">
                <a:solidFill>
                  <a:schemeClr val="tx1"/>
                </a:solidFill>
                <a:effectLst/>
                <a:latin typeface="+mn-lt"/>
                <a:ea typeface="+mn-ea"/>
                <a:cs typeface="+mn-cs"/>
              </a:rPr>
              <a:t> individual, a</a:t>
            </a:r>
            <a:r>
              <a:rPr lang="en-GB" sz="1200" b="0" kern="1200" baseline="0" dirty="0" smtClean="0">
                <a:solidFill>
                  <a:schemeClr val="tx1"/>
                </a:solidFill>
                <a:effectLst/>
                <a:latin typeface="+mn-lt"/>
                <a:ea typeface="+mn-ea"/>
                <a:cs typeface="+mn-cs"/>
              </a:rPr>
              <a:t> team, an organisation or inter-agency group? Don’t give names of individuals, give the job titles or role and locations. </a:t>
            </a:r>
            <a:endParaRPr lang="en-GB" sz="1200" b="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b="0" kern="1200" dirty="0" smtClean="0">
                <a:solidFill>
                  <a:schemeClr val="tx1"/>
                </a:solidFill>
                <a:effectLst/>
                <a:latin typeface="+mn-lt"/>
                <a:ea typeface="+mn-ea"/>
                <a:cs typeface="+mn-cs"/>
              </a:rPr>
              <a:t>Learning objectives</a:t>
            </a:r>
            <a:r>
              <a:rPr lang="en-GB" sz="1200" b="0" kern="1200" baseline="0" dirty="0" smtClean="0">
                <a:solidFill>
                  <a:schemeClr val="tx1"/>
                </a:solidFill>
                <a:effectLst/>
                <a:latin typeface="+mn-lt"/>
                <a:ea typeface="+mn-ea"/>
                <a:cs typeface="+mn-cs"/>
              </a:rPr>
              <a:t> - </a:t>
            </a:r>
            <a:r>
              <a:rPr lang="en-GB" sz="1200" b="0" kern="1200" dirty="0" smtClean="0">
                <a:solidFill>
                  <a:schemeClr val="tx1"/>
                </a:solidFill>
                <a:effectLst/>
                <a:latin typeface="+mn-lt"/>
                <a:ea typeface="+mn-ea"/>
                <a:cs typeface="+mn-cs"/>
              </a:rPr>
              <a:t>What should the learner know, be able to do, or how will they approach work, after the learning?</a:t>
            </a:r>
            <a:r>
              <a:rPr lang="en-GB" b="0" dirty="0" smtClean="0">
                <a:effectLst/>
              </a:rPr>
              <a:t> What do we hope to achieve by ensuring this learning?</a:t>
            </a:r>
            <a:endParaRPr lang="en-US" b="0" dirty="0" smtClean="0"/>
          </a:p>
          <a:p>
            <a:pPr marL="171450" indent="-171450">
              <a:buFont typeface="Arial"/>
              <a:buChar char="•"/>
            </a:pPr>
            <a:r>
              <a:rPr lang="en-US" b="0" dirty="0" smtClean="0"/>
              <a:t>Learning method – Way to meet need - </a:t>
            </a:r>
            <a:r>
              <a:rPr lang="en-GB" sz="1200" b="0" kern="1200" dirty="0" smtClean="0">
                <a:solidFill>
                  <a:schemeClr val="tx1"/>
                </a:solidFill>
                <a:effectLst/>
                <a:latin typeface="+mn-lt"/>
                <a:ea typeface="+mn-ea"/>
                <a:cs typeface="+mn-cs"/>
              </a:rPr>
              <a:t>How they will the needs be met</a:t>
            </a:r>
            <a:r>
              <a:rPr lang="en-GB" sz="1200" b="0" kern="1200" baseline="0" dirty="0" smtClean="0">
                <a:solidFill>
                  <a:schemeClr val="tx1"/>
                </a:solidFill>
                <a:effectLst/>
                <a:latin typeface="+mn-lt"/>
                <a:ea typeface="+mn-ea"/>
                <a:cs typeface="+mn-cs"/>
              </a:rPr>
              <a:t> - </a:t>
            </a:r>
            <a:r>
              <a:rPr lang="en-GB" sz="1200" b="0" kern="1200" dirty="0" smtClean="0">
                <a:solidFill>
                  <a:schemeClr val="tx1"/>
                </a:solidFill>
                <a:effectLst/>
                <a:latin typeface="+mn-lt"/>
                <a:ea typeface="+mn-ea"/>
                <a:cs typeface="+mn-cs"/>
              </a:rPr>
              <a:t>What cost effective methods or media might be suitable which also relate to how the individual or team learns best?</a:t>
            </a:r>
            <a:r>
              <a:rPr lang="en-GB" b="0" dirty="0" smtClean="0">
                <a:effectLst/>
              </a:rPr>
              <a:t> </a:t>
            </a:r>
            <a:endParaRPr lang="en-US" b="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t>Resources – costs, materials, resource</a:t>
            </a:r>
            <a:r>
              <a:rPr lang="en-US" b="0" baseline="0" dirty="0" smtClean="0"/>
              <a:t> people you will need to meet the needs using method identified</a:t>
            </a:r>
            <a:endParaRPr lang="en-US" b="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t>Priority – High, Medium, or Low </a:t>
            </a:r>
          </a:p>
          <a:p>
            <a:pPr marL="171450" indent="-171450">
              <a:buFont typeface="Arial"/>
              <a:buChar char="•"/>
            </a:pPr>
            <a:r>
              <a:rPr lang="en-US" b="0" dirty="0" smtClean="0"/>
              <a:t>Timescale – when will you meet the need, by</a:t>
            </a:r>
            <a:r>
              <a:rPr lang="en-US" b="0" baseline="0" dirty="0" smtClean="0"/>
              <a:t> what date </a:t>
            </a:r>
            <a:r>
              <a:rPr lang="en-GB" sz="1200" b="0" kern="1200" dirty="0" smtClean="0">
                <a:solidFill>
                  <a:schemeClr val="tx1"/>
                </a:solidFill>
                <a:effectLst/>
                <a:latin typeface="+mn-lt"/>
                <a:ea typeface="+mn-ea"/>
                <a:cs typeface="+mn-cs"/>
              </a:rPr>
              <a:t>should the learning have been completed?</a:t>
            </a:r>
            <a:r>
              <a:rPr lang="en-GB" b="0" dirty="0" smtClean="0">
                <a:effectLst/>
              </a:rPr>
              <a:t> The level</a:t>
            </a:r>
            <a:r>
              <a:rPr lang="en-GB" b="0" baseline="0" dirty="0" smtClean="0">
                <a:effectLst/>
              </a:rPr>
              <a:t> of priority should give an indication of when you want this to happen. </a:t>
            </a:r>
            <a:endParaRPr lang="en-US" b="0" dirty="0" smtClean="0"/>
          </a:p>
          <a:p>
            <a:pPr marL="171450" indent="-171450">
              <a:buFont typeface="Arial"/>
              <a:buChar char="•"/>
            </a:pPr>
            <a:r>
              <a:rPr lang="en-GB" sz="1200" b="0" kern="1200" dirty="0" smtClean="0">
                <a:solidFill>
                  <a:schemeClr val="tx1"/>
                </a:solidFill>
                <a:effectLst/>
                <a:latin typeface="+mn-lt"/>
                <a:ea typeface="+mn-ea"/>
                <a:cs typeface="+mn-cs"/>
              </a:rPr>
              <a:t>Outcomes and Review</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Comments</a:t>
            </a:r>
            <a:r>
              <a:rPr lang="en-GB" sz="1200" b="0" kern="1200" baseline="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Use for notes from feedback and review meetings </a:t>
            </a:r>
            <a:endParaRPr lang="en-US" dirty="0"/>
          </a:p>
        </p:txBody>
      </p:sp>
      <p:sp>
        <p:nvSpPr>
          <p:cNvPr id="4" name="Slide Number Placeholder 3"/>
          <p:cNvSpPr>
            <a:spLocks noGrp="1"/>
          </p:cNvSpPr>
          <p:nvPr>
            <p:ph type="sldNum" sz="quarter" idx="10"/>
          </p:nvPr>
        </p:nvSpPr>
        <p:spPr/>
        <p:txBody>
          <a:bodyPr/>
          <a:lstStyle/>
          <a:p>
            <a:fld id="{82E356C2-AA19-2D4B-A6DD-E5A6BAB9AE60}" type="slidenum">
              <a:rPr lang="en-US" smtClean="0"/>
              <a:pPr/>
              <a:t>10</a:t>
            </a:fld>
            <a:endParaRPr lang="en-US"/>
          </a:p>
        </p:txBody>
      </p:sp>
    </p:spTree>
    <p:extLst>
      <p:ext uri="{BB962C8B-B14F-4D97-AF65-F5344CB8AC3E}">
        <p14:creationId xmlns:p14="http://schemas.microsoft.com/office/powerpoint/2010/main" val="2526762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smtClean="0"/>
              <a:t>Groups by area / agency / or other</a:t>
            </a:r>
          </a:p>
          <a:p>
            <a:pPr>
              <a:spcBef>
                <a:spcPts val="600"/>
              </a:spcBef>
            </a:pPr>
            <a:r>
              <a:rPr lang="en-US" sz="1200" dirty="0" smtClean="0"/>
              <a:t>Without giving identifying information – that is naming names of individuals, or specific CFS</a:t>
            </a:r>
          </a:p>
          <a:p>
            <a:pPr marL="171450" indent="-171450">
              <a:spcBef>
                <a:spcPts val="600"/>
              </a:spcBef>
              <a:buFont typeface="Arial"/>
              <a:buChar char="•"/>
            </a:pPr>
            <a:r>
              <a:rPr lang="en-US" dirty="0" smtClean="0"/>
              <a:t>Need: Identify competencies that you think your teams do not have, which are essential to CFS work.</a:t>
            </a:r>
            <a:r>
              <a:rPr lang="en-US" baseline="0" dirty="0" smtClean="0"/>
              <a:t> G</a:t>
            </a:r>
            <a:r>
              <a:rPr lang="en-US" dirty="0" smtClean="0"/>
              <a:t>aps in skills listed. Some area which you think your team needs to strengthen.</a:t>
            </a:r>
          </a:p>
          <a:p>
            <a:pPr marL="171450" indent="-171450">
              <a:spcBef>
                <a:spcPts val="600"/>
              </a:spcBef>
              <a:buFont typeface="Arial"/>
              <a:buChar char="•"/>
            </a:pPr>
            <a:r>
              <a:rPr lang="en-US" dirty="0" smtClean="0"/>
              <a:t>Who: </a:t>
            </a:r>
            <a:r>
              <a:rPr lang="en-GB" sz="1200" b="0" kern="1200" baseline="0" dirty="0" smtClean="0">
                <a:solidFill>
                  <a:schemeClr val="tx1"/>
                </a:solidFill>
                <a:effectLst/>
                <a:latin typeface="+mn-lt"/>
                <a:ea typeface="+mn-ea"/>
                <a:cs typeface="+mn-cs"/>
              </a:rPr>
              <a:t>Don’t give names of individuals, give the job titles or role and locations. </a:t>
            </a:r>
            <a:endParaRPr lang="en-US" dirty="0" smtClean="0"/>
          </a:p>
          <a:p>
            <a:pPr marL="171450" indent="-171450">
              <a:spcBef>
                <a:spcPts val="600"/>
              </a:spcBef>
              <a:buFont typeface="Arial"/>
              <a:buChar char="•"/>
            </a:pPr>
            <a:endParaRPr lang="en-US" baseline="0" dirty="0" smtClean="0"/>
          </a:p>
          <a:p>
            <a:pPr marL="171450" indent="-171450">
              <a:spcBef>
                <a:spcPts val="600"/>
              </a:spcBef>
              <a:buFont typeface="Arial"/>
              <a:buChar char="•"/>
            </a:pPr>
            <a:r>
              <a:rPr lang="en-US" baseline="0" dirty="0" smtClean="0"/>
              <a:t>DO NOT START WRITING OBJECTIVES YET, WE WILL COME TO THIS LATER </a:t>
            </a:r>
            <a:endParaRPr lang="en-US" dirty="0" smtClean="0"/>
          </a:p>
        </p:txBody>
      </p:sp>
      <p:sp>
        <p:nvSpPr>
          <p:cNvPr id="4" name="Slide Number Placeholder 3"/>
          <p:cNvSpPr>
            <a:spLocks noGrp="1"/>
          </p:cNvSpPr>
          <p:nvPr>
            <p:ph type="sldNum" sz="quarter" idx="10"/>
          </p:nvPr>
        </p:nvSpPr>
        <p:spPr/>
        <p:txBody>
          <a:bodyPr/>
          <a:lstStyle/>
          <a:p>
            <a:fld id="{82E356C2-AA19-2D4B-A6DD-E5A6BAB9AE60}" type="slidenum">
              <a:rPr lang="en-US" smtClean="0"/>
              <a:pPr/>
              <a:t>11</a:t>
            </a:fld>
            <a:endParaRPr lang="en-US"/>
          </a:p>
        </p:txBody>
      </p:sp>
    </p:spTree>
    <p:extLst>
      <p:ext uri="{BB962C8B-B14F-4D97-AF65-F5344CB8AC3E}">
        <p14:creationId xmlns:p14="http://schemas.microsoft.com/office/powerpoint/2010/main" val="3225752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EA00E-A33D-E645-B37A-74DF1DE58A6A}" type="slidenum">
              <a:rPr lang="en-US" smtClean="0"/>
              <a:pPr/>
              <a:t>12</a:t>
            </a:fld>
            <a:endParaRPr lang="en-US"/>
          </a:p>
        </p:txBody>
      </p:sp>
    </p:spTree>
    <p:extLst>
      <p:ext uri="{BB962C8B-B14F-4D97-AF65-F5344CB8AC3E}">
        <p14:creationId xmlns:p14="http://schemas.microsoft.com/office/powerpoint/2010/main" val="111098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100" b="0" i="0" u="none" strike="noStrike" kern="1200" baseline="0" dirty="0" smtClean="0">
                <a:solidFill>
                  <a:schemeClr val="tx1"/>
                </a:solidFill>
              </a:rPr>
              <a:t>Staff development, is about providing opportunities for learning. </a:t>
            </a:r>
            <a:r>
              <a:rPr lang="en-US" sz="1100" dirty="0"/>
              <a:t>I</a:t>
            </a:r>
            <a:r>
              <a:rPr lang="en-US" sz="1100" b="0" i="0" u="none" strike="noStrike" kern="1200" baseline="0" dirty="0" smtClean="0">
                <a:solidFill>
                  <a:schemeClr val="tx1"/>
                </a:solidFill>
              </a:rPr>
              <a:t>t is through learning that we may, or may not, change knowledge, </a:t>
            </a:r>
            <a:r>
              <a:rPr lang="en-US" sz="1100" b="0" i="0" u="none" strike="noStrike" kern="1200" baseline="0" dirty="0" err="1" smtClean="0">
                <a:solidFill>
                  <a:schemeClr val="tx1"/>
                </a:solidFill>
              </a:rPr>
              <a:t>behaviour</a:t>
            </a:r>
            <a:r>
              <a:rPr lang="en-US" sz="1100" b="0" i="0" u="none" strike="noStrike" kern="1200" baseline="0" dirty="0" smtClean="0">
                <a:solidFill>
                  <a:schemeClr val="tx1"/>
                </a:solidFill>
              </a:rPr>
              <a:t>, attitudes &amp; practice. Attitudes are a </a:t>
            </a:r>
            <a:r>
              <a:rPr lang="en-US" sz="1100" dirty="0" smtClean="0"/>
              <a:t>way of thinking or feeling.</a:t>
            </a:r>
            <a:r>
              <a:rPr lang="en-US" sz="1100" baseline="0" dirty="0" smtClean="0"/>
              <a:t> Attitudes are internal</a:t>
            </a:r>
            <a:r>
              <a:rPr lang="en-US" sz="1100" dirty="0" smtClean="0"/>
              <a:t> but</a:t>
            </a:r>
            <a:r>
              <a:rPr lang="en-US" sz="1100" baseline="0" dirty="0" smtClean="0"/>
              <a:t> are</a:t>
            </a:r>
            <a:r>
              <a:rPr lang="en-US" sz="1100" dirty="0" smtClean="0"/>
              <a:t> reflected in </a:t>
            </a:r>
            <a:r>
              <a:rPr lang="en-US" sz="1100" dirty="0" err="1" smtClean="0"/>
              <a:t>behaviour</a:t>
            </a:r>
            <a:r>
              <a:rPr lang="en-US" sz="1100" dirty="0" smtClean="0"/>
              <a:t>. </a:t>
            </a:r>
            <a:r>
              <a:rPr lang="en-US" sz="1100" b="0" i="0" u="none" strike="noStrike" kern="1200" baseline="0" dirty="0" err="1" smtClean="0">
                <a:solidFill>
                  <a:schemeClr val="tx1"/>
                </a:solidFill>
              </a:rPr>
              <a:t>Behaviour</a:t>
            </a:r>
            <a:r>
              <a:rPr lang="en-US" sz="1100" b="0" i="0" u="none" strike="noStrike" kern="1200" baseline="0" dirty="0" smtClean="0">
                <a:solidFill>
                  <a:schemeClr val="tx1"/>
                </a:solidFill>
              </a:rPr>
              <a:t> &amp; practice are what &amp; how people do, or do not do, things. They are visible. </a:t>
            </a:r>
          </a:p>
          <a:p>
            <a:pPr marL="171450" indent="-171450">
              <a:buFont typeface="Arial"/>
              <a:buChar char="•"/>
            </a:pPr>
            <a:r>
              <a:rPr lang="en-US" sz="1100" b="0" i="0" u="none" strike="noStrike" kern="1200" baseline="0" dirty="0" smtClean="0">
                <a:solidFill>
                  <a:schemeClr val="tx1"/>
                </a:solidFill>
              </a:rPr>
              <a:t>Managers or supervisors, with those who will benefit from learning, work out what is or is not wanted in </a:t>
            </a:r>
            <a:r>
              <a:rPr lang="en-US" sz="1100" b="0" i="0" u="none" strike="noStrike" kern="1200" baseline="0" dirty="0" err="1" smtClean="0">
                <a:solidFill>
                  <a:schemeClr val="tx1"/>
                </a:solidFill>
              </a:rPr>
              <a:t>behavioural</a:t>
            </a:r>
            <a:r>
              <a:rPr lang="en-US" sz="1100" b="0" i="0" u="none" strike="noStrike" kern="1200" baseline="0" dirty="0" smtClean="0">
                <a:solidFill>
                  <a:schemeClr val="tx1"/>
                </a:solidFill>
              </a:rPr>
              <a:t> terms by observing good &amp; bad practice, asking colleagues and other stakeholders questions, and considering the wanted and unwanted results of these activities. This helps identify a need for change of practice / </a:t>
            </a:r>
            <a:r>
              <a:rPr lang="en-US" sz="1100" b="0" i="0" u="none" strike="noStrike" kern="1200" baseline="0" dirty="0" err="1" smtClean="0">
                <a:solidFill>
                  <a:schemeClr val="tx1"/>
                </a:solidFill>
              </a:rPr>
              <a:t>behaviour</a:t>
            </a:r>
            <a:endParaRPr lang="en-US" sz="1100" b="0" i="0" u="none" strike="noStrike" kern="1200" baseline="0" dirty="0" smtClean="0">
              <a:solidFill>
                <a:schemeClr val="tx1"/>
              </a:solidFill>
            </a:endParaRPr>
          </a:p>
          <a:p>
            <a:pPr marL="171450" indent="-171450">
              <a:buFont typeface="Arial"/>
              <a:buChar char="•"/>
            </a:pPr>
            <a:r>
              <a:rPr lang="en-US" sz="1100" b="0" i="0" u="none" strike="noStrike" kern="1200" baseline="0" dirty="0" smtClean="0">
                <a:solidFill>
                  <a:schemeClr val="tx1"/>
                </a:solidFill>
              </a:rPr>
              <a:t>We use this info. to write a training objective which describes the final, desired </a:t>
            </a:r>
            <a:r>
              <a:rPr lang="en-US" sz="1100" b="0" i="0" u="none" strike="noStrike" kern="1200" baseline="0" dirty="0" err="1" smtClean="0">
                <a:solidFill>
                  <a:schemeClr val="tx1"/>
                </a:solidFill>
              </a:rPr>
              <a:t>behaviour</a:t>
            </a:r>
            <a:r>
              <a:rPr lang="en-US" sz="1100" b="0" i="0" u="none" strike="noStrike" kern="1200" baseline="0" dirty="0" smtClean="0">
                <a:solidFill>
                  <a:schemeClr val="tx1"/>
                </a:solidFill>
              </a:rPr>
              <a:t> [NEED TO ADDRESS] that will be achieved through skills </a:t>
            </a:r>
            <a:r>
              <a:rPr lang="en-US" sz="1100" dirty="0"/>
              <a:t>&amp;</a:t>
            </a:r>
            <a:r>
              <a:rPr lang="en-US" sz="1100" b="0" i="0" u="none" strike="noStrike" kern="1200" baseline="0" dirty="0" smtClean="0">
                <a:solidFill>
                  <a:schemeClr val="tx1"/>
                </a:solidFill>
              </a:rPr>
              <a:t> knowledge supplied by the</a:t>
            </a:r>
            <a:r>
              <a:rPr lang="en-US" sz="1100" b="0" i="0" u="none" strike="noStrike" kern="1200" dirty="0" smtClean="0">
                <a:solidFill>
                  <a:schemeClr val="tx1"/>
                </a:solidFill>
              </a:rPr>
              <a:t> l</a:t>
            </a:r>
            <a:r>
              <a:rPr lang="en-US" sz="1100" dirty="0" smtClean="0"/>
              <a:t>earning activity</a:t>
            </a:r>
          </a:p>
          <a:p>
            <a:pPr marL="171450" indent="-171450">
              <a:buFont typeface="Arial"/>
              <a:buChar char="•"/>
            </a:pPr>
            <a:r>
              <a:rPr lang="en-US" sz="1100" dirty="0" smtClean="0"/>
              <a:t>Objectives</a:t>
            </a:r>
            <a:r>
              <a:rPr lang="en-US" sz="1100" b="0" i="0" u="none" strike="noStrike" kern="1200" baseline="0" dirty="0" smtClean="0">
                <a:solidFill>
                  <a:schemeClr val="tx1"/>
                </a:solidFill>
              </a:rPr>
              <a:t>, are about getting from A to B. So any objective needs to imply that something active happens, i.e. it must use a verb. The verb in a training objective is key word that explains observable </a:t>
            </a:r>
            <a:r>
              <a:rPr lang="en-US" sz="1100" b="0" i="0" u="none" strike="noStrike" kern="1200" baseline="0" dirty="0" err="1" smtClean="0">
                <a:solidFill>
                  <a:schemeClr val="tx1"/>
                </a:solidFill>
              </a:rPr>
              <a:t>behaviour</a:t>
            </a:r>
            <a:r>
              <a:rPr lang="en-US" sz="1100" b="0" i="0" u="none" strike="noStrike" kern="1200" baseline="0" dirty="0" smtClean="0">
                <a:solidFill>
                  <a:schemeClr val="tx1"/>
                </a:solidFill>
              </a:rPr>
              <a:t> change. For training </a:t>
            </a:r>
            <a:r>
              <a:rPr lang="en-US" sz="1100" b="0" i="0" u="none" strike="noStrike" kern="1200" baseline="0" dirty="0" err="1" smtClean="0">
                <a:solidFill>
                  <a:schemeClr val="tx1"/>
                </a:solidFill>
              </a:rPr>
              <a:t>obj’s</a:t>
            </a:r>
            <a:r>
              <a:rPr lang="en-US" sz="1100" b="0" i="0" u="none" strike="noStrike" kern="1200" baseline="0" dirty="0" smtClean="0">
                <a:solidFill>
                  <a:schemeClr val="tx1"/>
                </a:solidFill>
              </a:rPr>
              <a:t>, </a:t>
            </a:r>
            <a:r>
              <a:rPr lang="en-US" sz="1100" dirty="0" smtClean="0"/>
              <a:t>focus on </a:t>
            </a:r>
            <a:r>
              <a:rPr lang="en-US" sz="1100" b="0" i="0" u="none" strike="noStrike" kern="1200" baseline="0" dirty="0" smtClean="0">
                <a:solidFill>
                  <a:schemeClr val="tx1"/>
                </a:solidFill>
              </a:rPr>
              <a:t>'</a:t>
            </a:r>
            <a:r>
              <a:rPr lang="en-US" sz="1100" b="0" i="0" u="none" strike="noStrike" kern="1200" baseline="0" dirty="0" err="1" smtClean="0">
                <a:solidFill>
                  <a:schemeClr val="tx1"/>
                </a:solidFill>
              </a:rPr>
              <a:t>behaviours</a:t>
            </a:r>
            <a:r>
              <a:rPr lang="en-US" sz="1100" b="0" i="0" u="none" strike="noStrike" kern="1200" baseline="0" dirty="0" smtClean="0">
                <a:solidFill>
                  <a:schemeClr val="tx1"/>
                </a:solidFill>
              </a:rPr>
              <a:t>’ because they can be easily seen. ‘</a:t>
            </a:r>
            <a:r>
              <a:rPr lang="en-US" sz="1100" dirty="0"/>
              <a:t>U</a:t>
            </a:r>
            <a:r>
              <a:rPr lang="en-US" sz="1100" b="0" i="0" u="none" strike="noStrike" kern="1200" baseline="0" dirty="0" smtClean="0">
                <a:solidFill>
                  <a:schemeClr val="tx1"/>
                </a:solidFill>
              </a:rPr>
              <a:t>nderstand’ or 'be aware of' are not </a:t>
            </a:r>
            <a:r>
              <a:rPr lang="en-US" sz="1100" b="0" i="0" u="none" strike="noStrike" kern="1200" baseline="0" dirty="0" err="1" smtClean="0">
                <a:solidFill>
                  <a:schemeClr val="tx1"/>
                </a:solidFill>
              </a:rPr>
              <a:t>behavioural</a:t>
            </a:r>
            <a:r>
              <a:rPr lang="en-US" sz="1100" b="0" i="0" u="none" strike="noStrike" kern="1200" baseline="0" dirty="0" smtClean="0">
                <a:solidFill>
                  <a:schemeClr val="tx1"/>
                </a:solidFill>
              </a:rPr>
              <a:t> enough.</a:t>
            </a:r>
          </a:p>
          <a:p>
            <a:endParaRPr lang="en-US" sz="500" b="0" i="0" u="none" strike="noStrike" kern="1200" baseline="0" dirty="0" smtClean="0">
              <a:solidFill>
                <a:schemeClr val="tx1"/>
              </a:solidFill>
            </a:endParaRPr>
          </a:p>
          <a:p>
            <a:r>
              <a:rPr lang="en-US" sz="1100" b="0" i="0" u="none" strike="noStrike" kern="1200" baseline="0" dirty="0" err="1" smtClean="0">
                <a:solidFill>
                  <a:schemeClr val="tx1"/>
                </a:solidFill>
              </a:rPr>
              <a:t>Eg</a:t>
            </a:r>
            <a:r>
              <a:rPr lang="en-US" sz="1100" b="0" i="0" u="none" strike="noStrike" kern="1200" baseline="0" dirty="0" smtClean="0">
                <a:solidFill>
                  <a:schemeClr val="tx1"/>
                </a:solidFill>
              </a:rPr>
              <a:t>. Words: adjust, answer, assemble, assess, build, carry out, complete, decide, describe, develop, explain, generate, hire, identify, implement, inform, interview, justify, locate, make, map, monitor, name, negotiate, </a:t>
            </a:r>
            <a:r>
              <a:rPr lang="en-US" sz="1100" b="0" i="0" u="none" strike="noStrike" kern="1200" baseline="0" dirty="0" err="1" smtClean="0">
                <a:solidFill>
                  <a:schemeClr val="tx1"/>
                </a:solidFill>
              </a:rPr>
              <a:t>organise</a:t>
            </a:r>
            <a:r>
              <a:rPr lang="en-US" sz="1100" b="0" i="0" u="none" strike="noStrike" kern="1200" baseline="0" dirty="0" smtClean="0">
                <a:solidFill>
                  <a:schemeClr val="tx1"/>
                </a:solidFill>
              </a:rPr>
              <a:t>, perform, prepare, plan, question, recommend, review, schedule, select, state, supervise, train, translate, use, verify, write</a:t>
            </a:r>
          </a:p>
          <a:p>
            <a:pPr marL="171450" indent="-171450">
              <a:buFont typeface="Arial"/>
              <a:buChar char="•"/>
            </a:pPr>
            <a:endParaRPr lang="en-US" sz="500" b="0" i="0" u="none" strike="noStrike" kern="1200" baseline="0" dirty="0" smtClean="0">
              <a:solidFill>
                <a:schemeClr val="tx1"/>
              </a:solidFill>
            </a:endParaRPr>
          </a:p>
          <a:p>
            <a:r>
              <a:rPr lang="en-US" sz="1100" b="0" i="0" u="none" strike="noStrike" kern="1200" baseline="0" dirty="0" smtClean="0">
                <a:solidFill>
                  <a:schemeClr val="tx1"/>
                </a:solidFill>
              </a:rPr>
              <a:t>Note: these can be set for individuals or for a group of individuals with similar learning needs</a:t>
            </a:r>
            <a:endParaRPr lang="en-US" sz="1100" dirty="0" smtClean="0"/>
          </a:p>
          <a:p>
            <a:pPr marL="171450" indent="-171450">
              <a:buFont typeface="Arial"/>
              <a:buChar char="•"/>
            </a:pPr>
            <a:endParaRPr lang="en-US" sz="500" dirty="0" smtClean="0"/>
          </a:p>
          <a:p>
            <a:pPr marL="171450" indent="-171450">
              <a:buFont typeface="Arial"/>
              <a:buChar char="•"/>
            </a:pPr>
            <a:r>
              <a:rPr lang="en-US" sz="1100" dirty="0" smtClean="0"/>
              <a:t>E.g. of an</a:t>
            </a:r>
            <a:r>
              <a:rPr lang="en-US" sz="1100" baseline="0" dirty="0" smtClean="0"/>
              <a:t> objective constructed this way: </a:t>
            </a:r>
            <a:r>
              <a:rPr lang="en-US" sz="1100" dirty="0" smtClean="0"/>
              <a:t>25 animators as a result of the five day workshop will be able to name the three specific objectives of CF Spaces</a:t>
            </a:r>
            <a:endParaRPr lang="en-US" sz="1100" dirty="0"/>
          </a:p>
        </p:txBody>
      </p:sp>
      <p:sp>
        <p:nvSpPr>
          <p:cNvPr id="4" name="Slide Number Placeholder 3"/>
          <p:cNvSpPr>
            <a:spLocks noGrp="1"/>
          </p:cNvSpPr>
          <p:nvPr>
            <p:ph type="sldNum" sz="quarter" idx="10"/>
          </p:nvPr>
        </p:nvSpPr>
        <p:spPr/>
        <p:txBody>
          <a:bodyPr/>
          <a:lstStyle/>
          <a:p>
            <a:fld id="{82E356C2-AA19-2D4B-A6DD-E5A6BAB9AE60}" type="slidenum">
              <a:rPr lang="en-US" smtClean="0"/>
              <a:pPr/>
              <a:t>13</a:t>
            </a:fld>
            <a:endParaRPr lang="en-US"/>
          </a:p>
        </p:txBody>
      </p:sp>
    </p:spTree>
    <p:extLst>
      <p:ext uri="{BB962C8B-B14F-4D97-AF65-F5344CB8AC3E}">
        <p14:creationId xmlns:p14="http://schemas.microsoft.com/office/powerpoint/2010/main" val="4129977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back to the work we did on strategy</a:t>
            </a:r>
            <a:r>
              <a:rPr lang="en-US" baseline="0" dirty="0" smtClean="0"/>
              <a:t> earlier in the training, try to identify a mix of output and outcome indicators. </a:t>
            </a:r>
            <a:endParaRPr lang="en-US" dirty="0"/>
          </a:p>
        </p:txBody>
      </p:sp>
      <p:sp>
        <p:nvSpPr>
          <p:cNvPr id="4" name="Slide Number Placeholder 3"/>
          <p:cNvSpPr>
            <a:spLocks noGrp="1"/>
          </p:cNvSpPr>
          <p:nvPr>
            <p:ph type="sldNum" sz="quarter" idx="10"/>
          </p:nvPr>
        </p:nvSpPr>
        <p:spPr/>
        <p:txBody>
          <a:bodyPr/>
          <a:lstStyle/>
          <a:p>
            <a:fld id="{82E356C2-AA19-2D4B-A6DD-E5A6BAB9AE60}" type="slidenum">
              <a:rPr lang="en-US" smtClean="0"/>
              <a:pPr/>
              <a:t>14</a:t>
            </a:fld>
            <a:endParaRPr lang="en-US"/>
          </a:p>
        </p:txBody>
      </p:sp>
    </p:spTree>
    <p:extLst>
      <p:ext uri="{BB962C8B-B14F-4D97-AF65-F5344CB8AC3E}">
        <p14:creationId xmlns:p14="http://schemas.microsoft.com/office/powerpoint/2010/main" val="1173058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EA00E-A33D-E645-B37A-74DF1DE58A6A}" type="slidenum">
              <a:rPr lang="en-US" smtClean="0"/>
              <a:pPr/>
              <a:t>15</a:t>
            </a:fld>
            <a:endParaRPr lang="en-US"/>
          </a:p>
        </p:txBody>
      </p:sp>
    </p:spTree>
    <p:extLst>
      <p:ext uri="{BB962C8B-B14F-4D97-AF65-F5344CB8AC3E}">
        <p14:creationId xmlns:p14="http://schemas.microsoft.com/office/powerpoint/2010/main" val="111098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u="sng" dirty="0" smtClean="0">
                <a:solidFill>
                  <a:srgbClr val="000000"/>
                </a:solidFill>
              </a:rPr>
              <a:t>Educators </a:t>
            </a:r>
            <a:r>
              <a:rPr lang="en-US" b="0" u="none" dirty="0" smtClean="0">
                <a:solidFill>
                  <a:srgbClr val="000000"/>
                </a:solidFill>
              </a:rPr>
              <a:t>(someone or something that educates</a:t>
            </a:r>
            <a:r>
              <a:rPr lang="en-US" b="0" u="none" baseline="0" dirty="0" smtClean="0">
                <a:solidFill>
                  <a:srgbClr val="000000"/>
                </a:solidFill>
              </a:rPr>
              <a:t> people)</a:t>
            </a:r>
            <a:endParaRPr lang="en-US" b="0" u="none" dirty="0" smtClean="0">
              <a:solidFill>
                <a:srgbClr val="000000"/>
              </a:solidFill>
            </a:endParaRPr>
          </a:p>
          <a:p>
            <a:pPr marL="285750" indent="-285750" algn="l">
              <a:buFont typeface="Arial"/>
              <a:buChar char="•"/>
            </a:pPr>
            <a:r>
              <a:rPr lang="en-US" dirty="0" smtClean="0">
                <a:solidFill>
                  <a:srgbClr val="000000"/>
                </a:solidFill>
              </a:rPr>
              <a:t>Academic institutions, Seminars, Workshops, Books,</a:t>
            </a:r>
            <a:r>
              <a:rPr lang="en-US" baseline="0" dirty="0" smtClean="0">
                <a:solidFill>
                  <a:srgbClr val="000000"/>
                </a:solidFill>
              </a:rPr>
              <a:t> </a:t>
            </a:r>
            <a:r>
              <a:rPr lang="en-US" dirty="0" err="1" smtClean="0">
                <a:solidFill>
                  <a:srgbClr val="000000"/>
                </a:solidFill>
              </a:rPr>
              <a:t>Programme</a:t>
            </a:r>
            <a:r>
              <a:rPr lang="en-US" dirty="0" smtClean="0">
                <a:solidFill>
                  <a:srgbClr val="000000"/>
                </a:solidFill>
              </a:rPr>
              <a:t> or partner reports, evaluations</a:t>
            </a:r>
          </a:p>
          <a:p>
            <a:pPr algn="l"/>
            <a:r>
              <a:rPr lang="en-US" b="1" u="sng" dirty="0" smtClean="0">
                <a:solidFill>
                  <a:srgbClr val="000000"/>
                </a:solidFill>
              </a:rPr>
              <a:t>Experience</a:t>
            </a:r>
          </a:p>
          <a:p>
            <a:pPr marL="285750" indent="-285750" algn="l">
              <a:buFont typeface="Arial"/>
              <a:buChar char="•"/>
            </a:pPr>
            <a:r>
              <a:rPr lang="en-GB" dirty="0" smtClean="0">
                <a:solidFill>
                  <a:srgbClr val="000000"/>
                </a:solidFill>
              </a:rPr>
              <a:t>Live organisational challenges issues, </a:t>
            </a:r>
            <a:r>
              <a:rPr lang="en-US" dirty="0" smtClean="0">
                <a:solidFill>
                  <a:srgbClr val="000000"/>
                </a:solidFill>
              </a:rPr>
              <a:t>Having a go, Making mistakes, Other’s mistakes,</a:t>
            </a:r>
            <a:r>
              <a:rPr lang="en-US" baseline="0" dirty="0" smtClean="0">
                <a:solidFill>
                  <a:srgbClr val="000000"/>
                </a:solidFill>
              </a:rPr>
              <a:t> </a:t>
            </a:r>
            <a:r>
              <a:rPr lang="en-US" dirty="0" smtClean="0">
                <a:solidFill>
                  <a:srgbClr val="000000"/>
                </a:solidFill>
              </a:rPr>
              <a:t>Shadowing</a:t>
            </a:r>
          </a:p>
          <a:p>
            <a:pPr algn="l"/>
            <a:r>
              <a:rPr lang="en-US" b="1" u="sng" dirty="0" smtClean="0">
                <a:solidFill>
                  <a:srgbClr val="000000"/>
                </a:solidFill>
              </a:rPr>
              <a:t>Exponents (</a:t>
            </a:r>
            <a:r>
              <a:rPr lang="en-US" dirty="0" smtClean="0"/>
              <a:t>A person who has and demonstrates a particular skill, esp. to a high standard.)</a:t>
            </a:r>
            <a:endParaRPr lang="en-US" dirty="0" smtClean="0">
              <a:solidFill>
                <a:srgbClr val="000000"/>
              </a:solidFill>
            </a:endParaRPr>
          </a:p>
          <a:p>
            <a:pPr marL="285750" indent="-285750" algn="l">
              <a:buFont typeface="Arial"/>
              <a:buChar char="•"/>
            </a:pPr>
            <a:r>
              <a:rPr lang="en-US" dirty="0" smtClean="0">
                <a:solidFill>
                  <a:srgbClr val="000000"/>
                </a:solidFill>
              </a:rPr>
              <a:t>Coaching,</a:t>
            </a:r>
            <a:r>
              <a:rPr lang="en-US" baseline="0" dirty="0" smtClean="0">
                <a:solidFill>
                  <a:srgbClr val="000000"/>
                </a:solidFill>
              </a:rPr>
              <a:t> </a:t>
            </a:r>
            <a:r>
              <a:rPr lang="en-US" dirty="0" smtClean="0">
                <a:solidFill>
                  <a:srgbClr val="000000"/>
                </a:solidFill>
              </a:rPr>
              <a:t>Mentoring,</a:t>
            </a:r>
            <a:r>
              <a:rPr lang="en-US" baseline="0" dirty="0" smtClean="0">
                <a:solidFill>
                  <a:srgbClr val="000000"/>
                </a:solidFill>
              </a:rPr>
              <a:t> </a:t>
            </a:r>
            <a:r>
              <a:rPr lang="en-US" dirty="0" smtClean="0">
                <a:solidFill>
                  <a:srgbClr val="000000"/>
                </a:solidFill>
              </a:rPr>
              <a:t>Buddying,</a:t>
            </a:r>
            <a:r>
              <a:rPr lang="en-US" baseline="0" dirty="0" smtClean="0">
                <a:solidFill>
                  <a:srgbClr val="000000"/>
                </a:solidFill>
              </a:rPr>
              <a:t> </a:t>
            </a:r>
            <a:r>
              <a:rPr lang="en-US" dirty="0" smtClean="0">
                <a:solidFill>
                  <a:srgbClr val="000000"/>
                </a:solidFill>
              </a:rPr>
              <a:t>Colleagues,</a:t>
            </a:r>
            <a:r>
              <a:rPr lang="en-US" baseline="0" dirty="0" smtClean="0">
                <a:solidFill>
                  <a:srgbClr val="000000"/>
                </a:solidFill>
              </a:rPr>
              <a:t> </a:t>
            </a:r>
            <a:r>
              <a:rPr lang="en-US" dirty="0" smtClean="0">
                <a:solidFill>
                  <a:srgbClr val="000000"/>
                </a:solidFill>
              </a:rPr>
              <a:t>Friends</a:t>
            </a:r>
          </a:p>
          <a:p>
            <a:pPr marL="285750" indent="-285750" algn="l">
              <a:buFont typeface="Arial"/>
              <a:buChar char="•"/>
            </a:pPr>
            <a:endParaRPr lang="en-US" dirty="0" smtClean="0">
              <a:solidFill>
                <a:srgbClr val="000000"/>
              </a:solidFill>
            </a:endParaRPr>
          </a:p>
          <a:p>
            <a:pPr marL="285750" indent="-285750" algn="l">
              <a:buFont typeface="Arial"/>
              <a:buChar char="•"/>
            </a:pPr>
            <a:endParaRPr lang="en-US" dirty="0" smtClean="0">
              <a:solidFill>
                <a:srgbClr val="000000"/>
              </a:solidFill>
            </a:endParaRPr>
          </a:p>
          <a:p>
            <a:pPr algn="l"/>
            <a:endParaRPr lang="en-US" dirty="0">
              <a:solidFill>
                <a:srgbClr val="000000"/>
              </a:solidFill>
            </a:endParaRPr>
          </a:p>
        </p:txBody>
      </p:sp>
      <p:sp>
        <p:nvSpPr>
          <p:cNvPr id="4" name="Slide Number Placeholder 3"/>
          <p:cNvSpPr>
            <a:spLocks noGrp="1"/>
          </p:cNvSpPr>
          <p:nvPr>
            <p:ph type="sldNum" sz="quarter" idx="10"/>
          </p:nvPr>
        </p:nvSpPr>
        <p:spPr/>
        <p:txBody>
          <a:bodyPr/>
          <a:lstStyle/>
          <a:p>
            <a:fld id="{82E356C2-AA19-2D4B-A6DD-E5A6BAB9AE60}" type="slidenum">
              <a:rPr lang="en-US" smtClean="0"/>
              <a:pPr/>
              <a:t>16</a:t>
            </a:fld>
            <a:endParaRPr lang="en-US"/>
          </a:p>
        </p:txBody>
      </p:sp>
    </p:spTree>
    <p:extLst>
      <p:ext uri="{BB962C8B-B14F-4D97-AF65-F5344CB8AC3E}">
        <p14:creationId xmlns:p14="http://schemas.microsoft.com/office/powerpoint/2010/main" val="3311976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running training you need to</a:t>
            </a:r>
            <a:r>
              <a:rPr lang="en-US" baseline="0" dirty="0" smtClean="0"/>
              <a:t> consider the following: </a:t>
            </a:r>
          </a:p>
          <a:p>
            <a:pPr marL="171450" indent="-171450">
              <a:buFont typeface="Arial"/>
              <a:buChar char="•"/>
            </a:pPr>
            <a:r>
              <a:rPr lang="en-US" baseline="0" dirty="0" smtClean="0"/>
              <a:t>Who the participants will be – what their skills are, learning needs are, what may interest them </a:t>
            </a:r>
          </a:p>
          <a:p>
            <a:pPr marL="171450" indent="-171450">
              <a:buFont typeface="Arial"/>
              <a:buChar char="•"/>
            </a:pPr>
            <a:r>
              <a:rPr lang="en-US" baseline="0" dirty="0" smtClean="0"/>
              <a:t>Drivers – who will be steering the learning the individual themselves or someone else, a facilitator, mentor or supervisor? </a:t>
            </a:r>
          </a:p>
          <a:p>
            <a:pPr marL="171450" indent="-171450">
              <a:buFont typeface="Arial"/>
              <a:buChar char="•"/>
            </a:pPr>
            <a:r>
              <a:rPr lang="en-US" baseline="0" dirty="0" smtClean="0"/>
              <a:t>Objective – what outcome do you need and expect</a:t>
            </a:r>
          </a:p>
          <a:p>
            <a:pPr marL="171450" indent="-171450">
              <a:buFont typeface="Arial"/>
              <a:buChar char="•"/>
            </a:pPr>
            <a:r>
              <a:rPr lang="en-US" baseline="0" dirty="0" smtClean="0"/>
              <a:t>What the content is – key messages you want to get across that help you reach objective</a:t>
            </a:r>
          </a:p>
          <a:p>
            <a:pPr marL="171450" indent="-171450">
              <a:buFont typeface="Arial"/>
              <a:buChar char="•"/>
            </a:pPr>
            <a:r>
              <a:rPr lang="en-US" baseline="0" dirty="0" smtClean="0"/>
              <a:t>Delivery – the method you will use to get the message across </a:t>
            </a:r>
          </a:p>
          <a:p>
            <a:pPr marL="171450" indent="-171450">
              <a:buFont typeface="Arial"/>
              <a:buChar char="•"/>
            </a:pPr>
            <a:r>
              <a:rPr lang="en-US" baseline="0" dirty="0" smtClean="0"/>
              <a:t>Timing – how long do you have? How will you pace it to keep interest and attention</a:t>
            </a:r>
          </a:p>
          <a:p>
            <a:pPr marL="171450" indent="-171450">
              <a:buFont typeface="Arial"/>
              <a:buChar char="•"/>
            </a:pPr>
            <a:r>
              <a:rPr lang="en-US" baseline="0" dirty="0" smtClean="0"/>
              <a:t>Location – is the environment conducive to learning, interaction and participation</a:t>
            </a:r>
            <a:endParaRPr lang="en-US" dirty="0"/>
          </a:p>
        </p:txBody>
      </p:sp>
      <p:sp>
        <p:nvSpPr>
          <p:cNvPr id="4" name="Slide Number Placeholder 3"/>
          <p:cNvSpPr>
            <a:spLocks noGrp="1"/>
          </p:cNvSpPr>
          <p:nvPr>
            <p:ph type="sldNum" sz="quarter" idx="10"/>
          </p:nvPr>
        </p:nvSpPr>
        <p:spPr/>
        <p:txBody>
          <a:bodyPr/>
          <a:lstStyle/>
          <a:p>
            <a:fld id="{82E356C2-AA19-2D4B-A6DD-E5A6BAB9AE60}" type="slidenum">
              <a:rPr lang="en-US" smtClean="0"/>
              <a:pPr/>
              <a:t>17</a:t>
            </a:fld>
            <a:endParaRPr lang="en-US"/>
          </a:p>
        </p:txBody>
      </p:sp>
    </p:spTree>
    <p:extLst>
      <p:ext uri="{BB962C8B-B14F-4D97-AF65-F5344CB8AC3E}">
        <p14:creationId xmlns:p14="http://schemas.microsoft.com/office/powerpoint/2010/main" val="2928130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buFont typeface="Arial"/>
              <a:buChar char="•"/>
            </a:pPr>
            <a:r>
              <a:rPr lang="en-US" dirty="0" smtClean="0"/>
              <a:t>Back into your learning strategy groups </a:t>
            </a:r>
            <a:endParaRPr lang="en-US" dirty="0"/>
          </a:p>
          <a:p>
            <a:pPr marL="171450" indent="-171450">
              <a:spcBef>
                <a:spcPts val="600"/>
              </a:spcBef>
              <a:buFont typeface="Arial"/>
              <a:buChar char="•"/>
            </a:pPr>
            <a:r>
              <a:rPr lang="en-US" dirty="0" smtClean="0"/>
              <a:t>Complete columns 4 – 7 (method, resources, priority and timing)</a:t>
            </a:r>
          </a:p>
          <a:p>
            <a:pPr marL="171450" lvl="1" indent="-171450" defTabSz="457200">
              <a:spcBef>
                <a:spcPts val="600"/>
              </a:spcBef>
              <a:buFont typeface="Arial"/>
              <a:buChar char="•"/>
              <a:defRPr/>
            </a:pPr>
            <a:r>
              <a:rPr lang="en-US" dirty="0" smtClean="0"/>
              <a:t>How will you fill the competency gaps you identified earlier? </a:t>
            </a:r>
          </a:p>
          <a:p>
            <a:pPr marL="171450" indent="-171450">
              <a:spcBef>
                <a:spcPts val="600"/>
              </a:spcBef>
              <a:buFont typeface="Arial"/>
              <a:buChar char="•"/>
            </a:pPr>
            <a:r>
              <a:rPr lang="en-US" dirty="0" smtClean="0"/>
              <a:t>What method and resources do you have / do you need.</a:t>
            </a:r>
            <a:r>
              <a:rPr lang="en-US" baseline="0" dirty="0" smtClean="0"/>
              <a:t> </a:t>
            </a:r>
            <a:r>
              <a:rPr lang="en-US" dirty="0" smtClean="0"/>
              <a:t>Do you think you need to hire someone? Or someone within the </a:t>
            </a:r>
            <a:r>
              <a:rPr lang="en-US" dirty="0" err="1" smtClean="0"/>
              <a:t>organisation</a:t>
            </a:r>
            <a:r>
              <a:rPr lang="en-US" dirty="0" smtClean="0"/>
              <a:t> can fill this gap? Can you build capacity to fill the gap? What activity? What resources will you need? Think through all this and note it down</a:t>
            </a:r>
          </a:p>
          <a:p>
            <a:pPr marL="171450" indent="-171450">
              <a:spcBef>
                <a:spcPts val="600"/>
              </a:spcBef>
              <a:buFont typeface="Arial"/>
              <a:buChar char="•"/>
            </a:pPr>
            <a:r>
              <a:rPr lang="en-US" dirty="0" smtClean="0"/>
              <a:t>How important is it? High importance issues should come sooner if possible </a:t>
            </a:r>
            <a:endParaRPr lang="en-US" dirty="0"/>
          </a:p>
        </p:txBody>
      </p:sp>
      <p:sp>
        <p:nvSpPr>
          <p:cNvPr id="4" name="Slide Number Placeholder 3"/>
          <p:cNvSpPr>
            <a:spLocks noGrp="1"/>
          </p:cNvSpPr>
          <p:nvPr>
            <p:ph type="sldNum" sz="quarter" idx="10"/>
          </p:nvPr>
        </p:nvSpPr>
        <p:spPr/>
        <p:txBody>
          <a:bodyPr/>
          <a:lstStyle/>
          <a:p>
            <a:fld id="{82E356C2-AA19-2D4B-A6DD-E5A6BAB9AE60}" type="slidenum">
              <a:rPr lang="en-US" smtClean="0"/>
              <a:pPr/>
              <a:t>18</a:t>
            </a:fld>
            <a:endParaRPr lang="en-US"/>
          </a:p>
        </p:txBody>
      </p:sp>
    </p:spTree>
    <p:extLst>
      <p:ext uri="{BB962C8B-B14F-4D97-AF65-F5344CB8AC3E}">
        <p14:creationId xmlns:p14="http://schemas.microsoft.com/office/powerpoint/2010/main" val="1505800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b="0" i="0" u="none" strike="noStrike" kern="1200" baseline="0" dirty="0" smtClean="0">
                <a:solidFill>
                  <a:schemeClr val="tx1"/>
                </a:solidFill>
                <a:latin typeface="+mn-lt"/>
                <a:ea typeface="+mn-ea"/>
                <a:cs typeface="+mn-cs"/>
              </a:rPr>
              <a:t>The following points are taken from CF Spaces guiding principles, and they represent the minimum actions we should all take to ensure staff and volunteers working in CF Spaces develop skills to do their jobs: </a:t>
            </a:r>
            <a:endParaRPr lang="en-US" dirty="0" smtClean="0"/>
          </a:p>
          <a:p>
            <a:pPr marL="0" indent="0">
              <a:buFont typeface="Arial"/>
              <a:buNone/>
            </a:pPr>
            <a:endParaRPr lang="en-US" dirty="0" smtClean="0"/>
          </a:p>
          <a:p>
            <a:pPr marL="171450" indent="-171450">
              <a:buFont typeface="Arial"/>
              <a:buChar char="•"/>
            </a:pPr>
            <a:r>
              <a:rPr lang="en-US" dirty="0" err="1" smtClean="0"/>
              <a:t>Organise</a:t>
            </a:r>
            <a:r>
              <a:rPr lang="en-US" dirty="0" smtClean="0"/>
              <a:t> a progression of training workshops that prepare animators and staff to facilitate range of activities: play and</a:t>
            </a:r>
            <a:r>
              <a:rPr lang="en-US" baseline="0" dirty="0" smtClean="0"/>
              <a:t> </a:t>
            </a:r>
            <a:r>
              <a:rPr lang="en-US" dirty="0" smtClean="0"/>
              <a:t>recreational activities and performing arts activities such as song, dance, theatre, and drawing; build</a:t>
            </a:r>
            <a:r>
              <a:rPr lang="en-US" baseline="0" dirty="0" smtClean="0"/>
              <a:t> </a:t>
            </a:r>
            <a:r>
              <a:rPr lang="en-US" dirty="0" smtClean="0"/>
              <a:t>literacy, numeracy, and life skills for children; enrich animator or staff understandings of child</a:t>
            </a:r>
            <a:r>
              <a:rPr lang="en-US" baseline="0" dirty="0" smtClean="0"/>
              <a:t> </a:t>
            </a:r>
            <a:r>
              <a:rPr lang="en-US" dirty="0" smtClean="0"/>
              <a:t>development, inclusion, protecting children; and address topics such as emerging</a:t>
            </a:r>
            <a:r>
              <a:rPr lang="en-US" baseline="0" dirty="0" smtClean="0"/>
              <a:t> </a:t>
            </a:r>
            <a:r>
              <a:rPr lang="en-US" dirty="0" smtClean="0"/>
              <a:t>protection threats and how to address them,</a:t>
            </a:r>
            <a:r>
              <a:rPr lang="en-US" baseline="0" dirty="0" smtClean="0"/>
              <a:t> </a:t>
            </a:r>
            <a:r>
              <a:rPr lang="en-US" dirty="0" smtClean="0"/>
              <a:t>how children and youth have been affected by the conflict/emergency, and appropriate means of</a:t>
            </a:r>
            <a:r>
              <a:rPr lang="en-US" baseline="0" dirty="0" smtClean="0"/>
              <a:t> </a:t>
            </a:r>
            <a:r>
              <a:rPr lang="en-US" dirty="0" smtClean="0"/>
              <a:t>providing psychosocial support – this must include training</a:t>
            </a:r>
            <a:r>
              <a:rPr lang="en-US" baseline="0" dirty="0" smtClean="0"/>
              <a:t> on the guiding principles</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Arrange for more experienced CFS workers to mentor less experienced workers</a:t>
            </a:r>
            <a:endParaRPr lang="en-US" sz="1200" b="0" i="0" u="none" strike="noStrike" kern="1200" baseline="0" dirty="0" smtClean="0">
              <a:solidFill>
                <a:schemeClr val="tx1"/>
              </a:solidFill>
              <a:latin typeface="+mn-lt"/>
              <a:ea typeface="+mn-ea"/>
              <a:cs typeface="+mn-cs"/>
            </a:endParaRPr>
          </a:p>
          <a:p>
            <a:pPr marL="171450" indent="-171450">
              <a:buFont typeface="Arial"/>
              <a:buChar char="•"/>
            </a:pPr>
            <a:r>
              <a:rPr lang="en-US" sz="1200" b="0" i="0" u="none" strike="noStrike" kern="1200" baseline="0" dirty="0" smtClean="0">
                <a:solidFill>
                  <a:schemeClr val="tx1"/>
                </a:solidFill>
                <a:latin typeface="+mn-lt"/>
                <a:ea typeface="+mn-ea"/>
                <a:cs typeface="+mn-cs"/>
              </a:rPr>
              <a:t>Build up resources such as books and training manuals that enable ongoing learning</a:t>
            </a:r>
          </a:p>
          <a:p>
            <a:pPr marL="171450" indent="-171450">
              <a:buFont typeface="Arial"/>
              <a:buChar cha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2E356C2-AA19-2D4B-A6DD-E5A6BAB9AE60}" type="slidenum">
              <a:rPr lang="en-US" smtClean="0"/>
              <a:pPr/>
              <a:t>19</a:t>
            </a:fld>
            <a:endParaRPr lang="en-US"/>
          </a:p>
        </p:txBody>
      </p:sp>
    </p:spTree>
    <p:extLst>
      <p:ext uri="{BB962C8B-B14F-4D97-AF65-F5344CB8AC3E}">
        <p14:creationId xmlns:p14="http://schemas.microsoft.com/office/powerpoint/2010/main" val="3995986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E356C2-AA19-2D4B-A6DD-E5A6BAB9AE60}" type="slidenum">
              <a:rPr lang="en-US" smtClean="0"/>
              <a:pPr/>
              <a:t>2</a:t>
            </a:fld>
            <a:endParaRPr lang="en-US"/>
          </a:p>
        </p:txBody>
      </p:sp>
    </p:spTree>
    <p:extLst>
      <p:ext uri="{BB962C8B-B14F-4D97-AF65-F5344CB8AC3E}">
        <p14:creationId xmlns:p14="http://schemas.microsoft.com/office/powerpoint/2010/main" val="4245280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EA00E-A33D-E645-B37A-74DF1DE58A6A}" type="slidenum">
              <a:rPr lang="en-US" smtClean="0"/>
              <a:pPr/>
              <a:t>20</a:t>
            </a:fld>
            <a:endParaRPr lang="en-US"/>
          </a:p>
        </p:txBody>
      </p:sp>
    </p:spTree>
    <p:extLst>
      <p:ext uri="{BB962C8B-B14F-4D97-AF65-F5344CB8AC3E}">
        <p14:creationId xmlns:p14="http://schemas.microsoft.com/office/powerpoint/2010/main" val="1110988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Output: monitor or evaluate the learning process – x trainings done, x no. of participants attended, quality of process, </a:t>
            </a:r>
            <a:r>
              <a:rPr lang="en-US" dirty="0" err="1" smtClean="0"/>
              <a:t>etc</a:t>
            </a:r>
            <a:endParaRPr lang="en-US" dirty="0" smtClean="0"/>
          </a:p>
          <a:p>
            <a:pPr marL="171450" indent="-171450">
              <a:buFont typeface="Arial"/>
              <a:buChar char="•"/>
            </a:pPr>
            <a:r>
              <a:rPr lang="en-US" dirty="0" smtClean="0"/>
              <a:t>Outcome: monitor or evaluate outcome of learning activity – the change in </a:t>
            </a:r>
            <a:r>
              <a:rPr lang="en-US" dirty="0" err="1" smtClean="0"/>
              <a:t>behaviours</a:t>
            </a:r>
            <a:r>
              <a:rPr lang="en-US" dirty="0" smtClean="0"/>
              <a:t> and ways of working – staff able to identify x, y, z; staff can name a, b, c</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Impact:</a:t>
            </a:r>
            <a:r>
              <a:rPr lang="en-US" baseline="0" dirty="0" smtClean="0"/>
              <a:t> C</a:t>
            </a:r>
            <a:r>
              <a:rPr lang="en-US" dirty="0" smtClean="0"/>
              <a:t>hange in wellbeing of children and their families as a result of staff development.</a:t>
            </a:r>
            <a:r>
              <a:rPr lang="en-US" baseline="0" dirty="0" smtClean="0"/>
              <a:t> Changes that are attributable to the staff learning process. </a:t>
            </a:r>
            <a:r>
              <a:rPr lang="en-US" dirty="0" smtClean="0"/>
              <a:t> </a:t>
            </a:r>
            <a:endParaRPr lang="en-US" dirty="0"/>
          </a:p>
        </p:txBody>
      </p:sp>
      <p:sp>
        <p:nvSpPr>
          <p:cNvPr id="4" name="Slide Number Placeholder 3"/>
          <p:cNvSpPr>
            <a:spLocks noGrp="1"/>
          </p:cNvSpPr>
          <p:nvPr>
            <p:ph type="sldNum" sz="quarter" idx="10"/>
          </p:nvPr>
        </p:nvSpPr>
        <p:spPr/>
        <p:txBody>
          <a:bodyPr/>
          <a:lstStyle/>
          <a:p>
            <a:fld id="{82E356C2-AA19-2D4B-A6DD-E5A6BAB9AE60}" type="slidenum">
              <a:rPr lang="en-US" smtClean="0"/>
              <a:pPr/>
              <a:t>21</a:t>
            </a:fld>
            <a:endParaRPr lang="en-US"/>
          </a:p>
        </p:txBody>
      </p:sp>
    </p:spTree>
    <p:extLst>
      <p:ext uri="{BB962C8B-B14F-4D97-AF65-F5344CB8AC3E}">
        <p14:creationId xmlns:p14="http://schemas.microsoft.com/office/powerpoint/2010/main" val="3024839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100" b="1" kern="1200" dirty="0" smtClean="0">
                <a:solidFill>
                  <a:schemeClr val="tx1"/>
                </a:solidFill>
                <a:effectLst/>
              </a:rPr>
              <a:t>Process evaluation: </a:t>
            </a:r>
            <a:r>
              <a:rPr lang="en-US" sz="1100" dirty="0" smtClean="0"/>
              <a:t>Looks at output level. Did the learning happen?</a:t>
            </a:r>
            <a:endParaRPr lang="en-GB" sz="1100" b="1"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100" b="1"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100" b="1" kern="1200" dirty="0" smtClean="0">
                <a:solidFill>
                  <a:schemeClr val="tx1"/>
                </a:solidFill>
                <a:effectLst/>
              </a:rPr>
              <a:t>Reaction evaluation:</a:t>
            </a:r>
            <a:r>
              <a:rPr lang="en-GB" sz="1100" b="1" kern="1200" baseline="0" dirty="0" smtClean="0">
                <a:solidFill>
                  <a:schemeClr val="tx1"/>
                </a:solidFill>
                <a:effectLst/>
              </a:rPr>
              <a:t> </a:t>
            </a:r>
            <a:r>
              <a:rPr lang="en-GB" sz="1100" b="0" kern="1200" baseline="0" dirty="0" smtClean="0">
                <a:solidFill>
                  <a:schemeClr val="tx1"/>
                </a:solidFill>
                <a:effectLst/>
              </a:rPr>
              <a:t>Quality of output: </a:t>
            </a:r>
            <a:r>
              <a:rPr lang="en-US" sz="1100" baseline="0" dirty="0" smtClean="0"/>
              <a:t>M</a:t>
            </a:r>
            <a:r>
              <a:rPr lang="en-GB" sz="1100" kern="1200" dirty="0" err="1" smtClean="0">
                <a:solidFill>
                  <a:schemeClr val="tx1"/>
                </a:solidFill>
                <a:effectLst/>
              </a:rPr>
              <a:t>easures</a:t>
            </a:r>
            <a:r>
              <a:rPr lang="en-GB" sz="1100" kern="1200" dirty="0" smtClean="0">
                <a:solidFill>
                  <a:schemeClr val="tx1"/>
                </a:solidFill>
                <a:effectLst/>
              </a:rPr>
              <a:t> reaction of participants to whole, or section, of </a:t>
            </a:r>
            <a:r>
              <a:rPr lang="en-GB" sz="1100" dirty="0" smtClean="0"/>
              <a:t>learning</a:t>
            </a:r>
            <a:r>
              <a:rPr lang="en-GB" sz="1100" kern="1200" dirty="0" smtClean="0">
                <a:solidFill>
                  <a:schemeClr val="tx1"/>
                </a:solidFill>
                <a:effectLst/>
              </a:rPr>
              <a:t>.</a:t>
            </a:r>
            <a:r>
              <a:rPr lang="en-GB" sz="1100" kern="1200" baseline="0" dirty="0" smtClean="0">
                <a:solidFill>
                  <a:schemeClr val="tx1"/>
                </a:solidFill>
                <a:effectLst/>
              </a:rPr>
              <a:t> </a:t>
            </a:r>
            <a:r>
              <a:rPr lang="en-GB" sz="1100" dirty="0" smtClean="0"/>
              <a:t>A</a:t>
            </a:r>
            <a:r>
              <a:rPr lang="en-GB" sz="1100" kern="1200" baseline="0" dirty="0" smtClean="0">
                <a:solidFill>
                  <a:schemeClr val="tx1"/>
                </a:solidFill>
                <a:effectLst/>
              </a:rPr>
              <a:t>sks question: “</a:t>
            </a:r>
            <a:r>
              <a:rPr lang="en-US" sz="1100" dirty="0" smtClean="0"/>
              <a:t>Do participants think the learning method was good?” </a:t>
            </a:r>
            <a:r>
              <a:rPr lang="en-GB" sz="1100" dirty="0" smtClean="0"/>
              <a:t>F</a:t>
            </a:r>
            <a:r>
              <a:rPr lang="en-GB" sz="1100" kern="1200" dirty="0" smtClean="0">
                <a:solidFill>
                  <a:schemeClr val="tx1"/>
                </a:solidFill>
                <a:effectLst/>
              </a:rPr>
              <a:t>eedback essential for facilitators to improve effectiveness </a:t>
            </a:r>
            <a:r>
              <a:rPr lang="en-GB" sz="1100" dirty="0"/>
              <a:t>&amp;</a:t>
            </a:r>
            <a:r>
              <a:rPr lang="en-GB" sz="1100" kern="1200" dirty="0" smtClean="0">
                <a:solidFill>
                  <a:schemeClr val="tx1"/>
                </a:solidFill>
                <a:effectLst/>
              </a:rPr>
              <a:t> quality. </a:t>
            </a:r>
            <a:r>
              <a:rPr lang="en-GB" sz="1100" dirty="0"/>
              <a:t>F</a:t>
            </a:r>
            <a:r>
              <a:rPr lang="en-GB" sz="1100" kern="1200" dirty="0" smtClean="0">
                <a:solidFill>
                  <a:schemeClr val="tx1"/>
                </a:solidFill>
                <a:effectLst/>
              </a:rPr>
              <a:t>eedback must be continually sought to ensure that the facilitator can tailor the programme to the distinct preferences of the group. </a:t>
            </a:r>
            <a:r>
              <a:rPr lang="en-US" sz="1100" dirty="0" smtClean="0"/>
              <a:t>It</a:t>
            </a:r>
            <a:r>
              <a:rPr lang="en-US" sz="1100" baseline="0" dirty="0" smtClean="0"/>
              <a:t> is what we assess</a:t>
            </a:r>
            <a:r>
              <a:rPr lang="en-US" sz="1100" dirty="0" smtClean="0"/>
              <a:t> most often.</a:t>
            </a:r>
            <a:r>
              <a:rPr lang="en-US" sz="1100"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500" baseline="0" dirty="0" smtClean="0"/>
          </a:p>
          <a:p>
            <a:pPr>
              <a:defRPr/>
            </a:pPr>
            <a:r>
              <a:rPr lang="en-GB" sz="1100" b="1" kern="1200" dirty="0" smtClean="0">
                <a:solidFill>
                  <a:schemeClr val="tx1"/>
                </a:solidFill>
                <a:effectLst/>
              </a:rPr>
              <a:t>Learning evaluation: </a:t>
            </a:r>
            <a:r>
              <a:rPr lang="en-US" sz="1100" dirty="0" smtClean="0"/>
              <a:t>Outcome at individual</a:t>
            </a:r>
            <a:r>
              <a:rPr lang="en-US" sz="1100" baseline="0" dirty="0" smtClean="0"/>
              <a:t> </a:t>
            </a:r>
            <a:r>
              <a:rPr lang="en-US" sz="1100" dirty="0" smtClean="0"/>
              <a:t>level. Is there observed </a:t>
            </a:r>
            <a:r>
              <a:rPr lang="en-US" sz="1100" dirty="0" err="1" smtClean="0"/>
              <a:t>behavioural</a:t>
            </a:r>
            <a:r>
              <a:rPr lang="en-US" sz="1100" dirty="0" smtClean="0"/>
              <a:t> change? </a:t>
            </a:r>
            <a:r>
              <a:rPr lang="en-GB" sz="1100" dirty="0" smtClean="0"/>
              <a:t>It </a:t>
            </a:r>
            <a:r>
              <a:rPr lang="en-GB" sz="1100" kern="1200" dirty="0" smtClean="0">
                <a:solidFill>
                  <a:schemeClr val="tx1"/>
                </a:solidFill>
                <a:effectLst/>
              </a:rPr>
              <a:t>measures changes in participants’ skills, knowledge,</a:t>
            </a:r>
            <a:r>
              <a:rPr lang="en-GB" sz="1100" kern="1200" baseline="0" dirty="0" smtClean="0">
                <a:solidFill>
                  <a:schemeClr val="tx1"/>
                </a:solidFill>
                <a:effectLst/>
              </a:rPr>
              <a:t> </a:t>
            </a:r>
            <a:r>
              <a:rPr lang="en-GB" sz="1100" kern="1200" dirty="0" smtClean="0">
                <a:solidFill>
                  <a:schemeClr val="tx1"/>
                </a:solidFill>
                <a:effectLst/>
              </a:rPr>
              <a:t>attitudes </a:t>
            </a:r>
            <a:r>
              <a:rPr lang="en-GB" sz="1100" dirty="0"/>
              <a:t>&amp;</a:t>
            </a:r>
            <a:r>
              <a:rPr lang="en-GB" sz="1100" kern="1200" dirty="0" smtClean="0">
                <a:solidFill>
                  <a:schemeClr val="tx1"/>
                </a:solidFill>
                <a:effectLst/>
              </a:rPr>
              <a:t> practice by comparing pre-training standards with post-training results. </a:t>
            </a:r>
            <a:r>
              <a:rPr lang="en-GB" sz="1100" dirty="0"/>
              <a:t>Starts during training. Post</a:t>
            </a:r>
            <a:r>
              <a:rPr lang="en-GB" sz="1100" kern="1200" dirty="0" smtClean="0">
                <a:solidFill>
                  <a:schemeClr val="tx1"/>
                </a:solidFill>
                <a:effectLst/>
              </a:rPr>
              <a:t>-training can be after the completion of specific parts of the event. Ways of monitoring whether or not the participants can do the things set out in objectives must be built into the programme.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500" dirty="0" smtClean="0"/>
          </a:p>
          <a:p>
            <a:r>
              <a:rPr lang="en-US" sz="1100" b="1" dirty="0" smtClean="0"/>
              <a:t>Performance evaluation: </a:t>
            </a:r>
            <a:r>
              <a:rPr lang="en-US" sz="1100" b="0" dirty="0" smtClean="0"/>
              <a:t>Outcome at </a:t>
            </a:r>
            <a:r>
              <a:rPr lang="en-US" sz="1100" b="0" dirty="0" err="1" smtClean="0"/>
              <a:t>organisational</a:t>
            </a:r>
            <a:r>
              <a:rPr lang="en-US" sz="1100" b="0" baseline="0" dirty="0" smtClean="0"/>
              <a:t> level. </a:t>
            </a:r>
            <a:r>
              <a:rPr lang="en-US" sz="1100" dirty="0" smtClean="0"/>
              <a:t>Does the learning lead to change in practice? </a:t>
            </a:r>
            <a:r>
              <a:rPr lang="en-GB" sz="1100" kern="1200" dirty="0" smtClean="0">
                <a:solidFill>
                  <a:schemeClr val="tx1"/>
                </a:solidFill>
                <a:effectLst/>
              </a:rPr>
              <a:t>Measures change in participant’s job performance over time that can be attributed to training (comparing participant’s performance before &amp; after attendance).</a:t>
            </a:r>
            <a:r>
              <a:rPr lang="en-GB" sz="1100" kern="1200" baseline="0" dirty="0" smtClean="0">
                <a:solidFill>
                  <a:schemeClr val="tx1"/>
                </a:solidFill>
                <a:effectLst/>
              </a:rPr>
              <a:t> C</a:t>
            </a:r>
            <a:r>
              <a:rPr lang="en-GB" sz="1100" kern="1200" dirty="0" smtClean="0">
                <a:solidFill>
                  <a:schemeClr val="tx1"/>
                </a:solidFill>
                <a:effectLst/>
              </a:rPr>
              <a:t>hecks identified training needs (the basis of the training) have been </a:t>
            </a:r>
            <a:r>
              <a:rPr lang="en-GB" sz="1100" dirty="0" smtClean="0"/>
              <a:t>met</a:t>
            </a:r>
            <a:r>
              <a:rPr lang="en-GB" sz="1100" kern="1200" dirty="0" smtClean="0">
                <a:solidFill>
                  <a:schemeClr val="tx1"/>
                </a:solidFill>
                <a:effectLst/>
              </a:rPr>
              <a:t>. Performance evaluations can only be conducted several weeks or more after </a:t>
            </a:r>
            <a:r>
              <a:rPr lang="en-GB" sz="1100" dirty="0" smtClean="0"/>
              <a:t>learning</a:t>
            </a:r>
            <a:r>
              <a:rPr lang="en-GB" sz="1100" kern="1200" dirty="0" smtClean="0">
                <a:solidFill>
                  <a:schemeClr val="tx1"/>
                </a:solidFill>
                <a:effectLst/>
              </a:rPr>
              <a:t> &amp; then repeated several months later to check for further changes over time. </a:t>
            </a:r>
            <a:endParaRPr lang="en-US" sz="11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5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100" b="1" kern="1200" dirty="0" smtClean="0">
                <a:solidFill>
                  <a:schemeClr val="tx1"/>
                </a:solidFill>
                <a:effectLst/>
              </a:rPr>
              <a:t>Impact evaluation:</a:t>
            </a:r>
            <a:r>
              <a:rPr lang="en-GB" sz="1100" b="1" kern="1200" baseline="0" dirty="0" smtClean="0">
                <a:solidFill>
                  <a:schemeClr val="tx1"/>
                </a:solidFill>
                <a:effectLst/>
              </a:rPr>
              <a:t> </a:t>
            </a:r>
            <a:r>
              <a:rPr lang="en-GB" sz="1100" kern="1200" dirty="0" smtClean="0">
                <a:solidFill>
                  <a:schemeClr val="tx1"/>
                </a:solidFill>
                <a:effectLst/>
              </a:rPr>
              <a:t>This is long term evaluation. Usually outside remit of facilitator. </a:t>
            </a:r>
            <a:r>
              <a:rPr lang="en-GB" sz="1100" dirty="0"/>
              <a:t>N</a:t>
            </a:r>
            <a:r>
              <a:rPr lang="en-GB" sz="1100" kern="1200" dirty="0" smtClean="0">
                <a:solidFill>
                  <a:schemeClr val="tx1"/>
                </a:solidFill>
                <a:effectLst/>
              </a:rPr>
              <a:t>ormally carried out by training officers/departments/ external evaluators when organisation needs to know how effective its overall approach to training is.</a:t>
            </a:r>
            <a:r>
              <a:rPr lang="en-GB" sz="1100" kern="1200" baseline="0" dirty="0" smtClean="0">
                <a:solidFill>
                  <a:schemeClr val="tx1"/>
                </a:solidFill>
                <a:effectLst/>
              </a:rPr>
              <a:t> </a:t>
            </a:r>
            <a:r>
              <a:rPr lang="en-GB" sz="1100" dirty="0"/>
              <a:t>E</a:t>
            </a:r>
            <a:r>
              <a:rPr lang="en-GB" sz="1100" kern="1200" dirty="0" smtClean="0">
                <a:solidFill>
                  <a:schemeClr val="tx1"/>
                </a:solidFill>
                <a:effectLst/>
              </a:rPr>
              <a:t>ntails a comparison of the productivity, effectiveness or performance of all or part of the organisation, before &amp; after whole programme of learning. </a:t>
            </a:r>
            <a:r>
              <a:rPr lang="en-GB" sz="1100" dirty="0" smtClean="0"/>
              <a:t>I</a:t>
            </a:r>
            <a:r>
              <a:rPr lang="en-GB" sz="1100" kern="1200" dirty="0" smtClean="0">
                <a:solidFill>
                  <a:schemeClr val="tx1"/>
                </a:solidFill>
                <a:effectLst/>
              </a:rPr>
              <a:t>mpact then assessed to find out if there is a difference brought about by learning.</a:t>
            </a:r>
            <a:r>
              <a:rPr lang="en-GB" sz="1100" kern="1200" baseline="0" dirty="0" smtClean="0">
                <a:solidFill>
                  <a:schemeClr val="tx1"/>
                </a:solidFill>
                <a:effectLst/>
              </a:rPr>
              <a:t> Asks: </a:t>
            </a:r>
            <a:r>
              <a:rPr lang="en-US" sz="1100" dirty="0" smtClean="0"/>
              <a:t>Does the change in practice improve the wellbeing of children and their families?  </a:t>
            </a:r>
          </a:p>
          <a:p>
            <a:endParaRPr lang="en-US" sz="500" dirty="0" smtClean="0"/>
          </a:p>
          <a:p>
            <a:r>
              <a:rPr lang="en-US" sz="1100" dirty="0" smtClean="0"/>
              <a:t>Do you have objectives that fit into each of these categories? </a:t>
            </a:r>
            <a:endParaRPr lang="en-US" sz="1100" dirty="0"/>
          </a:p>
        </p:txBody>
      </p:sp>
      <p:sp>
        <p:nvSpPr>
          <p:cNvPr id="4" name="Slide Number Placeholder 3"/>
          <p:cNvSpPr>
            <a:spLocks noGrp="1"/>
          </p:cNvSpPr>
          <p:nvPr>
            <p:ph type="sldNum" sz="quarter" idx="10"/>
          </p:nvPr>
        </p:nvSpPr>
        <p:spPr/>
        <p:txBody>
          <a:bodyPr/>
          <a:lstStyle/>
          <a:p>
            <a:fld id="{82E356C2-AA19-2D4B-A6DD-E5A6BAB9AE60}" type="slidenum">
              <a:rPr lang="en-US" smtClean="0"/>
              <a:pPr/>
              <a:t>22</a:t>
            </a:fld>
            <a:endParaRPr lang="en-US" dirty="0"/>
          </a:p>
        </p:txBody>
      </p:sp>
    </p:spTree>
    <p:extLst>
      <p:ext uri="{BB962C8B-B14F-4D97-AF65-F5344CB8AC3E}">
        <p14:creationId xmlns:p14="http://schemas.microsoft.com/office/powerpoint/2010/main" val="953275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helps to have thought about what methods are available to fill the learning gap, before you establish the way in which you will</a:t>
            </a:r>
            <a:r>
              <a:rPr lang="en-US" baseline="0" dirty="0" smtClean="0"/>
              <a:t> measure progress towards your objectives. </a:t>
            </a:r>
            <a:endParaRPr lang="en-US" dirty="0"/>
          </a:p>
        </p:txBody>
      </p:sp>
      <p:sp>
        <p:nvSpPr>
          <p:cNvPr id="4" name="Slide Number Placeholder 3"/>
          <p:cNvSpPr>
            <a:spLocks noGrp="1"/>
          </p:cNvSpPr>
          <p:nvPr>
            <p:ph type="sldNum" sz="quarter" idx="10"/>
          </p:nvPr>
        </p:nvSpPr>
        <p:spPr/>
        <p:txBody>
          <a:bodyPr/>
          <a:lstStyle/>
          <a:p>
            <a:fld id="{82E356C2-AA19-2D4B-A6DD-E5A6BAB9AE60}" type="slidenum">
              <a:rPr lang="en-US" smtClean="0"/>
              <a:pPr/>
              <a:t>23</a:t>
            </a:fld>
            <a:endParaRPr lang="en-US"/>
          </a:p>
        </p:txBody>
      </p:sp>
    </p:spTree>
    <p:extLst>
      <p:ext uri="{BB962C8B-B14F-4D97-AF65-F5344CB8AC3E}">
        <p14:creationId xmlns:p14="http://schemas.microsoft.com/office/powerpoint/2010/main" val="2828094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kern="1200" dirty="0" smtClean="0">
                <a:solidFill>
                  <a:schemeClr val="tx1"/>
                </a:solidFill>
                <a:effectLst/>
                <a:latin typeface="+mn-lt"/>
                <a:ea typeface="+mn-ea"/>
                <a:cs typeface="+mn-cs"/>
              </a:rPr>
              <a:t>Process evaluation: attendance lists, and activity schedules.</a:t>
            </a:r>
            <a:r>
              <a:rPr lang="en-GB" sz="1200" kern="1200" baseline="0" dirty="0" smtClean="0">
                <a:solidFill>
                  <a:schemeClr val="tx1"/>
                </a:solidFill>
                <a:effectLst/>
                <a:latin typeface="+mn-lt"/>
                <a:ea typeface="+mn-ea"/>
                <a:cs typeface="+mn-cs"/>
              </a:rPr>
              <a:t> These are basic process evaluation indicators. Information that can and should be gathered. But ideally we want to know the “output” has been well received and is of good quality, so these process evaluation methods are not sufficient alone. </a:t>
            </a:r>
            <a:endParaRPr lang="en-GB" dirty="0" smtClean="0">
              <a:effectLst/>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dirty="0" smtClean="0">
                <a:effectLst/>
              </a:rPr>
              <a:t>Reaction: reaction questionnaire at the end of the event, which try to ascertain how people feel as a result of the training,</a:t>
            </a:r>
            <a:r>
              <a:rPr lang="en-GB" baseline="0" dirty="0" smtClean="0">
                <a:effectLst/>
              </a:rPr>
              <a:t> surveys, feedback sheets or activities </a:t>
            </a:r>
            <a:endParaRPr lang="en-GB" dirty="0" smtClean="0">
              <a:effectLst/>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Learning evaluation:</a:t>
            </a:r>
            <a:r>
              <a:rPr lang="en-US" baseline="0" dirty="0" smtClean="0"/>
              <a:t> </a:t>
            </a:r>
            <a:r>
              <a:rPr lang="en-US" dirty="0" smtClean="0"/>
              <a:t>Individual level:</a:t>
            </a:r>
            <a:r>
              <a:rPr lang="en-US" baseline="0" dirty="0" smtClean="0"/>
              <a:t> pre- and post- tests, exercises </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kern="1200" dirty="0" smtClean="0">
                <a:solidFill>
                  <a:schemeClr val="tx1"/>
                </a:solidFill>
                <a:effectLst/>
                <a:latin typeface="+mn-lt"/>
                <a:ea typeface="+mn-ea"/>
                <a:cs typeface="+mn-cs"/>
              </a:rPr>
              <a:t>Performance evaluation: Supervision,</a:t>
            </a:r>
            <a:r>
              <a:rPr lang="en-GB" sz="1200" kern="1200" baseline="0" dirty="0" smtClean="0">
                <a:solidFill>
                  <a:schemeClr val="tx1"/>
                </a:solidFill>
                <a:effectLst/>
                <a:latin typeface="+mn-lt"/>
                <a:ea typeface="+mn-ea"/>
                <a:cs typeface="+mn-cs"/>
              </a:rPr>
              <a:t> performance management, observation, discussions from line managers, longitudinal surveys (repeated at intervals, show change over time) </a:t>
            </a:r>
          </a:p>
          <a:p>
            <a:pPr marL="171450" indent="-171450">
              <a:buFont typeface="Arial"/>
              <a:buChar char="•"/>
            </a:pPr>
            <a:r>
              <a:rPr lang="en-GB" sz="1200" b="0" kern="1200" dirty="0" smtClean="0">
                <a:solidFill>
                  <a:schemeClr val="tx1"/>
                </a:solidFill>
                <a:effectLst/>
                <a:latin typeface="+mn-lt"/>
                <a:ea typeface="+mn-ea"/>
                <a:cs typeface="+mn-cs"/>
              </a:rPr>
              <a:t>Impact evaluation:</a:t>
            </a:r>
            <a:r>
              <a:rPr lang="en-GB" sz="1200" b="0" kern="1200" baseline="0" dirty="0" smtClean="0">
                <a:solidFill>
                  <a:schemeClr val="tx1"/>
                </a:solidFill>
                <a:effectLst/>
                <a:latin typeface="+mn-lt"/>
                <a:ea typeface="+mn-ea"/>
                <a:cs typeface="+mn-cs"/>
              </a:rPr>
              <a:t> Longitudinal look at </a:t>
            </a:r>
            <a:r>
              <a:rPr lang="en-GB" sz="1200" kern="1200" dirty="0" smtClean="0">
                <a:solidFill>
                  <a:schemeClr val="tx1"/>
                </a:solidFill>
                <a:effectLst/>
                <a:latin typeface="+mn-lt"/>
                <a:ea typeface="+mn-ea"/>
                <a:cs typeface="+mn-cs"/>
              </a:rPr>
              <a:t>productivity, effectiveness or performance of all or part of the organisation, or particular parts of the organisation’s work. These are then compared before &amp; after a capacity</a:t>
            </a:r>
            <a:r>
              <a:rPr lang="en-GB" sz="1200" kern="1200" baseline="0" dirty="0" smtClean="0">
                <a:solidFill>
                  <a:schemeClr val="tx1"/>
                </a:solidFill>
                <a:effectLst/>
                <a:latin typeface="+mn-lt"/>
                <a:ea typeface="+mn-ea"/>
                <a:cs typeface="+mn-cs"/>
              </a:rPr>
              <a:t> strengthening strategy was put in place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2E356C2-AA19-2D4B-A6DD-E5A6BAB9AE60}" type="slidenum">
              <a:rPr lang="en-US" smtClean="0"/>
              <a:pPr/>
              <a:t>24</a:t>
            </a:fld>
            <a:endParaRPr lang="en-US"/>
          </a:p>
        </p:txBody>
      </p:sp>
    </p:spTree>
    <p:extLst>
      <p:ext uri="{BB962C8B-B14F-4D97-AF65-F5344CB8AC3E}">
        <p14:creationId xmlns:p14="http://schemas.microsoft.com/office/powerpoint/2010/main" val="2009666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EA00E-A33D-E645-B37A-74DF1DE58A6A}" type="slidenum">
              <a:rPr lang="en-US" smtClean="0"/>
              <a:pPr/>
              <a:t>25</a:t>
            </a:fld>
            <a:endParaRPr lang="en-US"/>
          </a:p>
        </p:txBody>
      </p:sp>
    </p:spTree>
    <p:extLst>
      <p:ext uri="{BB962C8B-B14F-4D97-AF65-F5344CB8AC3E}">
        <p14:creationId xmlns:p14="http://schemas.microsoft.com/office/powerpoint/2010/main" val="1110988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E356C2-AA19-2D4B-A6DD-E5A6BAB9AE60}" type="slidenum">
              <a:rPr lang="en-US" smtClean="0"/>
              <a:pPr/>
              <a:t>26</a:t>
            </a:fld>
            <a:endParaRPr lang="en-US"/>
          </a:p>
        </p:txBody>
      </p:sp>
    </p:spTree>
    <p:extLst>
      <p:ext uri="{BB962C8B-B14F-4D97-AF65-F5344CB8AC3E}">
        <p14:creationId xmlns:p14="http://schemas.microsoft.com/office/powerpoint/2010/main" val="3577024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EA00E-A33D-E645-B37A-74DF1DE58A6A}" type="slidenum">
              <a:rPr lang="en-US" smtClean="0"/>
              <a:pPr/>
              <a:t>27</a:t>
            </a:fld>
            <a:endParaRPr lang="en-US"/>
          </a:p>
        </p:txBody>
      </p:sp>
    </p:spTree>
    <p:extLst>
      <p:ext uri="{BB962C8B-B14F-4D97-AF65-F5344CB8AC3E}">
        <p14:creationId xmlns:p14="http://schemas.microsoft.com/office/powerpoint/2010/main" val="1110988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nSpc>
                <a:spcPct val="90000"/>
              </a:lnSpc>
              <a:buFont typeface="Arial"/>
              <a:buNone/>
              <a:defRPr/>
            </a:pPr>
            <a:r>
              <a:rPr lang="en-GB" dirty="0" smtClean="0"/>
              <a:t>Key considerations</a:t>
            </a:r>
          </a:p>
          <a:p>
            <a:pPr marL="171450" lvl="1" indent="-171450">
              <a:lnSpc>
                <a:spcPct val="90000"/>
              </a:lnSpc>
              <a:buFont typeface="Arial"/>
              <a:buChar char="•"/>
              <a:defRPr/>
            </a:pPr>
            <a:r>
              <a:rPr lang="en-GB" dirty="0" smtClean="0"/>
              <a:t>Different people have different learning style – some people learn by doing, others by seeing, reading, hearing, etc.. Use a range of styles then you appeal to all</a:t>
            </a:r>
          </a:p>
          <a:p>
            <a:pPr marL="171450" lvl="1" indent="-171450">
              <a:lnSpc>
                <a:spcPct val="90000"/>
              </a:lnSpc>
              <a:buFont typeface="Arial"/>
              <a:buChar char="•"/>
              <a:defRPr/>
            </a:pPr>
            <a:r>
              <a:rPr lang="en-GB" dirty="0" smtClean="0"/>
              <a:t>Using range of techniques creates greater long term interest – even with one individual who prefers say “action” learning, if you only ever use action learning techniques, they may stop learning, Use a variety of techniques to keep people’s attention. </a:t>
            </a:r>
          </a:p>
          <a:p>
            <a:pPr marL="171450" lvl="1" indent="-171450">
              <a:lnSpc>
                <a:spcPct val="90000"/>
              </a:lnSpc>
              <a:buFont typeface="Arial"/>
              <a:buChar char="•"/>
              <a:defRPr/>
            </a:pPr>
            <a:r>
              <a:rPr lang="en-GB" dirty="0" smtClean="0"/>
              <a:t>Consider how to ensure inter-agency harmonisation, coordination and joint delivery on technical issues – often it may be possible to facilitate an inter-agency workshop on a topic, such as Family Tracing and Reunification, which you will have to jointly implement. This can reduce cost and improve harmonisation and coordination when implementing programmes. It also ensures staff from different organisations know each other</a:t>
            </a:r>
          </a:p>
          <a:p>
            <a:pPr marL="171450" marR="0" lvl="1" indent="-171450" algn="l" defTabSz="457200" rtl="0" eaLnBrk="0" fontAlgn="base" latinLnBrk="0" hangingPunct="0">
              <a:lnSpc>
                <a:spcPct val="90000"/>
              </a:lnSpc>
              <a:spcBef>
                <a:spcPct val="30000"/>
              </a:spcBef>
              <a:spcAft>
                <a:spcPct val="0"/>
              </a:spcAft>
              <a:buClrTx/>
              <a:buSzTx/>
              <a:buFont typeface="Arial"/>
              <a:buChar char="•"/>
              <a:tabLst/>
              <a:defRPr/>
            </a:pPr>
            <a:r>
              <a:rPr lang="en-GB" sz="1200" dirty="0" smtClean="0"/>
              <a:t>We all learn all the time in different ways, formally and informally – need to recognise on-job</a:t>
            </a:r>
            <a:r>
              <a:rPr lang="en-GB" sz="1200" baseline="0" dirty="0" smtClean="0"/>
              <a:t> learning, advice from peers and discussions in meetings all as part of learning process – managers play a role in supporting and encouraging this development</a:t>
            </a:r>
          </a:p>
          <a:p>
            <a:pPr marL="171450" marR="0" lvl="1" indent="-171450" algn="l" defTabSz="457200" rtl="0" eaLnBrk="0" fontAlgn="base" latinLnBrk="0" hangingPunct="0">
              <a:lnSpc>
                <a:spcPct val="90000"/>
              </a:lnSpc>
              <a:spcBef>
                <a:spcPct val="30000"/>
              </a:spcBef>
              <a:spcAft>
                <a:spcPct val="0"/>
              </a:spcAft>
              <a:buClrTx/>
              <a:buSzTx/>
              <a:buFont typeface="Arial"/>
              <a:buChar char="•"/>
              <a:tabLst/>
              <a:defRPr/>
            </a:pPr>
            <a:r>
              <a:rPr lang="en-GB" sz="1200" dirty="0" smtClean="0"/>
              <a:t>You need a mix, with some team training – for many people at once, and some individual learning – for specific tailored skills individual members of the team require</a:t>
            </a:r>
          </a:p>
          <a:p>
            <a:endParaRPr lang="en-US" dirty="0"/>
          </a:p>
        </p:txBody>
      </p:sp>
      <p:sp>
        <p:nvSpPr>
          <p:cNvPr id="4" name="Slide Number Placeholder 3"/>
          <p:cNvSpPr>
            <a:spLocks noGrp="1"/>
          </p:cNvSpPr>
          <p:nvPr>
            <p:ph type="sldNum" sz="quarter" idx="10"/>
          </p:nvPr>
        </p:nvSpPr>
        <p:spPr/>
        <p:txBody>
          <a:bodyPr/>
          <a:lstStyle/>
          <a:p>
            <a:fld id="{D2D8858E-A7D6-A44A-A5D8-CC1DBE4ADE26}" type="slidenum">
              <a:rPr lang="en-US" smtClean="0"/>
              <a:pPr/>
              <a:t>28</a:t>
            </a:fld>
            <a:endParaRPr lang="en-US"/>
          </a:p>
        </p:txBody>
      </p:sp>
    </p:spTree>
    <p:extLst>
      <p:ext uri="{BB962C8B-B14F-4D97-AF65-F5344CB8AC3E}">
        <p14:creationId xmlns:p14="http://schemas.microsoft.com/office/powerpoint/2010/main" val="2781503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E356C2-AA19-2D4B-A6DD-E5A6BAB9AE60}" type="slidenum">
              <a:rPr lang="en-US" smtClean="0"/>
              <a:pPr/>
              <a:t>29</a:t>
            </a:fld>
            <a:endParaRPr lang="en-US"/>
          </a:p>
        </p:txBody>
      </p:sp>
    </p:spTree>
    <p:extLst>
      <p:ext uri="{BB962C8B-B14F-4D97-AF65-F5344CB8AC3E}">
        <p14:creationId xmlns:p14="http://schemas.microsoft.com/office/powerpoint/2010/main" val="158450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E356C2-AA19-2D4B-A6DD-E5A6BAB9AE60}" type="slidenum">
              <a:rPr lang="en-US" smtClean="0"/>
              <a:pPr/>
              <a:t>3</a:t>
            </a:fld>
            <a:endParaRPr lang="en-US"/>
          </a:p>
        </p:txBody>
      </p:sp>
    </p:spTree>
    <p:extLst>
      <p:ext uri="{BB962C8B-B14F-4D97-AF65-F5344CB8AC3E}">
        <p14:creationId xmlns:p14="http://schemas.microsoft.com/office/powerpoint/2010/main" val="2540447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300"/>
              </a:spcBef>
              <a:spcAft>
                <a:spcPts val="0"/>
              </a:spcAft>
              <a:buClrTx/>
              <a:buSzTx/>
              <a:buFont typeface="Arial"/>
              <a:buNone/>
              <a:tabLst/>
              <a:defRPr/>
            </a:pPr>
            <a:r>
              <a:rPr lang="en-US" sz="1100" b="1" dirty="0" smtClean="0">
                <a:latin typeface="Calibri"/>
                <a:cs typeface="Calibri"/>
              </a:rPr>
              <a:t>Coaching: </a:t>
            </a:r>
          </a:p>
          <a:p>
            <a:pPr marL="171450" marR="0" indent="-171450" algn="l" defTabSz="457200" rtl="0" eaLnBrk="1" fontAlgn="auto" latinLnBrk="0" hangingPunct="1">
              <a:lnSpc>
                <a:spcPct val="100000"/>
              </a:lnSpc>
              <a:spcAft>
                <a:spcPts val="0"/>
              </a:spcAft>
              <a:buClrTx/>
              <a:buSzTx/>
              <a:buFont typeface="Arial"/>
              <a:buChar char="•"/>
              <a:tabLst/>
              <a:defRPr/>
            </a:pPr>
            <a:r>
              <a:rPr lang="en-US" sz="1100" b="0" dirty="0" smtClean="0">
                <a:latin typeface="Calibri"/>
                <a:cs typeface="Calibri"/>
              </a:rPr>
              <a:t>“</a:t>
            </a:r>
            <a:r>
              <a:rPr lang="en-GB" sz="1100" kern="1200" dirty="0" smtClean="0">
                <a:solidFill>
                  <a:schemeClr val="tx1"/>
                </a:solidFill>
                <a:effectLst/>
              </a:rPr>
              <a:t>...unlocking a person’s potential to maximise their own performance…”,</a:t>
            </a:r>
            <a:r>
              <a:rPr lang="en-GB" sz="1100" kern="1200" baseline="0" dirty="0" smtClean="0">
                <a:solidFill>
                  <a:schemeClr val="tx1"/>
                </a:solidFill>
                <a:effectLst/>
              </a:rPr>
              <a:t> “</a:t>
            </a:r>
            <a:r>
              <a:rPr lang="en-GB" sz="1100" b="0" kern="1200" dirty="0" smtClean="0">
                <a:solidFill>
                  <a:schemeClr val="tx1"/>
                </a:solidFill>
                <a:effectLst/>
                <a:latin typeface="Calibri"/>
                <a:cs typeface="Calibri"/>
              </a:rPr>
              <a:t>hopefully leading to the achievement of organisational objectives. Targets high performance &amp; improvement at work.” </a:t>
            </a:r>
          </a:p>
          <a:p>
            <a:pPr marL="171450" indent="-171450">
              <a:buFont typeface="Arial"/>
              <a:buChar char="•"/>
              <a:defRPr/>
            </a:pPr>
            <a:r>
              <a:rPr lang="en-GB" sz="1100" dirty="0"/>
              <a:t>Focus is to develop </a:t>
            </a:r>
            <a:r>
              <a:rPr lang="en-GB" sz="1100" dirty="0" smtClean="0"/>
              <a:t>individuals’ skills to enable them</a:t>
            </a:r>
            <a:r>
              <a:rPr lang="en-GB" sz="1100" baseline="0" dirty="0" smtClean="0"/>
              <a:t> to do their</a:t>
            </a:r>
            <a:r>
              <a:rPr lang="en-GB" sz="1100" dirty="0" smtClean="0"/>
              <a:t> current job better. Meets need </a:t>
            </a:r>
            <a:r>
              <a:rPr lang="en-GB" sz="1100" dirty="0"/>
              <a:t>for individuals to perform job tasks to best of their ability.</a:t>
            </a:r>
          </a:p>
          <a:p>
            <a:pPr marL="171450" indent="-171450">
              <a:buFont typeface="Arial"/>
              <a:buChar char="•"/>
              <a:defRPr/>
            </a:pPr>
            <a:r>
              <a:rPr lang="en-GB" sz="1100" dirty="0" smtClean="0"/>
              <a:t>Coaching </a:t>
            </a:r>
            <a:r>
              <a:rPr lang="en-GB" sz="1100" dirty="0"/>
              <a:t>takes place within formal manager-employee relationship. </a:t>
            </a:r>
            <a:r>
              <a:rPr lang="en-GB" sz="1100" dirty="0" smtClean="0"/>
              <a:t>Managers coach their staff as a required part of their job. Managers </a:t>
            </a:r>
            <a:r>
              <a:rPr lang="en-GB" sz="1100" dirty="0"/>
              <a:t>tend to initiate &amp; drive </a:t>
            </a:r>
            <a:r>
              <a:rPr lang="en-GB" sz="1100" dirty="0" smtClean="0"/>
              <a:t>relationship.</a:t>
            </a:r>
            <a:r>
              <a:rPr lang="en-GB" sz="1100" baseline="0" dirty="0"/>
              <a:t> </a:t>
            </a:r>
            <a:r>
              <a:rPr lang="en-GB" sz="1100" b="0" kern="1200" dirty="0" smtClean="0">
                <a:solidFill>
                  <a:schemeClr val="tx1"/>
                </a:solidFill>
                <a:effectLst/>
                <a:latin typeface="Calibri"/>
                <a:cs typeface="Calibri"/>
              </a:rPr>
              <a:t>Coach does not have to be an expert in the subject themselves, they help find ways to achieve goal </a:t>
            </a:r>
          </a:p>
          <a:p>
            <a:pPr marL="171450" marR="0" indent="-171450" algn="l" defTabSz="457200" rtl="0" eaLnBrk="1" fontAlgn="auto" latinLnBrk="0" hangingPunct="1">
              <a:lnSpc>
                <a:spcPct val="100000"/>
              </a:lnSpc>
              <a:spcAft>
                <a:spcPts val="0"/>
              </a:spcAft>
              <a:buClrTx/>
              <a:buSzTx/>
              <a:buFont typeface="Arial"/>
              <a:buChar char="•"/>
              <a:tabLst/>
              <a:defRPr/>
            </a:pPr>
            <a:r>
              <a:rPr lang="en-GB" sz="1100" dirty="0" smtClean="0"/>
              <a:t>Relationship is finite, ends when individual learned what coach is teaching</a:t>
            </a:r>
          </a:p>
          <a:p>
            <a:pPr marL="171450" marR="0" indent="-171450" algn="l" defTabSz="457200" rtl="0" eaLnBrk="1" fontAlgn="auto" latinLnBrk="0" hangingPunct="1">
              <a:lnSpc>
                <a:spcPct val="100000"/>
              </a:lnSpc>
              <a:spcBef>
                <a:spcPts val="300"/>
              </a:spcBef>
              <a:spcAft>
                <a:spcPts val="0"/>
              </a:spcAft>
              <a:buClrTx/>
              <a:buSzTx/>
              <a:buFont typeface="Arial"/>
              <a:buChar char="•"/>
              <a:tabLst/>
              <a:defRPr/>
            </a:pPr>
            <a:endParaRPr lang="en-GB" sz="500" b="0" kern="1200" dirty="0" smtClean="0">
              <a:solidFill>
                <a:schemeClr val="tx1"/>
              </a:solidFill>
              <a:effectLst/>
              <a:latin typeface="Calibri"/>
              <a:ea typeface="+mn-ea"/>
              <a:cs typeface="Calibri"/>
            </a:endParaRPr>
          </a:p>
          <a:p>
            <a:pPr marL="0" marR="0" indent="0" algn="l" defTabSz="457200" rtl="0" eaLnBrk="1" fontAlgn="auto" latinLnBrk="0" hangingPunct="1">
              <a:lnSpc>
                <a:spcPct val="100000"/>
              </a:lnSpc>
              <a:spcBef>
                <a:spcPts val="300"/>
              </a:spcBef>
              <a:spcAft>
                <a:spcPts val="0"/>
              </a:spcAft>
              <a:buClrTx/>
              <a:buSzTx/>
              <a:buFont typeface="Arial"/>
              <a:buNone/>
              <a:tabLst/>
              <a:defRPr/>
            </a:pPr>
            <a:r>
              <a:rPr lang="en-GB" sz="1100" b="1" kern="1200" dirty="0" smtClean="0">
                <a:solidFill>
                  <a:schemeClr val="tx1"/>
                </a:solidFill>
                <a:effectLst/>
                <a:latin typeface="Calibri"/>
                <a:cs typeface="Calibri"/>
              </a:rPr>
              <a:t>Mentoring: </a:t>
            </a:r>
          </a:p>
          <a:p>
            <a:pPr marL="171450" marR="0" indent="-171450" algn="l" defTabSz="457200" rtl="0" eaLnBrk="1" fontAlgn="auto" latinLnBrk="0" hangingPunct="1">
              <a:lnSpc>
                <a:spcPct val="100000"/>
              </a:lnSpc>
              <a:spcAft>
                <a:spcPts val="0"/>
              </a:spcAft>
              <a:buClrTx/>
              <a:buSzTx/>
              <a:buFont typeface="Arial"/>
              <a:buChar char="•"/>
              <a:tabLst/>
              <a:defRPr/>
            </a:pPr>
            <a:r>
              <a:rPr lang="en-GB" sz="1100" b="0" kern="1200" dirty="0" smtClean="0">
                <a:solidFill>
                  <a:schemeClr val="tx1"/>
                </a:solidFill>
                <a:effectLst/>
                <a:latin typeface="Calibri"/>
                <a:cs typeface="Calibri"/>
              </a:rPr>
              <a:t>To advise or train someone</a:t>
            </a:r>
            <a:r>
              <a:rPr lang="en-GB" sz="1100" b="0" kern="1200" baseline="0" dirty="0" smtClean="0">
                <a:solidFill>
                  <a:schemeClr val="tx1"/>
                </a:solidFill>
                <a:effectLst/>
                <a:latin typeface="Calibri"/>
                <a:cs typeface="Calibri"/>
              </a:rPr>
              <a:t> as part of </a:t>
            </a:r>
            <a:r>
              <a:rPr lang="en-GB" sz="1100" b="0" kern="1200" baseline="0" dirty="0" smtClean="0">
                <a:solidFill>
                  <a:schemeClr val="tx1"/>
                </a:solidFill>
                <a:effectLst/>
                <a:latin typeface="+mn-lt"/>
                <a:cs typeface="Calibri"/>
              </a:rPr>
              <a:t>c</a:t>
            </a:r>
            <a:r>
              <a:rPr lang="en-GB" sz="1100" b="0" kern="1200" dirty="0" smtClean="0">
                <a:solidFill>
                  <a:schemeClr val="tx1"/>
                </a:solidFill>
                <a:effectLst/>
                <a:latin typeface="+mn-lt"/>
                <a:cs typeface="Calibri"/>
              </a:rPr>
              <a:t>areer</a:t>
            </a:r>
            <a:r>
              <a:rPr lang="en-GB" sz="1100" b="0" kern="1200" baseline="0" dirty="0" smtClean="0">
                <a:solidFill>
                  <a:schemeClr val="tx1"/>
                </a:solidFill>
                <a:effectLst/>
                <a:latin typeface="+mn-lt"/>
                <a:cs typeface="Calibri"/>
              </a:rPr>
              <a:t> development</a:t>
            </a:r>
            <a:endParaRPr lang="en-GB" sz="1100" b="0" kern="1200" dirty="0" smtClean="0">
              <a:solidFill>
                <a:schemeClr val="tx1"/>
              </a:solidFill>
              <a:effectLst/>
              <a:latin typeface="Calibri"/>
              <a:cs typeface="Calibri"/>
            </a:endParaRPr>
          </a:p>
          <a:p>
            <a:pPr marL="171450" marR="0" indent="-171450" algn="l" defTabSz="457200" rtl="0" eaLnBrk="1" fontAlgn="auto" latinLnBrk="0" hangingPunct="1">
              <a:lnSpc>
                <a:spcPct val="100000"/>
              </a:lnSpc>
              <a:spcAft>
                <a:spcPts val="0"/>
              </a:spcAft>
              <a:buClrTx/>
              <a:buSzTx/>
              <a:buFont typeface="Arial"/>
              <a:buChar char="•"/>
              <a:tabLst/>
              <a:defRPr/>
            </a:pPr>
            <a:r>
              <a:rPr lang="en-GB" sz="1100" dirty="0" smtClean="0"/>
              <a:t>Occurs outside of a line manager-employee relationship, at the mutual consent of a mentor and </a:t>
            </a:r>
            <a:r>
              <a:rPr lang="en-GB" sz="1100" dirty="0" err="1" smtClean="0"/>
              <a:t>mentoree</a:t>
            </a:r>
            <a:r>
              <a:rPr lang="en-GB" sz="1100" dirty="0" smtClean="0"/>
              <a:t>.</a:t>
            </a:r>
          </a:p>
          <a:p>
            <a:pPr marL="171450" marR="0" indent="-171450" algn="l" defTabSz="457200" rtl="0" eaLnBrk="1" fontAlgn="auto" latinLnBrk="0" hangingPunct="1">
              <a:lnSpc>
                <a:spcPct val="100000"/>
              </a:lnSpc>
              <a:spcAft>
                <a:spcPts val="0"/>
              </a:spcAft>
              <a:buClrTx/>
              <a:buSzTx/>
              <a:buFont typeface="Arial"/>
              <a:buChar char="•"/>
              <a:tabLst/>
              <a:defRPr/>
            </a:pPr>
            <a:r>
              <a:rPr lang="en-GB" sz="1100" dirty="0" smtClean="0"/>
              <a:t>It is career-focused or focused on professional development that may be outside a </a:t>
            </a:r>
            <a:r>
              <a:rPr lang="en-GB" sz="1100" dirty="0" err="1" smtClean="0"/>
              <a:t>mentoree's</a:t>
            </a:r>
            <a:r>
              <a:rPr lang="en-GB" sz="1100" dirty="0" smtClean="0"/>
              <a:t> area of work.</a:t>
            </a:r>
          </a:p>
          <a:p>
            <a:pPr marL="171450" marR="0" indent="-171450" algn="l" defTabSz="457200" rtl="0" eaLnBrk="1" fontAlgn="auto" latinLnBrk="0" hangingPunct="1">
              <a:lnSpc>
                <a:spcPct val="100000"/>
              </a:lnSpc>
              <a:spcAft>
                <a:spcPts val="0"/>
              </a:spcAft>
              <a:buClrTx/>
              <a:buSzTx/>
              <a:buFont typeface="Arial"/>
              <a:buChar char="•"/>
              <a:tabLst/>
              <a:defRPr/>
            </a:pPr>
            <a:r>
              <a:rPr lang="en-GB" sz="1100" dirty="0" smtClean="0"/>
              <a:t>Relationships are personal - a mentor provides both professional &amp; personal support.</a:t>
            </a:r>
          </a:p>
          <a:p>
            <a:pPr marL="171450" marR="0" indent="-171450" algn="l" defTabSz="457200" rtl="0" eaLnBrk="1" fontAlgn="auto" latinLnBrk="0" hangingPunct="1">
              <a:lnSpc>
                <a:spcPct val="100000"/>
              </a:lnSpc>
              <a:spcAft>
                <a:spcPts val="0"/>
              </a:spcAft>
              <a:buClrTx/>
              <a:buSzTx/>
              <a:buFont typeface="Arial"/>
              <a:buChar char="•"/>
              <a:tabLst/>
              <a:defRPr/>
            </a:pPr>
            <a:r>
              <a:rPr lang="en-GB" sz="1100" dirty="0" smtClean="0"/>
              <a:t>Relationships may be initiated by mentors or created through matches initiated by the organization. Relationships can cross job boundaries.</a:t>
            </a:r>
          </a:p>
          <a:p>
            <a:pPr marL="171450" marR="0" indent="-171450" algn="l" defTabSz="457200" rtl="0" eaLnBrk="1" fontAlgn="auto" latinLnBrk="0" hangingPunct="1">
              <a:lnSpc>
                <a:spcPct val="100000"/>
              </a:lnSpc>
              <a:spcAft>
                <a:spcPts val="0"/>
              </a:spcAft>
              <a:buClrTx/>
              <a:buSzTx/>
              <a:buFont typeface="Arial"/>
              <a:buChar char="•"/>
              <a:tabLst/>
              <a:defRPr/>
            </a:pPr>
            <a:r>
              <a:rPr lang="en-GB" sz="1100" dirty="0" smtClean="0"/>
              <a:t>Relationships can last for a specific period of time in a formal program or may continue indefinitely</a:t>
            </a:r>
            <a:r>
              <a:rPr lang="en-GB" sz="1100" baseline="0" dirty="0" smtClean="0"/>
              <a:t> </a:t>
            </a:r>
            <a:r>
              <a:rPr lang="en-GB" sz="1100" dirty="0" smtClean="0"/>
              <a:t>in an informal mentoring relationship</a:t>
            </a:r>
          </a:p>
        </p:txBody>
      </p:sp>
      <p:sp>
        <p:nvSpPr>
          <p:cNvPr id="4" name="Slide Number Placeholder 3"/>
          <p:cNvSpPr>
            <a:spLocks noGrp="1"/>
          </p:cNvSpPr>
          <p:nvPr>
            <p:ph type="sldNum" sz="quarter" idx="10"/>
          </p:nvPr>
        </p:nvSpPr>
        <p:spPr/>
        <p:txBody>
          <a:bodyPr/>
          <a:lstStyle/>
          <a:p>
            <a:fld id="{8C3EA00E-A33D-E645-B37A-74DF1DE58A6A}" type="slidenum">
              <a:rPr lang="en-US" smtClean="0"/>
              <a:pPr/>
              <a:t>4</a:t>
            </a:fld>
            <a:endParaRPr lang="en-US"/>
          </a:p>
        </p:txBody>
      </p:sp>
    </p:spTree>
    <p:extLst>
      <p:ext uri="{BB962C8B-B14F-4D97-AF65-F5344CB8AC3E}">
        <p14:creationId xmlns:p14="http://schemas.microsoft.com/office/powerpoint/2010/main" val="379257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spcBef>
                <a:spcPts val="0"/>
              </a:spcBef>
              <a:spcAft>
                <a:spcPct val="0"/>
              </a:spcAft>
              <a:buClrTx/>
              <a:buSzTx/>
              <a:buFontTx/>
              <a:buNone/>
              <a:tabLst/>
              <a:defRPr/>
            </a:pPr>
            <a:r>
              <a:rPr lang="en-GB" sz="1100" dirty="0" smtClean="0">
                <a:solidFill>
                  <a:schemeClr val="tx1"/>
                </a:solidFill>
                <a:latin typeface="Arial"/>
                <a:cs typeface="Arial"/>
              </a:rPr>
              <a:t>Identify learning and development needs </a:t>
            </a:r>
            <a:endParaRPr lang="en-GB" sz="1100" dirty="0" smtClean="0">
              <a:latin typeface="Arial"/>
              <a:cs typeface="Arial"/>
            </a:endParaRPr>
          </a:p>
          <a:p>
            <a:pPr marL="171450" marR="0" lvl="0" indent="-171450" algn="l" defTabSz="457200" rtl="0" eaLnBrk="0" fontAlgn="base" latinLnBrk="0" hangingPunct="0">
              <a:spcBef>
                <a:spcPts val="0"/>
              </a:spcBef>
              <a:spcAft>
                <a:spcPct val="0"/>
              </a:spcAft>
              <a:buClrTx/>
              <a:buSzTx/>
              <a:buFont typeface="Arial"/>
              <a:buChar char="•"/>
              <a:tabLst/>
              <a:defRPr/>
            </a:pPr>
            <a:r>
              <a:rPr lang="en-GB" sz="1100" dirty="0" smtClean="0">
                <a:solidFill>
                  <a:schemeClr val="tx1"/>
                </a:solidFill>
                <a:latin typeface="Arial"/>
                <a:cs typeface="Arial"/>
              </a:rPr>
              <a:t>Individual, team, inter-</a:t>
            </a:r>
            <a:r>
              <a:rPr lang="en-GB" sz="1100" dirty="0" err="1" smtClean="0">
                <a:solidFill>
                  <a:schemeClr val="tx1"/>
                </a:solidFill>
                <a:latin typeface="Arial"/>
                <a:cs typeface="Arial"/>
              </a:rPr>
              <a:t>sectoral</a:t>
            </a:r>
            <a:r>
              <a:rPr lang="en-GB" sz="1100" dirty="0" smtClean="0">
                <a:solidFill>
                  <a:schemeClr val="tx1"/>
                </a:solidFill>
                <a:latin typeface="Arial"/>
                <a:cs typeface="Arial"/>
              </a:rPr>
              <a:t>, inter-agency </a:t>
            </a:r>
            <a:endParaRPr lang="en-GB" sz="500" dirty="0" smtClean="0">
              <a:solidFill>
                <a:srgbClr val="000000"/>
              </a:solidFill>
              <a:latin typeface="Arial"/>
              <a:ea typeface="ヒラギノ角ゴ Pro W3" charset="0"/>
              <a:cs typeface="Arial"/>
            </a:endParaRPr>
          </a:p>
          <a:p>
            <a:pPr marL="0" marR="0" lvl="0" indent="0" algn="l" defTabSz="457200" rtl="0" eaLnBrk="0" fontAlgn="base" latinLnBrk="0" hangingPunct="0">
              <a:spcBef>
                <a:spcPts val="0"/>
              </a:spcBef>
              <a:spcAft>
                <a:spcPct val="0"/>
              </a:spcAft>
              <a:buClrTx/>
              <a:buSzTx/>
              <a:buFontTx/>
              <a:buNone/>
              <a:tabLst/>
              <a:defRPr/>
            </a:pPr>
            <a:r>
              <a:rPr lang="en-GB" sz="1100" noProof="0" dirty="0" smtClean="0">
                <a:solidFill>
                  <a:srgbClr val="000000"/>
                </a:solidFill>
                <a:latin typeface="Arial"/>
                <a:cs typeface="Arial"/>
              </a:rPr>
              <a:t>Put in place learning strategy </a:t>
            </a:r>
          </a:p>
          <a:p>
            <a:pPr marL="171450" marR="0" lvl="0" indent="-171450" algn="l" defTabSz="457200" rtl="0" eaLnBrk="0" fontAlgn="base" latinLnBrk="0" hangingPunct="0">
              <a:spcBef>
                <a:spcPts val="0"/>
              </a:spcBef>
              <a:spcAft>
                <a:spcPct val="0"/>
              </a:spcAft>
              <a:buClrTx/>
              <a:buSzTx/>
              <a:buFont typeface="Arial"/>
              <a:buChar char="•"/>
              <a:tabLst/>
              <a:defRPr/>
            </a:pPr>
            <a:r>
              <a:rPr lang="en-GB" sz="1100" dirty="0" smtClean="0">
                <a:solidFill>
                  <a:srgbClr val="000000"/>
                </a:solidFill>
                <a:latin typeface="Arial"/>
                <a:ea typeface="ヒラギノ角ゴ Pro W3" charset="0"/>
                <a:cs typeface="Arial"/>
              </a:rPr>
              <a:t>Individual learning and development plan </a:t>
            </a:r>
          </a:p>
          <a:p>
            <a:pPr marL="171450" lvl="0" indent="-171450">
              <a:spcBef>
                <a:spcPts val="0"/>
              </a:spcBef>
              <a:buFont typeface="Arial"/>
              <a:buChar char="•"/>
            </a:pPr>
            <a:r>
              <a:rPr lang="en-GB" sz="1100" dirty="0" smtClean="0">
                <a:solidFill>
                  <a:srgbClr val="000000"/>
                </a:solidFill>
                <a:latin typeface="Arial"/>
                <a:ea typeface="ヒラギノ角ゴ Pro W3" charset="0"/>
                <a:cs typeface="Arial"/>
              </a:rPr>
              <a:t>Organisational team capacity building strategy</a:t>
            </a:r>
          </a:p>
          <a:p>
            <a:pPr marL="171450" lvl="0" indent="-171450">
              <a:spcBef>
                <a:spcPts val="0"/>
              </a:spcBef>
              <a:buFont typeface="Arial"/>
              <a:buChar char="•"/>
            </a:pPr>
            <a:r>
              <a:rPr lang="en-GB" sz="1100" dirty="0" smtClean="0">
                <a:solidFill>
                  <a:srgbClr val="000000"/>
                </a:solidFill>
                <a:latin typeface="Arial"/>
                <a:ea typeface="ヒラギノ角ゴ Pro W3" charset="0"/>
                <a:cs typeface="Arial"/>
              </a:rPr>
              <a:t>Interagency capacity building strategy </a:t>
            </a:r>
            <a:endParaRPr lang="en-GB" sz="500" dirty="0" smtClean="0">
              <a:solidFill>
                <a:srgbClr val="000000"/>
              </a:solidFill>
              <a:latin typeface="Arial"/>
              <a:cs typeface="Arial"/>
            </a:endParaRPr>
          </a:p>
          <a:p>
            <a:pPr marL="0" marR="0" lvl="1" indent="0" algn="l" defTabSz="457200" rtl="0" eaLnBrk="0" fontAlgn="base" latinLnBrk="0" hangingPunct="0">
              <a:spcBef>
                <a:spcPts val="0"/>
              </a:spcBef>
              <a:spcAft>
                <a:spcPct val="0"/>
              </a:spcAft>
              <a:buClrTx/>
              <a:buSzTx/>
              <a:buFontTx/>
              <a:buNone/>
              <a:tabLst/>
              <a:defRPr/>
            </a:pPr>
            <a:r>
              <a:rPr lang="en-GB" sz="1100" dirty="0" smtClean="0">
                <a:latin typeface="Arial"/>
                <a:cs typeface="Arial"/>
              </a:rPr>
              <a:t>Set clear objectives of any learning </a:t>
            </a:r>
          </a:p>
          <a:p>
            <a:pPr marL="171450" marR="0" lvl="1" indent="-171450" latinLnBrk="0">
              <a:spcBef>
                <a:spcPts val="0"/>
              </a:spcBef>
              <a:buSzTx/>
              <a:buFont typeface="Arial"/>
              <a:buChar char="•"/>
              <a:tabLst/>
              <a:defRPr/>
            </a:pPr>
            <a:r>
              <a:rPr lang="en-GB" sz="1100" dirty="0" smtClean="0">
                <a:solidFill>
                  <a:srgbClr val="000000"/>
                </a:solidFill>
                <a:latin typeface="Arial"/>
                <a:ea typeface="ヒラギノ角ゴ Pro W3" charset="0"/>
                <a:cs typeface="Arial"/>
              </a:rPr>
              <a:t>Make them SMART – don</a:t>
            </a:r>
            <a:r>
              <a:rPr lang="fr-FR" sz="1100" dirty="0" smtClean="0">
                <a:solidFill>
                  <a:srgbClr val="000000"/>
                </a:solidFill>
                <a:latin typeface="Arial"/>
                <a:ea typeface="ヒラギノ角ゴ Pro W3" charset="0"/>
                <a:cs typeface="Arial"/>
              </a:rPr>
              <a:t>’</a:t>
            </a:r>
            <a:r>
              <a:rPr lang="en-GB" sz="1100" dirty="0" smtClean="0">
                <a:solidFill>
                  <a:srgbClr val="000000"/>
                </a:solidFill>
                <a:latin typeface="Arial"/>
                <a:ea typeface="ヒラギノ角ゴ Pro W3" charset="0"/>
                <a:cs typeface="Arial"/>
              </a:rPr>
              <a:t>t aim to do too much </a:t>
            </a:r>
          </a:p>
          <a:p>
            <a:pPr marL="0" marR="0" lvl="0" indent="0" algn="l" defTabSz="457200" rtl="0" eaLnBrk="0" fontAlgn="base" latinLnBrk="0" hangingPunct="0">
              <a:spcBef>
                <a:spcPts val="0"/>
              </a:spcBef>
              <a:spcAft>
                <a:spcPct val="0"/>
              </a:spcAft>
              <a:buClrTx/>
              <a:buSzTx/>
              <a:buFontTx/>
              <a:buNone/>
              <a:tabLst/>
              <a:defRPr/>
            </a:pPr>
            <a:r>
              <a:rPr lang="en-GB" sz="1100" dirty="0" smtClean="0">
                <a:solidFill>
                  <a:srgbClr val="000000"/>
                </a:solidFill>
                <a:latin typeface="Arial"/>
                <a:cs typeface="Arial"/>
              </a:rPr>
              <a:t>Plan way to meet needs</a:t>
            </a:r>
          </a:p>
          <a:p>
            <a:pPr marL="171450" marR="0" indent="-171450" latinLnBrk="0">
              <a:spcBef>
                <a:spcPts val="0"/>
              </a:spcBef>
              <a:buClrTx/>
              <a:buSzTx/>
              <a:buFont typeface="Arial"/>
              <a:buChar char="•"/>
              <a:tabLst/>
              <a:defRPr/>
            </a:pPr>
            <a:r>
              <a:rPr lang="en-GB" sz="1100" dirty="0" smtClean="0">
                <a:solidFill>
                  <a:srgbClr val="000000"/>
                </a:solidFill>
                <a:latin typeface="Arial"/>
                <a:ea typeface="ヒラギノ角ゴ Pro W3" charset="0"/>
                <a:cs typeface="Arial"/>
              </a:rPr>
              <a:t>Consider the different training options (on next slide) </a:t>
            </a:r>
          </a:p>
          <a:p>
            <a:pPr marL="171450" marR="0" indent="-171450" latinLnBrk="0">
              <a:spcBef>
                <a:spcPts val="0"/>
              </a:spcBef>
              <a:buClrTx/>
              <a:buSzTx/>
              <a:buFont typeface="Arial"/>
              <a:buChar char="•"/>
              <a:tabLst/>
              <a:defRPr/>
            </a:pPr>
            <a:r>
              <a:rPr lang="en-GB" sz="1100" dirty="0" smtClean="0">
                <a:solidFill>
                  <a:srgbClr val="000000"/>
                </a:solidFill>
                <a:latin typeface="Arial"/>
                <a:ea typeface="ヒラギノ角ゴ Pro W3" charset="0"/>
                <a:cs typeface="Arial"/>
              </a:rPr>
              <a:t>Ensure you consider the logistics needs fully (room, refreshments, accommodation, admin, staff, transport, etc.) </a:t>
            </a:r>
            <a:endParaRPr lang="en-US" sz="500" dirty="0" smtClean="0">
              <a:solidFill>
                <a:srgbClr val="000000"/>
              </a:solidFill>
              <a:latin typeface="Arial"/>
              <a:cs typeface="Arial"/>
            </a:endParaRPr>
          </a:p>
          <a:p>
            <a:pPr marL="0" lvl="1">
              <a:spcBef>
                <a:spcPts val="0"/>
              </a:spcBef>
              <a:buClr>
                <a:srgbClr val="CA1925"/>
              </a:buClr>
              <a:defRPr/>
            </a:pPr>
            <a:r>
              <a:rPr lang="en-GB" sz="1100" dirty="0" smtClean="0">
                <a:latin typeface="Arial"/>
                <a:cs typeface="Arial"/>
              </a:rPr>
              <a:t>Monitor the impact of the training </a:t>
            </a:r>
          </a:p>
          <a:p>
            <a:pPr marL="171450" indent="-171450">
              <a:spcBef>
                <a:spcPts val="0"/>
              </a:spcBef>
              <a:buFont typeface="Arial"/>
              <a:buChar char="•"/>
              <a:defRPr/>
            </a:pPr>
            <a:r>
              <a:rPr lang="en-GB" sz="1100" dirty="0" smtClean="0">
                <a:solidFill>
                  <a:srgbClr val="000000"/>
                </a:solidFill>
                <a:latin typeface="Arial"/>
                <a:ea typeface="ヒラギノ角ゴ Pro W3" charset="0"/>
                <a:cs typeface="Arial"/>
              </a:rPr>
              <a:t>Is material learnt being implemented? Is refresher or more in-depth learning needed? Is a different way of learning needed? </a:t>
            </a:r>
          </a:p>
          <a:p>
            <a:pPr marL="0" lvl="1">
              <a:spcBef>
                <a:spcPts val="0"/>
              </a:spcBef>
              <a:buClr>
                <a:srgbClr val="CA1925"/>
              </a:buClr>
              <a:defRPr/>
            </a:pPr>
            <a:r>
              <a:rPr lang="en-GB" sz="1100" dirty="0" smtClean="0">
                <a:latin typeface="Arial"/>
                <a:cs typeface="Arial"/>
              </a:rPr>
              <a:t>Evaluate the training</a:t>
            </a:r>
            <a:r>
              <a:rPr lang="en-GB" sz="1100" baseline="0" dirty="0" smtClean="0">
                <a:latin typeface="Arial"/>
                <a:cs typeface="Arial"/>
              </a:rPr>
              <a:t> </a:t>
            </a:r>
          </a:p>
          <a:p>
            <a:pPr marL="171450" lvl="1" indent="-171450">
              <a:spcBef>
                <a:spcPts val="0"/>
              </a:spcBef>
              <a:buFont typeface="Arial"/>
              <a:buChar char="•"/>
              <a:defRPr/>
            </a:pPr>
            <a:r>
              <a:rPr lang="en-GB" sz="1100" dirty="0" smtClean="0">
                <a:solidFill>
                  <a:srgbClr val="000000"/>
                </a:solidFill>
                <a:latin typeface="Arial"/>
                <a:ea typeface="ヒラギノ角ゴ Pro W3" charset="0"/>
                <a:cs typeface="Arial"/>
              </a:rPr>
              <a:t>Ensure it is improved and adapted based on outcomes of evaluation</a:t>
            </a:r>
          </a:p>
          <a:p>
            <a:pPr marL="0" lvl="1">
              <a:spcBef>
                <a:spcPts val="0"/>
              </a:spcBef>
              <a:buClr>
                <a:srgbClr val="CA1925"/>
              </a:buClr>
              <a:defRPr/>
            </a:pPr>
            <a:r>
              <a:rPr lang="en-GB" sz="1100" dirty="0" smtClean="0">
                <a:latin typeface="Arial"/>
                <a:ea typeface="ヒラギノ角ゴ Pro W3" charset="0"/>
                <a:cs typeface="Arial"/>
              </a:rPr>
              <a:t>The red arrow to the left reminds us we must consider new training / learning strategy if we realise after evaluation that original learning needs have not been met </a:t>
            </a:r>
          </a:p>
          <a:p>
            <a:endParaRPr lang="en-US" dirty="0"/>
          </a:p>
        </p:txBody>
      </p:sp>
      <p:sp>
        <p:nvSpPr>
          <p:cNvPr id="4" name="Slide Number Placeholder 3"/>
          <p:cNvSpPr>
            <a:spLocks noGrp="1"/>
          </p:cNvSpPr>
          <p:nvPr>
            <p:ph type="sldNum" sz="quarter" idx="10"/>
          </p:nvPr>
        </p:nvSpPr>
        <p:spPr/>
        <p:txBody>
          <a:bodyPr/>
          <a:lstStyle/>
          <a:p>
            <a:fld id="{82E356C2-AA19-2D4B-A6DD-E5A6BAB9AE60}" type="slidenum">
              <a:rPr lang="en-US" smtClean="0"/>
              <a:pPr/>
              <a:t>5</a:t>
            </a:fld>
            <a:endParaRPr lang="en-US"/>
          </a:p>
        </p:txBody>
      </p:sp>
    </p:spTree>
    <p:extLst>
      <p:ext uri="{BB962C8B-B14F-4D97-AF65-F5344CB8AC3E}">
        <p14:creationId xmlns:p14="http://schemas.microsoft.com/office/powerpoint/2010/main" val="2747583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Vietnam 2008. </a:t>
            </a:r>
            <a:r>
              <a:rPr lang="en-US" dirty="0" err="1" smtClean="0"/>
              <a:t>Kullwadee</a:t>
            </a:r>
            <a:r>
              <a:rPr lang="en-US" dirty="0" smtClean="0"/>
              <a:t> </a:t>
            </a:r>
            <a:r>
              <a:rPr lang="en-US" dirty="0" err="1" smtClean="0"/>
              <a:t>Sumnalop</a:t>
            </a:r>
            <a:r>
              <a:rPr lang="en-US" dirty="0" smtClean="0"/>
              <a:t>. for SC</a:t>
            </a:r>
            <a:endParaRPr lang="en-US" dirty="0"/>
          </a:p>
        </p:txBody>
      </p:sp>
      <p:sp>
        <p:nvSpPr>
          <p:cNvPr id="4" name="Slide Number Placeholder 3"/>
          <p:cNvSpPr>
            <a:spLocks noGrp="1"/>
          </p:cNvSpPr>
          <p:nvPr>
            <p:ph type="sldNum" sz="quarter" idx="10"/>
          </p:nvPr>
        </p:nvSpPr>
        <p:spPr/>
        <p:txBody>
          <a:bodyPr/>
          <a:lstStyle/>
          <a:p>
            <a:fld id="{8C3EA00E-A33D-E645-B37A-74DF1DE58A6A}" type="slidenum">
              <a:rPr lang="en-US" smtClean="0"/>
              <a:pPr/>
              <a:t>6</a:t>
            </a:fld>
            <a:endParaRPr lang="en-US"/>
          </a:p>
        </p:txBody>
      </p:sp>
    </p:spTree>
    <p:extLst>
      <p:ext uri="{BB962C8B-B14F-4D97-AF65-F5344CB8AC3E}">
        <p14:creationId xmlns:p14="http://schemas.microsoft.com/office/powerpoint/2010/main" val="111098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GB" sz="1200" kern="1200" dirty="0" smtClean="0">
                <a:solidFill>
                  <a:schemeClr val="tx1"/>
                </a:solidFill>
                <a:effectLst/>
                <a:latin typeface="+mn-lt"/>
                <a:ea typeface="+mn-ea"/>
                <a:cs typeface="+mn-cs"/>
              </a:rPr>
              <a:t>Put the four headings (Job description; Selection; Joining organisation; Management and supervision) on the wall and ask people to put a small post-it note on the one they think is correct. Alternatively you can place on the floor and people can place rocks or sticks on one they think is correct answer… do not tell them they are allowed more than one vote. Only if someone asks tell them they can have as many votes as they like. </a:t>
            </a:r>
          </a:p>
          <a:p>
            <a:pPr marL="171450" lvl="0" indent="-171450">
              <a:buFont typeface="Arial"/>
              <a:buChar char="•"/>
            </a:pPr>
            <a:r>
              <a:rPr lang="en-GB" sz="1200" kern="1200" dirty="0" smtClean="0">
                <a:solidFill>
                  <a:schemeClr val="tx1"/>
                </a:solidFill>
                <a:effectLst/>
                <a:latin typeface="+mn-lt"/>
                <a:ea typeface="+mn-ea"/>
                <a:cs typeface="+mn-cs"/>
              </a:rPr>
              <a:t>Afterwards, in plenary, facilitate a discussion about when and how you identify learning needs. Ask the group the following questions: </a:t>
            </a:r>
          </a:p>
          <a:p>
            <a:pPr marL="171450" lvl="0" indent="-171450">
              <a:buFont typeface="Arial"/>
              <a:buChar char="•"/>
            </a:pPr>
            <a:r>
              <a:rPr lang="en-GB" sz="1200" kern="1200" dirty="0" smtClean="0">
                <a:solidFill>
                  <a:schemeClr val="tx1"/>
                </a:solidFill>
                <a:effectLst/>
                <a:latin typeface="+mn-lt"/>
                <a:ea typeface="+mn-ea"/>
                <a:cs typeface="+mn-cs"/>
              </a:rPr>
              <a:t>What did you choose? Why? </a:t>
            </a:r>
          </a:p>
          <a:p>
            <a:pPr marL="171450" lvl="0" indent="-171450">
              <a:buFont typeface="Arial"/>
              <a:buChar char="•"/>
            </a:pPr>
            <a:r>
              <a:rPr lang="en-GB" sz="1200" kern="1200" dirty="0" smtClean="0">
                <a:solidFill>
                  <a:schemeClr val="tx1"/>
                </a:solidFill>
                <a:effectLst/>
                <a:latin typeface="+mn-lt"/>
                <a:ea typeface="+mn-ea"/>
                <a:cs typeface="+mn-cs"/>
              </a:rPr>
              <a:t>Did anyone choose all 4? Why? </a:t>
            </a:r>
          </a:p>
          <a:p>
            <a:pPr marL="171450" lvl="0" indent="-171450">
              <a:buFont typeface="Arial"/>
              <a:buChar char="•"/>
            </a:pPr>
            <a:r>
              <a:rPr lang="en-GB" sz="1200" kern="1200" dirty="0" smtClean="0">
                <a:solidFill>
                  <a:schemeClr val="tx1"/>
                </a:solidFill>
                <a:effectLst/>
                <a:latin typeface="+mn-lt"/>
                <a:ea typeface="+mn-ea"/>
                <a:cs typeface="+mn-cs"/>
              </a:rPr>
              <a:t>How do you identify learning needs? </a:t>
            </a:r>
          </a:p>
          <a:p>
            <a:pPr marL="171450" lvl="0" indent="-171450">
              <a:buFont typeface="Arial"/>
              <a:buChar char="•"/>
            </a:pPr>
            <a:r>
              <a:rPr lang="en-GB" sz="1200" kern="1200" dirty="0" smtClean="0">
                <a:solidFill>
                  <a:schemeClr val="tx1"/>
                </a:solidFill>
                <a:effectLst/>
                <a:latin typeface="+mn-lt"/>
                <a:ea typeface="+mn-ea"/>
                <a:cs typeface="+mn-cs"/>
              </a:rPr>
              <a:t>When does the process of identifying learning needs start? At what stage do you identify learning needs?</a:t>
            </a:r>
          </a:p>
          <a:p>
            <a:pPr>
              <a:spcBef>
                <a:spcPts val="300"/>
              </a:spcBef>
            </a:pPr>
            <a:endParaRPr lang="en-US" sz="500" kern="1200" dirty="0" smtClean="0">
              <a:solidFill>
                <a:schemeClr val="tx1"/>
              </a:solidFill>
              <a:effectLst/>
            </a:endParaRPr>
          </a:p>
          <a:p>
            <a:pPr>
              <a:spcBef>
                <a:spcPts val="300"/>
              </a:spcBef>
            </a:pPr>
            <a:r>
              <a:rPr lang="en-US" sz="1100" kern="1200" dirty="0" smtClean="0">
                <a:solidFill>
                  <a:schemeClr val="tx1"/>
                </a:solidFill>
                <a:effectLst/>
              </a:rPr>
              <a:t>Summary points: </a:t>
            </a:r>
          </a:p>
          <a:p>
            <a:pPr marL="171450" indent="-171450">
              <a:spcBef>
                <a:spcPts val="300"/>
              </a:spcBef>
              <a:buFont typeface="Arial"/>
              <a:buChar char="•"/>
            </a:pPr>
            <a:r>
              <a:rPr lang="en-US" sz="1100" kern="1200" dirty="0" smtClean="0">
                <a:solidFill>
                  <a:schemeClr val="tx1"/>
                </a:solidFill>
                <a:effectLst/>
              </a:rPr>
              <a:t>Maybe when writing job description, we already know that it will be hard to find people with all these skills in the locations</a:t>
            </a:r>
            <a:r>
              <a:rPr lang="en-US" sz="1100" kern="1200" baseline="0" dirty="0" smtClean="0">
                <a:solidFill>
                  <a:schemeClr val="tx1"/>
                </a:solidFill>
                <a:effectLst/>
              </a:rPr>
              <a:t> where we need them</a:t>
            </a:r>
            <a:r>
              <a:rPr lang="en-US" sz="1100" kern="1200" dirty="0" smtClean="0">
                <a:solidFill>
                  <a:schemeClr val="tx1"/>
                </a:solidFill>
                <a:effectLst/>
              </a:rPr>
              <a:t>. We should start thinking than about how we would have people to be able to do their jobs. This process of understanding</a:t>
            </a:r>
            <a:r>
              <a:rPr lang="en-US" sz="1100" kern="1200" baseline="0" dirty="0" smtClean="0">
                <a:solidFill>
                  <a:schemeClr val="tx1"/>
                </a:solidFill>
                <a:effectLst/>
              </a:rPr>
              <a:t> limitations, </a:t>
            </a:r>
            <a:r>
              <a:rPr lang="en-US" sz="1100" kern="1200" baseline="0" dirty="0" err="1" smtClean="0">
                <a:solidFill>
                  <a:schemeClr val="tx1"/>
                </a:solidFill>
                <a:effectLst/>
              </a:rPr>
              <a:t>recognising</a:t>
            </a:r>
            <a:r>
              <a:rPr lang="en-US" sz="1100" kern="1200" baseline="0" dirty="0" smtClean="0">
                <a:solidFill>
                  <a:schemeClr val="tx1"/>
                </a:solidFill>
                <a:effectLst/>
              </a:rPr>
              <a:t> development needs and planning how to meet the learning needs, then should be on-going throughout the time you work with someone. </a:t>
            </a:r>
          </a:p>
          <a:p>
            <a:pPr marL="171450" indent="-171450">
              <a:spcBef>
                <a:spcPts val="300"/>
              </a:spcBef>
              <a:buFont typeface="Arial"/>
              <a:buChar char="•"/>
            </a:pPr>
            <a:r>
              <a:rPr lang="en-US" sz="1100" kern="1200" baseline="0" dirty="0" smtClean="0">
                <a:solidFill>
                  <a:schemeClr val="tx1"/>
                </a:solidFill>
                <a:effectLst/>
              </a:rPr>
              <a:t>During selection process certain gaps in skills may be identified, these should be noted</a:t>
            </a:r>
          </a:p>
          <a:p>
            <a:pPr marL="171450" indent="-171450">
              <a:spcBef>
                <a:spcPts val="300"/>
              </a:spcBef>
              <a:buFont typeface="Arial"/>
              <a:buChar char="•"/>
            </a:pPr>
            <a:r>
              <a:rPr lang="en-US" sz="1100" kern="1200" dirty="0" smtClean="0">
                <a:solidFill>
                  <a:schemeClr val="tx1"/>
                </a:solidFill>
                <a:effectLst/>
              </a:rPr>
              <a:t>Almost certainly people will require some support / training of some kind.</a:t>
            </a:r>
            <a:r>
              <a:rPr lang="en-US" sz="1100" kern="1200" baseline="0" dirty="0" smtClean="0">
                <a:solidFill>
                  <a:schemeClr val="tx1"/>
                </a:solidFill>
                <a:effectLst/>
              </a:rPr>
              <a:t> </a:t>
            </a:r>
            <a:r>
              <a:rPr lang="en-GB" sz="1100" kern="1200" dirty="0" smtClean="0">
                <a:solidFill>
                  <a:schemeClr val="tx1"/>
                </a:solidFill>
                <a:effectLst/>
              </a:rPr>
              <a:t>I</a:t>
            </a:r>
            <a:r>
              <a:rPr lang="en-US" sz="1100" kern="1200" dirty="0" err="1" smtClean="0">
                <a:solidFill>
                  <a:schemeClr val="tx1"/>
                </a:solidFill>
                <a:effectLst/>
              </a:rPr>
              <a:t>nitially</a:t>
            </a:r>
            <a:r>
              <a:rPr lang="en-US" sz="1100" kern="1200" dirty="0" smtClean="0">
                <a:solidFill>
                  <a:schemeClr val="tx1"/>
                </a:solidFill>
                <a:effectLst/>
              </a:rPr>
              <a:t> we give blanket training,</a:t>
            </a:r>
            <a:r>
              <a:rPr lang="en-US" sz="1100" kern="1200" baseline="0" dirty="0" smtClean="0">
                <a:solidFill>
                  <a:schemeClr val="tx1"/>
                </a:solidFill>
                <a:effectLst/>
              </a:rPr>
              <a:t> the induction, this includes </a:t>
            </a:r>
            <a:r>
              <a:rPr lang="en-US" sz="1100" kern="1200" dirty="0" smtClean="0">
                <a:solidFill>
                  <a:schemeClr val="tx1"/>
                </a:solidFill>
                <a:effectLst/>
              </a:rPr>
              <a:t>rules and procedures</a:t>
            </a:r>
            <a:r>
              <a:rPr lang="en-US" sz="1100" kern="1200" baseline="0" dirty="0" smtClean="0">
                <a:solidFill>
                  <a:schemeClr val="tx1"/>
                </a:solidFill>
                <a:effectLst/>
              </a:rPr>
              <a:t> </a:t>
            </a:r>
            <a:r>
              <a:rPr lang="en-US" sz="1100" kern="1200" dirty="0" smtClean="0">
                <a:solidFill>
                  <a:schemeClr val="tx1"/>
                </a:solidFill>
                <a:effectLst/>
              </a:rPr>
              <a:t>of the </a:t>
            </a:r>
            <a:r>
              <a:rPr lang="en-GB" sz="1100" kern="1200" dirty="0" smtClean="0">
                <a:solidFill>
                  <a:schemeClr val="tx1"/>
                </a:solidFill>
                <a:effectLst/>
              </a:rPr>
              <a:t>organisation,</a:t>
            </a:r>
            <a:r>
              <a:rPr lang="en-GB" sz="1100" kern="1200" baseline="0" dirty="0" smtClean="0">
                <a:solidFill>
                  <a:schemeClr val="tx1"/>
                </a:solidFill>
                <a:effectLst/>
              </a:rPr>
              <a:t> </a:t>
            </a:r>
            <a:r>
              <a:rPr lang="en-US" sz="1100" kern="1200" dirty="0" smtClean="0">
                <a:solidFill>
                  <a:schemeClr val="tx1"/>
                </a:solidFill>
                <a:effectLst/>
              </a:rPr>
              <a:t>codes of practice, </a:t>
            </a:r>
            <a:r>
              <a:rPr lang="en-US" sz="1100" kern="1200" dirty="0" err="1" smtClean="0">
                <a:solidFill>
                  <a:schemeClr val="tx1"/>
                </a:solidFill>
                <a:effectLst/>
              </a:rPr>
              <a:t>programme</a:t>
            </a:r>
            <a:r>
              <a:rPr lang="en-US" sz="1100" kern="1200" dirty="0" smtClean="0">
                <a:solidFill>
                  <a:schemeClr val="tx1"/>
                </a:solidFill>
                <a:effectLst/>
              </a:rPr>
              <a:t> objectives, what is the </a:t>
            </a:r>
            <a:r>
              <a:rPr lang="en-US" sz="1100" kern="1200" dirty="0" err="1" smtClean="0">
                <a:solidFill>
                  <a:schemeClr val="tx1"/>
                </a:solidFill>
                <a:effectLst/>
              </a:rPr>
              <a:t>organisation</a:t>
            </a:r>
            <a:r>
              <a:rPr lang="en-US" sz="1100" kern="1200" dirty="0" smtClean="0">
                <a:solidFill>
                  <a:schemeClr val="tx1"/>
                </a:solidFill>
                <a:effectLst/>
              </a:rPr>
              <a:t> / the team trying to achieve</a:t>
            </a:r>
            <a:r>
              <a:rPr lang="en-GB" sz="1100" kern="1200" dirty="0" smtClean="0">
                <a:solidFill>
                  <a:schemeClr val="tx1"/>
                </a:solidFill>
                <a:effectLst/>
              </a:rPr>
              <a:t>,</a:t>
            </a:r>
            <a:r>
              <a:rPr lang="en-GB" sz="1100" kern="1200" baseline="0" dirty="0" smtClean="0">
                <a:solidFill>
                  <a:schemeClr val="tx1"/>
                </a:solidFill>
                <a:effectLst/>
              </a:rPr>
              <a:t> </a:t>
            </a:r>
            <a:r>
              <a:rPr lang="en-US" sz="1100" kern="1200" dirty="0" smtClean="0">
                <a:solidFill>
                  <a:schemeClr val="tx1"/>
                </a:solidFill>
                <a:effectLst/>
              </a:rPr>
              <a:t>what is expected of them</a:t>
            </a:r>
            <a:r>
              <a:rPr lang="en-GB" sz="1100" kern="1200" dirty="0" smtClean="0">
                <a:solidFill>
                  <a:schemeClr val="tx1"/>
                </a:solidFill>
                <a:effectLst/>
              </a:rPr>
              <a:t>,</a:t>
            </a:r>
            <a:r>
              <a:rPr lang="en-GB" sz="1100" kern="1200" baseline="0" dirty="0" smtClean="0">
                <a:solidFill>
                  <a:schemeClr val="tx1"/>
                </a:solidFill>
                <a:effectLst/>
              </a:rPr>
              <a:t> </a:t>
            </a:r>
            <a:r>
              <a:rPr lang="en-US" sz="1100" kern="1200" dirty="0" smtClean="0">
                <a:solidFill>
                  <a:schemeClr val="tx1"/>
                </a:solidFill>
                <a:effectLst/>
              </a:rPr>
              <a:t>what can they expect from the team, </a:t>
            </a:r>
            <a:r>
              <a:rPr lang="en-US" sz="1100" kern="1200" dirty="0" err="1" smtClean="0">
                <a:solidFill>
                  <a:schemeClr val="tx1"/>
                </a:solidFill>
                <a:effectLst/>
              </a:rPr>
              <a:t>etc</a:t>
            </a:r>
            <a:r>
              <a:rPr lang="en-US" sz="1100" kern="1200" dirty="0" smtClean="0">
                <a:solidFill>
                  <a:schemeClr val="tx1"/>
                </a:solidFill>
                <a:effectLst/>
              </a:rPr>
              <a:t> – </a:t>
            </a:r>
            <a:r>
              <a:rPr lang="en-GB" sz="1100" kern="1200" dirty="0" smtClean="0">
                <a:solidFill>
                  <a:schemeClr val="tx1"/>
                </a:solidFill>
                <a:effectLst/>
              </a:rPr>
              <a:t>I</a:t>
            </a:r>
            <a:r>
              <a:rPr lang="en-US" sz="1100" kern="1200" dirty="0" smtClean="0">
                <a:solidFill>
                  <a:schemeClr val="tx1"/>
                </a:solidFill>
                <a:effectLst/>
              </a:rPr>
              <a:t>f they don’t have this information they will not feel confident</a:t>
            </a:r>
            <a:r>
              <a:rPr lang="en-GB" sz="1100" kern="1200" baseline="0" dirty="0" smtClean="0">
                <a:solidFill>
                  <a:schemeClr val="tx1"/>
                </a:solidFill>
                <a:effectLst/>
              </a:rPr>
              <a:t> - </a:t>
            </a:r>
            <a:r>
              <a:rPr lang="en-GB" sz="1100" kern="1200" dirty="0" smtClean="0">
                <a:solidFill>
                  <a:schemeClr val="tx1"/>
                </a:solidFill>
                <a:effectLst/>
              </a:rPr>
              <a:t>T</a:t>
            </a:r>
            <a:r>
              <a:rPr lang="en-US" sz="1100" kern="1200" dirty="0" smtClean="0">
                <a:solidFill>
                  <a:schemeClr val="tx1"/>
                </a:solidFill>
                <a:effectLst/>
              </a:rPr>
              <a:t>his is REALLY important – ALL team members need to have a shared understanding  of the overall aim and how they fit into the picture</a:t>
            </a:r>
          </a:p>
          <a:p>
            <a:pPr marL="171450" indent="-171450">
              <a:spcBef>
                <a:spcPts val="300"/>
              </a:spcBef>
              <a:buFont typeface="Arial"/>
              <a:buChar char="•"/>
            </a:pPr>
            <a:r>
              <a:rPr lang="en-US" sz="1100" kern="1200" dirty="0" smtClean="0">
                <a:solidFill>
                  <a:schemeClr val="tx1"/>
                </a:solidFill>
                <a:effectLst/>
              </a:rPr>
              <a:t>When we appoint someone we often know very little detail</a:t>
            </a:r>
            <a:r>
              <a:rPr lang="en-US" sz="1100" kern="1200" baseline="0" dirty="0" smtClean="0">
                <a:solidFill>
                  <a:schemeClr val="tx1"/>
                </a:solidFill>
                <a:effectLst/>
              </a:rPr>
              <a:t> </a:t>
            </a:r>
            <a:r>
              <a:rPr lang="en-US" sz="1100" kern="1200" dirty="0" smtClean="0">
                <a:solidFill>
                  <a:schemeClr val="tx1"/>
                </a:solidFill>
                <a:effectLst/>
              </a:rPr>
              <a:t>about their skill level, and if it is a new job, we may know relatively little</a:t>
            </a:r>
            <a:r>
              <a:rPr lang="en-US" sz="1100" kern="1200" baseline="0" dirty="0" smtClean="0">
                <a:solidFill>
                  <a:schemeClr val="tx1"/>
                </a:solidFill>
                <a:effectLst/>
              </a:rPr>
              <a:t> about the</a:t>
            </a:r>
            <a:r>
              <a:rPr lang="en-US" sz="1100" kern="1200" dirty="0" smtClean="0">
                <a:solidFill>
                  <a:schemeClr val="tx1"/>
                </a:solidFill>
                <a:effectLst/>
              </a:rPr>
              <a:t> level of required skills to achieve objectives of the job</a:t>
            </a:r>
            <a:r>
              <a:rPr lang="en-GB" sz="1100" kern="1200" dirty="0" smtClean="0">
                <a:solidFill>
                  <a:schemeClr val="tx1"/>
                </a:solidFill>
                <a:effectLst/>
              </a:rPr>
              <a:t>,</a:t>
            </a:r>
            <a:r>
              <a:rPr lang="en-GB" sz="1100" kern="1200" baseline="0" dirty="0" smtClean="0">
                <a:solidFill>
                  <a:schemeClr val="tx1"/>
                </a:solidFill>
                <a:effectLst/>
              </a:rPr>
              <a:t> </a:t>
            </a:r>
            <a:r>
              <a:rPr lang="en-US" sz="1100" kern="1200" dirty="0" smtClean="0">
                <a:solidFill>
                  <a:schemeClr val="tx1"/>
                </a:solidFill>
                <a:effectLst/>
              </a:rPr>
              <a:t>we simply have to let people have a go,</a:t>
            </a:r>
            <a:r>
              <a:rPr lang="en-US" sz="1100" kern="1200" baseline="0" dirty="0" smtClean="0">
                <a:solidFill>
                  <a:schemeClr val="tx1"/>
                </a:solidFill>
                <a:effectLst/>
              </a:rPr>
              <a:t> and monitor</a:t>
            </a:r>
            <a:endParaRPr lang="en-US" sz="1100" kern="1200" dirty="0" smtClean="0">
              <a:solidFill>
                <a:schemeClr val="tx1"/>
              </a:solidFill>
              <a:effectLst/>
            </a:endParaRPr>
          </a:p>
          <a:p>
            <a:pPr marL="171450" indent="-171450">
              <a:spcBef>
                <a:spcPts val="300"/>
              </a:spcBef>
              <a:buFont typeface="Arial"/>
              <a:buChar char="•"/>
            </a:pPr>
            <a:r>
              <a:rPr lang="en-US" sz="1100" kern="1200" dirty="0" smtClean="0">
                <a:solidFill>
                  <a:schemeClr val="tx1"/>
                </a:solidFill>
                <a:effectLst/>
              </a:rPr>
              <a:t>Then we will give more tailored trainings and supports, for individuals, teams, </a:t>
            </a:r>
            <a:r>
              <a:rPr lang="en-US" sz="1100" kern="1200" dirty="0" err="1" smtClean="0">
                <a:solidFill>
                  <a:schemeClr val="tx1"/>
                </a:solidFill>
                <a:effectLst/>
              </a:rPr>
              <a:t>organisation</a:t>
            </a:r>
            <a:r>
              <a:rPr lang="en-US" sz="1100" kern="1200" dirty="0" smtClean="0">
                <a:solidFill>
                  <a:schemeClr val="tx1"/>
                </a:solidFill>
                <a:effectLst/>
              </a:rPr>
              <a:t> or even inter-agency groups  </a:t>
            </a:r>
            <a:endParaRPr lang="en-GB" sz="1100" kern="1200" dirty="0" smtClean="0">
              <a:solidFill>
                <a:schemeClr val="tx1"/>
              </a:solidFill>
              <a:effectLst/>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0" dirty="0" smtClean="0"/>
          </a:p>
          <a:p>
            <a:pPr marL="171450" indent="-171450">
              <a:buFont typeface="Arial"/>
              <a:buChar char="•"/>
            </a:pPr>
            <a:endParaRPr lang="en-US" b="0" dirty="0" smtClean="0"/>
          </a:p>
          <a:p>
            <a:endParaRPr lang="en-US" dirty="0"/>
          </a:p>
        </p:txBody>
      </p:sp>
      <p:sp>
        <p:nvSpPr>
          <p:cNvPr id="4" name="Slide Number Placeholder 3"/>
          <p:cNvSpPr>
            <a:spLocks noGrp="1"/>
          </p:cNvSpPr>
          <p:nvPr>
            <p:ph type="sldNum" sz="quarter" idx="10"/>
          </p:nvPr>
        </p:nvSpPr>
        <p:spPr/>
        <p:txBody>
          <a:bodyPr/>
          <a:lstStyle/>
          <a:p>
            <a:fld id="{82E356C2-AA19-2D4B-A6DD-E5A6BAB9AE60}" type="slidenum">
              <a:rPr lang="en-US" smtClean="0"/>
              <a:pPr/>
              <a:t>7</a:t>
            </a:fld>
            <a:endParaRPr lang="en-US"/>
          </a:p>
        </p:txBody>
      </p:sp>
    </p:spTree>
    <p:extLst>
      <p:ext uri="{BB962C8B-B14F-4D97-AF65-F5344CB8AC3E}">
        <p14:creationId xmlns:p14="http://schemas.microsoft.com/office/powerpoint/2010/main" val="2999012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000"/>
              </a:spcBef>
              <a:buFont typeface="Arial"/>
              <a:buChar char="•"/>
            </a:pPr>
            <a:r>
              <a:rPr lang="en-US" sz="1200" dirty="0" smtClean="0"/>
              <a:t>Selection process – when you are reviewing someone’s resume/ curriculum vitae or getting a recommendation, you may be able to identify</a:t>
            </a:r>
            <a:r>
              <a:rPr lang="en-US" sz="1200" baseline="0" dirty="0" smtClean="0"/>
              <a:t> </a:t>
            </a:r>
            <a:r>
              <a:rPr lang="en-US" sz="1200" dirty="0" smtClean="0"/>
              <a:t>strengths and weaknesses of individual candidates</a:t>
            </a:r>
            <a:r>
              <a:rPr lang="en-US" sz="1200" baseline="0" dirty="0" smtClean="0"/>
              <a:t> or people in the workforce in general – note this and consider this later </a:t>
            </a:r>
          </a:p>
          <a:p>
            <a:pPr marL="171450" indent="-171450">
              <a:spcBef>
                <a:spcPts val="1000"/>
              </a:spcBef>
              <a:buFont typeface="Arial"/>
              <a:buChar char="•"/>
            </a:pPr>
            <a:r>
              <a:rPr lang="en-US" sz="1200" dirty="0" smtClean="0"/>
              <a:t>During interview – individuals or trends may show up, demonstrating certain areas of weakness </a:t>
            </a:r>
          </a:p>
          <a:p>
            <a:pPr marL="171450" indent="-171450">
              <a:spcBef>
                <a:spcPts val="1000"/>
              </a:spcBef>
              <a:buFont typeface="Arial"/>
              <a:buChar char="•"/>
            </a:pPr>
            <a:r>
              <a:rPr lang="en-US" sz="1200" dirty="0" smtClean="0"/>
              <a:t>Performance management – one-to-one meetings with staff point to certain</a:t>
            </a:r>
            <a:r>
              <a:rPr lang="en-US" sz="1200" baseline="0" dirty="0" smtClean="0"/>
              <a:t> learning needs, they explain challenges &amp; areas of learning </a:t>
            </a:r>
            <a:endParaRPr lang="en-US" sz="1200" dirty="0" smtClean="0"/>
          </a:p>
          <a:p>
            <a:pPr marL="171450" indent="-171450">
              <a:spcBef>
                <a:spcPts val="1000"/>
              </a:spcBef>
              <a:buFont typeface="Arial"/>
              <a:buChar char="•"/>
            </a:pPr>
            <a:r>
              <a:rPr lang="en-US" sz="1200" dirty="0" smtClean="0"/>
              <a:t>Feedback from others – discussions with other staff about individuals, other managers, or other agencies may indicate </a:t>
            </a:r>
            <a:r>
              <a:rPr lang="en-US" sz="1200" dirty="0" err="1" smtClean="0"/>
              <a:t>indiividuals</a:t>
            </a:r>
            <a:r>
              <a:rPr lang="en-US" sz="1200" baseline="0" dirty="0" smtClean="0"/>
              <a:t> or teams need certain support </a:t>
            </a:r>
            <a:endParaRPr lang="en-US" sz="1200" dirty="0" smtClean="0"/>
          </a:p>
          <a:p>
            <a:pPr marL="171450" indent="-171450">
              <a:spcBef>
                <a:spcPts val="1000"/>
              </a:spcBef>
              <a:buFont typeface="Arial"/>
              <a:buChar char="•"/>
            </a:pPr>
            <a:r>
              <a:rPr lang="en-US" sz="1200" dirty="0" smtClean="0"/>
              <a:t>Team</a:t>
            </a:r>
            <a:r>
              <a:rPr lang="en-US" sz="1200" baseline="0" dirty="0" smtClean="0"/>
              <a:t> meetings – staff may discuss or identify their own learning needs </a:t>
            </a:r>
          </a:p>
          <a:p>
            <a:pPr marL="171450" indent="-171450">
              <a:spcBef>
                <a:spcPts val="1000"/>
              </a:spcBef>
              <a:buFont typeface="Arial"/>
              <a:buChar char="•"/>
            </a:pPr>
            <a:r>
              <a:rPr lang="en-US" sz="1200" dirty="0" smtClean="0"/>
              <a:t>Monitoring visits – on-site visits and observations </a:t>
            </a:r>
          </a:p>
          <a:p>
            <a:pPr marL="171450" indent="-171450">
              <a:spcBef>
                <a:spcPts val="1000"/>
              </a:spcBef>
              <a:buFont typeface="Arial"/>
              <a:buChar char="•"/>
            </a:pPr>
            <a:r>
              <a:rPr lang="en-US" sz="1200" dirty="0" err="1" smtClean="0"/>
              <a:t>Programme</a:t>
            </a:r>
            <a:r>
              <a:rPr lang="en-US" sz="1200" dirty="0" smtClean="0"/>
              <a:t> evaluation – formal evaluations </a:t>
            </a:r>
          </a:p>
          <a:p>
            <a:endParaRPr lang="en-US" dirty="0"/>
          </a:p>
        </p:txBody>
      </p:sp>
      <p:sp>
        <p:nvSpPr>
          <p:cNvPr id="4" name="Slide Number Placeholder 3"/>
          <p:cNvSpPr>
            <a:spLocks noGrp="1"/>
          </p:cNvSpPr>
          <p:nvPr>
            <p:ph type="sldNum" sz="quarter" idx="10"/>
          </p:nvPr>
        </p:nvSpPr>
        <p:spPr/>
        <p:txBody>
          <a:bodyPr/>
          <a:lstStyle/>
          <a:p>
            <a:fld id="{82E356C2-AA19-2D4B-A6DD-E5A6BAB9AE60}" type="slidenum">
              <a:rPr lang="en-US" smtClean="0"/>
              <a:pPr/>
              <a:t>8</a:t>
            </a:fld>
            <a:endParaRPr lang="en-US"/>
          </a:p>
        </p:txBody>
      </p:sp>
    </p:spTree>
    <p:extLst>
      <p:ext uri="{BB962C8B-B14F-4D97-AF65-F5344CB8AC3E}">
        <p14:creationId xmlns:p14="http://schemas.microsoft.com/office/powerpoint/2010/main" val="2021550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Jenny Matthews for SC. Iraq. 2008 </a:t>
            </a:r>
            <a:endParaRPr lang="en-US" dirty="0"/>
          </a:p>
        </p:txBody>
      </p:sp>
      <p:sp>
        <p:nvSpPr>
          <p:cNvPr id="4" name="Slide Number Placeholder 3"/>
          <p:cNvSpPr>
            <a:spLocks noGrp="1"/>
          </p:cNvSpPr>
          <p:nvPr>
            <p:ph type="sldNum" sz="quarter" idx="10"/>
          </p:nvPr>
        </p:nvSpPr>
        <p:spPr/>
        <p:txBody>
          <a:bodyPr/>
          <a:lstStyle/>
          <a:p>
            <a:fld id="{8C3EA00E-A33D-E645-B37A-74DF1DE58A6A}" type="slidenum">
              <a:rPr lang="en-US" smtClean="0"/>
              <a:pPr/>
              <a:t>9</a:t>
            </a:fld>
            <a:endParaRPr lang="en-US"/>
          </a:p>
        </p:txBody>
      </p:sp>
    </p:spTree>
    <p:extLst>
      <p:ext uri="{BB962C8B-B14F-4D97-AF65-F5344CB8AC3E}">
        <p14:creationId xmlns:p14="http://schemas.microsoft.com/office/powerpoint/2010/main" val="1110988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overlayTitle.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779463" y="1597025"/>
            <a:ext cx="7583488" cy="1679575"/>
          </a:xfrm>
        </p:spPr>
        <p:txBody>
          <a:bodyPr anchor="b" anchorCtr="0"/>
          <a:lstStyle>
            <a:lvl1pPr>
              <a:defRPr sz="5400"/>
            </a:lvl1pPr>
          </a:lstStyle>
          <a:p>
            <a:r>
              <a:rPr lang="en-GB" smtClean="0"/>
              <a:t>Click to edit Master title style</a:t>
            </a:r>
            <a:endParaRPr lang="en-US" dirty="0"/>
          </a:p>
        </p:txBody>
      </p:sp>
      <p:sp>
        <p:nvSpPr>
          <p:cNvPr id="3" name="Subtitle 2"/>
          <p:cNvSpPr>
            <a:spLocks noGrp="1"/>
          </p:cNvSpPr>
          <p:nvPr>
            <p:ph type="subTitle" idx="1"/>
          </p:nvPr>
        </p:nvSpPr>
        <p:spPr>
          <a:xfrm>
            <a:off x="779463" y="3276600"/>
            <a:ext cx="7583487" cy="1752600"/>
          </a:xfrm>
        </p:spPr>
        <p:txBody>
          <a:bodyPr/>
          <a:lstStyle>
            <a:lvl1pPr marL="0" indent="0" algn="ctr">
              <a:lnSpc>
                <a:spcPct val="110000"/>
              </a:lnSpc>
              <a:spcBef>
                <a:spcPts val="6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overlayBlank.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smtClean="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GB" smtClean="0"/>
              <a:t>Click to edit Master title style</a:t>
            </a:r>
            <a:endParaRPr lang="en-US" dirty="0"/>
          </a:p>
        </p:txBody>
      </p:sp>
      <p:sp>
        <p:nvSpPr>
          <p:cNvPr id="3" name="Content Placeholder 2"/>
          <p:cNvSpPr>
            <a:spLocks noGrp="1"/>
          </p:cNvSpPr>
          <p:nvPr>
            <p:ph idx="1"/>
          </p:nvPr>
        </p:nvSpPr>
        <p:spPr>
          <a:xfrm>
            <a:off x="4727892" y="838200"/>
            <a:ext cx="3474720" cy="4572000"/>
          </a:xfrm>
        </p:spPr>
        <p:txBody>
          <a:bodyPr>
            <a:normAutofit/>
          </a:bodyPr>
          <a:lstStyle>
            <a:lvl1pPr marL="282575" indent="-282575">
              <a:defRPr sz="2400"/>
            </a:lvl1pPr>
            <a:lvl2pPr marL="573088" indent="-282575">
              <a:defRPr sz="2200"/>
            </a:lvl2pPr>
            <a:lvl3pPr marL="855663" indent="-282575">
              <a:defRPr sz="20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GB"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5/14/2013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descr="overlayBlank.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GB" smtClean="0"/>
              <a:t>Click to edit Master title style</a:t>
            </a:r>
            <a:endParaRPr lang="en-US" dirty="0"/>
          </a:p>
        </p:txBody>
      </p:sp>
      <p:sp>
        <p:nvSpPr>
          <p:cNvPr id="3" name="Picture Placeholder 2"/>
          <p:cNvSpPr>
            <a:spLocks noGrp="1"/>
          </p:cNvSpPr>
          <p:nvPr>
            <p:ph type="pic" idx="1"/>
          </p:nvPr>
        </p:nvSpPr>
        <p:spPr>
          <a:xfrm>
            <a:off x="4727892" y="838200"/>
            <a:ext cx="3474720" cy="4572000"/>
          </a:xfrm>
          <a:prstGeom prst="roundRect">
            <a:avLst>
              <a:gd name="adj" fmla="val 10888"/>
            </a:avLst>
          </a:prstGeom>
          <a:solidFill>
            <a:schemeClr val="bg1">
              <a:lumMod val="75000"/>
            </a:schemeClr>
          </a:solidFill>
          <a:effectLst>
            <a:reflection blurRad="6350" stA="20000" endA="300" endPos="25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GB"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5/14/2013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779463" y="89647"/>
            <a:ext cx="7583488" cy="1143000"/>
          </a:xfrm>
        </p:spPr>
        <p:txBody>
          <a:bodyPr/>
          <a:lstStyle/>
          <a:p>
            <a:r>
              <a:rPr lang="en-GB" smtClean="0"/>
              <a:t>Click to edit Master 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‹Nº›</a:t>
            </a:fld>
            <a:endParaRPr lang="en-US"/>
          </a:p>
        </p:txBody>
      </p:sp>
      <p:sp>
        <p:nvSpPr>
          <p:cNvPr id="8" name="Text Placeholder 3"/>
          <p:cNvSpPr>
            <a:spLocks noGrp="1"/>
          </p:cNvSpPr>
          <p:nvPr>
            <p:ph type="body" sz="half" idx="2"/>
          </p:nvPr>
        </p:nvSpPr>
        <p:spPr>
          <a:xfrm>
            <a:off x="779463" y="1371600"/>
            <a:ext cx="7583488" cy="13716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GB" smtClean="0"/>
              <a:t>Click to edit Master text styles</a:t>
            </a:r>
          </a:p>
        </p:txBody>
      </p:sp>
      <p:sp>
        <p:nvSpPr>
          <p:cNvPr id="9" name="Picture Placeholder 2"/>
          <p:cNvSpPr>
            <a:spLocks noGrp="1"/>
          </p:cNvSpPr>
          <p:nvPr>
            <p:ph type="pic" idx="1"/>
          </p:nvPr>
        </p:nvSpPr>
        <p:spPr>
          <a:xfrm>
            <a:off x="2514600" y="2743200"/>
            <a:ext cx="4114800" cy="28194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365760" indent="-365760">
              <a:defRPr/>
            </a:lvl1pPr>
            <a:lvl2pPr marL="731520" indent="-365760">
              <a:defRPr/>
            </a:lvl2pPr>
            <a:lvl3pPr marL="1097280" indent="-365760">
              <a:defRPr/>
            </a:lvl3pPr>
            <a:lvl4pPr marL="1463040" indent="-365760">
              <a:defRPr/>
            </a:lvl4pPr>
            <a:lvl5pPr marL="1828800" indent="-365760">
              <a:defRPr/>
            </a:lvl5pPr>
            <a:lvl6pPr marL="2194560" indent="-365760">
              <a:defRPr/>
            </a:lvl6pPr>
            <a:lvl7pPr marL="2560320" indent="-365760">
              <a:defRPr/>
            </a:lvl7pPr>
            <a:lvl8pPr marL="2926080" indent="-365760">
              <a:defRPr/>
            </a:lvl8pPr>
            <a:lvl9pPr marL="3291840" indent="-365760">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overlayVertical.png"/>
          <p:cNvPicPr>
            <a:picLocks noChangeAspect="1"/>
          </p:cNvPicPr>
          <p:nvPr/>
        </p:nvPicPr>
        <p:blipFill>
          <a:blip r:embed="rId2" cstate="print"/>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39000" y="838200"/>
            <a:ext cx="1676400" cy="5053013"/>
          </a:xfrm>
        </p:spPr>
        <p:txBody>
          <a:bodyPr vert="eaVert"/>
          <a:lstStyle>
            <a:lvl1pPr>
              <a:defRPr sz="3600"/>
            </a:lvl1pPr>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779462" y="838200"/>
            <a:ext cx="6019800" cy="5053013"/>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Title Slide with Picture">
    <p:spTree>
      <p:nvGrpSpPr>
        <p:cNvPr id="1" name=""/>
        <p:cNvGrpSpPr/>
        <p:nvPr/>
      </p:nvGrpSpPr>
      <p:grpSpPr>
        <a:xfrm>
          <a:off x="0" y="0"/>
          <a:ext cx="0" cy="0"/>
          <a:chOff x="0" y="0"/>
          <a:chExt cx="0" cy="0"/>
        </a:xfrm>
      </p:grpSpPr>
      <p:pic>
        <p:nvPicPr>
          <p:cNvPr id="9" name="Picture 8" descr="overlayText.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781812" y="3254188"/>
            <a:ext cx="7580376" cy="1685365"/>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4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GB" smtClean="0"/>
              <a:t>Click to edit Master title style</a:t>
            </a:r>
            <a:endParaRPr lang="en-US" dirty="0"/>
          </a:p>
        </p:txBody>
      </p:sp>
      <p:sp>
        <p:nvSpPr>
          <p:cNvPr id="3" name="Picture Placeholder 2"/>
          <p:cNvSpPr>
            <a:spLocks noGrp="1"/>
          </p:cNvSpPr>
          <p:nvPr>
            <p:ph type="pic" idx="1"/>
          </p:nvPr>
        </p:nvSpPr>
        <p:spPr>
          <a:xfrm>
            <a:off x="2514600" y="457200"/>
            <a:ext cx="4114800" cy="27432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781812" y="4953000"/>
            <a:ext cx="7580376" cy="914400"/>
          </a:xfrm>
        </p:spPr>
        <p:txBody>
          <a:bodyPr>
            <a:normAutofit/>
          </a:bodyPr>
          <a:lstStyle>
            <a:lvl1pPr marL="0" indent="0" algn="ctr">
              <a:spcBef>
                <a:spcPts val="3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5/14/2013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80256" y="4629897"/>
            <a:ext cx="7583488" cy="1143000"/>
          </a:xfrm>
        </p:spPr>
        <p:txBody>
          <a:body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5/14/2013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‹Nº›</a:t>
            </a:fld>
            <a:endParaRPr lang="en-US"/>
          </a:p>
        </p:txBody>
      </p:sp>
      <p:sp>
        <p:nvSpPr>
          <p:cNvPr id="6" name="Picture Placeholder 2"/>
          <p:cNvSpPr>
            <a:spLocks noGrp="1"/>
          </p:cNvSpPr>
          <p:nvPr>
            <p:ph type="pic" idx="1"/>
          </p:nvPr>
        </p:nvSpPr>
        <p:spPr>
          <a:xfrm rot="21019985">
            <a:off x="997125" y="910112"/>
            <a:ext cx="5026752" cy="3017536"/>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8" name="Picture Placeholder 2"/>
          <p:cNvSpPr>
            <a:spLocks noGrp="1"/>
          </p:cNvSpPr>
          <p:nvPr>
            <p:ph type="pic" idx="13"/>
          </p:nvPr>
        </p:nvSpPr>
        <p:spPr>
          <a:xfrm rot="580015" flipH="1">
            <a:off x="3118535" y="910113"/>
            <a:ext cx="5026752" cy="3017536"/>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Tree>
    <p:extLst>
      <p:ext uri="{BB962C8B-B14F-4D97-AF65-F5344CB8AC3E}">
        <p14:creationId xmlns:p14="http://schemas.microsoft.com/office/powerpoint/2010/main" val="358837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overlayBlank.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806450" y="1627188"/>
            <a:ext cx="7580376" cy="1682496"/>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44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GB" smtClean="0"/>
              <a:t>Click to edit Master title style</a:t>
            </a:r>
            <a:endParaRPr lang="en-US" dirty="0"/>
          </a:p>
        </p:txBody>
      </p:sp>
      <p:sp>
        <p:nvSpPr>
          <p:cNvPr id="3" name="Text Placeholder 2"/>
          <p:cNvSpPr>
            <a:spLocks noGrp="1"/>
          </p:cNvSpPr>
          <p:nvPr>
            <p:ph type="body" idx="1"/>
          </p:nvPr>
        </p:nvSpPr>
        <p:spPr>
          <a:xfrm>
            <a:off x="806450" y="3309411"/>
            <a:ext cx="7580376" cy="1755648"/>
          </a:xfrm>
        </p:spPr>
        <p:txBody>
          <a:bodyPr vert="horz" lIns="91440" tIns="45720" rIns="91440" bIns="45720" rtlCol="0">
            <a:normAutofit/>
          </a:bodyPr>
          <a:lstStyle>
            <a:lvl1pPr marL="0" indent="0" algn="ctr" defTabSz="914400" rtl="0" eaLnBrk="1" latinLnBrk="0" hangingPunct="1">
              <a:lnSpc>
                <a:spcPct val="110000"/>
              </a:lnSpc>
              <a:spcBef>
                <a:spcPts val="600"/>
              </a:spcBef>
              <a:spcAft>
                <a:spcPts val="0"/>
              </a:spcAft>
              <a:buSzPct val="90000"/>
              <a:buFont typeface="Wingdings" pitchFamily="2" charset="2"/>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966788"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smtClean="0"/>
          </a:p>
        </p:txBody>
      </p:sp>
      <p:sp>
        <p:nvSpPr>
          <p:cNvPr id="4" name="Content Placeholder 3"/>
          <p:cNvSpPr>
            <a:spLocks noGrp="1"/>
          </p:cNvSpPr>
          <p:nvPr>
            <p:ph sz="half" idx="2"/>
          </p:nvPr>
        </p:nvSpPr>
        <p:spPr>
          <a:xfrm>
            <a:off x="4648200"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5/14/2013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966216"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966216" y="2174875"/>
            <a:ext cx="3529584" cy="3716338"/>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tabLst/>
              <a:defRPr sz="1800"/>
            </a:lvl6pPr>
            <a:lvl7pPr marL="1603375" indent="-231775">
              <a:tabLst/>
              <a:defRPr sz="1800"/>
            </a:lvl7pPr>
            <a:lvl8pPr marL="1828800" indent="-231775">
              <a:tabLst/>
              <a:defRPr sz="1800"/>
            </a:lvl8pPr>
            <a:lvl9pPr marL="2060575" indent="-231775">
              <a:tabLst/>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645025"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3529584" cy="3716338"/>
          </a:xfrm>
        </p:spPr>
        <p:txBody>
          <a:bodyPr>
            <a:noAutofit/>
          </a:bodyPr>
          <a:lstStyle>
            <a:lvl1pPr marL="2317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2pPr>
            <a:lvl3pPr marL="6889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3pPr>
            <a:lvl4pPr marL="9144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4pPr>
            <a:lvl5pPr marL="11461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5pPr>
            <a:lvl6pPr marL="13716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16033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18288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2060575" indent="-231775" algn="l" defTabSz="914400" rtl="0" eaLnBrk="1" latinLnBrk="0" hangingPunct="1">
              <a:buSzPct val="90000"/>
              <a:buFont typeface="Wingdings" pitchFamily="2" charset="2"/>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5/14/2013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5/14/2013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overlayBlank.png"/>
          <p:cNvPicPr>
            <a:picLocks noChangeAspect="1"/>
          </p:cNvPicPr>
          <p:nvPr/>
        </p:nvPicPr>
        <p:blipFill>
          <a:blip r:embed="rId2"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8E36636D-D922-432D-A958-524484B5923D}" type="datetimeFigureOut">
              <a:rPr lang="en-US" smtClean="0"/>
              <a:pPr/>
              <a:t>5/14/2013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overlayText.png"/>
          <p:cNvPicPr>
            <a:picLocks noChangeAspect="1"/>
          </p:cNvPicPr>
          <p:nvPr/>
        </p:nvPicPr>
        <p:blipFill>
          <a:blip r:embed="rId16"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779463" y="89647"/>
            <a:ext cx="7583488" cy="1143000"/>
          </a:xfrm>
          <a:prstGeom prst="rect">
            <a:avLst/>
          </a:prstGeom>
        </p:spPr>
        <p:txBody>
          <a:bodyPr vert="horz" lIns="91440" tIns="45720" rIns="91440" bIns="45720" rtlCol="0" anchor="ctr">
            <a:noAutofit/>
          </a:bodyPr>
          <a:lstStyle/>
          <a:p>
            <a:r>
              <a:rPr lang="en-GB" smtClean="0"/>
              <a:t>Click to edit Master title style</a:t>
            </a:r>
            <a:endParaRPr lang="en-US" dirty="0"/>
          </a:p>
        </p:txBody>
      </p:sp>
      <p:sp>
        <p:nvSpPr>
          <p:cNvPr id="3" name="Text Placeholder 2"/>
          <p:cNvSpPr>
            <a:spLocks noGrp="1"/>
          </p:cNvSpPr>
          <p:nvPr>
            <p:ph type="body" idx="1"/>
          </p:nvPr>
        </p:nvSpPr>
        <p:spPr>
          <a:xfrm>
            <a:off x="955675" y="1600200"/>
            <a:ext cx="7232650" cy="429101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5486400" y="6172200"/>
            <a:ext cx="3200400" cy="365125"/>
          </a:xfrm>
          <a:prstGeom prst="rect">
            <a:avLst/>
          </a:prstGeom>
        </p:spPr>
        <p:txBody>
          <a:bodyPr vert="horz" lIns="91440" tIns="45720" rIns="91440" bIns="45720" rtlCol="0" anchor="ctr"/>
          <a:lstStyle>
            <a:lvl1pPr algn="r">
              <a:defRPr sz="1000" b="1">
                <a:solidFill>
                  <a:schemeClr val="bg1"/>
                </a:solidFill>
              </a:defRPr>
            </a:lvl1pPr>
          </a:lstStyle>
          <a:p>
            <a:fld id="{8E36636D-D922-432D-A958-524484B5923D}" type="datetimeFigureOut">
              <a:rPr lang="en-US" smtClean="0"/>
              <a:pPr/>
              <a:t>5/14/2013</a:t>
            </a:fld>
            <a:endParaRPr lang="en-US"/>
          </a:p>
        </p:txBody>
      </p:sp>
      <p:sp>
        <p:nvSpPr>
          <p:cNvPr id="5" name="Footer Placeholder 4"/>
          <p:cNvSpPr>
            <a:spLocks noGrp="1"/>
          </p:cNvSpPr>
          <p:nvPr>
            <p:ph type="ftr" sz="quarter" idx="3"/>
          </p:nvPr>
        </p:nvSpPr>
        <p:spPr>
          <a:xfrm>
            <a:off x="457200" y="6172200"/>
            <a:ext cx="3200400" cy="365125"/>
          </a:xfrm>
          <a:prstGeom prst="rect">
            <a:avLst/>
          </a:prstGeom>
        </p:spPr>
        <p:txBody>
          <a:bodyPr vert="horz" lIns="91440" tIns="45720" rIns="91440" bIns="45720" rtlCol="0" anchor="ctr"/>
          <a:lstStyle>
            <a:lvl1pPr algn="l">
              <a:defRPr sz="1000" b="1">
                <a:solidFill>
                  <a:schemeClr val="bg1"/>
                </a:solidFill>
              </a:defRPr>
            </a:lvl1pPr>
          </a:lstStyle>
          <a:p>
            <a:endParaRPr lang="en-US"/>
          </a:p>
        </p:txBody>
      </p:sp>
      <p:sp>
        <p:nvSpPr>
          <p:cNvPr id="6" name="Slide Number Placeholder 5"/>
          <p:cNvSpPr>
            <a:spLocks noGrp="1"/>
          </p:cNvSpPr>
          <p:nvPr>
            <p:ph type="sldNum" sz="quarter" idx="4"/>
          </p:nvPr>
        </p:nvSpPr>
        <p:spPr>
          <a:xfrm>
            <a:off x="4305300" y="6172200"/>
            <a:ext cx="533400" cy="365125"/>
          </a:xfrm>
          <a:prstGeom prst="rect">
            <a:avLst/>
          </a:prstGeom>
        </p:spPr>
        <p:txBody>
          <a:bodyPr vert="horz" lIns="91440" tIns="45720" rIns="91440" bIns="45720" rtlCol="0" anchor="ctr"/>
          <a:lstStyle>
            <a:lvl1pPr algn="ctr">
              <a:defRPr sz="1000" b="1">
                <a:solidFill>
                  <a:schemeClr val="bg1"/>
                </a:solidFill>
              </a:defRPr>
            </a:lvl1pPr>
          </a:lstStyle>
          <a:p>
            <a:fld id="{DF28FB93-0A08-4E7D-8E63-9EFA29F1E093}"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84"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Lst>
  <p:txStyles>
    <p:titleStyle>
      <a:lvl1pPr algn="ctr" defTabSz="914400" rtl="0" eaLnBrk="1" latinLnBrk="0" hangingPunct="1">
        <a:lnSpc>
          <a:spcPct val="95000"/>
        </a:lnSpc>
        <a:spcBef>
          <a:spcPct val="0"/>
        </a:spcBef>
        <a:buNone/>
        <a:defRPr sz="4800" b="1" kern="1200">
          <a:solidFill>
            <a:schemeClr val="bg1"/>
          </a:solidFill>
          <a:effectLst>
            <a:outerShdw blurRad="101600" dist="12700" dir="3600000" algn="tl" rotWithShape="0">
              <a:prstClr val="black">
                <a:alpha val="30000"/>
              </a:prstClr>
            </a:outerShdw>
          </a:effectLst>
          <a:latin typeface="+mj-lt"/>
          <a:ea typeface="+mj-ea"/>
          <a:cs typeface="+mj-cs"/>
        </a:defRPr>
      </a:lvl1pPr>
    </p:titleStyle>
    <p:bodyStyle>
      <a:lvl1pPr marL="457200" indent="-457200" algn="l" defTabSz="914400" rtl="0" eaLnBrk="1" latinLnBrk="0" hangingPunct="1">
        <a:spcBef>
          <a:spcPts val="2000"/>
        </a:spcBef>
        <a:spcAft>
          <a:spcPts val="0"/>
        </a:spcAft>
        <a:buSzPct val="90000"/>
        <a:buFont typeface="Wingdings" pitchFamily="2" charset="2"/>
        <a:buChar char=""/>
        <a:defRPr sz="2400" kern="1200">
          <a:solidFill>
            <a:schemeClr val="bg1"/>
          </a:solidFill>
          <a:effectLst>
            <a:outerShdw blurRad="101600" dist="12700" dir="3600000" algn="tl" rotWithShape="0">
              <a:prstClr val="black">
                <a:alpha val="30000"/>
              </a:prstClr>
            </a:outerShdw>
          </a:effectLst>
          <a:latin typeface="+mn-lt"/>
          <a:ea typeface="+mn-ea"/>
          <a:cs typeface="+mn-cs"/>
        </a:defRPr>
      </a:lvl1pPr>
      <a:lvl2pPr marL="914400" indent="-457200" algn="l" defTabSz="914400" rtl="0" eaLnBrk="1" latinLnBrk="0" hangingPunct="1">
        <a:spcBef>
          <a:spcPts val="1000"/>
        </a:spcBef>
        <a:spcAft>
          <a:spcPts val="0"/>
        </a:spcAft>
        <a:buSzPct val="90000"/>
        <a:buFont typeface="Wingdings" pitchFamily="2" charset="2"/>
        <a:buChar char=""/>
        <a:defRPr sz="2200" kern="1200">
          <a:solidFill>
            <a:schemeClr val="bg1"/>
          </a:solidFill>
          <a:effectLst>
            <a:outerShdw blurRad="101600" dist="12700" dir="3600000" algn="tl" rotWithShape="0">
              <a:prstClr val="black">
                <a:alpha val="30000"/>
              </a:prstClr>
            </a:outerShdw>
          </a:effectLst>
          <a:latin typeface="+mn-lt"/>
          <a:ea typeface="+mn-ea"/>
          <a:cs typeface="+mn-cs"/>
        </a:defRPr>
      </a:lvl2pPr>
      <a:lvl3pPr marL="1371600" indent="-457200" algn="l" defTabSz="914400" rtl="0" eaLnBrk="1" latinLnBrk="0" hangingPunct="1">
        <a:spcBef>
          <a:spcPts val="1000"/>
        </a:spcBef>
        <a:spcAft>
          <a:spcPts val="0"/>
        </a:spcAft>
        <a:buSzPct val="90000"/>
        <a:buFont typeface="Wingdings" pitchFamily="2" charset="2"/>
        <a:buChar char=""/>
        <a:defRPr sz="2000" kern="1200">
          <a:solidFill>
            <a:schemeClr val="bg1"/>
          </a:solidFill>
          <a:effectLst>
            <a:outerShdw blurRad="101600" dist="12700" dir="3600000" algn="tl" rotWithShape="0">
              <a:prstClr val="black">
                <a:alpha val="30000"/>
              </a:prstClr>
            </a:outerShdw>
          </a:effectLst>
          <a:latin typeface="+mn-lt"/>
          <a:ea typeface="+mn-ea"/>
          <a:cs typeface="+mn-cs"/>
        </a:defRPr>
      </a:lvl3pPr>
      <a:lvl4pPr marL="18288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4pPr>
      <a:lvl5pPr marL="22860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5pPr>
      <a:lvl6pPr marL="2743200" indent="-457200" algn="l" defTabSz="914400" rtl="0" eaLnBrk="1" latinLnBrk="0" hangingPunct="1">
        <a:spcBef>
          <a:spcPts val="1000"/>
        </a:spcBef>
        <a:buSzPct val="90000"/>
        <a:buFont typeface="Wingdings" pitchFamily="2" charset="2"/>
        <a:buChar char="{"/>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32004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36576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4114800" indent="-457200" algn="l" defTabSz="914400" rtl="0" eaLnBrk="1" latinLnBrk="0" hangingPunct="1">
        <a:spcBef>
          <a:spcPts val="1000"/>
        </a:spcBef>
        <a:buSzPct val="90000"/>
        <a:buFont typeface="Wingdings" pitchFamily="2" charset="2"/>
        <a:buChar char="|"/>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apan. Corash for UN. 197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000" y="2855357"/>
            <a:ext cx="5143500" cy="3467100"/>
          </a:xfrm>
          <a:prstGeom prst="rect">
            <a:avLst/>
          </a:prstGeom>
        </p:spPr>
      </p:pic>
      <p:sp>
        <p:nvSpPr>
          <p:cNvPr id="2" name="Title 1"/>
          <p:cNvSpPr>
            <a:spLocks noGrp="1"/>
          </p:cNvSpPr>
          <p:nvPr>
            <p:ph type="ctrTitle"/>
          </p:nvPr>
        </p:nvSpPr>
        <p:spPr>
          <a:xfrm>
            <a:off x="361507" y="200494"/>
            <a:ext cx="8612372" cy="1025482"/>
          </a:xfrm>
        </p:spPr>
        <p:txBody>
          <a:bodyPr/>
          <a:lstStyle/>
          <a:p>
            <a:r>
              <a:rPr lang="es-ES" sz="4000" dirty="0" smtClean="0"/>
              <a:t>Espacios Amigables para Niños y Niñas</a:t>
            </a:r>
            <a:endParaRPr lang="es-ES" sz="4000" dirty="0"/>
          </a:p>
        </p:txBody>
      </p:sp>
      <p:sp>
        <p:nvSpPr>
          <p:cNvPr id="3" name="Subtitle 2"/>
          <p:cNvSpPr>
            <a:spLocks noGrp="1"/>
          </p:cNvSpPr>
          <p:nvPr>
            <p:ph type="subTitle" idx="1"/>
          </p:nvPr>
        </p:nvSpPr>
        <p:spPr>
          <a:xfrm>
            <a:off x="779462" y="1049608"/>
            <a:ext cx="7583487" cy="1752600"/>
          </a:xfrm>
        </p:spPr>
        <p:txBody>
          <a:bodyPr>
            <a:noAutofit/>
          </a:bodyPr>
          <a:lstStyle/>
          <a:p>
            <a:pPr>
              <a:lnSpc>
                <a:spcPct val="90000"/>
              </a:lnSpc>
            </a:pPr>
            <a:r>
              <a:rPr lang="es-ES" sz="5400" b="1" dirty="0" smtClean="0"/>
              <a:t>Fortaleciendo su Equipo</a:t>
            </a:r>
            <a:endParaRPr lang="es-ES" sz="5400" b="1" dirty="0"/>
          </a:p>
        </p:txBody>
      </p:sp>
      <p:sp>
        <p:nvSpPr>
          <p:cNvPr id="5" name="TextBox 4"/>
          <p:cNvSpPr txBox="1"/>
          <p:nvPr/>
        </p:nvSpPr>
        <p:spPr>
          <a:xfrm>
            <a:off x="2873375" y="5953125"/>
            <a:ext cx="4302125" cy="369332"/>
          </a:xfrm>
          <a:prstGeom prst="rect">
            <a:avLst/>
          </a:prstGeom>
          <a:noFill/>
        </p:spPr>
        <p:txBody>
          <a:bodyPr wrap="square" rtlCol="0">
            <a:spAutoFit/>
          </a:bodyPr>
          <a:lstStyle/>
          <a:p>
            <a:pPr algn="r"/>
            <a:r>
              <a:rPr lang="en-US" dirty="0" err="1" smtClean="0">
                <a:solidFill>
                  <a:srgbClr val="FFFFFF"/>
                </a:solidFill>
              </a:rPr>
              <a:t>Corash</a:t>
            </a:r>
            <a:r>
              <a:rPr lang="en-US" dirty="0" smtClean="0">
                <a:solidFill>
                  <a:srgbClr val="FFFFFF"/>
                </a:solidFill>
              </a:rPr>
              <a:t> for UN/ Japan / 1979</a:t>
            </a:r>
            <a:endParaRPr lang="en-US" dirty="0">
              <a:solidFill>
                <a:srgbClr val="FFFFFF"/>
              </a:solidFill>
            </a:endParaRPr>
          </a:p>
        </p:txBody>
      </p:sp>
    </p:spTree>
    <p:extLst>
      <p:ext uri="{BB962C8B-B14F-4D97-AF65-F5344CB8AC3E}">
        <p14:creationId xmlns:p14="http://schemas.microsoft.com/office/powerpoint/2010/main" val="1096130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Estrategia de aprendizaje</a:t>
            </a:r>
            <a:endParaRPr lang="es-E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54673594"/>
              </p:ext>
            </p:extLst>
          </p:nvPr>
        </p:nvGraphicFramePr>
        <p:xfrm>
          <a:off x="596020" y="1825978"/>
          <a:ext cx="8071556" cy="2788356"/>
        </p:xfrm>
        <a:graphic>
          <a:graphicData uri="http://schemas.openxmlformats.org/drawingml/2006/table">
            <a:tbl>
              <a:tblPr firstRow="1" bandRow="1">
                <a:tableStyleId>{5C22544A-7EE6-4342-B048-85BDC9FD1C3A}</a:tableStyleId>
              </a:tblPr>
              <a:tblGrid>
                <a:gridCol w="845294"/>
                <a:gridCol w="781254"/>
                <a:gridCol w="736325"/>
                <a:gridCol w="1066127"/>
                <a:gridCol w="1186201"/>
                <a:gridCol w="925804"/>
                <a:gridCol w="964218"/>
                <a:gridCol w="1566333"/>
              </a:tblGrid>
              <a:tr h="1539584">
                <a:tc>
                  <a:txBody>
                    <a:bodyPr/>
                    <a:lstStyle/>
                    <a:p>
                      <a:pPr algn="ctr"/>
                      <a:r>
                        <a:rPr lang="en-US" sz="1300" dirty="0" err="1" smtClean="0"/>
                        <a:t>Necesidades</a:t>
                      </a:r>
                      <a:endParaRPr lang="en-US" sz="1300" dirty="0"/>
                    </a:p>
                  </a:txBody>
                  <a:tcPr/>
                </a:tc>
                <a:tc>
                  <a:txBody>
                    <a:bodyPr/>
                    <a:lstStyle/>
                    <a:p>
                      <a:pPr algn="ctr"/>
                      <a:r>
                        <a:rPr lang="en-US" sz="1300" dirty="0" err="1" smtClean="0"/>
                        <a:t>Quién</a:t>
                      </a:r>
                      <a:endParaRPr lang="en-US" sz="1300" dirty="0"/>
                    </a:p>
                  </a:txBody>
                  <a:tcPr/>
                </a:tc>
                <a:tc>
                  <a:txBody>
                    <a:bodyPr/>
                    <a:lstStyle/>
                    <a:p>
                      <a:pPr algn="ctr"/>
                      <a:r>
                        <a:rPr lang="en-US" sz="1300" dirty="0" smtClean="0"/>
                        <a:t>Obj. </a:t>
                      </a:r>
                      <a:endParaRPr lang="en-US" sz="13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err="1" smtClean="0"/>
                        <a:t>Método</a:t>
                      </a:r>
                      <a:r>
                        <a:rPr lang="en-US" sz="1300" dirty="0" smtClean="0"/>
                        <a:t> de </a:t>
                      </a:r>
                      <a:r>
                        <a:rPr lang="en-US" sz="1300" dirty="0" err="1" smtClean="0"/>
                        <a:t>Aprendizaje</a:t>
                      </a:r>
                      <a:endParaRPr lang="en-US" sz="1300" dirty="0" smtClean="0"/>
                    </a:p>
                  </a:txBody>
                  <a:tcPr/>
                </a:tc>
                <a:tc>
                  <a:txBody>
                    <a:bodyPr/>
                    <a:lstStyle/>
                    <a:p>
                      <a:pPr algn="ctr"/>
                      <a:r>
                        <a:rPr lang="en-US" sz="1300" dirty="0" err="1" smtClean="0"/>
                        <a:t>Recursos</a:t>
                      </a:r>
                      <a:endParaRPr lang="en-US" sz="1300" dirty="0" smtClean="0"/>
                    </a:p>
                    <a:p>
                      <a:pPr algn="ctr"/>
                      <a:r>
                        <a:rPr lang="en-US" sz="1300" dirty="0" smtClean="0"/>
                        <a:t>(</a:t>
                      </a:r>
                      <a:r>
                        <a:rPr lang="en-US" sz="1300" dirty="0" smtClean="0"/>
                        <a:t>personas </a:t>
                      </a:r>
                      <a:r>
                        <a:rPr lang="en-US" sz="1300" dirty="0" smtClean="0"/>
                        <a:t>&amp; </a:t>
                      </a:r>
                      <a:r>
                        <a:rPr lang="en-US" sz="1300" dirty="0" err="1" smtClean="0"/>
                        <a:t>materiales</a:t>
                      </a:r>
                      <a:r>
                        <a:rPr lang="en-US" sz="1300" dirty="0" smtClean="0"/>
                        <a:t>)</a:t>
                      </a:r>
                      <a:endParaRPr lang="en-US" sz="13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err="1" smtClean="0"/>
                        <a:t>Prioridad</a:t>
                      </a:r>
                      <a:r>
                        <a:rPr lang="en-US" sz="1300" dirty="0" smtClean="0"/>
                        <a:t> (B, </a:t>
                      </a:r>
                      <a:r>
                        <a:rPr lang="en-US" sz="1300" dirty="0" smtClean="0"/>
                        <a:t>M, </a:t>
                      </a:r>
                      <a:r>
                        <a:rPr lang="en-US" sz="1300" dirty="0" smtClean="0"/>
                        <a:t>A)</a:t>
                      </a:r>
                      <a:endParaRPr lang="en-US" sz="1300" dirty="0" smtClean="0"/>
                    </a:p>
                    <a:p>
                      <a:pPr algn="ctr"/>
                      <a:endParaRPr lang="en-US" sz="1300" dirty="0"/>
                    </a:p>
                  </a:txBody>
                  <a:tcPr/>
                </a:tc>
                <a:tc>
                  <a:txBody>
                    <a:bodyPr/>
                    <a:lstStyle/>
                    <a:p>
                      <a:pPr algn="ctr"/>
                      <a:r>
                        <a:rPr lang="en-US" sz="1300" dirty="0" err="1" smtClean="0"/>
                        <a:t>Tiempos</a:t>
                      </a:r>
                      <a:r>
                        <a:rPr lang="en-US" sz="1300" dirty="0" smtClean="0"/>
                        <a:t> </a:t>
                      </a:r>
                      <a:endParaRPr lang="en-US" sz="1300" dirty="0"/>
                    </a:p>
                  </a:txBody>
                  <a:tcPr/>
                </a:tc>
                <a:tc>
                  <a:txBody>
                    <a:bodyPr/>
                    <a:lstStyle/>
                    <a:p>
                      <a:pPr algn="ctr"/>
                      <a:r>
                        <a:rPr lang="en-US" sz="1300" dirty="0" err="1" smtClean="0"/>
                        <a:t>Resultados</a:t>
                      </a:r>
                      <a:r>
                        <a:rPr lang="en-US" sz="1300" dirty="0" smtClean="0"/>
                        <a:t> </a:t>
                      </a:r>
                      <a:r>
                        <a:rPr lang="en-US" sz="1300" dirty="0" smtClean="0"/>
                        <a:t>&amp; </a:t>
                      </a:r>
                      <a:r>
                        <a:rPr lang="en-US" sz="1300" dirty="0" err="1" smtClean="0"/>
                        <a:t>comentarios</a:t>
                      </a:r>
                      <a:r>
                        <a:rPr lang="en-US" sz="1300" baseline="0" dirty="0" smtClean="0"/>
                        <a:t> de </a:t>
                      </a:r>
                      <a:r>
                        <a:rPr lang="en-US" sz="1300" baseline="0" dirty="0" err="1" smtClean="0"/>
                        <a:t>revisión</a:t>
                      </a:r>
                      <a:endParaRPr lang="en-US" sz="1300" dirty="0"/>
                    </a:p>
                  </a:txBody>
                  <a:tcPr/>
                </a:tc>
              </a:tr>
              <a:tr h="624386">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r>
              <a:tr h="624386">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934352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smtClean="0"/>
              <a:t>Actividad: Estrategia de aprendizaje </a:t>
            </a:r>
            <a:r>
              <a:rPr lang="en-GB" noProof="0" smtClean="0"/>
              <a:t>I</a:t>
            </a:r>
            <a:endParaRPr lang="en-GB" noProof="0" dirty="0"/>
          </a:p>
        </p:txBody>
      </p:sp>
      <p:sp>
        <p:nvSpPr>
          <p:cNvPr id="3" name="Content Placeholder 2"/>
          <p:cNvSpPr>
            <a:spLocks noGrp="1"/>
          </p:cNvSpPr>
          <p:nvPr>
            <p:ph idx="1"/>
          </p:nvPr>
        </p:nvSpPr>
        <p:spPr/>
        <p:txBody>
          <a:bodyPr>
            <a:noAutofit/>
          </a:bodyPr>
          <a:lstStyle/>
          <a:p>
            <a:pPr>
              <a:spcBef>
                <a:spcPts val="600"/>
              </a:spcBef>
            </a:pPr>
            <a:r>
              <a:rPr lang="es-ES" sz="2800" dirty="0" smtClean="0"/>
              <a:t>Divida el grupo por área, agencia, sector o grupo lógico</a:t>
            </a:r>
          </a:p>
          <a:p>
            <a:pPr>
              <a:spcBef>
                <a:spcPts val="600"/>
              </a:spcBef>
            </a:pPr>
            <a:r>
              <a:rPr lang="es-ES" sz="2800" dirty="0" smtClean="0"/>
              <a:t>Intente completar las columnas 1 &amp; 2</a:t>
            </a:r>
          </a:p>
          <a:p>
            <a:pPr>
              <a:spcBef>
                <a:spcPts val="600"/>
              </a:spcBef>
            </a:pPr>
            <a:r>
              <a:rPr lang="es-ES" sz="2800" noProof="0" dirty="0" smtClean="0"/>
              <a:t>Sin dar información de identificación:</a:t>
            </a:r>
          </a:p>
          <a:p>
            <a:pPr lvl="1">
              <a:spcBef>
                <a:spcPts val="600"/>
              </a:spcBef>
            </a:pPr>
            <a:r>
              <a:rPr lang="es-ES" sz="2600" noProof="0" dirty="0" smtClean="0"/>
              <a:t>Identifique las competencias que sus equipos carecen</a:t>
            </a:r>
            <a:r>
              <a:rPr lang="es-ES" sz="2600" dirty="0" smtClean="0"/>
              <a:t>  [NECESIDAD]</a:t>
            </a:r>
          </a:p>
          <a:p>
            <a:pPr lvl="1">
              <a:spcBef>
                <a:spcPts val="600"/>
              </a:spcBef>
            </a:pPr>
            <a:r>
              <a:rPr lang="es-ES" sz="2600" noProof="0" dirty="0" smtClean="0"/>
              <a:t>¿Quién </a:t>
            </a:r>
            <a:r>
              <a:rPr lang="es-ES" sz="2600" dirty="0" smtClean="0"/>
              <a:t>necesita apoyo en este tema?</a:t>
            </a:r>
            <a:endParaRPr lang="es-ES" sz="2600" dirty="0" smtClean="0"/>
          </a:p>
          <a:p>
            <a:pPr marL="457200" lvl="1">
              <a:spcBef>
                <a:spcPts val="600"/>
              </a:spcBef>
              <a:buFont typeface="Wingdings" pitchFamily="2" charset="2"/>
              <a:buChar char=""/>
            </a:pPr>
            <a:r>
              <a:rPr lang="en-GB" sz="2800" b="1" dirty="0" err="1" smtClean="0"/>
              <a:t>Tiene</a:t>
            </a:r>
            <a:r>
              <a:rPr lang="en-GB" sz="2800" b="1" dirty="0" smtClean="0"/>
              <a:t> 10 min.</a:t>
            </a:r>
            <a:endParaRPr lang="en-GB" sz="2800" b="1" dirty="0"/>
          </a:p>
        </p:txBody>
      </p:sp>
    </p:spTree>
    <p:extLst>
      <p:ext uri="{BB962C8B-B14F-4D97-AF65-F5344CB8AC3E}">
        <p14:creationId xmlns:p14="http://schemas.microsoft.com/office/powerpoint/2010/main" val="2085899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687" y="4184108"/>
            <a:ext cx="7580376" cy="1685365"/>
          </a:xfrm>
        </p:spPr>
        <p:txBody>
          <a:bodyPr/>
          <a:lstStyle/>
          <a:p>
            <a:r>
              <a:rPr lang="es-ES" dirty="0" smtClean="0"/>
              <a:t>Establecer objetivos del aprendizaje</a:t>
            </a:r>
            <a:endParaRPr lang="es-ES" dirty="0"/>
          </a:p>
        </p:txBody>
      </p:sp>
      <p:pic>
        <p:nvPicPr>
          <p:cNvPr id="5" name="Picture Placeholder 4" descr="Yemen. SC 2012. Ala'a Al-Eryani.jpg"/>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286" r="286"/>
          <a:stretch>
            <a:fillRect/>
          </a:stretch>
        </p:blipFill>
        <p:spPr>
          <a:xfrm>
            <a:off x="1969206" y="326570"/>
            <a:ext cx="5008034" cy="3338689"/>
          </a:xfrm>
        </p:spPr>
      </p:pic>
      <p:sp>
        <p:nvSpPr>
          <p:cNvPr id="6" name="TextBox 5"/>
          <p:cNvSpPr txBox="1"/>
          <p:nvPr/>
        </p:nvSpPr>
        <p:spPr>
          <a:xfrm>
            <a:off x="3399015" y="3253445"/>
            <a:ext cx="3578225" cy="584776"/>
          </a:xfrm>
          <a:prstGeom prst="rect">
            <a:avLst/>
          </a:prstGeom>
          <a:noFill/>
        </p:spPr>
        <p:txBody>
          <a:bodyPr wrap="square" rtlCol="0">
            <a:spAutoFit/>
          </a:bodyPr>
          <a:lstStyle/>
          <a:p>
            <a:pPr algn="r"/>
            <a:r>
              <a:rPr lang="en-US" sz="1600" dirty="0" smtClean="0">
                <a:solidFill>
                  <a:srgbClr val="FFFFFF"/>
                </a:solidFill>
              </a:rPr>
              <a:t>Yemen </a:t>
            </a:r>
            <a:r>
              <a:rPr lang="en-US" sz="1600" dirty="0">
                <a:solidFill>
                  <a:srgbClr val="FFFFFF"/>
                </a:solidFill>
              </a:rPr>
              <a:t>2012/ </a:t>
            </a:r>
            <a:r>
              <a:rPr lang="en-US" sz="1600" dirty="0" err="1">
                <a:solidFill>
                  <a:srgbClr val="FFFFFF"/>
                </a:solidFill>
              </a:rPr>
              <a:t>Ala'a</a:t>
            </a:r>
            <a:r>
              <a:rPr lang="en-US" sz="1600" dirty="0">
                <a:solidFill>
                  <a:srgbClr val="FFFFFF"/>
                </a:solidFill>
              </a:rPr>
              <a:t> Al-</a:t>
            </a:r>
            <a:r>
              <a:rPr lang="en-US" sz="1600" dirty="0" err="1">
                <a:solidFill>
                  <a:srgbClr val="FFFFFF"/>
                </a:solidFill>
              </a:rPr>
              <a:t>Eryani</a:t>
            </a:r>
            <a:r>
              <a:rPr lang="en-US" sz="1600" dirty="0">
                <a:solidFill>
                  <a:srgbClr val="FFFFFF"/>
                </a:solidFill>
              </a:rPr>
              <a:t> for SC</a:t>
            </a:r>
          </a:p>
          <a:p>
            <a:pPr algn="r"/>
            <a:endParaRPr lang="en-US" sz="1600" dirty="0">
              <a:solidFill>
                <a:srgbClr val="FFFFFF"/>
              </a:solidFill>
            </a:endParaRPr>
          </a:p>
        </p:txBody>
      </p:sp>
    </p:spTree>
    <p:extLst>
      <p:ext uri="{BB962C8B-B14F-4D97-AF65-F5344CB8AC3E}">
        <p14:creationId xmlns:p14="http://schemas.microsoft.com/office/powerpoint/2010/main" val="956009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smtClean="0"/>
              <a:t>Comportamiento deseado = objetivo</a:t>
            </a:r>
            <a:endParaRPr lang="es-ES" noProof="0" dirty="0"/>
          </a:p>
        </p:txBody>
      </p:sp>
      <p:sp>
        <p:nvSpPr>
          <p:cNvPr id="3" name="Content Placeholder 2"/>
          <p:cNvSpPr>
            <a:spLocks noGrp="1"/>
          </p:cNvSpPr>
          <p:nvPr>
            <p:ph idx="1"/>
          </p:nvPr>
        </p:nvSpPr>
        <p:spPr>
          <a:xfrm>
            <a:off x="746623" y="1438078"/>
            <a:ext cx="7649168" cy="4291013"/>
          </a:xfrm>
        </p:spPr>
        <p:txBody>
          <a:bodyPr>
            <a:normAutofit/>
          </a:bodyPr>
          <a:lstStyle/>
          <a:p>
            <a:r>
              <a:rPr lang="es-ES" dirty="0" smtClean="0"/>
              <a:t>El desarrollo del personal brinda la oportunidad de generar un cambio de comportamiento</a:t>
            </a:r>
          </a:p>
          <a:p>
            <a:r>
              <a:rPr lang="es-ES" dirty="0" smtClean="0"/>
              <a:t>Los objetivos tienen que ver con llegar del punto A al punto B - activo</a:t>
            </a:r>
            <a:endParaRPr lang="es-ES" noProof="0" dirty="0" smtClean="0"/>
          </a:p>
          <a:p>
            <a:r>
              <a:rPr lang="es-ES" noProof="0" dirty="0" smtClean="0"/>
              <a:t>Los objetivos se componen de:</a:t>
            </a:r>
            <a:endParaRPr lang="es-ES" noProof="0" dirty="0" smtClean="0"/>
          </a:p>
        </p:txBody>
      </p:sp>
      <p:sp>
        <p:nvSpPr>
          <p:cNvPr id="4" name="TextBox 3"/>
          <p:cNvSpPr txBox="1"/>
          <p:nvPr/>
        </p:nvSpPr>
        <p:spPr>
          <a:xfrm>
            <a:off x="878774" y="4394176"/>
            <a:ext cx="1448790" cy="461665"/>
          </a:xfrm>
          <a:prstGeom prst="rect">
            <a:avLst/>
          </a:prstGeom>
          <a:noFill/>
        </p:spPr>
        <p:txBody>
          <a:bodyPr wrap="square" rtlCol="0" anchor="ctr">
            <a:spAutoFit/>
          </a:bodyPr>
          <a:lstStyle/>
          <a:p>
            <a:pPr algn="ctr"/>
            <a:r>
              <a:rPr lang="en-US" sz="2400" dirty="0" smtClean="0"/>
              <a:t>Persona</a:t>
            </a:r>
            <a:endParaRPr lang="en-US" sz="2400" dirty="0"/>
          </a:p>
        </p:txBody>
      </p:sp>
      <p:sp>
        <p:nvSpPr>
          <p:cNvPr id="5" name="TextBox 4"/>
          <p:cNvSpPr txBox="1"/>
          <p:nvPr/>
        </p:nvSpPr>
        <p:spPr>
          <a:xfrm>
            <a:off x="2496065" y="4083501"/>
            <a:ext cx="1836045" cy="1107996"/>
          </a:xfrm>
          <a:prstGeom prst="rect">
            <a:avLst/>
          </a:prstGeom>
          <a:noFill/>
        </p:spPr>
        <p:txBody>
          <a:bodyPr wrap="square" rtlCol="0" anchor="ctr">
            <a:spAutoFit/>
          </a:bodyPr>
          <a:lstStyle/>
          <a:p>
            <a:pPr algn="ctr"/>
            <a:r>
              <a:rPr lang="es-ES" sz="2200" smtClean="0"/>
              <a:t>Actividad de aprendizaje</a:t>
            </a:r>
            <a:endParaRPr lang="es-ES" sz="2200" dirty="0"/>
          </a:p>
        </p:txBody>
      </p:sp>
      <p:sp>
        <p:nvSpPr>
          <p:cNvPr id="6" name="TextBox 5"/>
          <p:cNvSpPr txBox="1"/>
          <p:nvPr/>
        </p:nvSpPr>
        <p:spPr>
          <a:xfrm>
            <a:off x="4429497" y="4128278"/>
            <a:ext cx="1769702" cy="1015663"/>
          </a:xfrm>
          <a:prstGeom prst="rect">
            <a:avLst/>
          </a:prstGeom>
          <a:noFill/>
        </p:spPr>
        <p:txBody>
          <a:bodyPr wrap="square" rtlCol="0" anchor="ctr">
            <a:spAutoFit/>
          </a:bodyPr>
          <a:lstStyle/>
          <a:p>
            <a:pPr algn="ctr"/>
            <a:r>
              <a:rPr lang="es-ES" sz="2000" dirty="0" smtClean="0"/>
              <a:t>Comportamiento (necesidad)</a:t>
            </a:r>
            <a:endParaRPr lang="es-ES" sz="2000" dirty="0"/>
          </a:p>
        </p:txBody>
      </p:sp>
      <p:sp>
        <p:nvSpPr>
          <p:cNvPr id="7" name="TextBox 6"/>
          <p:cNvSpPr txBox="1"/>
          <p:nvPr/>
        </p:nvSpPr>
        <p:spPr>
          <a:xfrm>
            <a:off x="6366390" y="4283555"/>
            <a:ext cx="1977156" cy="707886"/>
          </a:xfrm>
          <a:prstGeom prst="rect">
            <a:avLst/>
          </a:prstGeom>
          <a:noFill/>
        </p:spPr>
        <p:txBody>
          <a:bodyPr wrap="square" rtlCol="0" anchor="ctr">
            <a:spAutoFit/>
          </a:bodyPr>
          <a:lstStyle/>
          <a:p>
            <a:pPr algn="ctr"/>
            <a:r>
              <a:rPr lang="es-ES" sz="2000" dirty="0" smtClean="0"/>
              <a:t>Habilidad o conocimiento</a:t>
            </a:r>
            <a:endParaRPr lang="es-ES" sz="2000" dirty="0"/>
          </a:p>
        </p:txBody>
      </p:sp>
      <p:sp>
        <p:nvSpPr>
          <p:cNvPr id="8" name="Plus 7"/>
          <p:cNvSpPr/>
          <p:nvPr/>
        </p:nvSpPr>
        <p:spPr>
          <a:xfrm>
            <a:off x="2243667" y="4445000"/>
            <a:ext cx="437445" cy="352778"/>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lus 8"/>
          <p:cNvSpPr/>
          <p:nvPr/>
        </p:nvSpPr>
        <p:spPr>
          <a:xfrm>
            <a:off x="4113387" y="4445000"/>
            <a:ext cx="437445" cy="352778"/>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lus 9"/>
          <p:cNvSpPr/>
          <p:nvPr/>
        </p:nvSpPr>
        <p:spPr>
          <a:xfrm>
            <a:off x="6155263" y="4421011"/>
            <a:ext cx="437445" cy="352778"/>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779463" y="4037168"/>
            <a:ext cx="7583488" cy="1240389"/>
          </a:xfrm>
          <a:prstGeom prst="roundRect">
            <a:avLst/>
          </a:prstGeom>
          <a:noFill/>
          <a:ln w="38100" cmpd="sng">
            <a:solidFill>
              <a:srgbClr val="51A6C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9584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s-ES" sz="3200" dirty="0" smtClean="0">
                <a:effectLst/>
              </a:rPr>
              <a:t>Divídase en los grupos de Estrategia nuevamente</a:t>
            </a:r>
          </a:p>
          <a:p>
            <a:pPr lvl="0"/>
            <a:r>
              <a:rPr lang="es-ES" sz="3200" dirty="0" smtClean="0">
                <a:effectLst/>
              </a:rPr>
              <a:t>Añada dos a tres objetivos a la estrategia de aprendizaje que empezaron anteriormente</a:t>
            </a:r>
          </a:p>
          <a:p>
            <a:r>
              <a:rPr lang="es-ES" sz="3200" dirty="0" smtClean="0"/>
              <a:t>15 min.</a:t>
            </a:r>
            <a:endParaRPr lang="es-ES" sz="3200" dirty="0" smtClean="0"/>
          </a:p>
        </p:txBody>
      </p:sp>
      <p:sp>
        <p:nvSpPr>
          <p:cNvPr id="5" name="Title 1"/>
          <p:cNvSpPr txBox="1">
            <a:spLocks/>
          </p:cNvSpPr>
          <p:nvPr/>
        </p:nvSpPr>
        <p:spPr>
          <a:xfrm>
            <a:off x="931863" y="242047"/>
            <a:ext cx="7583488" cy="1143000"/>
          </a:xfrm>
          <a:prstGeom prst="rect">
            <a:avLst/>
          </a:prstGeom>
        </p:spPr>
        <p:txBody>
          <a:bodyPr vert="horz" lIns="91440" tIns="45720" rIns="91440" bIns="45720" rtlCol="0" anchor="ctr">
            <a:noAutofit/>
          </a:bodyPr>
          <a:lstStyle>
            <a:lvl1pPr algn="ctr" defTabSz="914400" rtl="0" eaLnBrk="1" latinLnBrk="0" hangingPunct="1">
              <a:lnSpc>
                <a:spcPct val="95000"/>
              </a:lnSpc>
              <a:spcBef>
                <a:spcPct val="0"/>
              </a:spcBef>
              <a:buNone/>
              <a:defRPr sz="48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s-ES" smtClean="0"/>
              <a:t>Actividad: </a:t>
            </a:r>
            <a:r>
              <a:rPr lang="es-ES" smtClean="0"/>
              <a:t>Estrategia de aprendizaje II</a:t>
            </a:r>
            <a:endParaRPr lang="es-ES"/>
          </a:p>
        </p:txBody>
      </p:sp>
    </p:spTree>
    <p:extLst>
      <p:ext uri="{BB962C8B-B14F-4D97-AF65-F5344CB8AC3E}">
        <p14:creationId xmlns:p14="http://schemas.microsoft.com/office/powerpoint/2010/main" val="364309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Yemen. SC 2012. 2.jpg"/>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286" r="286"/>
          <a:stretch>
            <a:fillRect/>
          </a:stretch>
        </p:blipFill>
        <p:spPr/>
      </p:pic>
      <p:sp>
        <p:nvSpPr>
          <p:cNvPr id="8" name="TextBox 7"/>
          <p:cNvSpPr txBox="1"/>
          <p:nvPr/>
        </p:nvSpPr>
        <p:spPr>
          <a:xfrm>
            <a:off x="2327275" y="2477761"/>
            <a:ext cx="4302125" cy="584776"/>
          </a:xfrm>
          <a:prstGeom prst="rect">
            <a:avLst/>
          </a:prstGeom>
          <a:noFill/>
        </p:spPr>
        <p:txBody>
          <a:bodyPr wrap="square" rtlCol="0">
            <a:spAutoFit/>
          </a:bodyPr>
          <a:lstStyle/>
          <a:p>
            <a:pPr algn="r"/>
            <a:r>
              <a:rPr lang="en-US" sz="1600" dirty="0" smtClean="0">
                <a:solidFill>
                  <a:srgbClr val="FFFFFF"/>
                </a:solidFill>
              </a:rPr>
              <a:t>Yemen/ </a:t>
            </a:r>
          </a:p>
          <a:p>
            <a:pPr algn="r"/>
            <a:r>
              <a:rPr lang="en-US" sz="1600" dirty="0" smtClean="0">
                <a:solidFill>
                  <a:srgbClr val="FFFFFF"/>
                </a:solidFill>
              </a:rPr>
              <a:t>SC /2012</a:t>
            </a:r>
            <a:endParaRPr lang="en-US" sz="1600" dirty="0">
              <a:solidFill>
                <a:srgbClr val="FFFFFF"/>
              </a:solidFill>
            </a:endParaRPr>
          </a:p>
        </p:txBody>
      </p:sp>
      <p:sp>
        <p:nvSpPr>
          <p:cNvPr id="2" name="Title 1"/>
          <p:cNvSpPr>
            <a:spLocks noGrp="1"/>
          </p:cNvSpPr>
          <p:nvPr>
            <p:ph type="title"/>
          </p:nvPr>
        </p:nvSpPr>
        <p:spPr>
          <a:xfrm>
            <a:off x="781812" y="3901888"/>
            <a:ext cx="7580376" cy="1685365"/>
          </a:xfrm>
        </p:spPr>
        <p:txBody>
          <a:bodyPr/>
          <a:lstStyle/>
          <a:p>
            <a:r>
              <a:rPr lang="es-ES" sz="4400" dirty="0" smtClean="0"/>
              <a:t>Planifique cómo cubrir las necesidades de aprendizaje</a:t>
            </a:r>
            <a:endParaRPr lang="es-ES" sz="4400" dirty="0"/>
          </a:p>
        </p:txBody>
      </p:sp>
    </p:spTree>
    <p:extLst>
      <p:ext uri="{BB962C8B-B14F-4D97-AF65-F5344CB8AC3E}">
        <p14:creationId xmlns:p14="http://schemas.microsoft.com/office/powerpoint/2010/main" val="1554150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Métodos de aprendizaje</a:t>
            </a:r>
            <a:endParaRPr lang="es-ES"/>
          </a:p>
        </p:txBody>
      </p:sp>
      <p:sp>
        <p:nvSpPr>
          <p:cNvPr id="7" name="Hexagon 6"/>
          <p:cNvSpPr/>
          <p:nvPr/>
        </p:nvSpPr>
        <p:spPr>
          <a:xfrm>
            <a:off x="257175" y="1397000"/>
            <a:ext cx="3013075" cy="3000375"/>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Hexagon 8"/>
          <p:cNvSpPr/>
          <p:nvPr/>
        </p:nvSpPr>
        <p:spPr>
          <a:xfrm>
            <a:off x="2795587" y="2686050"/>
            <a:ext cx="3013075" cy="3000375"/>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Hexagon 9"/>
          <p:cNvSpPr/>
          <p:nvPr/>
        </p:nvSpPr>
        <p:spPr>
          <a:xfrm>
            <a:off x="5349876" y="1397000"/>
            <a:ext cx="3013075" cy="3000375"/>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79463" y="1397000"/>
            <a:ext cx="2016124" cy="2970044"/>
          </a:xfrm>
          <a:prstGeom prst="rect">
            <a:avLst/>
          </a:prstGeom>
          <a:noFill/>
        </p:spPr>
        <p:txBody>
          <a:bodyPr wrap="square" rtlCol="0">
            <a:spAutoFit/>
          </a:bodyPr>
          <a:lstStyle/>
          <a:p>
            <a:pPr algn="ctr"/>
            <a:r>
              <a:rPr lang="es-ES" sz="2000" b="1" u="sng" smtClean="0">
                <a:solidFill>
                  <a:schemeClr val="bg1"/>
                </a:solidFill>
              </a:rPr>
              <a:t>Educadores</a:t>
            </a:r>
          </a:p>
          <a:p>
            <a:pPr marL="285750" indent="-285750">
              <a:buFont typeface="Arial"/>
              <a:buChar char="•"/>
            </a:pPr>
            <a:endParaRPr lang="es-ES" sz="500" smtClean="0">
              <a:solidFill>
                <a:schemeClr val="bg1"/>
              </a:solidFill>
            </a:endParaRPr>
          </a:p>
          <a:p>
            <a:pPr marL="285750" indent="-285750">
              <a:buFont typeface="Arial"/>
              <a:buChar char="•"/>
            </a:pPr>
            <a:r>
              <a:rPr lang="es-ES" smtClean="0">
                <a:solidFill>
                  <a:schemeClr val="bg1"/>
                </a:solidFill>
              </a:rPr>
              <a:t>Instituciones académicas</a:t>
            </a:r>
            <a:endParaRPr lang="es-ES" smtClean="0">
              <a:solidFill>
                <a:schemeClr val="bg1"/>
              </a:solidFill>
            </a:endParaRPr>
          </a:p>
          <a:p>
            <a:pPr marL="285750" indent="-285750">
              <a:buFont typeface="Arial"/>
              <a:buChar char="•"/>
            </a:pPr>
            <a:r>
              <a:rPr lang="es-ES" smtClean="0">
                <a:solidFill>
                  <a:schemeClr val="bg1"/>
                </a:solidFill>
              </a:rPr>
              <a:t>Seminarios</a:t>
            </a:r>
          </a:p>
          <a:p>
            <a:pPr marL="285750" indent="-285750">
              <a:buFont typeface="Arial"/>
              <a:buChar char="•"/>
            </a:pPr>
            <a:r>
              <a:rPr lang="es-ES" smtClean="0">
                <a:solidFill>
                  <a:schemeClr val="bg1"/>
                </a:solidFill>
              </a:rPr>
              <a:t>Talleres</a:t>
            </a:r>
            <a:endParaRPr lang="es-ES" smtClean="0">
              <a:solidFill>
                <a:schemeClr val="bg1"/>
              </a:solidFill>
            </a:endParaRPr>
          </a:p>
          <a:p>
            <a:pPr marL="285750" indent="-285750">
              <a:buFont typeface="Arial"/>
              <a:buChar char="•"/>
            </a:pPr>
            <a:r>
              <a:rPr lang="es-ES" smtClean="0">
                <a:solidFill>
                  <a:schemeClr val="bg1"/>
                </a:solidFill>
              </a:rPr>
              <a:t>Libros</a:t>
            </a:r>
            <a:endParaRPr lang="es-ES" smtClean="0">
              <a:solidFill>
                <a:schemeClr val="bg1"/>
              </a:solidFill>
            </a:endParaRPr>
          </a:p>
          <a:p>
            <a:pPr marL="285750" indent="-285750">
              <a:buFont typeface="Arial"/>
              <a:buChar char="•"/>
            </a:pPr>
            <a:r>
              <a:rPr lang="es-ES" smtClean="0">
                <a:solidFill>
                  <a:schemeClr val="bg1"/>
                </a:solidFill>
              </a:rPr>
              <a:t>Reportes de programas o socios, evaluaciones</a:t>
            </a:r>
            <a:endParaRPr lang="es-ES">
              <a:solidFill>
                <a:schemeClr val="bg1"/>
              </a:solidFill>
            </a:endParaRPr>
          </a:p>
        </p:txBody>
      </p:sp>
      <p:sp>
        <p:nvSpPr>
          <p:cNvPr id="12" name="TextBox 11"/>
          <p:cNvSpPr txBox="1"/>
          <p:nvPr/>
        </p:nvSpPr>
        <p:spPr>
          <a:xfrm>
            <a:off x="3333752" y="2689225"/>
            <a:ext cx="2016124" cy="2939266"/>
          </a:xfrm>
          <a:prstGeom prst="rect">
            <a:avLst/>
          </a:prstGeom>
          <a:noFill/>
        </p:spPr>
        <p:txBody>
          <a:bodyPr wrap="square" rtlCol="0">
            <a:spAutoFit/>
          </a:bodyPr>
          <a:lstStyle/>
          <a:p>
            <a:pPr algn="ctr"/>
            <a:r>
              <a:rPr lang="es-ES" sz="2000" b="1" u="sng" smtClean="0">
                <a:solidFill>
                  <a:schemeClr val="bg1"/>
                </a:solidFill>
              </a:rPr>
              <a:t>Experiencia</a:t>
            </a:r>
          </a:p>
          <a:p>
            <a:pPr marL="285750" indent="-285750">
              <a:buFont typeface="Arial"/>
              <a:buChar char="•"/>
            </a:pPr>
            <a:r>
              <a:rPr lang="es-ES" sz="1500" smtClean="0">
                <a:solidFill>
                  <a:schemeClr val="bg1"/>
                </a:solidFill>
              </a:rPr>
              <a:t>Desafíos vividos en la </a:t>
            </a:r>
            <a:r>
              <a:rPr lang="es-ES" sz="1500" smtClean="0">
                <a:solidFill>
                  <a:schemeClr val="bg1"/>
                </a:solidFill>
              </a:rPr>
              <a:t>organizacion</a:t>
            </a:r>
            <a:endParaRPr lang="es-ES" sz="1500" smtClean="0">
              <a:solidFill>
                <a:schemeClr val="bg1"/>
              </a:solidFill>
            </a:endParaRPr>
          </a:p>
          <a:p>
            <a:pPr marL="285750" indent="-285750">
              <a:buFont typeface="Arial"/>
              <a:buChar char="•"/>
            </a:pPr>
            <a:r>
              <a:rPr lang="es-ES" sz="1500" smtClean="0">
                <a:solidFill>
                  <a:schemeClr val="bg1"/>
                </a:solidFill>
              </a:rPr>
              <a:t>Intentar cosas nuevas</a:t>
            </a:r>
            <a:r>
              <a:rPr lang="es-ES" sz="1500" smtClean="0">
                <a:solidFill>
                  <a:schemeClr val="bg1"/>
                </a:solidFill>
              </a:rPr>
              <a:t> </a:t>
            </a:r>
          </a:p>
          <a:p>
            <a:pPr marL="285750" indent="-285750">
              <a:buFont typeface="Arial"/>
              <a:buChar char="•"/>
            </a:pPr>
            <a:r>
              <a:rPr lang="es-ES" sz="1500" smtClean="0">
                <a:solidFill>
                  <a:schemeClr val="bg1"/>
                </a:solidFill>
              </a:rPr>
              <a:t>Cometer errores</a:t>
            </a:r>
            <a:endParaRPr lang="es-ES" sz="1500" smtClean="0">
              <a:solidFill>
                <a:schemeClr val="bg1"/>
              </a:solidFill>
            </a:endParaRPr>
          </a:p>
          <a:p>
            <a:pPr marL="285750" indent="-285750">
              <a:buFont typeface="Arial"/>
              <a:buChar char="•"/>
            </a:pPr>
            <a:r>
              <a:rPr lang="es-ES" sz="1500" smtClean="0">
                <a:solidFill>
                  <a:schemeClr val="bg1"/>
                </a:solidFill>
              </a:rPr>
              <a:t>Errores de otros</a:t>
            </a:r>
          </a:p>
          <a:p>
            <a:pPr marL="285750" indent="-285750">
              <a:buFont typeface="Arial"/>
              <a:buChar char="•"/>
            </a:pPr>
            <a:r>
              <a:rPr lang="es-ES" sz="1500" smtClean="0">
                <a:solidFill>
                  <a:schemeClr val="bg1"/>
                </a:solidFill>
              </a:rPr>
              <a:t>Observación de cerca</a:t>
            </a:r>
            <a:endParaRPr lang="es-ES" sz="1500" smtClean="0">
              <a:solidFill>
                <a:schemeClr val="bg1"/>
              </a:solidFill>
            </a:endParaRPr>
          </a:p>
          <a:p>
            <a:pPr marL="285750" indent="-285750">
              <a:buFont typeface="Arial"/>
              <a:buChar char="•"/>
            </a:pPr>
            <a:r>
              <a:rPr lang="es-ES" sz="1500" smtClean="0">
                <a:solidFill>
                  <a:schemeClr val="bg1"/>
                </a:solidFill>
              </a:rPr>
              <a:t>Rotación de trabajo</a:t>
            </a:r>
            <a:endParaRPr lang="es-ES" sz="1500">
              <a:solidFill>
                <a:schemeClr val="bg1"/>
              </a:solidFill>
            </a:endParaRPr>
          </a:p>
        </p:txBody>
      </p:sp>
      <p:sp>
        <p:nvSpPr>
          <p:cNvPr id="13" name="TextBox 12"/>
          <p:cNvSpPr txBox="1"/>
          <p:nvPr/>
        </p:nvSpPr>
        <p:spPr>
          <a:xfrm>
            <a:off x="5808662" y="1984375"/>
            <a:ext cx="2016124" cy="2108269"/>
          </a:xfrm>
          <a:prstGeom prst="rect">
            <a:avLst/>
          </a:prstGeom>
          <a:noFill/>
        </p:spPr>
        <p:txBody>
          <a:bodyPr wrap="square" rtlCol="0">
            <a:spAutoFit/>
          </a:bodyPr>
          <a:lstStyle/>
          <a:p>
            <a:pPr algn="ctr"/>
            <a:r>
              <a:rPr lang="es-ES" b="1" u="sng" dirty="0" smtClean="0">
                <a:solidFill>
                  <a:schemeClr val="bg1"/>
                </a:solidFill>
              </a:rPr>
              <a:t>Exponentes</a:t>
            </a:r>
          </a:p>
          <a:p>
            <a:pPr marL="285750" indent="-285750">
              <a:buFont typeface="Arial"/>
              <a:buChar char="•"/>
            </a:pPr>
            <a:endParaRPr lang="es-ES" sz="500" dirty="0" smtClean="0">
              <a:solidFill>
                <a:schemeClr val="bg1"/>
              </a:solidFill>
            </a:endParaRPr>
          </a:p>
          <a:p>
            <a:pPr marL="285750" indent="-285750">
              <a:buFont typeface="Arial"/>
              <a:buChar char="•"/>
            </a:pPr>
            <a:r>
              <a:rPr lang="es-ES" dirty="0" smtClean="0">
                <a:solidFill>
                  <a:schemeClr val="bg1"/>
                </a:solidFill>
              </a:rPr>
              <a:t>Coaching</a:t>
            </a:r>
          </a:p>
          <a:p>
            <a:pPr marL="285750" indent="-285750">
              <a:buFont typeface="Arial"/>
              <a:buChar char="•"/>
            </a:pPr>
            <a:r>
              <a:rPr lang="es-ES" dirty="0" smtClean="0">
                <a:solidFill>
                  <a:schemeClr val="bg1"/>
                </a:solidFill>
              </a:rPr>
              <a:t>Mentoría</a:t>
            </a:r>
          </a:p>
          <a:p>
            <a:pPr marL="285750" indent="-285750">
              <a:buFont typeface="Arial"/>
              <a:buChar char="•"/>
            </a:pPr>
            <a:r>
              <a:rPr lang="es-ES" dirty="0" smtClean="0">
                <a:solidFill>
                  <a:schemeClr val="bg1"/>
                </a:solidFill>
              </a:rPr>
              <a:t>Unirse a compañeros</a:t>
            </a:r>
            <a:endParaRPr lang="es-ES" dirty="0" smtClean="0">
              <a:solidFill>
                <a:schemeClr val="bg1"/>
              </a:solidFill>
            </a:endParaRPr>
          </a:p>
          <a:p>
            <a:pPr marL="285750" indent="-285750">
              <a:buFont typeface="Arial"/>
              <a:buChar char="•"/>
            </a:pPr>
            <a:r>
              <a:rPr lang="es-ES" dirty="0" smtClean="0">
                <a:solidFill>
                  <a:schemeClr val="bg1"/>
                </a:solidFill>
              </a:rPr>
              <a:t>Colegas </a:t>
            </a:r>
          </a:p>
          <a:p>
            <a:pPr marL="285750" indent="-285750">
              <a:buFont typeface="Arial"/>
              <a:buChar char="•"/>
            </a:pPr>
            <a:r>
              <a:rPr lang="es-ES" dirty="0" smtClean="0">
                <a:solidFill>
                  <a:schemeClr val="bg1"/>
                </a:solidFill>
              </a:rPr>
              <a:t>Amigo</a:t>
            </a:r>
            <a:r>
              <a:rPr lang="es-ES" dirty="0" smtClean="0">
                <a:solidFill>
                  <a:schemeClr val="bg1"/>
                </a:solidFill>
              </a:rPr>
              <a:t>s</a:t>
            </a:r>
            <a:endParaRPr lang="es-ES" dirty="0">
              <a:solidFill>
                <a:schemeClr val="bg1"/>
              </a:solidFill>
            </a:endParaRPr>
          </a:p>
        </p:txBody>
      </p:sp>
    </p:spTree>
    <p:extLst>
      <p:ext uri="{BB962C8B-B14F-4D97-AF65-F5344CB8AC3E}">
        <p14:creationId xmlns:p14="http://schemas.microsoft.com/office/powerpoint/2010/main" val="4113464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smtClean="0"/>
              <a:t>Diseño &amp; </a:t>
            </a:r>
            <a:r>
              <a:rPr lang="es-ES" smtClean="0"/>
              <a:t>entrega</a:t>
            </a:r>
            <a:r>
              <a:rPr lang="es-ES" noProof="0" smtClean="0"/>
              <a:t> del aprendizaje</a:t>
            </a:r>
            <a:endParaRPr lang="es-ES" noProof="0" dirty="0"/>
          </a:p>
        </p:txBody>
      </p:sp>
      <p:sp>
        <p:nvSpPr>
          <p:cNvPr id="3" name="Content Placeholder 2"/>
          <p:cNvSpPr>
            <a:spLocks noGrp="1"/>
          </p:cNvSpPr>
          <p:nvPr>
            <p:ph idx="1"/>
          </p:nvPr>
        </p:nvSpPr>
        <p:spPr/>
        <p:txBody>
          <a:bodyPr numCol="1">
            <a:normAutofit fontScale="77500" lnSpcReduction="20000"/>
          </a:bodyPr>
          <a:lstStyle/>
          <a:p>
            <a:pPr marL="620713" indent="-620713"/>
            <a:r>
              <a:rPr lang="es-ES" sz="3800" noProof="0" dirty="0" smtClean="0"/>
              <a:t>Participantes </a:t>
            </a:r>
          </a:p>
          <a:p>
            <a:pPr marL="620713" indent="-620713"/>
            <a:r>
              <a:rPr lang="es-ES" sz="3800" noProof="0" dirty="0" smtClean="0"/>
              <a:t>Conductores </a:t>
            </a:r>
          </a:p>
          <a:p>
            <a:pPr marL="620713" indent="-620713"/>
            <a:r>
              <a:rPr lang="es-ES" sz="3800" noProof="0" dirty="0" smtClean="0"/>
              <a:t>Objetivo</a:t>
            </a:r>
          </a:p>
          <a:p>
            <a:pPr marL="620713" indent="-620713"/>
            <a:r>
              <a:rPr lang="es-ES" sz="3800" noProof="0" dirty="0" smtClean="0"/>
              <a:t>Contenido</a:t>
            </a:r>
          </a:p>
          <a:p>
            <a:pPr marL="620713" indent="-620713"/>
            <a:r>
              <a:rPr lang="es-ES" sz="3800" dirty="0" smtClean="0"/>
              <a:t>Entrega</a:t>
            </a:r>
            <a:endParaRPr lang="es-ES" sz="3800" noProof="0" dirty="0" smtClean="0"/>
          </a:p>
          <a:p>
            <a:pPr marL="620713" indent="-620713"/>
            <a:r>
              <a:rPr lang="es-ES" sz="3800" noProof="0" dirty="0" smtClean="0"/>
              <a:t>Tiempos</a:t>
            </a:r>
          </a:p>
          <a:p>
            <a:pPr marL="620713" indent="-620713"/>
            <a:r>
              <a:rPr lang="es-ES" sz="3800" dirty="0" err="1" smtClean="0"/>
              <a:t>Ubicació</a:t>
            </a:r>
            <a:r>
              <a:rPr lang="en-GB" sz="3800" dirty="0" smtClean="0"/>
              <a:t>n</a:t>
            </a:r>
            <a:r>
              <a:rPr lang="en-GB" sz="3800" noProof="0" dirty="0" smtClean="0"/>
              <a:t> </a:t>
            </a:r>
            <a:endParaRPr lang="en-GB" sz="3800" noProof="0" dirty="0" smtClean="0"/>
          </a:p>
          <a:p>
            <a:endParaRPr lang="en-GB" noProof="0" dirty="0"/>
          </a:p>
        </p:txBody>
      </p:sp>
    </p:spTree>
    <p:extLst>
      <p:ext uri="{BB962C8B-B14F-4D97-AF65-F5344CB8AC3E}">
        <p14:creationId xmlns:p14="http://schemas.microsoft.com/office/powerpoint/2010/main" val="3632879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04966" y="1600200"/>
            <a:ext cx="8175009" cy="4291013"/>
          </a:xfrm>
          <a:prstGeom prst="rect">
            <a:avLst/>
          </a:prstGeom>
        </p:spPr>
        <p:txBody>
          <a:bodyPr>
            <a:noAutofit/>
          </a:bodyPr>
          <a:lstStyle>
            <a:lvl1pPr marL="457200" indent="-457200" algn="l" defTabSz="914400" rtl="0" eaLnBrk="1" latinLnBrk="0" hangingPunct="1">
              <a:spcBef>
                <a:spcPts val="2000"/>
              </a:spcBef>
              <a:spcAft>
                <a:spcPts val="0"/>
              </a:spcAft>
              <a:buSzPct val="90000"/>
              <a:buFont typeface="Wingdings" pitchFamily="2" charset="2"/>
              <a:buChar char=""/>
              <a:defRPr sz="2400" kern="1200">
                <a:solidFill>
                  <a:schemeClr val="bg1"/>
                </a:solidFill>
                <a:effectLst>
                  <a:outerShdw blurRad="101600" dist="12700" dir="3600000" algn="tl" rotWithShape="0">
                    <a:prstClr val="black">
                      <a:alpha val="30000"/>
                    </a:prstClr>
                  </a:outerShdw>
                </a:effectLst>
                <a:latin typeface="+mn-lt"/>
                <a:ea typeface="+mn-ea"/>
                <a:cs typeface="+mn-cs"/>
              </a:defRPr>
            </a:lvl1pPr>
            <a:lvl2pPr marL="914400" indent="-457200" algn="l" defTabSz="914400" rtl="0" eaLnBrk="1" latinLnBrk="0" hangingPunct="1">
              <a:spcBef>
                <a:spcPts val="1000"/>
              </a:spcBef>
              <a:spcAft>
                <a:spcPts val="0"/>
              </a:spcAft>
              <a:buSzPct val="90000"/>
              <a:buFont typeface="Wingdings" pitchFamily="2" charset="2"/>
              <a:buChar char=""/>
              <a:defRPr sz="2200" kern="1200">
                <a:solidFill>
                  <a:schemeClr val="bg1"/>
                </a:solidFill>
                <a:effectLst>
                  <a:outerShdw blurRad="101600" dist="12700" dir="3600000" algn="tl" rotWithShape="0">
                    <a:prstClr val="black">
                      <a:alpha val="30000"/>
                    </a:prstClr>
                  </a:outerShdw>
                </a:effectLst>
                <a:latin typeface="+mn-lt"/>
                <a:ea typeface="+mn-ea"/>
                <a:cs typeface="+mn-cs"/>
              </a:defRPr>
            </a:lvl2pPr>
            <a:lvl3pPr marL="1371600" indent="-457200" algn="l" defTabSz="914400" rtl="0" eaLnBrk="1" latinLnBrk="0" hangingPunct="1">
              <a:spcBef>
                <a:spcPts val="1000"/>
              </a:spcBef>
              <a:spcAft>
                <a:spcPts val="0"/>
              </a:spcAft>
              <a:buSzPct val="90000"/>
              <a:buFont typeface="Wingdings" pitchFamily="2" charset="2"/>
              <a:buChar char=""/>
              <a:defRPr sz="2000" kern="1200">
                <a:solidFill>
                  <a:schemeClr val="bg1"/>
                </a:solidFill>
                <a:effectLst>
                  <a:outerShdw blurRad="101600" dist="12700" dir="3600000" algn="tl" rotWithShape="0">
                    <a:prstClr val="black">
                      <a:alpha val="30000"/>
                    </a:prstClr>
                  </a:outerShdw>
                </a:effectLst>
                <a:latin typeface="+mn-lt"/>
                <a:ea typeface="+mn-ea"/>
                <a:cs typeface="+mn-cs"/>
              </a:defRPr>
            </a:lvl3pPr>
            <a:lvl4pPr marL="18288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4pPr>
            <a:lvl5pPr marL="22860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5pPr>
            <a:lvl6pPr marL="2743200" indent="-457200" algn="l" defTabSz="914400" rtl="0" eaLnBrk="1" latinLnBrk="0" hangingPunct="1">
              <a:spcBef>
                <a:spcPts val="1000"/>
              </a:spcBef>
              <a:buSzPct val="90000"/>
              <a:buFont typeface="Wingdings" pitchFamily="2" charset="2"/>
              <a:buChar char="{"/>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32004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36576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4114800" indent="-457200" algn="l" defTabSz="914400" rtl="0" eaLnBrk="1" latinLnBrk="0" hangingPunct="1">
              <a:spcBef>
                <a:spcPts val="1000"/>
              </a:spcBef>
              <a:buSzPct val="90000"/>
              <a:buFont typeface="Wingdings" pitchFamily="2" charset="2"/>
              <a:buChar char="|"/>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lvl="0"/>
            <a:r>
              <a:rPr lang="es-ES" sz="2600" dirty="0" smtClean="0">
                <a:effectLst/>
              </a:rPr>
              <a:t>Participantes regresan a sus grupos de estrategia de aprendizaje</a:t>
            </a:r>
          </a:p>
          <a:p>
            <a:pPr lvl="0"/>
            <a:r>
              <a:rPr lang="es-ES" sz="2600" dirty="0" smtClean="0">
                <a:effectLst/>
              </a:rPr>
              <a:t>Pídales que completen las columnas 4 – 7 de su estrategia de aprendizaje  (método, recursos, prioridad y tiempos)</a:t>
            </a:r>
          </a:p>
          <a:p>
            <a:pPr lvl="0"/>
            <a:r>
              <a:rPr lang="es-ES" sz="2600" dirty="0" smtClean="0">
                <a:effectLst/>
              </a:rPr>
              <a:t>¿Cómo llenará los vacíos de competencias que identificó anteriormente?</a:t>
            </a:r>
          </a:p>
          <a:p>
            <a:r>
              <a:rPr lang="es-ES" sz="2600" dirty="0" smtClean="0">
                <a:effectLst/>
              </a:rPr>
              <a:t>¿Cuáles métodos y recursos tiene / necesita? </a:t>
            </a:r>
          </a:p>
          <a:p>
            <a:r>
              <a:rPr lang="es-ES" sz="2600" dirty="0" smtClean="0"/>
              <a:t>Tiene</a:t>
            </a:r>
            <a:r>
              <a:rPr lang="es-ES" sz="2600" dirty="0" smtClean="0"/>
              <a:t> 15 min.</a:t>
            </a:r>
            <a:endParaRPr lang="es-ES" sz="2600" dirty="0"/>
          </a:p>
        </p:txBody>
      </p:sp>
      <p:sp>
        <p:nvSpPr>
          <p:cNvPr id="4" name="Title 1"/>
          <p:cNvSpPr txBox="1">
            <a:spLocks/>
          </p:cNvSpPr>
          <p:nvPr/>
        </p:nvSpPr>
        <p:spPr>
          <a:xfrm>
            <a:off x="779463" y="89647"/>
            <a:ext cx="7583488" cy="1143000"/>
          </a:xfrm>
          <a:prstGeom prst="rect">
            <a:avLst/>
          </a:prstGeom>
        </p:spPr>
        <p:txBody>
          <a:bodyPr/>
          <a:lstStyle>
            <a:lvl1pPr algn="ctr" defTabSz="914400" rtl="0" eaLnBrk="1" latinLnBrk="0" hangingPunct="1">
              <a:lnSpc>
                <a:spcPct val="95000"/>
              </a:lnSpc>
              <a:spcBef>
                <a:spcPct val="0"/>
              </a:spcBef>
              <a:buNone/>
              <a:defRPr sz="48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s-ES" smtClean="0"/>
              <a:t>Actividad: Estrategia de aprendizaje III</a:t>
            </a:r>
            <a:endParaRPr lang="es-ES"/>
          </a:p>
        </p:txBody>
      </p:sp>
    </p:spTree>
    <p:extLst>
      <p:ext uri="{BB962C8B-B14F-4D97-AF65-F5344CB8AC3E}">
        <p14:creationId xmlns:p14="http://schemas.microsoft.com/office/powerpoint/2010/main" val="1069038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842" y="89647"/>
            <a:ext cx="8008109" cy="1143000"/>
          </a:xfrm>
        </p:spPr>
        <p:txBody>
          <a:bodyPr/>
          <a:lstStyle/>
          <a:p>
            <a:r>
              <a:rPr lang="es-ES" smtClean="0"/>
              <a:t>Como mínimo debería… </a:t>
            </a:r>
            <a:endParaRPr lang="es-ES"/>
          </a:p>
        </p:txBody>
      </p:sp>
      <p:sp>
        <p:nvSpPr>
          <p:cNvPr id="3" name="Content Placeholder 2"/>
          <p:cNvSpPr>
            <a:spLocks noGrp="1"/>
          </p:cNvSpPr>
          <p:nvPr>
            <p:ph idx="1"/>
          </p:nvPr>
        </p:nvSpPr>
        <p:spPr/>
        <p:txBody>
          <a:bodyPr>
            <a:noAutofit/>
          </a:bodyPr>
          <a:lstStyle/>
          <a:p>
            <a:pPr>
              <a:spcBef>
                <a:spcPts val="600"/>
              </a:spcBef>
            </a:pPr>
            <a:r>
              <a:rPr lang="es-ES" sz="2800" dirty="0" smtClean="0"/>
              <a:t>Organizar la capacitación </a:t>
            </a:r>
            <a:r>
              <a:rPr lang="es-ES" sz="2800" dirty="0" smtClean="0"/>
              <a:t>de </a:t>
            </a:r>
            <a:r>
              <a:rPr lang="es-ES" sz="2800" dirty="0" smtClean="0"/>
              <a:t>preparación de los animadores &amp; el personal para facilitar una gama de actividades en los CFS</a:t>
            </a:r>
          </a:p>
          <a:p>
            <a:pPr>
              <a:spcBef>
                <a:spcPts val="600"/>
              </a:spcBef>
            </a:pPr>
            <a:r>
              <a:rPr lang="es-ES" sz="2800" dirty="0" smtClean="0"/>
              <a:t>Coordine para que los trabajadores más experimentados de CFS sean mentores de los que tienen menos experiencia</a:t>
            </a:r>
          </a:p>
          <a:p>
            <a:pPr>
              <a:spcBef>
                <a:spcPts val="600"/>
              </a:spcBef>
            </a:pPr>
            <a:r>
              <a:rPr lang="es-ES" sz="2800" dirty="0" smtClean="0"/>
              <a:t>Genere recursos como libros &amp; manuales para habilitar el aprendizaje continuo</a:t>
            </a:r>
            <a:endParaRPr lang="es-ES" sz="2800" dirty="0"/>
          </a:p>
        </p:txBody>
      </p:sp>
    </p:spTree>
    <p:extLst>
      <p:ext uri="{BB962C8B-B14F-4D97-AF65-F5344CB8AC3E}">
        <p14:creationId xmlns:p14="http://schemas.microsoft.com/office/powerpoint/2010/main" val="1071633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Objetivos</a:t>
            </a:r>
            <a:endParaRPr lang="es-ES" dirty="0"/>
          </a:p>
        </p:txBody>
      </p:sp>
      <p:sp>
        <p:nvSpPr>
          <p:cNvPr id="3" name="Content Placeholder 2"/>
          <p:cNvSpPr>
            <a:spLocks noGrp="1"/>
          </p:cNvSpPr>
          <p:nvPr>
            <p:ph idx="1"/>
          </p:nvPr>
        </p:nvSpPr>
        <p:spPr>
          <a:xfrm>
            <a:off x="882650" y="1232647"/>
            <a:ext cx="7232650" cy="4291013"/>
          </a:xfrm>
        </p:spPr>
        <p:txBody>
          <a:bodyPr>
            <a:normAutofit fontScale="92500"/>
          </a:bodyPr>
          <a:lstStyle/>
          <a:p>
            <a:pPr marL="0" indent="0">
              <a:spcBef>
                <a:spcPts val="800"/>
              </a:spcBef>
              <a:buNone/>
            </a:pPr>
            <a:r>
              <a:rPr lang="es-ES" sz="2600" b="1" dirty="0" smtClean="0"/>
              <a:t>Los participantes podrán… </a:t>
            </a:r>
          </a:p>
          <a:p>
            <a:pPr>
              <a:spcBef>
                <a:spcPts val="800"/>
              </a:spcBef>
            </a:pPr>
            <a:r>
              <a:rPr lang="es-ES" sz="2600" b="1" dirty="0" smtClean="0"/>
              <a:t>Nombrar las 5 etapas del proceso de fortalecimiento de capacidades</a:t>
            </a:r>
          </a:p>
          <a:p>
            <a:pPr>
              <a:spcBef>
                <a:spcPts val="800"/>
              </a:spcBef>
            </a:pPr>
            <a:r>
              <a:rPr lang="es-ES" sz="2600" b="1" dirty="0" smtClean="0"/>
              <a:t>Identificar por lo menos 3 de las siguientes formas de aprendizaje: educador, experiencia y exponente</a:t>
            </a:r>
          </a:p>
          <a:p>
            <a:pPr>
              <a:spcBef>
                <a:spcPts val="800"/>
              </a:spcBef>
            </a:pPr>
            <a:r>
              <a:rPr lang="es-ES" sz="2600" b="1" dirty="0" smtClean="0"/>
              <a:t>Explicar tres formas de llevar a cabo la evaluación de los resultados de aprendizaje</a:t>
            </a:r>
          </a:p>
          <a:p>
            <a:pPr marL="0" indent="0">
              <a:spcBef>
                <a:spcPts val="800"/>
              </a:spcBef>
              <a:buNone/>
            </a:pPr>
            <a:r>
              <a:rPr lang="es-ES" sz="2600" b="1" dirty="0" smtClean="0">
                <a:solidFill>
                  <a:srgbClr val="0073CF"/>
                </a:solidFill>
                <a:ea typeface="ヒラギノ角ゴ Pro W3" charset="0"/>
                <a:cs typeface="Century Gothic"/>
              </a:rPr>
              <a:t>Resultado: </a:t>
            </a:r>
            <a:r>
              <a:rPr lang="es-ES" sz="2800" dirty="0" smtClean="0">
                <a:effectLst/>
              </a:rPr>
              <a:t>Redactar de borrador las estrategias de aprendizaje</a:t>
            </a:r>
            <a:endParaRPr lang="es-ES" sz="2600" b="1" dirty="0" smtClean="0"/>
          </a:p>
          <a:p>
            <a:endParaRPr lang="en-GB" b="1" noProof="0" dirty="0" smtClean="0"/>
          </a:p>
          <a:p>
            <a:endParaRPr lang="en-GB" b="1" noProof="0" dirty="0" smtClean="0"/>
          </a:p>
          <a:p>
            <a:endParaRPr lang="en-GB" noProof="0" dirty="0" smtClean="0"/>
          </a:p>
          <a:p>
            <a:endParaRPr lang="en-GB" noProof="0" dirty="0"/>
          </a:p>
        </p:txBody>
      </p:sp>
    </p:spTree>
    <p:extLst>
      <p:ext uri="{BB962C8B-B14F-4D97-AF65-F5344CB8AC3E}">
        <p14:creationId xmlns:p14="http://schemas.microsoft.com/office/powerpoint/2010/main" val="113963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3" y="4793708"/>
            <a:ext cx="7988115" cy="1685365"/>
          </a:xfrm>
        </p:spPr>
        <p:txBody>
          <a:bodyPr/>
          <a:lstStyle/>
          <a:p>
            <a:r>
              <a:rPr lang="es-ES" dirty="0" smtClean="0"/>
              <a:t>Monitoreo &amp; evaluación del aprendizaje</a:t>
            </a:r>
            <a:endParaRPr lang="es-ES" dirty="0"/>
          </a:p>
        </p:txBody>
      </p:sp>
      <p:sp>
        <p:nvSpPr>
          <p:cNvPr id="7" name="TextBox 6"/>
          <p:cNvSpPr txBox="1"/>
          <p:nvPr/>
        </p:nvSpPr>
        <p:spPr>
          <a:xfrm>
            <a:off x="2714625" y="2041525"/>
            <a:ext cx="4302125" cy="646331"/>
          </a:xfrm>
          <a:prstGeom prst="rect">
            <a:avLst/>
          </a:prstGeom>
          <a:noFill/>
        </p:spPr>
        <p:txBody>
          <a:bodyPr wrap="square" rtlCol="0">
            <a:spAutoFit/>
          </a:bodyPr>
          <a:lstStyle/>
          <a:p>
            <a:r>
              <a:rPr lang="en-US" sz="3600" b="1" dirty="0" smtClean="0">
                <a:solidFill>
                  <a:srgbClr val="FFFFFF"/>
                </a:solidFill>
              </a:rPr>
              <a:t>Change photo</a:t>
            </a:r>
            <a:endParaRPr lang="en-US" sz="3600" b="1" dirty="0">
              <a:solidFill>
                <a:srgbClr val="FFFFFF"/>
              </a:solidFill>
            </a:endParaRPr>
          </a:p>
        </p:txBody>
      </p:sp>
      <p:pic>
        <p:nvPicPr>
          <p:cNvPr id="5" name="Picture Placeholder 4" descr="Ethiopia 2012. Seifu Assegid for SC.jpg"/>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5640" b="5640"/>
          <a:stretch>
            <a:fillRect/>
          </a:stretch>
        </p:blipFill>
        <p:spPr>
          <a:xfrm>
            <a:off x="1810262" y="353584"/>
            <a:ext cx="5396795" cy="3597863"/>
          </a:xfrm>
        </p:spPr>
      </p:pic>
      <p:sp>
        <p:nvSpPr>
          <p:cNvPr id="6" name="TextBox 5"/>
          <p:cNvSpPr txBox="1"/>
          <p:nvPr/>
        </p:nvSpPr>
        <p:spPr>
          <a:xfrm>
            <a:off x="3344334" y="3612893"/>
            <a:ext cx="3812470" cy="338554"/>
          </a:xfrm>
          <a:prstGeom prst="rect">
            <a:avLst/>
          </a:prstGeom>
          <a:noFill/>
        </p:spPr>
        <p:txBody>
          <a:bodyPr wrap="square" rtlCol="0">
            <a:spAutoFit/>
          </a:bodyPr>
          <a:lstStyle/>
          <a:p>
            <a:pPr algn="r"/>
            <a:r>
              <a:rPr lang="en-US" sz="1600" dirty="0" smtClean="0">
                <a:solidFill>
                  <a:srgbClr val="FFFFFF"/>
                </a:solidFill>
              </a:rPr>
              <a:t>Ethiopia 2012</a:t>
            </a:r>
            <a:r>
              <a:rPr lang="en-US" sz="1600" dirty="0">
                <a:solidFill>
                  <a:srgbClr val="FFFFFF"/>
                </a:solidFill>
              </a:rPr>
              <a:t> </a:t>
            </a:r>
            <a:r>
              <a:rPr lang="en-US" sz="1600" dirty="0" smtClean="0">
                <a:solidFill>
                  <a:srgbClr val="FFFFFF"/>
                </a:solidFill>
              </a:rPr>
              <a:t>/ </a:t>
            </a:r>
            <a:r>
              <a:rPr lang="en-US" sz="1600" dirty="0" err="1" smtClean="0">
                <a:solidFill>
                  <a:srgbClr val="FFFFFF"/>
                </a:solidFill>
              </a:rPr>
              <a:t>Seifu</a:t>
            </a:r>
            <a:r>
              <a:rPr lang="en-US" sz="1600" dirty="0" smtClean="0">
                <a:solidFill>
                  <a:srgbClr val="FFFFFF"/>
                </a:solidFill>
              </a:rPr>
              <a:t> </a:t>
            </a:r>
            <a:r>
              <a:rPr lang="en-US" sz="1600" dirty="0" err="1">
                <a:solidFill>
                  <a:srgbClr val="FFFFFF"/>
                </a:solidFill>
              </a:rPr>
              <a:t>Assegid</a:t>
            </a:r>
            <a:r>
              <a:rPr lang="en-US" sz="1600" dirty="0">
                <a:solidFill>
                  <a:srgbClr val="FFFFFF"/>
                </a:solidFill>
              </a:rPr>
              <a:t> for SC</a:t>
            </a:r>
          </a:p>
        </p:txBody>
      </p:sp>
    </p:spTree>
    <p:extLst>
      <p:ext uri="{BB962C8B-B14F-4D97-AF65-F5344CB8AC3E}">
        <p14:creationId xmlns:p14="http://schemas.microsoft.com/office/powerpoint/2010/main" val="3618942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smtClean="0"/>
              <a:t>Categorías de los resultados</a:t>
            </a:r>
            <a:endParaRPr lang="es-ES" noProof="0" dirty="0"/>
          </a:p>
        </p:txBody>
      </p:sp>
      <p:sp>
        <p:nvSpPr>
          <p:cNvPr id="3" name="Content Placeholder 2"/>
          <p:cNvSpPr>
            <a:spLocks noGrp="1"/>
          </p:cNvSpPr>
          <p:nvPr>
            <p:ph idx="1"/>
          </p:nvPr>
        </p:nvSpPr>
        <p:spPr/>
        <p:txBody>
          <a:bodyPr>
            <a:normAutofit/>
          </a:bodyPr>
          <a:lstStyle/>
          <a:p>
            <a:pPr>
              <a:spcBef>
                <a:spcPts val="800"/>
              </a:spcBef>
            </a:pPr>
            <a:r>
              <a:rPr lang="es-ES" sz="2800" dirty="0" smtClean="0"/>
              <a:t>Rendimiento:</a:t>
            </a:r>
            <a:r>
              <a:rPr lang="es-ES" sz="2800" noProof="0" dirty="0" smtClean="0"/>
              <a:t> monitorear </a:t>
            </a:r>
            <a:r>
              <a:rPr lang="es-ES" sz="2800" dirty="0" smtClean="0"/>
              <a:t>/ evaluar el proceso de aprendizaje</a:t>
            </a:r>
            <a:r>
              <a:rPr lang="es-ES" sz="2800" noProof="0" dirty="0" smtClean="0"/>
              <a:t> </a:t>
            </a:r>
          </a:p>
          <a:p>
            <a:pPr>
              <a:spcBef>
                <a:spcPts val="800"/>
              </a:spcBef>
            </a:pPr>
            <a:r>
              <a:rPr lang="es-ES" sz="2800" dirty="0" smtClean="0"/>
              <a:t>Resultado</a:t>
            </a:r>
            <a:r>
              <a:rPr lang="es-ES" sz="2800" noProof="0" dirty="0" smtClean="0"/>
              <a:t>: </a:t>
            </a:r>
            <a:r>
              <a:rPr lang="es-ES" sz="2800" dirty="0" smtClean="0"/>
              <a:t>monitorear / evaluar el resultado de la actividad de aprendizaje, cambio de comportamiento &amp; formas de trabajo</a:t>
            </a:r>
          </a:p>
          <a:p>
            <a:pPr>
              <a:spcBef>
                <a:spcPts val="800"/>
              </a:spcBef>
            </a:pPr>
            <a:r>
              <a:rPr lang="es-ES" sz="2800" noProof="0" dirty="0" smtClean="0"/>
              <a:t>Impacto: cambio en el bienestar de niños, niñas &amp; familias como resultado del desarrollo del personal</a:t>
            </a:r>
          </a:p>
        </p:txBody>
      </p:sp>
    </p:spTree>
    <p:extLst>
      <p:ext uri="{BB962C8B-B14F-4D97-AF65-F5344CB8AC3E}">
        <p14:creationId xmlns:p14="http://schemas.microsoft.com/office/powerpoint/2010/main" val="2992253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Niveles de evaluación</a:t>
            </a:r>
            <a:endParaRPr lang="es-ES" noProof="0" dirty="0"/>
          </a:p>
        </p:txBody>
      </p:sp>
      <p:sp>
        <p:nvSpPr>
          <p:cNvPr id="3" name="Content Placeholder 2"/>
          <p:cNvSpPr>
            <a:spLocks noGrp="1"/>
          </p:cNvSpPr>
          <p:nvPr>
            <p:ph idx="1"/>
          </p:nvPr>
        </p:nvSpPr>
        <p:spPr>
          <a:xfrm>
            <a:off x="536224" y="1600200"/>
            <a:ext cx="6815665" cy="4291013"/>
          </a:xfrm>
        </p:spPr>
        <p:txBody>
          <a:bodyPr>
            <a:normAutofit fontScale="92500" lnSpcReduction="20000"/>
          </a:bodyPr>
          <a:lstStyle/>
          <a:p>
            <a:pPr>
              <a:spcBef>
                <a:spcPts val="600"/>
              </a:spcBef>
            </a:pPr>
            <a:r>
              <a:rPr lang="es-ES" dirty="0" smtClean="0"/>
              <a:t>¿Se dio el proceso de aprendizaje? (PROCESO)</a:t>
            </a:r>
          </a:p>
          <a:p>
            <a:pPr>
              <a:spcBef>
                <a:spcPts val="600"/>
              </a:spcBef>
            </a:pPr>
            <a:r>
              <a:rPr lang="es-ES" dirty="0" smtClean="0"/>
              <a:t>¿Los participantes consideran que el método de aprendizaje fue bueno? (REACCIÓN)</a:t>
            </a:r>
            <a:endParaRPr lang="es-ES" dirty="0" smtClean="0"/>
          </a:p>
          <a:p>
            <a:pPr marL="0" indent="0">
              <a:spcBef>
                <a:spcPts val="600"/>
              </a:spcBef>
              <a:buNone/>
            </a:pPr>
            <a:endParaRPr lang="es-ES" sz="1100" noProof="0" dirty="0" smtClean="0"/>
          </a:p>
          <a:p>
            <a:pPr>
              <a:spcBef>
                <a:spcPts val="600"/>
              </a:spcBef>
            </a:pPr>
            <a:r>
              <a:rPr lang="es-ES" dirty="0" smtClean="0"/>
              <a:t>¿Los participantes cambiaron de actitudes, incrementaron su conocimiento o aprendieron una habilidad? (APRENDIZAJE)</a:t>
            </a:r>
          </a:p>
          <a:p>
            <a:pPr>
              <a:spcBef>
                <a:spcPts val="600"/>
              </a:spcBef>
            </a:pPr>
            <a:r>
              <a:rPr lang="es-ES" noProof="0" dirty="0" smtClean="0"/>
              <a:t>¿El aprendizaje se tradujo en cambio</a:t>
            </a:r>
            <a:r>
              <a:rPr lang="es-ES" dirty="0" smtClean="0"/>
              <a:t>s de práctica? (DESEMPEÑO)</a:t>
            </a:r>
          </a:p>
          <a:p>
            <a:pPr marL="0" indent="0">
              <a:spcBef>
                <a:spcPts val="600"/>
              </a:spcBef>
              <a:buNone/>
            </a:pPr>
            <a:endParaRPr lang="es-ES" sz="1100" noProof="0" dirty="0" smtClean="0"/>
          </a:p>
          <a:p>
            <a:pPr>
              <a:spcBef>
                <a:spcPts val="600"/>
              </a:spcBef>
            </a:pPr>
            <a:r>
              <a:rPr lang="es-ES" noProof="0" dirty="0" smtClean="0"/>
              <a:t>¿</a:t>
            </a:r>
            <a:r>
              <a:rPr lang="es-ES" dirty="0" smtClean="0"/>
              <a:t>El cambio en la práctica mejora el bienestar de los niños, niñas &amp; sus familias? (IMPACTO)</a:t>
            </a:r>
          </a:p>
        </p:txBody>
      </p:sp>
      <p:sp>
        <p:nvSpPr>
          <p:cNvPr id="4" name="TextBox 3"/>
          <p:cNvSpPr txBox="1"/>
          <p:nvPr/>
        </p:nvSpPr>
        <p:spPr>
          <a:xfrm>
            <a:off x="7281335" y="1263314"/>
            <a:ext cx="1566333" cy="1815882"/>
          </a:xfrm>
          <a:prstGeom prst="rect">
            <a:avLst/>
          </a:prstGeom>
          <a:noFill/>
        </p:spPr>
        <p:txBody>
          <a:bodyPr wrap="square" rtlCol="0">
            <a:spAutoFit/>
          </a:bodyPr>
          <a:lstStyle/>
          <a:p>
            <a:pPr algn="ctr"/>
            <a:r>
              <a:rPr lang="es-ES" sz="2800" b="1" smtClean="0">
                <a:solidFill>
                  <a:srgbClr val="FFFFFF"/>
                </a:solidFill>
              </a:rPr>
              <a:t>Nivel de Rendimiento</a:t>
            </a:r>
            <a:endParaRPr lang="es-ES" sz="2800" b="1" dirty="0">
              <a:solidFill>
                <a:srgbClr val="FFFFFF"/>
              </a:solidFill>
            </a:endParaRPr>
          </a:p>
        </p:txBody>
      </p:sp>
      <p:sp>
        <p:nvSpPr>
          <p:cNvPr id="5" name="TextBox 4"/>
          <p:cNvSpPr txBox="1"/>
          <p:nvPr/>
        </p:nvSpPr>
        <p:spPr>
          <a:xfrm>
            <a:off x="6914444" y="1317980"/>
            <a:ext cx="437445" cy="1323439"/>
          </a:xfrm>
          <a:prstGeom prst="rect">
            <a:avLst/>
          </a:prstGeom>
          <a:noFill/>
        </p:spPr>
        <p:txBody>
          <a:bodyPr wrap="square" rtlCol="0">
            <a:spAutoFit/>
          </a:bodyPr>
          <a:lstStyle/>
          <a:p>
            <a:r>
              <a:rPr lang="en-US" sz="8000" dirty="0" smtClean="0">
                <a:latin typeface="Abadi MT Condensed Light"/>
                <a:cs typeface="Abadi MT Condensed Light"/>
              </a:rPr>
              <a:t>}</a:t>
            </a:r>
            <a:endParaRPr lang="en-US" sz="8000" dirty="0">
              <a:latin typeface="Abadi MT Condensed Light"/>
              <a:cs typeface="Abadi MT Condensed Light"/>
            </a:endParaRPr>
          </a:p>
        </p:txBody>
      </p:sp>
      <p:sp>
        <p:nvSpPr>
          <p:cNvPr id="6" name="TextBox 5"/>
          <p:cNvSpPr txBox="1"/>
          <p:nvPr/>
        </p:nvSpPr>
        <p:spPr>
          <a:xfrm>
            <a:off x="6914444" y="2952048"/>
            <a:ext cx="437445" cy="1323439"/>
          </a:xfrm>
          <a:prstGeom prst="rect">
            <a:avLst/>
          </a:prstGeom>
          <a:noFill/>
        </p:spPr>
        <p:txBody>
          <a:bodyPr wrap="square" rtlCol="0">
            <a:spAutoFit/>
          </a:bodyPr>
          <a:lstStyle/>
          <a:p>
            <a:r>
              <a:rPr lang="en-US" sz="8000" dirty="0" smtClean="0">
                <a:latin typeface="Abadi MT Condensed Light"/>
                <a:cs typeface="Abadi MT Condensed Light"/>
              </a:rPr>
              <a:t>}</a:t>
            </a:r>
            <a:endParaRPr lang="en-US" sz="8000" dirty="0">
              <a:latin typeface="Abadi MT Condensed Light"/>
              <a:cs typeface="Abadi MT Condensed Light"/>
            </a:endParaRPr>
          </a:p>
        </p:txBody>
      </p:sp>
      <p:sp>
        <p:nvSpPr>
          <p:cNvPr id="7" name="TextBox 6"/>
          <p:cNvSpPr txBox="1"/>
          <p:nvPr/>
        </p:nvSpPr>
        <p:spPr>
          <a:xfrm>
            <a:off x="7239001" y="3307269"/>
            <a:ext cx="1905000" cy="954107"/>
          </a:xfrm>
          <a:prstGeom prst="rect">
            <a:avLst/>
          </a:prstGeom>
          <a:noFill/>
        </p:spPr>
        <p:txBody>
          <a:bodyPr wrap="square" rtlCol="0">
            <a:spAutoFit/>
          </a:bodyPr>
          <a:lstStyle/>
          <a:p>
            <a:pPr algn="ctr"/>
            <a:r>
              <a:rPr lang="es-ES" sz="2800" b="1" smtClean="0">
                <a:solidFill>
                  <a:schemeClr val="bg1"/>
                </a:solidFill>
              </a:rPr>
              <a:t>Nivel de Resultado</a:t>
            </a:r>
            <a:endParaRPr lang="es-ES" sz="2800" b="1" dirty="0">
              <a:solidFill>
                <a:schemeClr val="bg1"/>
              </a:solidFill>
            </a:endParaRPr>
          </a:p>
        </p:txBody>
      </p:sp>
      <p:sp>
        <p:nvSpPr>
          <p:cNvPr id="9" name="TextBox 8"/>
          <p:cNvSpPr txBox="1"/>
          <p:nvPr/>
        </p:nvSpPr>
        <p:spPr>
          <a:xfrm>
            <a:off x="7112002" y="4672668"/>
            <a:ext cx="1905000" cy="954107"/>
          </a:xfrm>
          <a:prstGeom prst="rect">
            <a:avLst/>
          </a:prstGeom>
          <a:noFill/>
        </p:spPr>
        <p:txBody>
          <a:bodyPr wrap="square" rtlCol="0">
            <a:spAutoFit/>
          </a:bodyPr>
          <a:lstStyle/>
          <a:p>
            <a:pPr algn="ctr"/>
            <a:r>
              <a:rPr lang="es-ES" sz="2800" b="1" dirty="0" smtClean="0">
                <a:solidFill>
                  <a:srgbClr val="FFFFFF"/>
                </a:solidFill>
              </a:rPr>
              <a:t>Nivel de Impacto</a:t>
            </a:r>
            <a:endParaRPr lang="es-ES" sz="2800" b="1" dirty="0">
              <a:solidFill>
                <a:srgbClr val="FFFFFF"/>
              </a:solidFill>
            </a:endParaRPr>
          </a:p>
        </p:txBody>
      </p:sp>
      <p:sp>
        <p:nvSpPr>
          <p:cNvPr id="8" name="TextBox 7"/>
          <p:cNvSpPr txBox="1"/>
          <p:nvPr/>
        </p:nvSpPr>
        <p:spPr>
          <a:xfrm>
            <a:off x="6949722" y="4303894"/>
            <a:ext cx="437445" cy="1323439"/>
          </a:xfrm>
          <a:prstGeom prst="rect">
            <a:avLst/>
          </a:prstGeom>
          <a:noFill/>
        </p:spPr>
        <p:txBody>
          <a:bodyPr wrap="square" rtlCol="0">
            <a:spAutoFit/>
          </a:bodyPr>
          <a:lstStyle/>
          <a:p>
            <a:r>
              <a:rPr lang="en-US" sz="8000" dirty="0" smtClean="0">
                <a:latin typeface="Abadi MT Condensed Light"/>
                <a:cs typeface="Abadi MT Condensed Light"/>
              </a:rPr>
              <a:t>}</a:t>
            </a:r>
            <a:endParaRPr lang="en-US" sz="8000" dirty="0">
              <a:latin typeface="Abadi MT Condensed Light"/>
              <a:cs typeface="Abadi MT Condensed Light"/>
            </a:endParaRPr>
          </a:p>
        </p:txBody>
      </p:sp>
    </p:spTree>
    <p:extLst>
      <p:ext uri="{BB962C8B-B14F-4D97-AF65-F5344CB8AC3E}">
        <p14:creationId xmlns:p14="http://schemas.microsoft.com/office/powerpoint/2010/main" val="3784368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675" y="1938864"/>
            <a:ext cx="7232650" cy="4291013"/>
          </a:xfrm>
        </p:spPr>
        <p:txBody>
          <a:bodyPr>
            <a:normAutofit/>
          </a:bodyPr>
          <a:lstStyle/>
          <a:p>
            <a:r>
              <a:rPr lang="es-ES" sz="2800" noProof="0" dirty="0" smtClean="0"/>
              <a:t>¿Cómo monitoreará o evaluará si su objetivo se alcanzó?</a:t>
            </a:r>
          </a:p>
          <a:p>
            <a:r>
              <a:rPr lang="es-ES" sz="2800" noProof="0" dirty="0" smtClean="0"/>
              <a:t>¿</a:t>
            </a:r>
            <a:r>
              <a:rPr lang="es-ES" sz="2800" dirty="0" smtClean="0"/>
              <a:t>Cuáles fuentes de información necesita / tiene?</a:t>
            </a:r>
          </a:p>
          <a:p>
            <a:r>
              <a:rPr lang="es-ES" sz="2800" noProof="0" dirty="0" smtClean="0"/>
              <a:t>Haga una lluvia de ideas en sus grupos</a:t>
            </a:r>
          </a:p>
        </p:txBody>
      </p:sp>
      <p:sp>
        <p:nvSpPr>
          <p:cNvPr id="4" name="Title 1"/>
          <p:cNvSpPr txBox="1">
            <a:spLocks/>
          </p:cNvSpPr>
          <p:nvPr/>
        </p:nvSpPr>
        <p:spPr>
          <a:xfrm>
            <a:off x="931863" y="242047"/>
            <a:ext cx="7583488" cy="1143000"/>
          </a:xfrm>
          <a:prstGeom prst="rect">
            <a:avLst/>
          </a:prstGeom>
        </p:spPr>
        <p:txBody>
          <a:bodyPr/>
          <a:lstStyle>
            <a:lvl1pPr algn="ctr" defTabSz="914400" rtl="0" eaLnBrk="1" latinLnBrk="0" hangingPunct="1">
              <a:lnSpc>
                <a:spcPct val="95000"/>
              </a:lnSpc>
              <a:spcBef>
                <a:spcPct val="0"/>
              </a:spcBef>
              <a:buNone/>
              <a:defRPr sz="48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s-ES" smtClean="0"/>
              <a:t>Actividad: </a:t>
            </a:r>
            <a:r>
              <a:rPr lang="es-ES" smtClean="0"/>
              <a:t>Estrategia de aprendizaje IV</a:t>
            </a:r>
            <a:endParaRPr lang="es-ES" dirty="0"/>
          </a:p>
        </p:txBody>
      </p:sp>
    </p:spTree>
    <p:extLst>
      <p:ext uri="{BB962C8B-B14F-4D97-AF65-F5344CB8AC3E}">
        <p14:creationId xmlns:p14="http://schemas.microsoft.com/office/powerpoint/2010/main" val="7285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smtClean="0"/>
              <a:t>Ejemplo de métodos</a:t>
            </a:r>
            <a:endParaRPr lang="es-ES" noProof="0" dirty="0"/>
          </a:p>
        </p:txBody>
      </p:sp>
      <p:sp>
        <p:nvSpPr>
          <p:cNvPr id="3" name="Content Placeholder 2"/>
          <p:cNvSpPr>
            <a:spLocks noGrp="1"/>
          </p:cNvSpPr>
          <p:nvPr>
            <p:ph idx="1"/>
          </p:nvPr>
        </p:nvSpPr>
        <p:spPr/>
        <p:txBody>
          <a:bodyPr>
            <a:normAutofit fontScale="85000" lnSpcReduction="10000"/>
          </a:bodyPr>
          <a:lstStyle/>
          <a:p>
            <a:pPr>
              <a:spcBef>
                <a:spcPts val="500"/>
              </a:spcBef>
            </a:pPr>
            <a:r>
              <a:rPr lang="es-ES" noProof="0" dirty="0" smtClean="0"/>
              <a:t>Proceso: </a:t>
            </a:r>
            <a:r>
              <a:rPr lang="es-ES" dirty="0" smtClean="0"/>
              <a:t>Listas de asistencia, reportes de actividad </a:t>
            </a:r>
          </a:p>
          <a:p>
            <a:pPr>
              <a:spcBef>
                <a:spcPts val="500"/>
              </a:spcBef>
            </a:pPr>
            <a:r>
              <a:rPr lang="es-ES" noProof="0" dirty="0" smtClean="0"/>
              <a:t>Reacción: Cuestionarios, entrevistas, hojas de retroalimentación, actividades de retroalimentación</a:t>
            </a:r>
          </a:p>
          <a:p>
            <a:pPr>
              <a:spcBef>
                <a:spcPts val="500"/>
              </a:spcBef>
            </a:pPr>
            <a:r>
              <a:rPr lang="es-ES" dirty="0" smtClean="0"/>
              <a:t>Evaluación del aprendizaje: Pre- y post prueba, ejercicios</a:t>
            </a:r>
          </a:p>
          <a:p>
            <a:pPr>
              <a:spcBef>
                <a:spcPts val="500"/>
              </a:spcBef>
            </a:pPr>
            <a:r>
              <a:rPr lang="es-ES" dirty="0" smtClean="0"/>
              <a:t>Evaluación de desempeño: Supervisión, gestión de desempeño, observación, retroalimentación, encuestas longitudinales</a:t>
            </a:r>
          </a:p>
          <a:p>
            <a:pPr>
              <a:spcBef>
                <a:spcPts val="500"/>
              </a:spcBef>
            </a:pPr>
            <a:r>
              <a:rPr lang="es-ES" dirty="0" smtClean="0"/>
              <a:t>Evaluación de impacto: Diferencia que se esta dando gracias al plan de fortalecimiento de capacidades: involucra la comparación de la productividad, efectividad o el desempeño de toda o parte de la organización</a:t>
            </a:r>
          </a:p>
        </p:txBody>
      </p:sp>
    </p:spTree>
    <p:extLst>
      <p:ext uri="{BB962C8B-B14F-4D97-AF65-F5344CB8AC3E}">
        <p14:creationId xmlns:p14="http://schemas.microsoft.com/office/powerpoint/2010/main" val="3299317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12" y="3901888"/>
            <a:ext cx="7580376" cy="1685365"/>
          </a:xfrm>
        </p:spPr>
        <p:txBody>
          <a:bodyPr/>
          <a:lstStyle/>
          <a:p>
            <a:r>
              <a:rPr lang="en-GB" dirty="0" err="1" smtClean="0"/>
              <a:t>Recursos</a:t>
            </a:r>
            <a:r>
              <a:rPr lang="en-GB" dirty="0" smtClean="0"/>
              <a:t> Clave</a:t>
            </a:r>
            <a:endParaRPr lang="en-GB" noProof="0" dirty="0"/>
          </a:p>
        </p:txBody>
      </p:sp>
      <p:pic>
        <p:nvPicPr>
          <p:cNvPr id="5" name="Picture Placeholder 4" descr="Philippines. 2012 .Olivia Zinzan for SC .jpg"/>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71" r="71"/>
          <a:stretch>
            <a:fillRect/>
          </a:stretch>
        </p:blipFill>
        <p:spPr>
          <a:xfrm>
            <a:off x="2065866" y="368299"/>
            <a:ext cx="5494868" cy="3663245"/>
          </a:xfrm>
        </p:spPr>
      </p:pic>
      <p:sp>
        <p:nvSpPr>
          <p:cNvPr id="6" name="TextBox 5"/>
          <p:cNvSpPr txBox="1"/>
          <p:nvPr/>
        </p:nvSpPr>
        <p:spPr>
          <a:xfrm>
            <a:off x="3323520" y="3563334"/>
            <a:ext cx="3868914" cy="338554"/>
          </a:xfrm>
          <a:prstGeom prst="rect">
            <a:avLst/>
          </a:prstGeom>
          <a:noFill/>
        </p:spPr>
        <p:txBody>
          <a:bodyPr wrap="square" rtlCol="0">
            <a:spAutoFit/>
          </a:bodyPr>
          <a:lstStyle/>
          <a:p>
            <a:pPr algn="r"/>
            <a:r>
              <a:rPr lang="en-US" sz="1600" dirty="0" smtClean="0">
                <a:solidFill>
                  <a:srgbClr val="FFFFFF"/>
                </a:solidFill>
              </a:rPr>
              <a:t>Philippines 2012 / Olivia </a:t>
            </a:r>
            <a:r>
              <a:rPr lang="en-US" sz="1600" dirty="0" err="1" smtClean="0">
                <a:solidFill>
                  <a:srgbClr val="FFFFFF"/>
                </a:solidFill>
              </a:rPr>
              <a:t>Zinzan</a:t>
            </a:r>
            <a:r>
              <a:rPr lang="en-US" sz="1600" dirty="0" smtClean="0">
                <a:solidFill>
                  <a:srgbClr val="FFFFFF"/>
                </a:solidFill>
              </a:rPr>
              <a:t> for SC</a:t>
            </a:r>
            <a:endParaRPr lang="en-US" sz="1600" dirty="0">
              <a:solidFill>
                <a:srgbClr val="FFFFFF"/>
              </a:solidFill>
            </a:endParaRPr>
          </a:p>
        </p:txBody>
      </p:sp>
    </p:spTree>
    <p:extLst>
      <p:ext uri="{BB962C8B-B14F-4D97-AF65-F5344CB8AC3E}">
        <p14:creationId xmlns:p14="http://schemas.microsoft.com/office/powerpoint/2010/main" val="32883394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Referencias Clave</a:t>
            </a:r>
            <a:endParaRPr lang="es-ES" noProof="0" dirty="0"/>
          </a:p>
        </p:txBody>
      </p:sp>
      <p:sp>
        <p:nvSpPr>
          <p:cNvPr id="3" name="Content Placeholder 2"/>
          <p:cNvSpPr>
            <a:spLocks noGrp="1"/>
          </p:cNvSpPr>
          <p:nvPr>
            <p:ph idx="1"/>
          </p:nvPr>
        </p:nvSpPr>
        <p:spPr/>
        <p:txBody>
          <a:bodyPr>
            <a:normAutofit fontScale="77500" lnSpcReduction="20000"/>
          </a:bodyPr>
          <a:lstStyle/>
          <a:p>
            <a:r>
              <a:rPr lang="es-ES" sz="2800" noProof="0" dirty="0" smtClean="0"/>
              <a:t>CPWG, 2010, </a:t>
            </a:r>
            <a:r>
              <a:rPr lang="es-ES" sz="2800" noProof="0" dirty="0" err="1" smtClean="0"/>
              <a:t>Child</a:t>
            </a:r>
            <a:r>
              <a:rPr lang="es-ES" sz="2800" noProof="0" dirty="0" smtClean="0"/>
              <a:t> </a:t>
            </a:r>
            <a:r>
              <a:rPr lang="es-ES" sz="2800" noProof="0" dirty="0" err="1" smtClean="0"/>
              <a:t>Protection</a:t>
            </a:r>
            <a:r>
              <a:rPr lang="es-ES" sz="2800" noProof="0" dirty="0" smtClean="0"/>
              <a:t> in </a:t>
            </a:r>
            <a:r>
              <a:rPr lang="es-ES" sz="2800" noProof="0" dirty="0" err="1" smtClean="0"/>
              <a:t>Emergencies</a:t>
            </a:r>
            <a:r>
              <a:rPr lang="es-ES" sz="2800" noProof="0" dirty="0" smtClean="0"/>
              <a:t> (CPIE) </a:t>
            </a:r>
            <a:r>
              <a:rPr lang="es-ES" sz="2800" noProof="0" dirty="0" err="1" smtClean="0"/>
              <a:t>Competency</a:t>
            </a:r>
            <a:r>
              <a:rPr lang="es-ES" sz="2800" noProof="0" dirty="0" smtClean="0"/>
              <a:t> Framework (</a:t>
            </a:r>
            <a:r>
              <a:rPr lang="es-ES" sz="2800" i="1" noProof="0" dirty="0" smtClean="0"/>
              <a:t>CPWG, 2010, Protección de la Niñez en Emergencias, Marco de competencias de protección de la niñez en emergencias)</a:t>
            </a:r>
          </a:p>
          <a:p>
            <a:r>
              <a:rPr lang="es-ES" sz="2800" noProof="0" dirty="0" err="1" smtClean="0"/>
              <a:t>Action</a:t>
            </a:r>
            <a:r>
              <a:rPr lang="es-ES" sz="2800" noProof="0" dirty="0" smtClean="0"/>
              <a:t> </a:t>
            </a:r>
            <a:r>
              <a:rPr lang="es-ES" sz="2800" noProof="0" dirty="0" err="1" smtClean="0"/>
              <a:t>on</a:t>
            </a:r>
            <a:r>
              <a:rPr lang="es-ES" sz="2800" noProof="0" dirty="0" smtClean="0"/>
              <a:t> </a:t>
            </a:r>
            <a:r>
              <a:rPr lang="es-ES" sz="2800" noProof="0" dirty="0" err="1" smtClean="0"/>
              <a:t>the</a:t>
            </a:r>
            <a:r>
              <a:rPr lang="es-ES" sz="2800" noProof="0" dirty="0" smtClean="0"/>
              <a:t> </a:t>
            </a:r>
            <a:r>
              <a:rPr lang="es-ES" sz="2800" noProof="0" dirty="0" err="1" smtClean="0"/>
              <a:t>Rights</a:t>
            </a:r>
            <a:r>
              <a:rPr lang="es-ES" sz="2800" noProof="0" dirty="0" smtClean="0"/>
              <a:t> of </a:t>
            </a:r>
            <a:r>
              <a:rPr lang="es-ES" sz="2800" noProof="0" dirty="0" err="1" smtClean="0"/>
              <a:t>the</a:t>
            </a:r>
            <a:r>
              <a:rPr lang="es-ES" sz="2800" noProof="0" dirty="0" smtClean="0"/>
              <a:t> </a:t>
            </a:r>
            <a:r>
              <a:rPr lang="es-ES" sz="2800" noProof="0" dirty="0" err="1" smtClean="0"/>
              <a:t>Child</a:t>
            </a:r>
            <a:r>
              <a:rPr lang="es-ES" sz="2800" noProof="0" dirty="0" smtClean="0"/>
              <a:t>, 2009, ARC </a:t>
            </a:r>
            <a:r>
              <a:rPr lang="es-ES" sz="2800" noProof="0" dirty="0" err="1" smtClean="0"/>
              <a:t>resource</a:t>
            </a:r>
            <a:r>
              <a:rPr lang="es-ES" sz="2800" noProof="0" dirty="0" smtClean="0"/>
              <a:t> pack: </a:t>
            </a:r>
            <a:r>
              <a:rPr lang="es-ES" sz="2800" noProof="0" dirty="0" err="1" smtClean="0"/>
              <a:t>Facilitator’s</a:t>
            </a:r>
            <a:r>
              <a:rPr lang="es-ES" sz="2800" noProof="0" dirty="0" smtClean="0"/>
              <a:t> </a:t>
            </a:r>
            <a:r>
              <a:rPr lang="es-ES" sz="2800" noProof="0" dirty="0" err="1" smtClean="0"/>
              <a:t>toolkit</a:t>
            </a:r>
            <a:r>
              <a:rPr lang="es-ES" sz="2800" noProof="0" dirty="0" smtClean="0"/>
              <a:t> (</a:t>
            </a:r>
            <a:r>
              <a:rPr lang="es-ES" sz="2800" i="1" noProof="0" dirty="0" smtClean="0"/>
              <a:t>Acciones por los derecho</a:t>
            </a:r>
            <a:r>
              <a:rPr lang="es-ES" sz="2800" i="1" dirty="0" smtClean="0"/>
              <a:t>s del niño, 2009. Paquete de recursos: Herramienta para Facilitadores)</a:t>
            </a:r>
            <a:endParaRPr lang="es-ES" sz="2800" i="1" noProof="0" dirty="0" smtClean="0"/>
          </a:p>
          <a:p>
            <a:r>
              <a:rPr lang="es-ES" sz="2800" dirty="0" smtClean="0"/>
              <a:t>CPWG, 2011, </a:t>
            </a:r>
            <a:r>
              <a:rPr lang="es-ES" sz="2800" dirty="0" err="1" smtClean="0"/>
              <a:t>Guidelines</a:t>
            </a:r>
            <a:r>
              <a:rPr lang="es-ES" sz="2800" dirty="0" smtClean="0"/>
              <a:t> </a:t>
            </a:r>
            <a:r>
              <a:rPr lang="es-ES" sz="2800" dirty="0" err="1" smtClean="0"/>
              <a:t>for</a:t>
            </a:r>
            <a:r>
              <a:rPr lang="es-ES" sz="2800" dirty="0" smtClean="0"/>
              <a:t> </a:t>
            </a:r>
            <a:r>
              <a:rPr lang="es-ES" sz="2800" dirty="0" err="1" smtClean="0"/>
              <a:t>Child</a:t>
            </a:r>
            <a:r>
              <a:rPr lang="es-ES" sz="2800" dirty="0" smtClean="0"/>
              <a:t> </a:t>
            </a:r>
            <a:r>
              <a:rPr lang="es-ES" sz="2800" dirty="0" err="1" smtClean="0"/>
              <a:t>Friendly</a:t>
            </a:r>
            <a:r>
              <a:rPr lang="es-ES" sz="2800" dirty="0" smtClean="0"/>
              <a:t> </a:t>
            </a:r>
            <a:r>
              <a:rPr lang="es-ES" sz="2800" dirty="0" err="1" smtClean="0"/>
              <a:t>Spaces</a:t>
            </a:r>
            <a:r>
              <a:rPr lang="es-ES" sz="2800" dirty="0" smtClean="0"/>
              <a:t> in </a:t>
            </a:r>
            <a:r>
              <a:rPr lang="es-ES" sz="2800" dirty="0" err="1" smtClean="0"/>
              <a:t>Emergencies</a:t>
            </a:r>
            <a:r>
              <a:rPr lang="es-ES" sz="2800" dirty="0" smtClean="0"/>
              <a:t>  </a:t>
            </a:r>
            <a:r>
              <a:rPr lang="es-ES" sz="2800" i="1" dirty="0" smtClean="0"/>
              <a:t>(Guía para espacios amigables para niños y niñas)</a:t>
            </a:r>
            <a:endParaRPr lang="es-ES" sz="2800" i="1" noProof="0" dirty="0" smtClean="0"/>
          </a:p>
          <a:p>
            <a:endParaRPr lang="es-ES" noProof="0" dirty="0" smtClean="0"/>
          </a:p>
        </p:txBody>
      </p:sp>
    </p:spTree>
    <p:extLst>
      <p:ext uri="{BB962C8B-B14F-4D97-AF65-F5344CB8AC3E}">
        <p14:creationId xmlns:p14="http://schemas.microsoft.com/office/powerpoint/2010/main" val="2417973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12" y="3901888"/>
            <a:ext cx="7580376" cy="1685365"/>
          </a:xfrm>
        </p:spPr>
        <p:txBody>
          <a:bodyPr/>
          <a:lstStyle/>
          <a:p>
            <a:r>
              <a:rPr lang="en-GB" dirty="0" smtClean="0"/>
              <a:t>Recap. de la </a:t>
            </a:r>
            <a:r>
              <a:rPr lang="en-GB" dirty="0" err="1" smtClean="0"/>
              <a:t>Sesión</a:t>
            </a:r>
            <a:endParaRPr lang="en-GB" noProof="0" dirty="0"/>
          </a:p>
        </p:txBody>
      </p:sp>
      <p:sp>
        <p:nvSpPr>
          <p:cNvPr id="5" name="TextBox 4"/>
          <p:cNvSpPr txBox="1"/>
          <p:nvPr/>
        </p:nvSpPr>
        <p:spPr>
          <a:xfrm>
            <a:off x="2714625" y="2184400"/>
            <a:ext cx="4302125" cy="646331"/>
          </a:xfrm>
          <a:prstGeom prst="rect">
            <a:avLst/>
          </a:prstGeom>
          <a:noFill/>
        </p:spPr>
        <p:txBody>
          <a:bodyPr wrap="square" rtlCol="0">
            <a:spAutoFit/>
          </a:bodyPr>
          <a:lstStyle/>
          <a:p>
            <a:r>
              <a:rPr lang="en-US" sz="3600" b="1" dirty="0" smtClean="0">
                <a:solidFill>
                  <a:srgbClr val="FFFFFF"/>
                </a:solidFill>
              </a:rPr>
              <a:t>Change photo</a:t>
            </a:r>
            <a:endParaRPr lang="en-US" sz="3600" b="1" dirty="0">
              <a:solidFill>
                <a:srgbClr val="FFFFFF"/>
              </a:solidFill>
            </a:endParaRPr>
          </a:p>
        </p:txBody>
      </p:sp>
      <p:pic>
        <p:nvPicPr>
          <p:cNvPr id="7" name="Picture Placeholder 6" descr="Liberia. 2011. Jane Hahn for Panos. SC.jpg"/>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71" r="71"/>
          <a:stretch>
            <a:fillRect/>
          </a:stretch>
        </p:blipFill>
        <p:spPr>
          <a:xfrm>
            <a:off x="1655234" y="457200"/>
            <a:ext cx="5833533" cy="3889022"/>
          </a:xfrm>
        </p:spPr>
      </p:pic>
      <p:sp>
        <p:nvSpPr>
          <p:cNvPr id="6" name="TextBox 5"/>
          <p:cNvSpPr txBox="1"/>
          <p:nvPr/>
        </p:nvSpPr>
        <p:spPr>
          <a:xfrm>
            <a:off x="1745191" y="3874665"/>
            <a:ext cx="5271559" cy="338554"/>
          </a:xfrm>
          <a:prstGeom prst="rect">
            <a:avLst/>
          </a:prstGeom>
          <a:noFill/>
        </p:spPr>
        <p:txBody>
          <a:bodyPr wrap="square" rtlCol="0">
            <a:spAutoFit/>
          </a:bodyPr>
          <a:lstStyle/>
          <a:p>
            <a:r>
              <a:rPr lang="en-US" sz="1600" dirty="0" smtClean="0">
                <a:solidFill>
                  <a:srgbClr val="FFFFFF"/>
                </a:solidFill>
              </a:rPr>
              <a:t>Liberia 2011 /</a:t>
            </a:r>
            <a:r>
              <a:rPr lang="en-US" sz="1600" dirty="0">
                <a:solidFill>
                  <a:srgbClr val="FFFFFF"/>
                </a:solidFill>
              </a:rPr>
              <a:t> </a:t>
            </a:r>
            <a:r>
              <a:rPr lang="en-US" sz="1600" dirty="0" smtClean="0">
                <a:solidFill>
                  <a:srgbClr val="FFFFFF"/>
                </a:solidFill>
              </a:rPr>
              <a:t>Jane </a:t>
            </a:r>
            <a:r>
              <a:rPr lang="en-US" sz="1600" dirty="0">
                <a:solidFill>
                  <a:srgbClr val="FFFFFF"/>
                </a:solidFill>
              </a:rPr>
              <a:t>Hahn, </a:t>
            </a:r>
            <a:r>
              <a:rPr lang="en-US" sz="1600" dirty="0" err="1">
                <a:solidFill>
                  <a:srgbClr val="FFFFFF"/>
                </a:solidFill>
              </a:rPr>
              <a:t>Panos</a:t>
            </a:r>
            <a:r>
              <a:rPr lang="en-US" sz="1600" dirty="0">
                <a:solidFill>
                  <a:srgbClr val="FFFFFF"/>
                </a:solidFill>
              </a:rPr>
              <a:t> for SC</a:t>
            </a:r>
          </a:p>
        </p:txBody>
      </p:sp>
    </p:spTree>
    <p:extLst>
      <p:ext uri="{BB962C8B-B14F-4D97-AF65-F5344CB8AC3E}">
        <p14:creationId xmlns:p14="http://schemas.microsoft.com/office/powerpoint/2010/main" val="3420564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Recap.</a:t>
            </a:r>
            <a:endParaRPr lang="en-GB" noProof="0" dirty="0"/>
          </a:p>
        </p:txBody>
      </p:sp>
      <p:sp>
        <p:nvSpPr>
          <p:cNvPr id="3" name="Content Placeholder 2"/>
          <p:cNvSpPr>
            <a:spLocks noGrp="1"/>
          </p:cNvSpPr>
          <p:nvPr>
            <p:ph idx="1"/>
          </p:nvPr>
        </p:nvSpPr>
        <p:spPr/>
        <p:txBody>
          <a:bodyPr>
            <a:normAutofit fontScale="85000" lnSpcReduction="20000"/>
          </a:bodyPr>
          <a:lstStyle/>
          <a:p>
            <a:pPr marL="0" indent="0">
              <a:spcBef>
                <a:spcPts val="800"/>
              </a:spcBef>
              <a:buNone/>
            </a:pPr>
            <a:r>
              <a:rPr lang="es-ES" sz="3200" b="1" dirty="0" smtClean="0"/>
              <a:t>Los participantes podrán… </a:t>
            </a:r>
          </a:p>
          <a:p>
            <a:pPr>
              <a:spcBef>
                <a:spcPts val="800"/>
              </a:spcBef>
            </a:pPr>
            <a:r>
              <a:rPr lang="es-ES" sz="3200" b="1" dirty="0" smtClean="0"/>
              <a:t>Nombrar las 5 etapas del proceso de fortalecimiento de capacidades</a:t>
            </a:r>
          </a:p>
          <a:p>
            <a:pPr>
              <a:spcBef>
                <a:spcPts val="800"/>
              </a:spcBef>
            </a:pPr>
            <a:r>
              <a:rPr lang="es-ES" sz="3200" b="1" dirty="0" smtClean="0"/>
              <a:t>Identificar por lo menos 3 de las siguientes formas de aprendizaje: educador, experiencia y exponente</a:t>
            </a:r>
          </a:p>
          <a:p>
            <a:pPr>
              <a:spcBef>
                <a:spcPts val="800"/>
              </a:spcBef>
            </a:pPr>
            <a:r>
              <a:rPr lang="es-ES" sz="3200" b="1" dirty="0" smtClean="0"/>
              <a:t>Explicar tres formas de llevar a cabo la evaluación de los resultados de aprendizaje</a:t>
            </a:r>
          </a:p>
          <a:p>
            <a:pPr marL="0" indent="0">
              <a:spcBef>
                <a:spcPts val="800"/>
              </a:spcBef>
              <a:buNone/>
            </a:pPr>
            <a:r>
              <a:rPr lang="es-ES" sz="3200" b="1" dirty="0" smtClean="0">
                <a:solidFill>
                  <a:srgbClr val="0073CF"/>
                </a:solidFill>
                <a:ea typeface="ヒラギノ角ゴ Pro W3" charset="0"/>
                <a:cs typeface="Century Gothic"/>
              </a:rPr>
              <a:t>Resultado: </a:t>
            </a:r>
            <a:r>
              <a:rPr lang="es-ES" sz="3200" dirty="0" smtClean="0">
                <a:effectLst/>
              </a:rPr>
              <a:t>Redactar de borrador las estrategias de aprendizaje</a:t>
            </a:r>
            <a:endParaRPr lang="es-ES" sz="3200" b="1" dirty="0" smtClean="0"/>
          </a:p>
          <a:p>
            <a:pPr marL="514350" indent="-514350">
              <a:buFont typeface="+mj-lt"/>
              <a:buAutoNum type="arabicPeriod"/>
            </a:pPr>
            <a:endParaRPr lang="en-GB" sz="3200" noProof="0" dirty="0"/>
          </a:p>
        </p:txBody>
      </p:sp>
      <p:sp>
        <p:nvSpPr>
          <p:cNvPr id="4" name="Date Placeholder 3"/>
          <p:cNvSpPr>
            <a:spLocks noGrp="1"/>
          </p:cNvSpPr>
          <p:nvPr>
            <p:ph type="dt" sz="half" idx="10"/>
          </p:nvPr>
        </p:nvSpPr>
        <p:spPr/>
        <p:txBody>
          <a:bodyPr/>
          <a:lstStyle/>
          <a:p>
            <a:fld id="{02F10641-A356-2542-825D-5DA4DB828F0D}" type="datetime3">
              <a:rPr lang="en-GB" smtClean="0"/>
              <a:pPr/>
              <a:t>14 May, 2013</a:t>
            </a:fld>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pPr/>
              <a:t>28</a:t>
            </a:fld>
            <a:endParaRPr lang="en-US"/>
          </a:p>
        </p:txBody>
      </p:sp>
    </p:spTree>
    <p:extLst>
      <p:ext uri="{BB962C8B-B14F-4D97-AF65-F5344CB8AC3E}">
        <p14:creationId xmlns:p14="http://schemas.microsoft.com/office/powerpoint/2010/main" val="429790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akistan 2010. SC.jpg"/>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6593" b="6593"/>
          <a:stretch>
            <a:fillRect/>
          </a:stretch>
        </p:blipFill>
        <p:spPr>
          <a:xfrm rot="21019985">
            <a:off x="362125" y="712556"/>
            <a:ext cx="5026752" cy="3017536"/>
          </a:xfrm>
        </p:spPr>
      </p:pic>
      <p:pic>
        <p:nvPicPr>
          <p:cNvPr id="5" name="Picture Placeholder 4" descr="Haiti 2010. Scott Hornby for SC.jpg"/>
          <p:cNvPicPr>
            <a:picLocks noGrp="1" noChangeAspect="1"/>
          </p:cNvPicPr>
          <p:nvPr>
            <p:ph type="pic" idx="13"/>
          </p:nvPr>
        </p:nvPicPr>
        <p:blipFill>
          <a:blip r:embed="rId4" cstate="print">
            <a:extLst>
              <a:ext uri="{28A0092B-C50C-407E-A947-70E740481C1C}">
                <a14:useLocalDpi xmlns:a14="http://schemas.microsoft.com/office/drawing/2010/main" val="0"/>
              </a:ext>
            </a:extLst>
          </a:blip>
          <a:srcRect t="14271" b="14271"/>
          <a:stretch>
            <a:fillRect/>
          </a:stretch>
        </p:blipFill>
        <p:spPr>
          <a:xfrm rot="580015" flipH="1">
            <a:off x="3899584" y="712556"/>
            <a:ext cx="5026752" cy="3017536"/>
          </a:xfrm>
        </p:spPr>
      </p:pic>
      <p:sp>
        <p:nvSpPr>
          <p:cNvPr id="7" name="TextBox 6"/>
          <p:cNvSpPr txBox="1"/>
          <p:nvPr/>
        </p:nvSpPr>
        <p:spPr>
          <a:xfrm rot="20907766">
            <a:off x="733970" y="3112664"/>
            <a:ext cx="5271559" cy="338554"/>
          </a:xfrm>
          <a:prstGeom prst="rect">
            <a:avLst/>
          </a:prstGeom>
          <a:noFill/>
        </p:spPr>
        <p:txBody>
          <a:bodyPr wrap="square" rtlCol="0">
            <a:spAutoFit/>
          </a:bodyPr>
          <a:lstStyle/>
          <a:p>
            <a:r>
              <a:rPr lang="en-US" sz="1600" dirty="0" smtClean="0">
                <a:solidFill>
                  <a:srgbClr val="FFFFFF"/>
                </a:solidFill>
              </a:rPr>
              <a:t>Pakistan 2010 / SC</a:t>
            </a:r>
            <a:endParaRPr lang="en-US" sz="1600" dirty="0">
              <a:solidFill>
                <a:srgbClr val="FFFFFF"/>
              </a:solidFill>
            </a:endParaRPr>
          </a:p>
        </p:txBody>
      </p:sp>
      <p:sp>
        <p:nvSpPr>
          <p:cNvPr id="8" name="TextBox 7"/>
          <p:cNvSpPr txBox="1"/>
          <p:nvPr/>
        </p:nvSpPr>
        <p:spPr>
          <a:xfrm rot="598929">
            <a:off x="3855515" y="871369"/>
            <a:ext cx="5271559" cy="338554"/>
          </a:xfrm>
          <a:prstGeom prst="rect">
            <a:avLst/>
          </a:prstGeom>
          <a:noFill/>
        </p:spPr>
        <p:txBody>
          <a:bodyPr wrap="square" rtlCol="0">
            <a:spAutoFit/>
          </a:bodyPr>
          <a:lstStyle/>
          <a:p>
            <a:pPr algn="r"/>
            <a:r>
              <a:rPr lang="en-US" sz="1600" dirty="0" smtClean="0">
                <a:solidFill>
                  <a:srgbClr val="FFFFFF"/>
                </a:solidFill>
              </a:rPr>
              <a:t>Haiti 2010 / SC</a:t>
            </a:r>
            <a:endParaRPr lang="en-US" sz="1600" dirty="0">
              <a:solidFill>
                <a:srgbClr val="FFFFFF"/>
              </a:solidFill>
            </a:endParaRPr>
          </a:p>
        </p:txBody>
      </p:sp>
      <p:sp>
        <p:nvSpPr>
          <p:cNvPr id="2" name="Title 1"/>
          <p:cNvSpPr>
            <a:spLocks noGrp="1"/>
          </p:cNvSpPr>
          <p:nvPr>
            <p:ph type="title"/>
          </p:nvPr>
        </p:nvSpPr>
        <p:spPr/>
        <p:txBody>
          <a:bodyPr/>
          <a:lstStyle/>
          <a:p>
            <a:r>
              <a:rPr lang="en-GB" dirty="0" smtClean="0"/>
              <a:t>Final</a:t>
            </a:r>
            <a:endParaRPr lang="en-GB" noProof="0" dirty="0"/>
          </a:p>
        </p:txBody>
      </p:sp>
    </p:spTree>
    <p:extLst>
      <p:ext uri="{BB962C8B-B14F-4D97-AF65-F5344CB8AC3E}">
        <p14:creationId xmlns:p14="http://schemas.microsoft.com/office/powerpoint/2010/main" val="2447426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Esquema de la Sesión</a:t>
            </a:r>
            <a:endParaRPr lang="es-ES" noProof="0" dirty="0"/>
          </a:p>
        </p:txBody>
      </p:sp>
      <p:sp>
        <p:nvSpPr>
          <p:cNvPr id="3" name="Content Placeholder 2"/>
          <p:cNvSpPr>
            <a:spLocks noGrp="1"/>
          </p:cNvSpPr>
          <p:nvPr>
            <p:ph idx="1"/>
          </p:nvPr>
        </p:nvSpPr>
        <p:spPr>
          <a:xfrm>
            <a:off x="955675" y="1232647"/>
            <a:ext cx="7232650" cy="4291013"/>
          </a:xfrm>
        </p:spPr>
        <p:txBody>
          <a:bodyPr>
            <a:normAutofit fontScale="92500" lnSpcReduction="20000"/>
          </a:bodyPr>
          <a:lstStyle/>
          <a:p>
            <a:pPr>
              <a:lnSpc>
                <a:spcPct val="90000"/>
              </a:lnSpc>
              <a:spcBef>
                <a:spcPts val="600"/>
              </a:spcBef>
            </a:pPr>
            <a:r>
              <a:rPr lang="es-ES" sz="3000" dirty="0" smtClean="0"/>
              <a:t>Términos clave</a:t>
            </a:r>
          </a:p>
          <a:p>
            <a:pPr>
              <a:lnSpc>
                <a:spcPct val="90000"/>
              </a:lnSpc>
              <a:spcBef>
                <a:spcPts val="600"/>
              </a:spcBef>
            </a:pPr>
            <a:r>
              <a:rPr lang="es-ES" sz="3000" noProof="0" dirty="0" smtClean="0"/>
              <a:t>Etapas del fortalecimiento de capacidades</a:t>
            </a:r>
          </a:p>
          <a:p>
            <a:pPr>
              <a:lnSpc>
                <a:spcPct val="90000"/>
              </a:lnSpc>
              <a:spcBef>
                <a:spcPts val="600"/>
              </a:spcBef>
            </a:pPr>
            <a:r>
              <a:rPr lang="es-ES" sz="3000" dirty="0" smtClean="0"/>
              <a:t>Identificación de necesidades de aprendizaje y desarrollo</a:t>
            </a:r>
          </a:p>
          <a:p>
            <a:pPr>
              <a:lnSpc>
                <a:spcPct val="90000"/>
              </a:lnSpc>
              <a:spcBef>
                <a:spcPts val="600"/>
              </a:spcBef>
            </a:pPr>
            <a:r>
              <a:rPr lang="es-ES" sz="3000" noProof="0" dirty="0" smtClean="0"/>
              <a:t>Redacción</a:t>
            </a:r>
            <a:r>
              <a:rPr lang="es-ES" sz="3000" dirty="0" smtClean="0"/>
              <a:t> de su estrategia de aprendizaje</a:t>
            </a:r>
          </a:p>
          <a:p>
            <a:pPr>
              <a:lnSpc>
                <a:spcPct val="90000"/>
              </a:lnSpc>
              <a:spcBef>
                <a:spcPts val="600"/>
              </a:spcBef>
            </a:pPr>
            <a:r>
              <a:rPr lang="es-ES" sz="3000" noProof="0" dirty="0" smtClean="0"/>
              <a:t>Planificación de cómo cubrir necesidades</a:t>
            </a:r>
          </a:p>
          <a:p>
            <a:pPr>
              <a:lnSpc>
                <a:spcPct val="90000"/>
              </a:lnSpc>
              <a:spcBef>
                <a:spcPts val="600"/>
              </a:spcBef>
            </a:pPr>
            <a:r>
              <a:rPr lang="es-ES" sz="3000" dirty="0" smtClean="0"/>
              <a:t>Establecer objetivos</a:t>
            </a:r>
          </a:p>
          <a:p>
            <a:pPr>
              <a:lnSpc>
                <a:spcPct val="90000"/>
              </a:lnSpc>
              <a:spcBef>
                <a:spcPts val="600"/>
              </a:spcBef>
            </a:pPr>
            <a:r>
              <a:rPr lang="es-ES" sz="3000" noProof="0" dirty="0" smtClean="0"/>
              <a:t>Monitoreo &amp; evaluación del aprendizaje</a:t>
            </a:r>
          </a:p>
          <a:p>
            <a:pPr lvl="1">
              <a:lnSpc>
                <a:spcPct val="90000"/>
              </a:lnSpc>
              <a:spcBef>
                <a:spcPts val="600"/>
              </a:spcBef>
            </a:pPr>
            <a:endParaRPr lang="en-GB" noProof="0" dirty="0" smtClean="0"/>
          </a:p>
          <a:p>
            <a:pPr lvl="1">
              <a:lnSpc>
                <a:spcPct val="90000"/>
              </a:lnSpc>
              <a:spcBef>
                <a:spcPts val="600"/>
              </a:spcBef>
            </a:pPr>
            <a:endParaRPr lang="en-GB" noProof="0" dirty="0" smtClean="0"/>
          </a:p>
          <a:p>
            <a:pPr lvl="1">
              <a:lnSpc>
                <a:spcPct val="90000"/>
              </a:lnSpc>
              <a:spcBef>
                <a:spcPts val="600"/>
              </a:spcBef>
            </a:pPr>
            <a:endParaRPr lang="en-GB" noProof="0" dirty="0" smtClean="0"/>
          </a:p>
          <a:p>
            <a:pPr>
              <a:lnSpc>
                <a:spcPct val="90000"/>
              </a:lnSpc>
              <a:spcBef>
                <a:spcPts val="600"/>
              </a:spcBef>
            </a:pPr>
            <a:endParaRPr lang="en-GB" noProof="0" dirty="0"/>
          </a:p>
        </p:txBody>
      </p:sp>
    </p:spTree>
    <p:extLst>
      <p:ext uri="{BB962C8B-B14F-4D97-AF65-F5344CB8AC3E}">
        <p14:creationId xmlns:p14="http://schemas.microsoft.com/office/powerpoint/2010/main" val="264330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smtClean="0"/>
              <a:t>Definición de términos clave</a:t>
            </a:r>
            <a:endParaRPr lang="es-ES" noProof="0" dirty="0"/>
          </a:p>
        </p:txBody>
      </p:sp>
      <p:sp>
        <p:nvSpPr>
          <p:cNvPr id="3" name="Content Placeholder 2"/>
          <p:cNvSpPr>
            <a:spLocks noGrp="1"/>
          </p:cNvSpPr>
          <p:nvPr>
            <p:ph idx="1"/>
          </p:nvPr>
        </p:nvSpPr>
        <p:spPr>
          <a:xfrm>
            <a:off x="955675" y="1362693"/>
            <a:ext cx="7232650" cy="4291013"/>
          </a:xfrm>
        </p:spPr>
        <p:txBody>
          <a:bodyPr>
            <a:noAutofit/>
          </a:bodyPr>
          <a:lstStyle/>
          <a:p>
            <a:pPr marL="0" indent="0">
              <a:lnSpc>
                <a:spcPct val="90000"/>
              </a:lnSpc>
              <a:spcBef>
                <a:spcPts val="600"/>
              </a:spcBef>
              <a:buClr>
                <a:srgbClr val="D22630"/>
              </a:buClr>
              <a:buNone/>
              <a:defRPr/>
            </a:pPr>
            <a:r>
              <a:rPr lang="es-ES" sz="2800" noProof="0" dirty="0" smtClean="0">
                <a:solidFill>
                  <a:srgbClr val="0073CF"/>
                </a:solidFill>
                <a:ea typeface="ヒラギノ角ゴ Pro W3" charset="0"/>
                <a:cs typeface="Century Gothic"/>
              </a:rPr>
              <a:t>Formación bajo supervisión (</a:t>
            </a:r>
            <a:r>
              <a:rPr lang="es-ES" sz="2800" i="1" noProof="0" dirty="0" err="1" smtClean="0">
                <a:solidFill>
                  <a:srgbClr val="0073CF"/>
                </a:solidFill>
                <a:ea typeface="ヒラギノ角ゴ Pro W3" charset="0"/>
                <a:cs typeface="Century Gothic"/>
              </a:rPr>
              <a:t>coaching</a:t>
            </a:r>
            <a:r>
              <a:rPr lang="es-ES" sz="2800" noProof="0" dirty="0" smtClean="0">
                <a:solidFill>
                  <a:srgbClr val="0073CF"/>
                </a:solidFill>
                <a:ea typeface="ヒラギノ角ゴ Pro W3" charset="0"/>
                <a:cs typeface="Century Gothic"/>
              </a:rPr>
              <a:t>): </a:t>
            </a:r>
          </a:p>
          <a:p>
            <a:pPr>
              <a:lnSpc>
                <a:spcPct val="90000"/>
              </a:lnSpc>
              <a:spcBef>
                <a:spcPts val="600"/>
              </a:spcBef>
              <a:buClr>
                <a:srgbClr val="D22630"/>
              </a:buClr>
              <a:defRPr/>
            </a:pPr>
            <a:r>
              <a:rPr lang="es-ES" sz="2800" noProof="0" dirty="0" smtClean="0">
                <a:cs typeface="Century Gothic"/>
              </a:rPr>
              <a:t>Desarrollar las habilidades &amp; el conocimiento de una persona para mejorar el desempeño laboral</a:t>
            </a:r>
          </a:p>
          <a:p>
            <a:pPr>
              <a:lnSpc>
                <a:spcPct val="90000"/>
              </a:lnSpc>
              <a:spcBef>
                <a:spcPts val="600"/>
              </a:spcBef>
              <a:buClr>
                <a:srgbClr val="D22630"/>
              </a:buClr>
              <a:defRPr/>
            </a:pPr>
            <a:r>
              <a:rPr lang="es-ES" sz="2800" dirty="0" smtClean="0">
                <a:cs typeface="Century Gothic"/>
              </a:rPr>
              <a:t>Habilitar a un individuo para desarrollar las tareas requeridas de la mejor forma posible</a:t>
            </a:r>
          </a:p>
          <a:p>
            <a:pPr marL="0" indent="0">
              <a:lnSpc>
                <a:spcPct val="90000"/>
              </a:lnSpc>
              <a:spcBef>
                <a:spcPts val="600"/>
              </a:spcBef>
              <a:buClr>
                <a:srgbClr val="D22630"/>
              </a:buClr>
              <a:buNone/>
              <a:defRPr/>
            </a:pPr>
            <a:r>
              <a:rPr lang="es-ES" sz="2800" dirty="0" smtClean="0">
                <a:solidFill>
                  <a:srgbClr val="0073CF"/>
                </a:solidFill>
                <a:ea typeface="ヒラギノ角ゴ Pro W3" charset="0"/>
                <a:cs typeface="Century Gothic"/>
              </a:rPr>
              <a:t>Tutoría con mentor (</a:t>
            </a:r>
            <a:r>
              <a:rPr lang="es-ES" sz="2800" i="1" noProof="0" dirty="0" smtClean="0">
                <a:solidFill>
                  <a:srgbClr val="0073CF"/>
                </a:solidFill>
                <a:ea typeface="ヒラギノ角ゴ Pro W3" charset="0"/>
                <a:cs typeface="Century Gothic"/>
              </a:rPr>
              <a:t>Mentoría</a:t>
            </a:r>
            <a:r>
              <a:rPr lang="es-ES" sz="2800" noProof="0" dirty="0" smtClean="0">
                <a:solidFill>
                  <a:srgbClr val="0073CF"/>
                </a:solidFill>
                <a:ea typeface="ヒラギノ角ゴ Pro W3" charset="0"/>
                <a:cs typeface="Century Gothic"/>
              </a:rPr>
              <a:t>):</a:t>
            </a:r>
          </a:p>
          <a:p>
            <a:pPr>
              <a:lnSpc>
                <a:spcPct val="90000"/>
              </a:lnSpc>
              <a:spcBef>
                <a:spcPts val="600"/>
              </a:spcBef>
              <a:buClr>
                <a:srgbClr val="D22630"/>
              </a:buClr>
              <a:defRPr/>
            </a:pPr>
            <a:r>
              <a:rPr lang="es-ES" sz="2800" dirty="0" smtClean="0">
                <a:cs typeface="Century Gothic"/>
              </a:rPr>
              <a:t>Asesorar o capacitar a alguien. Enfoque en la carrera, más allá de la función actual. </a:t>
            </a:r>
            <a:endParaRPr lang="es-ES" sz="2800" noProof="0" dirty="0">
              <a:cs typeface="Century Gothic"/>
            </a:endParaRPr>
          </a:p>
        </p:txBody>
      </p:sp>
    </p:spTree>
    <p:extLst>
      <p:ext uri="{BB962C8B-B14F-4D97-AF65-F5344CB8AC3E}">
        <p14:creationId xmlns:p14="http://schemas.microsoft.com/office/powerpoint/2010/main" val="3205844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90" y="89647"/>
            <a:ext cx="7828561" cy="1143000"/>
          </a:xfrm>
        </p:spPr>
        <p:txBody>
          <a:bodyPr/>
          <a:lstStyle/>
          <a:p>
            <a:r>
              <a:rPr lang="es-ES" sz="3600" dirty="0" smtClean="0"/>
              <a:t>Etapas del proceso de fortalecimiento de capacidades</a:t>
            </a:r>
            <a:endParaRPr lang="es-E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58022139"/>
              </p:ext>
            </p:extLst>
          </p:nvPr>
        </p:nvGraphicFramePr>
        <p:xfrm>
          <a:off x="1193800" y="1727200"/>
          <a:ext cx="7232650" cy="4291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811213" y="2100263"/>
            <a:ext cx="304799" cy="3628495"/>
            <a:chOff x="2150534" y="1417638"/>
            <a:chExt cx="304799" cy="3628495"/>
          </a:xfrm>
        </p:grpSpPr>
        <p:cxnSp>
          <p:nvCxnSpPr>
            <p:cNvPr id="7" name="Straight Connector 6"/>
            <p:cNvCxnSpPr/>
            <p:nvPr/>
          </p:nvCxnSpPr>
          <p:spPr>
            <a:xfrm flipH="1">
              <a:off x="2167467" y="5046133"/>
              <a:ext cx="287866"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2150534" y="1417638"/>
              <a:ext cx="287866" cy="0"/>
            </a:xfrm>
            <a:prstGeom prst="line">
              <a:avLst/>
            </a:prstGeom>
            <a:ln w="38100" cmpd="sng">
              <a:solidFill>
                <a:srgbClr val="FF0000"/>
              </a:solidFill>
              <a:headEnd type="stealth" w="lg" len="lg"/>
              <a:tailEnd type="none" w="lg" len="lg"/>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2167467" y="1417638"/>
              <a:ext cx="0" cy="3628495"/>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11" name="Straight Connector 10"/>
          <p:cNvCxnSpPr/>
          <p:nvPr/>
        </p:nvCxnSpPr>
        <p:spPr>
          <a:xfrm>
            <a:off x="1099079" y="5728758"/>
            <a:ext cx="1663171"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021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135" y="3901888"/>
            <a:ext cx="8502733" cy="2107026"/>
          </a:xfrm>
        </p:spPr>
        <p:txBody>
          <a:bodyPr/>
          <a:lstStyle/>
          <a:p>
            <a:r>
              <a:rPr lang="es-ES" dirty="0" smtClean="0"/>
              <a:t>Identificando necesidades de aprendizaje &amp; desarrollo</a:t>
            </a:r>
            <a:endParaRPr lang="es-ES" dirty="0"/>
          </a:p>
        </p:txBody>
      </p:sp>
      <p:sp>
        <p:nvSpPr>
          <p:cNvPr id="5" name="TextBox 4"/>
          <p:cNvSpPr txBox="1"/>
          <p:nvPr/>
        </p:nvSpPr>
        <p:spPr>
          <a:xfrm>
            <a:off x="2714625" y="1501775"/>
            <a:ext cx="4302125" cy="646331"/>
          </a:xfrm>
          <a:prstGeom prst="rect">
            <a:avLst/>
          </a:prstGeom>
          <a:noFill/>
        </p:spPr>
        <p:txBody>
          <a:bodyPr wrap="square" rtlCol="0">
            <a:spAutoFit/>
          </a:bodyPr>
          <a:lstStyle/>
          <a:p>
            <a:r>
              <a:rPr lang="en-US" sz="3600" b="1" dirty="0" smtClean="0">
                <a:solidFill>
                  <a:srgbClr val="FFFFFF"/>
                </a:solidFill>
              </a:rPr>
              <a:t>Change photo</a:t>
            </a:r>
            <a:endParaRPr lang="en-US" sz="3600" b="1" dirty="0">
              <a:solidFill>
                <a:srgbClr val="FFFFFF"/>
              </a:solidFill>
            </a:endParaRPr>
          </a:p>
        </p:txBody>
      </p:sp>
      <p:pic>
        <p:nvPicPr>
          <p:cNvPr id="4" name="Picture Placeholder 3" descr="Vietnam 2008. Kullwadee Sumnalop. for SC.jpg"/>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71" r="71"/>
          <a:stretch>
            <a:fillRect/>
          </a:stretch>
        </p:blipFill>
        <p:spPr>
          <a:xfrm>
            <a:off x="2197100" y="457200"/>
            <a:ext cx="4749801" cy="3166534"/>
          </a:xfrm>
        </p:spPr>
      </p:pic>
      <p:sp>
        <p:nvSpPr>
          <p:cNvPr id="8" name="TextBox 7"/>
          <p:cNvSpPr txBox="1"/>
          <p:nvPr/>
        </p:nvSpPr>
        <p:spPr>
          <a:xfrm>
            <a:off x="2538942" y="3235702"/>
            <a:ext cx="4302125" cy="338554"/>
          </a:xfrm>
          <a:prstGeom prst="rect">
            <a:avLst/>
          </a:prstGeom>
          <a:noFill/>
        </p:spPr>
        <p:txBody>
          <a:bodyPr wrap="square" rtlCol="0">
            <a:spAutoFit/>
          </a:bodyPr>
          <a:lstStyle/>
          <a:p>
            <a:pPr algn="r"/>
            <a:r>
              <a:rPr lang="en-US" sz="1600" dirty="0" smtClean="0">
                <a:solidFill>
                  <a:schemeClr val="bg1"/>
                </a:solidFill>
              </a:rPr>
              <a:t>Vietnam 2008 / K. </a:t>
            </a:r>
            <a:r>
              <a:rPr lang="en-US" sz="1600" dirty="0" err="1">
                <a:solidFill>
                  <a:schemeClr val="bg1"/>
                </a:solidFill>
              </a:rPr>
              <a:t>Sumnalop</a:t>
            </a:r>
            <a:r>
              <a:rPr lang="en-US" sz="1600" dirty="0" smtClean="0">
                <a:solidFill>
                  <a:schemeClr val="bg1"/>
                </a:solidFill>
              </a:rPr>
              <a:t> for </a:t>
            </a:r>
            <a:r>
              <a:rPr lang="en-US" sz="1600" dirty="0" smtClean="0">
                <a:solidFill>
                  <a:srgbClr val="FFFFFF"/>
                </a:solidFill>
              </a:rPr>
              <a:t>SC</a:t>
            </a:r>
            <a:endParaRPr lang="en-US" sz="1600" dirty="0">
              <a:solidFill>
                <a:srgbClr val="FFFFFF"/>
              </a:solidFill>
            </a:endParaRPr>
          </a:p>
        </p:txBody>
      </p:sp>
    </p:spTree>
    <p:extLst>
      <p:ext uri="{BB962C8B-B14F-4D97-AF65-F5344CB8AC3E}">
        <p14:creationId xmlns:p14="http://schemas.microsoft.com/office/powerpoint/2010/main" val="3795238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06" y="89647"/>
            <a:ext cx="8740239" cy="1143000"/>
          </a:xfrm>
        </p:spPr>
        <p:txBody>
          <a:bodyPr/>
          <a:lstStyle/>
          <a:p>
            <a:r>
              <a:rPr lang="es-ES" sz="3600" dirty="0" smtClean="0"/>
              <a:t>¿Cuándo identifica necesidades de aprendizaje? </a:t>
            </a:r>
            <a:endParaRPr lang="es-E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94548548"/>
              </p:ext>
            </p:extLst>
          </p:nvPr>
        </p:nvGraphicFramePr>
        <p:xfrm>
          <a:off x="955675" y="1600200"/>
          <a:ext cx="7232650" cy="4291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6065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600" noProof="0" smtClean="0"/>
              <a:t>¿Cómo identifica las necesidades de aprendizaje? </a:t>
            </a:r>
            <a:endParaRPr lang="es-ES" sz="3600" noProof="0" dirty="0"/>
          </a:p>
        </p:txBody>
      </p:sp>
      <p:sp>
        <p:nvSpPr>
          <p:cNvPr id="3" name="Content Placeholder 2"/>
          <p:cNvSpPr>
            <a:spLocks noGrp="1"/>
          </p:cNvSpPr>
          <p:nvPr>
            <p:ph idx="1"/>
          </p:nvPr>
        </p:nvSpPr>
        <p:spPr/>
        <p:txBody>
          <a:bodyPr>
            <a:normAutofit/>
          </a:bodyPr>
          <a:lstStyle/>
          <a:p>
            <a:pPr>
              <a:spcBef>
                <a:spcPts val="1000"/>
              </a:spcBef>
            </a:pPr>
            <a:r>
              <a:rPr lang="es-ES" sz="3000" b="1" dirty="0" smtClean="0"/>
              <a:t>Proceso de selección</a:t>
            </a:r>
            <a:r>
              <a:rPr lang="es-ES" sz="3000" b="1" noProof="0" dirty="0" smtClean="0"/>
              <a:t> </a:t>
            </a:r>
          </a:p>
          <a:p>
            <a:pPr>
              <a:spcBef>
                <a:spcPts val="1000"/>
              </a:spcBef>
            </a:pPr>
            <a:r>
              <a:rPr lang="es-ES" sz="3000" b="1" dirty="0" smtClean="0"/>
              <a:t>Entrevista</a:t>
            </a:r>
            <a:endParaRPr lang="es-ES" sz="3000" b="1" noProof="0" dirty="0" smtClean="0"/>
          </a:p>
          <a:p>
            <a:pPr>
              <a:spcBef>
                <a:spcPts val="1000"/>
              </a:spcBef>
            </a:pPr>
            <a:r>
              <a:rPr lang="es-ES" sz="3000" b="1" dirty="0" smtClean="0"/>
              <a:t>Gestión de desempeño </a:t>
            </a:r>
          </a:p>
          <a:p>
            <a:pPr>
              <a:spcBef>
                <a:spcPts val="1000"/>
              </a:spcBef>
            </a:pPr>
            <a:r>
              <a:rPr lang="es-ES" sz="3000" b="1" noProof="0" dirty="0" smtClean="0"/>
              <a:t>Retroalimentación de otros</a:t>
            </a:r>
          </a:p>
          <a:p>
            <a:pPr>
              <a:spcBef>
                <a:spcPts val="1000"/>
              </a:spcBef>
            </a:pPr>
            <a:r>
              <a:rPr lang="es-ES" sz="3000" b="1" dirty="0" smtClean="0"/>
              <a:t>Reuniones con el equipo</a:t>
            </a:r>
          </a:p>
          <a:p>
            <a:pPr>
              <a:spcBef>
                <a:spcPts val="1000"/>
              </a:spcBef>
            </a:pPr>
            <a:r>
              <a:rPr lang="es-ES" sz="3000" b="1" noProof="0" dirty="0" smtClean="0"/>
              <a:t>Visitas de monitoreo</a:t>
            </a:r>
          </a:p>
          <a:p>
            <a:pPr>
              <a:spcBef>
                <a:spcPts val="1000"/>
              </a:spcBef>
            </a:pPr>
            <a:r>
              <a:rPr lang="es-ES" sz="3000" b="1" dirty="0" smtClean="0"/>
              <a:t>Evaluaciones de programas</a:t>
            </a:r>
          </a:p>
        </p:txBody>
      </p:sp>
    </p:spTree>
    <p:extLst>
      <p:ext uri="{BB962C8B-B14F-4D97-AF65-F5344CB8AC3E}">
        <p14:creationId xmlns:p14="http://schemas.microsoft.com/office/powerpoint/2010/main" val="968017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12" y="3901888"/>
            <a:ext cx="7580376" cy="1685365"/>
          </a:xfrm>
        </p:spPr>
        <p:txBody>
          <a:bodyPr/>
          <a:lstStyle/>
          <a:p>
            <a:r>
              <a:rPr lang="es-ES" dirty="0" smtClean="0"/>
              <a:t>Estableciendo una estrategia de aprendizaje</a:t>
            </a:r>
            <a:endParaRPr lang="es-ES" dirty="0"/>
          </a:p>
        </p:txBody>
      </p:sp>
      <p:sp>
        <p:nvSpPr>
          <p:cNvPr id="5" name="TextBox 4"/>
          <p:cNvSpPr txBox="1"/>
          <p:nvPr/>
        </p:nvSpPr>
        <p:spPr>
          <a:xfrm>
            <a:off x="2714625" y="1501775"/>
            <a:ext cx="4302125" cy="646331"/>
          </a:xfrm>
          <a:prstGeom prst="rect">
            <a:avLst/>
          </a:prstGeom>
          <a:noFill/>
        </p:spPr>
        <p:txBody>
          <a:bodyPr wrap="square" rtlCol="0">
            <a:spAutoFit/>
          </a:bodyPr>
          <a:lstStyle/>
          <a:p>
            <a:r>
              <a:rPr lang="en-US" sz="3600" b="1" dirty="0" smtClean="0">
                <a:solidFill>
                  <a:srgbClr val="FFFFFF"/>
                </a:solidFill>
              </a:rPr>
              <a:t>Change photo</a:t>
            </a:r>
            <a:endParaRPr lang="en-US" sz="3600" b="1" dirty="0">
              <a:solidFill>
                <a:srgbClr val="FFFFFF"/>
              </a:solidFill>
            </a:endParaRPr>
          </a:p>
        </p:txBody>
      </p:sp>
      <p:pic>
        <p:nvPicPr>
          <p:cNvPr id="4" name="Picture Placeholder 3" descr="Jenny Matthews for SC. Iraq. 2008 .jpg"/>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286" r="286"/>
          <a:stretch>
            <a:fillRect/>
          </a:stretch>
        </p:blipFill>
        <p:spPr/>
      </p:pic>
      <p:sp>
        <p:nvSpPr>
          <p:cNvPr id="8" name="TextBox 7"/>
          <p:cNvSpPr txBox="1"/>
          <p:nvPr/>
        </p:nvSpPr>
        <p:spPr>
          <a:xfrm>
            <a:off x="2059166" y="2770149"/>
            <a:ext cx="4302125" cy="338554"/>
          </a:xfrm>
          <a:prstGeom prst="rect">
            <a:avLst/>
          </a:prstGeom>
          <a:noFill/>
        </p:spPr>
        <p:txBody>
          <a:bodyPr wrap="square" rtlCol="0">
            <a:spAutoFit/>
          </a:bodyPr>
          <a:lstStyle/>
          <a:p>
            <a:pPr algn="r"/>
            <a:r>
              <a:rPr lang="en-US" sz="1600" dirty="0" smtClean="0">
                <a:solidFill>
                  <a:srgbClr val="FFFFFF"/>
                </a:solidFill>
              </a:rPr>
              <a:t>Iraq 2008/ J. Matthews for SC</a:t>
            </a:r>
            <a:endParaRPr lang="en-US" sz="1600" dirty="0">
              <a:solidFill>
                <a:srgbClr val="FFFFFF"/>
              </a:solidFill>
            </a:endParaRPr>
          </a:p>
        </p:txBody>
      </p:sp>
    </p:spTree>
    <p:extLst>
      <p:ext uri="{BB962C8B-B14F-4D97-AF65-F5344CB8AC3E}">
        <p14:creationId xmlns:p14="http://schemas.microsoft.com/office/powerpoint/2010/main" val="2028205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Summer">
      <a:fillStyleLst>
        <a:solidFill>
          <a:schemeClr val="phClr"/>
        </a:solidFill>
        <a:solidFill>
          <a:schemeClr val="phClr">
            <a:tint val="90000"/>
            <a:satMod val="135000"/>
          </a:schemeClr>
        </a:solidFill>
        <a:solidFill>
          <a:schemeClr val="phClr">
            <a:shade val="80000"/>
            <a:satMod val="110000"/>
          </a:schemeClr>
        </a:solidFill>
      </a:fillStyleLst>
      <a:lnStyleLst>
        <a:ln w="9525" cap="flat" cmpd="sng" algn="ctr">
          <a:solidFill>
            <a:schemeClr val="phClr">
              <a:satMod val="135000"/>
            </a:schemeClr>
          </a:solidFill>
          <a:prstDash val="solid"/>
        </a:ln>
        <a:ln w="25400" cap="flat" cmpd="sng" algn="ctr">
          <a:solidFill>
            <a:schemeClr val="phClr">
              <a:satMod val="150000"/>
            </a:schemeClr>
          </a:solidFill>
          <a:prstDash val="solid"/>
        </a:ln>
        <a:ln w="38100" cap="flat" cmpd="sng" algn="ctr">
          <a:solidFill>
            <a:schemeClr val="phClr">
              <a:satMod val="150000"/>
            </a:schemeClr>
          </a:solidFill>
          <a:prstDash val="solid"/>
        </a:ln>
      </a:lnStyleLst>
      <a:effectStyleLst>
        <a:effectStyle>
          <a:effectLst/>
        </a:effectStyle>
        <a:effectStyle>
          <a:effectLst>
            <a:outerShdw blurRad="76200" sx="101000" sy="101000" algn="ctr" rotWithShape="0">
              <a:srgbClr val="000000">
                <a:alpha val="50000"/>
              </a:srgbClr>
            </a:outerShdw>
            <a:reflection blurRad="12700" stA="20000" endPos="35000" dist="63500" dir="5400000" sy="-100000" rotWithShape="0"/>
          </a:effectLst>
        </a:effectStyle>
        <a:effectStyle>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gs>
            <a:gs pos="100000">
              <a:schemeClr val="tx2"/>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Summer.thmx</Template>
  <TotalTime>9322</TotalTime>
  <Words>4094</Words>
  <Application>Microsoft Office PowerPoint</Application>
  <PresentationFormat>Presentación en pantalla (4:3)</PresentationFormat>
  <Paragraphs>337</Paragraphs>
  <Slides>29</Slides>
  <Notes>29</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Summer</vt:lpstr>
      <vt:lpstr>Espacios Amigables para Niños y Niñas</vt:lpstr>
      <vt:lpstr>Objetivos</vt:lpstr>
      <vt:lpstr>Esquema de la Sesión</vt:lpstr>
      <vt:lpstr>Definición de términos clave</vt:lpstr>
      <vt:lpstr>Etapas del proceso de fortalecimiento de capacidades</vt:lpstr>
      <vt:lpstr>Identificando necesidades de aprendizaje &amp; desarrollo</vt:lpstr>
      <vt:lpstr>¿Cuándo identifica necesidades de aprendizaje? </vt:lpstr>
      <vt:lpstr>¿Cómo identifica las necesidades de aprendizaje? </vt:lpstr>
      <vt:lpstr>Estableciendo una estrategia de aprendizaje</vt:lpstr>
      <vt:lpstr>Estrategia de aprendizaje</vt:lpstr>
      <vt:lpstr>Actividad: Estrategia de aprendizaje I</vt:lpstr>
      <vt:lpstr>Establecer objetivos del aprendizaje</vt:lpstr>
      <vt:lpstr>Comportamiento deseado = objetivo</vt:lpstr>
      <vt:lpstr>Presentación de PowerPoint</vt:lpstr>
      <vt:lpstr>Planifique cómo cubrir las necesidades de aprendizaje</vt:lpstr>
      <vt:lpstr>Métodos de aprendizaje</vt:lpstr>
      <vt:lpstr>Diseño &amp; entrega del aprendizaje</vt:lpstr>
      <vt:lpstr>Presentación de PowerPoint</vt:lpstr>
      <vt:lpstr>Como mínimo debería… </vt:lpstr>
      <vt:lpstr>Monitoreo &amp; evaluación del aprendizaje</vt:lpstr>
      <vt:lpstr>Categorías de los resultados</vt:lpstr>
      <vt:lpstr>Niveles de evaluación</vt:lpstr>
      <vt:lpstr>Presentación de PowerPoint</vt:lpstr>
      <vt:lpstr>Ejemplo de métodos</vt:lpstr>
      <vt:lpstr>Recursos Clave</vt:lpstr>
      <vt:lpstr>Referencias Clave</vt:lpstr>
      <vt:lpstr>Recap. de la Sesión</vt:lpstr>
      <vt:lpstr>Recap.</vt:lpstr>
      <vt:lpstr>Final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Friendly Spaces</dc:title>
  <dc:creator>Hannah Thompson</dc:creator>
  <cp:lastModifiedBy>Michelle Nuñez</cp:lastModifiedBy>
  <cp:revision>359</cp:revision>
  <dcterms:created xsi:type="dcterms:W3CDTF">2013-01-10T15:23:47Z</dcterms:created>
  <dcterms:modified xsi:type="dcterms:W3CDTF">2013-05-14T19:04:54Z</dcterms:modified>
</cp:coreProperties>
</file>