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3"/>
  </p:notesMasterIdLst>
  <p:sldIdLst>
    <p:sldId id="256" r:id="rId2"/>
    <p:sldId id="257" r:id="rId3"/>
    <p:sldId id="258" r:id="rId4"/>
    <p:sldId id="286" r:id="rId5"/>
    <p:sldId id="285" r:id="rId6"/>
    <p:sldId id="327" r:id="rId7"/>
    <p:sldId id="284" r:id="rId8"/>
    <p:sldId id="326" r:id="rId9"/>
    <p:sldId id="320" r:id="rId10"/>
    <p:sldId id="311" r:id="rId11"/>
    <p:sldId id="271" r:id="rId12"/>
    <p:sldId id="293" r:id="rId13"/>
    <p:sldId id="296" r:id="rId14"/>
    <p:sldId id="280" r:id="rId15"/>
    <p:sldId id="272" r:id="rId16"/>
    <p:sldId id="322" r:id="rId17"/>
    <p:sldId id="323" r:id="rId18"/>
    <p:sldId id="312" r:id="rId19"/>
    <p:sldId id="314" r:id="rId20"/>
    <p:sldId id="315" r:id="rId21"/>
    <p:sldId id="316" r:id="rId22"/>
    <p:sldId id="332" r:id="rId23"/>
    <p:sldId id="318" r:id="rId24"/>
    <p:sldId id="287" r:id="rId25"/>
    <p:sldId id="275" r:id="rId26"/>
    <p:sldId id="289" r:id="rId27"/>
    <p:sldId id="291" r:id="rId28"/>
    <p:sldId id="324" r:id="rId29"/>
    <p:sldId id="310" r:id="rId30"/>
    <p:sldId id="292" r:id="rId31"/>
    <p:sldId id="281" r:id="rId32"/>
    <p:sldId id="330" r:id="rId33"/>
    <p:sldId id="317" r:id="rId34"/>
    <p:sldId id="331" r:id="rId35"/>
    <p:sldId id="329" r:id="rId36"/>
    <p:sldId id="325" r:id="rId37"/>
    <p:sldId id="307" r:id="rId38"/>
    <p:sldId id="309" r:id="rId39"/>
    <p:sldId id="306" r:id="rId40"/>
    <p:sldId id="302" r:id="rId41"/>
    <p:sldId id="30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5" autoAdjust="0"/>
    <p:restoredTop sz="96085" autoAdjust="0"/>
  </p:normalViewPr>
  <p:slideViewPr>
    <p:cSldViewPr snapToGrid="0" snapToObjects="1">
      <p:cViewPr>
        <p:scale>
          <a:sx n="66" d="100"/>
          <a:sy n="66" d="100"/>
        </p:scale>
        <p:origin x="-1500" y="-204"/>
      </p:cViewPr>
      <p:guideLst>
        <p:guide orient="horz" pos="2160"/>
        <p:guide pos="2880"/>
      </p:guideLst>
    </p:cSldViewPr>
  </p:slideViewPr>
  <p:outlineViewPr>
    <p:cViewPr>
      <p:scale>
        <a:sx n="33" d="100"/>
        <a:sy n="33" d="100"/>
      </p:scale>
      <p:origin x="0" y="13992"/>
    </p:cViewPr>
  </p:outlineViewPr>
  <p:notesTextViewPr>
    <p:cViewPr>
      <p:scale>
        <a:sx n="100" d="100"/>
        <a:sy n="100" d="100"/>
      </p:scale>
      <p:origin x="0" y="0"/>
    </p:cViewPr>
  </p:notesTextViewPr>
  <p:notesViewPr>
    <p:cSldViewPr snapToGrid="0" snapToObjects="1">
      <p:cViewPr>
        <p:scale>
          <a:sx n="100" d="100"/>
          <a:sy n="100" d="100"/>
        </p:scale>
        <p:origin x="-1424" y="8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844C4-899D-DA4E-9A41-FB7246443056}"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E676DE97-42F7-8E44-B709-B8BEF4EE0CB1}">
      <dgm:prSet phldrT="[Text]" custT="1"/>
      <dgm:spPr/>
      <dgm:t>
        <a:bodyPr/>
        <a:lstStyle/>
        <a:p>
          <a:r>
            <a:rPr lang="en-US" sz="1600" b="1" dirty="0" err="1" smtClean="0">
              <a:solidFill>
                <a:schemeClr val="tx2"/>
              </a:solidFill>
            </a:rPr>
            <a:t>Gerente</a:t>
          </a:r>
          <a:r>
            <a:rPr lang="en-US" sz="1600" b="1" dirty="0" smtClean="0">
              <a:solidFill>
                <a:schemeClr val="tx2"/>
              </a:solidFill>
            </a:rPr>
            <a:t> de </a:t>
          </a:r>
          <a:r>
            <a:rPr lang="en-US" sz="1600" b="1" dirty="0" err="1" smtClean="0">
              <a:solidFill>
                <a:schemeClr val="tx2"/>
              </a:solidFill>
            </a:rPr>
            <a:t>Programa</a:t>
          </a:r>
          <a:r>
            <a:rPr lang="en-US" sz="1600" b="1" dirty="0" smtClean="0">
              <a:solidFill>
                <a:schemeClr val="tx2"/>
              </a:solidFill>
            </a:rPr>
            <a:t> de </a:t>
          </a:r>
          <a:r>
            <a:rPr lang="en-US" sz="1600" b="1" dirty="0" err="1" smtClean="0">
              <a:solidFill>
                <a:schemeClr val="tx2"/>
              </a:solidFill>
            </a:rPr>
            <a:t>Protección</a:t>
          </a:r>
          <a:r>
            <a:rPr lang="en-US" sz="1600" b="1" dirty="0" smtClean="0">
              <a:solidFill>
                <a:schemeClr val="tx2"/>
              </a:solidFill>
            </a:rPr>
            <a:t> de la </a:t>
          </a:r>
          <a:r>
            <a:rPr lang="en-US" sz="1600" b="1" dirty="0" err="1" smtClean="0">
              <a:solidFill>
                <a:schemeClr val="tx2"/>
              </a:solidFill>
            </a:rPr>
            <a:t>Niñez</a:t>
          </a:r>
          <a:endParaRPr lang="en-US" sz="1600" b="1" dirty="0">
            <a:solidFill>
              <a:schemeClr val="tx2"/>
            </a:solidFill>
          </a:endParaRPr>
        </a:p>
      </dgm:t>
    </dgm:pt>
    <dgm:pt modelId="{B7949C4B-D4AE-6944-9A9A-F7D97D0391E7}" type="parTrans" cxnId="{3B69D7E1-4A39-624E-9C15-4D6922831640}">
      <dgm:prSet/>
      <dgm:spPr/>
      <dgm:t>
        <a:bodyPr/>
        <a:lstStyle/>
        <a:p>
          <a:endParaRPr lang="en-US"/>
        </a:p>
      </dgm:t>
    </dgm:pt>
    <dgm:pt modelId="{5DE67166-94CB-9B4B-80DE-B96845917050}" type="sibTrans" cxnId="{3B69D7E1-4A39-624E-9C15-4D6922831640}">
      <dgm:prSet/>
      <dgm:spPr/>
      <dgm:t>
        <a:bodyPr/>
        <a:lstStyle/>
        <a:p>
          <a:endParaRPr lang="en-US"/>
        </a:p>
      </dgm:t>
    </dgm:pt>
    <dgm:pt modelId="{C055F89A-B46C-1047-952F-9D66764E75E0}">
      <dgm:prSet phldrT="[Text]" custT="1"/>
      <dgm:spPr/>
      <dgm:t>
        <a:bodyPr/>
        <a:lstStyle/>
        <a:p>
          <a:r>
            <a:rPr lang="en-US" sz="1600" dirty="0" err="1" smtClean="0"/>
            <a:t>Oficial</a:t>
          </a:r>
          <a:r>
            <a:rPr lang="en-US" sz="1600" dirty="0" smtClean="0"/>
            <a:t> de CP </a:t>
          </a:r>
          <a:r>
            <a:rPr lang="en-US" sz="1600" dirty="0" err="1" smtClean="0"/>
            <a:t>para</a:t>
          </a:r>
          <a:r>
            <a:rPr lang="en-US" sz="1600" dirty="0" smtClean="0"/>
            <a:t> CFS </a:t>
          </a:r>
          <a:r>
            <a:rPr lang="en-US" sz="1600" dirty="0" smtClean="0"/>
            <a:t>– W </a:t>
          </a:r>
          <a:endParaRPr lang="en-US" sz="1600" dirty="0"/>
        </a:p>
      </dgm:t>
    </dgm:pt>
    <dgm:pt modelId="{F6E19357-DE93-9E41-BAA3-B7B944CF3FC1}" type="parTrans" cxnId="{ADF76B07-D20C-2243-B22C-AD11C736757F}">
      <dgm:prSet/>
      <dgm:spPr/>
      <dgm:t>
        <a:bodyPr/>
        <a:lstStyle/>
        <a:p>
          <a:endParaRPr lang="en-US"/>
        </a:p>
      </dgm:t>
    </dgm:pt>
    <dgm:pt modelId="{2ADDC1EC-1EB6-B04C-ACCE-EEA85ECB40EF}" type="sibTrans" cxnId="{ADF76B07-D20C-2243-B22C-AD11C736757F}">
      <dgm:prSet/>
      <dgm:spPr/>
      <dgm:t>
        <a:bodyPr/>
        <a:lstStyle/>
        <a:p>
          <a:endParaRPr lang="en-US"/>
        </a:p>
      </dgm:t>
    </dgm:pt>
    <dgm:pt modelId="{9420810E-091B-6649-A592-F70BF3942B52}">
      <dgm:prSet phldrT="[Text]" custT="1"/>
      <dgm:spPr/>
      <dgm:t>
        <a:bodyPr/>
        <a:lstStyle/>
        <a:p>
          <a:r>
            <a:rPr lang="en-US" sz="1500" dirty="0" err="1" smtClean="0"/>
            <a:t>Coordinador</a:t>
          </a:r>
          <a:r>
            <a:rPr lang="en-US" sz="1500" dirty="0" smtClean="0"/>
            <a:t> de CFS </a:t>
          </a:r>
          <a:r>
            <a:rPr lang="en-US" sz="1500" dirty="0" smtClean="0"/>
            <a:t>– </a:t>
          </a:r>
          <a:r>
            <a:rPr lang="en-US" sz="1500" dirty="0" err="1" smtClean="0"/>
            <a:t>Guiglo</a:t>
          </a:r>
          <a:endParaRPr lang="en-US" sz="1500" dirty="0"/>
        </a:p>
      </dgm:t>
    </dgm:pt>
    <dgm:pt modelId="{70BD2735-1F42-4147-8EDA-88D8E665A5CF}" type="parTrans" cxnId="{9195CE16-B744-864D-ADF5-03A8DCCF74E3}">
      <dgm:prSet/>
      <dgm:spPr/>
      <dgm:t>
        <a:bodyPr/>
        <a:lstStyle/>
        <a:p>
          <a:endParaRPr lang="en-US"/>
        </a:p>
      </dgm:t>
    </dgm:pt>
    <dgm:pt modelId="{0A185D1D-C5EE-BA4D-B380-B5F372EC7371}" type="sibTrans" cxnId="{9195CE16-B744-864D-ADF5-03A8DCCF74E3}">
      <dgm:prSet/>
      <dgm:spPr/>
      <dgm:t>
        <a:bodyPr/>
        <a:lstStyle/>
        <a:p>
          <a:endParaRPr lang="en-US"/>
        </a:p>
      </dgm:t>
    </dgm:pt>
    <dgm:pt modelId="{45045550-CFC6-9045-83F9-A9CF1DF1184A}">
      <dgm:prSet phldrT="[Text]" custT="1"/>
      <dgm:spPr/>
      <dgm:t>
        <a:bodyPr/>
        <a:lstStyle/>
        <a:p>
          <a:r>
            <a:rPr lang="en-US" sz="1500" dirty="0" err="1" smtClean="0"/>
            <a:t>Coordinador</a:t>
          </a:r>
          <a:r>
            <a:rPr lang="en-US" sz="1500" dirty="0" smtClean="0"/>
            <a:t> de CFS </a:t>
          </a:r>
          <a:r>
            <a:rPr lang="en-US" sz="1500" dirty="0" smtClean="0"/>
            <a:t>– Man </a:t>
          </a:r>
          <a:endParaRPr lang="en-US" sz="1500" dirty="0"/>
        </a:p>
      </dgm:t>
    </dgm:pt>
    <dgm:pt modelId="{B9B5E8C0-CBF8-D24C-BAC5-EAF87D2BCCAA}" type="parTrans" cxnId="{A113E998-4010-464E-A834-B5F9734BF649}">
      <dgm:prSet/>
      <dgm:spPr/>
      <dgm:t>
        <a:bodyPr/>
        <a:lstStyle/>
        <a:p>
          <a:endParaRPr lang="en-US"/>
        </a:p>
      </dgm:t>
    </dgm:pt>
    <dgm:pt modelId="{F08D9EFF-2240-034C-A28F-E60D8DCB1999}" type="sibTrans" cxnId="{A113E998-4010-464E-A834-B5F9734BF649}">
      <dgm:prSet/>
      <dgm:spPr/>
      <dgm:t>
        <a:bodyPr/>
        <a:lstStyle/>
        <a:p>
          <a:endParaRPr lang="en-US"/>
        </a:p>
      </dgm:t>
    </dgm:pt>
    <dgm:pt modelId="{FFF76869-91A4-DA49-BE98-1AA643FA6C4C}">
      <dgm:prSet phldrT="[Text]" custT="1"/>
      <dgm:spPr/>
      <dgm:t>
        <a:bodyPr/>
        <a:lstStyle/>
        <a:p>
          <a:r>
            <a:rPr lang="en-US" sz="1600" dirty="0" err="1" smtClean="0"/>
            <a:t>Oficial</a:t>
          </a:r>
          <a:r>
            <a:rPr lang="en-US" sz="1600" dirty="0" smtClean="0"/>
            <a:t> de CP </a:t>
          </a:r>
          <a:r>
            <a:rPr lang="en-US" sz="1600" dirty="0" err="1" smtClean="0"/>
            <a:t>para</a:t>
          </a:r>
          <a:r>
            <a:rPr lang="en-US" sz="1600" dirty="0" smtClean="0"/>
            <a:t> </a:t>
          </a:r>
          <a:r>
            <a:rPr lang="en-US" sz="1600" dirty="0" smtClean="0"/>
            <a:t>CFS – S </a:t>
          </a:r>
          <a:endParaRPr lang="en-US" sz="1600" dirty="0"/>
        </a:p>
      </dgm:t>
    </dgm:pt>
    <dgm:pt modelId="{2B73685F-9341-5A47-8A2A-3A2763F6F6F7}" type="parTrans" cxnId="{CDED235D-1C7A-EF46-B068-3CE45845B1FA}">
      <dgm:prSet/>
      <dgm:spPr/>
      <dgm:t>
        <a:bodyPr/>
        <a:lstStyle/>
        <a:p>
          <a:endParaRPr lang="en-US"/>
        </a:p>
      </dgm:t>
    </dgm:pt>
    <dgm:pt modelId="{3FBD7BF3-7DBD-8142-AA59-6C967BAFC66F}" type="sibTrans" cxnId="{CDED235D-1C7A-EF46-B068-3CE45845B1FA}">
      <dgm:prSet/>
      <dgm:spPr/>
      <dgm:t>
        <a:bodyPr/>
        <a:lstStyle/>
        <a:p>
          <a:endParaRPr lang="en-US"/>
        </a:p>
      </dgm:t>
    </dgm:pt>
    <dgm:pt modelId="{E5A96995-5D0C-2F42-8BAD-541B7420F6AA}">
      <dgm:prSet phldrT="[Text]"/>
      <dgm:spPr/>
      <dgm:t>
        <a:bodyPr/>
        <a:lstStyle/>
        <a:p>
          <a:r>
            <a:rPr lang="en-US" b="1" dirty="0" smtClean="0"/>
            <a:t>GBV</a:t>
          </a:r>
          <a:endParaRPr lang="en-US" b="1" dirty="0"/>
        </a:p>
      </dgm:t>
    </dgm:pt>
    <dgm:pt modelId="{EEEBAAD9-9FB5-7E49-9619-5FA1FBE171BB}" type="parTrans" cxnId="{44FEA2AA-B534-F342-996A-A913BE3056C3}">
      <dgm:prSet/>
      <dgm:spPr/>
      <dgm:t>
        <a:bodyPr/>
        <a:lstStyle/>
        <a:p>
          <a:endParaRPr lang="en-US"/>
        </a:p>
      </dgm:t>
    </dgm:pt>
    <dgm:pt modelId="{3E22ECA1-FEC9-6647-8562-53A38E41A2AF}" type="sibTrans" cxnId="{44FEA2AA-B534-F342-996A-A913BE3056C3}">
      <dgm:prSet/>
      <dgm:spPr/>
      <dgm:t>
        <a:bodyPr/>
        <a:lstStyle/>
        <a:p>
          <a:endParaRPr lang="en-US"/>
        </a:p>
      </dgm:t>
    </dgm:pt>
    <dgm:pt modelId="{683F4E7B-0A65-B041-9DD8-6F8B89380A0D}">
      <dgm:prSet phldrT="[Text]" custT="1"/>
      <dgm:spPr/>
      <dgm:t>
        <a:bodyPr/>
        <a:lstStyle/>
        <a:p>
          <a:pPr>
            <a:spcAft>
              <a:spcPts val="300"/>
            </a:spcAft>
          </a:pPr>
          <a:r>
            <a:rPr lang="en-US" sz="1600" dirty="0" smtClean="0"/>
            <a:t>CFS </a:t>
          </a:r>
          <a:r>
            <a:rPr lang="en-US" sz="1600" dirty="0" err="1" smtClean="0"/>
            <a:t>Blolequin</a:t>
          </a:r>
          <a:r>
            <a:rPr lang="en-US" sz="1600" dirty="0" smtClean="0"/>
            <a:t> </a:t>
          </a:r>
        </a:p>
        <a:p>
          <a:pPr>
            <a:spcAft>
              <a:spcPts val="300"/>
            </a:spcAft>
          </a:pPr>
          <a:r>
            <a:rPr lang="en-US" sz="1100" dirty="0" err="1" smtClean="0"/>
            <a:t>Aline</a:t>
          </a:r>
          <a:r>
            <a:rPr lang="en-US" sz="1100" dirty="0" smtClean="0"/>
            <a:t> </a:t>
          </a:r>
          <a:r>
            <a:rPr lang="en-US" sz="1100" dirty="0" smtClean="0"/>
            <a:t>–</a:t>
          </a:r>
          <a:r>
            <a:rPr lang="en-US" sz="1100" dirty="0" err="1" smtClean="0"/>
            <a:t>Gerente</a:t>
          </a:r>
          <a:endParaRPr lang="en-US" sz="1100" dirty="0" smtClean="0"/>
        </a:p>
        <a:p>
          <a:pPr>
            <a:spcAft>
              <a:spcPts val="300"/>
            </a:spcAft>
          </a:pPr>
          <a:r>
            <a:rPr lang="en-US" sz="1100" dirty="0" smtClean="0"/>
            <a:t>Marie Chantal – </a:t>
          </a:r>
          <a:r>
            <a:rPr lang="en-US" sz="1100" dirty="0" err="1" smtClean="0"/>
            <a:t>Animador</a:t>
          </a:r>
          <a:endParaRPr lang="en-US" sz="1100" dirty="0"/>
        </a:p>
      </dgm:t>
    </dgm:pt>
    <dgm:pt modelId="{080A4900-E447-B54D-9A56-976853229BC3}" type="parTrans" cxnId="{F6283C49-09F0-1846-B9EF-134A522FF4B0}">
      <dgm:prSet/>
      <dgm:spPr/>
      <dgm:t>
        <a:bodyPr/>
        <a:lstStyle/>
        <a:p>
          <a:endParaRPr lang="en-US"/>
        </a:p>
      </dgm:t>
    </dgm:pt>
    <dgm:pt modelId="{D21FE650-AD46-7340-9E4E-5D9737ABA228}" type="sibTrans" cxnId="{F6283C49-09F0-1846-B9EF-134A522FF4B0}">
      <dgm:prSet/>
      <dgm:spPr/>
      <dgm:t>
        <a:bodyPr/>
        <a:lstStyle/>
        <a:p>
          <a:endParaRPr lang="en-US"/>
        </a:p>
      </dgm:t>
    </dgm:pt>
    <dgm:pt modelId="{7FF8181B-C13E-2C44-AD51-A46BE4FA0C00}">
      <dgm:prSet phldrT="[Text]" custT="1"/>
      <dgm:spPr/>
      <dgm:t>
        <a:bodyPr/>
        <a:lstStyle/>
        <a:p>
          <a:r>
            <a:rPr lang="en-US" sz="1600" dirty="0" smtClean="0"/>
            <a:t>CFS </a:t>
          </a:r>
          <a:r>
            <a:rPr lang="en-US" sz="1600" dirty="0" err="1" smtClean="0"/>
            <a:t>Ziaglo</a:t>
          </a:r>
          <a:endParaRPr lang="en-US" sz="1600" dirty="0" smtClean="0"/>
        </a:p>
        <a:p>
          <a:r>
            <a:rPr lang="en-US" sz="1100" dirty="0" smtClean="0"/>
            <a:t>Beatrice – </a:t>
          </a:r>
          <a:r>
            <a:rPr lang="en-US" sz="1100" dirty="0" err="1" smtClean="0"/>
            <a:t>Gerente</a:t>
          </a:r>
          <a:r>
            <a:rPr lang="en-US" sz="1100" dirty="0" smtClean="0"/>
            <a:t> </a:t>
          </a:r>
          <a:endParaRPr lang="en-US" sz="1100" dirty="0" smtClean="0"/>
        </a:p>
        <a:p>
          <a:r>
            <a:rPr lang="en-US" sz="1100" dirty="0" smtClean="0"/>
            <a:t>Valerie - </a:t>
          </a:r>
          <a:r>
            <a:rPr lang="en-US" sz="1100" dirty="0" err="1" smtClean="0"/>
            <a:t>Animador</a:t>
          </a:r>
          <a:r>
            <a:rPr lang="en-US" sz="1100" dirty="0" smtClean="0"/>
            <a:t> </a:t>
          </a:r>
          <a:endParaRPr lang="en-US" sz="1100" dirty="0"/>
        </a:p>
      </dgm:t>
    </dgm:pt>
    <dgm:pt modelId="{7F4610AB-5B59-EC46-A805-4FAD7D4E8B29}" type="parTrans" cxnId="{9619C753-943B-2541-8EE0-91FCCF0CC635}">
      <dgm:prSet/>
      <dgm:spPr/>
      <dgm:t>
        <a:bodyPr/>
        <a:lstStyle/>
        <a:p>
          <a:endParaRPr lang="en-US"/>
        </a:p>
      </dgm:t>
    </dgm:pt>
    <dgm:pt modelId="{A2921834-8C5D-DC45-BC6E-3D1674FD9BBF}" type="sibTrans" cxnId="{9619C753-943B-2541-8EE0-91FCCF0CC635}">
      <dgm:prSet/>
      <dgm:spPr/>
      <dgm:t>
        <a:bodyPr/>
        <a:lstStyle/>
        <a:p>
          <a:endParaRPr lang="en-US"/>
        </a:p>
      </dgm:t>
    </dgm:pt>
    <dgm:pt modelId="{DC2445CD-F2A2-8148-A264-BB9A63C958D0}">
      <dgm:prSet phldrT="[Text]"/>
      <dgm:spPr/>
      <dgm:t>
        <a:bodyPr/>
        <a:lstStyle/>
        <a:p>
          <a:r>
            <a:rPr lang="en-US" b="1" dirty="0" smtClean="0"/>
            <a:t>CAAFAG</a:t>
          </a:r>
          <a:endParaRPr lang="en-US" b="1" dirty="0"/>
        </a:p>
      </dgm:t>
    </dgm:pt>
    <dgm:pt modelId="{1325B7F7-354A-2B44-AD67-4FD6C32D9D23}" type="parTrans" cxnId="{AE7C76C9-BCE5-634A-A7B6-4CB321C554CE}">
      <dgm:prSet/>
      <dgm:spPr/>
      <dgm:t>
        <a:bodyPr/>
        <a:lstStyle/>
        <a:p>
          <a:endParaRPr lang="en-US"/>
        </a:p>
      </dgm:t>
    </dgm:pt>
    <dgm:pt modelId="{FA0BA46B-844B-5D4C-8A23-81FDDE6B0B76}" type="sibTrans" cxnId="{AE7C76C9-BCE5-634A-A7B6-4CB321C554CE}">
      <dgm:prSet/>
      <dgm:spPr/>
      <dgm:t>
        <a:bodyPr/>
        <a:lstStyle/>
        <a:p>
          <a:endParaRPr lang="en-US"/>
        </a:p>
      </dgm:t>
    </dgm:pt>
    <dgm:pt modelId="{E0E1001C-991C-2A4E-8757-01C8DF396A78}">
      <dgm:prSet phldrT="[Text]" custT="1"/>
      <dgm:spPr/>
      <dgm:t>
        <a:bodyPr/>
        <a:lstStyle/>
        <a:p>
          <a:r>
            <a:rPr lang="en-US" sz="1100" dirty="0" err="1" smtClean="0"/>
            <a:t>Punto</a:t>
          </a:r>
          <a:r>
            <a:rPr lang="en-US" sz="1100" dirty="0" smtClean="0"/>
            <a:t> focal de GBV</a:t>
          </a:r>
          <a:endParaRPr lang="en-US" sz="1100" dirty="0"/>
        </a:p>
      </dgm:t>
    </dgm:pt>
    <dgm:pt modelId="{0E16E773-1668-6548-B94D-C92412690D28}" type="parTrans" cxnId="{93CE33E9-3E96-334C-8BA1-7306F6A223FC}">
      <dgm:prSet/>
      <dgm:spPr/>
      <dgm:t>
        <a:bodyPr/>
        <a:lstStyle/>
        <a:p>
          <a:endParaRPr lang="en-US"/>
        </a:p>
      </dgm:t>
    </dgm:pt>
    <dgm:pt modelId="{0B0DE67C-AC20-C14E-A9A2-0A0BEC95340C}" type="sibTrans" cxnId="{93CE33E9-3E96-334C-8BA1-7306F6A223FC}">
      <dgm:prSet/>
      <dgm:spPr/>
      <dgm:t>
        <a:bodyPr/>
        <a:lstStyle/>
        <a:p>
          <a:endParaRPr lang="en-US"/>
        </a:p>
      </dgm:t>
    </dgm:pt>
    <dgm:pt modelId="{F5C76BD6-9DCC-3846-B08D-5478A51B087C}">
      <dgm:prSet phldrT="[Text]" custT="1"/>
      <dgm:spPr/>
      <dgm:t>
        <a:bodyPr/>
        <a:lstStyle/>
        <a:p>
          <a:r>
            <a:rPr lang="en-US" sz="1100" dirty="0" err="1" smtClean="0"/>
            <a:t>Movilizador</a:t>
          </a:r>
          <a:r>
            <a:rPr lang="en-US" sz="1100" dirty="0" smtClean="0"/>
            <a:t> de la </a:t>
          </a:r>
          <a:r>
            <a:rPr lang="en-US" sz="1100" dirty="0" err="1" smtClean="0"/>
            <a:t>Comunidad</a:t>
          </a:r>
          <a:endParaRPr lang="en-US" sz="1100" dirty="0"/>
        </a:p>
      </dgm:t>
    </dgm:pt>
    <dgm:pt modelId="{1169D6F5-DDDE-344A-8A05-3FC8BAB31266}" type="parTrans" cxnId="{BAB85DB0-E2D7-DA4D-BE37-98F77D998651}">
      <dgm:prSet/>
      <dgm:spPr/>
      <dgm:t>
        <a:bodyPr/>
        <a:lstStyle/>
        <a:p>
          <a:endParaRPr lang="en-US"/>
        </a:p>
      </dgm:t>
    </dgm:pt>
    <dgm:pt modelId="{9CA554AA-9AD0-D04F-9B51-215787B07C15}" type="sibTrans" cxnId="{BAB85DB0-E2D7-DA4D-BE37-98F77D998651}">
      <dgm:prSet/>
      <dgm:spPr/>
      <dgm:t>
        <a:bodyPr/>
        <a:lstStyle/>
        <a:p>
          <a:endParaRPr lang="en-US"/>
        </a:p>
      </dgm:t>
    </dgm:pt>
    <dgm:pt modelId="{3DC5BB5E-3E6C-EB44-85C8-8D01F35A04F8}">
      <dgm:prSet phldrT="[Text]" custT="1"/>
      <dgm:spPr/>
      <dgm:t>
        <a:bodyPr/>
        <a:lstStyle/>
        <a:p>
          <a:r>
            <a:rPr lang="en-US" sz="1100" dirty="0" err="1" smtClean="0"/>
            <a:t>Punto</a:t>
          </a:r>
          <a:r>
            <a:rPr lang="en-US" sz="1100" dirty="0" smtClean="0"/>
            <a:t> focal de FTR</a:t>
          </a:r>
          <a:endParaRPr lang="en-US" sz="1100" dirty="0" smtClean="0"/>
        </a:p>
      </dgm:t>
    </dgm:pt>
    <dgm:pt modelId="{60992338-7963-E04D-B024-6DE74E2DA0C5}" type="parTrans" cxnId="{B5FEEC5F-15E9-9144-AE3F-39DC1387EC18}">
      <dgm:prSet/>
      <dgm:spPr/>
      <dgm:t>
        <a:bodyPr/>
        <a:lstStyle/>
        <a:p>
          <a:endParaRPr lang="en-US"/>
        </a:p>
      </dgm:t>
    </dgm:pt>
    <dgm:pt modelId="{C0E69775-69F2-3245-A14C-E591D7BC108B}" type="sibTrans" cxnId="{B5FEEC5F-15E9-9144-AE3F-39DC1387EC18}">
      <dgm:prSet/>
      <dgm:spPr/>
      <dgm:t>
        <a:bodyPr/>
        <a:lstStyle/>
        <a:p>
          <a:endParaRPr lang="en-US"/>
        </a:p>
      </dgm:t>
    </dgm:pt>
    <dgm:pt modelId="{BC2DA9A2-FF95-CF45-A2E8-CA977C377AE6}">
      <dgm:prSet phldrT="[Text]"/>
      <dgm:spPr/>
      <dgm:t>
        <a:bodyPr/>
        <a:lstStyle/>
        <a:p>
          <a:r>
            <a:rPr lang="en-US" b="1" dirty="0" smtClean="0"/>
            <a:t>FTR</a:t>
          </a:r>
          <a:endParaRPr lang="en-US" b="1" dirty="0"/>
        </a:p>
      </dgm:t>
    </dgm:pt>
    <dgm:pt modelId="{71036EBB-CCC0-8041-8D28-D289B140A3C0}" type="sibTrans" cxnId="{26F21BBD-5BFF-9C4B-A8E4-E7ED6CC76C09}">
      <dgm:prSet/>
      <dgm:spPr/>
      <dgm:t>
        <a:bodyPr/>
        <a:lstStyle/>
        <a:p>
          <a:endParaRPr lang="en-US"/>
        </a:p>
      </dgm:t>
    </dgm:pt>
    <dgm:pt modelId="{AAAC2408-9C5A-904B-9AA8-FBD1B2A18C18}" type="parTrans" cxnId="{26F21BBD-5BFF-9C4B-A8E4-E7ED6CC76C09}">
      <dgm:prSet/>
      <dgm:spPr/>
      <dgm:t>
        <a:bodyPr/>
        <a:lstStyle/>
        <a:p>
          <a:endParaRPr lang="en-US"/>
        </a:p>
      </dgm:t>
    </dgm:pt>
    <dgm:pt modelId="{A38B9ADA-2E40-A546-9B1B-C1CF97C08177}" type="pres">
      <dgm:prSet presAssocID="{89E844C4-899D-DA4E-9A41-FB7246443056}" presName="hierChild1" presStyleCnt="0">
        <dgm:presLayoutVars>
          <dgm:chPref val="1"/>
          <dgm:dir/>
          <dgm:animOne val="branch"/>
          <dgm:animLvl val="lvl"/>
          <dgm:resizeHandles/>
        </dgm:presLayoutVars>
      </dgm:prSet>
      <dgm:spPr/>
      <dgm:t>
        <a:bodyPr/>
        <a:lstStyle/>
        <a:p>
          <a:endParaRPr lang="en-US"/>
        </a:p>
      </dgm:t>
    </dgm:pt>
    <dgm:pt modelId="{91543466-9B49-0545-9051-6D7BFF5BBD23}" type="pres">
      <dgm:prSet presAssocID="{E676DE97-42F7-8E44-B709-B8BEF4EE0CB1}" presName="hierRoot1" presStyleCnt="0"/>
      <dgm:spPr/>
    </dgm:pt>
    <dgm:pt modelId="{9F699EBF-2CEE-DF44-8251-CDB97D9774B3}" type="pres">
      <dgm:prSet presAssocID="{E676DE97-42F7-8E44-B709-B8BEF4EE0CB1}" presName="composite" presStyleCnt="0"/>
      <dgm:spPr/>
    </dgm:pt>
    <dgm:pt modelId="{C7291653-AB9F-724E-A0B7-80F70A453B48}" type="pres">
      <dgm:prSet presAssocID="{E676DE97-42F7-8E44-B709-B8BEF4EE0CB1}" presName="background" presStyleLbl="node0" presStyleIdx="0" presStyleCnt="3"/>
      <dgm:spPr/>
    </dgm:pt>
    <dgm:pt modelId="{DD2E533A-41E9-1745-AB52-EC0B217FF9DB}" type="pres">
      <dgm:prSet presAssocID="{E676DE97-42F7-8E44-B709-B8BEF4EE0CB1}" presName="text" presStyleLbl="fgAcc0" presStyleIdx="0" presStyleCnt="3" custScaleX="522677" custScaleY="250847" custLinFactX="-69458" custLinFactY="-65014" custLinFactNeighborX="-100000" custLinFactNeighborY="-100000">
        <dgm:presLayoutVars>
          <dgm:chPref val="3"/>
        </dgm:presLayoutVars>
      </dgm:prSet>
      <dgm:spPr/>
      <dgm:t>
        <a:bodyPr/>
        <a:lstStyle/>
        <a:p>
          <a:endParaRPr lang="en-US"/>
        </a:p>
      </dgm:t>
    </dgm:pt>
    <dgm:pt modelId="{35AA8C0B-7F3A-F044-B580-85BA19AF96F2}" type="pres">
      <dgm:prSet presAssocID="{E676DE97-42F7-8E44-B709-B8BEF4EE0CB1}" presName="hierChild2" presStyleCnt="0"/>
      <dgm:spPr/>
    </dgm:pt>
    <dgm:pt modelId="{0807C0B5-9162-D14F-806F-D96BE14B2C2E}" type="pres">
      <dgm:prSet presAssocID="{AAAC2408-9C5A-904B-9AA8-FBD1B2A18C18}" presName="Name10" presStyleLbl="parChTrans1D2" presStyleIdx="0" presStyleCnt="3"/>
      <dgm:spPr/>
      <dgm:t>
        <a:bodyPr/>
        <a:lstStyle/>
        <a:p>
          <a:endParaRPr lang="en-US"/>
        </a:p>
      </dgm:t>
    </dgm:pt>
    <dgm:pt modelId="{BC0F1879-F9CF-6543-BDB6-0B911679B2F2}" type="pres">
      <dgm:prSet presAssocID="{BC2DA9A2-FF95-CF45-A2E8-CA977C377AE6}" presName="hierRoot2" presStyleCnt="0"/>
      <dgm:spPr/>
    </dgm:pt>
    <dgm:pt modelId="{738EF0B3-1AA9-434D-BD54-093E23CADF8E}" type="pres">
      <dgm:prSet presAssocID="{BC2DA9A2-FF95-CF45-A2E8-CA977C377AE6}" presName="composite2" presStyleCnt="0"/>
      <dgm:spPr/>
    </dgm:pt>
    <dgm:pt modelId="{E2EA8902-B2E3-E342-B7DF-7267780C107C}" type="pres">
      <dgm:prSet presAssocID="{BC2DA9A2-FF95-CF45-A2E8-CA977C377AE6}" presName="background2" presStyleLbl="node2" presStyleIdx="0" presStyleCnt="3"/>
      <dgm:spPr/>
      <dgm:t>
        <a:bodyPr/>
        <a:lstStyle/>
        <a:p>
          <a:endParaRPr lang="en-US"/>
        </a:p>
      </dgm:t>
    </dgm:pt>
    <dgm:pt modelId="{F7BEE65E-C5D5-9B47-95E3-D200579DE17F}" type="pres">
      <dgm:prSet presAssocID="{BC2DA9A2-FF95-CF45-A2E8-CA977C377AE6}" presName="text2" presStyleLbl="fgAcc2" presStyleIdx="0" presStyleCnt="3" custScaleX="191945" custScaleY="116554" custLinFactX="266126" custLinFactY="-200000" custLinFactNeighborX="300000" custLinFactNeighborY="-299586">
        <dgm:presLayoutVars>
          <dgm:chPref val="3"/>
        </dgm:presLayoutVars>
      </dgm:prSet>
      <dgm:spPr/>
      <dgm:t>
        <a:bodyPr/>
        <a:lstStyle/>
        <a:p>
          <a:endParaRPr lang="en-US"/>
        </a:p>
      </dgm:t>
    </dgm:pt>
    <dgm:pt modelId="{6DF2EB2D-9280-484D-B813-B8E033932E02}" type="pres">
      <dgm:prSet presAssocID="{BC2DA9A2-FF95-CF45-A2E8-CA977C377AE6}" presName="hierChild3" presStyleCnt="0"/>
      <dgm:spPr/>
    </dgm:pt>
    <dgm:pt modelId="{DCC33EA7-0538-6F4C-AF13-FF21082C1F26}" type="pres">
      <dgm:prSet presAssocID="{F6E19357-DE93-9E41-BAA3-B7B944CF3FC1}" presName="Name10" presStyleLbl="parChTrans1D2" presStyleIdx="1" presStyleCnt="3"/>
      <dgm:spPr/>
      <dgm:t>
        <a:bodyPr/>
        <a:lstStyle/>
        <a:p>
          <a:endParaRPr lang="en-US"/>
        </a:p>
      </dgm:t>
    </dgm:pt>
    <dgm:pt modelId="{3F118C69-F368-2749-A809-EA9545963ACF}" type="pres">
      <dgm:prSet presAssocID="{C055F89A-B46C-1047-952F-9D66764E75E0}" presName="hierRoot2" presStyleCnt="0"/>
      <dgm:spPr/>
    </dgm:pt>
    <dgm:pt modelId="{E3379CAB-9EAE-F74A-9938-48998C7A3C69}" type="pres">
      <dgm:prSet presAssocID="{C055F89A-B46C-1047-952F-9D66764E75E0}" presName="composite2" presStyleCnt="0"/>
      <dgm:spPr/>
    </dgm:pt>
    <dgm:pt modelId="{407672EF-DBF7-064E-AFA8-3B0BC8F748A1}" type="pres">
      <dgm:prSet presAssocID="{C055F89A-B46C-1047-952F-9D66764E75E0}" presName="background2" presStyleLbl="node2" presStyleIdx="1" presStyleCnt="3"/>
      <dgm:spPr/>
    </dgm:pt>
    <dgm:pt modelId="{E5EAFF7A-F563-D548-B757-663D089C8EDA}" type="pres">
      <dgm:prSet presAssocID="{C055F89A-B46C-1047-952F-9D66764E75E0}" presName="text2" presStyleLbl="fgAcc2" presStyleIdx="1" presStyleCnt="3" custScaleX="318068" custScaleY="148860" custLinFactX="-100000" custLinFactNeighborX="-178535" custLinFactNeighborY="-92931">
        <dgm:presLayoutVars>
          <dgm:chPref val="3"/>
        </dgm:presLayoutVars>
      </dgm:prSet>
      <dgm:spPr/>
      <dgm:t>
        <a:bodyPr/>
        <a:lstStyle/>
        <a:p>
          <a:endParaRPr lang="en-US"/>
        </a:p>
      </dgm:t>
    </dgm:pt>
    <dgm:pt modelId="{7F84BD1E-38DE-074A-9502-8805381E7754}" type="pres">
      <dgm:prSet presAssocID="{C055F89A-B46C-1047-952F-9D66764E75E0}" presName="hierChild3" presStyleCnt="0"/>
      <dgm:spPr/>
    </dgm:pt>
    <dgm:pt modelId="{6CE2EA0B-0785-594B-BFF1-95B25823E888}" type="pres">
      <dgm:prSet presAssocID="{70BD2735-1F42-4147-8EDA-88D8E665A5CF}" presName="Name17" presStyleLbl="parChTrans1D3" presStyleIdx="0" presStyleCnt="2"/>
      <dgm:spPr/>
      <dgm:t>
        <a:bodyPr/>
        <a:lstStyle/>
        <a:p>
          <a:endParaRPr lang="en-US"/>
        </a:p>
      </dgm:t>
    </dgm:pt>
    <dgm:pt modelId="{D5A70B96-53AD-8649-8142-E0E0279E4036}" type="pres">
      <dgm:prSet presAssocID="{9420810E-091B-6649-A592-F70BF3942B52}" presName="hierRoot3" presStyleCnt="0"/>
      <dgm:spPr/>
    </dgm:pt>
    <dgm:pt modelId="{512A859D-3FBF-2A43-B86C-5569D2A10E37}" type="pres">
      <dgm:prSet presAssocID="{9420810E-091B-6649-A592-F70BF3942B52}" presName="composite3" presStyleCnt="0"/>
      <dgm:spPr/>
    </dgm:pt>
    <dgm:pt modelId="{5552E3AA-366F-ED43-9998-53DECFD8287B}" type="pres">
      <dgm:prSet presAssocID="{9420810E-091B-6649-A592-F70BF3942B52}" presName="background3" presStyleLbl="node3" presStyleIdx="0" presStyleCnt="2"/>
      <dgm:spPr/>
    </dgm:pt>
    <dgm:pt modelId="{967E4A08-B8AE-7449-98DE-882A55275AC8}" type="pres">
      <dgm:prSet presAssocID="{9420810E-091B-6649-A592-F70BF3942B52}" presName="text3" presStyleLbl="fgAcc3" presStyleIdx="0" presStyleCnt="2" custScaleX="368883" custScaleY="141165" custLinFactNeighborX="42336">
        <dgm:presLayoutVars>
          <dgm:chPref val="3"/>
        </dgm:presLayoutVars>
      </dgm:prSet>
      <dgm:spPr/>
      <dgm:t>
        <a:bodyPr/>
        <a:lstStyle/>
        <a:p>
          <a:endParaRPr lang="en-US"/>
        </a:p>
      </dgm:t>
    </dgm:pt>
    <dgm:pt modelId="{4290840C-9F1C-5345-86A1-2F0704EF2BCB}" type="pres">
      <dgm:prSet presAssocID="{9420810E-091B-6649-A592-F70BF3942B52}" presName="hierChild4" presStyleCnt="0"/>
      <dgm:spPr/>
    </dgm:pt>
    <dgm:pt modelId="{AEFC5E78-4EC4-6444-8B6D-02D3C9FF97BD}" type="pres">
      <dgm:prSet presAssocID="{080A4900-E447-B54D-9A56-976853229BC3}" presName="Name23" presStyleLbl="parChTrans1D4" presStyleIdx="0" presStyleCnt="5"/>
      <dgm:spPr/>
      <dgm:t>
        <a:bodyPr/>
        <a:lstStyle/>
        <a:p>
          <a:endParaRPr lang="en-US"/>
        </a:p>
      </dgm:t>
    </dgm:pt>
    <dgm:pt modelId="{9FD6CC44-5023-654B-8A97-451554153379}" type="pres">
      <dgm:prSet presAssocID="{683F4E7B-0A65-B041-9DD8-6F8B89380A0D}" presName="hierRoot4" presStyleCnt="0"/>
      <dgm:spPr/>
    </dgm:pt>
    <dgm:pt modelId="{D3610E14-C73A-DD42-BA49-E6BD6A410C77}" type="pres">
      <dgm:prSet presAssocID="{683F4E7B-0A65-B041-9DD8-6F8B89380A0D}" presName="composite4" presStyleCnt="0"/>
      <dgm:spPr/>
    </dgm:pt>
    <dgm:pt modelId="{1B03B8D9-0962-F540-8F31-B90FB331E8A5}" type="pres">
      <dgm:prSet presAssocID="{683F4E7B-0A65-B041-9DD8-6F8B89380A0D}" presName="background4" presStyleLbl="node4" presStyleIdx="0" presStyleCnt="5"/>
      <dgm:spPr/>
    </dgm:pt>
    <dgm:pt modelId="{9A56A930-9BA9-4A48-953C-4D8987607887}" type="pres">
      <dgm:prSet presAssocID="{683F4E7B-0A65-B041-9DD8-6F8B89380A0D}" presName="text4" presStyleLbl="fgAcc4" presStyleIdx="0" presStyleCnt="5" custScaleX="403375" custScaleY="221261" custLinFactX="57923" custLinFactNeighborX="100000" custLinFactNeighborY="68721">
        <dgm:presLayoutVars>
          <dgm:chPref val="3"/>
        </dgm:presLayoutVars>
      </dgm:prSet>
      <dgm:spPr/>
      <dgm:t>
        <a:bodyPr/>
        <a:lstStyle/>
        <a:p>
          <a:endParaRPr lang="en-US"/>
        </a:p>
      </dgm:t>
    </dgm:pt>
    <dgm:pt modelId="{C9897A21-B140-4C43-B573-55B0F5E6BDBC}" type="pres">
      <dgm:prSet presAssocID="{683F4E7B-0A65-B041-9DD8-6F8B89380A0D}" presName="hierChild5" presStyleCnt="0"/>
      <dgm:spPr/>
    </dgm:pt>
    <dgm:pt modelId="{487DDD54-505B-D548-9D79-34D4A8692FFA}" type="pres">
      <dgm:prSet presAssocID="{0E16E773-1668-6548-B94D-C92412690D28}" presName="Name23" presStyleLbl="parChTrans1D4" presStyleIdx="1" presStyleCnt="5"/>
      <dgm:spPr/>
      <dgm:t>
        <a:bodyPr/>
        <a:lstStyle/>
        <a:p>
          <a:endParaRPr lang="en-US"/>
        </a:p>
      </dgm:t>
    </dgm:pt>
    <dgm:pt modelId="{4C4717C0-9D89-1D40-924D-EB45C0D642C7}" type="pres">
      <dgm:prSet presAssocID="{E0E1001C-991C-2A4E-8757-01C8DF396A78}" presName="hierRoot4" presStyleCnt="0"/>
      <dgm:spPr/>
    </dgm:pt>
    <dgm:pt modelId="{50966118-876B-4C42-A8C4-94655D8F330A}" type="pres">
      <dgm:prSet presAssocID="{E0E1001C-991C-2A4E-8757-01C8DF396A78}" presName="composite4" presStyleCnt="0"/>
      <dgm:spPr/>
    </dgm:pt>
    <dgm:pt modelId="{03BD9DEE-B647-8F46-AA12-2BA92777868B}" type="pres">
      <dgm:prSet presAssocID="{E0E1001C-991C-2A4E-8757-01C8DF396A78}" presName="background4" presStyleLbl="node4" presStyleIdx="1" presStyleCnt="5"/>
      <dgm:spPr/>
    </dgm:pt>
    <dgm:pt modelId="{C78C1C0B-9CAC-5E41-93AC-8E65A7BE6ADD}" type="pres">
      <dgm:prSet presAssocID="{E0E1001C-991C-2A4E-8757-01C8DF396A78}" presName="text4" presStyleLbl="fgAcc4" presStyleIdx="1" presStyleCnt="5" custScaleX="173037" custScaleY="123247" custLinFactX="73132" custLinFactY="33688" custLinFactNeighborX="100000" custLinFactNeighborY="100000">
        <dgm:presLayoutVars>
          <dgm:chPref val="3"/>
        </dgm:presLayoutVars>
      </dgm:prSet>
      <dgm:spPr/>
      <dgm:t>
        <a:bodyPr/>
        <a:lstStyle/>
        <a:p>
          <a:endParaRPr lang="en-US"/>
        </a:p>
      </dgm:t>
    </dgm:pt>
    <dgm:pt modelId="{AEB6FEE2-51F7-864B-9116-A51A3A0871C5}" type="pres">
      <dgm:prSet presAssocID="{E0E1001C-991C-2A4E-8757-01C8DF396A78}" presName="hierChild5" presStyleCnt="0"/>
      <dgm:spPr/>
    </dgm:pt>
    <dgm:pt modelId="{96078FCB-B0F5-7C4C-9B8F-E22C7395A54E}" type="pres">
      <dgm:prSet presAssocID="{1169D6F5-DDDE-344A-8A05-3FC8BAB31266}" presName="Name23" presStyleLbl="parChTrans1D4" presStyleIdx="2" presStyleCnt="5"/>
      <dgm:spPr/>
      <dgm:t>
        <a:bodyPr/>
        <a:lstStyle/>
        <a:p>
          <a:endParaRPr lang="en-US"/>
        </a:p>
      </dgm:t>
    </dgm:pt>
    <dgm:pt modelId="{EDB1F8C2-AA9B-C541-851D-0B13A55F4A05}" type="pres">
      <dgm:prSet presAssocID="{F5C76BD6-9DCC-3846-B08D-5478A51B087C}" presName="hierRoot4" presStyleCnt="0"/>
      <dgm:spPr/>
    </dgm:pt>
    <dgm:pt modelId="{975E76D8-0195-2444-BF3F-A5C605241068}" type="pres">
      <dgm:prSet presAssocID="{F5C76BD6-9DCC-3846-B08D-5478A51B087C}" presName="composite4" presStyleCnt="0"/>
      <dgm:spPr/>
    </dgm:pt>
    <dgm:pt modelId="{732B5739-748F-AE4B-ADB7-95980C4D79B4}" type="pres">
      <dgm:prSet presAssocID="{F5C76BD6-9DCC-3846-B08D-5478A51B087C}" presName="background4" presStyleLbl="node4" presStyleIdx="2" presStyleCnt="5"/>
      <dgm:spPr/>
    </dgm:pt>
    <dgm:pt modelId="{0A191F86-7961-D64A-9709-CDBB80C999A1}" type="pres">
      <dgm:prSet presAssocID="{F5C76BD6-9DCC-3846-B08D-5478A51B087C}" presName="text4" presStyleLbl="fgAcc4" presStyleIdx="2" presStyleCnt="5" custScaleX="215356" custScaleY="120745" custLinFactX="73303" custLinFactY="33688" custLinFactNeighborX="100000" custLinFactNeighborY="100000">
        <dgm:presLayoutVars>
          <dgm:chPref val="3"/>
        </dgm:presLayoutVars>
      </dgm:prSet>
      <dgm:spPr/>
      <dgm:t>
        <a:bodyPr/>
        <a:lstStyle/>
        <a:p>
          <a:endParaRPr lang="en-US"/>
        </a:p>
      </dgm:t>
    </dgm:pt>
    <dgm:pt modelId="{1B8A7A86-AAE2-8E4D-AC69-4C078D6E190D}" type="pres">
      <dgm:prSet presAssocID="{F5C76BD6-9DCC-3846-B08D-5478A51B087C}" presName="hierChild5" presStyleCnt="0"/>
      <dgm:spPr/>
    </dgm:pt>
    <dgm:pt modelId="{2D8F561A-78A9-E04C-8F30-580D20B4D922}" type="pres">
      <dgm:prSet presAssocID="{60992338-7963-E04D-B024-6DE74E2DA0C5}" presName="Name23" presStyleLbl="parChTrans1D4" presStyleIdx="3" presStyleCnt="5"/>
      <dgm:spPr/>
      <dgm:t>
        <a:bodyPr/>
        <a:lstStyle/>
        <a:p>
          <a:endParaRPr lang="en-US"/>
        </a:p>
      </dgm:t>
    </dgm:pt>
    <dgm:pt modelId="{4D82BB88-954B-064A-B829-DC871E175AFD}" type="pres">
      <dgm:prSet presAssocID="{3DC5BB5E-3E6C-EB44-85C8-8D01F35A04F8}" presName="hierRoot4" presStyleCnt="0"/>
      <dgm:spPr/>
    </dgm:pt>
    <dgm:pt modelId="{48A938BB-BBBB-8E47-A164-386853CE0910}" type="pres">
      <dgm:prSet presAssocID="{3DC5BB5E-3E6C-EB44-85C8-8D01F35A04F8}" presName="composite4" presStyleCnt="0"/>
      <dgm:spPr/>
    </dgm:pt>
    <dgm:pt modelId="{E43C9E5E-856F-B243-94A1-AAD9B32F2BAD}" type="pres">
      <dgm:prSet presAssocID="{3DC5BB5E-3E6C-EB44-85C8-8D01F35A04F8}" presName="background4" presStyleLbl="node4" presStyleIdx="3" presStyleCnt="5"/>
      <dgm:spPr/>
    </dgm:pt>
    <dgm:pt modelId="{5EBF8F81-21B6-5F43-8388-4A11778691DC}" type="pres">
      <dgm:prSet presAssocID="{3DC5BB5E-3E6C-EB44-85C8-8D01F35A04F8}" presName="text4" presStyleLbl="fgAcc4" presStyleIdx="3" presStyleCnt="5" custScaleX="173037" custScaleY="123247" custLinFactX="71850" custLinFactY="33688" custLinFactNeighborX="100000" custLinFactNeighborY="100000">
        <dgm:presLayoutVars>
          <dgm:chPref val="3"/>
        </dgm:presLayoutVars>
      </dgm:prSet>
      <dgm:spPr/>
      <dgm:t>
        <a:bodyPr/>
        <a:lstStyle/>
        <a:p>
          <a:endParaRPr lang="en-US"/>
        </a:p>
      </dgm:t>
    </dgm:pt>
    <dgm:pt modelId="{7F416C01-6E91-AD46-B08D-65D21F02F3CF}" type="pres">
      <dgm:prSet presAssocID="{3DC5BB5E-3E6C-EB44-85C8-8D01F35A04F8}" presName="hierChild5" presStyleCnt="0"/>
      <dgm:spPr/>
    </dgm:pt>
    <dgm:pt modelId="{72F5B791-4EAC-DE46-9793-6D95332C3059}" type="pres">
      <dgm:prSet presAssocID="{7F4610AB-5B59-EC46-A805-4FAD7D4E8B29}" presName="Name23" presStyleLbl="parChTrans1D4" presStyleIdx="4" presStyleCnt="5"/>
      <dgm:spPr/>
      <dgm:t>
        <a:bodyPr/>
        <a:lstStyle/>
        <a:p>
          <a:endParaRPr lang="en-US"/>
        </a:p>
      </dgm:t>
    </dgm:pt>
    <dgm:pt modelId="{3048A839-AE7F-3744-AD99-83B289A3E057}" type="pres">
      <dgm:prSet presAssocID="{7FF8181B-C13E-2C44-AD51-A46BE4FA0C00}" presName="hierRoot4" presStyleCnt="0"/>
      <dgm:spPr/>
    </dgm:pt>
    <dgm:pt modelId="{8DE1F549-630F-454B-B02C-433D8692829F}" type="pres">
      <dgm:prSet presAssocID="{7FF8181B-C13E-2C44-AD51-A46BE4FA0C00}" presName="composite4" presStyleCnt="0"/>
      <dgm:spPr/>
    </dgm:pt>
    <dgm:pt modelId="{EFEF259F-412A-2C46-9008-4EFD95DCD3CA}" type="pres">
      <dgm:prSet presAssocID="{7FF8181B-C13E-2C44-AD51-A46BE4FA0C00}" presName="background4" presStyleLbl="node4" presStyleIdx="4" presStyleCnt="5"/>
      <dgm:spPr/>
    </dgm:pt>
    <dgm:pt modelId="{BED1B6BF-6870-2A48-BE25-8FA755448232}" type="pres">
      <dgm:prSet presAssocID="{7FF8181B-C13E-2C44-AD51-A46BE4FA0C00}" presName="text4" presStyleLbl="fgAcc4" presStyleIdx="4" presStyleCnt="5" custScaleX="335472" custScaleY="228665" custLinFactX="48656" custLinFactNeighborX="100000" custLinFactNeighborY="68721">
        <dgm:presLayoutVars>
          <dgm:chPref val="3"/>
        </dgm:presLayoutVars>
      </dgm:prSet>
      <dgm:spPr/>
      <dgm:t>
        <a:bodyPr/>
        <a:lstStyle/>
        <a:p>
          <a:endParaRPr lang="en-US"/>
        </a:p>
      </dgm:t>
    </dgm:pt>
    <dgm:pt modelId="{B3B5814F-3DC3-7141-B86B-BAD46A4B1721}" type="pres">
      <dgm:prSet presAssocID="{7FF8181B-C13E-2C44-AD51-A46BE4FA0C00}" presName="hierChild5" presStyleCnt="0"/>
      <dgm:spPr/>
    </dgm:pt>
    <dgm:pt modelId="{210CE30E-F066-F145-9794-820B4F481EC4}" type="pres">
      <dgm:prSet presAssocID="{B9B5E8C0-CBF8-D24C-BAC5-EAF87D2BCCAA}" presName="Name17" presStyleLbl="parChTrans1D3" presStyleIdx="1" presStyleCnt="2"/>
      <dgm:spPr/>
      <dgm:t>
        <a:bodyPr/>
        <a:lstStyle/>
        <a:p>
          <a:endParaRPr lang="en-US"/>
        </a:p>
      </dgm:t>
    </dgm:pt>
    <dgm:pt modelId="{1EC35076-B0A0-5545-98FF-9FD3E39910A0}" type="pres">
      <dgm:prSet presAssocID="{45045550-CFC6-9045-83F9-A9CF1DF1184A}" presName="hierRoot3" presStyleCnt="0"/>
      <dgm:spPr/>
    </dgm:pt>
    <dgm:pt modelId="{54F6969F-EFE3-FD40-8FA0-7454DA3C8F1F}" type="pres">
      <dgm:prSet presAssocID="{45045550-CFC6-9045-83F9-A9CF1DF1184A}" presName="composite3" presStyleCnt="0"/>
      <dgm:spPr/>
    </dgm:pt>
    <dgm:pt modelId="{E3793812-C581-CA45-83CF-4B558F6E9D88}" type="pres">
      <dgm:prSet presAssocID="{45045550-CFC6-9045-83F9-A9CF1DF1184A}" presName="background3" presStyleLbl="node3" presStyleIdx="1" presStyleCnt="2"/>
      <dgm:spPr/>
    </dgm:pt>
    <dgm:pt modelId="{FE77E7C1-E492-3741-8A33-30E02618A084}" type="pres">
      <dgm:prSet presAssocID="{45045550-CFC6-9045-83F9-A9CF1DF1184A}" presName="text3" presStyleLbl="fgAcc3" presStyleIdx="1" presStyleCnt="2" custScaleX="359622" custScaleY="141165" custLinFactNeighborX="37632">
        <dgm:presLayoutVars>
          <dgm:chPref val="3"/>
        </dgm:presLayoutVars>
      </dgm:prSet>
      <dgm:spPr/>
      <dgm:t>
        <a:bodyPr/>
        <a:lstStyle/>
        <a:p>
          <a:endParaRPr lang="en-US"/>
        </a:p>
      </dgm:t>
    </dgm:pt>
    <dgm:pt modelId="{7260A81B-E8CD-014A-ABED-2B08AAAFB409}" type="pres">
      <dgm:prSet presAssocID="{45045550-CFC6-9045-83F9-A9CF1DF1184A}" presName="hierChild4" presStyleCnt="0"/>
      <dgm:spPr/>
    </dgm:pt>
    <dgm:pt modelId="{26ABB3D0-164A-DA41-A945-EAB9EB69DC8D}" type="pres">
      <dgm:prSet presAssocID="{2B73685F-9341-5A47-8A2A-3A2763F6F6F7}" presName="Name10" presStyleLbl="parChTrans1D2" presStyleIdx="2" presStyleCnt="3"/>
      <dgm:spPr/>
      <dgm:t>
        <a:bodyPr/>
        <a:lstStyle/>
        <a:p>
          <a:endParaRPr lang="en-US"/>
        </a:p>
      </dgm:t>
    </dgm:pt>
    <dgm:pt modelId="{1503FD73-83C4-FC4C-8ADB-F02F44F6CDDD}" type="pres">
      <dgm:prSet presAssocID="{FFF76869-91A4-DA49-BE98-1AA643FA6C4C}" presName="hierRoot2" presStyleCnt="0"/>
      <dgm:spPr/>
    </dgm:pt>
    <dgm:pt modelId="{1BC54DB2-1D9D-5149-86E8-92E48F43D9EC}" type="pres">
      <dgm:prSet presAssocID="{FFF76869-91A4-DA49-BE98-1AA643FA6C4C}" presName="composite2" presStyleCnt="0"/>
      <dgm:spPr/>
    </dgm:pt>
    <dgm:pt modelId="{C54FF66D-5113-1448-A55F-D3E2DE471F0D}" type="pres">
      <dgm:prSet presAssocID="{FFF76869-91A4-DA49-BE98-1AA643FA6C4C}" presName="background2" presStyleLbl="node2" presStyleIdx="2" presStyleCnt="3"/>
      <dgm:spPr/>
    </dgm:pt>
    <dgm:pt modelId="{BDA3FB20-E867-CE4A-8FBD-3CE3A38EE648}" type="pres">
      <dgm:prSet presAssocID="{FFF76869-91A4-DA49-BE98-1AA643FA6C4C}" presName="text2" presStyleLbl="fgAcc2" presStyleIdx="2" presStyleCnt="3" custScaleX="304271" custScaleY="148860" custLinFactX="-100000" custLinFactNeighborX="-178535" custLinFactNeighborY="-92931">
        <dgm:presLayoutVars>
          <dgm:chPref val="3"/>
        </dgm:presLayoutVars>
      </dgm:prSet>
      <dgm:spPr/>
      <dgm:t>
        <a:bodyPr/>
        <a:lstStyle/>
        <a:p>
          <a:endParaRPr lang="en-US"/>
        </a:p>
      </dgm:t>
    </dgm:pt>
    <dgm:pt modelId="{884C6914-F2FA-744A-992A-DA761B7F3CCB}" type="pres">
      <dgm:prSet presAssocID="{FFF76869-91A4-DA49-BE98-1AA643FA6C4C}" presName="hierChild3" presStyleCnt="0"/>
      <dgm:spPr/>
    </dgm:pt>
    <dgm:pt modelId="{43DFE170-C5FC-DB46-B610-9B9CAF3FEC3A}" type="pres">
      <dgm:prSet presAssocID="{E5A96995-5D0C-2F42-8BAD-541B7420F6AA}" presName="hierRoot1" presStyleCnt="0"/>
      <dgm:spPr/>
    </dgm:pt>
    <dgm:pt modelId="{999FACF6-6B4B-684E-9FAF-0D05C815EC4B}" type="pres">
      <dgm:prSet presAssocID="{E5A96995-5D0C-2F42-8BAD-541B7420F6AA}" presName="composite" presStyleCnt="0"/>
      <dgm:spPr/>
    </dgm:pt>
    <dgm:pt modelId="{A6694C31-4759-AD46-9FCE-2E19BCEE75C6}" type="pres">
      <dgm:prSet presAssocID="{E5A96995-5D0C-2F42-8BAD-541B7420F6AA}" presName="background" presStyleLbl="node0" presStyleIdx="1" presStyleCnt="3"/>
      <dgm:spPr/>
    </dgm:pt>
    <dgm:pt modelId="{82905A26-EA70-734C-963E-EF7E37971018}" type="pres">
      <dgm:prSet presAssocID="{E5A96995-5D0C-2F42-8BAD-541B7420F6AA}" presName="text" presStyleLbl="fgAcc0" presStyleIdx="1" presStyleCnt="3" custScaleX="191945" custScaleY="116554" custLinFactX="-25622" custLinFactY="-66275" custLinFactNeighborX="-100000" custLinFactNeighborY="-100000">
        <dgm:presLayoutVars>
          <dgm:chPref val="3"/>
        </dgm:presLayoutVars>
      </dgm:prSet>
      <dgm:spPr/>
      <dgm:t>
        <a:bodyPr/>
        <a:lstStyle/>
        <a:p>
          <a:endParaRPr lang="en-US"/>
        </a:p>
      </dgm:t>
    </dgm:pt>
    <dgm:pt modelId="{60EEA653-B4C7-DF4F-89BD-034C21CA849E}" type="pres">
      <dgm:prSet presAssocID="{E5A96995-5D0C-2F42-8BAD-541B7420F6AA}" presName="hierChild2" presStyleCnt="0"/>
      <dgm:spPr/>
    </dgm:pt>
    <dgm:pt modelId="{6F35E974-303A-B04E-87DC-011DDFE51812}" type="pres">
      <dgm:prSet presAssocID="{DC2445CD-F2A2-8148-A264-BB9A63C958D0}" presName="hierRoot1" presStyleCnt="0"/>
      <dgm:spPr/>
    </dgm:pt>
    <dgm:pt modelId="{0AE8AE6B-18F9-A744-BCFA-B8A6831B1A68}" type="pres">
      <dgm:prSet presAssocID="{DC2445CD-F2A2-8148-A264-BB9A63C958D0}" presName="composite" presStyleCnt="0"/>
      <dgm:spPr/>
    </dgm:pt>
    <dgm:pt modelId="{FD11BD73-C0C8-2E4C-B8E4-043FA552F974}" type="pres">
      <dgm:prSet presAssocID="{DC2445CD-F2A2-8148-A264-BB9A63C958D0}" presName="background" presStyleLbl="node0" presStyleIdx="2" presStyleCnt="3"/>
      <dgm:spPr/>
      <dgm:t>
        <a:bodyPr/>
        <a:lstStyle/>
        <a:p>
          <a:endParaRPr lang="en-US"/>
        </a:p>
      </dgm:t>
    </dgm:pt>
    <dgm:pt modelId="{1E892264-2DAD-AA4E-AB1A-556962AB153C}" type="pres">
      <dgm:prSet presAssocID="{DC2445CD-F2A2-8148-A264-BB9A63C958D0}" presName="text" presStyleLbl="fgAcc0" presStyleIdx="2" presStyleCnt="3" custScaleX="191945" custScaleY="116554" custLinFactX="-109794" custLinFactY="-20259" custLinFactNeighborX="-200000" custLinFactNeighborY="-100000">
        <dgm:presLayoutVars>
          <dgm:chPref val="3"/>
        </dgm:presLayoutVars>
      </dgm:prSet>
      <dgm:spPr/>
      <dgm:t>
        <a:bodyPr/>
        <a:lstStyle/>
        <a:p>
          <a:endParaRPr lang="en-US"/>
        </a:p>
      </dgm:t>
    </dgm:pt>
    <dgm:pt modelId="{AEB26210-50A7-204D-AF62-4D75A3E93655}" type="pres">
      <dgm:prSet presAssocID="{DC2445CD-F2A2-8148-A264-BB9A63C958D0}" presName="hierChild2" presStyleCnt="0"/>
      <dgm:spPr/>
    </dgm:pt>
  </dgm:ptLst>
  <dgm:cxnLst>
    <dgm:cxn modelId="{FE4F6D8B-EBD5-0D45-AB64-A00652DC82D9}" type="presOf" srcId="{E0E1001C-991C-2A4E-8757-01C8DF396A78}" destId="{C78C1C0B-9CAC-5E41-93AC-8E65A7BE6ADD}" srcOrd="0" destOrd="0" presId="urn:microsoft.com/office/officeart/2005/8/layout/hierarchy1"/>
    <dgm:cxn modelId="{AE7C76C9-BCE5-634A-A7B6-4CB321C554CE}" srcId="{89E844C4-899D-DA4E-9A41-FB7246443056}" destId="{DC2445CD-F2A2-8148-A264-BB9A63C958D0}" srcOrd="2" destOrd="0" parTransId="{1325B7F7-354A-2B44-AD67-4FD6C32D9D23}" sibTransId="{FA0BA46B-844B-5D4C-8A23-81FDDE6B0B76}"/>
    <dgm:cxn modelId="{9195CE16-B744-864D-ADF5-03A8DCCF74E3}" srcId="{C055F89A-B46C-1047-952F-9D66764E75E0}" destId="{9420810E-091B-6649-A592-F70BF3942B52}" srcOrd="0" destOrd="0" parTransId="{70BD2735-1F42-4147-8EDA-88D8E665A5CF}" sibTransId="{0A185D1D-C5EE-BA4D-B380-B5F372EC7371}"/>
    <dgm:cxn modelId="{E7100E81-29B5-A047-B6FB-392BFD1DE537}" type="presOf" srcId="{3DC5BB5E-3E6C-EB44-85C8-8D01F35A04F8}" destId="{5EBF8F81-21B6-5F43-8388-4A11778691DC}" srcOrd="0" destOrd="0" presId="urn:microsoft.com/office/officeart/2005/8/layout/hierarchy1"/>
    <dgm:cxn modelId="{4CE76CB8-B2C9-904F-9763-747D9F9FCF61}" type="presOf" srcId="{E676DE97-42F7-8E44-B709-B8BEF4EE0CB1}" destId="{DD2E533A-41E9-1745-AB52-EC0B217FF9DB}" srcOrd="0" destOrd="0" presId="urn:microsoft.com/office/officeart/2005/8/layout/hierarchy1"/>
    <dgm:cxn modelId="{26F21BBD-5BFF-9C4B-A8E4-E7ED6CC76C09}" srcId="{E676DE97-42F7-8E44-B709-B8BEF4EE0CB1}" destId="{BC2DA9A2-FF95-CF45-A2E8-CA977C377AE6}" srcOrd="0" destOrd="0" parTransId="{AAAC2408-9C5A-904B-9AA8-FBD1B2A18C18}" sibTransId="{71036EBB-CCC0-8041-8D28-D289B140A3C0}"/>
    <dgm:cxn modelId="{B5F02E21-CDED-AB4E-A99F-CCC7DEBAFE31}" type="presOf" srcId="{60992338-7963-E04D-B024-6DE74E2DA0C5}" destId="{2D8F561A-78A9-E04C-8F30-580D20B4D922}" srcOrd="0" destOrd="0" presId="urn:microsoft.com/office/officeart/2005/8/layout/hierarchy1"/>
    <dgm:cxn modelId="{A21C5957-FE6E-C744-96B0-7085090FB79D}" type="presOf" srcId="{2B73685F-9341-5A47-8A2A-3A2763F6F6F7}" destId="{26ABB3D0-164A-DA41-A945-EAB9EB69DC8D}" srcOrd="0" destOrd="0" presId="urn:microsoft.com/office/officeart/2005/8/layout/hierarchy1"/>
    <dgm:cxn modelId="{93CE33E9-3E96-334C-8BA1-7306F6A223FC}" srcId="{683F4E7B-0A65-B041-9DD8-6F8B89380A0D}" destId="{E0E1001C-991C-2A4E-8757-01C8DF396A78}" srcOrd="0" destOrd="0" parTransId="{0E16E773-1668-6548-B94D-C92412690D28}" sibTransId="{0B0DE67C-AC20-C14E-A9A2-0A0BEC95340C}"/>
    <dgm:cxn modelId="{A113E998-4010-464E-A834-B5F9734BF649}" srcId="{C055F89A-B46C-1047-952F-9D66764E75E0}" destId="{45045550-CFC6-9045-83F9-A9CF1DF1184A}" srcOrd="1" destOrd="0" parTransId="{B9B5E8C0-CBF8-D24C-BAC5-EAF87D2BCCAA}" sibTransId="{F08D9EFF-2240-034C-A28F-E60D8DCB1999}"/>
    <dgm:cxn modelId="{CDED235D-1C7A-EF46-B068-3CE45845B1FA}" srcId="{E676DE97-42F7-8E44-B709-B8BEF4EE0CB1}" destId="{FFF76869-91A4-DA49-BE98-1AA643FA6C4C}" srcOrd="2" destOrd="0" parTransId="{2B73685F-9341-5A47-8A2A-3A2763F6F6F7}" sibTransId="{3FBD7BF3-7DBD-8142-AA59-6C967BAFC66F}"/>
    <dgm:cxn modelId="{1514ED94-3156-BA40-8207-C95DB2D133C1}" type="presOf" srcId="{70BD2735-1F42-4147-8EDA-88D8E665A5CF}" destId="{6CE2EA0B-0785-594B-BFF1-95B25823E888}" srcOrd="0" destOrd="0" presId="urn:microsoft.com/office/officeart/2005/8/layout/hierarchy1"/>
    <dgm:cxn modelId="{D4EFB95D-764E-374D-AFB3-52AA90959A8A}" type="presOf" srcId="{BC2DA9A2-FF95-CF45-A2E8-CA977C377AE6}" destId="{F7BEE65E-C5D5-9B47-95E3-D200579DE17F}" srcOrd="0" destOrd="0" presId="urn:microsoft.com/office/officeart/2005/8/layout/hierarchy1"/>
    <dgm:cxn modelId="{6AF2CA1D-A5BA-E943-BAD5-201E450BBFEF}" type="presOf" srcId="{89E844C4-899D-DA4E-9A41-FB7246443056}" destId="{A38B9ADA-2E40-A546-9B1B-C1CF97C08177}" srcOrd="0" destOrd="0" presId="urn:microsoft.com/office/officeart/2005/8/layout/hierarchy1"/>
    <dgm:cxn modelId="{ADF76B07-D20C-2243-B22C-AD11C736757F}" srcId="{E676DE97-42F7-8E44-B709-B8BEF4EE0CB1}" destId="{C055F89A-B46C-1047-952F-9D66764E75E0}" srcOrd="1" destOrd="0" parTransId="{F6E19357-DE93-9E41-BAA3-B7B944CF3FC1}" sibTransId="{2ADDC1EC-1EB6-B04C-ACCE-EEA85ECB40EF}"/>
    <dgm:cxn modelId="{28EA9501-E3B2-4F4C-BFD0-69D085DD14DA}" type="presOf" srcId="{1169D6F5-DDDE-344A-8A05-3FC8BAB31266}" destId="{96078FCB-B0F5-7C4C-9B8F-E22C7395A54E}" srcOrd="0" destOrd="0" presId="urn:microsoft.com/office/officeart/2005/8/layout/hierarchy1"/>
    <dgm:cxn modelId="{03794BDB-6657-BC47-9530-756172B98F5F}" type="presOf" srcId="{9420810E-091B-6649-A592-F70BF3942B52}" destId="{967E4A08-B8AE-7449-98DE-882A55275AC8}" srcOrd="0" destOrd="0" presId="urn:microsoft.com/office/officeart/2005/8/layout/hierarchy1"/>
    <dgm:cxn modelId="{3B69D7E1-4A39-624E-9C15-4D6922831640}" srcId="{89E844C4-899D-DA4E-9A41-FB7246443056}" destId="{E676DE97-42F7-8E44-B709-B8BEF4EE0CB1}" srcOrd="0" destOrd="0" parTransId="{B7949C4B-D4AE-6944-9A9A-F7D97D0391E7}" sibTransId="{5DE67166-94CB-9B4B-80DE-B96845917050}"/>
    <dgm:cxn modelId="{F4DA4D68-54E7-E544-AFC6-6F5CC2F115CE}" type="presOf" srcId="{7F4610AB-5B59-EC46-A805-4FAD7D4E8B29}" destId="{72F5B791-4EAC-DE46-9793-6D95332C3059}" srcOrd="0" destOrd="0" presId="urn:microsoft.com/office/officeart/2005/8/layout/hierarchy1"/>
    <dgm:cxn modelId="{72F80B95-A44C-A44E-861C-5628AEEC3918}" type="presOf" srcId="{FFF76869-91A4-DA49-BE98-1AA643FA6C4C}" destId="{BDA3FB20-E867-CE4A-8FBD-3CE3A38EE648}" srcOrd="0" destOrd="0" presId="urn:microsoft.com/office/officeart/2005/8/layout/hierarchy1"/>
    <dgm:cxn modelId="{78FDDC2C-40D5-EB44-A862-0CE11DD9DC98}" type="presOf" srcId="{C055F89A-B46C-1047-952F-9D66764E75E0}" destId="{E5EAFF7A-F563-D548-B757-663D089C8EDA}" srcOrd="0" destOrd="0" presId="urn:microsoft.com/office/officeart/2005/8/layout/hierarchy1"/>
    <dgm:cxn modelId="{CB666B42-A9E1-1E42-9F01-D66052E513C7}" type="presOf" srcId="{F6E19357-DE93-9E41-BAA3-B7B944CF3FC1}" destId="{DCC33EA7-0538-6F4C-AF13-FF21082C1F26}" srcOrd="0" destOrd="0" presId="urn:microsoft.com/office/officeart/2005/8/layout/hierarchy1"/>
    <dgm:cxn modelId="{9557814D-8BF9-404F-BBB4-087D52D52931}" type="presOf" srcId="{45045550-CFC6-9045-83F9-A9CF1DF1184A}" destId="{FE77E7C1-E492-3741-8A33-30E02618A084}" srcOrd="0" destOrd="0" presId="urn:microsoft.com/office/officeart/2005/8/layout/hierarchy1"/>
    <dgm:cxn modelId="{16E62527-10FB-9046-AB52-4C433AD22357}" type="presOf" srcId="{080A4900-E447-B54D-9A56-976853229BC3}" destId="{AEFC5E78-4EC4-6444-8B6D-02D3C9FF97BD}" srcOrd="0" destOrd="0" presId="urn:microsoft.com/office/officeart/2005/8/layout/hierarchy1"/>
    <dgm:cxn modelId="{44FEA2AA-B534-F342-996A-A913BE3056C3}" srcId="{89E844C4-899D-DA4E-9A41-FB7246443056}" destId="{E5A96995-5D0C-2F42-8BAD-541B7420F6AA}" srcOrd="1" destOrd="0" parTransId="{EEEBAAD9-9FB5-7E49-9619-5FA1FBE171BB}" sibTransId="{3E22ECA1-FEC9-6647-8562-53A38E41A2AF}"/>
    <dgm:cxn modelId="{B5FEEC5F-15E9-9144-AE3F-39DC1387EC18}" srcId="{683F4E7B-0A65-B041-9DD8-6F8B89380A0D}" destId="{3DC5BB5E-3E6C-EB44-85C8-8D01F35A04F8}" srcOrd="2" destOrd="0" parTransId="{60992338-7963-E04D-B024-6DE74E2DA0C5}" sibTransId="{C0E69775-69F2-3245-A14C-E591D7BC108B}"/>
    <dgm:cxn modelId="{246A495A-0BA9-9648-9A80-AA518989B8E8}" type="presOf" srcId="{AAAC2408-9C5A-904B-9AA8-FBD1B2A18C18}" destId="{0807C0B5-9162-D14F-806F-D96BE14B2C2E}" srcOrd="0" destOrd="0" presId="urn:microsoft.com/office/officeart/2005/8/layout/hierarchy1"/>
    <dgm:cxn modelId="{BC21BCB6-21BD-3942-9E84-58DDC8FF3C49}" type="presOf" srcId="{683F4E7B-0A65-B041-9DD8-6F8B89380A0D}" destId="{9A56A930-9BA9-4A48-953C-4D8987607887}" srcOrd="0" destOrd="0" presId="urn:microsoft.com/office/officeart/2005/8/layout/hierarchy1"/>
    <dgm:cxn modelId="{F6283C49-09F0-1846-B9EF-134A522FF4B0}" srcId="{9420810E-091B-6649-A592-F70BF3942B52}" destId="{683F4E7B-0A65-B041-9DD8-6F8B89380A0D}" srcOrd="0" destOrd="0" parTransId="{080A4900-E447-B54D-9A56-976853229BC3}" sibTransId="{D21FE650-AD46-7340-9E4E-5D9737ABA228}"/>
    <dgm:cxn modelId="{9619C753-943B-2541-8EE0-91FCCF0CC635}" srcId="{9420810E-091B-6649-A592-F70BF3942B52}" destId="{7FF8181B-C13E-2C44-AD51-A46BE4FA0C00}" srcOrd="1" destOrd="0" parTransId="{7F4610AB-5B59-EC46-A805-4FAD7D4E8B29}" sibTransId="{A2921834-8C5D-DC45-BC6E-3D1674FD9BBF}"/>
    <dgm:cxn modelId="{2B876B88-52F9-274D-A058-4192097C59C7}" type="presOf" srcId="{DC2445CD-F2A2-8148-A264-BB9A63C958D0}" destId="{1E892264-2DAD-AA4E-AB1A-556962AB153C}" srcOrd="0" destOrd="0" presId="urn:microsoft.com/office/officeart/2005/8/layout/hierarchy1"/>
    <dgm:cxn modelId="{6B774F59-518A-E74D-A45E-61EAD3462F3F}" type="presOf" srcId="{B9B5E8C0-CBF8-D24C-BAC5-EAF87D2BCCAA}" destId="{210CE30E-F066-F145-9794-820B4F481EC4}" srcOrd="0" destOrd="0" presId="urn:microsoft.com/office/officeart/2005/8/layout/hierarchy1"/>
    <dgm:cxn modelId="{51708BAC-996F-CC4C-B6D8-17D923E8BF42}" type="presOf" srcId="{E5A96995-5D0C-2F42-8BAD-541B7420F6AA}" destId="{82905A26-EA70-734C-963E-EF7E37971018}" srcOrd="0" destOrd="0" presId="urn:microsoft.com/office/officeart/2005/8/layout/hierarchy1"/>
    <dgm:cxn modelId="{BAB85DB0-E2D7-DA4D-BE37-98F77D998651}" srcId="{683F4E7B-0A65-B041-9DD8-6F8B89380A0D}" destId="{F5C76BD6-9DCC-3846-B08D-5478A51B087C}" srcOrd="1" destOrd="0" parTransId="{1169D6F5-DDDE-344A-8A05-3FC8BAB31266}" sibTransId="{9CA554AA-9AD0-D04F-9B51-215787B07C15}"/>
    <dgm:cxn modelId="{81B6A66C-D86D-6145-86E9-D00C6ED8D744}" type="presOf" srcId="{7FF8181B-C13E-2C44-AD51-A46BE4FA0C00}" destId="{BED1B6BF-6870-2A48-BE25-8FA755448232}" srcOrd="0" destOrd="0" presId="urn:microsoft.com/office/officeart/2005/8/layout/hierarchy1"/>
    <dgm:cxn modelId="{E200E2E4-FB53-994B-9B7E-817A08B3D989}" type="presOf" srcId="{0E16E773-1668-6548-B94D-C92412690D28}" destId="{487DDD54-505B-D548-9D79-34D4A8692FFA}" srcOrd="0" destOrd="0" presId="urn:microsoft.com/office/officeart/2005/8/layout/hierarchy1"/>
    <dgm:cxn modelId="{6CF1B56E-AF36-B04A-9C93-2509CFF538C9}" type="presOf" srcId="{F5C76BD6-9DCC-3846-B08D-5478A51B087C}" destId="{0A191F86-7961-D64A-9709-CDBB80C999A1}" srcOrd="0" destOrd="0" presId="urn:microsoft.com/office/officeart/2005/8/layout/hierarchy1"/>
    <dgm:cxn modelId="{D059C1C5-C10E-4240-8A50-E354DB3CCD2A}" type="presParOf" srcId="{A38B9ADA-2E40-A546-9B1B-C1CF97C08177}" destId="{91543466-9B49-0545-9051-6D7BFF5BBD23}" srcOrd="0" destOrd="0" presId="urn:microsoft.com/office/officeart/2005/8/layout/hierarchy1"/>
    <dgm:cxn modelId="{575294B0-732B-4241-9822-4419AEC1EBF0}" type="presParOf" srcId="{91543466-9B49-0545-9051-6D7BFF5BBD23}" destId="{9F699EBF-2CEE-DF44-8251-CDB97D9774B3}" srcOrd="0" destOrd="0" presId="urn:microsoft.com/office/officeart/2005/8/layout/hierarchy1"/>
    <dgm:cxn modelId="{DC453EF7-34CA-9E41-91F9-2AC51D84F55F}" type="presParOf" srcId="{9F699EBF-2CEE-DF44-8251-CDB97D9774B3}" destId="{C7291653-AB9F-724E-A0B7-80F70A453B48}" srcOrd="0" destOrd="0" presId="urn:microsoft.com/office/officeart/2005/8/layout/hierarchy1"/>
    <dgm:cxn modelId="{D2DEB99C-8C97-7E45-A9D8-401B3565CE0D}" type="presParOf" srcId="{9F699EBF-2CEE-DF44-8251-CDB97D9774B3}" destId="{DD2E533A-41E9-1745-AB52-EC0B217FF9DB}" srcOrd="1" destOrd="0" presId="urn:microsoft.com/office/officeart/2005/8/layout/hierarchy1"/>
    <dgm:cxn modelId="{5AE9EFD9-E662-4241-9D0B-F6C4D09A20A6}" type="presParOf" srcId="{91543466-9B49-0545-9051-6D7BFF5BBD23}" destId="{35AA8C0B-7F3A-F044-B580-85BA19AF96F2}" srcOrd="1" destOrd="0" presId="urn:microsoft.com/office/officeart/2005/8/layout/hierarchy1"/>
    <dgm:cxn modelId="{D7F843A4-D92D-D646-86FC-54515D1EDCA9}" type="presParOf" srcId="{35AA8C0B-7F3A-F044-B580-85BA19AF96F2}" destId="{0807C0B5-9162-D14F-806F-D96BE14B2C2E}" srcOrd="0" destOrd="0" presId="urn:microsoft.com/office/officeart/2005/8/layout/hierarchy1"/>
    <dgm:cxn modelId="{F6F2B078-FFC8-DD4D-878F-E180F07C3BAC}" type="presParOf" srcId="{35AA8C0B-7F3A-F044-B580-85BA19AF96F2}" destId="{BC0F1879-F9CF-6543-BDB6-0B911679B2F2}" srcOrd="1" destOrd="0" presId="urn:microsoft.com/office/officeart/2005/8/layout/hierarchy1"/>
    <dgm:cxn modelId="{55EC558A-1FC6-714E-B4F7-20B19FCE8C2E}" type="presParOf" srcId="{BC0F1879-F9CF-6543-BDB6-0B911679B2F2}" destId="{738EF0B3-1AA9-434D-BD54-093E23CADF8E}" srcOrd="0" destOrd="0" presId="urn:microsoft.com/office/officeart/2005/8/layout/hierarchy1"/>
    <dgm:cxn modelId="{6AB230EE-EA3D-824D-A1DE-22A9A7A5F1F6}" type="presParOf" srcId="{738EF0B3-1AA9-434D-BD54-093E23CADF8E}" destId="{E2EA8902-B2E3-E342-B7DF-7267780C107C}" srcOrd="0" destOrd="0" presId="urn:microsoft.com/office/officeart/2005/8/layout/hierarchy1"/>
    <dgm:cxn modelId="{C1D0E092-7306-3D4D-8E89-CED2AD9A4667}" type="presParOf" srcId="{738EF0B3-1AA9-434D-BD54-093E23CADF8E}" destId="{F7BEE65E-C5D5-9B47-95E3-D200579DE17F}" srcOrd="1" destOrd="0" presId="urn:microsoft.com/office/officeart/2005/8/layout/hierarchy1"/>
    <dgm:cxn modelId="{6F8578C6-BDBA-3D40-841B-D5F8C28C55E9}" type="presParOf" srcId="{BC0F1879-F9CF-6543-BDB6-0B911679B2F2}" destId="{6DF2EB2D-9280-484D-B813-B8E033932E02}" srcOrd="1" destOrd="0" presId="urn:microsoft.com/office/officeart/2005/8/layout/hierarchy1"/>
    <dgm:cxn modelId="{6B9E06C2-846F-5040-99C3-7E3D39526C35}" type="presParOf" srcId="{35AA8C0B-7F3A-F044-B580-85BA19AF96F2}" destId="{DCC33EA7-0538-6F4C-AF13-FF21082C1F26}" srcOrd="2" destOrd="0" presId="urn:microsoft.com/office/officeart/2005/8/layout/hierarchy1"/>
    <dgm:cxn modelId="{1C1DDFD6-0EE0-C44B-8960-C57A5C78E22E}" type="presParOf" srcId="{35AA8C0B-7F3A-F044-B580-85BA19AF96F2}" destId="{3F118C69-F368-2749-A809-EA9545963ACF}" srcOrd="3" destOrd="0" presId="urn:microsoft.com/office/officeart/2005/8/layout/hierarchy1"/>
    <dgm:cxn modelId="{6F984408-5066-2B4A-9B38-BED5F23C1E33}" type="presParOf" srcId="{3F118C69-F368-2749-A809-EA9545963ACF}" destId="{E3379CAB-9EAE-F74A-9938-48998C7A3C69}" srcOrd="0" destOrd="0" presId="urn:microsoft.com/office/officeart/2005/8/layout/hierarchy1"/>
    <dgm:cxn modelId="{B912DD45-969F-6C43-B22D-F89433AA19D6}" type="presParOf" srcId="{E3379CAB-9EAE-F74A-9938-48998C7A3C69}" destId="{407672EF-DBF7-064E-AFA8-3B0BC8F748A1}" srcOrd="0" destOrd="0" presId="urn:microsoft.com/office/officeart/2005/8/layout/hierarchy1"/>
    <dgm:cxn modelId="{C9A0AAB0-BFCB-0446-8508-F4D6FC7FB3F5}" type="presParOf" srcId="{E3379CAB-9EAE-F74A-9938-48998C7A3C69}" destId="{E5EAFF7A-F563-D548-B757-663D089C8EDA}" srcOrd="1" destOrd="0" presId="urn:microsoft.com/office/officeart/2005/8/layout/hierarchy1"/>
    <dgm:cxn modelId="{D714C9F5-212C-244C-8116-885BD8D2676E}" type="presParOf" srcId="{3F118C69-F368-2749-A809-EA9545963ACF}" destId="{7F84BD1E-38DE-074A-9502-8805381E7754}" srcOrd="1" destOrd="0" presId="urn:microsoft.com/office/officeart/2005/8/layout/hierarchy1"/>
    <dgm:cxn modelId="{03CBA7B4-F47E-D142-A653-9817473333BA}" type="presParOf" srcId="{7F84BD1E-38DE-074A-9502-8805381E7754}" destId="{6CE2EA0B-0785-594B-BFF1-95B25823E888}" srcOrd="0" destOrd="0" presId="urn:microsoft.com/office/officeart/2005/8/layout/hierarchy1"/>
    <dgm:cxn modelId="{7B210F9E-923F-4246-89F0-60D118BF2CD5}" type="presParOf" srcId="{7F84BD1E-38DE-074A-9502-8805381E7754}" destId="{D5A70B96-53AD-8649-8142-E0E0279E4036}" srcOrd="1" destOrd="0" presId="urn:microsoft.com/office/officeart/2005/8/layout/hierarchy1"/>
    <dgm:cxn modelId="{767399E3-FCB8-A143-B92C-BA0DAEA87A97}" type="presParOf" srcId="{D5A70B96-53AD-8649-8142-E0E0279E4036}" destId="{512A859D-3FBF-2A43-B86C-5569D2A10E37}" srcOrd="0" destOrd="0" presId="urn:microsoft.com/office/officeart/2005/8/layout/hierarchy1"/>
    <dgm:cxn modelId="{3A0BCD5F-663C-3340-B885-0E27C09C53E8}" type="presParOf" srcId="{512A859D-3FBF-2A43-B86C-5569D2A10E37}" destId="{5552E3AA-366F-ED43-9998-53DECFD8287B}" srcOrd="0" destOrd="0" presId="urn:microsoft.com/office/officeart/2005/8/layout/hierarchy1"/>
    <dgm:cxn modelId="{405A79E5-C526-9345-803A-5D59E1BBF952}" type="presParOf" srcId="{512A859D-3FBF-2A43-B86C-5569D2A10E37}" destId="{967E4A08-B8AE-7449-98DE-882A55275AC8}" srcOrd="1" destOrd="0" presId="urn:microsoft.com/office/officeart/2005/8/layout/hierarchy1"/>
    <dgm:cxn modelId="{1AF8D1C5-97A2-594F-8773-5F18F0B489BC}" type="presParOf" srcId="{D5A70B96-53AD-8649-8142-E0E0279E4036}" destId="{4290840C-9F1C-5345-86A1-2F0704EF2BCB}" srcOrd="1" destOrd="0" presId="urn:microsoft.com/office/officeart/2005/8/layout/hierarchy1"/>
    <dgm:cxn modelId="{184C25F5-F5C2-3448-8263-E016CE036081}" type="presParOf" srcId="{4290840C-9F1C-5345-86A1-2F0704EF2BCB}" destId="{AEFC5E78-4EC4-6444-8B6D-02D3C9FF97BD}" srcOrd="0" destOrd="0" presId="urn:microsoft.com/office/officeart/2005/8/layout/hierarchy1"/>
    <dgm:cxn modelId="{5BE60780-20A9-7B48-8A7C-DEE69979A3BC}" type="presParOf" srcId="{4290840C-9F1C-5345-86A1-2F0704EF2BCB}" destId="{9FD6CC44-5023-654B-8A97-451554153379}" srcOrd="1" destOrd="0" presId="urn:microsoft.com/office/officeart/2005/8/layout/hierarchy1"/>
    <dgm:cxn modelId="{E599B21E-21E5-2140-A2C6-95B18EC4909E}" type="presParOf" srcId="{9FD6CC44-5023-654B-8A97-451554153379}" destId="{D3610E14-C73A-DD42-BA49-E6BD6A410C77}" srcOrd="0" destOrd="0" presId="urn:microsoft.com/office/officeart/2005/8/layout/hierarchy1"/>
    <dgm:cxn modelId="{35DA09B8-6C71-C94F-8B14-8BD401F08B7E}" type="presParOf" srcId="{D3610E14-C73A-DD42-BA49-E6BD6A410C77}" destId="{1B03B8D9-0962-F540-8F31-B90FB331E8A5}" srcOrd="0" destOrd="0" presId="urn:microsoft.com/office/officeart/2005/8/layout/hierarchy1"/>
    <dgm:cxn modelId="{40ECA799-C941-E743-91FC-A91D74775754}" type="presParOf" srcId="{D3610E14-C73A-DD42-BA49-E6BD6A410C77}" destId="{9A56A930-9BA9-4A48-953C-4D8987607887}" srcOrd="1" destOrd="0" presId="urn:microsoft.com/office/officeart/2005/8/layout/hierarchy1"/>
    <dgm:cxn modelId="{FB3BC7E8-154C-CF41-8ACA-1984CBEE4853}" type="presParOf" srcId="{9FD6CC44-5023-654B-8A97-451554153379}" destId="{C9897A21-B140-4C43-B573-55B0F5E6BDBC}" srcOrd="1" destOrd="0" presId="urn:microsoft.com/office/officeart/2005/8/layout/hierarchy1"/>
    <dgm:cxn modelId="{F972317C-1205-3B45-9994-3AA7D198B8C7}" type="presParOf" srcId="{C9897A21-B140-4C43-B573-55B0F5E6BDBC}" destId="{487DDD54-505B-D548-9D79-34D4A8692FFA}" srcOrd="0" destOrd="0" presId="urn:microsoft.com/office/officeart/2005/8/layout/hierarchy1"/>
    <dgm:cxn modelId="{81619A0D-B4D1-0F40-BDB5-CD899B248CB9}" type="presParOf" srcId="{C9897A21-B140-4C43-B573-55B0F5E6BDBC}" destId="{4C4717C0-9D89-1D40-924D-EB45C0D642C7}" srcOrd="1" destOrd="0" presId="urn:microsoft.com/office/officeart/2005/8/layout/hierarchy1"/>
    <dgm:cxn modelId="{458A9204-3DD7-7048-AEFB-18BDA3DEA74D}" type="presParOf" srcId="{4C4717C0-9D89-1D40-924D-EB45C0D642C7}" destId="{50966118-876B-4C42-A8C4-94655D8F330A}" srcOrd="0" destOrd="0" presId="urn:microsoft.com/office/officeart/2005/8/layout/hierarchy1"/>
    <dgm:cxn modelId="{3AABD18C-BAA6-C646-8A75-B1A48D1C8D54}" type="presParOf" srcId="{50966118-876B-4C42-A8C4-94655D8F330A}" destId="{03BD9DEE-B647-8F46-AA12-2BA92777868B}" srcOrd="0" destOrd="0" presId="urn:microsoft.com/office/officeart/2005/8/layout/hierarchy1"/>
    <dgm:cxn modelId="{7B5C6B98-27A3-D148-AB39-EDF88C0B6625}" type="presParOf" srcId="{50966118-876B-4C42-A8C4-94655D8F330A}" destId="{C78C1C0B-9CAC-5E41-93AC-8E65A7BE6ADD}" srcOrd="1" destOrd="0" presId="urn:microsoft.com/office/officeart/2005/8/layout/hierarchy1"/>
    <dgm:cxn modelId="{83FDE70A-5B36-5347-BDBC-E805AAD05F5E}" type="presParOf" srcId="{4C4717C0-9D89-1D40-924D-EB45C0D642C7}" destId="{AEB6FEE2-51F7-864B-9116-A51A3A0871C5}" srcOrd="1" destOrd="0" presId="urn:microsoft.com/office/officeart/2005/8/layout/hierarchy1"/>
    <dgm:cxn modelId="{832B9BB1-8977-0F4C-B7B4-74D9C1ABD0D5}" type="presParOf" srcId="{C9897A21-B140-4C43-B573-55B0F5E6BDBC}" destId="{96078FCB-B0F5-7C4C-9B8F-E22C7395A54E}" srcOrd="2" destOrd="0" presId="urn:microsoft.com/office/officeart/2005/8/layout/hierarchy1"/>
    <dgm:cxn modelId="{14EE72C2-1D12-434A-AA82-FEDA74216063}" type="presParOf" srcId="{C9897A21-B140-4C43-B573-55B0F5E6BDBC}" destId="{EDB1F8C2-AA9B-C541-851D-0B13A55F4A05}" srcOrd="3" destOrd="0" presId="urn:microsoft.com/office/officeart/2005/8/layout/hierarchy1"/>
    <dgm:cxn modelId="{3CDE677B-6356-A046-92EB-DA60A992F3D8}" type="presParOf" srcId="{EDB1F8C2-AA9B-C541-851D-0B13A55F4A05}" destId="{975E76D8-0195-2444-BF3F-A5C605241068}" srcOrd="0" destOrd="0" presId="urn:microsoft.com/office/officeart/2005/8/layout/hierarchy1"/>
    <dgm:cxn modelId="{F1C85204-F93E-FE41-A07E-9EBC418E4CA4}" type="presParOf" srcId="{975E76D8-0195-2444-BF3F-A5C605241068}" destId="{732B5739-748F-AE4B-ADB7-95980C4D79B4}" srcOrd="0" destOrd="0" presId="urn:microsoft.com/office/officeart/2005/8/layout/hierarchy1"/>
    <dgm:cxn modelId="{A72D3618-49E8-7C4F-AAE7-9E753608EC35}" type="presParOf" srcId="{975E76D8-0195-2444-BF3F-A5C605241068}" destId="{0A191F86-7961-D64A-9709-CDBB80C999A1}" srcOrd="1" destOrd="0" presId="urn:microsoft.com/office/officeart/2005/8/layout/hierarchy1"/>
    <dgm:cxn modelId="{5D72B663-5F1A-934D-AAE4-22E7770A6A68}" type="presParOf" srcId="{EDB1F8C2-AA9B-C541-851D-0B13A55F4A05}" destId="{1B8A7A86-AAE2-8E4D-AC69-4C078D6E190D}" srcOrd="1" destOrd="0" presId="urn:microsoft.com/office/officeart/2005/8/layout/hierarchy1"/>
    <dgm:cxn modelId="{1A0B70FD-906E-2E41-8351-2B45CDBC4CB0}" type="presParOf" srcId="{C9897A21-B140-4C43-B573-55B0F5E6BDBC}" destId="{2D8F561A-78A9-E04C-8F30-580D20B4D922}" srcOrd="4" destOrd="0" presId="urn:microsoft.com/office/officeart/2005/8/layout/hierarchy1"/>
    <dgm:cxn modelId="{5459A952-EC55-6541-8A73-43E022D4BAC3}" type="presParOf" srcId="{C9897A21-B140-4C43-B573-55B0F5E6BDBC}" destId="{4D82BB88-954B-064A-B829-DC871E175AFD}" srcOrd="5" destOrd="0" presId="urn:microsoft.com/office/officeart/2005/8/layout/hierarchy1"/>
    <dgm:cxn modelId="{33F2C573-5331-F34E-B721-38AAECA7B421}" type="presParOf" srcId="{4D82BB88-954B-064A-B829-DC871E175AFD}" destId="{48A938BB-BBBB-8E47-A164-386853CE0910}" srcOrd="0" destOrd="0" presId="urn:microsoft.com/office/officeart/2005/8/layout/hierarchy1"/>
    <dgm:cxn modelId="{D904CE20-D123-DF4C-BB30-3CF16AE0DF88}" type="presParOf" srcId="{48A938BB-BBBB-8E47-A164-386853CE0910}" destId="{E43C9E5E-856F-B243-94A1-AAD9B32F2BAD}" srcOrd="0" destOrd="0" presId="urn:microsoft.com/office/officeart/2005/8/layout/hierarchy1"/>
    <dgm:cxn modelId="{CC5CD769-CF84-304C-9FF2-08206CA37DED}" type="presParOf" srcId="{48A938BB-BBBB-8E47-A164-386853CE0910}" destId="{5EBF8F81-21B6-5F43-8388-4A11778691DC}" srcOrd="1" destOrd="0" presId="urn:microsoft.com/office/officeart/2005/8/layout/hierarchy1"/>
    <dgm:cxn modelId="{27788F6B-DD15-224C-AD93-330A7322902E}" type="presParOf" srcId="{4D82BB88-954B-064A-B829-DC871E175AFD}" destId="{7F416C01-6E91-AD46-B08D-65D21F02F3CF}" srcOrd="1" destOrd="0" presId="urn:microsoft.com/office/officeart/2005/8/layout/hierarchy1"/>
    <dgm:cxn modelId="{61FE5ADB-BD0D-3347-8CA6-7F52B7F77BA9}" type="presParOf" srcId="{4290840C-9F1C-5345-86A1-2F0704EF2BCB}" destId="{72F5B791-4EAC-DE46-9793-6D95332C3059}" srcOrd="2" destOrd="0" presId="urn:microsoft.com/office/officeart/2005/8/layout/hierarchy1"/>
    <dgm:cxn modelId="{5FF47FB2-ABF5-6C4E-982B-B1AD26B5934C}" type="presParOf" srcId="{4290840C-9F1C-5345-86A1-2F0704EF2BCB}" destId="{3048A839-AE7F-3744-AD99-83B289A3E057}" srcOrd="3" destOrd="0" presId="urn:microsoft.com/office/officeart/2005/8/layout/hierarchy1"/>
    <dgm:cxn modelId="{B425BBEA-8C2D-A546-82B9-15712511B235}" type="presParOf" srcId="{3048A839-AE7F-3744-AD99-83B289A3E057}" destId="{8DE1F549-630F-454B-B02C-433D8692829F}" srcOrd="0" destOrd="0" presId="urn:microsoft.com/office/officeart/2005/8/layout/hierarchy1"/>
    <dgm:cxn modelId="{BB152E7D-59C4-394C-A38D-3EE6BF91B6B3}" type="presParOf" srcId="{8DE1F549-630F-454B-B02C-433D8692829F}" destId="{EFEF259F-412A-2C46-9008-4EFD95DCD3CA}" srcOrd="0" destOrd="0" presId="urn:microsoft.com/office/officeart/2005/8/layout/hierarchy1"/>
    <dgm:cxn modelId="{BDE5877F-0354-A146-90C3-EF20E5DFD25C}" type="presParOf" srcId="{8DE1F549-630F-454B-B02C-433D8692829F}" destId="{BED1B6BF-6870-2A48-BE25-8FA755448232}" srcOrd="1" destOrd="0" presId="urn:microsoft.com/office/officeart/2005/8/layout/hierarchy1"/>
    <dgm:cxn modelId="{9C1F1874-768E-EE43-A674-CD768F72DEA2}" type="presParOf" srcId="{3048A839-AE7F-3744-AD99-83B289A3E057}" destId="{B3B5814F-3DC3-7141-B86B-BAD46A4B1721}" srcOrd="1" destOrd="0" presId="urn:microsoft.com/office/officeart/2005/8/layout/hierarchy1"/>
    <dgm:cxn modelId="{98474089-9D99-C74A-B94D-5FD383104A39}" type="presParOf" srcId="{7F84BD1E-38DE-074A-9502-8805381E7754}" destId="{210CE30E-F066-F145-9794-820B4F481EC4}" srcOrd="2" destOrd="0" presId="urn:microsoft.com/office/officeart/2005/8/layout/hierarchy1"/>
    <dgm:cxn modelId="{4A3AAC55-2B47-8441-8C97-4F27DF0D945D}" type="presParOf" srcId="{7F84BD1E-38DE-074A-9502-8805381E7754}" destId="{1EC35076-B0A0-5545-98FF-9FD3E39910A0}" srcOrd="3" destOrd="0" presId="urn:microsoft.com/office/officeart/2005/8/layout/hierarchy1"/>
    <dgm:cxn modelId="{4FDFF27C-37B5-184C-B4DF-F6A823E7C4AE}" type="presParOf" srcId="{1EC35076-B0A0-5545-98FF-9FD3E39910A0}" destId="{54F6969F-EFE3-FD40-8FA0-7454DA3C8F1F}" srcOrd="0" destOrd="0" presId="urn:microsoft.com/office/officeart/2005/8/layout/hierarchy1"/>
    <dgm:cxn modelId="{55CC046E-A634-A149-97D2-2B67CC45EC25}" type="presParOf" srcId="{54F6969F-EFE3-FD40-8FA0-7454DA3C8F1F}" destId="{E3793812-C581-CA45-83CF-4B558F6E9D88}" srcOrd="0" destOrd="0" presId="urn:microsoft.com/office/officeart/2005/8/layout/hierarchy1"/>
    <dgm:cxn modelId="{8A9CDB2A-94D4-8E4D-BF23-CF34254DDD8A}" type="presParOf" srcId="{54F6969F-EFE3-FD40-8FA0-7454DA3C8F1F}" destId="{FE77E7C1-E492-3741-8A33-30E02618A084}" srcOrd="1" destOrd="0" presId="urn:microsoft.com/office/officeart/2005/8/layout/hierarchy1"/>
    <dgm:cxn modelId="{9FEA2224-A307-9E46-89C9-C55DBB959CC9}" type="presParOf" srcId="{1EC35076-B0A0-5545-98FF-9FD3E39910A0}" destId="{7260A81B-E8CD-014A-ABED-2B08AAAFB409}" srcOrd="1" destOrd="0" presId="urn:microsoft.com/office/officeart/2005/8/layout/hierarchy1"/>
    <dgm:cxn modelId="{D989F96F-4B4F-0A44-8DC3-F21C7563B51B}" type="presParOf" srcId="{35AA8C0B-7F3A-F044-B580-85BA19AF96F2}" destId="{26ABB3D0-164A-DA41-A945-EAB9EB69DC8D}" srcOrd="4" destOrd="0" presId="urn:microsoft.com/office/officeart/2005/8/layout/hierarchy1"/>
    <dgm:cxn modelId="{3171C9DD-418A-3B4D-8924-7EAC1F6060C7}" type="presParOf" srcId="{35AA8C0B-7F3A-F044-B580-85BA19AF96F2}" destId="{1503FD73-83C4-FC4C-8ADB-F02F44F6CDDD}" srcOrd="5" destOrd="0" presId="urn:microsoft.com/office/officeart/2005/8/layout/hierarchy1"/>
    <dgm:cxn modelId="{7BE11CA5-E67F-FB49-B403-CA567C77A077}" type="presParOf" srcId="{1503FD73-83C4-FC4C-8ADB-F02F44F6CDDD}" destId="{1BC54DB2-1D9D-5149-86E8-92E48F43D9EC}" srcOrd="0" destOrd="0" presId="urn:microsoft.com/office/officeart/2005/8/layout/hierarchy1"/>
    <dgm:cxn modelId="{A50B279D-AC3B-5246-BA53-F4D06D23BC0A}" type="presParOf" srcId="{1BC54DB2-1D9D-5149-86E8-92E48F43D9EC}" destId="{C54FF66D-5113-1448-A55F-D3E2DE471F0D}" srcOrd="0" destOrd="0" presId="urn:microsoft.com/office/officeart/2005/8/layout/hierarchy1"/>
    <dgm:cxn modelId="{D860FC56-41BA-6847-B98B-C70382AAE0EE}" type="presParOf" srcId="{1BC54DB2-1D9D-5149-86E8-92E48F43D9EC}" destId="{BDA3FB20-E867-CE4A-8FBD-3CE3A38EE648}" srcOrd="1" destOrd="0" presId="urn:microsoft.com/office/officeart/2005/8/layout/hierarchy1"/>
    <dgm:cxn modelId="{46E8A6F7-2C95-2E46-A5C6-D8CF1AC572C4}" type="presParOf" srcId="{1503FD73-83C4-FC4C-8ADB-F02F44F6CDDD}" destId="{884C6914-F2FA-744A-992A-DA761B7F3CCB}" srcOrd="1" destOrd="0" presId="urn:microsoft.com/office/officeart/2005/8/layout/hierarchy1"/>
    <dgm:cxn modelId="{E5087130-C890-1441-949C-C2FCFFC59D4E}" type="presParOf" srcId="{A38B9ADA-2E40-A546-9B1B-C1CF97C08177}" destId="{43DFE170-C5FC-DB46-B610-9B9CAF3FEC3A}" srcOrd="1" destOrd="0" presId="urn:microsoft.com/office/officeart/2005/8/layout/hierarchy1"/>
    <dgm:cxn modelId="{67939CB4-C4C3-014A-B3C2-BAF316C1D937}" type="presParOf" srcId="{43DFE170-C5FC-DB46-B610-9B9CAF3FEC3A}" destId="{999FACF6-6B4B-684E-9FAF-0D05C815EC4B}" srcOrd="0" destOrd="0" presId="urn:microsoft.com/office/officeart/2005/8/layout/hierarchy1"/>
    <dgm:cxn modelId="{CFFC80C2-C48E-D74C-8EE2-7578E2817A11}" type="presParOf" srcId="{999FACF6-6B4B-684E-9FAF-0D05C815EC4B}" destId="{A6694C31-4759-AD46-9FCE-2E19BCEE75C6}" srcOrd="0" destOrd="0" presId="urn:microsoft.com/office/officeart/2005/8/layout/hierarchy1"/>
    <dgm:cxn modelId="{CC594EC8-1B31-4A4E-8058-A687A97E7FC3}" type="presParOf" srcId="{999FACF6-6B4B-684E-9FAF-0D05C815EC4B}" destId="{82905A26-EA70-734C-963E-EF7E37971018}" srcOrd="1" destOrd="0" presId="urn:microsoft.com/office/officeart/2005/8/layout/hierarchy1"/>
    <dgm:cxn modelId="{60A09E77-BBAB-E142-9C3D-8D37286BA711}" type="presParOf" srcId="{43DFE170-C5FC-DB46-B610-9B9CAF3FEC3A}" destId="{60EEA653-B4C7-DF4F-89BD-034C21CA849E}" srcOrd="1" destOrd="0" presId="urn:microsoft.com/office/officeart/2005/8/layout/hierarchy1"/>
    <dgm:cxn modelId="{8925EE6B-DF59-B94F-B855-EE3511BAC619}" type="presParOf" srcId="{A38B9ADA-2E40-A546-9B1B-C1CF97C08177}" destId="{6F35E974-303A-B04E-87DC-011DDFE51812}" srcOrd="2" destOrd="0" presId="urn:microsoft.com/office/officeart/2005/8/layout/hierarchy1"/>
    <dgm:cxn modelId="{D338BF60-32B8-604D-8510-BC74C4398B01}" type="presParOf" srcId="{6F35E974-303A-B04E-87DC-011DDFE51812}" destId="{0AE8AE6B-18F9-A744-BCFA-B8A6831B1A68}" srcOrd="0" destOrd="0" presId="urn:microsoft.com/office/officeart/2005/8/layout/hierarchy1"/>
    <dgm:cxn modelId="{7E0CCC7B-0533-384E-A696-901241BF9B64}" type="presParOf" srcId="{0AE8AE6B-18F9-A744-BCFA-B8A6831B1A68}" destId="{FD11BD73-C0C8-2E4C-B8E4-043FA552F974}" srcOrd="0" destOrd="0" presId="urn:microsoft.com/office/officeart/2005/8/layout/hierarchy1"/>
    <dgm:cxn modelId="{47EE1A1B-C919-DE45-B683-1B0EAA82B03E}" type="presParOf" srcId="{0AE8AE6B-18F9-A744-BCFA-B8A6831B1A68}" destId="{1E892264-2DAD-AA4E-AB1A-556962AB153C}" srcOrd="1" destOrd="0" presId="urn:microsoft.com/office/officeart/2005/8/layout/hierarchy1"/>
    <dgm:cxn modelId="{87318DE8-8CDA-2E49-9314-9703848D5AF2}" type="presParOf" srcId="{6F35E974-303A-B04E-87DC-011DDFE51812}" destId="{AEB26210-50A7-204D-AF62-4D75A3E9365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BB3D0-164A-DA41-A945-EAB9EB69DC8D}">
      <dsp:nvSpPr>
        <dsp:cNvPr id="0" name=""/>
        <dsp:cNvSpPr/>
      </dsp:nvSpPr>
      <dsp:spPr>
        <a:xfrm>
          <a:off x="2715045" y="1418452"/>
          <a:ext cx="815004" cy="362815"/>
        </a:xfrm>
        <a:custGeom>
          <a:avLst/>
          <a:gdLst/>
          <a:ahLst/>
          <a:cxnLst/>
          <a:rect l="0" t="0" r="0" b="0"/>
          <a:pathLst>
            <a:path>
              <a:moveTo>
                <a:pt x="0" y="0"/>
              </a:moveTo>
              <a:lnTo>
                <a:pt x="0" y="317914"/>
              </a:lnTo>
              <a:lnTo>
                <a:pt x="815004" y="317914"/>
              </a:lnTo>
              <a:lnTo>
                <a:pt x="815004" y="3628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0CE30E-F066-F145-9794-820B4F481EC4}">
      <dsp:nvSpPr>
        <dsp:cNvPr id="0" name=""/>
        <dsp:cNvSpPr/>
      </dsp:nvSpPr>
      <dsp:spPr>
        <a:xfrm>
          <a:off x="1914153" y="2239420"/>
          <a:ext cx="2480222" cy="426980"/>
        </a:xfrm>
        <a:custGeom>
          <a:avLst/>
          <a:gdLst/>
          <a:ahLst/>
          <a:cxnLst/>
          <a:rect l="0" t="0" r="0" b="0"/>
          <a:pathLst>
            <a:path>
              <a:moveTo>
                <a:pt x="0" y="0"/>
              </a:moveTo>
              <a:lnTo>
                <a:pt x="0" y="382079"/>
              </a:lnTo>
              <a:lnTo>
                <a:pt x="2480222" y="382079"/>
              </a:lnTo>
              <a:lnTo>
                <a:pt x="2480222" y="4269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F5B791-4EAC-DE46-9793-6D95332C3059}">
      <dsp:nvSpPr>
        <dsp:cNvPr id="0" name=""/>
        <dsp:cNvSpPr/>
      </dsp:nvSpPr>
      <dsp:spPr>
        <a:xfrm>
          <a:off x="2543995" y="3100869"/>
          <a:ext cx="1546716" cy="352467"/>
        </a:xfrm>
        <a:custGeom>
          <a:avLst/>
          <a:gdLst/>
          <a:ahLst/>
          <a:cxnLst/>
          <a:rect l="0" t="0" r="0" b="0"/>
          <a:pathLst>
            <a:path>
              <a:moveTo>
                <a:pt x="0" y="0"/>
              </a:moveTo>
              <a:lnTo>
                <a:pt x="0" y="307567"/>
              </a:lnTo>
              <a:lnTo>
                <a:pt x="1546716" y="307567"/>
              </a:lnTo>
              <a:lnTo>
                <a:pt x="1546716" y="35246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8F561A-78A9-E04C-8F30-580D20B4D922}">
      <dsp:nvSpPr>
        <dsp:cNvPr id="0" name=""/>
        <dsp:cNvSpPr/>
      </dsp:nvSpPr>
      <dsp:spPr>
        <a:xfrm>
          <a:off x="2237383" y="4134322"/>
          <a:ext cx="1116448" cy="340913"/>
        </a:xfrm>
        <a:custGeom>
          <a:avLst/>
          <a:gdLst/>
          <a:ahLst/>
          <a:cxnLst/>
          <a:rect l="0" t="0" r="0" b="0"/>
          <a:pathLst>
            <a:path>
              <a:moveTo>
                <a:pt x="0" y="0"/>
              </a:moveTo>
              <a:lnTo>
                <a:pt x="0" y="296013"/>
              </a:lnTo>
              <a:lnTo>
                <a:pt x="1116448" y="296013"/>
              </a:lnTo>
              <a:lnTo>
                <a:pt x="1116448" y="3409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078FCB-B0F5-7C4C-9B8F-E22C7395A54E}">
      <dsp:nvSpPr>
        <dsp:cNvPr id="0" name=""/>
        <dsp:cNvSpPr/>
      </dsp:nvSpPr>
      <dsp:spPr>
        <a:xfrm>
          <a:off x="2191663" y="4134322"/>
          <a:ext cx="91440" cy="340913"/>
        </a:xfrm>
        <a:custGeom>
          <a:avLst/>
          <a:gdLst/>
          <a:ahLst/>
          <a:cxnLst/>
          <a:rect l="0" t="0" r="0" b="0"/>
          <a:pathLst>
            <a:path>
              <a:moveTo>
                <a:pt x="45720" y="0"/>
              </a:moveTo>
              <a:lnTo>
                <a:pt x="45720" y="296013"/>
              </a:lnTo>
              <a:lnTo>
                <a:pt x="120264" y="296013"/>
              </a:lnTo>
              <a:lnTo>
                <a:pt x="120264" y="3409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7DDD54-505B-D548-9D79-34D4A8692FFA}">
      <dsp:nvSpPr>
        <dsp:cNvPr id="0" name=""/>
        <dsp:cNvSpPr/>
      </dsp:nvSpPr>
      <dsp:spPr>
        <a:xfrm>
          <a:off x="1262152" y="4134322"/>
          <a:ext cx="975231" cy="340913"/>
        </a:xfrm>
        <a:custGeom>
          <a:avLst/>
          <a:gdLst/>
          <a:ahLst/>
          <a:cxnLst/>
          <a:rect l="0" t="0" r="0" b="0"/>
          <a:pathLst>
            <a:path>
              <a:moveTo>
                <a:pt x="975231" y="0"/>
              </a:moveTo>
              <a:lnTo>
                <a:pt x="975231" y="296013"/>
              </a:lnTo>
              <a:lnTo>
                <a:pt x="0" y="296013"/>
              </a:lnTo>
              <a:lnTo>
                <a:pt x="0" y="3409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FC5E78-4EC4-6444-8B6D-02D3C9FF97BD}">
      <dsp:nvSpPr>
        <dsp:cNvPr id="0" name=""/>
        <dsp:cNvSpPr/>
      </dsp:nvSpPr>
      <dsp:spPr>
        <a:xfrm>
          <a:off x="2237383" y="3100869"/>
          <a:ext cx="306611" cy="352467"/>
        </a:xfrm>
        <a:custGeom>
          <a:avLst/>
          <a:gdLst/>
          <a:ahLst/>
          <a:cxnLst/>
          <a:rect l="0" t="0" r="0" b="0"/>
          <a:pathLst>
            <a:path>
              <a:moveTo>
                <a:pt x="306611" y="0"/>
              </a:moveTo>
              <a:lnTo>
                <a:pt x="306611" y="307567"/>
              </a:lnTo>
              <a:lnTo>
                <a:pt x="0" y="307567"/>
              </a:lnTo>
              <a:lnTo>
                <a:pt x="0" y="35246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E2EA0B-0785-594B-BFF1-95B25823E888}">
      <dsp:nvSpPr>
        <dsp:cNvPr id="0" name=""/>
        <dsp:cNvSpPr/>
      </dsp:nvSpPr>
      <dsp:spPr>
        <a:xfrm>
          <a:off x="1914153" y="2239420"/>
          <a:ext cx="629841" cy="426980"/>
        </a:xfrm>
        <a:custGeom>
          <a:avLst/>
          <a:gdLst/>
          <a:ahLst/>
          <a:cxnLst/>
          <a:rect l="0" t="0" r="0" b="0"/>
          <a:pathLst>
            <a:path>
              <a:moveTo>
                <a:pt x="0" y="0"/>
              </a:moveTo>
              <a:lnTo>
                <a:pt x="0" y="382079"/>
              </a:lnTo>
              <a:lnTo>
                <a:pt x="629841" y="382079"/>
              </a:lnTo>
              <a:lnTo>
                <a:pt x="629841" y="4269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C33EA7-0538-6F4C-AF13-FF21082C1F26}">
      <dsp:nvSpPr>
        <dsp:cNvPr id="0" name=""/>
        <dsp:cNvSpPr/>
      </dsp:nvSpPr>
      <dsp:spPr>
        <a:xfrm>
          <a:off x="1914153" y="1418452"/>
          <a:ext cx="800891" cy="362815"/>
        </a:xfrm>
        <a:custGeom>
          <a:avLst/>
          <a:gdLst/>
          <a:ahLst/>
          <a:cxnLst/>
          <a:rect l="0" t="0" r="0" b="0"/>
          <a:pathLst>
            <a:path>
              <a:moveTo>
                <a:pt x="800891" y="0"/>
              </a:moveTo>
              <a:lnTo>
                <a:pt x="800891" y="317914"/>
              </a:lnTo>
              <a:lnTo>
                <a:pt x="0" y="317914"/>
              </a:lnTo>
              <a:lnTo>
                <a:pt x="0" y="3628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07C0B5-9162-D14F-806F-D96BE14B2C2E}">
      <dsp:nvSpPr>
        <dsp:cNvPr id="0" name=""/>
        <dsp:cNvSpPr/>
      </dsp:nvSpPr>
      <dsp:spPr>
        <a:xfrm>
          <a:off x="2715045" y="529687"/>
          <a:ext cx="1949361" cy="888764"/>
        </a:xfrm>
        <a:custGeom>
          <a:avLst/>
          <a:gdLst/>
          <a:ahLst/>
          <a:cxnLst/>
          <a:rect l="0" t="0" r="0" b="0"/>
          <a:pathLst>
            <a:path>
              <a:moveTo>
                <a:pt x="0" y="888764"/>
              </a:moveTo>
              <a:lnTo>
                <a:pt x="194936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291653-AB9F-724E-A0B7-80F70A453B48}">
      <dsp:nvSpPr>
        <dsp:cNvPr id="0" name=""/>
        <dsp:cNvSpPr/>
      </dsp:nvSpPr>
      <dsp:spPr>
        <a:xfrm>
          <a:off x="1448379" y="646409"/>
          <a:ext cx="2533331" cy="77204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DD2E533A-41E9-1745-AB52-EC0B217FF9DB}">
      <dsp:nvSpPr>
        <dsp:cNvPr id="0" name=""/>
        <dsp:cNvSpPr/>
      </dsp:nvSpPr>
      <dsp:spPr>
        <a:xfrm>
          <a:off x="1502233" y="697570"/>
          <a:ext cx="2533331" cy="7720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2"/>
              </a:solidFill>
            </a:rPr>
            <a:t>Gerente</a:t>
          </a:r>
          <a:r>
            <a:rPr lang="en-US" sz="1600" b="1" kern="1200" dirty="0" smtClean="0">
              <a:solidFill>
                <a:schemeClr val="tx2"/>
              </a:solidFill>
            </a:rPr>
            <a:t> de </a:t>
          </a:r>
          <a:r>
            <a:rPr lang="en-US" sz="1600" b="1" kern="1200" dirty="0" err="1" smtClean="0">
              <a:solidFill>
                <a:schemeClr val="tx2"/>
              </a:solidFill>
            </a:rPr>
            <a:t>Programa</a:t>
          </a:r>
          <a:r>
            <a:rPr lang="en-US" sz="1600" b="1" kern="1200" dirty="0" smtClean="0">
              <a:solidFill>
                <a:schemeClr val="tx2"/>
              </a:solidFill>
            </a:rPr>
            <a:t> de </a:t>
          </a:r>
          <a:r>
            <a:rPr lang="en-US" sz="1600" b="1" kern="1200" dirty="0" err="1" smtClean="0">
              <a:solidFill>
                <a:schemeClr val="tx2"/>
              </a:solidFill>
            </a:rPr>
            <a:t>Protección</a:t>
          </a:r>
          <a:r>
            <a:rPr lang="en-US" sz="1600" b="1" kern="1200" dirty="0" smtClean="0">
              <a:solidFill>
                <a:schemeClr val="tx2"/>
              </a:solidFill>
            </a:rPr>
            <a:t> de la </a:t>
          </a:r>
          <a:r>
            <a:rPr lang="en-US" sz="1600" b="1" kern="1200" dirty="0" err="1" smtClean="0">
              <a:solidFill>
                <a:schemeClr val="tx2"/>
              </a:solidFill>
            </a:rPr>
            <a:t>Niñez</a:t>
          </a:r>
          <a:endParaRPr lang="en-US" sz="1600" b="1" kern="1200" dirty="0">
            <a:solidFill>
              <a:schemeClr val="tx2"/>
            </a:solidFill>
          </a:endParaRPr>
        </a:p>
      </dsp:txBody>
      <dsp:txXfrm>
        <a:off x="1524845" y="720182"/>
        <a:ext cx="2488107" cy="726818"/>
      </dsp:txXfrm>
    </dsp:sp>
    <dsp:sp modelId="{E2EA8902-B2E3-E342-B7DF-7267780C107C}">
      <dsp:nvSpPr>
        <dsp:cNvPr id="0" name=""/>
        <dsp:cNvSpPr/>
      </dsp:nvSpPr>
      <dsp:spPr>
        <a:xfrm>
          <a:off x="4199243" y="529687"/>
          <a:ext cx="930326" cy="358723"/>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F7BEE65E-C5D5-9B47-95E3-D200579DE17F}">
      <dsp:nvSpPr>
        <dsp:cNvPr id="0" name=""/>
        <dsp:cNvSpPr/>
      </dsp:nvSpPr>
      <dsp:spPr>
        <a:xfrm>
          <a:off x="4253097" y="580848"/>
          <a:ext cx="930326" cy="35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FTR</a:t>
          </a:r>
          <a:endParaRPr lang="en-US" sz="1400" b="1" kern="1200" dirty="0"/>
        </a:p>
      </dsp:txBody>
      <dsp:txXfrm>
        <a:off x="4263604" y="591355"/>
        <a:ext cx="909312" cy="337709"/>
      </dsp:txXfrm>
    </dsp:sp>
    <dsp:sp modelId="{407672EF-DBF7-064E-AFA8-3B0BC8F748A1}">
      <dsp:nvSpPr>
        <dsp:cNvPr id="0" name=""/>
        <dsp:cNvSpPr/>
      </dsp:nvSpPr>
      <dsp:spPr>
        <a:xfrm>
          <a:off x="1143341" y="1781267"/>
          <a:ext cx="1541624" cy="45815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E5EAFF7A-F563-D548-B757-663D089C8EDA}">
      <dsp:nvSpPr>
        <dsp:cNvPr id="0" name=""/>
        <dsp:cNvSpPr/>
      </dsp:nvSpPr>
      <dsp:spPr>
        <a:xfrm>
          <a:off x="1197195" y="1832428"/>
          <a:ext cx="1541624" cy="458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Oficial</a:t>
          </a:r>
          <a:r>
            <a:rPr lang="en-US" sz="1600" kern="1200" dirty="0" smtClean="0"/>
            <a:t> de CP </a:t>
          </a:r>
          <a:r>
            <a:rPr lang="en-US" sz="1600" kern="1200" dirty="0" err="1" smtClean="0"/>
            <a:t>para</a:t>
          </a:r>
          <a:r>
            <a:rPr lang="en-US" sz="1600" kern="1200" dirty="0" smtClean="0"/>
            <a:t> CFS </a:t>
          </a:r>
          <a:r>
            <a:rPr lang="en-US" sz="1600" kern="1200" dirty="0" smtClean="0"/>
            <a:t>– W </a:t>
          </a:r>
          <a:endParaRPr lang="en-US" sz="1600" kern="1200" dirty="0"/>
        </a:p>
      </dsp:txBody>
      <dsp:txXfrm>
        <a:off x="1210614" y="1845847"/>
        <a:ext cx="1514786" cy="431314"/>
      </dsp:txXfrm>
    </dsp:sp>
    <dsp:sp modelId="{5552E3AA-366F-ED43-9998-53DECFD8287B}">
      <dsp:nvSpPr>
        <dsp:cNvPr id="0" name=""/>
        <dsp:cNvSpPr/>
      </dsp:nvSpPr>
      <dsp:spPr>
        <a:xfrm>
          <a:off x="1650036" y="2666400"/>
          <a:ext cx="1787916" cy="434469"/>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967E4A08-B8AE-7449-98DE-882A55275AC8}">
      <dsp:nvSpPr>
        <dsp:cNvPr id="0" name=""/>
        <dsp:cNvSpPr/>
      </dsp:nvSpPr>
      <dsp:spPr>
        <a:xfrm>
          <a:off x="1703890" y="2717561"/>
          <a:ext cx="1787916" cy="4344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Coordinador</a:t>
          </a:r>
          <a:r>
            <a:rPr lang="en-US" sz="1500" kern="1200" dirty="0" smtClean="0"/>
            <a:t> de CFS </a:t>
          </a:r>
          <a:r>
            <a:rPr lang="en-US" sz="1500" kern="1200" dirty="0" smtClean="0"/>
            <a:t>– </a:t>
          </a:r>
          <a:r>
            <a:rPr lang="en-US" sz="1500" kern="1200" dirty="0" err="1" smtClean="0"/>
            <a:t>Guiglo</a:t>
          </a:r>
          <a:endParaRPr lang="en-US" sz="1500" kern="1200" dirty="0"/>
        </a:p>
      </dsp:txBody>
      <dsp:txXfrm>
        <a:off x="1716615" y="2730286"/>
        <a:ext cx="1762466" cy="409019"/>
      </dsp:txXfrm>
    </dsp:sp>
    <dsp:sp modelId="{1B03B8D9-0962-F540-8F31-B90FB331E8A5}">
      <dsp:nvSpPr>
        <dsp:cNvPr id="0" name=""/>
        <dsp:cNvSpPr/>
      </dsp:nvSpPr>
      <dsp:spPr>
        <a:xfrm>
          <a:off x="1259836" y="3453337"/>
          <a:ext cx="1955093" cy="680984"/>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9A56A930-9BA9-4A48-953C-4D8987607887}">
      <dsp:nvSpPr>
        <dsp:cNvPr id="0" name=""/>
        <dsp:cNvSpPr/>
      </dsp:nvSpPr>
      <dsp:spPr>
        <a:xfrm>
          <a:off x="1313690" y="3504498"/>
          <a:ext cx="1955093" cy="6809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300"/>
            </a:spcAft>
          </a:pPr>
          <a:r>
            <a:rPr lang="en-US" sz="1600" kern="1200" dirty="0" smtClean="0"/>
            <a:t>CFS </a:t>
          </a:r>
          <a:r>
            <a:rPr lang="en-US" sz="1600" kern="1200" dirty="0" err="1" smtClean="0"/>
            <a:t>Blolequin</a:t>
          </a:r>
          <a:r>
            <a:rPr lang="en-US" sz="1600" kern="1200" dirty="0" smtClean="0"/>
            <a:t> </a:t>
          </a:r>
        </a:p>
        <a:p>
          <a:pPr lvl="0" algn="ctr" defTabSz="711200">
            <a:lnSpc>
              <a:spcPct val="90000"/>
            </a:lnSpc>
            <a:spcBef>
              <a:spcPct val="0"/>
            </a:spcBef>
            <a:spcAft>
              <a:spcPts val="300"/>
            </a:spcAft>
          </a:pPr>
          <a:r>
            <a:rPr lang="en-US" sz="1100" kern="1200" dirty="0" err="1" smtClean="0"/>
            <a:t>Aline</a:t>
          </a:r>
          <a:r>
            <a:rPr lang="en-US" sz="1100" kern="1200" dirty="0" smtClean="0"/>
            <a:t> </a:t>
          </a:r>
          <a:r>
            <a:rPr lang="en-US" sz="1100" kern="1200" dirty="0" smtClean="0"/>
            <a:t>–</a:t>
          </a:r>
          <a:r>
            <a:rPr lang="en-US" sz="1100" kern="1200" dirty="0" err="1" smtClean="0"/>
            <a:t>Gerente</a:t>
          </a:r>
          <a:endParaRPr lang="en-US" sz="1100" kern="1200" dirty="0" smtClean="0"/>
        </a:p>
        <a:p>
          <a:pPr lvl="0" algn="ctr" defTabSz="711200">
            <a:lnSpc>
              <a:spcPct val="90000"/>
            </a:lnSpc>
            <a:spcBef>
              <a:spcPct val="0"/>
            </a:spcBef>
            <a:spcAft>
              <a:spcPts val="300"/>
            </a:spcAft>
          </a:pPr>
          <a:r>
            <a:rPr lang="en-US" sz="1100" kern="1200" dirty="0" smtClean="0"/>
            <a:t>Marie Chantal – </a:t>
          </a:r>
          <a:r>
            <a:rPr lang="en-US" sz="1100" kern="1200" dirty="0" err="1" smtClean="0"/>
            <a:t>Animador</a:t>
          </a:r>
          <a:endParaRPr lang="en-US" sz="1100" kern="1200" dirty="0"/>
        </a:p>
      </dsp:txBody>
      <dsp:txXfrm>
        <a:off x="1333635" y="3524443"/>
        <a:ext cx="1915203" cy="641094"/>
      </dsp:txXfrm>
    </dsp:sp>
    <dsp:sp modelId="{03BD9DEE-B647-8F46-AA12-2BA92777868B}">
      <dsp:nvSpPr>
        <dsp:cNvPr id="0" name=""/>
        <dsp:cNvSpPr/>
      </dsp:nvSpPr>
      <dsp:spPr>
        <a:xfrm>
          <a:off x="842810" y="4475236"/>
          <a:ext cx="838682" cy="37932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C78C1C0B-9CAC-5E41-93AC-8E65A7BE6ADD}">
      <dsp:nvSpPr>
        <dsp:cNvPr id="0" name=""/>
        <dsp:cNvSpPr/>
      </dsp:nvSpPr>
      <dsp:spPr>
        <a:xfrm>
          <a:off x="896664" y="4526397"/>
          <a:ext cx="838682" cy="3793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t>Punto</a:t>
          </a:r>
          <a:r>
            <a:rPr lang="en-US" sz="1100" kern="1200" dirty="0" smtClean="0"/>
            <a:t> focal de GBV</a:t>
          </a:r>
          <a:endParaRPr lang="en-US" sz="1100" kern="1200" dirty="0"/>
        </a:p>
      </dsp:txBody>
      <dsp:txXfrm>
        <a:off x="907774" y="4537507"/>
        <a:ext cx="816462" cy="357102"/>
      </dsp:txXfrm>
    </dsp:sp>
    <dsp:sp modelId="{732B5739-748F-AE4B-ADB7-95980C4D79B4}">
      <dsp:nvSpPr>
        <dsp:cNvPr id="0" name=""/>
        <dsp:cNvSpPr/>
      </dsp:nvSpPr>
      <dsp:spPr>
        <a:xfrm>
          <a:off x="1790029" y="4475236"/>
          <a:ext cx="1043795" cy="37162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0A191F86-7961-D64A-9709-CDBB80C999A1}">
      <dsp:nvSpPr>
        <dsp:cNvPr id="0" name=""/>
        <dsp:cNvSpPr/>
      </dsp:nvSpPr>
      <dsp:spPr>
        <a:xfrm>
          <a:off x="1843883" y="4526397"/>
          <a:ext cx="1043795" cy="3716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t>Movilizador</a:t>
          </a:r>
          <a:r>
            <a:rPr lang="en-US" sz="1100" kern="1200" dirty="0" smtClean="0"/>
            <a:t> de la </a:t>
          </a:r>
          <a:r>
            <a:rPr lang="en-US" sz="1100" kern="1200" dirty="0" err="1" smtClean="0"/>
            <a:t>Comunidad</a:t>
          </a:r>
          <a:endParaRPr lang="en-US" sz="1100" kern="1200" dirty="0"/>
        </a:p>
      </dsp:txBody>
      <dsp:txXfrm>
        <a:off x="1854767" y="4537281"/>
        <a:ext cx="1022027" cy="349854"/>
      </dsp:txXfrm>
    </dsp:sp>
    <dsp:sp modelId="{E43C9E5E-856F-B243-94A1-AAD9B32F2BAD}">
      <dsp:nvSpPr>
        <dsp:cNvPr id="0" name=""/>
        <dsp:cNvSpPr/>
      </dsp:nvSpPr>
      <dsp:spPr>
        <a:xfrm>
          <a:off x="2934490" y="4475236"/>
          <a:ext cx="838682" cy="37932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5EBF8F81-21B6-5F43-8388-4A11778691DC}">
      <dsp:nvSpPr>
        <dsp:cNvPr id="0" name=""/>
        <dsp:cNvSpPr/>
      </dsp:nvSpPr>
      <dsp:spPr>
        <a:xfrm>
          <a:off x="2988344" y="4526397"/>
          <a:ext cx="838682" cy="3793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t>Punto</a:t>
          </a:r>
          <a:r>
            <a:rPr lang="en-US" sz="1100" kern="1200" dirty="0" smtClean="0"/>
            <a:t> focal de FTR</a:t>
          </a:r>
          <a:endParaRPr lang="en-US" sz="1100" kern="1200" dirty="0" smtClean="0"/>
        </a:p>
      </dsp:txBody>
      <dsp:txXfrm>
        <a:off x="2999454" y="4537507"/>
        <a:ext cx="816462" cy="357102"/>
      </dsp:txXfrm>
    </dsp:sp>
    <dsp:sp modelId="{EFEF259F-412A-2C46-9008-4EFD95DCD3CA}">
      <dsp:nvSpPr>
        <dsp:cNvPr id="0" name=""/>
        <dsp:cNvSpPr/>
      </dsp:nvSpPr>
      <dsp:spPr>
        <a:xfrm>
          <a:off x="3277722" y="3453337"/>
          <a:ext cx="1625978" cy="70377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BED1B6BF-6870-2A48-BE25-8FA755448232}">
      <dsp:nvSpPr>
        <dsp:cNvPr id="0" name=""/>
        <dsp:cNvSpPr/>
      </dsp:nvSpPr>
      <dsp:spPr>
        <a:xfrm>
          <a:off x="3331576" y="3504498"/>
          <a:ext cx="1625978" cy="7037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CFS </a:t>
          </a:r>
          <a:r>
            <a:rPr lang="en-US" sz="1600" kern="1200" dirty="0" err="1" smtClean="0"/>
            <a:t>Ziaglo</a:t>
          </a:r>
          <a:endParaRPr lang="en-US" sz="1600" kern="1200" dirty="0" smtClean="0"/>
        </a:p>
        <a:p>
          <a:pPr lvl="0" algn="ctr" defTabSz="711200">
            <a:lnSpc>
              <a:spcPct val="90000"/>
            </a:lnSpc>
            <a:spcBef>
              <a:spcPct val="0"/>
            </a:spcBef>
            <a:spcAft>
              <a:spcPct val="35000"/>
            </a:spcAft>
          </a:pPr>
          <a:r>
            <a:rPr lang="en-US" sz="1100" kern="1200" dirty="0" smtClean="0"/>
            <a:t>Beatrice – </a:t>
          </a:r>
          <a:r>
            <a:rPr lang="en-US" sz="1100" kern="1200" dirty="0" err="1" smtClean="0"/>
            <a:t>Gerente</a:t>
          </a:r>
          <a:r>
            <a:rPr lang="en-US" sz="1100" kern="1200" dirty="0" smtClean="0"/>
            <a:t> </a:t>
          </a:r>
          <a:endParaRPr lang="en-US" sz="1100" kern="1200" dirty="0" smtClean="0"/>
        </a:p>
        <a:p>
          <a:pPr lvl="0" algn="ctr" defTabSz="711200">
            <a:lnSpc>
              <a:spcPct val="90000"/>
            </a:lnSpc>
            <a:spcBef>
              <a:spcPct val="0"/>
            </a:spcBef>
            <a:spcAft>
              <a:spcPct val="35000"/>
            </a:spcAft>
          </a:pPr>
          <a:r>
            <a:rPr lang="en-US" sz="1100" kern="1200" dirty="0" smtClean="0"/>
            <a:t>Valerie - </a:t>
          </a:r>
          <a:r>
            <a:rPr lang="en-US" sz="1100" kern="1200" dirty="0" err="1" smtClean="0"/>
            <a:t>Animador</a:t>
          </a:r>
          <a:r>
            <a:rPr lang="en-US" sz="1100" kern="1200" dirty="0" smtClean="0"/>
            <a:t> </a:t>
          </a:r>
          <a:endParaRPr lang="en-US" sz="1100" kern="1200" dirty="0"/>
        </a:p>
      </dsp:txBody>
      <dsp:txXfrm>
        <a:off x="3352189" y="3525111"/>
        <a:ext cx="1584752" cy="662546"/>
      </dsp:txXfrm>
    </dsp:sp>
    <dsp:sp modelId="{E3793812-C581-CA45-83CF-4B558F6E9D88}">
      <dsp:nvSpPr>
        <dsp:cNvPr id="0" name=""/>
        <dsp:cNvSpPr/>
      </dsp:nvSpPr>
      <dsp:spPr>
        <a:xfrm>
          <a:off x="3522861" y="2666400"/>
          <a:ext cx="1743030" cy="434469"/>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FE77E7C1-E492-3741-8A33-30E02618A084}">
      <dsp:nvSpPr>
        <dsp:cNvPr id="0" name=""/>
        <dsp:cNvSpPr/>
      </dsp:nvSpPr>
      <dsp:spPr>
        <a:xfrm>
          <a:off x="3576715" y="2717561"/>
          <a:ext cx="1743030" cy="4344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Coordinador</a:t>
          </a:r>
          <a:r>
            <a:rPr lang="en-US" sz="1500" kern="1200" dirty="0" smtClean="0"/>
            <a:t> de CFS </a:t>
          </a:r>
          <a:r>
            <a:rPr lang="en-US" sz="1500" kern="1200" dirty="0" smtClean="0"/>
            <a:t>– Man </a:t>
          </a:r>
          <a:endParaRPr lang="en-US" sz="1500" kern="1200" dirty="0"/>
        </a:p>
      </dsp:txBody>
      <dsp:txXfrm>
        <a:off x="3589440" y="2730286"/>
        <a:ext cx="1717580" cy="409019"/>
      </dsp:txXfrm>
    </dsp:sp>
    <dsp:sp modelId="{C54FF66D-5113-1448-A55F-D3E2DE471F0D}">
      <dsp:nvSpPr>
        <dsp:cNvPr id="0" name=""/>
        <dsp:cNvSpPr/>
      </dsp:nvSpPr>
      <dsp:spPr>
        <a:xfrm>
          <a:off x="2792673" y="1781267"/>
          <a:ext cx="1474752" cy="45815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BDA3FB20-E867-CE4A-8FBD-3CE3A38EE648}">
      <dsp:nvSpPr>
        <dsp:cNvPr id="0" name=""/>
        <dsp:cNvSpPr/>
      </dsp:nvSpPr>
      <dsp:spPr>
        <a:xfrm>
          <a:off x="2846527" y="1832428"/>
          <a:ext cx="1474752" cy="458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Oficial</a:t>
          </a:r>
          <a:r>
            <a:rPr lang="en-US" sz="1600" kern="1200" dirty="0" smtClean="0"/>
            <a:t> de CP </a:t>
          </a:r>
          <a:r>
            <a:rPr lang="en-US" sz="1600" kern="1200" dirty="0" err="1" smtClean="0"/>
            <a:t>para</a:t>
          </a:r>
          <a:r>
            <a:rPr lang="en-US" sz="1600" kern="1200" dirty="0" smtClean="0"/>
            <a:t> </a:t>
          </a:r>
          <a:r>
            <a:rPr lang="en-US" sz="1600" kern="1200" dirty="0" smtClean="0"/>
            <a:t>CFS – S </a:t>
          </a:r>
          <a:endParaRPr lang="en-US" sz="1600" kern="1200" dirty="0"/>
        </a:p>
      </dsp:txBody>
      <dsp:txXfrm>
        <a:off x="2859946" y="1845847"/>
        <a:ext cx="1447914" cy="431314"/>
      </dsp:txXfrm>
    </dsp:sp>
    <dsp:sp modelId="{A6694C31-4759-AD46-9FCE-2E19BCEE75C6}">
      <dsp:nvSpPr>
        <dsp:cNvPr id="0" name=""/>
        <dsp:cNvSpPr/>
      </dsp:nvSpPr>
      <dsp:spPr>
        <a:xfrm>
          <a:off x="4301884" y="642528"/>
          <a:ext cx="930326" cy="358723"/>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82905A26-EA70-734C-963E-EF7E37971018}">
      <dsp:nvSpPr>
        <dsp:cNvPr id="0" name=""/>
        <dsp:cNvSpPr/>
      </dsp:nvSpPr>
      <dsp:spPr>
        <a:xfrm>
          <a:off x="4355738" y="693689"/>
          <a:ext cx="930326" cy="35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GBV</a:t>
          </a:r>
          <a:endParaRPr lang="en-US" sz="1400" b="1" kern="1200" dirty="0"/>
        </a:p>
      </dsp:txBody>
      <dsp:txXfrm>
        <a:off x="4366245" y="704196"/>
        <a:ext cx="909312" cy="337709"/>
      </dsp:txXfrm>
    </dsp:sp>
    <dsp:sp modelId="{FD11BD73-C0C8-2E4C-B8E4-043FA552F974}">
      <dsp:nvSpPr>
        <dsp:cNvPr id="0" name=""/>
        <dsp:cNvSpPr/>
      </dsp:nvSpPr>
      <dsp:spPr>
        <a:xfrm>
          <a:off x="4447266" y="784154"/>
          <a:ext cx="930326" cy="358723"/>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1E892264-2DAD-AA4E-AB1A-556962AB153C}">
      <dsp:nvSpPr>
        <dsp:cNvPr id="0" name=""/>
        <dsp:cNvSpPr/>
      </dsp:nvSpPr>
      <dsp:spPr>
        <a:xfrm>
          <a:off x="4501120" y="835315"/>
          <a:ext cx="930326" cy="35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CAAFAG</a:t>
          </a:r>
          <a:endParaRPr lang="en-US" sz="1400" b="1" kern="1200" dirty="0"/>
        </a:p>
      </dsp:txBody>
      <dsp:txXfrm>
        <a:off x="4511627" y="845822"/>
        <a:ext cx="909312" cy="3377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ABA8F-FCAE-B04A-830E-24B215F5C58C}"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356C2-AA19-2D4B-A6DD-E5A6BAB9AE60}" type="slidenum">
              <a:rPr lang="en-US" smtClean="0"/>
              <a:pPr/>
              <a:t>‹Nº›</a:t>
            </a:fld>
            <a:endParaRPr lang="en-US"/>
          </a:p>
        </p:txBody>
      </p:sp>
    </p:spTree>
    <p:extLst>
      <p:ext uri="{BB962C8B-B14F-4D97-AF65-F5344CB8AC3E}">
        <p14:creationId xmlns:p14="http://schemas.microsoft.com/office/powerpoint/2010/main" val="2756778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1</a:t>
            </a:fld>
            <a:endParaRPr lang="en-US"/>
          </a:p>
        </p:txBody>
      </p:sp>
    </p:spTree>
    <p:extLst>
      <p:ext uri="{BB962C8B-B14F-4D97-AF65-F5344CB8AC3E}">
        <p14:creationId xmlns:p14="http://schemas.microsoft.com/office/powerpoint/2010/main" val="423062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10</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2" indent="0">
              <a:lnSpc>
                <a:spcPct val="90000"/>
              </a:lnSpc>
              <a:buFont typeface="Arial"/>
              <a:buNone/>
              <a:defRPr/>
            </a:pPr>
            <a:r>
              <a:rPr lang="en-GB" dirty="0" smtClean="0">
                <a:latin typeface="Calibri"/>
                <a:ea typeface="ヒラギノ角ゴ Pro W3" charset="-128"/>
                <a:cs typeface="Calibri"/>
              </a:rPr>
              <a:t>Questions to consider</a:t>
            </a:r>
            <a:r>
              <a:rPr lang="en-GB" baseline="0" dirty="0" smtClean="0">
                <a:latin typeface="Calibri"/>
                <a:ea typeface="ヒラギノ角ゴ Pro W3" charset="-128"/>
                <a:cs typeface="Calibri"/>
              </a:rPr>
              <a:t> when </a:t>
            </a:r>
            <a:r>
              <a:rPr lang="en-GB" dirty="0" smtClean="0"/>
              <a:t>planning no. of positions &amp; roles they will fill</a:t>
            </a:r>
            <a:endParaRPr lang="en-GB" dirty="0" smtClean="0">
              <a:latin typeface="Calibri"/>
              <a:ea typeface="ヒラギノ角ゴ Pro W3" charset="-128"/>
              <a:cs typeface="Calibri"/>
            </a:endParaRPr>
          </a:p>
          <a:p>
            <a:pPr marL="171450" lvl="2" indent="-171450">
              <a:lnSpc>
                <a:spcPct val="90000"/>
              </a:lnSpc>
              <a:buFont typeface="Arial"/>
              <a:buChar char="•"/>
              <a:defRPr/>
            </a:pPr>
            <a:r>
              <a:rPr lang="en-GB" dirty="0" smtClean="0">
                <a:latin typeface="Calibri"/>
                <a:ea typeface="ヒラギノ角ゴ Pro W3" charset="-128"/>
                <a:cs typeface="Calibri"/>
              </a:rPr>
              <a:t>Programme needs: </a:t>
            </a:r>
          </a:p>
          <a:p>
            <a:pPr marL="539750" lvl="3" indent="-274638">
              <a:buFont typeface="Lucida Grande"/>
              <a:buChar char="-"/>
              <a:defRPr/>
            </a:pPr>
            <a:r>
              <a:rPr lang="en-GB" dirty="0">
                <a:latin typeface="Calibri"/>
                <a:cs typeface="Calibri"/>
              </a:rPr>
              <a:t>Areas to be covered</a:t>
            </a:r>
          </a:p>
          <a:p>
            <a:pPr marL="539750" lvl="3" indent="-274638">
              <a:lnSpc>
                <a:spcPct val="90000"/>
              </a:lnSpc>
              <a:buFont typeface="Lucida Grande"/>
              <a:buChar char="-"/>
              <a:defRPr/>
            </a:pPr>
            <a:r>
              <a:rPr lang="en-GB" dirty="0">
                <a:latin typeface="Calibri"/>
                <a:cs typeface="Calibri"/>
              </a:rPr>
              <a:t>W</a:t>
            </a:r>
            <a:r>
              <a:rPr lang="en-GB" noProof="0" dirty="0" smtClean="0">
                <a:latin typeface="Calibri"/>
                <a:cs typeface="Calibri"/>
              </a:rPr>
              <a:t>hat was agreed with other agencies with</a:t>
            </a:r>
            <a:r>
              <a:rPr lang="en-GB" baseline="0" noProof="0" dirty="0" smtClean="0">
                <a:latin typeface="Calibri"/>
                <a:cs typeface="Calibri"/>
              </a:rPr>
              <a:t> regards to the support you would be giving to the emergency response. </a:t>
            </a:r>
          </a:p>
          <a:p>
            <a:pPr marL="539750" lvl="3" indent="-274638">
              <a:lnSpc>
                <a:spcPct val="90000"/>
              </a:lnSpc>
              <a:buFont typeface="Lucida Grande"/>
              <a:buChar char="-"/>
              <a:defRPr/>
            </a:pPr>
            <a:r>
              <a:rPr lang="en-GB" noProof="0" dirty="0" smtClean="0">
                <a:latin typeface="Calibri"/>
                <a:cs typeface="Calibri"/>
              </a:rPr>
              <a:t>How</a:t>
            </a:r>
            <a:r>
              <a:rPr lang="en-GB" baseline="0" noProof="0" dirty="0" smtClean="0">
                <a:latin typeface="Calibri"/>
                <a:cs typeface="Calibri"/>
              </a:rPr>
              <a:t> many CFS you will have in these areas? </a:t>
            </a:r>
          </a:p>
          <a:p>
            <a:pPr marL="539750" lvl="3" indent="-274638">
              <a:lnSpc>
                <a:spcPct val="90000"/>
              </a:lnSpc>
              <a:buFont typeface="Lucida Grande"/>
              <a:buChar char="-"/>
              <a:defRPr/>
            </a:pPr>
            <a:r>
              <a:rPr lang="en-GB" baseline="0" noProof="0" dirty="0" smtClean="0">
                <a:latin typeface="Calibri"/>
                <a:cs typeface="Calibri"/>
              </a:rPr>
              <a:t>How many children will come to each CFS? </a:t>
            </a:r>
          </a:p>
          <a:p>
            <a:pPr marL="539750" lvl="3" indent="-274638">
              <a:lnSpc>
                <a:spcPct val="90000"/>
              </a:lnSpc>
              <a:buFont typeface="Lucida Grande"/>
              <a:buChar char="-"/>
              <a:defRPr/>
            </a:pPr>
            <a:r>
              <a:rPr lang="en-GB" noProof="0" dirty="0" smtClean="0">
                <a:latin typeface="Calibri"/>
                <a:cs typeface="Calibri"/>
              </a:rPr>
              <a:t>What activities are you running out of your CF Spaces (FTR, GBV, case management). Will these all need specific focal points?</a:t>
            </a:r>
          </a:p>
          <a:p>
            <a:pPr marL="539750" lvl="3" indent="-274638">
              <a:lnSpc>
                <a:spcPct val="90000"/>
              </a:lnSpc>
              <a:buFont typeface="Lucida Grande"/>
              <a:buChar char="-"/>
              <a:defRPr/>
            </a:pPr>
            <a:r>
              <a:rPr lang="en-GB" noProof="0" dirty="0" smtClean="0">
                <a:latin typeface="Calibri"/>
                <a:cs typeface="Calibri"/>
              </a:rPr>
              <a:t>What</a:t>
            </a:r>
            <a:r>
              <a:rPr lang="en-GB" baseline="0" noProof="0" dirty="0" smtClean="0">
                <a:latin typeface="Calibri"/>
                <a:cs typeface="Calibri"/>
              </a:rPr>
              <a:t> m</a:t>
            </a:r>
            <a:r>
              <a:rPr lang="en-GB" noProof="0" dirty="0" smtClean="0">
                <a:latin typeface="Calibri"/>
                <a:cs typeface="Calibri"/>
              </a:rPr>
              <a:t>ix of paid staff vs. community volunteers will you have to fill these positions? </a:t>
            </a:r>
          </a:p>
          <a:p>
            <a:pPr marL="539750" lvl="3" indent="-274638">
              <a:lnSpc>
                <a:spcPct val="90000"/>
              </a:lnSpc>
              <a:buFont typeface="Lucida Grande"/>
              <a:buChar char="-"/>
              <a:defRPr/>
            </a:pPr>
            <a:r>
              <a:rPr lang="en-GB" noProof="0" dirty="0" smtClean="0">
                <a:latin typeface="Calibri"/>
                <a:ea typeface="ヒラギノ角ゴ Pro W3" charset="-128"/>
                <a:cs typeface="Calibri"/>
              </a:rPr>
              <a:t>Based</a:t>
            </a:r>
            <a:r>
              <a:rPr lang="en-GB" baseline="0" noProof="0" dirty="0" smtClean="0">
                <a:latin typeface="Calibri"/>
                <a:ea typeface="ヒラギノ角ゴ Pro W3" charset="-128"/>
                <a:cs typeface="Calibri"/>
              </a:rPr>
              <a:t> on above you will need to e</a:t>
            </a:r>
            <a:r>
              <a:rPr lang="en-GB" dirty="0" err="1" smtClean="0">
                <a:latin typeface="Calibri"/>
                <a:ea typeface="ヒラギノ角ゴ Pro W3" charset="-128"/>
                <a:cs typeface="Calibri"/>
              </a:rPr>
              <a:t>stimate</a:t>
            </a:r>
            <a:r>
              <a:rPr lang="en-GB" dirty="0" smtClean="0">
                <a:latin typeface="Calibri"/>
                <a:ea typeface="ヒラギノ角ゴ Pro W3" charset="-128"/>
                <a:cs typeface="Calibri"/>
              </a:rPr>
              <a:t> the number </a:t>
            </a:r>
            <a:r>
              <a:rPr lang="en-GB" dirty="0">
                <a:latin typeface="Calibri"/>
                <a:ea typeface="ヒラギノ角ゴ Pro W3" charset="-128"/>
                <a:cs typeface="Calibri"/>
              </a:rPr>
              <a:t>of staff </a:t>
            </a:r>
            <a:r>
              <a:rPr lang="en-GB" dirty="0" smtClean="0">
                <a:latin typeface="Calibri"/>
                <a:ea typeface="ヒラギノ角ゴ Pro W3" charset="-128"/>
                <a:cs typeface="Calibri"/>
              </a:rPr>
              <a:t>you need </a:t>
            </a:r>
            <a:r>
              <a:rPr lang="en-GB" dirty="0">
                <a:latin typeface="Calibri"/>
                <a:ea typeface="ヒラギノ角ゴ Pro W3" charset="-128"/>
                <a:cs typeface="Calibri"/>
              </a:rPr>
              <a:t>per </a:t>
            </a:r>
            <a:r>
              <a:rPr lang="en-GB" dirty="0" smtClean="0">
                <a:latin typeface="Calibri"/>
                <a:ea typeface="ヒラギノ角ゴ Pro W3" charset="-128"/>
                <a:cs typeface="Calibri"/>
              </a:rPr>
              <a:t>site – this can always be increased or decreased later if you review properly how it is going </a:t>
            </a:r>
            <a:endParaRPr lang="en-GB" dirty="0">
              <a:latin typeface="Calibri"/>
              <a:ea typeface="ヒラギノ角ゴ Pro W3" charset="-128"/>
              <a:cs typeface="Calibri"/>
            </a:endParaRPr>
          </a:p>
          <a:p>
            <a:pPr marL="171450" lvl="2" indent="-171450">
              <a:buFont typeface="Arial"/>
              <a:buChar char="•"/>
              <a:defRPr/>
            </a:pPr>
            <a:r>
              <a:rPr lang="en-GB" dirty="0">
                <a:latin typeface="Calibri"/>
                <a:ea typeface="ヒラギノ角ゴ Pro W3" charset="-128"/>
                <a:cs typeface="Calibri"/>
              </a:rPr>
              <a:t>What are needs in terms of </a:t>
            </a:r>
            <a:r>
              <a:rPr lang="en-GB" dirty="0" smtClean="0">
                <a:latin typeface="Calibri"/>
                <a:ea typeface="ヒラギノ角ゴ Pro W3" charset="-128"/>
                <a:cs typeface="Calibri"/>
              </a:rPr>
              <a:t>coordination of CF Space work at community, district and national level. </a:t>
            </a:r>
            <a:r>
              <a:rPr lang="en-GB" baseline="0" dirty="0" smtClean="0">
                <a:latin typeface="Calibri"/>
                <a:ea typeface="ヒラギノ角ゴ Pro W3" charset="-128"/>
                <a:cs typeface="Calibri"/>
              </a:rPr>
              <a:t>What representation, policy and advocacy work will be associated with this? </a:t>
            </a:r>
            <a:r>
              <a:rPr lang="en-GB" dirty="0" smtClean="0">
                <a:latin typeface="+mn-lt"/>
                <a:ea typeface="ヒラギノ角ゴ Pro W3" charset="-128"/>
                <a:cs typeface="Calibri"/>
              </a:rPr>
              <a:t>What percentage of more senior staff or management time will you need to allocate</a:t>
            </a:r>
            <a:r>
              <a:rPr lang="en-GB" baseline="0" dirty="0" smtClean="0">
                <a:latin typeface="+mn-lt"/>
                <a:ea typeface="ヒラギノ角ゴ Pro W3" charset="-128"/>
                <a:cs typeface="Calibri"/>
              </a:rPr>
              <a:t> to this. </a:t>
            </a:r>
            <a:endParaRPr lang="en-GB" dirty="0" smtClean="0">
              <a:latin typeface="Calibri"/>
              <a:ea typeface="ヒラギノ角ゴ Pro W3" charset="-128"/>
              <a:cs typeface="Calibri"/>
            </a:endParaRPr>
          </a:p>
          <a:p>
            <a:pPr marL="171450" lvl="2" indent="-171450">
              <a:buFont typeface="Arial"/>
              <a:buChar char="•"/>
              <a:defRPr/>
            </a:pPr>
            <a:r>
              <a:rPr lang="en-GB" dirty="0" smtClean="0">
                <a:latin typeface="Calibri"/>
                <a:ea typeface="ヒラギノ角ゴ Pro W3" charset="-128"/>
                <a:cs typeface="Calibri"/>
              </a:rPr>
              <a:t>How </a:t>
            </a:r>
            <a:r>
              <a:rPr lang="en-GB" dirty="0">
                <a:latin typeface="Calibri"/>
                <a:ea typeface="ヒラギノ角ゴ Pro W3" charset="-128"/>
                <a:cs typeface="Calibri"/>
              </a:rPr>
              <a:t>will you work with and through partner agencies </a:t>
            </a:r>
          </a:p>
          <a:p>
            <a:pPr marL="539750" lvl="3" indent="-274638">
              <a:buFont typeface="Lucida Grande"/>
              <a:buChar char="-"/>
              <a:defRPr/>
            </a:pPr>
            <a:r>
              <a:rPr lang="en-GB" dirty="0">
                <a:latin typeface="Calibri"/>
                <a:cs typeface="Calibri"/>
              </a:rPr>
              <a:t>Are you directly implementing? Or supervising work of partners? How will you work with </a:t>
            </a:r>
            <a:r>
              <a:rPr lang="en-GB" dirty="0" smtClean="0">
                <a:latin typeface="Calibri"/>
                <a:cs typeface="Calibri"/>
              </a:rPr>
              <a:t>other agencies (UN,</a:t>
            </a:r>
            <a:r>
              <a:rPr lang="en-GB" baseline="0" dirty="0" smtClean="0">
                <a:latin typeface="Calibri"/>
                <a:cs typeface="Calibri"/>
              </a:rPr>
              <a:t> I</a:t>
            </a:r>
            <a:r>
              <a:rPr lang="en-GB" dirty="0" smtClean="0">
                <a:latin typeface="Calibri"/>
                <a:cs typeface="Calibri"/>
              </a:rPr>
              <a:t>nternational NGOs,</a:t>
            </a:r>
            <a:r>
              <a:rPr lang="en-GB" baseline="0" dirty="0" smtClean="0">
                <a:latin typeface="Calibri"/>
                <a:cs typeface="Calibri"/>
              </a:rPr>
              <a:t> local NGOs, community based groups, government).</a:t>
            </a:r>
            <a:r>
              <a:rPr lang="en-GB" dirty="0" smtClean="0">
                <a:latin typeface="Calibri"/>
                <a:cs typeface="Calibri"/>
              </a:rPr>
              <a:t> Will this take more or less staff time? </a:t>
            </a:r>
            <a:endParaRPr lang="en-GB" dirty="0">
              <a:latin typeface="Calibri"/>
              <a:cs typeface="Calibri"/>
            </a:endParaRPr>
          </a:p>
          <a:p>
            <a:pPr marL="171450" lvl="2" indent="-171450">
              <a:buFont typeface="Arial"/>
              <a:buChar char="•"/>
              <a:defRPr/>
            </a:pPr>
            <a:r>
              <a:rPr lang="en-GB" dirty="0">
                <a:latin typeface="Calibri"/>
                <a:ea typeface="ヒラギノ角ゴ Pro W3" charset="-128"/>
                <a:cs typeface="Calibri"/>
              </a:rPr>
              <a:t>Line management structure</a:t>
            </a:r>
          </a:p>
          <a:p>
            <a:pPr marL="539750" marR="0" lvl="3" indent="-274638" latinLnBrk="0">
              <a:buClrTx/>
              <a:buSzTx/>
              <a:buFont typeface="Lucida Grande"/>
              <a:buChar char="-"/>
              <a:tabLst/>
              <a:defRPr/>
            </a:pPr>
            <a:r>
              <a:rPr lang="en-US" dirty="0">
                <a:latin typeface="Calibri"/>
                <a:cs typeface="Calibri"/>
              </a:rPr>
              <a:t>Will technical staff be line managing your technical teams, or will they be managed by operations (field office managers, base managers, </a:t>
            </a:r>
            <a:r>
              <a:rPr lang="en-US" dirty="0" smtClean="0">
                <a:latin typeface="Calibri"/>
                <a:cs typeface="Calibri"/>
              </a:rPr>
              <a:t>etc.)</a:t>
            </a:r>
          </a:p>
          <a:p>
            <a:pPr marL="539750" marR="0" lvl="3" indent="-274638" algn="l" defTabSz="457200" rtl="0" eaLnBrk="1" fontAlgn="auto" latinLnBrk="0" hangingPunct="1">
              <a:lnSpc>
                <a:spcPct val="100000"/>
              </a:lnSpc>
              <a:spcBef>
                <a:spcPts val="0"/>
              </a:spcBef>
              <a:spcAft>
                <a:spcPts val="0"/>
              </a:spcAft>
              <a:buClrTx/>
              <a:buSzTx/>
              <a:buFont typeface="Lucida Grande"/>
              <a:buChar char="-"/>
              <a:tabLst/>
              <a:defRPr/>
            </a:pPr>
            <a:r>
              <a:rPr lang="en-GB" dirty="0" smtClean="0">
                <a:latin typeface="+mn-lt"/>
                <a:ea typeface="ヒラギノ角ゴ Pro W3" charset="-128"/>
                <a:cs typeface="Calibri"/>
              </a:rPr>
              <a:t>How will you supervise and monitor the activities in the CF Space programme ? Who will do it? How often will they visit the CFS? </a:t>
            </a:r>
            <a:endParaRPr lang="en-US" dirty="0">
              <a:latin typeface="Calibri"/>
              <a:cs typeface="Calibri"/>
            </a:endParaRPr>
          </a:p>
          <a:p>
            <a:pPr marL="171450" marR="0" lvl="2" indent="-171450" latinLnBrk="0">
              <a:lnSpc>
                <a:spcPct val="90000"/>
              </a:lnSpc>
              <a:buClrTx/>
              <a:buSzTx/>
              <a:buFont typeface="Arial"/>
              <a:buChar char="•"/>
              <a:tabLst/>
              <a:defRPr/>
            </a:pPr>
            <a:r>
              <a:rPr lang="en-US" dirty="0">
                <a:latin typeface="Calibri"/>
                <a:ea typeface="ヒラギノ角ゴ Pro W3" charset="-128"/>
                <a:cs typeface="Calibri"/>
              </a:rPr>
              <a:t>How </a:t>
            </a:r>
            <a:r>
              <a:rPr lang="en-US" dirty="0" smtClean="0">
                <a:latin typeface="Calibri"/>
                <a:ea typeface="ヒラギノ角ゴ Pro W3" charset="-128"/>
                <a:cs typeface="Calibri"/>
              </a:rPr>
              <a:t>long do </a:t>
            </a:r>
            <a:r>
              <a:rPr lang="en-US" dirty="0">
                <a:latin typeface="Calibri"/>
                <a:ea typeface="ヒラギノ角ゴ Pro W3" charset="-128"/>
                <a:cs typeface="Calibri"/>
              </a:rPr>
              <a:t>you need staff for? </a:t>
            </a:r>
            <a:r>
              <a:rPr lang="en-US" dirty="0" smtClean="0">
                <a:latin typeface="Calibri"/>
                <a:ea typeface="ヒラギノ角ゴ Pro W3" charset="-128"/>
                <a:cs typeface="Calibri"/>
              </a:rPr>
              <a:t>How long will you be in critical emergency phase, transition, early recovery? </a:t>
            </a:r>
          </a:p>
          <a:p>
            <a:pPr marL="171450" marR="0" lvl="2" indent="-171450" latinLnBrk="0">
              <a:lnSpc>
                <a:spcPct val="90000"/>
              </a:lnSpc>
              <a:buClrTx/>
              <a:buSzTx/>
              <a:buFont typeface="Arial"/>
              <a:buChar char="•"/>
              <a:tabLst/>
              <a:defRPr/>
            </a:pPr>
            <a:r>
              <a:rPr lang="en-US" dirty="0" smtClean="0">
                <a:latin typeface="Calibri"/>
                <a:ea typeface="ヒラギノ角ゴ Pro W3" charset="-128"/>
                <a:cs typeface="Calibri"/>
              </a:rPr>
              <a:t>Workforce available – what workforce</a:t>
            </a:r>
            <a:r>
              <a:rPr lang="en-US" baseline="0" dirty="0" smtClean="0">
                <a:latin typeface="Calibri"/>
                <a:ea typeface="ヒラギノ角ゴ Pro W3" charset="-128"/>
                <a:cs typeface="Calibri"/>
              </a:rPr>
              <a:t> is available. The next slide will look at this in more detail </a:t>
            </a:r>
            <a:endParaRPr lang="en-US" dirty="0" smtClean="0">
              <a:latin typeface="Calibri"/>
              <a:ea typeface="ヒラギノ角ゴ Pro W3" charset="-128"/>
              <a:cs typeface="Calibri"/>
            </a:endParaRPr>
          </a:p>
          <a:p>
            <a:pPr marL="171450" marR="0" lvl="2" indent="-171450" latinLnBrk="0">
              <a:lnSpc>
                <a:spcPct val="90000"/>
              </a:lnSpc>
              <a:buClrTx/>
              <a:buSzTx/>
              <a:buFont typeface="Arial"/>
              <a:buChar char="•"/>
              <a:tabLst/>
              <a:defRPr/>
            </a:pPr>
            <a:endParaRPr lang="en-US" sz="800" dirty="0" smtClean="0">
              <a:latin typeface="Calibri"/>
              <a:ea typeface="ヒラギノ角ゴ Pro W3" charset="-128"/>
              <a:cs typeface="Calibri"/>
            </a:endParaRPr>
          </a:p>
          <a:p>
            <a:pPr marL="171450" marR="0" lvl="2" indent="-171450" latinLnBrk="0">
              <a:lnSpc>
                <a:spcPct val="90000"/>
              </a:lnSpc>
              <a:buClrTx/>
              <a:buSzTx/>
              <a:buFont typeface="Arial"/>
              <a:buChar char="•"/>
              <a:tabLst/>
              <a:defRPr/>
            </a:pPr>
            <a:endParaRPr lang="en-US" dirty="0">
              <a:latin typeface="Calibri"/>
              <a:ea typeface="ヒラギノ角ゴ Pro W3" charset="-128"/>
              <a:cs typeface="Calibri"/>
            </a:endParaRPr>
          </a:p>
          <a:p>
            <a:pPr marL="171450" indent="-171450">
              <a:buFont typeface="Arial"/>
              <a:buChar char="•"/>
            </a:pPr>
            <a:endParaRPr lang="en-US" dirty="0" smtClean="0">
              <a:latin typeface="Calibri"/>
              <a:cs typeface="Calibri"/>
            </a:endParaRPr>
          </a:p>
          <a:p>
            <a:pPr marL="171450" indent="-171450">
              <a:buFont typeface="Arial"/>
              <a:buChar char="•"/>
            </a:pPr>
            <a:endParaRPr lang="en-US" dirty="0" smtClean="0">
              <a:latin typeface="Calibri"/>
              <a:cs typeface="Calibri"/>
            </a:endParaRPr>
          </a:p>
          <a:p>
            <a:endParaRPr lang="en-US" dirty="0">
              <a:latin typeface="Calibri"/>
              <a:cs typeface="Calibri"/>
            </a:endParaRPr>
          </a:p>
        </p:txBody>
      </p:sp>
      <p:sp>
        <p:nvSpPr>
          <p:cNvPr id="4" name="Date Placeholder 3"/>
          <p:cNvSpPr>
            <a:spLocks noGrp="1"/>
          </p:cNvSpPr>
          <p:nvPr>
            <p:ph type="dt" idx="10"/>
          </p:nvPr>
        </p:nvSpPr>
        <p:spPr/>
        <p:txBody>
          <a:bodyPr/>
          <a:lstStyle/>
          <a:p>
            <a:pPr>
              <a:defRPr/>
            </a:pPr>
            <a:fld id="{C9483022-FED7-0C40-B1B9-DCF830D89D8C}"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6DD7C3F-B61D-944A-8001-E74C802593A8}" type="slidenum">
              <a:rPr lang="en-US" smtClean="0"/>
              <a:pPr>
                <a:defRPr/>
              </a:pPr>
              <a:t>11</a:t>
            </a:fld>
            <a:endParaRPr lang="en-US" dirty="0"/>
          </a:p>
        </p:txBody>
      </p:sp>
    </p:spTree>
    <p:extLst>
      <p:ext uri="{BB962C8B-B14F-4D97-AF65-F5344CB8AC3E}">
        <p14:creationId xmlns:p14="http://schemas.microsoft.com/office/powerpoint/2010/main" val="361430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0"/>
              </a:spcBef>
              <a:buClr>
                <a:srgbClr val="CA1925"/>
              </a:buClr>
              <a:defRPr/>
            </a:pPr>
            <a:r>
              <a:rPr lang="en-GB" noProof="0" dirty="0" smtClean="0">
                <a:latin typeface="+mn-lt"/>
                <a:cs typeface="Calibri"/>
              </a:rPr>
              <a:t>During CP needs assessment process: </a:t>
            </a:r>
          </a:p>
          <a:p>
            <a:pPr marL="360363" lvl="2" indent="-180975">
              <a:spcBef>
                <a:spcPts val="0"/>
              </a:spcBef>
              <a:buFont typeface="Lucida Grande"/>
              <a:buChar char="-"/>
              <a:defRPr/>
            </a:pPr>
            <a:r>
              <a:rPr lang="en-GB" dirty="0" smtClean="0">
                <a:latin typeface="+mn-lt"/>
                <a:cs typeface="Calibri"/>
              </a:rPr>
              <a:t>Identify</a:t>
            </a:r>
            <a:r>
              <a:rPr lang="en-GB" noProof="0" dirty="0" smtClean="0">
                <a:latin typeface="+mn-lt"/>
                <a:cs typeface="Calibri"/>
              </a:rPr>
              <a:t> individuals skilled in working with children – teachers, nurses, social workers – who are not currently employed, maybe they are also displaced</a:t>
            </a:r>
          </a:p>
          <a:p>
            <a:pPr marL="360363" lvl="2" indent="-180975">
              <a:spcBef>
                <a:spcPts val="0"/>
              </a:spcBef>
              <a:buFont typeface="Lucida Grande"/>
              <a:buChar char="-"/>
              <a:defRPr/>
            </a:pPr>
            <a:r>
              <a:rPr lang="en-GB" dirty="0" smtClean="0">
                <a:latin typeface="+mn-lt"/>
                <a:cs typeface="Calibri"/>
              </a:rPr>
              <a:t>Identify community level</a:t>
            </a:r>
            <a:r>
              <a:rPr lang="en-GB" baseline="0" dirty="0" smtClean="0">
                <a:latin typeface="+mn-lt"/>
                <a:cs typeface="Calibri"/>
              </a:rPr>
              <a:t> c</a:t>
            </a:r>
            <a:r>
              <a:rPr lang="en-GB" dirty="0" smtClean="0">
                <a:latin typeface="+mn-lt"/>
                <a:cs typeface="Calibri"/>
              </a:rPr>
              <a:t>ommittees that existed before, not only CP or PTA committees, but all forms of groups and committees who meet regularly, who you could work with and train to identify and</a:t>
            </a:r>
            <a:r>
              <a:rPr lang="en-GB" baseline="0" dirty="0" smtClean="0">
                <a:latin typeface="+mn-lt"/>
                <a:cs typeface="Calibri"/>
              </a:rPr>
              <a:t> refer cases or engage in awareness raising</a:t>
            </a:r>
            <a:endParaRPr lang="en-GB" dirty="0" smtClean="0">
              <a:latin typeface="+mn-lt"/>
              <a:cs typeface="Calibri"/>
            </a:endParaRPr>
          </a:p>
          <a:p>
            <a:pPr marL="360363" lvl="2" indent="-180975">
              <a:spcBef>
                <a:spcPts val="0"/>
              </a:spcBef>
              <a:buFont typeface="Lucida Grande"/>
              <a:buChar char="-"/>
              <a:defRPr/>
            </a:pPr>
            <a:r>
              <a:rPr lang="en-GB" dirty="0" smtClean="0">
                <a:latin typeface="+mn-lt"/>
                <a:cs typeface="Calibri"/>
              </a:rPr>
              <a:t>Establish capacity of people at community level to provide support for children – what do they do already to respond</a:t>
            </a:r>
            <a:r>
              <a:rPr lang="en-GB" baseline="0" dirty="0" smtClean="0">
                <a:latin typeface="+mn-lt"/>
                <a:cs typeface="Calibri"/>
              </a:rPr>
              <a:t> to cases of vulnerable children (out of school, survivors of abuse, separated from family) – does this indicate less or more need for community level staffing</a:t>
            </a:r>
            <a:endParaRPr lang="en-GB" dirty="0" smtClean="0">
              <a:latin typeface="+mn-lt"/>
              <a:cs typeface="Calibri"/>
            </a:endParaRPr>
          </a:p>
          <a:p>
            <a:pPr marL="360363" lvl="2" indent="-180975">
              <a:spcBef>
                <a:spcPts val="0"/>
              </a:spcBef>
              <a:buFont typeface="Lucida Grande"/>
              <a:buChar char="-"/>
              <a:defRPr/>
            </a:pPr>
            <a:r>
              <a:rPr lang="en-GB" dirty="0" smtClean="0">
                <a:latin typeface="+mn-lt"/>
                <a:cs typeface="Calibri"/>
              </a:rPr>
              <a:t>Staffing and services already available – what are the organisations and staff working at different levels, what are they doing, how will you work with them, could they second staff to your organisation? </a:t>
            </a:r>
          </a:p>
          <a:p>
            <a:pPr marL="360363" marR="0" lvl="2" indent="-180975" algn="l" defTabSz="457200" rtl="0" eaLnBrk="1" fontAlgn="auto" latinLnBrk="0" hangingPunct="1">
              <a:lnSpc>
                <a:spcPct val="100000"/>
              </a:lnSpc>
              <a:spcBef>
                <a:spcPts val="0"/>
              </a:spcBef>
              <a:spcAft>
                <a:spcPts val="0"/>
              </a:spcAft>
              <a:buClrTx/>
              <a:buSzTx/>
              <a:buFont typeface="Lucida Grande"/>
              <a:buChar char="-"/>
              <a:tabLst/>
              <a:defRPr/>
            </a:pPr>
            <a:r>
              <a:rPr lang="en-GB" sz="1200" b="1" dirty="0" smtClean="0">
                <a:cs typeface="Calibri"/>
              </a:rPr>
              <a:t>Enables you to see human resources available to you at community level and gaps for you to fill</a:t>
            </a:r>
            <a:endParaRPr lang="en-GB" sz="1200" b="1" dirty="0" smtClean="0"/>
          </a:p>
          <a:p>
            <a:pPr marL="360363" lvl="2" indent="-180975">
              <a:spcBef>
                <a:spcPts val="0"/>
              </a:spcBef>
              <a:buFont typeface="Lucida Grande"/>
              <a:buChar char="-"/>
              <a:defRPr/>
            </a:pPr>
            <a:endParaRPr lang="en-GB" dirty="0" smtClean="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12</a:t>
            </a:fld>
            <a:endParaRPr lang="en-US"/>
          </a:p>
        </p:txBody>
      </p:sp>
    </p:spTree>
    <p:extLst>
      <p:ext uri="{BB962C8B-B14F-4D97-AF65-F5344CB8AC3E}">
        <p14:creationId xmlns:p14="http://schemas.microsoft.com/office/powerpoint/2010/main" val="361781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nSpc>
                <a:spcPct val="90000"/>
              </a:lnSpc>
              <a:buFont typeface="Arial"/>
              <a:buNone/>
              <a:defRPr/>
            </a:pPr>
            <a:r>
              <a:rPr lang="en-GB" dirty="0" smtClean="0">
                <a:latin typeface="Calibri"/>
                <a:cs typeface="Calibri"/>
              </a:rPr>
              <a:t>People you can draw on to implement your programme: </a:t>
            </a:r>
          </a:p>
          <a:p>
            <a:pPr marL="171450" lvl="1" indent="-171450">
              <a:lnSpc>
                <a:spcPct val="90000"/>
              </a:lnSpc>
              <a:buFont typeface="Arial"/>
              <a:buChar char="•"/>
              <a:defRPr/>
            </a:pPr>
            <a:r>
              <a:rPr lang="en-GB" dirty="0" smtClean="0">
                <a:latin typeface="Calibri"/>
                <a:cs typeface="Calibri"/>
              </a:rPr>
              <a:t>Individual </a:t>
            </a:r>
            <a:r>
              <a:rPr lang="en-GB" dirty="0">
                <a:latin typeface="Calibri"/>
                <a:cs typeface="Calibri"/>
              </a:rPr>
              <a:t>community volunteers </a:t>
            </a:r>
          </a:p>
          <a:p>
            <a:pPr marL="171450" lvl="1" indent="-171450">
              <a:lnSpc>
                <a:spcPct val="90000"/>
              </a:lnSpc>
              <a:buFont typeface="Arial"/>
              <a:buChar char="•"/>
              <a:defRPr/>
            </a:pPr>
            <a:r>
              <a:rPr lang="en-GB" dirty="0">
                <a:latin typeface="Calibri"/>
                <a:cs typeface="Calibri"/>
              </a:rPr>
              <a:t>Committee members</a:t>
            </a:r>
          </a:p>
          <a:p>
            <a:pPr marL="171450" lvl="1" indent="-171450">
              <a:lnSpc>
                <a:spcPct val="90000"/>
              </a:lnSpc>
              <a:buFont typeface="Arial"/>
              <a:buChar char="•"/>
              <a:defRPr/>
            </a:pPr>
            <a:r>
              <a:rPr lang="en-GB" dirty="0">
                <a:latin typeface="Calibri"/>
                <a:cs typeface="Calibri"/>
              </a:rPr>
              <a:t>Paid part-time, full-time, short-, medium- or long-term staff</a:t>
            </a:r>
          </a:p>
          <a:p>
            <a:pPr marL="171450" lvl="1" indent="-171450">
              <a:lnSpc>
                <a:spcPct val="90000"/>
              </a:lnSpc>
              <a:buFont typeface="Arial"/>
              <a:buChar char="•"/>
              <a:defRPr/>
            </a:pPr>
            <a:r>
              <a:rPr lang="en-GB" dirty="0">
                <a:latin typeface="Calibri"/>
                <a:cs typeface="Calibri"/>
              </a:rPr>
              <a:t>Permanent staff from pre-existing teams who change role</a:t>
            </a:r>
          </a:p>
          <a:p>
            <a:pPr marL="171450" lvl="1" indent="-171450">
              <a:lnSpc>
                <a:spcPct val="90000"/>
              </a:lnSpc>
              <a:buFont typeface="Arial"/>
              <a:buChar char="•"/>
              <a:defRPr/>
            </a:pPr>
            <a:r>
              <a:rPr lang="en-GB" dirty="0">
                <a:latin typeface="Calibri"/>
                <a:cs typeface="Calibri"/>
              </a:rPr>
              <a:t>Partner staff </a:t>
            </a:r>
          </a:p>
          <a:p>
            <a:pPr marL="171450" lvl="1" indent="-171450">
              <a:lnSpc>
                <a:spcPct val="90000"/>
              </a:lnSpc>
              <a:buFont typeface="Arial"/>
              <a:buChar char="•"/>
              <a:defRPr/>
            </a:pPr>
            <a:r>
              <a:rPr lang="en-GB" dirty="0">
                <a:latin typeface="Calibri"/>
                <a:cs typeface="Calibri"/>
              </a:rPr>
              <a:t>Secondees (government, local NGO, schools, </a:t>
            </a:r>
            <a:r>
              <a:rPr lang="en-GB" dirty="0" smtClean="0">
                <a:latin typeface="Calibri"/>
                <a:cs typeface="Calibri"/>
              </a:rPr>
              <a:t>etc.) </a:t>
            </a:r>
          </a:p>
          <a:p>
            <a:pPr marL="171450" lvl="1" indent="-171450">
              <a:lnSpc>
                <a:spcPct val="90000"/>
              </a:lnSpc>
              <a:buFont typeface="Arial"/>
              <a:buChar char="•"/>
              <a:defRPr/>
            </a:pPr>
            <a:r>
              <a:rPr lang="en-GB" dirty="0" smtClean="0">
                <a:latin typeface="Calibri"/>
                <a:cs typeface="Calibri"/>
              </a:rPr>
              <a:t>Rapid response teams – global,</a:t>
            </a:r>
            <a:r>
              <a:rPr lang="en-GB" baseline="0" dirty="0" smtClean="0">
                <a:latin typeface="Calibri"/>
                <a:cs typeface="Calibri"/>
              </a:rPr>
              <a:t> </a:t>
            </a:r>
            <a:r>
              <a:rPr lang="en-GB" dirty="0" smtClean="0">
                <a:latin typeface="Calibri"/>
                <a:cs typeface="Calibri"/>
              </a:rPr>
              <a:t>regional and national </a:t>
            </a:r>
            <a:endParaRPr lang="en-US" dirty="0" smtClean="0">
              <a:latin typeface="Calibri"/>
              <a:cs typeface="Calibri"/>
            </a:endParaRPr>
          </a:p>
          <a:p>
            <a:pPr marL="171450" indent="-171450">
              <a:buFont typeface="Arial"/>
              <a:buChar char="•"/>
            </a:pPr>
            <a:endParaRPr lang="en-US" dirty="0" smtClean="0">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Key messages: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Wherever possible, select animators and CFS staff from the affected group, identifying natural helpers by asking to whom boys and girls go when they need help and support. (From Guidelines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CFS in Emergencies)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Considering</a:t>
            </a:r>
            <a:r>
              <a:rPr lang="en-US" sz="1200" kern="1200" baseline="0" dirty="0" smtClean="0">
                <a:solidFill>
                  <a:schemeClr val="tx1"/>
                </a:solidFill>
                <a:effectLst/>
                <a:latin typeface="+mn-lt"/>
                <a:ea typeface="+mn-ea"/>
                <a:cs typeface="+mn-cs"/>
              </a:rPr>
              <a:t> this whole range of options will enable you to fill roles needed in creative and different ways suitable to the context and in way that makes your actions sustainable </a:t>
            </a:r>
            <a:endParaRPr lang="en-GB" dirty="0" smtClean="0">
              <a:effectLst/>
            </a:endParaRPr>
          </a:p>
          <a:p>
            <a:pPr marL="171450" indent="-171450">
              <a:buFont typeface="Arial"/>
              <a:buChar char="•"/>
            </a:pPr>
            <a:endParaRPr lang="en-US" dirty="0" smtClean="0">
              <a:latin typeface="Calibri"/>
              <a:cs typeface="Calibri"/>
            </a:endParaRPr>
          </a:p>
        </p:txBody>
      </p:sp>
      <p:sp>
        <p:nvSpPr>
          <p:cNvPr id="4" name="Date Placeholder 3"/>
          <p:cNvSpPr>
            <a:spLocks noGrp="1"/>
          </p:cNvSpPr>
          <p:nvPr>
            <p:ph type="dt" idx="10"/>
          </p:nvPr>
        </p:nvSpPr>
        <p:spPr/>
        <p:txBody>
          <a:bodyPr/>
          <a:lstStyle/>
          <a:p>
            <a:pPr>
              <a:defRPr/>
            </a:pPr>
            <a:fld id="{C9483022-FED7-0C40-B1B9-DCF830D89D8C}"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6DD7C3F-B61D-944A-8001-E74C802593A8}" type="slidenum">
              <a:rPr lang="en-US" smtClean="0"/>
              <a:pPr>
                <a:defRPr/>
              </a:pPr>
              <a:t>13</a:t>
            </a:fld>
            <a:endParaRPr lang="en-US" dirty="0"/>
          </a:p>
        </p:txBody>
      </p:sp>
    </p:spTree>
    <p:extLst>
      <p:ext uri="{BB962C8B-B14F-4D97-AF65-F5344CB8AC3E}">
        <p14:creationId xmlns:p14="http://schemas.microsoft.com/office/powerpoint/2010/main" val="361430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a really important part of transparency that a Job Description exists,</a:t>
            </a:r>
            <a:r>
              <a:rPr lang="en-US" baseline="0" dirty="0" smtClean="0"/>
              <a:t> </a:t>
            </a:r>
            <a:r>
              <a:rPr lang="en-US" dirty="0" smtClean="0"/>
              <a:t>including the person specification,</a:t>
            </a:r>
            <a:r>
              <a:rPr lang="en-US" baseline="0" dirty="0" smtClean="0"/>
              <a:t> and</a:t>
            </a:r>
            <a:r>
              <a:rPr lang="en-US" dirty="0" smtClean="0"/>
              <a:t> that criteria of suitability</a:t>
            </a:r>
            <a:r>
              <a:rPr lang="en-US" baseline="0" dirty="0" smtClean="0"/>
              <a:t> for the role are established and documented so that people know about them. This ensures transparency and fairness. </a:t>
            </a:r>
            <a:endParaRPr lang="en-US"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14</a:t>
            </a:fld>
            <a:endParaRPr lang="en-US"/>
          </a:p>
        </p:txBody>
      </p:sp>
    </p:spTree>
    <p:extLst>
      <p:ext uri="{BB962C8B-B14F-4D97-AF65-F5344CB8AC3E}">
        <p14:creationId xmlns:p14="http://schemas.microsoft.com/office/powerpoint/2010/main" val="371854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Can you call out some forms of skills or competencies we want different staff</a:t>
            </a:r>
            <a:r>
              <a:rPr lang="en-US" baseline="0" dirty="0" smtClean="0"/>
              <a:t> and volunteers to have? </a:t>
            </a:r>
          </a:p>
          <a:p>
            <a:pPr marL="171450" indent="-171450">
              <a:buFont typeface="Arial"/>
              <a:buChar char="•"/>
            </a:pPr>
            <a:r>
              <a:rPr lang="en-US" dirty="0" smtClean="0"/>
              <a:t>Each piece of the puzzle is different</a:t>
            </a:r>
          </a:p>
          <a:p>
            <a:pPr marL="171450" indent="-171450">
              <a:buFont typeface="Arial"/>
              <a:buChar char="•"/>
            </a:pPr>
            <a:r>
              <a:rPr lang="en-US" dirty="0" smtClean="0"/>
              <a:t>These are some examples skills and competencies you will look for among members</a:t>
            </a:r>
            <a:r>
              <a:rPr lang="en-US" baseline="0" dirty="0" smtClean="0"/>
              <a:t> of your team? </a:t>
            </a:r>
          </a:p>
          <a:p>
            <a:pPr marL="171450" indent="-171450">
              <a:buFont typeface="Arial"/>
              <a:buChar char="•"/>
            </a:pPr>
            <a:r>
              <a:rPr lang="en-US" baseline="0" dirty="0" smtClean="0"/>
              <a:t>Do you need all your staff to have all these skills? </a:t>
            </a:r>
          </a:p>
          <a:p>
            <a:pPr marL="171450" indent="-171450">
              <a:buFont typeface="Arial"/>
              <a:buChar char="•"/>
            </a:pPr>
            <a:r>
              <a:rPr lang="en-US" baseline="0" dirty="0" smtClean="0"/>
              <a:t>Do not answer out loud, but do you think you as an individual would score 10 out of 10 for all these skills of you were tested on them. </a:t>
            </a:r>
          </a:p>
          <a:p>
            <a:pPr marL="171450" indent="-171450">
              <a:buFont typeface="Arial"/>
              <a:buChar char="•"/>
            </a:pPr>
            <a:r>
              <a:rPr lang="en-US" baseline="0" dirty="0" smtClean="0"/>
              <a:t>The likelihood is not… [facilitator can identify some areas of weakness they have at this point if they are comfortable with sharing this, and how in teams they have worked in they have identified others who can address the gaps]… we seek to build a team of different people who each have different skills… and then they make the whole picture we are looking for  </a:t>
            </a:r>
          </a:p>
          <a:p>
            <a:pPr marL="171450" indent="-171450">
              <a:buFont typeface="Arial"/>
              <a:buChar char="•"/>
            </a:pPr>
            <a:r>
              <a:rPr lang="en-US" baseline="0" dirty="0" smtClean="0"/>
              <a:t>Are there other skills your team members have which are not listed here? Facilitator should clarify that we are talking about skills that are relevant to their CF Spaces work and meeting objectives of CFS, give feedback on those skills called out and how they contribute to objectives of CF Spaces. </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15</a:t>
            </a:fld>
            <a:endParaRPr lang="en-US"/>
          </a:p>
        </p:txBody>
      </p:sp>
    </p:spTree>
    <p:extLst>
      <p:ext uri="{BB962C8B-B14F-4D97-AF65-F5344CB8AC3E}">
        <p14:creationId xmlns:p14="http://schemas.microsoft.com/office/powerpoint/2010/main" val="169438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You are short listing for interview – it is an opportunity for seeing some personal qualities –</a:t>
            </a:r>
            <a:r>
              <a:rPr lang="en-GB" sz="1200" kern="1200" baseline="0" dirty="0" smtClean="0">
                <a:solidFill>
                  <a:schemeClr val="tx1"/>
                </a:solidFill>
                <a:effectLst/>
                <a:latin typeface="+mn-lt"/>
                <a:ea typeface="+mn-ea"/>
                <a:cs typeface="+mn-cs"/>
              </a:rPr>
              <a:t> you need to think about </a:t>
            </a:r>
            <a:r>
              <a:rPr lang="en-US"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hat the key personal qualities might be? </a:t>
            </a:r>
          </a:p>
          <a:p>
            <a:pPr marL="171450" indent="-171450">
              <a:buFont typeface="Arial"/>
              <a:buChar char="•"/>
            </a:pPr>
            <a:r>
              <a:rPr lang="en-US" sz="1200" kern="1200" dirty="0" smtClean="0">
                <a:solidFill>
                  <a:schemeClr val="tx1"/>
                </a:solidFill>
                <a:effectLst/>
                <a:latin typeface="+mn-lt"/>
                <a:ea typeface="+mn-ea"/>
                <a:cs typeface="+mn-cs"/>
              </a:rPr>
              <a:t>Write down 3 qualities each</a:t>
            </a:r>
            <a:r>
              <a:rPr lang="en-US" sz="1200" kern="1200" baseline="0" dirty="0" smtClean="0">
                <a:solidFill>
                  <a:schemeClr val="tx1"/>
                </a:solidFill>
                <a:effectLst/>
                <a:latin typeface="+mn-lt"/>
                <a:ea typeface="+mn-ea"/>
                <a:cs typeface="+mn-cs"/>
              </a:rPr>
              <a:t> on a separate post-it note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E356C2-AA19-2D4B-A6DD-E5A6BAB9AE60}" type="slidenum">
              <a:rPr lang="en-US" smtClean="0"/>
              <a:pPr/>
              <a:t>16</a:t>
            </a:fld>
            <a:endParaRPr lang="en-US"/>
          </a:p>
        </p:txBody>
      </p:sp>
    </p:spTree>
    <p:extLst>
      <p:ext uri="{BB962C8B-B14F-4D97-AF65-F5344CB8AC3E}">
        <p14:creationId xmlns:p14="http://schemas.microsoft.com/office/powerpoint/2010/main" val="322575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solidFill>
                  <a:srgbClr val="FFFFFF"/>
                </a:solidFill>
                <a:effectLst/>
              </a:rPr>
              <a:t>Break into 4 groups of 5 people</a:t>
            </a:r>
          </a:p>
          <a:p>
            <a:pPr marL="171450" indent="-171450">
              <a:buFont typeface="Arial"/>
              <a:buChar char="•"/>
            </a:pPr>
            <a:r>
              <a:rPr lang="en-US" sz="1200" dirty="0" smtClean="0">
                <a:effectLst/>
              </a:rPr>
              <a:t>Use priority box to negotiate the most important qualities / competencies</a:t>
            </a:r>
          </a:p>
          <a:p>
            <a:pPr marL="171450" indent="-171450">
              <a:buFont typeface="Arial"/>
              <a:buChar char="•"/>
            </a:pPr>
            <a:r>
              <a:rPr lang="en-US" sz="1200" dirty="0" smtClean="0">
                <a:effectLst/>
              </a:rPr>
              <a:t>You have 10 </a:t>
            </a:r>
            <a:r>
              <a:rPr lang="en-US" sz="1200" dirty="0" err="1" smtClean="0">
                <a:effectLst/>
              </a:rPr>
              <a:t>mins</a:t>
            </a:r>
            <a:r>
              <a:rPr lang="en-US" sz="1200" dirty="0" smtClean="0">
                <a:effectLst/>
              </a:rPr>
              <a:t> for this </a:t>
            </a:r>
          </a:p>
          <a:p>
            <a:pPr marL="171450" indent="-171450">
              <a:buFont typeface="Arial"/>
              <a:buChar char="•"/>
            </a:pPr>
            <a:r>
              <a:rPr lang="en-US" sz="1200" dirty="0" smtClean="0">
                <a:effectLst/>
              </a:rPr>
              <a:t>2 </a:t>
            </a:r>
            <a:r>
              <a:rPr lang="en-US" sz="1200" dirty="0" err="1" smtClean="0">
                <a:effectLst/>
              </a:rPr>
              <a:t>mins</a:t>
            </a:r>
            <a:r>
              <a:rPr lang="en-US" sz="1200" dirty="0" smtClean="0">
                <a:effectLst/>
              </a:rPr>
              <a:t> per group to present your priority boxes at the end </a:t>
            </a:r>
            <a:endParaRPr lang="en-GB" sz="1200" dirty="0" smtClean="0">
              <a:effectLst/>
            </a:endParaRP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17</a:t>
            </a:fld>
            <a:endParaRPr lang="en-US"/>
          </a:p>
        </p:txBody>
      </p:sp>
    </p:spTree>
    <p:extLst>
      <p:ext uri="{BB962C8B-B14F-4D97-AF65-F5344CB8AC3E}">
        <p14:creationId xmlns:p14="http://schemas.microsoft.com/office/powerpoint/2010/main" val="154132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101600" dist="12700" dir="3600000" algn="tl" rotWithShape="0">
                    <a:prstClr val="black">
                      <a:alpha val="30000"/>
                    </a:prstClr>
                  </a:outerShdw>
                </a:effectLst>
              </a:rPr>
              <a:t>Depending on the scale and nature of your CF Space </a:t>
            </a:r>
            <a:r>
              <a:rPr lang="en-US" sz="1200" b="1" dirty="0" err="1" smtClean="0">
                <a:solidFill>
                  <a:schemeClr val="bg1"/>
                </a:solidFill>
                <a:effectLst>
                  <a:outerShdw blurRad="101600" dist="12700" dir="3600000" algn="tl" rotWithShape="0">
                    <a:prstClr val="black">
                      <a:alpha val="30000"/>
                    </a:prstClr>
                  </a:outerShdw>
                </a:effectLst>
              </a:rPr>
              <a:t>programme</a:t>
            </a:r>
            <a:r>
              <a:rPr lang="en-US" sz="1200" b="1" dirty="0" smtClean="0">
                <a:solidFill>
                  <a:schemeClr val="bg1"/>
                </a:solidFill>
                <a:effectLst>
                  <a:outerShdw blurRad="101600" dist="12700" dir="3600000" algn="tl" rotWithShape="0">
                    <a:prstClr val="black">
                      <a:alpha val="30000"/>
                    </a:prstClr>
                  </a:outerShdw>
                </a:effectLst>
              </a:rPr>
              <a:t> you will likely need full time support from…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CFS / CP Technical Team:</a:t>
            </a:r>
            <a:r>
              <a:rPr lang="en-US" sz="1200" baseline="0" dirty="0" smtClean="0"/>
              <a:t> </a:t>
            </a:r>
            <a:r>
              <a:rPr lang="en-US" sz="1200" dirty="0" smtClean="0"/>
              <a:t>Animators,</a:t>
            </a:r>
            <a:r>
              <a:rPr lang="en-US" sz="1200" baseline="0" dirty="0" smtClean="0"/>
              <a:t> </a:t>
            </a:r>
            <a:r>
              <a:rPr lang="en-US" sz="1200" dirty="0" smtClean="0"/>
              <a:t>CF Space supervisors,</a:t>
            </a:r>
            <a:r>
              <a:rPr lang="en-US" sz="1200" baseline="0" dirty="0" smtClean="0"/>
              <a:t> </a:t>
            </a:r>
            <a:r>
              <a:rPr lang="en-US" sz="1200" dirty="0" smtClean="0"/>
              <a:t>CP </a:t>
            </a:r>
            <a:r>
              <a:rPr lang="en-US" sz="1200" dirty="0" err="1" smtClean="0"/>
              <a:t>Programme</a:t>
            </a:r>
            <a:r>
              <a:rPr lang="en-US" sz="1200" dirty="0" smtClean="0"/>
              <a:t> Officers</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dirty="0" smtClean="0"/>
              <a:t>And you will need part time support from: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Outreach, case workers,</a:t>
            </a:r>
            <a:r>
              <a:rPr lang="en-US" sz="1200" baseline="0" dirty="0" smtClean="0"/>
              <a:t> Specialist trainers, </a:t>
            </a:r>
            <a:r>
              <a:rPr lang="en-US" sz="1200" dirty="0" smtClean="0"/>
              <a:t>CP </a:t>
            </a:r>
            <a:r>
              <a:rPr lang="en-US" sz="1200" dirty="0" err="1" smtClean="0"/>
              <a:t>Programme</a:t>
            </a:r>
            <a:r>
              <a:rPr lang="en-US" sz="1200" dirty="0" smtClean="0"/>
              <a:t> manager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18</a:t>
            </a:fld>
            <a:endParaRPr lang="en-US"/>
          </a:p>
        </p:txBody>
      </p:sp>
    </p:spTree>
    <p:extLst>
      <p:ext uri="{BB962C8B-B14F-4D97-AF65-F5344CB8AC3E}">
        <p14:creationId xmlns:p14="http://schemas.microsoft.com/office/powerpoint/2010/main" val="3080187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
              <a:buChar char="•"/>
            </a:pPr>
            <a:r>
              <a:rPr lang="en-US" sz="1100" b="1" dirty="0" smtClean="0"/>
              <a:t>Animators</a:t>
            </a:r>
            <a:r>
              <a:rPr lang="en-US" sz="1100" b="1" baseline="0" dirty="0" smtClean="0"/>
              <a:t> / Facilitators </a:t>
            </a:r>
            <a:r>
              <a:rPr lang="en-US" sz="1100" baseline="0" dirty="0" smtClean="0"/>
              <a:t>– </a:t>
            </a:r>
            <a:r>
              <a:rPr lang="en-US" sz="1100" b="0" i="0" u="none" strike="noStrike" kern="1200" baseline="0" dirty="0" smtClean="0">
                <a:solidFill>
                  <a:schemeClr val="tx1"/>
                </a:solidFill>
              </a:rPr>
              <a:t>Responsible for the implementation at the CFS; works directly with children – minimum of two on site at any given time</a:t>
            </a:r>
            <a:r>
              <a:rPr lang="en-US" sz="1100" dirty="0" smtClean="0"/>
              <a:t>, </a:t>
            </a:r>
            <a:r>
              <a:rPr lang="en-US" sz="1100" b="0" i="0" u="none" strike="noStrike" kern="1200" baseline="0" dirty="0" smtClean="0">
                <a:solidFill>
                  <a:schemeClr val="tx1"/>
                </a:solidFill>
              </a:rPr>
              <a:t>depends on no. of children </a:t>
            </a:r>
            <a:r>
              <a:rPr lang="en-US" sz="1100" dirty="0" smtClean="0"/>
              <a:t>&amp; </a:t>
            </a:r>
            <a:r>
              <a:rPr lang="en-US" sz="1100" b="0" i="0" u="none" strike="noStrike" kern="1200" baseline="0" dirty="0" smtClean="0">
                <a:solidFill>
                  <a:schemeClr val="tx1"/>
                </a:solidFill>
              </a:rPr>
              <a:t>size of</a:t>
            </a:r>
            <a:r>
              <a:rPr lang="en-US" sz="1100" b="0" i="0" u="none" strike="noStrike" kern="1200" dirty="0" smtClean="0">
                <a:solidFill>
                  <a:schemeClr val="tx1"/>
                </a:solidFill>
              </a:rPr>
              <a:t> </a:t>
            </a:r>
            <a:r>
              <a:rPr lang="en-US" sz="1100" b="0" i="0" u="none" strike="noStrike" kern="1200" baseline="0" dirty="0" smtClean="0">
                <a:solidFill>
                  <a:schemeClr val="tx1"/>
                </a:solidFill>
              </a:rPr>
              <a:t>space </a:t>
            </a:r>
            <a:endParaRPr lang="en-US" sz="1100" baseline="0" dirty="0" smtClean="0"/>
          </a:p>
          <a:p>
            <a:pPr>
              <a:lnSpc>
                <a:spcPct val="90000"/>
              </a:lnSpc>
            </a:pPr>
            <a:endParaRPr lang="en-US" sz="500" dirty="0" smtClean="0"/>
          </a:p>
          <a:p>
            <a:pPr marL="171450" indent="-171450">
              <a:lnSpc>
                <a:spcPct val="90000"/>
              </a:lnSpc>
              <a:buFont typeface="Arial"/>
              <a:buChar char="•"/>
            </a:pPr>
            <a:r>
              <a:rPr lang="en-US" sz="1100" b="1" dirty="0" smtClean="0"/>
              <a:t>CFS Manager </a:t>
            </a:r>
            <a:r>
              <a:rPr lang="en-US" sz="1100" dirty="0" smtClean="0"/>
              <a:t>– </a:t>
            </a:r>
            <a:r>
              <a:rPr lang="en-US" sz="1100" b="0" i="0" u="none" strike="noStrike" kern="1200" baseline="0" dirty="0" smtClean="0">
                <a:solidFill>
                  <a:schemeClr val="tx1"/>
                </a:solidFill>
              </a:rPr>
              <a:t>this can be one of the 2 animators if it is a small CF Space. It should be clear that they fill this management role. </a:t>
            </a:r>
            <a:r>
              <a:rPr lang="en-US" sz="1100" dirty="0"/>
              <a:t>R</a:t>
            </a:r>
            <a:r>
              <a:rPr lang="en-US" sz="1100" b="0" i="0" u="none" strike="noStrike" kern="1200" baseline="0" dirty="0" smtClean="0">
                <a:solidFill>
                  <a:schemeClr val="tx1"/>
                </a:solidFill>
              </a:rPr>
              <a:t>esponsible for: The manager’s main responsibilities include:</a:t>
            </a:r>
            <a:r>
              <a:rPr lang="en-US" sz="1100" b="0" i="0" u="none" strike="noStrike" kern="1200" dirty="0" smtClean="0">
                <a:solidFill>
                  <a:schemeClr val="tx1"/>
                </a:solidFill>
              </a:rPr>
              <a:t> </a:t>
            </a:r>
            <a:r>
              <a:rPr lang="en-US" sz="1200" b="0" i="0" u="none" strike="noStrike" kern="1200" dirty="0" smtClean="0">
                <a:solidFill>
                  <a:schemeClr val="tx1"/>
                </a:solidFill>
                <a:latin typeface="+mn-lt"/>
                <a:ea typeface="+mn-ea"/>
                <a:cs typeface="+mn-cs"/>
              </a:rPr>
              <a:t>- </a:t>
            </a:r>
            <a:r>
              <a:rPr lang="en-US" sz="1100" dirty="0" smtClean="0"/>
              <a:t>D</a:t>
            </a:r>
            <a:r>
              <a:rPr lang="en-US" sz="1100" dirty="0"/>
              <a:t>aily </a:t>
            </a:r>
            <a:r>
              <a:rPr lang="en-US" sz="1100" dirty="0" smtClean="0"/>
              <a:t>administration</a:t>
            </a:r>
            <a:r>
              <a:rPr lang="en-US" sz="1100" b="0" i="0" u="none" strike="noStrike" kern="1200" baseline="0" dirty="0" smtClean="0">
                <a:solidFill>
                  <a:schemeClr val="tx1"/>
                </a:solidFill>
                <a:latin typeface="+mn-lt"/>
                <a:ea typeface="+mn-ea"/>
                <a:cs typeface="+mn-cs"/>
              </a:rPr>
              <a:t> &amp;</a:t>
            </a:r>
            <a:r>
              <a:rPr lang="en-US" sz="1100" b="0" i="0" u="none" strike="noStrike" kern="1200" dirty="0" smtClean="0">
                <a:solidFill>
                  <a:schemeClr val="tx1"/>
                </a:solidFill>
                <a:latin typeface="+mn-lt"/>
                <a:ea typeface="+mn-ea"/>
                <a:cs typeface="+mn-cs"/>
              </a:rPr>
              <a:t> </a:t>
            </a:r>
            <a:r>
              <a:rPr lang="en-US" sz="1100" b="0" i="0" u="none" strike="noStrike" kern="1200" baseline="0" dirty="0" smtClean="0">
                <a:solidFill>
                  <a:schemeClr val="tx1"/>
                </a:solidFill>
                <a:latin typeface="+mn-lt"/>
                <a:ea typeface="+mn-ea"/>
                <a:cs typeface="+mn-cs"/>
              </a:rPr>
              <a:t>Finances;</a:t>
            </a:r>
            <a:r>
              <a:rPr lang="en-US" sz="1100" b="0" i="0" u="none" strike="noStrike" kern="1200" dirty="0" smtClean="0">
                <a:solidFill>
                  <a:schemeClr val="tx1"/>
                </a:solidFill>
                <a:latin typeface="+mn-lt"/>
                <a:ea typeface="+mn-ea"/>
                <a:cs typeface="+mn-cs"/>
              </a:rPr>
              <a:t> - </a:t>
            </a:r>
            <a:r>
              <a:rPr lang="en-US" sz="1100" dirty="0" smtClean="0"/>
              <a:t>Completing monitoring reports</a:t>
            </a:r>
            <a:r>
              <a:rPr lang="en-US" sz="1100" dirty="0"/>
              <a:t> </a:t>
            </a:r>
            <a:r>
              <a:rPr lang="en-US" sz="1100" dirty="0" smtClean="0"/>
              <a:t>- A</a:t>
            </a:r>
            <a:r>
              <a:rPr lang="en-US" sz="1100" b="0" i="0" u="none" strike="noStrike" kern="1200" baseline="0" dirty="0" smtClean="0">
                <a:solidFill>
                  <a:schemeClr val="tx1"/>
                </a:solidFill>
                <a:latin typeface="+mn-lt"/>
                <a:ea typeface="+mn-ea"/>
                <a:cs typeface="+mn-cs"/>
              </a:rPr>
              <a:t>ssessment &amp; assurance of quality care in the CFS;</a:t>
            </a:r>
            <a:r>
              <a:rPr lang="en-US" sz="1100" b="0" i="0" u="none" strike="noStrike" kern="1200" dirty="0" smtClean="0">
                <a:solidFill>
                  <a:schemeClr val="tx1"/>
                </a:solidFill>
                <a:latin typeface="+mn-lt"/>
                <a:ea typeface="+mn-ea"/>
                <a:cs typeface="+mn-cs"/>
              </a:rPr>
              <a:t> - </a:t>
            </a:r>
            <a:r>
              <a:rPr lang="en-US" sz="1100" dirty="0" smtClean="0"/>
              <a:t>A</a:t>
            </a:r>
            <a:r>
              <a:rPr lang="en-US" sz="1100" b="0" i="0" u="none" strike="noStrike" kern="1200" baseline="0" dirty="0" smtClean="0">
                <a:solidFill>
                  <a:schemeClr val="tx1"/>
                </a:solidFill>
                <a:latin typeface="+mn-lt"/>
                <a:ea typeface="+mn-ea"/>
                <a:cs typeface="+mn-cs"/>
              </a:rPr>
              <a:t>ssistance in the development &amp; implementation of </a:t>
            </a:r>
            <a:r>
              <a:rPr lang="en-US" sz="1100" b="0" i="0" u="none" strike="noStrike" kern="1200" baseline="0" dirty="0" err="1" smtClean="0">
                <a:solidFill>
                  <a:schemeClr val="tx1"/>
                </a:solidFill>
                <a:latin typeface="+mn-lt"/>
                <a:ea typeface="+mn-ea"/>
                <a:cs typeface="+mn-cs"/>
              </a:rPr>
              <a:t>programmes</a:t>
            </a:r>
            <a:r>
              <a:rPr lang="en-US" sz="1100" b="0" i="0" u="none" strike="noStrike" kern="1200" baseline="0" dirty="0" smtClean="0">
                <a:solidFill>
                  <a:schemeClr val="tx1"/>
                </a:solidFill>
                <a:latin typeface="+mn-lt"/>
                <a:ea typeface="+mn-ea"/>
                <a:cs typeface="+mn-cs"/>
              </a:rPr>
              <a:t> &amp; activities;</a:t>
            </a:r>
            <a:r>
              <a:rPr lang="en-US" sz="1100" b="0" i="0" u="none" strike="noStrike" kern="1200" dirty="0" smtClean="0">
                <a:solidFill>
                  <a:schemeClr val="tx1"/>
                </a:solidFill>
                <a:latin typeface="+mn-lt"/>
                <a:ea typeface="+mn-ea"/>
                <a:cs typeface="+mn-cs"/>
              </a:rPr>
              <a:t> - On site HR for staff and volunteers: </a:t>
            </a:r>
            <a:r>
              <a:rPr lang="en-US" sz="1100" dirty="0" smtClean="0"/>
              <a:t>Recruitment; </a:t>
            </a:r>
            <a:r>
              <a:rPr lang="en-US" sz="1100" b="0" i="0" u="none" strike="noStrike" kern="1200" baseline="0" dirty="0" smtClean="0">
                <a:solidFill>
                  <a:schemeClr val="tx1"/>
                </a:solidFill>
                <a:latin typeface="+mn-lt"/>
                <a:ea typeface="+mn-ea"/>
                <a:cs typeface="+mn-cs"/>
              </a:rPr>
              <a:t>appoint staff or focal points for specific activities (</a:t>
            </a:r>
            <a:r>
              <a:rPr lang="en-US" sz="1100" b="0" i="0" u="none" strike="noStrike" kern="1200" baseline="0" dirty="0" err="1" smtClean="0">
                <a:solidFill>
                  <a:schemeClr val="tx1"/>
                </a:solidFill>
                <a:latin typeface="+mn-lt"/>
                <a:ea typeface="+mn-ea"/>
                <a:cs typeface="+mn-cs"/>
              </a:rPr>
              <a:t>ie</a:t>
            </a:r>
            <a:r>
              <a:rPr lang="en-US" sz="1100" b="0" i="0" u="none" strike="noStrike" kern="1200" baseline="0" dirty="0" smtClean="0">
                <a:solidFill>
                  <a:schemeClr val="tx1"/>
                </a:solidFill>
                <a:latin typeface="+mn-lt"/>
                <a:ea typeface="+mn-ea"/>
                <a:cs typeface="+mn-cs"/>
              </a:rPr>
              <a:t>. inspection of equipment</a:t>
            </a:r>
            <a:r>
              <a:rPr lang="en-US" sz="1100" dirty="0"/>
              <a:t>), </a:t>
            </a:r>
            <a:r>
              <a:rPr lang="en-US" sz="1100" dirty="0" smtClean="0"/>
              <a:t>supervision &amp; evaluation </a:t>
            </a:r>
            <a:r>
              <a:rPr lang="en-US" sz="1100" dirty="0"/>
              <a:t>of </a:t>
            </a:r>
            <a:r>
              <a:rPr lang="en-US" sz="1100" dirty="0" smtClean="0"/>
              <a:t>performance;</a:t>
            </a:r>
            <a:r>
              <a:rPr lang="en-US" sz="1100" b="0" i="0" u="none" strike="noStrike" kern="1200" dirty="0" smtClean="0">
                <a:solidFill>
                  <a:schemeClr val="tx1"/>
                </a:solidFill>
                <a:latin typeface="+mn-lt"/>
                <a:ea typeface="+mn-ea"/>
                <a:cs typeface="+mn-cs"/>
              </a:rPr>
              <a:t> &amp; </a:t>
            </a:r>
            <a:r>
              <a:rPr lang="en-US" sz="1100" dirty="0"/>
              <a:t>identification of </a:t>
            </a:r>
            <a:r>
              <a:rPr lang="en-US" sz="1100" dirty="0" smtClean="0"/>
              <a:t>training &amp; capacity building needs</a:t>
            </a:r>
            <a:endParaRPr lang="en-US" sz="1100" b="0" i="0" u="none" strike="noStrike" kern="1200" baseline="0" dirty="0" smtClean="0">
              <a:solidFill>
                <a:schemeClr val="tx1"/>
              </a:solidFill>
              <a:latin typeface="+mn-lt"/>
              <a:ea typeface="+mn-ea"/>
              <a:cs typeface="+mn-cs"/>
            </a:endParaRPr>
          </a:p>
          <a:p>
            <a:pPr marL="171450" indent="-171450">
              <a:lnSpc>
                <a:spcPct val="90000"/>
              </a:lnSpc>
              <a:buFont typeface="Arial"/>
              <a:buChar char="•"/>
            </a:pPr>
            <a:endParaRPr lang="en-US" sz="500" dirty="0" smtClean="0"/>
          </a:p>
          <a:p>
            <a:pPr marL="171450" indent="-171450">
              <a:lnSpc>
                <a:spcPct val="90000"/>
              </a:lnSpc>
              <a:buFont typeface="Arial"/>
              <a:buChar char="•"/>
            </a:pPr>
            <a:r>
              <a:rPr lang="en-US" sz="1100" b="1" dirty="0" smtClean="0"/>
              <a:t>CFS Coordinator </a:t>
            </a:r>
            <a:r>
              <a:rPr lang="en-US" sz="1100" dirty="0" smtClean="0"/>
              <a:t>-  If there are several CFS established in one area, there should be an appointed coordinator, supervised by the child protection officer/education officer. He/she is responsible for the different CFS; a recommended structure is 10-15 spaces within a 2-hour radius. Follow-up visits should be conducted by the coordinators on a weekly basis to - </a:t>
            </a:r>
            <a:r>
              <a:rPr lang="en-US" sz="1000" dirty="0" smtClean="0"/>
              <a:t>Provide ongoing support&amp; Problem solving, - Observe children and the activities, - Ensure referral systems are functioning effectively</a:t>
            </a:r>
          </a:p>
          <a:p>
            <a:pPr marL="171450" indent="-171450">
              <a:lnSpc>
                <a:spcPct val="90000"/>
              </a:lnSpc>
              <a:buFont typeface="Arial"/>
              <a:buChar char="•"/>
            </a:pPr>
            <a:endParaRPr lang="en-US" sz="500" dirty="0" smtClean="0"/>
          </a:p>
          <a:p>
            <a:pPr marL="171450" marR="0" indent="-171450" algn="l" defTabSz="457200" rtl="0" eaLnBrk="1" fontAlgn="auto" latinLnBrk="0" hangingPunct="1">
              <a:lnSpc>
                <a:spcPct val="90000"/>
              </a:lnSpc>
              <a:spcBef>
                <a:spcPts val="0"/>
              </a:spcBef>
              <a:spcAft>
                <a:spcPts val="0"/>
              </a:spcAft>
              <a:buClrTx/>
              <a:buSzTx/>
              <a:buFont typeface="Arial"/>
              <a:buChar char="•"/>
              <a:tabLst/>
              <a:defRPr/>
            </a:pPr>
            <a:r>
              <a:rPr lang="en-US" sz="1100" b="1" dirty="0" smtClean="0"/>
              <a:t>CP / Education </a:t>
            </a:r>
            <a:r>
              <a:rPr lang="en-US" sz="1100" b="1" dirty="0" err="1" smtClean="0"/>
              <a:t>Programme</a:t>
            </a:r>
            <a:r>
              <a:rPr lang="en-US" sz="1100" b="1" dirty="0" smtClean="0"/>
              <a:t> Officer </a:t>
            </a:r>
            <a:r>
              <a:rPr lang="en-US" sz="1100" dirty="0" smtClean="0"/>
              <a:t>– agency staff – oversee work of coordinators - Can cover a wide region, need only check-in on sample of CFS at intervals</a:t>
            </a:r>
          </a:p>
          <a:p>
            <a:pPr marL="171450" indent="-171450">
              <a:lnSpc>
                <a:spcPct val="90000"/>
              </a:lnSpc>
              <a:buFont typeface="Arial"/>
              <a:buChar char="•"/>
            </a:pPr>
            <a:endParaRPr lang="en-US" sz="500" dirty="0"/>
          </a:p>
          <a:p>
            <a:pPr marL="171450" indent="-171450">
              <a:lnSpc>
                <a:spcPct val="90000"/>
              </a:lnSpc>
              <a:buFont typeface="Arial"/>
              <a:buChar char="•"/>
            </a:pPr>
            <a:r>
              <a:rPr lang="en-US" sz="1100" b="1" dirty="0" smtClean="0"/>
              <a:t>Focal points </a:t>
            </a:r>
            <a:r>
              <a:rPr lang="en-US" sz="1100" dirty="0" smtClean="0"/>
              <a:t>– </a:t>
            </a:r>
            <a:r>
              <a:rPr lang="en-US" sz="1100" b="0" i="0" u="none" strike="noStrike" kern="1200" baseline="0" dirty="0" smtClean="0">
                <a:solidFill>
                  <a:schemeClr val="tx1"/>
                </a:solidFill>
              </a:rPr>
              <a:t>Outreach in community</a:t>
            </a:r>
            <a:r>
              <a:rPr lang="en-US" sz="1100" b="0" i="0" u="none" strike="noStrike" kern="1200" dirty="0" smtClean="0">
                <a:solidFill>
                  <a:schemeClr val="tx1"/>
                </a:solidFill>
              </a:rPr>
              <a:t> - </a:t>
            </a:r>
            <a:r>
              <a:rPr lang="en-US" sz="1000" b="0" i="0" u="none" strike="noStrike" kern="1200" baseline="0" dirty="0" smtClean="0">
                <a:solidFill>
                  <a:schemeClr val="tx1"/>
                </a:solidFill>
              </a:rPr>
              <a:t>There may already be a range of formal and informally </a:t>
            </a:r>
            <a:r>
              <a:rPr lang="en-US" sz="1000" b="0" i="0" u="none" strike="noStrike" kern="1200" baseline="0" dirty="0" err="1" smtClean="0">
                <a:solidFill>
                  <a:schemeClr val="tx1"/>
                </a:solidFill>
              </a:rPr>
              <a:t>organised</a:t>
            </a:r>
            <a:r>
              <a:rPr lang="en-US" sz="1000" b="0" i="0" u="none" strike="noStrike" kern="1200" baseline="0" dirty="0" smtClean="0">
                <a:solidFill>
                  <a:schemeClr val="tx1"/>
                </a:solidFill>
              </a:rPr>
              <a:t> recreational and play activities set up in the area. Focal points can be appointed to promote and enhance the recreational activities on behalf of the CFS. These individuals can help to organize/link other </a:t>
            </a:r>
            <a:r>
              <a:rPr lang="en-US" sz="1000" b="0" i="0" u="none" strike="noStrike" kern="1200" baseline="0" dirty="0" err="1" smtClean="0">
                <a:solidFill>
                  <a:schemeClr val="tx1"/>
                </a:solidFill>
              </a:rPr>
              <a:t>programmes</a:t>
            </a:r>
            <a:r>
              <a:rPr lang="en-US" sz="1000" b="0" i="0" u="none" strike="noStrike" kern="1200" baseline="0" dirty="0" smtClean="0">
                <a:solidFill>
                  <a:schemeClr val="tx1"/>
                </a:solidFill>
              </a:rPr>
              <a:t>. Focal points are encouraged to consult with camp managers, parents, caregivers, elders, children and other family members for available resources in the community.</a:t>
            </a:r>
          </a:p>
          <a:p>
            <a:pPr marL="171450" indent="-171450">
              <a:lnSpc>
                <a:spcPct val="90000"/>
              </a:lnSpc>
              <a:buFont typeface="Arial"/>
              <a:buChar char="•"/>
            </a:pPr>
            <a:endParaRPr lang="en-US" sz="1000" b="0" i="0" u="none" strike="noStrike" kern="1200" baseline="0" dirty="0" smtClean="0">
              <a:solidFill>
                <a:schemeClr val="tx1"/>
              </a:solidFill>
            </a:endParaRPr>
          </a:p>
          <a:p>
            <a:pPr marL="171450" indent="-171450">
              <a:lnSpc>
                <a:spcPct val="90000"/>
              </a:lnSpc>
              <a:buFont typeface="Arial"/>
              <a:buChar char="•"/>
            </a:pPr>
            <a:r>
              <a:rPr lang="en-US" sz="1000" b="0" i="0" u="none" strike="noStrike" kern="1200" baseline="0" dirty="0" smtClean="0">
                <a:solidFill>
                  <a:schemeClr val="tx1"/>
                </a:solidFill>
              </a:rPr>
              <a:t>From principles: </a:t>
            </a:r>
          </a:p>
          <a:p>
            <a:pPr marL="171450" marR="0" indent="-171450" algn="l" defTabSz="457200" rtl="0" eaLnBrk="1" fontAlgn="auto" latinLnBrk="0" hangingPunct="1">
              <a:lnSpc>
                <a:spcPct val="9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At present, there is no universally accepted management system for CFSs, or names for the various roles and positions involved in establishing and running CFSs. A common structure is to have a supervisor (international or national staff) - with expertise in child protection, emergency education, and/or psychosocial support - who supervises several “area managers” who oversee multiple CFSs and also national staff who train and support the people who implement particular CFSs. Usually, each CFS has a supervisor who oversees the CFS operations and the people who work in it, including the people (staff or community volunteers) who work specifically with children. In this document, the term ‘CFS workers’ refers broadly to all the people who actively organize activities for children in the CFSs or visit CFSs regularly to support the people working there. The term ‘animators’ refers specifically to people (staff or volunteers) who conduct activities with children on a regular basis, while the term ‘activity specialists’ refers to people who come in occasionally to conduct a specific activity such as traditional dancing.</a:t>
            </a:r>
            <a:endParaRPr lang="en-GB" sz="1000" dirty="0" smtClean="0">
              <a:effectLst/>
            </a:endParaRPr>
          </a:p>
          <a:p>
            <a:pPr marL="171450" indent="-171450">
              <a:lnSpc>
                <a:spcPct val="90000"/>
              </a:lnSpc>
              <a:buFont typeface="Arial"/>
              <a:buChar char="•"/>
            </a:pPr>
            <a:endParaRPr lang="en-US" sz="1000" dirty="0" smtClean="0"/>
          </a:p>
          <a:p>
            <a:pPr>
              <a:lnSpc>
                <a:spcPct val="90000"/>
              </a:lnSpc>
            </a:pPr>
            <a:endParaRPr lang="en-US" dirty="0"/>
          </a:p>
        </p:txBody>
      </p:sp>
      <p:sp>
        <p:nvSpPr>
          <p:cNvPr id="4" name="Slide Number Placeholder 3"/>
          <p:cNvSpPr>
            <a:spLocks noGrp="1"/>
          </p:cNvSpPr>
          <p:nvPr>
            <p:ph type="sldNum" sz="quarter" idx="10"/>
          </p:nvPr>
        </p:nvSpPr>
        <p:spPr/>
        <p:txBody>
          <a:bodyPr/>
          <a:lstStyle/>
          <a:p>
            <a:fld id="{BAAACAE3-8792-A644-A2E4-CD47383456C8}" type="slidenum">
              <a:rPr lang="en-US" smtClean="0"/>
              <a:pPr/>
              <a:t>19</a:t>
            </a:fld>
            <a:endParaRPr lang="en-US" dirty="0"/>
          </a:p>
        </p:txBody>
      </p:sp>
    </p:spTree>
    <p:extLst>
      <p:ext uri="{BB962C8B-B14F-4D97-AF65-F5344CB8AC3E}">
        <p14:creationId xmlns:p14="http://schemas.microsoft.com/office/powerpoint/2010/main" val="289768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2</a:t>
            </a:fld>
            <a:endParaRPr lang="en-US"/>
          </a:p>
        </p:txBody>
      </p:sp>
    </p:spTree>
    <p:extLst>
      <p:ext uri="{BB962C8B-B14F-4D97-AF65-F5344CB8AC3E}">
        <p14:creationId xmlns:p14="http://schemas.microsoft.com/office/powerpoint/2010/main" val="424528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Just to remind you, not everyone has to have all the skills. All the qualities we look for in the</a:t>
            </a:r>
            <a:r>
              <a:rPr lang="en-US" baseline="0" dirty="0" smtClean="0"/>
              <a:t> team. All have a different role to play. </a:t>
            </a:r>
          </a:p>
          <a:p>
            <a:pPr marL="171450" indent="-171450">
              <a:buFont typeface="Arial"/>
              <a:buChar char="•"/>
            </a:pPr>
            <a:r>
              <a:rPr lang="en-US" baseline="0" dirty="0" smtClean="0"/>
              <a:t>Even if have same job title – give example of a team you have worked with, where individuals in same “position” had different strengths</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20</a:t>
            </a:fld>
            <a:endParaRPr lang="en-US"/>
          </a:p>
        </p:txBody>
      </p:sp>
    </p:spTree>
    <p:extLst>
      <p:ext uri="{BB962C8B-B14F-4D97-AF65-F5344CB8AC3E}">
        <p14:creationId xmlns:p14="http://schemas.microsoft.com/office/powerpoint/2010/main" val="2442163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support from other teams – this</a:t>
            </a:r>
            <a:r>
              <a:rPr lang="en-US" baseline="0" dirty="0" smtClean="0"/>
              <a:t> list reflects fact you will need a proportion of other staff individuals time, to be able to deliver your </a:t>
            </a:r>
            <a:r>
              <a:rPr lang="en-US" baseline="0" dirty="0" err="1" smtClean="0"/>
              <a:t>programme</a:t>
            </a:r>
            <a:r>
              <a:rPr lang="en-US" baseline="0" dirty="0" smtClean="0"/>
              <a:t>, including: </a:t>
            </a:r>
          </a:p>
          <a:p>
            <a:pPr marL="533400" indent="-533400">
              <a:spcBef>
                <a:spcPts val="200"/>
              </a:spcBef>
              <a:buFont typeface="Arial"/>
              <a:buChar char="•"/>
            </a:pPr>
            <a:r>
              <a:rPr lang="en-US" sz="1200" dirty="0" smtClean="0"/>
              <a:t>Logistics / procurement staff, drivers,</a:t>
            </a:r>
            <a:r>
              <a:rPr lang="en-US" sz="1200" baseline="0" dirty="0" smtClean="0"/>
              <a:t> s</a:t>
            </a:r>
            <a:r>
              <a:rPr lang="en-US" sz="1200" dirty="0" smtClean="0"/>
              <a:t>ecurity </a:t>
            </a:r>
          </a:p>
          <a:p>
            <a:pPr marL="533400" indent="-533400">
              <a:spcBef>
                <a:spcPts val="200"/>
              </a:spcBef>
              <a:buFont typeface="Arial"/>
              <a:buChar char="•"/>
            </a:pPr>
            <a:r>
              <a:rPr lang="en-US" sz="1200" dirty="0" smtClean="0"/>
              <a:t>Finance officer</a:t>
            </a:r>
          </a:p>
          <a:p>
            <a:pPr marL="533400" indent="-533400">
              <a:spcBef>
                <a:spcPts val="200"/>
              </a:spcBef>
              <a:buFont typeface="Arial"/>
              <a:buChar char="•"/>
            </a:pPr>
            <a:r>
              <a:rPr lang="en-US" sz="1200" dirty="0" smtClean="0"/>
              <a:t>HR Officer</a:t>
            </a:r>
          </a:p>
          <a:p>
            <a:pPr marL="533400" indent="-533400">
              <a:spcBef>
                <a:spcPts val="200"/>
              </a:spcBef>
              <a:buFont typeface="Arial"/>
              <a:buChar char="•"/>
            </a:pPr>
            <a:r>
              <a:rPr lang="en-US" sz="1200" dirty="0" smtClean="0"/>
              <a:t>M&amp;E / accountability officer</a:t>
            </a:r>
          </a:p>
          <a:p>
            <a:pPr marL="533400" indent="-533400">
              <a:spcBef>
                <a:spcPts val="200"/>
              </a:spcBef>
              <a:buFont typeface="Arial"/>
              <a:buChar char="•"/>
            </a:pPr>
            <a:r>
              <a:rPr lang="en-US" sz="1200" dirty="0" smtClean="0"/>
              <a:t>Translators – can be shared with other teams, or you can hire your own </a:t>
            </a:r>
          </a:p>
          <a:p>
            <a:pPr marL="533400" indent="-533400">
              <a:spcBef>
                <a:spcPts val="200"/>
              </a:spcBef>
              <a:buFont typeface="Arial"/>
              <a:buChar char="•"/>
            </a:pPr>
            <a:r>
              <a:rPr lang="en-US" sz="1200" dirty="0" smtClean="0"/>
              <a:t>Admin – cleaners</a:t>
            </a:r>
          </a:p>
          <a:p>
            <a:pPr marL="533400" indent="-533400">
              <a:spcBef>
                <a:spcPts val="200"/>
              </a:spcBef>
              <a:buFont typeface="Arial"/>
              <a:buChar char="•"/>
            </a:pPr>
            <a:r>
              <a:rPr lang="en-US" sz="1200" dirty="0" smtClean="0"/>
              <a:t>Other sectors</a:t>
            </a:r>
          </a:p>
          <a:p>
            <a:pPr marL="0" marR="0" indent="0" algn="l" defTabSz="457200" rtl="0" eaLnBrk="1" fontAlgn="auto" latinLnBrk="0" hangingPunct="1">
              <a:lnSpc>
                <a:spcPct val="100000"/>
              </a:lnSpc>
              <a:spcBef>
                <a:spcPts val="200"/>
              </a:spcBef>
              <a:spcAft>
                <a:spcPts val="0"/>
              </a:spcAft>
              <a:buClrTx/>
              <a:buSzTx/>
              <a:buFont typeface="Arial"/>
              <a:buNone/>
              <a:tabLst/>
              <a:defRPr/>
            </a:pPr>
            <a:endParaRPr lang="en-US" sz="1200" dirty="0" smtClean="0"/>
          </a:p>
          <a:p>
            <a:pPr marL="0" marR="0" indent="0" algn="l" defTabSz="457200" rtl="0" eaLnBrk="1" fontAlgn="auto" latinLnBrk="0" hangingPunct="1">
              <a:lnSpc>
                <a:spcPct val="100000"/>
              </a:lnSpc>
              <a:spcBef>
                <a:spcPts val="200"/>
              </a:spcBef>
              <a:spcAft>
                <a:spcPts val="0"/>
              </a:spcAft>
              <a:buClrTx/>
              <a:buSzTx/>
              <a:buFont typeface="Arial"/>
              <a:buNone/>
              <a:tabLst/>
              <a:defRPr/>
            </a:pPr>
            <a:r>
              <a:rPr lang="en-US" sz="1200" dirty="0" smtClean="0"/>
              <a:t>There are many support roles that are essential: translators,</a:t>
            </a:r>
            <a:r>
              <a:rPr lang="en-US" sz="1200" baseline="0" dirty="0" smtClean="0"/>
              <a:t> </a:t>
            </a:r>
            <a:r>
              <a:rPr lang="en-US" sz="1200" dirty="0" smtClean="0"/>
              <a:t>Administrative staff,</a:t>
            </a:r>
            <a:r>
              <a:rPr lang="en-US" sz="1200" baseline="0" dirty="0" smtClean="0"/>
              <a:t> </a:t>
            </a:r>
            <a:r>
              <a:rPr lang="en-US" sz="1200" dirty="0" smtClean="0"/>
              <a:t>Finance officer .</a:t>
            </a:r>
            <a:r>
              <a:rPr lang="en-US" sz="1200" baseline="0" dirty="0" smtClean="0"/>
              <a:t> Y</a:t>
            </a:r>
            <a:r>
              <a:rPr lang="en-US" sz="1200" dirty="0" smtClean="0"/>
              <a:t>ou may need them specifically to work for CFS</a:t>
            </a:r>
            <a:r>
              <a:rPr lang="en-US" sz="1200" baseline="0" dirty="0" smtClean="0"/>
              <a:t> </a:t>
            </a:r>
            <a:r>
              <a:rPr lang="en-US" sz="1200" baseline="0" dirty="0" err="1" smtClean="0"/>
              <a:t>programme</a:t>
            </a:r>
            <a:r>
              <a:rPr lang="en-US" sz="1200" baseline="0" dirty="0" smtClean="0"/>
              <a:t>, or may work full time for CP/ Education </a:t>
            </a:r>
            <a:r>
              <a:rPr lang="en-US" sz="1200" baseline="0" dirty="0" err="1" smtClean="0"/>
              <a:t>programme</a:t>
            </a:r>
            <a:r>
              <a:rPr lang="en-US" sz="1200" baseline="0" dirty="0" smtClean="0"/>
              <a:t>, or could work for other sectors in the </a:t>
            </a:r>
            <a:r>
              <a:rPr lang="en-US" sz="1200" baseline="0" dirty="0" err="1" smtClean="0"/>
              <a:t>organisation</a:t>
            </a:r>
            <a:r>
              <a:rPr lang="en-US" sz="1200" baseline="0" dirty="0" smtClean="0"/>
              <a:t>. A</a:t>
            </a:r>
            <a:r>
              <a:rPr lang="en-US" sz="1200" dirty="0" smtClean="0"/>
              <a:t>ll these posts depend on the scale of </a:t>
            </a:r>
            <a:r>
              <a:rPr lang="en-US" sz="1200" dirty="0" err="1" smtClean="0"/>
              <a:t>programme</a:t>
            </a:r>
            <a:r>
              <a:rPr lang="en-US" sz="1200" dirty="0" smtClean="0"/>
              <a:t> and thus amount of work you have for them to do, as well as the funding you have available to pay them. E.g. in Myanmar</a:t>
            </a:r>
            <a:r>
              <a:rPr lang="en-US" sz="1200" baseline="0" dirty="0" smtClean="0"/>
              <a:t> team was so large SC had 2 finance team members, 3 M&amp;E staff, and two administrators for the CP </a:t>
            </a:r>
            <a:r>
              <a:rPr lang="en-US" sz="1200" baseline="0" dirty="0" err="1" smtClean="0"/>
              <a:t>programme</a:t>
            </a:r>
            <a:r>
              <a:rPr lang="en-US" sz="1200" baseline="0" dirty="0" smtClean="0"/>
              <a:t>, a large part of which was CFS. A</a:t>
            </a:r>
            <a:r>
              <a:rPr lang="en-US" sz="1200" dirty="0" smtClean="0"/>
              <a:t>dmin &amp; finance can be one combined post.</a:t>
            </a:r>
            <a:r>
              <a:rPr lang="en-US" sz="1200" baseline="0" dirty="0" smtClean="0"/>
              <a:t> Other responses, are smaller, with smaller funding (e.g. Bangladesh </a:t>
            </a:r>
            <a:r>
              <a:rPr lang="en-US" sz="1200" baseline="0" dirty="0" err="1" smtClean="0"/>
              <a:t>Sidr</a:t>
            </a:r>
            <a:r>
              <a:rPr lang="en-US" sz="1200" baseline="0" dirty="0" smtClean="0"/>
              <a:t> 2008, Cote d’Ivoire 2011, the funding smaller so just draw from support from other teams</a:t>
            </a:r>
            <a:endParaRPr lang="en-US" sz="1200" dirty="0" smtClean="0"/>
          </a:p>
          <a:p>
            <a:endParaRPr lang="en-US" baseline="0" dirty="0" smtClean="0"/>
          </a:p>
          <a:p>
            <a:r>
              <a:rPr lang="en-US" dirty="0" smtClean="0"/>
              <a:t>Key message: For these roles you need to be in touch with the other operations and support teams, be</a:t>
            </a:r>
            <a:r>
              <a:rPr lang="en-US" baseline="0" dirty="0" smtClean="0"/>
              <a:t> clear on your support needs, planning and timelines as well as the budget you have available - including them in planning processes, budget for a proportion of their salaries</a:t>
            </a:r>
            <a:endParaRPr lang="en-US"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21</a:t>
            </a:fld>
            <a:endParaRPr lang="en-US"/>
          </a:p>
        </p:txBody>
      </p:sp>
    </p:spTree>
    <p:extLst>
      <p:ext uri="{BB962C8B-B14F-4D97-AF65-F5344CB8AC3E}">
        <p14:creationId xmlns:p14="http://schemas.microsoft.com/office/powerpoint/2010/main" val="1970007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Do you have the resources? Do you have enough funding coming in to support the payment of salary and other associated costs (such as benefits, transport needs, materials, computer, desk, </a:t>
            </a:r>
            <a:r>
              <a:rPr lang="en-US" dirty="0" err="1" smtClean="0"/>
              <a:t>etc</a:t>
            </a:r>
            <a:r>
              <a:rPr lang="en-US" dirty="0" smtClean="0"/>
              <a:t>) for the position? </a:t>
            </a:r>
          </a:p>
          <a:p>
            <a:pPr marL="171450" indent="-171450">
              <a:buFont typeface="Arial"/>
              <a:buChar char="•"/>
            </a:pPr>
            <a:r>
              <a:rPr lang="en-US" dirty="0" smtClean="0"/>
              <a:t>Do you have the authority to recruit? Or do you have to seek </a:t>
            </a:r>
            <a:r>
              <a:rPr lang="en-US" dirty="0" err="1" smtClean="0"/>
              <a:t>authorisation</a:t>
            </a:r>
            <a:r>
              <a:rPr lang="en-US" baseline="0" dirty="0" smtClean="0"/>
              <a:t> and or agreement from others such as HR, admin and finance teams? </a:t>
            </a:r>
            <a:endParaRPr lang="en-US" dirty="0" smtClean="0"/>
          </a:p>
          <a:p>
            <a:pPr marL="171450" indent="-171450">
              <a:buFont typeface="Arial"/>
              <a:buChar char="•"/>
            </a:pPr>
            <a:r>
              <a:rPr lang="en-US" dirty="0" smtClean="0"/>
              <a:t>How will you ensure inter-agency collaboration?</a:t>
            </a:r>
          </a:p>
          <a:p>
            <a:pPr marL="360363" lvl="2" indent="-180975">
              <a:spcBef>
                <a:spcPts val="0"/>
              </a:spcBef>
              <a:buFont typeface="Lucida Grande"/>
              <a:buChar char="-"/>
              <a:defRPr/>
            </a:pPr>
            <a:r>
              <a:rPr lang="en-GB" dirty="0" smtClean="0">
                <a:cs typeface="Calibri"/>
              </a:rPr>
              <a:t>Do not offend other agencies you collaborate with by creating competition for staff – offering higher salaries, or positions with greater responsibility</a:t>
            </a:r>
            <a:r>
              <a:rPr lang="en-GB" baseline="0" dirty="0" smtClean="0">
                <a:cs typeface="Calibri"/>
              </a:rPr>
              <a:t> - </a:t>
            </a:r>
            <a:r>
              <a:rPr lang="en-GB" dirty="0" smtClean="0">
                <a:cs typeface="Calibri"/>
              </a:rPr>
              <a:t>have an idea of other agencies’ needs and plans for mobilising staff too –</a:t>
            </a:r>
            <a:r>
              <a:rPr lang="en-GB" baseline="0" dirty="0" smtClean="0">
                <a:cs typeface="Calibri"/>
              </a:rPr>
              <a:t> confirm with staff that they will serve their full notice periods – whilst respecting confidentiality of the individual candidates </a:t>
            </a:r>
            <a:r>
              <a:rPr lang="en-GB" dirty="0" smtClean="0">
                <a:cs typeface="Calibri"/>
              </a:rPr>
              <a:t>inform other agencies if multiple</a:t>
            </a:r>
            <a:r>
              <a:rPr lang="en-GB" baseline="0" dirty="0" smtClean="0">
                <a:cs typeface="Calibri"/>
              </a:rPr>
              <a:t> staff are applying for roles with your organisation and this may leave their team under-staffed </a:t>
            </a:r>
            <a:endParaRPr lang="en-GB" dirty="0" smtClean="0">
              <a:cs typeface="Calibri"/>
            </a:endParaRPr>
          </a:p>
          <a:p>
            <a:pPr marL="360363" lvl="2" indent="-180975">
              <a:spcBef>
                <a:spcPts val="0"/>
              </a:spcBef>
              <a:buFont typeface="Lucida Grande"/>
              <a:buChar char="-"/>
              <a:defRPr/>
            </a:pPr>
            <a:r>
              <a:rPr lang="en-GB" dirty="0" smtClean="0">
                <a:cs typeface="Calibri"/>
              </a:rPr>
              <a:t>Discuss possibility of jointly paying staff positions, seconding from other organisations or</a:t>
            </a:r>
            <a:r>
              <a:rPr lang="en-GB" baseline="0" dirty="0" smtClean="0">
                <a:cs typeface="Calibri"/>
              </a:rPr>
              <a:t> to other agencies – this can help you meet your needs and support staff development and sustainability, you can also jointly advertise jobs reducing costs</a:t>
            </a:r>
          </a:p>
          <a:p>
            <a:pPr marL="360363" lvl="2" indent="-180975">
              <a:spcBef>
                <a:spcPts val="0"/>
              </a:spcBef>
              <a:buFont typeface="Lucida Grande"/>
              <a:buChar char="-"/>
              <a:defRPr/>
            </a:pPr>
            <a:r>
              <a:rPr lang="en-GB" baseline="0" dirty="0" smtClean="0">
                <a:cs typeface="Calibri"/>
              </a:rPr>
              <a:t>Negotiate with government, local NGO partners and communities with regards to how they can all support to response and work together – explore possibilities of secondments, training staff, etc.</a:t>
            </a:r>
          </a:p>
          <a:p>
            <a:pPr marL="360363" marR="0" lvl="2" indent="-180975" algn="l" defTabSz="457200" rtl="0" eaLnBrk="1" fontAlgn="auto" latinLnBrk="0" hangingPunct="1">
              <a:lnSpc>
                <a:spcPct val="100000"/>
              </a:lnSpc>
              <a:spcBef>
                <a:spcPts val="0"/>
              </a:spcBef>
              <a:spcAft>
                <a:spcPts val="0"/>
              </a:spcAft>
              <a:buClrTx/>
              <a:buSzTx/>
              <a:buFont typeface="Lucida Grande"/>
              <a:buChar char="-"/>
              <a:tabLst/>
              <a:defRPr/>
            </a:pPr>
            <a:r>
              <a:rPr lang="en-GB" b="0" dirty="0" smtClean="0"/>
              <a:t>3 way conversation on notice periods – discuss</a:t>
            </a:r>
            <a:r>
              <a:rPr lang="en-GB" b="0" baseline="0" dirty="0" smtClean="0"/>
              <a:t> with staff member and previous employer when their start date with your organisation will be – do not leave other partner organisations struggling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22</a:t>
            </a:fld>
            <a:endParaRPr lang="en-US"/>
          </a:p>
        </p:txBody>
      </p:sp>
    </p:spTree>
    <p:extLst>
      <p:ext uri="{BB962C8B-B14F-4D97-AF65-F5344CB8AC3E}">
        <p14:creationId xmlns:p14="http://schemas.microsoft.com/office/powerpoint/2010/main" val="3795828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23</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457200" rtl="0" eaLnBrk="1" fontAlgn="auto" latinLnBrk="0" hangingPunct="1">
              <a:lnSpc>
                <a:spcPct val="90000"/>
              </a:lnSpc>
              <a:spcBef>
                <a:spcPts val="0"/>
              </a:spcBef>
              <a:spcAft>
                <a:spcPts val="0"/>
              </a:spcAft>
              <a:buClrTx/>
              <a:buSzTx/>
              <a:buFont typeface="Arial"/>
              <a:buChar char="•"/>
              <a:tabLst/>
              <a:defRPr/>
            </a:pPr>
            <a:r>
              <a:rPr lang="en-GB" sz="2000" noProof="0" dirty="0" smtClean="0"/>
              <a:t>Use radio or TV</a:t>
            </a:r>
            <a:r>
              <a:rPr lang="en-GB" sz="2000" baseline="0" noProof="0" dirty="0" smtClean="0"/>
              <a:t> </a:t>
            </a:r>
            <a:r>
              <a:rPr lang="en-GB" sz="2000" noProof="0" dirty="0" smtClean="0"/>
              <a:t>announcements</a:t>
            </a:r>
            <a:r>
              <a:rPr lang="en-GB" sz="2000" baseline="0" noProof="0" dirty="0" smtClean="0"/>
              <a:t> depending on the technology available in the context </a:t>
            </a:r>
          </a:p>
          <a:p>
            <a:pPr marL="342900" marR="0" lvl="1" indent="-342900" algn="l" defTabSz="457200" rtl="0" eaLnBrk="1" fontAlgn="auto" latinLnBrk="0" hangingPunct="1">
              <a:lnSpc>
                <a:spcPct val="90000"/>
              </a:lnSpc>
              <a:spcBef>
                <a:spcPts val="0"/>
              </a:spcBef>
              <a:spcAft>
                <a:spcPts val="0"/>
              </a:spcAft>
              <a:buClrTx/>
              <a:buSzTx/>
              <a:buFont typeface="Arial"/>
              <a:buChar char="•"/>
              <a:tabLst/>
              <a:defRPr/>
            </a:pPr>
            <a:r>
              <a:rPr lang="en-GB" sz="2000" baseline="0" noProof="0" dirty="0" smtClean="0"/>
              <a:t>Text messages </a:t>
            </a:r>
          </a:p>
          <a:p>
            <a:pPr marL="342900" marR="0" lvl="1" indent="-342900" algn="l" defTabSz="457200" rtl="0" eaLnBrk="1" fontAlgn="auto" latinLnBrk="0" hangingPunct="1">
              <a:lnSpc>
                <a:spcPct val="90000"/>
              </a:lnSpc>
              <a:spcBef>
                <a:spcPts val="0"/>
              </a:spcBef>
              <a:spcAft>
                <a:spcPts val="0"/>
              </a:spcAft>
              <a:buClrTx/>
              <a:buSzTx/>
              <a:buFont typeface="Arial"/>
              <a:buChar char="•"/>
              <a:tabLst/>
              <a:defRPr/>
            </a:pPr>
            <a:r>
              <a:rPr lang="en-GB" sz="2000" baseline="0" noProof="0" dirty="0" smtClean="0"/>
              <a:t>Posters and/ or b</a:t>
            </a:r>
            <a:r>
              <a:rPr lang="en-GB" sz="2000" noProof="0" dirty="0" smtClean="0"/>
              <a:t>illboards and / or signs</a:t>
            </a:r>
          </a:p>
          <a:p>
            <a:pPr marL="342900" lvl="1" indent="-342900">
              <a:lnSpc>
                <a:spcPct val="90000"/>
              </a:lnSpc>
              <a:buFont typeface="Arial"/>
              <a:buChar char="•"/>
              <a:defRPr/>
            </a:pPr>
            <a:r>
              <a:rPr lang="en-GB" sz="2000" noProof="0" dirty="0" smtClean="0"/>
              <a:t>Work with national partner agencies to identify community level volunteers</a:t>
            </a:r>
          </a:p>
          <a:p>
            <a:pPr marL="342900" lvl="1" indent="-342900">
              <a:lnSpc>
                <a:spcPct val="90000"/>
              </a:lnSpc>
              <a:buFont typeface="Arial"/>
              <a:buChar char="•"/>
              <a:defRPr/>
            </a:pPr>
            <a:r>
              <a:rPr lang="en-GB" sz="2000" noProof="0" dirty="0" smtClean="0"/>
              <a:t>Seek advice &amp; authorisation from community leaders</a:t>
            </a:r>
          </a:p>
          <a:p>
            <a:pPr marL="342900" lvl="1" indent="-342900">
              <a:lnSpc>
                <a:spcPct val="90000"/>
              </a:lnSpc>
              <a:buFont typeface="Arial"/>
              <a:buChar char="•"/>
              <a:defRPr/>
            </a:pPr>
            <a:r>
              <a:rPr lang="en-GB" sz="2000" noProof="0" dirty="0" smtClean="0"/>
              <a:t>Send out individuals who can spread messages for you. Many cultures have</a:t>
            </a:r>
            <a:r>
              <a:rPr lang="en-GB" sz="2000" baseline="0" noProof="0" dirty="0" smtClean="0"/>
              <a:t> </a:t>
            </a:r>
            <a:r>
              <a:rPr lang="en-GB" sz="2000" i="1" noProof="0" dirty="0" err="1" smtClean="0"/>
              <a:t>griots</a:t>
            </a:r>
            <a:r>
              <a:rPr lang="en-GB" sz="2000" i="0" noProof="0" dirty="0" smtClean="0"/>
              <a:t>,</a:t>
            </a:r>
            <a:r>
              <a:rPr lang="en-GB" sz="2000" i="0" baseline="0" noProof="0" dirty="0" smtClean="0"/>
              <a:t> town criers, or other traditional means of sending out messages in the community. </a:t>
            </a:r>
            <a:r>
              <a:rPr lang="en-GB" sz="2000" noProof="0" dirty="0" smtClean="0"/>
              <a:t>to call for interested parties to come forward to apply</a:t>
            </a:r>
            <a:r>
              <a:rPr lang="en-GB" sz="2000" baseline="0" noProof="0" dirty="0" smtClean="0"/>
              <a:t> for roles</a:t>
            </a:r>
            <a:endParaRPr lang="en-GB" sz="2000" noProof="0" dirty="0" smtClean="0"/>
          </a:p>
          <a:p>
            <a:pPr marL="342900" lvl="1" indent="-342900">
              <a:lnSpc>
                <a:spcPct val="90000"/>
              </a:lnSpc>
              <a:buFont typeface="Arial"/>
              <a:buChar char="•"/>
              <a:defRPr/>
            </a:pPr>
            <a:endParaRPr lang="en-GB" sz="2000" noProof="0" dirty="0" smtClean="0"/>
          </a:p>
          <a:p>
            <a:pPr marL="342900" lvl="1" indent="-342900">
              <a:lnSpc>
                <a:spcPct val="90000"/>
              </a:lnSpc>
              <a:buFont typeface="Arial"/>
              <a:buChar char="•"/>
              <a:defRPr/>
            </a:pPr>
            <a:endParaRPr lang="en-GB" sz="2000" noProof="0"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24</a:t>
            </a:fld>
            <a:endParaRPr lang="en-US"/>
          </a:p>
        </p:txBody>
      </p:sp>
    </p:spTree>
    <p:extLst>
      <p:ext uri="{BB962C8B-B14F-4D97-AF65-F5344CB8AC3E}">
        <p14:creationId xmlns:p14="http://schemas.microsoft.com/office/powerpoint/2010/main" val="1340456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0" i="0" u="none" strike="noStrike" kern="1200" baseline="0" dirty="0" smtClean="0">
                <a:solidFill>
                  <a:schemeClr val="tx1"/>
                </a:solidFill>
              </a:rPr>
              <a:t>The selection method you choose will depend on the situation, time you have, location, access, post you are recruiting for </a:t>
            </a:r>
            <a:r>
              <a:rPr lang="en-US" b="0" i="0" u="none" strike="noStrike" kern="1200" baseline="0" dirty="0" err="1" smtClean="0">
                <a:solidFill>
                  <a:schemeClr val="tx1"/>
                </a:solidFill>
              </a:rPr>
              <a:t>etc</a:t>
            </a:r>
            <a:endParaRPr lang="en-GB" b="0" noProof="0" dirty="0" smtClean="0"/>
          </a:p>
          <a:p>
            <a:pPr marL="171450" marR="0" lvl="1" indent="-171450" algn="l" defTabSz="457200" rtl="0" eaLnBrk="1" fontAlgn="auto" latinLnBrk="0" hangingPunct="1">
              <a:lnSpc>
                <a:spcPct val="90000"/>
              </a:lnSpc>
              <a:spcBef>
                <a:spcPts val="0"/>
              </a:spcBef>
              <a:spcAft>
                <a:spcPts val="0"/>
              </a:spcAft>
              <a:buClrTx/>
              <a:buSzTx/>
              <a:buFont typeface="Arial"/>
              <a:buChar char="•"/>
              <a:tabLst/>
              <a:defRPr/>
            </a:pPr>
            <a:r>
              <a:rPr lang="en-GB" sz="1200" b="0" dirty="0" smtClean="0"/>
              <a:t>Cover letters, CVs &amp; application forms – you may want to ask people to submit</a:t>
            </a:r>
            <a:r>
              <a:rPr lang="en-GB" sz="1200" b="0" baseline="0" dirty="0" smtClean="0"/>
              <a:t> an application in writing, and based on this you may identify certain candidates you would like to take forward, and others who are not suitable for the post</a:t>
            </a:r>
            <a:endParaRPr lang="en-GB" sz="1200" b="0" dirty="0" smtClean="0"/>
          </a:p>
          <a:p>
            <a:pPr marL="171450" lvl="1" indent="-171450">
              <a:lnSpc>
                <a:spcPct val="90000"/>
              </a:lnSpc>
              <a:buFont typeface="Arial"/>
              <a:buChar char="•"/>
              <a:defRPr/>
            </a:pPr>
            <a:r>
              <a:rPr lang="en-GB" noProof="0" dirty="0" smtClean="0"/>
              <a:t>Identify individuals during activity implementation – if you see some highly active and passionate individuals who report to have worked as teachers, nurses or in another role with children, approach them and ask if they are interested </a:t>
            </a:r>
            <a:endParaRPr lang="en-GB" dirty="0"/>
          </a:p>
          <a:p>
            <a:pPr marL="171450" lvl="1" indent="-171450">
              <a:lnSpc>
                <a:spcPct val="90000"/>
              </a:lnSpc>
              <a:buFont typeface="Arial"/>
              <a:buChar char="•"/>
              <a:defRPr/>
            </a:pPr>
            <a:r>
              <a:rPr lang="en-GB" dirty="0" smtClean="0"/>
              <a:t>Interviews on 1-to-1 or in small groups </a:t>
            </a:r>
          </a:p>
          <a:p>
            <a:pPr marL="171450" lvl="1" indent="-171450">
              <a:lnSpc>
                <a:spcPct val="90000"/>
              </a:lnSpc>
              <a:buFont typeface="Arial"/>
              <a:buChar char="•"/>
              <a:defRPr/>
            </a:pPr>
            <a:r>
              <a:rPr lang="en-GB" dirty="0" smtClean="0"/>
              <a:t>½ - 1 day workshop to identify candidates</a:t>
            </a:r>
          </a:p>
          <a:p>
            <a:pPr marL="171450" lvl="1" indent="-171450">
              <a:lnSpc>
                <a:spcPct val="90000"/>
              </a:lnSpc>
              <a:buFont typeface="Arial"/>
              <a:buChar char="•"/>
              <a:defRPr/>
            </a:pPr>
            <a:r>
              <a:rPr lang="en-GB" dirty="0" smtClean="0"/>
              <a:t>Test – may ask them to do a supervised written test (writing</a:t>
            </a:r>
            <a:r>
              <a:rPr lang="en-GB" baseline="0" dirty="0" smtClean="0"/>
              <a:t> a communication item, report, letter, doing a budget)</a:t>
            </a:r>
            <a:r>
              <a:rPr lang="en-GB" dirty="0" smtClean="0"/>
              <a:t>, role play, presentations, in-tray exercise</a:t>
            </a:r>
          </a:p>
          <a:p>
            <a:pPr marL="171450" marR="0" lvl="1" indent="-171450" algn="l" defTabSz="457200" rtl="0" eaLnBrk="1" fontAlgn="auto" latinLnBrk="0" hangingPunct="1">
              <a:lnSpc>
                <a:spcPct val="90000"/>
              </a:lnSpc>
              <a:spcBef>
                <a:spcPts val="0"/>
              </a:spcBef>
              <a:spcAft>
                <a:spcPts val="0"/>
              </a:spcAft>
              <a:buClrTx/>
              <a:buSzTx/>
              <a:buFont typeface="Arial"/>
              <a:buChar char="•"/>
              <a:tabLst/>
              <a:defRPr/>
            </a:pPr>
            <a:r>
              <a:rPr lang="en-GB" sz="1200" dirty="0" smtClean="0"/>
              <a:t>Any interview &amp; tests need to be designed in line with the functions of the role – identifying how candidates meet job specification</a:t>
            </a:r>
            <a:endParaRPr lang="en-GB" dirty="0" smtClean="0"/>
          </a:p>
          <a:p>
            <a:pPr marL="171450" lvl="1" indent="-171450">
              <a:lnSpc>
                <a:spcPct val="90000"/>
              </a:lnSpc>
              <a:buFont typeface="Arial"/>
              <a:buChar char="•"/>
              <a:defRPr/>
            </a:pPr>
            <a:r>
              <a:rPr lang="en-GB" dirty="0" smtClean="0"/>
              <a:t>Individuals who are referred or recommended by community, leaders, partner agencies or government representatives </a:t>
            </a:r>
          </a:p>
          <a:p>
            <a:pPr marL="171450" lvl="1" indent="-171450">
              <a:lnSpc>
                <a:spcPct val="90000"/>
              </a:lnSpc>
              <a:buFont typeface="Arial"/>
              <a:buChar char="•"/>
              <a:defRPr/>
            </a:pPr>
            <a:endParaRPr lang="en-GB" dirty="0" smtClean="0"/>
          </a:p>
          <a:p>
            <a:pPr marL="0" marR="0" lvl="1" indent="0" algn="l" defTabSz="457200" rtl="0" eaLnBrk="1" fontAlgn="auto" latinLnBrk="0" hangingPunct="1">
              <a:lnSpc>
                <a:spcPct val="90000"/>
              </a:lnSpc>
              <a:spcBef>
                <a:spcPts val="0"/>
              </a:spcBef>
              <a:spcAft>
                <a:spcPts val="0"/>
              </a:spcAft>
              <a:buClrTx/>
              <a:buSzTx/>
              <a:buFont typeface="Arial"/>
              <a:buNone/>
              <a:tabLst/>
              <a:defRPr/>
            </a:pPr>
            <a:r>
              <a:rPr lang="en-GB" b="0" dirty="0" smtClean="0"/>
              <a:t>Key messages: </a:t>
            </a:r>
          </a:p>
          <a:p>
            <a:pPr marL="171450" marR="0" lvl="1" indent="-171450" algn="l" defTabSz="457200" rtl="0" eaLnBrk="1" fontAlgn="auto" latinLnBrk="0" hangingPunct="1">
              <a:lnSpc>
                <a:spcPct val="90000"/>
              </a:lnSpc>
              <a:spcBef>
                <a:spcPts val="0"/>
              </a:spcBef>
              <a:spcAft>
                <a:spcPts val="0"/>
              </a:spcAft>
              <a:buClrTx/>
              <a:buSzTx/>
              <a:buFont typeface="Arial"/>
              <a:buChar char="•"/>
              <a:tabLst/>
              <a:defRPr/>
            </a:pPr>
            <a:r>
              <a:rPr lang="en-GB" b="0" dirty="0" smtClean="0"/>
              <a:t>Make sure the selection method you choose is </a:t>
            </a:r>
            <a:r>
              <a:rPr lang="en-US" sz="1200" b="0" dirty="0" smtClean="0"/>
              <a:t>suitable to the context &amp; the position. You are in a rush because it is an</a:t>
            </a:r>
            <a:r>
              <a:rPr lang="en-US" sz="1200" b="0" baseline="0" dirty="0" smtClean="0"/>
              <a:t> emergency, but you must still adhere to best practice and HR principles </a:t>
            </a:r>
          </a:p>
          <a:p>
            <a:pPr marL="171450" marR="0" lvl="1" indent="-171450" algn="l" defTabSz="457200" rtl="0" eaLnBrk="1" fontAlgn="auto" latinLnBrk="0" hangingPunct="1">
              <a:lnSpc>
                <a:spcPct val="90000"/>
              </a:lnSpc>
              <a:spcBef>
                <a:spcPts val="0"/>
              </a:spcBef>
              <a:spcAft>
                <a:spcPts val="0"/>
              </a:spcAft>
              <a:buClrTx/>
              <a:buSzTx/>
              <a:buFont typeface="Arial"/>
              <a:buChar char="•"/>
              <a:tabLst/>
              <a:defRPr/>
            </a:pPr>
            <a:r>
              <a:rPr lang="en-US" sz="1200" b="0" dirty="0" smtClean="0"/>
              <a:t>Before starting selection</a:t>
            </a:r>
            <a:r>
              <a:rPr lang="en-US" sz="1200" b="0" baseline="0" dirty="0" smtClean="0"/>
              <a:t> process ensure you </a:t>
            </a:r>
            <a:r>
              <a:rPr lang="en-US" sz="1200" b="0" dirty="0" smtClean="0"/>
              <a:t>criteria of suitability are agreed, transparent &amp; relevant to the job</a:t>
            </a:r>
          </a:p>
          <a:p>
            <a:pPr marL="171450" marR="0" lvl="1" indent="-171450" algn="l" defTabSz="457200" rtl="0" eaLnBrk="1" fontAlgn="auto" latinLnBrk="0" hangingPunct="1">
              <a:lnSpc>
                <a:spcPct val="90000"/>
              </a:lnSpc>
              <a:spcBef>
                <a:spcPts val="0"/>
              </a:spcBef>
              <a:spcAft>
                <a:spcPts val="0"/>
              </a:spcAft>
              <a:buClrTx/>
              <a:buSzTx/>
              <a:buFont typeface="Arial"/>
              <a:buChar char="•"/>
              <a:tabLst/>
              <a:defRPr/>
            </a:pPr>
            <a:endParaRPr lang="en-US" sz="1200" b="0" dirty="0" smtClean="0"/>
          </a:p>
          <a:p>
            <a:pPr marL="171450" lvl="1" indent="-171450">
              <a:lnSpc>
                <a:spcPct val="90000"/>
              </a:lnSpc>
              <a:buFont typeface="Arial"/>
              <a:buChar char="•"/>
              <a:defRPr/>
            </a:pPr>
            <a:endParaRPr lang="en-GB" dirty="0" smtClean="0"/>
          </a:p>
        </p:txBody>
      </p:sp>
      <p:sp>
        <p:nvSpPr>
          <p:cNvPr id="4" name="Slide Number Placeholder 3"/>
          <p:cNvSpPr>
            <a:spLocks noGrp="1"/>
          </p:cNvSpPr>
          <p:nvPr>
            <p:ph type="sldNum" sz="quarter" idx="10"/>
          </p:nvPr>
        </p:nvSpPr>
        <p:spPr/>
        <p:txBody>
          <a:bodyPr/>
          <a:lstStyle/>
          <a:p>
            <a:fld id="{82E356C2-AA19-2D4B-A6DD-E5A6BAB9AE60}" type="slidenum">
              <a:rPr lang="en-US" smtClean="0"/>
              <a:pPr/>
              <a:t>25</a:t>
            </a:fld>
            <a:endParaRPr lang="en-US"/>
          </a:p>
        </p:txBody>
      </p:sp>
    </p:spTree>
    <p:extLst>
      <p:ext uri="{BB962C8B-B14F-4D97-AF65-F5344CB8AC3E}">
        <p14:creationId xmlns:p14="http://schemas.microsoft.com/office/powerpoint/2010/main" val="368762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9388" lvl="1" indent="-179388">
              <a:lnSpc>
                <a:spcPct val="90000"/>
              </a:lnSpc>
              <a:spcBef>
                <a:spcPts val="0"/>
              </a:spcBef>
              <a:buClr>
                <a:srgbClr val="CA1925"/>
              </a:buClr>
              <a:buFont typeface="Arial" charset="0"/>
              <a:buChar char="•"/>
              <a:defRPr/>
            </a:pPr>
            <a:r>
              <a:rPr lang="en-GB" baseline="0" noProof="0" dirty="0" smtClean="0">
                <a:latin typeface="Calibri"/>
                <a:cs typeface="Calibri"/>
              </a:rPr>
              <a:t>Test and interview in line with skills and functions of the role – e.g. if written skills not important, do not do a written test but do a team work exercise</a:t>
            </a:r>
          </a:p>
          <a:p>
            <a:pPr marL="179388" lvl="1" indent="-179388">
              <a:lnSpc>
                <a:spcPct val="90000"/>
              </a:lnSpc>
              <a:spcBef>
                <a:spcPts val="0"/>
              </a:spcBef>
              <a:buClr>
                <a:srgbClr val="CA1925"/>
              </a:buClr>
              <a:buFont typeface="Arial" charset="0"/>
              <a:buChar char="•"/>
              <a:defRPr/>
            </a:pPr>
            <a:r>
              <a:rPr lang="en-GB" baseline="0" noProof="0" dirty="0" smtClean="0">
                <a:latin typeface="Calibri"/>
                <a:cs typeface="Calibri"/>
              </a:rPr>
              <a:t>Recommendations and references – sometimes you may not have time for interviews and this is all you have to rely on – but </a:t>
            </a:r>
            <a:r>
              <a:rPr lang="en-GB" b="1" baseline="0" noProof="0" dirty="0" smtClean="0">
                <a:latin typeface="Calibri"/>
                <a:cs typeface="Calibri"/>
              </a:rPr>
              <a:t>do always </a:t>
            </a:r>
            <a:r>
              <a:rPr lang="en-GB" baseline="0" noProof="0" dirty="0" smtClean="0">
                <a:latin typeface="Calibri"/>
                <a:cs typeface="Calibri"/>
              </a:rPr>
              <a:t>carry out CP checks. References are very important for roles in the organisation where staff and volunteers will have contact with children.  (confirm they behaves appropriately with children) </a:t>
            </a:r>
            <a:endParaRPr lang="en-GB" noProof="0" dirty="0" smtClean="0">
              <a:latin typeface="Calibri"/>
              <a:cs typeface="Calibri"/>
            </a:endParaRPr>
          </a:p>
          <a:p>
            <a:pPr marL="179388" marR="0" lvl="1" indent="-179388" algn="l" defTabSz="457200" rtl="0" eaLnBrk="0" fontAlgn="base" latinLnBrk="0" hangingPunct="0">
              <a:lnSpc>
                <a:spcPct val="90000"/>
              </a:lnSpc>
              <a:spcBef>
                <a:spcPts val="0"/>
              </a:spcBef>
              <a:spcAft>
                <a:spcPct val="0"/>
              </a:spcAft>
              <a:buClr>
                <a:srgbClr val="CA1925"/>
              </a:buClr>
              <a:buSzTx/>
              <a:buFont typeface="Arial" charset="0"/>
              <a:buChar char="•"/>
              <a:tabLst/>
              <a:defRPr/>
            </a:pPr>
            <a:r>
              <a:rPr lang="en-GB" noProof="0" dirty="0" smtClean="0">
                <a:latin typeface="Calibri"/>
                <a:cs typeface="Calibri"/>
              </a:rPr>
              <a:t>Harmonised recruitment process – same process throughout the country – same</a:t>
            </a:r>
            <a:r>
              <a:rPr lang="en-GB" baseline="0" noProof="0" dirty="0" smtClean="0">
                <a:latin typeface="Calibri"/>
                <a:cs typeface="Calibri"/>
              </a:rPr>
              <a:t> questions and procedures and criteria</a:t>
            </a:r>
          </a:p>
          <a:p>
            <a:pPr marL="179388" lvl="1" indent="-179388">
              <a:lnSpc>
                <a:spcPct val="90000"/>
              </a:lnSpc>
              <a:spcBef>
                <a:spcPts val="0"/>
              </a:spcBef>
              <a:buClr>
                <a:srgbClr val="CA1925"/>
              </a:buClr>
              <a:buFont typeface="Arial" charset="0"/>
              <a:buChar char="•"/>
              <a:defRPr/>
            </a:pPr>
            <a:r>
              <a:rPr lang="en-GB" noProof="0" dirty="0" smtClean="0">
                <a:latin typeface="Calibri"/>
                <a:cs typeface="Calibri"/>
              </a:rPr>
              <a:t>Recognise need for different skills and competencies that are complementary – select staff to fill a role, but also consider how</a:t>
            </a:r>
            <a:r>
              <a:rPr lang="en-GB" baseline="0" noProof="0" dirty="0" smtClean="0">
                <a:latin typeface="Calibri"/>
                <a:cs typeface="Calibri"/>
              </a:rPr>
              <a:t> there skills will contribute to the skills of others in the team they will be working with</a:t>
            </a:r>
          </a:p>
          <a:p>
            <a:pPr marL="179388" lvl="1" indent="-179388">
              <a:lnSpc>
                <a:spcPct val="90000"/>
              </a:lnSpc>
              <a:spcBef>
                <a:spcPts val="0"/>
              </a:spcBef>
              <a:buClr>
                <a:srgbClr val="CA1925"/>
              </a:buClr>
              <a:buFont typeface="Arial" charset="0"/>
              <a:buChar char="•"/>
              <a:defRPr/>
            </a:pPr>
            <a:r>
              <a:rPr lang="en-GB" baseline="0" noProof="0" dirty="0" smtClean="0">
                <a:latin typeface="Calibri"/>
                <a:cs typeface="Calibri"/>
              </a:rPr>
              <a:t>Seek to build local and national capacity to meet needs rather than recruit international staff, as this is more sustainable in addressing long term concerns in-country </a:t>
            </a:r>
          </a:p>
          <a:p>
            <a:pPr marL="179388" lvl="1" indent="-179388">
              <a:lnSpc>
                <a:spcPct val="90000"/>
              </a:lnSpc>
              <a:spcBef>
                <a:spcPts val="0"/>
              </a:spcBef>
              <a:buClr>
                <a:srgbClr val="CA1925"/>
              </a:buClr>
              <a:buFont typeface="Arial" charset="0"/>
              <a:buChar char="•"/>
              <a:defRPr/>
            </a:pPr>
            <a:r>
              <a:rPr lang="en-US" sz="3100" b="0" dirty="0" smtClean="0"/>
              <a:t>Monitoring and record keeping throughout process</a:t>
            </a:r>
            <a:r>
              <a:rPr lang="en-GB" sz="3100" b="0" baseline="0" dirty="0" smtClean="0"/>
              <a:t> - </a:t>
            </a:r>
            <a:r>
              <a:rPr lang="en-US" sz="3100" b="0" dirty="0" smtClean="0"/>
              <a:t>Clear record of all stages</a:t>
            </a:r>
            <a:r>
              <a:rPr lang="en-US" sz="3100" b="0" baseline="0" dirty="0" smtClean="0"/>
              <a:t>, </a:t>
            </a:r>
            <a:r>
              <a:rPr lang="en-US" sz="3100" b="0" dirty="0" smtClean="0"/>
              <a:t>steps and decisions made. These records need to be </a:t>
            </a:r>
            <a:r>
              <a:rPr lang="en-US" dirty="0" smtClean="0"/>
              <a:t>retained in case any decisions are challenged and / or feedback</a:t>
            </a:r>
            <a:r>
              <a:rPr lang="en-US" baseline="0" dirty="0" smtClean="0"/>
              <a:t> is requested</a:t>
            </a:r>
            <a:r>
              <a:rPr lang="en-US" dirty="0" smtClean="0"/>
              <a:t>. It is also helpful to maintain records and monitor candidate profile via a</a:t>
            </a:r>
            <a:r>
              <a:rPr lang="en-US" baseline="0" dirty="0" smtClean="0"/>
              <a:t> </a:t>
            </a:r>
            <a:r>
              <a:rPr lang="en-US" dirty="0" smtClean="0"/>
              <a:t>confidential equal opportunities questionnaire</a:t>
            </a:r>
          </a:p>
          <a:p>
            <a:pPr marL="0" lvl="1" indent="0">
              <a:lnSpc>
                <a:spcPct val="90000"/>
              </a:lnSpc>
              <a:spcBef>
                <a:spcPts val="0"/>
              </a:spcBef>
              <a:buClr>
                <a:srgbClr val="CA1925"/>
              </a:buClr>
              <a:buFont typeface="Arial" charset="0"/>
              <a:buNone/>
              <a:defRPr/>
            </a:pPr>
            <a:endParaRPr lang="en-GB" sz="7200" b="1" dirty="0" smtClean="0"/>
          </a:p>
          <a:p>
            <a:pPr marL="179388" lvl="1" indent="-179388">
              <a:lnSpc>
                <a:spcPct val="90000"/>
              </a:lnSpc>
              <a:spcBef>
                <a:spcPts val="0"/>
              </a:spcBef>
              <a:buClr>
                <a:srgbClr val="CA1925"/>
              </a:buClr>
              <a:buFont typeface="Arial" charset="0"/>
              <a:buChar char="•"/>
              <a:defRPr/>
            </a:pPr>
            <a:endParaRPr lang="en-GB" dirty="0" smtClean="0">
              <a:latin typeface="Calibri"/>
              <a:cs typeface="Calibri"/>
            </a:endParaRPr>
          </a:p>
          <a:p>
            <a:pPr>
              <a:lnSpc>
                <a:spcPct val="90000"/>
              </a:lnSpc>
              <a:spcBef>
                <a:spcPts val="0"/>
              </a:spcBef>
            </a:pPr>
            <a:endParaRPr lang="en-US" dirty="0">
              <a:latin typeface="Calibri"/>
              <a:cs typeface="Calibri"/>
            </a:endParaRPr>
          </a:p>
        </p:txBody>
      </p:sp>
      <p:sp>
        <p:nvSpPr>
          <p:cNvPr id="4" name="Date Placeholder 3"/>
          <p:cNvSpPr>
            <a:spLocks noGrp="1"/>
          </p:cNvSpPr>
          <p:nvPr>
            <p:ph type="dt" idx="10"/>
          </p:nvPr>
        </p:nvSpPr>
        <p:spPr/>
        <p:txBody>
          <a:bodyPr/>
          <a:lstStyle/>
          <a:p>
            <a:pPr>
              <a:defRPr/>
            </a:pPr>
            <a:fld id="{C9483022-FED7-0C40-B1B9-DCF830D89D8C}"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6DD7C3F-B61D-944A-8001-E74C802593A8}" type="slidenum">
              <a:rPr lang="en-US" smtClean="0"/>
              <a:pPr>
                <a:defRPr/>
              </a:pPr>
              <a:t>26</a:t>
            </a:fld>
            <a:endParaRPr lang="en-US" dirty="0"/>
          </a:p>
        </p:txBody>
      </p:sp>
    </p:spTree>
    <p:extLst>
      <p:ext uri="{BB962C8B-B14F-4D97-AF65-F5344CB8AC3E}">
        <p14:creationId xmlns:p14="http://schemas.microsoft.com/office/powerpoint/2010/main" val="3614302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Tendency of recruiters to look positively on similarities with themselves and negatively on differences (halo and horns effects)</a:t>
            </a:r>
          </a:p>
          <a:p>
            <a:pPr marL="171450" indent="-171450">
              <a:buFont typeface="Arial"/>
              <a:buChar char="•"/>
            </a:pPr>
            <a:r>
              <a:rPr lang="en-US" sz="1200" b="0" i="0" u="none" strike="noStrike" kern="1200" baseline="0" dirty="0" smtClean="0">
                <a:solidFill>
                  <a:schemeClr val="tx1"/>
                </a:solidFill>
                <a:latin typeface="+mn-lt"/>
                <a:ea typeface="+mn-ea"/>
                <a:cs typeface="+mn-cs"/>
              </a:rPr>
              <a:t>The stereotyping effect. Interviewers sometimes assume that particular characteristics are typical of members of a particular group. In the case of sex, race, disability, marital status or ex-offenders, decisions made on this basis are often illegal. However, the effect occurs in the case of all kinds of social groups.</a:t>
            </a:r>
            <a:endParaRPr lang="en-US" dirty="0" smtClean="0"/>
          </a:p>
          <a:p>
            <a:pPr marL="171450" indent="-171450">
              <a:buFont typeface="Arial"/>
              <a:buChar char="•"/>
            </a:pPr>
            <a:r>
              <a:rPr lang="en-US" dirty="0" smtClean="0"/>
              <a:t>The person-job fit approach concentrates on measuring the candidate's attributes in relation to the specific job vacancy. The person-</a:t>
            </a:r>
            <a:r>
              <a:rPr lang="en-US" dirty="0" err="1" smtClean="0"/>
              <a:t>organisation</a:t>
            </a:r>
            <a:r>
              <a:rPr lang="en-US" dirty="0" smtClean="0"/>
              <a:t> fit approach considers how well suited the candidate is to the </a:t>
            </a:r>
            <a:r>
              <a:rPr lang="en-US" dirty="0" err="1" smtClean="0"/>
              <a:t>organisation</a:t>
            </a:r>
            <a:r>
              <a:rPr lang="en-US" dirty="0" smtClean="0"/>
              <a:t>. The traditional approach to recruitment and selection is based on the view that </a:t>
            </a:r>
            <a:r>
              <a:rPr lang="en-US" dirty="0" err="1" smtClean="0"/>
              <a:t>organisations</a:t>
            </a:r>
            <a:r>
              <a:rPr lang="en-US" dirty="0" smtClean="0"/>
              <a:t> should specify the requirements of the job as closely as possible and then look for individuals whose personal attributes fit those requirements. Person-</a:t>
            </a:r>
            <a:r>
              <a:rPr lang="en-US" dirty="0" err="1" smtClean="0"/>
              <a:t>organisation</a:t>
            </a:r>
            <a:r>
              <a:rPr lang="en-US" dirty="0" smtClean="0"/>
              <a:t> fit approach stress that an important consideration in recruitment is how suited the applicant is to the </a:t>
            </a:r>
            <a:r>
              <a:rPr lang="en-US" dirty="0" err="1" smtClean="0"/>
              <a:t>organisation</a:t>
            </a:r>
            <a:r>
              <a:rPr lang="en-US" dirty="0" smtClean="0"/>
              <a:t> – its style, approach, pace of change and informal ways of working. In other words, you need to think beyond whether someone simply has the technical skills to perform in the job and assess their fit with the culture of the </a:t>
            </a:r>
            <a:r>
              <a:rPr lang="en-US" dirty="0" err="1" smtClean="0"/>
              <a:t>organisation</a:t>
            </a:r>
            <a:r>
              <a:rPr lang="en-US"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All advertising requires effective back-up: recruitment administration, shortlisting, filing, and reference processes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Selection process affects how people view the </a:t>
            </a:r>
            <a:r>
              <a:rPr lang="en-US" dirty="0" err="1" smtClean="0"/>
              <a:t>organisation</a:t>
            </a:r>
            <a:r>
              <a:rPr lang="en-US" dirty="0" smtClean="0"/>
              <a:t> – if they are not respected and treated appropriately</a:t>
            </a:r>
            <a:r>
              <a:rPr lang="en-US" baseline="0" dirty="0" smtClean="0"/>
              <a:t> during</a:t>
            </a:r>
            <a:r>
              <a:rPr lang="en-US" dirty="0" smtClean="0"/>
              <a:t> the</a:t>
            </a:r>
            <a:r>
              <a:rPr lang="en-US" baseline="0" dirty="0" smtClean="0"/>
              <a:t> </a:t>
            </a:r>
            <a:r>
              <a:rPr lang="en-US" dirty="0" smtClean="0"/>
              <a:t>recruitment process, they will view the </a:t>
            </a:r>
            <a:r>
              <a:rPr lang="en-US" dirty="0" err="1" smtClean="0"/>
              <a:t>organisation</a:t>
            </a:r>
            <a:r>
              <a:rPr lang="en-US" dirty="0" smtClean="0"/>
              <a:t> negatively, and may tell others about this negative perception  </a:t>
            </a: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27</a:t>
            </a:fld>
            <a:endParaRPr lang="en-US"/>
          </a:p>
        </p:txBody>
      </p:sp>
    </p:spTree>
    <p:extLst>
      <p:ext uri="{BB962C8B-B14F-4D97-AF65-F5344CB8AC3E}">
        <p14:creationId xmlns:p14="http://schemas.microsoft.com/office/powerpoint/2010/main" val="3137743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29</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Make offer to selected candidate pending  due diligence checks</a:t>
            </a:r>
          </a:p>
          <a:p>
            <a:pPr marL="171450" indent="-171450">
              <a:buFont typeface="Arial"/>
              <a:buChar char="•"/>
            </a:pPr>
            <a:r>
              <a:rPr lang="en-US" dirty="0" smtClean="0"/>
              <a:t>Inform unsuccessful candidates </a:t>
            </a:r>
          </a:p>
          <a:p>
            <a:pPr marL="171450" indent="-171450">
              <a:buFont typeface="Arial"/>
              <a:buChar char="•"/>
            </a:pPr>
            <a:r>
              <a:rPr lang="en-US" dirty="0" smtClean="0"/>
              <a:t>Carry out due diligence checks: </a:t>
            </a:r>
          </a:p>
          <a:p>
            <a:pPr marL="444500" lvl="1" indent="-266700">
              <a:buFont typeface="Lucida Grande"/>
              <a:buChar char="-"/>
            </a:pPr>
            <a:r>
              <a:rPr lang="en-US" dirty="0" smtClean="0"/>
              <a:t>Employment references</a:t>
            </a:r>
          </a:p>
          <a:p>
            <a:pPr marL="444500" lvl="1" indent="-266700">
              <a:buFont typeface="Lucida Grande"/>
              <a:buChar char="-"/>
            </a:pPr>
            <a:r>
              <a:rPr lang="en-US" dirty="0" smtClean="0"/>
              <a:t>Pre-employment medical checks</a:t>
            </a:r>
          </a:p>
          <a:p>
            <a:pPr marL="444500" lvl="1" indent="-266700">
              <a:buFont typeface="Lucida Grande"/>
              <a:buChar char="-"/>
            </a:pPr>
            <a:r>
              <a:rPr lang="en-US" dirty="0" smtClean="0"/>
              <a:t>Child protection clearance – where appropriate</a:t>
            </a:r>
          </a:p>
          <a:p>
            <a:pPr marL="444500" lvl="1" indent="-266700">
              <a:buFont typeface="Lucida Grande"/>
              <a:buChar char="-"/>
            </a:pPr>
            <a:r>
              <a:rPr lang="en-US" dirty="0" smtClean="0"/>
              <a:t>Work permit/visa checks and applications </a:t>
            </a:r>
          </a:p>
          <a:p>
            <a:pPr marL="444500" lvl="1" indent="-266700">
              <a:buFont typeface="Lucida Grande"/>
              <a:buChar char="-"/>
            </a:pPr>
            <a:r>
              <a:rPr lang="en-US" dirty="0" smtClean="0"/>
              <a:t>Proof of qualifications necessary for the job (e.g. chartered accountant, driving license, engineering qualification)</a:t>
            </a: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30</a:t>
            </a:fld>
            <a:endParaRPr lang="en-US"/>
          </a:p>
        </p:txBody>
      </p:sp>
    </p:spTree>
    <p:extLst>
      <p:ext uri="{BB962C8B-B14F-4D97-AF65-F5344CB8AC3E}">
        <p14:creationId xmlns:p14="http://schemas.microsoft.com/office/powerpoint/2010/main" val="185028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3</a:t>
            </a:fld>
            <a:endParaRPr lang="en-US"/>
          </a:p>
        </p:txBody>
      </p:sp>
    </p:spTree>
    <p:extLst>
      <p:ext uri="{BB962C8B-B14F-4D97-AF65-F5344CB8AC3E}">
        <p14:creationId xmlns:p14="http://schemas.microsoft.com/office/powerpoint/2010/main" val="2540447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GB" sz="1200" b="0" dirty="0" smtClean="0"/>
              <a:t>Contracts</a:t>
            </a:r>
          </a:p>
          <a:p>
            <a:pPr marL="171450" lvl="1" indent="-171450">
              <a:lnSpc>
                <a:spcPct val="90000"/>
              </a:lnSpc>
              <a:spcBef>
                <a:spcPts val="600"/>
              </a:spcBef>
              <a:buFont typeface="Arial"/>
              <a:buChar char="•"/>
              <a:defRPr/>
            </a:pPr>
            <a:r>
              <a:rPr lang="en-GB" sz="1200" b="0" dirty="0" smtClean="0"/>
              <a:t>Terms and conditions</a:t>
            </a:r>
          </a:p>
          <a:p>
            <a:pPr marL="171450" lvl="1" indent="-171450">
              <a:lnSpc>
                <a:spcPct val="90000"/>
              </a:lnSpc>
              <a:spcBef>
                <a:spcPts val="600"/>
              </a:spcBef>
              <a:buFont typeface="Arial"/>
              <a:buChar char="•"/>
              <a:defRPr/>
            </a:pPr>
            <a:r>
              <a:rPr lang="en-GB" sz="1200" b="0" dirty="0" smtClean="0"/>
              <a:t>Child Protection Clause </a:t>
            </a:r>
          </a:p>
          <a:p>
            <a:pPr marL="171450" lvl="1" indent="-171450">
              <a:lnSpc>
                <a:spcPct val="90000"/>
              </a:lnSpc>
              <a:spcBef>
                <a:spcPts val="600"/>
              </a:spcBef>
              <a:buFont typeface="Arial"/>
              <a:buChar char="•"/>
              <a:defRPr/>
            </a:pPr>
            <a:r>
              <a:rPr lang="en-GB" sz="1200" b="0" dirty="0" smtClean="0"/>
              <a:t>Attach job description </a:t>
            </a: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31</a:t>
            </a:fld>
            <a:endParaRPr lang="en-US"/>
          </a:p>
        </p:txBody>
      </p:sp>
    </p:spTree>
    <p:extLst>
      <p:ext uri="{BB962C8B-B14F-4D97-AF65-F5344CB8AC3E}">
        <p14:creationId xmlns:p14="http://schemas.microsoft.com/office/powerpoint/2010/main" val="4035297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32</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latinLnBrk="0">
              <a:lnSpc>
                <a:spcPct val="90000"/>
              </a:lnSpc>
              <a:buClrTx/>
              <a:buSzTx/>
              <a:buFont typeface="Arial"/>
              <a:buNone/>
              <a:tabLst/>
              <a:defRPr/>
            </a:pPr>
            <a:r>
              <a:rPr lang="en-US" dirty="0" smtClean="0">
                <a:latin typeface="+mn-lt"/>
                <a:ea typeface="ヒラギノ角ゴ Pro W3" charset="-128"/>
                <a:cs typeface="Calibri"/>
              </a:rPr>
              <a:t>Staffing needs additional supports, you need also to plan the following supports when increasing your staff team and ensure they are in place before the staff start working: </a:t>
            </a:r>
          </a:p>
          <a:p>
            <a:pPr marL="171450" lvl="2" indent="-171450">
              <a:lnSpc>
                <a:spcPct val="90000"/>
              </a:lnSpc>
              <a:buFont typeface="Arial"/>
              <a:buChar char="•"/>
              <a:defRPr/>
            </a:pPr>
            <a:r>
              <a:rPr lang="en-GB" dirty="0" smtClean="0">
                <a:latin typeface="+mn-lt"/>
                <a:ea typeface="ヒラギノ角ゴ Pro W3" charset="-128"/>
                <a:cs typeface="Calibri"/>
              </a:rPr>
              <a:t>Logistics: space, vehicles, desks </a:t>
            </a:r>
          </a:p>
          <a:p>
            <a:pPr marL="171450" lvl="2" indent="-171450">
              <a:lnSpc>
                <a:spcPct val="90000"/>
              </a:lnSpc>
              <a:buFont typeface="Arial"/>
              <a:buChar char="•"/>
              <a:defRPr/>
            </a:pPr>
            <a:r>
              <a:rPr lang="en-GB" dirty="0" smtClean="0">
                <a:latin typeface="+mn-lt"/>
                <a:ea typeface="ヒラギノ角ゴ Pro W3" charset="-128"/>
                <a:cs typeface="Calibri"/>
              </a:rPr>
              <a:t>Finances: salaries and payments</a:t>
            </a:r>
          </a:p>
          <a:p>
            <a:pPr marL="171450" lvl="2" indent="-171450">
              <a:lnSpc>
                <a:spcPct val="90000"/>
              </a:lnSpc>
              <a:buFont typeface="Arial"/>
              <a:buChar char="•"/>
              <a:defRPr/>
            </a:pPr>
            <a:r>
              <a:rPr lang="en-GB" dirty="0" smtClean="0">
                <a:latin typeface="+mn-lt"/>
                <a:ea typeface="ヒラギノ角ゴ Pro W3" charset="-128"/>
                <a:cs typeface="Calibri"/>
              </a:rPr>
              <a:t>HR: Contracts, copies of policies, inductions </a:t>
            </a:r>
          </a:p>
          <a:p>
            <a:pPr marL="171450" lvl="2" indent="-171450">
              <a:lnSpc>
                <a:spcPct val="90000"/>
              </a:lnSpc>
              <a:buFont typeface="Arial"/>
              <a:buChar char="•"/>
              <a:defRPr/>
            </a:pPr>
            <a:r>
              <a:rPr lang="en-GB" dirty="0" smtClean="0">
                <a:latin typeface="+mn-lt"/>
                <a:ea typeface="ヒラギノ角ゴ Pro W3" charset="-128"/>
                <a:cs typeface="Calibri"/>
              </a:rPr>
              <a:t>Other sector:</a:t>
            </a:r>
            <a:r>
              <a:rPr lang="en-GB" baseline="0" dirty="0" smtClean="0">
                <a:latin typeface="+mn-lt"/>
                <a:ea typeface="ヒラギノ角ゴ Pro W3" charset="-128"/>
                <a:cs typeface="Calibri"/>
              </a:rPr>
              <a:t> especially collaboration with Education, Health, WASH, etc. What time will you need from them? How will you work with them? Will you share some posts (such as community mobilisers, behavioural change communicators, facilitators) with these other teams</a:t>
            </a:r>
            <a:endParaRPr lang="en-GB" dirty="0" smtClean="0">
              <a:latin typeface="+mn-lt"/>
              <a:ea typeface="ヒラギノ角ゴ Pro W3" charset="-128"/>
              <a:cs typeface="Calibri"/>
            </a:endParaRPr>
          </a:p>
          <a:p>
            <a:pPr marL="171450" lvl="2" indent="-171450">
              <a:lnSpc>
                <a:spcPct val="90000"/>
              </a:lnSpc>
              <a:buFont typeface="Arial"/>
              <a:buChar char="•"/>
              <a:defRPr/>
            </a:pPr>
            <a:r>
              <a:rPr lang="en-GB" dirty="0" smtClean="0">
                <a:latin typeface="+mn-lt"/>
                <a:ea typeface="ヒラギノ角ゴ Pro W3" charset="-128"/>
                <a:cs typeface="Calibri"/>
              </a:rPr>
              <a:t>Time line – you need to provide information on when you plan to recruit, how many, where, </a:t>
            </a:r>
            <a:r>
              <a:rPr lang="en-GB" dirty="0" err="1" smtClean="0">
                <a:latin typeface="+mn-lt"/>
                <a:ea typeface="ヒラギノ角ゴ Pro W3" charset="-128"/>
                <a:cs typeface="Calibri"/>
              </a:rPr>
              <a:t>etc</a:t>
            </a:r>
            <a:r>
              <a:rPr lang="en-GB" dirty="0" smtClean="0">
                <a:latin typeface="+mn-lt"/>
                <a:ea typeface="ヒラギノ角ゴ Pro W3" charset="-128"/>
                <a:cs typeface="Calibri"/>
              </a:rPr>
              <a:t> </a:t>
            </a:r>
          </a:p>
          <a:p>
            <a:endParaRPr lang="en-US" dirty="0" smtClean="0"/>
          </a:p>
          <a:p>
            <a:r>
              <a:rPr lang="en-US" dirty="0" smtClean="0"/>
              <a:t>You need to make sure this is all in place before you hire</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33</a:t>
            </a:fld>
            <a:endParaRPr lang="en-US"/>
          </a:p>
        </p:txBody>
      </p:sp>
    </p:spTree>
    <p:extLst>
      <p:ext uri="{BB962C8B-B14F-4D97-AF65-F5344CB8AC3E}">
        <p14:creationId xmlns:p14="http://schemas.microsoft.com/office/powerpoint/2010/main" val="4119099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Contract signed </a:t>
            </a:r>
            <a:endParaRPr lang="en-US" dirty="0" smtClean="0"/>
          </a:p>
          <a:p>
            <a:pPr marL="171450" indent="-171450">
              <a:buFont typeface="Arial"/>
              <a:buChar char="•"/>
            </a:pPr>
            <a:r>
              <a:rPr lang="en-US" dirty="0" smtClean="0"/>
              <a:t>Contract needs to be signed by </a:t>
            </a:r>
            <a:r>
              <a:rPr lang="en-US" dirty="0"/>
              <a:t>both the staff member and a representative from the </a:t>
            </a:r>
            <a:r>
              <a:rPr lang="en-US" dirty="0" err="1"/>
              <a:t>organisation</a:t>
            </a:r>
            <a:r>
              <a:rPr lang="en-US" dirty="0"/>
              <a:t>. </a:t>
            </a:r>
            <a:endParaRPr lang="en-US" dirty="0" smtClean="0"/>
          </a:p>
          <a:p>
            <a:pPr marL="171450" indent="-171450">
              <a:buFont typeface="Arial"/>
              <a:buChar char="•"/>
            </a:pPr>
            <a:r>
              <a:rPr lang="en-US" dirty="0" smtClean="0"/>
              <a:t>A </a:t>
            </a:r>
            <a:r>
              <a:rPr lang="en-US" dirty="0"/>
              <a:t>copy should be kept by the </a:t>
            </a:r>
            <a:r>
              <a:rPr lang="en-US" dirty="0" err="1"/>
              <a:t>organisation</a:t>
            </a:r>
            <a:r>
              <a:rPr lang="en-US" dirty="0"/>
              <a:t> and a copy given to staff </a:t>
            </a:r>
            <a:r>
              <a:rPr lang="en-US" dirty="0" smtClean="0"/>
              <a:t>member. In</a:t>
            </a:r>
            <a:r>
              <a:rPr lang="en-US" baseline="0" dirty="0" smtClean="0"/>
              <a:t> some cases this is not feasible before the start date, in these cases it should happen on the first day of work at the latest </a:t>
            </a:r>
            <a:endParaRPr lang="en-US" dirty="0"/>
          </a:p>
          <a:p>
            <a:pPr marL="0" marR="0" indent="0" fontAlgn="auto">
              <a:lnSpc>
                <a:spcPct val="100000"/>
              </a:lnSpc>
              <a:spcBef>
                <a:spcPts val="0"/>
              </a:spcBef>
              <a:spcAft>
                <a:spcPts val="0"/>
              </a:spcAft>
              <a:buClrTx/>
              <a:buSzTx/>
              <a:buFont typeface="Arial"/>
              <a:buNone/>
              <a:tabLst/>
              <a:defRPr/>
            </a:pPr>
            <a:r>
              <a:rPr lang="en-US" dirty="0"/>
              <a:t>Induction (further detail in the training session) </a:t>
            </a:r>
            <a:endParaRPr lang="en-US" dirty="0" smtClean="0"/>
          </a:p>
          <a:p>
            <a:pPr marL="171450" marR="0" indent="-171450" fontAlgn="auto">
              <a:lnSpc>
                <a:spcPct val="100000"/>
              </a:lnSpc>
              <a:spcBef>
                <a:spcPts val="0"/>
              </a:spcBef>
              <a:spcAft>
                <a:spcPts val="0"/>
              </a:spcAft>
              <a:buClrTx/>
              <a:buSzTx/>
              <a:buFont typeface="Arial"/>
              <a:buChar char="•"/>
              <a:tabLst/>
              <a:defRPr/>
            </a:pPr>
            <a:r>
              <a:rPr lang="en-US" dirty="0" smtClean="0"/>
              <a:t>This includes</a:t>
            </a:r>
            <a:r>
              <a:rPr lang="en-US" baseline="0" dirty="0" smtClean="0"/>
              <a:t> a</a:t>
            </a:r>
            <a:r>
              <a:rPr lang="en-US" dirty="0" smtClean="0"/>
              <a:t> briefing on the </a:t>
            </a:r>
            <a:r>
              <a:rPr lang="en-US" dirty="0" err="1" smtClean="0"/>
              <a:t>organisation</a:t>
            </a:r>
            <a:r>
              <a:rPr lang="en-US" dirty="0" smtClean="0"/>
              <a:t>,</a:t>
            </a:r>
            <a:r>
              <a:rPr lang="en-US" baseline="0" dirty="0" smtClean="0"/>
              <a:t> and the</a:t>
            </a:r>
            <a:r>
              <a:rPr lang="en-US" dirty="0" smtClean="0"/>
              <a:t> </a:t>
            </a:r>
            <a:r>
              <a:rPr lang="en-US" dirty="0" err="1" smtClean="0"/>
              <a:t>programme</a:t>
            </a:r>
            <a:r>
              <a:rPr lang="en-US" dirty="0" smtClean="0"/>
              <a:t> (plans and objectives), explaining what the </a:t>
            </a:r>
            <a:r>
              <a:rPr lang="en-US" dirty="0" err="1"/>
              <a:t>organisation</a:t>
            </a:r>
            <a:r>
              <a:rPr lang="en-US" dirty="0"/>
              <a:t> </a:t>
            </a:r>
            <a:r>
              <a:rPr lang="en-US" dirty="0" smtClean="0"/>
              <a:t>and</a:t>
            </a:r>
            <a:r>
              <a:rPr lang="en-US" baseline="0" dirty="0" smtClean="0"/>
              <a:t>/or </a:t>
            </a:r>
            <a:r>
              <a:rPr lang="en-US" dirty="0" smtClean="0"/>
              <a:t>the team are </a:t>
            </a:r>
            <a:r>
              <a:rPr lang="en-US" dirty="0"/>
              <a:t>trying to </a:t>
            </a:r>
            <a:r>
              <a:rPr lang="en-US" dirty="0" smtClean="0"/>
              <a:t>achieve</a:t>
            </a:r>
            <a:endParaRPr lang="en-GB"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What </a:t>
            </a:r>
            <a:r>
              <a:rPr lang="en-US" dirty="0"/>
              <a:t>is expected of </a:t>
            </a:r>
            <a:r>
              <a:rPr lang="en-US" dirty="0" smtClean="0"/>
              <a:t>the selected staff member</a:t>
            </a:r>
            <a:r>
              <a:rPr lang="en-US" baseline="0" dirty="0" smtClean="0"/>
              <a:t>, their role, </a:t>
            </a:r>
            <a:r>
              <a:rPr lang="en-US" dirty="0" smtClean="0"/>
              <a:t>what </a:t>
            </a:r>
            <a:r>
              <a:rPr lang="en-US" dirty="0"/>
              <a:t>can they expect from </a:t>
            </a:r>
            <a:r>
              <a:rPr lang="en-US" dirty="0" smtClean="0"/>
              <a:t>others, etc. Covers activities they will be expected</a:t>
            </a:r>
            <a:r>
              <a:rPr lang="en-US" baseline="0" dirty="0" smtClean="0"/>
              <a:t> to carry out,</a:t>
            </a:r>
            <a:r>
              <a:rPr lang="en-GB" baseline="0" dirty="0" smtClean="0"/>
              <a:t> the </a:t>
            </a:r>
            <a:r>
              <a:rPr lang="en-GB" dirty="0" smtClean="0"/>
              <a:t>tools they will use, activities to be done, schedules </a:t>
            </a:r>
          </a:p>
          <a:p>
            <a:pPr marL="171450" lvl="1" indent="-171450">
              <a:lnSpc>
                <a:spcPct val="90000"/>
              </a:lnSpc>
              <a:spcBef>
                <a:spcPts val="600"/>
              </a:spcBef>
              <a:buFont typeface="Arial"/>
              <a:buChar char="•"/>
              <a:defRPr/>
            </a:pPr>
            <a:r>
              <a:rPr lang="en-GB" dirty="0" smtClean="0"/>
              <a:t>Introductions to key contacts within the team, organisation and externally </a:t>
            </a:r>
          </a:p>
          <a:p>
            <a:pPr marL="0" indent="0">
              <a:buFont typeface="Arial"/>
              <a:buNone/>
            </a:pPr>
            <a:r>
              <a:rPr lang="en-US" dirty="0" smtClean="0"/>
              <a:t>Briefing on </a:t>
            </a:r>
            <a:r>
              <a:rPr lang="en-US" dirty="0" err="1" smtClean="0"/>
              <a:t>Organisational</a:t>
            </a:r>
            <a:r>
              <a:rPr lang="en-US" dirty="0" smtClean="0"/>
              <a:t> Policies and Procedures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Codes of Conduct, guidance on behaviour, child safeguarding policies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Procedures</a:t>
            </a:r>
            <a:r>
              <a:rPr lang="en-GB" baseline="0" dirty="0" smtClean="0"/>
              <a:t> such as </a:t>
            </a:r>
            <a:r>
              <a:rPr lang="en-GB" dirty="0" smtClean="0"/>
              <a:t>how to order equipment, get salary, book leave, organise vehicles, </a:t>
            </a:r>
            <a:r>
              <a:rPr lang="en-GB" dirty="0" err="1" smtClean="0"/>
              <a:t>etc</a:t>
            </a:r>
            <a:endParaRPr lang="en-GB" dirty="0" smtClean="0"/>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34</a:t>
            </a:fld>
            <a:endParaRPr lang="en-US"/>
          </a:p>
        </p:txBody>
      </p:sp>
    </p:spTree>
    <p:extLst>
      <p:ext uri="{BB962C8B-B14F-4D97-AF65-F5344CB8AC3E}">
        <p14:creationId xmlns:p14="http://schemas.microsoft.com/office/powerpoint/2010/main" val="3923411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Going back to our Rugby team?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can you see about these different players? Do they all look the same? - </a:t>
            </a:r>
            <a:r>
              <a:rPr lang="en-US" kern="1200" dirty="0" smtClean="0">
                <a:solidFill>
                  <a:schemeClr val="tx1"/>
                </a:solidFill>
                <a:effectLst/>
              </a:rPr>
              <a:t>Discuss the team positions and the different roles / qualities required</a:t>
            </a:r>
            <a:endParaRPr lang="en-US" baseline="0" dirty="0" smtClean="0"/>
          </a:p>
          <a:p>
            <a:pPr marL="171450" indent="-171450">
              <a:buFont typeface="Arial"/>
              <a:buChar char="•"/>
            </a:pPr>
            <a:r>
              <a:rPr lang="en-US" baseline="0" dirty="0" smtClean="0"/>
              <a:t>No,</a:t>
            </a:r>
            <a:r>
              <a:rPr lang="en-US" dirty="0" smtClean="0"/>
              <a:t> they are not all the same, e</a:t>
            </a:r>
            <a:r>
              <a:rPr lang="en-US" baseline="0" dirty="0" smtClean="0"/>
              <a:t>ach one is individual, different heights, weights, with different skills and abilities. This range of difference is needed to make the team work. </a:t>
            </a:r>
            <a:endParaRPr lang="en-GB" kern="1200" dirty="0" smtClean="0">
              <a:solidFill>
                <a:schemeClr val="tx1"/>
              </a:solidFill>
              <a:effectLst/>
            </a:endParaRPr>
          </a:p>
          <a:p>
            <a:r>
              <a:rPr lang="en-US" kern="1200" dirty="0" smtClean="0">
                <a:solidFill>
                  <a:schemeClr val="tx1"/>
                </a:solidFill>
                <a:effectLst/>
              </a:rPr>
              <a:t>Its much the same in whatever field we are working. </a:t>
            </a:r>
            <a:endParaRPr lang="en-GB" kern="1200" dirty="0" smtClean="0">
              <a:solidFill>
                <a:schemeClr val="tx1"/>
              </a:solidFill>
              <a:effectLst/>
            </a:endParaRPr>
          </a:p>
          <a:p>
            <a:pPr marL="171450" lvl="0" indent="-171450">
              <a:buFont typeface="Arial"/>
              <a:buChar char="•"/>
            </a:pPr>
            <a:r>
              <a:rPr lang="en-US" kern="1200" dirty="0" smtClean="0">
                <a:solidFill>
                  <a:schemeClr val="tx1"/>
                </a:solidFill>
                <a:effectLst/>
              </a:rPr>
              <a:t>decide we need a team  </a:t>
            </a:r>
            <a:endParaRPr lang="en-GB" kern="1200" dirty="0" smtClean="0">
              <a:solidFill>
                <a:schemeClr val="tx1"/>
              </a:solidFill>
              <a:effectLst/>
            </a:endParaRPr>
          </a:p>
          <a:p>
            <a:pPr marL="171450" lvl="0" indent="-171450">
              <a:buFont typeface="Arial"/>
              <a:buChar char="•"/>
            </a:pPr>
            <a:r>
              <a:rPr lang="en-US" kern="1200" dirty="0" smtClean="0">
                <a:solidFill>
                  <a:schemeClr val="tx1"/>
                </a:solidFill>
                <a:effectLst/>
              </a:rPr>
              <a:t>carefully consider what we want the team to achieve</a:t>
            </a:r>
            <a:endParaRPr lang="en-GB" kern="1200" dirty="0" smtClean="0">
              <a:solidFill>
                <a:schemeClr val="tx1"/>
              </a:solidFill>
              <a:effectLst/>
            </a:endParaRPr>
          </a:p>
          <a:p>
            <a:pPr marL="171450" lvl="0" indent="-171450">
              <a:buFont typeface="Arial"/>
              <a:buChar char="•"/>
            </a:pPr>
            <a:r>
              <a:rPr lang="en-US" kern="1200" dirty="0" smtClean="0">
                <a:solidFill>
                  <a:schemeClr val="tx1"/>
                </a:solidFill>
                <a:effectLst/>
              </a:rPr>
              <a:t>plan the structure of the team</a:t>
            </a:r>
            <a:endParaRPr lang="en-GB" kern="1200" dirty="0" smtClean="0">
              <a:solidFill>
                <a:schemeClr val="tx1"/>
              </a:solidFill>
              <a:effectLst/>
            </a:endParaRPr>
          </a:p>
          <a:p>
            <a:pPr marL="171450" lvl="0" indent="-171450">
              <a:buFont typeface="Arial"/>
              <a:buChar char="•"/>
            </a:pPr>
            <a:r>
              <a:rPr lang="en-US" kern="1200" dirty="0" smtClean="0">
                <a:solidFill>
                  <a:schemeClr val="tx1"/>
                </a:solidFill>
                <a:effectLst/>
              </a:rPr>
              <a:t>advertise posts</a:t>
            </a:r>
            <a:endParaRPr lang="en-GB" kern="1200" dirty="0" smtClean="0">
              <a:solidFill>
                <a:schemeClr val="tx1"/>
              </a:solidFill>
              <a:effectLst/>
            </a:endParaRPr>
          </a:p>
          <a:p>
            <a:pPr marL="171450" lvl="0" indent="-171450">
              <a:buFont typeface="Arial"/>
              <a:buChar char="•"/>
            </a:pPr>
            <a:r>
              <a:rPr lang="en-US" kern="1200" dirty="0" smtClean="0">
                <a:solidFill>
                  <a:schemeClr val="tx1"/>
                </a:solidFill>
                <a:effectLst/>
              </a:rPr>
              <a:t>applicants apply - at this stage applicants are self selecting – applying shows motivation AND formal qualifications and experience</a:t>
            </a:r>
            <a:endParaRPr lang="en-GB" kern="1200" dirty="0" smtClean="0">
              <a:solidFill>
                <a:schemeClr val="tx1"/>
              </a:solidFill>
              <a:effectLst/>
            </a:endParaRPr>
          </a:p>
          <a:p>
            <a:pPr marL="171450" lvl="0" indent="-171450">
              <a:buFont typeface="Arial"/>
              <a:buChar char="•"/>
            </a:pPr>
            <a:r>
              <a:rPr lang="en-GB" kern="1200" dirty="0" smtClean="0">
                <a:solidFill>
                  <a:schemeClr val="tx1"/>
                </a:solidFill>
                <a:effectLst/>
              </a:rPr>
              <a:t>We</a:t>
            </a:r>
            <a:r>
              <a:rPr lang="en-GB" kern="1200" baseline="0" dirty="0" smtClean="0">
                <a:solidFill>
                  <a:schemeClr val="tx1"/>
                </a:solidFill>
                <a:effectLst/>
              </a:rPr>
              <a:t> </a:t>
            </a:r>
            <a:r>
              <a:rPr lang="en-US" kern="1200" dirty="0" smtClean="0">
                <a:solidFill>
                  <a:schemeClr val="tx1"/>
                </a:solidFill>
                <a:effectLst/>
              </a:rPr>
              <a:t>short list for interview – an opportunity to</a:t>
            </a:r>
            <a:r>
              <a:rPr lang="en-US" kern="1200" baseline="0" dirty="0" smtClean="0">
                <a:solidFill>
                  <a:schemeClr val="tx1"/>
                </a:solidFill>
                <a:effectLst/>
              </a:rPr>
              <a:t> </a:t>
            </a:r>
            <a:r>
              <a:rPr lang="en-US" kern="1200" dirty="0" smtClean="0">
                <a:solidFill>
                  <a:schemeClr val="tx1"/>
                </a:solidFill>
                <a:effectLst/>
              </a:rPr>
              <a:t>see some personal qualities </a:t>
            </a:r>
            <a:endParaRPr lang="en-US" baseline="0" dirty="0" smtClean="0"/>
          </a:p>
          <a:p>
            <a:r>
              <a:rPr lang="en-US" dirty="0"/>
              <a:t>W</a:t>
            </a:r>
            <a:r>
              <a:rPr lang="en-US" kern="1200" dirty="0" smtClean="0">
                <a:solidFill>
                  <a:schemeClr val="tx1"/>
                </a:solidFill>
                <a:effectLst/>
              </a:rPr>
              <a:t>hen we appoint we often still know very little about the level of required skills each individual</a:t>
            </a:r>
            <a:r>
              <a:rPr lang="en-US" kern="1200" baseline="0" dirty="0" smtClean="0">
                <a:solidFill>
                  <a:schemeClr val="tx1"/>
                </a:solidFill>
                <a:effectLst/>
              </a:rPr>
              <a:t> has </a:t>
            </a:r>
            <a:endParaRPr lang="en-GB" kern="1200" dirty="0" smtClean="0">
              <a:solidFill>
                <a:schemeClr val="tx1"/>
              </a:solidFill>
              <a:effectLst/>
            </a:endParaRPr>
          </a:p>
          <a:p>
            <a:r>
              <a:rPr lang="en-US" dirty="0"/>
              <a:t>W</a:t>
            </a:r>
            <a:r>
              <a:rPr lang="en-US" kern="1200" dirty="0" smtClean="0">
                <a:solidFill>
                  <a:schemeClr val="tx1"/>
                </a:solidFill>
                <a:effectLst/>
              </a:rPr>
              <a:t>e simply have to let people have a go – almost certainly people will require some support training of some kind </a:t>
            </a:r>
            <a:endParaRPr lang="en-GB" kern="1200" dirty="0" smtClean="0">
              <a:solidFill>
                <a:schemeClr val="tx1"/>
              </a:solidFill>
              <a:effectLst/>
            </a:endParaRPr>
          </a:p>
        </p:txBody>
      </p:sp>
      <p:sp>
        <p:nvSpPr>
          <p:cNvPr id="4" name="Date Placeholder 3"/>
          <p:cNvSpPr>
            <a:spLocks noGrp="1"/>
          </p:cNvSpPr>
          <p:nvPr>
            <p:ph type="dt" idx="10"/>
          </p:nvPr>
        </p:nvSpPr>
        <p:spPr/>
        <p:txBody>
          <a:bodyPr/>
          <a:lstStyle/>
          <a:p>
            <a:pPr>
              <a:defRPr/>
            </a:pPr>
            <a:fld id="{C9483022-FED7-0C40-B1B9-DCF830D89D8C}"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6DD7C3F-B61D-944A-8001-E74C802593A8}" type="slidenum">
              <a:rPr lang="en-US" smtClean="0"/>
              <a:pPr>
                <a:defRPr/>
              </a:pPr>
              <a:t>36</a:t>
            </a:fld>
            <a:endParaRPr lang="en-US" dirty="0"/>
          </a:p>
        </p:txBody>
      </p:sp>
    </p:spTree>
    <p:extLst>
      <p:ext uri="{BB962C8B-B14F-4D97-AF65-F5344CB8AC3E}">
        <p14:creationId xmlns:p14="http://schemas.microsoft.com/office/powerpoint/2010/main" val="2232501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37</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39</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40</a:t>
            </a:fld>
            <a:endParaRPr lang="en-US"/>
          </a:p>
        </p:txBody>
      </p:sp>
    </p:spTree>
    <p:extLst>
      <p:ext uri="{BB962C8B-B14F-4D97-AF65-F5344CB8AC3E}">
        <p14:creationId xmlns:p14="http://schemas.microsoft.com/office/powerpoint/2010/main" val="2781503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41</a:t>
            </a:fld>
            <a:endParaRPr lang="en-US"/>
          </a:p>
        </p:txBody>
      </p:sp>
    </p:spTree>
    <p:extLst>
      <p:ext uri="{BB962C8B-B14F-4D97-AF65-F5344CB8AC3E}">
        <p14:creationId xmlns:p14="http://schemas.microsoft.com/office/powerpoint/2010/main" val="61306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Job description: Details and description of tasks, functions, responsibilities associated with a given job</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Person specification: profile of the type of person needed to do a job.</a:t>
            </a:r>
            <a:r>
              <a:rPr lang="en-US" baseline="0" dirty="0" smtClean="0"/>
              <a:t> It is part of the job description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Recruitment: the process of attracting, screening, selecting, and appointing a qualified person for a job. </a:t>
            </a:r>
            <a:r>
              <a:rPr lang="en-US" sz="1200" b="0" i="0" u="none" strike="noStrike" kern="1200" baseline="0" dirty="0" smtClean="0">
                <a:solidFill>
                  <a:schemeClr val="tx1"/>
                </a:solidFill>
                <a:latin typeface="+mn-lt"/>
                <a:ea typeface="+mn-ea"/>
                <a:cs typeface="+mn-cs"/>
              </a:rPr>
              <a:t>Recruitment/placement is the starting point of an organization’s overall employment policy. It covers both hiring new talent and reassigning serving staff, including those on inter-agency transfer, </a:t>
            </a:r>
            <a:r>
              <a:rPr lang="en-US" sz="1200" b="0" i="0" u="none" strike="noStrike" kern="1200" baseline="0" dirty="0" err="1" smtClean="0">
                <a:solidFill>
                  <a:schemeClr val="tx1"/>
                </a:solidFill>
                <a:latin typeface="+mn-lt"/>
                <a:ea typeface="+mn-ea"/>
                <a:cs typeface="+mn-cs"/>
              </a:rPr>
              <a:t>secondment</a:t>
            </a:r>
            <a:r>
              <a:rPr lang="en-US" sz="1200" b="0" i="0" u="none" strike="noStrike" kern="1200" baseline="0" dirty="0" smtClean="0">
                <a:solidFill>
                  <a:schemeClr val="tx1"/>
                </a:solidFill>
                <a:latin typeface="+mn-lt"/>
                <a:ea typeface="+mn-ea"/>
                <a:cs typeface="+mn-cs"/>
              </a:rPr>
              <a:t> or loan.</a:t>
            </a:r>
            <a:endParaRPr lang="en-US" dirty="0" smtClean="0"/>
          </a:p>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4</a:t>
            </a:fld>
            <a:endParaRPr lang="en-US"/>
          </a:p>
        </p:txBody>
      </p:sp>
    </p:spTree>
    <p:extLst>
      <p:ext uri="{BB962C8B-B14F-4D97-AF65-F5344CB8AC3E}">
        <p14:creationId xmlns:p14="http://schemas.microsoft.com/office/powerpoint/2010/main" val="37925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Candidate: a person who applies for a job</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Interview: process in which a potential employee is evaluated by an employer to establish whether they are suitable for a position of employment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Selection: process of determining which candidate is most suitable for, competent to do it. As well as ensuring that they are interested in doing the job</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5</a:t>
            </a:fld>
            <a:endParaRPr lang="en-US"/>
          </a:p>
        </p:txBody>
      </p:sp>
    </p:spTree>
    <p:extLst>
      <p:ext uri="{BB962C8B-B14F-4D97-AF65-F5344CB8AC3E}">
        <p14:creationId xmlns:p14="http://schemas.microsoft.com/office/powerpoint/2010/main" val="108513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6</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The main stages of the </a:t>
            </a:r>
            <a:r>
              <a:rPr lang="en-GB" sz="1200" b="0" i="0" u="none" strike="noStrike" kern="1200" baseline="0" noProof="0" dirty="0" smtClean="0">
                <a:solidFill>
                  <a:schemeClr val="tx1"/>
                </a:solidFill>
                <a:latin typeface="+mn-lt"/>
                <a:ea typeface="+mn-ea"/>
                <a:cs typeface="+mn-cs"/>
              </a:rPr>
              <a:t>recruitment and selection process</a:t>
            </a:r>
          </a:p>
          <a:p>
            <a:pPr marL="228600" indent="-228600">
              <a:buFont typeface="+mj-lt"/>
              <a:buAutoNum type="arabicPeriod"/>
            </a:pPr>
            <a:r>
              <a:rPr lang="en-GB" sz="1200" b="0" i="0" u="none" strike="noStrike" kern="1200" baseline="0" noProof="0" dirty="0" smtClean="0">
                <a:solidFill>
                  <a:schemeClr val="tx1"/>
                </a:solidFill>
                <a:latin typeface="+mn-lt"/>
                <a:ea typeface="+mn-ea"/>
                <a:cs typeface="+mn-cs"/>
              </a:rPr>
              <a:t>Job analysis </a:t>
            </a:r>
          </a:p>
          <a:p>
            <a:pPr marL="228600" indent="-228600">
              <a:buFont typeface="+mj-lt"/>
              <a:buAutoNum type="arabicPeriod"/>
            </a:pPr>
            <a:r>
              <a:rPr lang="en-GB" sz="1200" b="0" i="0" u="none" strike="noStrike" kern="1200" baseline="0" noProof="0" dirty="0" smtClean="0">
                <a:solidFill>
                  <a:schemeClr val="tx1"/>
                </a:solidFill>
                <a:latin typeface="+mn-lt"/>
                <a:ea typeface="+mn-ea"/>
                <a:cs typeface="+mn-cs"/>
              </a:rPr>
              <a:t>Job description &amp; person specification – 1 &amp; 2 make up the planning of HR needs</a:t>
            </a:r>
          </a:p>
          <a:p>
            <a:pPr marL="228600" indent="-228600">
              <a:buFont typeface="+mj-lt"/>
              <a:buAutoNum type="arabicPeriod"/>
            </a:pPr>
            <a:r>
              <a:rPr lang="en-GB" sz="1200" b="0" i="0" u="none" strike="noStrike" kern="1200" baseline="0" noProof="0" dirty="0" smtClean="0">
                <a:solidFill>
                  <a:schemeClr val="tx1"/>
                </a:solidFill>
                <a:latin typeface="+mn-lt"/>
                <a:ea typeface="+mn-ea"/>
                <a:cs typeface="+mn-cs"/>
              </a:rPr>
              <a:t>Attracting and managing applications </a:t>
            </a:r>
          </a:p>
          <a:p>
            <a:pPr marL="228600" indent="-228600">
              <a:buFont typeface="+mj-lt"/>
              <a:buAutoNum type="arabicPeriod"/>
            </a:pPr>
            <a:r>
              <a:rPr lang="en-GB" sz="1200" b="0" i="0" u="none" strike="noStrike" kern="1200" baseline="0" noProof="0" dirty="0" smtClean="0">
                <a:solidFill>
                  <a:schemeClr val="tx1"/>
                </a:solidFill>
                <a:latin typeface="+mn-lt"/>
                <a:ea typeface="+mn-ea"/>
                <a:cs typeface="+mn-cs"/>
              </a:rPr>
              <a:t>Selecting candidates </a:t>
            </a:r>
          </a:p>
          <a:p>
            <a:pPr marL="228600" indent="-228600">
              <a:buFont typeface="+mj-lt"/>
              <a:buAutoNum type="arabicPeriod"/>
            </a:pPr>
            <a:r>
              <a:rPr lang="en-GB" sz="1200" b="0" i="0" u="none" strike="noStrike" kern="1200" baseline="0" noProof="0" dirty="0" smtClean="0">
                <a:solidFill>
                  <a:schemeClr val="tx1"/>
                </a:solidFill>
                <a:latin typeface="+mn-lt"/>
                <a:ea typeface="+mn-ea"/>
                <a:cs typeface="+mn-cs"/>
              </a:rPr>
              <a:t>Making the appointment  - steps 3, 4, &amp; 5 make up the process for selecting the team </a:t>
            </a:r>
          </a:p>
          <a:p>
            <a:pPr marL="228600" indent="-228600">
              <a:buFont typeface="+mj-lt"/>
              <a:buAutoNum type="arabicPeriod"/>
            </a:pPr>
            <a:r>
              <a:rPr lang="en-GB" sz="1200" b="0" i="0" u="none" strike="noStrike" kern="1200" baseline="0" noProof="0" dirty="0" smtClean="0">
                <a:solidFill>
                  <a:schemeClr val="tx1"/>
                </a:solidFill>
                <a:latin typeface="+mn-lt"/>
                <a:ea typeface="+mn-ea"/>
                <a:cs typeface="+mn-cs"/>
              </a:rPr>
              <a:t>Joining the organisation – includes logistics. Induction touch on here but cover in more detail in the “strengthening the team” session later </a:t>
            </a:r>
          </a:p>
          <a:p>
            <a:pPr marL="171450" indent="-171450">
              <a:buFont typeface="Arial"/>
              <a:buChar char="•"/>
            </a:pPr>
            <a:r>
              <a:rPr lang="en-GB" sz="1200" b="0" i="0" u="none" strike="noStrike" kern="1200" baseline="0" noProof="0" dirty="0" smtClean="0">
                <a:solidFill>
                  <a:schemeClr val="tx1"/>
                </a:solidFill>
                <a:latin typeface="+mn-lt"/>
                <a:ea typeface="+mn-ea"/>
                <a:cs typeface="+mn-cs"/>
              </a:rPr>
              <a:t>We will cover these in 3 main sections of this </a:t>
            </a:r>
            <a:r>
              <a:rPr lang="en-US" sz="1200" b="0" i="0" u="none" strike="noStrike" kern="1200" baseline="0" dirty="0" smtClean="0">
                <a:solidFill>
                  <a:schemeClr val="tx1"/>
                </a:solidFill>
                <a:latin typeface="+mn-lt"/>
                <a:ea typeface="+mn-ea"/>
                <a:cs typeface="+mn-cs"/>
              </a:rPr>
              <a:t>session – 1. Planning HR needs 2. Selecting the team 3. Joining the </a:t>
            </a:r>
            <a:r>
              <a:rPr lang="en-US" sz="1200" b="0" i="0" u="none" strike="noStrike" kern="1200" baseline="0" dirty="0" err="1" smtClean="0">
                <a:solidFill>
                  <a:schemeClr val="tx1"/>
                </a:solidFill>
                <a:latin typeface="+mn-lt"/>
                <a:ea typeface="+mn-ea"/>
                <a:cs typeface="+mn-cs"/>
              </a:rPr>
              <a:t>organisation</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E356C2-AA19-2D4B-A6DD-E5A6BAB9AE60}" type="slidenum">
              <a:rPr lang="en-US" smtClean="0"/>
              <a:pPr/>
              <a:t>7</a:t>
            </a:fld>
            <a:endParaRPr lang="en-US"/>
          </a:p>
        </p:txBody>
      </p:sp>
    </p:spTree>
    <p:extLst>
      <p:ext uri="{BB962C8B-B14F-4D97-AF65-F5344CB8AC3E}">
        <p14:creationId xmlns:p14="http://schemas.microsoft.com/office/powerpoint/2010/main" val="90305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90000"/>
              </a:lnSpc>
              <a:spcBef>
                <a:spcPts val="300"/>
              </a:spcBef>
              <a:buSzTx/>
              <a:buFont typeface="Arial"/>
              <a:buChar char="•"/>
              <a:tabLst/>
              <a:defRPr/>
            </a:pPr>
            <a:r>
              <a:rPr lang="en-GB" sz="1200" dirty="0" smtClean="0">
                <a:latin typeface="Calibri"/>
                <a:cs typeface="Calibri"/>
              </a:rPr>
              <a:t>Be transparent - </a:t>
            </a:r>
            <a:r>
              <a:rPr lang="en-GB" sz="1200" noProof="0" dirty="0" smtClean="0">
                <a:latin typeface="Calibri"/>
                <a:cs typeface="Calibri"/>
              </a:rPr>
              <a:t>Need to be fair and transparent – go through an</a:t>
            </a:r>
            <a:r>
              <a:rPr lang="en-GB" sz="1200" baseline="0" noProof="0" dirty="0" smtClean="0">
                <a:latin typeface="Calibri"/>
                <a:cs typeface="Calibri"/>
              </a:rPr>
              <a:t> open recruitment process, do not promote individuals without being clear about why, how long for, on what basis </a:t>
            </a:r>
            <a:endParaRPr lang="en-GB" sz="1200" dirty="0" smtClean="0">
              <a:latin typeface="Calibri"/>
              <a:cs typeface="Calibri"/>
            </a:endParaRPr>
          </a:p>
          <a:p>
            <a:pPr marL="171450" lvl="1" indent="-171450">
              <a:lnSpc>
                <a:spcPct val="90000"/>
              </a:lnSpc>
              <a:spcBef>
                <a:spcPts val="300"/>
              </a:spcBef>
              <a:buFont typeface="Arial"/>
              <a:buChar char="•"/>
              <a:defRPr/>
            </a:pPr>
            <a:r>
              <a:rPr lang="en-GB" sz="1200" dirty="0" smtClean="0">
                <a:latin typeface="Calibri"/>
                <a:cs typeface="Calibri"/>
              </a:rPr>
              <a:t>Timely –</a:t>
            </a:r>
            <a:r>
              <a:rPr lang="en-GB" sz="1200" baseline="0" dirty="0" smtClean="0">
                <a:latin typeface="Calibri"/>
                <a:cs typeface="Calibri"/>
              </a:rPr>
              <a:t> set a schedule for recruitment and stick to it. Involve others in the organisation in planning of recruitment (logs, HR, operations management, </a:t>
            </a:r>
            <a:r>
              <a:rPr lang="en-GB" sz="1200" baseline="0" dirty="0" err="1" smtClean="0">
                <a:latin typeface="Calibri"/>
                <a:cs typeface="Calibri"/>
              </a:rPr>
              <a:t>etc</a:t>
            </a:r>
            <a:r>
              <a:rPr lang="en-GB" sz="1200" baseline="0" dirty="0" smtClean="0">
                <a:latin typeface="Calibri"/>
                <a:cs typeface="Calibri"/>
              </a:rPr>
              <a:t>). Give feedback to candidates when you say you will </a:t>
            </a:r>
            <a:endParaRPr lang="en-GB" sz="1200" dirty="0" smtClean="0">
              <a:latin typeface="Calibri"/>
              <a:cs typeface="Calibri"/>
            </a:endParaRPr>
          </a:p>
          <a:p>
            <a:pPr marL="171450" lvl="1" indent="-171450">
              <a:lnSpc>
                <a:spcPct val="90000"/>
              </a:lnSpc>
              <a:spcBef>
                <a:spcPts val="300"/>
              </a:spcBef>
              <a:buFont typeface="Arial"/>
              <a:buChar char="•"/>
              <a:defRPr/>
            </a:pPr>
            <a:r>
              <a:rPr lang="en-GB" sz="1200" dirty="0" smtClean="0">
                <a:latin typeface="Calibri"/>
                <a:cs typeface="Calibri"/>
              </a:rPr>
              <a:t>Cost effective – consider costs of different methods when choosing</a:t>
            </a:r>
            <a:r>
              <a:rPr lang="en-GB" sz="1200" baseline="0" dirty="0" smtClean="0">
                <a:latin typeface="Calibri"/>
                <a:cs typeface="Calibri"/>
              </a:rPr>
              <a:t> selection process</a:t>
            </a:r>
            <a:endParaRPr lang="en-GB" sz="1200" dirty="0" smtClean="0">
              <a:latin typeface="Calibri"/>
              <a:cs typeface="Calibri"/>
            </a:endParaRPr>
          </a:p>
          <a:p>
            <a:pPr marL="171450" marR="0" lvl="1" indent="-171450" algn="l" defTabSz="457200" rtl="0" eaLnBrk="1" fontAlgn="auto" latinLnBrk="0" hangingPunct="1">
              <a:lnSpc>
                <a:spcPct val="90000"/>
              </a:lnSpc>
              <a:spcBef>
                <a:spcPts val="300"/>
              </a:spcBef>
              <a:buSzTx/>
              <a:buFont typeface="Arial"/>
              <a:buChar char="•"/>
              <a:tabLst/>
              <a:defRPr/>
            </a:pPr>
            <a:r>
              <a:rPr lang="en-GB" sz="1200" dirty="0" smtClean="0">
                <a:latin typeface="Calibri"/>
                <a:cs typeface="Calibri"/>
              </a:rPr>
              <a:t>Be equitable - </a:t>
            </a:r>
            <a:r>
              <a:rPr lang="en-GB" sz="1200" dirty="0" smtClean="0">
                <a:latin typeface="+mn-lt"/>
                <a:cs typeface="Calibri"/>
              </a:rPr>
              <a:t>Be fair and impartial. Reflect </a:t>
            </a:r>
            <a:r>
              <a:rPr lang="en-GB" sz="1200" dirty="0" smtClean="0">
                <a:latin typeface="Calibri"/>
                <a:cs typeface="Calibri"/>
              </a:rPr>
              <a:t>policy of equal opportunities for all / diversity</a:t>
            </a:r>
            <a:r>
              <a:rPr lang="en-GB" sz="1200" baseline="0" dirty="0" smtClean="0">
                <a:latin typeface="Calibri"/>
                <a:cs typeface="Calibri"/>
              </a:rPr>
              <a:t> &amp; non-discrimination</a:t>
            </a:r>
            <a:r>
              <a:rPr lang="en-GB" sz="1200" dirty="0" smtClean="0">
                <a:latin typeface="Calibri"/>
                <a:cs typeface="Calibri"/>
              </a:rPr>
              <a:t>.</a:t>
            </a:r>
            <a:r>
              <a:rPr lang="en-GB" sz="1200" baseline="0" dirty="0" smtClean="0">
                <a:latin typeface="Calibri"/>
                <a:cs typeface="Calibri"/>
              </a:rPr>
              <a:t> C</a:t>
            </a:r>
            <a:r>
              <a:rPr lang="en-GB" sz="1200" noProof="0" dirty="0" err="1" smtClean="0">
                <a:latin typeface="Calibri"/>
                <a:cs typeface="Calibri"/>
              </a:rPr>
              <a:t>onsider</a:t>
            </a:r>
            <a:r>
              <a:rPr lang="en-GB" sz="1200" noProof="0" dirty="0" smtClean="0">
                <a:latin typeface="Calibri"/>
                <a:cs typeface="Calibri"/>
              </a:rPr>
              <a:t> the ethnic, religious,</a:t>
            </a:r>
            <a:r>
              <a:rPr lang="en-GB" sz="1200" baseline="0" noProof="0" dirty="0" smtClean="0">
                <a:latin typeface="Calibri"/>
                <a:cs typeface="Calibri"/>
              </a:rPr>
              <a:t> racial, &amp; gender balance in the community you will be working with. Ensure that those with disabilities are also fairly recruited into your team to promote diversity in the workplace.   </a:t>
            </a:r>
            <a:endParaRPr lang="en-GB" sz="1200" dirty="0" smtClean="0">
              <a:latin typeface="Calibri"/>
              <a:cs typeface="Calibri"/>
            </a:endParaRPr>
          </a:p>
          <a:p>
            <a:pPr marL="171450" marR="0" lvl="1" indent="-171450" algn="l" defTabSz="457200" rtl="0" eaLnBrk="1" fontAlgn="auto" latinLnBrk="0" hangingPunct="1">
              <a:lnSpc>
                <a:spcPct val="90000"/>
              </a:lnSpc>
              <a:spcBef>
                <a:spcPts val="300"/>
              </a:spcBef>
              <a:buSzTx/>
              <a:buFont typeface="Arial"/>
              <a:buChar char="•"/>
              <a:tabLst/>
              <a:defRPr/>
            </a:pPr>
            <a:r>
              <a:rPr lang="en-GB" sz="1200" dirty="0" smtClean="0">
                <a:latin typeface="Calibri"/>
                <a:cs typeface="Calibri"/>
              </a:rPr>
              <a:t>Ensure no conflict of interest – any links between those selecting &amp; candidates /possible future employees must be declared &amp; influence this may have on selection process must be discussed</a:t>
            </a:r>
          </a:p>
          <a:p>
            <a:pPr marL="171450" marR="0" lvl="1" indent="-171450" algn="l" defTabSz="457200" rtl="0" eaLnBrk="1" fontAlgn="auto" latinLnBrk="0" hangingPunct="1">
              <a:lnSpc>
                <a:spcPct val="90000"/>
              </a:lnSpc>
              <a:spcBef>
                <a:spcPts val="300"/>
              </a:spcBef>
              <a:buSzTx/>
              <a:buFont typeface="Arial"/>
              <a:buChar char="•"/>
              <a:tabLst/>
              <a:defRPr/>
            </a:pPr>
            <a:r>
              <a:rPr lang="en-GB" sz="1200" dirty="0" smtClean="0">
                <a:latin typeface="Calibri"/>
                <a:cs typeface="Calibri"/>
              </a:rPr>
              <a:t>Do No Harm </a:t>
            </a:r>
            <a:r>
              <a:rPr lang="en-GB" sz="1200" baseline="0" noProof="0" dirty="0" smtClean="0">
                <a:latin typeface="Calibri"/>
                <a:cs typeface="Calibri"/>
              </a:rPr>
              <a:t>– be aware of any community level tensions or conflicts. Do not demonstrate a bias in your recruitment towards one ethnic / religious / racial / national group that may exacerbate existing prejudices. Ensure your staff team is representative of the population you are here to </a:t>
            </a:r>
            <a:r>
              <a:rPr lang="en-GB" sz="1200" baseline="0" noProof="0" dirty="0" smtClean="0">
                <a:latin typeface="+mn-lt"/>
                <a:cs typeface="Calibri"/>
              </a:rPr>
              <a:t>help. Ensure your team reflects neutrality of the agency. </a:t>
            </a:r>
          </a:p>
          <a:p>
            <a:pPr marL="171450" marR="0" lvl="1" indent="-171450" algn="l" defTabSz="457200" rtl="0" eaLnBrk="1" fontAlgn="auto" latinLnBrk="0" hangingPunct="1">
              <a:lnSpc>
                <a:spcPct val="90000"/>
              </a:lnSpc>
              <a:spcBef>
                <a:spcPts val="300"/>
              </a:spcBef>
              <a:buSzTx/>
              <a:buFont typeface="Arial"/>
              <a:buChar char="•"/>
              <a:tabLst/>
              <a:defRPr/>
            </a:pPr>
            <a:r>
              <a:rPr lang="en-GB" sz="1200" baseline="0" noProof="0" dirty="0" smtClean="0">
                <a:latin typeface="Calibri"/>
                <a:cs typeface="Calibri"/>
              </a:rPr>
              <a:t>Ensure the way you operate is culturally appropriate </a:t>
            </a:r>
          </a:p>
          <a:p>
            <a:pPr marL="171450" marR="0" lvl="1" indent="-171450" algn="l" defTabSz="457200" rtl="0" eaLnBrk="1" fontAlgn="auto" latinLnBrk="0" hangingPunct="1">
              <a:lnSpc>
                <a:spcPct val="90000"/>
              </a:lnSpc>
              <a:spcBef>
                <a:spcPts val="300"/>
              </a:spcBef>
              <a:buSzTx/>
              <a:buFont typeface="Arial"/>
              <a:buChar char="•"/>
              <a:tabLst/>
              <a:defRPr/>
            </a:pPr>
            <a:r>
              <a:rPr lang="en-GB" sz="1200" baseline="0" noProof="0" dirty="0" smtClean="0">
                <a:latin typeface="Calibri"/>
                <a:cs typeface="Calibri"/>
              </a:rPr>
              <a:t>Coordinate with other agencies and with other sectors/teams within your own agency – Two main reasons: 1. You need to plan resourcing and logistics with other teams. 2. You also need to make sure you are not competing with other agencies (different salary scales), or undermining capacity of your partners by recruiting all their staff </a:t>
            </a:r>
            <a:endParaRPr lang="en-GB" sz="3000" dirty="0" smtClean="0"/>
          </a:p>
        </p:txBody>
      </p:sp>
      <p:sp>
        <p:nvSpPr>
          <p:cNvPr id="4" name="Slide Number Placeholder 3"/>
          <p:cNvSpPr>
            <a:spLocks noGrp="1"/>
          </p:cNvSpPr>
          <p:nvPr>
            <p:ph type="sldNum" sz="quarter" idx="10"/>
          </p:nvPr>
        </p:nvSpPr>
        <p:spPr/>
        <p:txBody>
          <a:bodyPr/>
          <a:lstStyle/>
          <a:p>
            <a:fld id="{82E356C2-AA19-2D4B-A6DD-E5A6BAB9AE60}" type="slidenum">
              <a:rPr lang="en-US" smtClean="0"/>
              <a:pPr/>
              <a:t>8</a:t>
            </a:fld>
            <a:endParaRPr lang="en-US"/>
          </a:p>
        </p:txBody>
      </p:sp>
    </p:spTree>
    <p:extLst>
      <p:ext uri="{BB962C8B-B14F-4D97-AF65-F5344CB8AC3E}">
        <p14:creationId xmlns:p14="http://schemas.microsoft.com/office/powerpoint/2010/main" val="320761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Before including this slide, do confirm that participants</a:t>
            </a:r>
            <a:r>
              <a:rPr lang="en-US" baseline="0" dirty="0" smtClean="0"/>
              <a:t> in this context are familiar with the game of rugby, they do not need to know rules or understand the game, but they should have heard of it. </a:t>
            </a:r>
          </a:p>
          <a:p>
            <a:endParaRPr lang="en-US" baseline="0" dirty="0" smtClean="0"/>
          </a:p>
          <a:p>
            <a:pPr marL="171450" indent="-171450">
              <a:buFont typeface="Arial"/>
              <a:buChar char="•"/>
            </a:pPr>
            <a:r>
              <a:rPr lang="en-US" baseline="0" dirty="0" smtClean="0"/>
              <a:t>Thinking about this session, what we are really talking about is a team, how you identify the team, build a team, make them work together to achieve a goal.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This is a picture of the national French Rugby team, one of best teams in the world. Each individual player is considered one of best players in the world. </a:t>
            </a:r>
            <a:r>
              <a:rPr lang="en-US" sz="1200" kern="1200" dirty="0" smtClean="0">
                <a:solidFill>
                  <a:schemeClr val="tx1"/>
                </a:solidFill>
                <a:effectLst/>
                <a:latin typeface="+mn-lt"/>
                <a:ea typeface="ヒラギノ角ゴ Pro W3" charset="-128"/>
                <a:cs typeface="ヒラギノ角ゴ Pro W3" charset="-128"/>
              </a:rPr>
              <a:t>The captain’s job is to make the best use of ALL the different strengths in that team. That</a:t>
            </a:r>
            <a:r>
              <a:rPr lang="en-US" sz="1200" kern="1200" baseline="0" dirty="0" smtClean="0">
                <a:solidFill>
                  <a:schemeClr val="tx1"/>
                </a:solidFill>
                <a:effectLst/>
                <a:latin typeface="+mn-lt"/>
                <a:ea typeface="ヒラギノ角ゴ Pro W3" charset="-128"/>
                <a:cs typeface="ヒラギノ角ゴ Pro W3" charset="-128"/>
              </a:rPr>
              <a:t> is what we are talking about today, how to select individuals for their different strengths, train them and enable them to become a team and support them so they continue to reach their full potential. Each player is different, we are choosing them as individuals, because they fit together, with different strengths and weaknesses to make a strong whole.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mn-lt"/>
                <a:ea typeface="ヒラギノ角ゴ Pro W3" charset="-128"/>
                <a:cs typeface="ヒラギノ角ゴ Pro W3" charset="-128"/>
              </a:rPr>
              <a:t>We will look now at how to choose the range of people we need to make the team  </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pPr>
              <a:defRPr/>
            </a:pPr>
            <a:fld id="{C9483022-FED7-0C40-B1B9-DCF830D89D8C}"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6DD7C3F-B61D-944A-8001-E74C802593A8}" type="slidenum">
              <a:rPr lang="en-US" smtClean="0"/>
              <a:pPr>
                <a:defRPr/>
              </a:pPr>
              <a:t>9</a:t>
            </a:fld>
            <a:endParaRPr lang="en-US" dirty="0"/>
          </a:p>
        </p:txBody>
      </p:sp>
    </p:spTree>
    <p:extLst>
      <p:ext uri="{BB962C8B-B14F-4D97-AF65-F5344CB8AC3E}">
        <p14:creationId xmlns:p14="http://schemas.microsoft.com/office/powerpoint/2010/main" val="185465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GB"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80256" y="4629897"/>
            <a:ext cx="7583488" cy="1143000"/>
          </a:xfrm>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a:p>
        </p:txBody>
      </p:sp>
      <p:sp>
        <p:nvSpPr>
          <p:cNvPr id="6" name="Picture Placeholder 2"/>
          <p:cNvSpPr>
            <a:spLocks noGrp="1"/>
          </p:cNvSpPr>
          <p:nvPr>
            <p:ph type="pic" idx="1"/>
          </p:nvPr>
        </p:nvSpPr>
        <p:spPr>
          <a:xfrm rot="21019985">
            <a:off x="997125" y="910112"/>
            <a:ext cx="5026752" cy="3017536"/>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8" name="Picture Placeholder 2"/>
          <p:cNvSpPr>
            <a:spLocks noGrp="1"/>
          </p:cNvSpPr>
          <p:nvPr>
            <p:ph type="pic" idx="13"/>
          </p:nvPr>
        </p:nvSpPr>
        <p:spPr>
          <a:xfrm rot="580015" flipH="1">
            <a:off x="3118535" y="910113"/>
            <a:ext cx="5026752" cy="3017536"/>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Tree>
    <p:extLst>
      <p:ext uri="{BB962C8B-B14F-4D97-AF65-F5344CB8AC3E}">
        <p14:creationId xmlns:p14="http://schemas.microsoft.com/office/powerpoint/2010/main" val="358837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5/13/2013</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84"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05" y="404058"/>
            <a:ext cx="8455231" cy="1025482"/>
          </a:xfrm>
        </p:spPr>
        <p:txBody>
          <a:bodyPr/>
          <a:lstStyle/>
          <a:p>
            <a:r>
              <a:rPr lang="es-ES" sz="4000" smtClean="0"/>
              <a:t>Espacios Amigables para Niños y Niñas</a:t>
            </a:r>
            <a:endParaRPr lang="es-ES" sz="4000"/>
          </a:p>
        </p:txBody>
      </p:sp>
      <p:sp>
        <p:nvSpPr>
          <p:cNvPr id="3" name="Subtitle 2"/>
          <p:cNvSpPr>
            <a:spLocks noGrp="1"/>
          </p:cNvSpPr>
          <p:nvPr>
            <p:ph type="subTitle" idx="1"/>
          </p:nvPr>
        </p:nvSpPr>
        <p:spPr>
          <a:xfrm>
            <a:off x="779462" y="1374161"/>
            <a:ext cx="7583487" cy="1752600"/>
          </a:xfrm>
        </p:spPr>
        <p:txBody>
          <a:bodyPr>
            <a:noAutofit/>
          </a:bodyPr>
          <a:lstStyle/>
          <a:p>
            <a:pPr>
              <a:lnSpc>
                <a:spcPct val="90000"/>
              </a:lnSpc>
            </a:pPr>
            <a:r>
              <a:rPr lang="es-ES" sz="5400" b="1" dirty="0" smtClean="0"/>
              <a:t>Reclutamiento &amp; Selección</a:t>
            </a:r>
            <a:endParaRPr lang="es-ES" sz="5400" b="1" dirty="0"/>
          </a:p>
        </p:txBody>
      </p:sp>
      <p:pic>
        <p:nvPicPr>
          <p:cNvPr id="4" name="Picture 3" descr="Alejandro Kirchuk. SC. Peru. 2012. 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7250" y="3095011"/>
            <a:ext cx="4889500" cy="3255010"/>
          </a:xfrm>
          <a:prstGeom prst="rect">
            <a:avLst/>
          </a:prstGeom>
        </p:spPr>
      </p:pic>
      <p:sp>
        <p:nvSpPr>
          <p:cNvPr id="5" name="TextBox 4"/>
          <p:cNvSpPr txBox="1"/>
          <p:nvPr/>
        </p:nvSpPr>
        <p:spPr>
          <a:xfrm>
            <a:off x="2873375" y="5953125"/>
            <a:ext cx="4302125" cy="369332"/>
          </a:xfrm>
          <a:prstGeom prst="rect">
            <a:avLst/>
          </a:prstGeom>
          <a:noFill/>
        </p:spPr>
        <p:txBody>
          <a:bodyPr wrap="square" rtlCol="0">
            <a:spAutoFit/>
          </a:bodyPr>
          <a:lstStyle/>
          <a:p>
            <a:r>
              <a:rPr lang="en-US" dirty="0">
                <a:solidFill>
                  <a:srgbClr val="FFFFFF"/>
                </a:solidFill>
              </a:rPr>
              <a:t>Alejandro </a:t>
            </a:r>
            <a:r>
              <a:rPr lang="en-US" dirty="0" err="1" smtClean="0">
                <a:solidFill>
                  <a:srgbClr val="FFFFFF"/>
                </a:solidFill>
              </a:rPr>
              <a:t>Kirchuk</a:t>
            </a:r>
            <a:r>
              <a:rPr lang="en-US" dirty="0" smtClean="0">
                <a:solidFill>
                  <a:srgbClr val="FFFFFF"/>
                </a:solidFill>
              </a:rPr>
              <a:t> for SC/ Peru/ 2012</a:t>
            </a:r>
            <a:endParaRPr lang="en-US" dirty="0">
              <a:solidFill>
                <a:srgbClr val="FFFFFF"/>
              </a:solidFill>
            </a:endParaRPr>
          </a:p>
        </p:txBody>
      </p:sp>
    </p:spTree>
    <p:extLst>
      <p:ext uri="{BB962C8B-B14F-4D97-AF65-F5344CB8AC3E}">
        <p14:creationId xmlns:p14="http://schemas.microsoft.com/office/powerpoint/2010/main" val="109613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olin Crowley SC. Kenya. 2011.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p:pic>
      <p:sp>
        <p:nvSpPr>
          <p:cNvPr id="8" name="TextBox 7"/>
          <p:cNvSpPr txBox="1"/>
          <p:nvPr/>
        </p:nvSpPr>
        <p:spPr>
          <a:xfrm>
            <a:off x="2327275" y="2770149"/>
            <a:ext cx="4302125" cy="338554"/>
          </a:xfrm>
          <a:prstGeom prst="rect">
            <a:avLst/>
          </a:prstGeom>
          <a:noFill/>
        </p:spPr>
        <p:txBody>
          <a:bodyPr wrap="square" rtlCol="0">
            <a:spAutoFit/>
          </a:bodyPr>
          <a:lstStyle/>
          <a:p>
            <a:pPr algn="r"/>
            <a:r>
              <a:rPr lang="en-US" sz="1600" dirty="0" smtClean="0">
                <a:solidFill>
                  <a:srgbClr val="FFFFFF"/>
                </a:solidFill>
              </a:rPr>
              <a:t>Kenya 2011 / Crowley for SC</a:t>
            </a:r>
            <a:endParaRPr lang="en-US" sz="1600" dirty="0">
              <a:solidFill>
                <a:srgbClr val="FFFFFF"/>
              </a:solidFill>
            </a:endParaRPr>
          </a:p>
        </p:txBody>
      </p:sp>
      <p:sp>
        <p:nvSpPr>
          <p:cNvPr id="2" name="Title 1"/>
          <p:cNvSpPr>
            <a:spLocks noGrp="1"/>
          </p:cNvSpPr>
          <p:nvPr>
            <p:ph type="title"/>
          </p:nvPr>
        </p:nvSpPr>
        <p:spPr>
          <a:xfrm>
            <a:off x="781812" y="4106604"/>
            <a:ext cx="7580376" cy="1685365"/>
          </a:xfrm>
        </p:spPr>
        <p:txBody>
          <a:bodyPr/>
          <a:lstStyle/>
          <a:p>
            <a:r>
              <a:rPr lang="es-ES" dirty="0" smtClean="0"/>
              <a:t>Planificación de las </a:t>
            </a:r>
            <a:r>
              <a:rPr lang="es-ES" dirty="0" smtClean="0"/>
              <a:t>Necesidades de Recursos Humanos</a:t>
            </a:r>
            <a:endParaRPr lang="es-ES" dirty="0"/>
          </a:p>
        </p:txBody>
      </p:sp>
    </p:spTree>
    <p:extLst>
      <p:ext uri="{BB962C8B-B14F-4D97-AF65-F5344CB8AC3E}">
        <p14:creationId xmlns:p14="http://schemas.microsoft.com/office/powerpoint/2010/main" val="2028205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2" y="89647"/>
            <a:ext cx="8598088" cy="1143000"/>
          </a:xfrm>
        </p:spPr>
        <p:txBody>
          <a:bodyPr vert="horz" lIns="91440" tIns="45720" rIns="91440" bIns="45720" rtlCol="0" anchor="ctr">
            <a:noAutofit/>
          </a:bodyPr>
          <a:lstStyle/>
          <a:p>
            <a:pPr>
              <a:lnSpc>
                <a:spcPct val="90000"/>
              </a:lnSpc>
            </a:pPr>
            <a:r>
              <a:rPr lang="es-ES" smtClean="0"/>
              <a:t>Análisis de trabajo</a:t>
            </a:r>
            <a:r>
              <a:rPr lang="es-ES" smtClean="0"/>
              <a:t>: </a:t>
            </a:r>
            <a:br>
              <a:rPr lang="es-ES" smtClean="0"/>
            </a:br>
            <a:r>
              <a:rPr lang="es-ES" smtClean="0"/>
              <a:t>Preguntas para considerar</a:t>
            </a:r>
            <a:r>
              <a:rPr lang="en-GB" smtClean="0"/>
              <a:t>:</a:t>
            </a:r>
            <a:endParaRPr lang="en-GB" dirty="0"/>
          </a:p>
        </p:txBody>
      </p:sp>
      <p:sp>
        <p:nvSpPr>
          <p:cNvPr id="3" name="Content Placeholder 2"/>
          <p:cNvSpPr>
            <a:spLocks noGrp="1"/>
          </p:cNvSpPr>
          <p:nvPr>
            <p:ph idx="1"/>
          </p:nvPr>
        </p:nvSpPr>
        <p:spPr>
          <a:xfrm>
            <a:off x="755650" y="1621380"/>
            <a:ext cx="7632700" cy="4648185"/>
          </a:xfrm>
        </p:spPr>
        <p:txBody>
          <a:bodyPr anchor="t">
            <a:normAutofit/>
          </a:bodyPr>
          <a:lstStyle/>
          <a:p>
            <a:pPr marL="622300" lvl="2" indent="-622300">
              <a:lnSpc>
                <a:spcPct val="90000"/>
              </a:lnSpc>
              <a:buClr>
                <a:srgbClr val="CA1925"/>
              </a:buClr>
              <a:buFont typeface="+mj-lt"/>
              <a:buAutoNum type="arabicPeriod"/>
              <a:defRPr/>
            </a:pPr>
            <a:r>
              <a:rPr lang="es-ES" sz="3200" b="1" dirty="0" smtClean="0"/>
              <a:t>Necesidades de Programa</a:t>
            </a:r>
            <a:endParaRPr lang="es-ES" sz="3200" b="1" dirty="0" smtClean="0"/>
          </a:p>
          <a:p>
            <a:pPr marL="622300" lvl="2" indent="-622300">
              <a:lnSpc>
                <a:spcPct val="90000"/>
              </a:lnSpc>
              <a:buClr>
                <a:srgbClr val="CA1925"/>
              </a:buClr>
              <a:buFont typeface="+mj-lt"/>
              <a:buAutoNum type="arabicPeriod"/>
              <a:defRPr/>
            </a:pPr>
            <a:r>
              <a:rPr lang="es-ES" sz="3200" b="1" dirty="0" smtClean="0"/>
              <a:t>Coordinación &amp; representación </a:t>
            </a:r>
          </a:p>
          <a:p>
            <a:pPr marL="622300" lvl="2" indent="-622300">
              <a:lnSpc>
                <a:spcPct val="90000"/>
              </a:lnSpc>
              <a:buClr>
                <a:srgbClr val="CA1925"/>
              </a:buClr>
              <a:buFont typeface="+mj-lt"/>
              <a:buAutoNum type="arabicPeriod"/>
              <a:defRPr/>
            </a:pPr>
            <a:r>
              <a:rPr lang="es-ES" sz="3200" b="1" dirty="0" smtClean="0"/>
              <a:t>Cómo trabajará con socios</a:t>
            </a:r>
          </a:p>
          <a:p>
            <a:pPr marL="622300" lvl="2" indent="-622300">
              <a:lnSpc>
                <a:spcPct val="90000"/>
              </a:lnSpc>
              <a:buClr>
                <a:srgbClr val="CA1925"/>
              </a:buClr>
              <a:buFont typeface="+mj-lt"/>
              <a:buAutoNum type="arabicPeriod"/>
              <a:defRPr/>
            </a:pPr>
            <a:r>
              <a:rPr lang="es-ES" sz="3200" b="1" dirty="0" smtClean="0"/>
              <a:t>Estructura de gerencia de línea</a:t>
            </a:r>
          </a:p>
          <a:p>
            <a:pPr marL="622300" lvl="2" indent="-622300">
              <a:lnSpc>
                <a:spcPct val="90000"/>
              </a:lnSpc>
              <a:buClr>
                <a:srgbClr val="CA1925"/>
              </a:buClr>
              <a:buFont typeface="+mj-lt"/>
              <a:buAutoNum type="arabicPeriod"/>
              <a:defRPr/>
            </a:pPr>
            <a:r>
              <a:rPr lang="es-ES" sz="3200" b="1" dirty="0" smtClean="0"/>
              <a:t>Por cuánto tiempo necesita el personal</a:t>
            </a:r>
          </a:p>
          <a:p>
            <a:pPr marL="622300" lvl="2" indent="-622300">
              <a:lnSpc>
                <a:spcPct val="90000"/>
              </a:lnSpc>
              <a:buClr>
                <a:srgbClr val="CA1925"/>
              </a:buClr>
              <a:buFont typeface="+mj-lt"/>
              <a:buAutoNum type="arabicPeriod"/>
              <a:defRPr/>
            </a:pPr>
            <a:r>
              <a:rPr lang="es-ES" sz="3200" b="1" dirty="0" smtClean="0"/>
              <a:t>Fuerza laboral disponible</a:t>
            </a:r>
          </a:p>
          <a:p>
            <a:pPr marL="400050" lvl="2" indent="0">
              <a:lnSpc>
                <a:spcPct val="90000"/>
              </a:lnSpc>
              <a:buClr>
                <a:srgbClr val="CA1925"/>
              </a:buClr>
              <a:buNone/>
              <a:defRPr/>
            </a:pPr>
            <a:endParaRPr lang="es-ES" sz="3300" dirty="0"/>
          </a:p>
        </p:txBody>
      </p:sp>
    </p:spTree>
    <p:extLst>
      <p:ext uri="{BB962C8B-B14F-4D97-AF65-F5344CB8AC3E}">
        <p14:creationId xmlns:p14="http://schemas.microsoft.com/office/powerpoint/2010/main" val="3161251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75397"/>
            <a:ext cx="7583488" cy="1143000"/>
          </a:xfrm>
        </p:spPr>
        <p:txBody>
          <a:bodyPr/>
          <a:lstStyle/>
          <a:p>
            <a:r>
              <a:rPr lang="es-ES" smtClean="0"/>
              <a:t>Mapeo del personal disponible</a:t>
            </a:r>
            <a:endParaRPr lang="es-ES"/>
          </a:p>
        </p:txBody>
      </p:sp>
      <p:sp>
        <p:nvSpPr>
          <p:cNvPr id="3" name="Content Placeholder 2"/>
          <p:cNvSpPr>
            <a:spLocks noGrp="1"/>
          </p:cNvSpPr>
          <p:nvPr>
            <p:ph idx="1"/>
          </p:nvPr>
        </p:nvSpPr>
        <p:spPr>
          <a:xfrm>
            <a:off x="955675" y="2012950"/>
            <a:ext cx="7232650" cy="4291013"/>
          </a:xfrm>
        </p:spPr>
        <p:txBody>
          <a:bodyPr>
            <a:normAutofit fontScale="92500" lnSpcReduction="10000"/>
          </a:bodyPr>
          <a:lstStyle/>
          <a:p>
            <a:pPr>
              <a:lnSpc>
                <a:spcPct val="90000"/>
              </a:lnSpc>
              <a:spcBef>
                <a:spcPts val="600"/>
              </a:spcBef>
            </a:pPr>
            <a:r>
              <a:rPr lang="es-ES" sz="3000" b="1" dirty="0" smtClean="0"/>
              <a:t>Durante el proceso de evaluación de necesidades de CP</a:t>
            </a:r>
          </a:p>
          <a:p>
            <a:pPr lvl="1">
              <a:lnSpc>
                <a:spcPct val="90000"/>
              </a:lnSpc>
              <a:spcBef>
                <a:spcPts val="600"/>
              </a:spcBef>
              <a:buClr>
                <a:srgbClr val="CA1925"/>
              </a:buClr>
              <a:defRPr/>
            </a:pPr>
            <a:r>
              <a:rPr lang="es-ES" sz="2800" b="1" dirty="0" smtClean="0"/>
              <a:t>ID de personas trabajando con niños y niñas</a:t>
            </a:r>
          </a:p>
          <a:p>
            <a:pPr lvl="1">
              <a:lnSpc>
                <a:spcPct val="90000"/>
              </a:lnSpc>
              <a:spcBef>
                <a:spcPts val="600"/>
              </a:spcBef>
              <a:buClr>
                <a:srgbClr val="CA1925"/>
              </a:buClr>
              <a:defRPr/>
            </a:pPr>
            <a:r>
              <a:rPr lang="es-ES" sz="2800" b="1" dirty="0" smtClean="0"/>
              <a:t>Haga un mapa de las respuestas de la comunidad</a:t>
            </a:r>
          </a:p>
          <a:p>
            <a:pPr lvl="1">
              <a:lnSpc>
                <a:spcPct val="90000"/>
              </a:lnSpc>
              <a:spcBef>
                <a:spcPts val="600"/>
              </a:spcBef>
              <a:buClr>
                <a:srgbClr val="CA1925"/>
              </a:buClr>
              <a:defRPr/>
            </a:pPr>
            <a:r>
              <a:rPr lang="es-ES" sz="2800" b="1" dirty="0" err="1" smtClean="0"/>
              <a:t>Est</a:t>
            </a:r>
            <a:r>
              <a:rPr lang="es-ES" sz="2800" b="1" dirty="0" smtClean="0"/>
              <a:t>. la capacidad a nivel de la comunidad</a:t>
            </a:r>
          </a:p>
          <a:p>
            <a:pPr lvl="1">
              <a:lnSpc>
                <a:spcPct val="90000"/>
              </a:lnSpc>
              <a:spcBef>
                <a:spcPts val="600"/>
              </a:spcBef>
              <a:buClr>
                <a:srgbClr val="CA1925"/>
              </a:buClr>
              <a:defRPr/>
            </a:pPr>
            <a:r>
              <a:rPr lang="es-ES" sz="2800" b="1" dirty="0" smtClean="0"/>
              <a:t>Identifique al personal y los recursos disponibles</a:t>
            </a:r>
          </a:p>
          <a:p>
            <a:pPr marL="539750" lvl="1" indent="-444500">
              <a:lnSpc>
                <a:spcPct val="90000"/>
              </a:lnSpc>
              <a:spcBef>
                <a:spcPts val="600"/>
              </a:spcBef>
              <a:buClr>
                <a:srgbClr val="CA1925"/>
              </a:buClr>
              <a:buFont typeface="Wingdings" charset="2"/>
              <a:buChar char="Ø"/>
              <a:defRPr/>
            </a:pPr>
            <a:r>
              <a:rPr lang="es-ES" sz="2800" b="1" dirty="0" smtClean="0">
                <a:cs typeface="Calibri"/>
              </a:rPr>
              <a:t>Te permite ver los vacíos para llenarlos</a:t>
            </a:r>
            <a:endParaRPr lang="es-ES" sz="2800" b="1" dirty="0" smtClean="0"/>
          </a:p>
        </p:txBody>
      </p:sp>
    </p:spTree>
    <p:extLst>
      <p:ext uri="{BB962C8B-B14F-4D97-AF65-F5344CB8AC3E}">
        <p14:creationId xmlns:p14="http://schemas.microsoft.com/office/powerpoint/2010/main" val="9630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486522"/>
            <a:ext cx="8543498" cy="1143000"/>
          </a:xfrm>
        </p:spPr>
        <p:txBody>
          <a:bodyPr vert="horz" lIns="91440" tIns="45720" rIns="91440" bIns="45720" rtlCol="0" anchor="ctr">
            <a:noAutofit/>
          </a:bodyPr>
          <a:lstStyle/>
          <a:p>
            <a:r>
              <a:rPr lang="es-ES" smtClean="0"/>
              <a:t>Individuos que pueden componer su fuerza laboral</a:t>
            </a:r>
            <a:endParaRPr lang="es-ES"/>
          </a:p>
        </p:txBody>
      </p:sp>
      <p:sp>
        <p:nvSpPr>
          <p:cNvPr id="3" name="Content Placeholder 2"/>
          <p:cNvSpPr>
            <a:spLocks noGrp="1"/>
          </p:cNvSpPr>
          <p:nvPr>
            <p:ph idx="1"/>
          </p:nvPr>
        </p:nvSpPr>
        <p:spPr>
          <a:xfrm>
            <a:off x="1006475" y="2091280"/>
            <a:ext cx="7131051" cy="4648185"/>
          </a:xfrm>
        </p:spPr>
        <p:txBody>
          <a:bodyPr anchor="t">
            <a:normAutofit/>
          </a:bodyPr>
          <a:lstStyle/>
          <a:p>
            <a:pPr marL="457200" lvl="1">
              <a:lnSpc>
                <a:spcPct val="90000"/>
              </a:lnSpc>
              <a:spcBef>
                <a:spcPts val="600"/>
              </a:spcBef>
              <a:buClr>
                <a:srgbClr val="CA1925"/>
              </a:buClr>
              <a:buFont typeface="Wingdings" pitchFamily="2" charset="2"/>
              <a:buChar char=""/>
              <a:defRPr/>
            </a:pPr>
            <a:r>
              <a:rPr lang="es-ES" sz="3000" b="1" dirty="0" smtClean="0"/>
              <a:t>Voluntarios</a:t>
            </a:r>
            <a:r>
              <a:rPr lang="es-ES" sz="3000" b="1" dirty="0" smtClean="0"/>
              <a:t> individuales </a:t>
            </a:r>
            <a:r>
              <a:rPr lang="es-ES" sz="3000" b="1" dirty="0" smtClean="0"/>
              <a:t>de la comunidad</a:t>
            </a:r>
          </a:p>
          <a:p>
            <a:pPr marL="457200" lvl="1">
              <a:lnSpc>
                <a:spcPct val="90000"/>
              </a:lnSpc>
              <a:spcBef>
                <a:spcPts val="600"/>
              </a:spcBef>
              <a:buClr>
                <a:srgbClr val="CA1925"/>
              </a:buClr>
              <a:buFont typeface="Wingdings" pitchFamily="2" charset="2"/>
              <a:buChar char=""/>
              <a:defRPr/>
            </a:pPr>
            <a:r>
              <a:rPr lang="es-ES" sz="3000" b="1" dirty="0" smtClean="0"/>
              <a:t> Miembros de comité</a:t>
            </a:r>
          </a:p>
          <a:p>
            <a:pPr marL="457200" lvl="1">
              <a:lnSpc>
                <a:spcPct val="90000"/>
              </a:lnSpc>
              <a:spcBef>
                <a:spcPts val="600"/>
              </a:spcBef>
              <a:buClr>
                <a:srgbClr val="CA1925"/>
              </a:buClr>
              <a:buFont typeface="Wingdings" pitchFamily="2" charset="2"/>
              <a:buChar char=""/>
              <a:defRPr/>
            </a:pPr>
            <a:r>
              <a:rPr lang="es-ES" sz="3000" b="1" dirty="0" smtClean="0"/>
              <a:t>Personal pagado</a:t>
            </a:r>
          </a:p>
          <a:p>
            <a:pPr marL="457200" lvl="1">
              <a:lnSpc>
                <a:spcPct val="90000"/>
              </a:lnSpc>
              <a:spcBef>
                <a:spcPts val="600"/>
              </a:spcBef>
              <a:buClr>
                <a:srgbClr val="CA1925"/>
              </a:buClr>
              <a:buFont typeface="Wingdings" pitchFamily="2" charset="2"/>
              <a:buChar char=""/>
              <a:defRPr/>
            </a:pPr>
            <a:r>
              <a:rPr lang="es-ES" sz="3000" b="1" dirty="0" smtClean="0"/>
              <a:t>Personal transferido de equipos pre-existentes</a:t>
            </a:r>
          </a:p>
          <a:p>
            <a:pPr marL="457200" lvl="1">
              <a:lnSpc>
                <a:spcPct val="90000"/>
              </a:lnSpc>
              <a:spcBef>
                <a:spcPts val="600"/>
              </a:spcBef>
              <a:buClr>
                <a:srgbClr val="CA1925"/>
              </a:buClr>
              <a:buFont typeface="Wingdings" pitchFamily="2" charset="2"/>
              <a:buChar char=""/>
              <a:defRPr/>
            </a:pPr>
            <a:r>
              <a:rPr lang="es-ES" sz="3000" b="1" dirty="0" smtClean="0"/>
              <a:t>Personal de socios</a:t>
            </a:r>
          </a:p>
          <a:p>
            <a:pPr marL="457200" lvl="1">
              <a:lnSpc>
                <a:spcPct val="90000"/>
              </a:lnSpc>
              <a:spcBef>
                <a:spcPts val="600"/>
              </a:spcBef>
              <a:buClr>
                <a:srgbClr val="CA1925"/>
              </a:buClr>
              <a:buFont typeface="Wingdings" pitchFamily="2" charset="2"/>
              <a:buChar char=""/>
              <a:defRPr/>
            </a:pPr>
            <a:r>
              <a:rPr lang="es-ES" sz="3000" b="1" dirty="0" smtClean="0"/>
              <a:t>Personal temporal</a:t>
            </a:r>
            <a:endParaRPr lang="es-ES" sz="3000" b="1" dirty="0" smtClean="0"/>
          </a:p>
          <a:p>
            <a:pPr marL="457200" lvl="1">
              <a:lnSpc>
                <a:spcPct val="90000"/>
              </a:lnSpc>
              <a:spcBef>
                <a:spcPts val="600"/>
              </a:spcBef>
              <a:buClr>
                <a:srgbClr val="CA1925"/>
              </a:buClr>
              <a:buFont typeface="Wingdings" pitchFamily="2" charset="2"/>
              <a:buChar char=""/>
              <a:defRPr/>
            </a:pPr>
            <a:r>
              <a:rPr lang="es-ES" sz="3000" b="1" dirty="0" smtClean="0"/>
              <a:t>Equipos de respuesta rápida</a:t>
            </a:r>
            <a:endParaRPr lang="es-ES" sz="3000" b="1" dirty="0" smtClean="0"/>
          </a:p>
          <a:p>
            <a:pPr marL="457200" lvl="1" indent="-457200">
              <a:lnSpc>
                <a:spcPct val="90000"/>
              </a:lnSpc>
              <a:buClr>
                <a:srgbClr val="CA1925"/>
              </a:buClr>
              <a:buFont typeface="Arial" charset="0"/>
              <a:buChar char="•"/>
              <a:defRPr/>
            </a:pPr>
            <a:endParaRPr lang="es-ES" sz="2800" dirty="0" smtClean="0"/>
          </a:p>
          <a:p>
            <a:pPr marL="857250" lvl="2" indent="-457200">
              <a:lnSpc>
                <a:spcPct val="90000"/>
              </a:lnSpc>
              <a:buClr>
                <a:srgbClr val="CA1925"/>
              </a:buClr>
              <a:defRPr/>
            </a:pPr>
            <a:endParaRPr lang="es-ES" sz="3300" dirty="0"/>
          </a:p>
        </p:txBody>
      </p:sp>
    </p:spTree>
    <p:extLst>
      <p:ext uri="{BB962C8B-B14F-4D97-AF65-F5344CB8AC3E}">
        <p14:creationId xmlns:p14="http://schemas.microsoft.com/office/powerpoint/2010/main" val="3538012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185182"/>
            <a:ext cx="7939870" cy="1143000"/>
          </a:xfrm>
        </p:spPr>
        <p:txBody>
          <a:bodyPr/>
          <a:lstStyle/>
          <a:p>
            <a:r>
              <a:rPr lang="es-ES" smtClean="0"/>
              <a:t>Descripciones de trabajo</a:t>
            </a:r>
            <a:endParaRPr lang="es-ES"/>
          </a:p>
        </p:txBody>
      </p:sp>
      <p:sp>
        <p:nvSpPr>
          <p:cNvPr id="3" name="Content Placeholder 2"/>
          <p:cNvSpPr>
            <a:spLocks noGrp="1"/>
          </p:cNvSpPr>
          <p:nvPr>
            <p:ph idx="1"/>
          </p:nvPr>
        </p:nvSpPr>
        <p:spPr>
          <a:xfrm>
            <a:off x="955675" y="1600200"/>
            <a:ext cx="7232650" cy="4636827"/>
          </a:xfrm>
        </p:spPr>
        <p:txBody>
          <a:bodyPr>
            <a:normAutofit fontScale="92500" lnSpcReduction="10000"/>
          </a:bodyPr>
          <a:lstStyle/>
          <a:p>
            <a:pPr marL="0" indent="0">
              <a:lnSpc>
                <a:spcPct val="90000"/>
              </a:lnSpc>
              <a:spcBef>
                <a:spcPts val="600"/>
              </a:spcBef>
              <a:buNone/>
            </a:pPr>
            <a:r>
              <a:rPr lang="es-ES" sz="3000" b="1" dirty="0" smtClean="0"/>
              <a:t>Categorías clave: </a:t>
            </a:r>
          </a:p>
          <a:p>
            <a:pPr>
              <a:lnSpc>
                <a:spcPct val="90000"/>
              </a:lnSpc>
              <a:spcBef>
                <a:spcPts val="600"/>
              </a:spcBef>
            </a:pPr>
            <a:r>
              <a:rPr lang="es-ES" sz="3000" b="1" dirty="0" smtClean="0"/>
              <a:t>Ubicación, duración, salario &amp; beneficios</a:t>
            </a:r>
            <a:endParaRPr lang="es-ES" sz="3000" b="1" dirty="0" smtClean="0"/>
          </a:p>
          <a:p>
            <a:pPr>
              <a:lnSpc>
                <a:spcPct val="90000"/>
              </a:lnSpc>
              <a:spcBef>
                <a:spcPts val="600"/>
              </a:spcBef>
            </a:pPr>
            <a:r>
              <a:rPr lang="es-ES" sz="3000" b="1" dirty="0" smtClean="0"/>
              <a:t>Nivel de contacto con los niños y niñas </a:t>
            </a:r>
          </a:p>
          <a:p>
            <a:pPr>
              <a:lnSpc>
                <a:spcPct val="90000"/>
              </a:lnSpc>
              <a:spcBef>
                <a:spcPts val="600"/>
              </a:spcBef>
            </a:pPr>
            <a:r>
              <a:rPr lang="es-ES" sz="3000" b="1" dirty="0" smtClean="0"/>
              <a:t>Supervisor – líneas de mando</a:t>
            </a:r>
          </a:p>
          <a:p>
            <a:pPr>
              <a:lnSpc>
                <a:spcPct val="90000"/>
              </a:lnSpc>
              <a:spcBef>
                <a:spcPts val="600"/>
              </a:spcBef>
            </a:pPr>
            <a:r>
              <a:rPr lang="es-ES" sz="3000" b="1" dirty="0" smtClean="0"/>
              <a:t>Funciones</a:t>
            </a:r>
            <a:r>
              <a:rPr lang="es-ES" sz="3000" b="1" dirty="0" smtClean="0"/>
              <a:t> &amp; Responsabilidades / </a:t>
            </a:r>
            <a:r>
              <a:rPr lang="es-ES" sz="3000" b="1" dirty="0" smtClean="0"/>
              <a:t>Deberes</a:t>
            </a:r>
            <a:r>
              <a:rPr lang="es-ES" sz="3000" b="1" dirty="0" smtClean="0"/>
              <a:t> : </a:t>
            </a:r>
            <a:r>
              <a:rPr lang="es-ES" sz="3000" dirty="0" smtClean="0"/>
              <a:t>finanzas, </a:t>
            </a:r>
            <a:r>
              <a:rPr lang="es-ES" sz="3000" dirty="0" err="1" smtClean="0"/>
              <a:t>admin</a:t>
            </a:r>
            <a:r>
              <a:rPr lang="es-ES" sz="3000" dirty="0" smtClean="0"/>
              <a:t>., </a:t>
            </a:r>
            <a:r>
              <a:rPr lang="es-ES" sz="3000" dirty="0" smtClean="0"/>
              <a:t>RH</a:t>
            </a:r>
            <a:r>
              <a:rPr lang="es-ES" sz="3000" dirty="0" smtClean="0"/>
              <a:t>, actividades en espacios CF, trabajo con las comunidades</a:t>
            </a:r>
          </a:p>
          <a:p>
            <a:pPr>
              <a:lnSpc>
                <a:spcPct val="90000"/>
              </a:lnSpc>
              <a:spcBef>
                <a:spcPts val="600"/>
              </a:spcBef>
            </a:pPr>
            <a:r>
              <a:rPr lang="es-ES" sz="3000" b="1" dirty="0" smtClean="0"/>
              <a:t>Competencias: </a:t>
            </a:r>
            <a:r>
              <a:rPr lang="es-ES" sz="3000" dirty="0" smtClean="0"/>
              <a:t>Esenciales, deseables</a:t>
            </a:r>
          </a:p>
          <a:p>
            <a:pPr>
              <a:lnSpc>
                <a:spcPct val="90000"/>
              </a:lnSpc>
              <a:spcBef>
                <a:spcPts val="600"/>
              </a:spcBef>
            </a:pPr>
            <a:endParaRPr lang="es-ES" dirty="0"/>
          </a:p>
        </p:txBody>
      </p:sp>
    </p:spTree>
    <p:extLst>
      <p:ext uri="{BB962C8B-B14F-4D97-AF65-F5344CB8AC3E}">
        <p14:creationId xmlns:p14="http://schemas.microsoft.com/office/powerpoint/2010/main" val="2519835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aluepuzzle12md.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63842" y="1451926"/>
            <a:ext cx="8216317" cy="5221923"/>
          </a:xfrm>
          <a:prstGeom prst="rect">
            <a:avLst/>
          </a:prstGeom>
        </p:spPr>
      </p:pic>
      <p:sp>
        <p:nvSpPr>
          <p:cNvPr id="2" name="Title 1"/>
          <p:cNvSpPr>
            <a:spLocks noGrp="1"/>
          </p:cNvSpPr>
          <p:nvPr>
            <p:ph type="title"/>
          </p:nvPr>
        </p:nvSpPr>
        <p:spPr/>
        <p:txBody>
          <a:bodyPr/>
          <a:lstStyle/>
          <a:p>
            <a:r>
              <a:rPr lang="es-ES" sz="4400" dirty="0" smtClean="0"/>
              <a:t>Especificación de Persona: Competencias que busca</a:t>
            </a:r>
            <a:endParaRPr lang="es-ES" sz="4400" dirty="0"/>
          </a:p>
        </p:txBody>
      </p:sp>
      <p:pic>
        <p:nvPicPr>
          <p:cNvPr id="3" name="Picture 2" descr="Coloured jigsaw.jpg"/>
          <p:cNvPicPr>
            <a:picLocks noChangeAspect="1"/>
          </p:cNvPicPr>
          <p:nvPr/>
        </p:nvPicPr>
        <p:blipFill rotWithShape="1">
          <a:blip r:embed="rId5" cstate="print">
            <a:extLst>
              <a:ext uri="{28A0092B-C50C-407E-A947-70E740481C1C}">
                <a14:useLocalDpi xmlns:a14="http://schemas.microsoft.com/office/drawing/2010/main" val="0"/>
              </a:ext>
            </a:extLst>
          </a:blip>
          <a:srcRect l="27989" r="28087"/>
          <a:stretch/>
        </p:blipFill>
        <p:spPr>
          <a:xfrm rot="5400000">
            <a:off x="1980090" y="-48446"/>
            <a:ext cx="5215574" cy="8216318"/>
          </a:xfrm>
          <a:prstGeom prst="rect">
            <a:avLst/>
          </a:prstGeom>
        </p:spPr>
      </p:pic>
      <p:grpSp>
        <p:nvGrpSpPr>
          <p:cNvPr id="20" name="Group 19"/>
          <p:cNvGrpSpPr/>
          <p:nvPr/>
        </p:nvGrpSpPr>
        <p:grpSpPr>
          <a:xfrm>
            <a:off x="285751" y="1848276"/>
            <a:ext cx="8661108" cy="4547967"/>
            <a:chOff x="285751" y="2032000"/>
            <a:chExt cx="8661108" cy="4547967"/>
          </a:xfrm>
        </p:grpSpPr>
        <p:sp>
          <p:nvSpPr>
            <p:cNvPr id="6" name="TextBox 5"/>
            <p:cNvSpPr txBox="1"/>
            <p:nvPr/>
          </p:nvSpPr>
          <p:spPr>
            <a:xfrm>
              <a:off x="463842" y="2828330"/>
              <a:ext cx="2095500" cy="369332"/>
            </a:xfrm>
            <a:prstGeom prst="rect">
              <a:avLst/>
            </a:prstGeom>
            <a:noFill/>
          </p:spPr>
          <p:txBody>
            <a:bodyPr wrap="square" rtlCol="0">
              <a:spAutoFit/>
            </a:bodyPr>
            <a:lstStyle/>
            <a:p>
              <a:pPr algn="ctr"/>
              <a:r>
                <a:rPr lang="en-US" b="1" dirty="0" err="1" smtClean="0">
                  <a:solidFill>
                    <a:srgbClr val="000000"/>
                  </a:solidFill>
                </a:rPr>
                <a:t>Administración</a:t>
              </a:r>
              <a:endParaRPr lang="en-US" b="1" dirty="0">
                <a:solidFill>
                  <a:srgbClr val="000000"/>
                </a:solidFill>
              </a:endParaRPr>
            </a:p>
          </p:txBody>
        </p:sp>
        <p:sp>
          <p:nvSpPr>
            <p:cNvPr id="8" name="TextBox 7"/>
            <p:cNvSpPr txBox="1"/>
            <p:nvPr/>
          </p:nvSpPr>
          <p:spPr>
            <a:xfrm>
              <a:off x="6584659" y="5751731"/>
              <a:ext cx="2095500" cy="646331"/>
            </a:xfrm>
            <a:prstGeom prst="rect">
              <a:avLst/>
            </a:prstGeom>
            <a:noFill/>
          </p:spPr>
          <p:txBody>
            <a:bodyPr wrap="square" rtlCol="0">
              <a:spAutoFit/>
            </a:bodyPr>
            <a:lstStyle/>
            <a:p>
              <a:pPr algn="ctr"/>
              <a:r>
                <a:rPr lang="en-US" b="1" dirty="0" smtClean="0">
                  <a:solidFill>
                    <a:srgbClr val="000000"/>
                  </a:solidFill>
                </a:rPr>
                <a:t>Enlace con la </a:t>
              </a:r>
              <a:r>
                <a:rPr lang="en-US" b="1" dirty="0" err="1" smtClean="0">
                  <a:solidFill>
                    <a:srgbClr val="000000"/>
                  </a:solidFill>
                </a:rPr>
                <a:t>Comunidad</a:t>
              </a:r>
              <a:endParaRPr lang="en-US" b="1" dirty="0">
                <a:solidFill>
                  <a:srgbClr val="000000"/>
                </a:solidFill>
              </a:endParaRPr>
            </a:p>
          </p:txBody>
        </p:sp>
        <p:sp>
          <p:nvSpPr>
            <p:cNvPr id="9" name="TextBox 8"/>
            <p:cNvSpPr txBox="1"/>
            <p:nvPr/>
          </p:nvSpPr>
          <p:spPr>
            <a:xfrm>
              <a:off x="2654300" y="5770265"/>
              <a:ext cx="2095500" cy="646331"/>
            </a:xfrm>
            <a:prstGeom prst="rect">
              <a:avLst/>
            </a:prstGeom>
            <a:noFill/>
          </p:spPr>
          <p:txBody>
            <a:bodyPr wrap="square" rtlCol="0">
              <a:spAutoFit/>
            </a:bodyPr>
            <a:lstStyle/>
            <a:p>
              <a:pPr algn="ctr"/>
              <a:r>
                <a:rPr lang="en-US" b="1" dirty="0" err="1" smtClean="0">
                  <a:solidFill>
                    <a:srgbClr val="000000"/>
                  </a:solidFill>
                </a:rPr>
                <a:t>Finanzas</a:t>
              </a:r>
              <a:r>
                <a:rPr lang="en-US" b="1" dirty="0" smtClean="0">
                  <a:solidFill>
                    <a:srgbClr val="000000"/>
                  </a:solidFill>
                </a:rPr>
                <a:t> &amp; </a:t>
              </a:r>
              <a:r>
                <a:rPr lang="en-US" b="1" dirty="0" err="1" smtClean="0">
                  <a:solidFill>
                    <a:srgbClr val="000000"/>
                  </a:solidFill>
                </a:rPr>
                <a:t>presupuesto</a:t>
              </a:r>
              <a:endParaRPr lang="en-US" b="1" dirty="0">
                <a:solidFill>
                  <a:srgbClr val="000000"/>
                </a:solidFill>
              </a:endParaRPr>
            </a:p>
          </p:txBody>
        </p:sp>
        <p:sp>
          <p:nvSpPr>
            <p:cNvPr id="10" name="TextBox 9"/>
            <p:cNvSpPr txBox="1"/>
            <p:nvPr/>
          </p:nvSpPr>
          <p:spPr>
            <a:xfrm>
              <a:off x="285751" y="5933636"/>
              <a:ext cx="2508249" cy="646331"/>
            </a:xfrm>
            <a:prstGeom prst="rect">
              <a:avLst/>
            </a:prstGeom>
            <a:noFill/>
          </p:spPr>
          <p:txBody>
            <a:bodyPr wrap="square" rtlCol="0">
              <a:spAutoFit/>
            </a:bodyPr>
            <a:lstStyle/>
            <a:p>
              <a:pPr algn="ctr"/>
              <a:r>
                <a:rPr lang="en-US" b="1" dirty="0" err="1" smtClean="0">
                  <a:solidFill>
                    <a:srgbClr val="000000"/>
                  </a:solidFill>
                </a:rPr>
                <a:t>Habilidades</a:t>
              </a:r>
              <a:r>
                <a:rPr lang="en-US" b="1" dirty="0" smtClean="0">
                  <a:solidFill>
                    <a:srgbClr val="000000"/>
                  </a:solidFill>
                </a:rPr>
                <a:t> </a:t>
              </a:r>
              <a:r>
                <a:rPr lang="en-US" b="1" dirty="0" err="1" smtClean="0">
                  <a:solidFill>
                    <a:srgbClr val="000000"/>
                  </a:solidFill>
                </a:rPr>
                <a:t>profesionales</a:t>
              </a:r>
              <a:endParaRPr lang="en-US" b="1" dirty="0">
                <a:solidFill>
                  <a:srgbClr val="000000"/>
                </a:solidFill>
              </a:endParaRPr>
            </a:p>
          </p:txBody>
        </p:sp>
        <p:sp>
          <p:nvSpPr>
            <p:cNvPr id="11" name="TextBox 10"/>
            <p:cNvSpPr txBox="1"/>
            <p:nvPr/>
          </p:nvSpPr>
          <p:spPr>
            <a:xfrm>
              <a:off x="6851359" y="3981966"/>
              <a:ext cx="2095500" cy="646331"/>
            </a:xfrm>
            <a:prstGeom prst="rect">
              <a:avLst/>
            </a:prstGeom>
            <a:noFill/>
          </p:spPr>
          <p:txBody>
            <a:bodyPr wrap="square" rtlCol="0">
              <a:spAutoFit/>
            </a:bodyPr>
            <a:lstStyle/>
            <a:p>
              <a:pPr algn="ctr"/>
              <a:r>
                <a:rPr lang="en-US" b="1" dirty="0" err="1" smtClean="0">
                  <a:solidFill>
                    <a:srgbClr val="000000"/>
                  </a:solidFill>
                </a:rPr>
                <a:t>Monitoreo</a:t>
              </a:r>
              <a:r>
                <a:rPr lang="en-US" b="1" dirty="0" smtClean="0">
                  <a:solidFill>
                    <a:srgbClr val="000000"/>
                  </a:solidFill>
                </a:rPr>
                <a:t> &amp; </a:t>
              </a:r>
              <a:r>
                <a:rPr lang="en-US" b="1" dirty="0" err="1" smtClean="0">
                  <a:solidFill>
                    <a:srgbClr val="000000"/>
                  </a:solidFill>
                </a:rPr>
                <a:t>Evaluación</a:t>
              </a:r>
              <a:endParaRPr lang="en-US" b="1" dirty="0">
                <a:solidFill>
                  <a:srgbClr val="000000"/>
                </a:solidFill>
              </a:endParaRPr>
            </a:p>
          </p:txBody>
        </p:sp>
        <p:sp>
          <p:nvSpPr>
            <p:cNvPr id="12" name="TextBox 11"/>
            <p:cNvSpPr txBox="1"/>
            <p:nvPr/>
          </p:nvSpPr>
          <p:spPr>
            <a:xfrm>
              <a:off x="2476500" y="3897699"/>
              <a:ext cx="2095500" cy="369332"/>
            </a:xfrm>
            <a:prstGeom prst="rect">
              <a:avLst/>
            </a:prstGeom>
            <a:noFill/>
          </p:spPr>
          <p:txBody>
            <a:bodyPr wrap="square" rtlCol="0">
              <a:spAutoFit/>
            </a:bodyPr>
            <a:lstStyle/>
            <a:p>
              <a:pPr algn="ctr"/>
              <a:r>
                <a:rPr lang="en-US" b="1" dirty="0" err="1" smtClean="0">
                  <a:solidFill>
                    <a:srgbClr val="000000"/>
                  </a:solidFill>
                </a:rPr>
                <a:t>Idioma</a:t>
              </a:r>
              <a:r>
                <a:rPr lang="en-US" b="1" dirty="0" smtClean="0">
                  <a:solidFill>
                    <a:srgbClr val="000000"/>
                  </a:solidFill>
                </a:rPr>
                <a:t> local</a:t>
              </a:r>
              <a:endParaRPr lang="en-US" b="1" dirty="0" smtClean="0">
                <a:solidFill>
                  <a:srgbClr val="000000"/>
                </a:solidFill>
              </a:endParaRPr>
            </a:p>
          </p:txBody>
        </p:sp>
        <p:sp>
          <p:nvSpPr>
            <p:cNvPr id="13" name="TextBox 12"/>
            <p:cNvSpPr txBox="1"/>
            <p:nvPr/>
          </p:nvSpPr>
          <p:spPr>
            <a:xfrm>
              <a:off x="558800" y="4007366"/>
              <a:ext cx="2095500" cy="646331"/>
            </a:xfrm>
            <a:prstGeom prst="rect">
              <a:avLst/>
            </a:prstGeom>
            <a:noFill/>
          </p:spPr>
          <p:txBody>
            <a:bodyPr wrap="square" rtlCol="0">
              <a:spAutoFit/>
            </a:bodyPr>
            <a:lstStyle/>
            <a:p>
              <a:pPr algn="ctr"/>
              <a:r>
                <a:rPr lang="en-US" b="1" dirty="0" err="1" smtClean="0">
                  <a:solidFill>
                    <a:srgbClr val="000000"/>
                  </a:solidFill>
                </a:rPr>
                <a:t>Representación</a:t>
              </a:r>
              <a:r>
                <a:rPr lang="en-US" b="1" dirty="0" smtClean="0">
                  <a:solidFill>
                    <a:srgbClr val="000000"/>
                  </a:solidFill>
                </a:rPr>
                <a:t> &amp; </a:t>
              </a:r>
              <a:r>
                <a:rPr lang="en-US" b="1" dirty="0" err="1" smtClean="0">
                  <a:solidFill>
                    <a:srgbClr val="000000"/>
                  </a:solidFill>
                </a:rPr>
                <a:t>negociación</a:t>
              </a:r>
              <a:endParaRPr lang="en-US" b="1" dirty="0">
                <a:solidFill>
                  <a:srgbClr val="000000"/>
                </a:solidFill>
              </a:endParaRPr>
            </a:p>
          </p:txBody>
        </p:sp>
        <p:sp>
          <p:nvSpPr>
            <p:cNvPr id="14" name="TextBox 13"/>
            <p:cNvSpPr txBox="1"/>
            <p:nvPr/>
          </p:nvSpPr>
          <p:spPr>
            <a:xfrm>
              <a:off x="2273300" y="2032000"/>
              <a:ext cx="2476500" cy="923330"/>
            </a:xfrm>
            <a:prstGeom prst="rect">
              <a:avLst/>
            </a:prstGeom>
            <a:noFill/>
          </p:spPr>
          <p:txBody>
            <a:bodyPr wrap="square" rtlCol="0">
              <a:spAutoFit/>
            </a:bodyPr>
            <a:lstStyle/>
            <a:p>
              <a:pPr algn="ctr"/>
              <a:r>
                <a:rPr lang="en-US" b="1" dirty="0" err="1" smtClean="0">
                  <a:solidFill>
                    <a:srgbClr val="000000"/>
                  </a:solidFill>
                </a:rPr>
                <a:t>Desarrollo</a:t>
              </a:r>
              <a:r>
                <a:rPr lang="en-US" b="1" dirty="0" smtClean="0">
                  <a:solidFill>
                    <a:srgbClr val="000000"/>
                  </a:solidFill>
                </a:rPr>
                <a:t> de </a:t>
              </a:r>
              <a:r>
                <a:rPr lang="en-US" b="1" dirty="0" err="1" smtClean="0">
                  <a:solidFill>
                    <a:srgbClr val="000000"/>
                  </a:solidFill>
                </a:rPr>
                <a:t>actividades</a:t>
              </a:r>
              <a:r>
                <a:rPr lang="en-US" b="1" dirty="0" smtClean="0">
                  <a:solidFill>
                    <a:srgbClr val="000000"/>
                  </a:solidFill>
                </a:rPr>
                <a:t> </a:t>
              </a:r>
              <a:r>
                <a:rPr lang="en-US" b="1" dirty="0" err="1" smtClean="0">
                  <a:solidFill>
                    <a:srgbClr val="000000"/>
                  </a:solidFill>
                </a:rPr>
                <a:t>para</a:t>
              </a:r>
              <a:r>
                <a:rPr lang="en-US" b="1" dirty="0" smtClean="0">
                  <a:solidFill>
                    <a:srgbClr val="000000"/>
                  </a:solidFill>
                </a:rPr>
                <a:t> </a:t>
              </a:r>
              <a:r>
                <a:rPr lang="en-US" b="1" dirty="0" err="1" smtClean="0">
                  <a:solidFill>
                    <a:srgbClr val="000000"/>
                  </a:solidFill>
                </a:rPr>
                <a:t>niños</a:t>
              </a:r>
              <a:r>
                <a:rPr lang="en-US" b="1" dirty="0" smtClean="0">
                  <a:solidFill>
                    <a:srgbClr val="000000"/>
                  </a:solidFill>
                </a:rPr>
                <a:t> y </a:t>
              </a:r>
              <a:r>
                <a:rPr lang="en-US" b="1" dirty="0" err="1" smtClean="0">
                  <a:solidFill>
                    <a:srgbClr val="000000"/>
                  </a:solidFill>
                </a:rPr>
                <a:t>niñas</a:t>
              </a:r>
              <a:endParaRPr lang="en-US" b="1" dirty="0">
                <a:solidFill>
                  <a:srgbClr val="000000"/>
                </a:solidFill>
              </a:endParaRPr>
            </a:p>
          </p:txBody>
        </p:sp>
        <p:sp>
          <p:nvSpPr>
            <p:cNvPr id="15" name="TextBox 14"/>
            <p:cNvSpPr txBox="1"/>
            <p:nvPr/>
          </p:nvSpPr>
          <p:spPr>
            <a:xfrm>
              <a:off x="6600536" y="2529526"/>
              <a:ext cx="2095500" cy="646331"/>
            </a:xfrm>
            <a:prstGeom prst="rect">
              <a:avLst/>
            </a:prstGeom>
            <a:noFill/>
          </p:spPr>
          <p:txBody>
            <a:bodyPr wrap="square" rtlCol="0">
              <a:spAutoFit/>
            </a:bodyPr>
            <a:lstStyle/>
            <a:p>
              <a:pPr algn="ctr"/>
              <a:r>
                <a:rPr lang="en-US" b="1" dirty="0" err="1" smtClean="0">
                  <a:solidFill>
                    <a:srgbClr val="000000"/>
                  </a:solidFill>
                </a:rPr>
                <a:t>Supervisión</a:t>
              </a:r>
              <a:r>
                <a:rPr lang="en-US" b="1" dirty="0" smtClean="0">
                  <a:solidFill>
                    <a:srgbClr val="000000"/>
                  </a:solidFill>
                </a:rPr>
                <a:t> de Personal</a:t>
              </a:r>
              <a:endParaRPr lang="en-US" b="1" dirty="0">
                <a:solidFill>
                  <a:srgbClr val="000000"/>
                </a:solidFill>
              </a:endParaRPr>
            </a:p>
          </p:txBody>
        </p:sp>
        <p:sp>
          <p:nvSpPr>
            <p:cNvPr id="17" name="TextBox 16"/>
            <p:cNvSpPr txBox="1"/>
            <p:nvPr/>
          </p:nvSpPr>
          <p:spPr>
            <a:xfrm>
              <a:off x="4717759" y="2388632"/>
              <a:ext cx="2095500" cy="369332"/>
            </a:xfrm>
            <a:prstGeom prst="rect">
              <a:avLst/>
            </a:prstGeom>
            <a:noFill/>
          </p:spPr>
          <p:txBody>
            <a:bodyPr wrap="square" rtlCol="0">
              <a:spAutoFit/>
            </a:bodyPr>
            <a:lstStyle/>
            <a:p>
              <a:pPr algn="ctr"/>
              <a:r>
                <a:rPr lang="en-GB" b="1" dirty="0" err="1" smtClean="0">
                  <a:solidFill>
                    <a:srgbClr val="000000"/>
                  </a:solidFill>
                </a:rPr>
                <a:t>Consejería</a:t>
              </a:r>
              <a:endParaRPr lang="en-GB" b="1" dirty="0">
                <a:solidFill>
                  <a:srgbClr val="000000"/>
                </a:solidFill>
              </a:endParaRPr>
            </a:p>
          </p:txBody>
        </p:sp>
        <p:sp>
          <p:nvSpPr>
            <p:cNvPr id="18" name="TextBox 17"/>
            <p:cNvSpPr txBox="1"/>
            <p:nvPr/>
          </p:nvSpPr>
          <p:spPr>
            <a:xfrm>
              <a:off x="4572000" y="4133334"/>
              <a:ext cx="2095500" cy="369332"/>
            </a:xfrm>
            <a:prstGeom prst="rect">
              <a:avLst/>
            </a:prstGeom>
            <a:noFill/>
          </p:spPr>
          <p:txBody>
            <a:bodyPr wrap="square" rtlCol="0">
              <a:spAutoFit/>
            </a:bodyPr>
            <a:lstStyle/>
            <a:p>
              <a:pPr algn="ctr"/>
              <a:r>
                <a:rPr lang="en-US" b="1" dirty="0" err="1" smtClean="0">
                  <a:solidFill>
                    <a:srgbClr val="000000"/>
                  </a:solidFill>
                </a:rPr>
                <a:t>Coordinación</a:t>
              </a:r>
              <a:endParaRPr lang="en-US" b="1" dirty="0">
                <a:solidFill>
                  <a:srgbClr val="000000"/>
                </a:solidFill>
              </a:endParaRPr>
            </a:p>
          </p:txBody>
        </p:sp>
        <p:sp>
          <p:nvSpPr>
            <p:cNvPr id="19" name="TextBox 18"/>
            <p:cNvSpPr txBox="1"/>
            <p:nvPr/>
          </p:nvSpPr>
          <p:spPr>
            <a:xfrm>
              <a:off x="4572000" y="5681028"/>
              <a:ext cx="2095500" cy="646331"/>
            </a:xfrm>
            <a:prstGeom prst="rect">
              <a:avLst/>
            </a:prstGeom>
            <a:noFill/>
          </p:spPr>
          <p:txBody>
            <a:bodyPr wrap="square" rtlCol="0">
              <a:spAutoFit/>
            </a:bodyPr>
            <a:lstStyle/>
            <a:p>
              <a:pPr algn="ctr"/>
              <a:r>
                <a:rPr lang="en-GB" b="1" dirty="0" err="1" smtClean="0">
                  <a:solidFill>
                    <a:srgbClr val="000000"/>
                  </a:solidFill>
                </a:rPr>
                <a:t>Movilizar</a:t>
              </a:r>
              <a:r>
                <a:rPr lang="en-GB" b="1" dirty="0" smtClean="0">
                  <a:solidFill>
                    <a:srgbClr val="000000"/>
                  </a:solidFill>
                </a:rPr>
                <a:t> un </a:t>
              </a:r>
              <a:r>
                <a:rPr lang="en-GB" b="1" dirty="0" err="1" smtClean="0">
                  <a:solidFill>
                    <a:srgbClr val="000000"/>
                  </a:solidFill>
                </a:rPr>
                <a:t>Equipo</a:t>
              </a:r>
              <a:r>
                <a:rPr lang="en-GB" b="1" dirty="0" smtClean="0">
                  <a:solidFill>
                    <a:srgbClr val="000000"/>
                  </a:solidFill>
                </a:rPr>
                <a:t> </a:t>
              </a:r>
              <a:endParaRPr lang="en-GB" b="1" dirty="0">
                <a:solidFill>
                  <a:srgbClr val="000000"/>
                </a:solidFill>
              </a:endParaRPr>
            </a:p>
          </p:txBody>
        </p:sp>
      </p:grpSp>
    </p:spTree>
    <p:extLst>
      <p:ext uri="{BB962C8B-B14F-4D97-AF65-F5344CB8AC3E}">
        <p14:creationId xmlns:p14="http://schemas.microsoft.com/office/powerpoint/2010/main" val="15102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Actividad</a:t>
            </a:r>
            <a:endParaRPr lang="en-US" dirty="0"/>
          </a:p>
        </p:txBody>
      </p:sp>
      <p:sp>
        <p:nvSpPr>
          <p:cNvPr id="3" name="Content Placeholder 2"/>
          <p:cNvSpPr>
            <a:spLocks noGrp="1"/>
          </p:cNvSpPr>
          <p:nvPr>
            <p:ph idx="1"/>
          </p:nvPr>
        </p:nvSpPr>
        <p:spPr/>
        <p:txBody>
          <a:bodyPr>
            <a:noAutofit/>
          </a:bodyPr>
          <a:lstStyle/>
          <a:p>
            <a:r>
              <a:rPr lang="es-ES" sz="2800" dirty="0" smtClean="0">
                <a:solidFill>
                  <a:srgbClr val="FFFFFF"/>
                </a:solidFill>
                <a:effectLst/>
              </a:rPr>
              <a:t>Hacer una lista corta para la entrevista</a:t>
            </a:r>
            <a:endParaRPr lang="es-ES" sz="2800" dirty="0" smtClean="0">
              <a:solidFill>
                <a:srgbClr val="FFFFFF"/>
              </a:solidFill>
              <a:effectLst/>
            </a:endParaRPr>
          </a:p>
          <a:p>
            <a:r>
              <a:rPr lang="es-ES" sz="2800" dirty="0" smtClean="0">
                <a:solidFill>
                  <a:srgbClr val="FFFFFF"/>
                </a:solidFill>
                <a:effectLst/>
              </a:rPr>
              <a:t>¿Cuáles son las cualidades clave y más importantes que busca en su personal?</a:t>
            </a:r>
            <a:r>
              <a:rPr lang="es-ES" sz="2800" dirty="0" smtClean="0">
                <a:solidFill>
                  <a:srgbClr val="FFFFFF"/>
                </a:solidFill>
                <a:effectLst/>
              </a:rPr>
              <a:t> </a:t>
            </a:r>
          </a:p>
          <a:p>
            <a:r>
              <a:rPr lang="es-ES" sz="2800" dirty="0" smtClean="0">
                <a:solidFill>
                  <a:srgbClr val="FFFFFF"/>
                </a:solidFill>
                <a:effectLst/>
              </a:rPr>
              <a:t>Escriba las 3 cualidades más importantes que buscará, cada una en un papelito diferente</a:t>
            </a:r>
            <a:endParaRPr lang="es-ES" sz="2800" dirty="0" smtClean="0">
              <a:solidFill>
                <a:srgbClr val="FFFFFF"/>
              </a:solidFill>
              <a:effectLst/>
            </a:endParaRPr>
          </a:p>
        </p:txBody>
      </p:sp>
    </p:spTree>
    <p:extLst>
      <p:ext uri="{BB962C8B-B14F-4D97-AF65-F5344CB8AC3E}">
        <p14:creationId xmlns:p14="http://schemas.microsoft.com/office/powerpoint/2010/main" val="1276963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Buzón</a:t>
            </a:r>
            <a:r>
              <a:rPr lang="en-US" dirty="0" smtClean="0"/>
              <a:t> de </a:t>
            </a:r>
            <a:r>
              <a:rPr lang="en-US" dirty="0" err="1" smtClean="0"/>
              <a:t>Prioridad</a:t>
            </a:r>
            <a:endParaRPr lang="en-US" dirty="0"/>
          </a:p>
        </p:txBody>
      </p:sp>
      <p:sp>
        <p:nvSpPr>
          <p:cNvPr id="3" name="Content Placeholder 2"/>
          <p:cNvSpPr>
            <a:spLocks noGrp="1"/>
          </p:cNvSpPr>
          <p:nvPr>
            <p:ph idx="1"/>
          </p:nvPr>
        </p:nvSpPr>
        <p:spPr>
          <a:xfrm>
            <a:off x="955675" y="1219200"/>
            <a:ext cx="7232650" cy="4291013"/>
          </a:xfrm>
        </p:spPr>
        <p:txBody>
          <a:bodyPr/>
          <a:lstStyle/>
          <a:p>
            <a:pPr>
              <a:spcBef>
                <a:spcPts val="600"/>
              </a:spcBef>
            </a:pPr>
            <a:r>
              <a:rPr lang="es-ES" b="1" dirty="0" smtClean="0"/>
              <a:t>Divida el grupo en 4 grupos de 5 personas </a:t>
            </a:r>
            <a:endParaRPr lang="es-ES" b="1" dirty="0" smtClean="0"/>
          </a:p>
          <a:p>
            <a:pPr>
              <a:spcBef>
                <a:spcPts val="600"/>
              </a:spcBef>
            </a:pPr>
            <a:r>
              <a:rPr lang="es-ES" b="1" dirty="0" smtClean="0"/>
              <a:t>Use una cajilla de prioridad para negociar lo deseable, imp. &amp; esencial </a:t>
            </a:r>
          </a:p>
          <a:p>
            <a:pPr>
              <a:spcBef>
                <a:spcPts val="600"/>
              </a:spcBef>
            </a:pPr>
            <a:r>
              <a:rPr lang="es-ES" b="1" dirty="0" smtClean="0"/>
              <a:t>Descarte cualquier duplicado</a:t>
            </a:r>
            <a:endParaRPr lang="es-ES" b="1" dirty="0"/>
          </a:p>
        </p:txBody>
      </p:sp>
      <p:sp>
        <p:nvSpPr>
          <p:cNvPr id="4" name="Rectangle 3"/>
          <p:cNvSpPr/>
          <p:nvPr/>
        </p:nvSpPr>
        <p:spPr>
          <a:xfrm>
            <a:off x="1430338" y="3079750"/>
            <a:ext cx="6283325" cy="333375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t>Deseable</a:t>
            </a:r>
            <a:r>
              <a:rPr lang="en-US" sz="2400" dirty="0" smtClean="0"/>
              <a:t> </a:t>
            </a:r>
            <a:endParaRPr lang="en-US" sz="2400" dirty="0" smtClean="0"/>
          </a:p>
          <a:p>
            <a:pPr algn="ctr"/>
            <a:endParaRPr lang="en-US" dirty="0"/>
          </a:p>
        </p:txBody>
      </p:sp>
      <p:sp>
        <p:nvSpPr>
          <p:cNvPr id="5" name="Rectangle 4"/>
          <p:cNvSpPr/>
          <p:nvPr/>
        </p:nvSpPr>
        <p:spPr>
          <a:xfrm>
            <a:off x="2096459" y="3862393"/>
            <a:ext cx="4951083" cy="1948696"/>
          </a:xfrm>
          <a:prstGeom prst="rect">
            <a:avLst/>
          </a:prstGeom>
          <a:solidFill>
            <a:schemeClr val="accent1">
              <a:lumMod val="60000"/>
              <a:lumOff val="4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solidFill>
                  <a:schemeClr val="accent1">
                    <a:lumMod val="50000"/>
                  </a:schemeClr>
                </a:solidFill>
              </a:rPr>
              <a:t>Importante</a:t>
            </a:r>
            <a:r>
              <a:rPr lang="en-US" sz="2400" dirty="0" smtClean="0">
                <a:solidFill>
                  <a:schemeClr val="accent1">
                    <a:lumMod val="50000"/>
                  </a:schemeClr>
                </a:solidFill>
              </a:rPr>
              <a:t> </a:t>
            </a:r>
            <a:r>
              <a:rPr lang="en-US" sz="2400" dirty="0" smtClean="0">
                <a:solidFill>
                  <a:schemeClr val="accent1">
                    <a:lumMod val="50000"/>
                  </a:schemeClr>
                </a:solidFill>
              </a:rPr>
              <a:t>– max. 3</a:t>
            </a:r>
            <a:endParaRPr lang="en-US" sz="2400" dirty="0">
              <a:solidFill>
                <a:schemeClr val="accent1">
                  <a:lumMod val="50000"/>
                </a:schemeClr>
              </a:solidFill>
            </a:endParaRPr>
          </a:p>
        </p:txBody>
      </p:sp>
      <p:sp>
        <p:nvSpPr>
          <p:cNvPr id="6" name="Rectangle 5"/>
          <p:cNvSpPr/>
          <p:nvPr/>
        </p:nvSpPr>
        <p:spPr>
          <a:xfrm>
            <a:off x="2903251" y="4564377"/>
            <a:ext cx="3337499" cy="826346"/>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t>Esencial</a:t>
            </a:r>
            <a:r>
              <a:rPr lang="en-US" sz="2400" dirty="0" smtClean="0"/>
              <a:t> </a:t>
            </a:r>
            <a:r>
              <a:rPr lang="en-US" sz="2400" dirty="0" smtClean="0"/>
              <a:t>– max. 3 </a:t>
            </a:r>
            <a:endParaRPr lang="en-US" sz="2400" dirty="0"/>
          </a:p>
        </p:txBody>
      </p:sp>
    </p:spTree>
    <p:extLst>
      <p:ext uri="{BB962C8B-B14F-4D97-AF65-F5344CB8AC3E}">
        <p14:creationId xmlns:p14="http://schemas.microsoft.com/office/powerpoint/2010/main" val="93075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46" y="470223"/>
            <a:ext cx="8438960" cy="1143000"/>
          </a:xfrm>
        </p:spPr>
        <p:txBody>
          <a:bodyPr/>
          <a:lstStyle/>
          <a:p>
            <a:r>
              <a:rPr lang="es-ES" sz="4400" smtClean="0"/>
              <a:t>Personal que se necesita para la implementación de la actividad</a:t>
            </a:r>
            <a:endParaRPr lang="es-ES" sz="4400"/>
          </a:p>
        </p:txBody>
      </p:sp>
      <p:sp>
        <p:nvSpPr>
          <p:cNvPr id="3" name="Content Placeholder 2"/>
          <p:cNvSpPr>
            <a:spLocks noGrp="1"/>
          </p:cNvSpPr>
          <p:nvPr>
            <p:ph sz="half" idx="1"/>
          </p:nvPr>
        </p:nvSpPr>
        <p:spPr>
          <a:xfrm>
            <a:off x="822477" y="2031648"/>
            <a:ext cx="3968699" cy="4288536"/>
          </a:xfrm>
        </p:spPr>
        <p:txBody>
          <a:bodyPr>
            <a:normAutofit fontScale="92500" lnSpcReduction="10000"/>
          </a:bodyPr>
          <a:lstStyle/>
          <a:p>
            <a:pPr marL="0" indent="0" algn="ctr">
              <a:spcBef>
                <a:spcPts val="200"/>
              </a:spcBef>
              <a:buNone/>
            </a:pPr>
            <a:r>
              <a:rPr lang="es-ES" sz="3200" b="1" smtClean="0"/>
              <a:t>Tiempo Completo</a:t>
            </a:r>
            <a:endParaRPr lang="es-ES" sz="3200" b="1" smtClean="0"/>
          </a:p>
          <a:p>
            <a:pPr marL="0" indent="0" algn="ctr">
              <a:spcBef>
                <a:spcPts val="200"/>
              </a:spcBef>
              <a:buNone/>
            </a:pPr>
            <a:endParaRPr lang="es-ES" sz="2200" b="1" smtClean="0"/>
          </a:p>
          <a:p>
            <a:pPr marL="360363" indent="-360363">
              <a:spcBef>
                <a:spcPts val="200"/>
              </a:spcBef>
            </a:pPr>
            <a:r>
              <a:rPr lang="es-ES" sz="3200" b="1" smtClean="0"/>
              <a:t>Animadores </a:t>
            </a:r>
          </a:p>
          <a:p>
            <a:pPr marL="360363" indent="-360363">
              <a:spcBef>
                <a:spcPts val="200"/>
              </a:spcBef>
            </a:pPr>
            <a:r>
              <a:rPr lang="es-ES" sz="3200" b="1" smtClean="0"/>
              <a:t>Supervisores de CFS</a:t>
            </a:r>
          </a:p>
          <a:p>
            <a:pPr marL="360363" indent="-360363">
              <a:spcBef>
                <a:spcPts val="200"/>
              </a:spcBef>
            </a:pPr>
            <a:r>
              <a:rPr lang="es-ES" sz="3200" b="1" smtClean="0"/>
              <a:t>Oficiales de Programa de </a:t>
            </a:r>
            <a:r>
              <a:rPr lang="en-GB" sz="3200" b="1" smtClean="0"/>
              <a:t>CP</a:t>
            </a:r>
            <a:endParaRPr lang="en-GB" sz="3200" b="1" dirty="0"/>
          </a:p>
        </p:txBody>
      </p:sp>
      <p:sp>
        <p:nvSpPr>
          <p:cNvPr id="4" name="Content Placeholder 3"/>
          <p:cNvSpPr>
            <a:spLocks noGrp="1"/>
          </p:cNvSpPr>
          <p:nvPr>
            <p:ph sz="half" idx="2"/>
          </p:nvPr>
        </p:nvSpPr>
        <p:spPr>
          <a:xfrm>
            <a:off x="4821372" y="2031648"/>
            <a:ext cx="3529584" cy="4288536"/>
          </a:xfrm>
        </p:spPr>
        <p:txBody>
          <a:bodyPr>
            <a:normAutofit fontScale="92500" lnSpcReduction="10000"/>
          </a:bodyPr>
          <a:lstStyle/>
          <a:p>
            <a:pPr marL="0" indent="0" algn="ctr">
              <a:spcBef>
                <a:spcPts val="200"/>
              </a:spcBef>
              <a:buNone/>
            </a:pPr>
            <a:r>
              <a:rPr lang="es-ES" sz="3200" b="1" dirty="0" smtClean="0"/>
              <a:t>Medio Tiempo</a:t>
            </a:r>
            <a:endParaRPr lang="es-ES" sz="3200" b="1" dirty="0" smtClean="0"/>
          </a:p>
          <a:p>
            <a:pPr marL="0" indent="0">
              <a:spcBef>
                <a:spcPts val="200"/>
              </a:spcBef>
              <a:buNone/>
            </a:pPr>
            <a:endParaRPr lang="es-ES" sz="2200" b="1" dirty="0" smtClean="0"/>
          </a:p>
          <a:p>
            <a:pPr marL="360363" indent="-360363">
              <a:spcBef>
                <a:spcPts val="200"/>
              </a:spcBef>
            </a:pPr>
            <a:r>
              <a:rPr lang="es-ES" sz="3200" b="1" dirty="0" smtClean="0"/>
              <a:t>Divulgación</a:t>
            </a:r>
          </a:p>
          <a:p>
            <a:pPr marL="360363" indent="-360363">
              <a:spcBef>
                <a:spcPts val="200"/>
              </a:spcBef>
            </a:pPr>
            <a:r>
              <a:rPr lang="es-ES" sz="3200" b="1" dirty="0" smtClean="0"/>
              <a:t>Trabajadores de Casos</a:t>
            </a:r>
            <a:endParaRPr lang="es-ES" sz="3200" b="1" dirty="0" smtClean="0"/>
          </a:p>
          <a:p>
            <a:pPr marL="360363" indent="-360363">
              <a:spcBef>
                <a:spcPts val="200"/>
              </a:spcBef>
            </a:pPr>
            <a:r>
              <a:rPr lang="es-ES" sz="3200" b="1" dirty="0" smtClean="0"/>
              <a:t>Capacitadores especialistas</a:t>
            </a:r>
            <a:endParaRPr lang="es-ES" sz="3200" b="1" dirty="0" smtClean="0"/>
          </a:p>
          <a:p>
            <a:pPr marL="360363" indent="-360363">
              <a:spcBef>
                <a:spcPts val="200"/>
              </a:spcBef>
            </a:pPr>
            <a:r>
              <a:rPr lang="es-ES" sz="3200" b="1" dirty="0" smtClean="0"/>
              <a:t>Gerente de programa de CP</a:t>
            </a:r>
            <a:endParaRPr lang="es-ES" sz="3200" b="1" dirty="0" smtClean="0"/>
          </a:p>
          <a:p>
            <a:endParaRPr lang="en-GB" b="1" dirty="0"/>
          </a:p>
        </p:txBody>
      </p:sp>
      <p:cxnSp>
        <p:nvCxnSpPr>
          <p:cNvPr id="7" name="Straight Connector 6"/>
          <p:cNvCxnSpPr/>
          <p:nvPr/>
        </p:nvCxnSpPr>
        <p:spPr>
          <a:xfrm flipV="1">
            <a:off x="793330" y="2786442"/>
            <a:ext cx="7557341" cy="2886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18001" y="1981254"/>
            <a:ext cx="0" cy="357871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93615" y="1936519"/>
            <a:ext cx="7557341" cy="2886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09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Estructura del Personal</a:t>
            </a:r>
            <a:endParaRPr lang="es-ES"/>
          </a:p>
        </p:txBody>
      </p:sp>
      <p:sp>
        <p:nvSpPr>
          <p:cNvPr id="3" name="Content Placeholder 2"/>
          <p:cNvSpPr>
            <a:spLocks noGrp="1"/>
          </p:cNvSpPr>
          <p:nvPr>
            <p:ph idx="1"/>
          </p:nvPr>
        </p:nvSpPr>
        <p:spPr/>
        <p:txBody>
          <a:bodyPr>
            <a:normAutofit lnSpcReduction="10000"/>
          </a:bodyPr>
          <a:lstStyle/>
          <a:p>
            <a:pPr>
              <a:lnSpc>
                <a:spcPct val="90000"/>
              </a:lnSpc>
              <a:spcBef>
                <a:spcPts val="600"/>
              </a:spcBef>
            </a:pPr>
            <a:r>
              <a:rPr lang="es-ES" sz="3000" b="1" dirty="0" smtClean="0"/>
              <a:t>Animadores / facilitadores </a:t>
            </a:r>
            <a:r>
              <a:rPr lang="es-ES" sz="3000" dirty="0" smtClean="0"/>
              <a:t>– </a:t>
            </a:r>
            <a:r>
              <a:rPr lang="es-ES" sz="2800" dirty="0" smtClean="0"/>
              <a:t>2 </a:t>
            </a:r>
            <a:r>
              <a:rPr lang="es-ES" sz="2800" dirty="0" smtClean="0"/>
              <a:t>en sitio</a:t>
            </a:r>
            <a:endParaRPr lang="es-ES" sz="2800" dirty="0" smtClean="0"/>
          </a:p>
          <a:p>
            <a:pPr>
              <a:lnSpc>
                <a:spcPct val="90000"/>
              </a:lnSpc>
              <a:spcBef>
                <a:spcPts val="600"/>
              </a:spcBef>
            </a:pPr>
            <a:r>
              <a:rPr lang="es-ES" sz="3000" b="1" dirty="0" smtClean="0"/>
              <a:t>Gerente de CFS </a:t>
            </a:r>
            <a:r>
              <a:rPr lang="es-ES" sz="3000" dirty="0" smtClean="0"/>
              <a:t>– 1 en sitio</a:t>
            </a:r>
          </a:p>
          <a:p>
            <a:pPr>
              <a:lnSpc>
                <a:spcPct val="90000"/>
              </a:lnSpc>
              <a:spcBef>
                <a:spcPts val="600"/>
              </a:spcBef>
            </a:pPr>
            <a:r>
              <a:rPr lang="es-ES" sz="3000" b="1" dirty="0" smtClean="0"/>
              <a:t>Coordinador de CFS / Supervisor </a:t>
            </a:r>
            <a:r>
              <a:rPr lang="es-ES" sz="3000" dirty="0" smtClean="0"/>
              <a:t>– cubriendo 10 – 15 CFS</a:t>
            </a:r>
          </a:p>
          <a:p>
            <a:pPr>
              <a:lnSpc>
                <a:spcPct val="90000"/>
              </a:lnSpc>
              <a:spcBef>
                <a:spcPts val="600"/>
              </a:spcBef>
            </a:pPr>
            <a:r>
              <a:rPr lang="es-ES" sz="3000" b="1" dirty="0" smtClean="0"/>
              <a:t>CP / Oficial de Programa de Educación </a:t>
            </a:r>
            <a:r>
              <a:rPr lang="es-ES" sz="3000" dirty="0" smtClean="0"/>
              <a:t>– el personal de la agencia supervisa a los coordinadores  </a:t>
            </a:r>
          </a:p>
          <a:p>
            <a:pPr>
              <a:lnSpc>
                <a:spcPct val="90000"/>
              </a:lnSpc>
              <a:spcBef>
                <a:spcPts val="600"/>
              </a:spcBef>
            </a:pPr>
            <a:r>
              <a:rPr lang="es-ES" sz="3000" b="1" dirty="0" smtClean="0"/>
              <a:t>Punto</a:t>
            </a:r>
            <a:r>
              <a:rPr lang="es-ES" sz="3000" b="1" dirty="0" smtClean="0"/>
              <a:t>s Focales </a:t>
            </a:r>
            <a:r>
              <a:rPr lang="es-ES" sz="3000" dirty="0" smtClean="0"/>
              <a:t>– divulgación </a:t>
            </a:r>
            <a:endParaRPr lang="es-ES" sz="3000" dirty="0"/>
          </a:p>
        </p:txBody>
      </p:sp>
    </p:spTree>
    <p:extLst>
      <p:ext uri="{BB962C8B-B14F-4D97-AF65-F5344CB8AC3E}">
        <p14:creationId xmlns:p14="http://schemas.microsoft.com/office/powerpoint/2010/main" val="148902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Objetivos</a:t>
            </a:r>
            <a:endParaRPr lang="es-ES" dirty="0"/>
          </a:p>
        </p:txBody>
      </p:sp>
      <p:sp>
        <p:nvSpPr>
          <p:cNvPr id="3" name="Content Placeholder 2"/>
          <p:cNvSpPr>
            <a:spLocks noGrp="1"/>
          </p:cNvSpPr>
          <p:nvPr>
            <p:ph idx="1"/>
          </p:nvPr>
        </p:nvSpPr>
        <p:spPr/>
        <p:txBody>
          <a:bodyPr>
            <a:normAutofit/>
          </a:bodyPr>
          <a:lstStyle/>
          <a:p>
            <a:pPr marL="0" indent="0">
              <a:buNone/>
            </a:pPr>
            <a:r>
              <a:rPr lang="es-ES" b="1" dirty="0" smtClean="0">
                <a:effectLst/>
              </a:rPr>
              <a:t>Al finalizar esta sesión, los participantes conocerán:</a:t>
            </a:r>
          </a:p>
          <a:p>
            <a:pPr lvl="0"/>
            <a:r>
              <a:rPr lang="es-ES" b="1" dirty="0" smtClean="0">
                <a:effectLst/>
              </a:rPr>
              <a:t>Los seis pasos del ciclo de reclutamiento y selección</a:t>
            </a:r>
          </a:p>
          <a:p>
            <a:pPr lvl="0"/>
            <a:r>
              <a:rPr lang="es-ES" b="1" dirty="0" smtClean="0">
                <a:effectLst/>
              </a:rPr>
              <a:t>Ocho principios de orientación para el proceso de reclutamiento y selección</a:t>
            </a:r>
          </a:p>
          <a:p>
            <a:pPr lvl="0"/>
            <a:r>
              <a:rPr lang="es-ES" b="1" dirty="0" smtClean="0">
                <a:effectLst/>
              </a:rPr>
              <a:t>Por lo menos cinco métodos para atraer candidatos y cinco métodos para seleccionarlos</a:t>
            </a:r>
          </a:p>
          <a:p>
            <a:pPr>
              <a:spcBef>
                <a:spcPts val="800"/>
              </a:spcBef>
            </a:pPr>
            <a:endParaRPr lang="es-ES" b="1" dirty="0" smtClean="0"/>
          </a:p>
          <a:p>
            <a:endParaRPr lang="es-ES" dirty="0" smtClean="0"/>
          </a:p>
          <a:p>
            <a:endParaRPr lang="es-ES" dirty="0"/>
          </a:p>
        </p:txBody>
      </p:sp>
    </p:spTree>
    <p:extLst>
      <p:ext uri="{BB962C8B-B14F-4D97-AF65-F5344CB8AC3E}">
        <p14:creationId xmlns:p14="http://schemas.microsoft.com/office/powerpoint/2010/main" val="11396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Ejemplo de Cote </a:t>
            </a:r>
            <a:r>
              <a:rPr lang="es-ES" dirty="0" err="1" smtClean="0"/>
              <a:t>d’Ivoire</a:t>
            </a:r>
            <a:r>
              <a:rPr lang="es-ES" dirty="0" smtClean="0"/>
              <a:t> 2011</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8043313"/>
              </p:ext>
            </p:extLst>
          </p:nvPr>
        </p:nvGraphicFramePr>
        <p:xfrm>
          <a:off x="3602912" y="816388"/>
          <a:ext cx="6936637" cy="564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9339812"/>
              </p:ext>
            </p:extLst>
          </p:nvPr>
        </p:nvGraphicFramePr>
        <p:xfrm>
          <a:off x="253896" y="1260944"/>
          <a:ext cx="4055389" cy="5424336"/>
        </p:xfrm>
        <a:graphic>
          <a:graphicData uri="http://schemas.openxmlformats.org/drawingml/2006/table">
            <a:tbl>
              <a:tblPr firstRow="1" bandRow="1">
                <a:tableStyleId>{2D5ABB26-0587-4C30-8999-92F81FD0307C}</a:tableStyleId>
              </a:tblPr>
              <a:tblGrid>
                <a:gridCol w="4055389"/>
              </a:tblGrid>
              <a:tr h="1046227">
                <a:tc>
                  <a:txBody>
                    <a:bodyPr/>
                    <a:lstStyle/>
                    <a:p>
                      <a:r>
                        <a:rPr lang="en-US" sz="1600" b="1" dirty="0" err="1" smtClean="0">
                          <a:solidFill>
                            <a:srgbClr val="FFFFFF"/>
                          </a:solidFill>
                        </a:rPr>
                        <a:t>Gerente</a:t>
                      </a:r>
                      <a:r>
                        <a:rPr lang="en-US" sz="1600" b="1" baseline="0" dirty="0" smtClean="0">
                          <a:solidFill>
                            <a:srgbClr val="FFFFFF"/>
                          </a:solidFill>
                        </a:rPr>
                        <a:t> de </a:t>
                      </a:r>
                      <a:r>
                        <a:rPr lang="en-US" sz="1600" b="1" baseline="0" dirty="0" err="1" smtClean="0">
                          <a:solidFill>
                            <a:srgbClr val="FFFFFF"/>
                          </a:solidFill>
                        </a:rPr>
                        <a:t>Programa</a:t>
                      </a:r>
                      <a:r>
                        <a:rPr lang="en-US" sz="1600" b="1" dirty="0" smtClean="0">
                          <a:solidFill>
                            <a:srgbClr val="FFFFFF"/>
                          </a:solidFill>
                        </a:rPr>
                        <a:t>/ </a:t>
                      </a:r>
                      <a:r>
                        <a:rPr lang="en-US" sz="1600" b="1" dirty="0" smtClean="0">
                          <a:solidFill>
                            <a:srgbClr val="FFFFFF"/>
                          </a:solidFill>
                        </a:rPr>
                        <a:t>Director / </a:t>
                      </a:r>
                      <a:r>
                        <a:rPr lang="en-US" sz="1600" b="1" dirty="0" err="1" smtClean="0">
                          <a:solidFill>
                            <a:srgbClr val="FFFFFF"/>
                          </a:solidFill>
                        </a:rPr>
                        <a:t>Jefe</a:t>
                      </a:r>
                      <a:r>
                        <a:rPr lang="en-US" sz="1600" b="1" dirty="0" smtClean="0">
                          <a:solidFill>
                            <a:srgbClr val="FFFFFF"/>
                          </a:solidFill>
                        </a:rPr>
                        <a:t> </a:t>
                      </a:r>
                      <a:r>
                        <a:rPr lang="en-US" sz="1600" b="1" dirty="0" smtClean="0">
                          <a:solidFill>
                            <a:srgbClr val="FFFFFF"/>
                          </a:solidFill>
                        </a:rPr>
                        <a:t>/ </a:t>
                      </a:r>
                      <a:r>
                        <a:rPr lang="en-US" sz="1600" b="1" dirty="0" err="1" smtClean="0">
                          <a:solidFill>
                            <a:srgbClr val="FFFFFF"/>
                          </a:solidFill>
                        </a:rPr>
                        <a:t>Coordinador</a:t>
                      </a:r>
                      <a:r>
                        <a:rPr lang="en-US" sz="1600" b="1" dirty="0" smtClean="0">
                          <a:solidFill>
                            <a:srgbClr val="FFFFFF"/>
                          </a:solidFill>
                        </a:rPr>
                        <a:t>: </a:t>
                      </a:r>
                      <a:r>
                        <a:rPr lang="en-US" sz="1600" b="0" dirty="0" smtClean="0">
                          <a:solidFill>
                            <a:srgbClr val="FFFFFF"/>
                          </a:solidFill>
                        </a:rPr>
                        <a:t>Principal</a:t>
                      </a:r>
                      <a:r>
                        <a:rPr lang="en-US" sz="1600" b="0" baseline="0" dirty="0" smtClean="0">
                          <a:solidFill>
                            <a:srgbClr val="FFFFFF"/>
                          </a:solidFill>
                        </a:rPr>
                        <a:t> a </a:t>
                      </a:r>
                      <a:r>
                        <a:rPr lang="en-US" sz="1600" b="0" baseline="0" dirty="0" err="1" smtClean="0">
                          <a:solidFill>
                            <a:srgbClr val="FFFFFF"/>
                          </a:solidFill>
                        </a:rPr>
                        <a:t>nivel</a:t>
                      </a:r>
                      <a:r>
                        <a:rPr lang="en-US" sz="1600" b="0" baseline="0" dirty="0" smtClean="0">
                          <a:solidFill>
                            <a:srgbClr val="FFFFFF"/>
                          </a:solidFill>
                        </a:rPr>
                        <a:t> de la </a:t>
                      </a:r>
                      <a:r>
                        <a:rPr lang="en-US" sz="1600" b="0" baseline="0" dirty="0" err="1" smtClean="0">
                          <a:solidFill>
                            <a:srgbClr val="FFFFFF"/>
                          </a:solidFill>
                        </a:rPr>
                        <a:t>agencia</a:t>
                      </a:r>
                      <a:r>
                        <a:rPr lang="en-US" sz="1600" b="0" baseline="0" dirty="0" smtClean="0">
                          <a:solidFill>
                            <a:srgbClr val="FFFFFF"/>
                          </a:solidFill>
                        </a:rPr>
                        <a:t>, </a:t>
                      </a:r>
                      <a:r>
                        <a:rPr lang="en-US" sz="1600" b="0" baseline="0" dirty="0" err="1" smtClean="0">
                          <a:solidFill>
                            <a:srgbClr val="FFFFFF"/>
                          </a:solidFill>
                        </a:rPr>
                        <a:t>gestión</a:t>
                      </a:r>
                      <a:r>
                        <a:rPr lang="en-US" sz="1600" b="0" baseline="0" dirty="0" smtClean="0">
                          <a:solidFill>
                            <a:srgbClr val="FFFFFF"/>
                          </a:solidFill>
                        </a:rPr>
                        <a:t> del </a:t>
                      </a:r>
                      <a:r>
                        <a:rPr lang="en-US" sz="1600" b="0" baseline="0" dirty="0" err="1" smtClean="0">
                          <a:solidFill>
                            <a:srgbClr val="FFFFFF"/>
                          </a:solidFill>
                        </a:rPr>
                        <a:t>programa</a:t>
                      </a:r>
                      <a:r>
                        <a:rPr lang="en-US" sz="1600" dirty="0" smtClean="0">
                          <a:solidFill>
                            <a:srgbClr val="FFFFFF"/>
                          </a:solidFill>
                        </a:rPr>
                        <a:t> </a:t>
                      </a:r>
                      <a:r>
                        <a:rPr lang="en-US" sz="1600" dirty="0" smtClean="0">
                          <a:solidFill>
                            <a:srgbClr val="FFFFFF"/>
                          </a:solidFill>
                        </a:rPr>
                        <a:t>– </a:t>
                      </a:r>
                      <a:r>
                        <a:rPr lang="en-US" sz="1600" dirty="0" err="1" smtClean="0">
                          <a:solidFill>
                            <a:srgbClr val="FFFFFF"/>
                          </a:solidFill>
                        </a:rPr>
                        <a:t>cubre</a:t>
                      </a:r>
                      <a:r>
                        <a:rPr lang="en-US" sz="1600" dirty="0" smtClean="0">
                          <a:solidFill>
                            <a:srgbClr val="FFFFFF"/>
                          </a:solidFill>
                        </a:rPr>
                        <a:t> </a:t>
                      </a:r>
                      <a:r>
                        <a:rPr lang="en-US" sz="1600" dirty="0" err="1" smtClean="0">
                          <a:solidFill>
                            <a:srgbClr val="FFFFFF"/>
                          </a:solidFill>
                        </a:rPr>
                        <a:t>todos</a:t>
                      </a:r>
                      <a:r>
                        <a:rPr lang="en-US" sz="1600" dirty="0" smtClean="0">
                          <a:solidFill>
                            <a:srgbClr val="FFFFFF"/>
                          </a:solidFill>
                        </a:rPr>
                        <a:t> los </a:t>
                      </a:r>
                      <a:r>
                        <a:rPr lang="en-US" sz="1600" dirty="0" err="1" smtClean="0">
                          <a:solidFill>
                            <a:srgbClr val="FFFFFF"/>
                          </a:solidFill>
                        </a:rPr>
                        <a:t>aspectos</a:t>
                      </a:r>
                      <a:r>
                        <a:rPr lang="en-US" sz="1600" dirty="0" smtClean="0">
                          <a:solidFill>
                            <a:srgbClr val="FFFFFF"/>
                          </a:solidFill>
                        </a:rPr>
                        <a:t> de CP, </a:t>
                      </a:r>
                      <a:r>
                        <a:rPr lang="en-US" sz="1600" dirty="0" err="1" smtClean="0">
                          <a:solidFill>
                            <a:srgbClr val="FFFFFF"/>
                          </a:solidFill>
                        </a:rPr>
                        <a:t>Educación</a:t>
                      </a:r>
                      <a:r>
                        <a:rPr lang="en-US" sz="1600" dirty="0" smtClean="0">
                          <a:solidFill>
                            <a:srgbClr val="FFFFFF"/>
                          </a:solidFill>
                        </a:rPr>
                        <a:t> o </a:t>
                      </a:r>
                      <a:r>
                        <a:rPr lang="en-US" sz="1600" dirty="0" err="1" smtClean="0">
                          <a:solidFill>
                            <a:srgbClr val="FFFFFF"/>
                          </a:solidFill>
                        </a:rPr>
                        <a:t>Violencia</a:t>
                      </a:r>
                      <a:r>
                        <a:rPr lang="en-US" sz="1600" baseline="0" dirty="0" smtClean="0">
                          <a:solidFill>
                            <a:srgbClr val="FFFFFF"/>
                          </a:solidFill>
                        </a:rPr>
                        <a:t> </a:t>
                      </a:r>
                      <a:r>
                        <a:rPr lang="en-US" sz="1600" baseline="0" dirty="0" err="1" smtClean="0">
                          <a:solidFill>
                            <a:srgbClr val="FFFFFF"/>
                          </a:solidFill>
                        </a:rPr>
                        <a:t>Basada</a:t>
                      </a:r>
                      <a:r>
                        <a:rPr lang="en-US" sz="1600" baseline="0" dirty="0" smtClean="0">
                          <a:solidFill>
                            <a:srgbClr val="FFFFFF"/>
                          </a:solidFill>
                        </a:rPr>
                        <a:t> en </a:t>
                      </a:r>
                      <a:r>
                        <a:rPr lang="en-US" sz="1600" baseline="0" dirty="0" err="1" smtClean="0">
                          <a:solidFill>
                            <a:srgbClr val="FFFFFF"/>
                          </a:solidFill>
                        </a:rPr>
                        <a:t>Género</a:t>
                      </a:r>
                      <a:r>
                        <a:rPr lang="en-US" sz="1600" baseline="0" dirty="0" smtClean="0">
                          <a:solidFill>
                            <a:srgbClr val="FFFFFF"/>
                          </a:solidFill>
                        </a:rPr>
                        <a:t> (GBV)</a:t>
                      </a:r>
                      <a:endParaRPr lang="en-US" sz="1600" dirty="0">
                        <a:solidFill>
                          <a:srgbClr val="FFFFFF"/>
                        </a:solidFill>
                      </a:endParaRPr>
                    </a:p>
                  </a:txBody>
                  <a:tcPr>
                    <a:lnB w="12700" cap="flat" cmpd="sng" algn="ctr">
                      <a:solidFill>
                        <a:srgbClr val="245566"/>
                      </a:solidFill>
                      <a:prstDash val="solid"/>
                      <a:round/>
                      <a:headEnd type="none" w="med" len="med"/>
                      <a:tailEnd type="none" w="med" len="med"/>
                    </a:lnB>
                  </a:tcPr>
                </a:tc>
              </a:tr>
              <a:tr h="716472">
                <a:tc>
                  <a:txBody>
                    <a:bodyPr/>
                    <a:lstStyle/>
                    <a:p>
                      <a:r>
                        <a:rPr lang="en-US" sz="1600" b="1" dirty="0" err="1" smtClean="0">
                          <a:solidFill>
                            <a:srgbClr val="FFFFFF"/>
                          </a:solidFill>
                        </a:rPr>
                        <a:t>Oficiales</a:t>
                      </a:r>
                      <a:r>
                        <a:rPr lang="en-US" sz="1600" b="1" baseline="0" dirty="0" smtClean="0">
                          <a:solidFill>
                            <a:srgbClr val="FFFFFF"/>
                          </a:solidFill>
                        </a:rPr>
                        <a:t> </a:t>
                      </a:r>
                      <a:r>
                        <a:rPr lang="en-US" sz="1600" b="1" baseline="0" dirty="0" err="1" smtClean="0">
                          <a:solidFill>
                            <a:srgbClr val="FFFFFF"/>
                          </a:solidFill>
                        </a:rPr>
                        <a:t>Principales</a:t>
                      </a:r>
                      <a:r>
                        <a:rPr lang="en-US" sz="1600" b="1" baseline="0" dirty="0" smtClean="0">
                          <a:solidFill>
                            <a:srgbClr val="FFFFFF"/>
                          </a:solidFill>
                        </a:rPr>
                        <a:t> de CP</a:t>
                      </a:r>
                      <a:r>
                        <a:rPr lang="en-US" sz="1600" b="1" dirty="0" smtClean="0">
                          <a:solidFill>
                            <a:srgbClr val="FFFFFF"/>
                          </a:solidFill>
                        </a:rPr>
                        <a:t> </a:t>
                      </a:r>
                      <a:r>
                        <a:rPr lang="en-US" sz="1600" dirty="0" smtClean="0">
                          <a:solidFill>
                            <a:srgbClr val="FFFFFF"/>
                          </a:solidFill>
                        </a:rPr>
                        <a:t>– </a:t>
                      </a:r>
                      <a:r>
                        <a:rPr lang="en-US" sz="1600" dirty="0" smtClean="0">
                          <a:solidFill>
                            <a:srgbClr val="FFFFFF"/>
                          </a:solidFill>
                        </a:rPr>
                        <a:t>personal</a:t>
                      </a:r>
                      <a:r>
                        <a:rPr lang="en-US" sz="1600" baseline="0" dirty="0" smtClean="0">
                          <a:solidFill>
                            <a:srgbClr val="FFFFFF"/>
                          </a:solidFill>
                        </a:rPr>
                        <a:t> de la </a:t>
                      </a:r>
                      <a:r>
                        <a:rPr lang="en-US" sz="1600" baseline="0" dirty="0" err="1" smtClean="0">
                          <a:solidFill>
                            <a:srgbClr val="FFFFFF"/>
                          </a:solidFill>
                        </a:rPr>
                        <a:t>agencia</a:t>
                      </a:r>
                      <a:r>
                        <a:rPr lang="en-US" sz="1600" dirty="0" smtClean="0">
                          <a:solidFill>
                            <a:srgbClr val="FFFFFF"/>
                          </a:solidFill>
                        </a:rPr>
                        <a:t> </a:t>
                      </a:r>
                      <a:r>
                        <a:rPr lang="en-US" sz="1600" dirty="0" smtClean="0">
                          <a:solidFill>
                            <a:srgbClr val="FFFFFF"/>
                          </a:solidFill>
                        </a:rPr>
                        <a:t>–</a:t>
                      </a:r>
                      <a:r>
                        <a:rPr lang="en-US" sz="1600" baseline="0" dirty="0" smtClean="0">
                          <a:solidFill>
                            <a:srgbClr val="FFFFFF"/>
                          </a:solidFill>
                        </a:rPr>
                        <a:t> 100% </a:t>
                      </a:r>
                      <a:r>
                        <a:rPr lang="en-US" sz="1600" dirty="0" smtClean="0">
                          <a:solidFill>
                            <a:srgbClr val="FFFFFF"/>
                          </a:solidFill>
                        </a:rPr>
                        <a:t>CFS, </a:t>
                      </a:r>
                      <a:r>
                        <a:rPr lang="en-US" sz="1600" dirty="0" err="1" smtClean="0">
                          <a:solidFill>
                            <a:srgbClr val="FFFFFF"/>
                          </a:solidFill>
                        </a:rPr>
                        <a:t>cobertura</a:t>
                      </a:r>
                      <a:r>
                        <a:rPr lang="en-US" sz="1600" baseline="0" dirty="0" smtClean="0">
                          <a:solidFill>
                            <a:srgbClr val="FFFFFF"/>
                          </a:solidFill>
                        </a:rPr>
                        <a:t> </a:t>
                      </a:r>
                      <a:r>
                        <a:rPr lang="en-US" sz="1600" baseline="0" dirty="0" err="1" smtClean="0">
                          <a:solidFill>
                            <a:srgbClr val="FFFFFF"/>
                          </a:solidFill>
                        </a:rPr>
                        <a:t>sobre</a:t>
                      </a:r>
                      <a:r>
                        <a:rPr lang="en-US" sz="1600" baseline="0" dirty="0" smtClean="0">
                          <a:solidFill>
                            <a:srgbClr val="FFFFFF"/>
                          </a:solidFill>
                        </a:rPr>
                        <a:t> </a:t>
                      </a:r>
                      <a:r>
                        <a:rPr lang="en-US" sz="1600" baseline="0" dirty="0" err="1" smtClean="0">
                          <a:solidFill>
                            <a:srgbClr val="FFFFFF"/>
                          </a:solidFill>
                        </a:rPr>
                        <a:t>todo</a:t>
                      </a:r>
                      <a:r>
                        <a:rPr lang="en-US" sz="1600" baseline="0" dirty="0" smtClean="0">
                          <a:solidFill>
                            <a:srgbClr val="FFFFFF"/>
                          </a:solidFill>
                        </a:rPr>
                        <a:t> el </a:t>
                      </a:r>
                      <a:r>
                        <a:rPr lang="en-US" sz="1600" baseline="0" dirty="0" err="1" smtClean="0">
                          <a:solidFill>
                            <a:srgbClr val="FFFFFF"/>
                          </a:solidFill>
                        </a:rPr>
                        <a:t>país</a:t>
                      </a:r>
                      <a:r>
                        <a:rPr lang="en-US" sz="1600" baseline="0" dirty="0" smtClean="0">
                          <a:solidFill>
                            <a:srgbClr val="FFFFFF"/>
                          </a:solidFill>
                        </a:rPr>
                        <a:t> / </a:t>
                      </a:r>
                      <a:r>
                        <a:rPr lang="en-US" sz="1600" baseline="0" dirty="0" err="1" smtClean="0">
                          <a:solidFill>
                            <a:srgbClr val="FFFFFF"/>
                          </a:solidFill>
                        </a:rPr>
                        <a:t>cierta</a:t>
                      </a:r>
                      <a:r>
                        <a:rPr lang="en-US" sz="1600" baseline="0" dirty="0" smtClean="0">
                          <a:solidFill>
                            <a:srgbClr val="FFFFFF"/>
                          </a:solidFill>
                        </a:rPr>
                        <a:t> </a:t>
                      </a:r>
                      <a:r>
                        <a:rPr lang="en-US" sz="1600" baseline="0" dirty="0" err="1" smtClean="0">
                          <a:solidFill>
                            <a:srgbClr val="FFFFFF"/>
                          </a:solidFill>
                        </a:rPr>
                        <a:t>área</a:t>
                      </a:r>
                      <a:endParaRPr lang="en-US" sz="1600" dirty="0">
                        <a:solidFill>
                          <a:srgbClr val="FFFFFF"/>
                        </a:solidFill>
                      </a:endParaRPr>
                    </a:p>
                  </a:txBody>
                  <a:tcPr>
                    <a:lnT w="12700" cap="flat" cmpd="sng" algn="ctr">
                      <a:solidFill>
                        <a:srgbClr val="245566"/>
                      </a:solidFill>
                      <a:prstDash val="solid"/>
                      <a:round/>
                      <a:headEnd type="none" w="med" len="med"/>
                      <a:tailEnd type="none" w="med" len="med"/>
                    </a:lnT>
                    <a:lnB w="12700" cap="flat" cmpd="sng" algn="ctr">
                      <a:solidFill>
                        <a:srgbClr val="245566"/>
                      </a:solidFill>
                      <a:prstDash val="solid"/>
                      <a:round/>
                      <a:headEnd type="none" w="med" len="med"/>
                      <a:tailEnd type="none" w="med" len="med"/>
                    </a:lnB>
                  </a:tcPr>
                </a:tc>
              </a:tr>
              <a:tr h="669456">
                <a:tc>
                  <a:txBody>
                    <a:bodyPr/>
                    <a:lstStyle/>
                    <a:p>
                      <a:r>
                        <a:rPr lang="en-US" sz="1600" b="1" dirty="0" err="1" smtClean="0">
                          <a:solidFill>
                            <a:srgbClr val="FFFFFF"/>
                          </a:solidFill>
                        </a:rPr>
                        <a:t>Coordinadores</a:t>
                      </a:r>
                      <a:r>
                        <a:rPr lang="en-US" sz="1600" b="1" dirty="0" smtClean="0">
                          <a:solidFill>
                            <a:srgbClr val="FFFFFF"/>
                          </a:solidFill>
                        </a:rPr>
                        <a:t> de CFS  </a:t>
                      </a:r>
                      <a:r>
                        <a:rPr lang="en-US" sz="1600" dirty="0" smtClean="0">
                          <a:solidFill>
                            <a:srgbClr val="FFFFFF"/>
                          </a:solidFill>
                        </a:rPr>
                        <a:t>– </a:t>
                      </a:r>
                      <a:r>
                        <a:rPr lang="en-US" sz="1600" dirty="0" err="1" smtClean="0">
                          <a:solidFill>
                            <a:srgbClr val="FFFFFF"/>
                          </a:solidFill>
                        </a:rPr>
                        <a:t>Cubren</a:t>
                      </a:r>
                      <a:r>
                        <a:rPr lang="en-US" sz="1600" baseline="0" dirty="0" smtClean="0">
                          <a:solidFill>
                            <a:srgbClr val="FFFFFF"/>
                          </a:solidFill>
                        </a:rPr>
                        <a:t> </a:t>
                      </a:r>
                      <a:r>
                        <a:rPr lang="en-US" sz="1600" baseline="0" dirty="0" err="1" smtClean="0">
                          <a:solidFill>
                            <a:srgbClr val="FFFFFF"/>
                          </a:solidFill>
                        </a:rPr>
                        <a:t>área</a:t>
                      </a:r>
                      <a:r>
                        <a:rPr lang="en-US" sz="1600" baseline="0" dirty="0" smtClean="0">
                          <a:solidFill>
                            <a:srgbClr val="FFFFFF"/>
                          </a:solidFill>
                        </a:rPr>
                        <a:t> </a:t>
                      </a:r>
                      <a:r>
                        <a:rPr lang="en-US" sz="1600" baseline="0" dirty="0" err="1" smtClean="0">
                          <a:solidFill>
                            <a:srgbClr val="FFFFFF"/>
                          </a:solidFill>
                        </a:rPr>
                        <a:t>específica</a:t>
                      </a:r>
                      <a:r>
                        <a:rPr lang="en-US" sz="1600" baseline="0" dirty="0" smtClean="0">
                          <a:solidFill>
                            <a:srgbClr val="FFFFFF"/>
                          </a:solidFill>
                        </a:rPr>
                        <a:t>, </a:t>
                      </a:r>
                      <a:r>
                        <a:rPr lang="en-US" sz="1600" baseline="0" dirty="0" err="1" smtClean="0">
                          <a:solidFill>
                            <a:srgbClr val="FFFFFF"/>
                          </a:solidFill>
                        </a:rPr>
                        <a:t>incluyendo</a:t>
                      </a:r>
                      <a:r>
                        <a:rPr lang="en-US" sz="1600" baseline="0" dirty="0" smtClean="0">
                          <a:solidFill>
                            <a:srgbClr val="FFFFFF"/>
                          </a:solidFill>
                        </a:rPr>
                        <a:t> de 10 a 15 CFS</a:t>
                      </a:r>
                      <a:endParaRPr lang="en-US" sz="1600" dirty="0">
                        <a:solidFill>
                          <a:srgbClr val="FFFFFF"/>
                        </a:solidFill>
                      </a:endParaRPr>
                    </a:p>
                  </a:txBody>
                  <a:tcPr>
                    <a:lnT w="12700" cap="flat" cmpd="sng" algn="ctr">
                      <a:solidFill>
                        <a:srgbClr val="245566"/>
                      </a:solidFill>
                      <a:prstDash val="solid"/>
                      <a:round/>
                      <a:headEnd type="none" w="med" len="med"/>
                      <a:tailEnd type="none" w="med" len="med"/>
                    </a:lnT>
                    <a:lnB w="12700" cap="flat" cmpd="sng" algn="ctr">
                      <a:solidFill>
                        <a:srgbClr val="245566"/>
                      </a:solidFill>
                      <a:prstDash val="solid"/>
                      <a:round/>
                      <a:headEnd type="none" w="med" len="med"/>
                      <a:tailEnd type="none" w="med" len="med"/>
                    </a:lnB>
                  </a:tcPr>
                </a:tc>
              </a:tr>
              <a:tr h="977927">
                <a:tc>
                  <a:txBody>
                    <a:bodyPr/>
                    <a:lstStyle/>
                    <a:p>
                      <a:r>
                        <a:rPr lang="en-US" sz="1600" b="1" dirty="0" err="1" smtClean="0">
                          <a:solidFill>
                            <a:srgbClr val="FFFFFF"/>
                          </a:solidFill>
                        </a:rPr>
                        <a:t>Gerentes</a:t>
                      </a:r>
                      <a:r>
                        <a:rPr lang="en-US" sz="1600" b="1" dirty="0" smtClean="0">
                          <a:solidFill>
                            <a:srgbClr val="FFFFFF"/>
                          </a:solidFill>
                        </a:rPr>
                        <a:t> de CFS </a:t>
                      </a:r>
                      <a:r>
                        <a:rPr lang="en-US" sz="1600" b="1" dirty="0" smtClean="0">
                          <a:solidFill>
                            <a:srgbClr val="FFFFFF"/>
                          </a:solidFill>
                        </a:rPr>
                        <a:t>&amp; </a:t>
                      </a:r>
                      <a:r>
                        <a:rPr lang="en-US" sz="1600" b="1" dirty="0" err="1" smtClean="0">
                          <a:solidFill>
                            <a:srgbClr val="FFFFFF"/>
                          </a:solidFill>
                        </a:rPr>
                        <a:t>Animadores</a:t>
                      </a:r>
                      <a:r>
                        <a:rPr lang="en-US" sz="1600" b="1" dirty="0" smtClean="0">
                          <a:solidFill>
                            <a:srgbClr val="FFFFFF"/>
                          </a:solidFill>
                        </a:rPr>
                        <a:t>/ </a:t>
                      </a:r>
                      <a:r>
                        <a:rPr lang="en-US" sz="1600" b="1" dirty="0" err="1" smtClean="0">
                          <a:solidFill>
                            <a:srgbClr val="FFFFFF"/>
                          </a:solidFill>
                        </a:rPr>
                        <a:t>Facilitadores</a:t>
                      </a:r>
                      <a:r>
                        <a:rPr lang="en-US" sz="1600" b="1" dirty="0" smtClean="0">
                          <a:solidFill>
                            <a:srgbClr val="FFFFFF"/>
                          </a:solidFill>
                        </a:rPr>
                        <a:t>  </a:t>
                      </a:r>
                      <a:r>
                        <a:rPr lang="en-US" sz="1600" dirty="0" smtClean="0">
                          <a:solidFill>
                            <a:srgbClr val="FFFFFF"/>
                          </a:solidFill>
                        </a:rPr>
                        <a:t>– </a:t>
                      </a:r>
                      <a:r>
                        <a:rPr lang="en-US" sz="1600" dirty="0" err="1" smtClean="0">
                          <a:solidFill>
                            <a:srgbClr val="FFFFFF"/>
                          </a:solidFill>
                        </a:rPr>
                        <a:t>implementación</a:t>
                      </a:r>
                      <a:r>
                        <a:rPr lang="en-US" sz="1600" baseline="0" dirty="0" smtClean="0">
                          <a:solidFill>
                            <a:srgbClr val="FFFFFF"/>
                          </a:solidFill>
                        </a:rPr>
                        <a:t> de </a:t>
                      </a:r>
                      <a:r>
                        <a:rPr lang="en-US" sz="1600" baseline="0" dirty="0" err="1" smtClean="0">
                          <a:solidFill>
                            <a:srgbClr val="FFFFFF"/>
                          </a:solidFill>
                        </a:rPr>
                        <a:t>actividades</a:t>
                      </a:r>
                      <a:r>
                        <a:rPr lang="en-US" sz="1600" baseline="0" dirty="0" smtClean="0">
                          <a:solidFill>
                            <a:srgbClr val="FFFFFF"/>
                          </a:solidFill>
                        </a:rPr>
                        <a:t> – </a:t>
                      </a:r>
                      <a:r>
                        <a:rPr lang="en-US" sz="1600" baseline="0" dirty="0" err="1" smtClean="0">
                          <a:solidFill>
                            <a:srgbClr val="FFFFFF"/>
                          </a:solidFill>
                        </a:rPr>
                        <a:t>incluye</a:t>
                      </a:r>
                      <a:r>
                        <a:rPr lang="en-US" sz="1600" baseline="0" dirty="0" smtClean="0">
                          <a:solidFill>
                            <a:srgbClr val="FFFFFF"/>
                          </a:solidFill>
                        </a:rPr>
                        <a:t> </a:t>
                      </a:r>
                      <a:r>
                        <a:rPr lang="en-US" sz="1600" baseline="0" dirty="0" err="1" smtClean="0">
                          <a:solidFill>
                            <a:srgbClr val="FFFFFF"/>
                          </a:solidFill>
                        </a:rPr>
                        <a:t>por</a:t>
                      </a:r>
                      <a:r>
                        <a:rPr lang="en-US" sz="1600" baseline="0" dirty="0" smtClean="0">
                          <a:solidFill>
                            <a:srgbClr val="FFFFFF"/>
                          </a:solidFill>
                        </a:rPr>
                        <a:t> lo </a:t>
                      </a:r>
                      <a:r>
                        <a:rPr lang="en-US" sz="1600" baseline="0" dirty="0" err="1" smtClean="0">
                          <a:solidFill>
                            <a:srgbClr val="FFFFFF"/>
                          </a:solidFill>
                        </a:rPr>
                        <a:t>menos</a:t>
                      </a:r>
                      <a:r>
                        <a:rPr lang="en-US" sz="1600" baseline="0" dirty="0" smtClean="0">
                          <a:solidFill>
                            <a:srgbClr val="FFFFFF"/>
                          </a:solidFill>
                        </a:rPr>
                        <a:t> un </a:t>
                      </a:r>
                      <a:r>
                        <a:rPr lang="en-US" sz="1600" baseline="0" dirty="0" err="1" smtClean="0">
                          <a:solidFill>
                            <a:srgbClr val="FFFFFF"/>
                          </a:solidFill>
                        </a:rPr>
                        <a:t>gerente</a:t>
                      </a:r>
                      <a:r>
                        <a:rPr lang="en-US" sz="1600" baseline="0" dirty="0" smtClean="0">
                          <a:solidFill>
                            <a:srgbClr val="FFFFFF"/>
                          </a:solidFill>
                        </a:rPr>
                        <a:t> </a:t>
                      </a:r>
                      <a:r>
                        <a:rPr lang="en-US" sz="1600" dirty="0" smtClean="0">
                          <a:solidFill>
                            <a:srgbClr val="FFFFFF"/>
                          </a:solidFill>
                        </a:rPr>
                        <a:t> </a:t>
                      </a:r>
                      <a:endParaRPr lang="en-US" sz="1600" dirty="0">
                        <a:solidFill>
                          <a:srgbClr val="FFFFFF"/>
                        </a:solidFill>
                      </a:endParaRPr>
                    </a:p>
                  </a:txBody>
                  <a:tcPr>
                    <a:lnT w="12700" cap="flat" cmpd="sng" algn="ctr">
                      <a:solidFill>
                        <a:srgbClr val="245566"/>
                      </a:solidFill>
                      <a:prstDash val="solid"/>
                      <a:round/>
                      <a:headEnd type="none" w="med" len="med"/>
                      <a:tailEnd type="none" w="med" len="med"/>
                    </a:lnT>
                    <a:lnB w="12700" cap="flat" cmpd="sng" algn="ctr">
                      <a:solidFill>
                        <a:srgbClr val="245566"/>
                      </a:solidFill>
                      <a:prstDash val="solid"/>
                      <a:round/>
                      <a:headEnd type="none" w="med" len="med"/>
                      <a:tailEnd type="none" w="med" len="med"/>
                    </a:lnB>
                  </a:tcPr>
                </a:tc>
              </a:tr>
              <a:tr h="1046227">
                <a:tc>
                  <a:txBody>
                    <a:bodyPr/>
                    <a:lstStyle/>
                    <a:p>
                      <a:r>
                        <a:rPr lang="en-US" sz="1600" b="1" dirty="0" err="1" smtClean="0">
                          <a:solidFill>
                            <a:srgbClr val="FFFFFF"/>
                          </a:solidFill>
                        </a:rPr>
                        <a:t>Puntos</a:t>
                      </a:r>
                      <a:r>
                        <a:rPr lang="en-US" sz="1600" b="1" baseline="0" dirty="0" smtClean="0">
                          <a:solidFill>
                            <a:srgbClr val="FFFFFF"/>
                          </a:solidFill>
                        </a:rPr>
                        <a:t> </a:t>
                      </a:r>
                      <a:r>
                        <a:rPr lang="en-US" sz="1600" b="1" baseline="0" dirty="0" err="1" smtClean="0">
                          <a:solidFill>
                            <a:srgbClr val="FFFFFF"/>
                          </a:solidFill>
                        </a:rPr>
                        <a:t>focales</a:t>
                      </a:r>
                      <a:r>
                        <a:rPr lang="en-US" sz="1600" b="1" dirty="0" smtClean="0">
                          <a:solidFill>
                            <a:srgbClr val="FFFFFF"/>
                          </a:solidFill>
                        </a:rPr>
                        <a:t> </a:t>
                      </a:r>
                      <a:r>
                        <a:rPr lang="en-US" sz="1600" dirty="0" smtClean="0">
                          <a:solidFill>
                            <a:srgbClr val="FFFFFF"/>
                          </a:solidFill>
                        </a:rPr>
                        <a:t>– </a:t>
                      </a:r>
                      <a:r>
                        <a:rPr lang="en-US" sz="1600" dirty="0" err="1" smtClean="0">
                          <a:solidFill>
                            <a:srgbClr val="FFFFFF"/>
                          </a:solidFill>
                        </a:rPr>
                        <a:t>divulgación</a:t>
                      </a:r>
                      <a:r>
                        <a:rPr lang="en-US" sz="1600" baseline="0" dirty="0" smtClean="0">
                          <a:solidFill>
                            <a:srgbClr val="FFFFFF"/>
                          </a:solidFill>
                        </a:rPr>
                        <a:t> y </a:t>
                      </a:r>
                      <a:r>
                        <a:rPr lang="en-US" sz="1600" baseline="0" dirty="0" err="1" smtClean="0">
                          <a:solidFill>
                            <a:srgbClr val="FFFFFF"/>
                          </a:solidFill>
                        </a:rPr>
                        <a:t>extensión</a:t>
                      </a:r>
                      <a:r>
                        <a:rPr lang="en-US" sz="1600" baseline="0" dirty="0" smtClean="0">
                          <a:solidFill>
                            <a:srgbClr val="FFFFFF"/>
                          </a:solidFill>
                        </a:rPr>
                        <a:t> con la CFS </a:t>
                      </a:r>
                      <a:r>
                        <a:rPr lang="en-US" sz="1600" baseline="0" dirty="0" err="1" smtClean="0">
                          <a:solidFill>
                            <a:srgbClr val="FFFFFF"/>
                          </a:solidFill>
                        </a:rPr>
                        <a:t>como</a:t>
                      </a:r>
                      <a:r>
                        <a:rPr lang="en-US" sz="1600" baseline="0" dirty="0" smtClean="0">
                          <a:solidFill>
                            <a:srgbClr val="FFFFFF"/>
                          </a:solidFill>
                        </a:rPr>
                        <a:t> base – </a:t>
                      </a:r>
                      <a:r>
                        <a:rPr lang="en-US" sz="1600" baseline="0" dirty="0" err="1" smtClean="0">
                          <a:solidFill>
                            <a:srgbClr val="FFFFFF"/>
                          </a:solidFill>
                        </a:rPr>
                        <a:t>apoyan</a:t>
                      </a:r>
                      <a:r>
                        <a:rPr lang="en-US" sz="1600" baseline="0" dirty="0" smtClean="0">
                          <a:solidFill>
                            <a:srgbClr val="FFFFFF"/>
                          </a:solidFill>
                        </a:rPr>
                        <a:t> </a:t>
                      </a:r>
                      <a:r>
                        <a:rPr lang="en-US" sz="1600" baseline="0" dirty="0" err="1" smtClean="0">
                          <a:solidFill>
                            <a:srgbClr val="FFFFFF"/>
                          </a:solidFill>
                        </a:rPr>
                        <a:t>otros</a:t>
                      </a:r>
                      <a:r>
                        <a:rPr lang="en-US" sz="1600" baseline="0" dirty="0" smtClean="0">
                          <a:solidFill>
                            <a:srgbClr val="FFFFFF"/>
                          </a:solidFill>
                        </a:rPr>
                        <a:t> </a:t>
                      </a:r>
                      <a:r>
                        <a:rPr lang="en-US" sz="1600" baseline="0" dirty="0" err="1" smtClean="0">
                          <a:solidFill>
                            <a:srgbClr val="FFFFFF"/>
                          </a:solidFill>
                        </a:rPr>
                        <a:t>aspectos</a:t>
                      </a:r>
                      <a:r>
                        <a:rPr lang="en-US" sz="1600" baseline="0" dirty="0" smtClean="0">
                          <a:solidFill>
                            <a:srgbClr val="FFFFFF"/>
                          </a:solidFill>
                        </a:rPr>
                        <a:t> de CP / </a:t>
                      </a:r>
                      <a:r>
                        <a:rPr lang="en-US" sz="1600" baseline="0" dirty="0" err="1" smtClean="0">
                          <a:solidFill>
                            <a:srgbClr val="FFFFFF"/>
                          </a:solidFill>
                        </a:rPr>
                        <a:t>Educación</a:t>
                      </a:r>
                      <a:r>
                        <a:rPr lang="en-US" sz="1600" baseline="0" dirty="0" smtClean="0">
                          <a:solidFill>
                            <a:srgbClr val="FFFFFF"/>
                          </a:solidFill>
                        </a:rPr>
                        <a:t> / GBV o </a:t>
                      </a:r>
                      <a:r>
                        <a:rPr lang="en-US" sz="1600" baseline="0" dirty="0" err="1" smtClean="0">
                          <a:solidFill>
                            <a:srgbClr val="FFFFFF"/>
                          </a:solidFill>
                        </a:rPr>
                        <a:t>aseguran</a:t>
                      </a:r>
                      <a:r>
                        <a:rPr lang="en-US" sz="1600" baseline="0" dirty="0" smtClean="0">
                          <a:solidFill>
                            <a:srgbClr val="FFFFFF"/>
                          </a:solidFill>
                        </a:rPr>
                        <a:t> un mayor </a:t>
                      </a:r>
                      <a:r>
                        <a:rPr lang="en-US" sz="1600" baseline="0" dirty="0" err="1" smtClean="0">
                          <a:solidFill>
                            <a:srgbClr val="FFFFFF"/>
                          </a:solidFill>
                        </a:rPr>
                        <a:t>alcance</a:t>
                      </a:r>
                      <a:r>
                        <a:rPr lang="en-US" sz="1600" baseline="0" dirty="0" smtClean="0">
                          <a:solidFill>
                            <a:srgbClr val="FFFFFF"/>
                          </a:solidFill>
                        </a:rPr>
                        <a:t> de </a:t>
                      </a:r>
                      <a:r>
                        <a:rPr lang="en-US" sz="1600" baseline="0" dirty="0" err="1" smtClean="0">
                          <a:solidFill>
                            <a:srgbClr val="FFFFFF"/>
                          </a:solidFill>
                        </a:rPr>
                        <a:t>las</a:t>
                      </a:r>
                      <a:r>
                        <a:rPr lang="en-US" sz="1600" baseline="0" dirty="0" smtClean="0">
                          <a:solidFill>
                            <a:srgbClr val="FFFFFF"/>
                          </a:solidFill>
                        </a:rPr>
                        <a:t> </a:t>
                      </a:r>
                      <a:r>
                        <a:rPr lang="en-US" sz="1600" baseline="0" dirty="0" err="1" smtClean="0">
                          <a:solidFill>
                            <a:srgbClr val="FFFFFF"/>
                          </a:solidFill>
                        </a:rPr>
                        <a:t>actividades</a:t>
                      </a:r>
                      <a:r>
                        <a:rPr lang="en-US" sz="1600" baseline="0" dirty="0" smtClean="0">
                          <a:solidFill>
                            <a:srgbClr val="FFFFFF"/>
                          </a:solidFill>
                        </a:rPr>
                        <a:t> </a:t>
                      </a:r>
                      <a:endParaRPr lang="en-US" sz="1600" dirty="0">
                        <a:solidFill>
                          <a:srgbClr val="FFFFFF"/>
                        </a:solidFill>
                      </a:endParaRPr>
                    </a:p>
                  </a:txBody>
                  <a:tcPr>
                    <a:lnT w="12700" cap="flat" cmpd="sng" algn="ctr">
                      <a:solidFill>
                        <a:srgbClr val="245566"/>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6489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00772"/>
            <a:ext cx="7583488" cy="1143000"/>
          </a:xfrm>
        </p:spPr>
        <p:txBody>
          <a:bodyPr/>
          <a:lstStyle/>
          <a:p>
            <a:r>
              <a:rPr lang="es-ES" smtClean="0"/>
              <a:t>Apoyo de otros equipos para implementar el </a:t>
            </a:r>
            <a:r>
              <a:rPr lang="es-ES" smtClean="0"/>
              <a:t>CFS</a:t>
            </a:r>
            <a:endParaRPr lang="es-ES"/>
          </a:p>
        </p:txBody>
      </p:sp>
      <p:sp>
        <p:nvSpPr>
          <p:cNvPr id="3" name="Content Placeholder 2"/>
          <p:cNvSpPr>
            <a:spLocks noGrp="1"/>
          </p:cNvSpPr>
          <p:nvPr>
            <p:ph sz="half" idx="1"/>
          </p:nvPr>
        </p:nvSpPr>
        <p:spPr>
          <a:xfrm>
            <a:off x="903288" y="1600200"/>
            <a:ext cx="3529584" cy="3384550"/>
          </a:xfrm>
        </p:spPr>
        <p:txBody>
          <a:bodyPr>
            <a:normAutofit fontScale="92500" lnSpcReduction="20000"/>
          </a:bodyPr>
          <a:lstStyle/>
          <a:p>
            <a:pPr marL="533400" indent="-533400">
              <a:spcBef>
                <a:spcPts val="200"/>
              </a:spcBef>
            </a:pPr>
            <a:r>
              <a:rPr lang="es-ES" sz="3000" b="1" smtClean="0"/>
              <a:t>Equipo de logística</a:t>
            </a:r>
            <a:r>
              <a:rPr lang="es-ES" sz="3000" b="1" smtClean="0"/>
              <a:t>: </a:t>
            </a:r>
            <a:r>
              <a:rPr lang="es-ES" sz="3000" smtClean="0"/>
              <a:t>adquisicioens, conductores, personal de seguridad</a:t>
            </a:r>
            <a:endParaRPr lang="es-ES" sz="3000" smtClean="0"/>
          </a:p>
          <a:p>
            <a:pPr marL="533400" indent="-533400">
              <a:spcBef>
                <a:spcPts val="200"/>
              </a:spcBef>
            </a:pPr>
            <a:r>
              <a:rPr lang="es-ES" sz="3000" b="1" smtClean="0"/>
              <a:t>Oficial de Finanzas</a:t>
            </a:r>
            <a:endParaRPr lang="es-ES" sz="3000" b="1" smtClean="0"/>
          </a:p>
          <a:p>
            <a:pPr marL="533400" indent="-533400">
              <a:spcBef>
                <a:spcPts val="200"/>
              </a:spcBef>
            </a:pPr>
            <a:r>
              <a:rPr lang="es-ES" sz="3000" b="1" smtClean="0"/>
              <a:t>Oficial de RH</a:t>
            </a:r>
            <a:endParaRPr lang="es-ES" sz="3000" b="1" smtClean="0"/>
          </a:p>
          <a:p>
            <a:endParaRPr lang="en-US" dirty="0"/>
          </a:p>
        </p:txBody>
      </p:sp>
      <p:sp>
        <p:nvSpPr>
          <p:cNvPr id="4" name="Content Placeholder 3"/>
          <p:cNvSpPr>
            <a:spLocks noGrp="1"/>
          </p:cNvSpPr>
          <p:nvPr>
            <p:ph sz="half" idx="2"/>
          </p:nvPr>
        </p:nvSpPr>
        <p:spPr>
          <a:xfrm>
            <a:off x="4711700" y="1600200"/>
            <a:ext cx="3529584" cy="3537182"/>
          </a:xfrm>
        </p:spPr>
        <p:txBody>
          <a:bodyPr>
            <a:normAutofit fontScale="92500" lnSpcReduction="20000"/>
          </a:bodyPr>
          <a:lstStyle/>
          <a:p>
            <a:pPr marL="533400" indent="-533400">
              <a:spcBef>
                <a:spcPts val="200"/>
              </a:spcBef>
            </a:pPr>
            <a:r>
              <a:rPr lang="es-ES" sz="3000" b="1" dirty="0" smtClean="0"/>
              <a:t>Oficial de M&amp;E / rendición de cuentas</a:t>
            </a:r>
          </a:p>
          <a:p>
            <a:pPr marL="533400" indent="-533400">
              <a:spcBef>
                <a:spcPts val="200"/>
              </a:spcBef>
            </a:pPr>
            <a:r>
              <a:rPr lang="es-ES" sz="3000" b="1" dirty="0" smtClean="0"/>
              <a:t>Traductores</a:t>
            </a:r>
            <a:endParaRPr lang="es-ES" sz="3000" b="1" dirty="0" smtClean="0"/>
          </a:p>
          <a:p>
            <a:pPr marL="533400" indent="-533400">
              <a:spcBef>
                <a:spcPts val="200"/>
              </a:spcBef>
            </a:pPr>
            <a:r>
              <a:rPr lang="es-ES" sz="3000" b="1" dirty="0" smtClean="0"/>
              <a:t>Equipo </a:t>
            </a:r>
            <a:r>
              <a:rPr lang="es-ES" sz="3000" b="1" dirty="0" err="1" smtClean="0"/>
              <a:t>Admin</a:t>
            </a:r>
            <a:r>
              <a:rPr lang="es-ES" sz="3000" b="1" dirty="0" smtClean="0"/>
              <a:t>. - </a:t>
            </a:r>
            <a:r>
              <a:rPr lang="es-ES" sz="3000" dirty="0" smtClean="0"/>
              <a:t>aseadores</a:t>
            </a:r>
          </a:p>
          <a:p>
            <a:pPr marL="533400" indent="-533400">
              <a:spcBef>
                <a:spcPts val="200"/>
              </a:spcBef>
            </a:pPr>
            <a:r>
              <a:rPr lang="es-ES" sz="3000" b="1" dirty="0" smtClean="0"/>
              <a:t>Otros sectores</a:t>
            </a:r>
          </a:p>
          <a:p>
            <a:endParaRPr lang="es-ES" dirty="0"/>
          </a:p>
        </p:txBody>
      </p:sp>
      <p:sp>
        <p:nvSpPr>
          <p:cNvPr id="5" name="TextBox 4"/>
          <p:cNvSpPr txBox="1"/>
          <p:nvPr/>
        </p:nvSpPr>
        <p:spPr>
          <a:xfrm>
            <a:off x="966788" y="4994507"/>
            <a:ext cx="7210996" cy="1441420"/>
          </a:xfrm>
          <a:prstGeom prst="rect">
            <a:avLst/>
          </a:prstGeom>
          <a:noFill/>
          <a:ln>
            <a:solidFill>
              <a:srgbClr val="FF0000"/>
            </a:solidFill>
          </a:ln>
        </p:spPr>
        <p:txBody>
          <a:bodyPr wrap="square" rtlCol="0">
            <a:spAutoFit/>
          </a:bodyPr>
          <a:lstStyle/>
          <a:p>
            <a:pPr marL="457200" indent="-457200">
              <a:spcBef>
                <a:spcPts val="200"/>
              </a:spcBef>
              <a:buFont typeface="Wingdings" charset="2"/>
              <a:buChar char="Ø"/>
            </a:pPr>
            <a:r>
              <a:rPr lang="en-GB" sz="3000" b="1" dirty="0" err="1" smtClean="0">
                <a:solidFill>
                  <a:schemeClr val="bg1"/>
                </a:solidFill>
                <a:effectLst>
                  <a:outerShdw blurRad="101600" dist="12700" dir="3600000" algn="tl" rotWithShape="0">
                    <a:prstClr val="black">
                      <a:alpha val="30000"/>
                    </a:prstClr>
                  </a:outerShdw>
                </a:effectLst>
              </a:rPr>
              <a:t>Debe</a:t>
            </a:r>
            <a:r>
              <a:rPr lang="en-GB" sz="3000" b="1" dirty="0" smtClean="0">
                <a:solidFill>
                  <a:schemeClr val="bg1"/>
                </a:solidFill>
                <a:effectLst>
                  <a:outerShdw blurRad="101600" dist="12700" dir="3600000" algn="tl" rotWithShape="0">
                    <a:prstClr val="black">
                      <a:alpha val="30000"/>
                    </a:prstClr>
                  </a:outerShdw>
                </a:effectLst>
              </a:rPr>
              <a:t>:</a:t>
            </a:r>
            <a:endParaRPr lang="en-GB" sz="3000" b="1" dirty="0">
              <a:solidFill>
                <a:schemeClr val="bg1"/>
              </a:solidFill>
              <a:effectLst>
                <a:outerShdw blurRad="101600" dist="12700" dir="3600000" algn="tl" rotWithShape="0">
                  <a:prstClr val="black">
                    <a:alpha val="30000"/>
                  </a:prstClr>
                </a:outerShdw>
              </a:effectLst>
            </a:endParaRPr>
          </a:p>
          <a:p>
            <a:pPr marL="990600" lvl="1" indent="-533400">
              <a:spcBef>
                <a:spcPts val="200"/>
              </a:spcBef>
              <a:buFont typeface="Arial"/>
              <a:buChar char="•"/>
            </a:pPr>
            <a:r>
              <a:rPr lang="en-GB" sz="2800" b="1" dirty="0" err="1" smtClean="0"/>
              <a:t>Informar</a:t>
            </a:r>
            <a:r>
              <a:rPr lang="en-GB" sz="2800" b="1" dirty="0" smtClean="0"/>
              <a:t> de </a:t>
            </a:r>
            <a:r>
              <a:rPr lang="en-GB" sz="2800" b="1" dirty="0" err="1" smtClean="0"/>
              <a:t>las</a:t>
            </a:r>
            <a:r>
              <a:rPr lang="en-GB" sz="2800" b="1" dirty="0" smtClean="0"/>
              <a:t> </a:t>
            </a:r>
            <a:r>
              <a:rPr lang="en-GB" sz="2800" b="1" dirty="0" err="1" smtClean="0"/>
              <a:t>necesidades</a:t>
            </a:r>
            <a:r>
              <a:rPr lang="en-GB" sz="2800" b="1" dirty="0" smtClean="0"/>
              <a:t>, plan y </a:t>
            </a:r>
            <a:r>
              <a:rPr lang="en-GB" sz="2800" b="1" dirty="0" err="1" smtClean="0"/>
              <a:t>presupuesto</a:t>
            </a:r>
            <a:r>
              <a:rPr lang="en-GB" sz="2800" b="1" dirty="0" smtClean="0"/>
              <a:t> </a:t>
            </a:r>
            <a:endParaRPr lang="en-GB" sz="2800" b="1" dirty="0"/>
          </a:p>
        </p:txBody>
      </p:sp>
    </p:spTree>
    <p:extLst>
      <p:ext uri="{BB962C8B-B14F-4D97-AF65-F5344CB8AC3E}">
        <p14:creationId xmlns:p14="http://schemas.microsoft.com/office/powerpoint/2010/main" val="426198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Otras consideraciones clave</a:t>
            </a:r>
            <a:endParaRPr lang="es-ES"/>
          </a:p>
        </p:txBody>
      </p:sp>
      <p:sp>
        <p:nvSpPr>
          <p:cNvPr id="3" name="Content Placeholder 2"/>
          <p:cNvSpPr>
            <a:spLocks noGrp="1"/>
          </p:cNvSpPr>
          <p:nvPr>
            <p:ph idx="1"/>
          </p:nvPr>
        </p:nvSpPr>
        <p:spPr/>
        <p:txBody>
          <a:bodyPr>
            <a:normAutofit/>
          </a:bodyPr>
          <a:lstStyle/>
          <a:p>
            <a:r>
              <a:rPr lang="es-ES" sz="3000" b="1" dirty="0" smtClean="0"/>
              <a:t>¿Tiene los recurso</a:t>
            </a:r>
            <a:r>
              <a:rPr lang="es-ES" sz="3000" b="1" dirty="0" smtClean="0"/>
              <a:t>s?</a:t>
            </a:r>
          </a:p>
          <a:p>
            <a:r>
              <a:rPr lang="es-ES" sz="3000" b="1" dirty="0" smtClean="0"/>
              <a:t>¿Tiene la autoridad para reclutar?</a:t>
            </a:r>
            <a:r>
              <a:rPr lang="es-ES" sz="3000" b="1" dirty="0" smtClean="0"/>
              <a:t> </a:t>
            </a:r>
          </a:p>
          <a:p>
            <a:r>
              <a:rPr lang="es-ES" sz="3000" b="1" dirty="0" smtClean="0"/>
              <a:t>¿Cómo asegurará la colaboración inter-</a:t>
            </a:r>
            <a:r>
              <a:rPr lang="es-ES" sz="3000" b="1" dirty="0" err="1" smtClean="0"/>
              <a:t>agencial</a:t>
            </a:r>
            <a:r>
              <a:rPr lang="en-US" sz="3000" b="1" dirty="0" smtClean="0"/>
              <a:t>?</a:t>
            </a:r>
          </a:p>
        </p:txBody>
      </p:sp>
    </p:spTree>
    <p:extLst>
      <p:ext uri="{BB962C8B-B14F-4D97-AF65-F5344CB8AC3E}">
        <p14:creationId xmlns:p14="http://schemas.microsoft.com/office/powerpoint/2010/main" val="357714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lejandro Kirchuk. SC. Peru. 2012. 7.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1917700" y="457199"/>
            <a:ext cx="5308600" cy="3539067"/>
          </a:xfrm>
        </p:spPr>
      </p:pic>
      <p:sp>
        <p:nvSpPr>
          <p:cNvPr id="6" name="TextBox 5"/>
          <p:cNvSpPr txBox="1"/>
          <p:nvPr/>
        </p:nvSpPr>
        <p:spPr>
          <a:xfrm>
            <a:off x="3495675" y="3587767"/>
            <a:ext cx="3578225" cy="338554"/>
          </a:xfrm>
          <a:prstGeom prst="rect">
            <a:avLst/>
          </a:prstGeom>
          <a:noFill/>
        </p:spPr>
        <p:txBody>
          <a:bodyPr wrap="square" rtlCol="0">
            <a:spAutoFit/>
          </a:bodyPr>
          <a:lstStyle/>
          <a:p>
            <a:pPr algn="r"/>
            <a:r>
              <a:rPr lang="en-US" sz="1600" dirty="0" smtClean="0">
                <a:solidFill>
                  <a:srgbClr val="FFFFFF"/>
                </a:solidFill>
              </a:rPr>
              <a:t>Peru 2012 / A. </a:t>
            </a:r>
            <a:r>
              <a:rPr lang="en-US" sz="1600" dirty="0" err="1" smtClean="0">
                <a:solidFill>
                  <a:srgbClr val="FFFFFF"/>
                </a:solidFill>
              </a:rPr>
              <a:t>Kirchuk</a:t>
            </a:r>
            <a:r>
              <a:rPr lang="en-US" sz="1600" dirty="0">
                <a:solidFill>
                  <a:srgbClr val="FFFFFF"/>
                </a:solidFill>
              </a:rPr>
              <a:t> </a:t>
            </a:r>
            <a:r>
              <a:rPr lang="en-US" sz="1600" dirty="0" smtClean="0">
                <a:solidFill>
                  <a:srgbClr val="FFFFFF"/>
                </a:solidFill>
              </a:rPr>
              <a:t>for SC</a:t>
            </a:r>
            <a:endParaRPr lang="en-US" sz="1600" dirty="0">
              <a:solidFill>
                <a:srgbClr val="FFFFFF"/>
              </a:solidFill>
            </a:endParaRPr>
          </a:p>
        </p:txBody>
      </p:sp>
      <p:sp>
        <p:nvSpPr>
          <p:cNvPr id="2" name="Title 1"/>
          <p:cNvSpPr>
            <a:spLocks noGrp="1"/>
          </p:cNvSpPr>
          <p:nvPr>
            <p:ph type="title"/>
          </p:nvPr>
        </p:nvSpPr>
        <p:spPr>
          <a:xfrm>
            <a:off x="781812" y="3901888"/>
            <a:ext cx="7580376" cy="1685365"/>
          </a:xfrm>
        </p:spPr>
        <p:txBody>
          <a:bodyPr/>
          <a:lstStyle/>
          <a:p>
            <a:r>
              <a:rPr lang="en-US" dirty="0" err="1" smtClean="0"/>
              <a:t>Selección</a:t>
            </a:r>
            <a:r>
              <a:rPr lang="en-US" dirty="0" smtClean="0"/>
              <a:t> del </a:t>
            </a:r>
            <a:r>
              <a:rPr lang="en-US" dirty="0" err="1" smtClean="0"/>
              <a:t>equipo</a:t>
            </a:r>
            <a:endParaRPr lang="en-US" dirty="0"/>
          </a:p>
        </p:txBody>
      </p:sp>
    </p:spTree>
    <p:extLst>
      <p:ext uri="{BB962C8B-B14F-4D97-AF65-F5344CB8AC3E}">
        <p14:creationId xmlns:p14="http://schemas.microsoft.com/office/powerpoint/2010/main" val="188414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Atrayendo Solicitantes</a:t>
            </a:r>
            <a:endParaRPr lang="es-ES"/>
          </a:p>
        </p:txBody>
      </p:sp>
      <p:sp>
        <p:nvSpPr>
          <p:cNvPr id="3" name="Content Placeholder 2"/>
          <p:cNvSpPr>
            <a:spLocks noGrp="1"/>
          </p:cNvSpPr>
          <p:nvPr>
            <p:ph idx="1"/>
          </p:nvPr>
        </p:nvSpPr>
        <p:spPr/>
        <p:txBody>
          <a:bodyPr>
            <a:normAutofit lnSpcReduction="10000"/>
          </a:bodyPr>
          <a:lstStyle/>
          <a:p>
            <a:pPr marL="457200" lvl="1">
              <a:spcBef>
                <a:spcPts val="600"/>
              </a:spcBef>
              <a:buClr>
                <a:srgbClr val="CA1925"/>
              </a:buClr>
              <a:buFont typeface="Wingdings" pitchFamily="2" charset="2"/>
              <a:buChar char=""/>
              <a:defRPr/>
            </a:pPr>
            <a:r>
              <a:rPr lang="es-ES" sz="2800" b="1" dirty="0" smtClean="0"/>
              <a:t>Use anuncios de radio o TV </a:t>
            </a:r>
          </a:p>
          <a:p>
            <a:pPr marL="457200" lvl="1">
              <a:spcBef>
                <a:spcPts val="600"/>
              </a:spcBef>
              <a:buClr>
                <a:srgbClr val="CA1925"/>
              </a:buClr>
              <a:buFont typeface="Wingdings" pitchFamily="2" charset="2"/>
              <a:buChar char=""/>
              <a:defRPr/>
            </a:pPr>
            <a:r>
              <a:rPr lang="es-ES" sz="2800" b="1" dirty="0" smtClean="0"/>
              <a:t>Mensajes de texto</a:t>
            </a:r>
          </a:p>
          <a:p>
            <a:pPr marL="457200" lvl="1">
              <a:spcBef>
                <a:spcPts val="600"/>
              </a:spcBef>
              <a:buClr>
                <a:srgbClr val="CA1925"/>
              </a:buClr>
              <a:buFont typeface="Wingdings" pitchFamily="2" charset="2"/>
              <a:buChar char=""/>
              <a:defRPr/>
            </a:pPr>
            <a:r>
              <a:rPr lang="es-ES" sz="2800" b="1" dirty="0" smtClean="0"/>
              <a:t>Afiches, letreros y murales</a:t>
            </a:r>
          </a:p>
          <a:p>
            <a:pPr marL="457200" lvl="1">
              <a:spcBef>
                <a:spcPts val="600"/>
              </a:spcBef>
              <a:buClr>
                <a:srgbClr val="CA1925"/>
              </a:buClr>
              <a:buFont typeface="Wingdings" pitchFamily="2" charset="2"/>
              <a:buChar char=""/>
              <a:defRPr/>
            </a:pPr>
            <a:r>
              <a:rPr lang="es-ES" sz="2800" b="1" dirty="0" smtClean="0"/>
              <a:t>Converse con los líderes de la comunidad</a:t>
            </a:r>
          </a:p>
          <a:p>
            <a:pPr marL="457200" lvl="1">
              <a:spcBef>
                <a:spcPts val="600"/>
              </a:spcBef>
              <a:buClr>
                <a:srgbClr val="CA1925"/>
              </a:buClr>
              <a:buFont typeface="Wingdings" pitchFamily="2" charset="2"/>
              <a:buChar char=""/>
              <a:defRPr/>
            </a:pPr>
            <a:r>
              <a:rPr lang="es-ES" sz="2800" b="1" dirty="0" smtClean="0"/>
              <a:t>Envíe a “</a:t>
            </a:r>
            <a:r>
              <a:rPr lang="es-ES" sz="2800" b="1" dirty="0" err="1" smtClean="0"/>
              <a:t>griots</a:t>
            </a:r>
            <a:r>
              <a:rPr lang="es-ES" sz="2800" b="1" dirty="0" smtClean="0"/>
              <a:t>” ( comunicadores tradicionales de boca en boca) </a:t>
            </a:r>
            <a:endParaRPr lang="es-ES" sz="2800" b="1" dirty="0" smtClean="0"/>
          </a:p>
          <a:p>
            <a:pPr marL="457200" lvl="1">
              <a:spcBef>
                <a:spcPts val="600"/>
              </a:spcBef>
              <a:buClr>
                <a:srgbClr val="CA1925"/>
              </a:buClr>
              <a:buFont typeface="Wingdings" pitchFamily="2" charset="2"/>
              <a:buChar char=""/>
              <a:defRPr/>
            </a:pPr>
            <a:r>
              <a:rPr lang="es-ES" sz="2800" b="1" dirty="0" smtClean="0"/>
              <a:t>Trabaje con las agencias nacionales en asociación</a:t>
            </a:r>
            <a:endParaRPr lang="es-ES" dirty="0"/>
          </a:p>
        </p:txBody>
      </p:sp>
    </p:spTree>
    <p:extLst>
      <p:ext uri="{BB962C8B-B14F-4D97-AF65-F5344CB8AC3E}">
        <p14:creationId xmlns:p14="http://schemas.microsoft.com/office/powerpoint/2010/main" val="346559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Selección de candidatos: métodos</a:t>
            </a:r>
            <a:endParaRPr lang="es-ES"/>
          </a:p>
        </p:txBody>
      </p:sp>
      <p:sp>
        <p:nvSpPr>
          <p:cNvPr id="3" name="Content Placeholder 2"/>
          <p:cNvSpPr>
            <a:spLocks noGrp="1"/>
          </p:cNvSpPr>
          <p:nvPr>
            <p:ph idx="1"/>
          </p:nvPr>
        </p:nvSpPr>
        <p:spPr/>
        <p:txBody>
          <a:bodyPr>
            <a:normAutofit fontScale="92500" lnSpcReduction="10000"/>
          </a:bodyPr>
          <a:lstStyle/>
          <a:p>
            <a:pPr marL="457200" lvl="1">
              <a:spcBef>
                <a:spcPts val="600"/>
              </a:spcBef>
              <a:buClr>
                <a:srgbClr val="CA1925"/>
              </a:buClr>
              <a:buFont typeface="Wingdings" pitchFamily="2" charset="2"/>
              <a:buChar char=""/>
              <a:defRPr/>
            </a:pPr>
            <a:r>
              <a:rPr lang="es-ES" sz="2800" b="1" dirty="0" smtClean="0"/>
              <a:t>Cartas de portada, </a:t>
            </a:r>
            <a:r>
              <a:rPr lang="es-ES" sz="2800" b="1" dirty="0" err="1" smtClean="0"/>
              <a:t>CVs</a:t>
            </a:r>
            <a:r>
              <a:rPr lang="es-ES" sz="2800" b="1" dirty="0" smtClean="0"/>
              <a:t> &amp; Formularios para aplicar</a:t>
            </a:r>
          </a:p>
          <a:p>
            <a:pPr marL="457200" lvl="1">
              <a:spcBef>
                <a:spcPts val="600"/>
              </a:spcBef>
              <a:buClr>
                <a:srgbClr val="CA1925"/>
              </a:buClr>
              <a:buFont typeface="Wingdings" pitchFamily="2" charset="2"/>
              <a:buChar char=""/>
              <a:defRPr/>
            </a:pPr>
            <a:r>
              <a:rPr lang="es-ES" sz="2800" b="1" dirty="0" smtClean="0"/>
              <a:t>Identifique individuos durante actividades</a:t>
            </a:r>
          </a:p>
          <a:p>
            <a:pPr marL="457200" lvl="1">
              <a:spcBef>
                <a:spcPts val="600"/>
              </a:spcBef>
              <a:buClr>
                <a:srgbClr val="CA1925"/>
              </a:buClr>
              <a:buFont typeface="Wingdings" pitchFamily="2" charset="2"/>
              <a:buChar char=""/>
              <a:defRPr/>
            </a:pPr>
            <a:r>
              <a:rPr lang="es-ES" sz="2800" b="1" dirty="0" smtClean="0"/>
              <a:t>Entrevistas 1 a 1 o grupos pequeños</a:t>
            </a:r>
          </a:p>
          <a:p>
            <a:pPr marL="457200" lvl="1">
              <a:spcBef>
                <a:spcPts val="600"/>
              </a:spcBef>
              <a:buClr>
                <a:srgbClr val="CA1925"/>
              </a:buClr>
              <a:buFont typeface="Wingdings" pitchFamily="2" charset="2"/>
              <a:buChar char=""/>
              <a:defRPr/>
            </a:pPr>
            <a:r>
              <a:rPr lang="es-ES" sz="2800" b="1" dirty="0" smtClean="0"/>
              <a:t>Taller de ½ día o 1 día</a:t>
            </a:r>
          </a:p>
          <a:p>
            <a:pPr marL="457200" lvl="1">
              <a:spcBef>
                <a:spcPts val="600"/>
              </a:spcBef>
              <a:buClr>
                <a:srgbClr val="CA1925"/>
              </a:buClr>
              <a:buFont typeface="Wingdings" pitchFamily="2" charset="2"/>
              <a:buChar char=""/>
              <a:defRPr/>
            </a:pPr>
            <a:r>
              <a:rPr lang="es-ES" sz="2800" b="1" dirty="0" smtClean="0"/>
              <a:t>Prueba</a:t>
            </a:r>
          </a:p>
          <a:p>
            <a:pPr marL="457200" lvl="1">
              <a:spcBef>
                <a:spcPts val="600"/>
              </a:spcBef>
              <a:buClr>
                <a:srgbClr val="CA1925"/>
              </a:buClr>
              <a:buFont typeface="Wingdings" pitchFamily="2" charset="2"/>
              <a:buChar char=""/>
              <a:defRPr/>
            </a:pPr>
            <a:r>
              <a:rPr lang="es-ES" sz="2800" b="1" dirty="0" smtClean="0"/>
              <a:t>Referencias o recomendaciones</a:t>
            </a:r>
          </a:p>
          <a:p>
            <a:pPr marL="914400" lvl="2">
              <a:spcBef>
                <a:spcPts val="600"/>
              </a:spcBef>
              <a:buClr>
                <a:srgbClr val="CA1925"/>
              </a:buClr>
              <a:buFont typeface="Wingdings" charset="2"/>
              <a:buChar char="Ø"/>
              <a:defRPr/>
            </a:pPr>
            <a:r>
              <a:rPr lang="es-ES" sz="2600" b="1" dirty="0" smtClean="0"/>
              <a:t>Criterios de selección alineados con la especificación de trabajo</a:t>
            </a:r>
            <a:endParaRPr lang="es-ES" sz="2600" b="1" dirty="0"/>
          </a:p>
        </p:txBody>
      </p:sp>
    </p:spTree>
    <p:extLst>
      <p:ext uri="{BB962C8B-B14F-4D97-AF65-F5344CB8AC3E}">
        <p14:creationId xmlns:p14="http://schemas.microsoft.com/office/powerpoint/2010/main" val="455934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8" y="89647"/>
            <a:ext cx="8116208" cy="1143000"/>
          </a:xfrm>
          <a:noFill/>
        </p:spPr>
        <p:txBody>
          <a:bodyPr lIns="0" tIns="0" rIns="0" bIns="0"/>
          <a:lstStyle/>
          <a:p>
            <a:pPr>
              <a:lnSpc>
                <a:spcPct val="90000"/>
              </a:lnSpc>
              <a:spcBef>
                <a:spcPct val="20000"/>
              </a:spcBef>
            </a:pPr>
            <a:r>
              <a:rPr lang="es-ES" smtClean="0"/>
              <a:t>Selección de candidatos: Mejores Prácticas</a:t>
            </a:r>
            <a:endParaRPr lang="es-ES"/>
          </a:p>
        </p:txBody>
      </p:sp>
      <p:sp>
        <p:nvSpPr>
          <p:cNvPr id="3" name="Content Placeholder 2"/>
          <p:cNvSpPr>
            <a:spLocks noGrp="1"/>
          </p:cNvSpPr>
          <p:nvPr>
            <p:ph idx="1"/>
          </p:nvPr>
        </p:nvSpPr>
        <p:spPr>
          <a:xfrm>
            <a:off x="700087" y="1462630"/>
            <a:ext cx="7743826" cy="4648185"/>
          </a:xfrm>
        </p:spPr>
        <p:txBody>
          <a:bodyPr anchor="t">
            <a:normAutofit fontScale="92500"/>
          </a:bodyPr>
          <a:lstStyle/>
          <a:p>
            <a:pPr marL="457200" lvl="1">
              <a:lnSpc>
                <a:spcPct val="90000"/>
              </a:lnSpc>
              <a:spcBef>
                <a:spcPts val="600"/>
              </a:spcBef>
              <a:buClr>
                <a:srgbClr val="CA1925"/>
              </a:buClr>
              <a:buFont typeface="Wingdings" pitchFamily="2" charset="2"/>
              <a:buChar char=""/>
              <a:defRPr/>
            </a:pPr>
            <a:r>
              <a:rPr lang="es-ES" sz="3200" b="1" dirty="0" smtClean="0"/>
              <a:t>Entrevista &amp; prueba alineada con la función</a:t>
            </a:r>
          </a:p>
          <a:p>
            <a:pPr marL="457200" lvl="1">
              <a:lnSpc>
                <a:spcPct val="90000"/>
              </a:lnSpc>
              <a:spcBef>
                <a:spcPts val="600"/>
              </a:spcBef>
              <a:buClr>
                <a:srgbClr val="CA1925"/>
              </a:buClr>
              <a:buFont typeface="Wingdings" pitchFamily="2" charset="2"/>
              <a:buChar char=""/>
              <a:defRPr/>
            </a:pPr>
            <a:r>
              <a:rPr lang="es-ES" sz="3200" b="1" dirty="0" smtClean="0"/>
              <a:t>Recomendaciones &amp; </a:t>
            </a:r>
            <a:r>
              <a:rPr lang="es-ES" sz="3200" b="1" dirty="0" err="1" smtClean="0"/>
              <a:t>refs</a:t>
            </a:r>
            <a:r>
              <a:rPr lang="es-ES" sz="3200" b="1" dirty="0" smtClean="0"/>
              <a:t> </a:t>
            </a:r>
            <a:r>
              <a:rPr lang="es-ES" sz="3200" b="1" dirty="0" err="1" smtClean="0"/>
              <a:t>v.imp</a:t>
            </a:r>
            <a:endParaRPr lang="es-ES" sz="3200" b="1" dirty="0" smtClean="0"/>
          </a:p>
          <a:p>
            <a:pPr marL="457200" lvl="1">
              <a:lnSpc>
                <a:spcPct val="90000"/>
              </a:lnSpc>
              <a:spcBef>
                <a:spcPts val="600"/>
              </a:spcBef>
              <a:buClr>
                <a:srgbClr val="CA1925"/>
              </a:buClr>
              <a:buFont typeface="Wingdings" pitchFamily="2" charset="2"/>
              <a:buChar char=""/>
              <a:defRPr/>
            </a:pPr>
            <a:r>
              <a:rPr lang="es-ES" sz="3200" b="1" dirty="0" smtClean="0"/>
              <a:t>Proceso de reclutamiento armonizado</a:t>
            </a:r>
          </a:p>
          <a:p>
            <a:pPr marL="457200" lvl="1">
              <a:lnSpc>
                <a:spcPct val="90000"/>
              </a:lnSpc>
              <a:spcBef>
                <a:spcPts val="600"/>
              </a:spcBef>
              <a:buClr>
                <a:srgbClr val="CA1925"/>
              </a:buClr>
              <a:buFont typeface="Wingdings" pitchFamily="2" charset="2"/>
              <a:buChar char=""/>
              <a:defRPr/>
            </a:pPr>
            <a:r>
              <a:rPr lang="es-ES" sz="3200" b="1" dirty="0" smtClean="0"/>
              <a:t>Habilidad complementaria &amp; competencia</a:t>
            </a:r>
          </a:p>
          <a:p>
            <a:pPr marL="457200" lvl="1">
              <a:lnSpc>
                <a:spcPct val="90000"/>
              </a:lnSpc>
              <a:spcBef>
                <a:spcPts val="600"/>
              </a:spcBef>
              <a:buClr>
                <a:srgbClr val="CA1925"/>
              </a:buClr>
              <a:buFont typeface="Wingdings" pitchFamily="2" charset="2"/>
              <a:buChar char=""/>
              <a:defRPr/>
            </a:pPr>
            <a:r>
              <a:rPr lang="es-ES" sz="3200" b="1" dirty="0" smtClean="0"/>
              <a:t>Construir la capacidad local y nacional</a:t>
            </a:r>
          </a:p>
          <a:p>
            <a:pPr marL="457200" lvl="1">
              <a:lnSpc>
                <a:spcPct val="90000"/>
              </a:lnSpc>
              <a:spcBef>
                <a:spcPts val="600"/>
              </a:spcBef>
              <a:buClr>
                <a:srgbClr val="CA1925"/>
              </a:buClr>
              <a:buFont typeface="Wingdings" pitchFamily="2" charset="2"/>
              <a:buChar char=""/>
              <a:defRPr/>
            </a:pPr>
            <a:r>
              <a:rPr lang="es-ES" sz="3200" b="1" dirty="0" smtClean="0"/>
              <a:t>Monitoreo y </a:t>
            </a:r>
            <a:r>
              <a:rPr lang="es-ES" sz="3200" b="1" dirty="0" smtClean="0"/>
              <a:t>mantención de registros a lo largo del proceso</a:t>
            </a:r>
          </a:p>
        </p:txBody>
      </p:sp>
    </p:spTree>
    <p:extLst>
      <p:ext uri="{BB962C8B-B14F-4D97-AF65-F5344CB8AC3E}">
        <p14:creationId xmlns:p14="http://schemas.microsoft.com/office/powerpoint/2010/main" val="3444867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2522"/>
            <a:ext cx="7583488" cy="1143000"/>
          </a:xfrm>
        </p:spPr>
        <p:txBody>
          <a:bodyPr/>
          <a:lstStyle/>
          <a:p>
            <a:pPr>
              <a:lnSpc>
                <a:spcPct val="90000"/>
              </a:lnSpc>
            </a:pPr>
            <a:r>
              <a:rPr lang="es-ES" smtClean="0"/>
              <a:t>En la selección, sea consciente de…</a:t>
            </a:r>
            <a:endParaRPr lang="es-ES"/>
          </a:p>
        </p:txBody>
      </p:sp>
      <p:sp>
        <p:nvSpPr>
          <p:cNvPr id="3" name="Content Placeholder 2"/>
          <p:cNvSpPr>
            <a:spLocks noGrp="1"/>
          </p:cNvSpPr>
          <p:nvPr>
            <p:ph idx="1"/>
          </p:nvPr>
        </p:nvSpPr>
        <p:spPr/>
        <p:txBody>
          <a:bodyPr vert="horz" lIns="91440" tIns="45720" rIns="91440" bIns="45720" rtlCol="0" anchor="t">
            <a:normAutofit fontScale="92500"/>
          </a:bodyPr>
          <a:lstStyle/>
          <a:p>
            <a:pPr marL="457200" lvl="1">
              <a:spcBef>
                <a:spcPts val="600"/>
              </a:spcBef>
              <a:buClr>
                <a:srgbClr val="CA1925"/>
              </a:buClr>
              <a:buFont typeface="Wingdings" pitchFamily="2" charset="2"/>
              <a:buChar char=""/>
              <a:defRPr/>
            </a:pPr>
            <a:r>
              <a:rPr lang="es-ES" sz="3200" b="1" dirty="0" smtClean="0"/>
              <a:t>Tendencia de mirar positivamente a quienes son similares</a:t>
            </a:r>
          </a:p>
          <a:p>
            <a:pPr marL="457200" lvl="1">
              <a:spcBef>
                <a:spcPts val="600"/>
              </a:spcBef>
              <a:buClr>
                <a:srgbClr val="CA1925"/>
              </a:buClr>
              <a:buFont typeface="Wingdings" pitchFamily="2" charset="2"/>
              <a:buChar char=""/>
              <a:defRPr/>
            </a:pPr>
            <a:r>
              <a:rPr lang="es-ES" sz="3200" b="1" dirty="0" smtClean="0"/>
              <a:t>Hacer estereotipos</a:t>
            </a:r>
          </a:p>
          <a:p>
            <a:pPr marL="457200" lvl="1">
              <a:spcBef>
                <a:spcPts val="600"/>
              </a:spcBef>
              <a:buClr>
                <a:srgbClr val="CA1925"/>
              </a:buClr>
              <a:buFont typeface="Wingdings" pitchFamily="2" charset="2"/>
              <a:buChar char=""/>
              <a:defRPr/>
            </a:pPr>
            <a:r>
              <a:rPr lang="es-ES" sz="3200" b="1" dirty="0" smtClean="0"/>
              <a:t>Encaje persona-trabajo vs. encaje persona-</a:t>
            </a:r>
            <a:r>
              <a:rPr lang="es-ES" sz="3200" b="1" dirty="0" err="1" smtClean="0"/>
              <a:t>org</a:t>
            </a:r>
            <a:r>
              <a:rPr lang="es-ES" sz="3200" b="1" dirty="0" smtClean="0"/>
              <a:t>.</a:t>
            </a:r>
          </a:p>
          <a:p>
            <a:pPr marL="457200" lvl="1">
              <a:spcBef>
                <a:spcPts val="600"/>
              </a:spcBef>
              <a:buClr>
                <a:srgbClr val="CA1925"/>
              </a:buClr>
              <a:buFont typeface="Wingdings" pitchFamily="2" charset="2"/>
              <a:buChar char=""/>
              <a:defRPr/>
            </a:pPr>
            <a:r>
              <a:rPr lang="es-ES" sz="3200" b="1" dirty="0" smtClean="0"/>
              <a:t>La publicidad requiere respaldo</a:t>
            </a:r>
          </a:p>
          <a:p>
            <a:pPr marL="457200" lvl="1">
              <a:spcBef>
                <a:spcPts val="600"/>
              </a:spcBef>
              <a:buClr>
                <a:srgbClr val="CA1925"/>
              </a:buClr>
              <a:buFont typeface="Wingdings" pitchFamily="2" charset="2"/>
              <a:buChar char=""/>
              <a:defRPr/>
            </a:pPr>
            <a:r>
              <a:rPr lang="es-ES" sz="3200" b="1" dirty="0" smtClean="0"/>
              <a:t>Afecta cómo las personas ven la organización</a:t>
            </a:r>
          </a:p>
        </p:txBody>
      </p:sp>
    </p:spTree>
    <p:extLst>
      <p:ext uri="{BB962C8B-B14F-4D97-AF65-F5344CB8AC3E}">
        <p14:creationId xmlns:p14="http://schemas.microsoft.com/office/powerpoint/2010/main" val="2644861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Actividad: Selección</a:t>
            </a:r>
            <a:endParaRPr lang="es-ES"/>
          </a:p>
        </p:txBody>
      </p:sp>
      <p:sp>
        <p:nvSpPr>
          <p:cNvPr id="3" name="Content Placeholder 2"/>
          <p:cNvSpPr>
            <a:spLocks noGrp="1"/>
          </p:cNvSpPr>
          <p:nvPr>
            <p:ph idx="1"/>
          </p:nvPr>
        </p:nvSpPr>
        <p:spPr/>
        <p:txBody>
          <a:bodyPr>
            <a:normAutofit/>
          </a:bodyPr>
          <a:lstStyle/>
          <a:p>
            <a:pPr>
              <a:spcBef>
                <a:spcPts val="600"/>
              </a:spcBef>
            </a:pPr>
            <a:r>
              <a:rPr lang="es-ES" sz="3000" b="1" dirty="0" smtClean="0"/>
              <a:t>Revise las preguntas de la entrevista que se le asignaron individualmente</a:t>
            </a:r>
          </a:p>
          <a:p>
            <a:pPr>
              <a:spcBef>
                <a:spcPts val="600"/>
              </a:spcBef>
            </a:pPr>
            <a:r>
              <a:rPr lang="es-ES" sz="3000" b="1" dirty="0" smtClean="0"/>
              <a:t>Decida si cada pregunta es apropiada o no</a:t>
            </a:r>
          </a:p>
          <a:p>
            <a:pPr>
              <a:spcBef>
                <a:spcPts val="600"/>
              </a:spcBef>
            </a:pPr>
            <a:r>
              <a:rPr lang="es-ES" sz="3000" b="1" dirty="0" smtClean="0"/>
              <a:t>Si no, piense en POR QUÉ no es apropiada</a:t>
            </a:r>
          </a:p>
          <a:p>
            <a:pPr>
              <a:spcBef>
                <a:spcPts val="600"/>
              </a:spcBef>
            </a:pPr>
            <a:r>
              <a:rPr lang="es-ES" sz="3000" b="1" dirty="0" smtClean="0"/>
              <a:t>Tiene 5 minutos</a:t>
            </a:r>
          </a:p>
          <a:p>
            <a:pPr marL="0" indent="0">
              <a:spcBef>
                <a:spcPts val="600"/>
              </a:spcBef>
              <a:buNone/>
            </a:pPr>
            <a:endParaRPr lang="en-US" sz="3000" b="1" dirty="0" smtClean="0"/>
          </a:p>
        </p:txBody>
      </p:sp>
    </p:spTree>
    <p:extLst>
      <p:ext uri="{BB962C8B-B14F-4D97-AF65-F5344CB8AC3E}">
        <p14:creationId xmlns:p14="http://schemas.microsoft.com/office/powerpoint/2010/main" val="2085030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4467945"/>
            <a:ext cx="7580376" cy="1685365"/>
          </a:xfrm>
        </p:spPr>
        <p:txBody>
          <a:bodyPr/>
          <a:lstStyle/>
          <a:p>
            <a:r>
              <a:rPr lang="es-ES" dirty="0" smtClean="0"/>
              <a:t>Nombramiento de los candidatos seleccionados</a:t>
            </a:r>
            <a:endParaRPr lang="es-ES" dirty="0"/>
          </a:p>
        </p:txBody>
      </p:sp>
      <p:pic>
        <p:nvPicPr>
          <p:cNvPr id="5" name="Picture Placeholder 4" descr="Alejandro Kirchuk. SC. Peru. 2012. 5.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2140744" y="457199"/>
            <a:ext cx="4862513" cy="3241675"/>
          </a:xfrm>
        </p:spPr>
      </p:pic>
      <p:sp>
        <p:nvSpPr>
          <p:cNvPr id="6" name="TextBox 5"/>
          <p:cNvSpPr txBox="1"/>
          <p:nvPr/>
        </p:nvSpPr>
        <p:spPr>
          <a:xfrm>
            <a:off x="3209925" y="3272848"/>
            <a:ext cx="3578225" cy="338554"/>
          </a:xfrm>
          <a:prstGeom prst="rect">
            <a:avLst/>
          </a:prstGeom>
          <a:noFill/>
        </p:spPr>
        <p:txBody>
          <a:bodyPr wrap="square" rtlCol="0">
            <a:spAutoFit/>
          </a:bodyPr>
          <a:lstStyle/>
          <a:p>
            <a:pPr algn="r"/>
            <a:r>
              <a:rPr lang="en-US" sz="1600" dirty="0" smtClean="0">
                <a:solidFill>
                  <a:srgbClr val="FFFFFF"/>
                </a:solidFill>
              </a:rPr>
              <a:t>Peru 2012 / A. </a:t>
            </a:r>
            <a:r>
              <a:rPr lang="en-US" sz="1600" dirty="0" err="1" smtClean="0">
                <a:solidFill>
                  <a:srgbClr val="FFFFFF"/>
                </a:solidFill>
              </a:rPr>
              <a:t>Kirchuk</a:t>
            </a:r>
            <a:r>
              <a:rPr lang="en-US" sz="1600" dirty="0">
                <a:solidFill>
                  <a:srgbClr val="FFFFFF"/>
                </a:solidFill>
              </a:rPr>
              <a:t> </a:t>
            </a:r>
            <a:r>
              <a:rPr lang="en-US" sz="1600" dirty="0" smtClean="0">
                <a:solidFill>
                  <a:srgbClr val="FFFFFF"/>
                </a:solidFill>
              </a:rPr>
              <a:t>for SC</a:t>
            </a:r>
            <a:endParaRPr lang="en-US" sz="1600" dirty="0">
              <a:solidFill>
                <a:srgbClr val="FFFFFF"/>
              </a:solidFill>
            </a:endParaRPr>
          </a:p>
        </p:txBody>
      </p:sp>
    </p:spTree>
    <p:extLst>
      <p:ext uri="{BB962C8B-B14F-4D97-AF65-F5344CB8AC3E}">
        <p14:creationId xmlns:p14="http://schemas.microsoft.com/office/powerpoint/2010/main" val="323492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Esquema de la Sesión</a:t>
            </a:r>
            <a:endParaRPr lang="es-ES"/>
          </a:p>
        </p:txBody>
      </p:sp>
      <p:sp>
        <p:nvSpPr>
          <p:cNvPr id="3" name="Content Placeholder 2"/>
          <p:cNvSpPr>
            <a:spLocks noGrp="1"/>
          </p:cNvSpPr>
          <p:nvPr>
            <p:ph idx="1"/>
          </p:nvPr>
        </p:nvSpPr>
        <p:spPr/>
        <p:txBody>
          <a:bodyPr>
            <a:normAutofit/>
          </a:bodyPr>
          <a:lstStyle/>
          <a:p>
            <a:pPr>
              <a:lnSpc>
                <a:spcPct val="90000"/>
              </a:lnSpc>
              <a:spcBef>
                <a:spcPts val="600"/>
              </a:spcBef>
            </a:pPr>
            <a:r>
              <a:rPr lang="es-ES" b="1" dirty="0" smtClean="0"/>
              <a:t>Términos clave</a:t>
            </a:r>
            <a:endParaRPr lang="es-ES" b="1" dirty="0" smtClean="0"/>
          </a:p>
          <a:p>
            <a:pPr>
              <a:lnSpc>
                <a:spcPct val="90000"/>
              </a:lnSpc>
              <a:spcBef>
                <a:spcPts val="600"/>
              </a:spcBef>
            </a:pPr>
            <a:r>
              <a:rPr lang="es-ES" b="1" dirty="0" smtClean="0"/>
              <a:t>Etapas del reclutamiento &amp; proceso de selección</a:t>
            </a:r>
          </a:p>
          <a:p>
            <a:pPr>
              <a:lnSpc>
                <a:spcPct val="90000"/>
              </a:lnSpc>
              <a:spcBef>
                <a:spcPts val="600"/>
              </a:spcBef>
            </a:pPr>
            <a:r>
              <a:rPr lang="es-ES" b="1" dirty="0" smtClean="0"/>
              <a:t>Planificar las necesidades de RH</a:t>
            </a:r>
          </a:p>
          <a:p>
            <a:pPr lvl="1">
              <a:lnSpc>
                <a:spcPct val="90000"/>
              </a:lnSpc>
              <a:spcBef>
                <a:spcPts val="600"/>
              </a:spcBef>
            </a:pPr>
            <a:r>
              <a:rPr lang="es-ES" b="1" dirty="0" smtClean="0"/>
              <a:t>Consideraciones</a:t>
            </a:r>
          </a:p>
          <a:p>
            <a:pPr lvl="1">
              <a:lnSpc>
                <a:spcPct val="90000"/>
              </a:lnSpc>
              <a:spcBef>
                <a:spcPts val="600"/>
              </a:spcBef>
            </a:pPr>
            <a:r>
              <a:rPr lang="es-ES" b="1" dirty="0" smtClean="0"/>
              <a:t>Mapeo de la fuerza laboral</a:t>
            </a:r>
          </a:p>
          <a:p>
            <a:pPr lvl="1">
              <a:lnSpc>
                <a:spcPct val="90000"/>
              </a:lnSpc>
              <a:spcBef>
                <a:spcPts val="600"/>
              </a:spcBef>
            </a:pPr>
            <a:r>
              <a:rPr lang="es-ES" b="1" dirty="0" smtClean="0"/>
              <a:t>Estructura del equipo</a:t>
            </a:r>
            <a:endParaRPr lang="es-ES" b="1" dirty="0" smtClean="0"/>
          </a:p>
          <a:p>
            <a:pPr lvl="1">
              <a:lnSpc>
                <a:spcPct val="90000"/>
              </a:lnSpc>
              <a:spcBef>
                <a:spcPts val="600"/>
              </a:spcBef>
            </a:pPr>
            <a:r>
              <a:rPr lang="es-ES" b="1" dirty="0" smtClean="0"/>
              <a:t>Competencias &amp; descripciones de trabajo</a:t>
            </a:r>
          </a:p>
          <a:p>
            <a:pPr lvl="1">
              <a:lnSpc>
                <a:spcPct val="90000"/>
              </a:lnSpc>
              <a:spcBef>
                <a:spcPts val="600"/>
              </a:spcBef>
            </a:pPr>
            <a:r>
              <a:rPr lang="es-ES" b="1" dirty="0" smtClean="0"/>
              <a:t>Apoyos</a:t>
            </a:r>
            <a:endParaRPr lang="es-ES" b="1" dirty="0" smtClean="0"/>
          </a:p>
          <a:p>
            <a:pPr marL="457200" lvl="1">
              <a:lnSpc>
                <a:spcPct val="90000"/>
              </a:lnSpc>
              <a:spcBef>
                <a:spcPts val="600"/>
              </a:spcBef>
              <a:buFont typeface="Wingdings" pitchFamily="2" charset="2"/>
              <a:buChar char=""/>
            </a:pPr>
            <a:r>
              <a:rPr lang="es-ES" sz="2400" b="1" dirty="0" smtClean="0"/>
              <a:t>Selección</a:t>
            </a:r>
          </a:p>
          <a:p>
            <a:pPr marL="457200" lvl="1">
              <a:lnSpc>
                <a:spcPct val="90000"/>
              </a:lnSpc>
              <a:spcBef>
                <a:spcPts val="600"/>
              </a:spcBef>
              <a:buFont typeface="Wingdings" pitchFamily="2" charset="2"/>
              <a:buChar char=""/>
            </a:pPr>
            <a:r>
              <a:rPr lang="es-ES" sz="2400" b="1" dirty="0" smtClean="0"/>
              <a:t>Nombramiento</a:t>
            </a:r>
          </a:p>
          <a:p>
            <a:pPr lvl="1">
              <a:lnSpc>
                <a:spcPct val="90000"/>
              </a:lnSpc>
              <a:spcBef>
                <a:spcPts val="600"/>
              </a:spcBef>
            </a:pPr>
            <a:endParaRPr lang="en-US" dirty="0" smtClean="0"/>
          </a:p>
          <a:p>
            <a:pPr lvl="1">
              <a:lnSpc>
                <a:spcPct val="90000"/>
              </a:lnSpc>
              <a:spcBef>
                <a:spcPts val="600"/>
              </a:spcBef>
            </a:pPr>
            <a:endParaRPr lang="en-US" dirty="0" smtClean="0"/>
          </a:p>
          <a:p>
            <a:pPr lvl="1">
              <a:lnSpc>
                <a:spcPct val="90000"/>
              </a:lnSpc>
              <a:spcBef>
                <a:spcPts val="600"/>
              </a:spcBef>
            </a:pPr>
            <a:endParaRPr lang="en-US" dirty="0" smtClean="0"/>
          </a:p>
          <a:p>
            <a:pPr>
              <a:lnSpc>
                <a:spcPct val="90000"/>
              </a:lnSpc>
              <a:spcBef>
                <a:spcPts val="600"/>
              </a:spcBef>
            </a:pPr>
            <a:endParaRPr lang="en-US" dirty="0"/>
          </a:p>
        </p:txBody>
      </p:sp>
    </p:spTree>
    <p:extLst>
      <p:ext uri="{BB962C8B-B14F-4D97-AF65-F5344CB8AC3E}">
        <p14:creationId xmlns:p14="http://schemas.microsoft.com/office/powerpoint/2010/main" val="264330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Hacer la oferta</a:t>
            </a:r>
            <a:endParaRPr lang="es-ES" dirty="0"/>
          </a:p>
        </p:txBody>
      </p:sp>
      <p:sp>
        <p:nvSpPr>
          <p:cNvPr id="3" name="Content Placeholder 2"/>
          <p:cNvSpPr>
            <a:spLocks noGrp="1"/>
          </p:cNvSpPr>
          <p:nvPr>
            <p:ph idx="1"/>
          </p:nvPr>
        </p:nvSpPr>
        <p:spPr>
          <a:xfrm>
            <a:off x="580571" y="1232647"/>
            <a:ext cx="8098972" cy="4291013"/>
          </a:xfrm>
        </p:spPr>
        <p:txBody>
          <a:bodyPr>
            <a:noAutofit/>
          </a:bodyPr>
          <a:lstStyle/>
          <a:p>
            <a:pPr marL="457200" lvl="1">
              <a:lnSpc>
                <a:spcPct val="90000"/>
              </a:lnSpc>
              <a:spcBef>
                <a:spcPts val="600"/>
              </a:spcBef>
              <a:buClr>
                <a:srgbClr val="CA1925"/>
              </a:buClr>
              <a:buFont typeface="Wingdings" pitchFamily="2" charset="2"/>
              <a:buChar char=""/>
              <a:defRPr/>
            </a:pPr>
            <a:r>
              <a:rPr lang="es-ES" sz="3000" b="1" dirty="0" smtClean="0"/>
              <a:t>Haga la oferta al candidato seleccionado teniendo en cuenta de hacer la verificación debida</a:t>
            </a:r>
          </a:p>
          <a:p>
            <a:pPr marL="457200" lvl="1">
              <a:lnSpc>
                <a:spcPct val="90000"/>
              </a:lnSpc>
              <a:spcBef>
                <a:spcPts val="600"/>
              </a:spcBef>
              <a:buClr>
                <a:srgbClr val="CA1925"/>
              </a:buClr>
              <a:buFont typeface="Wingdings" pitchFamily="2" charset="2"/>
              <a:buChar char=""/>
              <a:defRPr/>
            </a:pPr>
            <a:r>
              <a:rPr lang="es-ES" sz="3000" b="1" dirty="0" smtClean="0"/>
              <a:t>Informe a los candidatos que no fueron seleccionados</a:t>
            </a:r>
          </a:p>
          <a:p>
            <a:pPr marL="457200" lvl="1">
              <a:lnSpc>
                <a:spcPct val="90000"/>
              </a:lnSpc>
              <a:spcBef>
                <a:spcPts val="600"/>
              </a:spcBef>
              <a:buClr>
                <a:srgbClr val="CA1925"/>
              </a:buClr>
              <a:buFont typeface="Wingdings" pitchFamily="2" charset="2"/>
              <a:buChar char=""/>
              <a:defRPr/>
            </a:pPr>
            <a:r>
              <a:rPr lang="es-ES" sz="3000" b="1" dirty="0" smtClean="0"/>
              <a:t>Haga las debidas verificaciones: </a:t>
            </a:r>
          </a:p>
          <a:p>
            <a:pPr lvl="1">
              <a:lnSpc>
                <a:spcPct val="80000"/>
              </a:lnSpc>
              <a:spcBef>
                <a:spcPts val="600"/>
              </a:spcBef>
            </a:pPr>
            <a:r>
              <a:rPr lang="es-ES" sz="2800" dirty="0" smtClean="0"/>
              <a:t>Referencias laborales</a:t>
            </a:r>
          </a:p>
          <a:p>
            <a:pPr lvl="1">
              <a:lnSpc>
                <a:spcPct val="80000"/>
              </a:lnSpc>
              <a:spcBef>
                <a:spcPts val="600"/>
              </a:spcBef>
            </a:pPr>
            <a:r>
              <a:rPr lang="es-ES" sz="2800" dirty="0" smtClean="0"/>
              <a:t>Verificaciones médicas</a:t>
            </a:r>
          </a:p>
          <a:p>
            <a:pPr lvl="1">
              <a:lnSpc>
                <a:spcPct val="80000"/>
              </a:lnSpc>
              <a:spcBef>
                <a:spcPts val="600"/>
              </a:spcBef>
            </a:pPr>
            <a:r>
              <a:rPr lang="es-ES" sz="2800" dirty="0" smtClean="0"/>
              <a:t>Aprobación de protección de niñez</a:t>
            </a:r>
          </a:p>
          <a:p>
            <a:pPr lvl="1">
              <a:lnSpc>
                <a:spcPct val="80000"/>
              </a:lnSpc>
              <a:spcBef>
                <a:spcPts val="600"/>
              </a:spcBef>
            </a:pPr>
            <a:r>
              <a:rPr lang="es-ES" sz="2800" dirty="0" smtClean="0"/>
              <a:t>Permiso de trabajo</a:t>
            </a:r>
            <a:r>
              <a:rPr lang="es-ES" sz="2800" dirty="0" smtClean="0"/>
              <a:t>/visa</a:t>
            </a:r>
          </a:p>
          <a:p>
            <a:pPr lvl="1">
              <a:lnSpc>
                <a:spcPct val="80000"/>
              </a:lnSpc>
              <a:spcBef>
                <a:spcPts val="600"/>
              </a:spcBef>
            </a:pPr>
            <a:r>
              <a:rPr lang="es-ES" sz="2800" dirty="0" smtClean="0"/>
              <a:t>Evidencia de calificaciones (</a:t>
            </a:r>
            <a:r>
              <a:rPr lang="es-ES" sz="2800" dirty="0" err="1" smtClean="0"/>
              <a:t>Ejem</a:t>
            </a:r>
            <a:r>
              <a:rPr lang="es-ES" sz="2800" dirty="0" smtClean="0"/>
              <a:t>: licencia para conducir, habilidades de idiomas)</a:t>
            </a:r>
            <a:endParaRPr lang="es-ES" sz="2800" dirty="0"/>
          </a:p>
        </p:txBody>
      </p:sp>
    </p:spTree>
    <p:extLst>
      <p:ext uri="{BB962C8B-B14F-4D97-AF65-F5344CB8AC3E}">
        <p14:creationId xmlns:p14="http://schemas.microsoft.com/office/powerpoint/2010/main" val="702389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Nombramiento de Personal</a:t>
            </a:r>
            <a:endParaRPr lang="es-ES"/>
          </a:p>
        </p:txBody>
      </p:sp>
      <p:sp>
        <p:nvSpPr>
          <p:cNvPr id="3" name="Content Placeholder 2"/>
          <p:cNvSpPr>
            <a:spLocks noGrp="1"/>
          </p:cNvSpPr>
          <p:nvPr>
            <p:ph idx="1"/>
          </p:nvPr>
        </p:nvSpPr>
        <p:spPr/>
        <p:txBody>
          <a:bodyPr>
            <a:normAutofit/>
          </a:bodyPr>
          <a:lstStyle/>
          <a:p>
            <a:pPr>
              <a:spcBef>
                <a:spcPts val="600"/>
              </a:spcBef>
            </a:pPr>
            <a:r>
              <a:rPr lang="es-ES" sz="3400" b="1" dirty="0" smtClean="0"/>
              <a:t>Emita carta de nombramiento</a:t>
            </a:r>
          </a:p>
          <a:p>
            <a:pPr>
              <a:spcBef>
                <a:spcPts val="600"/>
              </a:spcBef>
            </a:pPr>
            <a:r>
              <a:rPr lang="es-ES" sz="3400" b="1" dirty="0" smtClean="0"/>
              <a:t>Adjunte al contrato </a:t>
            </a:r>
          </a:p>
          <a:p>
            <a:pPr marL="914400" lvl="2">
              <a:lnSpc>
                <a:spcPct val="90000"/>
              </a:lnSpc>
              <a:spcBef>
                <a:spcPts val="600"/>
              </a:spcBef>
              <a:buClr>
                <a:srgbClr val="CA1925"/>
              </a:buClr>
              <a:defRPr/>
            </a:pPr>
            <a:r>
              <a:rPr lang="es-ES" sz="3000" b="1" dirty="0" smtClean="0"/>
              <a:t>Términos de referencia</a:t>
            </a:r>
          </a:p>
          <a:p>
            <a:pPr marL="914400" lvl="2">
              <a:lnSpc>
                <a:spcPct val="90000"/>
              </a:lnSpc>
              <a:spcBef>
                <a:spcPts val="600"/>
              </a:spcBef>
              <a:buClr>
                <a:srgbClr val="CA1925"/>
              </a:buClr>
              <a:defRPr/>
            </a:pPr>
            <a:r>
              <a:rPr lang="es-ES" sz="3000" b="1" dirty="0" smtClean="0"/>
              <a:t>Duración</a:t>
            </a:r>
          </a:p>
          <a:p>
            <a:pPr marL="914400" lvl="2">
              <a:lnSpc>
                <a:spcPct val="90000"/>
              </a:lnSpc>
              <a:spcBef>
                <a:spcPts val="600"/>
              </a:spcBef>
              <a:buClr>
                <a:srgbClr val="CA1925"/>
              </a:buClr>
              <a:defRPr/>
            </a:pPr>
            <a:r>
              <a:rPr lang="es-ES" sz="3000" b="1" dirty="0" smtClean="0"/>
              <a:t>Clausula de Protección de la Niñez</a:t>
            </a:r>
          </a:p>
          <a:p>
            <a:pPr marL="914400" lvl="2">
              <a:lnSpc>
                <a:spcPct val="90000"/>
              </a:lnSpc>
              <a:spcBef>
                <a:spcPts val="600"/>
              </a:spcBef>
              <a:buClr>
                <a:srgbClr val="CA1925"/>
              </a:buClr>
              <a:defRPr/>
            </a:pPr>
            <a:r>
              <a:rPr lang="es-ES" sz="3000" b="1" dirty="0" smtClean="0"/>
              <a:t>Descripción de trabajo</a:t>
            </a:r>
            <a:r>
              <a:rPr lang="es-ES" sz="3000" b="1" dirty="0" smtClean="0"/>
              <a:t> </a:t>
            </a:r>
          </a:p>
          <a:p>
            <a:endParaRPr lang="en-GB" dirty="0"/>
          </a:p>
        </p:txBody>
      </p:sp>
    </p:spTree>
    <p:extLst>
      <p:ext uri="{BB962C8B-B14F-4D97-AF65-F5344CB8AC3E}">
        <p14:creationId xmlns:p14="http://schemas.microsoft.com/office/powerpoint/2010/main" val="858408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lejandro Kirchuk. SC. Peru. 2012. 5.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2140744" y="457199"/>
            <a:ext cx="4862513" cy="3241675"/>
          </a:xfrm>
        </p:spPr>
      </p:pic>
      <p:sp>
        <p:nvSpPr>
          <p:cNvPr id="6" name="TextBox 5"/>
          <p:cNvSpPr txBox="1"/>
          <p:nvPr/>
        </p:nvSpPr>
        <p:spPr>
          <a:xfrm>
            <a:off x="3209925" y="3272848"/>
            <a:ext cx="3578225" cy="338554"/>
          </a:xfrm>
          <a:prstGeom prst="rect">
            <a:avLst/>
          </a:prstGeom>
          <a:noFill/>
        </p:spPr>
        <p:txBody>
          <a:bodyPr wrap="square" rtlCol="0">
            <a:spAutoFit/>
          </a:bodyPr>
          <a:lstStyle/>
          <a:p>
            <a:pPr algn="r"/>
            <a:r>
              <a:rPr lang="en-US" sz="1600" dirty="0" smtClean="0">
                <a:solidFill>
                  <a:srgbClr val="FFFFFF"/>
                </a:solidFill>
              </a:rPr>
              <a:t>Peru 2012 / A. </a:t>
            </a:r>
            <a:r>
              <a:rPr lang="en-US" sz="1600" dirty="0" err="1" smtClean="0">
                <a:solidFill>
                  <a:srgbClr val="FFFFFF"/>
                </a:solidFill>
              </a:rPr>
              <a:t>Kirchuk</a:t>
            </a:r>
            <a:r>
              <a:rPr lang="en-US" sz="1600" dirty="0">
                <a:solidFill>
                  <a:srgbClr val="FFFFFF"/>
                </a:solidFill>
              </a:rPr>
              <a:t> </a:t>
            </a:r>
            <a:r>
              <a:rPr lang="en-US" sz="1600" dirty="0" smtClean="0">
                <a:solidFill>
                  <a:srgbClr val="FFFFFF"/>
                </a:solidFill>
              </a:rPr>
              <a:t>for SC</a:t>
            </a:r>
            <a:endParaRPr lang="en-US" sz="1600" dirty="0">
              <a:solidFill>
                <a:srgbClr val="FFFFFF"/>
              </a:solidFill>
            </a:endParaRPr>
          </a:p>
        </p:txBody>
      </p:sp>
      <p:sp>
        <p:nvSpPr>
          <p:cNvPr id="2" name="Title 1"/>
          <p:cNvSpPr>
            <a:spLocks noGrp="1"/>
          </p:cNvSpPr>
          <p:nvPr>
            <p:ph type="title"/>
          </p:nvPr>
        </p:nvSpPr>
        <p:spPr>
          <a:xfrm>
            <a:off x="781812" y="3901888"/>
            <a:ext cx="7580376" cy="1685365"/>
          </a:xfrm>
        </p:spPr>
        <p:txBody>
          <a:bodyPr/>
          <a:lstStyle/>
          <a:p>
            <a:r>
              <a:rPr lang="en-US" dirty="0" err="1" smtClean="0"/>
              <a:t>Unirse</a:t>
            </a:r>
            <a:r>
              <a:rPr lang="en-US" dirty="0" smtClean="0"/>
              <a:t> a la </a:t>
            </a:r>
            <a:r>
              <a:rPr lang="en-US" dirty="0" err="1" smtClean="0"/>
              <a:t>Organización</a:t>
            </a:r>
            <a:endParaRPr lang="en-US" dirty="0"/>
          </a:p>
        </p:txBody>
      </p:sp>
    </p:spTree>
    <p:extLst>
      <p:ext uri="{BB962C8B-B14F-4D97-AF65-F5344CB8AC3E}">
        <p14:creationId xmlns:p14="http://schemas.microsoft.com/office/powerpoint/2010/main" val="686849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52290"/>
            <a:ext cx="7583488" cy="1143000"/>
          </a:xfrm>
        </p:spPr>
        <p:txBody>
          <a:bodyPr/>
          <a:lstStyle/>
          <a:p>
            <a:r>
              <a:rPr lang="es-ES" smtClean="0"/>
              <a:t>Apoyos que se necesitan para el equipo del personal</a:t>
            </a:r>
            <a:endParaRPr lang="es-ES"/>
          </a:p>
        </p:txBody>
      </p:sp>
      <p:sp>
        <p:nvSpPr>
          <p:cNvPr id="3" name="Content Placeholder 2"/>
          <p:cNvSpPr>
            <a:spLocks noGrp="1"/>
          </p:cNvSpPr>
          <p:nvPr>
            <p:ph idx="1"/>
          </p:nvPr>
        </p:nvSpPr>
        <p:spPr>
          <a:xfrm>
            <a:off x="955675" y="2329543"/>
            <a:ext cx="7232650" cy="4291013"/>
          </a:xfrm>
        </p:spPr>
        <p:txBody>
          <a:bodyPr>
            <a:normAutofit/>
          </a:bodyPr>
          <a:lstStyle/>
          <a:p>
            <a:pPr marL="622300" lvl="2" indent="-622300">
              <a:lnSpc>
                <a:spcPct val="90000"/>
              </a:lnSpc>
              <a:buClr>
                <a:srgbClr val="CA1925"/>
              </a:buClr>
              <a:defRPr/>
            </a:pPr>
            <a:r>
              <a:rPr lang="es-ES" sz="3200" b="1" dirty="0" smtClean="0"/>
              <a:t>Logística: Espacio, vehículos, escritorios</a:t>
            </a:r>
          </a:p>
          <a:p>
            <a:pPr marL="622300" lvl="2" indent="-622300">
              <a:lnSpc>
                <a:spcPct val="90000"/>
              </a:lnSpc>
              <a:buClr>
                <a:srgbClr val="CA1925"/>
              </a:buClr>
              <a:defRPr/>
            </a:pPr>
            <a:r>
              <a:rPr lang="es-ES" sz="3200" b="1" dirty="0" smtClean="0"/>
              <a:t>Finanzas: Salarios y pagos</a:t>
            </a:r>
          </a:p>
          <a:p>
            <a:pPr marL="622300" lvl="2" indent="-622300">
              <a:lnSpc>
                <a:spcPct val="90000"/>
              </a:lnSpc>
              <a:buClr>
                <a:srgbClr val="CA1925"/>
              </a:buClr>
              <a:defRPr/>
            </a:pPr>
            <a:r>
              <a:rPr lang="es-ES" sz="3200" b="1" dirty="0" smtClean="0">
                <a:ea typeface="ヒラギノ角ゴ Pro W3" charset="-128"/>
                <a:cs typeface="Calibri"/>
              </a:rPr>
              <a:t>RH</a:t>
            </a:r>
            <a:r>
              <a:rPr lang="es-ES" sz="3200" b="1" dirty="0" smtClean="0">
                <a:ea typeface="ヒラギノ角ゴ Pro W3" charset="-128"/>
                <a:cs typeface="Calibri"/>
              </a:rPr>
              <a:t>: Contratos, copias de políticas, inducciones</a:t>
            </a:r>
          </a:p>
          <a:p>
            <a:pPr marL="622300" lvl="2" indent="-622300">
              <a:lnSpc>
                <a:spcPct val="90000"/>
              </a:lnSpc>
              <a:buClr>
                <a:srgbClr val="CA1925"/>
              </a:buClr>
              <a:defRPr/>
            </a:pPr>
            <a:r>
              <a:rPr lang="es-ES" sz="3200" b="1" dirty="0" smtClean="0"/>
              <a:t>Otros sectores</a:t>
            </a:r>
          </a:p>
          <a:p>
            <a:pPr marL="622300" lvl="2" indent="-622300">
              <a:lnSpc>
                <a:spcPct val="90000"/>
              </a:lnSpc>
              <a:buClr>
                <a:srgbClr val="CA1925"/>
              </a:buClr>
              <a:buFont typeface="Wingdings" charset="2"/>
              <a:buChar char="Ø"/>
              <a:defRPr/>
            </a:pPr>
            <a:endParaRPr lang="es-ES" sz="1400" dirty="0" smtClean="0"/>
          </a:p>
          <a:p>
            <a:pPr marL="622300" lvl="2" indent="-622300">
              <a:lnSpc>
                <a:spcPct val="90000"/>
              </a:lnSpc>
              <a:buClr>
                <a:srgbClr val="FFFF00"/>
              </a:buClr>
              <a:buSzPct val="120000"/>
              <a:buFont typeface="Wingdings" charset="2"/>
              <a:buChar char="Ø"/>
              <a:defRPr/>
            </a:pPr>
            <a:r>
              <a:rPr lang="es-ES" sz="3200" b="1" dirty="0" smtClean="0"/>
              <a:t>¿Cuándo, dónde y cuántos? </a:t>
            </a:r>
            <a:endParaRPr lang="es-ES" sz="3200" b="1" dirty="0" smtClean="0"/>
          </a:p>
          <a:p>
            <a:endParaRPr lang="es-ES" dirty="0"/>
          </a:p>
        </p:txBody>
      </p:sp>
    </p:spTree>
    <p:extLst>
      <p:ext uri="{BB962C8B-B14F-4D97-AF65-F5344CB8AC3E}">
        <p14:creationId xmlns:p14="http://schemas.microsoft.com/office/powerpoint/2010/main" val="4056183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5" y="192901"/>
            <a:ext cx="8087180" cy="1143000"/>
          </a:xfrm>
        </p:spPr>
        <p:txBody>
          <a:bodyPr/>
          <a:lstStyle/>
          <a:p>
            <a:r>
              <a:rPr lang="es-ES" smtClean="0"/>
              <a:t>Asegúrese de que como mínimo se de lo siguiente:</a:t>
            </a:r>
            <a:endParaRPr lang="es-ES"/>
          </a:p>
        </p:txBody>
      </p:sp>
      <p:sp>
        <p:nvSpPr>
          <p:cNvPr id="3" name="Content Placeholder 2"/>
          <p:cNvSpPr>
            <a:spLocks noGrp="1"/>
          </p:cNvSpPr>
          <p:nvPr>
            <p:ph idx="1"/>
          </p:nvPr>
        </p:nvSpPr>
        <p:spPr/>
        <p:txBody>
          <a:bodyPr>
            <a:normAutofit/>
          </a:bodyPr>
          <a:lstStyle/>
          <a:p>
            <a:r>
              <a:rPr lang="es-ES" sz="3000" b="1" dirty="0" smtClean="0"/>
              <a:t>Confirmación de que el contrato se firmó y se le dio una copia al miembro del personal</a:t>
            </a:r>
          </a:p>
          <a:p>
            <a:r>
              <a:rPr lang="es-ES" sz="3000" b="1" dirty="0" smtClean="0"/>
              <a:t>Inducción</a:t>
            </a:r>
          </a:p>
          <a:p>
            <a:r>
              <a:rPr lang="es-ES" sz="3000" b="1" dirty="0" smtClean="0"/>
              <a:t>Información de Políticas y Procedimientos</a:t>
            </a:r>
          </a:p>
          <a:p>
            <a:endParaRPr lang="en-US" dirty="0" smtClean="0"/>
          </a:p>
          <a:p>
            <a:endParaRPr lang="en-US" dirty="0"/>
          </a:p>
        </p:txBody>
      </p:sp>
    </p:spTree>
    <p:extLst>
      <p:ext uri="{BB962C8B-B14F-4D97-AF65-F5344CB8AC3E}">
        <p14:creationId xmlns:p14="http://schemas.microsoft.com/office/powerpoint/2010/main" val="1532069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Actividad de Recap</a:t>
            </a:r>
            <a:r>
              <a:rPr lang="en-US" smtClean="0"/>
              <a:t>.</a:t>
            </a:r>
            <a:r>
              <a:rPr lang="en-US" smtClean="0"/>
              <a:t> </a:t>
            </a:r>
            <a:endParaRPr lang="en-US" dirty="0"/>
          </a:p>
        </p:txBody>
      </p:sp>
      <p:sp>
        <p:nvSpPr>
          <p:cNvPr id="3" name="Content Placeholder 2"/>
          <p:cNvSpPr>
            <a:spLocks noGrp="1"/>
          </p:cNvSpPr>
          <p:nvPr>
            <p:ph idx="1"/>
          </p:nvPr>
        </p:nvSpPr>
        <p:spPr/>
        <p:txBody>
          <a:bodyPr>
            <a:normAutofit fontScale="92500" lnSpcReduction="10000"/>
          </a:bodyPr>
          <a:lstStyle/>
          <a:p>
            <a:pPr>
              <a:spcBef>
                <a:spcPts val="1000"/>
              </a:spcBef>
            </a:pPr>
            <a:r>
              <a:rPr lang="es-ES" sz="2800" b="1" dirty="0" smtClean="0"/>
              <a:t>Repase </a:t>
            </a:r>
            <a:r>
              <a:rPr lang="es-ES" sz="2800" b="1" dirty="0" smtClean="0"/>
              <a:t>el documento de los Principios (Diapositiva 7) &amp; Etapas de Reclutamiento &amp; Selección (Diapositiva 8)</a:t>
            </a:r>
          </a:p>
          <a:p>
            <a:pPr>
              <a:spcBef>
                <a:spcPts val="1000"/>
              </a:spcBef>
            </a:pPr>
            <a:r>
              <a:rPr lang="es-ES" sz="2800" b="1" dirty="0" smtClean="0"/>
              <a:t>Se le asignará una etapa del proceso a cada grupo de 4 personas</a:t>
            </a:r>
          </a:p>
          <a:p>
            <a:pPr>
              <a:spcBef>
                <a:spcPts val="1000"/>
              </a:spcBef>
            </a:pPr>
            <a:r>
              <a:rPr lang="es-ES" sz="2800" b="1" dirty="0" smtClean="0"/>
              <a:t>Debe pensar en acciones clave que se pueda llevar para asegurar que el apego a los principios</a:t>
            </a:r>
          </a:p>
          <a:p>
            <a:pPr>
              <a:spcBef>
                <a:spcPts val="1000"/>
              </a:spcBef>
            </a:pPr>
            <a:r>
              <a:rPr lang="es-ES" sz="2800" b="1" dirty="0" smtClean="0"/>
              <a:t>10 min.</a:t>
            </a:r>
          </a:p>
          <a:p>
            <a:pPr>
              <a:spcBef>
                <a:spcPts val="1000"/>
              </a:spcBef>
            </a:pPr>
            <a:endParaRPr lang="en-US" b="1" dirty="0"/>
          </a:p>
        </p:txBody>
      </p:sp>
    </p:spTree>
    <p:extLst>
      <p:ext uri="{BB962C8B-B14F-4D97-AF65-F5344CB8AC3E}">
        <p14:creationId xmlns:p14="http://schemas.microsoft.com/office/powerpoint/2010/main" val="95571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eland_rugby_tea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567" y="1168401"/>
            <a:ext cx="6694866" cy="3721100"/>
          </a:xfrm>
          <a:prstGeom prst="rect">
            <a:avLst/>
          </a:prstGeom>
        </p:spPr>
      </p:pic>
    </p:spTree>
    <p:extLst>
      <p:ext uri="{BB962C8B-B14F-4D97-AF65-F5344CB8AC3E}">
        <p14:creationId xmlns:p14="http://schemas.microsoft.com/office/powerpoint/2010/main" val="2306906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3901888"/>
            <a:ext cx="7580376" cy="1685365"/>
          </a:xfrm>
        </p:spPr>
        <p:txBody>
          <a:bodyPr/>
          <a:lstStyle/>
          <a:p>
            <a:r>
              <a:rPr lang="en-US" dirty="0" err="1" smtClean="0"/>
              <a:t>Recursos</a:t>
            </a:r>
            <a:r>
              <a:rPr lang="en-US" dirty="0" smtClean="0"/>
              <a:t> Clave</a:t>
            </a:r>
            <a:endParaRPr lang="en-US" dirty="0"/>
          </a:p>
        </p:txBody>
      </p:sp>
      <p:sp>
        <p:nvSpPr>
          <p:cNvPr id="3" name="TextBox 2"/>
          <p:cNvSpPr txBox="1"/>
          <p:nvPr/>
        </p:nvSpPr>
        <p:spPr>
          <a:xfrm>
            <a:off x="2254250" y="2206625"/>
            <a:ext cx="4826000" cy="707886"/>
          </a:xfrm>
          <a:prstGeom prst="rect">
            <a:avLst/>
          </a:prstGeom>
          <a:noFill/>
        </p:spPr>
        <p:txBody>
          <a:bodyPr wrap="square" rtlCol="0">
            <a:spAutoFit/>
          </a:bodyPr>
          <a:lstStyle/>
          <a:p>
            <a:r>
              <a:rPr lang="en-US" sz="4000" b="1" dirty="0" smtClean="0">
                <a:solidFill>
                  <a:srgbClr val="FFFFFF"/>
                </a:solidFill>
              </a:rPr>
              <a:t>Change photo</a:t>
            </a:r>
            <a:endParaRPr lang="en-US" sz="4000" b="1" dirty="0">
              <a:solidFill>
                <a:srgbClr val="FFFFFF"/>
              </a:solidFill>
            </a:endParaRPr>
          </a:p>
        </p:txBody>
      </p:sp>
      <p:sp>
        <p:nvSpPr>
          <p:cNvPr id="6" name="TextBox 5"/>
          <p:cNvSpPr txBox="1"/>
          <p:nvPr/>
        </p:nvSpPr>
        <p:spPr>
          <a:xfrm>
            <a:off x="3860800" y="3901888"/>
            <a:ext cx="3578225" cy="338554"/>
          </a:xfrm>
          <a:prstGeom prst="rect">
            <a:avLst/>
          </a:prstGeom>
          <a:noFill/>
        </p:spPr>
        <p:txBody>
          <a:bodyPr wrap="square" rtlCol="0">
            <a:spAutoFit/>
          </a:bodyPr>
          <a:lstStyle/>
          <a:p>
            <a:pPr algn="r"/>
            <a:r>
              <a:rPr lang="en-US" sz="1600" dirty="0" smtClean="0">
                <a:solidFill>
                  <a:srgbClr val="FFFFFF"/>
                </a:solidFill>
              </a:rPr>
              <a:t>India 2012/ Suzanne </a:t>
            </a:r>
            <a:r>
              <a:rPr lang="en-US" sz="1600" dirty="0">
                <a:solidFill>
                  <a:srgbClr val="FFFFFF"/>
                </a:solidFill>
              </a:rPr>
              <a:t>Lee </a:t>
            </a:r>
            <a:r>
              <a:rPr lang="en-US" sz="1600" dirty="0" smtClean="0">
                <a:solidFill>
                  <a:srgbClr val="FFFFFF"/>
                </a:solidFill>
              </a:rPr>
              <a:t>for SC</a:t>
            </a:r>
            <a:endParaRPr lang="en-US" sz="1600" dirty="0">
              <a:solidFill>
                <a:srgbClr val="FFFFFF"/>
              </a:solidFill>
            </a:endParaRPr>
          </a:p>
        </p:txBody>
      </p:sp>
      <p:pic>
        <p:nvPicPr>
          <p:cNvPr id="7" name="Picture Placeholder 12" descr="Suzanne Lee SC India 2012.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950" b="6950"/>
          <a:stretch>
            <a:fillRect/>
          </a:stretch>
        </p:blipFill>
        <p:spPr>
          <a:xfrm>
            <a:off x="1872343" y="190767"/>
            <a:ext cx="5566682" cy="3711121"/>
          </a:xfrm>
        </p:spPr>
      </p:pic>
    </p:spTree>
    <p:extLst>
      <p:ext uri="{BB962C8B-B14F-4D97-AF65-F5344CB8AC3E}">
        <p14:creationId xmlns:p14="http://schemas.microsoft.com/office/powerpoint/2010/main" val="328833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Referencias Clave</a:t>
            </a:r>
            <a:endParaRPr lang="es-ES"/>
          </a:p>
        </p:txBody>
      </p:sp>
      <p:sp>
        <p:nvSpPr>
          <p:cNvPr id="3" name="Content Placeholder 2"/>
          <p:cNvSpPr>
            <a:spLocks noGrp="1"/>
          </p:cNvSpPr>
          <p:nvPr>
            <p:ph idx="1"/>
          </p:nvPr>
        </p:nvSpPr>
        <p:spPr/>
        <p:txBody>
          <a:bodyPr>
            <a:normAutofit/>
          </a:bodyPr>
          <a:lstStyle/>
          <a:p>
            <a:pPr>
              <a:spcBef>
                <a:spcPts val="1400"/>
              </a:spcBef>
            </a:pPr>
            <a:r>
              <a:rPr lang="es-ES" sz="2800" b="1" dirty="0" err="1" smtClean="0"/>
              <a:t>People</a:t>
            </a:r>
            <a:r>
              <a:rPr lang="es-ES" sz="2800" b="1" dirty="0" smtClean="0"/>
              <a:t> in </a:t>
            </a:r>
            <a:r>
              <a:rPr lang="es-ES" sz="2800" b="1" dirty="0" err="1" smtClean="0"/>
              <a:t>Aid</a:t>
            </a:r>
            <a:r>
              <a:rPr lang="es-ES" sz="2800" b="1" dirty="0" smtClean="0"/>
              <a:t>, 2008, </a:t>
            </a:r>
            <a:r>
              <a:rPr lang="es-ES" sz="2800" b="1" dirty="0" smtClean="0"/>
              <a:t>Guía de la </a:t>
            </a:r>
            <a:r>
              <a:rPr lang="es-ES" sz="2800" b="1" dirty="0" err="1" smtClean="0"/>
              <a:t>politica</a:t>
            </a:r>
            <a:r>
              <a:rPr lang="es-ES" sz="2800" b="1" dirty="0" smtClean="0"/>
              <a:t> &amp; </a:t>
            </a:r>
            <a:r>
              <a:rPr lang="es-ES" sz="2800" b="1" dirty="0" smtClean="0"/>
              <a:t>Plantilla: Reclutamiento &amp; Selección</a:t>
            </a:r>
            <a:endParaRPr lang="es-ES" sz="2800" b="1" dirty="0" smtClean="0"/>
          </a:p>
          <a:p>
            <a:pPr>
              <a:spcBef>
                <a:spcPts val="1400"/>
              </a:spcBef>
            </a:pPr>
            <a:r>
              <a:rPr lang="es-ES" sz="2800" b="1" dirty="0" err="1" smtClean="0"/>
              <a:t>Save</a:t>
            </a:r>
            <a:r>
              <a:rPr lang="es-ES" sz="2800" b="1" dirty="0" smtClean="0"/>
              <a:t> </a:t>
            </a:r>
            <a:r>
              <a:rPr lang="es-ES" sz="2800" b="1" dirty="0" err="1" smtClean="0"/>
              <a:t>the</a:t>
            </a:r>
            <a:r>
              <a:rPr lang="es-ES" sz="2800" b="1" dirty="0" smtClean="0"/>
              <a:t> </a:t>
            </a:r>
            <a:r>
              <a:rPr lang="es-ES" sz="2800" b="1" dirty="0" err="1" smtClean="0"/>
              <a:t>Children</a:t>
            </a:r>
            <a:r>
              <a:rPr lang="es-ES" sz="2800" b="1" dirty="0" smtClean="0"/>
              <a:t>, 2008, CFS </a:t>
            </a:r>
            <a:r>
              <a:rPr lang="es-ES" sz="2800" b="1" dirty="0" err="1" smtClean="0"/>
              <a:t>Handbook</a:t>
            </a:r>
            <a:r>
              <a:rPr lang="es-ES" sz="2800" b="1" dirty="0" smtClean="0"/>
              <a:t> (Manual para Espacios Amigables para Niños y Niñas) – p.15-16 &amp; Anexos 20 – 23 </a:t>
            </a:r>
          </a:p>
          <a:p>
            <a:pPr>
              <a:spcBef>
                <a:spcPts val="1400"/>
              </a:spcBef>
            </a:pPr>
            <a:r>
              <a:rPr lang="es-ES" sz="2800" b="1" dirty="0" smtClean="0"/>
              <a:t>UNICEF, Guía Práctica para desarrollar CFS, p.74-78</a:t>
            </a:r>
          </a:p>
          <a:p>
            <a:endParaRPr lang="es-ES" dirty="0"/>
          </a:p>
        </p:txBody>
      </p:sp>
    </p:spTree>
    <p:extLst>
      <p:ext uri="{BB962C8B-B14F-4D97-AF65-F5344CB8AC3E}">
        <p14:creationId xmlns:p14="http://schemas.microsoft.com/office/powerpoint/2010/main" val="241797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3901888"/>
            <a:ext cx="7580376" cy="1685365"/>
          </a:xfrm>
        </p:spPr>
        <p:txBody>
          <a:bodyPr/>
          <a:lstStyle/>
          <a:p>
            <a:r>
              <a:rPr lang="en-US" dirty="0" smtClean="0"/>
              <a:t>Recap de la </a:t>
            </a:r>
            <a:r>
              <a:rPr lang="en-US" dirty="0" err="1" smtClean="0"/>
              <a:t>Sesión</a:t>
            </a:r>
            <a:endParaRPr lang="en-US" dirty="0"/>
          </a:p>
        </p:txBody>
      </p:sp>
      <p:pic>
        <p:nvPicPr>
          <p:cNvPr id="4" name="Picture Placeholder 3" descr="Niger 2012. Jonathan Hyams for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1319212" y="355989"/>
            <a:ext cx="6196013" cy="4130675"/>
          </a:xfrm>
        </p:spPr>
      </p:pic>
      <p:sp>
        <p:nvSpPr>
          <p:cNvPr id="6" name="TextBox 5"/>
          <p:cNvSpPr txBox="1"/>
          <p:nvPr/>
        </p:nvSpPr>
        <p:spPr>
          <a:xfrm>
            <a:off x="3937000" y="3901888"/>
            <a:ext cx="3578225" cy="584776"/>
          </a:xfrm>
          <a:prstGeom prst="rect">
            <a:avLst/>
          </a:prstGeom>
          <a:noFill/>
        </p:spPr>
        <p:txBody>
          <a:bodyPr wrap="square" rtlCol="0">
            <a:spAutoFit/>
          </a:bodyPr>
          <a:lstStyle/>
          <a:p>
            <a:pPr algn="r"/>
            <a:r>
              <a:rPr lang="en-US" sz="1600" dirty="0" smtClean="0">
                <a:solidFill>
                  <a:srgbClr val="FFFFFF"/>
                </a:solidFill>
              </a:rPr>
              <a:t>Niger 2012 /  </a:t>
            </a:r>
          </a:p>
          <a:p>
            <a:pPr algn="r"/>
            <a:r>
              <a:rPr lang="en-US" sz="1600" dirty="0" err="1" smtClean="0">
                <a:solidFill>
                  <a:srgbClr val="FFFFFF"/>
                </a:solidFill>
              </a:rPr>
              <a:t>J.Hyams</a:t>
            </a:r>
            <a:r>
              <a:rPr lang="en-US" sz="1600" dirty="0" smtClean="0">
                <a:solidFill>
                  <a:srgbClr val="FFFFFF"/>
                </a:solidFill>
              </a:rPr>
              <a:t> for </a:t>
            </a:r>
            <a:r>
              <a:rPr lang="en-US" sz="1600" dirty="0">
                <a:solidFill>
                  <a:srgbClr val="FFFFFF"/>
                </a:solidFill>
              </a:rPr>
              <a:t>SC</a:t>
            </a:r>
          </a:p>
        </p:txBody>
      </p:sp>
    </p:spTree>
    <p:extLst>
      <p:ext uri="{BB962C8B-B14F-4D97-AF65-F5344CB8AC3E}">
        <p14:creationId xmlns:p14="http://schemas.microsoft.com/office/powerpoint/2010/main" val="342056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2151"/>
            <a:ext cx="7583488" cy="1143000"/>
          </a:xfrm>
        </p:spPr>
        <p:txBody>
          <a:bodyPr/>
          <a:lstStyle/>
          <a:p>
            <a:r>
              <a:rPr lang="es-ES" smtClean="0"/>
              <a:t>Definición de términos clave</a:t>
            </a:r>
            <a:endParaRPr lang="es-ES"/>
          </a:p>
        </p:txBody>
      </p:sp>
      <p:sp>
        <p:nvSpPr>
          <p:cNvPr id="3" name="Content Placeholder 2"/>
          <p:cNvSpPr>
            <a:spLocks noGrp="1"/>
          </p:cNvSpPr>
          <p:nvPr>
            <p:ph idx="1"/>
          </p:nvPr>
        </p:nvSpPr>
        <p:spPr/>
        <p:txBody>
          <a:bodyPr>
            <a:noAutofit/>
          </a:bodyPr>
          <a:lstStyle/>
          <a:p>
            <a:pPr marL="0" indent="0">
              <a:lnSpc>
                <a:spcPct val="90000"/>
              </a:lnSpc>
              <a:spcBef>
                <a:spcPts val="600"/>
              </a:spcBef>
              <a:buClr>
                <a:srgbClr val="D22630"/>
              </a:buClr>
              <a:buNone/>
              <a:defRPr/>
            </a:pPr>
            <a:r>
              <a:rPr lang="es-ES" sz="3000" dirty="0" smtClean="0">
                <a:solidFill>
                  <a:srgbClr val="0073CF"/>
                </a:solidFill>
                <a:ea typeface="ヒラギノ角ゴ Pro W3" charset="0"/>
                <a:cs typeface="Century Gothic"/>
              </a:rPr>
              <a:t>Descripción de trabajo</a:t>
            </a:r>
            <a:r>
              <a:rPr lang="es-ES" sz="3000" dirty="0" smtClean="0">
                <a:solidFill>
                  <a:srgbClr val="0073CF"/>
                </a:solidFill>
                <a:ea typeface="ヒラギノ角ゴ Pro W3" charset="0"/>
                <a:cs typeface="Century Gothic"/>
              </a:rPr>
              <a:t>:</a:t>
            </a:r>
          </a:p>
          <a:p>
            <a:pPr>
              <a:lnSpc>
                <a:spcPct val="90000"/>
              </a:lnSpc>
              <a:spcBef>
                <a:spcPts val="600"/>
              </a:spcBef>
              <a:buClr>
                <a:srgbClr val="D22630"/>
              </a:buClr>
              <a:defRPr/>
            </a:pPr>
            <a:r>
              <a:rPr lang="es-ES" sz="3000" dirty="0" smtClean="0">
                <a:cs typeface="Century Gothic"/>
              </a:rPr>
              <a:t>Detalles de las tareas, funciones &amp; responsabilidades asociadas con el trabajo </a:t>
            </a:r>
          </a:p>
          <a:p>
            <a:pPr marL="0" indent="0">
              <a:lnSpc>
                <a:spcPct val="90000"/>
              </a:lnSpc>
              <a:spcBef>
                <a:spcPts val="600"/>
              </a:spcBef>
              <a:buClr>
                <a:srgbClr val="D22630"/>
              </a:buClr>
              <a:buNone/>
              <a:defRPr/>
            </a:pPr>
            <a:r>
              <a:rPr lang="es-ES" sz="3000" dirty="0" smtClean="0">
                <a:solidFill>
                  <a:srgbClr val="0073CF"/>
                </a:solidFill>
                <a:ea typeface="ヒラギノ角ゴ Pro W3" charset="0"/>
                <a:cs typeface="Century Gothic"/>
              </a:rPr>
              <a:t>Especificación de personas: </a:t>
            </a:r>
          </a:p>
          <a:p>
            <a:pPr>
              <a:lnSpc>
                <a:spcPct val="90000"/>
              </a:lnSpc>
              <a:spcBef>
                <a:spcPts val="600"/>
              </a:spcBef>
              <a:buClr>
                <a:srgbClr val="D22630"/>
              </a:buClr>
              <a:defRPr/>
            </a:pPr>
            <a:r>
              <a:rPr lang="es-ES" sz="3000" dirty="0" smtClean="0">
                <a:cs typeface="Century Gothic"/>
              </a:rPr>
              <a:t>Perfil del tipo de persona que se necesita </a:t>
            </a:r>
            <a:endParaRPr lang="es-ES" sz="3000" dirty="0" smtClean="0">
              <a:solidFill>
                <a:srgbClr val="0073CF"/>
              </a:solidFill>
              <a:ea typeface="ヒラギノ角ゴ Pro W3" charset="0"/>
              <a:cs typeface="Century Gothic"/>
            </a:endParaRPr>
          </a:p>
          <a:p>
            <a:pPr marL="0" indent="0">
              <a:lnSpc>
                <a:spcPct val="90000"/>
              </a:lnSpc>
              <a:spcBef>
                <a:spcPts val="600"/>
              </a:spcBef>
              <a:buClr>
                <a:srgbClr val="D22630"/>
              </a:buClr>
              <a:buNone/>
              <a:defRPr/>
            </a:pPr>
            <a:r>
              <a:rPr lang="es-ES" sz="3000" dirty="0" smtClean="0">
                <a:solidFill>
                  <a:srgbClr val="0073CF"/>
                </a:solidFill>
                <a:ea typeface="ヒラギノ角ゴ Pro W3" charset="0"/>
                <a:cs typeface="Century Gothic"/>
              </a:rPr>
              <a:t>Reclutamiento: </a:t>
            </a:r>
            <a:endParaRPr lang="es-ES" sz="3000" dirty="0" smtClean="0">
              <a:cs typeface="Century Gothic"/>
            </a:endParaRPr>
          </a:p>
          <a:p>
            <a:pPr>
              <a:lnSpc>
                <a:spcPct val="90000"/>
              </a:lnSpc>
              <a:spcBef>
                <a:spcPts val="600"/>
              </a:spcBef>
              <a:buClr>
                <a:srgbClr val="D22630"/>
              </a:buClr>
              <a:defRPr/>
            </a:pPr>
            <a:r>
              <a:rPr lang="es-ES" sz="3000" dirty="0" smtClean="0">
                <a:cs typeface="Century Gothic"/>
              </a:rPr>
              <a:t>Proceso de atraer, </a:t>
            </a:r>
            <a:r>
              <a:rPr lang="es-ES" sz="3000" dirty="0" smtClean="0">
                <a:cs typeface="Century Gothic"/>
              </a:rPr>
              <a:t>filtrar, seleccionar &amp; nombrar</a:t>
            </a:r>
            <a:endParaRPr lang="es-ES" sz="3000" dirty="0">
              <a:cs typeface="Century Gothic"/>
            </a:endParaRPr>
          </a:p>
        </p:txBody>
      </p:sp>
    </p:spTree>
    <p:extLst>
      <p:ext uri="{BB962C8B-B14F-4D97-AF65-F5344CB8AC3E}">
        <p14:creationId xmlns:p14="http://schemas.microsoft.com/office/powerpoint/2010/main" val="3205844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Recap.</a:t>
            </a:r>
            <a:endParaRPr lang="en-GB" noProof="0" dirty="0"/>
          </a:p>
        </p:txBody>
      </p:sp>
      <p:sp>
        <p:nvSpPr>
          <p:cNvPr id="3" name="Content Placeholder 2"/>
          <p:cNvSpPr>
            <a:spLocks noGrp="1"/>
          </p:cNvSpPr>
          <p:nvPr>
            <p:ph idx="1"/>
          </p:nvPr>
        </p:nvSpPr>
        <p:spPr/>
        <p:txBody>
          <a:bodyPr>
            <a:normAutofit fontScale="77500" lnSpcReduction="20000"/>
          </a:bodyPr>
          <a:lstStyle/>
          <a:p>
            <a:pPr marL="0" indent="0">
              <a:buNone/>
            </a:pPr>
            <a:r>
              <a:rPr lang="es-ES" sz="3200" dirty="0" smtClean="0"/>
              <a:t>Los participantes podrán…</a:t>
            </a:r>
          </a:p>
          <a:p>
            <a:pPr marL="514350" indent="-514350">
              <a:buFont typeface="+mj-lt"/>
              <a:buAutoNum type="arabicPeriod"/>
            </a:pPr>
            <a:r>
              <a:rPr lang="es-ES" sz="3200" dirty="0" smtClean="0"/>
              <a:t>Definir los siguiente</a:t>
            </a:r>
            <a:r>
              <a:rPr lang="es-ES" sz="3200" dirty="0" smtClean="0"/>
              <a:t>s términos: monitoreo, evaluación, indicadores y rendición de cuentas</a:t>
            </a:r>
          </a:p>
          <a:p>
            <a:pPr marL="514350" indent="-514350">
              <a:buFont typeface="+mj-lt"/>
              <a:buAutoNum type="arabicPeriod"/>
            </a:pPr>
            <a:r>
              <a:rPr lang="es-ES" sz="3200" dirty="0" smtClean="0"/>
              <a:t>Comprender la importancia del monitoreo participativo, la evaluación y los mecanismos de rendición de cuentas</a:t>
            </a:r>
          </a:p>
          <a:p>
            <a:pPr marL="514350" indent="-514350">
              <a:buFont typeface="+mj-lt"/>
              <a:buAutoNum type="arabicPeriod"/>
            </a:pPr>
            <a:r>
              <a:rPr lang="es-ES" sz="3200" dirty="0" smtClean="0"/>
              <a:t>Comprender los enlaces entre los sistemas administrativos y M&amp;E y mecanismos de rendición de cuentas</a:t>
            </a:r>
            <a:endParaRPr lang="es-ES" sz="3200" dirty="0" smtClean="0"/>
          </a:p>
        </p:txBody>
      </p:sp>
      <p:sp>
        <p:nvSpPr>
          <p:cNvPr id="4" name="Date Placeholder 3"/>
          <p:cNvSpPr>
            <a:spLocks noGrp="1"/>
          </p:cNvSpPr>
          <p:nvPr>
            <p:ph type="dt" sz="half" idx="10"/>
          </p:nvPr>
        </p:nvSpPr>
        <p:spPr/>
        <p:txBody>
          <a:bodyPr/>
          <a:lstStyle/>
          <a:p>
            <a:fld id="{02F10641-A356-2542-825D-5DA4DB828F0D}" type="datetime3">
              <a:rPr lang="en-GB" smtClean="0"/>
              <a:pPr/>
              <a:t>13 May, 2013</a:t>
            </a:fld>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40</a:t>
            </a:fld>
            <a:endParaRPr lang="en-US"/>
          </a:p>
        </p:txBody>
      </p:sp>
    </p:spTree>
    <p:extLst>
      <p:ext uri="{BB962C8B-B14F-4D97-AF65-F5344CB8AC3E}">
        <p14:creationId xmlns:p14="http://schemas.microsoft.com/office/powerpoint/2010/main" val="429790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55" y="4651725"/>
            <a:ext cx="7583488" cy="1143000"/>
          </a:xfrm>
        </p:spPr>
        <p:txBody>
          <a:bodyPr/>
          <a:lstStyle/>
          <a:p>
            <a:r>
              <a:rPr lang="en-US" dirty="0" smtClean="0"/>
              <a:t>Final</a:t>
            </a:r>
            <a:endParaRPr lang="en-US" dirty="0"/>
          </a:p>
        </p:txBody>
      </p:sp>
      <p:sp>
        <p:nvSpPr>
          <p:cNvPr id="9" name="TextBox 8"/>
          <p:cNvSpPr txBox="1"/>
          <p:nvPr/>
        </p:nvSpPr>
        <p:spPr>
          <a:xfrm rot="638360">
            <a:off x="4876799" y="3606216"/>
            <a:ext cx="3578225" cy="338554"/>
          </a:xfrm>
          <a:prstGeom prst="rect">
            <a:avLst/>
          </a:prstGeom>
          <a:noFill/>
        </p:spPr>
        <p:txBody>
          <a:bodyPr wrap="square" rtlCol="0">
            <a:spAutoFit/>
          </a:bodyPr>
          <a:lstStyle/>
          <a:p>
            <a:pPr algn="r"/>
            <a:r>
              <a:rPr lang="en-US" sz="1600" dirty="0" smtClean="0">
                <a:solidFill>
                  <a:schemeClr val="accent5">
                    <a:lumMod val="75000"/>
                  </a:schemeClr>
                </a:solidFill>
              </a:rPr>
              <a:t>Lebanon 2012/ E. Lima for SC</a:t>
            </a:r>
            <a:endParaRPr lang="en-US" sz="1600" dirty="0">
              <a:solidFill>
                <a:schemeClr val="accent5">
                  <a:lumMod val="75000"/>
                </a:schemeClr>
              </a:solidFill>
            </a:endParaRPr>
          </a:p>
        </p:txBody>
      </p:sp>
      <p:pic>
        <p:nvPicPr>
          <p:cNvPr id="11" name="Picture Placeholder 4" descr="Lebanon 2012. Sam Tarling for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917" b="4917"/>
          <a:stretch>
            <a:fillRect/>
          </a:stretch>
        </p:blipFill>
        <p:spPr>
          <a:xfrm rot="21032102" flipH="1">
            <a:off x="278098" y="521241"/>
            <a:ext cx="5026752" cy="3017536"/>
          </a:xfrm>
        </p:spPr>
      </p:pic>
      <p:pic>
        <p:nvPicPr>
          <p:cNvPr id="12" name="Picture Placeholder 7" descr="Lebanon 2012. Eduardo Lima for SC.jpg"/>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t="4917" b="4917"/>
          <a:stretch>
            <a:fillRect/>
          </a:stretch>
        </p:blipFill>
        <p:spPr>
          <a:xfrm rot="624097">
            <a:off x="3929122" y="593814"/>
            <a:ext cx="5026752" cy="3017536"/>
          </a:xfrm>
        </p:spPr>
      </p:pic>
      <p:sp>
        <p:nvSpPr>
          <p:cNvPr id="10" name="TextBox 9"/>
          <p:cNvSpPr txBox="1"/>
          <p:nvPr/>
        </p:nvSpPr>
        <p:spPr>
          <a:xfrm rot="21032691">
            <a:off x="67707" y="1120411"/>
            <a:ext cx="3578225" cy="338554"/>
          </a:xfrm>
          <a:prstGeom prst="rect">
            <a:avLst/>
          </a:prstGeom>
          <a:noFill/>
        </p:spPr>
        <p:txBody>
          <a:bodyPr wrap="square" rtlCol="0">
            <a:spAutoFit/>
          </a:bodyPr>
          <a:lstStyle/>
          <a:p>
            <a:r>
              <a:rPr lang="en-US" sz="1600" dirty="0" smtClean="0">
                <a:solidFill>
                  <a:schemeClr val="bg1"/>
                </a:solidFill>
              </a:rPr>
              <a:t>Lebanon 2012/ </a:t>
            </a:r>
            <a:r>
              <a:rPr lang="en-US" sz="1600" dirty="0" err="1" smtClean="0">
                <a:solidFill>
                  <a:schemeClr val="bg1"/>
                </a:solidFill>
              </a:rPr>
              <a:t>Tarling</a:t>
            </a:r>
            <a:r>
              <a:rPr lang="en-US" sz="1600" dirty="0" smtClean="0">
                <a:solidFill>
                  <a:schemeClr val="bg1"/>
                </a:solidFill>
              </a:rPr>
              <a:t> for SC</a:t>
            </a:r>
            <a:endParaRPr lang="en-US" sz="1600" dirty="0">
              <a:solidFill>
                <a:schemeClr val="bg1"/>
              </a:solidFill>
            </a:endParaRPr>
          </a:p>
        </p:txBody>
      </p:sp>
    </p:spTree>
    <p:extLst>
      <p:ext uri="{BB962C8B-B14F-4D97-AF65-F5344CB8AC3E}">
        <p14:creationId xmlns:p14="http://schemas.microsoft.com/office/powerpoint/2010/main" val="244742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nSpc>
                <a:spcPct val="90000"/>
              </a:lnSpc>
              <a:spcBef>
                <a:spcPts val="600"/>
              </a:spcBef>
              <a:buClr>
                <a:srgbClr val="D22630"/>
              </a:buClr>
              <a:buNone/>
              <a:defRPr/>
            </a:pPr>
            <a:r>
              <a:rPr lang="es-ES" sz="2800" dirty="0" smtClean="0">
                <a:solidFill>
                  <a:srgbClr val="0073CF"/>
                </a:solidFill>
                <a:ea typeface="ヒラギノ角ゴ Pro W3" charset="0"/>
                <a:cs typeface="Century Gothic"/>
              </a:rPr>
              <a:t>Candidato: </a:t>
            </a:r>
          </a:p>
          <a:p>
            <a:pPr>
              <a:lnSpc>
                <a:spcPct val="90000"/>
              </a:lnSpc>
              <a:spcBef>
                <a:spcPts val="600"/>
              </a:spcBef>
              <a:buClr>
                <a:srgbClr val="D22630"/>
              </a:buClr>
              <a:defRPr/>
            </a:pPr>
            <a:r>
              <a:rPr lang="es-ES" sz="2800" dirty="0" smtClean="0">
                <a:cs typeface="Century Gothic"/>
              </a:rPr>
              <a:t>Una persona que envía su solicitud para una posición</a:t>
            </a:r>
            <a:r>
              <a:rPr lang="es-ES" sz="2800" dirty="0" smtClean="0">
                <a:cs typeface="Century Gothic"/>
              </a:rPr>
              <a:t> </a:t>
            </a:r>
          </a:p>
          <a:p>
            <a:pPr>
              <a:lnSpc>
                <a:spcPct val="90000"/>
              </a:lnSpc>
              <a:spcBef>
                <a:spcPts val="600"/>
              </a:spcBef>
              <a:buClr>
                <a:srgbClr val="D22630"/>
              </a:buClr>
              <a:defRPr/>
            </a:pPr>
            <a:r>
              <a:rPr lang="es-ES" sz="2800" dirty="0" smtClean="0">
                <a:solidFill>
                  <a:srgbClr val="0073CF"/>
                </a:solidFill>
                <a:ea typeface="ヒラギノ角ゴ Pro W3" charset="0"/>
                <a:cs typeface="Century Gothic"/>
              </a:rPr>
              <a:t>Entrevista</a:t>
            </a:r>
            <a:r>
              <a:rPr lang="es-ES" sz="2800" dirty="0" smtClean="0">
                <a:solidFill>
                  <a:srgbClr val="0073CF"/>
                </a:solidFill>
                <a:ea typeface="ヒラギノ角ゴ Pro W3" charset="0"/>
                <a:cs typeface="Century Gothic"/>
              </a:rPr>
              <a:t>:                                                   </a:t>
            </a:r>
            <a:r>
              <a:rPr lang="es-ES" sz="2800" dirty="0" smtClean="0">
                <a:cs typeface="Century Gothic"/>
              </a:rPr>
              <a:t>Proceso en el cuál un empleado en potencia es evaluado por el empleador para establecer si la persona es apropiada para el trabajo</a:t>
            </a:r>
          </a:p>
          <a:p>
            <a:pPr marL="0" indent="0">
              <a:lnSpc>
                <a:spcPct val="90000"/>
              </a:lnSpc>
              <a:spcBef>
                <a:spcPts val="600"/>
              </a:spcBef>
              <a:buClr>
                <a:srgbClr val="D22630"/>
              </a:buClr>
              <a:buNone/>
              <a:defRPr/>
            </a:pPr>
            <a:r>
              <a:rPr lang="es-ES" sz="2800" dirty="0" smtClean="0">
                <a:solidFill>
                  <a:srgbClr val="0073CF"/>
                </a:solidFill>
                <a:ea typeface="ヒラギノ角ゴ Pro W3" charset="0"/>
                <a:cs typeface="Century Gothic"/>
              </a:rPr>
              <a:t>Selección: </a:t>
            </a:r>
          </a:p>
          <a:p>
            <a:pPr>
              <a:lnSpc>
                <a:spcPct val="90000"/>
              </a:lnSpc>
              <a:spcBef>
                <a:spcPts val="600"/>
              </a:spcBef>
              <a:buClr>
                <a:srgbClr val="D22630"/>
              </a:buClr>
              <a:defRPr/>
            </a:pPr>
            <a:r>
              <a:rPr lang="es-ES" sz="2800" dirty="0" smtClean="0">
                <a:cs typeface="Century Gothic"/>
              </a:rPr>
              <a:t>Proceso para determinar cuál candidato es el más apropiado para el trabajo</a:t>
            </a:r>
          </a:p>
          <a:p>
            <a:endParaRPr lang="en-US" dirty="0"/>
          </a:p>
        </p:txBody>
      </p:sp>
    </p:spTree>
    <p:extLst>
      <p:ext uri="{BB962C8B-B14F-4D97-AF65-F5344CB8AC3E}">
        <p14:creationId xmlns:p14="http://schemas.microsoft.com/office/powerpoint/2010/main" val="3879640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3901888"/>
            <a:ext cx="7580376" cy="1685365"/>
          </a:xfrm>
        </p:spPr>
        <p:txBody>
          <a:bodyPr/>
          <a:lstStyle/>
          <a:p>
            <a:r>
              <a:rPr lang="es-ES" dirty="0" smtClean="0"/>
              <a:t>Proceso de selección &amp; Principios</a:t>
            </a:r>
            <a:endParaRPr lang="es-ES" dirty="0"/>
          </a:p>
        </p:txBody>
      </p:sp>
      <p:pic>
        <p:nvPicPr>
          <p:cNvPr id="4" name="Picture Placeholder 3" descr="India 2011. Andy Hall for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2130425" y="457200"/>
            <a:ext cx="4883151" cy="3255434"/>
          </a:xfrm>
        </p:spPr>
      </p:pic>
      <p:sp>
        <p:nvSpPr>
          <p:cNvPr id="8" name="TextBox 7"/>
          <p:cNvSpPr txBox="1"/>
          <p:nvPr/>
        </p:nvSpPr>
        <p:spPr>
          <a:xfrm>
            <a:off x="2581275" y="3294024"/>
            <a:ext cx="4302125" cy="338554"/>
          </a:xfrm>
          <a:prstGeom prst="rect">
            <a:avLst/>
          </a:prstGeom>
          <a:noFill/>
        </p:spPr>
        <p:txBody>
          <a:bodyPr wrap="square" rtlCol="0">
            <a:spAutoFit/>
          </a:bodyPr>
          <a:lstStyle/>
          <a:p>
            <a:pPr algn="r"/>
            <a:r>
              <a:rPr lang="en-US" sz="1600" dirty="0" smtClean="0">
                <a:solidFill>
                  <a:srgbClr val="FFFFFF"/>
                </a:solidFill>
              </a:rPr>
              <a:t>India 2011 / Hall for SC</a:t>
            </a:r>
            <a:endParaRPr lang="en-US" sz="1600" dirty="0">
              <a:solidFill>
                <a:srgbClr val="FFFFFF"/>
              </a:solidFill>
            </a:endParaRPr>
          </a:p>
        </p:txBody>
      </p:sp>
    </p:spTree>
    <p:extLst>
      <p:ext uri="{BB962C8B-B14F-4D97-AF65-F5344CB8AC3E}">
        <p14:creationId xmlns:p14="http://schemas.microsoft.com/office/powerpoint/2010/main" val="305610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14 at 14.04.19.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7" b="99342" l="4014" r="97906">
                        <a14:foregroundMark x1="25829" y1="32895" x2="25829" y2="32895"/>
                        <a14:foregroundMark x1="30192" y1="52961" x2="30192" y2="52961"/>
                        <a14:foregroundMark x1="32112" y1="72862" x2="32112" y2="72862"/>
                        <a14:foregroundMark x1="30192" y1="87007" x2="30192" y2="87007"/>
                        <a14:foregroundMark x1="37522" y1="7237" x2="37522" y2="7237"/>
                        <a14:foregroundMark x1="82548" y1="74013" x2="82548" y2="74013"/>
                      </a14:backgroundRemoval>
                    </a14:imgEffect>
                    <a14:imgEffect>
                      <a14:sharpenSoften amount="50000"/>
                    </a14:imgEffect>
                  </a14:imgLayer>
                </a14:imgProps>
              </a:ext>
              <a:ext uri="{28A0092B-C50C-407E-A947-70E740481C1C}">
                <a14:useLocalDpi xmlns:a14="http://schemas.microsoft.com/office/drawing/2010/main" val="0"/>
              </a:ext>
            </a:extLst>
          </a:blip>
          <a:srcRect r="19682"/>
          <a:stretch/>
        </p:blipFill>
        <p:spPr>
          <a:xfrm>
            <a:off x="889000" y="1217175"/>
            <a:ext cx="5191125" cy="5640823"/>
          </a:xfrm>
          <a:prstGeom prst="rect">
            <a:avLst/>
          </a:prstGeom>
        </p:spPr>
      </p:pic>
      <p:sp>
        <p:nvSpPr>
          <p:cNvPr id="3" name="Chevron 2"/>
          <p:cNvSpPr/>
          <p:nvPr/>
        </p:nvSpPr>
        <p:spPr>
          <a:xfrm>
            <a:off x="5540375" y="1460500"/>
            <a:ext cx="2762250" cy="109017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Planificación</a:t>
            </a:r>
            <a:r>
              <a:rPr lang="en-US" b="1" dirty="0" smtClean="0">
                <a:solidFill>
                  <a:schemeClr val="tx1"/>
                </a:solidFill>
              </a:rPr>
              <a:t> de </a:t>
            </a:r>
            <a:r>
              <a:rPr lang="en-US" b="1" dirty="0" err="1" smtClean="0">
                <a:solidFill>
                  <a:schemeClr val="tx1"/>
                </a:solidFill>
              </a:rPr>
              <a:t>las</a:t>
            </a:r>
            <a:r>
              <a:rPr lang="en-US" b="1" dirty="0" smtClean="0">
                <a:solidFill>
                  <a:schemeClr val="tx1"/>
                </a:solidFill>
              </a:rPr>
              <a:t> </a:t>
            </a:r>
            <a:r>
              <a:rPr lang="en-US" b="1" dirty="0" err="1" smtClean="0">
                <a:solidFill>
                  <a:schemeClr val="tx1"/>
                </a:solidFill>
              </a:rPr>
              <a:t>necesidades</a:t>
            </a:r>
            <a:r>
              <a:rPr lang="en-US" b="1" dirty="0" smtClean="0">
                <a:solidFill>
                  <a:schemeClr val="tx1"/>
                </a:solidFill>
              </a:rPr>
              <a:t> de RH</a:t>
            </a:r>
            <a:endParaRPr lang="en-US" b="1" dirty="0">
              <a:solidFill>
                <a:schemeClr val="tx1"/>
              </a:solidFill>
            </a:endParaRPr>
          </a:p>
        </p:txBody>
      </p:sp>
      <p:sp>
        <p:nvSpPr>
          <p:cNvPr id="4" name="Chevron 3"/>
          <p:cNvSpPr/>
          <p:nvPr/>
        </p:nvSpPr>
        <p:spPr>
          <a:xfrm>
            <a:off x="5540375" y="2867025"/>
            <a:ext cx="2762250" cy="278447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r>
              <a:rPr lang="en-US" b="1" dirty="0" err="1" smtClean="0">
                <a:solidFill>
                  <a:schemeClr val="tx1"/>
                </a:solidFill>
              </a:rPr>
              <a:t>Seleccionar</a:t>
            </a:r>
            <a:r>
              <a:rPr lang="en-US" b="1" dirty="0" smtClean="0">
                <a:solidFill>
                  <a:schemeClr val="tx1"/>
                </a:solidFill>
              </a:rPr>
              <a:t>   al </a:t>
            </a:r>
            <a:r>
              <a:rPr lang="en-US" b="1" dirty="0" err="1" smtClean="0">
                <a:solidFill>
                  <a:schemeClr val="tx1"/>
                </a:solidFill>
              </a:rPr>
              <a:t>equipo</a:t>
            </a:r>
            <a:endParaRPr lang="en-US" b="1" dirty="0" smtClean="0">
              <a:solidFill>
                <a:schemeClr val="tx1"/>
              </a:solidFill>
            </a:endParaRPr>
          </a:p>
        </p:txBody>
      </p:sp>
      <p:sp>
        <p:nvSpPr>
          <p:cNvPr id="5" name="Chevron 4"/>
          <p:cNvSpPr/>
          <p:nvPr/>
        </p:nvSpPr>
        <p:spPr>
          <a:xfrm>
            <a:off x="5540375" y="5937250"/>
            <a:ext cx="2762250" cy="6667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Unirse</a:t>
            </a:r>
            <a:r>
              <a:rPr lang="en-US" b="1" dirty="0" smtClean="0">
                <a:solidFill>
                  <a:schemeClr val="tx1"/>
                </a:solidFill>
              </a:rPr>
              <a:t> a la </a:t>
            </a:r>
            <a:r>
              <a:rPr lang="en-US" b="1" dirty="0" err="1" smtClean="0">
                <a:solidFill>
                  <a:schemeClr val="tx1"/>
                </a:solidFill>
              </a:rPr>
              <a:t>Organización</a:t>
            </a:r>
            <a:endParaRPr lang="en-US" b="1" dirty="0">
              <a:solidFill>
                <a:schemeClr val="tx1"/>
              </a:solidFill>
            </a:endParaRPr>
          </a:p>
        </p:txBody>
      </p:sp>
      <p:sp>
        <p:nvSpPr>
          <p:cNvPr id="6" name="TextBox 5"/>
          <p:cNvSpPr txBox="1"/>
          <p:nvPr/>
        </p:nvSpPr>
        <p:spPr>
          <a:xfrm>
            <a:off x="0" y="47625"/>
            <a:ext cx="9144000" cy="1169551"/>
          </a:xfrm>
          <a:prstGeom prst="rect">
            <a:avLst/>
          </a:prstGeom>
          <a:noFill/>
        </p:spPr>
        <p:txBody>
          <a:bodyPr wrap="square" rtlCol="0">
            <a:spAutoFit/>
          </a:bodyPr>
          <a:lstStyle/>
          <a:p>
            <a:pPr algn="ctr"/>
            <a:r>
              <a:rPr lang="es-ES" sz="3500" b="1" dirty="0" smtClean="0">
                <a:solidFill>
                  <a:srgbClr val="FFFFFF"/>
                </a:solidFill>
              </a:rPr>
              <a:t>Pasos principales del reclutamiento &amp; el proceso de selección</a:t>
            </a:r>
            <a:endParaRPr lang="es-ES" sz="3500" b="1" dirty="0">
              <a:solidFill>
                <a:srgbClr val="FFFFFF"/>
              </a:solidFill>
            </a:endParaRPr>
          </a:p>
        </p:txBody>
      </p:sp>
      <p:sp>
        <p:nvSpPr>
          <p:cNvPr id="7" name="Oval 6"/>
          <p:cNvSpPr/>
          <p:nvPr/>
        </p:nvSpPr>
        <p:spPr>
          <a:xfrm>
            <a:off x="341312" y="1217176"/>
            <a:ext cx="746125" cy="714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1</a:t>
            </a:r>
            <a:endParaRPr lang="en-US" sz="3000" b="1" dirty="0"/>
          </a:p>
        </p:txBody>
      </p:sp>
      <p:sp>
        <p:nvSpPr>
          <p:cNvPr id="8" name="Oval 7"/>
          <p:cNvSpPr/>
          <p:nvPr/>
        </p:nvSpPr>
        <p:spPr>
          <a:xfrm>
            <a:off x="341312" y="2100977"/>
            <a:ext cx="746125" cy="714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t>2</a:t>
            </a:r>
          </a:p>
        </p:txBody>
      </p:sp>
      <p:sp>
        <p:nvSpPr>
          <p:cNvPr id="9" name="Oval 8"/>
          <p:cNvSpPr/>
          <p:nvPr/>
        </p:nvSpPr>
        <p:spPr>
          <a:xfrm>
            <a:off x="341312" y="2972951"/>
            <a:ext cx="746125" cy="714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t>3</a:t>
            </a:r>
          </a:p>
        </p:txBody>
      </p:sp>
      <p:sp>
        <p:nvSpPr>
          <p:cNvPr id="10" name="Oval 9"/>
          <p:cNvSpPr/>
          <p:nvPr/>
        </p:nvSpPr>
        <p:spPr>
          <a:xfrm>
            <a:off x="341312" y="3998476"/>
            <a:ext cx="746125" cy="714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4</a:t>
            </a:r>
            <a:endParaRPr lang="en-US" sz="3000" b="1" dirty="0"/>
          </a:p>
        </p:txBody>
      </p:sp>
      <p:sp>
        <p:nvSpPr>
          <p:cNvPr id="11" name="Oval 10"/>
          <p:cNvSpPr/>
          <p:nvPr/>
        </p:nvSpPr>
        <p:spPr>
          <a:xfrm>
            <a:off x="341312" y="5052576"/>
            <a:ext cx="746125" cy="714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5</a:t>
            </a:r>
            <a:endParaRPr lang="en-US" sz="3000" b="1" dirty="0"/>
          </a:p>
        </p:txBody>
      </p:sp>
      <p:sp>
        <p:nvSpPr>
          <p:cNvPr id="12" name="Oval 11"/>
          <p:cNvSpPr/>
          <p:nvPr/>
        </p:nvSpPr>
        <p:spPr>
          <a:xfrm>
            <a:off x="341312" y="5957451"/>
            <a:ext cx="746125" cy="714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6</a:t>
            </a:r>
            <a:endParaRPr lang="en-US" sz="3000" b="1" dirty="0"/>
          </a:p>
        </p:txBody>
      </p:sp>
    </p:spTree>
    <p:extLst>
      <p:ext uri="{BB962C8B-B14F-4D97-AF65-F5344CB8AC3E}">
        <p14:creationId xmlns:p14="http://schemas.microsoft.com/office/powerpoint/2010/main" val="17459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Principios de Directríz</a:t>
            </a:r>
            <a:endParaRPr lang="es-ES"/>
          </a:p>
        </p:txBody>
      </p:sp>
      <p:sp>
        <p:nvSpPr>
          <p:cNvPr id="3" name="Content Placeholder 2"/>
          <p:cNvSpPr>
            <a:spLocks noGrp="1"/>
          </p:cNvSpPr>
          <p:nvPr>
            <p:ph idx="1"/>
          </p:nvPr>
        </p:nvSpPr>
        <p:spPr/>
        <p:txBody>
          <a:bodyPr>
            <a:normAutofit lnSpcReduction="10000"/>
          </a:bodyPr>
          <a:lstStyle/>
          <a:p>
            <a:pPr marL="514350" lvl="1" indent="-514350">
              <a:lnSpc>
                <a:spcPct val="90000"/>
              </a:lnSpc>
              <a:spcBef>
                <a:spcPts val="600"/>
              </a:spcBef>
              <a:buClr>
                <a:srgbClr val="CA1925"/>
              </a:buClr>
              <a:buFont typeface="+mj-lt"/>
              <a:buAutoNum type="arabicPeriod"/>
              <a:defRPr/>
            </a:pPr>
            <a:r>
              <a:rPr lang="es-ES" sz="3000" b="1" dirty="0" smtClean="0"/>
              <a:t>Ser transparente</a:t>
            </a:r>
            <a:r>
              <a:rPr lang="es-ES" sz="3000" b="1" dirty="0" smtClean="0"/>
              <a:t> </a:t>
            </a:r>
          </a:p>
          <a:p>
            <a:pPr marL="514350" lvl="1" indent="-514350">
              <a:lnSpc>
                <a:spcPct val="90000"/>
              </a:lnSpc>
              <a:spcBef>
                <a:spcPts val="600"/>
              </a:spcBef>
              <a:buClr>
                <a:srgbClr val="CA1925"/>
              </a:buClr>
              <a:buFont typeface="+mj-lt"/>
              <a:buAutoNum type="arabicPeriod"/>
              <a:defRPr/>
            </a:pPr>
            <a:r>
              <a:rPr lang="es-ES" sz="3000" b="1" dirty="0" smtClean="0"/>
              <a:t>Ser oportuno</a:t>
            </a:r>
            <a:endParaRPr lang="es-ES" sz="3000" b="1" dirty="0" smtClean="0"/>
          </a:p>
          <a:p>
            <a:pPr marL="514350" lvl="1" indent="-514350">
              <a:lnSpc>
                <a:spcPct val="90000"/>
              </a:lnSpc>
              <a:spcBef>
                <a:spcPts val="600"/>
              </a:spcBef>
              <a:buClr>
                <a:srgbClr val="CA1925"/>
              </a:buClr>
              <a:buFont typeface="+mj-lt"/>
              <a:buAutoNum type="arabicPeriod"/>
              <a:defRPr/>
            </a:pPr>
            <a:r>
              <a:rPr lang="es-ES" sz="3000" b="1" dirty="0" smtClean="0"/>
              <a:t>Efectividad de Costo</a:t>
            </a:r>
          </a:p>
          <a:p>
            <a:pPr marL="514350" lvl="1" indent="-514350">
              <a:lnSpc>
                <a:spcPct val="90000"/>
              </a:lnSpc>
              <a:spcBef>
                <a:spcPts val="600"/>
              </a:spcBef>
              <a:buClr>
                <a:srgbClr val="CA1925"/>
              </a:buClr>
              <a:buFont typeface="+mj-lt"/>
              <a:buAutoNum type="arabicPeriod"/>
              <a:defRPr/>
            </a:pPr>
            <a:r>
              <a:rPr lang="es-ES" sz="3000" b="1" dirty="0" smtClean="0"/>
              <a:t>Equitativo </a:t>
            </a:r>
          </a:p>
          <a:p>
            <a:pPr marL="514350" lvl="1" indent="-514350">
              <a:lnSpc>
                <a:spcPct val="90000"/>
              </a:lnSpc>
              <a:spcBef>
                <a:spcPts val="600"/>
              </a:spcBef>
              <a:buClr>
                <a:srgbClr val="CA1925"/>
              </a:buClr>
              <a:buFont typeface="+mj-lt"/>
              <a:buAutoNum type="arabicPeriod"/>
              <a:defRPr/>
            </a:pPr>
            <a:r>
              <a:rPr lang="es-ES" sz="3000" b="1" dirty="0" smtClean="0"/>
              <a:t>Asegurar que no haya conflicto de interés</a:t>
            </a:r>
          </a:p>
          <a:p>
            <a:pPr marL="514350" lvl="1" indent="-514350">
              <a:lnSpc>
                <a:spcPct val="90000"/>
              </a:lnSpc>
              <a:spcBef>
                <a:spcPts val="600"/>
              </a:spcBef>
              <a:buClr>
                <a:srgbClr val="CA1925"/>
              </a:buClr>
              <a:buFont typeface="+mj-lt"/>
              <a:buAutoNum type="arabicPeriod"/>
              <a:defRPr/>
            </a:pPr>
            <a:r>
              <a:rPr lang="es-ES" sz="3000" b="1" dirty="0" smtClean="0"/>
              <a:t>No hacer daño</a:t>
            </a:r>
            <a:endParaRPr lang="es-ES" sz="3000" b="1" dirty="0" smtClean="0"/>
          </a:p>
          <a:p>
            <a:pPr marL="514350" lvl="1" indent="-514350">
              <a:lnSpc>
                <a:spcPct val="90000"/>
              </a:lnSpc>
              <a:spcBef>
                <a:spcPts val="600"/>
              </a:spcBef>
              <a:buClr>
                <a:srgbClr val="CA1925"/>
              </a:buClr>
              <a:buFont typeface="+mj-lt"/>
              <a:buAutoNum type="arabicPeriod"/>
              <a:defRPr/>
            </a:pPr>
            <a:r>
              <a:rPr lang="es-ES" sz="3000" b="1" dirty="0" smtClean="0"/>
              <a:t>Culturalmente apropiado</a:t>
            </a:r>
          </a:p>
          <a:p>
            <a:pPr marL="514350" lvl="1" indent="-514350">
              <a:lnSpc>
                <a:spcPct val="90000"/>
              </a:lnSpc>
              <a:spcBef>
                <a:spcPts val="600"/>
              </a:spcBef>
              <a:buClr>
                <a:srgbClr val="CA1925"/>
              </a:buClr>
              <a:buFont typeface="+mj-lt"/>
              <a:buAutoNum type="arabicPeriod"/>
              <a:defRPr/>
            </a:pPr>
            <a:r>
              <a:rPr lang="es-ES" sz="3000" b="1" dirty="0" smtClean="0"/>
              <a:t>Coordinar</a:t>
            </a:r>
          </a:p>
          <a:p>
            <a:pPr marL="457200" lvl="1">
              <a:lnSpc>
                <a:spcPct val="90000"/>
              </a:lnSpc>
              <a:spcBef>
                <a:spcPts val="600"/>
              </a:spcBef>
              <a:buClr>
                <a:srgbClr val="CA1925"/>
              </a:buClr>
              <a:buFont typeface="Wingdings" pitchFamily="2" charset="2"/>
              <a:buChar char=""/>
              <a:defRPr/>
            </a:pPr>
            <a:endParaRPr lang="en-GB" sz="3000" b="1" dirty="0"/>
          </a:p>
          <a:p>
            <a:endParaRPr lang="en-US" dirty="0"/>
          </a:p>
        </p:txBody>
      </p:sp>
    </p:spTree>
    <p:extLst>
      <p:ext uri="{BB962C8B-B14F-4D97-AF65-F5344CB8AC3E}">
        <p14:creationId xmlns:p14="http://schemas.microsoft.com/office/powerpoint/2010/main" val="228136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nch rugby tea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3636" y="287874"/>
            <a:ext cx="7576729" cy="5327389"/>
          </a:xfrm>
          <a:prstGeom prst="rect">
            <a:avLst/>
          </a:prstGeom>
        </p:spPr>
      </p:pic>
    </p:spTree>
    <p:extLst>
      <p:ext uri="{BB962C8B-B14F-4D97-AF65-F5344CB8AC3E}">
        <p14:creationId xmlns:p14="http://schemas.microsoft.com/office/powerpoint/2010/main" val="233525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9013</TotalTime>
  <Words>5855</Words>
  <Application>Microsoft Office PowerPoint</Application>
  <PresentationFormat>Presentación en pantalla (4:3)</PresentationFormat>
  <Paragraphs>491</Paragraphs>
  <Slides>41</Slides>
  <Notes>38</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Summer</vt:lpstr>
      <vt:lpstr>Espacios Amigables para Niños y Niñas</vt:lpstr>
      <vt:lpstr>Objetivos</vt:lpstr>
      <vt:lpstr>Esquema de la Sesión</vt:lpstr>
      <vt:lpstr>Definición de términos clave</vt:lpstr>
      <vt:lpstr>Presentación de PowerPoint</vt:lpstr>
      <vt:lpstr>Proceso de selección &amp; Principios</vt:lpstr>
      <vt:lpstr>Presentación de PowerPoint</vt:lpstr>
      <vt:lpstr>Principios de Directríz</vt:lpstr>
      <vt:lpstr>Presentación de PowerPoint</vt:lpstr>
      <vt:lpstr>Planificación de las Necesidades de Recursos Humanos</vt:lpstr>
      <vt:lpstr>Análisis de trabajo:  Preguntas para considerar:</vt:lpstr>
      <vt:lpstr>Mapeo del personal disponible</vt:lpstr>
      <vt:lpstr>Individuos que pueden componer su fuerza laboral</vt:lpstr>
      <vt:lpstr>Descripciones de trabajo</vt:lpstr>
      <vt:lpstr>Especificación de Persona: Competencias que busca</vt:lpstr>
      <vt:lpstr>Actividad</vt:lpstr>
      <vt:lpstr>Buzón de Prioridad</vt:lpstr>
      <vt:lpstr>Personal que se necesita para la implementación de la actividad</vt:lpstr>
      <vt:lpstr>Estructura del Personal</vt:lpstr>
      <vt:lpstr>Ejemplo de Cote d’Ivoire 2011</vt:lpstr>
      <vt:lpstr>Apoyo de otros equipos para implementar el CFS</vt:lpstr>
      <vt:lpstr>Otras consideraciones clave</vt:lpstr>
      <vt:lpstr>Selección del equipo</vt:lpstr>
      <vt:lpstr>Atrayendo Solicitantes</vt:lpstr>
      <vt:lpstr>Selección de candidatos: métodos</vt:lpstr>
      <vt:lpstr>Selección de candidatos: Mejores Prácticas</vt:lpstr>
      <vt:lpstr>En la selección, sea consciente de…</vt:lpstr>
      <vt:lpstr>Actividad: Selección</vt:lpstr>
      <vt:lpstr>Nombramiento de los candidatos seleccionados</vt:lpstr>
      <vt:lpstr>Hacer la oferta</vt:lpstr>
      <vt:lpstr>Nombramiento de Personal</vt:lpstr>
      <vt:lpstr>Unirse a la Organización</vt:lpstr>
      <vt:lpstr>Apoyos que se necesitan para el equipo del personal</vt:lpstr>
      <vt:lpstr>Asegúrese de que como mínimo se de lo siguiente:</vt:lpstr>
      <vt:lpstr>Actividad de Recap. </vt:lpstr>
      <vt:lpstr>Presentación de PowerPoint</vt:lpstr>
      <vt:lpstr>Recursos Clave</vt:lpstr>
      <vt:lpstr>Referencias Clave</vt:lpstr>
      <vt:lpstr>Recap de la Sesión</vt:lpstr>
      <vt:lpstr>Recap.</vt:lpstr>
      <vt:lpstr>Final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Friendly Spaces</dc:title>
  <dc:creator>Hannah Thompson</dc:creator>
  <cp:lastModifiedBy>Michelle Nuñez</cp:lastModifiedBy>
  <cp:revision>227</cp:revision>
  <dcterms:created xsi:type="dcterms:W3CDTF">2013-01-10T15:23:47Z</dcterms:created>
  <dcterms:modified xsi:type="dcterms:W3CDTF">2013-05-13T22:55:44Z</dcterms:modified>
</cp:coreProperties>
</file>