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83" r:id="rId5"/>
    <p:sldId id="284" r:id="rId6"/>
    <p:sldId id="286" r:id="rId7"/>
    <p:sldId id="291" r:id="rId8"/>
    <p:sldId id="264" r:id="rId9"/>
    <p:sldId id="278" r:id="rId10"/>
    <p:sldId id="277" r:id="rId11"/>
    <p:sldId id="287" r:id="rId12"/>
    <p:sldId id="273" r:id="rId13"/>
    <p:sldId id="281" r:id="rId14"/>
    <p:sldId id="282" r:id="rId15"/>
    <p:sldId id="289" r:id="rId16"/>
    <p:sldId id="290" r:id="rId17"/>
    <p:sldId id="293" r:id="rId18"/>
    <p:sldId id="266" r:id="rId19"/>
    <p:sldId id="267" r:id="rId20"/>
    <p:sldId id="268"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57679" autoAdjust="0"/>
  </p:normalViewPr>
  <p:slideViewPr>
    <p:cSldViewPr snapToGrid="0" snapToObjects="1">
      <p:cViewPr>
        <p:scale>
          <a:sx n="50" d="100"/>
          <a:sy n="50" d="100"/>
        </p:scale>
        <p:origin x="-1950" y="282"/>
      </p:cViewPr>
      <p:guideLst>
        <p:guide orient="horz" pos="2160"/>
        <p:guide pos="2880"/>
      </p:guideLst>
    </p:cSldViewPr>
  </p:slideViewPr>
  <p:outlineViewPr>
    <p:cViewPr>
      <p:scale>
        <a:sx n="33" d="100"/>
        <a:sy n="33" d="100"/>
      </p:scale>
      <p:origin x="0" y="3256"/>
    </p:cViewPr>
  </p:outlineViewPr>
  <p:notesTextViewPr>
    <p:cViewPr>
      <p:scale>
        <a:sx n="100" d="100"/>
        <a:sy n="100" d="100"/>
      </p:scale>
      <p:origin x="0" y="0"/>
    </p:cViewPr>
  </p:notesTextViewPr>
  <p:notesViewPr>
    <p:cSldViewPr snapToGrid="0" snapToObjects="1">
      <p:cViewPr varScale="1">
        <p:scale>
          <a:sx n="75" d="100"/>
          <a:sy n="75" d="100"/>
        </p:scale>
        <p:origin x="-33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509C7-1983-EC41-AAEF-783A657C652B}" type="doc">
      <dgm:prSet loTypeId="urn:microsoft.com/office/officeart/2005/8/layout/pList2#1" loCatId="" qsTypeId="urn:microsoft.com/office/officeart/2005/8/quickstyle/simple4" qsCatId="simple" csTypeId="urn:microsoft.com/office/officeart/2005/8/colors/accent1_2" csCatId="accent1" phldr="1"/>
      <dgm:spPr/>
    </dgm:pt>
    <dgm:pt modelId="{A6FB67D9-465F-E244-B26A-5D4A42204966}">
      <dgm:prSet phldrT="[Text]" custT="1"/>
      <dgm:spPr/>
      <dgm:t>
        <a:bodyPr/>
        <a:lstStyle/>
        <a:p>
          <a:pPr algn="ctr"/>
          <a:r>
            <a:rPr lang="es-EC" sz="2400" b="1" noProof="0" smtClean="0">
              <a:solidFill>
                <a:srgbClr val="FBF4E1"/>
              </a:solidFill>
              <a:latin typeface="Calibri"/>
              <a:cs typeface="Calibri"/>
            </a:rPr>
            <a:t>Jugar</a:t>
          </a:r>
        </a:p>
        <a:p>
          <a:pPr algn="ctr"/>
          <a:r>
            <a:rPr lang="es-EC" sz="2000" noProof="0" smtClean="0">
              <a:latin typeface="Calibri"/>
              <a:cs typeface="Calibri"/>
            </a:rPr>
            <a:t>- Creativo</a:t>
          </a:r>
        </a:p>
        <a:p>
          <a:pPr algn="ctr"/>
          <a:r>
            <a:rPr lang="es-EC" sz="2000" noProof="0" smtClean="0">
              <a:latin typeface="Calibri"/>
              <a:cs typeface="Calibri"/>
            </a:rPr>
            <a:t>- Imaginattivo</a:t>
          </a:r>
        </a:p>
        <a:p>
          <a:pPr algn="ctr"/>
          <a:r>
            <a:rPr lang="es-EC" sz="2000" noProof="0" smtClean="0">
              <a:latin typeface="Calibri"/>
              <a:cs typeface="Calibri"/>
            </a:rPr>
            <a:t>- Físico  </a:t>
          </a:r>
        </a:p>
        <a:p>
          <a:pPr algn="ctr"/>
          <a:r>
            <a:rPr lang="es-EC" sz="1950" noProof="0" smtClean="0">
              <a:latin typeface="Calibri"/>
              <a:cs typeface="Calibri"/>
            </a:rPr>
            <a:t>- Comunicativo</a:t>
          </a:r>
        </a:p>
        <a:p>
          <a:pPr algn="ctr"/>
          <a:r>
            <a:rPr lang="es-EC" sz="2000" noProof="0" smtClean="0">
              <a:latin typeface="Calibri"/>
              <a:cs typeface="Calibri"/>
            </a:rPr>
            <a:t>- Manipulativo</a:t>
          </a:r>
        </a:p>
        <a:p>
          <a:pPr algn="ctr"/>
          <a:endParaRPr lang="es-EC" sz="2000" noProof="0" smtClean="0">
            <a:latin typeface="Calibri"/>
            <a:cs typeface="Calibri"/>
          </a:endParaRPr>
        </a:p>
      </dgm:t>
    </dgm:pt>
    <dgm:pt modelId="{ECC337EF-9BE5-AA45-8CF2-869E5117FC2C}" type="parTrans" cxnId="{A9B7C3DD-45D9-114D-95CF-57D2ECA4CC7D}">
      <dgm:prSet/>
      <dgm:spPr/>
      <dgm:t>
        <a:bodyPr/>
        <a:lstStyle/>
        <a:p>
          <a:endParaRPr lang="en-US"/>
        </a:p>
      </dgm:t>
    </dgm:pt>
    <dgm:pt modelId="{AEDBD6A2-F695-F249-A217-289D75C7F877}" type="sibTrans" cxnId="{A9B7C3DD-45D9-114D-95CF-57D2ECA4CC7D}">
      <dgm:prSet/>
      <dgm:spPr/>
      <dgm:t>
        <a:bodyPr/>
        <a:lstStyle/>
        <a:p>
          <a:endParaRPr lang="en-US"/>
        </a:p>
      </dgm:t>
    </dgm:pt>
    <dgm:pt modelId="{2D4BB6CF-7D27-1F49-A7E2-9CFA28B24D44}">
      <dgm:prSet phldrT="[Text]" custT="1"/>
      <dgm:spPr/>
      <dgm:t>
        <a:bodyPr/>
        <a:lstStyle/>
        <a:p>
          <a:r>
            <a:rPr lang="es-EC" sz="2400" b="1" noProof="0" dirty="0" smtClean="0">
              <a:solidFill>
                <a:srgbClr val="FBF4E1"/>
              </a:solidFill>
              <a:latin typeface="Calibri"/>
              <a:cs typeface="Calibri"/>
            </a:rPr>
            <a:t>Aprender</a:t>
          </a:r>
        </a:p>
        <a:p>
          <a:r>
            <a:rPr lang="es-EC" sz="2000" b="0" noProof="0" dirty="0" smtClean="0">
              <a:latin typeface="Calibri"/>
              <a:cs typeface="Calibri"/>
            </a:rPr>
            <a:t>- Leer</a:t>
          </a:r>
        </a:p>
        <a:p>
          <a:r>
            <a:rPr lang="es-EC" sz="2000" b="0" noProof="0" dirty="0" smtClean="0">
              <a:latin typeface="Calibri"/>
              <a:cs typeface="Calibri"/>
            </a:rPr>
            <a:t>- Escribir</a:t>
          </a:r>
        </a:p>
        <a:p>
          <a:r>
            <a:rPr lang="es-EC" sz="2000" b="0" noProof="0" dirty="0" smtClean="0">
              <a:latin typeface="Calibri"/>
              <a:cs typeface="Calibri"/>
            </a:rPr>
            <a:t>- Educación sobre Derechos de la Niñez </a:t>
          </a:r>
        </a:p>
        <a:p>
          <a:r>
            <a:rPr lang="es-EC" sz="2000" b="0" noProof="0" dirty="0" smtClean="0">
              <a:latin typeface="Calibri"/>
              <a:cs typeface="Calibri"/>
            </a:rPr>
            <a:t>- Educación sobre el riesgo de las minas</a:t>
          </a:r>
          <a:endParaRPr lang="es-EC" sz="2000" b="0" noProof="0" dirty="0">
            <a:latin typeface="Calibri"/>
            <a:cs typeface="Calibri"/>
          </a:endParaRPr>
        </a:p>
      </dgm:t>
    </dgm:pt>
    <dgm:pt modelId="{9AB7D3CC-08F5-3B40-AA16-C3FE18B36595}" type="parTrans" cxnId="{BD045FEA-AD1E-0C4D-B484-E0B70974D880}">
      <dgm:prSet/>
      <dgm:spPr/>
      <dgm:t>
        <a:bodyPr/>
        <a:lstStyle/>
        <a:p>
          <a:endParaRPr lang="en-US"/>
        </a:p>
      </dgm:t>
    </dgm:pt>
    <dgm:pt modelId="{CA06BDF6-C765-4440-B847-CC3B9AFFCCD3}" type="sibTrans" cxnId="{BD045FEA-AD1E-0C4D-B484-E0B70974D880}">
      <dgm:prSet/>
      <dgm:spPr/>
      <dgm:t>
        <a:bodyPr/>
        <a:lstStyle/>
        <a:p>
          <a:endParaRPr lang="en-US"/>
        </a:p>
      </dgm:t>
    </dgm:pt>
    <dgm:pt modelId="{CFB748A2-74F1-5243-ADEC-C1C50AFB197D}">
      <dgm:prSet phldrT="[Text]" custT="1"/>
      <dgm:spPr/>
      <dgm:t>
        <a:bodyPr/>
        <a:lstStyle/>
        <a:p>
          <a:r>
            <a:rPr lang="es-EC" sz="2400" b="1" noProof="0" dirty="0" smtClean="0">
              <a:solidFill>
                <a:srgbClr val="FBF4E1"/>
              </a:solidFill>
              <a:latin typeface="Calibri"/>
              <a:cs typeface="Calibri"/>
            </a:rPr>
            <a:t>Habilidades para la vida</a:t>
          </a:r>
        </a:p>
        <a:p>
          <a:r>
            <a:rPr lang="es-EC" sz="1800" b="0" noProof="0" dirty="0" smtClean="0">
              <a:latin typeface="Calibri"/>
              <a:cs typeface="Calibri"/>
            </a:rPr>
            <a:t>- Reducción de riesgos de desastre</a:t>
          </a:r>
        </a:p>
        <a:p>
          <a:r>
            <a:rPr lang="es-EC" sz="1800" b="0" noProof="0" dirty="0" smtClean="0">
              <a:latin typeface="Calibri"/>
              <a:cs typeface="Calibri"/>
            </a:rPr>
            <a:t>- Educación ambiental</a:t>
          </a:r>
        </a:p>
        <a:p>
          <a:r>
            <a:rPr lang="es-EC" sz="1800" b="0" noProof="0" dirty="0" smtClean="0">
              <a:latin typeface="Calibri"/>
              <a:cs typeface="Calibri"/>
            </a:rPr>
            <a:t>- Salud sexual y reproductiva</a:t>
          </a:r>
        </a:p>
        <a:p>
          <a:r>
            <a:rPr lang="es-EC" sz="1800" b="0" noProof="0" dirty="0" smtClean="0">
              <a:latin typeface="Calibri"/>
              <a:cs typeface="Calibri"/>
            </a:rPr>
            <a:t>- Salud pública</a:t>
          </a:r>
        </a:p>
        <a:p>
          <a:r>
            <a:rPr lang="es-EC" sz="1800" b="0" noProof="0" dirty="0" smtClean="0">
              <a:latin typeface="Calibri"/>
              <a:cs typeface="Calibri"/>
            </a:rPr>
            <a:t>- Resolución de conflictos</a:t>
          </a:r>
          <a:endParaRPr lang="es-EC" sz="1800" b="0" noProof="0" dirty="0">
            <a:latin typeface="Calibri"/>
            <a:cs typeface="Calibri"/>
          </a:endParaRPr>
        </a:p>
      </dgm:t>
    </dgm:pt>
    <dgm:pt modelId="{A2E50A4E-248F-A74A-A53A-5252837A5BDA}" type="parTrans" cxnId="{49E241D3-3186-0744-9D41-88481B929986}">
      <dgm:prSet/>
      <dgm:spPr/>
      <dgm:t>
        <a:bodyPr/>
        <a:lstStyle/>
        <a:p>
          <a:endParaRPr lang="en-US"/>
        </a:p>
      </dgm:t>
    </dgm:pt>
    <dgm:pt modelId="{C35D7712-41B5-B847-8964-7EB1C244FC28}" type="sibTrans" cxnId="{49E241D3-3186-0744-9D41-88481B929986}">
      <dgm:prSet/>
      <dgm:spPr/>
      <dgm:t>
        <a:bodyPr/>
        <a:lstStyle/>
        <a:p>
          <a:endParaRPr lang="en-US"/>
        </a:p>
      </dgm:t>
    </dgm:pt>
    <dgm:pt modelId="{CED04C1C-85DB-9C4A-AEBB-E9E782120EB7}">
      <dgm:prSet custT="1"/>
      <dgm:spPr/>
      <dgm:t>
        <a:bodyPr/>
        <a:lstStyle/>
        <a:p>
          <a:pPr marL="0" indent="0"/>
          <a:r>
            <a:rPr lang="es-EC" sz="2400" b="1" noProof="0" dirty="0" smtClean="0">
              <a:solidFill>
                <a:srgbClr val="FBF4E1"/>
              </a:solidFill>
              <a:latin typeface="Calibri"/>
              <a:cs typeface="Calibri"/>
            </a:rPr>
            <a:t>Psicosocial </a:t>
          </a:r>
          <a:endParaRPr lang="es-EC" sz="2400" b="1" noProof="0" dirty="0" smtClean="0">
            <a:solidFill>
              <a:srgbClr val="FBF4E1"/>
            </a:solidFill>
            <a:latin typeface="Calibri"/>
            <a:cs typeface="Calibri"/>
          </a:endParaRPr>
        </a:p>
        <a:p>
          <a:pPr marL="0" indent="0"/>
          <a:r>
            <a:rPr lang="es-EC" sz="1900" b="0" noProof="0" dirty="0" smtClean="0">
              <a:latin typeface="Calibri"/>
              <a:cs typeface="Calibri"/>
            </a:rPr>
            <a:t>- </a:t>
          </a:r>
          <a:r>
            <a:rPr lang="es-EC" sz="1900" b="0" noProof="0" dirty="0" err="1" smtClean="0">
              <a:latin typeface="Calibri"/>
              <a:cs typeface="Calibri"/>
            </a:rPr>
            <a:t>Mentoreo</a:t>
          </a:r>
          <a:endParaRPr lang="es-EC" sz="1900" b="0" noProof="0" dirty="0" smtClean="0">
            <a:latin typeface="Calibri"/>
            <a:cs typeface="Calibri"/>
          </a:endParaRPr>
        </a:p>
        <a:p>
          <a:pPr marL="0" indent="0"/>
          <a:r>
            <a:rPr lang="es-EC" sz="1900" b="0" noProof="0" dirty="0" smtClean="0">
              <a:latin typeface="Calibri"/>
              <a:cs typeface="Calibri"/>
            </a:rPr>
            <a:t>- Discusión de grupos de apoyo </a:t>
          </a:r>
        </a:p>
        <a:p>
          <a:pPr marL="0" indent="0"/>
          <a:r>
            <a:rPr lang="es-EC" sz="1900" b="0" noProof="0" dirty="0" smtClean="0">
              <a:latin typeface="Calibri"/>
              <a:cs typeface="Calibri"/>
            </a:rPr>
            <a:t>- Apoyo </a:t>
          </a:r>
          <a:r>
            <a:rPr lang="es-EC" sz="1900" b="0" noProof="0" dirty="0" smtClean="0">
              <a:latin typeface="Calibri"/>
              <a:cs typeface="Calibri"/>
            </a:rPr>
            <a:t>psicosocial </a:t>
          </a:r>
          <a:r>
            <a:rPr lang="es-EC" sz="1900" b="0" noProof="0" dirty="0" smtClean="0">
              <a:latin typeface="Calibri"/>
              <a:cs typeface="Calibri"/>
            </a:rPr>
            <a:t>enfocado en los padres</a:t>
          </a:r>
        </a:p>
      </dgm:t>
    </dgm:pt>
    <dgm:pt modelId="{6C51CDA3-7AF2-094F-9835-E3ABBC657ADE}" type="parTrans" cxnId="{4EAACECF-5ED0-5349-B02D-011FBD65B80C}">
      <dgm:prSet/>
      <dgm:spPr/>
      <dgm:t>
        <a:bodyPr/>
        <a:lstStyle/>
        <a:p>
          <a:endParaRPr lang="en-US"/>
        </a:p>
      </dgm:t>
    </dgm:pt>
    <dgm:pt modelId="{DA345348-AA85-8B4F-9129-7AE7E6225755}" type="sibTrans" cxnId="{4EAACECF-5ED0-5349-B02D-011FBD65B80C}">
      <dgm:prSet/>
      <dgm:spPr/>
      <dgm:t>
        <a:bodyPr/>
        <a:lstStyle/>
        <a:p>
          <a:endParaRPr lang="en-US"/>
        </a:p>
      </dgm:t>
    </dgm:pt>
    <dgm:pt modelId="{C4736890-2662-B446-B413-3558B0888370}" type="pres">
      <dgm:prSet presAssocID="{961509C7-1983-EC41-AAEF-783A657C652B}" presName="Name0" presStyleCnt="0">
        <dgm:presLayoutVars>
          <dgm:dir/>
          <dgm:resizeHandles val="exact"/>
        </dgm:presLayoutVars>
      </dgm:prSet>
      <dgm:spPr/>
    </dgm:pt>
    <dgm:pt modelId="{D3F415FE-27B2-6B4D-AA75-5428A38F67BE}" type="pres">
      <dgm:prSet presAssocID="{961509C7-1983-EC41-AAEF-783A657C652B}" presName="bkgdShp" presStyleLbl="alignAccFollowNode1" presStyleIdx="0" presStyleCnt="1" custScaleX="99142"/>
      <dgm:spPr/>
    </dgm:pt>
    <dgm:pt modelId="{0570CDF3-F477-B446-8C36-80EAEA26ADEA}" type="pres">
      <dgm:prSet presAssocID="{961509C7-1983-EC41-AAEF-783A657C652B}" presName="linComp" presStyleCnt="0"/>
      <dgm:spPr/>
    </dgm:pt>
    <dgm:pt modelId="{864BE849-210C-7942-94F0-B25FF20239B9}" type="pres">
      <dgm:prSet presAssocID="{A6FB67D9-465F-E244-B26A-5D4A42204966}" presName="compNode" presStyleCnt="0"/>
      <dgm:spPr/>
    </dgm:pt>
    <dgm:pt modelId="{2560F0E1-9675-EA4A-B482-2FCB6BB3AF6D}" type="pres">
      <dgm:prSet presAssocID="{A6FB67D9-465F-E244-B26A-5D4A42204966}" presName="node" presStyleLbl="node1" presStyleIdx="0" presStyleCnt="4" custScaleY="121974">
        <dgm:presLayoutVars>
          <dgm:bulletEnabled val="1"/>
        </dgm:presLayoutVars>
      </dgm:prSet>
      <dgm:spPr/>
      <dgm:t>
        <a:bodyPr/>
        <a:lstStyle/>
        <a:p>
          <a:endParaRPr lang="en-US"/>
        </a:p>
      </dgm:t>
    </dgm:pt>
    <dgm:pt modelId="{BC5DC908-CCC9-A44C-A390-43C9A89438EB}" type="pres">
      <dgm:prSet presAssocID="{A6FB67D9-465F-E244-B26A-5D4A42204966}" presName="invisiNode" presStyleLbl="node1" presStyleIdx="0" presStyleCnt="4"/>
      <dgm:spPr/>
    </dgm:pt>
    <dgm:pt modelId="{EADF7DBC-98EE-0847-B1F4-A9A58C361BB0}" type="pres">
      <dgm:prSet presAssocID="{A6FB67D9-465F-E244-B26A-5D4A4220496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E7A7D4C1-397B-8749-A8CC-F911FE3A97AE}" type="pres">
      <dgm:prSet presAssocID="{AEDBD6A2-F695-F249-A217-289D75C7F877}" presName="sibTrans" presStyleLbl="sibTrans2D1" presStyleIdx="0" presStyleCnt="0"/>
      <dgm:spPr/>
      <dgm:t>
        <a:bodyPr/>
        <a:lstStyle/>
        <a:p>
          <a:endParaRPr lang="en-US"/>
        </a:p>
      </dgm:t>
    </dgm:pt>
    <dgm:pt modelId="{D8F4DE23-341C-914E-B4E1-5246D1BC44FC}" type="pres">
      <dgm:prSet presAssocID="{2D4BB6CF-7D27-1F49-A7E2-9CFA28B24D44}" presName="compNode" presStyleCnt="0"/>
      <dgm:spPr/>
    </dgm:pt>
    <dgm:pt modelId="{AFBD7047-DE89-F444-B6A7-3A8E1FF767DF}" type="pres">
      <dgm:prSet presAssocID="{2D4BB6CF-7D27-1F49-A7E2-9CFA28B24D44}" presName="node" presStyleLbl="node1" presStyleIdx="1" presStyleCnt="4" custScaleY="121974">
        <dgm:presLayoutVars>
          <dgm:bulletEnabled val="1"/>
        </dgm:presLayoutVars>
      </dgm:prSet>
      <dgm:spPr/>
      <dgm:t>
        <a:bodyPr/>
        <a:lstStyle/>
        <a:p>
          <a:endParaRPr lang="en-US"/>
        </a:p>
      </dgm:t>
    </dgm:pt>
    <dgm:pt modelId="{D5B308A7-EA14-B946-9FA5-9411418E005A}" type="pres">
      <dgm:prSet presAssocID="{2D4BB6CF-7D27-1F49-A7E2-9CFA28B24D44}" presName="invisiNode" presStyleLbl="node1" presStyleIdx="1" presStyleCnt="4"/>
      <dgm:spPr/>
    </dgm:pt>
    <dgm:pt modelId="{DED91B4C-087B-8041-90F0-94D52E1465DA}" type="pres">
      <dgm:prSet presAssocID="{2D4BB6CF-7D27-1F49-A7E2-9CFA28B24D44}"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dgm:spPr>
    </dgm:pt>
    <dgm:pt modelId="{94CF2628-EF0B-1C4C-B7B4-2BCA959328AC}" type="pres">
      <dgm:prSet presAssocID="{CA06BDF6-C765-4440-B847-CC3B9AFFCCD3}" presName="sibTrans" presStyleLbl="sibTrans2D1" presStyleIdx="0" presStyleCnt="0"/>
      <dgm:spPr/>
      <dgm:t>
        <a:bodyPr/>
        <a:lstStyle/>
        <a:p>
          <a:endParaRPr lang="en-US"/>
        </a:p>
      </dgm:t>
    </dgm:pt>
    <dgm:pt modelId="{A739B09B-549B-6F47-BBE3-22A3F58DE94B}" type="pres">
      <dgm:prSet presAssocID="{CFB748A2-74F1-5243-ADEC-C1C50AFB197D}" presName="compNode" presStyleCnt="0"/>
      <dgm:spPr/>
    </dgm:pt>
    <dgm:pt modelId="{7A8D71D1-3681-024C-985E-BBACCB0496FD}" type="pres">
      <dgm:prSet presAssocID="{CFB748A2-74F1-5243-ADEC-C1C50AFB197D}" presName="node" presStyleLbl="node1" presStyleIdx="2" presStyleCnt="4" custScaleX="115996" custScaleY="121974">
        <dgm:presLayoutVars>
          <dgm:bulletEnabled val="1"/>
        </dgm:presLayoutVars>
      </dgm:prSet>
      <dgm:spPr/>
      <dgm:t>
        <a:bodyPr/>
        <a:lstStyle/>
        <a:p>
          <a:endParaRPr lang="en-US"/>
        </a:p>
      </dgm:t>
    </dgm:pt>
    <dgm:pt modelId="{42498221-2AE0-224A-8E49-1060161142B7}" type="pres">
      <dgm:prSet presAssocID="{CFB748A2-74F1-5243-ADEC-C1C50AFB197D}" presName="invisiNode" presStyleLbl="node1" presStyleIdx="2" presStyleCnt="4"/>
      <dgm:spPr/>
    </dgm:pt>
    <dgm:pt modelId="{F31A662B-8DD4-A44A-8BD3-C5545D5CD904}" type="pres">
      <dgm:prSet presAssocID="{CFB748A2-74F1-5243-ADEC-C1C50AFB197D}" presName="imagNod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3000" r="-13000"/>
          </a:stretch>
        </a:blipFill>
      </dgm:spPr>
    </dgm:pt>
    <dgm:pt modelId="{798E5925-EBE7-654D-90BC-F759AAE28070}" type="pres">
      <dgm:prSet presAssocID="{C35D7712-41B5-B847-8964-7EB1C244FC28}" presName="sibTrans" presStyleLbl="sibTrans2D1" presStyleIdx="0" presStyleCnt="0"/>
      <dgm:spPr/>
      <dgm:t>
        <a:bodyPr/>
        <a:lstStyle/>
        <a:p>
          <a:endParaRPr lang="en-US"/>
        </a:p>
      </dgm:t>
    </dgm:pt>
    <dgm:pt modelId="{413F8599-D536-4F41-89D4-349BA6F02E6F}" type="pres">
      <dgm:prSet presAssocID="{CED04C1C-85DB-9C4A-AEBB-E9E782120EB7}" presName="compNode" presStyleCnt="0"/>
      <dgm:spPr/>
    </dgm:pt>
    <dgm:pt modelId="{3647BB7E-8761-A649-A841-D1E99CA1A47A}" type="pres">
      <dgm:prSet presAssocID="{CED04C1C-85DB-9C4A-AEBB-E9E782120EB7}" presName="node" presStyleLbl="node1" presStyleIdx="3" presStyleCnt="4" custScaleY="121974">
        <dgm:presLayoutVars>
          <dgm:bulletEnabled val="1"/>
        </dgm:presLayoutVars>
      </dgm:prSet>
      <dgm:spPr/>
      <dgm:t>
        <a:bodyPr/>
        <a:lstStyle/>
        <a:p>
          <a:endParaRPr lang="en-US"/>
        </a:p>
      </dgm:t>
    </dgm:pt>
    <dgm:pt modelId="{0D5E30A6-FFF5-8A49-B126-C175A00371E3}" type="pres">
      <dgm:prSet presAssocID="{CED04C1C-85DB-9C4A-AEBB-E9E782120EB7}" presName="invisiNode" presStyleLbl="node1" presStyleIdx="3" presStyleCnt="4"/>
      <dgm:spPr/>
    </dgm:pt>
    <dgm:pt modelId="{9B25BBE7-3C6F-C54E-A332-FB3414EC39F3}" type="pres">
      <dgm:prSet presAssocID="{CED04C1C-85DB-9C4A-AEBB-E9E782120EB7}" presName="imagNod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15000" b="-15000"/>
          </a:stretch>
        </a:blipFill>
      </dgm:spPr>
    </dgm:pt>
  </dgm:ptLst>
  <dgm:cxnLst>
    <dgm:cxn modelId="{D3703CCF-E3DC-7841-B8D4-EBD8A213A934}" type="presOf" srcId="{CFB748A2-74F1-5243-ADEC-C1C50AFB197D}" destId="{7A8D71D1-3681-024C-985E-BBACCB0496FD}" srcOrd="0" destOrd="0" presId="urn:microsoft.com/office/officeart/2005/8/layout/pList2#1"/>
    <dgm:cxn modelId="{BD045FEA-AD1E-0C4D-B484-E0B70974D880}" srcId="{961509C7-1983-EC41-AAEF-783A657C652B}" destId="{2D4BB6CF-7D27-1F49-A7E2-9CFA28B24D44}" srcOrd="1" destOrd="0" parTransId="{9AB7D3CC-08F5-3B40-AA16-C3FE18B36595}" sibTransId="{CA06BDF6-C765-4440-B847-CC3B9AFFCCD3}"/>
    <dgm:cxn modelId="{4E33389E-96FB-594F-91B3-A0F4F396A311}" type="presOf" srcId="{961509C7-1983-EC41-AAEF-783A657C652B}" destId="{C4736890-2662-B446-B413-3558B0888370}" srcOrd="0" destOrd="0" presId="urn:microsoft.com/office/officeart/2005/8/layout/pList2#1"/>
    <dgm:cxn modelId="{49E241D3-3186-0744-9D41-88481B929986}" srcId="{961509C7-1983-EC41-AAEF-783A657C652B}" destId="{CFB748A2-74F1-5243-ADEC-C1C50AFB197D}" srcOrd="2" destOrd="0" parTransId="{A2E50A4E-248F-A74A-A53A-5252837A5BDA}" sibTransId="{C35D7712-41B5-B847-8964-7EB1C244FC28}"/>
    <dgm:cxn modelId="{3BE8EDA1-0335-904C-A791-76B196F18063}" type="presOf" srcId="{CA06BDF6-C765-4440-B847-CC3B9AFFCCD3}" destId="{94CF2628-EF0B-1C4C-B7B4-2BCA959328AC}" srcOrd="0" destOrd="0" presId="urn:microsoft.com/office/officeart/2005/8/layout/pList2#1"/>
    <dgm:cxn modelId="{FA60C45C-4C06-D549-A56C-FCEA13796B29}" type="presOf" srcId="{AEDBD6A2-F695-F249-A217-289D75C7F877}" destId="{E7A7D4C1-397B-8749-A8CC-F911FE3A97AE}" srcOrd="0" destOrd="0" presId="urn:microsoft.com/office/officeart/2005/8/layout/pList2#1"/>
    <dgm:cxn modelId="{4EAACECF-5ED0-5349-B02D-011FBD65B80C}" srcId="{961509C7-1983-EC41-AAEF-783A657C652B}" destId="{CED04C1C-85DB-9C4A-AEBB-E9E782120EB7}" srcOrd="3" destOrd="0" parTransId="{6C51CDA3-7AF2-094F-9835-E3ABBC657ADE}" sibTransId="{DA345348-AA85-8B4F-9129-7AE7E6225755}"/>
    <dgm:cxn modelId="{A9B7C3DD-45D9-114D-95CF-57D2ECA4CC7D}" srcId="{961509C7-1983-EC41-AAEF-783A657C652B}" destId="{A6FB67D9-465F-E244-B26A-5D4A42204966}" srcOrd="0" destOrd="0" parTransId="{ECC337EF-9BE5-AA45-8CF2-869E5117FC2C}" sibTransId="{AEDBD6A2-F695-F249-A217-289D75C7F877}"/>
    <dgm:cxn modelId="{55E9D145-542A-B44F-85BD-4C072F31B73A}" type="presOf" srcId="{CED04C1C-85DB-9C4A-AEBB-E9E782120EB7}" destId="{3647BB7E-8761-A649-A841-D1E99CA1A47A}" srcOrd="0" destOrd="0" presId="urn:microsoft.com/office/officeart/2005/8/layout/pList2#1"/>
    <dgm:cxn modelId="{15001AFF-348F-1843-84BC-0D2D42E25FD1}" type="presOf" srcId="{2D4BB6CF-7D27-1F49-A7E2-9CFA28B24D44}" destId="{AFBD7047-DE89-F444-B6A7-3A8E1FF767DF}" srcOrd="0" destOrd="0" presId="urn:microsoft.com/office/officeart/2005/8/layout/pList2#1"/>
    <dgm:cxn modelId="{2C7DCED7-CEB3-1D49-A628-AFC567433B7A}" type="presOf" srcId="{C35D7712-41B5-B847-8964-7EB1C244FC28}" destId="{798E5925-EBE7-654D-90BC-F759AAE28070}" srcOrd="0" destOrd="0" presId="urn:microsoft.com/office/officeart/2005/8/layout/pList2#1"/>
    <dgm:cxn modelId="{CDF0C0F6-B548-EA45-93FA-170C422B89D8}" type="presOf" srcId="{A6FB67D9-465F-E244-B26A-5D4A42204966}" destId="{2560F0E1-9675-EA4A-B482-2FCB6BB3AF6D}" srcOrd="0" destOrd="0" presId="urn:microsoft.com/office/officeart/2005/8/layout/pList2#1"/>
    <dgm:cxn modelId="{85702D6C-3EF6-D14A-B155-928B61110541}" type="presParOf" srcId="{C4736890-2662-B446-B413-3558B0888370}" destId="{D3F415FE-27B2-6B4D-AA75-5428A38F67BE}" srcOrd="0" destOrd="0" presId="urn:microsoft.com/office/officeart/2005/8/layout/pList2#1"/>
    <dgm:cxn modelId="{DE1B8456-DA15-9D48-AE67-6661747D139E}" type="presParOf" srcId="{C4736890-2662-B446-B413-3558B0888370}" destId="{0570CDF3-F477-B446-8C36-80EAEA26ADEA}" srcOrd="1" destOrd="0" presId="urn:microsoft.com/office/officeart/2005/8/layout/pList2#1"/>
    <dgm:cxn modelId="{3CDE7894-7DD6-6041-88BA-6B650B4767A1}" type="presParOf" srcId="{0570CDF3-F477-B446-8C36-80EAEA26ADEA}" destId="{864BE849-210C-7942-94F0-B25FF20239B9}" srcOrd="0" destOrd="0" presId="urn:microsoft.com/office/officeart/2005/8/layout/pList2#1"/>
    <dgm:cxn modelId="{B78E0F63-52A4-0443-84F2-766C85002AA9}" type="presParOf" srcId="{864BE849-210C-7942-94F0-B25FF20239B9}" destId="{2560F0E1-9675-EA4A-B482-2FCB6BB3AF6D}" srcOrd="0" destOrd="0" presId="urn:microsoft.com/office/officeart/2005/8/layout/pList2#1"/>
    <dgm:cxn modelId="{0053DAD6-69BC-F640-8F1C-3304694E13DC}" type="presParOf" srcId="{864BE849-210C-7942-94F0-B25FF20239B9}" destId="{BC5DC908-CCC9-A44C-A390-43C9A89438EB}" srcOrd="1" destOrd="0" presId="urn:microsoft.com/office/officeart/2005/8/layout/pList2#1"/>
    <dgm:cxn modelId="{BDFD461D-4923-7446-81B4-BF6BE6881E00}" type="presParOf" srcId="{864BE849-210C-7942-94F0-B25FF20239B9}" destId="{EADF7DBC-98EE-0847-B1F4-A9A58C361BB0}" srcOrd="2" destOrd="0" presId="urn:microsoft.com/office/officeart/2005/8/layout/pList2#1"/>
    <dgm:cxn modelId="{4F2FE1EA-A436-7D44-BE1D-1E5D102F69F5}" type="presParOf" srcId="{0570CDF3-F477-B446-8C36-80EAEA26ADEA}" destId="{E7A7D4C1-397B-8749-A8CC-F911FE3A97AE}" srcOrd="1" destOrd="0" presId="urn:microsoft.com/office/officeart/2005/8/layout/pList2#1"/>
    <dgm:cxn modelId="{FFAD8EDD-0055-B145-92DA-8809FFDE5EE2}" type="presParOf" srcId="{0570CDF3-F477-B446-8C36-80EAEA26ADEA}" destId="{D8F4DE23-341C-914E-B4E1-5246D1BC44FC}" srcOrd="2" destOrd="0" presId="urn:microsoft.com/office/officeart/2005/8/layout/pList2#1"/>
    <dgm:cxn modelId="{58B5E56D-0387-3842-852F-C18C3BDAD90C}" type="presParOf" srcId="{D8F4DE23-341C-914E-B4E1-5246D1BC44FC}" destId="{AFBD7047-DE89-F444-B6A7-3A8E1FF767DF}" srcOrd="0" destOrd="0" presId="urn:microsoft.com/office/officeart/2005/8/layout/pList2#1"/>
    <dgm:cxn modelId="{D3BE4C9B-60C0-A740-B1B9-01E37E84972D}" type="presParOf" srcId="{D8F4DE23-341C-914E-B4E1-5246D1BC44FC}" destId="{D5B308A7-EA14-B946-9FA5-9411418E005A}" srcOrd="1" destOrd="0" presId="urn:microsoft.com/office/officeart/2005/8/layout/pList2#1"/>
    <dgm:cxn modelId="{91BFBDD5-97C1-164A-8E2E-6C80DABCF646}" type="presParOf" srcId="{D8F4DE23-341C-914E-B4E1-5246D1BC44FC}" destId="{DED91B4C-087B-8041-90F0-94D52E1465DA}" srcOrd="2" destOrd="0" presId="urn:microsoft.com/office/officeart/2005/8/layout/pList2#1"/>
    <dgm:cxn modelId="{6C8F909C-6B87-EE4C-B708-AA41D2B00533}" type="presParOf" srcId="{0570CDF3-F477-B446-8C36-80EAEA26ADEA}" destId="{94CF2628-EF0B-1C4C-B7B4-2BCA959328AC}" srcOrd="3" destOrd="0" presId="urn:microsoft.com/office/officeart/2005/8/layout/pList2#1"/>
    <dgm:cxn modelId="{8F130D53-B6C6-FE48-8B43-CFC53094C559}" type="presParOf" srcId="{0570CDF3-F477-B446-8C36-80EAEA26ADEA}" destId="{A739B09B-549B-6F47-BBE3-22A3F58DE94B}" srcOrd="4" destOrd="0" presId="urn:microsoft.com/office/officeart/2005/8/layout/pList2#1"/>
    <dgm:cxn modelId="{3F6803E8-A607-D34E-989A-1BBF5B9BE81C}" type="presParOf" srcId="{A739B09B-549B-6F47-BBE3-22A3F58DE94B}" destId="{7A8D71D1-3681-024C-985E-BBACCB0496FD}" srcOrd="0" destOrd="0" presId="urn:microsoft.com/office/officeart/2005/8/layout/pList2#1"/>
    <dgm:cxn modelId="{1ED7DFA5-CDEE-9348-96B8-D2795D48E3B1}" type="presParOf" srcId="{A739B09B-549B-6F47-BBE3-22A3F58DE94B}" destId="{42498221-2AE0-224A-8E49-1060161142B7}" srcOrd="1" destOrd="0" presId="urn:microsoft.com/office/officeart/2005/8/layout/pList2#1"/>
    <dgm:cxn modelId="{C4F10F14-06C2-B449-BBC2-D49A6CA50EAF}" type="presParOf" srcId="{A739B09B-549B-6F47-BBE3-22A3F58DE94B}" destId="{F31A662B-8DD4-A44A-8BD3-C5545D5CD904}" srcOrd="2" destOrd="0" presId="urn:microsoft.com/office/officeart/2005/8/layout/pList2#1"/>
    <dgm:cxn modelId="{50A8DA21-3E08-4B4C-A4CC-C56094843CF9}" type="presParOf" srcId="{0570CDF3-F477-B446-8C36-80EAEA26ADEA}" destId="{798E5925-EBE7-654D-90BC-F759AAE28070}" srcOrd="5" destOrd="0" presId="urn:microsoft.com/office/officeart/2005/8/layout/pList2#1"/>
    <dgm:cxn modelId="{F80F4315-758A-1D48-89FA-52D63F9F0F44}" type="presParOf" srcId="{0570CDF3-F477-B446-8C36-80EAEA26ADEA}" destId="{413F8599-D536-4F41-89D4-349BA6F02E6F}" srcOrd="6" destOrd="0" presId="urn:microsoft.com/office/officeart/2005/8/layout/pList2#1"/>
    <dgm:cxn modelId="{A0176D64-7B53-2B41-8132-48C207A4E48B}" type="presParOf" srcId="{413F8599-D536-4F41-89D4-349BA6F02E6F}" destId="{3647BB7E-8761-A649-A841-D1E99CA1A47A}" srcOrd="0" destOrd="0" presId="urn:microsoft.com/office/officeart/2005/8/layout/pList2#1"/>
    <dgm:cxn modelId="{4544FF8B-6C76-6A4F-811C-E2489CA77113}" type="presParOf" srcId="{413F8599-D536-4F41-89D4-349BA6F02E6F}" destId="{0D5E30A6-FFF5-8A49-B126-C175A00371E3}" srcOrd="1" destOrd="0" presId="urn:microsoft.com/office/officeart/2005/8/layout/pList2#1"/>
    <dgm:cxn modelId="{3870726E-B24E-0746-81C8-ACAA76CBF36C}" type="presParOf" srcId="{413F8599-D536-4F41-89D4-349BA6F02E6F}" destId="{9B25BBE7-3C6F-C54E-A332-FB3414EC39F3}"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415FE-27B2-6B4D-AA75-5428A38F67BE}">
      <dsp:nvSpPr>
        <dsp:cNvPr id="0" name=""/>
        <dsp:cNvSpPr/>
      </dsp:nvSpPr>
      <dsp:spPr>
        <a:xfrm>
          <a:off x="40405" y="0"/>
          <a:ext cx="9337823" cy="258771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DF7DBC-98EE-0847-B1F4-A9A58C361BB0}">
      <dsp:nvSpPr>
        <dsp:cNvPr id="0" name=""/>
        <dsp:cNvSpPr/>
      </dsp:nvSpPr>
      <dsp:spPr>
        <a:xfrm>
          <a:off x="288778" y="171282"/>
          <a:ext cx="1982322" cy="18976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2560F0E1-9675-EA4A-B482-2FCB6BB3AF6D}">
      <dsp:nvSpPr>
        <dsp:cNvPr id="0" name=""/>
        <dsp:cNvSpPr/>
      </dsp:nvSpPr>
      <dsp:spPr>
        <a:xfrm rot="10800000">
          <a:off x="288778" y="2066477"/>
          <a:ext cx="1982322" cy="3857751"/>
        </a:xfrm>
        <a:prstGeom prst="round2SameRect">
          <a:avLst>
            <a:gd name="adj1" fmla="val 10500"/>
            <a:gd name="adj2" fmla="val 0"/>
          </a:avLst>
        </a:prstGeom>
        <a:blipFill rotWithShape="0">
          <a:blip xmlns:r="http://schemas.openxmlformats.org/officeDocument/2006/relationships" r:embed="rId2">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C" sz="2400" b="1" kern="1200" noProof="0" smtClean="0">
              <a:solidFill>
                <a:srgbClr val="FBF4E1"/>
              </a:solidFill>
              <a:latin typeface="Calibri"/>
              <a:cs typeface="Calibri"/>
            </a:rPr>
            <a:t>Jugar</a:t>
          </a:r>
        </a:p>
        <a:p>
          <a:pPr lvl="0" algn="ctr" defTabSz="1066800">
            <a:lnSpc>
              <a:spcPct val="90000"/>
            </a:lnSpc>
            <a:spcBef>
              <a:spcPct val="0"/>
            </a:spcBef>
            <a:spcAft>
              <a:spcPct val="35000"/>
            </a:spcAft>
          </a:pPr>
          <a:r>
            <a:rPr lang="es-EC" sz="2000" kern="1200" noProof="0" smtClean="0">
              <a:latin typeface="Calibri"/>
              <a:cs typeface="Calibri"/>
            </a:rPr>
            <a:t>- Creativo</a:t>
          </a:r>
        </a:p>
        <a:p>
          <a:pPr lvl="0" algn="ctr" defTabSz="1066800">
            <a:lnSpc>
              <a:spcPct val="90000"/>
            </a:lnSpc>
            <a:spcBef>
              <a:spcPct val="0"/>
            </a:spcBef>
            <a:spcAft>
              <a:spcPct val="35000"/>
            </a:spcAft>
          </a:pPr>
          <a:r>
            <a:rPr lang="es-EC" sz="2000" kern="1200" noProof="0" smtClean="0">
              <a:latin typeface="Calibri"/>
              <a:cs typeface="Calibri"/>
            </a:rPr>
            <a:t>- Imaginattivo</a:t>
          </a:r>
        </a:p>
        <a:p>
          <a:pPr lvl="0" algn="ctr" defTabSz="1066800">
            <a:lnSpc>
              <a:spcPct val="90000"/>
            </a:lnSpc>
            <a:spcBef>
              <a:spcPct val="0"/>
            </a:spcBef>
            <a:spcAft>
              <a:spcPct val="35000"/>
            </a:spcAft>
          </a:pPr>
          <a:r>
            <a:rPr lang="es-EC" sz="2000" kern="1200" noProof="0" smtClean="0">
              <a:latin typeface="Calibri"/>
              <a:cs typeface="Calibri"/>
            </a:rPr>
            <a:t>- Físico  </a:t>
          </a:r>
        </a:p>
        <a:p>
          <a:pPr lvl="0" algn="ctr" defTabSz="1066800">
            <a:lnSpc>
              <a:spcPct val="90000"/>
            </a:lnSpc>
            <a:spcBef>
              <a:spcPct val="0"/>
            </a:spcBef>
            <a:spcAft>
              <a:spcPct val="35000"/>
            </a:spcAft>
          </a:pPr>
          <a:r>
            <a:rPr lang="es-EC" sz="1950" kern="1200" noProof="0" smtClean="0">
              <a:latin typeface="Calibri"/>
              <a:cs typeface="Calibri"/>
            </a:rPr>
            <a:t>- Comunicativo</a:t>
          </a:r>
        </a:p>
        <a:p>
          <a:pPr lvl="0" algn="ctr" defTabSz="1066800">
            <a:lnSpc>
              <a:spcPct val="90000"/>
            </a:lnSpc>
            <a:spcBef>
              <a:spcPct val="0"/>
            </a:spcBef>
            <a:spcAft>
              <a:spcPct val="35000"/>
            </a:spcAft>
          </a:pPr>
          <a:r>
            <a:rPr lang="es-EC" sz="2000" kern="1200" noProof="0" smtClean="0">
              <a:latin typeface="Calibri"/>
              <a:cs typeface="Calibri"/>
            </a:rPr>
            <a:t>- Manipulativo</a:t>
          </a:r>
        </a:p>
        <a:p>
          <a:pPr lvl="0" algn="ctr" defTabSz="1066800">
            <a:lnSpc>
              <a:spcPct val="90000"/>
            </a:lnSpc>
            <a:spcBef>
              <a:spcPct val="0"/>
            </a:spcBef>
            <a:spcAft>
              <a:spcPct val="35000"/>
            </a:spcAft>
          </a:pPr>
          <a:endParaRPr lang="es-EC" sz="2000" kern="1200" noProof="0" smtClean="0">
            <a:latin typeface="Calibri"/>
            <a:cs typeface="Calibri"/>
          </a:endParaRPr>
        </a:p>
      </dsp:txBody>
      <dsp:txXfrm rot="10800000">
        <a:off x="349741" y="2066477"/>
        <a:ext cx="1860396" cy="3796788"/>
      </dsp:txXfrm>
    </dsp:sp>
    <dsp:sp modelId="{DED91B4C-087B-8041-90F0-94D52E1465DA}">
      <dsp:nvSpPr>
        <dsp:cNvPr id="0" name=""/>
        <dsp:cNvSpPr/>
      </dsp:nvSpPr>
      <dsp:spPr>
        <a:xfrm>
          <a:off x="2469333" y="171282"/>
          <a:ext cx="1982322" cy="18976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0" b="-80000"/>
          </a:stretch>
        </a:blip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AFBD7047-DE89-F444-B6A7-3A8E1FF767DF}">
      <dsp:nvSpPr>
        <dsp:cNvPr id="0" name=""/>
        <dsp:cNvSpPr/>
      </dsp:nvSpPr>
      <dsp:spPr>
        <a:xfrm rot="10800000">
          <a:off x="2469333" y="2066477"/>
          <a:ext cx="1982322" cy="3857751"/>
        </a:xfrm>
        <a:prstGeom prst="round2SameRect">
          <a:avLst>
            <a:gd name="adj1" fmla="val 10500"/>
            <a:gd name="adj2" fmla="val 0"/>
          </a:avLst>
        </a:prstGeom>
        <a:blipFill rotWithShape="0">
          <a:blip xmlns:r="http://schemas.openxmlformats.org/officeDocument/2006/relationships" r:embed="rId2">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C" sz="2400" b="1" kern="1200" noProof="0" dirty="0" smtClean="0">
              <a:solidFill>
                <a:srgbClr val="FBF4E1"/>
              </a:solidFill>
              <a:latin typeface="Calibri"/>
              <a:cs typeface="Calibri"/>
            </a:rPr>
            <a:t>Aprender</a:t>
          </a:r>
        </a:p>
        <a:p>
          <a:pPr lvl="0" algn="ctr" defTabSz="1066800">
            <a:lnSpc>
              <a:spcPct val="90000"/>
            </a:lnSpc>
            <a:spcBef>
              <a:spcPct val="0"/>
            </a:spcBef>
            <a:spcAft>
              <a:spcPct val="35000"/>
            </a:spcAft>
          </a:pPr>
          <a:r>
            <a:rPr lang="es-EC" sz="2000" b="0" kern="1200" noProof="0" dirty="0" smtClean="0">
              <a:latin typeface="Calibri"/>
              <a:cs typeface="Calibri"/>
            </a:rPr>
            <a:t>- Leer</a:t>
          </a:r>
        </a:p>
        <a:p>
          <a:pPr lvl="0" algn="ctr" defTabSz="1066800">
            <a:lnSpc>
              <a:spcPct val="90000"/>
            </a:lnSpc>
            <a:spcBef>
              <a:spcPct val="0"/>
            </a:spcBef>
            <a:spcAft>
              <a:spcPct val="35000"/>
            </a:spcAft>
          </a:pPr>
          <a:r>
            <a:rPr lang="es-EC" sz="2000" b="0" kern="1200" noProof="0" dirty="0" smtClean="0">
              <a:latin typeface="Calibri"/>
              <a:cs typeface="Calibri"/>
            </a:rPr>
            <a:t>- Escribir</a:t>
          </a:r>
        </a:p>
        <a:p>
          <a:pPr lvl="0" algn="ctr" defTabSz="1066800">
            <a:lnSpc>
              <a:spcPct val="90000"/>
            </a:lnSpc>
            <a:spcBef>
              <a:spcPct val="0"/>
            </a:spcBef>
            <a:spcAft>
              <a:spcPct val="35000"/>
            </a:spcAft>
          </a:pPr>
          <a:r>
            <a:rPr lang="es-EC" sz="2000" b="0" kern="1200" noProof="0" dirty="0" smtClean="0">
              <a:latin typeface="Calibri"/>
              <a:cs typeface="Calibri"/>
            </a:rPr>
            <a:t>- Educación sobre Derechos de la Niñez </a:t>
          </a:r>
        </a:p>
        <a:p>
          <a:pPr lvl="0" algn="ctr" defTabSz="1066800">
            <a:lnSpc>
              <a:spcPct val="90000"/>
            </a:lnSpc>
            <a:spcBef>
              <a:spcPct val="0"/>
            </a:spcBef>
            <a:spcAft>
              <a:spcPct val="35000"/>
            </a:spcAft>
          </a:pPr>
          <a:r>
            <a:rPr lang="es-EC" sz="2000" b="0" kern="1200" noProof="0" dirty="0" smtClean="0">
              <a:latin typeface="Calibri"/>
              <a:cs typeface="Calibri"/>
            </a:rPr>
            <a:t>- Educación sobre el riesgo de las minas</a:t>
          </a:r>
          <a:endParaRPr lang="es-EC" sz="2000" b="0" kern="1200" noProof="0" dirty="0">
            <a:latin typeface="Calibri"/>
            <a:cs typeface="Calibri"/>
          </a:endParaRPr>
        </a:p>
      </dsp:txBody>
      <dsp:txXfrm rot="10800000">
        <a:off x="2530296" y="2066477"/>
        <a:ext cx="1860396" cy="3796788"/>
      </dsp:txXfrm>
    </dsp:sp>
    <dsp:sp modelId="{F31A662B-8DD4-A44A-8BD3-C5545D5CD904}">
      <dsp:nvSpPr>
        <dsp:cNvPr id="0" name=""/>
        <dsp:cNvSpPr/>
      </dsp:nvSpPr>
      <dsp:spPr>
        <a:xfrm>
          <a:off x="4808433" y="171282"/>
          <a:ext cx="1982322" cy="1897659"/>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13000" r="-13000"/>
          </a:stretch>
        </a:blip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7A8D71D1-3681-024C-985E-BBACCB0496FD}">
      <dsp:nvSpPr>
        <dsp:cNvPr id="0" name=""/>
        <dsp:cNvSpPr/>
      </dsp:nvSpPr>
      <dsp:spPr>
        <a:xfrm rot="10800000">
          <a:off x="4649887" y="2066477"/>
          <a:ext cx="2299414" cy="3857751"/>
        </a:xfrm>
        <a:prstGeom prst="round2SameRect">
          <a:avLst>
            <a:gd name="adj1" fmla="val 10500"/>
            <a:gd name="adj2" fmla="val 0"/>
          </a:avLst>
        </a:prstGeom>
        <a:blipFill rotWithShape="0">
          <a:blip xmlns:r="http://schemas.openxmlformats.org/officeDocument/2006/relationships" r:embed="rId2">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C" sz="2400" b="1" kern="1200" noProof="0" dirty="0" smtClean="0">
              <a:solidFill>
                <a:srgbClr val="FBF4E1"/>
              </a:solidFill>
              <a:latin typeface="Calibri"/>
              <a:cs typeface="Calibri"/>
            </a:rPr>
            <a:t>Habilidades para la vida</a:t>
          </a:r>
        </a:p>
        <a:p>
          <a:pPr lvl="0" algn="ctr" defTabSz="1066800">
            <a:lnSpc>
              <a:spcPct val="90000"/>
            </a:lnSpc>
            <a:spcBef>
              <a:spcPct val="0"/>
            </a:spcBef>
            <a:spcAft>
              <a:spcPct val="35000"/>
            </a:spcAft>
          </a:pPr>
          <a:r>
            <a:rPr lang="es-EC" sz="1800" b="0" kern="1200" noProof="0" dirty="0" smtClean="0">
              <a:latin typeface="Calibri"/>
              <a:cs typeface="Calibri"/>
            </a:rPr>
            <a:t>- Reducción de riesgos de desastre</a:t>
          </a:r>
        </a:p>
        <a:p>
          <a:pPr lvl="0" algn="ctr" defTabSz="1066800">
            <a:lnSpc>
              <a:spcPct val="90000"/>
            </a:lnSpc>
            <a:spcBef>
              <a:spcPct val="0"/>
            </a:spcBef>
            <a:spcAft>
              <a:spcPct val="35000"/>
            </a:spcAft>
          </a:pPr>
          <a:r>
            <a:rPr lang="es-EC" sz="1800" b="0" kern="1200" noProof="0" dirty="0" smtClean="0">
              <a:latin typeface="Calibri"/>
              <a:cs typeface="Calibri"/>
            </a:rPr>
            <a:t>- Educación ambiental</a:t>
          </a:r>
        </a:p>
        <a:p>
          <a:pPr lvl="0" algn="ctr" defTabSz="1066800">
            <a:lnSpc>
              <a:spcPct val="90000"/>
            </a:lnSpc>
            <a:spcBef>
              <a:spcPct val="0"/>
            </a:spcBef>
            <a:spcAft>
              <a:spcPct val="35000"/>
            </a:spcAft>
          </a:pPr>
          <a:r>
            <a:rPr lang="es-EC" sz="1800" b="0" kern="1200" noProof="0" dirty="0" smtClean="0">
              <a:latin typeface="Calibri"/>
              <a:cs typeface="Calibri"/>
            </a:rPr>
            <a:t>- Salud sexual y reproductiva</a:t>
          </a:r>
        </a:p>
        <a:p>
          <a:pPr lvl="0" algn="ctr" defTabSz="1066800">
            <a:lnSpc>
              <a:spcPct val="90000"/>
            </a:lnSpc>
            <a:spcBef>
              <a:spcPct val="0"/>
            </a:spcBef>
            <a:spcAft>
              <a:spcPct val="35000"/>
            </a:spcAft>
          </a:pPr>
          <a:r>
            <a:rPr lang="es-EC" sz="1800" b="0" kern="1200" noProof="0" dirty="0" smtClean="0">
              <a:latin typeface="Calibri"/>
              <a:cs typeface="Calibri"/>
            </a:rPr>
            <a:t>- Salud pública</a:t>
          </a:r>
        </a:p>
        <a:p>
          <a:pPr lvl="0" algn="ctr" defTabSz="1066800">
            <a:lnSpc>
              <a:spcPct val="90000"/>
            </a:lnSpc>
            <a:spcBef>
              <a:spcPct val="0"/>
            </a:spcBef>
            <a:spcAft>
              <a:spcPct val="35000"/>
            </a:spcAft>
          </a:pPr>
          <a:r>
            <a:rPr lang="es-EC" sz="1800" b="0" kern="1200" noProof="0" dirty="0" smtClean="0">
              <a:latin typeface="Calibri"/>
              <a:cs typeface="Calibri"/>
            </a:rPr>
            <a:t>- Resolución de conflictos</a:t>
          </a:r>
          <a:endParaRPr lang="es-EC" sz="1800" b="0" kern="1200" noProof="0" dirty="0">
            <a:latin typeface="Calibri"/>
            <a:cs typeface="Calibri"/>
          </a:endParaRPr>
        </a:p>
      </dsp:txBody>
      <dsp:txXfrm rot="10800000">
        <a:off x="4720602" y="2066477"/>
        <a:ext cx="2157984" cy="3787036"/>
      </dsp:txXfrm>
    </dsp:sp>
    <dsp:sp modelId="{9B25BBE7-3C6F-C54E-A332-FB3414EC39F3}">
      <dsp:nvSpPr>
        <dsp:cNvPr id="0" name=""/>
        <dsp:cNvSpPr/>
      </dsp:nvSpPr>
      <dsp:spPr>
        <a:xfrm>
          <a:off x="7147534" y="171282"/>
          <a:ext cx="1982322" cy="1897659"/>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t="-15000" b="-15000"/>
          </a:stretch>
        </a:blip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3647BB7E-8761-A649-A841-D1E99CA1A47A}">
      <dsp:nvSpPr>
        <dsp:cNvPr id="0" name=""/>
        <dsp:cNvSpPr/>
      </dsp:nvSpPr>
      <dsp:spPr>
        <a:xfrm rot="10800000">
          <a:off x="7147534" y="2066477"/>
          <a:ext cx="1982322" cy="3857751"/>
        </a:xfrm>
        <a:prstGeom prst="round2SameRect">
          <a:avLst>
            <a:gd name="adj1" fmla="val 10500"/>
            <a:gd name="adj2" fmla="val 0"/>
          </a:avLst>
        </a:prstGeom>
        <a:blipFill rotWithShape="0">
          <a:blip xmlns:r="http://schemas.openxmlformats.org/officeDocument/2006/relationships" r:embed="rId2">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pPr>
          <a:r>
            <a:rPr lang="es-EC" sz="2400" b="1" kern="1200" noProof="0" dirty="0" smtClean="0">
              <a:solidFill>
                <a:srgbClr val="FBF4E1"/>
              </a:solidFill>
              <a:latin typeface="Calibri"/>
              <a:cs typeface="Calibri"/>
            </a:rPr>
            <a:t>Psicosocial </a:t>
          </a:r>
          <a:endParaRPr lang="es-EC" sz="2400" b="1" kern="1200" noProof="0" dirty="0" smtClean="0">
            <a:solidFill>
              <a:srgbClr val="FBF4E1"/>
            </a:solidFill>
            <a:latin typeface="Calibri"/>
            <a:cs typeface="Calibri"/>
          </a:endParaRPr>
        </a:p>
        <a:p>
          <a:pPr marL="0" lvl="0" indent="0" algn="ctr" defTabSz="1066800">
            <a:lnSpc>
              <a:spcPct val="90000"/>
            </a:lnSpc>
            <a:spcBef>
              <a:spcPct val="0"/>
            </a:spcBef>
            <a:spcAft>
              <a:spcPct val="35000"/>
            </a:spcAft>
          </a:pPr>
          <a:r>
            <a:rPr lang="es-EC" sz="1900" b="0" kern="1200" noProof="0" dirty="0" smtClean="0">
              <a:latin typeface="Calibri"/>
              <a:cs typeface="Calibri"/>
            </a:rPr>
            <a:t>- </a:t>
          </a:r>
          <a:r>
            <a:rPr lang="es-EC" sz="1900" b="0" kern="1200" noProof="0" dirty="0" err="1" smtClean="0">
              <a:latin typeface="Calibri"/>
              <a:cs typeface="Calibri"/>
            </a:rPr>
            <a:t>Mentoreo</a:t>
          </a:r>
          <a:endParaRPr lang="es-EC" sz="1900" b="0" kern="1200" noProof="0" dirty="0" smtClean="0">
            <a:latin typeface="Calibri"/>
            <a:cs typeface="Calibri"/>
          </a:endParaRPr>
        </a:p>
        <a:p>
          <a:pPr marL="0" lvl="0" indent="0" algn="ctr" defTabSz="1066800">
            <a:lnSpc>
              <a:spcPct val="90000"/>
            </a:lnSpc>
            <a:spcBef>
              <a:spcPct val="0"/>
            </a:spcBef>
            <a:spcAft>
              <a:spcPct val="35000"/>
            </a:spcAft>
          </a:pPr>
          <a:r>
            <a:rPr lang="es-EC" sz="1900" b="0" kern="1200" noProof="0" dirty="0" smtClean="0">
              <a:latin typeface="Calibri"/>
              <a:cs typeface="Calibri"/>
            </a:rPr>
            <a:t>- Discusión de grupos de apoyo </a:t>
          </a:r>
        </a:p>
        <a:p>
          <a:pPr marL="0" lvl="0" indent="0" algn="ctr" defTabSz="1066800">
            <a:lnSpc>
              <a:spcPct val="90000"/>
            </a:lnSpc>
            <a:spcBef>
              <a:spcPct val="0"/>
            </a:spcBef>
            <a:spcAft>
              <a:spcPct val="35000"/>
            </a:spcAft>
          </a:pPr>
          <a:r>
            <a:rPr lang="es-EC" sz="1900" b="0" kern="1200" noProof="0" dirty="0" smtClean="0">
              <a:latin typeface="Calibri"/>
              <a:cs typeface="Calibri"/>
            </a:rPr>
            <a:t>- Apoyo </a:t>
          </a:r>
          <a:r>
            <a:rPr lang="es-EC" sz="1900" b="0" kern="1200" noProof="0" dirty="0" smtClean="0">
              <a:latin typeface="Calibri"/>
              <a:cs typeface="Calibri"/>
            </a:rPr>
            <a:t>psicosocial </a:t>
          </a:r>
          <a:r>
            <a:rPr lang="es-EC" sz="1900" b="0" kern="1200" noProof="0" dirty="0" smtClean="0">
              <a:latin typeface="Calibri"/>
              <a:cs typeface="Calibri"/>
            </a:rPr>
            <a:t>enfocado en los padres</a:t>
          </a:r>
        </a:p>
      </dsp:txBody>
      <dsp:txXfrm rot="10800000">
        <a:off x="7208497" y="2066477"/>
        <a:ext cx="1860396" cy="3796788"/>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DBF627-3173-0E44-A1BA-AE4FD2DC4308}" type="datetimeFigureOut">
              <a:rPr lang="en-US" smtClean="0"/>
              <a:pPr/>
              <a:t>5/22/2013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9E44C5-1BAC-584C-BA80-B995C5A3B2CD}" type="slidenum">
              <a:rPr lang="en-US" smtClean="0"/>
              <a:pPr/>
              <a:t>‹Nº›</a:t>
            </a:fld>
            <a:endParaRPr lang="en-US"/>
          </a:p>
        </p:txBody>
      </p:sp>
    </p:spTree>
    <p:extLst>
      <p:ext uri="{BB962C8B-B14F-4D97-AF65-F5344CB8AC3E}">
        <p14:creationId xmlns:p14="http://schemas.microsoft.com/office/powerpoint/2010/main" val="2427152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41675-9B91-D142-942F-993E1B71CFF4}"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8858E-A7D6-A44A-A5D8-CC1DBE4ADE26}" type="slidenum">
              <a:rPr lang="en-US" smtClean="0"/>
              <a:pPr/>
              <a:t>‹Nº›</a:t>
            </a:fld>
            <a:endParaRPr lang="en-US"/>
          </a:p>
        </p:txBody>
      </p:sp>
    </p:spTree>
    <p:extLst>
      <p:ext uri="{BB962C8B-B14F-4D97-AF65-F5344CB8AC3E}">
        <p14:creationId xmlns:p14="http://schemas.microsoft.com/office/powerpoint/2010/main" val="31979689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1</a:t>
            </a:fld>
            <a:endParaRPr lang="en-US"/>
          </a:p>
        </p:txBody>
      </p:sp>
    </p:spTree>
    <p:extLst>
      <p:ext uri="{BB962C8B-B14F-4D97-AF65-F5344CB8AC3E}">
        <p14:creationId xmlns:p14="http://schemas.microsoft.com/office/powerpoint/2010/main" val="397956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baseline="0" noProof="0" dirty="0" smtClean="0"/>
              <a:t>Lo ideal sería tener una gran variedad y combinación, de tal manera que las actividades sean atractivas para todos los diferentes niños y niñas en el Espacio </a:t>
            </a:r>
            <a:r>
              <a:rPr lang="es-EC" baseline="0" noProof="0" dirty="0" err="1" smtClean="0"/>
              <a:t>AN</a:t>
            </a:r>
            <a:r>
              <a:rPr lang="es-EC" baseline="0" noProof="0" dirty="0" smtClean="0"/>
              <a:t> </a:t>
            </a:r>
          </a:p>
          <a:p>
            <a:endParaRPr lang="es-EC" sz="500" baseline="0" noProof="0" dirty="0" smtClean="0"/>
          </a:p>
          <a:p>
            <a:pPr marL="171450" lvl="0" indent="-171450">
              <a:buFont typeface="Arial"/>
              <a:buChar char="•"/>
            </a:pPr>
            <a:r>
              <a:rPr lang="es-EC" sz="1200" kern="1200" noProof="0" dirty="0" smtClean="0">
                <a:solidFill>
                  <a:schemeClr val="tx1"/>
                </a:solidFill>
                <a:effectLst/>
                <a:latin typeface="+mn-lt"/>
                <a:ea typeface="+mn-ea"/>
                <a:cs typeface="+mn-cs"/>
              </a:rPr>
              <a:t>Las actividades de juego incluyen: El juego creativo, imaginativo, físico, comunicativo y manipulativo, incluyendo los deportes y recreación, así como las actividades culturales y artísticas</a:t>
            </a:r>
          </a:p>
          <a:p>
            <a:pPr marL="171450" lvl="0" indent="-171450">
              <a:buFont typeface="Arial"/>
              <a:buChar char="•"/>
            </a:pPr>
            <a:r>
              <a:rPr lang="es-EC" sz="1200" kern="1200" noProof="0" dirty="0" smtClean="0">
                <a:solidFill>
                  <a:schemeClr val="tx1"/>
                </a:solidFill>
                <a:effectLst/>
                <a:latin typeface="+mn-lt"/>
                <a:ea typeface="+mn-ea"/>
                <a:cs typeface="+mn-cs"/>
              </a:rPr>
              <a:t>Aprender: educación no-formal que incluye la lectura, escritura y aritmética</a:t>
            </a:r>
            <a:r>
              <a:rPr lang="es-EC" sz="1200" kern="1200" baseline="0" noProof="0" dirty="0" smtClean="0">
                <a:solidFill>
                  <a:schemeClr val="tx1"/>
                </a:solidFill>
                <a:effectLst/>
                <a:latin typeface="+mn-lt"/>
                <a:ea typeface="+mn-ea"/>
                <a:cs typeface="+mn-cs"/>
              </a:rPr>
              <a:t> (con diferentes opciones dependiendo del nivel de educación de los niños y las niñas antes de la emergencia y la presencia de programas de educación).  Educación sobre derechos de la niñez y el riesgo de las minas, entre otras cosas.  El aprendizaje se puede realizar mediante formas más convencionales de aprendizaje, como en el caso de la alfabetización y conocimientos básicos sobre matemática, o pueden ser mensajes sobre medios de vida, salud pública, sensibilización sobre VIH, salud sexual y reproductiva, etc., dependiendo del contexto y las necesidades de los niños, las niñas, y la comunidad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s-EC" sz="1200" kern="1200" baseline="0" noProof="0" dirty="0" smtClean="0">
                <a:solidFill>
                  <a:schemeClr val="tx1"/>
                </a:solidFill>
                <a:effectLst/>
                <a:latin typeface="+mn-lt"/>
                <a:ea typeface="+mn-ea"/>
                <a:cs typeface="+mn-cs"/>
              </a:rPr>
              <a:t>Habilidades para la vida: Reducción de riesgos de desastre, salud sexual y reproductiva, mensajes sobre salud pública (sobre enfermedades prevalentes y su prevención), resolución de conflictos y por tanto construcción de la paz, fomentar la interacción niño-a-niño o en grupo y sensibilización.  Algunas se pueden considerar parte del objetivo de aprendizaje, por lo que se pueden presentar como juegos, y son parte del desarrollo de </a:t>
            </a:r>
            <a:r>
              <a:rPr lang="es-EC" sz="1200" kern="1200" baseline="0" noProof="0" dirty="0" err="1" smtClean="0">
                <a:solidFill>
                  <a:schemeClr val="tx1"/>
                </a:solidFill>
                <a:effectLst/>
                <a:latin typeface="+mn-lt"/>
                <a:ea typeface="+mn-ea"/>
                <a:cs typeface="+mn-cs"/>
              </a:rPr>
              <a:t>resiliencia</a:t>
            </a:r>
            <a:r>
              <a:rPr lang="es-EC" sz="1200" kern="1200" baseline="0" noProof="0" dirty="0" smtClean="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s-EC" sz="1200" kern="1200" baseline="0" noProof="0" dirty="0" smtClean="0">
                <a:solidFill>
                  <a:schemeClr val="tx1"/>
                </a:solidFill>
                <a:effectLst/>
                <a:latin typeface="+mn-lt"/>
                <a:ea typeface="+mn-ea"/>
                <a:cs typeface="+mn-cs"/>
              </a:rPr>
              <a:t>Apoyo </a:t>
            </a:r>
            <a:r>
              <a:rPr lang="es-EC" sz="1200" kern="1200" baseline="0" noProof="0" dirty="0" smtClean="0">
                <a:solidFill>
                  <a:schemeClr val="tx1"/>
                </a:solidFill>
                <a:effectLst/>
                <a:latin typeface="+mn-lt"/>
                <a:ea typeface="+mn-ea"/>
                <a:cs typeface="+mn-cs"/>
              </a:rPr>
              <a:t>psicosocial: </a:t>
            </a:r>
            <a:r>
              <a:rPr lang="es-EC" sz="1200" kern="1200" baseline="0" noProof="0" dirty="0" err="1" smtClean="0">
                <a:solidFill>
                  <a:schemeClr val="tx1"/>
                </a:solidFill>
                <a:effectLst/>
                <a:latin typeface="+mn-lt"/>
                <a:ea typeface="+mn-ea"/>
                <a:cs typeface="+mn-cs"/>
              </a:rPr>
              <a:t>Mentoreo</a:t>
            </a:r>
            <a:r>
              <a:rPr lang="es-EC" sz="1200" kern="1200" baseline="0" noProof="0" dirty="0" smtClean="0">
                <a:solidFill>
                  <a:schemeClr val="tx1"/>
                </a:solidFill>
                <a:effectLst/>
                <a:latin typeface="+mn-lt"/>
                <a:ea typeface="+mn-ea"/>
                <a:cs typeface="+mn-cs"/>
              </a:rPr>
              <a:t>, discusión de grupos de apoyo, apoyo </a:t>
            </a:r>
            <a:r>
              <a:rPr lang="es-EC" sz="1200" kern="1200" baseline="0" noProof="0" dirty="0" smtClean="0">
                <a:solidFill>
                  <a:schemeClr val="tx1"/>
                </a:solidFill>
                <a:effectLst/>
                <a:latin typeface="+mn-lt"/>
                <a:ea typeface="+mn-ea"/>
                <a:cs typeface="+mn-cs"/>
              </a:rPr>
              <a:t>psicosocial </a:t>
            </a:r>
            <a:r>
              <a:rPr lang="es-EC" sz="1200" kern="1200" baseline="0" noProof="0" dirty="0" smtClean="0">
                <a:solidFill>
                  <a:schemeClr val="tx1"/>
                </a:solidFill>
                <a:effectLst/>
                <a:latin typeface="+mn-lt"/>
                <a:ea typeface="+mn-ea"/>
                <a:cs typeface="+mn-cs"/>
              </a:rPr>
              <a:t>para los padres y las madres, etc.  También se puede incluir en las actividades de juego </a:t>
            </a:r>
            <a:endParaRPr lang="es-EC" sz="1200" kern="1200" noProof="0" dirty="0" smtClean="0">
              <a:solidFill>
                <a:schemeClr val="tx1"/>
              </a:solidFill>
              <a:effectLst/>
              <a:latin typeface="+mn-lt"/>
              <a:ea typeface="+mn-ea"/>
              <a:cs typeface="+mn-cs"/>
            </a:endParaRPr>
          </a:p>
          <a:p>
            <a:pPr lvl="0"/>
            <a:endParaRPr lang="es-EC" sz="500" kern="1200" noProof="0" dirty="0" smtClean="0">
              <a:solidFill>
                <a:schemeClr val="tx1"/>
              </a:solidFill>
              <a:effectLst/>
              <a:latin typeface="+mn-lt"/>
              <a:ea typeface="+mn-ea"/>
              <a:cs typeface="+mn-cs"/>
            </a:endParaRPr>
          </a:p>
          <a:p>
            <a:pPr lvl="0"/>
            <a:r>
              <a:rPr lang="es-EC" sz="1200" kern="1200" noProof="0" dirty="0" smtClean="0">
                <a:solidFill>
                  <a:schemeClr val="tx1"/>
                </a:solidFill>
                <a:effectLst/>
                <a:latin typeface="+mn-lt"/>
                <a:ea typeface="+mn-ea"/>
                <a:cs typeface="+mn-cs"/>
              </a:rPr>
              <a:t>Todas estas diferentes categorías contribuyen a que los niños y las niñas </a:t>
            </a:r>
            <a:r>
              <a:rPr lang="es-EC" sz="1200" b="1" kern="1200" noProof="0" dirty="0" smtClean="0">
                <a:solidFill>
                  <a:schemeClr val="tx1"/>
                </a:solidFill>
                <a:effectLst/>
                <a:latin typeface="+mn-lt"/>
                <a:ea typeface="+mn-ea"/>
                <a:cs typeface="+mn-cs"/>
              </a:rPr>
              <a:t>jueguen,</a:t>
            </a:r>
            <a:r>
              <a:rPr lang="es-EC" sz="1200" b="1" kern="1200" baseline="0" noProof="0" dirty="0" smtClean="0">
                <a:solidFill>
                  <a:schemeClr val="tx1"/>
                </a:solidFill>
                <a:effectLst/>
                <a:latin typeface="+mn-lt"/>
                <a:ea typeface="+mn-ea"/>
                <a:cs typeface="+mn-cs"/>
              </a:rPr>
              <a:t> socialicen, aprendan y se expresen </a:t>
            </a:r>
            <a:r>
              <a:rPr lang="es-EC" sz="1200" b="0" kern="1200" baseline="0" noProof="0" dirty="0" smtClean="0">
                <a:solidFill>
                  <a:schemeClr val="tx1"/>
                </a:solidFill>
                <a:effectLst/>
                <a:latin typeface="+mn-lt"/>
                <a:ea typeface="+mn-ea"/>
                <a:cs typeface="+mn-cs"/>
              </a:rPr>
              <a:t>de diferentes maneras</a:t>
            </a:r>
          </a:p>
          <a:p>
            <a:pPr lvl="0"/>
            <a:endParaRPr lang="es-EC" sz="1200" b="0" kern="1200" baseline="0" noProof="0" dirty="0" smtClean="0">
              <a:solidFill>
                <a:schemeClr val="tx1"/>
              </a:solidFill>
              <a:effectLst/>
              <a:latin typeface="+mn-lt"/>
              <a:ea typeface="+mn-ea"/>
              <a:cs typeface="+mn-cs"/>
            </a:endParaRPr>
          </a:p>
          <a:p>
            <a:pPr lvl="0"/>
            <a:r>
              <a:rPr lang="es-EC" sz="1200" b="0" kern="1200" baseline="0" noProof="0" dirty="0" smtClean="0">
                <a:solidFill>
                  <a:schemeClr val="tx1"/>
                </a:solidFill>
                <a:effectLst/>
                <a:latin typeface="+mn-lt"/>
                <a:ea typeface="+mn-ea"/>
                <a:cs typeface="+mn-cs"/>
              </a:rPr>
              <a:t>La programación no tiene que incluir todas las actividades que se enumeran bajo cada título.  Eso depende del contexto, de las necesidades de los niños y las niñas, de la duración del programa, de lo que los niños y las niñas solían hacer antes de la emergencia.</a:t>
            </a:r>
            <a:endParaRPr lang="es-EC" noProof="0"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10</a:t>
            </a:fld>
            <a:endParaRPr lang="en-US"/>
          </a:p>
        </p:txBody>
      </p:sp>
    </p:spTree>
    <p:extLst>
      <p:ext uri="{BB962C8B-B14F-4D97-AF65-F5344CB8AC3E}">
        <p14:creationId xmlns:p14="http://schemas.microsoft.com/office/powerpoint/2010/main" val="93262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s-EC" sz="1200" noProof="0" dirty="0" smtClean="0"/>
              <a:t>ET: Tener</a:t>
            </a:r>
            <a:r>
              <a:rPr lang="es-EC" sz="1200" baseline="0" noProof="0" dirty="0" smtClean="0"/>
              <a:t> en cuenta las limitaciones de espacio y tiempo </a:t>
            </a:r>
            <a:endParaRPr lang="es-EC" sz="1200" noProof="0" dirty="0" smtClean="0"/>
          </a:p>
          <a:p>
            <a:pPr>
              <a:spcAft>
                <a:spcPts val="300"/>
              </a:spcAft>
            </a:pPr>
            <a:r>
              <a:rPr lang="es-EC" sz="1200" noProof="0" dirty="0" smtClean="0"/>
              <a:t>P: Pertinente para la tradición</a:t>
            </a:r>
            <a:r>
              <a:rPr lang="es-EC" sz="1200" baseline="0" noProof="0" dirty="0" smtClean="0"/>
              <a:t> y la cultura</a:t>
            </a:r>
            <a:endParaRPr lang="es-EC" sz="1200" noProof="0" dirty="0" smtClean="0"/>
          </a:p>
          <a:p>
            <a:pPr>
              <a:spcAft>
                <a:spcPts val="300"/>
              </a:spcAft>
            </a:pPr>
            <a:r>
              <a:rPr lang="es-EC" sz="1200" noProof="0" dirty="0" smtClean="0"/>
              <a:t>A: Apropiado para la edad </a:t>
            </a:r>
          </a:p>
          <a:p>
            <a:pPr>
              <a:spcAft>
                <a:spcPts val="300"/>
              </a:spcAft>
            </a:pPr>
            <a:r>
              <a:rPr lang="es-EC" sz="1200" noProof="0" dirty="0" smtClean="0"/>
              <a:t>Ge: Género, actividades que atraen a los niños y a las niñas</a:t>
            </a:r>
          </a:p>
          <a:p>
            <a:pPr>
              <a:spcAft>
                <a:spcPts val="300"/>
              </a:spcAft>
            </a:pPr>
            <a:r>
              <a:rPr lang="es-EC" sz="1200" noProof="0" dirty="0" smtClean="0"/>
              <a:t>N: Considerar las diversas</a:t>
            </a:r>
            <a:r>
              <a:rPr lang="es-EC" sz="1200" baseline="0" noProof="0" dirty="0" smtClean="0"/>
              <a:t> necesidades</a:t>
            </a:r>
            <a:endParaRPr lang="es-EC" sz="1200" noProof="0" dirty="0" smtClean="0"/>
          </a:p>
          <a:p>
            <a:pPr>
              <a:spcAft>
                <a:spcPts val="300"/>
              </a:spcAft>
            </a:pPr>
            <a:r>
              <a:rPr lang="es-EC" sz="1200" noProof="0" dirty="0" smtClean="0"/>
              <a:t>C: Capacidad del equipo de facilitación</a:t>
            </a:r>
          </a:p>
          <a:p>
            <a:pPr>
              <a:spcAft>
                <a:spcPts val="300"/>
              </a:spcAft>
            </a:pPr>
            <a:r>
              <a:rPr lang="es-EC" sz="1200" noProof="0" dirty="0" smtClean="0"/>
              <a:t>P: Participación</a:t>
            </a:r>
          </a:p>
          <a:p>
            <a:endParaRPr lang="es-EC" noProof="0" dirty="0" smtClean="0"/>
          </a:p>
          <a:p>
            <a:r>
              <a:rPr lang="es-EC" noProof="0" dirty="0" smtClean="0"/>
              <a:t>Aquí también entran en juego muchos de los factores que afectan</a:t>
            </a:r>
            <a:r>
              <a:rPr lang="es-EC" baseline="0" noProof="0" dirty="0" smtClean="0"/>
              <a:t> la selección del equipo, por lo que debe pensar en un </a:t>
            </a:r>
            <a:r>
              <a:rPr lang="es-EC" baseline="0" noProof="0" dirty="0" err="1" smtClean="0"/>
              <a:t>CLASHING</a:t>
            </a:r>
            <a:r>
              <a:rPr lang="es-EC" baseline="0" noProof="0" dirty="0" smtClean="0"/>
              <a:t> MG reducido, aquí se trata de la protección de la niñez por etapas</a:t>
            </a:r>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11</a:t>
            </a:fld>
            <a:endParaRPr lang="en-US"/>
          </a:p>
        </p:txBody>
      </p:sp>
    </p:spTree>
    <p:extLst>
      <p:ext uri="{BB962C8B-B14F-4D97-AF65-F5344CB8AC3E}">
        <p14:creationId xmlns:p14="http://schemas.microsoft.com/office/powerpoint/2010/main" val="256577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12</a:t>
            </a:fld>
            <a:endParaRPr lang="en-US"/>
          </a:p>
        </p:txBody>
      </p:sp>
    </p:spTree>
    <p:extLst>
      <p:ext uri="{BB962C8B-B14F-4D97-AF65-F5344CB8AC3E}">
        <p14:creationId xmlns:p14="http://schemas.microsoft.com/office/powerpoint/2010/main" val="303322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Aft>
                <a:spcPts val="300"/>
              </a:spcAft>
              <a:buFont typeface="Arial"/>
              <a:buChar char="•"/>
            </a:pPr>
            <a:r>
              <a:rPr lang="es-EC" sz="1200" dirty="0" smtClean="0"/>
              <a:t>Formato de cronograma armonizado – a través de los diferentes Espacios Amigables para la Niñez</a:t>
            </a:r>
            <a:r>
              <a:rPr lang="es-EC" sz="1200" baseline="0" dirty="0" smtClean="0"/>
              <a:t> (</a:t>
            </a:r>
            <a:r>
              <a:rPr lang="es-EC" sz="1200" baseline="0" dirty="0" err="1" smtClean="0"/>
              <a:t>EAN</a:t>
            </a:r>
            <a:r>
              <a:rPr lang="es-EC" sz="1200" baseline="0" dirty="0" smtClean="0"/>
              <a:t>), dentro del </a:t>
            </a:r>
            <a:r>
              <a:rPr lang="es-EC" sz="1200" baseline="0" dirty="0" err="1" smtClean="0"/>
              <a:t>EAN</a:t>
            </a:r>
            <a:r>
              <a:rPr lang="es-EC" sz="1200" baseline="0" dirty="0" smtClean="0"/>
              <a:t>.  Todos deben estar familiarizados con el formato y tener acceso a copias del cronograma</a:t>
            </a:r>
          </a:p>
          <a:p>
            <a:pPr marL="171450" indent="-171450">
              <a:lnSpc>
                <a:spcPct val="90000"/>
              </a:lnSpc>
              <a:spcAft>
                <a:spcPts val="300"/>
              </a:spcAft>
              <a:buFont typeface="Arial"/>
              <a:buChar char="•"/>
            </a:pPr>
            <a:r>
              <a:rPr lang="es-EC" sz="1200" baseline="0" dirty="0" smtClean="0"/>
              <a:t>Debe ser visible y estar disponible para todos quienes realizan facilitación, supervisión, para los niños, las niñas, las familias y la comunidad</a:t>
            </a:r>
          </a:p>
          <a:p>
            <a:pPr marL="171450" indent="-171450">
              <a:lnSpc>
                <a:spcPct val="90000"/>
              </a:lnSpc>
              <a:spcAft>
                <a:spcPts val="300"/>
              </a:spcAft>
              <a:buFont typeface="Arial"/>
              <a:buChar char="•"/>
            </a:pPr>
            <a:r>
              <a:rPr lang="es-EC" sz="1200" baseline="0" dirty="0" smtClean="0"/>
              <a:t>Los formatos deben ser comprensibles para las personas con bajos niveles de alfabetización</a:t>
            </a:r>
          </a:p>
          <a:p>
            <a:pPr marL="171450" indent="-171450">
              <a:lnSpc>
                <a:spcPct val="90000"/>
              </a:lnSpc>
              <a:spcAft>
                <a:spcPts val="300"/>
              </a:spcAft>
              <a:buFont typeface="Arial"/>
              <a:buChar char="•"/>
            </a:pPr>
            <a:r>
              <a:rPr lang="es-EC" sz="1200" noProof="0" dirty="0" smtClean="0"/>
              <a:t>La información mínima que se debe incluir en el cronograma debe ser:</a:t>
            </a:r>
            <a:r>
              <a:rPr lang="es-EC" sz="1200" baseline="0" noProof="0" dirty="0" smtClean="0"/>
              <a:t> día, hora, actividad, lugar, recursos, personal responsable, niños y niñas participantes (género, edad, capacidad, etc.).  </a:t>
            </a:r>
            <a:r>
              <a:rPr lang="es-EC" sz="1200" noProof="0" dirty="0" smtClean="0"/>
              <a:t> Realizar</a:t>
            </a:r>
            <a:r>
              <a:rPr lang="es-EC" sz="1200" baseline="0" noProof="0" dirty="0" smtClean="0"/>
              <a:t> un mapeo de los recursos que va a necesitar para cada actividad garantiza que no tenga dos actividades simultáneas que requieran el mismo facilitador o los mismos recursos.</a:t>
            </a:r>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13</a:t>
            </a:fld>
            <a:endParaRPr lang="en-US"/>
          </a:p>
        </p:txBody>
      </p:sp>
    </p:spTree>
    <p:extLst>
      <p:ext uri="{BB962C8B-B14F-4D97-AF65-F5344CB8AC3E}">
        <p14:creationId xmlns:p14="http://schemas.microsoft.com/office/powerpoint/2010/main" val="61913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Aft>
                <a:spcPts val="300"/>
              </a:spcAft>
              <a:buFont typeface="Arial"/>
              <a:buChar char="•"/>
            </a:pPr>
            <a:r>
              <a:rPr lang="es-EC" sz="1200" noProof="0" dirty="0" smtClean="0">
                <a:latin typeface="Calibri"/>
                <a:cs typeface="Calibri"/>
              </a:rPr>
              <a:t>Calcule tiempo para la instalación y despeje cada</a:t>
            </a:r>
            <a:r>
              <a:rPr lang="es-EC" sz="1200" baseline="0" noProof="0" dirty="0" smtClean="0">
                <a:latin typeface="Calibri"/>
                <a:cs typeface="Calibri"/>
              </a:rPr>
              <a:t> día al inicio y al final del día, así como entre las actividades</a:t>
            </a:r>
          </a:p>
          <a:p>
            <a:pPr marL="171450" indent="-171450">
              <a:lnSpc>
                <a:spcPct val="110000"/>
              </a:lnSpc>
              <a:spcAft>
                <a:spcPts val="300"/>
              </a:spcAft>
              <a:buFont typeface="Arial"/>
              <a:buChar char="•"/>
            </a:pPr>
            <a:r>
              <a:rPr lang="es-EC" sz="1200" baseline="0" noProof="0" dirty="0" smtClean="0">
                <a:latin typeface="Calibri"/>
                <a:cs typeface="Calibri"/>
              </a:rPr>
              <a:t>Programe recesos – incluso para beber y comer algo</a:t>
            </a:r>
          </a:p>
          <a:p>
            <a:pPr marL="171450" indent="-171450">
              <a:lnSpc>
                <a:spcPct val="110000"/>
              </a:lnSpc>
              <a:spcAft>
                <a:spcPts val="300"/>
              </a:spcAft>
              <a:buFont typeface="Arial"/>
              <a:buChar char="•"/>
            </a:pPr>
            <a:r>
              <a:rPr lang="es-EC" sz="1200" baseline="0" noProof="0" dirty="0" smtClean="0">
                <a:latin typeface="Calibri"/>
                <a:cs typeface="Calibri"/>
              </a:rPr>
              <a:t>Asigne tiempo para que los niños y las niñas lleguen y salgan del sitio bajo la luz del día</a:t>
            </a:r>
          </a:p>
          <a:p>
            <a:pPr marL="171450" marR="0" indent="-171450" algn="l" defTabSz="457200" rtl="0" eaLnBrk="1" fontAlgn="auto" latinLnBrk="0" hangingPunct="1">
              <a:lnSpc>
                <a:spcPct val="110000"/>
              </a:lnSpc>
              <a:spcBef>
                <a:spcPts val="0"/>
              </a:spcBef>
              <a:spcAft>
                <a:spcPts val="300"/>
              </a:spcAft>
              <a:buClrTx/>
              <a:buSzTx/>
              <a:buFont typeface="Arial"/>
              <a:buChar char="•"/>
              <a:tabLst/>
              <a:defRPr/>
            </a:pPr>
            <a:r>
              <a:rPr lang="es-EC" sz="1200" dirty="0" smtClean="0">
                <a:latin typeface="Calibri"/>
                <a:cs typeface="Calibri"/>
              </a:rPr>
              <a:t>No coincida con las horas de clase. Usted no debe competir con el sistema de educación formal y crear un factor “de atracción” hacia</a:t>
            </a:r>
            <a:r>
              <a:rPr lang="es-EC" sz="1200" baseline="0" dirty="0" smtClean="0">
                <a:latin typeface="Calibri"/>
                <a:cs typeface="Calibri"/>
              </a:rPr>
              <a:t> fuera de la escuela</a:t>
            </a:r>
          </a:p>
          <a:p>
            <a:pPr marL="171450" marR="0" indent="-171450" algn="l" defTabSz="457200" rtl="0" eaLnBrk="1" fontAlgn="auto" latinLnBrk="0" hangingPunct="1">
              <a:lnSpc>
                <a:spcPct val="110000"/>
              </a:lnSpc>
              <a:spcBef>
                <a:spcPts val="0"/>
              </a:spcBef>
              <a:spcAft>
                <a:spcPts val="300"/>
              </a:spcAft>
              <a:buClrTx/>
              <a:buSzTx/>
              <a:buFont typeface="Arial"/>
              <a:buChar char="•"/>
              <a:tabLst/>
              <a:defRPr/>
            </a:pPr>
            <a:r>
              <a:rPr lang="es-EC" sz="1200" baseline="0" dirty="0" smtClean="0">
                <a:latin typeface="Calibri"/>
                <a:cs typeface="Calibri"/>
              </a:rPr>
              <a:t>Considere permitir que la comunidad utilice el espacio.  Si ustedes se han puesto de acuerdo en que ellos pueden utilizar el espacio, asigne suficiente tiempo para que ellos puedan instalar y conducir sus actividades previstas.</a:t>
            </a:r>
            <a:endParaRPr lang="es-EC" sz="1200" baseline="0" noProof="0" dirty="0" smtClean="0">
              <a:latin typeface="Calibri"/>
              <a:cs typeface="Calibri"/>
            </a:endParaRPr>
          </a:p>
          <a:p>
            <a:pPr marL="171450" indent="-171450">
              <a:lnSpc>
                <a:spcPct val="110000"/>
              </a:lnSpc>
              <a:spcAft>
                <a:spcPts val="300"/>
              </a:spcAft>
              <a:buFont typeface="Arial"/>
              <a:buChar char="•"/>
            </a:pPr>
            <a:r>
              <a:rPr lang="es-EC" sz="1200" baseline="0" noProof="0" dirty="0" smtClean="0">
                <a:latin typeface="Calibri"/>
                <a:cs typeface="Calibri"/>
              </a:rPr>
              <a:t>Coordinar las respuestas con otros sectores.  Por ejemplo, si los padres se encuentran realizando trabajos remunerados, puede ser útil que en el </a:t>
            </a:r>
            <a:r>
              <a:rPr lang="es-EC" sz="1200" baseline="0" noProof="0" dirty="0" err="1" smtClean="0">
                <a:latin typeface="Calibri"/>
                <a:cs typeface="Calibri"/>
              </a:rPr>
              <a:t>EAN</a:t>
            </a:r>
            <a:r>
              <a:rPr lang="es-EC" sz="1200" baseline="0" noProof="0" dirty="0" smtClean="0">
                <a:latin typeface="Calibri"/>
                <a:cs typeface="Calibri"/>
              </a:rPr>
              <a:t> se cuide a los niños y a las niñas mientras sus padres trabajan, o que dejen a los niños y niñas en el </a:t>
            </a:r>
            <a:r>
              <a:rPr lang="es-EC" sz="1200" baseline="0" noProof="0" dirty="0" err="1" smtClean="0">
                <a:latin typeface="Calibri"/>
                <a:cs typeface="Calibri"/>
              </a:rPr>
              <a:t>EAN</a:t>
            </a:r>
            <a:r>
              <a:rPr lang="es-EC" sz="1200" baseline="0" noProof="0" dirty="0" smtClean="0">
                <a:latin typeface="Calibri"/>
                <a:cs typeface="Calibri"/>
              </a:rPr>
              <a:t> mientras asisten a una distribución de alimentos</a:t>
            </a:r>
          </a:p>
          <a:p>
            <a:pPr marL="171450" indent="-171450">
              <a:lnSpc>
                <a:spcPct val="110000"/>
              </a:lnSpc>
              <a:spcAft>
                <a:spcPts val="300"/>
              </a:spcAft>
              <a:buFont typeface="Arial"/>
              <a:buChar char="•"/>
            </a:pPr>
            <a:r>
              <a:rPr lang="es-EC" sz="1200" baseline="0" noProof="0" dirty="0" smtClean="0">
                <a:latin typeface="Calibri"/>
                <a:cs typeface="Calibri"/>
              </a:rPr>
              <a:t>Consultar a los niños, niñas, familias y comunidad sobre las horas ideales de funcionamiento</a:t>
            </a:r>
          </a:p>
          <a:p>
            <a:pPr marL="171450" indent="-171450">
              <a:lnSpc>
                <a:spcPct val="110000"/>
              </a:lnSpc>
              <a:spcAft>
                <a:spcPts val="300"/>
              </a:spcAft>
              <a:buFont typeface="Arial"/>
              <a:buChar char="•"/>
            </a:pPr>
            <a:r>
              <a:rPr lang="es-EC" sz="1200" baseline="0" noProof="0" dirty="0" smtClean="0">
                <a:latin typeface="Calibri"/>
                <a:cs typeface="Calibri"/>
              </a:rPr>
              <a:t>Diferentes intervalos de tiempo para los diferentes grupos de edad, a fin de que se ajusten con sus otras actividades </a:t>
            </a:r>
          </a:p>
          <a:p>
            <a:pPr marL="171450" indent="-171450">
              <a:lnSpc>
                <a:spcPct val="110000"/>
              </a:lnSpc>
              <a:spcAft>
                <a:spcPts val="300"/>
              </a:spcAft>
              <a:buFont typeface="Arial"/>
              <a:buChar char="•"/>
            </a:pPr>
            <a:r>
              <a:rPr lang="es-EC" sz="1200" dirty="0" smtClean="0">
                <a:latin typeface="Calibri"/>
                <a:cs typeface="Calibri"/>
              </a:rPr>
              <a:t>Intervalos de tiempo más corto si hay demasiados niños y niñas.  Si hay un</a:t>
            </a:r>
            <a:r>
              <a:rPr lang="es-EC" sz="1200" baseline="0" dirty="0" smtClean="0">
                <a:latin typeface="Calibri"/>
                <a:cs typeface="Calibri"/>
              </a:rPr>
              <a:t> gran número de niños y niñas, considere realizar sesiones más cortas para mayor participación, así como la rotación de niños y niñas (por ejemplo, que un grupo participe en actividades organizadas en el centro, mientras otro grupo realiza actividades en la comunidad), así como la movilización de los miembros de la comunidad para realizar actividades en lugares satélite.</a:t>
            </a:r>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14</a:t>
            </a:fld>
            <a:endParaRPr lang="en-US"/>
          </a:p>
        </p:txBody>
      </p:sp>
    </p:spTree>
    <p:extLst>
      <p:ext uri="{BB962C8B-B14F-4D97-AF65-F5344CB8AC3E}">
        <p14:creationId xmlns:p14="http://schemas.microsoft.com/office/powerpoint/2010/main" val="407988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s-EC" sz="1200" b="0" i="0" u="none" strike="noStrike" kern="1200" baseline="0" dirty="0" smtClean="0">
                <a:solidFill>
                  <a:schemeClr val="tx1"/>
                </a:solidFill>
                <a:latin typeface="Calibri"/>
                <a:ea typeface="+mn-ea"/>
                <a:cs typeface="Calibri"/>
              </a:rPr>
              <a:t>Establecer un equilibrio entre las actividades estructuradas en grupo y el juego libre</a:t>
            </a:r>
          </a:p>
          <a:p>
            <a:pPr marL="171450" indent="-171450">
              <a:buFont typeface="Arial"/>
              <a:buChar char="•"/>
            </a:pPr>
            <a:r>
              <a:rPr lang="es-EC" sz="1200" b="0" i="0" u="none" strike="noStrike" kern="1200" baseline="0" dirty="0" smtClean="0">
                <a:solidFill>
                  <a:schemeClr val="tx1"/>
                </a:solidFill>
                <a:latin typeface="Calibri"/>
                <a:ea typeface="+mn-ea"/>
                <a:cs typeface="Calibri"/>
              </a:rPr>
              <a:t>Incluir una variedad de diferentes actividades a lo largo de cada día, de tal manera que todos los niños y las niñas participen en algunas de las actividades que más les gusten.  Recuerde que la existencia de diferentes actividades serán más atractivas para los diferentes niños y niñas</a:t>
            </a:r>
          </a:p>
          <a:p>
            <a:pPr marL="171450" indent="-171450">
              <a:buFont typeface="Arial"/>
              <a:buChar char="•"/>
            </a:pPr>
            <a:r>
              <a:rPr lang="es-EC" sz="1200" b="0" i="0" u="none" strike="noStrike" kern="1200" baseline="0" dirty="0" smtClean="0">
                <a:solidFill>
                  <a:schemeClr val="tx1"/>
                </a:solidFill>
                <a:latin typeface="Calibri"/>
                <a:ea typeface="+mn-ea"/>
                <a:cs typeface="Calibri"/>
              </a:rPr>
              <a:t>En una hora específica, realizar diferentes actividades en diferentes lugares para permitir que los niños y las niñas escojan su actividad</a:t>
            </a:r>
          </a:p>
          <a:p>
            <a:pPr marL="171450" indent="-171450">
              <a:buFont typeface="Arial"/>
              <a:buChar char="•"/>
            </a:pPr>
            <a:r>
              <a:rPr lang="es-EC" sz="1200" b="0" i="0" u="none" strike="noStrike" kern="1200" baseline="0" dirty="0" smtClean="0">
                <a:solidFill>
                  <a:schemeClr val="tx1"/>
                </a:solidFill>
                <a:latin typeface="Calibri"/>
                <a:ea typeface="+mn-ea"/>
                <a:cs typeface="Calibri"/>
              </a:rPr>
              <a:t>Actividades simultáneas para diferentes grupos de niños y niñas.  Por ejemplo, enfocándose en diferentes niveles de destrezas y capacidad en el mismo período de tiempo, brindando opciones a los niños y las niñas que tienen menos habilidad en un área específica para que sigan asistiendo a las sesiones al mismo tiempo que sus pares. </a:t>
            </a:r>
            <a:endParaRPr lang="es-EC" sz="1200" noProof="0" dirty="0" smtClean="0"/>
          </a:p>
          <a:p>
            <a:pPr marL="171450" indent="-171450">
              <a:buFont typeface="Arial"/>
              <a:buChar char="•"/>
            </a:pPr>
            <a:r>
              <a:rPr lang="es-EC" sz="1200" b="0" i="0" u="none" strike="noStrike" kern="1200" baseline="0" dirty="0" smtClean="0">
                <a:solidFill>
                  <a:schemeClr val="tx1"/>
                </a:solidFill>
                <a:latin typeface="Calibri"/>
                <a:ea typeface="+mn-ea"/>
                <a:cs typeface="Calibri"/>
              </a:rPr>
              <a:t>Organizar eventos comunitarios ocasionales que permitan a los niños y las niñas demostrar sus habilidades a sus padres, madres y comunidades, y fomentar el apoyo a la niñez.</a:t>
            </a:r>
          </a:p>
          <a:p>
            <a:pPr marL="171450" indent="-171450">
              <a:buFont typeface="Arial"/>
              <a:buChar char="•"/>
            </a:pPr>
            <a:r>
              <a:rPr lang="es-EC" sz="1200" b="0" i="0" u="none" strike="noStrike" kern="1200" baseline="0" dirty="0" smtClean="0">
                <a:solidFill>
                  <a:schemeClr val="tx1"/>
                </a:solidFill>
                <a:latin typeface="Calibri"/>
                <a:ea typeface="+mn-ea"/>
                <a:cs typeface="Calibri"/>
              </a:rPr>
              <a:t>Asegúrese de tener una rutina mediante el restablecimiento de las viejas rutinas y el desarrollo de otras nuevas.  El sentido de rutina es una de las razones por las cuales tenemos los </a:t>
            </a:r>
            <a:r>
              <a:rPr lang="es-EC" sz="1200" b="0" i="0" u="none" strike="noStrike" kern="1200" baseline="0" dirty="0" err="1" smtClean="0">
                <a:solidFill>
                  <a:schemeClr val="tx1"/>
                </a:solidFill>
                <a:latin typeface="Calibri"/>
                <a:ea typeface="+mn-ea"/>
                <a:cs typeface="Calibri"/>
              </a:rPr>
              <a:t>EAN</a:t>
            </a:r>
            <a:r>
              <a:rPr lang="es-EC" sz="1200" b="0" i="0" u="none" strike="noStrike" kern="1200" baseline="0" dirty="0" smtClean="0">
                <a:solidFill>
                  <a:schemeClr val="tx1"/>
                </a:solidFill>
                <a:latin typeface="Calibri"/>
                <a:ea typeface="+mn-ea"/>
                <a:cs typeface="Calibri"/>
              </a:rPr>
              <a:t>.  D</a:t>
            </a:r>
            <a:r>
              <a:rPr lang="es-EC" sz="1200" b="0" i="0" kern="1200" dirty="0" smtClean="0">
                <a:solidFill>
                  <a:schemeClr val="tx1"/>
                </a:solidFill>
                <a:effectLst/>
                <a:latin typeface="Calibri"/>
                <a:ea typeface="+mn-ea"/>
                <a:cs typeface="Calibri"/>
              </a:rPr>
              <a:t>ar</a:t>
            </a:r>
            <a:r>
              <a:rPr lang="es-EC" sz="1200" b="0" i="0" kern="1200" baseline="0" dirty="0" smtClean="0">
                <a:solidFill>
                  <a:schemeClr val="tx1"/>
                </a:solidFill>
                <a:effectLst/>
                <a:latin typeface="Calibri"/>
                <a:ea typeface="+mn-ea"/>
                <a:cs typeface="Calibri"/>
              </a:rPr>
              <a:t> a</a:t>
            </a:r>
            <a:r>
              <a:rPr lang="es-EC" sz="1200" b="0" i="0" kern="1200" dirty="0" smtClean="0">
                <a:solidFill>
                  <a:schemeClr val="tx1"/>
                </a:solidFill>
                <a:effectLst/>
                <a:latin typeface="Calibri"/>
                <a:ea typeface="+mn-ea"/>
                <a:cs typeface="Calibri"/>
              </a:rPr>
              <a:t> los niños y niñas una rutina es una manera de mantenerlos tranquilos.  Mientras usted puede desear que cada uno de los días de la semana sea</a:t>
            </a:r>
            <a:r>
              <a:rPr lang="es-EC" sz="1200" b="0" i="0" kern="1200" baseline="0" dirty="0" smtClean="0">
                <a:solidFill>
                  <a:schemeClr val="tx1"/>
                </a:solidFill>
                <a:effectLst/>
                <a:latin typeface="Calibri"/>
                <a:ea typeface="+mn-ea"/>
                <a:cs typeface="Calibri"/>
              </a:rPr>
              <a:t> diferente, puede hacer que cada semana sea igual, puede comenzar cada día a la misma hora y realizar los recesos también a la misma hora todos los días. </a:t>
            </a:r>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15</a:t>
            </a:fld>
            <a:endParaRPr lang="en-US"/>
          </a:p>
        </p:txBody>
      </p:sp>
    </p:spTree>
    <p:extLst>
      <p:ext uri="{BB962C8B-B14F-4D97-AF65-F5344CB8AC3E}">
        <p14:creationId xmlns:p14="http://schemas.microsoft.com/office/powerpoint/2010/main" val="198582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16</a:t>
            </a:fld>
            <a:endParaRPr lang="en-US"/>
          </a:p>
        </p:txBody>
      </p:sp>
    </p:spTree>
    <p:extLst>
      <p:ext uri="{BB962C8B-B14F-4D97-AF65-F5344CB8AC3E}">
        <p14:creationId xmlns:p14="http://schemas.microsoft.com/office/powerpoint/2010/main" val="275582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s-EC" noProof="0" dirty="0" smtClean="0"/>
              <a:t>Se debe incluir toda la información mínima,</a:t>
            </a:r>
            <a:r>
              <a:rPr lang="es-EC" baseline="0" noProof="0" dirty="0" smtClean="0"/>
              <a:t> pero sin añadir demasiados detalles.  Si usted desea, puede tener calendarios más detallados, solicitando a cada facilitador que los elabore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s-EC" baseline="0" noProof="0" dirty="0" smtClean="0"/>
              <a:t>Garantizar que las categorías de resultados para los niños y las niñas (jugar, aprender, socializar, expresarse) se cubran cada día</a:t>
            </a:r>
            <a:endParaRPr lang="es-EC" noProof="0" dirty="0" smtClean="0"/>
          </a:p>
          <a:p>
            <a:pPr marL="439738" lvl="0" indent="-254000">
              <a:spcAft>
                <a:spcPts val="600"/>
              </a:spcAft>
              <a:buFont typeface="Lucida Grande"/>
              <a:buChar char="-"/>
            </a:pPr>
            <a:r>
              <a:rPr lang="es-EC" noProof="0" dirty="0" smtClean="0"/>
              <a:t>Tener variedad en la forma de lograrlo a</a:t>
            </a:r>
            <a:r>
              <a:rPr lang="es-EC" baseline="0" noProof="0" dirty="0" smtClean="0"/>
              <a:t> lo largo del transcurso de la semana</a:t>
            </a:r>
          </a:p>
          <a:p>
            <a:pPr marL="439738" lvl="0" indent="-254000">
              <a:spcAft>
                <a:spcPts val="600"/>
              </a:spcAft>
              <a:buFont typeface="Lucida Grande"/>
              <a:buChar char="-"/>
            </a:pPr>
            <a:r>
              <a:rPr lang="es-EC" baseline="0" noProof="0" dirty="0" smtClean="0"/>
              <a:t>Establecer una rutina en el cronograma en la medida de lo posible</a:t>
            </a:r>
            <a:endParaRPr lang="es-EC" noProof="0" dirty="0" smtClean="0"/>
          </a:p>
          <a:p>
            <a:pPr marL="171450" indent="-171450">
              <a:spcAft>
                <a:spcPts val="600"/>
              </a:spcAft>
              <a:buFont typeface="Arial"/>
              <a:buChar char="•"/>
            </a:pPr>
            <a:r>
              <a:rPr lang="es-EC" noProof="0" dirty="0" smtClean="0"/>
              <a:t>Se debe consultar a los niños, las niñas y las comunidades sobre el contenido y las horas</a:t>
            </a:r>
          </a:p>
          <a:p>
            <a:pPr marL="171450" indent="-171450">
              <a:spcAft>
                <a:spcPts val="600"/>
              </a:spcAft>
              <a:buFont typeface="Arial"/>
              <a:buChar char="•"/>
            </a:pPr>
            <a:r>
              <a:rPr lang="es-EC" noProof="0" dirty="0" smtClean="0"/>
              <a:t>Se debe abordar las necesidades de toda la gama de niños y niñas en la comunidad</a:t>
            </a:r>
            <a:endParaRPr lang="es-EC" noProof="0"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17</a:t>
            </a:fld>
            <a:endParaRPr lang="en-US"/>
          </a:p>
        </p:txBody>
      </p:sp>
    </p:spTree>
    <p:extLst>
      <p:ext uri="{BB962C8B-B14F-4D97-AF65-F5344CB8AC3E}">
        <p14:creationId xmlns:p14="http://schemas.microsoft.com/office/powerpoint/2010/main" val="377702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18</a:t>
            </a:fld>
            <a:endParaRPr lang="en-US"/>
          </a:p>
        </p:txBody>
      </p:sp>
    </p:spTree>
    <p:extLst>
      <p:ext uri="{BB962C8B-B14F-4D97-AF65-F5344CB8AC3E}">
        <p14:creationId xmlns:p14="http://schemas.microsoft.com/office/powerpoint/2010/main" val="16982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19</a:t>
            </a:fld>
            <a:endParaRPr lang="en-US"/>
          </a:p>
        </p:txBody>
      </p:sp>
    </p:spTree>
    <p:extLst>
      <p:ext uri="{BB962C8B-B14F-4D97-AF65-F5344CB8AC3E}">
        <p14:creationId xmlns:p14="http://schemas.microsoft.com/office/powerpoint/2010/main" val="303266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2</a:t>
            </a:fld>
            <a:endParaRPr lang="en-US"/>
          </a:p>
        </p:txBody>
      </p:sp>
    </p:spTree>
    <p:extLst>
      <p:ext uri="{BB962C8B-B14F-4D97-AF65-F5344CB8AC3E}">
        <p14:creationId xmlns:p14="http://schemas.microsoft.com/office/powerpoint/2010/main" val="4195989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20</a:t>
            </a:fld>
            <a:endParaRPr lang="en-US"/>
          </a:p>
        </p:txBody>
      </p:sp>
    </p:spTree>
    <p:extLst>
      <p:ext uri="{BB962C8B-B14F-4D97-AF65-F5344CB8AC3E}">
        <p14:creationId xmlns:p14="http://schemas.microsoft.com/office/powerpoint/2010/main" val="282672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21</a:t>
            </a:fld>
            <a:endParaRPr lang="en-US"/>
          </a:p>
        </p:txBody>
      </p:sp>
    </p:spTree>
    <p:extLst>
      <p:ext uri="{BB962C8B-B14F-4D97-AF65-F5344CB8AC3E}">
        <p14:creationId xmlns:p14="http://schemas.microsoft.com/office/powerpoint/2010/main" val="278150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22</a:t>
            </a:fld>
            <a:endParaRPr lang="en-US"/>
          </a:p>
        </p:txBody>
      </p:sp>
    </p:spTree>
    <p:extLst>
      <p:ext uri="{BB962C8B-B14F-4D97-AF65-F5344CB8AC3E}">
        <p14:creationId xmlns:p14="http://schemas.microsoft.com/office/powerpoint/2010/main" val="217377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noProof="0" dirty="0" smtClean="0"/>
              <a:t>Nota: Esta sesión se enfoca en las actividades</a:t>
            </a:r>
            <a:r>
              <a:rPr lang="es-EC" baseline="0" noProof="0" dirty="0" smtClean="0"/>
              <a:t> en las que participan los niños y las niñas mientras se encuentran en el Espacio Amigable para la Niñez</a:t>
            </a:r>
            <a:endParaRPr lang="es-EC" noProof="0"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3</a:t>
            </a:fld>
            <a:endParaRPr lang="en-US"/>
          </a:p>
        </p:txBody>
      </p:sp>
    </p:spTree>
    <p:extLst>
      <p:ext uri="{BB962C8B-B14F-4D97-AF65-F5344CB8AC3E}">
        <p14:creationId xmlns:p14="http://schemas.microsoft.com/office/powerpoint/2010/main" val="103758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8858E-A7D6-A44A-A5D8-CC1DBE4ADE26}" type="slidenum">
              <a:rPr lang="en-US" smtClean="0"/>
              <a:pPr/>
              <a:t>4</a:t>
            </a:fld>
            <a:endParaRPr lang="en-US"/>
          </a:p>
        </p:txBody>
      </p:sp>
    </p:spTree>
    <p:extLst>
      <p:ext uri="{BB962C8B-B14F-4D97-AF65-F5344CB8AC3E}">
        <p14:creationId xmlns:p14="http://schemas.microsoft.com/office/powerpoint/2010/main" val="283922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s-EC" sz="1200" b="0" i="0" u="none" strike="noStrike" kern="1200" baseline="0" noProof="0" dirty="0" smtClean="0">
                <a:solidFill>
                  <a:schemeClr val="tx1"/>
                </a:solidFill>
                <a:latin typeface="+mn-lt"/>
                <a:ea typeface="+mn-ea"/>
                <a:cs typeface="+mn-cs"/>
              </a:rPr>
              <a:t>Para que se puedan desarrollar de una manera saludable, los niños y las niñas necesitan ser estimulados y jugar periódicamente.  Especialmente en ambientes de mucho estrés, muchos niños y niñas también necesitan de apoyo </a:t>
            </a:r>
            <a:r>
              <a:rPr lang="es-EC" sz="1200" b="0" i="0" u="none" strike="noStrike" kern="1200" baseline="0" noProof="0" dirty="0" smtClean="0">
                <a:solidFill>
                  <a:schemeClr val="tx1"/>
                </a:solidFill>
                <a:latin typeface="+mn-lt"/>
                <a:ea typeface="+mn-ea"/>
                <a:cs typeface="+mn-cs"/>
              </a:rPr>
              <a:t>psicosocial, </a:t>
            </a:r>
            <a:r>
              <a:rPr lang="es-EC" sz="1200" b="0" i="0" u="none" strike="noStrike" kern="1200" baseline="0" noProof="0" dirty="0" smtClean="0">
                <a:solidFill>
                  <a:schemeClr val="tx1"/>
                </a:solidFill>
                <a:latin typeface="+mn-lt"/>
                <a:ea typeface="+mn-ea"/>
                <a:cs typeface="+mn-cs"/>
              </a:rPr>
              <a:t>a través de su participación en un ambiente de apoyo y agradable. </a:t>
            </a:r>
          </a:p>
          <a:p>
            <a:pPr marL="171450" indent="-171450">
              <a:buFont typeface="Arial"/>
              <a:buChar char="•"/>
            </a:pPr>
            <a:r>
              <a:rPr lang="es-EC" sz="1200" b="0" i="0" u="none" strike="noStrike" kern="1200" baseline="0" noProof="0" dirty="0" smtClean="0">
                <a:solidFill>
                  <a:schemeClr val="tx1"/>
                </a:solidFill>
                <a:latin typeface="+mn-lt"/>
                <a:ea typeface="+mn-ea"/>
                <a:cs typeface="+mn-cs"/>
              </a:rPr>
              <a:t>Cuando se interrumpe la educación no se debe detener el aprendizaje, ya que el desarrollo de los niños y las niñas es crucial para su bienestar presente y futuro</a:t>
            </a:r>
          </a:p>
          <a:p>
            <a:pPr marL="171450" indent="-171450">
              <a:buFont typeface="Arial"/>
              <a:buChar char="•"/>
            </a:pPr>
            <a:r>
              <a:rPr lang="es-EC" sz="1200" b="0" i="0" u="none" strike="noStrike" kern="1200" baseline="0" noProof="0" dirty="0" smtClean="0">
                <a:solidFill>
                  <a:schemeClr val="tx1"/>
                </a:solidFill>
                <a:latin typeface="+mn-lt"/>
                <a:ea typeface="+mn-ea"/>
                <a:cs typeface="+mn-cs"/>
              </a:rPr>
              <a:t>La </a:t>
            </a:r>
            <a:r>
              <a:rPr lang="es-EC" sz="1200" b="0" i="0" u="none" strike="noStrike" kern="1200" baseline="0" noProof="0" dirty="0" err="1" smtClean="0">
                <a:solidFill>
                  <a:schemeClr val="tx1"/>
                </a:solidFill>
                <a:latin typeface="+mn-lt"/>
                <a:ea typeface="+mn-ea"/>
                <a:cs typeface="+mn-cs"/>
              </a:rPr>
              <a:t>CDN</a:t>
            </a:r>
            <a:r>
              <a:rPr lang="es-EC" sz="1200" b="0" i="0" u="none" strike="noStrike" kern="1200" baseline="0" noProof="0" dirty="0" smtClean="0">
                <a:solidFill>
                  <a:schemeClr val="tx1"/>
                </a:solidFill>
                <a:latin typeface="+mn-lt"/>
                <a:ea typeface="+mn-ea"/>
                <a:cs typeface="+mn-cs"/>
              </a:rPr>
              <a:t> de las Naciones Unidas, indica que todos los niños y las niñas tienen el derecho a la educación, al juego, y a la recuperación sicológica. </a:t>
            </a:r>
            <a:endParaRPr lang="es-EC" noProof="0"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5</a:t>
            </a:fld>
            <a:endParaRPr lang="en-US"/>
          </a:p>
        </p:txBody>
      </p:sp>
    </p:spTree>
    <p:extLst>
      <p:ext uri="{BB962C8B-B14F-4D97-AF65-F5344CB8AC3E}">
        <p14:creationId xmlns:p14="http://schemas.microsoft.com/office/powerpoint/2010/main" val="399886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6</a:t>
            </a:fld>
            <a:endParaRPr lang="en-US"/>
          </a:p>
        </p:txBody>
      </p:sp>
    </p:spTree>
    <p:extLst>
      <p:ext uri="{BB962C8B-B14F-4D97-AF65-F5344CB8AC3E}">
        <p14:creationId xmlns:p14="http://schemas.microsoft.com/office/powerpoint/2010/main" val="159678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s-EC" noProof="0" dirty="0" smtClean="0">
                <a:latin typeface="Calibri"/>
                <a:cs typeface="Calibri"/>
              </a:rPr>
              <a:t>Divida</a:t>
            </a:r>
            <a:r>
              <a:rPr lang="es-EC" baseline="0" noProof="0" dirty="0" smtClean="0">
                <a:latin typeface="Calibri"/>
                <a:cs typeface="Calibri"/>
              </a:rPr>
              <a:t> a la audiencia en cuatro grupos pequeños</a:t>
            </a:r>
            <a:r>
              <a:rPr lang="es-EC" noProof="0" dirty="0" smtClean="0">
                <a:latin typeface="Calibri"/>
                <a:cs typeface="Calibri"/>
              </a:rPr>
              <a:t>. </a:t>
            </a:r>
          </a:p>
          <a:p>
            <a:pPr marL="171450" lvl="0" indent="-171450">
              <a:buFont typeface="Arial"/>
              <a:buChar char="•"/>
            </a:pPr>
            <a:r>
              <a:rPr lang="es-EC" noProof="0" dirty="0" smtClean="0">
                <a:latin typeface="Calibri"/>
                <a:cs typeface="Calibri"/>
              </a:rPr>
              <a:t>Cada grupo debe dar</a:t>
            </a:r>
            <a:r>
              <a:rPr lang="es-EC" baseline="0" noProof="0" dirty="0" smtClean="0">
                <a:latin typeface="Calibri"/>
                <a:cs typeface="Calibri"/>
              </a:rPr>
              <a:t> ejemplos de actividades para el tema que se les ha asignado</a:t>
            </a:r>
            <a:endParaRPr lang="es-EC" noProof="0" dirty="0" smtClean="0">
              <a:latin typeface="Calibri"/>
              <a:cs typeface="Calibri"/>
            </a:endParaRPr>
          </a:p>
          <a:p>
            <a:pPr marL="439738" indent="-254000">
              <a:spcAft>
                <a:spcPts val="600"/>
              </a:spcAft>
              <a:buFont typeface="Lucida Grande"/>
              <a:buChar char="-"/>
            </a:pPr>
            <a:r>
              <a:rPr lang="es-EC" noProof="0" dirty="0" smtClean="0"/>
              <a:t>¿Cómo JUEGAN los niños y las niñas?</a:t>
            </a:r>
          </a:p>
          <a:p>
            <a:pPr marL="439738" indent="-254000">
              <a:spcAft>
                <a:spcPts val="600"/>
              </a:spcAft>
              <a:buFont typeface="Lucida Grande"/>
              <a:buChar char="-"/>
            </a:pPr>
            <a:r>
              <a:rPr lang="es-EC" noProof="0" dirty="0" smtClean="0"/>
              <a:t>¿Cómo SOCIALIZAN los</a:t>
            </a:r>
            <a:r>
              <a:rPr lang="es-EC" baseline="0" noProof="0" dirty="0" smtClean="0"/>
              <a:t> niños y las niñas?</a:t>
            </a:r>
          </a:p>
          <a:p>
            <a:pPr marL="439738" indent="-254000">
              <a:spcAft>
                <a:spcPts val="600"/>
              </a:spcAft>
              <a:buFont typeface="Lucida Grande"/>
              <a:buChar char="-"/>
            </a:pPr>
            <a:r>
              <a:rPr lang="es-EC" baseline="0" noProof="0" dirty="0" smtClean="0"/>
              <a:t>¿Cómo APRENDEN los niños y las niñas?</a:t>
            </a:r>
          </a:p>
          <a:p>
            <a:pPr marL="439738" indent="-254000">
              <a:spcAft>
                <a:spcPts val="600"/>
              </a:spcAft>
              <a:buFont typeface="Lucida Grande"/>
              <a:buChar char="-"/>
            </a:pPr>
            <a:r>
              <a:rPr lang="es-EC" noProof="0" dirty="0" smtClean="0"/>
              <a:t>¿Cómo SE EXPRESAN los</a:t>
            </a:r>
            <a:r>
              <a:rPr lang="es-EC" baseline="0" noProof="0" dirty="0" smtClean="0"/>
              <a:t> niños y las niñas</a:t>
            </a:r>
            <a:r>
              <a:rPr lang="es-EC" noProof="0" dirty="0" smtClean="0"/>
              <a:t>? </a:t>
            </a:r>
          </a:p>
          <a:p>
            <a:pPr marL="171450" indent="-171450">
              <a:buFont typeface="Arial"/>
              <a:buChar char="•"/>
            </a:pPr>
            <a:r>
              <a:rPr lang="es-EC" noProof="0" dirty="0" smtClean="0">
                <a:latin typeface="Calibri"/>
                <a:cs typeface="Calibri"/>
              </a:rPr>
              <a:t>Usted tiene 5 minutos </a:t>
            </a:r>
          </a:p>
          <a:p>
            <a:pPr marL="171450" indent="-171450">
              <a:buFont typeface="Arial"/>
              <a:buChar char="•"/>
            </a:pPr>
            <a:r>
              <a:rPr lang="es-EC" noProof="0" dirty="0" smtClean="0">
                <a:latin typeface="Calibri"/>
                <a:cs typeface="Calibri"/>
              </a:rPr>
              <a:t>Cada grupo tiene solamente 3 minutos para hacer la retroalimentación con el grupo más grande.</a:t>
            </a:r>
          </a:p>
          <a:p>
            <a:pPr marL="171450" indent="-171450">
              <a:buFont typeface="Arial"/>
              <a:buChar char="•"/>
            </a:pPr>
            <a:r>
              <a:rPr lang="es-EC" noProof="0" dirty="0" smtClean="0">
                <a:latin typeface="Calibri"/>
                <a:cs typeface="Calibri"/>
              </a:rPr>
              <a:t>(Nota: los grupos pequeños pueden presentar</a:t>
            </a:r>
            <a:r>
              <a:rPr lang="es-EC" baseline="0" noProof="0" dirty="0" smtClean="0">
                <a:latin typeface="Calibri"/>
                <a:cs typeface="Calibri"/>
              </a:rPr>
              <a:t> sus ideas al grupo más grande en un </a:t>
            </a:r>
            <a:r>
              <a:rPr lang="es-EC" baseline="0" noProof="0" dirty="0" err="1" smtClean="0">
                <a:latin typeface="Calibri"/>
                <a:cs typeface="Calibri"/>
              </a:rPr>
              <a:t>rotafolio</a:t>
            </a:r>
            <a:r>
              <a:rPr lang="es-EC" baseline="0" noProof="0" dirty="0" smtClean="0">
                <a:latin typeface="Calibri"/>
                <a:cs typeface="Calibri"/>
              </a:rPr>
              <a:t> utilizando palabras y/o imágenes, o pueden demostrarlo mediante acciones). </a:t>
            </a:r>
            <a:endParaRPr lang="es-EC" noProof="0" dirty="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7</a:t>
            </a:fld>
            <a:endParaRPr lang="en-US"/>
          </a:p>
        </p:txBody>
      </p:sp>
    </p:spTree>
    <p:extLst>
      <p:ext uri="{BB962C8B-B14F-4D97-AF65-F5344CB8AC3E}">
        <p14:creationId xmlns:p14="http://schemas.microsoft.com/office/powerpoint/2010/main" val="158220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8</a:t>
            </a:fld>
            <a:endParaRPr lang="en-US"/>
          </a:p>
        </p:txBody>
      </p:sp>
    </p:spTree>
    <p:extLst>
      <p:ext uri="{BB962C8B-B14F-4D97-AF65-F5344CB8AC3E}">
        <p14:creationId xmlns:p14="http://schemas.microsoft.com/office/powerpoint/2010/main" val="334684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s-EC" noProof="0" dirty="0" smtClean="0"/>
              <a:t>Existen otras actividades que son realizadas por el personal de facilitación, c</a:t>
            </a:r>
            <a:r>
              <a:rPr lang="es-EC" baseline="0" noProof="0" dirty="0" smtClean="0"/>
              <a:t>omo por ejemplo la identificación y remisión de casos relacionados con protección de la niñez, los cuales se deben abordar primero a través de una sesión de trabajo. Esta sesión se enfoca en las actividades facilitadas con y para los niños y las niñas</a:t>
            </a:r>
          </a:p>
          <a:p>
            <a:pPr marL="171450" indent="-171450">
              <a:buFont typeface="Arial"/>
              <a:buChar char="•"/>
            </a:pPr>
            <a:r>
              <a:rPr lang="es-EC" baseline="0" noProof="0" dirty="0" smtClean="0"/>
              <a:t>Los objetivos de hacer que los niños y las niñas Jueguen, Socialicen, Aprendan, y se Expresen, son facilitados por estas diferentes categorías de actividades</a:t>
            </a:r>
          </a:p>
          <a:p>
            <a:pPr marL="171450" indent="-171450">
              <a:buFont typeface="Arial"/>
              <a:buChar char="•"/>
            </a:pPr>
            <a:r>
              <a:rPr lang="es-EC" baseline="0" noProof="0" dirty="0" smtClean="0"/>
              <a:t>Aunque probablemente es más común que las oportunidades para jugar surjan en las actividades de juego, que los niños y las niñas se expresen a través del apoyo </a:t>
            </a:r>
            <a:r>
              <a:rPr lang="es-EC" baseline="0" noProof="0" dirty="0" smtClean="0"/>
              <a:t>psicosocial, </a:t>
            </a:r>
            <a:r>
              <a:rPr lang="es-EC" baseline="0" noProof="0" dirty="0" smtClean="0"/>
              <a:t>que aprendan en las actividades de aprendizaje y habilidades para la vida, y socialicen mediante el juego, es posible que todos los diferentes resultados (los niños y las niñas jugando, aprendiendo, socializando y expresándose), tengan lugar en todas las categorías de actividades, dependiendo de los tipos y variedad de actividades que usted elija. </a:t>
            </a:r>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9</a:t>
            </a:fld>
            <a:endParaRPr lang="en-US"/>
          </a:p>
        </p:txBody>
      </p:sp>
    </p:spTree>
    <p:extLst>
      <p:ext uri="{BB962C8B-B14F-4D97-AF65-F5344CB8AC3E}">
        <p14:creationId xmlns:p14="http://schemas.microsoft.com/office/powerpoint/2010/main" val="105854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GB" dirty="0" smtClean="0"/>
              <a:t>Click to edit Master title style</a:t>
            </a:r>
            <a:endParaRPr dirty="0"/>
          </a:p>
        </p:txBody>
      </p:sp>
      <p:sp>
        <p:nvSpPr>
          <p:cNvPr id="3" name="Subtitle 2"/>
          <p:cNvSpPr>
            <a:spLocks noGrp="1"/>
          </p:cNvSpPr>
          <p:nvPr>
            <p:ph type="subTitle" idx="1"/>
          </p:nvPr>
        </p:nvSpPr>
        <p:spPr>
          <a:xfrm>
            <a:off x="571500" y="4419600"/>
            <a:ext cx="8001000" cy="1219200"/>
          </a:xfrm>
        </p:spPr>
        <p:txBody>
          <a:bodyPr>
            <a:normAutofit/>
          </a:bodyPr>
          <a:lstStyle>
            <a:lvl1pPr marL="0" indent="0" algn="ctr">
              <a:spcAft>
                <a:spcPts val="0"/>
              </a:spcAft>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4" name="Date Placeholder 3"/>
          <p:cNvSpPr>
            <a:spLocks noGrp="1"/>
          </p:cNvSpPr>
          <p:nvPr>
            <p:ph type="dt" sz="half" idx="10"/>
          </p:nvPr>
        </p:nvSpPr>
        <p:spPr/>
        <p:txBody>
          <a:bodyPr/>
          <a:lstStyle/>
          <a:p>
            <a:fld id="{5C6CC07B-986D-5C48-BBC1-7B0E2AA59D34}" type="datetime3">
              <a:rPr lang="en-GB" smtClean="0"/>
              <a:pPr/>
              <a:t>22 May,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‹Nº›</a:t>
            </a:fld>
            <a:endParaRPr lang="en-US"/>
          </a:p>
        </p:txBody>
      </p:sp>
      <p:pic>
        <p:nvPicPr>
          <p:cNvPr id="9" name="Picture 8" descr="standardRule.png"/>
          <p:cNvPicPr>
            <a:picLocks noChangeAspect="1"/>
          </p:cNvPicPr>
          <p:nvPr/>
        </p:nvPicPr>
        <p:blipFill>
          <a:blip r:embed="rId3" cstate="print"/>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724C3C7A-CA95-2E41-AE77-8E3C92E1418B}"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pic>
        <p:nvPicPr>
          <p:cNvPr id="8" name="Picture 7" descr="shortRule.png"/>
          <p:cNvPicPr>
            <a:picLocks noChangeAspect="1"/>
          </p:cNvPicPr>
          <p:nvPr/>
        </p:nvPicPr>
        <p:blipFill>
          <a:blip r:embed="rId2" cstate="print"/>
          <a:stretch>
            <a:fillRect/>
          </a:stretch>
        </p:blipFill>
        <p:spPr>
          <a:xfrm>
            <a:off x="1222898" y="185737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600" b="0" kern="1200">
                <a:solidFill>
                  <a:schemeClr val="tx1"/>
                </a:solidFill>
                <a:latin typeface="Calibri"/>
                <a:ea typeface="+mj-ea"/>
                <a:cs typeface="Calibri"/>
              </a:defRPr>
            </a:lvl1pPr>
          </a:lstStyle>
          <a:p>
            <a:r>
              <a:rPr lang="en-GB" dirty="0" smtClean="0"/>
              <a:t>Click to edit Master title style</a:t>
            </a:r>
            <a:endParaRPr dirty="0"/>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3000" kern="1200">
                <a:solidFill>
                  <a:schemeClr val="tx1"/>
                </a:solidFill>
                <a:latin typeface="Calibri"/>
                <a:ea typeface="+mn-ea"/>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dirty="0" smtClean="0"/>
              <a:t>Click to edit Master text styles</a:t>
            </a:r>
          </a:p>
        </p:txBody>
      </p:sp>
      <p:sp>
        <p:nvSpPr>
          <p:cNvPr id="5" name="Date Placeholder 4"/>
          <p:cNvSpPr>
            <a:spLocks noGrp="1"/>
          </p:cNvSpPr>
          <p:nvPr>
            <p:ph type="dt" sz="half" idx="10"/>
          </p:nvPr>
        </p:nvSpPr>
        <p:spPr/>
        <p:txBody>
          <a:bodyPr/>
          <a:lstStyle/>
          <a:p>
            <a:fld id="{3F75B1EC-6F66-D541-AFEC-4BC6B2A90803}"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pic>
        <p:nvPicPr>
          <p:cNvPr id="8" name="Picture 7" descr="shortRule.png"/>
          <p:cNvPicPr>
            <a:picLocks noChangeAspect="1"/>
          </p:cNvPicPr>
          <p:nvPr/>
        </p:nvPicPr>
        <p:blipFill>
          <a:blip r:embed="rId3"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Calibri"/>
                <a:ea typeface="+mj-ea"/>
                <a:cs typeface="Calibri"/>
              </a:defRPr>
            </a:lvl1pPr>
          </a:lstStyle>
          <a:p>
            <a:r>
              <a:rPr lang="en-GB" dirty="0" smtClean="0"/>
              <a:t>Click to edit Master title style</a:t>
            </a:r>
            <a:endParaRPr dirty="0"/>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3600" kern="1200">
                <a:solidFill>
                  <a:schemeClr val="tx1"/>
                </a:solidFill>
                <a:latin typeface="Calibri"/>
                <a:ea typeface="+mn-ea"/>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dirty="0" smtClean="0"/>
              <a:t>Click to edit Master text styles</a:t>
            </a:r>
          </a:p>
        </p:txBody>
      </p:sp>
      <p:sp>
        <p:nvSpPr>
          <p:cNvPr id="5" name="Date Placeholder 4"/>
          <p:cNvSpPr>
            <a:spLocks noGrp="1"/>
          </p:cNvSpPr>
          <p:nvPr>
            <p:ph type="dt" sz="half" idx="10"/>
          </p:nvPr>
        </p:nvSpPr>
        <p:spPr/>
        <p:txBody>
          <a:bodyPr/>
          <a:lstStyle/>
          <a:p>
            <a:fld id="{750D4998-BA5A-F649-954D-C1A345EC1296}"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pic>
        <p:nvPicPr>
          <p:cNvPr id="8" name="Picture 7" descr="shortRule.png"/>
          <p:cNvPicPr>
            <a:picLocks noChangeAspect="1"/>
          </p:cNvPicPr>
          <p:nvPr/>
        </p:nvPicPr>
        <p:blipFill>
          <a:blip r:embed="rId3"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F46675BA-65B7-0449-8348-82AC2B8F1C10}"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2DCED086-27CB-974C-8E2C-4A6E14BC9145}"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pic>
        <p:nvPicPr>
          <p:cNvPr id="11" name="Picture 10" descr="pictureStamp-Frame.png"/>
          <p:cNvPicPr>
            <a:picLocks noChangeAspect="1"/>
          </p:cNvPicPr>
          <p:nvPr/>
        </p:nvPicPr>
        <p:blipFill>
          <a:blip r:embed="rId3" cstate="print"/>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3" cstate="print"/>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10"/>
          </p:nvPr>
        </p:nvSpPr>
        <p:spPr/>
        <p:txBody>
          <a:bodyPr/>
          <a:lstStyle/>
          <a:p>
            <a:fld id="{A5FF7198-517B-564C-AA77-3AC5523F7CF3}" type="datetime3">
              <a:rPr lang="en-GB" smtClean="0"/>
              <a:pPr/>
              <a:t>22 May,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‹Nº›</a:t>
            </a:fld>
            <a:endParaRPr lang="en-US"/>
          </a:p>
        </p:txBody>
      </p:sp>
      <p:pic>
        <p:nvPicPr>
          <p:cNvPr id="7" name="Picture 6"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10"/>
          </p:nvPr>
        </p:nvSpPr>
        <p:spPr/>
        <p:txBody>
          <a:bodyPr/>
          <a:lstStyle/>
          <a:p>
            <a:fld id="{DE85C6A4-AE24-5948-964C-E8EB9A013579}" type="datetime3">
              <a:rPr lang="en-GB" smtClean="0"/>
              <a:pPr/>
              <a:t>22 May,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‹Nº›</a:t>
            </a:fld>
            <a:endParaRPr lang="en-US"/>
          </a:p>
        </p:txBody>
      </p:sp>
      <p:pic>
        <p:nvPicPr>
          <p:cNvPr id="7" name="Picture 6" descr="verticalRule.png"/>
          <p:cNvPicPr>
            <a:picLocks noChangeAspect="1"/>
          </p:cNvPicPr>
          <p:nvPr/>
        </p:nvPicPr>
        <p:blipFill>
          <a:blip r:embed="rId2" cstate="print"/>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10"/>
          </p:nvPr>
        </p:nvSpPr>
        <p:spPr/>
        <p:txBody>
          <a:bodyPr/>
          <a:lstStyle/>
          <a:p>
            <a:fld id="{02F10641-A356-2542-825D-5DA4DB828F0D}" type="datetime3">
              <a:rPr lang="en-GB" smtClean="0"/>
              <a:pPr/>
              <a:t>22 May,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‹Nº›</a:t>
            </a:fld>
            <a:endParaRPr lang="en-US"/>
          </a:p>
        </p:txBody>
      </p:sp>
      <p:pic>
        <p:nvPicPr>
          <p:cNvPr id="8" name="Picture 7"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0271274-1CF1-5847-9F91-E932B9DF0370}" type="datetime3">
              <a:rPr lang="en-GB" smtClean="0"/>
              <a:pPr/>
              <a:t>22 May,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‹Nº›</a:t>
            </a:fld>
            <a:endParaRPr lang="en-US"/>
          </a:p>
        </p:txBody>
      </p:sp>
      <p:pic>
        <p:nvPicPr>
          <p:cNvPr id="9" name="Picture 8" descr="standardRule.png"/>
          <p:cNvPicPr>
            <a:picLocks noChangeAspect="1"/>
          </p:cNvPicPr>
          <p:nvPr/>
        </p:nvPicPr>
        <p:blipFill>
          <a:blip r:embed="rId3" cstate="print"/>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print"/>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print"/>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pic>
        <p:nvPicPr>
          <p:cNvPr id="14" name="Picture 13" descr="pictureStamp-Frame.png"/>
          <p:cNvPicPr>
            <a:picLocks noChangeAspect="1"/>
          </p:cNvPicPr>
          <p:nvPr/>
        </p:nvPicPr>
        <p:blipFill>
          <a:blip r:embed="rId4" cstate="print"/>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GB"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B3C4E19-C226-4448-8B8D-8AA0FEE4CE6C}" type="datetime3">
              <a:rPr lang="en-GB" smtClean="0"/>
              <a:pPr/>
              <a:t>22 May,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‹Nº›</a:t>
            </a:fld>
            <a:endParaRPr lang="en-US"/>
          </a:p>
        </p:txBody>
      </p:sp>
      <p:pic>
        <p:nvPicPr>
          <p:cNvPr id="9" name="Picture 8" descr="standardRule.png"/>
          <p:cNvPicPr>
            <a:picLocks noChangeAspect="1"/>
          </p:cNvPicPr>
          <p:nvPr/>
        </p:nvPicPr>
        <p:blipFill>
          <a:blip r:embed="rId2" cstate="print"/>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600"/>
            </a:lvl1pPr>
            <a:lvl2pPr>
              <a:defRPr sz="2400"/>
            </a:lvl2pPr>
            <a:lvl3pPr>
              <a:defRPr sz="22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marL="457200" indent="-457200" algn="l" defTabSz="914400" rtl="0" eaLnBrk="1" latinLnBrk="0" hangingPunct="1">
              <a:spcBef>
                <a:spcPts val="0"/>
              </a:spcBef>
              <a:spcAft>
                <a:spcPts val="1600"/>
              </a:spcAft>
              <a:buFont typeface="Wingdings 2" pitchFamily="18" charset="2"/>
              <a:buChar char=""/>
              <a:defRPr lang="en-GB" sz="2600" kern="1200" dirty="0" smtClean="0">
                <a:solidFill>
                  <a:schemeClr val="tx1"/>
                </a:solidFill>
                <a:latin typeface="Calibri"/>
                <a:ea typeface="+mn-ea"/>
                <a:cs typeface="Calibri"/>
              </a:defRPr>
            </a:lvl1pPr>
            <a:lvl2pPr marL="914400" indent="-457200" algn="l" defTabSz="914400" rtl="0" eaLnBrk="1" latinLnBrk="0" hangingPunct="1">
              <a:spcBef>
                <a:spcPts val="0"/>
              </a:spcBef>
              <a:buFont typeface="Wingdings 2" pitchFamily="18" charset="2"/>
              <a:buChar char=""/>
              <a:defRPr lang="en-GB" sz="2400" kern="1200" dirty="0" smtClean="0">
                <a:solidFill>
                  <a:schemeClr val="tx1"/>
                </a:solidFill>
                <a:latin typeface="Calibri"/>
                <a:ea typeface="+mn-ea"/>
                <a:cs typeface="Calibri"/>
              </a:defRPr>
            </a:lvl2pPr>
            <a:lvl3pPr marL="1371600" indent="-457200" algn="l" defTabSz="914400" rtl="0" eaLnBrk="1" latinLnBrk="0" hangingPunct="1">
              <a:spcBef>
                <a:spcPts val="0"/>
              </a:spcBef>
              <a:buFont typeface="Wingdings 2" pitchFamily="18" charset="2"/>
              <a:buChar char=""/>
              <a:defRPr lang="en-GB" sz="2200" kern="1200" dirty="0" smtClean="0">
                <a:solidFill>
                  <a:schemeClr val="tx1"/>
                </a:solidFill>
                <a:latin typeface="Calibri"/>
                <a:ea typeface="+mn-ea"/>
                <a:cs typeface="Calibri"/>
              </a:defRPr>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Date Placeholder 4"/>
          <p:cNvSpPr>
            <a:spLocks noGrp="1"/>
          </p:cNvSpPr>
          <p:nvPr>
            <p:ph type="dt" sz="half" idx="10"/>
          </p:nvPr>
        </p:nvSpPr>
        <p:spPr/>
        <p:txBody>
          <a:bodyPr/>
          <a:lstStyle/>
          <a:p>
            <a:fld id="{D3DCB20F-58C1-C949-9EC9-B54123FCA370}"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pic>
        <p:nvPicPr>
          <p:cNvPr id="9" name="Picture 8"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2600"/>
            </a:lvl1pPr>
            <a:lvl2pPr>
              <a:defRPr sz="2400"/>
            </a:lvl2pPr>
            <a:lvl3pPr>
              <a:defRPr sz="22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2600"/>
            </a:lvl1pPr>
            <a:lvl2pPr>
              <a:defRPr sz="2400"/>
            </a:lvl2pPr>
            <a:lvl3pPr>
              <a:defRPr sz="22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7" name="Date Placeholder 6"/>
          <p:cNvSpPr>
            <a:spLocks noGrp="1"/>
          </p:cNvSpPr>
          <p:nvPr>
            <p:ph type="dt" sz="half" idx="10"/>
          </p:nvPr>
        </p:nvSpPr>
        <p:spPr/>
        <p:txBody>
          <a:bodyPr/>
          <a:lstStyle/>
          <a:p>
            <a:fld id="{DB91EF8E-0937-6042-AE86-9FCCFC924142}" type="datetime3">
              <a:rPr lang="en-GB" smtClean="0"/>
              <a:pPr/>
              <a:t>22 May,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pPr/>
              <a:t>‹Nº›</a:t>
            </a:fld>
            <a:endParaRPr lang="en-US"/>
          </a:p>
        </p:txBody>
      </p:sp>
      <p:pic>
        <p:nvPicPr>
          <p:cNvPr id="11" name="Picture 10"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dirty="0"/>
          </a:p>
        </p:txBody>
      </p:sp>
      <p:sp>
        <p:nvSpPr>
          <p:cNvPr id="3" name="Date Placeholder 2"/>
          <p:cNvSpPr>
            <a:spLocks noGrp="1"/>
          </p:cNvSpPr>
          <p:nvPr>
            <p:ph type="dt" sz="half" idx="10"/>
          </p:nvPr>
        </p:nvSpPr>
        <p:spPr/>
        <p:txBody>
          <a:bodyPr/>
          <a:lstStyle/>
          <a:p>
            <a:fld id="{8C112A72-6943-634F-884D-793A2FC5437E}" type="datetime3">
              <a:rPr lang="en-GB" smtClean="0"/>
              <a:pPr/>
              <a:t>22 May,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B8F21-BE1F-EE48-B45D-B8E4E52C95E5}" type="datetime3">
              <a:rPr lang="en-GB" smtClean="0"/>
              <a:pPr/>
              <a:t>22 May,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29AD74-8CEC-B247-837E-0C51994C98D8}" type="datetime3">
              <a:rPr lang="en-GB" smtClean="0"/>
              <a:pPr/>
              <a:t>22 May,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‹Nº›</a:t>
            </a:fld>
            <a:endParaRPr lang="en-US"/>
          </a:p>
        </p:txBody>
      </p:sp>
      <p:pic>
        <p:nvPicPr>
          <p:cNvPr id="9" name="Picture 8"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print"/>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GB" dirty="0" smtClean="0"/>
              <a:t>Click to edit Master title style</a:t>
            </a:r>
            <a:endParaRPr dirty="0"/>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latin typeface="Calibri"/>
                <a:cs typeface="Calibri"/>
              </a:defRPr>
            </a:lvl1pPr>
          </a:lstStyle>
          <a:p>
            <a:fld id="{4F17C709-D8A8-2F4A-B3DB-27A606F31543}" type="datetime3">
              <a:rPr lang="en-GB" smtClean="0"/>
              <a:pPr/>
              <a:t>22 May, 2013</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ctr" defTabSz="914400" rtl="0" eaLnBrk="1" latinLnBrk="0" hangingPunct="1">
        <a:spcBef>
          <a:spcPct val="0"/>
        </a:spcBef>
        <a:buNone/>
        <a:defRPr sz="5400" kern="1200">
          <a:solidFill>
            <a:schemeClr val="tx1"/>
          </a:solidFill>
          <a:latin typeface="Calibri"/>
          <a:ea typeface="+mj-ea"/>
          <a:cs typeface="Calibri"/>
        </a:defRPr>
      </a:lvl1pPr>
    </p:titleStyle>
    <p:bodyStyle>
      <a:lvl1pPr marL="457200" indent="-457200" algn="l" defTabSz="914400" rtl="0" eaLnBrk="1" latinLnBrk="0" hangingPunct="1">
        <a:lnSpc>
          <a:spcPct val="100000"/>
        </a:lnSpc>
        <a:spcBef>
          <a:spcPts val="0"/>
        </a:spcBef>
        <a:spcAft>
          <a:spcPts val="2000"/>
        </a:spcAft>
        <a:buFont typeface="Wingdings 2" pitchFamily="18" charset="2"/>
        <a:buChar char=""/>
        <a:defRPr sz="2800" kern="1200">
          <a:solidFill>
            <a:schemeClr val="tx1"/>
          </a:solidFill>
          <a:latin typeface="Calibri"/>
          <a:ea typeface="+mn-ea"/>
          <a:cs typeface="Calibri"/>
        </a:defRPr>
      </a:lvl1pPr>
      <a:lvl2pPr marL="914400" indent="-457200" algn="l" defTabSz="914400" rtl="0" eaLnBrk="1" latinLnBrk="0" hangingPunct="1">
        <a:lnSpc>
          <a:spcPct val="100000"/>
        </a:lnSpc>
        <a:spcBef>
          <a:spcPts val="0"/>
        </a:spcBef>
        <a:spcAft>
          <a:spcPts val="1000"/>
        </a:spcAft>
        <a:buClr>
          <a:schemeClr val="bg2"/>
        </a:buClr>
        <a:buFont typeface="Wingdings 2" pitchFamily="18" charset="2"/>
        <a:buChar char=""/>
        <a:defRPr sz="2600" kern="1200">
          <a:solidFill>
            <a:schemeClr val="tx1"/>
          </a:solidFill>
          <a:latin typeface="Calibri"/>
          <a:ea typeface="+mn-ea"/>
          <a:cs typeface="Calibri"/>
        </a:defRPr>
      </a:lvl2pPr>
      <a:lvl3pPr marL="1371600" indent="-457200" algn="l" defTabSz="914400" rtl="0" eaLnBrk="1" latinLnBrk="0" hangingPunct="1">
        <a:lnSpc>
          <a:spcPct val="100000"/>
        </a:lnSpc>
        <a:spcBef>
          <a:spcPts val="0"/>
        </a:spcBef>
        <a:spcAft>
          <a:spcPts val="1000"/>
        </a:spcAft>
        <a:buFont typeface="Wingdings 2" pitchFamily="18" charset="2"/>
        <a:buChar char=""/>
        <a:defRPr sz="2400" kern="1200">
          <a:solidFill>
            <a:schemeClr val="tx1"/>
          </a:solidFill>
          <a:latin typeface="Calibri"/>
          <a:ea typeface="+mn-ea"/>
          <a:cs typeface="Calibri"/>
        </a:defRPr>
      </a:lvl3pPr>
      <a:lvl4pPr marL="1828800" indent="-457200" algn="l" defTabSz="914400" rtl="0" eaLnBrk="1" latinLnBrk="0" hangingPunct="1">
        <a:lnSpc>
          <a:spcPct val="100000"/>
        </a:lnSpc>
        <a:spcBef>
          <a:spcPts val="0"/>
        </a:spcBef>
        <a:spcAft>
          <a:spcPts val="1000"/>
        </a:spcAft>
        <a:buClr>
          <a:schemeClr val="bg2"/>
        </a:buClr>
        <a:buFont typeface="Wingdings 2" pitchFamily="18" charset="2"/>
        <a:buChar char=""/>
        <a:defRPr sz="2200" kern="1200">
          <a:solidFill>
            <a:schemeClr val="tx1"/>
          </a:solidFill>
          <a:latin typeface="Calibri"/>
          <a:ea typeface="+mn-ea"/>
          <a:cs typeface="Calibri"/>
        </a:defRPr>
      </a:lvl4pPr>
      <a:lvl5pPr marL="2286000" indent="-457200" algn="l" defTabSz="914400" rtl="0" eaLnBrk="1" latinLnBrk="0" hangingPunct="1">
        <a:lnSpc>
          <a:spcPct val="100000"/>
        </a:lnSpc>
        <a:spcBef>
          <a:spcPts val="0"/>
        </a:spcBef>
        <a:spcAft>
          <a:spcPts val="1000"/>
        </a:spcAft>
        <a:buFont typeface="Wingdings 2" pitchFamily="18" charset="2"/>
        <a:buChar char=""/>
        <a:defRPr sz="2000" kern="1200">
          <a:solidFill>
            <a:schemeClr val="tx1"/>
          </a:solidFill>
          <a:latin typeface="Calibri"/>
          <a:ea typeface="+mn-ea"/>
          <a:cs typeface="Calibri"/>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C" sz="9400" b="1" dirty="0" smtClean="0"/>
              <a:t>Planificación de Actividades</a:t>
            </a:r>
            <a:endParaRPr lang="es-EC" sz="9400" b="1"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GB" dirty="0" smtClean="0"/>
              <a:t>22 de mayo, 2013</a:t>
            </a:r>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a:t>
            </a:fld>
            <a:endParaRPr lang="en-US"/>
          </a:p>
        </p:txBody>
      </p:sp>
    </p:spTree>
    <p:extLst>
      <p:ext uri="{BB962C8B-B14F-4D97-AF65-F5344CB8AC3E}">
        <p14:creationId xmlns:p14="http://schemas.microsoft.com/office/powerpoint/2010/main" val="1695019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30762339"/>
              </p:ext>
            </p:extLst>
          </p:nvPr>
        </p:nvGraphicFramePr>
        <p:xfrm>
          <a:off x="-137317" y="439694"/>
          <a:ext cx="9418635" cy="575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10</a:t>
            </a:fld>
            <a:endParaRPr lang="en-US"/>
          </a:p>
        </p:txBody>
      </p:sp>
    </p:spTree>
    <p:extLst>
      <p:ext uri="{BB962C8B-B14F-4D97-AF65-F5344CB8AC3E}">
        <p14:creationId xmlns:p14="http://schemas.microsoft.com/office/powerpoint/2010/main" val="86648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s-EC" sz="5300" dirty="0" smtClean="0"/>
              <a:t>Cómo seleccionar las actividades</a:t>
            </a:r>
            <a:endParaRPr lang="es-EC" sz="5300" dirty="0"/>
          </a:p>
        </p:txBody>
      </p:sp>
      <p:sp>
        <p:nvSpPr>
          <p:cNvPr id="3" name="Content Placeholder 2"/>
          <p:cNvSpPr>
            <a:spLocks noGrp="1"/>
          </p:cNvSpPr>
          <p:nvPr>
            <p:ph idx="1"/>
          </p:nvPr>
        </p:nvSpPr>
        <p:spPr/>
        <p:txBody>
          <a:bodyPr>
            <a:normAutofit fontScale="92500" lnSpcReduction="10000"/>
          </a:bodyPr>
          <a:lstStyle/>
          <a:p>
            <a:pPr>
              <a:spcAft>
                <a:spcPts val="300"/>
              </a:spcAft>
            </a:pPr>
            <a:r>
              <a:rPr lang="es-EC" sz="3200" noProof="0" dirty="0" smtClean="0"/>
              <a:t>ET: Limitaciones de espacio y tiempo</a:t>
            </a:r>
          </a:p>
          <a:p>
            <a:pPr>
              <a:spcAft>
                <a:spcPts val="300"/>
              </a:spcAft>
            </a:pPr>
            <a:r>
              <a:rPr lang="es-EC" sz="3200" noProof="0" dirty="0" smtClean="0"/>
              <a:t>P: Pertinente para la tradición y la cultura</a:t>
            </a:r>
          </a:p>
          <a:p>
            <a:pPr>
              <a:spcAft>
                <a:spcPts val="300"/>
              </a:spcAft>
            </a:pPr>
            <a:r>
              <a:rPr lang="es-EC" sz="3200" noProof="0" dirty="0" smtClean="0"/>
              <a:t>A: Apropiado para la edad </a:t>
            </a:r>
          </a:p>
          <a:p>
            <a:pPr>
              <a:spcAft>
                <a:spcPts val="300"/>
              </a:spcAft>
            </a:pPr>
            <a:r>
              <a:rPr lang="es-EC" sz="3200" noProof="0" dirty="0" smtClean="0"/>
              <a:t>Ge: Sensible al género</a:t>
            </a:r>
          </a:p>
          <a:p>
            <a:pPr>
              <a:spcAft>
                <a:spcPts val="300"/>
              </a:spcAft>
            </a:pPr>
            <a:r>
              <a:rPr lang="es-EC" sz="3200" noProof="0" dirty="0" smtClean="0"/>
              <a:t>N: Considerar las diversas necesidades</a:t>
            </a:r>
          </a:p>
          <a:p>
            <a:pPr>
              <a:spcAft>
                <a:spcPts val="300"/>
              </a:spcAft>
            </a:pPr>
            <a:r>
              <a:rPr lang="es-EC" sz="3200" noProof="0" dirty="0" smtClean="0"/>
              <a:t>C: </a:t>
            </a:r>
            <a:r>
              <a:rPr lang="es-EC" sz="3200" dirty="0" smtClean="0"/>
              <a:t>Las capacidades del equipo de facilitación se toman en cuenta</a:t>
            </a:r>
            <a:endParaRPr lang="es-EC" sz="3200" noProof="0" dirty="0" smtClean="0"/>
          </a:p>
          <a:p>
            <a:pPr>
              <a:spcAft>
                <a:spcPts val="300"/>
              </a:spcAft>
            </a:pPr>
            <a:r>
              <a:rPr lang="es-EC" sz="3200" noProof="0" dirty="0" smtClean="0"/>
              <a:t>P: Participación de los niños, las niñas, y la comunidad</a:t>
            </a:r>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11</a:t>
            </a:fld>
            <a:endParaRPr lang="en-US"/>
          </a:p>
        </p:txBody>
      </p:sp>
    </p:spTree>
    <p:extLst>
      <p:ext uri="{BB962C8B-B14F-4D97-AF65-F5344CB8AC3E}">
        <p14:creationId xmlns:p14="http://schemas.microsoft.com/office/powerpoint/2010/main" val="3779786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7000" b="1" dirty="0" smtClean="0"/>
              <a:t>cronograma</a:t>
            </a:r>
            <a:endParaRPr lang="es-EC" sz="7000" b="1"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12</a:t>
            </a:fld>
            <a:endParaRPr lang="en-US"/>
          </a:p>
        </p:txBody>
      </p:sp>
      <p:pic>
        <p:nvPicPr>
          <p:cNvPr id="6" name="Picture 5" descr="Child at Vocational Training Center in Pakistan. Nov 2005 .jpg"/>
          <p:cNvPicPr>
            <a:picLocks noChangeAspect="1"/>
          </p:cNvPicPr>
          <p:nvPr/>
        </p:nvPicPr>
        <p:blipFill rotWithShape="1">
          <a:blip r:embed="rId3" cstate="print">
            <a:extLst>
              <a:ext uri="{28A0092B-C50C-407E-A947-70E740481C1C}">
                <a14:useLocalDpi xmlns:a14="http://schemas.microsoft.com/office/drawing/2010/main" val="0"/>
              </a:ext>
            </a:extLst>
          </a:blip>
          <a:srcRect t="8514" r="15422" b="27151"/>
          <a:stretch/>
        </p:blipFill>
        <p:spPr>
          <a:xfrm>
            <a:off x="2256050" y="3640605"/>
            <a:ext cx="4631901" cy="2348857"/>
          </a:xfrm>
          <a:prstGeom prst="rect">
            <a:avLst/>
          </a:prstGeom>
        </p:spPr>
      </p:pic>
    </p:spTree>
    <p:extLst>
      <p:ext uri="{BB962C8B-B14F-4D97-AF65-F5344CB8AC3E}">
        <p14:creationId xmlns:p14="http://schemas.microsoft.com/office/powerpoint/2010/main" val="398562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6722"/>
            <a:ext cx="8001000" cy="1143000"/>
          </a:xfrm>
        </p:spPr>
        <p:txBody>
          <a:bodyPr/>
          <a:lstStyle/>
          <a:p>
            <a:pPr>
              <a:lnSpc>
                <a:spcPct val="90000"/>
              </a:lnSpc>
            </a:pPr>
            <a:r>
              <a:rPr lang="es-EC" dirty="0" smtClean="0"/>
              <a:t>Formato del cronograma</a:t>
            </a:r>
            <a:endParaRPr lang="es-EC" dirty="0"/>
          </a:p>
        </p:txBody>
      </p:sp>
      <p:sp>
        <p:nvSpPr>
          <p:cNvPr id="3" name="Content Placeholder 2"/>
          <p:cNvSpPr>
            <a:spLocks noGrp="1"/>
          </p:cNvSpPr>
          <p:nvPr>
            <p:ph idx="1"/>
          </p:nvPr>
        </p:nvSpPr>
        <p:spPr/>
        <p:txBody>
          <a:bodyPr>
            <a:normAutofit fontScale="85000" lnSpcReduction="20000"/>
          </a:bodyPr>
          <a:lstStyle/>
          <a:p>
            <a:pPr>
              <a:lnSpc>
                <a:spcPct val="110000"/>
              </a:lnSpc>
              <a:spcAft>
                <a:spcPts val="300"/>
              </a:spcAft>
            </a:pPr>
            <a:r>
              <a:rPr lang="es-EC" sz="3400" noProof="0" dirty="0" smtClean="0"/>
              <a:t>Formato de cronograma armonizado</a:t>
            </a:r>
          </a:p>
          <a:p>
            <a:pPr>
              <a:lnSpc>
                <a:spcPct val="110000"/>
              </a:lnSpc>
              <a:spcAft>
                <a:spcPts val="300"/>
              </a:spcAft>
            </a:pPr>
            <a:r>
              <a:rPr lang="es-EC" sz="3400" noProof="0" dirty="0" smtClean="0"/>
              <a:t>Visible y disponible para </a:t>
            </a:r>
            <a:r>
              <a:rPr lang="es-EC" sz="3400" dirty="0" smtClean="0"/>
              <a:t>todos quienes realizan facilitación, supervisión, para los niños, las niñas, las familias y la comunidad</a:t>
            </a:r>
          </a:p>
          <a:p>
            <a:pPr>
              <a:lnSpc>
                <a:spcPct val="110000"/>
              </a:lnSpc>
              <a:spcAft>
                <a:spcPts val="300"/>
              </a:spcAft>
            </a:pPr>
            <a:r>
              <a:rPr lang="es-EC" sz="3400" noProof="0" dirty="0" smtClean="0"/>
              <a:t>Formatos comprensibles para personas con bajo nivel </a:t>
            </a:r>
            <a:r>
              <a:rPr lang="es-EC" sz="3400" dirty="0" smtClean="0"/>
              <a:t>de alfabetización</a:t>
            </a:r>
            <a:endParaRPr lang="es-EC" sz="3400" noProof="0" dirty="0" smtClean="0"/>
          </a:p>
          <a:p>
            <a:pPr>
              <a:lnSpc>
                <a:spcPct val="110000"/>
              </a:lnSpc>
              <a:spcAft>
                <a:spcPts val="300"/>
              </a:spcAft>
            </a:pPr>
            <a:r>
              <a:rPr lang="es-EC" sz="3400" noProof="0" dirty="0" smtClean="0"/>
              <a:t>La información mínima debe ser: día</a:t>
            </a:r>
            <a:r>
              <a:rPr lang="es-EC" sz="3400" dirty="0" smtClean="0"/>
              <a:t>, hora, actividad, lugar, recursos, personal responsable, niños y niñas participantes</a:t>
            </a:r>
            <a:endParaRPr lang="es-EC" sz="3400" noProof="0" dirty="0" smtClean="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13</a:t>
            </a:fld>
            <a:endParaRPr lang="en-US"/>
          </a:p>
        </p:txBody>
      </p:sp>
    </p:spTree>
    <p:extLst>
      <p:ext uri="{BB962C8B-B14F-4D97-AF65-F5344CB8AC3E}">
        <p14:creationId xmlns:p14="http://schemas.microsoft.com/office/powerpoint/2010/main" val="437903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2764"/>
            <a:ext cx="8001000" cy="1143000"/>
          </a:xfrm>
        </p:spPr>
        <p:txBody>
          <a:bodyPr vert="horz" lIns="91440" tIns="45720" rIns="91440" bIns="45720" rtlCol="0" anchor="ctr">
            <a:noAutofit/>
          </a:bodyPr>
          <a:lstStyle/>
          <a:p>
            <a:pPr>
              <a:lnSpc>
                <a:spcPct val="90000"/>
              </a:lnSpc>
            </a:pPr>
            <a:r>
              <a:rPr lang="es-EC" dirty="0" smtClean="0"/>
              <a:t>Horas del cronograma</a:t>
            </a:r>
            <a:endParaRPr lang="es-EC" dirty="0"/>
          </a:p>
        </p:txBody>
      </p:sp>
      <p:sp>
        <p:nvSpPr>
          <p:cNvPr id="3" name="Content Placeholder 2"/>
          <p:cNvSpPr>
            <a:spLocks noGrp="1"/>
          </p:cNvSpPr>
          <p:nvPr>
            <p:ph idx="1"/>
          </p:nvPr>
        </p:nvSpPr>
        <p:spPr>
          <a:xfrm>
            <a:off x="266700" y="1809168"/>
            <a:ext cx="8629650" cy="4114800"/>
          </a:xfrm>
        </p:spPr>
        <p:txBody>
          <a:bodyPr>
            <a:noAutofit/>
          </a:bodyPr>
          <a:lstStyle/>
          <a:p>
            <a:pPr>
              <a:spcAft>
                <a:spcPts val="200"/>
              </a:spcAft>
            </a:pPr>
            <a:r>
              <a:rPr lang="es-EC" sz="2600" noProof="0" dirty="0" smtClean="0"/>
              <a:t>Hora de instalación y despeje</a:t>
            </a:r>
          </a:p>
          <a:p>
            <a:pPr>
              <a:spcAft>
                <a:spcPts val="200"/>
              </a:spcAft>
            </a:pPr>
            <a:r>
              <a:rPr lang="es-EC" sz="2600" noProof="0" dirty="0" smtClean="0"/>
              <a:t>Programar recesos </a:t>
            </a:r>
          </a:p>
          <a:p>
            <a:pPr>
              <a:spcAft>
                <a:spcPts val="200"/>
              </a:spcAft>
            </a:pPr>
            <a:r>
              <a:rPr lang="es-EC" sz="2600" noProof="0" dirty="0" smtClean="0"/>
              <a:t>Hora de llegada / salida del sitio</a:t>
            </a:r>
          </a:p>
          <a:p>
            <a:pPr>
              <a:spcAft>
                <a:spcPts val="200"/>
              </a:spcAft>
            </a:pPr>
            <a:r>
              <a:rPr lang="es-EC" sz="2600" dirty="0" smtClean="0"/>
              <a:t>No debe coincidir con las horas de clase</a:t>
            </a:r>
          </a:p>
          <a:p>
            <a:pPr>
              <a:spcAft>
                <a:spcPts val="200"/>
              </a:spcAft>
            </a:pPr>
            <a:r>
              <a:rPr lang="es-EC" sz="2600" noProof="0" dirty="0" smtClean="0"/>
              <a:t>Considere permitir que la comunidad utilice el espacio</a:t>
            </a:r>
          </a:p>
          <a:p>
            <a:pPr>
              <a:spcAft>
                <a:spcPts val="200"/>
              </a:spcAft>
            </a:pPr>
            <a:r>
              <a:rPr lang="es-EC" sz="2600" dirty="0" smtClean="0"/>
              <a:t>Coordinar con otros sectores</a:t>
            </a:r>
          </a:p>
          <a:p>
            <a:pPr>
              <a:spcAft>
                <a:spcPts val="200"/>
              </a:spcAft>
            </a:pPr>
            <a:r>
              <a:rPr lang="es-EC" sz="2600" dirty="0" smtClean="0"/>
              <a:t>Consultar con los niños, las niñas, familias y comunidad</a:t>
            </a:r>
          </a:p>
          <a:p>
            <a:pPr>
              <a:spcAft>
                <a:spcPts val="200"/>
              </a:spcAft>
            </a:pPr>
            <a:r>
              <a:rPr lang="es-EC" sz="2600" dirty="0" smtClean="0"/>
              <a:t>Diferentes horas para los diferentes grupos de edad</a:t>
            </a:r>
          </a:p>
          <a:p>
            <a:pPr>
              <a:spcAft>
                <a:spcPts val="200"/>
              </a:spcAft>
            </a:pPr>
            <a:r>
              <a:rPr lang="es-EC" sz="2600" dirty="0" smtClean="0"/>
              <a:t>Intervalos de tiempo más cortos si hay demasiados niños y niñas</a:t>
            </a:r>
            <a:endParaRPr lang="es-EC" sz="2600"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14</a:t>
            </a:fld>
            <a:endParaRPr lang="en-US"/>
          </a:p>
        </p:txBody>
      </p:sp>
    </p:spTree>
    <p:extLst>
      <p:ext uri="{BB962C8B-B14F-4D97-AF65-F5344CB8AC3E}">
        <p14:creationId xmlns:p14="http://schemas.microsoft.com/office/powerpoint/2010/main" val="854832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Contenido del cronograma</a:t>
            </a:r>
            <a:endParaRPr lang="es-EC" dirty="0"/>
          </a:p>
        </p:txBody>
      </p:sp>
      <p:sp>
        <p:nvSpPr>
          <p:cNvPr id="3" name="Content Placeholder 2"/>
          <p:cNvSpPr>
            <a:spLocks noGrp="1"/>
          </p:cNvSpPr>
          <p:nvPr>
            <p:ph idx="1"/>
          </p:nvPr>
        </p:nvSpPr>
        <p:spPr>
          <a:xfrm>
            <a:off x="247650" y="1905000"/>
            <a:ext cx="8610600" cy="4114800"/>
          </a:xfrm>
        </p:spPr>
        <p:txBody>
          <a:bodyPr>
            <a:noAutofit/>
          </a:bodyPr>
          <a:lstStyle/>
          <a:p>
            <a:pPr>
              <a:spcAft>
                <a:spcPts val="300"/>
              </a:spcAft>
            </a:pPr>
            <a:r>
              <a:rPr lang="es-EC" sz="3000" noProof="0" dirty="0" smtClean="0"/>
              <a:t>Equilibrio entre actividades estructuradas y el juego libre</a:t>
            </a:r>
          </a:p>
          <a:p>
            <a:pPr>
              <a:spcAft>
                <a:spcPts val="300"/>
              </a:spcAft>
            </a:pPr>
            <a:r>
              <a:rPr lang="es-EC" sz="3000" dirty="0" smtClean="0"/>
              <a:t>Variedad de categorías de actividades cada día</a:t>
            </a:r>
          </a:p>
          <a:p>
            <a:pPr>
              <a:spcAft>
                <a:spcPts val="300"/>
              </a:spcAft>
            </a:pPr>
            <a:r>
              <a:rPr lang="es-EC" sz="3000" noProof="0" dirty="0" smtClean="0"/>
              <a:t>Actividades simultáneas que permitan elegir a los niños y las niñas</a:t>
            </a:r>
          </a:p>
          <a:p>
            <a:pPr>
              <a:spcAft>
                <a:spcPts val="300"/>
              </a:spcAft>
            </a:pPr>
            <a:r>
              <a:rPr lang="es-EC" sz="3000" dirty="0" smtClean="0"/>
              <a:t>Actividades simultáneas para diferentes categorías</a:t>
            </a:r>
          </a:p>
          <a:p>
            <a:pPr>
              <a:spcAft>
                <a:spcPts val="300"/>
              </a:spcAft>
            </a:pPr>
            <a:r>
              <a:rPr lang="es-EC" sz="3000" dirty="0" smtClean="0"/>
              <a:t>Eventos comunitarios periódicos</a:t>
            </a:r>
          </a:p>
          <a:p>
            <a:pPr>
              <a:spcAft>
                <a:spcPts val="300"/>
              </a:spcAft>
            </a:pPr>
            <a:r>
              <a:rPr lang="es-EC" sz="3000" dirty="0" smtClean="0"/>
              <a:t>Crear una rutina</a:t>
            </a:r>
            <a:endParaRPr lang="es-EC" sz="3000" noProof="0" dirty="0" smtClean="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15</a:t>
            </a:fld>
            <a:endParaRPr lang="en-US"/>
          </a:p>
        </p:txBody>
      </p:sp>
    </p:spTree>
    <p:extLst>
      <p:ext uri="{BB962C8B-B14F-4D97-AF65-F5344CB8AC3E}">
        <p14:creationId xmlns:p14="http://schemas.microsoft.com/office/powerpoint/2010/main" val="423498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75239"/>
            <a:ext cx="6019800" cy="1709928"/>
          </a:xfrm>
        </p:spPr>
        <p:txBody>
          <a:bodyPr/>
          <a:lstStyle/>
          <a:p>
            <a:r>
              <a:rPr lang="es-EC" sz="4400" dirty="0" smtClean="0">
                <a:latin typeface="Calibri"/>
                <a:cs typeface="Calibri"/>
              </a:rPr>
              <a:t>Actividad de elaboración del cronograma</a:t>
            </a:r>
            <a:endParaRPr lang="es-EC" sz="4400" dirty="0">
              <a:latin typeface="Calibri"/>
              <a:cs typeface="Calibri"/>
            </a:endParaRPr>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16</a:t>
            </a:fld>
            <a:endParaRPr lang="en-US"/>
          </a:p>
        </p:txBody>
      </p:sp>
      <p:pic>
        <p:nvPicPr>
          <p:cNvPr id="7" name="Picture Placeholder 6" descr="schedule.jpg"/>
          <p:cNvPicPr>
            <a:picLocks noGrp="1" noChangeAspect="1"/>
          </p:cNvPicPr>
          <p:nvPr>
            <p:ph type="pic" idx="1"/>
          </p:nvPr>
        </p:nvPicPr>
        <p:blipFill rotWithShape="1">
          <a:blip r:embed="rId3" cstate="print">
            <a:alphaModFix amt="56000"/>
            <a:extLst>
              <a:ext uri="{28A0092B-C50C-407E-A947-70E740481C1C}">
                <a14:useLocalDpi xmlns:a14="http://schemas.microsoft.com/office/drawing/2010/main" val="0"/>
              </a:ext>
            </a:extLst>
          </a:blip>
          <a:srcRect l="7032" t="6392" r="7089" b="6713"/>
          <a:stretch/>
        </p:blipFill>
        <p:spPr>
          <a:xfrm rot="660208">
            <a:off x="4919403" y="1699991"/>
            <a:ext cx="3830267" cy="3866387"/>
          </a:xfrm>
        </p:spPr>
      </p:pic>
      <p:sp>
        <p:nvSpPr>
          <p:cNvPr id="3" name="Text Placeholder 2"/>
          <p:cNvSpPr>
            <a:spLocks noGrp="1"/>
          </p:cNvSpPr>
          <p:nvPr>
            <p:ph type="body" sz="half" idx="2"/>
          </p:nvPr>
        </p:nvSpPr>
        <p:spPr>
          <a:xfrm>
            <a:off x="285750" y="2048057"/>
            <a:ext cx="4812030" cy="4110695"/>
          </a:xfrm>
        </p:spPr>
        <p:txBody>
          <a:bodyPr>
            <a:noAutofit/>
          </a:bodyPr>
          <a:lstStyle/>
          <a:p>
            <a:pPr marL="342900" indent="-342900">
              <a:lnSpc>
                <a:spcPct val="90000"/>
              </a:lnSpc>
              <a:spcAft>
                <a:spcPts val="400"/>
              </a:spcAft>
              <a:buFont typeface="Arial"/>
              <a:buChar char="•"/>
            </a:pPr>
            <a:r>
              <a:rPr lang="es-EC" sz="2700" dirty="0" smtClean="0">
                <a:latin typeface="Calibri"/>
                <a:cs typeface="Calibri"/>
              </a:rPr>
              <a:t>Separe a la audiencia en grupos de 4-5</a:t>
            </a:r>
          </a:p>
          <a:p>
            <a:pPr marL="342900" indent="-342900">
              <a:lnSpc>
                <a:spcPct val="90000"/>
              </a:lnSpc>
              <a:spcAft>
                <a:spcPts val="400"/>
              </a:spcAft>
              <a:buFont typeface="Arial"/>
              <a:buChar char="•"/>
            </a:pPr>
            <a:r>
              <a:rPr lang="es-EC" sz="2700" dirty="0" smtClean="0">
                <a:latin typeface="Calibri"/>
                <a:cs typeface="Calibri"/>
              </a:rPr>
              <a:t>Planifique 2-3 días de actividades, utilizando el formato de cronograma que se le ha entregado</a:t>
            </a:r>
          </a:p>
          <a:p>
            <a:pPr marL="342900" indent="-342900">
              <a:lnSpc>
                <a:spcPct val="90000"/>
              </a:lnSpc>
              <a:spcAft>
                <a:spcPts val="400"/>
              </a:spcAft>
              <a:buFont typeface="Arial"/>
              <a:buChar char="•"/>
            </a:pPr>
            <a:r>
              <a:rPr lang="es-EC" sz="2700" dirty="0" smtClean="0">
                <a:latin typeface="Calibri"/>
                <a:cs typeface="Calibri"/>
              </a:rPr>
              <a:t>Usted tiene 20 minutos</a:t>
            </a:r>
          </a:p>
          <a:p>
            <a:pPr marL="342900" indent="-342900">
              <a:lnSpc>
                <a:spcPct val="90000"/>
              </a:lnSpc>
              <a:spcAft>
                <a:spcPts val="400"/>
              </a:spcAft>
              <a:buFont typeface="Arial"/>
              <a:buChar char="•"/>
            </a:pPr>
            <a:r>
              <a:rPr lang="es-EC" sz="2700" dirty="0" smtClean="0">
                <a:latin typeface="Calibri"/>
                <a:cs typeface="Calibri"/>
              </a:rPr>
              <a:t>No existe una retroalimentación formal al final, hay una discusión de grupo en la plenaria</a:t>
            </a:r>
            <a:endParaRPr lang="es-EC" sz="2700" dirty="0">
              <a:latin typeface="Calibri"/>
              <a:cs typeface="Calibri"/>
            </a:endParaRPr>
          </a:p>
        </p:txBody>
      </p:sp>
    </p:spTree>
    <p:extLst>
      <p:ext uri="{BB962C8B-B14F-4D97-AF65-F5344CB8AC3E}">
        <p14:creationId xmlns:p14="http://schemas.microsoft.com/office/powerpoint/2010/main" val="390601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Puntos clave</a:t>
            </a:r>
            <a:endParaRPr lang="es-EC"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s-EC" dirty="0" smtClean="0"/>
              <a:t>Se debe incluir toda la información mínima, pero no demasiados detalles</a:t>
            </a:r>
          </a:p>
          <a:p>
            <a:pPr>
              <a:spcAft>
                <a:spcPts val="600"/>
              </a:spcAft>
            </a:pPr>
            <a:r>
              <a:rPr lang="es-EC" dirty="0" smtClean="0"/>
              <a:t>Garantizar que todos los resultados para los niños y las niñas (jugar, aprender, socializar, expresarse) se cubran cada día</a:t>
            </a:r>
          </a:p>
          <a:p>
            <a:pPr lvl="1">
              <a:spcAft>
                <a:spcPts val="600"/>
              </a:spcAft>
            </a:pPr>
            <a:r>
              <a:rPr lang="es-EC" dirty="0" smtClean="0"/>
              <a:t>Variedad en la forma de lograrlo durante la semana</a:t>
            </a:r>
          </a:p>
          <a:p>
            <a:pPr lvl="1">
              <a:spcAft>
                <a:spcPts val="600"/>
              </a:spcAft>
            </a:pPr>
            <a:r>
              <a:rPr lang="es-EC" dirty="0" smtClean="0"/>
              <a:t>Rutina en el cronograma </a:t>
            </a:r>
          </a:p>
          <a:p>
            <a:pPr>
              <a:spcAft>
                <a:spcPts val="600"/>
              </a:spcAft>
            </a:pPr>
            <a:r>
              <a:rPr lang="es-EC" dirty="0" smtClean="0"/>
              <a:t>Consultar a los niños, niñas y comunidades sobre el contenido y las horas</a:t>
            </a:r>
          </a:p>
          <a:p>
            <a:pPr>
              <a:spcAft>
                <a:spcPts val="600"/>
              </a:spcAft>
            </a:pPr>
            <a:r>
              <a:rPr lang="es-EC" dirty="0" smtClean="0"/>
              <a:t>Abordar las necesidades de todos los niños y las niñas de la comunidad</a:t>
            </a:r>
            <a:endParaRPr lang="es-EC"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17</a:t>
            </a:fld>
            <a:endParaRPr lang="en-US"/>
          </a:p>
        </p:txBody>
      </p:sp>
    </p:spTree>
    <p:extLst>
      <p:ext uri="{BB962C8B-B14F-4D97-AF65-F5344CB8AC3E}">
        <p14:creationId xmlns:p14="http://schemas.microsoft.com/office/powerpoint/2010/main" val="329664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7000" b="1" dirty="0" smtClean="0"/>
              <a:t>Recursos clave</a:t>
            </a:r>
            <a:endParaRPr lang="es-EC" sz="7000" b="1"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18</a:t>
            </a:fld>
            <a:endParaRPr lang="en-US"/>
          </a:p>
        </p:txBody>
      </p:sp>
    </p:spTree>
    <p:extLst>
      <p:ext uri="{BB962C8B-B14F-4D97-AF65-F5344CB8AC3E}">
        <p14:creationId xmlns:p14="http://schemas.microsoft.com/office/powerpoint/2010/main" val="1303652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Referencias</a:t>
            </a:r>
            <a:endParaRPr lang="es-EC"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s-EC" noProof="0" dirty="0" err="1" smtClean="0"/>
              <a:t>CCF</a:t>
            </a:r>
            <a:r>
              <a:rPr lang="es-EC" noProof="0" dirty="0" smtClean="0"/>
              <a:t>, Puesta en marcha de espacios centrados en la Protección de la Infancia en Emergencias </a:t>
            </a:r>
          </a:p>
          <a:p>
            <a:pPr>
              <a:spcAft>
                <a:spcPts val="600"/>
              </a:spcAft>
            </a:pPr>
            <a:r>
              <a:rPr lang="es-EC" noProof="0" dirty="0" err="1" smtClean="0"/>
              <a:t>Save</a:t>
            </a:r>
            <a:r>
              <a:rPr lang="es-EC" noProof="0" dirty="0" smtClean="0"/>
              <a:t> </a:t>
            </a:r>
            <a:r>
              <a:rPr lang="es-EC" noProof="0" dirty="0" err="1" smtClean="0"/>
              <a:t>the</a:t>
            </a:r>
            <a:r>
              <a:rPr lang="es-EC" noProof="0" dirty="0" smtClean="0"/>
              <a:t> </a:t>
            </a:r>
            <a:r>
              <a:rPr lang="es-EC" noProof="0" dirty="0" err="1" smtClean="0"/>
              <a:t>Children</a:t>
            </a:r>
            <a:r>
              <a:rPr lang="es-EC" noProof="0" dirty="0" smtClean="0"/>
              <a:t>,  Manual de Espacios Amigables para Niños y Niñas</a:t>
            </a:r>
          </a:p>
          <a:p>
            <a:pPr>
              <a:spcAft>
                <a:spcPts val="600"/>
              </a:spcAft>
            </a:pPr>
            <a:r>
              <a:rPr lang="es-EC" noProof="0" dirty="0" smtClean="0"/>
              <a:t>UNICEF, Guía Práctica para Desarrollar Espacios Amigables para la Niñez</a:t>
            </a:r>
          </a:p>
          <a:p>
            <a:pPr>
              <a:spcAft>
                <a:spcPts val="600"/>
              </a:spcAft>
            </a:pPr>
            <a:r>
              <a:rPr lang="es-EC" noProof="0" dirty="0" smtClean="0"/>
              <a:t>Visión Mundial, Manual sobre los Niños y Niñas en Situaciones de Emergencia</a:t>
            </a:r>
          </a:p>
          <a:p>
            <a:pPr>
              <a:spcAft>
                <a:spcPts val="600"/>
              </a:spcAft>
            </a:pPr>
            <a:r>
              <a:rPr lang="es-EC" dirty="0" smtClean="0"/>
              <a:t>Manual de la UNESCO sobre la aceptación de la diversidad</a:t>
            </a:r>
          </a:p>
          <a:p>
            <a:pPr>
              <a:spcAft>
                <a:spcPts val="600"/>
              </a:spcAft>
            </a:pPr>
            <a:r>
              <a:rPr lang="es-EC" dirty="0" smtClean="0"/>
              <a:t>Juego de herramientas para seguir avanzando: Guía para profesionales en el ámbito del deporte para la juventud en situaciones de emergencia </a:t>
            </a:r>
            <a:endParaRPr lang="es-EC" noProof="0" dirty="0" smtClean="0"/>
          </a:p>
          <a:p>
            <a:pPr>
              <a:spcAft>
                <a:spcPts val="600"/>
              </a:spcAft>
            </a:pPr>
            <a:r>
              <a:rPr lang="es-EC" noProof="0" dirty="0" smtClean="0">
                <a:solidFill>
                  <a:srgbClr val="FF0000"/>
                </a:solidFill>
              </a:rPr>
              <a:t>(Hay tantos que se pueden mencionar y enumerar, que no sé si queremos nombrar unos pocos o no</a:t>
            </a:r>
            <a:r>
              <a:rPr lang="es-EC" dirty="0" smtClean="0">
                <a:solidFill>
                  <a:srgbClr val="FF0000"/>
                </a:solidFill>
              </a:rPr>
              <a:t>) </a:t>
            </a:r>
          </a:p>
          <a:p>
            <a:pPr>
              <a:spcAft>
                <a:spcPts val="600"/>
              </a:spcAft>
            </a:pPr>
            <a:r>
              <a:rPr lang="es-EC" noProof="0" dirty="0" smtClean="0">
                <a:solidFill>
                  <a:srgbClr val="FF0000"/>
                </a:solidFill>
              </a:rPr>
              <a:t>Actividades de consolidación de la paz, discapacidades, adolescentes.  Decir y jugar – juegos para niños y niñas de 3 a 6 años de edad</a:t>
            </a:r>
            <a:endParaRPr lang="es-EC" noProof="0" dirty="0">
              <a:solidFill>
                <a:srgbClr val="FF0000"/>
              </a:solidFill>
            </a:endParaRPr>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19</a:t>
            </a:fld>
            <a:endParaRPr lang="en-US"/>
          </a:p>
        </p:txBody>
      </p:sp>
    </p:spTree>
    <p:extLst>
      <p:ext uri="{BB962C8B-B14F-4D97-AF65-F5344CB8AC3E}">
        <p14:creationId xmlns:p14="http://schemas.microsoft.com/office/powerpoint/2010/main" val="114481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Objetivos</a:t>
            </a:r>
            <a:endParaRPr lang="es-EC" dirty="0"/>
          </a:p>
        </p:txBody>
      </p:sp>
      <p:sp>
        <p:nvSpPr>
          <p:cNvPr id="3" name="Content Placeholder 2"/>
          <p:cNvSpPr>
            <a:spLocks noGrp="1"/>
          </p:cNvSpPr>
          <p:nvPr>
            <p:ph idx="1"/>
          </p:nvPr>
        </p:nvSpPr>
        <p:spPr/>
        <p:txBody>
          <a:bodyPr>
            <a:normAutofit lnSpcReduction="10000"/>
          </a:bodyPr>
          <a:lstStyle/>
          <a:p>
            <a:pPr marL="0" indent="0">
              <a:buNone/>
            </a:pPr>
            <a:r>
              <a:rPr lang="es-EC" noProof="0" dirty="0" smtClean="0"/>
              <a:t>La </a:t>
            </a:r>
            <a:r>
              <a:rPr lang="es-EC" noProof="0" dirty="0" smtClean="0"/>
              <a:t>audiencia…</a:t>
            </a:r>
            <a:endParaRPr lang="es-EC" noProof="0" dirty="0" smtClean="0"/>
          </a:p>
          <a:p>
            <a:pPr marL="514350" indent="-514350">
              <a:buFont typeface="+mj-lt"/>
              <a:buAutoNum type="arabicPeriod"/>
            </a:pPr>
            <a:r>
              <a:rPr lang="es-EC" dirty="0" smtClean="0"/>
              <a:t>Conocerá </a:t>
            </a:r>
            <a:r>
              <a:rPr lang="es-EC" dirty="0" smtClean="0"/>
              <a:t>los cuatro resultados esperados para los niños y niñas de las actividades de los Espacios Amigables para la Niñez (EAN)</a:t>
            </a:r>
          </a:p>
          <a:p>
            <a:pPr marL="514350" indent="-514350">
              <a:buFont typeface="+mj-lt"/>
              <a:buAutoNum type="arabicPeriod"/>
            </a:pPr>
            <a:r>
              <a:rPr lang="es-EC" dirty="0" smtClean="0"/>
              <a:t>Estará </a:t>
            </a:r>
            <a:r>
              <a:rPr lang="es-EC" dirty="0" smtClean="0"/>
              <a:t>en capacidad de identificar las cuatro categorías de actividades</a:t>
            </a:r>
          </a:p>
          <a:p>
            <a:pPr marL="514350" indent="-514350">
              <a:buFont typeface="+mj-lt"/>
              <a:buAutoNum type="arabicPeriod"/>
            </a:pPr>
            <a:r>
              <a:rPr lang="es-EC" dirty="0" smtClean="0"/>
              <a:t>Estará </a:t>
            </a:r>
            <a:r>
              <a:rPr lang="es-EC" dirty="0" smtClean="0"/>
              <a:t>en capacidad de nombrar los tres aspectos del desarrollo del cronograma.</a:t>
            </a:r>
            <a:endParaRPr lang="es-EC" noProof="0" dirty="0"/>
          </a:p>
        </p:txBody>
      </p:sp>
      <p:sp>
        <p:nvSpPr>
          <p:cNvPr id="4" name="Date Placeholder 3"/>
          <p:cNvSpPr>
            <a:spLocks noGrp="1"/>
          </p:cNvSpPr>
          <p:nvPr>
            <p:ph type="dt" sz="half" idx="10"/>
          </p:nvPr>
        </p:nvSpPr>
        <p:spPr/>
        <p:txBody>
          <a:bodyPr/>
          <a:lstStyle/>
          <a:p>
            <a:r>
              <a:rPr lang="en-GB" dirty="0" smtClean="0"/>
              <a:t>22 de mayo, 2013</a:t>
            </a:r>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2</a:t>
            </a:fld>
            <a:endParaRPr lang="en-US"/>
          </a:p>
        </p:txBody>
      </p:sp>
    </p:spTree>
    <p:extLst>
      <p:ext uri="{BB962C8B-B14F-4D97-AF65-F5344CB8AC3E}">
        <p14:creationId xmlns:p14="http://schemas.microsoft.com/office/powerpoint/2010/main" val="203065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Resumen de la Sesión</a:t>
            </a:r>
            <a:endParaRPr lang="es-EC"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20</a:t>
            </a:fld>
            <a:endParaRPr lang="en-US"/>
          </a:p>
        </p:txBody>
      </p:sp>
    </p:spTree>
    <p:extLst>
      <p:ext uri="{BB962C8B-B14F-4D97-AF65-F5344CB8AC3E}">
        <p14:creationId xmlns:p14="http://schemas.microsoft.com/office/powerpoint/2010/main" val="38328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Resumen</a:t>
            </a:r>
            <a:endParaRPr lang="es-EC" dirty="0"/>
          </a:p>
        </p:txBody>
      </p:sp>
      <p:sp>
        <p:nvSpPr>
          <p:cNvPr id="3" name="Content Placeholder 2"/>
          <p:cNvSpPr>
            <a:spLocks noGrp="1"/>
          </p:cNvSpPr>
          <p:nvPr>
            <p:ph idx="1"/>
          </p:nvPr>
        </p:nvSpPr>
        <p:spPr/>
        <p:txBody>
          <a:bodyPr>
            <a:normAutofit lnSpcReduction="10000"/>
          </a:bodyPr>
          <a:lstStyle/>
          <a:p>
            <a:pPr marL="0" indent="0">
              <a:spcAft>
                <a:spcPts val="800"/>
              </a:spcAft>
              <a:buNone/>
            </a:pPr>
            <a:r>
              <a:rPr lang="es-EC" sz="3200" dirty="0" smtClean="0"/>
              <a:t>La audiencia…</a:t>
            </a:r>
          </a:p>
          <a:p>
            <a:pPr marL="514350" indent="-514350">
              <a:spcAft>
                <a:spcPts val="800"/>
              </a:spcAft>
              <a:buFont typeface="+mj-lt"/>
              <a:buAutoNum type="arabicPeriod"/>
            </a:pPr>
            <a:r>
              <a:rPr lang="es-EC" sz="3200" dirty="0" smtClean="0"/>
              <a:t>Conocerá los cuatro resultados esperados para los niños y las niñas, de las actividades en el Espacio Amigable para la Niñez</a:t>
            </a:r>
          </a:p>
          <a:p>
            <a:pPr marL="514350" indent="-514350">
              <a:spcAft>
                <a:spcPts val="800"/>
              </a:spcAft>
              <a:buFont typeface="+mj-lt"/>
              <a:buAutoNum type="arabicPeriod"/>
            </a:pPr>
            <a:r>
              <a:rPr lang="es-EC" sz="3200" dirty="0" smtClean="0"/>
              <a:t>Será capaz de identificar las cuatro categorías de actividades</a:t>
            </a:r>
          </a:p>
          <a:p>
            <a:pPr marL="514350" indent="-514350">
              <a:spcAft>
                <a:spcPts val="800"/>
              </a:spcAft>
              <a:buFont typeface="+mj-lt"/>
              <a:buAutoNum type="arabicPeriod"/>
            </a:pPr>
            <a:r>
              <a:rPr lang="es-EC" sz="3200" dirty="0" smtClean="0"/>
              <a:t>Estará en capacidad de nombrar los tres aspectos del desarrollo del cronograma</a:t>
            </a:r>
            <a:endParaRPr lang="es-EC" sz="3200"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21</a:t>
            </a:fld>
            <a:endParaRPr lang="en-US"/>
          </a:p>
        </p:txBody>
      </p:sp>
    </p:spTree>
    <p:extLst>
      <p:ext uri="{BB962C8B-B14F-4D97-AF65-F5344CB8AC3E}">
        <p14:creationId xmlns:p14="http://schemas.microsoft.com/office/powerpoint/2010/main" val="544946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71500" y="4395891"/>
            <a:ext cx="8001000" cy="1762862"/>
          </a:xfrm>
        </p:spPr>
        <p:txBody>
          <a:bodyPr>
            <a:noAutofit/>
          </a:bodyPr>
          <a:lstStyle/>
          <a:p>
            <a:r>
              <a:rPr lang="es-EC" sz="9600" dirty="0" smtClean="0"/>
              <a:t>Gracias</a:t>
            </a:r>
            <a:endParaRPr lang="es-EC" sz="9600"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22</a:t>
            </a:fld>
            <a:endParaRPr lang="en-US"/>
          </a:p>
        </p:txBody>
      </p:sp>
      <p:pic>
        <p:nvPicPr>
          <p:cNvPr id="11" name="Picture Placeholder 10" descr="Haiti.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786" b="9786"/>
          <a:stretch>
            <a:fillRect/>
          </a:stretch>
        </p:blipFill>
        <p:spPr/>
      </p:pic>
      <p:pic>
        <p:nvPicPr>
          <p:cNvPr id="12" name="Picture Placeholder 11" descr="WVI Mynamar CFS Nargis 2008.jpg"/>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t="1962" b="1962"/>
          <a:stretch>
            <a:fillRect/>
          </a:stretch>
        </p:blipFill>
        <p:spPr/>
      </p:pic>
    </p:spTree>
    <p:extLst>
      <p:ext uri="{BB962C8B-B14F-4D97-AF65-F5344CB8AC3E}">
        <p14:creationId xmlns:p14="http://schemas.microsoft.com/office/powerpoint/2010/main" val="200236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Resumen de la Sesión</a:t>
            </a:r>
            <a:endParaRPr lang="es-EC" dirty="0"/>
          </a:p>
        </p:txBody>
      </p:sp>
      <p:sp>
        <p:nvSpPr>
          <p:cNvPr id="3" name="Content Placeholder 2"/>
          <p:cNvSpPr>
            <a:spLocks noGrp="1"/>
          </p:cNvSpPr>
          <p:nvPr>
            <p:ph idx="1"/>
          </p:nvPr>
        </p:nvSpPr>
        <p:spPr/>
        <p:txBody>
          <a:bodyPr>
            <a:normAutofit lnSpcReduction="10000"/>
          </a:bodyPr>
          <a:lstStyle/>
          <a:p>
            <a:pPr>
              <a:spcAft>
                <a:spcPts val="1000"/>
              </a:spcAft>
            </a:pPr>
            <a:r>
              <a:rPr lang="es-EC" sz="4000" noProof="0" dirty="0" smtClean="0"/>
              <a:t>Principios de la planificación de la actividad</a:t>
            </a:r>
          </a:p>
          <a:p>
            <a:pPr>
              <a:spcAft>
                <a:spcPts val="1000"/>
              </a:spcAft>
            </a:pPr>
            <a:r>
              <a:rPr lang="es-EC" sz="4000" dirty="0" smtClean="0"/>
              <a:t>Principales actividades del Espacio Amigable para la Niñez</a:t>
            </a:r>
          </a:p>
          <a:p>
            <a:pPr>
              <a:spcAft>
                <a:spcPts val="1000"/>
              </a:spcAft>
            </a:pPr>
            <a:r>
              <a:rPr lang="es-EC" sz="4000" dirty="0" smtClean="0"/>
              <a:t>Cronograma</a:t>
            </a:r>
          </a:p>
          <a:p>
            <a:pPr>
              <a:spcAft>
                <a:spcPts val="1000"/>
              </a:spcAft>
            </a:pPr>
            <a:r>
              <a:rPr lang="es-EC" sz="4000" dirty="0" smtClean="0"/>
              <a:t>Recursos clave</a:t>
            </a:r>
            <a:endParaRPr lang="es-EC" sz="4000" noProof="0" dirty="0"/>
          </a:p>
        </p:txBody>
      </p:sp>
      <p:sp>
        <p:nvSpPr>
          <p:cNvPr id="4" name="Date Placeholder 3"/>
          <p:cNvSpPr>
            <a:spLocks noGrp="1"/>
          </p:cNvSpPr>
          <p:nvPr>
            <p:ph type="dt" sz="half" idx="10"/>
          </p:nvPr>
        </p:nvSpPr>
        <p:spPr/>
        <p:txBody>
          <a:bodyPr/>
          <a:lstStyle/>
          <a:p>
            <a:r>
              <a:rPr lang="en-GB" dirty="0" smtClean="0"/>
              <a:t>22 de mayo, 2013</a:t>
            </a:r>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3</a:t>
            </a:fld>
            <a:endParaRPr lang="en-US"/>
          </a:p>
        </p:txBody>
      </p:sp>
    </p:spTree>
    <p:extLst>
      <p:ext uri="{BB962C8B-B14F-4D97-AF65-F5344CB8AC3E}">
        <p14:creationId xmlns:p14="http://schemas.microsoft.com/office/powerpoint/2010/main" val="358806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8983"/>
            <a:ext cx="8458200" cy="2618068"/>
          </a:xfrm>
        </p:spPr>
        <p:txBody>
          <a:bodyPr/>
          <a:lstStyle/>
          <a:p>
            <a:r>
              <a:rPr lang="es-EC" sz="5500" b="1" dirty="0" smtClean="0"/>
              <a:t>Objetivos de las actividades de los Espacios Amigables para la Niñez</a:t>
            </a:r>
            <a:endParaRPr lang="es-EC" sz="5500" b="1"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GB" dirty="0" smtClean="0"/>
              <a:t>22 de mayo, 2013</a:t>
            </a:r>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4</a:t>
            </a:fld>
            <a:endParaRPr lang="en-US"/>
          </a:p>
        </p:txBody>
      </p:sp>
    </p:spTree>
    <p:extLst>
      <p:ext uri="{BB962C8B-B14F-4D97-AF65-F5344CB8AC3E}">
        <p14:creationId xmlns:p14="http://schemas.microsoft.com/office/powerpoint/2010/main" val="272227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Objetivos</a:t>
            </a:r>
            <a:endParaRPr lang="es-EC" dirty="0"/>
          </a:p>
        </p:txBody>
      </p:sp>
      <p:sp>
        <p:nvSpPr>
          <p:cNvPr id="3" name="Content Placeholder 2"/>
          <p:cNvSpPr>
            <a:spLocks noGrp="1"/>
          </p:cNvSpPr>
          <p:nvPr>
            <p:ph idx="1"/>
          </p:nvPr>
        </p:nvSpPr>
        <p:spPr>
          <a:xfrm>
            <a:off x="571500" y="1892687"/>
            <a:ext cx="8001000" cy="4414609"/>
          </a:xfrm>
        </p:spPr>
        <p:txBody>
          <a:bodyPr>
            <a:normAutofit lnSpcReduction="10000"/>
          </a:bodyPr>
          <a:lstStyle/>
          <a:p>
            <a:pPr>
              <a:lnSpc>
                <a:spcPct val="110000"/>
              </a:lnSpc>
              <a:spcAft>
                <a:spcPts val="300"/>
              </a:spcAft>
            </a:pPr>
            <a:r>
              <a:rPr lang="es-EC" sz="3600" noProof="0" dirty="0" smtClean="0"/>
              <a:t>Objetivo 2 de los Principios Rectores de los </a:t>
            </a:r>
            <a:r>
              <a:rPr lang="es-EC" sz="3600" noProof="0" dirty="0" err="1" smtClean="0"/>
              <a:t>EAN</a:t>
            </a:r>
            <a:r>
              <a:rPr lang="es-EC" sz="3600" noProof="0" dirty="0" smtClean="0"/>
              <a:t>: </a:t>
            </a:r>
          </a:p>
          <a:p>
            <a:pPr lvl="1">
              <a:lnSpc>
                <a:spcPct val="110000"/>
              </a:lnSpc>
              <a:spcAft>
                <a:spcPts val="300"/>
              </a:spcAft>
            </a:pPr>
            <a:r>
              <a:rPr lang="es-EC" sz="3400" noProof="0" dirty="0" smtClean="0"/>
              <a:t>Los espacios amigables para la niñez deben “brindar oportunidades para que los niños y las niñas </a:t>
            </a:r>
            <a:r>
              <a:rPr lang="es-EC" sz="3400" dirty="0" smtClean="0"/>
              <a:t>jueguen, adquieran destrezas relevantes para el contexto, y reciban apoyo social, fortaleciendo así su bienestar</a:t>
            </a:r>
            <a:r>
              <a:rPr lang="en-GB" sz="3400" noProof="0" dirty="0" smtClean="0"/>
              <a:t>”</a:t>
            </a:r>
            <a:endParaRPr lang="en-GB" sz="3400" noProof="0"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5</a:t>
            </a:fld>
            <a:endParaRPr lang="en-US"/>
          </a:p>
        </p:txBody>
      </p:sp>
    </p:spTree>
    <p:extLst>
      <p:ext uri="{BB962C8B-B14F-4D97-AF65-F5344CB8AC3E}">
        <p14:creationId xmlns:p14="http://schemas.microsoft.com/office/powerpoint/2010/main" val="423752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Resultados</a:t>
            </a:r>
            <a:endParaRPr lang="es-EC" dirty="0"/>
          </a:p>
        </p:txBody>
      </p:sp>
      <p:sp>
        <p:nvSpPr>
          <p:cNvPr id="3" name="Content Placeholder 2"/>
          <p:cNvSpPr>
            <a:spLocks noGrp="1"/>
          </p:cNvSpPr>
          <p:nvPr>
            <p:ph idx="1"/>
          </p:nvPr>
        </p:nvSpPr>
        <p:spPr>
          <a:xfrm>
            <a:off x="266700" y="1905000"/>
            <a:ext cx="8591550" cy="4114800"/>
          </a:xfrm>
        </p:spPr>
        <p:txBody>
          <a:bodyPr>
            <a:normAutofit/>
          </a:bodyPr>
          <a:lstStyle/>
          <a:p>
            <a:pPr>
              <a:lnSpc>
                <a:spcPct val="110000"/>
              </a:lnSpc>
              <a:spcAft>
                <a:spcPts val="300"/>
              </a:spcAft>
            </a:pPr>
            <a:r>
              <a:rPr lang="es-EC" sz="3600" dirty="0" smtClean="0"/>
              <a:t>Cada día, todo niño y toda niña deben tener la oportunidad de… </a:t>
            </a:r>
          </a:p>
          <a:p>
            <a:pPr lvl="1">
              <a:lnSpc>
                <a:spcPct val="110000"/>
              </a:lnSpc>
              <a:spcAft>
                <a:spcPts val="300"/>
              </a:spcAft>
            </a:pPr>
            <a:r>
              <a:rPr lang="es-EC" sz="3400" dirty="0" smtClean="0"/>
              <a:t>Jugar 		</a:t>
            </a:r>
          </a:p>
          <a:p>
            <a:pPr lvl="1">
              <a:lnSpc>
                <a:spcPct val="110000"/>
              </a:lnSpc>
              <a:spcAft>
                <a:spcPts val="300"/>
              </a:spcAft>
            </a:pPr>
            <a:r>
              <a:rPr lang="es-EC" sz="3400" dirty="0" smtClean="0"/>
              <a:t>Socializar</a:t>
            </a:r>
          </a:p>
          <a:p>
            <a:pPr lvl="1">
              <a:lnSpc>
                <a:spcPct val="110000"/>
              </a:lnSpc>
              <a:spcAft>
                <a:spcPts val="300"/>
              </a:spcAft>
            </a:pPr>
            <a:r>
              <a:rPr lang="es-EC" sz="3600" dirty="0" smtClean="0"/>
              <a:t>Aprender</a:t>
            </a:r>
          </a:p>
          <a:p>
            <a:pPr lvl="1">
              <a:lnSpc>
                <a:spcPct val="110000"/>
              </a:lnSpc>
              <a:spcAft>
                <a:spcPts val="300"/>
              </a:spcAft>
            </a:pPr>
            <a:r>
              <a:rPr lang="es-EC" sz="3600" dirty="0" smtClean="0"/>
              <a:t>Expresarse</a:t>
            </a:r>
            <a:endParaRPr lang="es-EC"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6</a:t>
            </a:fld>
            <a:endParaRPr lang="en-US"/>
          </a:p>
        </p:txBody>
      </p:sp>
      <p:pic>
        <p:nvPicPr>
          <p:cNvPr id="6" name="Picture 5" descr="World Vision Pakistan October 201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33800" y="3181100"/>
            <a:ext cx="2838700" cy="2838700"/>
          </a:xfrm>
          <a:prstGeom prst="rect">
            <a:avLst/>
          </a:prstGeom>
        </p:spPr>
      </p:pic>
    </p:spTree>
    <p:extLst>
      <p:ext uri="{BB962C8B-B14F-4D97-AF65-F5344CB8AC3E}">
        <p14:creationId xmlns:p14="http://schemas.microsoft.com/office/powerpoint/2010/main" val="188581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8572500" cy="1143000"/>
          </a:xfrm>
        </p:spPr>
        <p:txBody>
          <a:bodyPr/>
          <a:lstStyle/>
          <a:p>
            <a:r>
              <a:rPr lang="es-EC" dirty="0" smtClean="0"/>
              <a:t>Lluvia de ideas de actividades</a:t>
            </a:r>
            <a:endParaRPr lang="es-EC" dirty="0"/>
          </a:p>
        </p:txBody>
      </p:sp>
      <p:sp>
        <p:nvSpPr>
          <p:cNvPr id="3" name="Content Placeholder 2"/>
          <p:cNvSpPr>
            <a:spLocks noGrp="1"/>
          </p:cNvSpPr>
          <p:nvPr>
            <p:ph idx="1"/>
          </p:nvPr>
        </p:nvSpPr>
        <p:spPr/>
        <p:txBody>
          <a:bodyPr>
            <a:normAutofit fontScale="92500" lnSpcReduction="20000"/>
          </a:bodyPr>
          <a:lstStyle/>
          <a:p>
            <a:pPr lvl="0">
              <a:lnSpc>
                <a:spcPct val="110000"/>
              </a:lnSpc>
              <a:spcAft>
                <a:spcPts val="300"/>
              </a:spcAft>
            </a:pPr>
            <a:r>
              <a:rPr lang="es-EC" dirty="0" smtClean="0"/>
              <a:t>Divida a la audiencia en cuatro grupos</a:t>
            </a:r>
          </a:p>
          <a:p>
            <a:pPr lvl="0">
              <a:lnSpc>
                <a:spcPct val="110000"/>
              </a:lnSpc>
              <a:spcAft>
                <a:spcPts val="300"/>
              </a:spcAft>
            </a:pPr>
            <a:r>
              <a:rPr lang="es-EC" dirty="0" smtClean="0"/>
              <a:t>Cada grupo debe identificar ejemplos de actividades para el tema que se les haya asignado:</a:t>
            </a:r>
          </a:p>
          <a:p>
            <a:pPr lvl="1">
              <a:lnSpc>
                <a:spcPct val="110000"/>
              </a:lnSpc>
              <a:spcAft>
                <a:spcPts val="300"/>
              </a:spcAft>
            </a:pPr>
            <a:r>
              <a:rPr lang="es-EC" dirty="0" smtClean="0"/>
              <a:t>¿Cómo JUEGAN los niños y las niñas?</a:t>
            </a:r>
          </a:p>
          <a:p>
            <a:pPr lvl="1">
              <a:lnSpc>
                <a:spcPct val="110000"/>
              </a:lnSpc>
              <a:spcAft>
                <a:spcPts val="300"/>
              </a:spcAft>
            </a:pPr>
            <a:r>
              <a:rPr lang="es-EC" dirty="0" smtClean="0"/>
              <a:t>¿Cómo SOCIALIZAN los niños y las niñas?</a:t>
            </a:r>
          </a:p>
          <a:p>
            <a:pPr lvl="1">
              <a:lnSpc>
                <a:spcPct val="110000"/>
              </a:lnSpc>
              <a:spcAft>
                <a:spcPts val="300"/>
              </a:spcAft>
            </a:pPr>
            <a:r>
              <a:rPr lang="es-EC" dirty="0" smtClean="0"/>
              <a:t>¿Cómo APRENDEN los niños y las niñas?</a:t>
            </a:r>
          </a:p>
          <a:p>
            <a:pPr lvl="1">
              <a:lnSpc>
                <a:spcPct val="110000"/>
              </a:lnSpc>
              <a:spcAft>
                <a:spcPts val="300"/>
              </a:spcAft>
            </a:pPr>
            <a:r>
              <a:rPr lang="es-EC" dirty="0" smtClean="0"/>
              <a:t>¿Cómo SE EXPRESAN los niños y las niñas? </a:t>
            </a:r>
          </a:p>
          <a:p>
            <a:pPr>
              <a:lnSpc>
                <a:spcPct val="110000"/>
              </a:lnSpc>
              <a:spcAft>
                <a:spcPts val="300"/>
              </a:spcAft>
            </a:pPr>
            <a:r>
              <a:rPr lang="es-EC" dirty="0" smtClean="0"/>
              <a:t>Usted tiene 5 minutos </a:t>
            </a:r>
          </a:p>
          <a:p>
            <a:pPr>
              <a:lnSpc>
                <a:spcPct val="110000"/>
              </a:lnSpc>
              <a:spcAft>
                <a:spcPts val="300"/>
              </a:spcAft>
            </a:pPr>
            <a:r>
              <a:rPr lang="es-EC" dirty="0" smtClean="0"/>
              <a:t>Cada grupo tiene solamente 3 minutos de retroalimentación al final</a:t>
            </a:r>
            <a:endParaRPr lang="es-EC" sz="4800"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7</a:t>
            </a:fld>
            <a:endParaRPr lang="en-US"/>
          </a:p>
        </p:txBody>
      </p:sp>
    </p:spTree>
    <p:extLst>
      <p:ext uri="{BB962C8B-B14F-4D97-AF65-F5344CB8AC3E}">
        <p14:creationId xmlns:p14="http://schemas.microsoft.com/office/powerpoint/2010/main" val="161731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282700"/>
            <a:ext cx="8629650" cy="1917700"/>
          </a:xfrm>
        </p:spPr>
        <p:txBody>
          <a:bodyPr/>
          <a:lstStyle/>
          <a:p>
            <a:r>
              <a:rPr lang="es-EC" sz="6000" b="1" dirty="0" smtClean="0"/>
              <a:t>Actividades clave en los Espacios Amigables para la Niñez</a:t>
            </a:r>
            <a:endParaRPr lang="es-EC" sz="6000" b="1" dirty="0"/>
          </a:p>
        </p:txBody>
      </p:sp>
      <p:sp>
        <p:nvSpPr>
          <p:cNvPr id="4" name="Date Placeholder 3"/>
          <p:cNvSpPr>
            <a:spLocks noGrp="1"/>
          </p:cNvSpPr>
          <p:nvPr>
            <p:ph type="dt" sz="half" idx="10"/>
          </p:nvPr>
        </p:nvSpPr>
        <p:spPr/>
        <p:txBody>
          <a:bodyPr/>
          <a:lstStyle/>
          <a:p>
            <a:r>
              <a:rPr lang="en-GB" dirty="0" smtClean="0"/>
              <a:t>22 de mayo, 2013</a:t>
            </a:r>
            <a:endParaRPr lang="en-US" dirty="0" smtClean="0"/>
          </a:p>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pPr/>
              <a:t>8</a:t>
            </a:fld>
            <a:endParaRPr lang="en-US"/>
          </a:p>
        </p:txBody>
      </p:sp>
      <p:pic>
        <p:nvPicPr>
          <p:cNvPr id="6" name="Picture 5" descr="North Caucus. ICRC. 2012.jpg"/>
          <p:cNvPicPr>
            <a:picLocks noChangeAspect="1"/>
          </p:cNvPicPr>
          <p:nvPr/>
        </p:nvPicPr>
        <p:blipFill rotWithShape="1">
          <a:blip r:embed="rId3" cstate="print">
            <a:extLst>
              <a:ext uri="{28A0092B-C50C-407E-A947-70E740481C1C}">
                <a14:useLocalDpi xmlns:a14="http://schemas.microsoft.com/office/drawing/2010/main" val="0"/>
              </a:ext>
            </a:extLst>
          </a:blip>
          <a:srcRect l="4784" t="27117" b="22634"/>
          <a:stretch/>
        </p:blipFill>
        <p:spPr>
          <a:xfrm>
            <a:off x="1013249" y="3607686"/>
            <a:ext cx="7117503" cy="2501622"/>
          </a:xfrm>
          <a:prstGeom prst="rect">
            <a:avLst/>
          </a:prstGeom>
        </p:spPr>
      </p:pic>
    </p:spTree>
    <p:extLst>
      <p:ext uri="{BB962C8B-B14F-4D97-AF65-F5344CB8AC3E}">
        <p14:creationId xmlns:p14="http://schemas.microsoft.com/office/powerpoint/2010/main" val="276538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5000" dirty="0" smtClean="0">
                <a:latin typeface="Calibri"/>
                <a:cs typeface="Calibri"/>
              </a:rPr>
              <a:t>Tipos de actividades</a:t>
            </a:r>
            <a:endParaRPr lang="es-EC" sz="5000" dirty="0">
              <a:latin typeface="Calibri"/>
              <a:cs typeface="Calibri"/>
            </a:endParaRPr>
          </a:p>
        </p:txBody>
      </p:sp>
      <p:sp>
        <p:nvSpPr>
          <p:cNvPr id="3" name="Text Placeholder 2"/>
          <p:cNvSpPr>
            <a:spLocks noGrp="1"/>
          </p:cNvSpPr>
          <p:nvPr>
            <p:ph type="body" sz="half" idx="2"/>
          </p:nvPr>
        </p:nvSpPr>
        <p:spPr/>
        <p:txBody>
          <a:bodyPr vert="horz" lIns="91440" tIns="45720" rIns="91440" bIns="45720" rtlCol="0">
            <a:normAutofit/>
          </a:bodyPr>
          <a:lstStyle/>
          <a:p>
            <a:pPr marL="457200" indent="-457200">
              <a:spcAft>
                <a:spcPts val="600"/>
              </a:spcAft>
              <a:buChar char=""/>
            </a:pPr>
            <a:r>
              <a:rPr lang="es-EC" sz="3200" dirty="0" smtClean="0">
                <a:latin typeface="Calibri"/>
                <a:cs typeface="Calibri"/>
              </a:rPr>
              <a:t>Jugar </a:t>
            </a:r>
          </a:p>
          <a:p>
            <a:pPr marL="457200" indent="-457200">
              <a:spcAft>
                <a:spcPts val="600"/>
              </a:spcAft>
              <a:buChar char=""/>
            </a:pPr>
            <a:r>
              <a:rPr lang="es-EC" sz="3200" dirty="0" smtClean="0">
                <a:latin typeface="Calibri"/>
                <a:cs typeface="Calibri"/>
              </a:rPr>
              <a:t>Aprender</a:t>
            </a:r>
          </a:p>
          <a:p>
            <a:pPr marL="457200" indent="-457200">
              <a:spcAft>
                <a:spcPts val="600"/>
              </a:spcAft>
              <a:buChar char=""/>
            </a:pPr>
            <a:r>
              <a:rPr lang="es-EC" sz="3200" dirty="0" smtClean="0">
                <a:latin typeface="Calibri"/>
                <a:cs typeface="Calibri"/>
              </a:rPr>
              <a:t>Habilidades para la vida</a:t>
            </a:r>
          </a:p>
          <a:p>
            <a:pPr marL="457200" indent="-457200">
              <a:spcAft>
                <a:spcPts val="600"/>
              </a:spcAft>
              <a:buChar char=""/>
            </a:pPr>
            <a:r>
              <a:rPr lang="es-EC" sz="3200" dirty="0" smtClean="0">
                <a:latin typeface="Calibri"/>
                <a:cs typeface="Calibri"/>
              </a:rPr>
              <a:t>Apoyo </a:t>
            </a:r>
            <a:r>
              <a:rPr lang="es-EC" sz="3200" dirty="0" smtClean="0">
                <a:latin typeface="Calibri"/>
                <a:cs typeface="Calibri"/>
              </a:rPr>
              <a:t>psicosocial </a:t>
            </a:r>
            <a:endParaRPr lang="es-EC" sz="3200" dirty="0" smtClean="0">
              <a:latin typeface="Calibri"/>
              <a:cs typeface="Calibri"/>
            </a:endParaRPr>
          </a:p>
          <a:p>
            <a:pPr marL="457200" indent="-457200">
              <a:spcAft>
                <a:spcPts val="600"/>
              </a:spcAft>
              <a:buChar char=""/>
            </a:pPr>
            <a:endParaRPr lang="es-EC" sz="3200" dirty="0">
              <a:latin typeface="Calibri"/>
              <a:cs typeface="Calibri"/>
            </a:endParaRPr>
          </a:p>
        </p:txBody>
      </p:sp>
      <p:sp>
        <p:nvSpPr>
          <p:cNvPr id="4" name="Date Placeholder 3"/>
          <p:cNvSpPr>
            <a:spLocks noGrp="1"/>
          </p:cNvSpPr>
          <p:nvPr>
            <p:ph type="dt" sz="half" idx="10"/>
          </p:nvPr>
        </p:nvSpPr>
        <p:spPr/>
        <p:txBody>
          <a:bodyPr/>
          <a:lstStyle/>
          <a:p>
            <a:r>
              <a:rPr lang="es-EC" smtClean="0"/>
              <a:t>22 de mayo, 2013</a:t>
            </a:r>
          </a:p>
          <a:p>
            <a:endParaRPr lang="es-EC"/>
          </a:p>
        </p:txBody>
      </p:sp>
      <p:sp>
        <p:nvSpPr>
          <p:cNvPr id="5" name="Slide Number Placeholder 4"/>
          <p:cNvSpPr>
            <a:spLocks noGrp="1"/>
          </p:cNvSpPr>
          <p:nvPr>
            <p:ph type="sldNum" sz="quarter" idx="12"/>
          </p:nvPr>
        </p:nvSpPr>
        <p:spPr/>
        <p:txBody>
          <a:bodyPr/>
          <a:lstStyle/>
          <a:p>
            <a:fld id="{D739C4FB-7D33-419B-8833-D1372BFD11C8}" type="slidenum">
              <a:rPr lang="es-EC" smtClean="0"/>
              <a:pPr/>
              <a:t>9</a:t>
            </a:fld>
            <a:endParaRPr lang="es-EC"/>
          </a:p>
        </p:txBody>
      </p:sp>
      <p:pic>
        <p:nvPicPr>
          <p:cNvPr id="9" name="Picture Placeholder 8" descr="Mother and child. Afghanistan. May 2006.jpg"/>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006" b="5006"/>
          <a:stretch>
            <a:fillRect/>
          </a:stretch>
        </p:blipFill>
        <p:spPr/>
      </p:pic>
      <p:sp>
        <p:nvSpPr>
          <p:cNvPr id="10" name="TextBox 9"/>
          <p:cNvSpPr txBox="1"/>
          <p:nvPr/>
        </p:nvSpPr>
        <p:spPr>
          <a:xfrm>
            <a:off x="1054270" y="2551176"/>
            <a:ext cx="3667195" cy="1077218"/>
          </a:xfrm>
          <a:prstGeom prst="rect">
            <a:avLst/>
          </a:prstGeom>
          <a:noFill/>
          <a:ln w="57150" cmpd="sng">
            <a:solidFill>
              <a:schemeClr val="accent6">
                <a:lumMod val="50000"/>
              </a:schemeClr>
            </a:solidFill>
            <a:prstDash val="dash"/>
          </a:ln>
        </p:spPr>
        <p:txBody>
          <a:bodyPr wrap="square" rtlCol="0">
            <a:spAutoFit/>
          </a:bodyPr>
          <a:lstStyle/>
          <a:p>
            <a:pPr algn="r"/>
            <a:r>
              <a:rPr lang="es-EC" sz="3200" dirty="0" smtClean="0">
                <a:solidFill>
                  <a:schemeClr val="accent6">
                    <a:lumMod val="50000"/>
                  </a:schemeClr>
                </a:solidFill>
                <a:latin typeface="Calibri"/>
                <a:cs typeface="Calibri"/>
              </a:rPr>
              <a:t>Jugar</a:t>
            </a:r>
          </a:p>
          <a:p>
            <a:pPr algn="r"/>
            <a:endParaRPr lang="es-EC" sz="3200" dirty="0">
              <a:solidFill>
                <a:srgbClr val="FF6600"/>
              </a:solidFill>
            </a:endParaRPr>
          </a:p>
        </p:txBody>
      </p:sp>
      <p:sp>
        <p:nvSpPr>
          <p:cNvPr id="11" name="TextBox 10"/>
          <p:cNvSpPr txBox="1"/>
          <p:nvPr/>
        </p:nvSpPr>
        <p:spPr>
          <a:xfrm>
            <a:off x="1054270" y="2582085"/>
            <a:ext cx="3667195" cy="1569660"/>
          </a:xfrm>
          <a:prstGeom prst="rect">
            <a:avLst/>
          </a:prstGeom>
          <a:noFill/>
          <a:ln w="57150" cmpd="sng">
            <a:solidFill>
              <a:schemeClr val="accent2">
                <a:lumMod val="50000"/>
              </a:schemeClr>
            </a:solidFill>
            <a:prstDash val="dash"/>
          </a:ln>
        </p:spPr>
        <p:txBody>
          <a:bodyPr wrap="square" rtlCol="0">
            <a:spAutoFit/>
          </a:bodyPr>
          <a:lstStyle/>
          <a:p>
            <a:pPr algn="r"/>
            <a:endParaRPr lang="es-EC" sz="3200" dirty="0" smtClean="0">
              <a:solidFill>
                <a:schemeClr val="accent6">
                  <a:lumMod val="50000"/>
                </a:schemeClr>
              </a:solidFill>
              <a:latin typeface="Calibri"/>
              <a:cs typeface="Calibri"/>
            </a:endParaRPr>
          </a:p>
          <a:p>
            <a:pPr algn="r"/>
            <a:endParaRPr lang="es-EC" sz="3200" dirty="0" smtClean="0">
              <a:solidFill>
                <a:schemeClr val="accent6">
                  <a:lumMod val="50000"/>
                </a:schemeClr>
              </a:solidFill>
              <a:latin typeface="Calibri"/>
              <a:cs typeface="Calibri"/>
            </a:endParaRPr>
          </a:p>
          <a:p>
            <a:pPr algn="r"/>
            <a:r>
              <a:rPr lang="es-EC" sz="3200" dirty="0" smtClean="0">
                <a:solidFill>
                  <a:schemeClr val="accent2">
                    <a:lumMod val="50000"/>
                  </a:schemeClr>
                </a:solidFill>
                <a:latin typeface="Calibri"/>
                <a:cs typeface="Calibri"/>
              </a:rPr>
              <a:t>Aprender</a:t>
            </a:r>
          </a:p>
        </p:txBody>
      </p:sp>
      <p:grpSp>
        <p:nvGrpSpPr>
          <p:cNvPr id="16" name="Group 15"/>
          <p:cNvGrpSpPr/>
          <p:nvPr/>
        </p:nvGrpSpPr>
        <p:grpSpPr>
          <a:xfrm>
            <a:off x="1054270" y="2138798"/>
            <a:ext cx="3667196" cy="2737736"/>
            <a:chOff x="1054270" y="2138798"/>
            <a:chExt cx="3667196" cy="2737736"/>
          </a:xfrm>
        </p:grpSpPr>
        <p:sp>
          <p:nvSpPr>
            <p:cNvPr id="13" name="TextBox 12"/>
            <p:cNvSpPr txBox="1"/>
            <p:nvPr/>
          </p:nvSpPr>
          <p:spPr>
            <a:xfrm>
              <a:off x="1054271" y="2138798"/>
              <a:ext cx="3667195" cy="584775"/>
            </a:xfrm>
            <a:prstGeom prst="rect">
              <a:avLst/>
            </a:prstGeom>
            <a:noFill/>
            <a:ln w="57150" cmpd="sng">
              <a:solidFill>
                <a:schemeClr val="accent3">
                  <a:lumMod val="50000"/>
                </a:schemeClr>
              </a:solidFill>
              <a:prstDash val="dash"/>
            </a:ln>
          </p:spPr>
          <p:txBody>
            <a:bodyPr wrap="square" rtlCol="0">
              <a:spAutoFit/>
            </a:bodyPr>
            <a:lstStyle/>
            <a:p>
              <a:pPr algn="r"/>
              <a:r>
                <a:rPr lang="es-EC" sz="3200" smtClean="0">
                  <a:solidFill>
                    <a:schemeClr val="accent3">
                      <a:lumMod val="50000"/>
                    </a:schemeClr>
                  </a:solidFill>
                  <a:latin typeface="Calibri"/>
                  <a:cs typeface="Calibri"/>
                </a:rPr>
                <a:t>Expresarse</a:t>
              </a:r>
            </a:p>
          </p:txBody>
        </p:sp>
        <p:sp>
          <p:nvSpPr>
            <p:cNvPr id="12" name="TextBox 11"/>
            <p:cNvSpPr txBox="1"/>
            <p:nvPr/>
          </p:nvSpPr>
          <p:spPr>
            <a:xfrm>
              <a:off x="1054270" y="4291759"/>
              <a:ext cx="3667195" cy="584775"/>
            </a:xfrm>
            <a:prstGeom prst="rect">
              <a:avLst/>
            </a:prstGeom>
            <a:noFill/>
            <a:ln w="57150" cmpd="sng">
              <a:solidFill>
                <a:schemeClr val="accent3">
                  <a:lumMod val="50000"/>
                </a:schemeClr>
              </a:solidFill>
              <a:prstDash val="dash"/>
            </a:ln>
          </p:spPr>
          <p:txBody>
            <a:bodyPr wrap="square" rtlCol="0">
              <a:spAutoFit/>
            </a:bodyPr>
            <a:lstStyle/>
            <a:p>
              <a:pPr algn="r"/>
              <a:r>
                <a:rPr lang="es-EC" sz="3200" smtClean="0">
                  <a:solidFill>
                    <a:schemeClr val="accent3">
                      <a:lumMod val="50000"/>
                    </a:schemeClr>
                  </a:solidFill>
                  <a:latin typeface="Calibri"/>
                  <a:cs typeface="Calibri"/>
                </a:rPr>
                <a:t>Expresarse</a:t>
              </a:r>
            </a:p>
          </p:txBody>
        </p:sp>
      </p:grpSp>
      <p:grpSp>
        <p:nvGrpSpPr>
          <p:cNvPr id="17" name="Group 16"/>
          <p:cNvGrpSpPr/>
          <p:nvPr/>
        </p:nvGrpSpPr>
        <p:grpSpPr>
          <a:xfrm>
            <a:off x="1054270" y="2631240"/>
            <a:ext cx="3667195" cy="2880988"/>
            <a:chOff x="1054270" y="2631240"/>
            <a:chExt cx="3667195" cy="2880988"/>
          </a:xfrm>
        </p:grpSpPr>
        <p:sp>
          <p:nvSpPr>
            <p:cNvPr id="15" name="TextBox 14"/>
            <p:cNvSpPr txBox="1"/>
            <p:nvPr/>
          </p:nvSpPr>
          <p:spPr>
            <a:xfrm>
              <a:off x="1054270" y="4435010"/>
              <a:ext cx="3667195" cy="1077218"/>
            </a:xfrm>
            <a:prstGeom prst="rect">
              <a:avLst/>
            </a:prstGeom>
            <a:noFill/>
            <a:ln w="57150" cmpd="sng">
              <a:solidFill>
                <a:schemeClr val="bg1">
                  <a:lumMod val="50000"/>
                </a:schemeClr>
              </a:solidFill>
              <a:prstDash val="dash"/>
            </a:ln>
          </p:spPr>
          <p:txBody>
            <a:bodyPr wrap="square" rtlCol="0">
              <a:spAutoFit/>
            </a:bodyPr>
            <a:lstStyle/>
            <a:p>
              <a:pPr algn="r"/>
              <a:endParaRPr lang="es-EC" sz="3200" smtClean="0">
                <a:solidFill>
                  <a:schemeClr val="tx1">
                    <a:lumMod val="65000"/>
                    <a:lumOff val="35000"/>
                  </a:schemeClr>
                </a:solidFill>
                <a:latin typeface="Calibri"/>
                <a:cs typeface="Calibri"/>
              </a:endParaRPr>
            </a:p>
            <a:p>
              <a:pPr algn="r"/>
              <a:r>
                <a:rPr lang="es-EC" sz="3200" smtClean="0">
                  <a:solidFill>
                    <a:schemeClr val="tx1">
                      <a:lumMod val="65000"/>
                      <a:lumOff val="35000"/>
                    </a:schemeClr>
                  </a:solidFill>
                  <a:latin typeface="Calibri"/>
                  <a:cs typeface="Calibri"/>
                </a:rPr>
                <a:t>Socializar</a:t>
              </a:r>
            </a:p>
          </p:txBody>
        </p:sp>
        <p:sp>
          <p:nvSpPr>
            <p:cNvPr id="14" name="TextBox 13"/>
            <p:cNvSpPr txBox="1"/>
            <p:nvPr/>
          </p:nvSpPr>
          <p:spPr>
            <a:xfrm>
              <a:off x="1054270" y="2631240"/>
              <a:ext cx="3667195" cy="584776"/>
            </a:xfrm>
            <a:prstGeom prst="rect">
              <a:avLst/>
            </a:prstGeom>
            <a:noFill/>
            <a:ln w="57150" cmpd="sng">
              <a:solidFill>
                <a:schemeClr val="bg1">
                  <a:lumMod val="50000"/>
                </a:schemeClr>
              </a:solidFill>
              <a:prstDash val="dash"/>
            </a:ln>
          </p:spPr>
          <p:txBody>
            <a:bodyPr wrap="square" rtlCol="0">
              <a:spAutoFit/>
            </a:bodyPr>
            <a:lstStyle/>
            <a:p>
              <a:pPr algn="r"/>
              <a:r>
                <a:rPr lang="es-EC" sz="3200" dirty="0" smtClean="0">
                  <a:solidFill>
                    <a:schemeClr val="tx1">
                      <a:lumMod val="65000"/>
                      <a:lumOff val="35000"/>
                    </a:schemeClr>
                  </a:solidFill>
                  <a:latin typeface="Calibri"/>
                  <a:cs typeface="Calibri"/>
                </a:rPr>
                <a:t>Socializar</a:t>
              </a:r>
            </a:p>
          </p:txBody>
        </p:sp>
      </p:grpSp>
    </p:spTree>
    <p:extLst>
      <p:ext uri="{BB962C8B-B14F-4D97-AF65-F5344CB8AC3E}">
        <p14:creationId xmlns:p14="http://schemas.microsoft.com/office/powerpoint/2010/main" val="4567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4679</TotalTime>
  <Words>2733</Words>
  <Application>Microsoft Office PowerPoint</Application>
  <PresentationFormat>Presentación en pantalla (4:3)</PresentationFormat>
  <Paragraphs>252</Paragraphs>
  <Slides>22</Slides>
  <Notes>22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Travelogue</vt:lpstr>
      <vt:lpstr>Planificación de Actividades</vt:lpstr>
      <vt:lpstr>Objetivos</vt:lpstr>
      <vt:lpstr>Resumen de la Sesión</vt:lpstr>
      <vt:lpstr>Objetivos de las actividades de los Espacios Amigables para la Niñez</vt:lpstr>
      <vt:lpstr>Objetivos</vt:lpstr>
      <vt:lpstr>Resultados</vt:lpstr>
      <vt:lpstr>Lluvia de ideas de actividades</vt:lpstr>
      <vt:lpstr>Actividades clave en los Espacios Amigables para la Niñez</vt:lpstr>
      <vt:lpstr>Tipos de actividades</vt:lpstr>
      <vt:lpstr>Presentación de PowerPoint</vt:lpstr>
      <vt:lpstr>Cómo seleccionar las actividades</vt:lpstr>
      <vt:lpstr>cronograma</vt:lpstr>
      <vt:lpstr>Formato del cronograma</vt:lpstr>
      <vt:lpstr>Horas del cronograma</vt:lpstr>
      <vt:lpstr>Contenido del cronograma</vt:lpstr>
      <vt:lpstr>Actividad de elaboración del cronograma</vt:lpstr>
      <vt:lpstr>Puntos clave</vt:lpstr>
      <vt:lpstr>Recursos clave</vt:lpstr>
      <vt:lpstr>Referencias</vt:lpstr>
      <vt:lpstr>Resumen de la Sesión</vt:lpstr>
      <vt:lpstr>Resumen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Thompson</dc:creator>
  <cp:lastModifiedBy>USUARIO01</cp:lastModifiedBy>
  <cp:revision>138</cp:revision>
  <dcterms:created xsi:type="dcterms:W3CDTF">2012-12-10T15:21:45Z</dcterms:created>
  <dcterms:modified xsi:type="dcterms:W3CDTF">2013-05-22T16:28:46Z</dcterms:modified>
</cp:coreProperties>
</file>