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83" r:id="rId5"/>
    <p:sldId id="309" r:id="rId6"/>
    <p:sldId id="319" r:id="rId7"/>
    <p:sldId id="315" r:id="rId8"/>
    <p:sldId id="299" r:id="rId9"/>
    <p:sldId id="300" r:id="rId10"/>
    <p:sldId id="291" r:id="rId11"/>
    <p:sldId id="297" r:id="rId12"/>
    <p:sldId id="321" r:id="rId13"/>
    <p:sldId id="313" r:id="rId14"/>
    <p:sldId id="314" r:id="rId15"/>
    <p:sldId id="298" r:id="rId16"/>
    <p:sldId id="306" r:id="rId17"/>
    <p:sldId id="301" r:id="rId18"/>
    <p:sldId id="292" r:id="rId19"/>
    <p:sldId id="294" r:id="rId20"/>
    <p:sldId id="296" r:id="rId21"/>
    <p:sldId id="316" r:id="rId22"/>
    <p:sldId id="317" r:id="rId23"/>
    <p:sldId id="27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98" autoAdjust="0"/>
    <p:restoredTop sz="58790" autoAdjust="0"/>
  </p:normalViewPr>
  <p:slideViewPr>
    <p:cSldViewPr snapToGrid="0" snapToObjects="1">
      <p:cViewPr>
        <p:scale>
          <a:sx n="50" d="100"/>
          <a:sy n="50" d="100"/>
        </p:scale>
        <p:origin x="-2022" y="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136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BF627-3173-0E44-A1BA-AE4FD2DC4308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E44C5-1BAC-584C-BA80-B995C5A3B2C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1523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41675-9B91-D142-942F-993E1B71CFF4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8858E-A7D6-A44A-A5D8-CC1DBE4ADE2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689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661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C" sz="1200" noProof="0" dirty="0" smtClean="0"/>
              <a:t>Las personas con discapacidad incluyen a aquellas con deficiencias físicas, mentales,</a:t>
            </a:r>
            <a:r>
              <a:rPr lang="es-EC" sz="1200" baseline="0" noProof="0" dirty="0" smtClean="0"/>
              <a:t> intelectuales o sensoriales a largo plazo las cuales, al interactuar con diversas barreras, pueden impedir su participación plena y activa en la sociedad en igualdad de condiciones que los demás.</a:t>
            </a:r>
            <a:endParaRPr lang="es-EC" sz="1200" noProof="0" dirty="0" smtClean="0"/>
          </a:p>
          <a:p>
            <a:endParaRPr lang="es-EC" sz="1200" noProof="0" dirty="0" smtClean="0"/>
          </a:p>
          <a:p>
            <a:r>
              <a:rPr lang="es-EC" sz="1200" b="0" i="0" u="none" strike="noStrike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Organización Mundial de la Salud (OMS) calcula que entre el 7 y el 10 por ciento de la población mundial vive con alguna discapacidad.  Por tanto, se puede suponer que entre 2,5 y 3,5 millones de personas, de los 35 millones de personas desplazadas en el mundo, también viven con discapacidades.  Entre las personas desplazadas que han huido del conflicto civil, la guerra o los desastres naturales, el número de aquellas con discapacidades puede ser aún mayor.  Las personas con discapacidades siguen estando entre las personas más ocultas, descuidadas y excluidas socialmente de todas las personas desplazadas hoy en día.</a:t>
            </a:r>
          </a:p>
          <a:p>
            <a:endParaRPr lang="es-EC" sz="1200" b="0" i="0" u="none" strike="noStrike" kern="1200" baseline="0" noProof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C" sz="1200" b="0" i="0" u="none" strike="noStrike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Los niños, niñas y jóvenes con discapacidades también son con frecuencia objeto de abuso físico y sexual, explotación y negligencia (incluyendo esconder a los niños y niñas, restringirlos a permanecer en la casa y, en circunstancias extremas, atarlos).  Con frecuencia se los excluye de la educación y no se les brinda apoyo para ayudarles a desarrollar toda su capacidad. </a:t>
            </a:r>
            <a:endParaRPr lang="es-EC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3579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4" indent="-171450">
              <a:spcBef>
                <a:spcPts val="300"/>
              </a:spcBef>
              <a:spcAft>
                <a:spcPts val="600"/>
              </a:spcAft>
              <a:buFont typeface="Arial"/>
              <a:buChar char="•"/>
              <a:tabLst>
                <a:tab pos="452438" algn="l"/>
              </a:tabLst>
            </a:pPr>
            <a:r>
              <a:rPr lang="es-EC" dirty="0" smtClean="0">
                <a:latin typeface="Calibri"/>
                <a:cs typeface="Calibri"/>
              </a:rPr>
              <a:t>Incrementa el alcance de nuestras acciones a través de una cobertura más amplia.  Es una manera de permitir que las personas en lugares remotos y poco poblados se beneficien de las actividades</a:t>
            </a:r>
            <a:r>
              <a:rPr lang="es-EC" baseline="0" dirty="0" smtClean="0">
                <a:latin typeface="Calibri"/>
                <a:cs typeface="Calibri"/>
              </a:rPr>
              <a:t> del programa.  Las actividades que por lo general benefician a las poblaciones con servicios insuficientes, incluyen la movilidad de las acciones.</a:t>
            </a:r>
          </a:p>
          <a:p>
            <a:pPr marL="171450" lvl="4" indent="-171450">
              <a:spcBef>
                <a:spcPts val="300"/>
              </a:spcBef>
              <a:spcAft>
                <a:spcPts val="600"/>
              </a:spcAft>
              <a:buFont typeface="Arial"/>
              <a:buChar char="•"/>
              <a:tabLst>
                <a:tab pos="452438" algn="l"/>
              </a:tabLst>
            </a:pPr>
            <a:r>
              <a:rPr lang="es-EC" baseline="0" dirty="0" smtClean="0">
                <a:latin typeface="Calibri"/>
                <a:cs typeface="Calibri"/>
              </a:rPr>
              <a:t>Los problemas tales como una amplia distribución de la población, las poblaciones de difícil acceso debido a los daños en la infraestructura, las minorías étnicas, religiosas o lingüísticas que viven en lugares remotos, pueden originar que una gran parte de la población no participe en las actividades del programa.</a:t>
            </a:r>
            <a:endParaRPr lang="en-GB" dirty="0" smtClean="0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0646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C" noProof="0" dirty="0" smtClean="0"/>
              <a:t>La violencia de género describe los actos perjudiciales</a:t>
            </a:r>
            <a:r>
              <a:rPr lang="es-EC" baseline="0" noProof="0" dirty="0" smtClean="0"/>
              <a:t> perpetrados en contra de la voluntad de una persona, en base a las diferencias que la sociedad atribuye entre los hombres y las mujeres (género), las cuales perpetúan las desigualdades.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C" baseline="0" noProof="0" dirty="0" smtClean="0"/>
              <a:t>Las acciones de programas en los espacios amigables para las niñas y los niños que pueden prevenir y</a:t>
            </a:r>
            <a:endParaRPr lang="es-EC" noProof="0" dirty="0" smtClean="0"/>
          </a:p>
          <a:p>
            <a:r>
              <a:rPr lang="es-EC" noProof="0" dirty="0" smtClean="0"/>
              <a:t>Dar una respuesta, incluyen las siguientes: </a:t>
            </a:r>
          </a:p>
          <a:p>
            <a:r>
              <a:rPr lang="es-EC" noProof="0" dirty="0" smtClean="0"/>
              <a:t>Respuesta: </a:t>
            </a:r>
          </a:p>
          <a:p>
            <a:pPr marL="628650" marR="0" lvl="1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C" noProof="0" dirty="0" smtClean="0"/>
              <a:t>Vías de derivación – respuesta</a:t>
            </a:r>
            <a:r>
              <a:rPr lang="es-EC" baseline="0" noProof="0" dirty="0" smtClean="0"/>
              <a:t> médica, apoyo sicosocial, y acción legal (reducción de la impunidad) que acompañen a las vías de derivación mediante un sistema de gestión de casos adaptado a las necesidades específicas de los niños y niñas sobrevivientes de violencia de género – que apoyen a los niños y niñas a lo largo del proceso de derivación. </a:t>
            </a:r>
            <a:endParaRPr lang="es-EC" noProof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C" noProof="0" dirty="0" smtClean="0"/>
              <a:t>Prevención: </a:t>
            </a:r>
          </a:p>
          <a:p>
            <a:pPr marL="628650" lvl="1" indent="-171450">
              <a:buFont typeface="Arial"/>
              <a:buChar char="•"/>
            </a:pPr>
            <a:r>
              <a:rPr lang="es-EC" noProof="0" dirty="0" smtClean="0"/>
              <a:t>Desarrollo de destrezas para la vida en</a:t>
            </a:r>
            <a:r>
              <a:rPr lang="es-EC" baseline="0" noProof="0" dirty="0" smtClean="0"/>
              <a:t> los niños y niñas, haciendo que comprendan qué es la violencia de género y cómo reducir los riesgos, desafiando la discriminación de género como una causa fundamental, al dar a las niñas y mujeres posiciones más fuertes en la sociedad.</a:t>
            </a:r>
          </a:p>
          <a:p>
            <a:pPr marL="628650" lvl="1" indent="-171450">
              <a:buFont typeface="Arial"/>
              <a:buChar char="•"/>
            </a:pPr>
            <a:r>
              <a:rPr lang="es-EC" baseline="0" noProof="0" dirty="0" smtClean="0"/>
              <a:t>Concienciación – crear conciencia entre los niños y niñas sobre los riesgos (lugares, horas del día, perpetradores), discutiendo sobre los roles de género, trabajando con las comunidades para crear conciencia acerca de las leyes, y participando en las actividades de cambio de comportamiento. </a:t>
            </a:r>
            <a:endParaRPr lang="es-EC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7963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s-EC" b="0" noProof="0" dirty="0" smtClean="0">
                <a:latin typeface="Calibri"/>
                <a:cs typeface="Calibri"/>
              </a:rPr>
              <a:t>El enfoque centrado en la niñez promueve el derecho que tienen los niños y las niñas para elegir, hacer conexiones y comunicarse</a:t>
            </a:r>
          </a:p>
          <a:p>
            <a:pPr marL="171450" indent="-171450">
              <a:buFont typeface="Arial"/>
              <a:buChar char="•"/>
            </a:pPr>
            <a:r>
              <a:rPr lang="es-EC" b="0" noProof="0" dirty="0" smtClean="0">
                <a:latin typeface="Calibri"/>
                <a:cs typeface="Calibri"/>
              </a:rPr>
              <a:t>Es un enfoque que valora el hecho de que cada niño y niña es una persona con sus propias necesidades e intereses, y que sus necesidades de aprendizaje y desarrollo son diversas.</a:t>
            </a:r>
            <a:r>
              <a:rPr lang="es-EC" b="0" baseline="0" noProof="0" dirty="0" smtClean="0">
                <a:latin typeface="Calibri"/>
                <a:cs typeface="Calibri"/>
              </a:rPr>
              <a:t>  El papel del animador es contribuir a apoyar a los niños y niñas mediante el asocio</a:t>
            </a:r>
          </a:p>
          <a:p>
            <a:pPr marL="171450" indent="-171450">
              <a:buFont typeface="Arial"/>
              <a:buChar char="•"/>
            </a:pPr>
            <a:r>
              <a:rPr lang="es-EC" b="0" baseline="0" noProof="0" dirty="0" smtClean="0">
                <a:latin typeface="Calibri"/>
                <a:cs typeface="Calibri"/>
              </a:rPr>
              <a:t>Este es un enfoque de naturaleza participativa</a:t>
            </a: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C" baseline="0" dirty="0" smtClean="0"/>
              <a:t>Este es un término que se usa típicamente en el contexto de las escuelas, pero su uso en espacios amigables para las niñas y los niños es pertinente, ya que debemos poner las opciones de los niños y niñas en el centro de nuestro trabajo. </a:t>
            </a:r>
            <a:endParaRPr lang="es-EC" b="0" noProof="0" dirty="0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676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s-EC" noProof="0" dirty="0" smtClean="0"/>
              <a:t>La disciplina positiva es una metodología para reducir el mal comportamiento mientras se refuerzan y recompensa</a:t>
            </a:r>
            <a:r>
              <a:rPr lang="es-EC" baseline="0" noProof="0" dirty="0" smtClean="0"/>
              <a:t> el comportamiento positivo.  La disciplina positiva se basa en el principio de que el tipo de comportamiento que se premia en el niño o niña, es el tipo de comportamiento que se repetirá.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endParaRPr lang="es-EC" noProof="0" dirty="0" smtClean="0"/>
          </a:p>
          <a:p>
            <a:r>
              <a:rPr lang="es-EC" noProof="0" dirty="0" smtClean="0"/>
              <a:t>Proceso de cuatro pasos que reconoce y recompensa el</a:t>
            </a:r>
            <a:r>
              <a:rPr lang="es-EC" baseline="0" noProof="0" dirty="0" smtClean="0"/>
              <a:t> comportamiento apropiado de la siguiente forma: </a:t>
            </a:r>
            <a:endParaRPr lang="es-EC" noProof="0" dirty="0" smtClean="0"/>
          </a:p>
          <a:p>
            <a:pPr marL="171450" lvl="1" indent="-171450">
              <a:buFont typeface="Arial"/>
              <a:buChar char="•"/>
            </a:pPr>
            <a:r>
              <a:rPr lang="es-EC" noProof="0" dirty="0" smtClean="0"/>
              <a:t>Se describe el comportamiento apropiado</a:t>
            </a:r>
          </a:p>
          <a:p>
            <a:pPr marL="171450" lvl="1" indent="-171450">
              <a:buFont typeface="Arial"/>
              <a:buChar char="•"/>
            </a:pPr>
            <a:r>
              <a:rPr lang="es-EC" noProof="0" dirty="0" smtClean="0"/>
              <a:t>Se dan razones claras</a:t>
            </a:r>
          </a:p>
          <a:p>
            <a:pPr marL="171450" lvl="1" indent="-171450">
              <a:buFont typeface="Arial"/>
              <a:buChar char="•"/>
            </a:pPr>
            <a:r>
              <a:rPr lang="es-EC" noProof="0" dirty="0" smtClean="0"/>
              <a:t>Se solicita confirmación – obtener la confirmación de que el niño o la niña comprendió cuál era el comportamiento que se estaba premiando, pedirle que le explique de nuevo a usted, si es posible</a:t>
            </a:r>
          </a:p>
          <a:p>
            <a:pPr marL="171450" lvl="1" indent="-171450">
              <a:buFont typeface="Arial"/>
              <a:buChar char="•"/>
            </a:pPr>
            <a:r>
              <a:rPr lang="es-EC" noProof="0" dirty="0" smtClean="0"/>
              <a:t>El comportamiento correcto es reforzado / recompensado</a:t>
            </a:r>
            <a:endParaRPr lang="es-EC" b="1" noProof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endParaRPr lang="es-EC" noProof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s-EC" noProof="0" dirty="0" smtClean="0"/>
              <a:t>Ejemplo: </a:t>
            </a:r>
          </a:p>
          <a:p>
            <a:pPr marL="228600" indent="-228600">
              <a:buFont typeface="+mj-lt"/>
              <a:buAutoNum type="arabicPeriod"/>
            </a:pPr>
            <a:r>
              <a:rPr lang="es-EC" sz="1200" b="0" i="0" u="none" strike="noStrike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“Todo el mundo tranquilo, por favor.”</a:t>
            </a:r>
          </a:p>
          <a:p>
            <a:pPr marL="228600" indent="-228600">
              <a:buFont typeface="+mj-lt"/>
              <a:buAutoNum type="arabicPeriod"/>
            </a:pPr>
            <a:r>
              <a:rPr lang="es-EC" sz="1200" b="0" i="0" u="none" strike="noStrike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“Vamos a comenzar nuestra clase de matemáticas y todos deben escuchar atentamente” </a:t>
            </a:r>
          </a:p>
          <a:p>
            <a:pPr marL="228600" indent="-228600">
              <a:buFont typeface="+mj-lt"/>
              <a:buAutoNum type="arabicPeriod"/>
            </a:pPr>
            <a:r>
              <a:rPr lang="es-EC" sz="1200" b="0" i="0" u="none" strike="noStrike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“¿Pueden ver por qué es tan importante tranquilizarse?”, o “¿Cuándo podemos hablar todos sin interrumpir a los demás y a su oportunidad de aprender la lección”</a:t>
            </a:r>
          </a:p>
          <a:p>
            <a:pPr marL="228600" indent="-228600">
              <a:buFont typeface="+mj-lt"/>
              <a:buAutoNum type="arabicPeriod"/>
            </a:pPr>
            <a:r>
              <a:rPr lang="es-EC" sz="1200" b="0" i="0" u="none" strike="noStrike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Contacto visual, asentir con la cabeza, una sonrisa, cinco minutos extra para jugar al final del día, puntos extra, mencionar un éxito en frente de la clase o de la escuela (el reconocimiento social es el mayor premio).  Cuando se utilizan recompensas, siempre deben ser inmediatas y pequeñas, pero gratificantes. </a:t>
            </a:r>
            <a:endParaRPr lang="es-EC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143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s-EC" noProof="0" dirty="0" smtClean="0"/>
              <a:t>La Reducción de Riesgo </a:t>
            </a:r>
            <a:r>
              <a:rPr lang="es-EC" noProof="0" dirty="0" smtClean="0"/>
              <a:t>ante </a:t>
            </a:r>
            <a:r>
              <a:rPr lang="es-EC" noProof="0" dirty="0" smtClean="0"/>
              <a:t>Desastres</a:t>
            </a:r>
            <a:r>
              <a:rPr lang="es-EC" baseline="0" noProof="0" dirty="0" smtClean="0"/>
              <a:t> (RDD) es un enfoque en el cual se evalúa la probabilidad y el impacto potencial de eventos desastrosos, mediante la identificación y el análisis de:</a:t>
            </a:r>
            <a:endParaRPr lang="es-EC" noProof="0" dirty="0" smtClean="0"/>
          </a:p>
          <a:p>
            <a:pPr marL="171450" lvl="1" indent="-171450">
              <a:spcAft>
                <a:spcPts val="600"/>
              </a:spcAft>
              <a:buFont typeface="Arial"/>
              <a:buChar char="•"/>
            </a:pPr>
            <a:r>
              <a:rPr lang="es-EC" noProof="0" dirty="0" smtClean="0"/>
              <a:t>Los peligros</a:t>
            </a:r>
          </a:p>
          <a:p>
            <a:pPr marL="171450" lvl="1" indent="-171450">
              <a:spcAft>
                <a:spcPts val="600"/>
              </a:spcAft>
              <a:buFont typeface="Arial"/>
              <a:buChar char="•"/>
            </a:pPr>
            <a:r>
              <a:rPr lang="es-EC" noProof="0" dirty="0" smtClean="0"/>
              <a:t>La vulnerabilidad de las comunidades a esos riesgos</a:t>
            </a:r>
          </a:p>
          <a:p>
            <a:pPr marL="171450" lvl="1" indent="-171450">
              <a:spcAft>
                <a:spcPts val="600"/>
              </a:spcAft>
              <a:buFont typeface="Arial"/>
              <a:buChar char="•"/>
            </a:pPr>
            <a:r>
              <a:rPr lang="es-EC" noProof="0" dirty="0" smtClean="0"/>
              <a:t>Su</a:t>
            </a:r>
            <a:r>
              <a:rPr lang="es-EC" baseline="0" noProof="0" dirty="0" smtClean="0"/>
              <a:t> capacidad para hacer frente a los eventos</a:t>
            </a:r>
            <a:endParaRPr lang="es-EC" noProof="0" dirty="0" smtClean="0"/>
          </a:p>
          <a:p>
            <a:pPr marL="0" lvl="1">
              <a:spcAft>
                <a:spcPts val="600"/>
              </a:spcAft>
              <a:buClrTx/>
            </a:pPr>
            <a:r>
              <a:rPr lang="es-EC" noProof="0" dirty="0" smtClean="0"/>
              <a:t>Cuando el riesgo de desastres es alto, se planifican</a:t>
            </a:r>
            <a:r>
              <a:rPr lang="es-EC" baseline="0" noProof="0" dirty="0" smtClean="0"/>
              <a:t> actividades para incrementar la </a:t>
            </a:r>
            <a:r>
              <a:rPr lang="es-EC" baseline="0" noProof="0" dirty="0" err="1" smtClean="0"/>
              <a:t>resiliencia</a:t>
            </a:r>
            <a:r>
              <a:rPr lang="es-EC" baseline="0" noProof="0" dirty="0" smtClean="0"/>
              <a:t> de las comunidades. </a:t>
            </a:r>
          </a:p>
          <a:p>
            <a:pPr marL="0" lvl="1">
              <a:spcAft>
                <a:spcPts val="600"/>
              </a:spcAft>
              <a:buClrTx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992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214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C" noProof="0" dirty="0" smtClean="0"/>
              <a:t>Mesas de 4 ó 5 personas.  Cada 10 minutos usted se cambia de mesa o se queda en la misma, esa es su decisión</a:t>
            </a: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C" noProof="0" dirty="0" smtClean="0"/>
              <a:t>Puede tomar café, té, comer un refrigerio o ir al</a:t>
            </a:r>
            <a:r>
              <a:rPr lang="es-EC" baseline="0" noProof="0" dirty="0" smtClean="0"/>
              <a:t> baño, según lo que usted quiera</a:t>
            </a:r>
          </a:p>
          <a:p>
            <a:pPr marL="171450" indent="-171450">
              <a:spcAft>
                <a:spcPts val="600"/>
              </a:spcAft>
              <a:buFont typeface="Arial"/>
              <a:buChar char="•"/>
            </a:pPr>
            <a:r>
              <a:rPr lang="es-EC" noProof="0" dirty="0" smtClean="0"/>
              <a:t>1 tema por mesa con una copia de la diapositiva de PowerPoint pertinente sobre el tema</a:t>
            </a:r>
          </a:p>
          <a:p>
            <a:pPr marL="171450" indent="-171450">
              <a:spcAft>
                <a:spcPts val="600"/>
              </a:spcAft>
              <a:buFont typeface="Arial"/>
              <a:buChar char="•"/>
            </a:pPr>
            <a:r>
              <a:rPr lang="es-EC" noProof="0" dirty="0" smtClean="0"/>
              <a:t>Usted puede hablar sobre las preguntas o sobre otros asuntos relacionados con el tema – lo que usted piense</a:t>
            </a:r>
            <a:r>
              <a:rPr lang="es-EC" baseline="0" noProof="0" dirty="0" smtClean="0"/>
              <a:t> que es más importante y pertinente en este contexto</a:t>
            </a:r>
          </a:p>
          <a:p>
            <a:pPr marL="171450" indent="-171450">
              <a:spcAft>
                <a:spcPts val="600"/>
              </a:spcAft>
              <a:buFont typeface="Arial"/>
              <a:buChar char="•"/>
            </a:pPr>
            <a:r>
              <a:rPr lang="es-EC" baseline="0" noProof="0" dirty="0" smtClean="0"/>
              <a:t>Escriba, dibuje, garabatee las acciones e ideas clave en el </a:t>
            </a:r>
            <a:r>
              <a:rPr lang="es-EC" baseline="0" noProof="0" dirty="0" err="1" smtClean="0"/>
              <a:t>rotafolio</a:t>
            </a:r>
            <a:r>
              <a:rPr lang="es-EC" baseline="0" noProof="0" dirty="0" smtClean="0"/>
              <a:t> – todos pueden escribir</a:t>
            </a:r>
            <a:endParaRPr lang="es-EC" noProof="0" dirty="0" smtClean="0"/>
          </a:p>
          <a:p>
            <a:pPr marL="171450" indent="-171450">
              <a:spcAft>
                <a:spcPts val="600"/>
              </a:spcAft>
              <a:buFont typeface="Arial"/>
              <a:buChar char="•"/>
            </a:pPr>
            <a:r>
              <a:rPr lang="es-EC" noProof="0" dirty="0" smtClean="0"/>
              <a:t>Al final desplegaremos los </a:t>
            </a:r>
            <a:r>
              <a:rPr lang="es-EC" noProof="0" dirty="0" err="1" smtClean="0"/>
              <a:t>rotafolios</a:t>
            </a:r>
            <a:r>
              <a:rPr lang="es-EC" noProof="0" dirty="0" smtClean="0"/>
              <a:t> y todos veremos y</a:t>
            </a:r>
            <a:r>
              <a:rPr lang="es-EC" baseline="0" noProof="0" dirty="0" smtClean="0"/>
              <a:t> discutiremos juntos las ideas, se puede añadir más si así lo desean.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26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921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9899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4" indent="-171450">
              <a:lnSpc>
                <a:spcPct val="90000"/>
              </a:lnSpc>
              <a:spcBef>
                <a:spcPts val="300"/>
              </a:spcBef>
              <a:buFont typeface="Arial"/>
              <a:buChar char="•"/>
              <a:tabLst>
                <a:tab pos="452438" algn="l"/>
              </a:tabLst>
            </a:pPr>
            <a:r>
              <a:rPr lang="es-EC" noProof="0" dirty="0" smtClean="0">
                <a:latin typeface="Calibri"/>
                <a:cs typeface="Calibri"/>
              </a:rPr>
              <a:t>Los enfoques tienen un impacto en la comunidad en su conjunto, no solamente en los niños y niñas</a:t>
            </a:r>
          </a:p>
          <a:p>
            <a:pPr marL="171450" lvl="4" indent="-171450">
              <a:lnSpc>
                <a:spcPct val="90000"/>
              </a:lnSpc>
              <a:spcBef>
                <a:spcPts val="300"/>
              </a:spcBef>
              <a:buFont typeface="Arial"/>
              <a:buChar char="•"/>
              <a:tabLst>
                <a:tab pos="452438" algn="l"/>
              </a:tabLst>
            </a:pPr>
            <a:r>
              <a:rPr lang="es-EC" noProof="0" dirty="0" smtClean="0">
                <a:latin typeface="Calibri"/>
                <a:cs typeface="Calibri"/>
              </a:rPr>
              <a:t>Los espacios amigables para las niñas y los niños </a:t>
            </a:r>
            <a:r>
              <a:rPr lang="es-EC" noProof="0" dirty="0" smtClean="0">
                <a:latin typeface="Calibri"/>
                <a:cs typeface="Calibri"/>
              </a:rPr>
              <a:t>(EANN) </a:t>
            </a:r>
            <a:r>
              <a:rPr lang="es-EC" noProof="0" dirty="0" smtClean="0">
                <a:latin typeface="Calibri"/>
                <a:cs typeface="Calibri"/>
              </a:rPr>
              <a:t>tienen un impacto en las preocupaciones de protección de la niñez de manera más amplia</a:t>
            </a:r>
            <a:r>
              <a:rPr lang="es-EC" baseline="0" noProof="0" dirty="0" smtClean="0">
                <a:latin typeface="Calibri"/>
                <a:cs typeface="Calibri"/>
              </a:rPr>
              <a:t> – las que ocurren fuera del </a:t>
            </a:r>
            <a:r>
              <a:rPr lang="es-EC" baseline="0" noProof="0" dirty="0" smtClean="0">
                <a:latin typeface="Calibri"/>
                <a:cs typeface="Calibri"/>
              </a:rPr>
              <a:t>EANN </a:t>
            </a:r>
            <a:r>
              <a:rPr lang="es-EC" baseline="0" noProof="0" dirty="0" smtClean="0">
                <a:latin typeface="Calibri"/>
                <a:cs typeface="Calibri"/>
              </a:rPr>
              <a:t>y las que se identifican dentro del mismo, y entre los niños y niñas que asisten a los </a:t>
            </a:r>
            <a:r>
              <a:rPr lang="es-EC" baseline="0" noProof="0" dirty="0" smtClean="0">
                <a:latin typeface="Calibri"/>
                <a:cs typeface="Calibri"/>
              </a:rPr>
              <a:t>EANN.</a:t>
            </a:r>
            <a:endParaRPr lang="es-EC" baseline="0" noProof="0" dirty="0" smtClean="0">
              <a:latin typeface="Calibri"/>
              <a:cs typeface="Calibri"/>
            </a:endParaRPr>
          </a:p>
          <a:p>
            <a:pPr marL="171450" lvl="4" indent="-171450">
              <a:lnSpc>
                <a:spcPct val="90000"/>
              </a:lnSpc>
              <a:spcBef>
                <a:spcPts val="300"/>
              </a:spcBef>
              <a:buFont typeface="Arial"/>
              <a:buChar char="•"/>
              <a:tabLst>
                <a:tab pos="452438" algn="l"/>
              </a:tabLst>
            </a:pPr>
            <a:r>
              <a:rPr lang="es-EC" baseline="0" noProof="0" dirty="0" smtClean="0">
                <a:latin typeface="Calibri"/>
                <a:cs typeface="Calibri"/>
              </a:rPr>
              <a:t>La adhesión a los enfoques envía un mensaje claro a los niños, a las niñas y a la comunidad sobre inclusión, el respeto por los niños y niñas, la importancia de abordar preocupaciones tales como la violencia de género, la </a:t>
            </a:r>
            <a:r>
              <a:rPr lang="es-EC" baseline="0" noProof="0" dirty="0" err="1" smtClean="0">
                <a:latin typeface="Calibri"/>
                <a:cs typeface="Calibri"/>
              </a:rPr>
              <a:t>RDD</a:t>
            </a:r>
            <a:r>
              <a:rPr lang="es-EC" baseline="0" noProof="0" dirty="0" smtClean="0">
                <a:latin typeface="Calibri"/>
                <a:cs typeface="Calibri"/>
              </a:rPr>
              <a:t>, y la consolidación de la paz</a:t>
            </a:r>
            <a:endParaRPr lang="es-EC" noProof="0" dirty="0" smtClean="0">
              <a:latin typeface="Calibri"/>
              <a:cs typeface="Calibri"/>
            </a:endParaRPr>
          </a:p>
          <a:p>
            <a:pPr marL="171450" lvl="4" indent="-171450">
              <a:lnSpc>
                <a:spcPct val="90000"/>
              </a:lnSpc>
              <a:spcBef>
                <a:spcPts val="300"/>
              </a:spcBef>
              <a:buFont typeface="Arial"/>
              <a:buChar char="•"/>
              <a:tabLst>
                <a:tab pos="452438" algn="l"/>
              </a:tabLst>
            </a:pPr>
            <a:r>
              <a:rPr lang="es-EC" noProof="0" dirty="0" smtClean="0">
                <a:latin typeface="Calibri"/>
                <a:cs typeface="Calibri"/>
              </a:rPr>
              <a:t>Los enfoques se basan en que el personal demuestre: </a:t>
            </a:r>
          </a:p>
          <a:p>
            <a:pPr marL="444500" lvl="4" indent="-266700">
              <a:lnSpc>
                <a:spcPct val="90000"/>
              </a:lnSpc>
              <a:spcBef>
                <a:spcPts val="300"/>
              </a:spcBef>
              <a:buFont typeface="Lucida Grande"/>
              <a:buChar char="-"/>
              <a:tabLst>
                <a:tab pos="452438" algn="l"/>
              </a:tabLst>
            </a:pPr>
            <a:r>
              <a:rPr lang="es-EC" noProof="0" dirty="0" smtClean="0">
                <a:latin typeface="Calibri"/>
                <a:cs typeface="Calibri"/>
              </a:rPr>
              <a:t>Un comportamiento positivo y reafirmante</a:t>
            </a:r>
          </a:p>
          <a:p>
            <a:pPr marL="444500" lvl="4" indent="-266700">
              <a:lnSpc>
                <a:spcPct val="90000"/>
              </a:lnSpc>
              <a:spcBef>
                <a:spcPts val="300"/>
              </a:spcBef>
              <a:buFont typeface="Lucida Grande"/>
              <a:buChar char="-"/>
              <a:tabLst>
                <a:tab pos="452438" algn="l"/>
              </a:tabLst>
            </a:pPr>
            <a:r>
              <a:rPr lang="es-EC" noProof="0" dirty="0" smtClean="0">
                <a:latin typeface="Calibri"/>
                <a:cs typeface="Calibri"/>
              </a:rPr>
              <a:t>Una actitud de apoyo a los niños, las niñas, y sus familias</a:t>
            </a:r>
          </a:p>
          <a:p>
            <a:pPr marL="444500" lvl="4" indent="-266700">
              <a:lnSpc>
                <a:spcPct val="90000"/>
              </a:lnSpc>
              <a:spcBef>
                <a:spcPts val="300"/>
              </a:spcBef>
              <a:buFont typeface="Lucida Grande"/>
              <a:buChar char="-"/>
              <a:tabLst>
                <a:tab pos="452438" algn="l"/>
              </a:tabLst>
            </a:pPr>
            <a:r>
              <a:rPr lang="es-EC" noProof="0" dirty="0" smtClean="0">
                <a:latin typeface="Calibri"/>
                <a:cs typeface="Calibri"/>
              </a:rPr>
              <a:t>Optimismo, actitud</a:t>
            </a:r>
            <a:r>
              <a:rPr lang="es-EC" baseline="0" noProof="0" dirty="0" smtClean="0">
                <a:latin typeface="Calibri"/>
                <a:cs typeface="Calibri"/>
              </a:rPr>
              <a:t> enfocada en la solución</a:t>
            </a:r>
            <a:endParaRPr lang="es-EC" noProof="0" dirty="0" smtClean="0">
              <a:latin typeface="Calibri"/>
              <a:cs typeface="Calibri"/>
            </a:endParaRPr>
          </a:p>
          <a:p>
            <a:endParaRPr lang="en-US" dirty="0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9991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775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583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2214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7692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C" sz="1200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Trabajar con organizaciones que realicen actividades complementarias (enfocadas en la niñez o no),</a:t>
            </a:r>
            <a:r>
              <a:rPr lang="es-EC" sz="1200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 ofrezcan actividades y servicios complementarios que puedan contribuir a garantizar el bienestar de los niños y las niñas.  Es importante coordinar actividades con los demás a fin de garantizar que ningún esfuerzo para apoyar a la niñez:</a:t>
            </a:r>
            <a:endParaRPr lang="es-EC" sz="1200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/>
              <a:buChar char="•"/>
            </a:pPr>
            <a:r>
              <a:rPr lang="es-EC" sz="120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 duplique</a:t>
            </a:r>
            <a:r>
              <a:rPr lang="es-EC" sz="120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 socave las actividades que realizan otros</a:t>
            </a:r>
          </a:p>
          <a:p>
            <a:pPr marL="171450" lvl="0" indent="-171450">
              <a:buFont typeface="Arial"/>
              <a:buChar char="•"/>
            </a:pPr>
            <a:r>
              <a:rPr lang="es-EC" sz="120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Cree una competencia inapropiada o excesiva por fondos o personal, o</a:t>
            </a:r>
          </a:p>
          <a:p>
            <a:pPr marL="171450" lvl="0" indent="-171450">
              <a:buFont typeface="Arial"/>
              <a:buChar char="•"/>
            </a:pPr>
            <a:r>
              <a:rPr lang="es-EC" sz="120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 deje alguna brecha significativa cuando no se llega a las poblaciones vulnerables</a:t>
            </a:r>
          </a:p>
          <a:p>
            <a:endParaRPr lang="es-EC" noProof="0" dirty="0" smtClean="0"/>
          </a:p>
          <a:p>
            <a:r>
              <a:rPr lang="es-EC" sz="1200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Asumiendo que la coordinación se compone de:</a:t>
            </a:r>
          </a:p>
          <a:p>
            <a:pPr marL="171450" lvl="0" indent="-171450">
              <a:buFont typeface="Arial"/>
              <a:buChar char="•"/>
            </a:pPr>
            <a:r>
              <a:rPr lang="es-EC" sz="1200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Reuniones</a:t>
            </a:r>
          </a:p>
          <a:p>
            <a:pPr marL="171450" lvl="0" indent="-171450">
              <a:buFont typeface="Arial"/>
              <a:buChar char="•"/>
            </a:pPr>
            <a:r>
              <a:rPr lang="es-EC" sz="1200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Compartir y armonizar las políticas con</a:t>
            </a:r>
            <a:r>
              <a:rPr lang="es-EC" sz="1200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práctica</a:t>
            </a:r>
          </a:p>
          <a:p>
            <a:pPr marL="171450" lvl="0" indent="-171450">
              <a:buFont typeface="Arial"/>
              <a:buChar char="•"/>
            </a:pPr>
            <a:r>
              <a:rPr lang="es-EC" sz="1200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Desarrollar planes y herramientas conjuntos o complementarios para orientar la implementación de programas en espacios amigables para las niñas y los niños.</a:t>
            </a:r>
            <a:endParaRPr lang="es-EC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6732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spcAft>
                <a:spcPts val="600"/>
              </a:spcAft>
              <a:buFont typeface="Arial"/>
              <a:buChar char="•"/>
            </a:pPr>
            <a:r>
              <a:rPr lang="es-EC" noProof="0" dirty="0" smtClean="0"/>
              <a:t>Ser incluyente garantiza la presencia y participación de todos los niños y niñas – independientemente de</a:t>
            </a:r>
            <a:r>
              <a:rPr lang="es-EC" baseline="0" noProof="0" dirty="0" smtClean="0"/>
              <a:t> su género y  sexualidad, edad, grupo étnico o lingüístico, creencias religiosas, raza, ubicación geográfica, todos los niños y niñas tienen el derecho a acceder y a necesitar el apoyo de espacios amigables para las niñas y los niños.</a:t>
            </a:r>
          </a:p>
          <a:p>
            <a:pPr marL="171450" indent="-171450">
              <a:spcAft>
                <a:spcPts val="600"/>
              </a:spcAft>
              <a:buFont typeface="Arial"/>
              <a:buChar char="•"/>
            </a:pPr>
            <a:r>
              <a:rPr lang="es-EC" baseline="0" noProof="0" dirty="0" smtClean="0"/>
              <a:t>Involucra la restructuración de la cultura, políticas y prácticas de las </a:t>
            </a:r>
            <a:r>
              <a:rPr lang="es-EC" baseline="0" noProof="0" dirty="0" err="1" smtClean="0"/>
              <a:t>ONGs</a:t>
            </a:r>
            <a:r>
              <a:rPr lang="es-EC" baseline="0" noProof="0" dirty="0" smtClean="0"/>
              <a:t>, comunidades, niños y niñas, para que respondan a la diversidad de la localidad</a:t>
            </a:r>
          </a:p>
          <a:p>
            <a:pPr marL="171450" indent="-171450">
              <a:spcAft>
                <a:spcPts val="600"/>
              </a:spcAft>
              <a:buFont typeface="Arial"/>
              <a:buChar char="•"/>
            </a:pPr>
            <a:r>
              <a:rPr lang="es-EC" noProof="0" dirty="0" smtClean="0"/>
              <a:t>Reconoce que todos pueden participar</a:t>
            </a:r>
          </a:p>
          <a:p>
            <a:pPr marL="171450" indent="-171450">
              <a:spcAft>
                <a:spcPts val="600"/>
              </a:spcAft>
              <a:buFont typeface="Arial"/>
              <a:buChar char="•"/>
            </a:pPr>
            <a:r>
              <a:rPr lang="es-EC" noProof="0" dirty="0" smtClean="0"/>
              <a:t>Todos los niños y las niñas tienen derecho al bienestar</a:t>
            </a:r>
            <a:r>
              <a:rPr lang="es-EC" baseline="0" noProof="0" dirty="0" smtClean="0"/>
              <a:t> sicosocial, a la educación y al juego</a:t>
            </a:r>
            <a:endParaRPr lang="es-EC" noProof="0" dirty="0" smtClean="0"/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C" noProof="0" dirty="0" smtClean="0"/>
              <a:t>Reconoce y respeta las diferencias de los niños y niñas: los niños y niñas que a menudo son excluidos</a:t>
            </a:r>
            <a:r>
              <a:rPr lang="es-EC" baseline="0" noProof="0" dirty="0" smtClean="0"/>
              <a:t> incluyen a: los adolescentes o niños y niñas en edad preescolar, las niñas, quienes pertenecen a minorías étnicas, religiosas o lingüísticas, los niños y niñas con discapacidades, afectados por el VIH y sida, separados, madres niñas, niños y niñas jefes de familia, etc.</a:t>
            </a: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C" baseline="0" noProof="0" dirty="0" smtClean="0"/>
              <a:t>Incluye actividades de difusión para llevar a estos niños y niñas a este espacio.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169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C" noProof="0" dirty="0" smtClean="0">
                <a:latin typeface="Calibri"/>
                <a:cs typeface="Calibri"/>
              </a:rPr>
              <a:t>Un sistema único de planificación y/o prestación de servicios puesto en marcha y gestionado conjuntamente por los socios que trabajan en diferentes organizaciones o sectores.  Términos tales como trabajo en asocio, trabajo conjunto, trabajo intersectorial o trabajo multilateral, colaboración</a:t>
            </a:r>
            <a:r>
              <a:rPr lang="es-EC" baseline="0" noProof="0" dirty="0" smtClean="0">
                <a:latin typeface="Calibri"/>
                <a:cs typeface="Calibri"/>
              </a:rPr>
              <a:t> </a:t>
            </a:r>
            <a:r>
              <a:rPr lang="es-EC" baseline="0" noProof="0" dirty="0" err="1" smtClean="0">
                <a:latin typeface="Calibri"/>
                <a:cs typeface="Calibri"/>
              </a:rPr>
              <a:t>intra</a:t>
            </a:r>
            <a:r>
              <a:rPr lang="es-EC" baseline="0" noProof="0" dirty="0" smtClean="0">
                <a:latin typeface="Calibri"/>
                <a:cs typeface="Calibri"/>
              </a:rPr>
              <a:t> e inter organizacional, y trabajo de cooperación, a menudo se utilizan indistintamente cuando se habla de trabajo integral.  Es una forma de apoyar el desarrollo holístico de los niños, niñas y jóvenes, incluyendo el desarrollo físico, cognitivo, emocional, social y espiritual. </a:t>
            </a:r>
            <a:endParaRPr lang="es-EC" noProof="0" dirty="0" smtClean="0">
              <a:latin typeface="Calibri"/>
              <a:cs typeface="Calibri"/>
            </a:endParaRPr>
          </a:p>
          <a:p>
            <a:endParaRPr lang="es-EC" noProof="0" dirty="0" smtClean="0">
              <a:latin typeface="Calibri"/>
              <a:cs typeface="Calibri"/>
            </a:endParaRPr>
          </a:p>
          <a:p>
            <a:r>
              <a:rPr lang="es-EC" noProof="0" dirty="0" smtClean="0">
                <a:latin typeface="Calibri"/>
                <a:cs typeface="Calibri"/>
              </a:rPr>
              <a:t>Incluye: </a:t>
            </a:r>
          </a:p>
          <a:p>
            <a:pPr marL="171450" lvl="1" indent="-171450">
              <a:buFont typeface="Arial"/>
              <a:buChar char="•"/>
            </a:pPr>
            <a:r>
              <a:rPr lang="es-EC" noProof="0" dirty="0" smtClean="0">
                <a:latin typeface="Calibri"/>
                <a:cs typeface="Calibri"/>
              </a:rPr>
              <a:t>Vías de derivación y sistemas de manejo</a:t>
            </a:r>
            <a:r>
              <a:rPr lang="es-EC" baseline="0" noProof="0" dirty="0" smtClean="0">
                <a:latin typeface="Calibri"/>
                <a:cs typeface="Calibri"/>
              </a:rPr>
              <a:t> de casos</a:t>
            </a:r>
          </a:p>
          <a:p>
            <a:pPr marL="171450" lvl="1" indent="-171450">
              <a:buFont typeface="Arial"/>
              <a:buChar char="•"/>
            </a:pPr>
            <a:r>
              <a:rPr lang="es-EC" baseline="0" noProof="0" dirty="0" smtClean="0">
                <a:latin typeface="Calibri"/>
                <a:cs typeface="Calibri"/>
              </a:rPr>
              <a:t>Actividades de protección de la niñez tales como sensibilización</a:t>
            </a:r>
          </a:p>
          <a:p>
            <a:pPr marL="171450" lvl="1" indent="-171450">
              <a:buFont typeface="Arial"/>
              <a:buChar char="•"/>
            </a:pPr>
            <a:r>
              <a:rPr lang="es-EC" baseline="0" noProof="0" dirty="0" smtClean="0">
                <a:latin typeface="Calibri"/>
                <a:cs typeface="Calibri"/>
              </a:rPr>
              <a:t>Información sobre los servicios disponibles – servicios de protección de la niñez (localización y reunificación de familias, apoyo para los sobrevivientes de la violencia de género, etc.), así como información sobre otros sectores: salud, VIH y SIDA, nutrición, promoción de la higiene, manejo de basura, preparación para desastres, refugio, alimentación, etc.</a:t>
            </a:r>
          </a:p>
          <a:p>
            <a:pPr marL="171450" indent="-171450">
              <a:buFont typeface="Arial"/>
              <a:buChar char="•"/>
            </a:pPr>
            <a:r>
              <a:rPr lang="es-EC" b="0" i="0" u="none" strike="noStrike" kern="1200" baseline="0" noProof="0" dirty="0" smtClean="0">
                <a:solidFill>
                  <a:schemeClr val="tx1"/>
                </a:solidFill>
                <a:latin typeface="Calibri"/>
                <a:cs typeface="Calibri"/>
              </a:rPr>
              <a:t>Uso del espacio para otras actividades comunitarias tales como grupos de madres o de padres, y otras reuniones comunitarias</a:t>
            </a:r>
          </a:p>
          <a:p>
            <a:pPr marL="171450" indent="-171450">
              <a:buFont typeface="Arial"/>
              <a:buChar char="•"/>
            </a:pPr>
            <a:r>
              <a:rPr lang="es-EC" b="0" i="0" u="none" strike="noStrike" kern="1200" baseline="0" noProof="0" dirty="0" smtClean="0">
                <a:solidFill>
                  <a:schemeClr val="tx1"/>
                </a:solidFill>
                <a:latin typeface="Calibri"/>
                <a:cs typeface="Calibri"/>
              </a:rPr>
              <a:t>Promover que las organizaciones de la sociedad civil utilicen los espacios amigables para las niñas y los niños para organizar sus actividades</a:t>
            </a:r>
          </a:p>
          <a:p>
            <a:pPr marL="171450" indent="-171450">
              <a:buFont typeface="Arial"/>
              <a:buChar char="•"/>
            </a:pPr>
            <a:r>
              <a:rPr lang="es-EC" b="0" i="0" u="none" strike="noStrike" kern="1200" baseline="0" noProof="0" dirty="0" smtClean="0">
                <a:solidFill>
                  <a:schemeClr val="tx1"/>
                </a:solidFill>
                <a:latin typeface="Calibri"/>
                <a:cs typeface="Calibri"/>
              </a:rPr>
              <a:t>Educación no-formal</a:t>
            </a:r>
            <a:endParaRPr lang="es-EC" b="1" noProof="0" dirty="0" smtClean="0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318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1" indent="-171450">
              <a:spcAft>
                <a:spcPts val="600"/>
              </a:spcAft>
              <a:buClrTx/>
              <a:buFont typeface="Arial"/>
              <a:buChar char="•"/>
            </a:pPr>
            <a:r>
              <a:rPr lang="es-EC" noProof="0" dirty="0" smtClean="0">
                <a:latin typeface="Calibri"/>
                <a:ea typeface="ヒラギノ角ゴ Pro W3" charset="0"/>
                <a:cs typeface="Calibri"/>
              </a:rPr>
              <a:t>Es un proceso para</a:t>
            </a:r>
            <a:r>
              <a:rPr lang="es-EC" baseline="0" noProof="0" dirty="0" smtClean="0">
                <a:latin typeface="Calibri"/>
                <a:ea typeface="ヒラギノ角ゴ Pro W3" charset="0"/>
                <a:cs typeface="Calibri"/>
              </a:rPr>
              <a:t> ayudar a un niño o una niña (y su familia) a través del apoyo directo y derivación a otros servicios que sean necesarios, así como las actividades que se realizan para hacer frente a sus problemas de protección </a:t>
            </a:r>
            <a:endParaRPr lang="es-EC" noProof="0" dirty="0" smtClean="0">
              <a:latin typeface="Calibri"/>
              <a:cs typeface="Calibri"/>
            </a:endParaRPr>
          </a:p>
          <a:p>
            <a:pPr marL="171450" indent="-171450">
              <a:spcAft>
                <a:spcPts val="600"/>
              </a:spcAft>
              <a:buFont typeface="Arial"/>
              <a:buChar char="•"/>
            </a:pPr>
            <a:r>
              <a:rPr lang="es-EC" noProof="0" dirty="0" smtClean="0">
                <a:latin typeface="Calibri"/>
                <a:cs typeface="Calibri"/>
              </a:rPr>
              <a:t>La identificación y derivación de niños y niñas con necesidades específicas o especializadas, incluye: </a:t>
            </a:r>
          </a:p>
          <a:p>
            <a:pPr marL="444500" lvl="1" indent="-177800">
              <a:buFont typeface="Lucida Grande"/>
              <a:buChar char="-"/>
            </a:pPr>
            <a:r>
              <a:rPr lang="es-EC" noProof="0" dirty="0" smtClean="0">
                <a:latin typeface="Calibri"/>
                <a:cs typeface="Calibri"/>
              </a:rPr>
              <a:t>El monitoreo de protección de la niñez – identificación de los casos de protección de la niñez, seguido por una respuesta adecuada (servicios de apoyo</a:t>
            </a:r>
            <a:r>
              <a:rPr lang="es-EC" baseline="0" noProof="0" dirty="0" smtClean="0">
                <a:latin typeface="Calibri"/>
                <a:cs typeface="Calibri"/>
              </a:rPr>
              <a:t> sicosocial, apoyo a la salud, asesoramiento legal, reintegración, etc.</a:t>
            </a:r>
            <a:r>
              <a:rPr lang="es-EC" noProof="0" dirty="0" smtClean="0">
                <a:latin typeface="Calibri"/>
                <a:cs typeface="Calibri"/>
              </a:rPr>
              <a:t>) </a:t>
            </a:r>
          </a:p>
          <a:p>
            <a:pPr marL="444500" lvl="1" indent="-177800">
              <a:buFont typeface="Lucida Grande"/>
              <a:buChar char="-"/>
            </a:pPr>
            <a:r>
              <a:rPr lang="es-EC" noProof="0" dirty="0" smtClean="0">
                <a:latin typeface="Calibri"/>
                <a:cs typeface="Calibri"/>
              </a:rPr>
              <a:t>Identificar a los niños, niñas y familias que necesitan apoyo adicional de otros sectores.  Por ejemplo, atención de salud, alimentación, vivienda,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858E-A7D6-A44A-A5D8-CC1DBE4ADE2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203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5C6CC07B-986D-5C48-BBC1-7B0E2AA59D34}" type="datetime3">
              <a:rPr lang="en-GB" smtClean="0"/>
              <a:pPr/>
              <a:t>15 May,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724C3C7A-CA95-2E41-AE77-8E3C92E1418B}" type="datetime3">
              <a:rPr lang="en-GB" smtClean="0"/>
              <a:pPr/>
              <a:t>15 May,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D739C4FB-7D33-419B-8833-D1372BFD11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C709-D8A8-2F4A-B3DB-27A606F31543}" type="datetime3">
              <a:rPr lang="en-GB" smtClean="0"/>
              <a:pPr/>
              <a:t>15 May, 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C709-D8A8-2F4A-B3DB-27A606F31543}" type="datetime3">
              <a:rPr lang="en-GB" smtClean="0"/>
              <a:pPr/>
              <a:t>15 May, 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F7198-517B-564C-AA77-3AC5523F7CF3}" type="datetime3">
              <a:rPr lang="en-GB" smtClean="0"/>
              <a:pPr/>
              <a:t>15 May,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6A4-AE24-5948-964C-E8EB9A013579}" type="datetime3">
              <a:rPr lang="en-GB" smtClean="0"/>
              <a:pPr/>
              <a:t>15 May,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r>
              <a:rPr lang="en-GB" dirty="0" smtClean="0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3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D4998-BA5A-F649-954D-C1A345EC1296}" type="datetime3">
              <a:rPr lang="en-GB" smtClean="0"/>
              <a:pPr/>
              <a:t>15 May,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10641-A356-2542-825D-5DA4DB828F0D}" type="datetime3">
              <a:rPr lang="en-GB" smtClean="0"/>
              <a:pPr/>
              <a:t>15 May,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F17C709-D8A8-2F4A-B3DB-27A606F31543}" type="datetime3">
              <a:rPr lang="en-GB" smtClean="0"/>
              <a:pPr/>
              <a:t>15 May,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B3C4E19-C226-4448-8B8D-8AA0FEE4CE6C}" type="datetime3">
              <a:rPr lang="en-GB" smtClean="0"/>
              <a:pPr/>
              <a:t>15 May, 2013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B20F-58C1-C949-9EC9-B54123FCA370}" type="datetime3">
              <a:rPr lang="en-GB" smtClean="0"/>
              <a:pPr/>
              <a:t>15 May,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EF8E-0937-6042-AE86-9FCCFC924142}" type="datetime3">
              <a:rPr lang="en-GB" smtClean="0"/>
              <a:pPr/>
              <a:t>15 May,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2A72-6943-634F-884D-793A2FC5437E}" type="datetime3">
              <a:rPr lang="en-GB" smtClean="0"/>
              <a:pPr/>
              <a:t>15 May,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8F21-BE1F-EE48-B45D-B8E4E52C95E5}" type="datetime3">
              <a:rPr lang="en-GB" smtClean="0"/>
              <a:pPr/>
              <a:t>15 May,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7929AD74-8CEC-B247-837E-0C51994C98D8}" type="datetime3">
              <a:rPr lang="en-GB" smtClean="0"/>
              <a:pPr/>
              <a:t>15 May,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D739C4FB-7D33-419B-8833-D1372BFD11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F17C709-D8A8-2F4A-B3DB-27A606F31543}" type="datetime3">
              <a:rPr lang="en-GB" smtClean="0"/>
              <a:pPr/>
              <a:t>15 May,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D739C4FB-7D33-419B-8833-D1372BFD11C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708394"/>
            <a:ext cx="7535333" cy="1689597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s-EC" sz="8400" b="1" dirty="0" smtClean="0"/>
              <a:t>Enfoques</a:t>
            </a:r>
            <a:endParaRPr lang="es-EC" sz="84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86600" y="6356350"/>
            <a:ext cx="2057400" cy="365125"/>
          </a:xfrm>
        </p:spPr>
        <p:txBody>
          <a:bodyPr/>
          <a:lstStyle/>
          <a:p>
            <a:r>
              <a:rPr lang="en-GB" sz="2000" b="0" dirty="0" smtClean="0">
                <a:solidFill>
                  <a:schemeClr val="bg1"/>
                </a:solidFill>
              </a:rPr>
              <a:t>7 de mayo, 2013</a:t>
            </a:r>
            <a:endParaRPr lang="en-US" sz="2000" b="0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533400" cy="365125"/>
          </a:xfrm>
        </p:spPr>
        <p:txBody>
          <a:bodyPr/>
          <a:lstStyle/>
          <a:p>
            <a:fld id="{D739C4FB-7D33-419B-8833-D1372BFD11C8}" type="slidenum">
              <a:rPr lang="en-US" sz="2000" b="0" smtClean="0">
                <a:solidFill>
                  <a:srgbClr val="FFFFFF"/>
                </a:solidFill>
              </a:rPr>
              <a:pPr/>
              <a:t>1</a:t>
            </a:fld>
            <a:endParaRPr lang="en-US" sz="2000" b="0" dirty="0">
              <a:solidFill>
                <a:srgbClr val="FFFFFF"/>
              </a:solidFill>
            </a:endParaRPr>
          </a:p>
        </p:txBody>
      </p:sp>
      <p:pic>
        <p:nvPicPr>
          <p:cNvPr id="6" name="Picture 5" descr="London 2012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6546" r="18236"/>
          <a:stretch/>
        </p:blipFill>
        <p:spPr>
          <a:xfrm>
            <a:off x="2588266" y="725573"/>
            <a:ext cx="3634391" cy="246952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313333" y="57573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01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b="1" dirty="0">
                <a:solidFill>
                  <a:schemeClr val="accent1"/>
                </a:solidFill>
              </a:rPr>
              <a:t>4. </a:t>
            </a:r>
            <a:r>
              <a:rPr lang="es-EC" b="1" dirty="0" smtClean="0"/>
              <a:t>Derivación</a:t>
            </a:r>
            <a:endParaRPr lang="es-EC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33400" lvl="4" indent="-5334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900" dirty="0" smtClean="0"/>
              <a:t>Proceso para ayudar a un niño o una niña (y su familia) a través del apoyo directo y derivación a otros servicios que sean necesarios, así como las actividades que se realizan para hacer frente a sus problemas de protección</a:t>
            </a:r>
          </a:p>
          <a:p>
            <a:pPr marL="533400" lvl="4" indent="-5334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900" dirty="0" smtClean="0"/>
              <a:t>La identificación y derivación de los niños y niñas con necesidades específicas o especiales, incluye: </a:t>
            </a:r>
          </a:p>
          <a:p>
            <a:pPr marL="812800" lvl="4" indent="-457200">
              <a:spcBef>
                <a:spcPts val="300"/>
              </a:spcBef>
              <a:spcAft>
                <a:spcPts val="300"/>
              </a:spcAft>
              <a:buFont typeface="Lucida Grande"/>
              <a:buChar char="-"/>
              <a:tabLst>
                <a:tab pos="452438" algn="l"/>
              </a:tabLst>
            </a:pPr>
            <a:r>
              <a:rPr lang="es-EC" sz="2700" dirty="0" smtClean="0"/>
              <a:t>Monitoreo de la protección de la niñez</a:t>
            </a:r>
          </a:p>
          <a:p>
            <a:pPr marL="812800" lvl="4" indent="-457200">
              <a:spcBef>
                <a:spcPts val="300"/>
              </a:spcBef>
              <a:spcAft>
                <a:spcPts val="300"/>
              </a:spcAft>
              <a:buFont typeface="Lucida Grande"/>
              <a:buChar char="-"/>
              <a:tabLst>
                <a:tab pos="452438" algn="l"/>
              </a:tabLst>
            </a:pPr>
            <a:r>
              <a:rPr lang="es-EC" sz="2700" dirty="0" smtClean="0"/>
              <a:t>Identificar a los niños, niñas y familias que necesitan apoyo adicional de otros sectores</a:t>
            </a:r>
            <a:endParaRPr lang="es-EC" sz="27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319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b="1" dirty="0" smtClean="0">
                <a:solidFill>
                  <a:schemeClr val="accent1"/>
                </a:solidFill>
              </a:rPr>
              <a:t>5.  </a:t>
            </a:r>
            <a:r>
              <a:rPr lang="es-EC" b="1" dirty="0" smtClean="0"/>
              <a:t>Consolidación de la paz</a:t>
            </a:r>
            <a:endParaRPr lang="es-EC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3400" lvl="4" indent="-5334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3200" dirty="0" smtClean="0"/>
              <a:t>Una variedad de medidas enfocadas en:</a:t>
            </a:r>
          </a:p>
          <a:p>
            <a:pPr marL="812800" lvl="4" indent="-45720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Lucida Grande"/>
              <a:buChar char="-"/>
              <a:tabLst>
                <a:tab pos="452438" algn="l"/>
              </a:tabLst>
            </a:pPr>
            <a:r>
              <a:rPr lang="es-EC" sz="3000" dirty="0" smtClean="0"/>
              <a:t>Reducir los riesgos de caer o recaer en un conflicto</a:t>
            </a:r>
          </a:p>
          <a:p>
            <a:pPr marL="812800" lvl="4" indent="-45720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Lucida Grande"/>
              <a:buChar char="-"/>
              <a:tabLst>
                <a:tab pos="452438" algn="l"/>
              </a:tabLst>
            </a:pPr>
            <a:r>
              <a:rPr lang="es-EC" sz="3000" dirty="0" smtClean="0"/>
              <a:t>Fortalecer las capacidades nacionales en todos los niveles para la gestión de conflictos, y</a:t>
            </a:r>
          </a:p>
          <a:p>
            <a:pPr marL="812800" lvl="4" indent="-45720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Lucida Grande"/>
              <a:buChar char="-"/>
              <a:tabLst>
                <a:tab pos="452438" algn="l"/>
              </a:tabLst>
            </a:pPr>
            <a:r>
              <a:rPr lang="es-EC" sz="3000" dirty="0" smtClean="0"/>
              <a:t>Sentar las bases para la paz y el desarrollo sostenibles</a:t>
            </a:r>
            <a:endParaRPr lang="es-EC" sz="3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437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b="1" dirty="0">
                <a:solidFill>
                  <a:schemeClr val="accent1"/>
                </a:solidFill>
              </a:rPr>
              <a:t>6</a:t>
            </a:r>
            <a:r>
              <a:rPr lang="en-GB" b="1" dirty="0" smtClean="0">
                <a:solidFill>
                  <a:schemeClr val="accent1"/>
                </a:solidFill>
              </a:rPr>
              <a:t>.  </a:t>
            </a:r>
            <a:r>
              <a:rPr lang="es-EC" b="1" dirty="0" smtClean="0"/>
              <a:t>Discapacidades</a:t>
            </a:r>
            <a:endParaRPr lang="es-EC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949824"/>
            <a:ext cx="7831137" cy="4007224"/>
          </a:xfrm>
        </p:spPr>
        <p:txBody>
          <a:bodyPr>
            <a:normAutofit/>
          </a:bodyPr>
          <a:lstStyle/>
          <a:p>
            <a:pPr marL="533400" lvl="4" indent="-5334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3200" dirty="0" smtClean="0"/>
              <a:t>Las personas con discapacidades incluyen a aquellas con deficiencias físicas, mentales, intelectuales o sensoriales a largo plazo</a:t>
            </a:r>
          </a:p>
          <a:p>
            <a:pPr marL="533400" lvl="4" indent="-5334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3200" dirty="0" smtClean="0"/>
              <a:t>Existen barreras que impiden su participación plena y efectiva en la sociedad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138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b="1" dirty="0">
                <a:solidFill>
                  <a:schemeClr val="accent1"/>
                </a:solidFill>
              </a:rPr>
              <a:t>7</a:t>
            </a:r>
            <a:r>
              <a:rPr lang="en-GB" b="1" dirty="0" smtClean="0">
                <a:solidFill>
                  <a:schemeClr val="accent1"/>
                </a:solidFill>
              </a:rPr>
              <a:t>. </a:t>
            </a:r>
            <a:r>
              <a:rPr lang="es-EC" b="1" dirty="0" smtClean="0"/>
              <a:t>Alcance</a:t>
            </a:r>
            <a:endParaRPr lang="es-EC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49824"/>
            <a:ext cx="8382000" cy="4007224"/>
          </a:xfrm>
        </p:spPr>
        <p:txBody>
          <a:bodyPr>
            <a:noAutofit/>
          </a:bodyPr>
          <a:lstStyle/>
          <a:p>
            <a:pPr marL="533400" lvl="4" indent="-533400"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700" dirty="0" smtClean="0"/>
              <a:t>El alcance permite que las personas en lugares remotos, poco poblados y con escases de servicios, se beneficien de las actividades del programa mediante el incremento del alcance, incluyendo la movilidad de las acciones.</a:t>
            </a:r>
          </a:p>
          <a:p>
            <a:pPr marL="533400" lvl="4" indent="-533400"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700" dirty="0" smtClean="0"/>
              <a:t>La amplia distribución de la población; su ubicación rural; las minorías étnicas, religiosas o lingüísticas en lugares remotos, y los daños en la infraestructura, pueden originar que gran parte de la población se pierda de participar en las actividades del programa.</a:t>
            </a:r>
            <a:endParaRPr lang="es-EC" sz="27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436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39738" indent="-439738">
              <a:lnSpc>
                <a:spcPct val="80000"/>
              </a:lnSpc>
            </a:pPr>
            <a:r>
              <a:rPr lang="en-GB" b="1" dirty="0">
                <a:solidFill>
                  <a:schemeClr val="accent1"/>
                </a:solidFill>
              </a:rPr>
              <a:t>8</a:t>
            </a:r>
            <a:r>
              <a:rPr lang="en-GB" b="1" dirty="0" smtClean="0">
                <a:solidFill>
                  <a:schemeClr val="accent1"/>
                </a:solidFill>
              </a:rPr>
              <a:t>. </a:t>
            </a:r>
            <a:r>
              <a:rPr lang="es-EC" b="1" dirty="0" smtClean="0"/>
              <a:t>Violencia de Género</a:t>
            </a:r>
            <a:endParaRPr lang="es-EC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733" y="1949824"/>
            <a:ext cx="7941734" cy="4298576"/>
          </a:xfrm>
        </p:spPr>
        <p:txBody>
          <a:bodyPr>
            <a:normAutofit fontScale="85000" lnSpcReduction="20000"/>
          </a:bodyPr>
          <a:lstStyle/>
          <a:p>
            <a:pPr marL="533400" lvl="4" indent="-533400"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3000" dirty="0" smtClean="0"/>
              <a:t>La violencia de género describe los actos perjudiciales perpetrados en contra de la voluntad de una persona, en base a las diferencias que la sociedad atribuye entre los hombres y las mujeres (género) </a:t>
            </a:r>
          </a:p>
          <a:p>
            <a:pPr marL="533400" lvl="4" indent="-533400"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3000" dirty="0" smtClean="0"/>
              <a:t>Las acciones de programas en los espacios amigables para los niños y las niñas, pueden… </a:t>
            </a:r>
          </a:p>
          <a:p>
            <a:pPr marL="812800" lvl="4" indent="-45720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Lucida Grande"/>
              <a:buChar char="-"/>
              <a:tabLst>
                <a:tab pos="452438" algn="l"/>
              </a:tabLst>
            </a:pPr>
            <a:r>
              <a:rPr lang="es-EC" sz="2800" dirty="0" smtClean="0"/>
              <a:t>Dar respuesta a la violencia de género: </a:t>
            </a:r>
          </a:p>
          <a:p>
            <a:pPr marL="1147763" lvl="5" indent="-45720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ct val="70000"/>
              <a:buFont typeface="Wingdings" charset="2"/>
              <a:buChar char=""/>
              <a:tabLst>
                <a:tab pos="452438" algn="l"/>
              </a:tabLst>
            </a:pPr>
            <a:r>
              <a:rPr lang="es-EC" sz="2800" dirty="0" smtClean="0"/>
              <a:t>Vías de derivación, gestión de casos, y apoyo sicosocial</a:t>
            </a:r>
          </a:p>
          <a:p>
            <a:pPr marL="812800" lvl="4" indent="-45720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Lucida Grande"/>
              <a:buChar char="-"/>
              <a:tabLst>
                <a:tab pos="452438" algn="l"/>
              </a:tabLst>
            </a:pPr>
            <a:r>
              <a:rPr lang="es-EC" sz="2800" dirty="0" smtClean="0"/>
              <a:t>Evitar la violencia de género: </a:t>
            </a:r>
          </a:p>
          <a:p>
            <a:pPr marL="1147763" lvl="5" indent="-45720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ct val="70000"/>
              <a:buFont typeface="Wingdings" charset="2"/>
              <a:buChar char=""/>
              <a:tabLst>
                <a:tab pos="452438" algn="l"/>
              </a:tabLst>
            </a:pPr>
            <a:r>
              <a:rPr lang="es-EC" sz="2800" dirty="0" smtClean="0"/>
              <a:t>Desarrollo de destrezas para la vida  </a:t>
            </a:r>
          </a:p>
          <a:p>
            <a:pPr marL="1147763" lvl="5" indent="-45720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ct val="70000"/>
              <a:buFont typeface="Wingdings" charset="2"/>
              <a:buChar char=""/>
              <a:tabLst>
                <a:tab pos="452438" algn="l"/>
              </a:tabLst>
            </a:pPr>
            <a:r>
              <a:rPr lang="es-EC" sz="2800" dirty="0" smtClean="0"/>
              <a:t>Concienciación – niños, niñas y comunidad</a:t>
            </a:r>
            <a:endParaRPr lang="es-EC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691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39738" indent="-439738">
              <a:lnSpc>
                <a:spcPct val="80000"/>
              </a:lnSpc>
            </a:pPr>
            <a:r>
              <a:rPr lang="en-GB" b="1" dirty="0">
                <a:solidFill>
                  <a:schemeClr val="accent1"/>
                </a:solidFill>
              </a:rPr>
              <a:t>9</a:t>
            </a:r>
            <a:r>
              <a:rPr lang="en-GB" b="1" dirty="0" smtClean="0">
                <a:solidFill>
                  <a:schemeClr val="accent1"/>
                </a:solidFill>
              </a:rPr>
              <a:t>. </a:t>
            </a:r>
            <a:r>
              <a:rPr lang="es-EC" b="1" dirty="0" smtClean="0"/>
              <a:t>Métodos centrados en / amigables con las niñas y los niños</a:t>
            </a:r>
            <a:endParaRPr lang="es-EC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33400" lvl="4" indent="-533400">
              <a:lnSpc>
                <a:spcPct val="9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800" dirty="0" smtClean="0"/>
              <a:t>El enfoque centrado en / amigable con los niños y las niñas, promueve el derecho de los niños y niñas para elegir, hacer conexiones y comunicarse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800" dirty="0" smtClean="0"/>
              <a:t>Es un enfoque que valora el hecho de que cada niño y niña es una persona con sus propias necesidades e intereses.  Las necesidades de aprendizaje y desarrollo son diversas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800" dirty="0" smtClean="0"/>
              <a:t>El papel del animador es ayudar a apoyar a los niños y niñas mediante el asocio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800" dirty="0" smtClean="0"/>
              <a:t>Es de naturaleza participativa</a:t>
            </a:r>
            <a:endParaRPr lang="es-EC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113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39738" indent="-439738">
              <a:lnSpc>
                <a:spcPct val="80000"/>
              </a:lnSpc>
            </a:pPr>
            <a:r>
              <a:rPr lang="en-GB" b="1" dirty="0" smtClean="0">
                <a:solidFill>
                  <a:schemeClr val="accent1"/>
                </a:solidFill>
              </a:rPr>
              <a:t>10. </a:t>
            </a:r>
            <a:r>
              <a:rPr lang="es-EC" b="1" dirty="0" smtClean="0"/>
              <a:t>Disciplina positiva</a:t>
            </a:r>
            <a:endParaRPr lang="es-EC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949824"/>
            <a:ext cx="7850187" cy="4294094"/>
          </a:xfrm>
        </p:spPr>
        <p:txBody>
          <a:bodyPr>
            <a:normAutofit lnSpcReduction="10000"/>
          </a:bodyPr>
          <a:lstStyle/>
          <a:p>
            <a:pPr marL="533400" lvl="4" indent="-533400">
              <a:lnSpc>
                <a:spcPct val="9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800" dirty="0" smtClean="0"/>
              <a:t>Metodología para reducir el mal comportamiento mientras refuerza y recompensa el comportamiento positivo.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800" dirty="0" smtClean="0"/>
              <a:t>Principio: el comportamiento que se premia es el comportamiento que se repite 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800" dirty="0" smtClean="0"/>
              <a:t>Proceso de 4 pasos para reconocer y recompensar:</a:t>
            </a:r>
          </a:p>
          <a:p>
            <a:pPr marL="812800" lvl="4" indent="-457200">
              <a:lnSpc>
                <a:spcPct val="80000"/>
              </a:lnSpc>
              <a:spcBef>
                <a:spcPts val="300"/>
              </a:spcBef>
              <a:spcAft>
                <a:spcPts val="300"/>
              </a:spcAft>
              <a:buFont typeface="Lucida Grande"/>
              <a:buChar char="-"/>
              <a:tabLst>
                <a:tab pos="452438" algn="l"/>
              </a:tabLst>
            </a:pPr>
            <a:r>
              <a:rPr lang="es-EC" sz="2600" dirty="0" smtClean="0"/>
              <a:t>Describir el comportamiento apropiado – qué</a:t>
            </a:r>
          </a:p>
          <a:p>
            <a:pPr marL="812800" lvl="4" indent="-457200">
              <a:lnSpc>
                <a:spcPct val="80000"/>
              </a:lnSpc>
              <a:spcBef>
                <a:spcPts val="300"/>
              </a:spcBef>
              <a:spcAft>
                <a:spcPts val="300"/>
              </a:spcAft>
              <a:buFont typeface="Lucida Grande"/>
              <a:buChar char="-"/>
              <a:tabLst>
                <a:tab pos="452438" algn="l"/>
              </a:tabLst>
            </a:pPr>
            <a:r>
              <a:rPr lang="es-EC" sz="2600" dirty="0" smtClean="0"/>
              <a:t>Dar razones claras – por qué</a:t>
            </a:r>
          </a:p>
          <a:p>
            <a:pPr marL="812800" lvl="4" indent="-457200">
              <a:lnSpc>
                <a:spcPct val="80000"/>
              </a:lnSpc>
              <a:spcBef>
                <a:spcPts val="300"/>
              </a:spcBef>
              <a:spcAft>
                <a:spcPts val="300"/>
              </a:spcAft>
              <a:buFont typeface="Lucida Grande"/>
              <a:buChar char="-"/>
              <a:tabLst>
                <a:tab pos="452438" algn="l"/>
              </a:tabLst>
            </a:pPr>
            <a:r>
              <a:rPr lang="es-EC" sz="2600" dirty="0" smtClean="0"/>
              <a:t>Se solicita confirmación</a:t>
            </a:r>
          </a:p>
          <a:p>
            <a:pPr marL="812800" lvl="4" indent="-457200">
              <a:lnSpc>
                <a:spcPct val="80000"/>
              </a:lnSpc>
              <a:spcBef>
                <a:spcPts val="300"/>
              </a:spcBef>
              <a:spcAft>
                <a:spcPts val="300"/>
              </a:spcAft>
              <a:buFont typeface="Lucida Grande"/>
              <a:buChar char="-"/>
              <a:tabLst>
                <a:tab pos="452438" algn="l"/>
              </a:tabLst>
            </a:pPr>
            <a:r>
              <a:rPr lang="es-EC" sz="2600" dirty="0" smtClean="0"/>
              <a:t>El comportamiento correcto es reforzado y recompensado</a:t>
            </a:r>
            <a:endParaRPr lang="es-EC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666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b="1" dirty="0" smtClean="0">
                <a:solidFill>
                  <a:schemeClr val="accent1"/>
                </a:solidFill>
              </a:rPr>
              <a:t>11. </a:t>
            </a:r>
            <a:r>
              <a:rPr lang="es-EC" b="1" dirty="0" smtClean="0"/>
              <a:t>Reducción del Riesgo </a:t>
            </a:r>
            <a:r>
              <a:rPr lang="es-EC" b="1" dirty="0" smtClean="0"/>
              <a:t>ante </a:t>
            </a:r>
            <a:r>
              <a:rPr lang="es-EC" b="1" dirty="0" smtClean="0"/>
              <a:t>Desastres (RDD)</a:t>
            </a:r>
            <a:endParaRPr lang="es-EC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949824"/>
            <a:ext cx="7850187" cy="4294094"/>
          </a:xfrm>
        </p:spPr>
        <p:txBody>
          <a:bodyPr>
            <a:noAutofit/>
          </a:bodyPr>
          <a:lstStyle/>
          <a:p>
            <a:pPr marL="533400" lvl="4" indent="-533400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800" dirty="0" smtClean="0"/>
              <a:t>Enfoque mediante el cual se evalúa la probabilidad y el impacto potencial de eventos desastrosos , mediante la identificación y el análisis de:</a:t>
            </a:r>
          </a:p>
          <a:p>
            <a:pPr marL="812800" lvl="4" indent="-457200">
              <a:lnSpc>
                <a:spcPct val="80000"/>
              </a:lnSpc>
              <a:spcBef>
                <a:spcPts val="300"/>
              </a:spcBef>
              <a:spcAft>
                <a:spcPts val="300"/>
              </a:spcAft>
              <a:buFont typeface="Lucida Grande"/>
              <a:buChar char="-"/>
              <a:tabLst>
                <a:tab pos="452438" algn="l"/>
              </a:tabLst>
            </a:pPr>
            <a:r>
              <a:rPr lang="es-EC" sz="2600" dirty="0" smtClean="0"/>
              <a:t>Los peligros</a:t>
            </a:r>
          </a:p>
          <a:p>
            <a:pPr marL="812800" lvl="4" indent="-457200">
              <a:lnSpc>
                <a:spcPct val="80000"/>
              </a:lnSpc>
              <a:spcBef>
                <a:spcPts val="300"/>
              </a:spcBef>
              <a:spcAft>
                <a:spcPts val="300"/>
              </a:spcAft>
              <a:buFont typeface="Lucida Grande"/>
              <a:buChar char="-"/>
              <a:tabLst>
                <a:tab pos="452438" algn="l"/>
              </a:tabLst>
            </a:pPr>
            <a:r>
              <a:rPr lang="es-EC" sz="2600" dirty="0" smtClean="0"/>
              <a:t>La vulnerabilidad de la comunidad a los riesgos</a:t>
            </a:r>
          </a:p>
          <a:p>
            <a:pPr marL="812800" lvl="4" indent="-457200">
              <a:lnSpc>
                <a:spcPct val="80000"/>
              </a:lnSpc>
              <a:spcBef>
                <a:spcPts val="300"/>
              </a:spcBef>
              <a:spcAft>
                <a:spcPts val="300"/>
              </a:spcAft>
              <a:buFont typeface="Lucida Grande"/>
              <a:buChar char="-"/>
              <a:tabLst>
                <a:tab pos="452438" algn="l"/>
              </a:tabLst>
            </a:pPr>
            <a:r>
              <a:rPr lang="es-EC" sz="2600" dirty="0" smtClean="0"/>
              <a:t>La capacidad para hacer frente a los eventos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800" dirty="0" smtClean="0"/>
              <a:t>Cuando el riesgo de desastres es alto, se planifican actividades para incrementar la </a:t>
            </a:r>
            <a:r>
              <a:rPr lang="es-EC" sz="2800" dirty="0" err="1" smtClean="0"/>
              <a:t>resiliencia</a:t>
            </a:r>
            <a:endParaRPr lang="es-EC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20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4" y="2286000"/>
            <a:ext cx="6417295" cy="2228849"/>
          </a:xfrm>
        </p:spPr>
        <p:txBody>
          <a:bodyPr>
            <a:normAutofit/>
          </a:bodyPr>
          <a:lstStyle/>
          <a:p>
            <a:r>
              <a:rPr lang="es-EC" sz="5500" b="1" noProof="0" dirty="0" smtClean="0">
                <a:latin typeface="Corbel"/>
                <a:cs typeface="Corbel"/>
              </a:rPr>
              <a:t>Bienvenido</a:t>
            </a:r>
            <a:r>
              <a:rPr lang="es-EC" sz="5500" b="1" dirty="0" smtClean="0">
                <a:latin typeface="Corbel"/>
                <a:cs typeface="Corbel"/>
              </a:rPr>
              <a:t>(a) al café de intercambio</a:t>
            </a:r>
            <a:endParaRPr lang="es-EC" sz="5500" b="1" noProof="0" dirty="0">
              <a:latin typeface="Corbel"/>
              <a:cs typeface="Corbe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533400" cy="365125"/>
          </a:xfrm>
        </p:spPr>
        <p:txBody>
          <a:bodyPr/>
          <a:lstStyle/>
          <a:p>
            <a:fld id="{D739C4FB-7D33-419B-8833-D1372BFD11C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53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Principios ( no reglas)</a:t>
            </a:r>
            <a:endParaRPr lang="es-EC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33400" lvl="4" indent="-533400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900" dirty="0" smtClean="0"/>
              <a:t>Conversación relajada, no amenazante, y abierta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900" dirty="0" smtClean="0"/>
              <a:t>Parecida a la conversación en un bar o en un café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900" dirty="0" smtClean="0"/>
              <a:t>Sin manipulación ni agendas ocultas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900" dirty="0" smtClean="0"/>
              <a:t>Todos son iguales, no hay líderes de mesa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900" dirty="0" smtClean="0"/>
              <a:t>No se obliga a nadie a hacer nada.  Está bien solamente escuchar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900" dirty="0" smtClean="0"/>
              <a:t>Se le da la confianza para hablar sobre lo que es importante para usted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900" dirty="0" smtClean="0"/>
              <a:t>No hay la intención de llegar a un consenso</a:t>
            </a:r>
            <a:endParaRPr lang="es-EC" sz="2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84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b="1" dirty="0" smtClean="0"/>
              <a:t>Objetivos</a:t>
            </a:r>
            <a:endParaRPr lang="es-EC" b="1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1000"/>
              </a:spcBef>
              <a:buNone/>
            </a:pPr>
            <a:r>
              <a:rPr lang="es-EC" sz="3200" noProof="0" dirty="0" smtClean="0"/>
              <a:t>Los participantes…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s-EC" sz="3200" dirty="0" smtClean="0"/>
              <a:t>Tendrán una comprensión más profunda de los desafíos clave y de los asuntos relevantes para el contexto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s-EC" sz="3200" dirty="0" smtClean="0"/>
              <a:t>Identificarán ideas sobre cómo aplicar los enfoques en este contexto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s-EC" sz="3200" dirty="0" smtClean="0"/>
              <a:t>Podrán identificar la experticia de los demás participantes que asisten al taller</a:t>
            </a:r>
            <a:endParaRPr lang="es-EC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65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dirty="0" smtClean="0"/>
              <a:t>Cómo funciona el café</a:t>
            </a:r>
            <a:endParaRPr lang="es-EC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949824"/>
            <a:ext cx="8172450" cy="4294094"/>
          </a:xfrm>
        </p:spPr>
        <p:txBody>
          <a:bodyPr vert="horz" lIns="91440" tIns="45720" rIns="91440" bIns="45720" rtlCol="0">
            <a:noAutofit/>
          </a:bodyPr>
          <a:lstStyle/>
          <a:p>
            <a:pPr marL="533400" lvl="4" indent="-533400">
              <a:lnSpc>
                <a:spcPct val="11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500" dirty="0" smtClean="0"/>
              <a:t>Mesas de 4 ó 5 personas, después de 10 minutos se cambian o se quedan</a:t>
            </a:r>
          </a:p>
          <a:p>
            <a:pPr marL="533400" lvl="4" indent="-533400">
              <a:lnSpc>
                <a:spcPct val="11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500" dirty="0" smtClean="0"/>
              <a:t>Pueden tomar café, té, comer un refrigerio o ir al baño</a:t>
            </a:r>
          </a:p>
          <a:p>
            <a:pPr marL="533400" lvl="4" indent="-533400">
              <a:lnSpc>
                <a:spcPct val="11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500" dirty="0" smtClean="0"/>
              <a:t>1 tema por mesa, se puede vincular con otros temas</a:t>
            </a:r>
          </a:p>
          <a:p>
            <a:pPr marL="533400" lvl="4" indent="-533400">
              <a:lnSpc>
                <a:spcPct val="11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500" dirty="0" smtClean="0"/>
              <a:t>Se puede hablar sobre las preguntas u otros temas</a:t>
            </a:r>
          </a:p>
          <a:p>
            <a:pPr marL="533400" lvl="4" indent="-533400">
              <a:lnSpc>
                <a:spcPct val="11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500" dirty="0" smtClean="0"/>
              <a:t>Escriba, dibuje, o garabatee cualquier acción e ideas clave</a:t>
            </a:r>
          </a:p>
          <a:p>
            <a:pPr marL="533400" lvl="4" indent="-533400">
              <a:lnSpc>
                <a:spcPct val="11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500" dirty="0" smtClean="0"/>
              <a:t>Al final  se desplegarán los </a:t>
            </a:r>
            <a:r>
              <a:rPr lang="es-EC" sz="2500" dirty="0" err="1" smtClean="0"/>
              <a:t>rotafolios</a:t>
            </a:r>
            <a:r>
              <a:rPr lang="es-EC" sz="2500" dirty="0" smtClean="0"/>
              <a:t> y discutiremos juntos sobre las ideas, se pueden añadir más si así lo desean.</a:t>
            </a:r>
            <a:endParaRPr lang="es-EC" sz="25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768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dirty="0" smtClean="0"/>
              <a:t>Resultados del café de intercambio</a:t>
            </a:r>
            <a:endParaRPr lang="es-EC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949824"/>
            <a:ext cx="7869237" cy="4007224"/>
          </a:xfrm>
        </p:spPr>
        <p:txBody>
          <a:bodyPr vert="horz" lIns="91440" tIns="45720" rIns="91440" bIns="45720" rtlCol="0">
            <a:normAutofit/>
          </a:bodyPr>
          <a:lstStyle/>
          <a:p>
            <a:pPr marL="533400" lvl="4" indent="-533400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900" dirty="0" smtClean="0"/>
              <a:t>Mayor comprensión sobre los temas discutidos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900" dirty="0" smtClean="0"/>
              <a:t>Visión más profunda de las perspectivas de los demás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900" dirty="0" smtClean="0"/>
              <a:t>Mejor comprensión de su propio punto de vista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900" dirty="0" smtClean="0"/>
              <a:t>Estar en condiciones de tomar decisiones más informadas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Wingdings" charset="2"/>
              <a:buChar char="§"/>
              <a:tabLst>
                <a:tab pos="452438" algn="l"/>
              </a:tabLst>
            </a:pPr>
            <a:r>
              <a:rPr lang="es-EC" sz="2900" dirty="0" smtClean="0"/>
              <a:t>Mejores relaciones</a:t>
            </a:r>
            <a:endParaRPr lang="es-EC" sz="2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5071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Conclusión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949824"/>
            <a:ext cx="8002587" cy="4294094"/>
          </a:xfrm>
        </p:spPr>
        <p:txBody>
          <a:bodyPr>
            <a:noAutofit/>
          </a:bodyPr>
          <a:lstStyle/>
          <a:p>
            <a:pPr marL="533400" lvl="4" indent="-533400">
              <a:lnSpc>
                <a:spcPct val="9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100" dirty="0" smtClean="0"/>
              <a:t>Los enfoques tienen un impacto en la comunidad en su conjunto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100" dirty="0" smtClean="0"/>
              <a:t>Los espacios amigables para las niñas y los niños abordan las preocupaciones de protección de la niñez de manera más amplia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100" dirty="0" smtClean="0"/>
              <a:t>La adhesión a los enfoques envía un mensaje claro a los niños, las niñas y  la comunidad sobre la inclusión, el respeto por los niños y niñas, la importancia de abordar preocupaciones tales como la violencia de género, la </a:t>
            </a:r>
            <a:r>
              <a:rPr lang="es-EC" sz="2100" dirty="0" err="1" smtClean="0"/>
              <a:t>RDD</a:t>
            </a:r>
            <a:r>
              <a:rPr lang="es-EC" sz="2100" dirty="0" smtClean="0"/>
              <a:t>, y la consolidación dela paz</a:t>
            </a:r>
          </a:p>
          <a:p>
            <a:pPr marL="533400" lvl="4" indent="-533400">
              <a:lnSpc>
                <a:spcPct val="9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100" dirty="0" smtClean="0"/>
              <a:t>Los enfoques se basan en que el personal demuestre:  </a:t>
            </a:r>
          </a:p>
          <a:p>
            <a:pPr marL="812800" lvl="4" indent="-457200">
              <a:spcBef>
                <a:spcPts val="300"/>
              </a:spcBef>
              <a:buFont typeface="Lucida Grande"/>
              <a:buChar char="-"/>
              <a:tabLst>
                <a:tab pos="452438" algn="l"/>
              </a:tabLst>
            </a:pPr>
            <a:r>
              <a:rPr lang="es-EC" sz="2100" dirty="0" smtClean="0"/>
              <a:t>Un comportamiento positivo y reafirmante</a:t>
            </a:r>
          </a:p>
          <a:p>
            <a:pPr marL="812800" lvl="4" indent="-457200">
              <a:spcBef>
                <a:spcPts val="300"/>
              </a:spcBef>
              <a:buFont typeface="Lucida Grande"/>
              <a:buChar char="-"/>
              <a:tabLst>
                <a:tab pos="452438" algn="l"/>
              </a:tabLst>
            </a:pPr>
            <a:r>
              <a:rPr lang="es-EC" sz="2100" dirty="0" smtClean="0"/>
              <a:t>Una actitud de apoyo y abierta hacia los niños, las niñas, y familias</a:t>
            </a:r>
          </a:p>
          <a:p>
            <a:pPr marL="812800" lvl="4" indent="-457200">
              <a:spcBef>
                <a:spcPts val="300"/>
              </a:spcBef>
              <a:buFont typeface="Lucida Grande"/>
              <a:buChar char="-"/>
              <a:tabLst>
                <a:tab pos="452438" algn="l"/>
              </a:tabLst>
            </a:pPr>
            <a:r>
              <a:rPr lang="es-EC" sz="2100" dirty="0" smtClean="0"/>
              <a:t>Una actitud optimista y enfocada en la solución</a:t>
            </a:r>
            <a:endParaRPr lang="es-EC" sz="21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6211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571500" y="4395891"/>
            <a:ext cx="8001000" cy="1762862"/>
          </a:xfrm>
        </p:spPr>
        <p:txBody>
          <a:bodyPr>
            <a:noAutofit/>
          </a:bodyPr>
          <a:lstStyle/>
          <a:p>
            <a:r>
              <a:rPr lang="es-EC" sz="9600" dirty="0" smtClean="0">
                <a:solidFill>
                  <a:schemeClr val="accent1"/>
                </a:solidFill>
              </a:rPr>
              <a:t>Gracias</a:t>
            </a:r>
            <a:endParaRPr lang="es-EC" sz="9600" dirty="0">
              <a:solidFill>
                <a:schemeClr val="accent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8" name="Picture Placeholder 7" descr="Syrian children 2012.jpg"/>
          <p:cNvPicPr>
            <a:picLocks noGrp="1" noChangeAspect="1"/>
          </p:cNvPicPr>
          <p:nvPr>
            <p:ph type="pic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9" r="3229"/>
          <a:stretch>
            <a:fillRect/>
          </a:stretch>
        </p:blipFill>
        <p:spPr/>
      </p:pic>
      <p:pic>
        <p:nvPicPr>
          <p:cNvPr id="7" name="Picture Placeholder 6" descr="Haiti 2010.jpg"/>
          <p:cNvPicPr>
            <a:picLocks noGrp="1" noChangeAspect="1"/>
          </p:cNvPicPr>
          <p:nvPr>
            <p:ph type="pic"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4" r="320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0236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b="1" dirty="0" smtClean="0"/>
              <a:t>Estructura de la sesión</a:t>
            </a:r>
            <a:endParaRPr lang="es-EC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949824"/>
            <a:ext cx="7848601" cy="4007224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s-EC" sz="3600" dirty="0" smtClean="0"/>
              <a:t>Introducción de los elementos clave de los Enfoques de Espacios Amigables para las niñas y los niños</a:t>
            </a:r>
          </a:p>
          <a:p>
            <a:pPr>
              <a:spcBef>
                <a:spcPts val="60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s-EC" sz="3600" dirty="0" smtClean="0"/>
              <a:t>Desafíos en la implementación de los espacios amigables para las niñas y los niños</a:t>
            </a:r>
          </a:p>
          <a:p>
            <a:pPr>
              <a:spcBef>
                <a:spcPts val="60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s-EC" sz="3600" dirty="0" smtClean="0"/>
              <a:t>Café para el intercambio / aprendizaje</a:t>
            </a:r>
          </a:p>
          <a:p>
            <a:pPr>
              <a:spcBef>
                <a:spcPts val="60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s-EC" sz="3600" dirty="0" smtClean="0"/>
              <a:t>Recorrido de la exposición</a:t>
            </a:r>
            <a:endParaRPr lang="es-EC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06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2237" y="3173651"/>
            <a:ext cx="6719585" cy="1362075"/>
          </a:xfrm>
        </p:spPr>
        <p:txBody>
          <a:bodyPr>
            <a:normAutofit fontScale="90000"/>
          </a:bodyPr>
          <a:lstStyle/>
          <a:p>
            <a:r>
              <a:rPr lang="es-EC" sz="7000" dirty="0" smtClean="0">
                <a:latin typeface="Corbel"/>
                <a:cs typeface="Corbel"/>
              </a:rPr>
              <a:t>Categorías de los enfoques</a:t>
            </a:r>
            <a:endParaRPr lang="es-EC" sz="7000" dirty="0">
              <a:latin typeface="Corbel"/>
              <a:cs typeface="Corbe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533400" cy="365125"/>
          </a:xfrm>
        </p:spPr>
        <p:txBody>
          <a:bodyPr/>
          <a:lstStyle/>
          <a:p>
            <a:fld id="{D739C4FB-7D33-419B-8833-D1372BFD11C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27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80000"/>
              </a:lnSpc>
            </a:pPr>
            <a:r>
              <a:rPr lang="es-EC" b="1" dirty="0" smtClean="0"/>
              <a:t>Qué queremos decir con “enfoques”</a:t>
            </a:r>
            <a:endParaRPr lang="es-EC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90000"/>
              </a:lnSpc>
              <a:spcBef>
                <a:spcPts val="600"/>
              </a:spcBef>
              <a:buNone/>
            </a:pPr>
            <a:r>
              <a:rPr lang="es-EC" sz="3100" dirty="0" smtClean="0"/>
              <a:t>Los “enfoques” se refieren, ya sea:</a:t>
            </a:r>
          </a:p>
          <a:p>
            <a:pPr marL="342900" lvl="1" indent="-342900">
              <a:lnSpc>
                <a:spcPct val="90000"/>
              </a:lnSpc>
              <a:buFont typeface="Wingdings" charset="2"/>
              <a:buChar char="§"/>
            </a:pPr>
            <a:r>
              <a:rPr lang="es-EC" sz="3100" dirty="0" smtClean="0"/>
              <a:t>A los comportamientos y/o formas de trabajar que cruzan transversalmente todo el trabajo realizado en los espacios amigables para las niñas y los niños</a:t>
            </a:r>
          </a:p>
          <a:p>
            <a:pPr marL="342900" lvl="1" indent="-342900">
              <a:lnSpc>
                <a:spcPct val="90000"/>
              </a:lnSpc>
              <a:buFont typeface="Wingdings" charset="2"/>
              <a:buChar char="§"/>
            </a:pPr>
            <a:r>
              <a:rPr lang="es-EC" sz="3100" dirty="0" smtClean="0"/>
              <a:t>A las actividades en las que se involucran los facilitadores / animadores, que no forman parte del calendario de actividades que involucran directamente a los niños y niñas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82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b="1" dirty="0" smtClean="0"/>
              <a:t>Enfoques clave para la discusión</a:t>
            </a:r>
            <a:endParaRPr lang="es-EC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8791" y="1981201"/>
            <a:ext cx="3284539" cy="3975100"/>
          </a:xfrm>
        </p:spPr>
        <p:txBody>
          <a:bodyPr>
            <a:normAutofit fontScale="92500"/>
          </a:bodyPr>
          <a:lstStyle/>
          <a:p>
            <a:pPr marL="452438" indent="-452438">
              <a:spcBef>
                <a:spcPts val="600"/>
              </a:spcBef>
              <a:buFont typeface="+mj-lt"/>
              <a:buAutoNum type="arabicPeriod"/>
              <a:tabLst>
                <a:tab pos="3314700" algn="l"/>
              </a:tabLst>
            </a:pPr>
            <a:r>
              <a:rPr lang="es-EC" sz="3000" dirty="0" smtClean="0"/>
              <a:t>Coordinados</a:t>
            </a:r>
          </a:p>
          <a:p>
            <a:pPr marL="452438" indent="-452438">
              <a:spcBef>
                <a:spcPts val="600"/>
              </a:spcBef>
              <a:buFont typeface="+mj-lt"/>
              <a:buAutoNum type="arabicPeriod"/>
              <a:tabLst>
                <a:tab pos="3314700" algn="l"/>
              </a:tabLst>
            </a:pPr>
            <a:r>
              <a:rPr lang="es-EC" sz="3000" dirty="0" smtClean="0"/>
              <a:t>Incluyentes</a:t>
            </a:r>
          </a:p>
          <a:p>
            <a:pPr marL="452438" indent="-452438">
              <a:spcBef>
                <a:spcPts val="600"/>
              </a:spcBef>
              <a:buFont typeface="+mj-lt"/>
              <a:buAutoNum type="arabicPeriod"/>
              <a:tabLst>
                <a:tab pos="3314700" algn="l"/>
              </a:tabLst>
            </a:pPr>
            <a:r>
              <a:rPr lang="es-EC" sz="3000" dirty="0" smtClean="0"/>
              <a:t>Apoyo integral / intersectorial</a:t>
            </a:r>
          </a:p>
          <a:p>
            <a:pPr marL="452438" indent="-452438">
              <a:spcBef>
                <a:spcPts val="600"/>
              </a:spcBef>
              <a:buFont typeface="+mj-lt"/>
              <a:buAutoNum type="arabicPeriod"/>
              <a:tabLst>
                <a:tab pos="3314700" algn="l"/>
              </a:tabLst>
            </a:pPr>
            <a:r>
              <a:rPr lang="es-EC" sz="3000" dirty="0" smtClean="0"/>
              <a:t>Derivación</a:t>
            </a:r>
          </a:p>
          <a:p>
            <a:pPr marL="452438" indent="-452438">
              <a:spcBef>
                <a:spcPts val="600"/>
              </a:spcBef>
              <a:buFont typeface="+mj-lt"/>
              <a:buAutoNum type="arabicPeriod"/>
              <a:tabLst>
                <a:tab pos="3314700" algn="l"/>
              </a:tabLst>
            </a:pPr>
            <a:r>
              <a:rPr lang="es-EC" sz="3000" dirty="0" smtClean="0"/>
              <a:t>Consolidación de la paz</a:t>
            </a:r>
          </a:p>
          <a:p>
            <a:pPr marL="452438" indent="-452438">
              <a:spcBef>
                <a:spcPts val="600"/>
              </a:spcBef>
              <a:buFont typeface="+mj-lt"/>
              <a:buAutoNum type="arabicPeriod"/>
              <a:tabLst>
                <a:tab pos="3314700" algn="l"/>
              </a:tabLst>
            </a:pPr>
            <a:r>
              <a:rPr lang="es-EC" sz="3000" dirty="0" smtClean="0"/>
              <a:t>Discapacidades</a:t>
            </a:r>
            <a:endParaRPr lang="es-EC" sz="3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514350" indent="-514350">
              <a:spcBef>
                <a:spcPts val="600"/>
              </a:spcBef>
              <a:buFont typeface="+mj-lt"/>
              <a:buAutoNum type="arabicPeriod" startAt="7"/>
              <a:tabLst>
                <a:tab pos="3314700" algn="l"/>
              </a:tabLst>
            </a:pPr>
            <a:r>
              <a:rPr lang="es-EC" sz="3000" dirty="0" smtClean="0"/>
              <a:t>Alcance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 startAt="7"/>
              <a:tabLst>
                <a:tab pos="3314700" algn="l"/>
              </a:tabLst>
            </a:pPr>
            <a:r>
              <a:rPr lang="es-EC" sz="3000" dirty="0" smtClean="0"/>
              <a:t>Violencia de género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 startAt="7"/>
              <a:tabLst>
                <a:tab pos="3314700" algn="l"/>
              </a:tabLst>
            </a:pPr>
            <a:r>
              <a:rPr lang="es-EC" sz="3000" dirty="0" smtClean="0"/>
              <a:t>Métodos centrados en la niñez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 startAt="7"/>
              <a:tabLst>
                <a:tab pos="3314700" algn="l"/>
              </a:tabLst>
            </a:pPr>
            <a:r>
              <a:rPr lang="es-EC" sz="3000" dirty="0" smtClean="0"/>
              <a:t>Disciplina positiva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 startAt="7"/>
              <a:tabLst>
                <a:tab pos="3314700" algn="l"/>
              </a:tabLst>
            </a:pPr>
            <a:r>
              <a:rPr lang="es-EC" sz="3000" dirty="0" smtClean="0"/>
              <a:t>Reducción de riesgos </a:t>
            </a:r>
            <a:r>
              <a:rPr lang="es-EC" sz="3000" dirty="0" smtClean="0"/>
              <a:t>ante </a:t>
            </a:r>
            <a:r>
              <a:rPr lang="es-EC" sz="3000" dirty="0" smtClean="0"/>
              <a:t>desastre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044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GB" b="1" dirty="0" smtClean="0">
                <a:solidFill>
                  <a:schemeClr val="accent1"/>
                </a:solidFill>
              </a:rPr>
              <a:t>1</a:t>
            </a:r>
            <a:r>
              <a:rPr lang="es-EC" b="1" dirty="0" smtClean="0">
                <a:solidFill>
                  <a:schemeClr val="accent1"/>
                </a:solidFill>
              </a:rPr>
              <a:t>. </a:t>
            </a:r>
            <a:r>
              <a:rPr lang="es-EC" b="1" dirty="0" smtClean="0"/>
              <a:t>Coordinados</a:t>
            </a:r>
            <a:endParaRPr lang="es-EC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33400" lvl="4" indent="-533400">
              <a:lnSpc>
                <a:spcPct val="90000"/>
              </a:lnSpc>
              <a:spcBef>
                <a:spcPts val="8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800" dirty="0" smtClean="0"/>
              <a:t>Trabajar con otras organizaciones para garantizar que el apoyo a la niñez no… </a:t>
            </a:r>
          </a:p>
          <a:p>
            <a:pPr marL="812800" lvl="4" indent="-457200">
              <a:spcBef>
                <a:spcPts val="0"/>
              </a:spcBef>
              <a:buFont typeface="Lucida Grande"/>
              <a:buChar char="-"/>
            </a:pPr>
            <a:r>
              <a:rPr lang="es-EC" sz="2400" dirty="0" smtClean="0">
                <a:solidFill>
                  <a:srgbClr val="174576"/>
                </a:solidFill>
                <a:latin typeface="Corbel"/>
                <a:ea typeface="ヒラギノ角ゴ Pro W3" charset="0"/>
                <a:cs typeface="Corbel"/>
              </a:rPr>
              <a:t>Se duplique</a:t>
            </a:r>
          </a:p>
          <a:p>
            <a:pPr marL="812800" lvl="4" indent="-457200">
              <a:spcBef>
                <a:spcPts val="0"/>
              </a:spcBef>
              <a:buFont typeface="Lucida Grande"/>
              <a:buChar char="-"/>
            </a:pPr>
            <a:r>
              <a:rPr lang="es-EC" sz="2400" dirty="0" smtClean="0">
                <a:solidFill>
                  <a:srgbClr val="174576"/>
                </a:solidFill>
                <a:latin typeface="Corbel"/>
                <a:ea typeface="ヒラギノ角ゴ Pro W3" charset="0"/>
                <a:cs typeface="Corbel"/>
              </a:rPr>
              <a:t>Compita por fondos o personal</a:t>
            </a:r>
          </a:p>
          <a:p>
            <a:pPr marL="812800" lvl="4" indent="-457200">
              <a:spcBef>
                <a:spcPts val="0"/>
              </a:spcBef>
              <a:buFont typeface="Lucida Grande"/>
              <a:buChar char="-"/>
            </a:pPr>
            <a:r>
              <a:rPr lang="es-EC" sz="2400" dirty="0" smtClean="0">
                <a:solidFill>
                  <a:srgbClr val="174576"/>
                </a:solidFill>
                <a:latin typeface="Corbel"/>
                <a:ea typeface="ヒラギノ角ゴ Pro W3" charset="0"/>
                <a:cs typeface="Corbel"/>
              </a:rPr>
              <a:t>Deje brechas geográficas o poblaciones no atendidas </a:t>
            </a:r>
          </a:p>
          <a:p>
            <a:pPr marL="533400" lvl="4" indent="-533400">
              <a:spcBef>
                <a:spcPts val="8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800" dirty="0" smtClean="0"/>
              <a:t>La coordinación se compone de: </a:t>
            </a:r>
          </a:p>
          <a:p>
            <a:pPr marL="812800" lvl="4" indent="-457200">
              <a:spcBef>
                <a:spcPts val="0"/>
              </a:spcBef>
              <a:buFont typeface="Lucida Grande"/>
              <a:buChar char="-"/>
              <a:tabLst>
                <a:tab pos="452438" algn="l"/>
              </a:tabLst>
            </a:pPr>
            <a:r>
              <a:rPr lang="es-EC" sz="2400" dirty="0" smtClean="0">
                <a:solidFill>
                  <a:srgbClr val="174576"/>
                </a:solidFill>
                <a:latin typeface="Corbel"/>
                <a:ea typeface="ヒラギノ角ゴ Pro W3" charset="0"/>
                <a:cs typeface="Corbel"/>
              </a:rPr>
              <a:t>Reuniones</a:t>
            </a:r>
          </a:p>
          <a:p>
            <a:pPr marL="812800" lvl="4" indent="-457200">
              <a:spcBef>
                <a:spcPts val="0"/>
              </a:spcBef>
              <a:buFont typeface="Lucida Grande"/>
              <a:buChar char="-"/>
            </a:pPr>
            <a:r>
              <a:rPr lang="es-EC" sz="2400" dirty="0" smtClean="0">
                <a:solidFill>
                  <a:srgbClr val="174576"/>
                </a:solidFill>
                <a:latin typeface="Corbel"/>
                <a:ea typeface="ヒラギノ角ゴ Pro W3" charset="0"/>
                <a:cs typeface="Corbel"/>
              </a:rPr>
              <a:t>Compartir y armonizar las políticas con la práctica</a:t>
            </a:r>
          </a:p>
          <a:p>
            <a:pPr marL="812800" lvl="4" indent="-457200">
              <a:spcBef>
                <a:spcPts val="0"/>
              </a:spcBef>
              <a:buFont typeface="Lucida Grande"/>
              <a:buChar char="-"/>
            </a:pPr>
            <a:r>
              <a:rPr lang="es-EC" sz="2400" dirty="0" smtClean="0">
                <a:solidFill>
                  <a:srgbClr val="174576"/>
                </a:solidFill>
                <a:latin typeface="Corbel"/>
                <a:ea typeface="ヒラギノ角ゴ Pro W3" charset="0"/>
                <a:cs typeface="Corbel"/>
              </a:rPr>
              <a:t>Desarrollar planes y herramientas conjuntos o complementarios</a:t>
            </a:r>
            <a:endParaRPr lang="es-EC" sz="2400" dirty="0">
              <a:solidFill>
                <a:srgbClr val="174576"/>
              </a:solidFill>
              <a:latin typeface="Corbel"/>
              <a:ea typeface="ヒラギノ角ゴ Pro W3" charset="0"/>
              <a:cs typeface="Corbel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344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/>
                </a:solidFill>
              </a:rPr>
              <a:t>2</a:t>
            </a:r>
            <a:r>
              <a:rPr lang="en-GB" b="1" dirty="0" smtClean="0">
                <a:solidFill>
                  <a:schemeClr val="accent1"/>
                </a:solidFill>
              </a:rPr>
              <a:t>. </a:t>
            </a:r>
            <a:r>
              <a:rPr lang="es-EC" b="1" dirty="0" smtClean="0"/>
              <a:t>Incluyentes</a:t>
            </a:r>
            <a:endParaRPr lang="es-EC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949824"/>
            <a:ext cx="8153400" cy="4007224"/>
          </a:xfrm>
        </p:spPr>
        <p:txBody>
          <a:bodyPr>
            <a:noAutofit/>
          </a:bodyPr>
          <a:lstStyle/>
          <a:p>
            <a:pPr marL="533400" lvl="4" indent="-533400">
              <a:lnSpc>
                <a:spcPct val="90000"/>
              </a:lnSpc>
              <a:spcBef>
                <a:spcPts val="8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400" dirty="0" smtClean="0"/>
              <a:t>Ser incluyente garantiza la presencia y participación de todos los niños y niñas</a:t>
            </a:r>
          </a:p>
          <a:p>
            <a:pPr marL="533400" lvl="4" indent="-533400">
              <a:lnSpc>
                <a:spcPct val="90000"/>
              </a:lnSpc>
              <a:spcBef>
                <a:spcPts val="8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2400" dirty="0" smtClean="0"/>
              <a:t>Involucra la restructuración de la cultura, políticas y prácticas de las </a:t>
            </a:r>
            <a:r>
              <a:rPr lang="es-EC" sz="2400" dirty="0" err="1" smtClean="0"/>
              <a:t>ONGs</a:t>
            </a:r>
            <a:r>
              <a:rPr lang="es-EC" sz="2400" dirty="0" smtClean="0"/>
              <a:t>, comunidades, niños y niñas, para que respondan a la diversidad y garanticen que:</a:t>
            </a:r>
          </a:p>
          <a:p>
            <a:pPr marL="812800" lvl="4" indent="-457200">
              <a:spcBef>
                <a:spcPts val="0"/>
              </a:spcBef>
              <a:buFont typeface="Lucida Grande"/>
              <a:buChar char="-"/>
              <a:tabLst>
                <a:tab pos="452438" algn="l"/>
              </a:tabLst>
            </a:pPr>
            <a:r>
              <a:rPr lang="es-EC" sz="2400" dirty="0" smtClean="0">
                <a:solidFill>
                  <a:srgbClr val="174576"/>
                </a:solidFill>
                <a:ea typeface="ヒラギノ角ゴ Pro W3" charset="0"/>
                <a:cs typeface="Corbel"/>
              </a:rPr>
              <a:t>Todos los niños y niñas participen</a:t>
            </a:r>
          </a:p>
          <a:p>
            <a:pPr marL="812800" lvl="4" indent="-457200">
              <a:spcBef>
                <a:spcPts val="0"/>
              </a:spcBef>
              <a:buFont typeface="Lucida Grande"/>
              <a:buChar char="-"/>
              <a:tabLst>
                <a:tab pos="452438" algn="l"/>
              </a:tabLst>
            </a:pPr>
            <a:r>
              <a:rPr lang="es-EC" sz="2400" dirty="0" smtClean="0">
                <a:solidFill>
                  <a:srgbClr val="174576"/>
                </a:solidFill>
                <a:ea typeface="ヒラギノ角ゴ Pro W3" charset="0"/>
                <a:cs typeface="Corbel"/>
              </a:rPr>
              <a:t>Todos los niños y niñas tengan derecho al bienestar sicosocial, a la educación y al juego </a:t>
            </a:r>
          </a:p>
          <a:p>
            <a:pPr marL="812800" lvl="4" indent="-457200">
              <a:spcBef>
                <a:spcPts val="0"/>
              </a:spcBef>
              <a:buFont typeface="Lucida Grande"/>
              <a:buChar char="-"/>
              <a:tabLst>
                <a:tab pos="452438" algn="l"/>
              </a:tabLst>
            </a:pPr>
            <a:r>
              <a:rPr lang="es-EC" sz="2400" dirty="0" smtClean="0"/>
              <a:t>Se reconozca y respete las diferencias de los niños y niñas</a:t>
            </a:r>
          </a:p>
          <a:p>
            <a:pPr marL="812800" lvl="4" indent="-457200">
              <a:spcBef>
                <a:spcPts val="0"/>
              </a:spcBef>
              <a:buFont typeface="Lucida Grande"/>
              <a:buChar char="-"/>
              <a:tabLst>
                <a:tab pos="452438" algn="l"/>
              </a:tabLst>
            </a:pPr>
            <a:r>
              <a:rPr lang="es-EC" sz="2400" dirty="0" smtClean="0">
                <a:solidFill>
                  <a:srgbClr val="174576"/>
                </a:solidFill>
                <a:ea typeface="ヒラギノ角ゴ Pro W3" charset="0"/>
                <a:cs typeface="Corbel"/>
              </a:rPr>
              <a:t>Incluye actividades de difusión</a:t>
            </a:r>
          </a:p>
          <a:p>
            <a:pPr marL="533400" lvl="4" indent="-533400">
              <a:lnSpc>
                <a:spcPct val="90000"/>
              </a:lnSpc>
              <a:spcBef>
                <a:spcPts val="800"/>
              </a:spcBef>
              <a:buFont typeface="Wingdings" charset="2"/>
              <a:buChar char="§"/>
              <a:tabLst>
                <a:tab pos="452438" algn="l"/>
              </a:tabLst>
            </a:pPr>
            <a:endParaRPr lang="en-GB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49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39738" indent="-439738">
              <a:lnSpc>
                <a:spcPct val="80000"/>
              </a:lnSpc>
            </a:pPr>
            <a:r>
              <a:rPr lang="en-GB" b="1" dirty="0" smtClean="0">
                <a:solidFill>
                  <a:schemeClr val="accent1"/>
                </a:solidFill>
              </a:rPr>
              <a:t>3. </a:t>
            </a:r>
            <a:r>
              <a:rPr lang="es-EC" b="1" dirty="0" smtClean="0"/>
              <a:t>Apoyo integral / intersectorial</a:t>
            </a:r>
            <a:endParaRPr lang="es-EC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949824"/>
            <a:ext cx="7583488" cy="4294094"/>
          </a:xfrm>
        </p:spPr>
        <p:txBody>
          <a:bodyPr>
            <a:normAutofit fontScale="40000" lnSpcReduction="20000"/>
          </a:bodyPr>
          <a:lstStyle/>
          <a:p>
            <a:pPr marL="533400" lvl="4" indent="-533400">
              <a:lnSpc>
                <a:spcPct val="11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5700" dirty="0" smtClean="0"/>
              <a:t>Sistema único de planificación y/o prestación de servicios puesto en marcha y gestionado conjuntamente por los socios</a:t>
            </a:r>
          </a:p>
          <a:p>
            <a:pPr marL="533400" lvl="4" indent="-533400">
              <a:lnSpc>
                <a:spcPct val="11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5700" dirty="0" smtClean="0"/>
              <a:t>Garantiza el desarrollo y bienestar holístico</a:t>
            </a:r>
          </a:p>
          <a:p>
            <a:pPr marL="533400" lvl="4" indent="-533400">
              <a:lnSpc>
                <a:spcPct val="110000"/>
              </a:lnSpc>
              <a:spcBef>
                <a:spcPts val="300"/>
              </a:spcBef>
              <a:buFont typeface="Wingdings" charset="2"/>
              <a:buChar char="§"/>
              <a:tabLst>
                <a:tab pos="452438" algn="l"/>
              </a:tabLst>
            </a:pPr>
            <a:r>
              <a:rPr lang="es-EC" sz="5700" dirty="0" smtClean="0"/>
              <a:t>Ejemplos: </a:t>
            </a:r>
          </a:p>
          <a:p>
            <a:pPr marL="812800" lvl="4" indent="-457200">
              <a:lnSpc>
                <a:spcPct val="110000"/>
              </a:lnSpc>
              <a:spcBef>
                <a:spcPts val="300"/>
              </a:spcBef>
              <a:buFont typeface="Lucida Grande"/>
              <a:buChar char="-"/>
              <a:tabLst>
                <a:tab pos="452438" algn="l"/>
              </a:tabLst>
            </a:pPr>
            <a:r>
              <a:rPr lang="es-EC" sz="5300" dirty="0" smtClean="0"/>
              <a:t>Vías de derivación</a:t>
            </a:r>
          </a:p>
          <a:p>
            <a:pPr marL="812800" lvl="4" indent="-457200">
              <a:lnSpc>
                <a:spcPct val="110000"/>
              </a:lnSpc>
              <a:spcBef>
                <a:spcPts val="300"/>
              </a:spcBef>
              <a:buFont typeface="Lucida Grande"/>
              <a:buChar char="-"/>
              <a:tabLst>
                <a:tab pos="452438" algn="l"/>
              </a:tabLst>
            </a:pPr>
            <a:r>
              <a:rPr lang="es-EC" sz="5300" dirty="0" smtClean="0"/>
              <a:t>Concienciación, información sobre otros servicios</a:t>
            </a:r>
          </a:p>
          <a:p>
            <a:pPr marL="812800" lvl="4" indent="-457200">
              <a:lnSpc>
                <a:spcPct val="110000"/>
              </a:lnSpc>
              <a:spcBef>
                <a:spcPts val="300"/>
              </a:spcBef>
              <a:buFont typeface="Lucida Grande"/>
              <a:buChar char="-"/>
              <a:tabLst>
                <a:tab pos="452438" algn="l"/>
              </a:tabLst>
            </a:pPr>
            <a:r>
              <a:rPr lang="es-EC" sz="5300" dirty="0" smtClean="0"/>
              <a:t>Uso del espacio para actividades comunitarias</a:t>
            </a:r>
          </a:p>
          <a:p>
            <a:pPr marL="812800" lvl="4" indent="-457200">
              <a:lnSpc>
                <a:spcPct val="110000"/>
              </a:lnSpc>
              <a:spcBef>
                <a:spcPts val="300"/>
              </a:spcBef>
              <a:buFont typeface="Lucida Grande"/>
              <a:buChar char="-"/>
              <a:tabLst>
                <a:tab pos="452438" algn="l"/>
              </a:tabLst>
            </a:pPr>
            <a:r>
              <a:rPr lang="es-EC" sz="5300" dirty="0" smtClean="0"/>
              <a:t>Promover que las organizaciones de la sociedad civil utilicen los espacios amigables para los niños y las niñas</a:t>
            </a:r>
          </a:p>
          <a:p>
            <a:pPr marL="812800" lvl="4" indent="-457200">
              <a:lnSpc>
                <a:spcPct val="110000"/>
              </a:lnSpc>
              <a:spcBef>
                <a:spcPts val="300"/>
              </a:spcBef>
              <a:buFont typeface="Lucida Grande"/>
              <a:buChar char="-"/>
              <a:tabLst>
                <a:tab pos="452438" algn="l"/>
              </a:tabLst>
            </a:pPr>
            <a:r>
              <a:rPr lang="es-EC" sz="5300" dirty="0" smtClean="0"/>
              <a:t>Educación no-formal</a:t>
            </a:r>
            <a:endParaRPr lang="es-EC" sz="53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7 de mayo,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929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Pixel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Pixel.thmx</Template>
  <TotalTime>8261</TotalTime>
  <Words>3431</Words>
  <Application>Microsoft Office PowerPoint</Application>
  <PresentationFormat>Presentación en pantalla (4:3)</PresentationFormat>
  <Paragraphs>270</Paragraphs>
  <Slides>23</Slides>
  <Notes>21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Pixel</vt:lpstr>
      <vt:lpstr>Enfoques</vt:lpstr>
      <vt:lpstr>Objetivos</vt:lpstr>
      <vt:lpstr>Estructura de la sesión</vt:lpstr>
      <vt:lpstr>Categorías de los enfoques</vt:lpstr>
      <vt:lpstr>Qué queremos decir con “enfoques”</vt:lpstr>
      <vt:lpstr>Enfoques clave para la discusión</vt:lpstr>
      <vt:lpstr>1. Coordinados</vt:lpstr>
      <vt:lpstr>2. Incluyentes</vt:lpstr>
      <vt:lpstr>3. Apoyo integral / intersectorial</vt:lpstr>
      <vt:lpstr>4. Derivación</vt:lpstr>
      <vt:lpstr>5.  Consolidación de la paz</vt:lpstr>
      <vt:lpstr>6.  Discapacidades</vt:lpstr>
      <vt:lpstr>7. Alcance</vt:lpstr>
      <vt:lpstr>8. Violencia de Género</vt:lpstr>
      <vt:lpstr>9. Métodos centrados en / amigables con las niñas y los niños</vt:lpstr>
      <vt:lpstr>10. Disciplina positiva</vt:lpstr>
      <vt:lpstr>11. Reducción del Riesgo ante Desastres (RDD)</vt:lpstr>
      <vt:lpstr>Bienvenido(a) al café de intercambio</vt:lpstr>
      <vt:lpstr>Principios ( no reglas)</vt:lpstr>
      <vt:lpstr>Cómo funciona el café</vt:lpstr>
      <vt:lpstr>Resultados del café de intercambio</vt:lpstr>
      <vt:lpstr>Conclusión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Thompson</dc:creator>
  <cp:lastModifiedBy>USUARIO01</cp:lastModifiedBy>
  <cp:revision>259</cp:revision>
  <dcterms:created xsi:type="dcterms:W3CDTF">2012-12-10T15:21:45Z</dcterms:created>
  <dcterms:modified xsi:type="dcterms:W3CDTF">2013-05-15T18:07:06Z</dcterms:modified>
</cp:coreProperties>
</file>