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4"/>
  </p:notesMasterIdLst>
  <p:sldIdLst>
    <p:sldId id="309" r:id="rId2"/>
    <p:sldId id="296" r:id="rId3"/>
    <p:sldId id="316" r:id="rId4"/>
    <p:sldId id="317" r:id="rId5"/>
    <p:sldId id="314" r:id="rId6"/>
    <p:sldId id="315" r:id="rId7"/>
    <p:sldId id="318" r:id="rId8"/>
    <p:sldId id="319" r:id="rId9"/>
    <p:sldId id="320" r:id="rId10"/>
    <p:sldId id="302" r:id="rId11"/>
    <p:sldId id="301" r:id="rId12"/>
    <p:sldId id="28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9" autoAdjust="0"/>
    <p:restoredTop sz="77960" autoAdjust="0"/>
  </p:normalViewPr>
  <p:slideViewPr>
    <p:cSldViewPr snapToGrid="0" snapToObjects="1">
      <p:cViewPr>
        <p:scale>
          <a:sx n="75" d="100"/>
          <a:sy n="75" d="100"/>
        </p:scale>
        <p:origin x="-1552" y="-80"/>
      </p:cViewPr>
      <p:guideLst>
        <p:guide orient="horz" pos="2160"/>
        <p:guide pos="2880"/>
      </p:guideLst>
    </p:cSldViewPr>
  </p:slideViewPr>
  <p:outlineViewPr>
    <p:cViewPr>
      <p:scale>
        <a:sx n="33" d="100"/>
        <a:sy n="33" d="100"/>
      </p:scale>
      <p:origin x="0" y="20264"/>
    </p:cViewPr>
  </p:outlineViewPr>
  <p:notesTextViewPr>
    <p:cViewPr>
      <p:scale>
        <a:sx n="100" d="100"/>
        <a:sy n="100" d="100"/>
      </p:scale>
      <p:origin x="0" y="1048"/>
    </p:cViewPr>
  </p:notesTextViewPr>
  <p:sorterViewPr>
    <p:cViewPr>
      <p:scale>
        <a:sx n="66" d="100"/>
        <a:sy n="66" d="100"/>
      </p:scale>
      <p:origin x="0" y="0"/>
    </p:cViewPr>
  </p:sorterViewPr>
  <p:notesViewPr>
    <p:cSldViewPr snapToGrid="0" snapToObjects="1">
      <p:cViewPr>
        <p:scale>
          <a:sx n="125" d="100"/>
          <a:sy n="125" d="100"/>
        </p:scale>
        <p:origin x="-113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2BE0D-E3EE-9E4C-8FEE-D9B9EE8DA0A7}" type="datetimeFigureOut">
              <a:rPr lang="en-US" smtClean="0"/>
              <a:t>19/02/2013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181465-06F1-CC40-8A95-5E31E2D8CCB8}" type="slidenum">
              <a:rPr lang="en-US" smtClean="0"/>
              <a:t>‹#›</a:t>
            </a:fld>
            <a:endParaRPr lang="en-US"/>
          </a:p>
        </p:txBody>
      </p:sp>
    </p:spTree>
    <p:extLst>
      <p:ext uri="{BB962C8B-B14F-4D97-AF65-F5344CB8AC3E}">
        <p14:creationId xmlns:p14="http://schemas.microsoft.com/office/powerpoint/2010/main" val="16343769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a:t>
            </a:fld>
            <a:endParaRPr lang="en-US"/>
          </a:p>
        </p:txBody>
      </p:sp>
    </p:spTree>
    <p:extLst>
      <p:ext uri="{BB962C8B-B14F-4D97-AF65-F5344CB8AC3E}">
        <p14:creationId xmlns:p14="http://schemas.microsoft.com/office/powerpoint/2010/main" val="3587276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nSpc>
                <a:spcPct val="90000"/>
              </a:lnSpc>
            </a:pPr>
            <a:r>
              <a:rPr lang="en-US" sz="1000" dirty="0"/>
              <a:t>Just to put in context the work that is happening now… this is a pictorial representation of the history of CFS </a:t>
            </a:r>
          </a:p>
          <a:p>
            <a:pPr>
              <a:lnSpc>
                <a:spcPct val="90000"/>
              </a:lnSpc>
            </a:pPr>
            <a:endParaRPr lang="en-US" sz="600" dirty="0"/>
          </a:p>
          <a:p>
            <a:pPr>
              <a:lnSpc>
                <a:spcPct val="90000"/>
              </a:lnSpc>
            </a:pPr>
            <a:r>
              <a:rPr lang="en-US" sz="1000" b="1" dirty="0"/>
              <a:t>1989: </a:t>
            </a:r>
            <a:r>
              <a:rPr lang="en-US" sz="1000" dirty="0"/>
              <a:t>The United Nations Convention on the Rights of the Child (UNCRC) is a comprehensive, internationally binding agreement on the rights of children, adopted by the UN General Assembly in 1989. (Includes right to play – Article 31, freedom of expression – Article 13, right to education – Article 28, right to rehabilitation and psychosocial support, </a:t>
            </a:r>
            <a:r>
              <a:rPr lang="en-US" sz="1000" dirty="0" err="1"/>
              <a:t>etc</a:t>
            </a:r>
            <a:r>
              <a:rPr lang="en-US" sz="1000" dirty="0"/>
              <a:t>)</a:t>
            </a:r>
          </a:p>
          <a:p>
            <a:pPr>
              <a:lnSpc>
                <a:spcPct val="90000"/>
              </a:lnSpc>
            </a:pPr>
            <a:endParaRPr lang="en-US" sz="600" dirty="0"/>
          </a:p>
          <a:p>
            <a:pPr defTabSz="457191">
              <a:lnSpc>
                <a:spcPct val="90000"/>
              </a:lnSpc>
              <a:defRPr/>
            </a:pPr>
            <a:r>
              <a:rPr lang="en-US" sz="1000" b="1" dirty="0"/>
              <a:t>1999: </a:t>
            </a:r>
            <a:r>
              <a:rPr lang="en-US" sz="1000" dirty="0"/>
              <a:t>UNICEF and </a:t>
            </a:r>
            <a:r>
              <a:rPr lang="en-US" sz="1000" dirty="0" err="1"/>
              <a:t>ChildFund</a:t>
            </a:r>
            <a:r>
              <a:rPr lang="en-US" sz="1000" dirty="0"/>
              <a:t> (then Christian Children’s Fund) both set up “Safe Spaces” in Kosovo</a:t>
            </a:r>
          </a:p>
          <a:p>
            <a:pPr marL="171447" indent="-171447">
              <a:lnSpc>
                <a:spcPct val="90000"/>
              </a:lnSpc>
              <a:buFont typeface="Arial"/>
              <a:buChar char="•"/>
            </a:pPr>
            <a:r>
              <a:rPr lang="en-US" sz="600" dirty="0"/>
              <a:t>It is a young area of work, with little evidence of success </a:t>
            </a:r>
          </a:p>
          <a:p>
            <a:pPr marL="171447" indent="-171447">
              <a:lnSpc>
                <a:spcPct val="90000"/>
              </a:lnSpc>
              <a:buFont typeface="Arial"/>
              <a:buChar char="•"/>
            </a:pPr>
            <a:r>
              <a:rPr lang="en-US" sz="600" dirty="0"/>
              <a:t>Only recently been able to make interagency advances to increase </a:t>
            </a:r>
            <a:r>
              <a:rPr lang="en-US" sz="600" dirty="0" err="1"/>
              <a:t>harmonisation</a:t>
            </a:r>
            <a:r>
              <a:rPr lang="en-US" sz="600" dirty="0"/>
              <a:t> and set standards – with increased recognition of work being done </a:t>
            </a:r>
            <a:endParaRPr lang="en-US" sz="600" dirty="0" smtClean="0"/>
          </a:p>
          <a:p>
            <a:pPr marL="171447" indent="-171447">
              <a:lnSpc>
                <a:spcPct val="90000"/>
              </a:lnSpc>
              <a:buFont typeface="Arial"/>
              <a:buChar char="•"/>
            </a:pPr>
            <a:endParaRPr lang="en-US" sz="600" dirty="0" smtClean="0"/>
          </a:p>
          <a:p>
            <a:pPr>
              <a:lnSpc>
                <a:spcPct val="90000"/>
              </a:lnSpc>
            </a:pPr>
            <a:r>
              <a:rPr lang="en-US" sz="800" b="1" dirty="0" smtClean="0"/>
              <a:t>2004/5: </a:t>
            </a:r>
            <a:r>
              <a:rPr lang="en-US" sz="800" dirty="0" smtClean="0"/>
              <a:t>Hundreds of CFS established in Aceh, Indonesia, Sri Lanka, and Southern India after the Indian Ocean Tsunami by child-focused agencies including: IRC, UNICEF, Save the Children, World Vision, </a:t>
            </a:r>
            <a:r>
              <a:rPr lang="en-US" sz="800" dirty="0" err="1" smtClean="0"/>
              <a:t>etc</a:t>
            </a:r>
            <a:endParaRPr lang="en-US" sz="800" dirty="0" smtClean="0"/>
          </a:p>
          <a:p>
            <a:pPr>
              <a:lnSpc>
                <a:spcPct val="90000"/>
              </a:lnSpc>
            </a:pPr>
            <a:endParaRPr lang="en-US" sz="300" dirty="0" smtClean="0"/>
          </a:p>
          <a:p>
            <a:pPr>
              <a:lnSpc>
                <a:spcPct val="90000"/>
              </a:lnSpc>
            </a:pPr>
            <a:r>
              <a:rPr lang="en-US" sz="800" b="1" dirty="0" smtClean="0"/>
              <a:t>2006: </a:t>
            </a:r>
            <a:r>
              <a:rPr lang="en-US" sz="800" dirty="0" smtClean="0"/>
              <a:t>World Vision’s “</a:t>
            </a:r>
            <a:r>
              <a:rPr lang="en-US" sz="800" i="1" dirty="0" smtClean="0"/>
              <a:t>Children in emergencies manual</a:t>
            </a:r>
            <a:r>
              <a:rPr lang="en-US" sz="800" dirty="0" smtClean="0"/>
              <a:t>.” includes chapter on CFS</a:t>
            </a:r>
          </a:p>
          <a:p>
            <a:pPr>
              <a:lnSpc>
                <a:spcPct val="90000"/>
              </a:lnSpc>
            </a:pPr>
            <a:endParaRPr lang="en-US" sz="300" dirty="0" smtClean="0"/>
          </a:p>
          <a:p>
            <a:pPr>
              <a:lnSpc>
                <a:spcPct val="90000"/>
              </a:lnSpc>
            </a:pPr>
            <a:r>
              <a:rPr lang="en-US" sz="800" b="1" dirty="0" smtClean="0"/>
              <a:t>2007: </a:t>
            </a:r>
            <a:r>
              <a:rPr lang="en-US" sz="800" dirty="0" smtClean="0"/>
              <a:t>INEE - Draft INEE Good Practice Guide on Emergency Spaces for Children (ESC)</a:t>
            </a:r>
          </a:p>
          <a:p>
            <a:pPr marL="171447" indent="-171447">
              <a:lnSpc>
                <a:spcPct val="90000"/>
              </a:lnSpc>
              <a:buFont typeface="Arial"/>
              <a:buChar char="•"/>
            </a:pPr>
            <a:endParaRPr lang="en-US" sz="300" dirty="0" smtClean="0"/>
          </a:p>
          <a:p>
            <a:pPr>
              <a:lnSpc>
                <a:spcPct val="90000"/>
              </a:lnSpc>
            </a:pPr>
            <a:r>
              <a:rPr lang="en-US" sz="800" b="1" dirty="0" smtClean="0"/>
              <a:t>2008: </a:t>
            </a:r>
            <a:r>
              <a:rPr lang="en-US" sz="800" dirty="0" err="1" smtClean="0"/>
              <a:t>ChildFund</a:t>
            </a:r>
            <a:r>
              <a:rPr lang="en-US" sz="800" dirty="0" smtClean="0"/>
              <a:t> and Save the Children both publish CFS Handbooks </a:t>
            </a:r>
          </a:p>
          <a:p>
            <a:pPr>
              <a:lnSpc>
                <a:spcPct val="90000"/>
              </a:lnSpc>
            </a:pPr>
            <a:endParaRPr lang="en-US" sz="300" dirty="0" smtClean="0"/>
          </a:p>
          <a:p>
            <a:pPr>
              <a:lnSpc>
                <a:spcPct val="90000"/>
              </a:lnSpc>
            </a:pPr>
            <a:r>
              <a:rPr lang="en-US" sz="800" b="1" dirty="0" smtClean="0"/>
              <a:t>2009: </a:t>
            </a:r>
            <a:r>
              <a:rPr lang="en-US" sz="800" dirty="0" smtClean="0"/>
              <a:t>UNICEF (2009) publish: “A practical guide for developing child friendly spaces</a:t>
            </a:r>
            <a:r>
              <a:rPr lang="en-GB" sz="800" dirty="0" smtClean="0"/>
              <a:t>”</a:t>
            </a:r>
            <a:endParaRPr lang="en-US" sz="800" dirty="0" smtClean="0"/>
          </a:p>
          <a:p>
            <a:pPr marL="171447" indent="-171447">
              <a:lnSpc>
                <a:spcPct val="90000"/>
              </a:lnSpc>
              <a:buFont typeface="Arial"/>
              <a:buChar char="•"/>
            </a:pPr>
            <a:endParaRPr lang="en-US" sz="600" dirty="0"/>
          </a:p>
          <a:p>
            <a:pPr marL="171447" indent="-171447">
              <a:lnSpc>
                <a:spcPct val="90000"/>
              </a:lnSpc>
              <a:buFont typeface="Arial"/>
              <a:buChar char="•"/>
            </a:pPr>
            <a:endParaRPr lang="en-US" sz="600" dirty="0"/>
          </a:p>
        </p:txBody>
      </p:sp>
      <p:sp>
        <p:nvSpPr>
          <p:cNvPr id="4" name="Slide Number Placeholder 3"/>
          <p:cNvSpPr>
            <a:spLocks noGrp="1"/>
          </p:cNvSpPr>
          <p:nvPr>
            <p:ph type="sldNum" sz="quarter" idx="10"/>
          </p:nvPr>
        </p:nvSpPr>
        <p:spPr/>
        <p:txBody>
          <a:bodyPr/>
          <a:lstStyle/>
          <a:p>
            <a:fld id="{5D181465-06F1-CC40-8A95-5E31E2D8CCB8}"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831702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pPr>
            <a:endParaRPr lang="en-US" sz="800" dirty="0" smtClean="0"/>
          </a:p>
          <a:p>
            <a:pPr>
              <a:lnSpc>
                <a:spcPct val="90000"/>
              </a:lnSpc>
            </a:pPr>
            <a:r>
              <a:rPr lang="en-US" sz="1200" b="1" dirty="0" smtClean="0"/>
              <a:t>2011: </a:t>
            </a:r>
            <a:r>
              <a:rPr lang="en-US" sz="1200" dirty="0" smtClean="0"/>
              <a:t>Protection principles, including mention of set-up of CFS, included in SPHERE manual </a:t>
            </a:r>
          </a:p>
          <a:p>
            <a:pPr marL="171447" indent="-171447">
              <a:lnSpc>
                <a:spcPct val="90000"/>
              </a:lnSpc>
              <a:buFont typeface="Arial"/>
              <a:buChar char="•"/>
            </a:pPr>
            <a:endParaRPr lang="en-US" sz="800" dirty="0" smtClean="0"/>
          </a:p>
          <a:p>
            <a:pPr>
              <a:lnSpc>
                <a:spcPct val="90000"/>
              </a:lnSpc>
            </a:pPr>
            <a:r>
              <a:rPr lang="en-US" sz="1200" b="1" dirty="0" smtClean="0"/>
              <a:t>2010 – 2012: </a:t>
            </a:r>
            <a:r>
              <a:rPr lang="en-US" sz="1200" dirty="0" smtClean="0"/>
              <a:t>The Global Education Cluster, INEE, Child Protection Working Group, IASC Reference Group on Mental Health and Psychosocial </a:t>
            </a:r>
            <a:r>
              <a:rPr lang="en-US" sz="1200" dirty="0" smtClean="0">
                <a:solidFill>
                  <a:srgbClr val="000000"/>
                </a:solidFill>
              </a:rPr>
              <a:t>Support and GBV Area of Responsibility </a:t>
            </a:r>
            <a:r>
              <a:rPr lang="en-GB" sz="1200" dirty="0" smtClean="0"/>
              <a:t>support a process of inter-agency reflection, analysis and learning that aims to improve practice concerning CFSs as part of a wider program of learning for the strengthening of practice that interconnects CFS, school-based psychosocial support and peace-building. </a:t>
            </a:r>
          </a:p>
          <a:p>
            <a:pPr>
              <a:lnSpc>
                <a:spcPct val="90000"/>
              </a:lnSpc>
            </a:pPr>
            <a:endParaRPr lang="en-GB" baseline="0" dirty="0"/>
          </a:p>
          <a:p>
            <a:pPr>
              <a:lnSpc>
                <a:spcPct val="90000"/>
              </a:lnSpc>
            </a:pPr>
            <a:r>
              <a:rPr lang="en-GB" sz="1200" b="1" baseline="0" dirty="0" smtClean="0"/>
              <a:t>2010</a:t>
            </a:r>
            <a:r>
              <a:rPr lang="en-GB" sz="1200" baseline="0" dirty="0" smtClean="0"/>
              <a:t> Draft CFS Toolkit</a:t>
            </a:r>
          </a:p>
          <a:p>
            <a:pPr>
              <a:lnSpc>
                <a:spcPct val="90000"/>
              </a:lnSpc>
            </a:pPr>
            <a:endParaRPr lang="en-GB" sz="1200" dirty="0" smtClean="0"/>
          </a:p>
          <a:p>
            <a:pPr>
              <a:lnSpc>
                <a:spcPct val="90000"/>
              </a:lnSpc>
            </a:pPr>
            <a:r>
              <a:rPr lang="en-GB" sz="1200" b="1" dirty="0" smtClean="0"/>
              <a:t>2011</a:t>
            </a:r>
            <a:r>
              <a:rPr lang="en-GB" sz="1200" baseline="0" dirty="0" smtClean="0"/>
              <a:t> Draft CFS Guidelines, </a:t>
            </a:r>
          </a:p>
          <a:p>
            <a:pPr>
              <a:lnSpc>
                <a:spcPct val="90000"/>
              </a:lnSpc>
            </a:pPr>
            <a:endParaRPr lang="en-GB" sz="1200" baseline="0" dirty="0" smtClean="0"/>
          </a:p>
          <a:p>
            <a:pPr>
              <a:lnSpc>
                <a:spcPct val="90000"/>
              </a:lnSpc>
            </a:pPr>
            <a:r>
              <a:rPr lang="en-GB" sz="1200" b="1" baseline="0" dirty="0" smtClean="0"/>
              <a:t>2012/2013 </a:t>
            </a:r>
            <a:r>
              <a:rPr lang="en-GB" sz="1200" baseline="0" dirty="0" smtClean="0"/>
              <a:t>Training module development </a:t>
            </a:r>
          </a:p>
          <a:p>
            <a:pPr>
              <a:lnSpc>
                <a:spcPct val="90000"/>
              </a:lnSpc>
            </a:pPr>
            <a:endParaRPr lang="en-GB" sz="1200" baseline="0" dirty="0" smtClean="0"/>
          </a:p>
          <a:p>
            <a:pPr marR="0" algn="l" defTabSz="457200" rtl="0" eaLnBrk="1" fontAlgn="auto" latinLnBrk="0" hangingPunct="1">
              <a:lnSpc>
                <a:spcPct val="90000"/>
              </a:lnSpc>
              <a:spcBef>
                <a:spcPts val="0"/>
              </a:spcBef>
              <a:spcAft>
                <a:spcPts val="0"/>
              </a:spcAft>
              <a:buClrTx/>
              <a:buSzTx/>
              <a:tabLst/>
              <a:defRPr/>
            </a:pPr>
            <a:r>
              <a:rPr lang="en-US" sz="1200" b="1" i="0" u="none" strike="noStrike" kern="1200" baseline="0" dirty="0" smtClean="0">
                <a:solidFill>
                  <a:schemeClr val="tx1"/>
                </a:solidFill>
                <a:latin typeface="+mn-lt"/>
                <a:ea typeface="+mn-ea"/>
                <a:cs typeface="+mn-cs"/>
              </a:rPr>
              <a:t>2012</a:t>
            </a:r>
            <a:r>
              <a:rPr lang="en-US" sz="1200" b="0" i="0" u="none" strike="noStrike" kern="1200" baseline="0" dirty="0" smtClean="0">
                <a:solidFill>
                  <a:schemeClr val="tx1"/>
                </a:solidFill>
                <a:latin typeface="+mn-lt"/>
                <a:ea typeface="+mn-ea"/>
                <a:cs typeface="+mn-cs"/>
              </a:rPr>
              <a:t> CPWG Produce "Minimum Standards for Child Protection in Humanitarian Action" In the minimum standards there is a section on CFS </a:t>
            </a:r>
            <a:r>
              <a:rPr lang="en-US" dirty="0" smtClean="0"/>
              <a:t>in the section on </a:t>
            </a:r>
            <a:r>
              <a:rPr lang="en-US" sz="1200" b="0" i="0" u="none" strike="noStrike" kern="1200" baseline="0" dirty="0" smtClean="0">
                <a:solidFill>
                  <a:schemeClr val="tx1"/>
                </a:solidFill>
                <a:latin typeface="+mn-lt"/>
                <a:ea typeface="+mn-ea"/>
                <a:cs typeface="+mn-cs"/>
              </a:rPr>
              <a:t>"Standards to develop adequate child protection strategies"</a:t>
            </a: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4</a:t>
            </a:fld>
            <a:endParaRPr lang="en-US"/>
          </a:p>
        </p:txBody>
      </p:sp>
    </p:spTree>
    <p:extLst>
      <p:ext uri="{BB962C8B-B14F-4D97-AF65-F5344CB8AC3E}">
        <p14:creationId xmlns:p14="http://schemas.microsoft.com/office/powerpoint/2010/main" val="876370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Grid: </a:t>
            </a:r>
          </a:p>
          <a:p>
            <a:pPr marL="171450" indent="-171450">
              <a:buFont typeface="Arial"/>
              <a:buChar char="•"/>
            </a:pPr>
            <a:r>
              <a:rPr lang="en-US" dirty="0" smtClean="0"/>
              <a:t>What does it look like, what is the physical space</a:t>
            </a:r>
            <a:r>
              <a:rPr lang="en-US" baseline="0" dirty="0" smtClean="0"/>
              <a:t> like</a:t>
            </a:r>
            <a:r>
              <a:rPr lang="en-US" dirty="0" smtClean="0"/>
              <a:t>? </a:t>
            </a:r>
          </a:p>
          <a:p>
            <a:pPr marL="171450" indent="-171450">
              <a:buFont typeface="Arial"/>
              <a:buChar char="•"/>
            </a:pPr>
            <a:r>
              <a:rPr lang="en-US" dirty="0" smtClean="0"/>
              <a:t>Who</a:t>
            </a:r>
            <a:r>
              <a:rPr lang="en-US" baseline="0" dirty="0" smtClean="0"/>
              <a:t> are the children inside it? What age, gender, race, religion </a:t>
            </a:r>
            <a:r>
              <a:rPr lang="en-US" baseline="0" dirty="0" err="1" smtClean="0"/>
              <a:t>etc</a:t>
            </a:r>
            <a:r>
              <a:rPr lang="en-US" baseline="0" dirty="0" smtClean="0"/>
              <a:t> are they? </a:t>
            </a:r>
          </a:p>
          <a:p>
            <a:pPr marL="171450" indent="-171450">
              <a:buFont typeface="Arial"/>
              <a:buChar char="•"/>
            </a:pPr>
            <a:r>
              <a:rPr lang="en-US" baseline="0" dirty="0" smtClean="0"/>
              <a:t>Who is running it? </a:t>
            </a:r>
          </a:p>
          <a:p>
            <a:pPr marL="171450" indent="-171450">
              <a:buFont typeface="Arial"/>
              <a:buChar char="•"/>
            </a:pPr>
            <a:r>
              <a:rPr lang="en-US" baseline="0" dirty="0" smtClean="0"/>
              <a:t>What are the children doing inside the space</a:t>
            </a:r>
            <a:r>
              <a:rPr lang="en-US" baseline="0" smtClean="0"/>
              <a:t>? </a:t>
            </a:r>
            <a:endParaRPr lang="en-US" baseline="0" dirty="0" smtClean="0"/>
          </a:p>
        </p:txBody>
      </p:sp>
      <p:sp>
        <p:nvSpPr>
          <p:cNvPr id="4" name="Slide Number Placeholder 3"/>
          <p:cNvSpPr>
            <a:spLocks noGrp="1"/>
          </p:cNvSpPr>
          <p:nvPr>
            <p:ph type="sldNum" sz="quarter" idx="10"/>
          </p:nvPr>
        </p:nvSpPr>
        <p:spPr/>
        <p:txBody>
          <a:bodyPr/>
          <a:lstStyle/>
          <a:p>
            <a:fld id="{5D181465-06F1-CC40-8A95-5E31E2D8CCB8}" type="slidenum">
              <a:rPr lang="en-US" smtClean="0"/>
              <a:t>5</a:t>
            </a:fld>
            <a:endParaRPr lang="en-US"/>
          </a:p>
        </p:txBody>
      </p:sp>
    </p:spTree>
    <p:extLst>
      <p:ext uri="{BB962C8B-B14F-4D97-AF65-F5344CB8AC3E}">
        <p14:creationId xmlns:p14="http://schemas.microsoft.com/office/powerpoint/2010/main" val="2998008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Draw a history of key events in your life. It can be a mix of person and professional facts. Need to use only drawings, symbols</a:t>
            </a:r>
            <a:r>
              <a:rPr lang="en-GB" baseline="0" dirty="0" smtClean="0"/>
              <a:t> or colours. Only share things you are happy to talk about with the whole group. </a:t>
            </a:r>
          </a:p>
          <a:p>
            <a:endParaRPr lang="en-GB" dirty="0" smtClean="0"/>
          </a:p>
          <a:p>
            <a:r>
              <a:rPr lang="en-GB" dirty="0" smtClean="0"/>
              <a:t>Now add the following information?</a:t>
            </a:r>
            <a:r>
              <a:rPr lang="en-GB" baseline="0" dirty="0" smtClean="0"/>
              <a:t> </a:t>
            </a:r>
            <a:endParaRPr lang="en-GB" dirty="0" smtClean="0"/>
          </a:p>
          <a:p>
            <a:pPr marL="171450" indent="-171450">
              <a:buFont typeface="Arial"/>
              <a:buChar char="•"/>
            </a:pPr>
            <a:r>
              <a:rPr lang="en-GB" dirty="0" smtClean="0"/>
              <a:t>When did you first use a </a:t>
            </a:r>
            <a:r>
              <a:rPr lang="en-GB" dirty="0" err="1" smtClean="0"/>
              <a:t>CFS</a:t>
            </a:r>
            <a:r>
              <a:rPr lang="en-GB" dirty="0" smtClean="0"/>
              <a:t>? What year</a:t>
            </a:r>
            <a:r>
              <a:rPr lang="en-GB" baseline="0" dirty="0" smtClean="0"/>
              <a:t> was it</a:t>
            </a:r>
            <a:r>
              <a:rPr lang="en-GB" dirty="0" smtClean="0"/>
              <a:t>? Which country were you in? What kind</a:t>
            </a:r>
            <a:r>
              <a:rPr lang="en-GB" baseline="0" dirty="0" smtClean="0"/>
              <a:t> of emergency? Who were you working with? If you have never directly worked on or with a </a:t>
            </a:r>
            <a:r>
              <a:rPr lang="en-GB" baseline="0" dirty="0" err="1" smtClean="0"/>
              <a:t>CFS</a:t>
            </a:r>
            <a:r>
              <a:rPr lang="en-GB" baseline="0" dirty="0" smtClean="0"/>
              <a:t> note on the history map when you first heard about </a:t>
            </a:r>
            <a:r>
              <a:rPr lang="en-GB" baseline="0" dirty="0" err="1" smtClean="0"/>
              <a:t>CFS</a:t>
            </a:r>
            <a:r>
              <a:rPr lang="en-GB" baseline="0" dirty="0" smtClean="0"/>
              <a:t>? </a:t>
            </a:r>
            <a:endParaRPr lang="en-GB" dirty="0" smtClean="0"/>
          </a:p>
          <a:p>
            <a:pPr marL="171450" indent="-171450">
              <a:buFont typeface="Arial"/>
              <a:buChar char="•"/>
            </a:pPr>
            <a:r>
              <a:rPr lang="en-GB" dirty="0" smtClean="0"/>
              <a:t>When did you mostly recently use a </a:t>
            </a:r>
            <a:r>
              <a:rPr lang="en-GB" dirty="0" err="1" smtClean="0"/>
              <a:t>CFS</a:t>
            </a:r>
            <a:r>
              <a:rPr lang="en-GB" dirty="0" smtClean="0"/>
              <a:t>? Where?</a:t>
            </a:r>
            <a:r>
              <a:rPr lang="en-GB" baseline="0" dirty="0" smtClean="0"/>
              <a:t> What for? What was your role? </a:t>
            </a:r>
            <a:endParaRPr lang="en-GB" dirty="0" smtClean="0"/>
          </a:p>
          <a:p>
            <a:pPr marL="0" indent="0">
              <a:buFont typeface="Arial"/>
              <a:buNone/>
            </a:pPr>
            <a:r>
              <a:rPr lang="en-GB" dirty="0" smtClean="0"/>
              <a:t>From what you have seen in </a:t>
            </a:r>
            <a:r>
              <a:rPr lang="en-GB" dirty="0" err="1" smtClean="0"/>
              <a:t>CFS</a:t>
            </a:r>
            <a:r>
              <a:rPr lang="en-GB" dirty="0" smtClean="0"/>
              <a:t> you have worked with: </a:t>
            </a:r>
          </a:p>
          <a:p>
            <a:pPr marL="171450" indent="-171450">
              <a:buFont typeface="Arial"/>
              <a:buChar char="•"/>
            </a:pPr>
            <a:r>
              <a:rPr lang="en-GB" dirty="0" smtClean="0"/>
              <a:t>What do you think is positive about </a:t>
            </a:r>
            <a:r>
              <a:rPr lang="en-GB" dirty="0" err="1" smtClean="0"/>
              <a:t>CFS</a:t>
            </a:r>
            <a:r>
              <a:rPr lang="en-GB" dirty="0" smtClean="0"/>
              <a:t>? </a:t>
            </a:r>
          </a:p>
          <a:p>
            <a:pPr marL="171450" indent="-171450">
              <a:buFont typeface="Arial"/>
              <a:buChar char="•"/>
            </a:pPr>
            <a:r>
              <a:rPr lang="en-GB" dirty="0" smtClean="0"/>
              <a:t>What do you think are the challenges in working with </a:t>
            </a:r>
            <a:r>
              <a:rPr lang="en-GB" dirty="0" err="1" smtClean="0"/>
              <a:t>CFS</a:t>
            </a:r>
            <a:r>
              <a:rPr lang="en-GB" dirty="0" smtClean="0"/>
              <a:t>? </a:t>
            </a:r>
          </a:p>
          <a:p>
            <a:endParaRPr lang="en-GB" dirty="0" smtClean="0"/>
          </a:p>
          <a:p>
            <a:r>
              <a:rPr lang="en-GB" b="1" dirty="0" smtClean="0"/>
              <a:t>Wrap-up</a:t>
            </a:r>
          </a:p>
          <a:p>
            <a:pPr marL="171450" indent="-171450">
              <a:buFont typeface="Arial"/>
              <a:buChar char="•"/>
            </a:pPr>
            <a:r>
              <a:rPr lang="en-GB" dirty="0" smtClean="0"/>
              <a:t>We</a:t>
            </a:r>
            <a:r>
              <a:rPr lang="en-GB" baseline="0" dirty="0" smtClean="0"/>
              <a:t> will be sharing some of those experiences you have had throughout the workshop </a:t>
            </a:r>
          </a:p>
          <a:p>
            <a:pPr marL="171450" indent="-171450">
              <a:buFont typeface="Arial"/>
              <a:buChar char="•"/>
            </a:pPr>
            <a:r>
              <a:rPr lang="en-GB" baseline="0" dirty="0" smtClean="0"/>
              <a:t>We will discuss what works well and some of the challenges we confront along the way </a:t>
            </a:r>
          </a:p>
          <a:p>
            <a:pPr marL="171450" indent="-171450">
              <a:buFont typeface="Arial"/>
              <a:buChar char="•"/>
            </a:pPr>
            <a:r>
              <a:rPr lang="en-GB" baseline="0" dirty="0" smtClean="0"/>
              <a:t>Together we will try to generate ideas for finding solutions to the challenges appropriate to the context we are working in here </a:t>
            </a:r>
            <a:endParaRPr lang="en-GB" dirty="0" smtClean="0"/>
          </a:p>
        </p:txBody>
      </p:sp>
      <p:sp>
        <p:nvSpPr>
          <p:cNvPr id="4" name="Slide Number Placeholder 3"/>
          <p:cNvSpPr>
            <a:spLocks noGrp="1"/>
          </p:cNvSpPr>
          <p:nvPr>
            <p:ph type="sldNum" sz="quarter" idx="10"/>
          </p:nvPr>
        </p:nvSpPr>
        <p:spPr/>
        <p:txBody>
          <a:bodyPr/>
          <a:lstStyle/>
          <a:p>
            <a:fld id="{5D181465-06F1-CC40-8A95-5E31E2D8CCB8}" type="slidenum">
              <a:rPr lang="en-US" smtClean="0"/>
              <a:t>6</a:t>
            </a:fld>
            <a:endParaRPr lang="en-US"/>
          </a:p>
        </p:txBody>
      </p:sp>
    </p:spTree>
    <p:extLst>
      <p:ext uri="{BB962C8B-B14F-4D97-AF65-F5344CB8AC3E}">
        <p14:creationId xmlns:p14="http://schemas.microsoft.com/office/powerpoint/2010/main" val="2752752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There are a number of factors that have contributed to the frequent adoption of a CFS model in humanitarian emergencies. </a:t>
            </a:r>
          </a:p>
          <a:p>
            <a:endParaRPr lang="en-US" dirty="0"/>
          </a:p>
          <a:p>
            <a:r>
              <a:rPr lang="en-US" sz="1200" b="0" i="0" u="none" strike="noStrike" kern="1200" baseline="0" dirty="0" smtClean="0">
                <a:solidFill>
                  <a:schemeClr val="tx1"/>
                </a:solidFill>
                <a:latin typeface="+mn-lt"/>
                <a:ea typeface="+mn-ea"/>
                <a:cs typeface="+mn-cs"/>
              </a:rPr>
              <a:t>These include:  </a:t>
            </a:r>
          </a:p>
          <a:p>
            <a:pPr marL="171450" indent="-171450">
              <a:buFont typeface="Arial"/>
              <a:buChar char="•"/>
            </a:pPr>
            <a:r>
              <a:rPr lang="en-US" sz="1200" b="0" i="0" u="none" strike="noStrike" kern="1200" baseline="0" dirty="0" smtClean="0">
                <a:solidFill>
                  <a:schemeClr val="tx1"/>
                </a:solidFill>
                <a:latin typeface="+mn-lt"/>
                <a:ea typeface="+mn-ea"/>
                <a:cs typeface="+mn-cs"/>
              </a:rPr>
              <a:t>potential for rapid deployment,</a:t>
            </a:r>
          </a:p>
          <a:p>
            <a:pPr marL="171450" indent="-171450">
              <a:buFont typeface="Arial"/>
              <a:buChar char="•"/>
            </a:pPr>
            <a:r>
              <a:rPr lang="en-US" sz="1200" b="0" i="0" u="none" strike="noStrike" kern="1200" baseline="0" dirty="0" smtClean="0">
                <a:solidFill>
                  <a:schemeClr val="tx1"/>
                </a:solidFill>
                <a:latin typeface="+mn-lt"/>
                <a:ea typeface="+mn-ea"/>
                <a:cs typeface="+mn-cs"/>
              </a:rPr>
              <a:t>low relative costs, </a:t>
            </a:r>
          </a:p>
          <a:p>
            <a:pPr marL="171450" indent="-171450">
              <a:buFont typeface="Arial"/>
              <a:buChar char="•"/>
            </a:pPr>
            <a:r>
              <a:rPr lang="en-US" sz="1200" b="0" i="0" u="none" strike="noStrike" kern="1200" baseline="0" dirty="0" smtClean="0">
                <a:solidFill>
                  <a:schemeClr val="tx1"/>
                </a:solidFill>
                <a:latin typeface="+mn-lt"/>
                <a:ea typeface="+mn-ea"/>
                <a:cs typeface="+mn-cs"/>
              </a:rPr>
              <a:t>scalability and adaptability of activities to diverse contexts (UNICEF, 2009). </a:t>
            </a:r>
          </a:p>
          <a:p>
            <a:pPr marL="171450" indent="-171450">
              <a:buFont typeface="Arial"/>
              <a:buChar char="•"/>
            </a:pPr>
            <a:r>
              <a:rPr lang="en-US" dirty="0" smtClean="0"/>
              <a:t>They are also an especially visible and tangible action on behalf of protection actors. Child protection is something other sectors often struggle to understand, and </a:t>
            </a:r>
            <a:r>
              <a:rPr lang="en-US" dirty="0" err="1" smtClean="0"/>
              <a:t>CFS</a:t>
            </a:r>
            <a:r>
              <a:rPr lang="en-US" dirty="0" smtClean="0"/>
              <a:t> are a visible product of the work, which those in other sectors see the value of more clearly </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inherent flexibility of a CFS model, although originally intended for children aged 7 to 13, potentially accommodates children of all ages. </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8</a:t>
            </a:fld>
            <a:endParaRPr lang="en-US"/>
          </a:p>
        </p:txBody>
      </p:sp>
    </p:spTree>
    <p:extLst>
      <p:ext uri="{BB962C8B-B14F-4D97-AF65-F5344CB8AC3E}">
        <p14:creationId xmlns:p14="http://schemas.microsoft.com/office/powerpoint/2010/main" val="3564043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noProof="0" dirty="0" smtClean="0">
                <a:solidFill>
                  <a:schemeClr val="tx1"/>
                </a:solidFill>
                <a:latin typeface="+mn-lt"/>
                <a:ea typeface="+mn-ea"/>
                <a:cs typeface="+mn-cs"/>
              </a:rPr>
              <a:t>Lack of overall rigour in M&amp;E for CFS impact, but following are some initial findings from 2012 review of evidence: </a:t>
            </a:r>
          </a:p>
          <a:p>
            <a:endParaRPr lang="en-GB" sz="1200" b="0" i="0" u="none" strike="noStrike" kern="1200" baseline="0" noProof="0" dirty="0" smtClean="0">
              <a:solidFill>
                <a:schemeClr val="tx1"/>
              </a:solidFill>
              <a:latin typeface="+mn-lt"/>
              <a:ea typeface="+mn-ea"/>
              <a:cs typeface="+mn-cs"/>
            </a:endParaRPr>
          </a:p>
          <a:p>
            <a:pPr marL="171450" indent="-171450">
              <a:buFont typeface="Arial"/>
              <a:buChar char="•"/>
            </a:pPr>
            <a:r>
              <a:rPr lang="en-GB" sz="1200" b="0" i="0" u="none" strike="noStrike" kern="1200" baseline="0" noProof="0" dirty="0" smtClean="0">
                <a:solidFill>
                  <a:schemeClr val="tx1"/>
                </a:solidFill>
                <a:latin typeface="+mn-lt"/>
                <a:ea typeface="+mn-ea"/>
                <a:cs typeface="+mn-cs"/>
              </a:rPr>
              <a:t>Increased sense of safety and decrease in sexual exploitation and rape, were documented in 5 cases </a:t>
            </a:r>
          </a:p>
          <a:p>
            <a:pPr marL="171450" indent="-171450">
              <a:buFont typeface="Arial"/>
              <a:buChar char="•"/>
            </a:pPr>
            <a:r>
              <a:rPr lang="en-GB" sz="1200" b="0" i="0" u="none" strike="noStrike" kern="1200" baseline="0" noProof="0" dirty="0" smtClean="0">
                <a:solidFill>
                  <a:schemeClr val="tx1"/>
                </a:solidFill>
                <a:latin typeface="+mn-lt"/>
                <a:ea typeface="+mn-ea"/>
                <a:cs typeface="+mn-cs"/>
              </a:rPr>
              <a:t>Some studies noted a decrease in physical injuries since the start of the CFS intervention </a:t>
            </a:r>
          </a:p>
          <a:p>
            <a:pPr marL="171450" indent="-171450">
              <a:buFont typeface="Arial"/>
              <a:buChar char="•"/>
            </a:pPr>
            <a:r>
              <a:rPr lang="en-GB" sz="1200" b="0" i="0" u="none" strike="noStrike" kern="1200" baseline="0" noProof="0" dirty="0" smtClean="0">
                <a:solidFill>
                  <a:schemeClr val="tx1"/>
                </a:solidFill>
                <a:latin typeface="+mn-lt"/>
                <a:ea typeface="+mn-ea"/>
                <a:cs typeface="+mn-cs"/>
              </a:rPr>
              <a:t>All ten studies reported positive psychosocial outcomes for children and/or the wider community. </a:t>
            </a:r>
          </a:p>
          <a:p>
            <a:pPr marL="171450" indent="-171450">
              <a:buFont typeface="Arial"/>
              <a:buChar char="•"/>
            </a:pPr>
            <a:r>
              <a:rPr lang="en-GB" sz="1200" b="0" i="0" u="none" strike="noStrike" kern="1200" baseline="0" noProof="0" dirty="0" smtClean="0">
                <a:solidFill>
                  <a:schemeClr val="tx1"/>
                </a:solidFill>
                <a:latin typeface="+mn-lt"/>
                <a:ea typeface="+mn-ea"/>
                <a:cs typeface="+mn-cs"/>
              </a:rPr>
              <a:t>Eight studies indicated increases in social and emotional well-being of children, although in only four studies was this documented by difference between baseline and follow-up (rather than through retrospective judgments). In only one of these did the design allow such change to be reliably attributable to CFS. There was generally little documentation regarding sex differences in social and emotional well-being of children. However, one study reported girls having more difficulty accessing CFS services due to culturally inappropriate activities and the layout of the CFS compound acting as a deterrent to engagement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noProof="0" dirty="0" smtClean="0"/>
              <a:t>Increased community knowledge &amp; awareness of child protection concerns and available services was noted in 3 studies – though </a:t>
            </a:r>
            <a:r>
              <a:rPr lang="en-GB" sz="1200" b="0" i="0" u="none" strike="noStrike" kern="1200" baseline="0" noProof="0" dirty="0" smtClean="0">
                <a:solidFill>
                  <a:schemeClr val="tx1"/>
                </a:solidFill>
                <a:latin typeface="+mn-lt"/>
                <a:ea typeface="+mn-ea"/>
                <a:cs typeface="+mn-cs"/>
              </a:rPr>
              <a:t>evidence and robust documentation of impact in support of community engagement and/or involvement in CFS activities is limited. The influence of CFS on increasing community capacity for the protection and support of children was seldom reported on in detail. </a:t>
            </a:r>
            <a:endParaRPr lang="en-GB" sz="1200" b="0" i="0" u="none" strike="noStrike" kern="1200" baseline="0" noProof="0" dirty="0" smtClean="0">
              <a:solidFill>
                <a:schemeClr val="tx1"/>
              </a:solidFill>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sz="1200" b="0" i="0" u="none" strike="noStrike" kern="1200" baseline="0" noProof="0" dirty="0" smtClean="0">
              <a:solidFill>
                <a:schemeClr val="tx1"/>
              </a:solidFill>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b="0" i="0" u="none" strike="noStrike" kern="1200" baseline="0" noProof="0" dirty="0" smtClean="0">
                <a:solidFill>
                  <a:schemeClr val="tx1"/>
                </a:solidFill>
                <a:latin typeface="+mn-lt"/>
                <a:ea typeface="+mn-ea"/>
                <a:cs typeface="+mn-cs"/>
              </a:rPr>
              <a:t>There are other outcomes reported – such as improved understand of rights, assisting in process of identifying especially vulnerable children or children who have survived CP incidents – but we lack rigorous evidence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b="0" i="0" u="none" strike="noStrike" kern="1200" baseline="0" noProof="0" dirty="0" smtClean="0">
                <a:solidFill>
                  <a:schemeClr val="tx1"/>
                </a:solidFill>
                <a:latin typeface="+mn-lt"/>
                <a:ea typeface="+mn-ea"/>
                <a:cs typeface="+mn-cs"/>
              </a:rPr>
              <a:t>Outcomes depend on the nature of the emergency, and the form of the CF Space used in response </a:t>
            </a:r>
            <a:endParaRPr lang="en-GB" sz="1200" b="0" i="0" u="none" strike="noStrike" kern="1200" baseline="0" noProof="0" dirty="0" smtClean="0">
              <a:solidFill>
                <a:schemeClr val="tx1"/>
              </a:solidFill>
              <a:latin typeface="+mn-lt"/>
              <a:ea typeface="+mn-ea"/>
              <a:cs typeface="+mn-cs"/>
            </a:endParaRPr>
          </a:p>
          <a:p>
            <a:endParaRPr lang="en-GB" noProof="0" dirty="0"/>
          </a:p>
        </p:txBody>
      </p:sp>
      <p:sp>
        <p:nvSpPr>
          <p:cNvPr id="4" name="Slide Number Placeholder 3"/>
          <p:cNvSpPr>
            <a:spLocks noGrp="1"/>
          </p:cNvSpPr>
          <p:nvPr>
            <p:ph type="sldNum" sz="quarter" idx="10"/>
          </p:nvPr>
        </p:nvSpPr>
        <p:spPr/>
        <p:txBody>
          <a:bodyPr/>
          <a:lstStyle/>
          <a:p>
            <a:fld id="{5D181465-06F1-CC40-8A95-5E31E2D8CCB8}" type="slidenum">
              <a:rPr lang="en-US" smtClean="0"/>
              <a:t>9</a:t>
            </a:fld>
            <a:endParaRPr lang="en-US"/>
          </a:p>
        </p:txBody>
      </p:sp>
    </p:spTree>
    <p:extLst>
      <p:ext uri="{BB962C8B-B14F-4D97-AF65-F5344CB8AC3E}">
        <p14:creationId xmlns:p14="http://schemas.microsoft.com/office/powerpoint/2010/main" val="1016814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12</a:t>
            </a:fld>
            <a:endParaRPr lang="en-US"/>
          </a:p>
        </p:txBody>
      </p:sp>
    </p:spTree>
    <p:extLst>
      <p:ext uri="{BB962C8B-B14F-4D97-AF65-F5344CB8AC3E}">
        <p14:creationId xmlns:p14="http://schemas.microsoft.com/office/powerpoint/2010/main" val="3419605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542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noProof="0" dirty="0" smtClean="0"/>
              <a:t>Click to edit Master title style</a:t>
            </a:r>
            <a:endParaRPr lang="en-GB" noProof="0" dirty="0"/>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Click to edit Master subtitle style</a:t>
            </a:r>
            <a:endParaRPr lang="en-GB" noProof="0"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886BB73A-582F-4420-9A14-CB10A2B2E5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idx="1"/>
          </p:nvPr>
        </p:nvSpPr>
        <p:spPr/>
        <p:txBody>
          <a:bodyPr/>
          <a:lstStyle>
            <a:lvl1pPr marL="342900" indent="-342900">
              <a:buFont typeface="Wingdings" charset="2"/>
              <a:buChar char="§"/>
              <a:defRPr sz="3000"/>
            </a:lvl1pPr>
            <a:lvl2pPr marL="685800" indent="-336550">
              <a:buFont typeface="Arial"/>
              <a:buChar char="•"/>
              <a:defRPr sz="2800"/>
            </a:lvl2pPr>
            <a:lvl3pPr marL="1035050" indent="-349250">
              <a:buFont typeface="Courier New"/>
              <a:buChar char="o"/>
              <a:defRPr sz="2600"/>
            </a:lvl3pPr>
            <a:lvl4pPr marL="1371600" indent="-336550">
              <a:buFont typeface="Wingdings 2" charset="2"/>
              <a:buChar char="–"/>
              <a:defRPr sz="2400"/>
            </a:lvl4pPr>
            <a:lvl5pPr>
              <a:defRPr/>
            </a:lvl5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Date Placeholder 3"/>
          <p:cNvSpPr>
            <a:spLocks noGrp="1"/>
          </p:cNvSpPr>
          <p:nvPr>
            <p:ph type="dt" sz="half" idx="10"/>
          </p:nvPr>
        </p:nvSpPr>
        <p:spPr/>
        <p:txBody>
          <a:body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19/02/2013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GB"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7CE38E4D-051A-41E1-86A4-E56916468FD0}" type="datetimeFigureOut">
              <a:rPr lang="en-US" smtClean="0"/>
              <a:t>19/02/2013</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sz="half" idx="1"/>
          </p:nvPr>
        </p:nvSpPr>
        <p:spPr>
          <a:xfrm>
            <a:off x="77946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p>
        </p:txBody>
      </p:sp>
      <p:sp>
        <p:nvSpPr>
          <p:cNvPr id="2" name="Title 1"/>
          <p:cNvSpPr>
            <a:spLocks noGrp="1"/>
          </p:cNvSpPr>
          <p:nvPr>
            <p:ph type="title"/>
          </p:nvPr>
        </p:nvSpPr>
        <p:spPr>
          <a:xfrm>
            <a:off x="779463" y="295833"/>
            <a:ext cx="7583488" cy="1143000"/>
          </a:xfrm>
        </p:spPr>
        <p:txBody>
          <a:bodyPr/>
          <a:lstStyle>
            <a:lvl1pPr>
              <a:defRPr b="1"/>
            </a:lvl1pPr>
          </a:lstStyle>
          <a:p>
            <a:r>
              <a:rPr lang="en-GB" dirty="0" smtClean="0"/>
              <a:t>Click to edit Master title style</a:t>
            </a:r>
            <a:endParaRPr dirty="0"/>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19/02/2013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Date Placeholder 2"/>
          <p:cNvSpPr>
            <a:spLocks noGrp="1"/>
          </p:cNvSpPr>
          <p:nvPr>
            <p:ph type="dt" sz="half" idx="10"/>
          </p:nvPr>
        </p:nvSpPr>
        <p:spPr/>
        <p:txBody>
          <a:bodyPr/>
          <a:lstStyle/>
          <a:p>
            <a:fld id="{7CE38E4D-051A-41E1-86A4-E56916468FD0}" type="datetimeFigureOut">
              <a:rPr lang="en-US" smtClean="0"/>
              <a:t>19/02/2013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7CE38E4D-051A-41E1-86A4-E56916468FD0}" type="datetimeFigureOut">
              <a:rPr lang="en-US" smtClean="0"/>
              <a:t>19/02/2013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GB"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7CE38E4D-051A-41E1-86A4-E56916468FD0}" type="datetimeFigureOut">
              <a:rPr lang="en-US" smtClean="0"/>
              <a:t>19/02/2013</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886BB73A-582F-4420-9A14-CB10A2B2E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GB" noProof="0" smtClean="0"/>
              <a:t>Click to edit Master title style</a:t>
            </a:r>
            <a:endParaRPr lang="en-GB" noProof="0"/>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GB" noProof="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7CE38E4D-051A-41E1-86A4-E56916468FD0}" type="datetimeFigureOut">
              <a:rPr lang="en-GB" noProof="0" smtClean="0"/>
              <a:t>19/02/2013</a:t>
            </a:fld>
            <a:endParaRPr lang="en-GB" noProof="0"/>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GB" noProof="0"/>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886BB73A-582F-4420-9A14-CB10A2B2E5E8}" type="slidenum">
              <a:rPr lang="en-GB" noProof="0" smtClean="0"/>
              <a:t>‹#›</a:t>
            </a:fld>
            <a:endParaRPr lang="en-GB" noProof="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image" Target="../media/image11.png"/><Relationship Id="rId13" Type="http://schemas.openxmlformats.org/officeDocument/2006/relationships/image" Target="../media/image12.png"/><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image" Target="../media/image4.gif"/><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gif"/></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png"/><Relationship Id="rId7" Type="http://schemas.openxmlformats.org/officeDocument/2006/relationships/image" Target="../media/image17.png"/><Relationship Id="rId8" Type="http://schemas.openxmlformats.org/officeDocument/2006/relationships/image" Target="../media/image18.png"/><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1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6267" y="4984331"/>
            <a:ext cx="7052735" cy="592928"/>
          </a:xfrm>
        </p:spPr>
        <p:txBody>
          <a:bodyPr vert="horz" lIns="91440" tIns="45720" rIns="91440" bIns="45720" rtlCol="0" anchor="b" anchorCtr="0">
            <a:noAutofit/>
          </a:bodyPr>
          <a:lstStyle/>
          <a:p>
            <a:pPr algn="l">
              <a:spcBef>
                <a:spcPts val="300"/>
              </a:spcBef>
            </a:pPr>
            <a:r>
              <a:rPr lang="en-GB" sz="5800" b="1" dirty="0" smtClean="0">
                <a:latin typeface="+mj-lt"/>
                <a:ea typeface="+mj-ea"/>
                <a:cs typeface="+mj-cs"/>
              </a:rPr>
              <a:t>History of Child Friendly Spaces</a:t>
            </a:r>
            <a:endParaRPr lang="en-GB" sz="5800" b="1" dirty="0">
              <a:latin typeface="+mj-lt"/>
              <a:ea typeface="+mj-ea"/>
              <a:cs typeface="+mj-cs"/>
            </a:endParaRPr>
          </a:p>
        </p:txBody>
      </p:sp>
    </p:spTree>
    <p:extLst>
      <p:ext uri="{BB962C8B-B14F-4D97-AF65-F5344CB8AC3E}">
        <p14:creationId xmlns:p14="http://schemas.microsoft.com/office/powerpoint/2010/main" val="31776614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resources</a:t>
            </a:r>
            <a:endParaRPr lang="en-US" dirty="0"/>
          </a:p>
        </p:txBody>
      </p:sp>
    </p:spTree>
    <p:extLst>
      <p:ext uri="{BB962C8B-B14F-4D97-AF65-F5344CB8AC3E}">
        <p14:creationId xmlns:p14="http://schemas.microsoft.com/office/powerpoint/2010/main" val="4149119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resources</a:t>
            </a:r>
            <a:endParaRPr lang="en-US" dirty="0"/>
          </a:p>
        </p:txBody>
      </p:sp>
      <p:sp>
        <p:nvSpPr>
          <p:cNvPr id="3" name="Content Placeholder 2"/>
          <p:cNvSpPr>
            <a:spLocks noGrp="1"/>
          </p:cNvSpPr>
          <p:nvPr>
            <p:ph idx="1"/>
          </p:nvPr>
        </p:nvSpPr>
        <p:spPr/>
        <p:txBody>
          <a:bodyPr/>
          <a:lstStyle/>
          <a:p>
            <a:r>
              <a:rPr lang="en-US" sz="2800" dirty="0" smtClean="0"/>
              <a:t>“Child </a:t>
            </a:r>
            <a:r>
              <a:rPr lang="en-US" sz="2800" dirty="0"/>
              <a:t>Friendly Spaces: </a:t>
            </a:r>
            <a:r>
              <a:rPr lang="en-US" sz="2800" dirty="0" smtClean="0"/>
              <a:t>A </a:t>
            </a:r>
            <a:r>
              <a:rPr lang="en-US" sz="2800" dirty="0"/>
              <a:t>Structured Review of the Current Evidence-</a:t>
            </a:r>
            <a:r>
              <a:rPr lang="en-US" sz="2800" dirty="0" smtClean="0"/>
              <a:t>Base,” 2012, Alastair </a:t>
            </a:r>
            <a:r>
              <a:rPr lang="en-US" sz="2800" dirty="0"/>
              <a:t>Ager and Janna Metzler </a:t>
            </a:r>
            <a:endParaRPr lang="en-US" sz="2800" dirty="0" smtClean="0"/>
          </a:p>
          <a:p>
            <a:r>
              <a:rPr lang="en-US" sz="2800" dirty="0" smtClean="0"/>
              <a:t>“Guidelines </a:t>
            </a:r>
            <a:r>
              <a:rPr lang="en-US" sz="2800" dirty="0"/>
              <a:t>for child friendly spaces in </a:t>
            </a:r>
            <a:r>
              <a:rPr lang="en-US" sz="2800" dirty="0" smtClean="0"/>
              <a:t>emergencies,” 2011, Child </a:t>
            </a:r>
            <a:r>
              <a:rPr lang="en-US" sz="2800" dirty="0"/>
              <a:t>Protection Working Group, Global Education Cluster, </a:t>
            </a:r>
            <a:r>
              <a:rPr lang="en-US" sz="2800" dirty="0" err="1"/>
              <a:t>INEE</a:t>
            </a:r>
            <a:r>
              <a:rPr lang="en-US" sz="2800" dirty="0"/>
              <a:t>, &amp; </a:t>
            </a:r>
            <a:r>
              <a:rPr lang="en-US" sz="2800" dirty="0" err="1"/>
              <a:t>IASC</a:t>
            </a:r>
            <a:r>
              <a:rPr lang="en-US" sz="2800" dirty="0"/>
              <a:t>. </a:t>
            </a:r>
          </a:p>
        </p:txBody>
      </p:sp>
    </p:spTree>
    <p:extLst>
      <p:ext uri="{BB962C8B-B14F-4D97-AF65-F5344CB8AC3E}">
        <p14:creationId xmlns:p14="http://schemas.microsoft.com/office/powerpoint/2010/main" val="40009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5745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objectives </a:t>
            </a:r>
            <a:endParaRPr lang="en-US" dirty="0"/>
          </a:p>
        </p:txBody>
      </p:sp>
      <p:sp>
        <p:nvSpPr>
          <p:cNvPr id="3" name="Content Placeholder 2"/>
          <p:cNvSpPr>
            <a:spLocks noGrp="1"/>
          </p:cNvSpPr>
          <p:nvPr>
            <p:ph idx="1"/>
          </p:nvPr>
        </p:nvSpPr>
        <p:spPr/>
        <p:txBody>
          <a:bodyPr>
            <a:normAutofit/>
          </a:bodyPr>
          <a:lstStyle/>
          <a:p>
            <a:pPr marL="0" indent="0">
              <a:buNone/>
            </a:pPr>
            <a:r>
              <a:rPr lang="en-US" dirty="0"/>
              <a:t>By the end of the session participants </a:t>
            </a:r>
            <a:r>
              <a:rPr lang="en-US" dirty="0" smtClean="0"/>
              <a:t>will… </a:t>
            </a:r>
          </a:p>
          <a:p>
            <a:r>
              <a:rPr lang="en-US" sz="2600" dirty="0" smtClean="0"/>
              <a:t>Know the history of Child Friendly Spaces </a:t>
            </a:r>
          </a:p>
          <a:p>
            <a:r>
              <a:rPr lang="en-US" sz="2600" dirty="0" smtClean="0"/>
              <a:t>Start to </a:t>
            </a:r>
            <a:r>
              <a:rPr lang="en-US" sz="2600" dirty="0" err="1" smtClean="0"/>
              <a:t>recognise</a:t>
            </a:r>
            <a:r>
              <a:rPr lang="en-US" sz="2600" dirty="0" smtClean="0"/>
              <a:t> some of your own and other participants experiences with Child Friendly Spaces </a:t>
            </a:r>
          </a:p>
          <a:p>
            <a:endParaRPr lang="en-US" dirty="0" smtClean="0"/>
          </a:p>
          <a:p>
            <a:endParaRPr lang="en-US" dirty="0" smtClean="0"/>
          </a:p>
          <a:p>
            <a:endParaRPr lang="en-US" dirty="0"/>
          </a:p>
        </p:txBody>
      </p:sp>
    </p:spTree>
    <p:extLst>
      <p:ext uri="{BB962C8B-B14F-4D97-AF65-F5344CB8AC3E}">
        <p14:creationId xmlns:p14="http://schemas.microsoft.com/office/powerpoint/2010/main" val="33454122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1497014" y="1875384"/>
            <a:ext cx="2347927" cy="1689556"/>
          </a:xfrm>
          <a:prstGeom prst="rect">
            <a:avLst/>
          </a:prstGeom>
        </p:spPr>
      </p:pic>
      <p:sp>
        <p:nvSpPr>
          <p:cNvPr id="31" name="Oval 30"/>
          <p:cNvSpPr/>
          <p:nvPr/>
        </p:nvSpPr>
        <p:spPr>
          <a:xfrm>
            <a:off x="4267200" y="2566874"/>
            <a:ext cx="4569482" cy="2784027"/>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 name="Oval 14"/>
          <p:cNvSpPr/>
          <p:nvPr/>
        </p:nvSpPr>
        <p:spPr>
          <a:xfrm>
            <a:off x="617617" y="1657895"/>
            <a:ext cx="3226454" cy="2049558"/>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nvGrpSpPr>
          <p:cNvPr id="36" name="Group 35"/>
          <p:cNvGrpSpPr/>
          <p:nvPr/>
        </p:nvGrpSpPr>
        <p:grpSpPr>
          <a:xfrm>
            <a:off x="4419601" y="2657607"/>
            <a:ext cx="4217438" cy="2540893"/>
            <a:chOff x="5284329" y="554766"/>
            <a:chExt cx="3352709" cy="2091770"/>
          </a:xfrm>
        </p:grpSpPr>
        <p:pic>
          <p:nvPicPr>
            <p:cNvPr id="45" name="Picture 44" descr="Kosovo children UNICEF 300.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99350" y="554766"/>
              <a:ext cx="1561139" cy="936683"/>
            </a:xfrm>
            <a:prstGeom prst="rect">
              <a:avLst/>
            </a:prstGeom>
          </p:spPr>
        </p:pic>
        <p:grpSp>
          <p:nvGrpSpPr>
            <p:cNvPr id="28" name="Group 27"/>
            <p:cNvGrpSpPr/>
            <p:nvPr/>
          </p:nvGrpSpPr>
          <p:grpSpPr>
            <a:xfrm>
              <a:off x="5284329" y="994665"/>
              <a:ext cx="3352709" cy="1651871"/>
              <a:chOff x="5284329" y="994665"/>
              <a:chExt cx="3352709" cy="1651871"/>
            </a:xfrm>
          </p:grpSpPr>
          <p:pic>
            <p:nvPicPr>
              <p:cNvPr id="6" name="Picture 5" descr="kv-lgflag.gi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1040" y="1517499"/>
                <a:ext cx="1352334" cy="833300"/>
              </a:xfrm>
              <a:prstGeom prst="rect">
                <a:avLst/>
              </a:prstGeom>
            </p:spPr>
          </p:pic>
          <p:pic>
            <p:nvPicPr>
              <p:cNvPr id="3" name="Picture 2" descr="Screen shot 2012-10-04 at 16.39.06.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84329" y="994665"/>
                <a:ext cx="1539779" cy="516394"/>
              </a:xfrm>
              <a:prstGeom prst="rect">
                <a:avLst/>
              </a:prstGeom>
            </p:spPr>
          </p:pic>
          <p:pic>
            <p:nvPicPr>
              <p:cNvPr id="4" name="Picture 3" descr="Screen shot 2012-10-04 at 16.16.59.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83114" y="1466324"/>
                <a:ext cx="1953924" cy="539817"/>
              </a:xfrm>
              <a:prstGeom prst="rect">
                <a:avLst/>
              </a:prstGeom>
            </p:spPr>
          </p:pic>
          <p:sp>
            <p:nvSpPr>
              <p:cNvPr id="5" name="TextBox 4"/>
              <p:cNvSpPr txBox="1"/>
              <p:nvPr/>
            </p:nvSpPr>
            <p:spPr>
              <a:xfrm>
                <a:off x="7101943" y="2030983"/>
                <a:ext cx="1130676" cy="615553"/>
              </a:xfrm>
              <a:prstGeom prst="rect">
                <a:avLst/>
              </a:prstGeom>
              <a:noFill/>
            </p:spPr>
            <p:txBody>
              <a:bodyPr wrap="square" rtlCol="0">
                <a:spAutoFit/>
              </a:bodyPr>
              <a:lstStyle/>
              <a:p>
                <a:r>
                  <a:rPr lang="en-US" sz="3400" b="1" dirty="0" smtClean="0">
                    <a:solidFill>
                      <a:prstClr val="black">
                        <a:lumMod val="90000"/>
                        <a:lumOff val="10000"/>
                      </a:prstClr>
                    </a:solidFill>
                  </a:rPr>
                  <a:t>1999</a:t>
                </a:r>
                <a:endParaRPr lang="en-US" sz="3400" b="1" dirty="0">
                  <a:solidFill>
                    <a:prstClr val="black">
                      <a:lumMod val="90000"/>
                      <a:lumOff val="10000"/>
                    </a:prstClr>
                  </a:solidFill>
                </a:endParaRPr>
              </a:p>
            </p:txBody>
          </p:sp>
        </p:grpSp>
      </p:grpSp>
      <p:sp>
        <p:nvSpPr>
          <p:cNvPr id="8" name="TextBox 7"/>
          <p:cNvSpPr txBox="1"/>
          <p:nvPr/>
        </p:nvSpPr>
        <p:spPr>
          <a:xfrm>
            <a:off x="531763" y="1336168"/>
            <a:ext cx="2352963" cy="615553"/>
          </a:xfrm>
          <a:prstGeom prst="rect">
            <a:avLst/>
          </a:prstGeom>
          <a:noFill/>
        </p:spPr>
        <p:txBody>
          <a:bodyPr wrap="square" rtlCol="0">
            <a:spAutoFit/>
          </a:bodyPr>
          <a:lstStyle/>
          <a:p>
            <a:r>
              <a:rPr lang="en-US" sz="3400" b="1" dirty="0" smtClean="0">
                <a:solidFill>
                  <a:prstClr val="black">
                    <a:lumMod val="90000"/>
                    <a:lumOff val="10000"/>
                  </a:prstClr>
                </a:solidFill>
              </a:rPr>
              <a:t>1989</a:t>
            </a:r>
            <a:endParaRPr lang="en-US" sz="3400" b="1" dirty="0">
              <a:solidFill>
                <a:prstClr val="black">
                  <a:lumMod val="90000"/>
                  <a:lumOff val="10000"/>
                </a:prstClr>
              </a:solidFill>
            </a:endParaRPr>
          </a:p>
        </p:txBody>
      </p:sp>
      <p:sp>
        <p:nvSpPr>
          <p:cNvPr id="40" name="Arc 39"/>
          <p:cNvSpPr/>
          <p:nvPr/>
        </p:nvSpPr>
        <p:spPr>
          <a:xfrm rot="12885212">
            <a:off x="2780312" y="2866823"/>
            <a:ext cx="4891885" cy="2041182"/>
          </a:xfrm>
          <a:prstGeom prst="arc">
            <a:avLst>
              <a:gd name="adj1" fmla="val 1055432"/>
              <a:gd name="adj2" fmla="val 2993995"/>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sp>
        <p:nvSpPr>
          <p:cNvPr id="11" name="TextBox 10"/>
          <p:cNvSpPr txBox="1"/>
          <p:nvPr/>
        </p:nvSpPr>
        <p:spPr>
          <a:xfrm>
            <a:off x="617617" y="474133"/>
            <a:ext cx="8019422" cy="800219"/>
          </a:xfrm>
          <a:prstGeom prst="rect">
            <a:avLst/>
          </a:prstGeom>
          <a:noFill/>
        </p:spPr>
        <p:txBody>
          <a:bodyPr wrap="square" rtlCol="0">
            <a:spAutoFit/>
          </a:bodyPr>
          <a:lstStyle/>
          <a:p>
            <a:pPr>
              <a:spcBef>
                <a:spcPct val="0"/>
              </a:spcBef>
            </a:pPr>
            <a:r>
              <a:rPr lang="en-US" sz="4600" dirty="0" smtClean="0">
                <a:solidFill>
                  <a:schemeClr val="tx1">
                    <a:lumMod val="90000"/>
                    <a:lumOff val="10000"/>
                  </a:schemeClr>
                </a:solidFill>
                <a:latin typeface="+mj-lt"/>
                <a:ea typeface="+mj-ea"/>
                <a:cs typeface="+mj-cs"/>
              </a:rPr>
              <a:t>History of Child Friendly Spaces</a:t>
            </a:r>
            <a:endParaRPr lang="en-US" sz="4600" dirty="0">
              <a:solidFill>
                <a:schemeClr val="tx1">
                  <a:lumMod val="90000"/>
                  <a:lumOff val="10000"/>
                </a:schemeClr>
              </a:solidFill>
              <a:latin typeface="+mj-lt"/>
              <a:ea typeface="+mj-ea"/>
              <a:cs typeface="+mj-cs"/>
            </a:endParaRPr>
          </a:p>
        </p:txBody>
      </p:sp>
      <p:sp>
        <p:nvSpPr>
          <p:cNvPr id="44" name="Arc 43"/>
          <p:cNvSpPr/>
          <p:nvPr/>
        </p:nvSpPr>
        <p:spPr>
          <a:xfrm>
            <a:off x="1117857" y="3098803"/>
            <a:ext cx="3725125" cy="1468145"/>
          </a:xfrm>
          <a:prstGeom prst="arc">
            <a:avLst>
              <a:gd name="adj1" fmla="val 926693"/>
              <a:gd name="adj2" fmla="val 2443820"/>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sp>
        <p:nvSpPr>
          <p:cNvPr id="48" name="Oval 47"/>
          <p:cNvSpPr/>
          <p:nvPr/>
        </p:nvSpPr>
        <p:spPr>
          <a:xfrm>
            <a:off x="273476" y="4053333"/>
            <a:ext cx="3647799" cy="2018963"/>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nvGrpSpPr>
          <p:cNvPr id="51" name="Group 50"/>
          <p:cNvGrpSpPr/>
          <p:nvPr/>
        </p:nvGrpSpPr>
        <p:grpSpPr>
          <a:xfrm>
            <a:off x="659645" y="3853242"/>
            <a:ext cx="3184426" cy="2128376"/>
            <a:chOff x="736849" y="2395751"/>
            <a:chExt cx="3184426" cy="2128376"/>
          </a:xfrm>
        </p:grpSpPr>
        <p:pic>
          <p:nvPicPr>
            <p:cNvPr id="52" name="Picture 51" descr="Screen shot 2012-10-05 at 12.59.45.png"/>
            <p:cNvPicPr>
              <a:picLocks noChangeAspect="1"/>
            </p:cNvPicPr>
            <p:nvPr/>
          </p:nvPicPr>
          <p:blipFill rotWithShape="1">
            <a:blip r:embed="rId8">
              <a:extLst>
                <a:ext uri="{28A0092B-C50C-407E-A947-70E740481C1C}">
                  <a14:useLocalDpi xmlns:a14="http://schemas.microsoft.com/office/drawing/2010/main" val="0"/>
                </a:ext>
              </a:extLst>
            </a:blip>
            <a:srcRect l="22405"/>
            <a:stretch/>
          </p:blipFill>
          <p:spPr>
            <a:xfrm>
              <a:off x="736849" y="3253461"/>
              <a:ext cx="880933" cy="962890"/>
            </a:xfrm>
            <a:prstGeom prst="rect">
              <a:avLst/>
            </a:prstGeom>
          </p:spPr>
        </p:pic>
        <p:pic>
          <p:nvPicPr>
            <p:cNvPr id="53" name="Picture 52" descr="Screen shot 2012-10-04 at 18.12.02.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65035" y="2895869"/>
              <a:ext cx="1273474" cy="494080"/>
            </a:xfrm>
            <a:prstGeom prst="rect">
              <a:avLst/>
            </a:prstGeom>
          </p:spPr>
        </p:pic>
        <p:pic>
          <p:nvPicPr>
            <p:cNvPr id="54" name="Picture 53" descr="logo_stc.gif"/>
            <p:cNvPicPr>
              <a:picLocks noChangeAspect="1"/>
            </p:cNvPicPr>
            <p:nvPr/>
          </p:nvPicPr>
          <p:blipFill rotWithShape="1">
            <a:blip r:embed="rId10">
              <a:alphaModFix/>
              <a:extLst>
                <a:ext uri="{28A0092B-C50C-407E-A947-70E740481C1C}">
                  <a14:useLocalDpi xmlns:a14="http://schemas.microsoft.com/office/drawing/2010/main" val="0"/>
                </a:ext>
              </a:extLst>
            </a:blip>
            <a:srcRect r="81640"/>
            <a:stretch/>
          </p:blipFill>
          <p:spPr>
            <a:xfrm>
              <a:off x="1795249" y="3372381"/>
              <a:ext cx="468966" cy="485089"/>
            </a:xfrm>
            <a:prstGeom prst="rect">
              <a:avLst/>
            </a:prstGeom>
          </p:spPr>
        </p:pic>
        <p:pic>
          <p:nvPicPr>
            <p:cNvPr id="55" name="Picture 54" descr="Screen shot 2012-10-05 at 11.37.43.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70237" y="2395751"/>
              <a:ext cx="665220" cy="870695"/>
            </a:xfrm>
            <a:prstGeom prst="rect">
              <a:avLst/>
            </a:prstGeom>
          </p:spPr>
        </p:pic>
        <p:sp>
          <p:nvSpPr>
            <p:cNvPr id="56" name="TextBox 55"/>
            <p:cNvSpPr txBox="1"/>
            <p:nvPr/>
          </p:nvSpPr>
          <p:spPr>
            <a:xfrm>
              <a:off x="1568312" y="3908574"/>
              <a:ext cx="2352963" cy="615553"/>
            </a:xfrm>
            <a:prstGeom prst="rect">
              <a:avLst/>
            </a:prstGeom>
            <a:noFill/>
          </p:spPr>
          <p:txBody>
            <a:bodyPr wrap="square" rtlCol="0">
              <a:spAutoFit/>
            </a:bodyPr>
            <a:lstStyle/>
            <a:p>
              <a:r>
                <a:rPr lang="en-US" sz="3400" b="1" dirty="0" smtClean="0">
                  <a:solidFill>
                    <a:prstClr val="black">
                      <a:lumMod val="90000"/>
                      <a:lumOff val="10000"/>
                    </a:prstClr>
                  </a:solidFill>
                </a:rPr>
                <a:t>2004 - 2009</a:t>
              </a:r>
              <a:endParaRPr lang="en-US" sz="3400" b="1" dirty="0">
                <a:solidFill>
                  <a:prstClr val="black">
                    <a:lumMod val="90000"/>
                    <a:lumOff val="10000"/>
                  </a:prstClr>
                </a:solidFill>
              </a:endParaRPr>
            </a:p>
          </p:txBody>
        </p:sp>
        <p:pic>
          <p:nvPicPr>
            <p:cNvPr id="57" name="Picture 56" descr="Screen shot 2012-10-24 at 16.38.34.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74494" y="3220148"/>
              <a:ext cx="586705" cy="586705"/>
            </a:xfrm>
            <a:prstGeom prst="rect">
              <a:avLst/>
            </a:prstGeom>
          </p:spPr>
        </p:pic>
        <p:pic>
          <p:nvPicPr>
            <p:cNvPr id="58" name="Picture 57" descr="Screen shot 2012-10-24 at 16.38.18.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521803" y="3327229"/>
              <a:ext cx="444899" cy="688534"/>
            </a:xfrm>
            <a:prstGeom prst="rect">
              <a:avLst/>
            </a:prstGeom>
          </p:spPr>
        </p:pic>
      </p:grpSp>
      <p:sp>
        <p:nvSpPr>
          <p:cNvPr id="60" name="Arc 59"/>
          <p:cNvSpPr/>
          <p:nvPr/>
        </p:nvSpPr>
        <p:spPr>
          <a:xfrm>
            <a:off x="617616" y="4675088"/>
            <a:ext cx="4343849" cy="3994780"/>
          </a:xfrm>
          <a:prstGeom prst="arc">
            <a:avLst>
              <a:gd name="adj1" fmla="val 18342640"/>
              <a:gd name="adj2" fmla="val 183086"/>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spTree>
    <p:extLst>
      <p:ext uri="{BB962C8B-B14F-4D97-AF65-F5344CB8AC3E}">
        <p14:creationId xmlns:p14="http://schemas.microsoft.com/office/powerpoint/2010/main" val="25967663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878566" y="4010297"/>
            <a:ext cx="4040078" cy="2018963"/>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 name="Arc 10"/>
          <p:cNvSpPr/>
          <p:nvPr/>
        </p:nvSpPr>
        <p:spPr>
          <a:xfrm>
            <a:off x="3234482" y="3251200"/>
            <a:ext cx="3725125" cy="1468145"/>
          </a:xfrm>
          <a:prstGeom prst="arc">
            <a:avLst>
              <a:gd name="adj1" fmla="val 7664"/>
              <a:gd name="adj2" fmla="val 5187252"/>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sp>
        <p:nvSpPr>
          <p:cNvPr id="12" name="Oval 11"/>
          <p:cNvSpPr/>
          <p:nvPr/>
        </p:nvSpPr>
        <p:spPr>
          <a:xfrm>
            <a:off x="5155113" y="1792681"/>
            <a:ext cx="3647799" cy="2018963"/>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nvGrpSpPr>
          <p:cNvPr id="13" name="Group 12"/>
          <p:cNvGrpSpPr/>
          <p:nvPr/>
        </p:nvGrpSpPr>
        <p:grpSpPr>
          <a:xfrm>
            <a:off x="867475" y="1872875"/>
            <a:ext cx="3225203" cy="1237643"/>
            <a:chOff x="5366411" y="3582864"/>
            <a:chExt cx="3225203" cy="1237643"/>
          </a:xfrm>
        </p:grpSpPr>
        <p:pic>
          <p:nvPicPr>
            <p:cNvPr id="14" name="Picture 13" descr="Screen shot 2012-10-04 at 17.37.3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6411" y="3582864"/>
              <a:ext cx="3225203" cy="701929"/>
            </a:xfrm>
            <a:prstGeom prst="rect">
              <a:avLst/>
            </a:prstGeom>
          </p:spPr>
        </p:pic>
        <p:sp>
          <p:nvSpPr>
            <p:cNvPr id="15" name="TextBox 14"/>
            <p:cNvSpPr txBox="1"/>
            <p:nvPr/>
          </p:nvSpPr>
          <p:spPr>
            <a:xfrm>
              <a:off x="7165444" y="4204954"/>
              <a:ext cx="1254767" cy="615553"/>
            </a:xfrm>
            <a:prstGeom prst="rect">
              <a:avLst/>
            </a:prstGeom>
            <a:noFill/>
          </p:spPr>
          <p:txBody>
            <a:bodyPr wrap="square" rtlCol="0">
              <a:spAutoFit/>
            </a:bodyPr>
            <a:lstStyle/>
            <a:p>
              <a:r>
                <a:rPr lang="en-US" sz="3400" b="1" dirty="0" smtClean="0">
                  <a:solidFill>
                    <a:prstClr val="black">
                      <a:lumMod val="90000"/>
                      <a:lumOff val="10000"/>
                    </a:prstClr>
                  </a:solidFill>
                </a:rPr>
                <a:t>2011</a:t>
              </a:r>
              <a:endParaRPr lang="en-US" sz="3400" b="1" dirty="0">
                <a:solidFill>
                  <a:prstClr val="black">
                    <a:lumMod val="90000"/>
                    <a:lumOff val="10000"/>
                  </a:prstClr>
                </a:solidFill>
              </a:endParaRPr>
            </a:p>
          </p:txBody>
        </p:sp>
      </p:grpSp>
      <p:sp>
        <p:nvSpPr>
          <p:cNvPr id="16" name="Arc 15"/>
          <p:cNvSpPr/>
          <p:nvPr/>
        </p:nvSpPr>
        <p:spPr>
          <a:xfrm rot="12885212">
            <a:off x="2898840" y="2816021"/>
            <a:ext cx="4891885" cy="2041182"/>
          </a:xfrm>
          <a:prstGeom prst="arc">
            <a:avLst>
              <a:gd name="adj1" fmla="val 1055432"/>
              <a:gd name="adj2" fmla="val 2627593"/>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sp>
        <p:nvSpPr>
          <p:cNvPr id="17" name="Oval 16"/>
          <p:cNvSpPr/>
          <p:nvPr/>
        </p:nvSpPr>
        <p:spPr>
          <a:xfrm>
            <a:off x="273476" y="1411785"/>
            <a:ext cx="3647799" cy="2018963"/>
          </a:xfrm>
          <a:prstGeom prst="ellipse">
            <a:avLst/>
          </a:prstGeom>
          <a:noFill/>
          <a:ln w="28575" cmpd="sng">
            <a:solidFill>
              <a:srgbClr val="FF7F0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Arc 25"/>
          <p:cNvSpPr/>
          <p:nvPr/>
        </p:nvSpPr>
        <p:spPr>
          <a:xfrm>
            <a:off x="-111487" y="-2218267"/>
            <a:ext cx="4961466" cy="4612209"/>
          </a:xfrm>
          <a:prstGeom prst="arc">
            <a:avLst>
              <a:gd name="adj1" fmla="val 295023"/>
              <a:gd name="adj2" fmla="val 2627593"/>
            </a:avLst>
          </a:prstGeom>
          <a:ln w="101600">
            <a:solidFill>
              <a:srgbClr val="FF7F01"/>
            </a:solidFill>
            <a:tailEnd type="stealth"/>
          </a:ln>
        </p:spPr>
        <p:style>
          <a:lnRef idx="3">
            <a:schemeClr val="dk1"/>
          </a:lnRef>
          <a:fillRef idx="0">
            <a:schemeClr val="dk1"/>
          </a:fillRef>
          <a:effectRef idx="2">
            <a:schemeClr val="dk1"/>
          </a:effectRef>
          <a:fontRef idx="minor">
            <a:schemeClr val="tx1"/>
          </a:fontRef>
        </p:style>
        <p:txBody>
          <a:bodyPr rtlCol="0" anchor="ctr"/>
          <a:lstStyle/>
          <a:p>
            <a:pPr algn="ctr"/>
            <a:endParaRPr lang="en-US">
              <a:solidFill>
                <a:prstClr val="black"/>
              </a:solidFill>
            </a:endParaRPr>
          </a:p>
        </p:txBody>
      </p:sp>
      <p:grpSp>
        <p:nvGrpSpPr>
          <p:cNvPr id="3" name="Group 2"/>
          <p:cNvGrpSpPr/>
          <p:nvPr/>
        </p:nvGrpSpPr>
        <p:grpSpPr>
          <a:xfrm>
            <a:off x="5506002" y="1303488"/>
            <a:ext cx="3296910" cy="2213494"/>
            <a:chOff x="1604777" y="4342101"/>
            <a:chExt cx="3296910" cy="2213494"/>
          </a:xfrm>
        </p:grpSpPr>
        <p:grpSp>
          <p:nvGrpSpPr>
            <p:cNvPr id="4" name="Group 3"/>
            <p:cNvGrpSpPr/>
            <p:nvPr/>
          </p:nvGrpSpPr>
          <p:grpSpPr>
            <a:xfrm>
              <a:off x="1617782" y="4919526"/>
              <a:ext cx="3283905" cy="1636069"/>
              <a:chOff x="1617782" y="4919526"/>
              <a:chExt cx="3283905" cy="1636069"/>
            </a:xfrm>
          </p:grpSpPr>
          <p:pic>
            <p:nvPicPr>
              <p:cNvPr id="6" name="Picture 5" descr="Screen shot 2012-10-05 at 13.06.05.png"/>
              <p:cNvPicPr>
                <a:picLocks noChangeAspect="1"/>
              </p:cNvPicPr>
              <p:nvPr/>
            </p:nvPicPr>
            <p:blipFill rotWithShape="1">
              <a:blip r:embed="rId4">
                <a:alphaModFix/>
                <a:extLst>
                  <a:ext uri="{28A0092B-C50C-407E-A947-70E740481C1C}">
                    <a14:useLocalDpi xmlns:a14="http://schemas.microsoft.com/office/drawing/2010/main" val="0"/>
                  </a:ext>
                </a:extLst>
              </a:blip>
              <a:srcRect l="2553"/>
              <a:stretch/>
            </p:blipFill>
            <p:spPr>
              <a:xfrm>
                <a:off x="1617782" y="5568619"/>
                <a:ext cx="1445439" cy="810868"/>
              </a:xfrm>
              <a:prstGeom prst="rect">
                <a:avLst/>
              </a:prstGeom>
            </p:spPr>
          </p:pic>
          <p:grpSp>
            <p:nvGrpSpPr>
              <p:cNvPr id="7" name="Group 6"/>
              <p:cNvGrpSpPr/>
              <p:nvPr/>
            </p:nvGrpSpPr>
            <p:grpSpPr>
              <a:xfrm>
                <a:off x="3090030" y="4919526"/>
                <a:ext cx="1811657" cy="1636069"/>
                <a:chOff x="3090030" y="4919526"/>
                <a:chExt cx="1811657" cy="1636069"/>
              </a:xfrm>
            </p:grpSpPr>
            <p:pic>
              <p:nvPicPr>
                <p:cNvPr id="8" name="Picture 7" descr="Screen shot 2012-10-04 at 16.56.08.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90030" y="6040840"/>
                  <a:ext cx="1612900" cy="514755"/>
                </a:xfrm>
                <a:prstGeom prst="rect">
                  <a:avLst/>
                </a:prstGeom>
              </p:spPr>
            </p:pic>
            <p:pic>
              <p:nvPicPr>
                <p:cNvPr id="9" name="Picture 8" descr="Screen shot 2012-10-05 at 11.45.56.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82437" y="4919526"/>
                  <a:ext cx="1619250" cy="406204"/>
                </a:xfrm>
                <a:prstGeom prst="rect">
                  <a:avLst/>
                </a:prstGeom>
              </p:spPr>
            </p:pic>
            <p:pic>
              <p:nvPicPr>
                <p:cNvPr id="10" name="Picture 9" descr="Screen shot 2012-10-05 at 11.55.27.png"/>
                <p:cNvPicPr>
                  <a:picLocks noChangeAspect="1"/>
                </p:cNvPicPr>
                <p:nvPr/>
              </p:nvPicPr>
              <p:blipFill>
                <a:blip r:embed="rId7">
                  <a:alphaModFix amt="83000"/>
                  <a:extLst>
                    <a:ext uri="{28A0092B-C50C-407E-A947-70E740481C1C}">
                      <a14:useLocalDpi xmlns:a14="http://schemas.microsoft.com/office/drawing/2010/main" val="0"/>
                    </a:ext>
                  </a:extLst>
                </a:blip>
                <a:stretch>
                  <a:fillRect/>
                </a:stretch>
              </p:blipFill>
              <p:spPr>
                <a:xfrm>
                  <a:off x="3209591" y="5488270"/>
                  <a:ext cx="1103216" cy="346725"/>
                </a:xfrm>
                <a:prstGeom prst="rect">
                  <a:avLst/>
                </a:prstGeom>
              </p:spPr>
            </p:pic>
          </p:grpSp>
        </p:grpSp>
        <p:sp>
          <p:nvSpPr>
            <p:cNvPr id="5" name="TextBox 4"/>
            <p:cNvSpPr txBox="1"/>
            <p:nvPr/>
          </p:nvSpPr>
          <p:spPr>
            <a:xfrm>
              <a:off x="1604777" y="4342101"/>
              <a:ext cx="2352963" cy="946926"/>
            </a:xfrm>
            <a:prstGeom prst="rect">
              <a:avLst/>
            </a:prstGeom>
            <a:noFill/>
          </p:spPr>
          <p:txBody>
            <a:bodyPr wrap="square" rtlCol="0">
              <a:spAutoFit/>
            </a:bodyPr>
            <a:lstStyle/>
            <a:p>
              <a:pPr>
                <a:lnSpc>
                  <a:spcPct val="80000"/>
                </a:lnSpc>
              </a:pPr>
              <a:r>
                <a:rPr lang="en-US" sz="3400" b="1" dirty="0" smtClean="0">
                  <a:solidFill>
                    <a:prstClr val="black">
                      <a:lumMod val="90000"/>
                      <a:lumOff val="10000"/>
                    </a:prstClr>
                  </a:solidFill>
                </a:rPr>
                <a:t>2010 – on-going </a:t>
              </a:r>
              <a:endParaRPr lang="en-US" sz="3400" b="1" dirty="0">
                <a:solidFill>
                  <a:prstClr val="black">
                    <a:lumMod val="90000"/>
                    <a:lumOff val="10000"/>
                  </a:prstClr>
                </a:solidFill>
              </a:endParaRPr>
            </a:p>
          </p:txBody>
        </p:sp>
      </p:grpSp>
      <p:sp>
        <p:nvSpPr>
          <p:cNvPr id="27" name="TextBox 26"/>
          <p:cNvSpPr txBox="1"/>
          <p:nvPr/>
        </p:nvSpPr>
        <p:spPr>
          <a:xfrm>
            <a:off x="3682491" y="3849608"/>
            <a:ext cx="1254767" cy="615553"/>
          </a:xfrm>
          <a:prstGeom prst="rect">
            <a:avLst/>
          </a:prstGeom>
          <a:noFill/>
        </p:spPr>
        <p:txBody>
          <a:bodyPr wrap="square" rtlCol="0">
            <a:spAutoFit/>
          </a:bodyPr>
          <a:lstStyle/>
          <a:p>
            <a:r>
              <a:rPr lang="en-US" sz="3400" b="1" dirty="0" smtClean="0">
                <a:solidFill>
                  <a:prstClr val="black">
                    <a:lumMod val="90000"/>
                    <a:lumOff val="10000"/>
                  </a:prstClr>
                </a:solidFill>
              </a:rPr>
              <a:t>2012</a:t>
            </a:r>
            <a:endParaRPr lang="en-US" sz="3400" b="1" dirty="0">
              <a:solidFill>
                <a:prstClr val="black">
                  <a:lumMod val="90000"/>
                  <a:lumOff val="10000"/>
                </a:prstClr>
              </a:solidFill>
            </a:endParaRPr>
          </a:p>
        </p:txBody>
      </p:sp>
      <p:pic>
        <p:nvPicPr>
          <p:cNvPr id="28" name="Picture 27" descr="Screen shot 2012-11-09 at 15.12.27.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07070" y="4009136"/>
            <a:ext cx="2023024" cy="1951007"/>
          </a:xfrm>
          <a:prstGeom prst="rect">
            <a:avLst/>
          </a:prstGeom>
        </p:spPr>
      </p:pic>
    </p:spTree>
    <p:extLst>
      <p:ext uri="{BB962C8B-B14F-4D97-AF65-F5344CB8AC3E}">
        <p14:creationId xmlns:p14="http://schemas.microsoft.com/office/powerpoint/2010/main" val="368991800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11783"/>
            <a:ext cx="8153400" cy="609600"/>
          </a:xfrm>
        </p:spPr>
        <p:txBody>
          <a:bodyPr>
            <a:noAutofit/>
          </a:bodyPr>
          <a:lstStyle/>
          <a:p>
            <a:r>
              <a:rPr lang="en-US" sz="4600" dirty="0" smtClean="0"/>
              <a:t>What is your experience with CFS? </a:t>
            </a:r>
            <a:endParaRPr lang="en-US" sz="4600" dirty="0"/>
          </a:p>
        </p:txBody>
      </p:sp>
      <p:pic>
        <p:nvPicPr>
          <p:cNvPr id="4" name="Picture Placeholder 3" descr="Kindergarten child. Myanmar.June 2011.jpg"/>
          <p:cNvPicPr>
            <a:picLocks noGrp="1" noChangeAspect="1"/>
          </p:cNvPicPr>
          <p:nvPr>
            <p:ph type="pic" idx="1"/>
          </p:nvPr>
        </p:nvPicPr>
        <p:blipFill>
          <a:blip r:embed="rId3">
            <a:extLst>
              <a:ext uri="{28A0092B-C50C-407E-A947-70E740481C1C}">
                <a14:useLocalDpi xmlns:a14="http://schemas.microsoft.com/office/drawing/2010/main" val="0"/>
              </a:ext>
            </a:extLst>
          </a:blip>
          <a:srcRect t="13117" b="13117"/>
          <a:stretch>
            <a:fillRect/>
          </a:stretch>
        </p:blipFill>
        <p:spPr/>
      </p:pic>
      <p:sp>
        <p:nvSpPr>
          <p:cNvPr id="5" name="TextBox 4"/>
          <p:cNvSpPr txBox="1"/>
          <p:nvPr/>
        </p:nvSpPr>
        <p:spPr>
          <a:xfrm>
            <a:off x="254004" y="3853393"/>
            <a:ext cx="4302125" cy="646331"/>
          </a:xfrm>
          <a:prstGeom prst="rect">
            <a:avLst/>
          </a:prstGeom>
          <a:noFill/>
        </p:spPr>
        <p:txBody>
          <a:bodyPr wrap="square" rtlCol="0">
            <a:spAutoFit/>
          </a:bodyPr>
          <a:lstStyle/>
          <a:p>
            <a:r>
              <a:rPr lang="en-US" dirty="0" err="1" smtClean="0">
                <a:solidFill>
                  <a:srgbClr val="FFFFFF"/>
                </a:solidFill>
              </a:rPr>
              <a:t>Kibae</a:t>
            </a:r>
            <a:r>
              <a:rPr lang="en-US" dirty="0" smtClean="0">
                <a:solidFill>
                  <a:srgbClr val="FFFFFF"/>
                </a:solidFill>
              </a:rPr>
              <a:t> Park for UN / Myanmar</a:t>
            </a:r>
          </a:p>
          <a:p>
            <a:r>
              <a:rPr lang="en-US" dirty="0" smtClean="0">
                <a:solidFill>
                  <a:srgbClr val="FFFFFF"/>
                </a:solidFill>
              </a:rPr>
              <a:t> / 2011</a:t>
            </a:r>
            <a:endParaRPr lang="en-US" dirty="0">
              <a:solidFill>
                <a:srgbClr val="FFFFFF"/>
              </a:solidFill>
            </a:endParaRPr>
          </a:p>
        </p:txBody>
      </p:sp>
    </p:spTree>
    <p:extLst>
      <p:ext uri="{BB962C8B-B14F-4D97-AF65-F5344CB8AC3E}">
        <p14:creationId xmlns:p14="http://schemas.microsoft.com/office/powerpoint/2010/main" val="60063570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a:bodyPr>
          <a:lstStyle/>
          <a:p>
            <a:pPr>
              <a:spcBef>
                <a:spcPts val="300"/>
              </a:spcBef>
            </a:pPr>
            <a:r>
              <a:rPr lang="en-GB" b="1" dirty="0" smtClean="0"/>
              <a:t>Your involvement with CFS</a:t>
            </a:r>
            <a:endParaRPr lang="en-GB" b="1" dirty="0"/>
          </a:p>
        </p:txBody>
      </p:sp>
      <p:sp>
        <p:nvSpPr>
          <p:cNvPr id="3" name="Content Placeholder 2"/>
          <p:cNvSpPr>
            <a:spLocks noGrp="1"/>
          </p:cNvSpPr>
          <p:nvPr>
            <p:ph idx="1"/>
          </p:nvPr>
        </p:nvSpPr>
        <p:spPr/>
        <p:txBody>
          <a:bodyPr>
            <a:normAutofit fontScale="85000" lnSpcReduction="10000"/>
          </a:bodyPr>
          <a:lstStyle/>
          <a:p>
            <a:pPr>
              <a:spcBef>
                <a:spcPts val="300"/>
              </a:spcBef>
              <a:buFont typeface="Wingdings" charset="2"/>
              <a:buChar char="§"/>
            </a:pPr>
            <a:r>
              <a:rPr lang="en-GB" sz="4000" dirty="0" smtClean="0"/>
              <a:t>Take the map of the journey of your life we did during the introductory session</a:t>
            </a:r>
          </a:p>
          <a:p>
            <a:pPr>
              <a:spcBef>
                <a:spcPts val="300"/>
              </a:spcBef>
              <a:buFont typeface="Wingdings" charset="2"/>
              <a:buChar char="§"/>
            </a:pPr>
            <a:r>
              <a:rPr lang="en-GB" sz="4000" dirty="0" smtClean="0"/>
              <a:t>Add the following information: </a:t>
            </a:r>
          </a:p>
          <a:p>
            <a:pPr lvl="1">
              <a:spcBef>
                <a:spcPts val="300"/>
              </a:spcBef>
              <a:buFont typeface="Arial"/>
              <a:buChar char="•"/>
            </a:pPr>
            <a:r>
              <a:rPr lang="en-GB" sz="3000" dirty="0" smtClean="0"/>
              <a:t>When did you first do work to set-up or run a CFS </a:t>
            </a:r>
          </a:p>
          <a:p>
            <a:pPr lvl="1">
              <a:spcBef>
                <a:spcPts val="300"/>
              </a:spcBef>
              <a:buFont typeface="Arial"/>
              <a:buChar char="•"/>
            </a:pPr>
            <a:r>
              <a:rPr lang="en-GB" sz="3000" dirty="0" smtClean="0"/>
              <a:t>When did you last or most recently do work to set-up or run a </a:t>
            </a:r>
            <a:r>
              <a:rPr lang="en-GB" sz="3000" dirty="0" err="1" smtClean="0"/>
              <a:t>CFS</a:t>
            </a:r>
            <a:endParaRPr lang="en-GB" sz="3000" dirty="0" smtClean="0"/>
          </a:p>
          <a:p>
            <a:pPr lvl="1">
              <a:spcBef>
                <a:spcPts val="300"/>
              </a:spcBef>
              <a:buFont typeface="Arial"/>
              <a:buChar char="•"/>
            </a:pPr>
            <a:r>
              <a:rPr lang="en-GB" sz="3000" dirty="0" smtClean="0"/>
              <a:t>If you have never worked on CFS directly: When did you first hear about the idea of CFS? And how? </a:t>
            </a:r>
          </a:p>
        </p:txBody>
      </p:sp>
    </p:spTree>
    <p:extLst>
      <p:ext uri="{BB962C8B-B14F-4D97-AF65-F5344CB8AC3E}">
        <p14:creationId xmlns:p14="http://schemas.microsoft.com/office/powerpoint/2010/main" val="639599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pPr>
              <a:lnSpc>
                <a:spcPct val="110000"/>
              </a:lnSpc>
              <a:spcBef>
                <a:spcPts val="300"/>
              </a:spcBef>
            </a:pPr>
            <a:r>
              <a:rPr lang="en-GB" sz="4000" dirty="0"/>
              <a:t>From what you have seen or heard about CFS: </a:t>
            </a:r>
          </a:p>
          <a:p>
            <a:pPr lvl="1">
              <a:spcBef>
                <a:spcPts val="300"/>
              </a:spcBef>
            </a:pPr>
            <a:r>
              <a:rPr lang="en-GB" sz="3300" dirty="0"/>
              <a:t>What do you think is positive about CFS? </a:t>
            </a:r>
          </a:p>
          <a:p>
            <a:pPr lvl="1">
              <a:spcBef>
                <a:spcPts val="300"/>
              </a:spcBef>
            </a:pPr>
            <a:r>
              <a:rPr lang="en-GB" sz="3300" dirty="0"/>
              <a:t>What are the challenges in working with CFS? </a:t>
            </a:r>
          </a:p>
          <a:p>
            <a:endParaRPr lang="en-US" dirty="0"/>
          </a:p>
        </p:txBody>
      </p:sp>
    </p:spTree>
    <p:extLst>
      <p:ext uri="{BB962C8B-B14F-4D97-AF65-F5344CB8AC3E}">
        <p14:creationId xmlns:p14="http://schemas.microsoft.com/office/powerpoint/2010/main" val="1147286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 for increasingly frequent use</a:t>
            </a:r>
            <a:endParaRPr lang="en-US" dirty="0"/>
          </a:p>
        </p:txBody>
      </p:sp>
      <p:sp>
        <p:nvSpPr>
          <p:cNvPr id="3" name="Content Placeholder 2"/>
          <p:cNvSpPr>
            <a:spLocks noGrp="1"/>
          </p:cNvSpPr>
          <p:nvPr>
            <p:ph idx="1"/>
          </p:nvPr>
        </p:nvSpPr>
        <p:spPr/>
        <p:txBody>
          <a:bodyPr>
            <a:normAutofit/>
          </a:bodyPr>
          <a:lstStyle/>
          <a:p>
            <a:pPr>
              <a:spcBef>
                <a:spcPts val="800"/>
              </a:spcBef>
            </a:pPr>
            <a:r>
              <a:rPr lang="en-US" sz="3600" dirty="0" smtClean="0"/>
              <a:t>Potential for rapid deployment</a:t>
            </a:r>
          </a:p>
          <a:p>
            <a:pPr>
              <a:spcBef>
                <a:spcPts val="800"/>
              </a:spcBef>
            </a:pPr>
            <a:r>
              <a:rPr lang="en-US" sz="3600" dirty="0" smtClean="0"/>
              <a:t>Low relative costs per child</a:t>
            </a:r>
          </a:p>
          <a:p>
            <a:pPr>
              <a:spcBef>
                <a:spcPts val="800"/>
              </a:spcBef>
            </a:pPr>
            <a:r>
              <a:rPr lang="en-US" sz="3600" dirty="0" smtClean="0"/>
              <a:t>Scalability and adaptability of activities to diverse contexts</a:t>
            </a:r>
          </a:p>
          <a:p>
            <a:pPr>
              <a:spcBef>
                <a:spcPts val="800"/>
              </a:spcBef>
            </a:pPr>
            <a:r>
              <a:rPr lang="en-US" sz="3600" dirty="0" smtClean="0"/>
              <a:t>Tangible protection action </a:t>
            </a:r>
            <a:endParaRPr lang="en-US" sz="3600" dirty="0"/>
          </a:p>
        </p:txBody>
      </p:sp>
    </p:spTree>
    <p:extLst>
      <p:ext uri="{BB962C8B-B14F-4D97-AF65-F5344CB8AC3E}">
        <p14:creationId xmlns:p14="http://schemas.microsoft.com/office/powerpoint/2010/main" val="11974988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impact </a:t>
            </a:r>
            <a:r>
              <a:rPr lang="en-US" b="1" dirty="0" smtClean="0"/>
              <a:t>of CFS to date</a:t>
            </a:r>
            <a:endParaRPr lang="en-US" b="1" dirty="0"/>
          </a:p>
        </p:txBody>
      </p:sp>
      <p:sp>
        <p:nvSpPr>
          <p:cNvPr id="3" name="Content Placeholder 2"/>
          <p:cNvSpPr>
            <a:spLocks noGrp="1"/>
          </p:cNvSpPr>
          <p:nvPr>
            <p:ph idx="1"/>
          </p:nvPr>
        </p:nvSpPr>
        <p:spPr/>
        <p:txBody>
          <a:bodyPr>
            <a:normAutofit fontScale="85000" lnSpcReduction="10000"/>
          </a:bodyPr>
          <a:lstStyle/>
          <a:p>
            <a:pPr>
              <a:spcBef>
                <a:spcPts val="200"/>
              </a:spcBef>
            </a:pPr>
            <a:r>
              <a:rPr lang="en-US" sz="3200" dirty="0"/>
              <a:t>I</a:t>
            </a:r>
            <a:r>
              <a:rPr lang="en-US" sz="3200" dirty="0" smtClean="0"/>
              <a:t>ncreased </a:t>
            </a:r>
            <a:r>
              <a:rPr lang="en-US" sz="3200" dirty="0"/>
              <a:t>sense of safety </a:t>
            </a:r>
            <a:r>
              <a:rPr lang="en-US" sz="3200" dirty="0" smtClean="0"/>
              <a:t>&amp; </a:t>
            </a:r>
            <a:r>
              <a:rPr lang="en-US" sz="3200" dirty="0"/>
              <a:t>decrease in sexual exploitation and </a:t>
            </a:r>
            <a:r>
              <a:rPr lang="en-US" sz="3200" dirty="0" smtClean="0"/>
              <a:t>rape</a:t>
            </a:r>
          </a:p>
          <a:p>
            <a:pPr>
              <a:spcBef>
                <a:spcPts val="200"/>
              </a:spcBef>
            </a:pPr>
            <a:r>
              <a:rPr lang="en-US" sz="3200" dirty="0"/>
              <a:t>D</a:t>
            </a:r>
            <a:r>
              <a:rPr lang="en-US" sz="3200" dirty="0" smtClean="0"/>
              <a:t>ecrease </a:t>
            </a:r>
            <a:r>
              <a:rPr lang="en-US" sz="3200" dirty="0"/>
              <a:t>in physical injuries since the start of the CFS intervention </a:t>
            </a:r>
            <a:endParaRPr lang="en-US" sz="3200" dirty="0" smtClean="0"/>
          </a:p>
          <a:p>
            <a:pPr>
              <a:spcBef>
                <a:spcPts val="200"/>
              </a:spcBef>
            </a:pPr>
            <a:r>
              <a:rPr lang="en-US" sz="3200" dirty="0"/>
              <a:t>Positive psychosocial outcomes for children </a:t>
            </a:r>
            <a:r>
              <a:rPr lang="en-US" sz="3200" dirty="0" smtClean="0"/>
              <a:t>/ </a:t>
            </a:r>
            <a:r>
              <a:rPr lang="en-US" sz="3200" dirty="0" smtClean="0"/>
              <a:t>wider </a:t>
            </a:r>
            <a:r>
              <a:rPr lang="en-US" sz="3200" dirty="0"/>
              <a:t>community</a:t>
            </a:r>
          </a:p>
          <a:p>
            <a:pPr>
              <a:spcBef>
                <a:spcPts val="200"/>
              </a:spcBef>
            </a:pPr>
            <a:r>
              <a:rPr lang="en-US" sz="3200" dirty="0" smtClean="0"/>
              <a:t>Increase social </a:t>
            </a:r>
            <a:r>
              <a:rPr lang="en-US" sz="3200" dirty="0" smtClean="0"/>
              <a:t>&amp; </a:t>
            </a:r>
            <a:r>
              <a:rPr lang="en-US" sz="3200" dirty="0"/>
              <a:t>emotional well-being of </a:t>
            </a:r>
            <a:r>
              <a:rPr lang="en-US" sz="3200" dirty="0" smtClean="0"/>
              <a:t>children</a:t>
            </a:r>
          </a:p>
          <a:p>
            <a:pPr>
              <a:spcBef>
                <a:spcPts val="200"/>
              </a:spcBef>
            </a:pPr>
            <a:r>
              <a:rPr lang="en-US" sz="3200" dirty="0" smtClean="0"/>
              <a:t>Limited evidence – though some increase in community knowledge &amp; </a:t>
            </a:r>
            <a:r>
              <a:rPr lang="en-US" sz="3200" dirty="0"/>
              <a:t>awareness of child protection concerns and available </a:t>
            </a:r>
            <a:r>
              <a:rPr lang="en-US" sz="3200" dirty="0" smtClean="0"/>
              <a:t>services</a:t>
            </a:r>
          </a:p>
          <a:p>
            <a:pPr>
              <a:spcBef>
                <a:spcPts val="200"/>
              </a:spcBef>
            </a:pPr>
            <a:endParaRPr lang="en-US" sz="3200" dirty="0"/>
          </a:p>
        </p:txBody>
      </p:sp>
    </p:spTree>
    <p:extLst>
      <p:ext uri="{BB962C8B-B14F-4D97-AF65-F5344CB8AC3E}">
        <p14:creationId xmlns:p14="http://schemas.microsoft.com/office/powerpoint/2010/main" val="247778487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5527</TotalTime>
  <Words>1391</Words>
  <Application>Microsoft Macintosh PowerPoint</Application>
  <PresentationFormat>On-screen Show (4:3)</PresentationFormat>
  <Paragraphs>115</Paragraphs>
  <Slides>12</Slides>
  <Notes>8</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Pixel</vt:lpstr>
      <vt:lpstr>PowerPoint Presentation</vt:lpstr>
      <vt:lpstr>Session objectives </vt:lpstr>
      <vt:lpstr>PowerPoint Presentation</vt:lpstr>
      <vt:lpstr>PowerPoint Presentation</vt:lpstr>
      <vt:lpstr>What is your experience with CFS? </vt:lpstr>
      <vt:lpstr>Your involvement with CFS</vt:lpstr>
      <vt:lpstr>Discussion</vt:lpstr>
      <vt:lpstr>Reason for increasingly frequent use</vt:lpstr>
      <vt:lpstr>Some impact of CFS to date</vt:lpstr>
      <vt:lpstr>Key resources</vt:lpstr>
      <vt:lpstr>Key resources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Friendly Spaces</dc:title>
  <dc:creator>Hannah Thompson</dc:creator>
  <cp:lastModifiedBy>Hannah Thompson</cp:lastModifiedBy>
  <cp:revision>276</cp:revision>
  <dcterms:created xsi:type="dcterms:W3CDTF">2012-10-04T13:49:16Z</dcterms:created>
  <dcterms:modified xsi:type="dcterms:W3CDTF">2013-02-19T19:35:00Z</dcterms:modified>
</cp:coreProperties>
</file>