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7"/>
  </p:notesMasterIdLst>
  <p:sldIdLst>
    <p:sldId id="256" r:id="rId2"/>
    <p:sldId id="296" r:id="rId3"/>
    <p:sldId id="260" r:id="rId4"/>
    <p:sldId id="322" r:id="rId5"/>
    <p:sldId id="323" r:id="rId6"/>
    <p:sldId id="324" r:id="rId7"/>
    <p:sldId id="325" r:id="rId8"/>
    <p:sldId id="332" r:id="rId9"/>
    <p:sldId id="283" r:id="rId10"/>
    <p:sldId id="304" r:id="rId11"/>
    <p:sldId id="276" r:id="rId12"/>
    <p:sldId id="297" r:id="rId13"/>
    <p:sldId id="319" r:id="rId14"/>
    <p:sldId id="334" r:id="rId15"/>
    <p:sldId id="335" r:id="rId16"/>
    <p:sldId id="320" r:id="rId17"/>
    <p:sldId id="306" r:id="rId18"/>
    <p:sldId id="312" r:id="rId19"/>
    <p:sldId id="314" r:id="rId20"/>
    <p:sldId id="288" r:id="rId21"/>
    <p:sldId id="305" r:id="rId22"/>
    <p:sldId id="333" r:id="rId23"/>
    <p:sldId id="330" r:id="rId24"/>
    <p:sldId id="331"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9" autoAdjust="0"/>
    <p:restoredTop sz="80254" autoAdjust="0"/>
  </p:normalViewPr>
  <p:slideViewPr>
    <p:cSldViewPr snapToGrid="0" snapToObjects="1">
      <p:cViewPr>
        <p:scale>
          <a:sx n="75" d="100"/>
          <a:sy n="75" d="100"/>
        </p:scale>
        <p:origin x="-712" y="144"/>
      </p:cViewPr>
      <p:guideLst>
        <p:guide orient="horz" pos="2160"/>
        <p:guide pos="2880"/>
      </p:guideLst>
    </p:cSldViewPr>
  </p:slideViewPr>
  <p:outlineViewPr>
    <p:cViewPr>
      <p:scale>
        <a:sx n="33" d="100"/>
        <a:sy n="33" d="100"/>
      </p:scale>
      <p:origin x="0" y="2026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25" d="100"/>
          <a:sy n="125" d="100"/>
        </p:scale>
        <p:origin x="-2256" y="27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32BE0D-E3EE-9E4C-8FEE-D9B9EE8DA0A7}" type="datetimeFigureOut">
              <a:rPr lang="en-US" smtClean="0"/>
              <a:t>02/05/2013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81465-06F1-CC40-8A95-5E31E2D8CCB8}" type="slidenum">
              <a:rPr lang="en-US" smtClean="0"/>
              <a:t>‹#›</a:t>
            </a:fld>
            <a:endParaRPr lang="en-US"/>
          </a:p>
        </p:txBody>
      </p:sp>
    </p:spTree>
    <p:extLst>
      <p:ext uri="{BB962C8B-B14F-4D97-AF65-F5344CB8AC3E}">
        <p14:creationId xmlns:p14="http://schemas.microsoft.com/office/powerpoint/2010/main" val="16343769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1</a:t>
            </a:fld>
            <a:endParaRPr lang="en-US"/>
          </a:p>
        </p:txBody>
      </p:sp>
    </p:spTree>
    <p:extLst>
      <p:ext uri="{BB962C8B-B14F-4D97-AF65-F5344CB8AC3E}">
        <p14:creationId xmlns:p14="http://schemas.microsoft.com/office/powerpoint/2010/main" val="358727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11</a:t>
            </a:fld>
            <a:endParaRPr lang="en-US"/>
          </a:p>
        </p:txBody>
      </p:sp>
    </p:spTree>
    <p:extLst>
      <p:ext uri="{BB962C8B-B14F-4D97-AF65-F5344CB8AC3E}">
        <p14:creationId xmlns:p14="http://schemas.microsoft.com/office/powerpoint/2010/main" val="194264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12</a:t>
            </a:fld>
            <a:endParaRPr lang="en-US"/>
          </a:p>
        </p:txBody>
      </p:sp>
    </p:spTree>
    <p:extLst>
      <p:ext uri="{BB962C8B-B14F-4D97-AF65-F5344CB8AC3E}">
        <p14:creationId xmlns:p14="http://schemas.microsoft.com/office/powerpoint/2010/main" val="67554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dirty="0" smtClean="0"/>
              <a:t>Child Protection Working Group, Global Education Cluster, INEE, &amp; IASC,</a:t>
            </a:r>
            <a:r>
              <a:rPr lang="en-US" sz="1200" baseline="0" dirty="0" smtClean="0"/>
              <a:t> </a:t>
            </a:r>
            <a:r>
              <a:rPr lang="en-US" sz="1200" dirty="0" smtClean="0"/>
              <a:t>Guidelines for child friendly spaces in emergencies, 2011</a:t>
            </a:r>
          </a:p>
          <a:p>
            <a:pPr marL="171450" indent="-171450">
              <a:buFont typeface="Arial"/>
              <a:buChar char="•"/>
            </a:pPr>
            <a:r>
              <a:rPr lang="en-US" sz="1200" dirty="0" smtClean="0"/>
              <a:t>IASC Guidelines on Mental Health and Psychosocial Support in Emergency Settings, 2007</a:t>
            </a:r>
          </a:p>
          <a:p>
            <a:pPr marL="171450" indent="-171450">
              <a:buFont typeface="Arial"/>
              <a:buChar char="•"/>
            </a:pPr>
            <a:r>
              <a:rPr lang="en-US" sz="1200" dirty="0" smtClean="0"/>
              <a:t>Child Protection Working Group (CPEG) Minimum Standards for Child Protection in Humanitarian Action,</a:t>
            </a:r>
            <a:r>
              <a:rPr lang="en-US" sz="1200" baseline="0" dirty="0" smtClean="0"/>
              <a:t> 2012 </a:t>
            </a:r>
            <a:endParaRPr lang="en-US" sz="1200" dirty="0" smtClean="0"/>
          </a:p>
          <a:p>
            <a:pPr marL="17145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fld id="{5D181465-06F1-CC40-8A95-5E31E2D8CCB8}" type="slidenum">
              <a:rPr lang="en-US" smtClean="0"/>
              <a:t>14</a:t>
            </a:fld>
            <a:endParaRPr lang="en-US"/>
          </a:p>
        </p:txBody>
      </p:sp>
    </p:spTree>
    <p:extLst>
      <p:ext uri="{BB962C8B-B14F-4D97-AF65-F5344CB8AC3E}">
        <p14:creationId xmlns:p14="http://schemas.microsoft.com/office/powerpoint/2010/main" val="1268688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smtClean="0"/>
              <a:t>CCF, Starting up child centred spaces in emergencies,</a:t>
            </a:r>
            <a:r>
              <a:rPr lang="en-GB" baseline="0" dirty="0" smtClean="0"/>
              <a:t> 2008</a:t>
            </a:r>
            <a:endParaRPr lang="en-GB" dirty="0" smtClean="0"/>
          </a:p>
          <a:p>
            <a:pPr marL="171450" indent="-171450">
              <a:buFont typeface="Arial"/>
              <a:buChar char="•"/>
            </a:pPr>
            <a:r>
              <a:rPr lang="en-GB" dirty="0" smtClean="0"/>
              <a:t>Save the Children, Child Friendly Spaces Handbook,</a:t>
            </a:r>
            <a:r>
              <a:rPr lang="en-GB" baseline="0" dirty="0" smtClean="0"/>
              <a:t> 2008</a:t>
            </a:r>
            <a:endParaRPr lang="en-GB" dirty="0" smtClean="0"/>
          </a:p>
          <a:p>
            <a:pPr marL="171450" indent="-171450">
              <a:buFont typeface="Arial"/>
              <a:buChar char="•"/>
            </a:pPr>
            <a:r>
              <a:rPr lang="en-GB" dirty="0" smtClean="0"/>
              <a:t>UNICEF, A practical guide for developing child friendly spaces, 2009</a:t>
            </a:r>
          </a:p>
          <a:p>
            <a:pPr marL="171450" indent="-171450">
              <a:buFont typeface="Arial"/>
              <a:buChar char="•"/>
            </a:pPr>
            <a:r>
              <a:rPr lang="en-GB" dirty="0" smtClean="0"/>
              <a:t>World Vision, Children in Emergencies Manual, 2006</a:t>
            </a:r>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15</a:t>
            </a:fld>
            <a:endParaRPr lang="en-US"/>
          </a:p>
        </p:txBody>
      </p:sp>
    </p:spTree>
    <p:extLst>
      <p:ext uri="{BB962C8B-B14F-4D97-AF65-F5344CB8AC3E}">
        <p14:creationId xmlns:p14="http://schemas.microsoft.com/office/powerpoint/2010/main" val="260641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t>16</a:t>
            </a:fld>
            <a:endParaRPr lang="en-US"/>
          </a:p>
        </p:txBody>
      </p:sp>
    </p:spTree>
    <p:extLst>
      <p:ext uri="{BB962C8B-B14F-4D97-AF65-F5344CB8AC3E}">
        <p14:creationId xmlns:p14="http://schemas.microsoft.com/office/powerpoint/2010/main" val="2843458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dirty="0" smtClean="0">
                <a:latin typeface="Arial" charset="0"/>
                <a:ea typeface="ＭＳ Ｐゴシック" charset="0"/>
              </a:rPr>
              <a:t>Participatory and experience sharing</a:t>
            </a:r>
            <a:r>
              <a:rPr lang="en-US" baseline="0" dirty="0" smtClean="0">
                <a:latin typeface="Arial" charset="0"/>
                <a:ea typeface="ＭＳ Ｐゴシック" charset="0"/>
              </a:rPr>
              <a:t> – </a:t>
            </a:r>
            <a:r>
              <a:rPr lang="en-US" dirty="0" smtClean="0">
                <a:latin typeface="Arial" charset="0"/>
                <a:ea typeface="ＭＳ Ｐゴシック" charset="0"/>
              </a:rPr>
              <a:t>Drawing on all participants’ previous experience, </a:t>
            </a:r>
            <a:r>
              <a:rPr lang="en-US" dirty="0" err="1" smtClean="0">
                <a:latin typeface="Arial" charset="0"/>
                <a:ea typeface="ＭＳ Ｐゴシック" charset="0"/>
              </a:rPr>
              <a:t>recognising</a:t>
            </a:r>
            <a:r>
              <a:rPr lang="en-US" dirty="0" smtClean="0">
                <a:latin typeface="Arial" charset="0"/>
                <a:ea typeface="ＭＳ Ｐゴシック" charset="0"/>
              </a:rPr>
              <a:t> wealth and range of skills</a:t>
            </a:r>
            <a:r>
              <a:rPr lang="en-US" baseline="0" dirty="0" smtClean="0">
                <a:latin typeface="Arial" charset="0"/>
                <a:ea typeface="ＭＳ Ｐゴシック" charset="0"/>
              </a:rPr>
              <a:t> and experiences of the participants</a:t>
            </a:r>
            <a:endParaRPr lang="en-US" dirty="0" smtClean="0">
              <a:latin typeface="Arial" charset="0"/>
              <a:ea typeface="ＭＳ Ｐゴシック" charset="0"/>
            </a:endParaRPr>
          </a:p>
          <a:p>
            <a:pPr marL="457200" indent="-457200">
              <a:buFont typeface="Arial"/>
              <a:buChar char="•"/>
            </a:pPr>
            <a:r>
              <a:rPr lang="en-US" dirty="0" smtClean="0">
                <a:latin typeface="Arial" charset="0"/>
                <a:ea typeface="ＭＳ Ｐゴシック" charset="0"/>
              </a:rPr>
              <a:t>Mixed media</a:t>
            </a:r>
            <a:r>
              <a:rPr lang="en-US" baseline="0" dirty="0" smtClean="0">
                <a:latin typeface="Arial" charset="0"/>
                <a:ea typeface="ＭＳ Ｐゴシック" charset="0"/>
              </a:rPr>
              <a:t> – Group activities, </a:t>
            </a:r>
            <a:r>
              <a:rPr lang="en-US" dirty="0" smtClean="0">
                <a:latin typeface="Arial" charset="0"/>
                <a:ea typeface="ＭＳ Ｐゴシック" charset="0"/>
              </a:rPr>
              <a:t>reading, visuals, action, listening</a:t>
            </a:r>
          </a:p>
          <a:p>
            <a:pPr marL="457200" indent="-457200">
              <a:buFont typeface="Arial"/>
              <a:buChar char="•"/>
            </a:pPr>
            <a:r>
              <a:rPr lang="en-US" dirty="0" smtClean="0">
                <a:latin typeface="Arial" charset="0"/>
                <a:ea typeface="ＭＳ Ｐゴシック" charset="0"/>
              </a:rPr>
              <a:t>Positive and solution focused – we want to look at solutions not problems. When we discuss</a:t>
            </a:r>
            <a:r>
              <a:rPr lang="en-US" baseline="0" dirty="0" smtClean="0">
                <a:latin typeface="Arial" charset="0"/>
                <a:ea typeface="ＭＳ Ｐゴシック" charset="0"/>
              </a:rPr>
              <a:t> challenges we should seek ways to find solutions. </a:t>
            </a:r>
            <a:endParaRPr lang="en-US" dirty="0" smtClean="0">
              <a:latin typeface="Arial" charset="0"/>
              <a:ea typeface="ＭＳ Ｐゴシック" charset="0"/>
            </a:endParaRPr>
          </a:p>
          <a:p>
            <a:pPr marL="457200" indent="-457200">
              <a:buFont typeface="Arial"/>
              <a:buChar char="•"/>
            </a:pPr>
            <a:r>
              <a:rPr lang="en-US" dirty="0" smtClean="0">
                <a:latin typeface="Arial" charset="0"/>
                <a:ea typeface="ＭＳ Ｐゴシック" charset="0"/>
              </a:rPr>
              <a:t>Equality of participation and respect for diversity</a:t>
            </a:r>
            <a:r>
              <a:rPr lang="en-US" baseline="0" dirty="0" smtClean="0">
                <a:latin typeface="Arial" charset="0"/>
                <a:ea typeface="ＭＳ Ｐゴシック" charset="0"/>
              </a:rPr>
              <a:t> – </a:t>
            </a:r>
            <a:r>
              <a:rPr lang="en-US" dirty="0" smtClean="0">
                <a:latin typeface="Arial" charset="0"/>
                <a:ea typeface="ＭＳ Ｐゴシック" charset="0"/>
              </a:rPr>
              <a:t>Listening and mutual respect</a:t>
            </a:r>
          </a:p>
          <a:p>
            <a:pPr marL="457200" indent="-457200">
              <a:buFont typeface="Arial"/>
              <a:buChar char="•"/>
            </a:pPr>
            <a:r>
              <a:rPr lang="en-US" dirty="0" smtClean="0">
                <a:latin typeface="Arial" charset="0"/>
                <a:ea typeface="ＭＳ Ｐゴシック" charset="0"/>
              </a:rPr>
              <a:t>Facilitators will try to adapt the workshop sessions to feedback received as we go along, as far as possible or feasible working within resource constraints</a:t>
            </a:r>
          </a:p>
          <a:p>
            <a:pPr marL="457200" indent="-457200">
              <a:buFont typeface="Arial"/>
              <a:buChar char="•"/>
            </a:pPr>
            <a:r>
              <a:rPr lang="en-US" dirty="0" smtClean="0">
                <a:latin typeface="Arial" charset="0"/>
                <a:ea typeface="ＭＳ Ｐゴシック" charset="0"/>
              </a:rPr>
              <a:t>Punctuality and time-keeping – this is very important and part of respect – keeping on time enables full and rich discussions - facilitator</a:t>
            </a:r>
            <a:r>
              <a:rPr lang="en-US" baseline="0" dirty="0" smtClean="0">
                <a:latin typeface="Arial" charset="0"/>
                <a:ea typeface="ＭＳ Ｐゴシック" charset="0"/>
              </a:rPr>
              <a:t> will have to go ahead and start sessions even if all participants are not there so as to be able to complete all work that needs to be covered during the 4 days</a:t>
            </a:r>
            <a:endParaRPr lang="en-US" dirty="0" smtClean="0">
              <a:latin typeface="Arial" charset="0"/>
              <a:ea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18</a:t>
            </a:fld>
            <a:endParaRPr lang="en-US"/>
          </a:p>
        </p:txBody>
      </p:sp>
    </p:spTree>
    <p:extLst>
      <p:ext uri="{BB962C8B-B14F-4D97-AF65-F5344CB8AC3E}">
        <p14:creationId xmlns:p14="http://schemas.microsoft.com/office/powerpoint/2010/main" val="794383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defRPr/>
            </a:pPr>
            <a:r>
              <a:rPr lang="en-US" dirty="0" smtClean="0"/>
              <a:t>Evaluation forms </a:t>
            </a:r>
          </a:p>
          <a:p>
            <a:pPr marL="342900" lvl="1" indent="-342900">
              <a:spcBef>
                <a:spcPts val="200"/>
              </a:spcBef>
              <a:buFont typeface="Wingdings" charset="2"/>
              <a:buChar char="§"/>
              <a:defRPr/>
            </a:pPr>
            <a:r>
              <a:rPr lang="en-US" dirty="0" smtClean="0"/>
              <a:t>To be completed throughout the course of the week and handed in on the last day </a:t>
            </a:r>
          </a:p>
          <a:p>
            <a:pPr>
              <a:spcBef>
                <a:spcPts val="200"/>
              </a:spcBef>
              <a:defRPr/>
            </a:pPr>
            <a:r>
              <a:rPr lang="en-US" dirty="0" smtClean="0"/>
              <a:t>Evaluation flipchart</a:t>
            </a:r>
          </a:p>
          <a:p>
            <a:pPr marL="342900" lvl="1" indent="-342900">
              <a:spcBef>
                <a:spcPts val="200"/>
              </a:spcBef>
              <a:buFont typeface="Wingdings" charset="2"/>
              <a:buChar char="§"/>
              <a:defRPr/>
            </a:pPr>
            <a:r>
              <a:rPr lang="en-US" dirty="0" smtClean="0"/>
              <a:t>Participants can add comments at any time – please be specific and constructive – this will be reviewed at the end of every day</a:t>
            </a:r>
          </a:p>
          <a:p>
            <a:pPr marL="0" lvl="1">
              <a:spcBef>
                <a:spcPts val="200"/>
              </a:spcBef>
              <a:defRPr/>
            </a:pPr>
            <a:r>
              <a:rPr lang="en-US" dirty="0" smtClean="0"/>
              <a:t>Verbal feedback</a:t>
            </a:r>
            <a:endParaRPr lang="en-GB" dirty="0" smtClean="0"/>
          </a:p>
          <a:p>
            <a:pPr marL="342900" lvl="1" indent="-342900">
              <a:spcBef>
                <a:spcPts val="200"/>
              </a:spcBef>
              <a:buFont typeface="Wingdings" charset="2"/>
              <a:buChar char="§"/>
              <a:defRPr/>
            </a:pPr>
            <a:r>
              <a:rPr lang="en-US" dirty="0" smtClean="0"/>
              <a:t>Two volunteers for each evening to collate feedback during the course of the day and bring to trainers at 7pm</a:t>
            </a:r>
            <a:r>
              <a:rPr lang="en-GB" dirty="0" smtClean="0"/>
              <a:t> – need to select to volunteers for today now</a:t>
            </a:r>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19</a:t>
            </a:fld>
            <a:endParaRPr lang="en-US"/>
          </a:p>
        </p:txBody>
      </p:sp>
    </p:spTree>
    <p:extLst>
      <p:ext uri="{BB962C8B-B14F-4D97-AF65-F5344CB8AC3E}">
        <p14:creationId xmlns:p14="http://schemas.microsoft.com/office/powerpoint/2010/main" val="220300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20</a:t>
            </a:fld>
            <a:endParaRPr lang="en-US"/>
          </a:p>
        </p:txBody>
      </p:sp>
    </p:spTree>
    <p:extLst>
      <p:ext uri="{BB962C8B-B14F-4D97-AF65-F5344CB8AC3E}">
        <p14:creationId xmlns:p14="http://schemas.microsoft.com/office/powerpoint/2010/main" val="2190487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Indicate </a:t>
            </a:r>
            <a:r>
              <a:rPr lang="en-US" dirty="0" smtClean="0"/>
              <a:t>the</a:t>
            </a:r>
            <a:r>
              <a:rPr lang="en-US" baseline="0" dirty="0" smtClean="0"/>
              <a:t> </a:t>
            </a:r>
            <a:r>
              <a:rPr lang="en-US" dirty="0" smtClean="0"/>
              <a:t>copies </a:t>
            </a:r>
            <a:r>
              <a:rPr lang="en-US" dirty="0"/>
              <a:t>of the week’s agenda distributed to each </a:t>
            </a:r>
            <a:r>
              <a:rPr lang="en-US" dirty="0" smtClean="0"/>
              <a:t>participant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Day 1 of the workshop gives theoretical foundations. </a:t>
            </a:r>
          </a:p>
          <a:p>
            <a:r>
              <a:rPr lang="en-US" dirty="0" smtClean="0"/>
              <a:t>Day 2 and 3 follow the project / </a:t>
            </a:r>
            <a:r>
              <a:rPr lang="en-US" dirty="0" err="1" smtClean="0"/>
              <a:t>programme</a:t>
            </a:r>
            <a:r>
              <a:rPr lang="en-US" dirty="0" smtClean="0"/>
              <a:t> planning cycle (see next slide)</a:t>
            </a:r>
            <a:r>
              <a:rPr lang="en-US" baseline="0" dirty="0" smtClean="0"/>
              <a:t> </a:t>
            </a:r>
          </a:p>
          <a:p>
            <a:r>
              <a:rPr lang="en-US" baseline="0" dirty="0" smtClean="0"/>
              <a:t>Day 4 focuses on staffing, supporting and strengthening the capacity of the human resource team</a:t>
            </a:r>
            <a:endParaRPr lang="en-US" dirty="0"/>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BBEEB8-4DFA-7F41-B746-65FDFE5EBA0B}" type="slidenum">
              <a:rPr lang="en-US" sz="1200">
                <a:cs typeface="Arial" charset="0"/>
              </a:rPr>
              <a:pPr eaLnBrk="1" hangingPunct="1"/>
              <a:t>21</a:t>
            </a:fld>
            <a:endParaRPr lang="en-US" sz="120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agenda follows the project cycle, which</a:t>
            </a:r>
            <a:r>
              <a:rPr lang="en-US" baseline="0" dirty="0" smtClean="0"/>
              <a:t> flows from preparedness to coordination, assessment, objectives, planning, implementation, M&amp;E and closure. With lessons learnt feeding back into preparedness when a project ends. </a:t>
            </a:r>
          </a:p>
          <a:p>
            <a:endParaRPr lang="en-US" baseline="0" dirty="0" smtClean="0"/>
          </a:p>
          <a:p>
            <a:r>
              <a:rPr lang="en-US" baseline="0" dirty="0" smtClean="0"/>
              <a:t>Day 2 &amp; 3 of the workshop will cover each of these stages of </a:t>
            </a:r>
            <a:r>
              <a:rPr lang="en-US" baseline="0" dirty="0" err="1" smtClean="0"/>
              <a:t>programme</a:t>
            </a:r>
            <a:r>
              <a:rPr lang="en-US" baseline="0" dirty="0" smtClean="0"/>
              <a:t> / project planning. </a:t>
            </a:r>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22</a:t>
            </a:fld>
            <a:endParaRPr lang="en-US"/>
          </a:p>
        </p:txBody>
      </p:sp>
    </p:spTree>
    <p:extLst>
      <p:ext uri="{BB962C8B-B14F-4D97-AF65-F5344CB8AC3E}">
        <p14:creationId xmlns:p14="http://schemas.microsoft.com/office/powerpoint/2010/main" val="17720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t>3</a:t>
            </a:fld>
            <a:endParaRPr lang="en-US"/>
          </a:p>
        </p:txBody>
      </p:sp>
    </p:spTree>
    <p:extLst>
      <p:ext uri="{BB962C8B-B14F-4D97-AF65-F5344CB8AC3E}">
        <p14:creationId xmlns:p14="http://schemas.microsoft.com/office/powerpoint/2010/main" val="202820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t>23</a:t>
            </a:fld>
            <a:endParaRPr lang="en-US"/>
          </a:p>
        </p:txBody>
      </p:sp>
    </p:spTree>
    <p:extLst>
      <p:ext uri="{BB962C8B-B14F-4D97-AF65-F5344CB8AC3E}">
        <p14:creationId xmlns:p14="http://schemas.microsoft.com/office/powerpoint/2010/main" val="2843458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2400" dirty="0" smtClean="0"/>
              <a:t>Divide flipchart into 5 sections </a:t>
            </a:r>
          </a:p>
          <a:p>
            <a:pPr marL="342900" indent="-342900">
              <a:buFont typeface="+mj-lt"/>
              <a:buAutoNum type="arabicPeriod"/>
            </a:pPr>
            <a:r>
              <a:rPr lang="en-US" sz="2400" dirty="0" smtClean="0"/>
              <a:t>Mark with ages: 0-5, 6- 10, 11 - 15, 15 - 18, 18 years old + </a:t>
            </a:r>
          </a:p>
          <a:p>
            <a:pPr marL="342900" indent="-342900">
              <a:buFont typeface="+mj-lt"/>
              <a:buAutoNum type="arabicPeriod"/>
            </a:pPr>
            <a:r>
              <a:rPr lang="en-US" sz="2400" dirty="0" smtClean="0"/>
              <a:t>Draw pictures of key events, examples might include:</a:t>
            </a:r>
          </a:p>
          <a:p>
            <a:pPr marL="800100" lvl="1" indent="-342900">
              <a:buFont typeface="Arial"/>
              <a:buChar char="•"/>
            </a:pPr>
            <a:r>
              <a:rPr lang="en-US" sz="2400" dirty="0" smtClean="0"/>
              <a:t>Move town</a:t>
            </a:r>
          </a:p>
          <a:p>
            <a:pPr marL="800100" lvl="1" indent="-342900">
              <a:buFont typeface="Arial"/>
              <a:buChar char="•"/>
            </a:pPr>
            <a:r>
              <a:rPr lang="en-US" sz="2400" dirty="0" smtClean="0"/>
              <a:t>Start school or university</a:t>
            </a:r>
          </a:p>
          <a:p>
            <a:pPr marL="800100" lvl="1" indent="-342900">
              <a:buFont typeface="Arial"/>
              <a:buChar char="•"/>
            </a:pPr>
            <a:r>
              <a:rPr lang="en-US" sz="2400" dirty="0" smtClean="0"/>
              <a:t>Change job</a:t>
            </a:r>
          </a:p>
          <a:p>
            <a:pPr marL="800100" lvl="1" indent="-342900">
              <a:buFont typeface="Arial"/>
              <a:buChar char="•"/>
            </a:pPr>
            <a:r>
              <a:rPr lang="en-US" sz="2400" dirty="0" smtClean="0"/>
              <a:t>Get married or have children </a:t>
            </a:r>
          </a:p>
          <a:p>
            <a:pPr lvl="1" indent="-457200">
              <a:buFont typeface="+mj-lt"/>
              <a:buAutoNum type="arabicPeriod" startAt="4"/>
            </a:pPr>
            <a:r>
              <a:rPr lang="en-US" sz="2400" dirty="0" smtClean="0"/>
              <a:t>Use as little writing as possible</a:t>
            </a:r>
          </a:p>
          <a:p>
            <a:pPr lvl="1" indent="-457200">
              <a:buFont typeface="+mj-lt"/>
              <a:buAutoNum type="arabicPeriod" startAt="4"/>
            </a:pPr>
            <a:r>
              <a:rPr lang="en-US" sz="2400" dirty="0" smtClean="0"/>
              <a:t>Only put things on paper that you are comfortable talking about in the group, these will go on the wall at the end of the day </a:t>
            </a:r>
          </a:p>
          <a:p>
            <a:pPr marL="342900" lvl="1" indent="-342900">
              <a:buFont typeface="+mj-lt"/>
              <a:buAutoNum type="arabicPeriod" startAt="4"/>
            </a:pPr>
            <a:r>
              <a:rPr lang="en-US" sz="2400" dirty="0" smtClean="0"/>
              <a:t>You have 10 minutes to draw</a:t>
            </a:r>
          </a:p>
          <a:p>
            <a:endParaRPr lang="en-US" dirty="0" smtClean="0"/>
          </a:p>
          <a:p>
            <a:r>
              <a:rPr lang="en-US" dirty="0" smtClean="0"/>
              <a:t>These need to be kept throughout the day as we will be adding to them, and then at the end of the day we will put them on the wall </a:t>
            </a:r>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24</a:t>
            </a:fld>
            <a:endParaRPr lang="en-US"/>
          </a:p>
        </p:txBody>
      </p:sp>
    </p:spTree>
    <p:extLst>
      <p:ext uri="{BB962C8B-B14F-4D97-AF65-F5344CB8AC3E}">
        <p14:creationId xmlns:p14="http://schemas.microsoft.com/office/powerpoint/2010/main" val="263987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t>25</a:t>
            </a:fld>
            <a:endParaRPr lang="en-US"/>
          </a:p>
        </p:txBody>
      </p:sp>
    </p:spTree>
    <p:extLst>
      <p:ext uri="{BB962C8B-B14F-4D97-AF65-F5344CB8AC3E}">
        <p14:creationId xmlns:p14="http://schemas.microsoft.com/office/powerpoint/2010/main" val="341960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4</a:t>
            </a:fld>
            <a:endParaRPr lang="en-US"/>
          </a:p>
        </p:txBody>
      </p:sp>
    </p:spTree>
    <p:extLst>
      <p:ext uri="{BB962C8B-B14F-4D97-AF65-F5344CB8AC3E}">
        <p14:creationId xmlns:p14="http://schemas.microsoft.com/office/powerpoint/2010/main" val="219048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0000"/>
              </a:lnSpc>
              <a:spcBef>
                <a:spcPts val="300"/>
              </a:spcBef>
              <a:buFont typeface="Arial"/>
              <a:buChar char="•"/>
            </a:pPr>
            <a:r>
              <a:rPr lang="en-US" sz="1200" dirty="0" smtClean="0"/>
              <a:t>Are safe spaces where communities create nurturing environments in which children can access free &amp; structured play, recreation, leisure and learning activities - try</a:t>
            </a:r>
            <a:r>
              <a:rPr lang="en-US" sz="1200" baseline="0" dirty="0" smtClean="0"/>
              <a:t> and be as safe as possible, sometimes in some contexts, cannot guarantee safety </a:t>
            </a:r>
            <a:endParaRPr lang="en-US" sz="1200" dirty="0" smtClean="0"/>
          </a:p>
          <a:p>
            <a:pPr marL="171450" indent="-171450">
              <a:lnSpc>
                <a:spcPct val="80000"/>
              </a:lnSpc>
              <a:spcBef>
                <a:spcPts val="300"/>
              </a:spcBef>
              <a:buFont typeface="Arial"/>
              <a:buChar char="•"/>
            </a:pPr>
            <a:r>
              <a:rPr lang="en-US" sz="1200" dirty="0" smtClean="0"/>
              <a:t>May provide educational and psychosocial support and other activities that restore a sense of normality and continuity</a:t>
            </a:r>
          </a:p>
          <a:p>
            <a:pPr marL="171450" indent="-171450">
              <a:lnSpc>
                <a:spcPct val="80000"/>
              </a:lnSpc>
              <a:spcBef>
                <a:spcPts val="300"/>
              </a:spcBef>
              <a:buFont typeface="Arial"/>
              <a:buChar char="•"/>
            </a:pPr>
            <a:r>
              <a:rPr lang="en-US" sz="1200" dirty="0" smtClean="0"/>
              <a:t>Designed &amp; operated in a participatory manner, often using existing spaces in the community and </a:t>
            </a:r>
          </a:p>
          <a:p>
            <a:pPr marL="171450" indent="-171450">
              <a:lnSpc>
                <a:spcPct val="80000"/>
              </a:lnSpc>
              <a:spcBef>
                <a:spcPts val="300"/>
              </a:spcBef>
              <a:buFont typeface="Arial"/>
              <a:buChar char="•"/>
            </a:pPr>
            <a:r>
              <a:rPr lang="en-US" sz="1200" dirty="0" smtClean="0"/>
              <a:t>Variable in design and target group - may serve a specific age group of children, or a variety of age ranges, different abilities. They may  be a designated physical space, or maybe an activity in an open space </a:t>
            </a:r>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5</a:t>
            </a:fld>
            <a:endParaRPr lang="en-US"/>
          </a:p>
        </p:txBody>
      </p:sp>
    </p:spTree>
    <p:extLst>
      <p:ext uri="{BB962C8B-B14F-4D97-AF65-F5344CB8AC3E}">
        <p14:creationId xmlns:p14="http://schemas.microsoft.com/office/powerpoint/2010/main" val="46832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20000"/>
              </a:lnSpc>
              <a:spcBef>
                <a:spcPts val="300"/>
              </a:spcBef>
              <a:buFont typeface="Arial"/>
              <a:buChar char="•"/>
            </a:pPr>
            <a:r>
              <a:rPr lang="en-US" sz="1200" dirty="0" smtClean="0"/>
              <a:t>In 2010 Global Education Cluster, INEE, Child Protection Working Group, IASC Reference Group on Mental Health and Psychosocial Support and GBV Area of Responsibility </a:t>
            </a:r>
            <a:r>
              <a:rPr lang="en-GB" sz="1200" dirty="0" smtClean="0"/>
              <a:t>support a process of inter-agency reflection, analysis and learning that </a:t>
            </a:r>
          </a:p>
          <a:p>
            <a:pPr marL="171450" indent="-171450">
              <a:lnSpc>
                <a:spcPct val="120000"/>
              </a:lnSpc>
              <a:spcBef>
                <a:spcPts val="300"/>
              </a:spcBef>
              <a:buFont typeface="Arial"/>
              <a:buChar char="•"/>
            </a:pPr>
            <a:r>
              <a:rPr lang="en-GB" sz="1200" dirty="0" smtClean="0"/>
              <a:t>Aims to improve practice concerning CFSs as part of a wider program of learning for the strengthening of practice that interconnects CFS, school-based psychosocial support and peace-building</a:t>
            </a:r>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6</a:t>
            </a:fld>
            <a:endParaRPr lang="en-US"/>
          </a:p>
        </p:txBody>
      </p:sp>
    </p:spTree>
    <p:extLst>
      <p:ext uri="{BB962C8B-B14F-4D97-AF65-F5344CB8AC3E}">
        <p14:creationId xmlns:p14="http://schemas.microsoft.com/office/powerpoint/2010/main" val="147989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20000"/>
              </a:lnSpc>
              <a:spcBef>
                <a:spcPts val="300"/>
              </a:spcBef>
              <a:buFont typeface="Arial"/>
              <a:buChar char="•"/>
              <a:defRPr/>
            </a:pPr>
            <a:r>
              <a:rPr lang="en-GB" sz="1200" dirty="0" smtClean="0"/>
              <a:t>A systematic analysis of inter-agency commonalities and differences of approach in developing, implementing, and evaluating CFSs. </a:t>
            </a:r>
          </a:p>
          <a:p>
            <a:pPr marL="171450" indent="-171450">
              <a:lnSpc>
                <a:spcPct val="120000"/>
              </a:lnSpc>
              <a:spcBef>
                <a:spcPts val="300"/>
              </a:spcBef>
              <a:buFont typeface="Arial"/>
              <a:buChar char="•"/>
              <a:defRPr/>
            </a:pPr>
            <a:r>
              <a:rPr lang="en-GB" sz="1200" dirty="0" smtClean="0"/>
              <a:t>Principles for implementing CFSs developed that drew on written materials and practitioner insights from many different countries and emergencies. </a:t>
            </a:r>
          </a:p>
          <a:p>
            <a:pPr marL="171450" indent="-171450">
              <a:lnSpc>
                <a:spcPct val="120000"/>
              </a:lnSpc>
              <a:spcBef>
                <a:spcPts val="300"/>
              </a:spcBef>
              <a:buFont typeface="Arial"/>
              <a:buChar char="•"/>
              <a:defRPr/>
            </a:pPr>
            <a:r>
              <a:rPr lang="en-GB" sz="1200" dirty="0" smtClean="0"/>
              <a:t>A preliminary, draft toolkit comprised of tools from many different sources, including the four agency manuals that had been reviewed as part of the inter-agency analysis of commonalities and differences. </a:t>
            </a:r>
          </a:p>
          <a:p>
            <a:pPr marL="171450" indent="-171450">
              <a:lnSpc>
                <a:spcPct val="120000"/>
              </a:lnSpc>
              <a:spcBef>
                <a:spcPts val="300"/>
              </a:spcBef>
              <a:buFont typeface="Arial"/>
              <a:buChar char="•"/>
              <a:defRPr/>
            </a:pPr>
            <a:r>
              <a:rPr lang="en-GB" sz="1200" dirty="0" smtClean="0"/>
              <a:t>Capacity building and tool development, which includes the development of the current training</a:t>
            </a:r>
          </a:p>
          <a:p>
            <a:pPr marL="171450" marR="0" indent="-171450" algn="l" defTabSz="457200" rtl="0" eaLnBrk="1" fontAlgn="auto" latinLnBrk="0" hangingPunct="1">
              <a:lnSpc>
                <a:spcPct val="120000"/>
              </a:lnSpc>
              <a:spcBef>
                <a:spcPts val="300"/>
              </a:spcBef>
              <a:spcAft>
                <a:spcPts val="0"/>
              </a:spcAft>
              <a:buClrTx/>
              <a:buSzTx/>
              <a:buFont typeface="Arial"/>
              <a:buChar char="•"/>
              <a:tabLst/>
              <a:defRPr/>
            </a:pPr>
            <a:r>
              <a:rPr lang="en-US" sz="1200" dirty="0" smtClean="0">
                <a:latin typeface="Calibri" charset="0"/>
              </a:rPr>
              <a:t>Development of a checklist for Field Workers – an accessible, user friendly tool that can be used by workers in the field in the aftermath of an emergency</a:t>
            </a:r>
            <a:endParaRPr lang="en-GB" sz="1200" dirty="0" smtClean="0"/>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7</a:t>
            </a:fld>
            <a:endParaRPr lang="en-US"/>
          </a:p>
        </p:txBody>
      </p:sp>
    </p:spTree>
    <p:extLst>
      <p:ext uri="{BB962C8B-B14F-4D97-AF65-F5344CB8AC3E}">
        <p14:creationId xmlns:p14="http://schemas.microsoft.com/office/powerpoint/2010/main" val="103280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 Photo/David </a:t>
            </a:r>
            <a:r>
              <a:rPr lang="en-US" smtClean="0"/>
              <a:t>Ohana</a:t>
            </a:r>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t>8</a:t>
            </a:fld>
            <a:endParaRPr lang="en-US"/>
          </a:p>
        </p:txBody>
      </p:sp>
    </p:spTree>
    <p:extLst>
      <p:ext uri="{BB962C8B-B14F-4D97-AF65-F5344CB8AC3E}">
        <p14:creationId xmlns:p14="http://schemas.microsoft.com/office/powerpoint/2010/main" val="99729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181465-06F1-CC40-8A95-5E31E2D8CCB8}" type="slidenum">
              <a:rPr lang="en-US" smtClean="0"/>
              <a:t>9</a:t>
            </a:fld>
            <a:endParaRPr lang="en-US"/>
          </a:p>
        </p:txBody>
      </p:sp>
    </p:spTree>
    <p:extLst>
      <p:ext uri="{BB962C8B-B14F-4D97-AF65-F5344CB8AC3E}">
        <p14:creationId xmlns:p14="http://schemas.microsoft.com/office/powerpoint/2010/main" val="284345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Increased </a:t>
            </a:r>
            <a:r>
              <a:rPr lang="en-US" u="sng" dirty="0" smtClean="0">
                <a:uFill>
                  <a:solidFill>
                    <a:srgbClr val="FF6600"/>
                  </a:solidFill>
                </a:uFill>
              </a:rPr>
              <a:t>knowledge</a:t>
            </a:r>
            <a:r>
              <a:rPr lang="en-US" dirty="0" smtClean="0"/>
              <a:t> regarding mental health and psychosocial wellbeing of children in emergencies, examples of different ways of working in CFS, models of CFS, understanding of different elements of management and planning for implementing CFS,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Improved </a:t>
            </a:r>
            <a:r>
              <a:rPr lang="en-US" u="sng" dirty="0" smtClean="0">
                <a:uFill>
                  <a:solidFill>
                    <a:srgbClr val="FF6600"/>
                  </a:solidFill>
                </a:uFill>
              </a:rPr>
              <a:t>skills</a:t>
            </a:r>
            <a:r>
              <a:rPr lang="en-US" dirty="0" smtClean="0"/>
              <a:t> in supporting and strengthening teams working with children, we will look at theory and put in to practice some key skills with regards to communicating with children, </a:t>
            </a:r>
            <a:r>
              <a:rPr lang="en-US" dirty="0" err="1" smtClean="0"/>
              <a:t>mobilising</a:t>
            </a:r>
            <a:r>
              <a:rPr lang="en-US" dirty="0" smtClean="0"/>
              <a:t> communities and working with teams </a:t>
            </a:r>
          </a:p>
          <a:p>
            <a:r>
              <a:rPr lang="en-US" dirty="0" smtClean="0"/>
              <a:t>Awareness of key </a:t>
            </a:r>
            <a:r>
              <a:rPr lang="en-US" u="sng" dirty="0" smtClean="0">
                <a:uFill>
                  <a:solidFill>
                    <a:srgbClr val="FF6600"/>
                  </a:solidFill>
                </a:uFill>
              </a:rPr>
              <a:t>resources</a:t>
            </a:r>
            <a:r>
              <a:rPr lang="en-US" dirty="0" smtClean="0"/>
              <a:t> available to them at national, regional and global level – we will have the opportunity to understand</a:t>
            </a:r>
            <a:r>
              <a:rPr lang="en-US" baseline="0" dirty="0" smtClean="0"/>
              <a:t> what resources exist to support staff implementing CFS – that is electronic resources, on-line materials, manuals, guides, tools and individuals (agency and Cluster staff) as well as very importantly the support available in-country</a:t>
            </a:r>
            <a:endParaRPr lang="en-US" dirty="0" smtClean="0"/>
          </a:p>
          <a:p>
            <a:endParaRPr lang="en-US" dirty="0"/>
          </a:p>
        </p:txBody>
      </p:sp>
      <p:sp>
        <p:nvSpPr>
          <p:cNvPr id="4" name="Slide Number Placeholder 3"/>
          <p:cNvSpPr>
            <a:spLocks noGrp="1"/>
          </p:cNvSpPr>
          <p:nvPr>
            <p:ph type="sldNum" sz="quarter" idx="10"/>
          </p:nvPr>
        </p:nvSpPr>
        <p:spPr/>
        <p:txBody>
          <a:bodyPr/>
          <a:lstStyle/>
          <a:p>
            <a:fld id="{5D181465-06F1-CC40-8A95-5E31E2D8CCB8}" type="slidenum">
              <a:rPr lang="en-US" smtClean="0"/>
              <a:t>10</a:t>
            </a:fld>
            <a:endParaRPr lang="en-US"/>
          </a:p>
        </p:txBody>
      </p:sp>
    </p:spTree>
    <p:extLst>
      <p:ext uri="{BB962C8B-B14F-4D97-AF65-F5344CB8AC3E}">
        <p14:creationId xmlns:p14="http://schemas.microsoft.com/office/powerpoint/2010/main" val="182379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542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GB" noProof="0" dirty="0" smtClean="0"/>
              <a:t>Click to edit Master title style</a:t>
            </a:r>
            <a:endParaRPr lang="en-GB" noProof="0" dirty="0"/>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7CE38E4D-051A-41E1-86A4-E56916468FD0}" type="datetimeFigureOut">
              <a:rPr lang="en-US" smtClean="0"/>
              <a:t>02/05/2013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7CE38E4D-051A-41E1-86A4-E56916468FD0}" type="datetimeFigureOut">
              <a:rPr lang="en-US" smtClean="0"/>
              <a:t>02/05/2013</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GB"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02/05/2013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E38E4D-051A-41E1-86A4-E56916468FD0}" type="datetimeFigureOut">
              <a:rPr lang="en-US" smtClean="0"/>
              <a:t>02/05/2013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b="1"/>
            </a:lvl1pPr>
          </a:lstStyle>
          <a:p>
            <a:r>
              <a:rPr lang="en-GB" dirty="0" smtClean="0"/>
              <a:t>Click to edit Master title style</a:t>
            </a:r>
            <a:endParaRPr dirty="0"/>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lvl1pPr>
              <a:defRPr b="1"/>
            </a:lvl1pPr>
          </a:lstStyle>
          <a:p>
            <a:r>
              <a:rPr lang="en-GB" dirty="0" smtClean="0"/>
              <a:t>Click to edit Master title style</a:t>
            </a:r>
            <a:endParaRPr dirty="0"/>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b="1"/>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marL="342900" indent="-342900">
              <a:buFont typeface="Wingdings" charset="2"/>
              <a:buChar char="§"/>
              <a:defRPr sz="3000"/>
            </a:lvl1pPr>
            <a:lvl2pPr marL="685800" indent="-336550">
              <a:buFont typeface="Arial"/>
              <a:buChar char="•"/>
              <a:defRPr sz="2800"/>
            </a:lvl2pPr>
            <a:lvl3pPr marL="1035050" indent="-349250">
              <a:buFont typeface="Courier New"/>
              <a:buChar char="o"/>
              <a:defRPr sz="2600"/>
            </a:lvl3pPr>
            <a:lvl4pPr marL="1371600" indent="-336550">
              <a:buFont typeface="Wingdings 2" charset="2"/>
              <a:buChar char="–"/>
              <a:defRPr sz="2400"/>
            </a:lvl4pPr>
            <a:lvl5pP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10"/>
          </p:nvPr>
        </p:nvSpPr>
        <p:spPr/>
        <p:txBody>
          <a:bodyPr/>
          <a:lstStyle/>
          <a:p>
            <a:fld id="{7CE38E4D-051A-41E1-86A4-E56916468FD0}" type="datetimeFigureOut">
              <a:rPr lang="en-US" smtClean="0"/>
              <a:t>02/05/2013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GB"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7CE38E4D-051A-41E1-86A4-E56916468FD0}" type="datetimeFigureOut">
              <a:rPr lang="en-US" smtClean="0"/>
              <a:t>02/05/2013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7CE38E4D-051A-41E1-86A4-E56916468FD0}" type="datetimeFigureOut">
              <a:rPr lang="en-US" smtClean="0"/>
              <a:t>02/05/2013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b="1"/>
            </a:lvl1p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779461" y="1981201"/>
            <a:ext cx="3657600" cy="3975100"/>
          </a:xfrm>
        </p:spPr>
        <p:txBody>
          <a:bodyPr>
            <a:normAutofit/>
          </a:bodyPr>
          <a:lstStyle>
            <a:lvl1pPr marL="342900" indent="-342900">
              <a:defRPr lang="en-GB" sz="3000" kern="1200" dirty="0" smtClean="0">
                <a:solidFill>
                  <a:schemeClr val="tx1">
                    <a:lumMod val="90000"/>
                    <a:lumOff val="10000"/>
                  </a:schemeClr>
                </a:solidFill>
                <a:latin typeface="+mn-lt"/>
                <a:ea typeface="+mn-ea"/>
                <a:cs typeface="+mn-cs"/>
              </a:defRPr>
            </a:lvl1pPr>
            <a:lvl2pPr marL="685800" indent="-336550">
              <a:defRPr lang="en-GB" sz="2800" kern="1200" dirty="0" smtClean="0">
                <a:solidFill>
                  <a:schemeClr val="tx1">
                    <a:lumMod val="90000"/>
                    <a:lumOff val="10000"/>
                  </a:schemeClr>
                </a:solidFill>
                <a:latin typeface="+mn-lt"/>
                <a:ea typeface="+mn-ea"/>
                <a:cs typeface="+mn-cs"/>
              </a:defRPr>
            </a:lvl2pPr>
            <a:lvl3pPr marL="1035050" indent="-349250">
              <a:defRPr lang="en-GB" sz="2600" kern="1200" dirty="0" smtClean="0">
                <a:solidFill>
                  <a:schemeClr val="tx1">
                    <a:lumMod val="90000"/>
                    <a:lumOff val="10000"/>
                  </a:schemeClr>
                </a:solidFill>
                <a:latin typeface="+mn-lt"/>
                <a:ea typeface="+mn-ea"/>
                <a:cs typeface="+mn-cs"/>
              </a:defRPr>
            </a:lvl3pPr>
            <a:lvl4pPr marL="1371600" indent="-336550">
              <a:defRPr lang="en-GB" sz="2400" kern="1200" dirty="0" smtClean="0">
                <a:solidFill>
                  <a:schemeClr val="tx1">
                    <a:lumMod val="90000"/>
                    <a:lumOff val="10000"/>
                  </a:schemeClr>
                </a:solidFill>
                <a:latin typeface="+mn-lt"/>
                <a:ea typeface="+mn-ea"/>
                <a:cs typeface="+mn-cs"/>
              </a:defRPr>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marL="342900" lvl="0" indent="-342900" algn="l" defTabSz="914400" rtl="0" eaLnBrk="1" latinLnBrk="0" hangingPunct="1">
              <a:spcBef>
                <a:spcPts val="2000"/>
              </a:spcBef>
              <a:buClr>
                <a:schemeClr val="accent1"/>
              </a:buClr>
              <a:buSzPct val="90000"/>
              <a:buFont typeface="Wingdings" charset="2"/>
              <a:buChar char="§"/>
            </a:pPr>
            <a:r>
              <a:rPr lang="en-GB" dirty="0" smtClean="0"/>
              <a:t>Click to edit Master text styles</a:t>
            </a:r>
          </a:p>
          <a:p>
            <a:pPr marL="685800" lvl="1" indent="-336550" algn="l" defTabSz="914400" rtl="0" eaLnBrk="1" latinLnBrk="0" hangingPunct="1">
              <a:spcBef>
                <a:spcPts val="600"/>
              </a:spcBef>
              <a:buClr>
                <a:schemeClr val="accent1"/>
              </a:buClr>
              <a:buSzPct val="90000"/>
              <a:buFont typeface="Arial"/>
              <a:buChar char="•"/>
            </a:pPr>
            <a:r>
              <a:rPr lang="en-GB" dirty="0" smtClean="0"/>
              <a:t>Second level</a:t>
            </a:r>
          </a:p>
          <a:p>
            <a:pPr marL="1035050" lvl="2" indent="-349250" algn="l" defTabSz="914400" rtl="0" eaLnBrk="1" latinLnBrk="0" hangingPunct="1">
              <a:spcBef>
                <a:spcPts val="600"/>
              </a:spcBef>
              <a:buClr>
                <a:schemeClr val="accent1"/>
              </a:buClr>
              <a:buSzPct val="90000"/>
              <a:buFont typeface="Courier New"/>
              <a:buChar char="o"/>
            </a:pPr>
            <a:r>
              <a:rPr lang="en-GB" dirty="0" smtClean="0"/>
              <a:t>Third level</a:t>
            </a:r>
          </a:p>
          <a:p>
            <a:pPr marL="1371600" lvl="3" indent="-336550" algn="l" defTabSz="914400" rtl="0" eaLnBrk="1" latinLnBrk="0" hangingPunct="1">
              <a:spcBef>
                <a:spcPts val="600"/>
              </a:spcBef>
              <a:buClr>
                <a:schemeClr val="accent1"/>
              </a:buClr>
              <a:buSzPct val="90000"/>
              <a:buFont typeface="Wingdings 2" charset="2"/>
              <a:buChar char="–"/>
            </a:pPr>
            <a:r>
              <a:rPr lang="en-GB" dirty="0" smtClean="0"/>
              <a:t>Fourth level</a:t>
            </a:r>
          </a:p>
          <a:p>
            <a:pPr lvl="4"/>
            <a:r>
              <a:rPr lang="en-GB" dirty="0"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marL="342900" indent="-342900">
              <a:defRPr lang="en-GB" sz="3000" kern="1200" dirty="0" smtClean="0">
                <a:solidFill>
                  <a:schemeClr val="tx1">
                    <a:lumMod val="90000"/>
                    <a:lumOff val="10000"/>
                  </a:schemeClr>
                </a:solidFill>
                <a:latin typeface="+mn-lt"/>
                <a:ea typeface="+mn-ea"/>
                <a:cs typeface="+mn-cs"/>
              </a:defRPr>
            </a:lvl1pPr>
            <a:lvl2pPr marL="685800" indent="-336550">
              <a:defRPr lang="en-GB" sz="2800" kern="1200" dirty="0" smtClean="0">
                <a:solidFill>
                  <a:schemeClr val="tx1">
                    <a:lumMod val="90000"/>
                    <a:lumOff val="10000"/>
                  </a:schemeClr>
                </a:solidFill>
                <a:latin typeface="+mn-lt"/>
                <a:ea typeface="+mn-ea"/>
                <a:cs typeface="+mn-cs"/>
              </a:defRPr>
            </a:lvl2pPr>
            <a:lvl3pPr marL="1035050" indent="-349250">
              <a:defRPr lang="en-GB" sz="2600" kern="1200" dirty="0" smtClean="0">
                <a:solidFill>
                  <a:schemeClr val="tx1">
                    <a:lumMod val="90000"/>
                    <a:lumOff val="10000"/>
                  </a:schemeClr>
                </a:solidFill>
                <a:latin typeface="+mn-lt"/>
                <a:ea typeface="+mn-ea"/>
                <a:cs typeface="+mn-cs"/>
              </a:defRPr>
            </a:lvl3pPr>
            <a:lvl4pPr marL="1371600" indent="-336550">
              <a:defRPr lang="en-GB" sz="2400" kern="1200" dirty="0" smtClean="0">
                <a:solidFill>
                  <a:schemeClr val="tx1">
                    <a:lumMod val="90000"/>
                    <a:lumOff val="10000"/>
                  </a:schemeClr>
                </a:solidFill>
                <a:latin typeface="+mn-lt"/>
                <a:ea typeface="+mn-ea"/>
                <a:cs typeface="+mn-cs"/>
              </a:defRPr>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marL="342900" lvl="0" indent="-342900" algn="l" defTabSz="914400" rtl="0" eaLnBrk="1" latinLnBrk="0" hangingPunct="1">
              <a:spcBef>
                <a:spcPts val="2000"/>
              </a:spcBef>
              <a:buClr>
                <a:schemeClr val="accent1"/>
              </a:buClr>
              <a:buSzPct val="90000"/>
              <a:buFont typeface="Wingdings" charset="2"/>
              <a:buChar char="§"/>
            </a:pPr>
            <a:r>
              <a:rPr lang="en-GB" dirty="0" smtClean="0"/>
              <a:t>Click to edit Master text styles</a:t>
            </a:r>
          </a:p>
          <a:p>
            <a:pPr marL="685800" lvl="1" indent="-336550" algn="l" defTabSz="914400" rtl="0" eaLnBrk="1" latinLnBrk="0" hangingPunct="1">
              <a:spcBef>
                <a:spcPts val="600"/>
              </a:spcBef>
              <a:buClr>
                <a:schemeClr val="accent1"/>
              </a:buClr>
              <a:buSzPct val="90000"/>
              <a:buFont typeface="Arial"/>
              <a:buChar char="•"/>
            </a:pPr>
            <a:r>
              <a:rPr lang="en-GB" dirty="0" smtClean="0"/>
              <a:t>Second level</a:t>
            </a:r>
          </a:p>
          <a:p>
            <a:pPr marL="1035050" lvl="2" indent="-349250" algn="l" defTabSz="914400" rtl="0" eaLnBrk="1" latinLnBrk="0" hangingPunct="1">
              <a:spcBef>
                <a:spcPts val="600"/>
              </a:spcBef>
              <a:buClr>
                <a:schemeClr val="accent1"/>
              </a:buClr>
              <a:buSzPct val="90000"/>
              <a:buFont typeface="Courier New"/>
              <a:buChar char="o"/>
            </a:pPr>
            <a:r>
              <a:rPr lang="en-GB" dirty="0" smtClean="0"/>
              <a:t>Third level</a:t>
            </a:r>
          </a:p>
          <a:p>
            <a:pPr marL="1371600" lvl="3" indent="-336550" algn="l" defTabSz="914400" rtl="0" eaLnBrk="1" latinLnBrk="0" hangingPunct="1">
              <a:spcBef>
                <a:spcPts val="600"/>
              </a:spcBef>
              <a:buClr>
                <a:schemeClr val="accent1"/>
              </a:buClr>
              <a:buSzPct val="90000"/>
              <a:buFont typeface="Wingdings 2" charset="2"/>
              <a:buChar char="–"/>
            </a:pPr>
            <a:r>
              <a:rPr lang="en-GB" dirty="0" smtClean="0"/>
              <a:t>Fourth level</a:t>
            </a:r>
          </a:p>
          <a:p>
            <a:pPr lvl="4"/>
            <a:r>
              <a:rPr lang="en-GB" dirty="0"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02/05/2013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dirty="0"/>
          </a:p>
        </p:txBody>
      </p:sp>
      <p:sp>
        <p:nvSpPr>
          <p:cNvPr id="2" name="Title 1"/>
          <p:cNvSpPr>
            <a:spLocks noGrp="1"/>
          </p:cNvSpPr>
          <p:nvPr>
            <p:ph type="title"/>
          </p:nvPr>
        </p:nvSpPr>
        <p:spPr>
          <a:xfrm>
            <a:off x="779463" y="295833"/>
            <a:ext cx="7583488" cy="1143000"/>
          </a:xfrm>
        </p:spPr>
        <p:txBody>
          <a:bodyPr/>
          <a:lstStyle>
            <a:lvl1pPr>
              <a:defRPr b="1"/>
            </a:lvl1pPr>
          </a:lstStyle>
          <a:p>
            <a:r>
              <a:rPr lang="en-GB" dirty="0" smtClean="0"/>
              <a:t>Click to edit Master title style</a:t>
            </a:r>
            <a:endParaRPr dirty="0"/>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marL="342900" indent="-342900">
              <a:defRPr lang="en-GB" sz="3000" kern="1200" dirty="0" smtClean="0">
                <a:solidFill>
                  <a:schemeClr val="tx1">
                    <a:lumMod val="90000"/>
                    <a:lumOff val="10000"/>
                  </a:schemeClr>
                </a:solidFill>
                <a:latin typeface="+mn-lt"/>
                <a:ea typeface="+mn-ea"/>
                <a:cs typeface="+mn-cs"/>
              </a:defRPr>
            </a:lvl1pPr>
            <a:lvl2pPr marL="685800" indent="-336550">
              <a:defRPr lang="en-GB" sz="2800" kern="1200" dirty="0" smtClean="0">
                <a:solidFill>
                  <a:schemeClr val="tx1">
                    <a:lumMod val="90000"/>
                    <a:lumOff val="10000"/>
                  </a:schemeClr>
                </a:solidFill>
                <a:latin typeface="+mn-lt"/>
                <a:ea typeface="+mn-ea"/>
                <a:cs typeface="+mn-cs"/>
              </a:defRPr>
            </a:lvl2pPr>
            <a:lvl3pPr marL="1035050" indent="-349250">
              <a:defRPr lang="en-GB" sz="2600" kern="1200" dirty="0" smtClean="0">
                <a:solidFill>
                  <a:schemeClr val="tx1">
                    <a:lumMod val="90000"/>
                    <a:lumOff val="10000"/>
                  </a:schemeClr>
                </a:solidFill>
                <a:latin typeface="+mn-lt"/>
                <a:ea typeface="+mn-ea"/>
                <a:cs typeface="+mn-cs"/>
              </a:defRPr>
            </a:lvl3pPr>
            <a:lvl4pPr marL="1371600" indent="-336550">
              <a:defRPr lang="en-GB" sz="2400" kern="1200" dirty="0" smtClean="0">
                <a:solidFill>
                  <a:schemeClr val="tx1">
                    <a:lumMod val="90000"/>
                    <a:lumOff val="10000"/>
                  </a:schemeClr>
                </a:solidFill>
                <a:latin typeface="+mn-lt"/>
                <a:ea typeface="+mn-ea"/>
                <a:cs typeface="+mn-cs"/>
              </a:defRPr>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marL="342900" lvl="0" indent="-342900" algn="l" defTabSz="914400" rtl="0" eaLnBrk="1" latinLnBrk="0" hangingPunct="1">
              <a:spcBef>
                <a:spcPts val="2000"/>
              </a:spcBef>
              <a:buClr>
                <a:schemeClr val="accent1"/>
              </a:buClr>
              <a:buSzPct val="90000"/>
              <a:buFont typeface="Wingdings" charset="2"/>
              <a:buChar char="§"/>
            </a:pPr>
            <a:r>
              <a:rPr lang="en-GB" dirty="0" smtClean="0"/>
              <a:t>Click to edit Master text styles</a:t>
            </a:r>
          </a:p>
          <a:p>
            <a:pPr marL="685800" lvl="1" indent="-336550" algn="l" defTabSz="914400" rtl="0" eaLnBrk="1" latinLnBrk="0" hangingPunct="1">
              <a:spcBef>
                <a:spcPts val="600"/>
              </a:spcBef>
              <a:buClr>
                <a:schemeClr val="accent1"/>
              </a:buClr>
              <a:buSzPct val="90000"/>
              <a:buFont typeface="Arial"/>
              <a:buChar char="•"/>
            </a:pPr>
            <a:r>
              <a:rPr lang="en-GB" dirty="0" smtClean="0"/>
              <a:t>Second level</a:t>
            </a:r>
          </a:p>
          <a:p>
            <a:pPr marL="1035050" lvl="2" indent="-349250" algn="l" defTabSz="914400" rtl="0" eaLnBrk="1" latinLnBrk="0" hangingPunct="1">
              <a:spcBef>
                <a:spcPts val="600"/>
              </a:spcBef>
              <a:buClr>
                <a:schemeClr val="accent1"/>
              </a:buClr>
              <a:buSzPct val="90000"/>
              <a:buFont typeface="Courier New"/>
              <a:buChar char="o"/>
            </a:pPr>
            <a:r>
              <a:rPr lang="en-GB" dirty="0" smtClean="0"/>
              <a:t>Third level</a:t>
            </a:r>
          </a:p>
          <a:p>
            <a:pPr marL="1371600" lvl="3" indent="-336550" algn="l" defTabSz="914400" rtl="0" eaLnBrk="1" latinLnBrk="0" hangingPunct="1">
              <a:spcBef>
                <a:spcPts val="600"/>
              </a:spcBef>
              <a:buClr>
                <a:schemeClr val="accent1"/>
              </a:buClr>
              <a:buSzPct val="90000"/>
              <a:buFont typeface="Wingdings 2" charset="2"/>
              <a:buChar char="–"/>
            </a:pPr>
            <a:r>
              <a:rPr lang="en-GB" dirty="0" smtClean="0"/>
              <a:t>Fourth level</a:t>
            </a:r>
          </a:p>
          <a:p>
            <a:pPr lvl="4"/>
            <a:r>
              <a:rPr lang="en-GB" dirty="0"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marL="342900" indent="-342900">
              <a:defRPr lang="en-GB" sz="3000" kern="1200" dirty="0" smtClean="0">
                <a:solidFill>
                  <a:schemeClr val="tx1">
                    <a:lumMod val="90000"/>
                    <a:lumOff val="10000"/>
                  </a:schemeClr>
                </a:solidFill>
                <a:latin typeface="+mn-lt"/>
                <a:ea typeface="+mn-ea"/>
                <a:cs typeface="+mn-cs"/>
              </a:defRPr>
            </a:lvl1pPr>
            <a:lvl2pPr marL="685800" indent="-336550">
              <a:defRPr lang="en-GB" sz="2800" kern="1200" dirty="0" smtClean="0">
                <a:solidFill>
                  <a:schemeClr val="tx1">
                    <a:lumMod val="90000"/>
                    <a:lumOff val="10000"/>
                  </a:schemeClr>
                </a:solidFill>
                <a:latin typeface="+mn-lt"/>
                <a:ea typeface="+mn-ea"/>
                <a:cs typeface="+mn-cs"/>
              </a:defRPr>
            </a:lvl2pPr>
            <a:lvl3pPr marL="1035050" indent="-349250">
              <a:defRPr lang="en-GB" sz="2600" kern="1200" dirty="0" smtClean="0">
                <a:solidFill>
                  <a:schemeClr val="tx1">
                    <a:lumMod val="90000"/>
                    <a:lumOff val="10000"/>
                  </a:schemeClr>
                </a:solidFill>
                <a:latin typeface="+mn-lt"/>
                <a:ea typeface="+mn-ea"/>
                <a:cs typeface="+mn-cs"/>
              </a:defRPr>
            </a:lvl3pPr>
            <a:lvl4pPr marL="1371600" indent="-336550">
              <a:defRPr lang="en-GB" sz="2400" kern="1200" dirty="0" smtClean="0">
                <a:solidFill>
                  <a:schemeClr val="tx1">
                    <a:lumMod val="90000"/>
                    <a:lumOff val="10000"/>
                  </a:schemeClr>
                </a:solidFill>
                <a:latin typeface="+mn-lt"/>
                <a:ea typeface="+mn-ea"/>
                <a:cs typeface="+mn-cs"/>
              </a:defRPr>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marL="342900" lvl="0" indent="-342900" algn="l" defTabSz="914400" rtl="0" eaLnBrk="1" latinLnBrk="0" hangingPunct="1">
              <a:spcBef>
                <a:spcPts val="2000"/>
              </a:spcBef>
              <a:buClr>
                <a:schemeClr val="accent1"/>
              </a:buClr>
              <a:buSzPct val="90000"/>
              <a:buFont typeface="Wingdings" charset="2"/>
              <a:buChar char="§"/>
            </a:pPr>
            <a:r>
              <a:rPr lang="en-GB" dirty="0" smtClean="0"/>
              <a:t>Click to edit Master text styles</a:t>
            </a:r>
          </a:p>
          <a:p>
            <a:pPr marL="685800" lvl="1" indent="-336550" algn="l" defTabSz="914400" rtl="0" eaLnBrk="1" latinLnBrk="0" hangingPunct="1">
              <a:spcBef>
                <a:spcPts val="600"/>
              </a:spcBef>
              <a:buClr>
                <a:schemeClr val="accent1"/>
              </a:buClr>
              <a:buSzPct val="90000"/>
              <a:buFont typeface="Arial"/>
              <a:buChar char="•"/>
            </a:pPr>
            <a:r>
              <a:rPr lang="en-GB" dirty="0" smtClean="0"/>
              <a:t>Second level</a:t>
            </a:r>
          </a:p>
          <a:p>
            <a:pPr marL="1035050" lvl="2" indent="-349250" algn="l" defTabSz="914400" rtl="0" eaLnBrk="1" latinLnBrk="0" hangingPunct="1">
              <a:spcBef>
                <a:spcPts val="600"/>
              </a:spcBef>
              <a:buClr>
                <a:schemeClr val="accent1"/>
              </a:buClr>
              <a:buSzPct val="90000"/>
              <a:buFont typeface="Courier New"/>
              <a:buChar char="o"/>
            </a:pPr>
            <a:r>
              <a:rPr lang="en-GB" dirty="0" smtClean="0"/>
              <a:t>Third level</a:t>
            </a:r>
          </a:p>
          <a:p>
            <a:pPr marL="1371600" lvl="3" indent="-336550" algn="l" defTabSz="914400" rtl="0" eaLnBrk="1" latinLnBrk="0" hangingPunct="1">
              <a:spcBef>
                <a:spcPts val="600"/>
              </a:spcBef>
              <a:buClr>
                <a:schemeClr val="accent1"/>
              </a:buClr>
              <a:buSzPct val="90000"/>
              <a:buFont typeface="Wingdings 2" charset="2"/>
              <a:buChar char="–"/>
            </a:pPr>
            <a:r>
              <a:rPr lang="en-GB" dirty="0" smtClean="0"/>
              <a:t>Fourth level</a:t>
            </a:r>
          </a:p>
          <a:p>
            <a:pPr lvl="4"/>
            <a:r>
              <a:rPr lang="en-GB" dirty="0"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02/05/2013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lvl1pPr>
              <a:defRPr b="1"/>
            </a:lvl1pPr>
          </a:lstStyle>
          <a:p>
            <a:r>
              <a:rPr lang="en-GB" dirty="0" smtClean="0"/>
              <a:t>Click to edit Master title style</a:t>
            </a:r>
            <a:endParaRPr dirty="0"/>
          </a:p>
        </p:txBody>
      </p:sp>
      <p:sp>
        <p:nvSpPr>
          <p:cNvPr id="3" name="Date Placeholder 2"/>
          <p:cNvSpPr>
            <a:spLocks noGrp="1"/>
          </p:cNvSpPr>
          <p:nvPr>
            <p:ph type="dt" sz="half" idx="10"/>
          </p:nvPr>
        </p:nvSpPr>
        <p:spPr/>
        <p:txBody>
          <a:bodyPr/>
          <a:lstStyle/>
          <a:p>
            <a:fld id="{7CE38E4D-051A-41E1-86A4-E56916468FD0}" type="datetimeFigureOut">
              <a:rPr lang="en-US" smtClean="0"/>
              <a:t>02/05/2013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CE38E4D-051A-41E1-86A4-E56916468FD0}" type="datetimeFigureOut">
              <a:rPr lang="en-US" smtClean="0"/>
              <a:t>02/05/2013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GB"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7CE38E4D-051A-41E1-86A4-E56916468FD0}" type="datetimeFigureOut">
              <a:rPr lang="en-US" smtClean="0"/>
              <a:t>02/05/2013</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GB" noProof="0" smtClean="0"/>
              <a:t>Click to edit Master title style</a:t>
            </a:r>
            <a:endParaRPr lang="en-GB" noProof="0"/>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7CE38E4D-051A-41E1-86A4-E56916468FD0}" type="datetimeFigureOut">
              <a:rPr lang="en-GB" noProof="0" smtClean="0"/>
              <a:t>02/05/2013</a:t>
            </a:fld>
            <a:endParaRPr lang="en-GB" noProof="0"/>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GB" noProof="0"/>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886BB73A-582F-4420-9A14-CB10A2B2E5E8}" type="slidenum">
              <a:rPr lang="en-GB" noProof="0" smtClean="0"/>
              <a:t>‹#›</a:t>
            </a:fld>
            <a:endParaRPr lang="en-GB" noProof="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6267" y="5187527"/>
            <a:ext cx="7052735" cy="592928"/>
          </a:xfrm>
        </p:spPr>
        <p:txBody>
          <a:bodyPr vert="horz" lIns="91440" tIns="45720" rIns="91440" bIns="45720" rtlCol="0" anchor="b" anchorCtr="0">
            <a:noAutofit/>
          </a:bodyPr>
          <a:lstStyle/>
          <a:p>
            <a:pPr algn="l">
              <a:lnSpc>
                <a:spcPct val="80000"/>
              </a:lnSpc>
              <a:spcBef>
                <a:spcPts val="0"/>
              </a:spcBef>
            </a:pPr>
            <a:r>
              <a:rPr lang="en-GB" sz="6000" b="1" dirty="0">
                <a:cs typeface="Corbel"/>
              </a:rPr>
              <a:t>Child Friendly </a:t>
            </a:r>
            <a:r>
              <a:rPr lang="en-GB" sz="6000" b="1" dirty="0" smtClean="0">
                <a:cs typeface="Corbel"/>
              </a:rPr>
              <a:t>Spaces: </a:t>
            </a:r>
            <a:r>
              <a:rPr lang="en-GB" sz="5800" b="1" dirty="0" smtClean="0">
                <a:latin typeface="+mj-lt"/>
                <a:ea typeface="+mj-ea"/>
                <a:cs typeface="+mj-cs"/>
              </a:rPr>
              <a:t>Introduction to the training</a:t>
            </a:r>
            <a:endParaRPr lang="en-GB" sz="3200" noProof="0" dirty="0">
              <a:latin typeface="Corbel"/>
              <a:ea typeface="+mj-ea"/>
              <a:cs typeface="Corbel"/>
            </a:endParaRPr>
          </a:p>
        </p:txBody>
      </p:sp>
    </p:spTree>
    <p:extLst>
      <p:ext uri="{BB962C8B-B14F-4D97-AF65-F5344CB8AC3E}">
        <p14:creationId xmlns:p14="http://schemas.microsoft.com/office/powerpoint/2010/main" val="161071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t>By the end of </a:t>
            </a:r>
            <a:r>
              <a:rPr lang="en-GB" sz="4000" dirty="0" smtClean="0"/>
              <a:t>the 4 day training </a:t>
            </a:r>
            <a:r>
              <a:rPr lang="en-GB" sz="4000" dirty="0"/>
              <a:t>participants will have </a:t>
            </a:r>
            <a:r>
              <a:rPr lang="en-GB" sz="4000" dirty="0" smtClean="0"/>
              <a:t>...</a:t>
            </a:r>
            <a:endParaRPr lang="en-US" dirty="0"/>
          </a:p>
        </p:txBody>
      </p:sp>
      <p:sp>
        <p:nvSpPr>
          <p:cNvPr id="3" name="Content Placeholder 2"/>
          <p:cNvSpPr>
            <a:spLocks noGrp="1"/>
          </p:cNvSpPr>
          <p:nvPr>
            <p:ph idx="1"/>
          </p:nvPr>
        </p:nvSpPr>
        <p:spPr/>
        <p:txBody>
          <a:bodyPr/>
          <a:lstStyle/>
          <a:p>
            <a:pPr marL="514350" indent="-514350">
              <a:buFont typeface="+mj-ea"/>
              <a:buAutoNum type="circleNumDbPlain"/>
            </a:pPr>
            <a:r>
              <a:rPr lang="en-US" dirty="0" smtClean="0"/>
              <a:t>Increased </a:t>
            </a:r>
            <a:r>
              <a:rPr lang="en-US" u="sng" dirty="0" smtClean="0">
                <a:uFill>
                  <a:solidFill>
                    <a:srgbClr val="FF0000"/>
                  </a:solidFill>
                </a:uFill>
              </a:rPr>
              <a:t>knowledge</a:t>
            </a:r>
            <a:r>
              <a:rPr lang="en-US" dirty="0" smtClean="0"/>
              <a:t> regarding mental health and psychosocial wellbeing of children  in emergencies </a:t>
            </a:r>
          </a:p>
          <a:p>
            <a:pPr marL="514350" indent="-514350">
              <a:buFont typeface="+mj-ea"/>
              <a:buAutoNum type="circleNumDbPlain"/>
            </a:pPr>
            <a:r>
              <a:rPr lang="en-US" dirty="0" smtClean="0"/>
              <a:t>Improved </a:t>
            </a:r>
            <a:r>
              <a:rPr lang="en-US" u="sng" dirty="0">
                <a:uFill>
                  <a:solidFill>
                    <a:srgbClr val="FF0000"/>
                  </a:solidFill>
                </a:uFill>
              </a:rPr>
              <a:t>skills</a:t>
            </a:r>
            <a:r>
              <a:rPr lang="en-US" dirty="0" smtClean="0"/>
              <a:t> in supporting and strengthening teams working with children</a:t>
            </a:r>
          </a:p>
          <a:p>
            <a:pPr marL="514350" indent="-514350">
              <a:buFont typeface="+mj-ea"/>
              <a:buAutoNum type="circleNumDbPlain"/>
            </a:pPr>
            <a:r>
              <a:rPr lang="en-US" dirty="0" smtClean="0"/>
              <a:t>Awareness of key </a:t>
            </a:r>
            <a:r>
              <a:rPr lang="en-US" u="sng" dirty="0">
                <a:uFill>
                  <a:solidFill>
                    <a:srgbClr val="FF0000"/>
                  </a:solidFill>
                </a:uFill>
              </a:rPr>
              <a:t>resources</a:t>
            </a:r>
            <a:r>
              <a:rPr lang="en-US" dirty="0" smtClean="0"/>
              <a:t> available to them at national, regional and global level </a:t>
            </a:r>
          </a:p>
          <a:p>
            <a:endParaRPr lang="en-US" dirty="0"/>
          </a:p>
        </p:txBody>
      </p:sp>
    </p:spTree>
    <p:extLst>
      <p:ext uri="{BB962C8B-B14F-4D97-AF65-F5344CB8AC3E}">
        <p14:creationId xmlns:p14="http://schemas.microsoft.com/office/powerpoint/2010/main" val="36506380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p>
            <a:pPr marL="742950" indent="-742950">
              <a:spcBef>
                <a:spcPts val="300"/>
              </a:spcBef>
              <a:buFont typeface="+mj-ea"/>
              <a:buAutoNum type="circleNumDbPlain"/>
            </a:pPr>
            <a:r>
              <a:rPr lang="en-GB" b="1" dirty="0" smtClean="0"/>
              <a:t>Increased knowledge:</a:t>
            </a:r>
            <a:endParaRPr lang="en-GB" b="1" dirty="0"/>
          </a:p>
        </p:txBody>
      </p:sp>
      <p:sp>
        <p:nvSpPr>
          <p:cNvPr id="3" name="Content Placeholder 2"/>
          <p:cNvSpPr>
            <a:spLocks noGrp="1"/>
          </p:cNvSpPr>
          <p:nvPr>
            <p:ph idx="1"/>
          </p:nvPr>
        </p:nvSpPr>
        <p:spPr/>
        <p:txBody>
          <a:bodyPr>
            <a:noAutofit/>
          </a:bodyPr>
          <a:lstStyle/>
          <a:p>
            <a:pPr>
              <a:lnSpc>
                <a:spcPct val="90000"/>
              </a:lnSpc>
              <a:spcBef>
                <a:spcPts val="200"/>
              </a:spcBef>
            </a:pPr>
            <a:r>
              <a:rPr lang="en-GB" sz="3000" dirty="0" smtClean="0"/>
              <a:t>Key stages of child development and adolescence </a:t>
            </a:r>
          </a:p>
          <a:p>
            <a:pPr>
              <a:lnSpc>
                <a:spcPct val="90000"/>
              </a:lnSpc>
              <a:spcBef>
                <a:spcPts val="200"/>
              </a:spcBef>
            </a:pPr>
            <a:r>
              <a:rPr lang="en-GB" dirty="0" smtClean="0"/>
              <a:t>How emergencies impact upon child development</a:t>
            </a:r>
            <a:endParaRPr lang="en-GB" sz="3000" dirty="0" smtClean="0"/>
          </a:p>
          <a:p>
            <a:pPr>
              <a:lnSpc>
                <a:spcPct val="90000"/>
              </a:lnSpc>
              <a:spcBef>
                <a:spcPts val="200"/>
              </a:spcBef>
            </a:pPr>
            <a:r>
              <a:rPr lang="en-GB" sz="3000" dirty="0" smtClean="0"/>
              <a:t>Main elements of psychosocial support programmes in emergencies</a:t>
            </a:r>
          </a:p>
          <a:p>
            <a:pPr>
              <a:lnSpc>
                <a:spcPct val="90000"/>
              </a:lnSpc>
              <a:spcBef>
                <a:spcPts val="200"/>
              </a:spcBef>
            </a:pPr>
            <a:r>
              <a:rPr lang="en-GB" dirty="0" smtClean="0"/>
              <a:t>Guiding principles of Child Friendly Spaces </a:t>
            </a:r>
            <a:endParaRPr lang="en-GB" sz="3000" dirty="0" smtClean="0"/>
          </a:p>
          <a:p>
            <a:pPr marL="457200" indent="-457200">
              <a:lnSpc>
                <a:spcPct val="90000"/>
              </a:lnSpc>
              <a:spcBef>
                <a:spcPts val="200"/>
              </a:spcBef>
              <a:buFont typeface="+mj-lt"/>
              <a:buAutoNum type="arabicPeriod"/>
            </a:pPr>
            <a:endParaRPr lang="en-GB" sz="3000" dirty="0" smtClean="0"/>
          </a:p>
        </p:txBody>
      </p:sp>
    </p:spTree>
    <p:extLst>
      <p:ext uri="{BB962C8B-B14F-4D97-AF65-F5344CB8AC3E}">
        <p14:creationId xmlns:p14="http://schemas.microsoft.com/office/powerpoint/2010/main" val="47682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ea"/>
              <a:buAutoNum type="circleNumDbPlain" startAt="2"/>
            </a:pPr>
            <a:r>
              <a:rPr lang="en-US" dirty="0" smtClean="0"/>
              <a:t>Improved skills:</a:t>
            </a:r>
            <a:endParaRPr lang="en-US" dirty="0"/>
          </a:p>
        </p:txBody>
      </p:sp>
      <p:sp>
        <p:nvSpPr>
          <p:cNvPr id="3" name="Content Placeholder 2"/>
          <p:cNvSpPr>
            <a:spLocks noGrp="1"/>
          </p:cNvSpPr>
          <p:nvPr>
            <p:ph idx="1"/>
          </p:nvPr>
        </p:nvSpPr>
        <p:spPr>
          <a:xfrm>
            <a:off x="567532" y="1949824"/>
            <a:ext cx="8008937" cy="4007224"/>
          </a:xfrm>
        </p:spPr>
        <p:txBody>
          <a:bodyPr>
            <a:noAutofit/>
          </a:bodyPr>
          <a:lstStyle/>
          <a:p>
            <a:pPr>
              <a:lnSpc>
                <a:spcPct val="90000"/>
              </a:lnSpc>
              <a:spcBef>
                <a:spcPts val="200"/>
              </a:spcBef>
            </a:pPr>
            <a:r>
              <a:rPr lang="en-US" dirty="0" smtClean="0"/>
              <a:t>How to plan a child friendly spaces </a:t>
            </a:r>
            <a:r>
              <a:rPr lang="en-US" dirty="0" err="1"/>
              <a:t>programme</a:t>
            </a:r>
            <a:r>
              <a:rPr lang="en-US" dirty="0"/>
              <a:t> </a:t>
            </a:r>
          </a:p>
          <a:p>
            <a:pPr>
              <a:lnSpc>
                <a:spcPct val="90000"/>
              </a:lnSpc>
              <a:spcBef>
                <a:spcPts val="200"/>
              </a:spcBef>
            </a:pPr>
            <a:r>
              <a:rPr lang="en-US" dirty="0"/>
              <a:t>How to work with existing structures, communities, </a:t>
            </a:r>
            <a:r>
              <a:rPr lang="en-US" dirty="0" smtClean="0"/>
              <a:t>&amp; </a:t>
            </a:r>
            <a:r>
              <a:rPr lang="en-US" dirty="0"/>
              <a:t>systems to build upon existing resilience &amp; capacity &amp; ensure wellbeing of children</a:t>
            </a:r>
          </a:p>
          <a:p>
            <a:pPr>
              <a:lnSpc>
                <a:spcPct val="90000"/>
              </a:lnSpc>
              <a:spcBef>
                <a:spcPts val="200"/>
              </a:spcBef>
            </a:pPr>
            <a:r>
              <a:rPr lang="en-US" dirty="0" smtClean="0"/>
              <a:t>How to supervise, support &amp; train frontline staff working in CFS</a:t>
            </a:r>
          </a:p>
          <a:p>
            <a:pPr>
              <a:lnSpc>
                <a:spcPct val="90000"/>
              </a:lnSpc>
              <a:spcBef>
                <a:spcPts val="200"/>
              </a:spcBef>
            </a:pPr>
            <a:r>
              <a:rPr lang="en-US" dirty="0" smtClean="0"/>
              <a:t>How to </a:t>
            </a:r>
            <a:r>
              <a:rPr lang="en-US" dirty="0" err="1" smtClean="0"/>
              <a:t>mobilise</a:t>
            </a:r>
            <a:r>
              <a:rPr lang="en-US" dirty="0" smtClean="0"/>
              <a:t> resources for the CFS </a:t>
            </a:r>
            <a:r>
              <a:rPr lang="en-US" dirty="0" err="1" smtClean="0"/>
              <a:t>programme</a:t>
            </a:r>
            <a:r>
              <a:rPr lang="en-US" dirty="0" smtClean="0"/>
              <a:t> </a:t>
            </a:r>
          </a:p>
          <a:p>
            <a:pPr marL="457200" indent="-457200">
              <a:spcBef>
                <a:spcPts val="200"/>
              </a:spcBef>
              <a:buFont typeface="+mj-lt"/>
              <a:buAutoNum type="arabicPeriod"/>
            </a:pPr>
            <a:endParaRPr lang="en-US" dirty="0"/>
          </a:p>
        </p:txBody>
      </p:sp>
    </p:spTree>
    <p:extLst>
      <p:ext uri="{BB962C8B-B14F-4D97-AF65-F5344CB8AC3E}">
        <p14:creationId xmlns:p14="http://schemas.microsoft.com/office/powerpoint/2010/main" val="93806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ea"/>
              <a:buAutoNum type="circleNumDbPlain" startAt="3"/>
            </a:pPr>
            <a:r>
              <a:rPr lang="en-US" dirty="0" smtClean="0"/>
              <a:t>Familiarity with key resources</a:t>
            </a:r>
            <a:endParaRPr lang="en-US" dirty="0"/>
          </a:p>
        </p:txBody>
      </p:sp>
      <p:sp>
        <p:nvSpPr>
          <p:cNvPr id="3" name="Content Placeholder 2"/>
          <p:cNvSpPr>
            <a:spLocks noGrp="1"/>
          </p:cNvSpPr>
          <p:nvPr>
            <p:ph idx="1"/>
          </p:nvPr>
        </p:nvSpPr>
        <p:spPr/>
        <p:txBody>
          <a:bodyPr>
            <a:normAutofit/>
          </a:bodyPr>
          <a:lstStyle/>
          <a:p>
            <a:r>
              <a:rPr lang="en-US" dirty="0" smtClean="0"/>
              <a:t>Familiar with websites with access to range of key resources </a:t>
            </a:r>
          </a:p>
          <a:p>
            <a:pPr lvl="1"/>
            <a:r>
              <a:rPr lang="en-US" dirty="0" smtClean="0"/>
              <a:t>Mental Health and Psychosocial Support Network (</a:t>
            </a:r>
            <a:r>
              <a:rPr lang="en-US" dirty="0" err="1" smtClean="0"/>
              <a:t>mhpss.net</a:t>
            </a:r>
            <a:r>
              <a:rPr lang="en-US" dirty="0" smtClean="0"/>
              <a:t>)</a:t>
            </a:r>
          </a:p>
          <a:p>
            <a:pPr lvl="1"/>
            <a:r>
              <a:rPr lang="en-US" dirty="0" smtClean="0"/>
              <a:t>Child Protection </a:t>
            </a:r>
            <a:r>
              <a:rPr lang="en-US" dirty="0"/>
              <a:t>Working Group </a:t>
            </a:r>
            <a:r>
              <a:rPr lang="en-US" dirty="0" smtClean="0"/>
              <a:t>(</a:t>
            </a:r>
            <a:r>
              <a:rPr lang="en-US" dirty="0" err="1" smtClean="0"/>
              <a:t>cpwg.net</a:t>
            </a:r>
            <a:r>
              <a:rPr lang="en-US" dirty="0" smtClean="0"/>
              <a:t>/)</a:t>
            </a:r>
          </a:p>
          <a:p>
            <a:r>
              <a:rPr lang="en-US" dirty="0" smtClean="0"/>
              <a:t>Familiar with key resources on following two slides</a:t>
            </a:r>
          </a:p>
          <a:p>
            <a:endParaRPr lang="en-US" dirty="0"/>
          </a:p>
        </p:txBody>
      </p:sp>
    </p:spTree>
    <p:extLst>
      <p:ext uri="{BB962C8B-B14F-4D97-AF65-F5344CB8AC3E}">
        <p14:creationId xmlns:p14="http://schemas.microsoft.com/office/powerpoint/2010/main" val="2339311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resources – theory and principles</a:t>
            </a:r>
            <a:endParaRPr lang="en-US" dirty="0"/>
          </a:p>
        </p:txBody>
      </p:sp>
      <p:pic>
        <p:nvPicPr>
          <p:cNvPr id="5" name="Picture 4" descr="Screen shot 2013-02-18 at 17.10.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34" y="2215649"/>
            <a:ext cx="2570222" cy="367715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6" name="Picture 5" descr="Screen shot 2012-11-14 at 15.11.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792" y="2215146"/>
            <a:ext cx="2572004" cy="367715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7" name="Picture 6" descr="Screen shot 2013-02-18 at 17.32.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856" y="2215146"/>
            <a:ext cx="2529043" cy="367740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78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resources – detailed practical guidance</a:t>
            </a:r>
            <a:endParaRPr lang="en-US" dirty="0"/>
          </a:p>
        </p:txBody>
      </p:sp>
      <p:pic>
        <p:nvPicPr>
          <p:cNvPr id="4" name="Picture 3" descr="Screen shot 2013-02-18 at 17.14.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738" y="1961396"/>
            <a:ext cx="2062067" cy="2675466"/>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5" name="Picture 4" descr="Screen shot 2013-02-18 at 17.22.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36" y="1961400"/>
            <a:ext cx="1888065" cy="2675466"/>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7" name="Picture 6" descr="Screen shot 2013-02-18 at 17.27.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462" y="1961396"/>
            <a:ext cx="1983620" cy="267546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8" name="Picture 7" descr="Screen shot 2013-02-18 at 17.28.4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4352" y="2120901"/>
            <a:ext cx="810643" cy="215900"/>
          </a:xfrm>
          <a:prstGeom prst="rect">
            <a:avLst/>
          </a:prstGeom>
        </p:spPr>
      </p:pic>
      <p:pic>
        <p:nvPicPr>
          <p:cNvPr id="6" name="Picture 5" descr="Screen shot 2013-02-18 at 17.23.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6215" y="1961400"/>
            <a:ext cx="1813657" cy="267546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933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Workshop approach</a:t>
            </a:r>
            <a:endParaRPr lang="en-GB" dirty="0"/>
          </a:p>
        </p:txBody>
      </p:sp>
    </p:spTree>
    <p:extLst>
      <p:ext uri="{BB962C8B-B14F-4D97-AF65-F5344CB8AC3E}">
        <p14:creationId xmlns:p14="http://schemas.microsoft.com/office/powerpoint/2010/main" val="291904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Interactive and participatory </a:t>
            </a:r>
          </a:p>
          <a:p>
            <a:r>
              <a:rPr lang="en-US" dirty="0" smtClean="0"/>
              <a:t>Using range of different ways to communicate</a:t>
            </a:r>
          </a:p>
          <a:p>
            <a:r>
              <a:rPr lang="en-US" dirty="0" smtClean="0"/>
              <a:t>Participants </a:t>
            </a:r>
            <a:r>
              <a:rPr lang="en-US" dirty="0"/>
              <a:t>should ask questions immediately they occur, rather than </a:t>
            </a:r>
            <a:r>
              <a:rPr lang="en-US" dirty="0" smtClean="0"/>
              <a:t>wait until </a:t>
            </a:r>
            <a:r>
              <a:rPr lang="en-US" dirty="0"/>
              <a:t>the end of a session</a:t>
            </a:r>
          </a:p>
        </p:txBody>
      </p:sp>
    </p:spTree>
    <p:extLst>
      <p:ext uri="{BB962C8B-B14F-4D97-AF65-F5344CB8AC3E}">
        <p14:creationId xmlns:p14="http://schemas.microsoft.com/office/powerpoint/2010/main" val="1347744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of working </a:t>
            </a:r>
            <a:endParaRPr lang="en-US" dirty="0"/>
          </a:p>
        </p:txBody>
      </p:sp>
      <p:sp>
        <p:nvSpPr>
          <p:cNvPr id="3" name="Content Placeholder 2"/>
          <p:cNvSpPr>
            <a:spLocks noGrp="1"/>
          </p:cNvSpPr>
          <p:nvPr>
            <p:ph idx="1"/>
          </p:nvPr>
        </p:nvSpPr>
        <p:spPr/>
        <p:txBody>
          <a:bodyPr>
            <a:normAutofit/>
          </a:bodyPr>
          <a:lstStyle/>
          <a:p>
            <a:pPr>
              <a:spcBef>
                <a:spcPts val="200"/>
              </a:spcBef>
            </a:pPr>
            <a:r>
              <a:rPr lang="en-US" sz="3400" dirty="0"/>
              <a:t>Participatory and experience sharing</a:t>
            </a:r>
          </a:p>
          <a:p>
            <a:pPr>
              <a:spcBef>
                <a:spcPts val="200"/>
              </a:spcBef>
            </a:pPr>
            <a:r>
              <a:rPr lang="en-US" sz="3400" dirty="0"/>
              <a:t>Mixed media</a:t>
            </a:r>
          </a:p>
          <a:p>
            <a:pPr>
              <a:spcBef>
                <a:spcPts val="200"/>
              </a:spcBef>
            </a:pPr>
            <a:r>
              <a:rPr lang="en-US" sz="3400" dirty="0"/>
              <a:t>Positive and solution focused </a:t>
            </a:r>
          </a:p>
          <a:p>
            <a:pPr>
              <a:spcBef>
                <a:spcPts val="200"/>
              </a:spcBef>
            </a:pPr>
            <a:r>
              <a:rPr lang="en-US" sz="3400" dirty="0"/>
              <a:t>Equality and respect </a:t>
            </a:r>
          </a:p>
          <a:p>
            <a:pPr>
              <a:spcBef>
                <a:spcPts val="200"/>
              </a:spcBef>
            </a:pPr>
            <a:r>
              <a:rPr lang="en-US" sz="3400" dirty="0"/>
              <a:t>Facilitators </a:t>
            </a:r>
            <a:r>
              <a:rPr lang="en-US" sz="3400" dirty="0" smtClean="0"/>
              <a:t>adapt </a:t>
            </a:r>
            <a:r>
              <a:rPr lang="en-US" sz="3400" dirty="0"/>
              <a:t>to feedback </a:t>
            </a:r>
            <a:endParaRPr lang="en-US" sz="3400" dirty="0" smtClean="0"/>
          </a:p>
          <a:p>
            <a:pPr>
              <a:spcBef>
                <a:spcPts val="200"/>
              </a:spcBef>
            </a:pPr>
            <a:r>
              <a:rPr lang="en-US" sz="3400" dirty="0" smtClean="0"/>
              <a:t>Punctuality </a:t>
            </a:r>
            <a:r>
              <a:rPr lang="en-US" sz="3400" dirty="0"/>
              <a:t>and time-</a:t>
            </a:r>
            <a:r>
              <a:rPr lang="en-US" sz="3400" dirty="0" smtClean="0"/>
              <a:t>keeping</a:t>
            </a:r>
            <a:endParaRPr lang="en-US" sz="3400" dirty="0"/>
          </a:p>
        </p:txBody>
      </p:sp>
    </p:spTree>
    <p:extLst>
      <p:ext uri="{BB962C8B-B14F-4D97-AF65-F5344CB8AC3E}">
        <p14:creationId xmlns:p14="http://schemas.microsoft.com/office/powerpoint/2010/main" val="195456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normAutofit fontScale="90000"/>
          </a:bodyPr>
          <a:lstStyle/>
          <a:p>
            <a:r>
              <a:rPr lang="en-US">
                <a:latin typeface="Arial" charset="0"/>
                <a:ea typeface="ＭＳ Ｐゴシック" charset="0"/>
              </a:rPr>
              <a:t>Evaluation and Feedback mechanisms</a:t>
            </a:r>
          </a:p>
        </p:txBody>
      </p:sp>
      <p:sp>
        <p:nvSpPr>
          <p:cNvPr id="3" name="Content Placeholder 2"/>
          <p:cNvSpPr>
            <a:spLocks noGrp="1"/>
          </p:cNvSpPr>
          <p:nvPr>
            <p:ph idx="1"/>
          </p:nvPr>
        </p:nvSpPr>
        <p:spPr>
          <a:xfrm>
            <a:off x="457200" y="1744126"/>
            <a:ext cx="8229600" cy="4525963"/>
          </a:xfrm>
        </p:spPr>
        <p:txBody>
          <a:bodyPr>
            <a:normAutofit/>
          </a:bodyPr>
          <a:lstStyle/>
          <a:p>
            <a:pPr>
              <a:spcBef>
                <a:spcPts val="200"/>
              </a:spcBef>
              <a:defRPr/>
            </a:pPr>
            <a:r>
              <a:rPr lang="en-US" sz="3400" dirty="0"/>
              <a:t>Evaluation forms </a:t>
            </a:r>
            <a:r>
              <a:rPr lang="en-US" sz="3400" dirty="0" smtClean="0"/>
              <a:t>- completed </a:t>
            </a:r>
            <a:r>
              <a:rPr lang="en-US" sz="3400" dirty="0"/>
              <a:t>throughout the </a:t>
            </a:r>
            <a:r>
              <a:rPr lang="en-US" sz="3400" dirty="0" smtClean="0"/>
              <a:t>week</a:t>
            </a:r>
            <a:endParaRPr lang="en-US" sz="3400" dirty="0"/>
          </a:p>
          <a:p>
            <a:pPr>
              <a:spcBef>
                <a:spcPts val="200"/>
              </a:spcBef>
              <a:defRPr/>
            </a:pPr>
            <a:r>
              <a:rPr lang="en-US" sz="3400" dirty="0"/>
              <a:t>Evaluation </a:t>
            </a:r>
            <a:r>
              <a:rPr lang="en-US" sz="3400" dirty="0" smtClean="0"/>
              <a:t>flipchart - can </a:t>
            </a:r>
            <a:r>
              <a:rPr lang="en-US" sz="3400" dirty="0"/>
              <a:t>add comments at any time </a:t>
            </a:r>
            <a:endParaRPr lang="en-US" sz="3400" dirty="0" smtClean="0"/>
          </a:p>
          <a:p>
            <a:pPr>
              <a:spcBef>
                <a:spcPts val="200"/>
              </a:spcBef>
              <a:defRPr/>
            </a:pPr>
            <a:r>
              <a:rPr lang="en-US" sz="3400" dirty="0" smtClean="0"/>
              <a:t>Two </a:t>
            </a:r>
            <a:r>
              <a:rPr lang="en-US" sz="3400" dirty="0"/>
              <a:t>volunteers for each evening to collate </a:t>
            </a:r>
            <a:r>
              <a:rPr lang="en-US" sz="3400" dirty="0" smtClean="0"/>
              <a:t>verbal feedback </a:t>
            </a:r>
            <a:r>
              <a:rPr lang="en-US" sz="3400" dirty="0"/>
              <a:t>during the course of the day and bring to trainers at 7pm</a:t>
            </a:r>
            <a:endParaRPr lang="en-GB" sz="3400" dirty="0"/>
          </a:p>
          <a:p>
            <a:pPr>
              <a:defRPr/>
            </a:pPr>
            <a:endParaRPr lang="en-US" dirty="0"/>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364250-677F-F840-BC24-AB057C138D5B}" type="slidenum">
              <a:rPr lang="en-US" sz="1400">
                <a:solidFill>
                  <a:schemeClr val="accent1"/>
                </a:solidFill>
                <a:cs typeface="Arial" charset="0"/>
              </a:rPr>
              <a:pPr eaLnBrk="1" hangingPunct="1"/>
              <a:t>19</a:t>
            </a:fld>
            <a:endParaRPr lang="en-US" sz="1400">
              <a:solidFill>
                <a:schemeClr val="accent1"/>
              </a:solidFill>
              <a:cs typeface="Arial" charset="0"/>
            </a:endParaRPr>
          </a:p>
        </p:txBody>
      </p:sp>
    </p:spTree>
    <p:extLst>
      <p:ext uri="{BB962C8B-B14F-4D97-AF65-F5344CB8AC3E}">
        <p14:creationId xmlns:p14="http://schemas.microsoft.com/office/powerpoint/2010/main" val="5212950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 </a:t>
            </a:r>
            <a:endParaRPr lang="en-US" dirty="0"/>
          </a:p>
        </p:txBody>
      </p:sp>
      <p:sp>
        <p:nvSpPr>
          <p:cNvPr id="3" name="Content Placeholder 2"/>
          <p:cNvSpPr>
            <a:spLocks noGrp="1"/>
          </p:cNvSpPr>
          <p:nvPr>
            <p:ph idx="1"/>
          </p:nvPr>
        </p:nvSpPr>
        <p:spPr/>
        <p:txBody>
          <a:bodyPr>
            <a:normAutofit/>
          </a:bodyPr>
          <a:lstStyle/>
          <a:p>
            <a:pPr marL="0" indent="0">
              <a:buNone/>
            </a:pPr>
            <a:r>
              <a:rPr lang="en-US" dirty="0"/>
              <a:t>By the end of the session participants will know… </a:t>
            </a:r>
            <a:endParaRPr lang="en-US" dirty="0" smtClean="0"/>
          </a:p>
          <a:p>
            <a:r>
              <a:rPr lang="en-US" dirty="0" smtClean="0"/>
              <a:t>The aims of the workshop</a:t>
            </a:r>
          </a:p>
          <a:p>
            <a:r>
              <a:rPr lang="en-US" dirty="0" smtClean="0"/>
              <a:t>Understand the approach and ways of working </a:t>
            </a:r>
          </a:p>
          <a:p>
            <a:r>
              <a:rPr lang="en-US" dirty="0" smtClean="0"/>
              <a:t>Know each other better </a:t>
            </a:r>
          </a:p>
          <a:p>
            <a:endParaRPr lang="en-US" dirty="0"/>
          </a:p>
        </p:txBody>
      </p:sp>
    </p:spTree>
    <p:extLst>
      <p:ext uri="{BB962C8B-B14F-4D97-AF65-F5344CB8AC3E}">
        <p14:creationId xmlns:p14="http://schemas.microsoft.com/office/powerpoint/2010/main" val="3345412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Workshop agenda</a:t>
            </a:r>
            <a:endParaRPr lang="en-GB" dirty="0"/>
          </a:p>
        </p:txBody>
      </p:sp>
    </p:spTree>
    <p:extLst>
      <p:ext uri="{BB962C8B-B14F-4D97-AF65-F5344CB8AC3E}">
        <p14:creationId xmlns:p14="http://schemas.microsoft.com/office/powerpoint/2010/main" val="169222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25413"/>
            <a:ext cx="8229600" cy="1143000"/>
          </a:xfrm>
        </p:spPr>
        <p:txBody>
          <a:bodyPr/>
          <a:lstStyle/>
          <a:p>
            <a:r>
              <a:rPr lang="en-US" dirty="0">
                <a:latin typeface="Arial" charset="0"/>
                <a:ea typeface="ＭＳ Ｐゴシック" charset="0"/>
              </a:rPr>
              <a:t>Workshop agenda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0602483"/>
              </p:ext>
            </p:extLst>
          </p:nvPr>
        </p:nvGraphicFramePr>
        <p:xfrm>
          <a:off x="406402" y="1919836"/>
          <a:ext cx="8280397" cy="4424164"/>
        </p:xfrm>
        <a:graphic>
          <a:graphicData uri="http://schemas.openxmlformats.org/drawingml/2006/table">
            <a:tbl>
              <a:tblPr firstRow="1" bandRow="1">
                <a:tableStyleId>{5C22544A-7EE6-4342-B048-85BDC9FD1C3A}</a:tableStyleId>
              </a:tblPr>
              <a:tblGrid>
                <a:gridCol w="336601"/>
                <a:gridCol w="1985949"/>
                <a:gridCol w="1985949"/>
                <a:gridCol w="1985949"/>
                <a:gridCol w="1985949"/>
              </a:tblGrid>
              <a:tr h="343362">
                <a:tc>
                  <a:txBody>
                    <a:bodyPr/>
                    <a:lstStyle/>
                    <a:p>
                      <a:pPr algn="ct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7E0000"/>
                          </a:solidFill>
                        </a:rPr>
                        <a:t>Day 1</a:t>
                      </a:r>
                    </a:p>
                    <a:p>
                      <a:pPr algn="ctr"/>
                      <a:r>
                        <a:rPr lang="en-US" sz="1800" dirty="0" smtClean="0">
                          <a:solidFill>
                            <a:srgbClr val="7E0000"/>
                          </a:solidFill>
                        </a:rPr>
                        <a:t>Theoretical</a:t>
                      </a:r>
                      <a:r>
                        <a:rPr lang="en-US" sz="1800" baseline="0" dirty="0" smtClean="0">
                          <a:solidFill>
                            <a:srgbClr val="7E0000"/>
                          </a:solidFill>
                        </a:rPr>
                        <a:t> background</a:t>
                      </a:r>
                      <a:endParaRPr lang="en-US" sz="1800" dirty="0">
                        <a:solidFill>
                          <a:srgbClr val="7E0000"/>
                        </a:solidFill>
                      </a:endParaRP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7E0000"/>
                          </a:solidFill>
                        </a:rPr>
                        <a:t>Day 2</a:t>
                      </a:r>
                    </a:p>
                    <a:p>
                      <a:pPr algn="ctr"/>
                      <a:r>
                        <a:rPr lang="en-US" sz="1800" dirty="0" smtClean="0">
                          <a:solidFill>
                            <a:srgbClr val="7E0000"/>
                          </a:solidFill>
                        </a:rPr>
                        <a:t>Preparedness and start-up</a:t>
                      </a:r>
                      <a:endParaRPr lang="en-US" sz="1800" dirty="0">
                        <a:solidFill>
                          <a:srgbClr val="7E0000"/>
                        </a:solidFill>
                      </a:endParaRP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7E0000"/>
                          </a:solidFill>
                        </a:rPr>
                        <a:t>Day 3</a:t>
                      </a:r>
                    </a:p>
                    <a:p>
                      <a:pPr algn="ctr"/>
                      <a:r>
                        <a:rPr lang="en-US" sz="1800" dirty="0" smtClean="0">
                          <a:solidFill>
                            <a:srgbClr val="7E0000"/>
                          </a:solidFill>
                        </a:rPr>
                        <a:t>Running the</a:t>
                      </a:r>
                      <a:r>
                        <a:rPr lang="en-US" sz="1800" baseline="0" dirty="0" smtClean="0">
                          <a:solidFill>
                            <a:srgbClr val="7E0000"/>
                          </a:solidFill>
                        </a:rPr>
                        <a:t> CFS </a:t>
                      </a:r>
                      <a:r>
                        <a:rPr lang="en-US" sz="1800" baseline="0" dirty="0" err="1" smtClean="0">
                          <a:solidFill>
                            <a:srgbClr val="7E0000"/>
                          </a:solidFill>
                        </a:rPr>
                        <a:t>programme</a:t>
                      </a:r>
                      <a:endParaRPr lang="en-US" sz="1800" dirty="0">
                        <a:solidFill>
                          <a:srgbClr val="7E0000"/>
                        </a:solidFill>
                      </a:endParaRP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7E0000"/>
                          </a:solidFill>
                        </a:rPr>
                        <a:t>Day 4</a:t>
                      </a:r>
                    </a:p>
                    <a:p>
                      <a:pPr algn="ctr"/>
                      <a:r>
                        <a:rPr lang="en-US" sz="1800" dirty="0" smtClean="0">
                          <a:solidFill>
                            <a:srgbClr val="7E0000"/>
                          </a:solidFill>
                        </a:rPr>
                        <a:t>Human resources </a:t>
                      </a:r>
                      <a:endParaRPr lang="en-US" sz="1800" dirty="0">
                        <a:solidFill>
                          <a:srgbClr val="7E0000"/>
                        </a:solidFill>
                      </a:endParaRP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r h="600892">
                <a:tc>
                  <a:txBody>
                    <a:bodyPr/>
                    <a:lstStyle/>
                    <a:p>
                      <a:pPr algn="ctr"/>
                      <a:r>
                        <a:rPr lang="en-US" sz="1800" b="1" dirty="0" smtClean="0">
                          <a:solidFill>
                            <a:srgbClr val="7E0000"/>
                          </a:solidFill>
                        </a:rPr>
                        <a:t>1</a:t>
                      </a:r>
                      <a:endParaRPr lang="en-US" sz="1800" b="1" dirty="0">
                        <a:solidFill>
                          <a:srgbClr val="7E0000"/>
                        </a:solidFill>
                      </a:endParaRP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Welcome and introductions</a:t>
                      </a: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Preparedness</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Ways of working</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Staffing your team</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r h="858422">
                <a:tc>
                  <a:txBody>
                    <a:bodyPr/>
                    <a:lstStyle/>
                    <a:p>
                      <a:pPr algn="ctr"/>
                      <a:r>
                        <a:rPr lang="en-US" sz="1800" b="1" dirty="0" smtClean="0">
                          <a:solidFill>
                            <a:srgbClr val="7E0000"/>
                          </a:solidFill>
                        </a:rPr>
                        <a:t>2</a:t>
                      </a:r>
                      <a:endParaRPr lang="en-US" sz="1800" b="1" dirty="0">
                        <a:solidFill>
                          <a:srgbClr val="7E0000"/>
                        </a:solidFill>
                      </a:endParaRP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Child development &amp; emergencies</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Needs assessment and planning</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Planning activities in the CFS</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HR Management </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r h="858422">
                <a:tc>
                  <a:txBody>
                    <a:bodyPr/>
                    <a:lstStyle/>
                    <a:p>
                      <a:pPr algn="ctr"/>
                      <a:r>
                        <a:rPr lang="en-US" sz="1800" b="1" dirty="0" smtClean="0">
                          <a:solidFill>
                            <a:srgbClr val="7E0000"/>
                          </a:solidFill>
                        </a:rPr>
                        <a:t>3</a:t>
                      </a:r>
                      <a:endParaRPr lang="en-US" sz="1800" b="1" dirty="0">
                        <a:solidFill>
                          <a:srgbClr val="7E0000"/>
                        </a:solidFill>
                      </a:endParaRP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Psychosocial support framework</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Community </a:t>
                      </a:r>
                      <a:r>
                        <a:rPr lang="en-US" sz="1800" dirty="0" err="1" smtClean="0"/>
                        <a:t>mobilisation</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Administration</a:t>
                      </a:r>
                    </a:p>
                    <a:p>
                      <a:pPr marL="285750" indent="-285750">
                        <a:buFont typeface="Arial"/>
                        <a:buChar char="•"/>
                      </a:pPr>
                      <a:r>
                        <a:rPr lang="en-US" sz="1800" dirty="0" smtClean="0"/>
                        <a:t>Monitoring &amp; Evaluation</a:t>
                      </a: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Staff wellbeing</a:t>
                      </a: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r h="1040933">
                <a:tc>
                  <a:txBody>
                    <a:bodyPr/>
                    <a:lstStyle/>
                    <a:p>
                      <a:pPr algn="ctr"/>
                      <a:r>
                        <a:rPr lang="en-US" sz="1800" b="1" dirty="0" smtClean="0">
                          <a:solidFill>
                            <a:srgbClr val="7E0000"/>
                          </a:solidFill>
                        </a:rPr>
                        <a:t>4</a:t>
                      </a:r>
                      <a:endParaRPr lang="en-US" sz="1800" b="1" dirty="0">
                        <a:solidFill>
                          <a:srgbClr val="7E0000"/>
                        </a:solidFill>
                      </a:endParaRPr>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dirty="0" smtClean="0"/>
                        <a:t>Child</a:t>
                      </a:r>
                      <a:r>
                        <a:rPr lang="en-US" sz="1800" baseline="0" dirty="0" smtClean="0"/>
                        <a:t> Friendly Spaces purpose &amp; principles</a:t>
                      </a:r>
                      <a:endParaRPr lang="en-US" sz="1800" dirty="0" smtClean="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Resources and logistics</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Exit strategies</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a:buChar char="•"/>
                      </a:pPr>
                      <a:r>
                        <a:rPr lang="en-US" sz="1800" dirty="0" smtClean="0"/>
                        <a:t>Outstanding questions</a:t>
                      </a:r>
                    </a:p>
                    <a:p>
                      <a:pPr marL="285750" indent="-285750">
                        <a:buFont typeface="Arial"/>
                        <a:buChar char="•"/>
                      </a:pPr>
                      <a:r>
                        <a:rPr lang="en-US" sz="1800" dirty="0" smtClean="0"/>
                        <a:t>Close</a:t>
                      </a:r>
                      <a:endParaRPr lang="en-US" sz="1800" dirty="0"/>
                    </a:p>
                  </a:txBody>
                  <a:tcPr marL="91443" marR="91443" marT="45714" marB="45714">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66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E694D7-B7F1-E149-B816-ECCA8732C082}" type="slidenum">
              <a:rPr lang="en-US" sz="1400">
                <a:solidFill>
                  <a:schemeClr val="accent1"/>
                </a:solidFill>
                <a:cs typeface="Arial" charset="0"/>
              </a:rPr>
              <a:pPr eaLnBrk="1" hangingPunct="1"/>
              <a:t>21</a:t>
            </a:fld>
            <a:endParaRPr lang="en-US" sz="1400">
              <a:solidFill>
                <a:schemeClr val="accent1"/>
              </a:solidFill>
              <a:cs typeface="Arial" charset="0"/>
            </a:endParaRPr>
          </a:p>
        </p:txBody>
      </p:sp>
    </p:spTree>
    <p:extLst>
      <p:ext uri="{BB962C8B-B14F-4D97-AF65-F5344CB8AC3E}">
        <p14:creationId xmlns:p14="http://schemas.microsoft.com/office/powerpoint/2010/main" val="25308334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t>
            </a:r>
            <a:r>
              <a:rPr lang="en-US" dirty="0" err="1"/>
              <a:t>p</a:t>
            </a:r>
            <a:r>
              <a:rPr lang="en-US" dirty="0" err="1" smtClean="0"/>
              <a:t>rogramme</a:t>
            </a:r>
            <a:r>
              <a:rPr lang="en-US" dirty="0" smtClean="0"/>
              <a:t> planning </a:t>
            </a:r>
            <a:endParaRPr lang="en-US" dirty="0"/>
          </a:p>
        </p:txBody>
      </p:sp>
      <p:sp>
        <p:nvSpPr>
          <p:cNvPr id="3" name="Content Placeholder 2"/>
          <p:cNvSpPr>
            <a:spLocks noGrp="1"/>
          </p:cNvSpPr>
          <p:nvPr>
            <p:ph idx="1"/>
          </p:nvPr>
        </p:nvSpPr>
        <p:spPr>
          <a:xfrm>
            <a:off x="508000" y="1949824"/>
            <a:ext cx="8212667" cy="4007224"/>
          </a:xfrm>
        </p:spPr>
        <p:txBody>
          <a:bodyPr>
            <a:normAutofit fontScale="92500"/>
          </a:bodyPr>
          <a:lstStyle/>
          <a:p>
            <a:pPr marL="541338" indent="-452438">
              <a:lnSpc>
                <a:spcPct val="80000"/>
              </a:lnSpc>
              <a:buFontTx/>
              <a:buAutoNum type="arabicPeriod"/>
            </a:pPr>
            <a:r>
              <a:rPr lang="en-GB" dirty="0" smtClean="0">
                <a:latin typeface="Univers 45 Light" charset="0"/>
                <a:ea typeface="ヒラギノ角ゴ Pro W3" charset="0"/>
              </a:rPr>
              <a:t>Prepare</a:t>
            </a:r>
            <a:endParaRPr lang="en-GB" dirty="0">
              <a:latin typeface="Univers 45 Light" charset="0"/>
              <a:ea typeface="ヒラギノ角ゴ Pro W3" charset="0"/>
            </a:endParaRPr>
          </a:p>
          <a:p>
            <a:pPr marL="541338" indent="-452438">
              <a:lnSpc>
                <a:spcPct val="80000"/>
              </a:lnSpc>
              <a:buFontTx/>
              <a:buAutoNum type="arabicPeriod"/>
            </a:pPr>
            <a:r>
              <a:rPr lang="en-GB" dirty="0">
                <a:latin typeface="Univers 45 Light" charset="0"/>
                <a:ea typeface="ヒラギノ角ゴ Pro W3" charset="0"/>
              </a:rPr>
              <a:t>Coordinate</a:t>
            </a:r>
          </a:p>
          <a:p>
            <a:pPr marL="541338" indent="-452438">
              <a:lnSpc>
                <a:spcPct val="80000"/>
              </a:lnSpc>
              <a:buFontTx/>
              <a:buAutoNum type="arabicPeriod"/>
            </a:pPr>
            <a:r>
              <a:rPr lang="en-GB" dirty="0">
                <a:latin typeface="Univers 45 Light" charset="0"/>
                <a:ea typeface="ヒラギノ角ゴ Pro W3" charset="0"/>
              </a:rPr>
              <a:t>Undertake </a:t>
            </a:r>
            <a:r>
              <a:rPr lang="en-GB" dirty="0" smtClean="0">
                <a:latin typeface="Univers 45 Light" charset="0"/>
                <a:ea typeface="ヒラギノ角ゴ Pro W3" charset="0"/>
              </a:rPr>
              <a:t>assessment</a:t>
            </a:r>
            <a:endParaRPr lang="en-GB" dirty="0">
              <a:latin typeface="Univers 45 Light" charset="0"/>
              <a:ea typeface="ヒラギノ角ゴ Pro W3" charset="0"/>
            </a:endParaRPr>
          </a:p>
          <a:p>
            <a:pPr marL="541338" indent="-452438">
              <a:lnSpc>
                <a:spcPct val="80000"/>
              </a:lnSpc>
              <a:buFontTx/>
              <a:buAutoNum type="arabicPeriod"/>
            </a:pPr>
            <a:r>
              <a:rPr lang="en-GB" dirty="0">
                <a:latin typeface="Univers 45 Light" charset="0"/>
                <a:ea typeface="ヒラギノ角ゴ Pro W3" charset="0"/>
              </a:rPr>
              <a:t>Set objectives based on assessment </a:t>
            </a:r>
          </a:p>
          <a:p>
            <a:pPr marL="541338" indent="-452438">
              <a:lnSpc>
                <a:spcPct val="80000"/>
              </a:lnSpc>
              <a:buFontTx/>
              <a:buAutoNum type="arabicPeriod"/>
            </a:pPr>
            <a:r>
              <a:rPr lang="en-GB" dirty="0">
                <a:latin typeface="Univers 45 Light" charset="0"/>
                <a:ea typeface="ヒラギノ角ゴ Pro W3" charset="0"/>
              </a:rPr>
              <a:t>Plan </a:t>
            </a:r>
            <a:r>
              <a:rPr lang="en-GB" dirty="0" smtClean="0">
                <a:latin typeface="Univers 45 Light" charset="0"/>
                <a:ea typeface="ヒラギノ角ゴ Pro W3" charset="0"/>
              </a:rPr>
              <a:t>&amp; </a:t>
            </a:r>
            <a:r>
              <a:rPr lang="en-GB" dirty="0">
                <a:latin typeface="Univers 45 Light" charset="0"/>
                <a:ea typeface="ヒラギノ角ゴ Pro W3" charset="0"/>
              </a:rPr>
              <a:t>implement activities based on </a:t>
            </a:r>
            <a:r>
              <a:rPr lang="en-GB" dirty="0" smtClean="0">
                <a:latin typeface="Univers 45 Light" charset="0"/>
                <a:ea typeface="ヒラギノ角ゴ Pro W3" charset="0"/>
              </a:rPr>
              <a:t>objectives</a:t>
            </a:r>
            <a:endParaRPr lang="en-GB" dirty="0">
              <a:latin typeface="Univers 45 Light" charset="0"/>
              <a:ea typeface="ヒラギノ角ゴ Pro W3" charset="0"/>
            </a:endParaRPr>
          </a:p>
          <a:p>
            <a:pPr marL="541338" indent="-452438">
              <a:lnSpc>
                <a:spcPct val="80000"/>
              </a:lnSpc>
              <a:buFontTx/>
              <a:buAutoNum type="arabicPeriod"/>
            </a:pPr>
            <a:r>
              <a:rPr lang="en-GB" dirty="0" smtClean="0">
                <a:latin typeface="Univers 45 Light" charset="0"/>
                <a:ea typeface="ヒラギノ角ゴ Pro W3" charset="0"/>
              </a:rPr>
              <a:t>Monitor </a:t>
            </a:r>
            <a:r>
              <a:rPr lang="en-GB" dirty="0">
                <a:latin typeface="Univers 45 Light" charset="0"/>
                <a:ea typeface="ヒラギノ角ゴ Pro W3" charset="0"/>
              </a:rPr>
              <a:t>and evaluate</a:t>
            </a:r>
          </a:p>
          <a:p>
            <a:pPr marL="541338" indent="-452438">
              <a:lnSpc>
                <a:spcPct val="80000"/>
              </a:lnSpc>
              <a:buFontTx/>
              <a:buAutoNum type="arabicPeriod"/>
            </a:pPr>
            <a:r>
              <a:rPr lang="en-GB" dirty="0">
                <a:latin typeface="Univers 45 Light" charset="0"/>
                <a:ea typeface="ヒラギノ角ゴ Pro W3" charset="0"/>
              </a:rPr>
              <a:t>Close </a:t>
            </a:r>
            <a:r>
              <a:rPr lang="en-GB" dirty="0" smtClean="0">
                <a:latin typeface="Univers 45 Light" charset="0"/>
                <a:ea typeface="ヒラギノ角ゴ Pro W3" charset="0"/>
              </a:rPr>
              <a:t>/ transition project</a:t>
            </a:r>
            <a:endParaRPr lang="en-GB" dirty="0">
              <a:latin typeface="Univers 45 Light" charset="0"/>
              <a:ea typeface="ヒラギノ角ゴ Pro W3" charset="0"/>
            </a:endParaRPr>
          </a:p>
        </p:txBody>
      </p:sp>
    </p:spTree>
    <p:extLst>
      <p:ext uri="{BB962C8B-B14F-4D97-AF65-F5344CB8AC3E}">
        <p14:creationId xmlns:p14="http://schemas.microsoft.com/office/powerpoint/2010/main" val="222922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Journey of life</a:t>
            </a:r>
            <a:endParaRPr lang="en-GB"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140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9752952"/>
              </p:ext>
            </p:extLst>
          </p:nvPr>
        </p:nvGraphicFramePr>
        <p:xfrm>
          <a:off x="5283174" y="1143005"/>
          <a:ext cx="3437479" cy="4817526"/>
        </p:xfrm>
        <a:graphic>
          <a:graphicData uri="http://schemas.openxmlformats.org/drawingml/2006/table">
            <a:tbl>
              <a:tblPr firstRow="1" bandRow="1">
                <a:tableStyleId>{ED083AE6-46FA-4A59-8FB0-9F97EB10719F}</a:tableStyleId>
              </a:tblPr>
              <a:tblGrid>
                <a:gridCol w="3437479"/>
              </a:tblGrid>
              <a:tr h="802921">
                <a:tc>
                  <a:txBody>
                    <a:bodyPr/>
                    <a:lstStyle/>
                    <a:p>
                      <a:r>
                        <a:rPr lang="en-US" b="1" dirty="0" smtClean="0"/>
                        <a:t>5 years old and under</a:t>
                      </a:r>
                      <a:endParaRPr lang="en-US" b="1" dirty="0"/>
                    </a:p>
                  </a:txBody>
                  <a:tcP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tcPr>
                </a:tc>
              </a:tr>
              <a:tr h="802921">
                <a:tc>
                  <a:txBody>
                    <a:bodyPr/>
                    <a:lstStyle/>
                    <a:p>
                      <a:r>
                        <a:rPr lang="en-US" b="1" dirty="0" smtClean="0"/>
                        <a:t>6 - 10 years old</a:t>
                      </a:r>
                      <a:r>
                        <a:rPr lang="en-US" b="1" baseline="0" dirty="0" smtClean="0"/>
                        <a:t> </a:t>
                      </a:r>
                      <a:endParaRPr lang="en-US" b="1" dirty="0"/>
                    </a:p>
                  </a:txBody>
                  <a:tcP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tcPr>
                </a:tc>
              </a:tr>
              <a:tr h="802921">
                <a:tc>
                  <a:txBody>
                    <a:bodyPr/>
                    <a:lstStyle/>
                    <a:p>
                      <a:r>
                        <a:rPr lang="en-US" b="1" dirty="0" smtClean="0"/>
                        <a:t>11 - 15 years old </a:t>
                      </a:r>
                      <a:endParaRPr lang="en-US" b="1" dirty="0"/>
                    </a:p>
                  </a:txBody>
                  <a:tcP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tcPr>
                </a:tc>
              </a:tr>
              <a:tr h="802921">
                <a:tc>
                  <a:txBody>
                    <a:bodyPr/>
                    <a:lstStyle/>
                    <a:p>
                      <a:r>
                        <a:rPr lang="en-US" b="1" dirty="0" smtClean="0"/>
                        <a:t>15 - 18 years old </a:t>
                      </a:r>
                      <a:endParaRPr lang="en-US" b="1" dirty="0"/>
                    </a:p>
                  </a:txBody>
                  <a:tcP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tcPr>
                </a:tc>
              </a:tr>
              <a:tr h="802921">
                <a:tc>
                  <a:txBody>
                    <a:bodyPr/>
                    <a:lstStyle/>
                    <a:p>
                      <a:r>
                        <a:rPr lang="en-US" b="1" dirty="0" smtClean="0"/>
                        <a:t>18 - 29 years old </a:t>
                      </a:r>
                      <a:endParaRPr lang="en-US" b="1" dirty="0"/>
                    </a:p>
                  </a:txBody>
                  <a:tcP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tcPr>
                </a:tc>
              </a:tr>
              <a:tr h="802921">
                <a:tc>
                  <a:txBody>
                    <a:bodyPr/>
                    <a:lstStyle/>
                    <a:p>
                      <a:r>
                        <a:rPr lang="en-US" b="1" dirty="0" smtClean="0"/>
                        <a:t>30 + years old</a:t>
                      </a:r>
                      <a:endParaRPr lang="en-US" b="1" dirty="0"/>
                    </a:p>
                  </a:txBody>
                  <a:tcPr>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tcPr>
                </a:tc>
              </a:tr>
            </a:tbl>
          </a:graphicData>
        </a:graphic>
      </p:graphicFrame>
      <p:sp>
        <p:nvSpPr>
          <p:cNvPr id="3" name="TextBox 2"/>
          <p:cNvSpPr txBox="1"/>
          <p:nvPr/>
        </p:nvSpPr>
        <p:spPr>
          <a:xfrm>
            <a:off x="321734" y="1193804"/>
            <a:ext cx="4859842" cy="4939814"/>
          </a:xfrm>
          <a:prstGeom prst="rect">
            <a:avLst/>
          </a:prstGeom>
          <a:noFill/>
        </p:spPr>
        <p:txBody>
          <a:bodyPr wrap="square" rtlCol="0">
            <a:spAutoFit/>
          </a:bodyPr>
          <a:lstStyle/>
          <a:p>
            <a:pPr marL="342900" indent="-342900">
              <a:buFont typeface="+mj-lt"/>
              <a:buAutoNum type="arabicPeriod"/>
            </a:pPr>
            <a:r>
              <a:rPr lang="en-US" sz="2700" dirty="0" smtClean="0"/>
              <a:t>Divide flipchart into 6 sections </a:t>
            </a:r>
          </a:p>
          <a:p>
            <a:pPr marL="342900" indent="-342900">
              <a:buFont typeface="+mj-lt"/>
              <a:buAutoNum type="arabicPeriod"/>
            </a:pPr>
            <a:r>
              <a:rPr lang="en-US" sz="2700" dirty="0" smtClean="0"/>
              <a:t>Mark with ages</a:t>
            </a:r>
          </a:p>
          <a:p>
            <a:pPr marL="342900" indent="-342900">
              <a:buFont typeface="+mj-lt"/>
              <a:buAutoNum type="arabicPeriod"/>
            </a:pPr>
            <a:r>
              <a:rPr lang="en-US" sz="2700" dirty="0" smtClean="0"/>
              <a:t>Draw pictures of key events e.g.:</a:t>
            </a:r>
          </a:p>
          <a:p>
            <a:pPr marL="800100" lvl="1" indent="-342900">
              <a:buFont typeface="Arial"/>
              <a:buChar char="•"/>
            </a:pPr>
            <a:r>
              <a:rPr lang="en-US" sz="2400" dirty="0" smtClean="0"/>
              <a:t>Move town / start school or university / new job</a:t>
            </a:r>
            <a:r>
              <a:rPr lang="en-US" sz="2400" dirty="0"/>
              <a:t> </a:t>
            </a:r>
            <a:r>
              <a:rPr lang="en-US" sz="2400" dirty="0" smtClean="0"/>
              <a:t>/ get married / have child </a:t>
            </a:r>
          </a:p>
          <a:p>
            <a:pPr lvl="1" indent="-457200">
              <a:buFont typeface="+mj-lt"/>
              <a:buAutoNum type="arabicPeriod" startAt="4"/>
            </a:pPr>
            <a:r>
              <a:rPr lang="en-US" sz="2700" dirty="0" smtClean="0"/>
              <a:t>Use as little writing as possible</a:t>
            </a:r>
          </a:p>
          <a:p>
            <a:pPr lvl="1" indent="-457200">
              <a:buFont typeface="+mj-lt"/>
              <a:buAutoNum type="arabicPeriod" startAt="4"/>
            </a:pPr>
            <a:r>
              <a:rPr lang="en-US" sz="2700" dirty="0" smtClean="0"/>
              <a:t>Only </a:t>
            </a:r>
            <a:r>
              <a:rPr lang="en-US" sz="2700" dirty="0"/>
              <a:t>put things </a:t>
            </a:r>
            <a:r>
              <a:rPr lang="en-US" sz="2700" dirty="0" smtClean="0"/>
              <a:t>you </a:t>
            </a:r>
            <a:r>
              <a:rPr lang="en-US" sz="2700" dirty="0"/>
              <a:t>are comfortable talking </a:t>
            </a:r>
            <a:r>
              <a:rPr lang="en-US" sz="2700" dirty="0" smtClean="0"/>
              <a:t>about</a:t>
            </a:r>
          </a:p>
          <a:p>
            <a:pPr lvl="1" indent="-457200">
              <a:buFont typeface="+mj-lt"/>
              <a:buAutoNum type="arabicPeriod" startAt="4"/>
            </a:pPr>
            <a:r>
              <a:rPr lang="en-US" sz="2700" dirty="0" smtClean="0"/>
              <a:t>You </a:t>
            </a:r>
            <a:r>
              <a:rPr lang="en-US" sz="2700" dirty="0"/>
              <a:t>have 10 minutes to </a:t>
            </a:r>
            <a:r>
              <a:rPr lang="en-US" sz="2700" dirty="0" smtClean="0"/>
              <a:t>draw</a:t>
            </a:r>
            <a:endParaRPr lang="en-US" sz="2700" dirty="0"/>
          </a:p>
        </p:txBody>
      </p:sp>
      <p:sp>
        <p:nvSpPr>
          <p:cNvPr id="4" name="TextBox 3"/>
          <p:cNvSpPr txBox="1"/>
          <p:nvPr/>
        </p:nvSpPr>
        <p:spPr>
          <a:xfrm>
            <a:off x="321734" y="270936"/>
            <a:ext cx="8297321" cy="1200329"/>
          </a:xfrm>
          <a:prstGeom prst="rect">
            <a:avLst/>
          </a:prstGeom>
          <a:noFill/>
        </p:spPr>
        <p:txBody>
          <a:bodyPr wrap="square" rtlCol="0">
            <a:spAutoFit/>
          </a:bodyPr>
          <a:lstStyle/>
          <a:p>
            <a:pPr algn="ctr"/>
            <a:r>
              <a:rPr lang="en-US" sz="3600" b="1" dirty="0"/>
              <a:t>Draw the Journey of your Life </a:t>
            </a:r>
          </a:p>
          <a:p>
            <a:pPr algn="ctr"/>
            <a:endParaRPr lang="en-US" sz="3600" dirty="0"/>
          </a:p>
        </p:txBody>
      </p:sp>
    </p:spTree>
    <p:extLst>
      <p:ext uri="{BB962C8B-B14F-4D97-AF65-F5344CB8AC3E}">
        <p14:creationId xmlns:p14="http://schemas.microsoft.com/office/powerpoint/2010/main" val="3298939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74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13333"/>
            <a:ext cx="7583488" cy="847167"/>
          </a:xfrm>
        </p:spPr>
        <p:txBody>
          <a:bodyPr/>
          <a:lstStyle/>
          <a:p>
            <a:pPr>
              <a:lnSpc>
                <a:spcPct val="100000"/>
              </a:lnSpc>
              <a:spcBef>
                <a:spcPts val="300"/>
              </a:spcBef>
            </a:pPr>
            <a:r>
              <a:rPr lang="en-GB" b="1" noProof="0" dirty="0" smtClean="0"/>
              <a:t>Session outline</a:t>
            </a:r>
            <a:endParaRPr lang="en-GB" b="1" noProof="0" dirty="0"/>
          </a:p>
        </p:txBody>
      </p:sp>
      <p:sp>
        <p:nvSpPr>
          <p:cNvPr id="3" name="Content Placeholder 2"/>
          <p:cNvSpPr>
            <a:spLocks noGrp="1"/>
          </p:cNvSpPr>
          <p:nvPr>
            <p:ph idx="1"/>
          </p:nvPr>
        </p:nvSpPr>
        <p:spPr/>
        <p:txBody>
          <a:bodyPr>
            <a:noAutofit/>
          </a:bodyPr>
          <a:lstStyle/>
          <a:p>
            <a:pPr marL="457200" indent="-457200">
              <a:spcBef>
                <a:spcPts val="300"/>
              </a:spcBef>
              <a:buFont typeface="+mj-lt"/>
              <a:buAutoNum type="arabicPeriod"/>
            </a:pPr>
            <a:r>
              <a:rPr lang="en-GB" sz="3200" b="1" dirty="0"/>
              <a:t>Getting to know each other </a:t>
            </a:r>
          </a:p>
          <a:p>
            <a:pPr marL="457200" indent="-457200">
              <a:lnSpc>
                <a:spcPct val="100000"/>
              </a:lnSpc>
              <a:spcBef>
                <a:spcPts val="300"/>
              </a:spcBef>
              <a:buFont typeface="+mj-lt"/>
              <a:buAutoNum type="arabicPeriod"/>
            </a:pPr>
            <a:r>
              <a:rPr lang="en-GB" sz="3200" b="1" noProof="0" dirty="0" smtClean="0"/>
              <a:t>Background to the workshop</a:t>
            </a:r>
          </a:p>
          <a:p>
            <a:pPr marL="457200" indent="-457200">
              <a:lnSpc>
                <a:spcPct val="100000"/>
              </a:lnSpc>
              <a:spcBef>
                <a:spcPts val="300"/>
              </a:spcBef>
              <a:buFont typeface="+mj-lt"/>
              <a:buAutoNum type="arabicPeriod"/>
            </a:pPr>
            <a:r>
              <a:rPr lang="en-GB" sz="3200" b="1" dirty="0" smtClean="0"/>
              <a:t>Participants’ expectations</a:t>
            </a:r>
          </a:p>
          <a:p>
            <a:pPr marL="457200" indent="-457200">
              <a:spcBef>
                <a:spcPts val="300"/>
              </a:spcBef>
              <a:buFont typeface="+mj-lt"/>
              <a:buAutoNum type="arabicPeriod"/>
            </a:pPr>
            <a:r>
              <a:rPr lang="en-GB" sz="3200" b="1" dirty="0"/>
              <a:t>Objectives of the </a:t>
            </a:r>
            <a:r>
              <a:rPr lang="en-GB" sz="3200" b="1" dirty="0" smtClean="0"/>
              <a:t>workshop</a:t>
            </a:r>
          </a:p>
          <a:p>
            <a:pPr marL="457200" indent="-457200">
              <a:lnSpc>
                <a:spcPct val="100000"/>
              </a:lnSpc>
              <a:spcBef>
                <a:spcPts val="300"/>
              </a:spcBef>
              <a:buFont typeface="+mj-lt"/>
              <a:buAutoNum type="arabicPeriod"/>
            </a:pPr>
            <a:r>
              <a:rPr lang="en-GB" sz="3200" b="1" dirty="0" smtClean="0"/>
              <a:t>Workshop approach </a:t>
            </a:r>
          </a:p>
          <a:p>
            <a:pPr marL="457200" indent="-457200">
              <a:lnSpc>
                <a:spcPct val="100000"/>
              </a:lnSpc>
              <a:spcBef>
                <a:spcPts val="300"/>
              </a:spcBef>
              <a:buFont typeface="+mj-lt"/>
              <a:buAutoNum type="arabicPeriod"/>
            </a:pPr>
            <a:r>
              <a:rPr lang="en-GB" sz="3200" b="1" dirty="0" smtClean="0"/>
              <a:t>Workshop agenda </a:t>
            </a:r>
          </a:p>
          <a:p>
            <a:pPr marL="457200" indent="-457200">
              <a:lnSpc>
                <a:spcPct val="100000"/>
              </a:lnSpc>
              <a:spcBef>
                <a:spcPts val="300"/>
              </a:spcBef>
              <a:buFont typeface="+mj-lt"/>
              <a:buAutoNum type="arabicPeriod"/>
            </a:pPr>
            <a:endParaRPr lang="en-GB" sz="3200" b="1" dirty="0" smtClean="0"/>
          </a:p>
          <a:p>
            <a:pPr marL="457200" indent="-457200">
              <a:lnSpc>
                <a:spcPct val="100000"/>
              </a:lnSpc>
              <a:spcBef>
                <a:spcPts val="300"/>
              </a:spcBef>
              <a:buFont typeface="+mj-lt"/>
              <a:buAutoNum type="arabicPeriod"/>
            </a:pPr>
            <a:endParaRPr lang="en-GB" sz="3200" b="1" dirty="0" smtClean="0"/>
          </a:p>
          <a:p>
            <a:pPr marL="457200" indent="-457200">
              <a:lnSpc>
                <a:spcPct val="100000"/>
              </a:lnSpc>
              <a:spcBef>
                <a:spcPts val="300"/>
              </a:spcBef>
              <a:buFont typeface="+mj-lt"/>
              <a:buAutoNum type="arabicPeriod"/>
            </a:pPr>
            <a:endParaRPr lang="en-GB" sz="3200" b="1" noProof="0" dirty="0" smtClean="0"/>
          </a:p>
        </p:txBody>
      </p:sp>
    </p:spTree>
    <p:extLst>
      <p:ext uri="{BB962C8B-B14F-4D97-AF65-F5344CB8AC3E}">
        <p14:creationId xmlns:p14="http://schemas.microsoft.com/office/powerpoint/2010/main" val="395042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Background to the workshop</a:t>
            </a:r>
            <a:endParaRPr lang="en-GB" dirty="0"/>
          </a:p>
        </p:txBody>
      </p:sp>
    </p:spTree>
    <p:extLst>
      <p:ext uri="{BB962C8B-B14F-4D97-AF65-F5344CB8AC3E}">
        <p14:creationId xmlns:p14="http://schemas.microsoft.com/office/powerpoint/2010/main" val="347746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Friendly Spaces defined </a:t>
            </a:r>
            <a:endParaRPr lang="en-US" dirty="0"/>
          </a:p>
        </p:txBody>
      </p:sp>
      <p:sp>
        <p:nvSpPr>
          <p:cNvPr id="3" name="Content Placeholder 2"/>
          <p:cNvSpPr>
            <a:spLocks noGrp="1"/>
          </p:cNvSpPr>
          <p:nvPr>
            <p:ph idx="1"/>
          </p:nvPr>
        </p:nvSpPr>
        <p:spPr/>
        <p:txBody>
          <a:bodyPr>
            <a:noAutofit/>
          </a:bodyPr>
          <a:lstStyle/>
          <a:p>
            <a:pPr>
              <a:lnSpc>
                <a:spcPct val="80000"/>
              </a:lnSpc>
              <a:spcBef>
                <a:spcPts val="300"/>
              </a:spcBef>
            </a:pPr>
            <a:r>
              <a:rPr lang="en-US" dirty="0" smtClean="0"/>
              <a:t>Are safe </a:t>
            </a:r>
            <a:r>
              <a:rPr lang="en-US" dirty="0"/>
              <a:t>spaces </a:t>
            </a:r>
            <a:r>
              <a:rPr lang="en-US" dirty="0" smtClean="0"/>
              <a:t>where communities </a:t>
            </a:r>
            <a:r>
              <a:rPr lang="en-US" dirty="0"/>
              <a:t>create nurturing environments in which children can access </a:t>
            </a:r>
            <a:r>
              <a:rPr lang="en-US" dirty="0" smtClean="0"/>
              <a:t>free &amp; </a:t>
            </a:r>
            <a:r>
              <a:rPr lang="en-US" dirty="0"/>
              <a:t>structured play, recreation, leisure </a:t>
            </a:r>
            <a:r>
              <a:rPr lang="en-US" dirty="0" smtClean="0"/>
              <a:t>&amp; </a:t>
            </a:r>
            <a:r>
              <a:rPr lang="en-US" dirty="0"/>
              <a:t>learning </a:t>
            </a:r>
            <a:r>
              <a:rPr lang="en-US" dirty="0" smtClean="0"/>
              <a:t>activities</a:t>
            </a:r>
          </a:p>
          <a:p>
            <a:pPr>
              <a:lnSpc>
                <a:spcPct val="80000"/>
              </a:lnSpc>
              <a:spcBef>
                <a:spcPts val="300"/>
              </a:spcBef>
            </a:pPr>
            <a:r>
              <a:rPr lang="en-US" dirty="0" smtClean="0"/>
              <a:t>Provide </a:t>
            </a:r>
            <a:r>
              <a:rPr lang="en-US" dirty="0"/>
              <a:t>educational and psychosocial support </a:t>
            </a:r>
            <a:r>
              <a:rPr lang="en-US" dirty="0" smtClean="0"/>
              <a:t>&amp; other activities </a:t>
            </a:r>
            <a:r>
              <a:rPr lang="en-US" dirty="0"/>
              <a:t>that restore a sense of normality and </a:t>
            </a:r>
            <a:r>
              <a:rPr lang="en-US" dirty="0" smtClean="0"/>
              <a:t>continuity</a:t>
            </a:r>
          </a:p>
          <a:p>
            <a:pPr>
              <a:lnSpc>
                <a:spcPct val="80000"/>
              </a:lnSpc>
              <a:spcBef>
                <a:spcPts val="300"/>
              </a:spcBef>
            </a:pPr>
            <a:r>
              <a:rPr lang="en-US" dirty="0"/>
              <a:t>D</a:t>
            </a:r>
            <a:r>
              <a:rPr lang="en-US" dirty="0" smtClean="0"/>
              <a:t>esigned &amp; </a:t>
            </a:r>
            <a:r>
              <a:rPr lang="en-US" dirty="0"/>
              <a:t>operated in a participatory </a:t>
            </a:r>
            <a:r>
              <a:rPr lang="en-US" dirty="0" smtClean="0"/>
              <a:t>manner</a:t>
            </a:r>
          </a:p>
          <a:p>
            <a:pPr>
              <a:lnSpc>
                <a:spcPct val="80000"/>
              </a:lnSpc>
              <a:spcBef>
                <a:spcPts val="300"/>
              </a:spcBef>
            </a:pPr>
            <a:r>
              <a:rPr lang="en-US" dirty="0" smtClean="0"/>
              <a:t>Variable in design </a:t>
            </a:r>
            <a:endParaRPr lang="en-US" dirty="0"/>
          </a:p>
        </p:txBody>
      </p:sp>
    </p:spTree>
    <p:extLst>
      <p:ext uri="{BB962C8B-B14F-4D97-AF65-F5344CB8AC3E}">
        <p14:creationId xmlns:p14="http://schemas.microsoft.com/office/powerpoint/2010/main" val="165296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this project</a:t>
            </a:r>
            <a:endParaRPr lang="en-US" dirty="0"/>
          </a:p>
        </p:txBody>
      </p:sp>
      <p:sp>
        <p:nvSpPr>
          <p:cNvPr id="3" name="Content Placeholder 2"/>
          <p:cNvSpPr>
            <a:spLocks noGrp="1"/>
          </p:cNvSpPr>
          <p:nvPr>
            <p:ph idx="1"/>
          </p:nvPr>
        </p:nvSpPr>
        <p:spPr>
          <a:xfrm>
            <a:off x="779463" y="1949824"/>
            <a:ext cx="7583488" cy="4450976"/>
          </a:xfrm>
        </p:spPr>
        <p:txBody>
          <a:bodyPr>
            <a:normAutofit/>
          </a:bodyPr>
          <a:lstStyle/>
          <a:p>
            <a:pPr>
              <a:lnSpc>
                <a:spcPct val="120000"/>
              </a:lnSpc>
              <a:spcBef>
                <a:spcPts val="300"/>
              </a:spcBef>
            </a:pPr>
            <a:r>
              <a:rPr lang="en-US" dirty="0" smtClean="0"/>
              <a:t>2010 Global </a:t>
            </a:r>
            <a:r>
              <a:rPr lang="en-US" dirty="0"/>
              <a:t>Education Cluster, INEE, Child Protection Working Group, IASC Reference Group on Mental Health and Psychosocial Support and GBV Area of Responsibility </a:t>
            </a:r>
            <a:r>
              <a:rPr lang="en-GB" dirty="0"/>
              <a:t>support </a:t>
            </a:r>
            <a:r>
              <a:rPr lang="en-GB" dirty="0" smtClean="0"/>
              <a:t>inter-agency process </a:t>
            </a:r>
          </a:p>
          <a:p>
            <a:pPr>
              <a:lnSpc>
                <a:spcPct val="120000"/>
              </a:lnSpc>
              <a:spcBef>
                <a:spcPts val="300"/>
              </a:spcBef>
            </a:pPr>
            <a:r>
              <a:rPr lang="en-GB" dirty="0" smtClean="0"/>
              <a:t>Aim </a:t>
            </a:r>
            <a:r>
              <a:rPr lang="en-GB" dirty="0"/>
              <a:t>to improve practice concerning CFSs as part of a wider program of </a:t>
            </a:r>
            <a:r>
              <a:rPr lang="en-GB" dirty="0" smtClean="0"/>
              <a:t>learning</a:t>
            </a:r>
            <a:endParaRPr lang="en-GB" dirty="0"/>
          </a:p>
        </p:txBody>
      </p:sp>
    </p:spTree>
    <p:extLst>
      <p:ext uri="{BB962C8B-B14F-4D97-AF65-F5344CB8AC3E}">
        <p14:creationId xmlns:p14="http://schemas.microsoft.com/office/powerpoint/2010/main" val="143185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Outputs of interagency project</a:t>
            </a:r>
            <a:endParaRPr lang="en-US" dirty="0"/>
          </a:p>
        </p:txBody>
      </p:sp>
      <p:sp>
        <p:nvSpPr>
          <p:cNvPr id="3" name="Content Placeholder 2"/>
          <p:cNvSpPr>
            <a:spLocks noGrp="1"/>
          </p:cNvSpPr>
          <p:nvPr>
            <p:ph idx="1"/>
          </p:nvPr>
        </p:nvSpPr>
        <p:spPr/>
        <p:txBody>
          <a:bodyPr>
            <a:normAutofit fontScale="77500" lnSpcReduction="20000"/>
          </a:bodyPr>
          <a:lstStyle/>
          <a:p>
            <a:pPr marL="0" indent="0">
              <a:lnSpc>
                <a:spcPct val="120000"/>
              </a:lnSpc>
              <a:spcBef>
                <a:spcPts val="300"/>
              </a:spcBef>
              <a:buNone/>
              <a:defRPr/>
            </a:pPr>
            <a:r>
              <a:rPr lang="en-GB" sz="3200" dirty="0" smtClean="0"/>
              <a:t>Completed: </a:t>
            </a:r>
          </a:p>
          <a:p>
            <a:pPr>
              <a:lnSpc>
                <a:spcPct val="120000"/>
              </a:lnSpc>
              <a:spcBef>
                <a:spcPts val="300"/>
              </a:spcBef>
              <a:defRPr/>
            </a:pPr>
            <a:r>
              <a:rPr lang="en-GB" sz="3200" dirty="0"/>
              <a:t>S</a:t>
            </a:r>
            <a:r>
              <a:rPr lang="en-GB" sz="3200" dirty="0" smtClean="0"/>
              <a:t>ystematic </a:t>
            </a:r>
            <a:r>
              <a:rPr lang="en-GB" sz="3200" dirty="0"/>
              <a:t>analysis of inter-agency commonalities </a:t>
            </a:r>
            <a:r>
              <a:rPr lang="en-GB" sz="3200" dirty="0" smtClean="0"/>
              <a:t>&amp; </a:t>
            </a:r>
            <a:r>
              <a:rPr lang="en-GB" sz="3200" dirty="0"/>
              <a:t>differences of approach </a:t>
            </a:r>
            <a:r>
              <a:rPr lang="en-GB" sz="3200" dirty="0" smtClean="0"/>
              <a:t>regarding CFS</a:t>
            </a:r>
          </a:p>
          <a:p>
            <a:pPr>
              <a:lnSpc>
                <a:spcPct val="120000"/>
              </a:lnSpc>
              <a:spcBef>
                <a:spcPts val="300"/>
              </a:spcBef>
              <a:defRPr/>
            </a:pPr>
            <a:r>
              <a:rPr lang="en-GB" sz="3200" dirty="0" smtClean="0"/>
              <a:t>Principles </a:t>
            </a:r>
            <a:r>
              <a:rPr lang="en-GB" sz="3200" dirty="0"/>
              <a:t>for implementing CFSs </a:t>
            </a:r>
            <a:endParaRPr lang="en-GB" sz="3200" dirty="0" smtClean="0"/>
          </a:p>
          <a:p>
            <a:pPr>
              <a:lnSpc>
                <a:spcPct val="120000"/>
              </a:lnSpc>
              <a:spcBef>
                <a:spcPts val="300"/>
              </a:spcBef>
              <a:defRPr/>
            </a:pPr>
            <a:r>
              <a:rPr lang="en-GB" sz="3200" dirty="0"/>
              <a:t>P</a:t>
            </a:r>
            <a:r>
              <a:rPr lang="en-GB" sz="3200" dirty="0" smtClean="0"/>
              <a:t>reliminary</a:t>
            </a:r>
            <a:r>
              <a:rPr lang="en-GB" sz="3200" dirty="0"/>
              <a:t>, draft toolkit </a:t>
            </a:r>
            <a:r>
              <a:rPr lang="en-GB" sz="3200" dirty="0" smtClean="0"/>
              <a:t>- tools </a:t>
            </a:r>
            <a:r>
              <a:rPr lang="en-GB" sz="3200" dirty="0"/>
              <a:t>from many </a:t>
            </a:r>
            <a:r>
              <a:rPr lang="en-GB" sz="3200" dirty="0" smtClean="0"/>
              <a:t>sources</a:t>
            </a:r>
            <a:endParaRPr lang="en-GB" sz="3200" dirty="0"/>
          </a:p>
          <a:p>
            <a:pPr marL="0" indent="0">
              <a:lnSpc>
                <a:spcPct val="120000"/>
              </a:lnSpc>
              <a:spcBef>
                <a:spcPts val="300"/>
              </a:spcBef>
              <a:buNone/>
              <a:defRPr/>
            </a:pPr>
            <a:r>
              <a:rPr lang="en-GB" sz="3200" dirty="0" smtClean="0"/>
              <a:t>On-going: </a:t>
            </a:r>
          </a:p>
          <a:p>
            <a:pPr>
              <a:lnSpc>
                <a:spcPct val="120000"/>
              </a:lnSpc>
              <a:spcBef>
                <a:spcPts val="300"/>
              </a:spcBef>
              <a:defRPr/>
            </a:pPr>
            <a:r>
              <a:rPr lang="en-GB" sz="3200" dirty="0" smtClean="0"/>
              <a:t>Capacity </a:t>
            </a:r>
            <a:r>
              <a:rPr lang="en-GB" sz="3200" dirty="0"/>
              <a:t>building </a:t>
            </a:r>
            <a:r>
              <a:rPr lang="en-GB" sz="3200" dirty="0" smtClean="0"/>
              <a:t>&amp; </a:t>
            </a:r>
            <a:r>
              <a:rPr lang="en-GB" sz="3200" dirty="0"/>
              <a:t>tool </a:t>
            </a:r>
            <a:r>
              <a:rPr lang="en-GB" sz="3200" dirty="0" smtClean="0"/>
              <a:t>development</a:t>
            </a:r>
            <a:endParaRPr lang="en-GB" sz="3200" dirty="0"/>
          </a:p>
          <a:p>
            <a:pPr>
              <a:lnSpc>
                <a:spcPct val="120000"/>
              </a:lnSpc>
              <a:spcBef>
                <a:spcPts val="300"/>
              </a:spcBef>
              <a:defRPr/>
            </a:pPr>
            <a:r>
              <a:rPr lang="en-GB" sz="3200" dirty="0" smtClean="0"/>
              <a:t>Checklist for field workers</a:t>
            </a:r>
            <a:endParaRPr lang="en-GB" sz="3200" dirty="0"/>
          </a:p>
        </p:txBody>
      </p:sp>
    </p:spTree>
    <p:extLst>
      <p:ext uri="{BB962C8B-B14F-4D97-AF65-F5344CB8AC3E}">
        <p14:creationId xmlns:p14="http://schemas.microsoft.com/office/powerpoint/2010/main" val="181928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57200" y="4699010"/>
            <a:ext cx="8156448" cy="820272"/>
          </a:xfrm>
        </p:spPr>
        <p:txBody>
          <a:bodyPr>
            <a:noAutofit/>
          </a:bodyPr>
          <a:lstStyle/>
          <a:p>
            <a:r>
              <a:rPr lang="en-US" sz="4600" b="1" dirty="0">
                <a:solidFill>
                  <a:schemeClr val="accent1"/>
                </a:solidFill>
                <a:latin typeface="+mj-lt"/>
                <a:ea typeface="+mj-ea"/>
                <a:cs typeface="+mj-cs"/>
              </a:rPr>
              <a:t>What are your expectations of the workshop? </a:t>
            </a:r>
          </a:p>
        </p:txBody>
      </p:sp>
      <p:pic>
        <p:nvPicPr>
          <p:cNvPr id="5" name="Picture Placeholder 4" descr="Mother and child. Dhaka. Nov 2011.jpg"/>
          <p:cNvPicPr>
            <a:picLocks noGrp="1" noChangeAspect="1"/>
          </p:cNvPicPr>
          <p:nvPr>
            <p:ph type="pic" idx="1"/>
          </p:nvPr>
        </p:nvPicPr>
        <p:blipFill>
          <a:blip r:embed="rId3">
            <a:extLst>
              <a:ext uri="{28A0092B-C50C-407E-A947-70E740481C1C}">
                <a14:useLocalDpi xmlns:a14="http://schemas.microsoft.com/office/drawing/2010/main" val="0"/>
              </a:ext>
            </a:extLst>
          </a:blip>
          <a:srcRect t="13117" b="13117"/>
          <a:stretch>
            <a:fillRect/>
          </a:stretch>
        </p:blipFill>
        <p:spPr/>
      </p:pic>
      <p:sp>
        <p:nvSpPr>
          <p:cNvPr id="4" name="TextBox 3"/>
          <p:cNvSpPr txBox="1"/>
          <p:nvPr/>
        </p:nvSpPr>
        <p:spPr>
          <a:xfrm>
            <a:off x="4311523" y="3887259"/>
            <a:ext cx="4302125" cy="369332"/>
          </a:xfrm>
          <a:prstGeom prst="rect">
            <a:avLst/>
          </a:prstGeom>
          <a:noFill/>
        </p:spPr>
        <p:txBody>
          <a:bodyPr wrap="square" rtlCol="0">
            <a:spAutoFit/>
          </a:bodyPr>
          <a:lstStyle/>
          <a:p>
            <a:pPr algn="r"/>
            <a:r>
              <a:rPr lang="en-US" dirty="0" smtClean="0">
                <a:solidFill>
                  <a:srgbClr val="FFFFFF"/>
                </a:solidFill>
              </a:rPr>
              <a:t>D. </a:t>
            </a:r>
            <a:r>
              <a:rPr lang="en-US" dirty="0" err="1" smtClean="0">
                <a:solidFill>
                  <a:srgbClr val="FFFFFF"/>
                </a:solidFill>
              </a:rPr>
              <a:t>Ohana</a:t>
            </a:r>
            <a:r>
              <a:rPr lang="en-US" dirty="0" smtClean="0">
                <a:solidFill>
                  <a:srgbClr val="FFFFFF"/>
                </a:solidFill>
              </a:rPr>
              <a:t> for UN/ Bangladesh / 2011</a:t>
            </a:r>
            <a:endParaRPr lang="en-US" dirty="0">
              <a:solidFill>
                <a:srgbClr val="FFFFFF"/>
              </a:solidFill>
            </a:endParaRPr>
          </a:p>
        </p:txBody>
      </p:sp>
    </p:spTree>
    <p:extLst>
      <p:ext uri="{BB962C8B-B14F-4D97-AF65-F5344CB8AC3E}">
        <p14:creationId xmlns:p14="http://schemas.microsoft.com/office/powerpoint/2010/main" val="252898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dirty="0" smtClean="0"/>
              <a:t>Workshop objectives</a:t>
            </a:r>
            <a:endParaRPr lang="en-GB" dirty="0"/>
          </a:p>
        </p:txBody>
      </p:sp>
    </p:spTree>
    <p:extLst>
      <p:ext uri="{BB962C8B-B14F-4D97-AF65-F5344CB8AC3E}">
        <p14:creationId xmlns:p14="http://schemas.microsoft.com/office/powerpoint/2010/main" val="18039052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7156</TotalTime>
  <Words>1744</Words>
  <Application>Microsoft Macintosh PowerPoint</Application>
  <PresentationFormat>On-screen Show (4:3)</PresentationFormat>
  <Paragraphs>203</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Pixel</vt:lpstr>
      <vt:lpstr>PowerPoint Presentation</vt:lpstr>
      <vt:lpstr>Session objectives </vt:lpstr>
      <vt:lpstr>Session outline</vt:lpstr>
      <vt:lpstr>Background to the workshop</vt:lpstr>
      <vt:lpstr>Child Friendly Spaces defined </vt:lpstr>
      <vt:lpstr>History of this project</vt:lpstr>
      <vt:lpstr>Outputs of interagency project</vt:lpstr>
      <vt:lpstr>PowerPoint Presentation</vt:lpstr>
      <vt:lpstr>Workshop objectives</vt:lpstr>
      <vt:lpstr>By the end of the 4 day training participants will have ...</vt:lpstr>
      <vt:lpstr>Increased knowledge:</vt:lpstr>
      <vt:lpstr>Improved skills:</vt:lpstr>
      <vt:lpstr>Familiarity with key resources</vt:lpstr>
      <vt:lpstr>Key resources – theory and principles</vt:lpstr>
      <vt:lpstr>Key resources – detailed practical guidance</vt:lpstr>
      <vt:lpstr>Workshop approach</vt:lpstr>
      <vt:lpstr>Approach</vt:lpstr>
      <vt:lpstr>Ways of working </vt:lpstr>
      <vt:lpstr>Evaluation and Feedback mechanisms</vt:lpstr>
      <vt:lpstr>Workshop agenda</vt:lpstr>
      <vt:lpstr>Workshop agenda</vt:lpstr>
      <vt:lpstr>Stages of programme planning </vt:lpstr>
      <vt:lpstr>Journey of life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Friendly Spaces</dc:title>
  <dc:creator>Hannah Thompson</dc:creator>
  <cp:lastModifiedBy>Hannah Thompson</cp:lastModifiedBy>
  <cp:revision>295</cp:revision>
  <dcterms:created xsi:type="dcterms:W3CDTF">2012-10-04T13:49:16Z</dcterms:created>
  <dcterms:modified xsi:type="dcterms:W3CDTF">2013-05-02T15:54:25Z</dcterms:modified>
</cp:coreProperties>
</file>