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61" r:id="rId1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429" autoAdjust="0"/>
  </p:normalViewPr>
  <p:slideViewPr>
    <p:cSldViewPr>
      <p:cViewPr varScale="1">
        <p:scale>
          <a:sx n="50" d="100"/>
          <a:sy n="50" d="100"/>
        </p:scale>
        <p:origin x="-1744"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27E8D-2E90-DB4D-8F20-6B35EFD534CE}"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0889A47F-E08B-4845-A259-5A2B35E5B391}">
      <dgm:prSet phldrT="[Text]" custT="1"/>
      <dgm:spPr/>
      <dgm:t>
        <a:bodyPr/>
        <a:lstStyle/>
        <a:p>
          <a:r>
            <a:rPr lang="en-GB" sz="2400" dirty="0" smtClean="0">
              <a:solidFill>
                <a:schemeClr val="tx1"/>
              </a:solidFill>
            </a:rPr>
            <a:t>1. Identify learning &amp; development needs</a:t>
          </a:r>
          <a:endParaRPr lang="en-US" sz="2400" dirty="0">
            <a:solidFill>
              <a:schemeClr val="tx1"/>
            </a:solidFill>
          </a:endParaRPr>
        </a:p>
      </dgm:t>
    </dgm:pt>
    <dgm:pt modelId="{325385A3-2419-454F-BC2A-0F80D4AD9C6E}" type="parTrans" cxnId="{E8391462-7E40-F14C-BC4A-CDDFADB1C053}">
      <dgm:prSet/>
      <dgm:spPr/>
      <dgm:t>
        <a:bodyPr/>
        <a:lstStyle/>
        <a:p>
          <a:endParaRPr lang="en-US"/>
        </a:p>
      </dgm:t>
    </dgm:pt>
    <dgm:pt modelId="{7947581A-C118-9844-8237-D7155F33E7FB}" type="sibTrans" cxnId="{E8391462-7E40-F14C-BC4A-CDDFADB1C053}">
      <dgm:prSet/>
      <dgm:spPr>
        <a:solidFill>
          <a:schemeClr val="bg2">
            <a:alpha val="90000"/>
          </a:schemeClr>
        </a:solidFill>
      </dgm:spPr>
      <dgm:t>
        <a:bodyPr/>
        <a:lstStyle/>
        <a:p>
          <a:endParaRPr lang="en-US"/>
        </a:p>
      </dgm:t>
    </dgm:pt>
    <dgm:pt modelId="{3755C32C-D8CD-C24D-AC18-DACD5148B726}">
      <dgm:prSet phldrT="[Text]" custT="1"/>
      <dgm:spPr/>
      <dgm:t>
        <a:bodyPr/>
        <a:lstStyle/>
        <a:p>
          <a:r>
            <a:rPr lang="en-GB" sz="2400" dirty="0" smtClean="0">
              <a:solidFill>
                <a:schemeClr val="tx1"/>
              </a:solidFill>
            </a:rPr>
            <a:t>2. </a:t>
          </a:r>
          <a:r>
            <a:rPr lang="en-GB" sz="2400" noProof="0" dirty="0" smtClean="0">
              <a:solidFill>
                <a:schemeClr val="tx1"/>
              </a:solidFill>
            </a:rPr>
            <a:t>Put in place learning strategy </a:t>
          </a:r>
          <a:endParaRPr lang="en-US" sz="2400" dirty="0">
            <a:solidFill>
              <a:schemeClr val="tx1"/>
            </a:solidFill>
          </a:endParaRPr>
        </a:p>
      </dgm:t>
    </dgm:pt>
    <dgm:pt modelId="{2016AD11-6533-EE46-B496-3EFA5A895423}" type="parTrans" cxnId="{2C1E7ECF-606C-6047-94C4-824D4C2FC973}">
      <dgm:prSet/>
      <dgm:spPr/>
      <dgm:t>
        <a:bodyPr/>
        <a:lstStyle/>
        <a:p>
          <a:endParaRPr lang="en-US"/>
        </a:p>
      </dgm:t>
    </dgm:pt>
    <dgm:pt modelId="{592C3F4D-BDFB-8A4F-99C7-4311C9752336}" type="sibTrans" cxnId="{2C1E7ECF-606C-6047-94C4-824D4C2FC973}">
      <dgm:prSet/>
      <dgm:spPr>
        <a:solidFill>
          <a:schemeClr val="bg2">
            <a:alpha val="90000"/>
          </a:schemeClr>
        </a:solidFill>
      </dgm:spPr>
      <dgm:t>
        <a:bodyPr/>
        <a:lstStyle/>
        <a:p>
          <a:endParaRPr lang="en-US"/>
        </a:p>
      </dgm:t>
    </dgm:pt>
    <dgm:pt modelId="{8666AD81-50EE-1C44-A838-4DDFB1B29B8F}">
      <dgm:prSet phldrT="[Text]" custT="1"/>
      <dgm:spPr/>
      <dgm:t>
        <a:bodyPr/>
        <a:lstStyle/>
        <a:p>
          <a:r>
            <a:rPr lang="en-GB" sz="2400" dirty="0" smtClean="0">
              <a:solidFill>
                <a:schemeClr val="tx1"/>
              </a:solidFill>
            </a:rPr>
            <a:t>3. </a:t>
          </a:r>
          <a:r>
            <a:rPr lang="en-US" sz="2400" dirty="0" smtClean="0">
              <a:solidFill>
                <a:schemeClr val="tx1"/>
              </a:solidFill>
            </a:rPr>
            <a:t>Set clear objectives</a:t>
          </a:r>
          <a:endParaRPr lang="en-US" sz="2400" dirty="0">
            <a:solidFill>
              <a:schemeClr val="tx1"/>
            </a:solidFill>
          </a:endParaRPr>
        </a:p>
      </dgm:t>
    </dgm:pt>
    <dgm:pt modelId="{4769E89C-7E67-B94D-B67F-6C7ACBE1A40A}" type="parTrans" cxnId="{5C1D51C5-A2AB-F141-8D80-D9DB7DBE5D82}">
      <dgm:prSet/>
      <dgm:spPr/>
      <dgm:t>
        <a:bodyPr/>
        <a:lstStyle/>
        <a:p>
          <a:endParaRPr lang="en-US"/>
        </a:p>
      </dgm:t>
    </dgm:pt>
    <dgm:pt modelId="{CFE4DB23-7149-3A4A-B002-AA9F14B9BD6B}" type="sibTrans" cxnId="{5C1D51C5-A2AB-F141-8D80-D9DB7DBE5D82}">
      <dgm:prSet/>
      <dgm:spPr>
        <a:solidFill>
          <a:schemeClr val="bg2">
            <a:alpha val="90000"/>
          </a:schemeClr>
        </a:solidFill>
      </dgm:spPr>
      <dgm:t>
        <a:bodyPr/>
        <a:lstStyle/>
        <a:p>
          <a:endParaRPr lang="en-US"/>
        </a:p>
      </dgm:t>
    </dgm:pt>
    <dgm:pt modelId="{83C577E0-CFF0-CE4E-8753-5F8781A3B8A3}">
      <dgm:prSet phldrT="[Text]" custT="1"/>
      <dgm:spPr/>
      <dgm:t>
        <a:bodyPr/>
        <a:lstStyle/>
        <a:p>
          <a:r>
            <a:rPr lang="en-GB" sz="2400" dirty="0" smtClean="0">
              <a:solidFill>
                <a:schemeClr val="tx1"/>
              </a:solidFill>
            </a:rPr>
            <a:t>5. </a:t>
          </a:r>
          <a:r>
            <a:rPr lang="en-US" sz="2400" dirty="0" smtClean="0">
              <a:solidFill>
                <a:schemeClr val="tx1"/>
              </a:solidFill>
            </a:rPr>
            <a:t>Monitor &amp; evaluate the training</a:t>
          </a:r>
          <a:endParaRPr lang="en-US" sz="2400" dirty="0">
            <a:solidFill>
              <a:schemeClr val="tx1"/>
            </a:solidFill>
          </a:endParaRPr>
        </a:p>
      </dgm:t>
    </dgm:pt>
    <dgm:pt modelId="{8E6D8B30-0B6C-814B-9814-BC06D16A7937}" type="parTrans" cxnId="{A3A2E796-3CFE-6C4F-B637-87088465BC0A}">
      <dgm:prSet/>
      <dgm:spPr/>
      <dgm:t>
        <a:bodyPr/>
        <a:lstStyle/>
        <a:p>
          <a:endParaRPr lang="en-US"/>
        </a:p>
      </dgm:t>
    </dgm:pt>
    <dgm:pt modelId="{834A9AEF-0F7A-6C4B-9CBB-0D462A07894D}" type="sibTrans" cxnId="{A3A2E796-3CFE-6C4F-B637-87088465BC0A}">
      <dgm:prSet/>
      <dgm:spPr/>
      <dgm:t>
        <a:bodyPr/>
        <a:lstStyle/>
        <a:p>
          <a:endParaRPr lang="en-US"/>
        </a:p>
      </dgm:t>
    </dgm:pt>
    <dgm:pt modelId="{AFE758BA-E17F-4942-9166-94FA5E991330}">
      <dgm:prSet phldrT="[Text]" custT="1"/>
      <dgm:spPr/>
      <dgm:t>
        <a:bodyPr/>
        <a:lstStyle/>
        <a:p>
          <a:r>
            <a:rPr lang="en-GB" sz="2400" dirty="0" smtClean="0">
              <a:solidFill>
                <a:schemeClr val="tx1"/>
              </a:solidFill>
            </a:rPr>
            <a:t>4. </a:t>
          </a:r>
          <a:r>
            <a:rPr lang="en-US" sz="2400" dirty="0" smtClean="0">
              <a:solidFill>
                <a:schemeClr val="tx1"/>
              </a:solidFill>
            </a:rPr>
            <a:t>Plan way to meet needs</a:t>
          </a:r>
          <a:endParaRPr lang="en-US" sz="2400" dirty="0">
            <a:solidFill>
              <a:schemeClr val="tx1"/>
            </a:solidFill>
          </a:endParaRPr>
        </a:p>
      </dgm:t>
    </dgm:pt>
    <dgm:pt modelId="{2A5FFED7-A6C0-B147-A25E-F7A4EA85B37B}" type="parTrans" cxnId="{09B60ADC-34A0-1747-A132-DDE4936F502E}">
      <dgm:prSet/>
      <dgm:spPr/>
      <dgm:t>
        <a:bodyPr/>
        <a:lstStyle/>
        <a:p>
          <a:endParaRPr lang="en-US"/>
        </a:p>
      </dgm:t>
    </dgm:pt>
    <dgm:pt modelId="{609F5EE2-6AF1-A942-B260-ED91B1A3B166}" type="sibTrans" cxnId="{09B60ADC-34A0-1747-A132-DDE4936F502E}">
      <dgm:prSet/>
      <dgm:spPr>
        <a:solidFill>
          <a:schemeClr val="bg2">
            <a:alpha val="90000"/>
          </a:schemeClr>
        </a:solidFill>
      </dgm:spPr>
      <dgm:t>
        <a:bodyPr/>
        <a:lstStyle/>
        <a:p>
          <a:endParaRPr lang="en-US"/>
        </a:p>
      </dgm:t>
    </dgm:pt>
    <dgm:pt modelId="{7EEC8D7F-CF1C-154F-AC40-20175B9BD7E3}" type="pres">
      <dgm:prSet presAssocID="{58A27E8D-2E90-DB4D-8F20-6B35EFD534CE}" presName="outerComposite" presStyleCnt="0">
        <dgm:presLayoutVars>
          <dgm:chMax val="5"/>
          <dgm:dir/>
          <dgm:resizeHandles val="exact"/>
        </dgm:presLayoutVars>
      </dgm:prSet>
      <dgm:spPr/>
      <dgm:t>
        <a:bodyPr/>
        <a:lstStyle/>
        <a:p>
          <a:endParaRPr lang="en-US"/>
        </a:p>
      </dgm:t>
    </dgm:pt>
    <dgm:pt modelId="{4977C429-C9BF-C24F-980A-35F27A941622}" type="pres">
      <dgm:prSet presAssocID="{58A27E8D-2E90-DB4D-8F20-6B35EFD534CE}" presName="dummyMaxCanvas" presStyleCnt="0">
        <dgm:presLayoutVars/>
      </dgm:prSet>
      <dgm:spPr/>
    </dgm:pt>
    <dgm:pt modelId="{02D35A18-902C-BE43-97AB-0FCA771F4756}" type="pres">
      <dgm:prSet presAssocID="{58A27E8D-2E90-DB4D-8F20-6B35EFD534CE}" presName="FiveNodes_1" presStyleLbl="node1" presStyleIdx="0" presStyleCnt="5">
        <dgm:presLayoutVars>
          <dgm:bulletEnabled val="1"/>
        </dgm:presLayoutVars>
      </dgm:prSet>
      <dgm:spPr/>
      <dgm:t>
        <a:bodyPr/>
        <a:lstStyle/>
        <a:p>
          <a:endParaRPr lang="en-US"/>
        </a:p>
      </dgm:t>
    </dgm:pt>
    <dgm:pt modelId="{DFCCEB0A-9D78-C442-8078-85415A9750F9}" type="pres">
      <dgm:prSet presAssocID="{58A27E8D-2E90-DB4D-8F20-6B35EFD534CE}" presName="FiveNodes_2" presStyleLbl="node1" presStyleIdx="1" presStyleCnt="5">
        <dgm:presLayoutVars>
          <dgm:bulletEnabled val="1"/>
        </dgm:presLayoutVars>
      </dgm:prSet>
      <dgm:spPr/>
      <dgm:t>
        <a:bodyPr/>
        <a:lstStyle/>
        <a:p>
          <a:endParaRPr lang="en-US"/>
        </a:p>
      </dgm:t>
    </dgm:pt>
    <dgm:pt modelId="{22F7EB13-8ADA-5443-B723-66F1699D3B48}" type="pres">
      <dgm:prSet presAssocID="{58A27E8D-2E90-DB4D-8F20-6B35EFD534CE}" presName="FiveNodes_3" presStyleLbl="node1" presStyleIdx="2" presStyleCnt="5">
        <dgm:presLayoutVars>
          <dgm:bulletEnabled val="1"/>
        </dgm:presLayoutVars>
      </dgm:prSet>
      <dgm:spPr/>
      <dgm:t>
        <a:bodyPr/>
        <a:lstStyle/>
        <a:p>
          <a:endParaRPr lang="en-US"/>
        </a:p>
      </dgm:t>
    </dgm:pt>
    <dgm:pt modelId="{7CDDF44B-973D-4449-A4FE-3F6634CE6846}" type="pres">
      <dgm:prSet presAssocID="{58A27E8D-2E90-DB4D-8F20-6B35EFD534CE}" presName="FiveNodes_4" presStyleLbl="node1" presStyleIdx="3" presStyleCnt="5">
        <dgm:presLayoutVars>
          <dgm:bulletEnabled val="1"/>
        </dgm:presLayoutVars>
      </dgm:prSet>
      <dgm:spPr/>
      <dgm:t>
        <a:bodyPr/>
        <a:lstStyle/>
        <a:p>
          <a:endParaRPr lang="en-US"/>
        </a:p>
      </dgm:t>
    </dgm:pt>
    <dgm:pt modelId="{7402C3F5-F431-8C4D-AC1B-B6C03B0F4722}" type="pres">
      <dgm:prSet presAssocID="{58A27E8D-2E90-DB4D-8F20-6B35EFD534CE}" presName="FiveNodes_5" presStyleLbl="node1" presStyleIdx="4" presStyleCnt="5">
        <dgm:presLayoutVars>
          <dgm:bulletEnabled val="1"/>
        </dgm:presLayoutVars>
      </dgm:prSet>
      <dgm:spPr/>
      <dgm:t>
        <a:bodyPr/>
        <a:lstStyle/>
        <a:p>
          <a:endParaRPr lang="en-US"/>
        </a:p>
      </dgm:t>
    </dgm:pt>
    <dgm:pt modelId="{05379D9B-454A-1D4D-9344-DA2324CC6ED7}" type="pres">
      <dgm:prSet presAssocID="{58A27E8D-2E90-DB4D-8F20-6B35EFD534CE}" presName="FiveConn_1-2" presStyleLbl="fgAccFollowNode1" presStyleIdx="0" presStyleCnt="4">
        <dgm:presLayoutVars>
          <dgm:bulletEnabled val="1"/>
        </dgm:presLayoutVars>
      </dgm:prSet>
      <dgm:spPr/>
      <dgm:t>
        <a:bodyPr/>
        <a:lstStyle/>
        <a:p>
          <a:endParaRPr lang="en-US"/>
        </a:p>
      </dgm:t>
    </dgm:pt>
    <dgm:pt modelId="{C37A0F4A-574F-A84A-94D3-9A4956078D10}" type="pres">
      <dgm:prSet presAssocID="{58A27E8D-2E90-DB4D-8F20-6B35EFD534CE}" presName="FiveConn_2-3" presStyleLbl="fgAccFollowNode1" presStyleIdx="1" presStyleCnt="4">
        <dgm:presLayoutVars>
          <dgm:bulletEnabled val="1"/>
        </dgm:presLayoutVars>
      </dgm:prSet>
      <dgm:spPr/>
      <dgm:t>
        <a:bodyPr/>
        <a:lstStyle/>
        <a:p>
          <a:endParaRPr lang="en-US"/>
        </a:p>
      </dgm:t>
    </dgm:pt>
    <dgm:pt modelId="{983B10E8-B4C0-AB49-AC4F-EEB72971595F}" type="pres">
      <dgm:prSet presAssocID="{58A27E8D-2E90-DB4D-8F20-6B35EFD534CE}" presName="FiveConn_3-4" presStyleLbl="fgAccFollowNode1" presStyleIdx="2" presStyleCnt="4">
        <dgm:presLayoutVars>
          <dgm:bulletEnabled val="1"/>
        </dgm:presLayoutVars>
      </dgm:prSet>
      <dgm:spPr/>
      <dgm:t>
        <a:bodyPr/>
        <a:lstStyle/>
        <a:p>
          <a:endParaRPr lang="en-US"/>
        </a:p>
      </dgm:t>
    </dgm:pt>
    <dgm:pt modelId="{A5123BA0-191F-0445-B367-6C788B136DA9}" type="pres">
      <dgm:prSet presAssocID="{58A27E8D-2E90-DB4D-8F20-6B35EFD534CE}" presName="FiveConn_4-5" presStyleLbl="fgAccFollowNode1" presStyleIdx="3" presStyleCnt="4">
        <dgm:presLayoutVars>
          <dgm:bulletEnabled val="1"/>
        </dgm:presLayoutVars>
      </dgm:prSet>
      <dgm:spPr/>
      <dgm:t>
        <a:bodyPr/>
        <a:lstStyle/>
        <a:p>
          <a:endParaRPr lang="en-US"/>
        </a:p>
      </dgm:t>
    </dgm:pt>
    <dgm:pt modelId="{CF3118F6-0970-B74D-950B-A858C655E08D}" type="pres">
      <dgm:prSet presAssocID="{58A27E8D-2E90-DB4D-8F20-6B35EFD534CE}" presName="FiveNodes_1_text" presStyleLbl="node1" presStyleIdx="4" presStyleCnt="5">
        <dgm:presLayoutVars>
          <dgm:bulletEnabled val="1"/>
        </dgm:presLayoutVars>
      </dgm:prSet>
      <dgm:spPr/>
      <dgm:t>
        <a:bodyPr/>
        <a:lstStyle/>
        <a:p>
          <a:endParaRPr lang="en-US"/>
        </a:p>
      </dgm:t>
    </dgm:pt>
    <dgm:pt modelId="{0A7C84E8-8E14-C440-AE6B-AA8CB2443724}" type="pres">
      <dgm:prSet presAssocID="{58A27E8D-2E90-DB4D-8F20-6B35EFD534CE}" presName="FiveNodes_2_text" presStyleLbl="node1" presStyleIdx="4" presStyleCnt="5">
        <dgm:presLayoutVars>
          <dgm:bulletEnabled val="1"/>
        </dgm:presLayoutVars>
      </dgm:prSet>
      <dgm:spPr/>
      <dgm:t>
        <a:bodyPr/>
        <a:lstStyle/>
        <a:p>
          <a:endParaRPr lang="en-US"/>
        </a:p>
      </dgm:t>
    </dgm:pt>
    <dgm:pt modelId="{2F7FDB38-EAE9-C94A-9DFC-ADAB24BDAF17}" type="pres">
      <dgm:prSet presAssocID="{58A27E8D-2E90-DB4D-8F20-6B35EFD534CE}" presName="FiveNodes_3_text" presStyleLbl="node1" presStyleIdx="4" presStyleCnt="5">
        <dgm:presLayoutVars>
          <dgm:bulletEnabled val="1"/>
        </dgm:presLayoutVars>
      </dgm:prSet>
      <dgm:spPr/>
      <dgm:t>
        <a:bodyPr/>
        <a:lstStyle/>
        <a:p>
          <a:endParaRPr lang="en-US"/>
        </a:p>
      </dgm:t>
    </dgm:pt>
    <dgm:pt modelId="{272CD98D-BABD-0B4C-8017-51B51F4A2A81}" type="pres">
      <dgm:prSet presAssocID="{58A27E8D-2E90-DB4D-8F20-6B35EFD534CE}" presName="FiveNodes_4_text" presStyleLbl="node1" presStyleIdx="4" presStyleCnt="5">
        <dgm:presLayoutVars>
          <dgm:bulletEnabled val="1"/>
        </dgm:presLayoutVars>
      </dgm:prSet>
      <dgm:spPr/>
      <dgm:t>
        <a:bodyPr/>
        <a:lstStyle/>
        <a:p>
          <a:endParaRPr lang="en-US"/>
        </a:p>
      </dgm:t>
    </dgm:pt>
    <dgm:pt modelId="{842BC9B4-4703-5B4D-873D-9DC4A3F88D6E}" type="pres">
      <dgm:prSet presAssocID="{58A27E8D-2E90-DB4D-8F20-6B35EFD534CE}" presName="FiveNodes_5_text" presStyleLbl="node1" presStyleIdx="4" presStyleCnt="5">
        <dgm:presLayoutVars>
          <dgm:bulletEnabled val="1"/>
        </dgm:presLayoutVars>
      </dgm:prSet>
      <dgm:spPr/>
      <dgm:t>
        <a:bodyPr/>
        <a:lstStyle/>
        <a:p>
          <a:endParaRPr lang="en-US"/>
        </a:p>
      </dgm:t>
    </dgm:pt>
  </dgm:ptLst>
  <dgm:cxnLst>
    <dgm:cxn modelId="{C3DB22EE-FCD3-4C79-8945-3FAF0FF6F46E}" type="presOf" srcId="{592C3F4D-BDFB-8A4F-99C7-4311C9752336}" destId="{C37A0F4A-574F-A84A-94D3-9A4956078D10}" srcOrd="0" destOrd="0" presId="urn:microsoft.com/office/officeart/2005/8/layout/vProcess5"/>
    <dgm:cxn modelId="{D01C5382-426C-401D-B3B1-1A54EB8F3E8C}" type="presOf" srcId="{CFE4DB23-7149-3A4A-B002-AA9F14B9BD6B}" destId="{983B10E8-B4C0-AB49-AC4F-EEB72971595F}" srcOrd="0" destOrd="0" presId="urn:microsoft.com/office/officeart/2005/8/layout/vProcess5"/>
    <dgm:cxn modelId="{5846FE21-932D-47E1-BBEF-73CB496C451B}" type="presOf" srcId="{0889A47F-E08B-4845-A259-5A2B35E5B391}" destId="{02D35A18-902C-BE43-97AB-0FCA771F4756}" srcOrd="0" destOrd="0" presId="urn:microsoft.com/office/officeart/2005/8/layout/vProcess5"/>
    <dgm:cxn modelId="{19E64AFE-5D20-4465-BF61-CAE53820D1AA}" type="presOf" srcId="{0889A47F-E08B-4845-A259-5A2B35E5B391}" destId="{CF3118F6-0970-B74D-950B-A858C655E08D}" srcOrd="1" destOrd="0" presId="urn:microsoft.com/office/officeart/2005/8/layout/vProcess5"/>
    <dgm:cxn modelId="{A171E30D-A41D-450A-B50C-5EBFC0B9D4B7}" type="presOf" srcId="{7947581A-C118-9844-8237-D7155F33E7FB}" destId="{05379D9B-454A-1D4D-9344-DA2324CC6ED7}" srcOrd="0" destOrd="0" presId="urn:microsoft.com/office/officeart/2005/8/layout/vProcess5"/>
    <dgm:cxn modelId="{5C1D51C5-A2AB-F141-8D80-D9DB7DBE5D82}" srcId="{58A27E8D-2E90-DB4D-8F20-6B35EFD534CE}" destId="{8666AD81-50EE-1C44-A838-4DDFB1B29B8F}" srcOrd="2" destOrd="0" parTransId="{4769E89C-7E67-B94D-B67F-6C7ACBE1A40A}" sibTransId="{CFE4DB23-7149-3A4A-B002-AA9F14B9BD6B}"/>
    <dgm:cxn modelId="{E8391462-7E40-F14C-BC4A-CDDFADB1C053}" srcId="{58A27E8D-2E90-DB4D-8F20-6B35EFD534CE}" destId="{0889A47F-E08B-4845-A259-5A2B35E5B391}" srcOrd="0" destOrd="0" parTransId="{325385A3-2419-454F-BC2A-0F80D4AD9C6E}" sibTransId="{7947581A-C118-9844-8237-D7155F33E7FB}"/>
    <dgm:cxn modelId="{A56479C2-49EA-4148-AE2C-7D7286300AD5}" type="presOf" srcId="{609F5EE2-6AF1-A942-B260-ED91B1A3B166}" destId="{A5123BA0-191F-0445-B367-6C788B136DA9}" srcOrd="0" destOrd="0" presId="urn:microsoft.com/office/officeart/2005/8/layout/vProcess5"/>
    <dgm:cxn modelId="{A3A2E796-3CFE-6C4F-B637-87088465BC0A}" srcId="{58A27E8D-2E90-DB4D-8F20-6B35EFD534CE}" destId="{83C577E0-CFF0-CE4E-8753-5F8781A3B8A3}" srcOrd="4" destOrd="0" parTransId="{8E6D8B30-0B6C-814B-9814-BC06D16A7937}" sibTransId="{834A9AEF-0F7A-6C4B-9CBB-0D462A07894D}"/>
    <dgm:cxn modelId="{4DF02C6E-36F5-4600-AB08-099B9FE97460}" type="presOf" srcId="{83C577E0-CFF0-CE4E-8753-5F8781A3B8A3}" destId="{842BC9B4-4703-5B4D-873D-9DC4A3F88D6E}" srcOrd="1" destOrd="0" presId="urn:microsoft.com/office/officeart/2005/8/layout/vProcess5"/>
    <dgm:cxn modelId="{2C1E7ECF-606C-6047-94C4-824D4C2FC973}" srcId="{58A27E8D-2E90-DB4D-8F20-6B35EFD534CE}" destId="{3755C32C-D8CD-C24D-AC18-DACD5148B726}" srcOrd="1" destOrd="0" parTransId="{2016AD11-6533-EE46-B496-3EFA5A895423}" sibTransId="{592C3F4D-BDFB-8A4F-99C7-4311C9752336}"/>
    <dgm:cxn modelId="{CD0111EC-7A65-4742-8410-31764B904AAA}" type="presOf" srcId="{AFE758BA-E17F-4942-9166-94FA5E991330}" destId="{272CD98D-BABD-0B4C-8017-51B51F4A2A81}" srcOrd="1" destOrd="0" presId="urn:microsoft.com/office/officeart/2005/8/layout/vProcess5"/>
    <dgm:cxn modelId="{4DE1A7D0-81C6-4377-9D6F-A4D0060284C1}" type="presOf" srcId="{8666AD81-50EE-1C44-A838-4DDFB1B29B8F}" destId="{22F7EB13-8ADA-5443-B723-66F1699D3B48}" srcOrd="0" destOrd="0" presId="urn:microsoft.com/office/officeart/2005/8/layout/vProcess5"/>
    <dgm:cxn modelId="{8078A456-755F-45A0-844A-464E7977FADC}" type="presOf" srcId="{3755C32C-D8CD-C24D-AC18-DACD5148B726}" destId="{DFCCEB0A-9D78-C442-8078-85415A9750F9}" srcOrd="0" destOrd="0" presId="urn:microsoft.com/office/officeart/2005/8/layout/vProcess5"/>
    <dgm:cxn modelId="{8B6170A3-C251-40B7-80F3-0E9F815973B9}" type="presOf" srcId="{AFE758BA-E17F-4942-9166-94FA5E991330}" destId="{7CDDF44B-973D-4449-A4FE-3F6634CE6846}" srcOrd="0" destOrd="0" presId="urn:microsoft.com/office/officeart/2005/8/layout/vProcess5"/>
    <dgm:cxn modelId="{BC576A6E-1495-4E3E-B05B-B35D51CB2E7C}" type="presOf" srcId="{58A27E8D-2E90-DB4D-8F20-6B35EFD534CE}" destId="{7EEC8D7F-CF1C-154F-AC40-20175B9BD7E3}" srcOrd="0" destOrd="0" presId="urn:microsoft.com/office/officeart/2005/8/layout/vProcess5"/>
    <dgm:cxn modelId="{9F9C36E7-6878-4A50-858C-9EBC87256841}" type="presOf" srcId="{83C577E0-CFF0-CE4E-8753-5F8781A3B8A3}" destId="{7402C3F5-F431-8C4D-AC1B-B6C03B0F4722}" srcOrd="0" destOrd="0" presId="urn:microsoft.com/office/officeart/2005/8/layout/vProcess5"/>
    <dgm:cxn modelId="{728AA780-8B0D-4C40-9B06-B73B6EDD0E60}" type="presOf" srcId="{3755C32C-D8CD-C24D-AC18-DACD5148B726}" destId="{0A7C84E8-8E14-C440-AE6B-AA8CB2443724}" srcOrd="1" destOrd="0" presId="urn:microsoft.com/office/officeart/2005/8/layout/vProcess5"/>
    <dgm:cxn modelId="{1B30FE09-372F-4E8C-B4A3-364AC396C59A}" type="presOf" srcId="{8666AD81-50EE-1C44-A838-4DDFB1B29B8F}" destId="{2F7FDB38-EAE9-C94A-9DFC-ADAB24BDAF17}" srcOrd="1" destOrd="0" presId="urn:microsoft.com/office/officeart/2005/8/layout/vProcess5"/>
    <dgm:cxn modelId="{09B60ADC-34A0-1747-A132-DDE4936F502E}" srcId="{58A27E8D-2E90-DB4D-8F20-6B35EFD534CE}" destId="{AFE758BA-E17F-4942-9166-94FA5E991330}" srcOrd="3" destOrd="0" parTransId="{2A5FFED7-A6C0-B147-A25E-F7A4EA85B37B}" sibTransId="{609F5EE2-6AF1-A942-B260-ED91B1A3B166}"/>
    <dgm:cxn modelId="{E7B47457-802D-4C2D-A8F5-CF335CC1FA05}" type="presParOf" srcId="{7EEC8D7F-CF1C-154F-AC40-20175B9BD7E3}" destId="{4977C429-C9BF-C24F-980A-35F27A941622}" srcOrd="0" destOrd="0" presId="urn:microsoft.com/office/officeart/2005/8/layout/vProcess5"/>
    <dgm:cxn modelId="{4935912E-C8FB-4EDE-B3DF-1F7FD9E9F748}" type="presParOf" srcId="{7EEC8D7F-CF1C-154F-AC40-20175B9BD7E3}" destId="{02D35A18-902C-BE43-97AB-0FCA771F4756}" srcOrd="1" destOrd="0" presId="urn:microsoft.com/office/officeart/2005/8/layout/vProcess5"/>
    <dgm:cxn modelId="{44015659-0A57-46D3-966E-F871160FDF4B}" type="presParOf" srcId="{7EEC8D7F-CF1C-154F-AC40-20175B9BD7E3}" destId="{DFCCEB0A-9D78-C442-8078-85415A9750F9}" srcOrd="2" destOrd="0" presId="urn:microsoft.com/office/officeart/2005/8/layout/vProcess5"/>
    <dgm:cxn modelId="{60ACC208-D0EB-4169-9C25-56F8898EEA3F}" type="presParOf" srcId="{7EEC8D7F-CF1C-154F-AC40-20175B9BD7E3}" destId="{22F7EB13-8ADA-5443-B723-66F1699D3B48}" srcOrd="3" destOrd="0" presId="urn:microsoft.com/office/officeart/2005/8/layout/vProcess5"/>
    <dgm:cxn modelId="{F70ECAF3-EDB6-4E2A-A706-61E6041CAF44}" type="presParOf" srcId="{7EEC8D7F-CF1C-154F-AC40-20175B9BD7E3}" destId="{7CDDF44B-973D-4449-A4FE-3F6634CE6846}" srcOrd="4" destOrd="0" presId="urn:microsoft.com/office/officeart/2005/8/layout/vProcess5"/>
    <dgm:cxn modelId="{F43405BD-5D06-4375-91E4-AD3D178A255C}" type="presParOf" srcId="{7EEC8D7F-CF1C-154F-AC40-20175B9BD7E3}" destId="{7402C3F5-F431-8C4D-AC1B-B6C03B0F4722}" srcOrd="5" destOrd="0" presId="urn:microsoft.com/office/officeart/2005/8/layout/vProcess5"/>
    <dgm:cxn modelId="{3BA51BAF-994B-4A19-98C6-2204605B5F2F}" type="presParOf" srcId="{7EEC8D7F-CF1C-154F-AC40-20175B9BD7E3}" destId="{05379D9B-454A-1D4D-9344-DA2324CC6ED7}" srcOrd="6" destOrd="0" presId="urn:microsoft.com/office/officeart/2005/8/layout/vProcess5"/>
    <dgm:cxn modelId="{0100F615-53F8-4C1F-808A-205DD4A0CA0B}" type="presParOf" srcId="{7EEC8D7F-CF1C-154F-AC40-20175B9BD7E3}" destId="{C37A0F4A-574F-A84A-94D3-9A4956078D10}" srcOrd="7" destOrd="0" presId="urn:microsoft.com/office/officeart/2005/8/layout/vProcess5"/>
    <dgm:cxn modelId="{81350325-AE5A-45BD-83CB-4C829979BBAA}" type="presParOf" srcId="{7EEC8D7F-CF1C-154F-AC40-20175B9BD7E3}" destId="{983B10E8-B4C0-AB49-AC4F-EEB72971595F}" srcOrd="8" destOrd="0" presId="urn:microsoft.com/office/officeart/2005/8/layout/vProcess5"/>
    <dgm:cxn modelId="{E27A6925-CB23-4637-BABD-79C6726B0970}" type="presParOf" srcId="{7EEC8D7F-CF1C-154F-AC40-20175B9BD7E3}" destId="{A5123BA0-191F-0445-B367-6C788B136DA9}" srcOrd="9" destOrd="0" presId="urn:microsoft.com/office/officeart/2005/8/layout/vProcess5"/>
    <dgm:cxn modelId="{6EBFB742-256C-4CD6-9DDC-E28E08E6A0F6}" type="presParOf" srcId="{7EEC8D7F-CF1C-154F-AC40-20175B9BD7E3}" destId="{CF3118F6-0970-B74D-950B-A858C655E08D}" srcOrd="10" destOrd="0" presId="urn:microsoft.com/office/officeart/2005/8/layout/vProcess5"/>
    <dgm:cxn modelId="{CC2C1FC5-2DA5-4D4C-A8D6-99F4F568E24C}" type="presParOf" srcId="{7EEC8D7F-CF1C-154F-AC40-20175B9BD7E3}" destId="{0A7C84E8-8E14-C440-AE6B-AA8CB2443724}" srcOrd="11" destOrd="0" presId="urn:microsoft.com/office/officeart/2005/8/layout/vProcess5"/>
    <dgm:cxn modelId="{BFCBABA1-2FE7-4A1E-8983-CC4C2C0CC464}" type="presParOf" srcId="{7EEC8D7F-CF1C-154F-AC40-20175B9BD7E3}" destId="{2F7FDB38-EAE9-C94A-9DFC-ADAB24BDAF17}" srcOrd="12" destOrd="0" presId="urn:microsoft.com/office/officeart/2005/8/layout/vProcess5"/>
    <dgm:cxn modelId="{F95AC29E-D299-4680-89BC-B7D564A6DAF6}" type="presParOf" srcId="{7EEC8D7F-CF1C-154F-AC40-20175B9BD7E3}" destId="{272CD98D-BABD-0B4C-8017-51B51F4A2A81}" srcOrd="13" destOrd="0" presId="urn:microsoft.com/office/officeart/2005/8/layout/vProcess5"/>
    <dgm:cxn modelId="{D2874F53-D6F4-47CA-82BD-CB4F233BDCC6}" type="presParOf" srcId="{7EEC8D7F-CF1C-154F-AC40-20175B9BD7E3}" destId="{842BC9B4-4703-5B4D-873D-9DC4A3F88D6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4D849-0726-9F48-B1A1-8502BB5D5722}" type="doc">
      <dgm:prSet loTypeId="urn:microsoft.com/office/officeart/2005/8/layout/hProcess9" loCatId="" qsTypeId="urn:microsoft.com/office/officeart/2005/8/quickstyle/simple4" qsCatId="simple" csTypeId="urn:microsoft.com/office/officeart/2005/8/colors/accent1_2" csCatId="accent1" phldr="1"/>
      <dgm:spPr/>
    </dgm:pt>
    <dgm:pt modelId="{7A5A777D-A8CC-DF45-822D-7A923567C476}">
      <dgm:prSet phldrT="[Text]" custT="1"/>
      <dgm:spPr/>
      <dgm:t>
        <a:bodyPr/>
        <a:lstStyle/>
        <a:p>
          <a:r>
            <a:rPr lang="en-US" sz="2200" dirty="0" smtClean="0">
              <a:solidFill>
                <a:schemeClr val="tx1"/>
              </a:solidFill>
            </a:rPr>
            <a:t>Job description</a:t>
          </a:r>
          <a:endParaRPr lang="en-US" sz="2200" dirty="0">
            <a:solidFill>
              <a:schemeClr val="tx1"/>
            </a:solidFill>
          </a:endParaRPr>
        </a:p>
      </dgm:t>
    </dgm:pt>
    <dgm:pt modelId="{5E0959F3-BC97-2B46-BC48-F77A06AD1EFC}" type="parTrans" cxnId="{E7EC2143-C834-6849-9695-492944B291C8}">
      <dgm:prSet/>
      <dgm:spPr/>
      <dgm:t>
        <a:bodyPr/>
        <a:lstStyle/>
        <a:p>
          <a:endParaRPr lang="en-US"/>
        </a:p>
      </dgm:t>
    </dgm:pt>
    <dgm:pt modelId="{5598A7F2-B74C-8B40-A186-52C539D6318A}" type="sibTrans" cxnId="{E7EC2143-C834-6849-9695-492944B291C8}">
      <dgm:prSet/>
      <dgm:spPr/>
      <dgm:t>
        <a:bodyPr/>
        <a:lstStyle/>
        <a:p>
          <a:endParaRPr lang="en-US"/>
        </a:p>
      </dgm:t>
    </dgm:pt>
    <dgm:pt modelId="{77B61393-1579-EC4A-B70F-0A716A85D991}">
      <dgm:prSet phldrT="[Text]" custT="1"/>
      <dgm:spPr/>
      <dgm:t>
        <a:bodyPr/>
        <a:lstStyle/>
        <a:p>
          <a:r>
            <a:rPr lang="en-US" sz="2200" dirty="0" smtClean="0">
              <a:solidFill>
                <a:schemeClr val="tx1"/>
              </a:solidFill>
            </a:rPr>
            <a:t>Selecting candidates</a:t>
          </a:r>
          <a:endParaRPr lang="en-US" sz="2200" dirty="0">
            <a:solidFill>
              <a:schemeClr val="tx1"/>
            </a:solidFill>
          </a:endParaRPr>
        </a:p>
      </dgm:t>
    </dgm:pt>
    <dgm:pt modelId="{F83C8D95-FEB9-EA4F-B3AF-D21E3EDD65ED}" type="parTrans" cxnId="{56A1A58A-D6FC-1A4B-8419-613EC65DCA9F}">
      <dgm:prSet/>
      <dgm:spPr/>
      <dgm:t>
        <a:bodyPr/>
        <a:lstStyle/>
        <a:p>
          <a:endParaRPr lang="en-US"/>
        </a:p>
      </dgm:t>
    </dgm:pt>
    <dgm:pt modelId="{A3B5CCF4-908B-5D41-9F47-AB20F5B6240B}" type="sibTrans" cxnId="{56A1A58A-D6FC-1A4B-8419-613EC65DCA9F}">
      <dgm:prSet/>
      <dgm:spPr/>
      <dgm:t>
        <a:bodyPr/>
        <a:lstStyle/>
        <a:p>
          <a:endParaRPr lang="en-US"/>
        </a:p>
      </dgm:t>
    </dgm:pt>
    <dgm:pt modelId="{AE49C210-887B-384C-BA00-78371B11DEAA}">
      <dgm:prSet phldrT="[Text]" custT="1"/>
      <dgm:spPr/>
      <dgm:t>
        <a:bodyPr/>
        <a:lstStyle/>
        <a:p>
          <a:r>
            <a:rPr lang="en-US" sz="2200" dirty="0" smtClean="0">
              <a:solidFill>
                <a:schemeClr val="tx1"/>
              </a:solidFill>
            </a:rPr>
            <a:t>Joining the </a:t>
          </a:r>
          <a:r>
            <a:rPr lang="en-US" sz="2200" dirty="0" err="1" smtClean="0">
              <a:solidFill>
                <a:schemeClr val="tx1"/>
              </a:solidFill>
            </a:rPr>
            <a:t>organisation</a:t>
          </a:r>
          <a:endParaRPr lang="en-US" sz="2200" dirty="0">
            <a:solidFill>
              <a:schemeClr val="tx1"/>
            </a:solidFill>
          </a:endParaRPr>
        </a:p>
      </dgm:t>
    </dgm:pt>
    <dgm:pt modelId="{BF4DE969-AD2E-0B40-8D7C-FE40F2C9194E}" type="parTrans" cxnId="{B67A4E26-FA06-5C41-A939-73D2D46EF877}">
      <dgm:prSet/>
      <dgm:spPr/>
      <dgm:t>
        <a:bodyPr/>
        <a:lstStyle/>
        <a:p>
          <a:endParaRPr lang="en-US"/>
        </a:p>
      </dgm:t>
    </dgm:pt>
    <dgm:pt modelId="{B27FADFA-310F-1F40-A3A2-9426A835C763}" type="sibTrans" cxnId="{B67A4E26-FA06-5C41-A939-73D2D46EF877}">
      <dgm:prSet/>
      <dgm:spPr/>
      <dgm:t>
        <a:bodyPr/>
        <a:lstStyle/>
        <a:p>
          <a:endParaRPr lang="en-US"/>
        </a:p>
      </dgm:t>
    </dgm:pt>
    <dgm:pt modelId="{4F509CCE-B6AA-FE43-94ED-800040389ABF}">
      <dgm:prSet phldrT="[Text]" custT="1"/>
      <dgm:spPr/>
      <dgm:t>
        <a:bodyPr/>
        <a:lstStyle/>
        <a:p>
          <a:r>
            <a:rPr lang="en-US" sz="2200" dirty="0" smtClean="0">
              <a:solidFill>
                <a:schemeClr val="tx1"/>
              </a:solidFill>
            </a:rPr>
            <a:t>Management &amp; supervision</a:t>
          </a:r>
          <a:endParaRPr lang="en-US" sz="2200" dirty="0">
            <a:solidFill>
              <a:schemeClr val="tx1"/>
            </a:solidFill>
          </a:endParaRPr>
        </a:p>
      </dgm:t>
    </dgm:pt>
    <dgm:pt modelId="{29CFA4E5-8F98-1644-89B2-A2D65559447D}" type="parTrans" cxnId="{780F1F97-93B6-FA45-83E4-53C99C06D459}">
      <dgm:prSet/>
      <dgm:spPr/>
      <dgm:t>
        <a:bodyPr/>
        <a:lstStyle/>
        <a:p>
          <a:endParaRPr lang="en-US"/>
        </a:p>
      </dgm:t>
    </dgm:pt>
    <dgm:pt modelId="{85D3D698-74B5-AD4C-837D-D86F6F7E69EC}" type="sibTrans" cxnId="{780F1F97-93B6-FA45-83E4-53C99C06D459}">
      <dgm:prSet/>
      <dgm:spPr/>
      <dgm:t>
        <a:bodyPr/>
        <a:lstStyle/>
        <a:p>
          <a:endParaRPr lang="en-US"/>
        </a:p>
      </dgm:t>
    </dgm:pt>
    <dgm:pt modelId="{888915EA-4119-1F40-AD2F-34E0E13381F4}" type="pres">
      <dgm:prSet presAssocID="{F104D849-0726-9F48-B1A1-8502BB5D5722}" presName="CompostProcess" presStyleCnt="0">
        <dgm:presLayoutVars>
          <dgm:dir/>
          <dgm:resizeHandles val="exact"/>
        </dgm:presLayoutVars>
      </dgm:prSet>
      <dgm:spPr/>
    </dgm:pt>
    <dgm:pt modelId="{C4463217-7791-964F-9EBD-E15CDAD8C086}" type="pres">
      <dgm:prSet presAssocID="{F104D849-0726-9F48-B1A1-8502BB5D5722}" presName="arrow" presStyleLbl="bgShp" presStyleIdx="0" presStyleCnt="1" custLinFactNeighborY="-408"/>
      <dgm:spPr>
        <a:solidFill>
          <a:schemeClr val="accent1">
            <a:lumMod val="60000"/>
            <a:lumOff val="40000"/>
          </a:schemeClr>
        </a:solidFill>
      </dgm:spPr>
    </dgm:pt>
    <dgm:pt modelId="{1399FFE2-5031-3849-A8E3-67BD7080E23D}" type="pres">
      <dgm:prSet presAssocID="{F104D849-0726-9F48-B1A1-8502BB5D5722}" presName="linearProcess" presStyleCnt="0"/>
      <dgm:spPr/>
    </dgm:pt>
    <dgm:pt modelId="{182A5CE4-5F29-2C40-AC4C-76C03C36AD0C}" type="pres">
      <dgm:prSet presAssocID="{7A5A777D-A8CC-DF45-822D-7A923567C476}" presName="textNode" presStyleLbl="node1" presStyleIdx="0" presStyleCnt="4">
        <dgm:presLayoutVars>
          <dgm:bulletEnabled val="1"/>
        </dgm:presLayoutVars>
      </dgm:prSet>
      <dgm:spPr/>
      <dgm:t>
        <a:bodyPr/>
        <a:lstStyle/>
        <a:p>
          <a:endParaRPr lang="en-US"/>
        </a:p>
      </dgm:t>
    </dgm:pt>
    <dgm:pt modelId="{BEEA26B8-2183-2149-986D-FEA70D5B6E3D}" type="pres">
      <dgm:prSet presAssocID="{5598A7F2-B74C-8B40-A186-52C539D6318A}" presName="sibTrans" presStyleCnt="0"/>
      <dgm:spPr/>
    </dgm:pt>
    <dgm:pt modelId="{A5364890-0750-1347-986C-F2377037E667}" type="pres">
      <dgm:prSet presAssocID="{77B61393-1579-EC4A-B70F-0A716A85D991}" presName="textNode" presStyleLbl="node1" presStyleIdx="1" presStyleCnt="4">
        <dgm:presLayoutVars>
          <dgm:bulletEnabled val="1"/>
        </dgm:presLayoutVars>
      </dgm:prSet>
      <dgm:spPr/>
      <dgm:t>
        <a:bodyPr/>
        <a:lstStyle/>
        <a:p>
          <a:endParaRPr lang="en-US"/>
        </a:p>
      </dgm:t>
    </dgm:pt>
    <dgm:pt modelId="{EC71E139-EF6B-C24D-A32C-0F40A44E85AB}" type="pres">
      <dgm:prSet presAssocID="{A3B5CCF4-908B-5D41-9F47-AB20F5B6240B}" presName="sibTrans" presStyleCnt="0"/>
      <dgm:spPr/>
    </dgm:pt>
    <dgm:pt modelId="{34C935C3-1DAC-FD4C-8048-28568590E6DF}" type="pres">
      <dgm:prSet presAssocID="{AE49C210-887B-384C-BA00-78371B11DEAA}" presName="textNode" presStyleLbl="node1" presStyleIdx="2" presStyleCnt="4">
        <dgm:presLayoutVars>
          <dgm:bulletEnabled val="1"/>
        </dgm:presLayoutVars>
      </dgm:prSet>
      <dgm:spPr/>
      <dgm:t>
        <a:bodyPr/>
        <a:lstStyle/>
        <a:p>
          <a:endParaRPr lang="en-US"/>
        </a:p>
      </dgm:t>
    </dgm:pt>
    <dgm:pt modelId="{B5B6C8CA-D4B1-0E4D-86E8-D6E867A8774F}" type="pres">
      <dgm:prSet presAssocID="{B27FADFA-310F-1F40-A3A2-9426A835C763}" presName="sibTrans" presStyleCnt="0"/>
      <dgm:spPr/>
    </dgm:pt>
    <dgm:pt modelId="{8FC97623-9C1D-9C4B-BE67-4F0EADDAEED6}" type="pres">
      <dgm:prSet presAssocID="{4F509CCE-B6AA-FE43-94ED-800040389ABF}" presName="textNode" presStyleLbl="node1" presStyleIdx="3" presStyleCnt="4">
        <dgm:presLayoutVars>
          <dgm:bulletEnabled val="1"/>
        </dgm:presLayoutVars>
      </dgm:prSet>
      <dgm:spPr/>
      <dgm:t>
        <a:bodyPr/>
        <a:lstStyle/>
        <a:p>
          <a:endParaRPr lang="en-US"/>
        </a:p>
      </dgm:t>
    </dgm:pt>
  </dgm:ptLst>
  <dgm:cxnLst>
    <dgm:cxn modelId="{E7EC2143-C834-6849-9695-492944B291C8}" srcId="{F104D849-0726-9F48-B1A1-8502BB5D5722}" destId="{7A5A777D-A8CC-DF45-822D-7A923567C476}" srcOrd="0" destOrd="0" parTransId="{5E0959F3-BC97-2B46-BC48-F77A06AD1EFC}" sibTransId="{5598A7F2-B74C-8B40-A186-52C539D6318A}"/>
    <dgm:cxn modelId="{9F8AD8A8-28D0-4130-8841-0BEB1CB7AD0E}" type="presOf" srcId="{7A5A777D-A8CC-DF45-822D-7A923567C476}" destId="{182A5CE4-5F29-2C40-AC4C-76C03C36AD0C}" srcOrd="0" destOrd="0" presId="urn:microsoft.com/office/officeart/2005/8/layout/hProcess9"/>
    <dgm:cxn modelId="{780F1F97-93B6-FA45-83E4-53C99C06D459}" srcId="{F104D849-0726-9F48-B1A1-8502BB5D5722}" destId="{4F509CCE-B6AA-FE43-94ED-800040389ABF}" srcOrd="3" destOrd="0" parTransId="{29CFA4E5-8F98-1644-89B2-A2D65559447D}" sibTransId="{85D3D698-74B5-AD4C-837D-D86F6F7E69EC}"/>
    <dgm:cxn modelId="{FD8493FB-2E9E-4817-B710-6C6ACB5E3408}" type="presOf" srcId="{AE49C210-887B-384C-BA00-78371B11DEAA}" destId="{34C935C3-1DAC-FD4C-8048-28568590E6DF}" srcOrd="0" destOrd="0" presId="urn:microsoft.com/office/officeart/2005/8/layout/hProcess9"/>
    <dgm:cxn modelId="{2B41102D-00F1-45D1-9248-63DA5C4FD639}" type="presOf" srcId="{77B61393-1579-EC4A-B70F-0A716A85D991}" destId="{A5364890-0750-1347-986C-F2377037E667}" srcOrd="0" destOrd="0" presId="urn:microsoft.com/office/officeart/2005/8/layout/hProcess9"/>
    <dgm:cxn modelId="{56A1A58A-D6FC-1A4B-8419-613EC65DCA9F}" srcId="{F104D849-0726-9F48-B1A1-8502BB5D5722}" destId="{77B61393-1579-EC4A-B70F-0A716A85D991}" srcOrd="1" destOrd="0" parTransId="{F83C8D95-FEB9-EA4F-B3AF-D21E3EDD65ED}" sibTransId="{A3B5CCF4-908B-5D41-9F47-AB20F5B6240B}"/>
    <dgm:cxn modelId="{B67A4E26-FA06-5C41-A939-73D2D46EF877}" srcId="{F104D849-0726-9F48-B1A1-8502BB5D5722}" destId="{AE49C210-887B-384C-BA00-78371B11DEAA}" srcOrd="2" destOrd="0" parTransId="{BF4DE969-AD2E-0B40-8D7C-FE40F2C9194E}" sibTransId="{B27FADFA-310F-1F40-A3A2-9426A835C763}"/>
    <dgm:cxn modelId="{DACF9178-D28B-4F39-BD15-431A68EA40E3}" type="presOf" srcId="{F104D849-0726-9F48-B1A1-8502BB5D5722}" destId="{888915EA-4119-1F40-AD2F-34E0E13381F4}" srcOrd="0" destOrd="0" presId="urn:microsoft.com/office/officeart/2005/8/layout/hProcess9"/>
    <dgm:cxn modelId="{D7227203-43E6-488D-B318-E2E18B680772}" type="presOf" srcId="{4F509CCE-B6AA-FE43-94ED-800040389ABF}" destId="{8FC97623-9C1D-9C4B-BE67-4F0EADDAEED6}" srcOrd="0" destOrd="0" presId="urn:microsoft.com/office/officeart/2005/8/layout/hProcess9"/>
    <dgm:cxn modelId="{9BAC798C-E085-4584-BB05-14F48B1EDDC4}" type="presParOf" srcId="{888915EA-4119-1F40-AD2F-34E0E13381F4}" destId="{C4463217-7791-964F-9EBD-E15CDAD8C086}" srcOrd="0" destOrd="0" presId="urn:microsoft.com/office/officeart/2005/8/layout/hProcess9"/>
    <dgm:cxn modelId="{38425DF1-290A-46E2-8406-40C88DF20F24}" type="presParOf" srcId="{888915EA-4119-1F40-AD2F-34E0E13381F4}" destId="{1399FFE2-5031-3849-A8E3-67BD7080E23D}" srcOrd="1" destOrd="0" presId="urn:microsoft.com/office/officeart/2005/8/layout/hProcess9"/>
    <dgm:cxn modelId="{323321E3-0DB9-4A36-93C3-D2B22079209B}" type="presParOf" srcId="{1399FFE2-5031-3849-A8E3-67BD7080E23D}" destId="{182A5CE4-5F29-2C40-AC4C-76C03C36AD0C}" srcOrd="0" destOrd="0" presId="urn:microsoft.com/office/officeart/2005/8/layout/hProcess9"/>
    <dgm:cxn modelId="{57E2D133-AD44-43C9-8FEB-B2E804EFB576}" type="presParOf" srcId="{1399FFE2-5031-3849-A8E3-67BD7080E23D}" destId="{BEEA26B8-2183-2149-986D-FEA70D5B6E3D}" srcOrd="1" destOrd="0" presId="urn:microsoft.com/office/officeart/2005/8/layout/hProcess9"/>
    <dgm:cxn modelId="{9BE62F3D-EF8E-4643-AC85-29CF6361C39C}" type="presParOf" srcId="{1399FFE2-5031-3849-A8E3-67BD7080E23D}" destId="{A5364890-0750-1347-986C-F2377037E667}" srcOrd="2" destOrd="0" presId="urn:microsoft.com/office/officeart/2005/8/layout/hProcess9"/>
    <dgm:cxn modelId="{232DBDF7-2437-4921-BD26-E0FE3731E2BC}" type="presParOf" srcId="{1399FFE2-5031-3849-A8E3-67BD7080E23D}" destId="{EC71E139-EF6B-C24D-A32C-0F40A44E85AB}" srcOrd="3" destOrd="0" presId="urn:microsoft.com/office/officeart/2005/8/layout/hProcess9"/>
    <dgm:cxn modelId="{D224FC93-C3F6-4C74-B747-4B3DF7C8F837}" type="presParOf" srcId="{1399FFE2-5031-3849-A8E3-67BD7080E23D}" destId="{34C935C3-1DAC-FD4C-8048-28568590E6DF}" srcOrd="4" destOrd="0" presId="urn:microsoft.com/office/officeart/2005/8/layout/hProcess9"/>
    <dgm:cxn modelId="{43EF9652-3920-4F56-A45C-2C9E9F37E08F}" type="presParOf" srcId="{1399FFE2-5031-3849-A8E3-67BD7080E23D}" destId="{B5B6C8CA-D4B1-0E4D-86E8-D6E867A8774F}" srcOrd="5" destOrd="0" presId="urn:microsoft.com/office/officeart/2005/8/layout/hProcess9"/>
    <dgm:cxn modelId="{9D6576F8-F593-4EB7-AB5A-7B0E30943A23}" type="presParOf" srcId="{1399FFE2-5031-3849-A8E3-67BD7080E23D}" destId="{8FC97623-9C1D-9C4B-BE67-4F0EADDAEED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35A18-902C-BE43-97AB-0FCA771F4756}">
      <dsp:nvSpPr>
        <dsp:cNvPr id="0" name=""/>
        <dsp:cNvSpPr/>
      </dsp:nvSpPr>
      <dsp:spPr>
        <a:xfrm>
          <a:off x="0" y="0"/>
          <a:ext cx="6265416" cy="751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1. Identify learning &amp; development needs</a:t>
          </a:r>
          <a:endParaRPr lang="en-US" sz="2400" kern="1200" dirty="0">
            <a:solidFill>
              <a:schemeClr val="tx1"/>
            </a:solidFill>
          </a:endParaRPr>
        </a:p>
      </dsp:txBody>
      <dsp:txXfrm>
        <a:off x="22016" y="22016"/>
        <a:ext cx="5366349" cy="707646"/>
      </dsp:txXfrm>
    </dsp:sp>
    <dsp:sp modelId="{DFCCEB0A-9D78-C442-8078-85415A9750F9}">
      <dsp:nvSpPr>
        <dsp:cNvPr id="0" name=""/>
        <dsp:cNvSpPr/>
      </dsp:nvSpPr>
      <dsp:spPr>
        <a:xfrm>
          <a:off x="467871" y="856078"/>
          <a:ext cx="6265416" cy="751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2. </a:t>
          </a:r>
          <a:r>
            <a:rPr lang="en-GB" sz="2400" kern="1200" noProof="0" dirty="0" smtClean="0">
              <a:solidFill>
                <a:schemeClr val="tx1"/>
              </a:solidFill>
            </a:rPr>
            <a:t>Put in place learning strategy </a:t>
          </a:r>
          <a:endParaRPr lang="en-US" sz="2400" kern="1200" dirty="0">
            <a:solidFill>
              <a:schemeClr val="tx1"/>
            </a:solidFill>
          </a:endParaRPr>
        </a:p>
      </dsp:txBody>
      <dsp:txXfrm>
        <a:off x="489887" y="878094"/>
        <a:ext cx="5264920" cy="707646"/>
      </dsp:txXfrm>
    </dsp:sp>
    <dsp:sp modelId="{22F7EB13-8ADA-5443-B723-66F1699D3B48}">
      <dsp:nvSpPr>
        <dsp:cNvPr id="0" name=""/>
        <dsp:cNvSpPr/>
      </dsp:nvSpPr>
      <dsp:spPr>
        <a:xfrm>
          <a:off x="935743" y="1712157"/>
          <a:ext cx="6265416" cy="751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3. </a:t>
          </a:r>
          <a:r>
            <a:rPr lang="en-US" sz="2400" kern="1200" dirty="0" smtClean="0">
              <a:solidFill>
                <a:schemeClr val="tx1"/>
              </a:solidFill>
            </a:rPr>
            <a:t>Set clear objectives</a:t>
          </a:r>
          <a:endParaRPr lang="en-US" sz="2400" kern="1200" dirty="0">
            <a:solidFill>
              <a:schemeClr val="tx1"/>
            </a:solidFill>
          </a:endParaRPr>
        </a:p>
      </dsp:txBody>
      <dsp:txXfrm>
        <a:off x="957759" y="1734173"/>
        <a:ext cx="5264920" cy="707646"/>
      </dsp:txXfrm>
    </dsp:sp>
    <dsp:sp modelId="{7CDDF44B-973D-4449-A4FE-3F6634CE6846}">
      <dsp:nvSpPr>
        <dsp:cNvPr id="0" name=""/>
        <dsp:cNvSpPr/>
      </dsp:nvSpPr>
      <dsp:spPr>
        <a:xfrm>
          <a:off x="1403615" y="2568235"/>
          <a:ext cx="6265416" cy="751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4. </a:t>
          </a:r>
          <a:r>
            <a:rPr lang="en-US" sz="2400" kern="1200" dirty="0" smtClean="0">
              <a:solidFill>
                <a:schemeClr val="tx1"/>
              </a:solidFill>
            </a:rPr>
            <a:t>Plan way to meet needs</a:t>
          </a:r>
          <a:endParaRPr lang="en-US" sz="2400" kern="1200" dirty="0">
            <a:solidFill>
              <a:schemeClr val="tx1"/>
            </a:solidFill>
          </a:endParaRPr>
        </a:p>
      </dsp:txBody>
      <dsp:txXfrm>
        <a:off x="1425631" y="2590251"/>
        <a:ext cx="5264920" cy="707646"/>
      </dsp:txXfrm>
    </dsp:sp>
    <dsp:sp modelId="{7402C3F5-F431-8C4D-AC1B-B6C03B0F4722}">
      <dsp:nvSpPr>
        <dsp:cNvPr id="0" name=""/>
        <dsp:cNvSpPr/>
      </dsp:nvSpPr>
      <dsp:spPr>
        <a:xfrm>
          <a:off x="1871487" y="3424314"/>
          <a:ext cx="6265416" cy="7516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5. </a:t>
          </a:r>
          <a:r>
            <a:rPr lang="en-US" sz="2400" kern="1200" dirty="0" smtClean="0">
              <a:solidFill>
                <a:schemeClr val="tx1"/>
              </a:solidFill>
            </a:rPr>
            <a:t>Monitor &amp; evaluate the training</a:t>
          </a:r>
          <a:endParaRPr lang="en-US" sz="2400" kern="1200" dirty="0">
            <a:solidFill>
              <a:schemeClr val="tx1"/>
            </a:solidFill>
          </a:endParaRPr>
        </a:p>
      </dsp:txBody>
      <dsp:txXfrm>
        <a:off x="1893503" y="3446330"/>
        <a:ext cx="5264920" cy="707646"/>
      </dsp:txXfrm>
    </dsp:sp>
    <dsp:sp modelId="{05379D9B-454A-1D4D-9344-DA2324CC6ED7}">
      <dsp:nvSpPr>
        <dsp:cNvPr id="0" name=""/>
        <dsp:cNvSpPr/>
      </dsp:nvSpPr>
      <dsp:spPr>
        <a:xfrm>
          <a:off x="5776824" y="549143"/>
          <a:ext cx="488591" cy="488591"/>
        </a:xfrm>
        <a:prstGeom prst="downArrow">
          <a:avLst>
            <a:gd name="adj1" fmla="val 55000"/>
            <a:gd name="adj2" fmla="val 45000"/>
          </a:avLst>
        </a:prstGeom>
        <a:solidFill>
          <a:schemeClr val="bg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886757" y="549143"/>
        <a:ext cx="268725" cy="367665"/>
      </dsp:txXfrm>
    </dsp:sp>
    <dsp:sp modelId="{C37A0F4A-574F-A84A-94D3-9A4956078D10}">
      <dsp:nvSpPr>
        <dsp:cNvPr id="0" name=""/>
        <dsp:cNvSpPr/>
      </dsp:nvSpPr>
      <dsp:spPr>
        <a:xfrm>
          <a:off x="6244696" y="1405221"/>
          <a:ext cx="488591" cy="488591"/>
        </a:xfrm>
        <a:prstGeom prst="downArrow">
          <a:avLst>
            <a:gd name="adj1" fmla="val 55000"/>
            <a:gd name="adj2" fmla="val 45000"/>
          </a:avLst>
        </a:prstGeom>
        <a:solidFill>
          <a:schemeClr val="bg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354629" y="1405221"/>
        <a:ext cx="268725" cy="367665"/>
      </dsp:txXfrm>
    </dsp:sp>
    <dsp:sp modelId="{983B10E8-B4C0-AB49-AC4F-EEB72971595F}">
      <dsp:nvSpPr>
        <dsp:cNvPr id="0" name=""/>
        <dsp:cNvSpPr/>
      </dsp:nvSpPr>
      <dsp:spPr>
        <a:xfrm>
          <a:off x="6712568" y="2248772"/>
          <a:ext cx="488591" cy="488591"/>
        </a:xfrm>
        <a:prstGeom prst="downArrow">
          <a:avLst>
            <a:gd name="adj1" fmla="val 55000"/>
            <a:gd name="adj2" fmla="val 45000"/>
          </a:avLst>
        </a:prstGeom>
        <a:solidFill>
          <a:schemeClr val="bg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822501" y="2248772"/>
        <a:ext cx="268725" cy="367665"/>
      </dsp:txXfrm>
    </dsp:sp>
    <dsp:sp modelId="{A5123BA0-191F-0445-B367-6C788B136DA9}">
      <dsp:nvSpPr>
        <dsp:cNvPr id="0" name=""/>
        <dsp:cNvSpPr/>
      </dsp:nvSpPr>
      <dsp:spPr>
        <a:xfrm>
          <a:off x="7180440" y="3113202"/>
          <a:ext cx="488591" cy="488591"/>
        </a:xfrm>
        <a:prstGeom prst="downArrow">
          <a:avLst>
            <a:gd name="adj1" fmla="val 55000"/>
            <a:gd name="adj2" fmla="val 45000"/>
          </a:avLst>
        </a:prstGeom>
        <a:solidFill>
          <a:schemeClr val="bg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290373" y="3113202"/>
        <a:ext cx="268725" cy="367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63217-7791-964F-9EBD-E15CDAD8C086}">
      <dsp:nvSpPr>
        <dsp:cNvPr id="0" name=""/>
        <dsp:cNvSpPr/>
      </dsp:nvSpPr>
      <dsp:spPr>
        <a:xfrm>
          <a:off x="637322" y="0"/>
          <a:ext cx="7222993" cy="4392612"/>
        </a:xfrm>
        <a:prstGeom prst="rightArrow">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2A5CE4-5F29-2C40-AC4C-76C03C36AD0C}">
      <dsp:nvSpPr>
        <dsp:cNvPr id="0" name=""/>
        <dsp:cNvSpPr/>
      </dsp:nvSpPr>
      <dsp:spPr>
        <a:xfrm>
          <a:off x="2904" y="1317783"/>
          <a:ext cx="1887073" cy="17570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Job description</a:t>
          </a:r>
          <a:endParaRPr lang="en-US" sz="2200" kern="1200" dirty="0">
            <a:solidFill>
              <a:schemeClr val="tx1"/>
            </a:solidFill>
          </a:endParaRPr>
        </a:p>
      </dsp:txBody>
      <dsp:txXfrm>
        <a:off x="88676" y="1403555"/>
        <a:ext cx="1715529" cy="1585500"/>
      </dsp:txXfrm>
    </dsp:sp>
    <dsp:sp modelId="{A5364890-0750-1347-986C-F2377037E667}">
      <dsp:nvSpPr>
        <dsp:cNvPr id="0" name=""/>
        <dsp:cNvSpPr/>
      </dsp:nvSpPr>
      <dsp:spPr>
        <a:xfrm>
          <a:off x="2204490" y="1317783"/>
          <a:ext cx="1887073" cy="17570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Selecting candidates</a:t>
          </a:r>
          <a:endParaRPr lang="en-US" sz="2200" kern="1200" dirty="0">
            <a:solidFill>
              <a:schemeClr val="tx1"/>
            </a:solidFill>
          </a:endParaRPr>
        </a:p>
      </dsp:txBody>
      <dsp:txXfrm>
        <a:off x="2290262" y="1403555"/>
        <a:ext cx="1715529" cy="1585500"/>
      </dsp:txXfrm>
    </dsp:sp>
    <dsp:sp modelId="{34C935C3-1DAC-FD4C-8048-28568590E6DF}">
      <dsp:nvSpPr>
        <dsp:cNvPr id="0" name=""/>
        <dsp:cNvSpPr/>
      </dsp:nvSpPr>
      <dsp:spPr>
        <a:xfrm>
          <a:off x="4406075" y="1317783"/>
          <a:ext cx="1887073" cy="17570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Joining the </a:t>
          </a:r>
          <a:r>
            <a:rPr lang="en-US" sz="2200" kern="1200" dirty="0" err="1" smtClean="0">
              <a:solidFill>
                <a:schemeClr val="tx1"/>
              </a:solidFill>
            </a:rPr>
            <a:t>organisation</a:t>
          </a:r>
          <a:endParaRPr lang="en-US" sz="2200" kern="1200" dirty="0">
            <a:solidFill>
              <a:schemeClr val="tx1"/>
            </a:solidFill>
          </a:endParaRPr>
        </a:p>
      </dsp:txBody>
      <dsp:txXfrm>
        <a:off x="4491847" y="1403555"/>
        <a:ext cx="1715529" cy="1585500"/>
      </dsp:txXfrm>
    </dsp:sp>
    <dsp:sp modelId="{8FC97623-9C1D-9C4B-BE67-4F0EADDAEED6}">
      <dsp:nvSpPr>
        <dsp:cNvPr id="0" name=""/>
        <dsp:cNvSpPr/>
      </dsp:nvSpPr>
      <dsp:spPr>
        <a:xfrm>
          <a:off x="6607661" y="1317783"/>
          <a:ext cx="1887073" cy="17570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Management &amp; supervision</a:t>
          </a:r>
          <a:endParaRPr lang="en-US" sz="2200" kern="1200" dirty="0">
            <a:solidFill>
              <a:schemeClr val="tx1"/>
            </a:solidFill>
          </a:endParaRPr>
        </a:p>
      </dsp:txBody>
      <dsp:txXfrm>
        <a:off x="6693433" y="1403555"/>
        <a:ext cx="1715529" cy="15855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26/05/2014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The following points are taken from CF Spaces guiding principles, and they represent the minimum actions we should all take to ensure staff and volunteers working in CF Spaces develop skills to do their jobs: </a:t>
            </a:r>
            <a:endParaRPr lang="en-US" dirty="0" smtClean="0"/>
          </a:p>
          <a:p>
            <a:pPr marL="0" indent="0">
              <a:buFont typeface="Arial"/>
              <a:buNone/>
            </a:pPr>
            <a:endParaRPr lang="en-US" dirty="0" smtClean="0"/>
          </a:p>
          <a:p>
            <a:pPr marL="171450" indent="-171450">
              <a:buFont typeface="Arial"/>
              <a:buChar char="•"/>
            </a:pPr>
            <a:r>
              <a:rPr lang="en-US" dirty="0" err="1" smtClean="0"/>
              <a:t>Organise</a:t>
            </a:r>
            <a:r>
              <a:rPr lang="en-US" dirty="0" smtClean="0"/>
              <a:t> a progression of training workshops that prepare animators and staff to facilitate range of activities: play and</a:t>
            </a:r>
            <a:r>
              <a:rPr lang="en-US" baseline="0" dirty="0" smtClean="0"/>
              <a:t> </a:t>
            </a:r>
            <a:r>
              <a:rPr lang="en-US" dirty="0" smtClean="0"/>
              <a:t>recreational activities and performing arts activities such as song, dance, theatre, and drawing; build</a:t>
            </a:r>
            <a:r>
              <a:rPr lang="en-US" baseline="0" dirty="0" smtClean="0"/>
              <a:t> </a:t>
            </a:r>
            <a:r>
              <a:rPr lang="en-US" dirty="0" smtClean="0"/>
              <a:t>literacy, numeracy, and life skills for children; enrich animator or staff understandings of child</a:t>
            </a:r>
            <a:r>
              <a:rPr lang="en-US" baseline="0" dirty="0" smtClean="0"/>
              <a:t> </a:t>
            </a:r>
            <a:r>
              <a:rPr lang="en-US" dirty="0" smtClean="0"/>
              <a:t>development, inclusion, protecting children; and address topics such as emerging</a:t>
            </a:r>
            <a:r>
              <a:rPr lang="en-US" baseline="0" dirty="0" smtClean="0"/>
              <a:t> </a:t>
            </a:r>
            <a:r>
              <a:rPr lang="en-US" dirty="0" smtClean="0"/>
              <a:t>protection threats and how to address them,</a:t>
            </a:r>
            <a:r>
              <a:rPr lang="en-US" baseline="0" dirty="0" smtClean="0"/>
              <a:t> </a:t>
            </a:r>
            <a:r>
              <a:rPr lang="en-US" dirty="0" smtClean="0"/>
              <a:t>how children and youth have been affected by the conflict/emergency, and appropriate means of</a:t>
            </a:r>
            <a:r>
              <a:rPr lang="en-US" baseline="0" dirty="0" smtClean="0"/>
              <a:t> </a:t>
            </a:r>
            <a:r>
              <a:rPr lang="en-US" dirty="0" smtClean="0"/>
              <a:t>providing psychosocial support – this must include training</a:t>
            </a:r>
            <a:r>
              <a:rPr lang="en-US" baseline="0" dirty="0" smtClean="0"/>
              <a:t> on the guiding principles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Arrange for more experienced CFS workers to mentor less experienced workers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Build up resources such as books and training manuals that enable ongoing learning</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11</a:t>
            </a:fld>
            <a:endParaRPr lang="en-AU"/>
          </a:p>
        </p:txBody>
      </p:sp>
    </p:spTree>
    <p:extLst>
      <p:ext uri="{BB962C8B-B14F-4D97-AF65-F5344CB8AC3E}">
        <p14:creationId xmlns:p14="http://schemas.microsoft.com/office/powerpoint/2010/main" val="61073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rPr>
              <a:t>Process evaluation: </a:t>
            </a:r>
            <a:r>
              <a:rPr lang="en-US" sz="1200" dirty="0" smtClean="0"/>
              <a:t>Looks at output level. Did the learning happen?</a:t>
            </a:r>
            <a:endParaRPr lang="en-GB" sz="1200" b="1"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rPr>
              <a:t>Reaction evaluation:</a:t>
            </a:r>
            <a:r>
              <a:rPr lang="en-GB" sz="1200" b="1" kern="1200" baseline="0" dirty="0" smtClean="0">
                <a:solidFill>
                  <a:schemeClr val="tx1"/>
                </a:solidFill>
                <a:effectLst/>
              </a:rPr>
              <a:t> </a:t>
            </a:r>
            <a:r>
              <a:rPr lang="en-GB" sz="1200" b="0" kern="1200" baseline="0" dirty="0" smtClean="0">
                <a:solidFill>
                  <a:schemeClr val="tx1"/>
                </a:solidFill>
                <a:effectLst/>
              </a:rPr>
              <a:t>Quality of output: </a:t>
            </a:r>
            <a:r>
              <a:rPr lang="en-US" sz="1200" baseline="0" dirty="0" smtClean="0"/>
              <a:t>M</a:t>
            </a:r>
            <a:r>
              <a:rPr lang="en-GB" sz="1200" kern="1200" dirty="0" err="1" smtClean="0">
                <a:solidFill>
                  <a:schemeClr val="tx1"/>
                </a:solidFill>
                <a:effectLst/>
              </a:rPr>
              <a:t>easures</a:t>
            </a:r>
            <a:r>
              <a:rPr lang="en-GB" sz="1200" kern="1200" dirty="0" smtClean="0">
                <a:solidFill>
                  <a:schemeClr val="tx1"/>
                </a:solidFill>
                <a:effectLst/>
              </a:rPr>
              <a:t> reaction of participants to whole, or section, of </a:t>
            </a:r>
            <a:r>
              <a:rPr lang="en-GB" sz="1200" dirty="0" smtClean="0"/>
              <a:t>learning</a:t>
            </a:r>
            <a:r>
              <a:rPr lang="en-GB" sz="1200" kern="1200" dirty="0" smtClean="0">
                <a:solidFill>
                  <a:schemeClr val="tx1"/>
                </a:solidFill>
                <a:effectLst/>
              </a:rPr>
              <a:t>.</a:t>
            </a:r>
            <a:r>
              <a:rPr lang="en-GB" sz="1200" kern="1200" baseline="0" dirty="0" smtClean="0">
                <a:solidFill>
                  <a:schemeClr val="tx1"/>
                </a:solidFill>
                <a:effectLst/>
              </a:rPr>
              <a:t> </a:t>
            </a:r>
            <a:r>
              <a:rPr lang="en-GB" sz="1200" dirty="0" smtClean="0"/>
              <a:t>A</a:t>
            </a:r>
            <a:r>
              <a:rPr lang="en-GB" sz="1200" kern="1200" baseline="0" dirty="0" smtClean="0">
                <a:solidFill>
                  <a:schemeClr val="tx1"/>
                </a:solidFill>
                <a:effectLst/>
              </a:rPr>
              <a:t>sks question: “</a:t>
            </a:r>
            <a:r>
              <a:rPr lang="en-US" sz="1200" dirty="0" smtClean="0"/>
              <a:t>Do participants think the learning method was good?” </a:t>
            </a:r>
            <a:r>
              <a:rPr lang="en-GB" sz="1200" dirty="0" smtClean="0"/>
              <a:t>F</a:t>
            </a:r>
            <a:r>
              <a:rPr lang="en-GB" sz="1200" kern="1200" dirty="0" smtClean="0">
                <a:solidFill>
                  <a:schemeClr val="tx1"/>
                </a:solidFill>
                <a:effectLst/>
              </a:rPr>
              <a:t>eedback essential for facilitators to improve effectiveness </a:t>
            </a:r>
            <a:r>
              <a:rPr lang="en-GB" sz="1200" dirty="0" smtClean="0"/>
              <a:t>&amp;</a:t>
            </a:r>
            <a:r>
              <a:rPr lang="en-GB" sz="1200" kern="1200" dirty="0" smtClean="0">
                <a:solidFill>
                  <a:schemeClr val="tx1"/>
                </a:solidFill>
                <a:effectLst/>
              </a:rPr>
              <a:t> quality. </a:t>
            </a:r>
            <a:r>
              <a:rPr lang="en-GB" sz="1200" dirty="0" smtClean="0"/>
              <a:t>F</a:t>
            </a:r>
            <a:r>
              <a:rPr lang="en-GB" sz="1200" kern="1200" dirty="0" smtClean="0">
                <a:solidFill>
                  <a:schemeClr val="tx1"/>
                </a:solidFill>
                <a:effectLst/>
              </a:rPr>
              <a:t>eedback must be continually sought to ensure that the facilitator can tailor the programme to the distinct preferences of the group. </a:t>
            </a:r>
            <a:r>
              <a:rPr lang="en-US" sz="1200" dirty="0" smtClean="0"/>
              <a:t>It</a:t>
            </a:r>
            <a:r>
              <a:rPr lang="en-US" sz="1200" baseline="0" dirty="0" smtClean="0"/>
              <a:t> is what we assess</a:t>
            </a:r>
            <a:r>
              <a:rPr lang="en-US" sz="1200" dirty="0" smtClean="0"/>
              <a:t> most often.</a:t>
            </a:r>
            <a:r>
              <a:rPr lang="en-US" sz="12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aseline="0" dirty="0" smtClean="0"/>
          </a:p>
          <a:p>
            <a:pPr>
              <a:defRPr/>
            </a:pPr>
            <a:r>
              <a:rPr lang="en-GB" sz="1200" b="1" kern="1200" dirty="0" smtClean="0">
                <a:solidFill>
                  <a:schemeClr val="tx1"/>
                </a:solidFill>
                <a:effectLst/>
              </a:rPr>
              <a:t>Learning evaluation: </a:t>
            </a:r>
            <a:r>
              <a:rPr lang="en-US" sz="1200" dirty="0" smtClean="0"/>
              <a:t>Outcome at individual</a:t>
            </a:r>
            <a:r>
              <a:rPr lang="en-US" sz="1200" baseline="0" dirty="0" smtClean="0"/>
              <a:t> </a:t>
            </a:r>
            <a:r>
              <a:rPr lang="en-US" sz="1200" dirty="0" smtClean="0"/>
              <a:t>level. Is there observed </a:t>
            </a:r>
            <a:r>
              <a:rPr lang="en-US" sz="1200" dirty="0" err="1" smtClean="0"/>
              <a:t>behavioural</a:t>
            </a:r>
            <a:r>
              <a:rPr lang="en-US" sz="1200" dirty="0" smtClean="0"/>
              <a:t> change? </a:t>
            </a:r>
            <a:r>
              <a:rPr lang="en-GB" sz="1200" dirty="0" smtClean="0"/>
              <a:t>It </a:t>
            </a:r>
            <a:r>
              <a:rPr lang="en-GB" sz="1200" kern="1200" dirty="0" smtClean="0">
                <a:solidFill>
                  <a:schemeClr val="tx1"/>
                </a:solidFill>
                <a:effectLst/>
              </a:rPr>
              <a:t>measures changes in participants’ skills, knowledge,</a:t>
            </a:r>
            <a:r>
              <a:rPr lang="en-GB" sz="1200" kern="1200" baseline="0" dirty="0" smtClean="0">
                <a:solidFill>
                  <a:schemeClr val="tx1"/>
                </a:solidFill>
                <a:effectLst/>
              </a:rPr>
              <a:t> </a:t>
            </a:r>
            <a:r>
              <a:rPr lang="en-GB" sz="1200" kern="1200" dirty="0" smtClean="0">
                <a:solidFill>
                  <a:schemeClr val="tx1"/>
                </a:solidFill>
                <a:effectLst/>
              </a:rPr>
              <a:t>attitudes </a:t>
            </a:r>
            <a:r>
              <a:rPr lang="en-GB" sz="1200" dirty="0" smtClean="0"/>
              <a:t>&amp;</a:t>
            </a:r>
            <a:r>
              <a:rPr lang="en-GB" sz="1200" kern="1200" dirty="0" smtClean="0">
                <a:solidFill>
                  <a:schemeClr val="tx1"/>
                </a:solidFill>
                <a:effectLst/>
              </a:rPr>
              <a:t> practice by comparing pre-training standards with post-training results. </a:t>
            </a:r>
            <a:r>
              <a:rPr lang="en-GB" sz="1200" dirty="0" smtClean="0"/>
              <a:t>Starts during training. Post</a:t>
            </a:r>
            <a:r>
              <a:rPr lang="en-GB" sz="1200" kern="1200" dirty="0" smtClean="0">
                <a:solidFill>
                  <a:schemeClr val="tx1"/>
                </a:solidFill>
                <a:effectLst/>
              </a:rPr>
              <a:t>-training can be after the completion of specific parts of the event. Ways of monitoring whether or not the participants can do the things set out in objectives must be built into the programme.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r>
              <a:rPr lang="en-US" sz="1200" b="1" dirty="0" smtClean="0"/>
              <a:t>Performance evaluation: </a:t>
            </a:r>
            <a:r>
              <a:rPr lang="en-US" sz="1200" b="0" dirty="0" smtClean="0"/>
              <a:t>Outcome at </a:t>
            </a:r>
            <a:r>
              <a:rPr lang="en-US" sz="1200" b="0" dirty="0" err="1" smtClean="0"/>
              <a:t>organisational</a:t>
            </a:r>
            <a:r>
              <a:rPr lang="en-US" sz="1200" b="0" baseline="0" dirty="0" smtClean="0"/>
              <a:t> level. </a:t>
            </a:r>
            <a:r>
              <a:rPr lang="en-US" sz="1200" dirty="0" smtClean="0"/>
              <a:t>Does the learning lead to change in practice? </a:t>
            </a:r>
            <a:r>
              <a:rPr lang="en-GB" sz="1200" kern="1200" dirty="0" smtClean="0">
                <a:solidFill>
                  <a:schemeClr val="tx1"/>
                </a:solidFill>
                <a:effectLst/>
              </a:rPr>
              <a:t>Measures change in participant’s job performance over time that can be attributed to training (comparing participant’s performance before &amp; after attendance).</a:t>
            </a:r>
            <a:r>
              <a:rPr lang="en-GB" sz="1200" kern="1200" baseline="0" dirty="0" smtClean="0">
                <a:solidFill>
                  <a:schemeClr val="tx1"/>
                </a:solidFill>
                <a:effectLst/>
              </a:rPr>
              <a:t> C</a:t>
            </a:r>
            <a:r>
              <a:rPr lang="en-GB" sz="1200" kern="1200" dirty="0" smtClean="0">
                <a:solidFill>
                  <a:schemeClr val="tx1"/>
                </a:solidFill>
                <a:effectLst/>
              </a:rPr>
              <a:t>hecks identified training needs (the basis of the training) have been </a:t>
            </a:r>
            <a:r>
              <a:rPr lang="en-GB" sz="1200" dirty="0" smtClean="0"/>
              <a:t>met</a:t>
            </a:r>
            <a:r>
              <a:rPr lang="en-GB" sz="1200" kern="1200" dirty="0" smtClean="0">
                <a:solidFill>
                  <a:schemeClr val="tx1"/>
                </a:solidFill>
                <a:effectLst/>
              </a:rPr>
              <a:t>. Performance evaluations can only be conducted several weeks or more after </a:t>
            </a:r>
            <a:r>
              <a:rPr lang="en-GB" sz="1200" dirty="0" smtClean="0"/>
              <a:t>learning</a:t>
            </a:r>
            <a:r>
              <a:rPr lang="en-GB" sz="1200" kern="1200" dirty="0" smtClean="0">
                <a:solidFill>
                  <a:schemeClr val="tx1"/>
                </a:solidFill>
                <a:effectLst/>
              </a:rPr>
              <a:t> &amp; then repeated several months later to check for further changes over time.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rPr>
              <a:t>Impact evaluation:</a:t>
            </a:r>
            <a:r>
              <a:rPr lang="en-GB" sz="1200" b="1" kern="1200" baseline="0" dirty="0" smtClean="0">
                <a:solidFill>
                  <a:schemeClr val="tx1"/>
                </a:solidFill>
                <a:effectLst/>
              </a:rPr>
              <a:t> </a:t>
            </a:r>
            <a:r>
              <a:rPr lang="en-GB" sz="1200" kern="1200" dirty="0" smtClean="0">
                <a:solidFill>
                  <a:schemeClr val="tx1"/>
                </a:solidFill>
                <a:effectLst/>
              </a:rPr>
              <a:t>This is long term evaluation. Usually outside remit of facilitator. </a:t>
            </a:r>
            <a:r>
              <a:rPr lang="en-GB" sz="1200" dirty="0" smtClean="0"/>
              <a:t>N</a:t>
            </a:r>
            <a:r>
              <a:rPr lang="en-GB" sz="1200" kern="1200" dirty="0" smtClean="0">
                <a:solidFill>
                  <a:schemeClr val="tx1"/>
                </a:solidFill>
                <a:effectLst/>
              </a:rPr>
              <a:t>ormally carried out by training officers/departments/ external evaluators when organisation needs to know how effective its overall approach to training is.</a:t>
            </a:r>
            <a:r>
              <a:rPr lang="en-GB" sz="1200" kern="1200" baseline="0" dirty="0" smtClean="0">
                <a:solidFill>
                  <a:schemeClr val="tx1"/>
                </a:solidFill>
                <a:effectLst/>
              </a:rPr>
              <a:t> </a:t>
            </a:r>
            <a:r>
              <a:rPr lang="en-GB" sz="1200" dirty="0" smtClean="0"/>
              <a:t>E</a:t>
            </a:r>
            <a:r>
              <a:rPr lang="en-GB" sz="1200" kern="1200" dirty="0" smtClean="0">
                <a:solidFill>
                  <a:schemeClr val="tx1"/>
                </a:solidFill>
                <a:effectLst/>
              </a:rPr>
              <a:t>ntails a comparison of the productivity, effectiveness or performance of all or part of the organisation, before &amp; after whole programme of learning. </a:t>
            </a:r>
            <a:r>
              <a:rPr lang="en-GB" sz="1200" dirty="0" smtClean="0"/>
              <a:t>I</a:t>
            </a:r>
            <a:r>
              <a:rPr lang="en-GB" sz="1200" kern="1200" dirty="0" smtClean="0">
                <a:solidFill>
                  <a:schemeClr val="tx1"/>
                </a:solidFill>
                <a:effectLst/>
              </a:rPr>
              <a:t>mpact then assessed to find out if there is a difference brought about by learning.</a:t>
            </a:r>
            <a:r>
              <a:rPr lang="en-GB" sz="1200" kern="1200" baseline="0" dirty="0" smtClean="0">
                <a:solidFill>
                  <a:schemeClr val="tx1"/>
                </a:solidFill>
                <a:effectLst/>
              </a:rPr>
              <a:t> Asks: </a:t>
            </a:r>
            <a:r>
              <a:rPr lang="en-US" sz="1200" dirty="0" smtClean="0"/>
              <a:t>Does the change in practice improve the wellbeing of children and their families?  </a:t>
            </a:r>
          </a:p>
          <a:p>
            <a:endParaRPr lang="en-US" sz="600" dirty="0" smtClean="0"/>
          </a:p>
          <a:p>
            <a:r>
              <a:rPr lang="en-US" sz="1200" dirty="0" smtClean="0"/>
              <a:t>Do you have objectives that fit into each of these categories? </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13</a:t>
            </a:fld>
            <a:endParaRPr lang="en-AU"/>
          </a:p>
        </p:txBody>
      </p:sp>
    </p:spTree>
    <p:extLst>
      <p:ext uri="{BB962C8B-B14F-4D97-AF65-F5344CB8AC3E}">
        <p14:creationId xmlns:p14="http://schemas.microsoft.com/office/powerpoint/2010/main" val="44846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15</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364841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spcBef>
                <a:spcPts val="0"/>
              </a:spcBef>
              <a:spcAft>
                <a:spcPct val="0"/>
              </a:spcAft>
              <a:buClrTx/>
              <a:buSzTx/>
              <a:buFontTx/>
              <a:buNone/>
              <a:tabLst/>
              <a:defRPr/>
            </a:pPr>
            <a:r>
              <a:rPr lang="en-GB" sz="1100" dirty="0" smtClean="0">
                <a:solidFill>
                  <a:schemeClr val="tx1"/>
                </a:solidFill>
                <a:latin typeface="Arial"/>
                <a:cs typeface="Arial"/>
              </a:rPr>
              <a:t>Identify learning and development needs </a:t>
            </a:r>
            <a:endParaRPr lang="en-GB" sz="1100" dirty="0" smtClean="0">
              <a:latin typeface="Arial"/>
              <a:cs typeface="Arial"/>
            </a:endParaRPr>
          </a:p>
          <a:p>
            <a:pPr marL="171450" marR="0" lvl="0" indent="-171450" algn="l" defTabSz="457200" rtl="0" eaLnBrk="0" fontAlgn="base" latinLnBrk="0" hangingPunct="0">
              <a:spcBef>
                <a:spcPts val="0"/>
              </a:spcBef>
              <a:spcAft>
                <a:spcPct val="0"/>
              </a:spcAft>
              <a:buClrTx/>
              <a:buSzTx/>
              <a:buFont typeface="Arial"/>
              <a:buChar char="•"/>
              <a:tabLst/>
              <a:defRPr/>
            </a:pPr>
            <a:r>
              <a:rPr lang="en-GB" sz="1100" dirty="0" smtClean="0">
                <a:solidFill>
                  <a:schemeClr val="tx1"/>
                </a:solidFill>
                <a:latin typeface="Arial"/>
                <a:cs typeface="Arial"/>
              </a:rPr>
              <a:t>Individual, team, inter-</a:t>
            </a:r>
            <a:r>
              <a:rPr lang="en-GB" sz="1100" dirty="0" err="1" smtClean="0">
                <a:solidFill>
                  <a:schemeClr val="tx1"/>
                </a:solidFill>
                <a:latin typeface="Arial"/>
                <a:cs typeface="Arial"/>
              </a:rPr>
              <a:t>sectoral</a:t>
            </a:r>
            <a:r>
              <a:rPr lang="en-GB" sz="1100" dirty="0" smtClean="0">
                <a:solidFill>
                  <a:schemeClr val="tx1"/>
                </a:solidFill>
                <a:latin typeface="Arial"/>
                <a:cs typeface="Arial"/>
              </a:rPr>
              <a:t>, inter-agency </a:t>
            </a:r>
            <a:endParaRPr lang="en-GB" sz="500" dirty="0" smtClean="0">
              <a:solidFill>
                <a:srgbClr val="000000"/>
              </a:solidFill>
              <a:latin typeface="Arial"/>
              <a:ea typeface="ヒラギノ角ゴ Pro W3" charset="0"/>
              <a:cs typeface="Arial"/>
            </a:endParaRPr>
          </a:p>
          <a:p>
            <a:pPr marL="0" marR="0" lvl="0" indent="0" algn="l" defTabSz="457200" rtl="0" eaLnBrk="0" fontAlgn="base" latinLnBrk="0" hangingPunct="0">
              <a:spcBef>
                <a:spcPts val="0"/>
              </a:spcBef>
              <a:spcAft>
                <a:spcPct val="0"/>
              </a:spcAft>
              <a:buClrTx/>
              <a:buSzTx/>
              <a:buFontTx/>
              <a:buNone/>
              <a:tabLst/>
              <a:defRPr/>
            </a:pPr>
            <a:r>
              <a:rPr lang="en-GB" sz="1100" noProof="0" dirty="0" smtClean="0">
                <a:solidFill>
                  <a:srgbClr val="000000"/>
                </a:solidFill>
                <a:latin typeface="Arial"/>
                <a:cs typeface="Arial"/>
              </a:rPr>
              <a:t>Put in place learning strategy </a:t>
            </a:r>
          </a:p>
          <a:p>
            <a:pPr marL="171450" marR="0" lvl="0" indent="-171450" algn="l" defTabSz="457200" rtl="0" eaLnBrk="0" fontAlgn="base" latinLnBrk="0" hangingPunct="0">
              <a:spcBef>
                <a:spcPts val="0"/>
              </a:spcBef>
              <a:spcAft>
                <a:spcPct val="0"/>
              </a:spcAft>
              <a:buClrTx/>
              <a:buSzTx/>
              <a:buFont typeface="Arial"/>
              <a:buChar char="•"/>
              <a:tabLst/>
              <a:defRPr/>
            </a:pPr>
            <a:r>
              <a:rPr lang="en-GB" sz="1100" dirty="0" smtClean="0">
                <a:solidFill>
                  <a:srgbClr val="000000"/>
                </a:solidFill>
                <a:latin typeface="Arial"/>
                <a:ea typeface="ヒラギノ角ゴ Pro W3" charset="0"/>
                <a:cs typeface="Arial"/>
              </a:rPr>
              <a:t>Individual learning and development plan </a:t>
            </a:r>
          </a:p>
          <a:p>
            <a:pPr marL="171450" lvl="0" indent="-171450">
              <a:spcBef>
                <a:spcPts val="0"/>
              </a:spcBef>
              <a:buFont typeface="Arial"/>
              <a:buChar char="•"/>
            </a:pPr>
            <a:r>
              <a:rPr lang="en-GB" sz="1100" dirty="0" smtClean="0">
                <a:solidFill>
                  <a:srgbClr val="000000"/>
                </a:solidFill>
                <a:latin typeface="Arial"/>
                <a:ea typeface="ヒラギノ角ゴ Pro W3" charset="0"/>
                <a:cs typeface="Arial"/>
              </a:rPr>
              <a:t>Organisational team capacity building strategy</a:t>
            </a:r>
          </a:p>
          <a:p>
            <a:pPr marL="171450" lvl="0" indent="-171450">
              <a:spcBef>
                <a:spcPts val="0"/>
              </a:spcBef>
              <a:buFont typeface="Arial"/>
              <a:buChar char="•"/>
            </a:pPr>
            <a:r>
              <a:rPr lang="en-GB" sz="1100" dirty="0" smtClean="0">
                <a:solidFill>
                  <a:srgbClr val="000000"/>
                </a:solidFill>
                <a:latin typeface="Arial"/>
                <a:ea typeface="ヒラギノ角ゴ Pro W3" charset="0"/>
                <a:cs typeface="Arial"/>
              </a:rPr>
              <a:t>Interagency capacity building strategy </a:t>
            </a:r>
            <a:endParaRPr lang="en-GB" sz="500" dirty="0" smtClean="0">
              <a:solidFill>
                <a:srgbClr val="000000"/>
              </a:solidFill>
              <a:latin typeface="Arial"/>
              <a:cs typeface="Arial"/>
            </a:endParaRPr>
          </a:p>
          <a:p>
            <a:pPr marL="0" marR="0" lvl="1" indent="0" algn="l" defTabSz="457200" rtl="0" eaLnBrk="0" fontAlgn="base" latinLnBrk="0" hangingPunct="0">
              <a:spcBef>
                <a:spcPts val="0"/>
              </a:spcBef>
              <a:spcAft>
                <a:spcPct val="0"/>
              </a:spcAft>
              <a:buClrTx/>
              <a:buSzTx/>
              <a:buFontTx/>
              <a:buNone/>
              <a:tabLst/>
              <a:defRPr/>
            </a:pPr>
            <a:r>
              <a:rPr lang="en-GB" sz="1100" dirty="0" smtClean="0">
                <a:latin typeface="Arial"/>
                <a:cs typeface="Arial"/>
              </a:rPr>
              <a:t>Set clear objectives of any learning </a:t>
            </a:r>
          </a:p>
          <a:p>
            <a:pPr marL="171450" marR="0" lvl="1" indent="-171450" latinLnBrk="0">
              <a:spcBef>
                <a:spcPts val="0"/>
              </a:spcBef>
              <a:buSzTx/>
              <a:buFont typeface="Arial"/>
              <a:buChar char="•"/>
              <a:tabLst/>
              <a:defRPr/>
            </a:pPr>
            <a:r>
              <a:rPr lang="en-GB" sz="1100" dirty="0" smtClean="0">
                <a:solidFill>
                  <a:srgbClr val="000000"/>
                </a:solidFill>
                <a:latin typeface="Arial"/>
                <a:ea typeface="ヒラギノ角ゴ Pro W3" charset="0"/>
                <a:cs typeface="Arial"/>
              </a:rPr>
              <a:t>Make them SMART – don</a:t>
            </a:r>
            <a:r>
              <a:rPr lang="fr-FR" sz="1100" dirty="0" smtClean="0">
                <a:solidFill>
                  <a:srgbClr val="000000"/>
                </a:solidFill>
                <a:latin typeface="Arial"/>
                <a:ea typeface="ヒラギノ角ゴ Pro W3" charset="0"/>
                <a:cs typeface="Arial"/>
              </a:rPr>
              <a:t>’</a:t>
            </a:r>
            <a:r>
              <a:rPr lang="en-GB" sz="1100" dirty="0" smtClean="0">
                <a:solidFill>
                  <a:srgbClr val="000000"/>
                </a:solidFill>
                <a:latin typeface="Arial"/>
                <a:ea typeface="ヒラギノ角ゴ Pro W3" charset="0"/>
                <a:cs typeface="Arial"/>
              </a:rPr>
              <a:t>t aim to do too much </a:t>
            </a:r>
          </a:p>
          <a:p>
            <a:pPr marL="0" marR="0" lvl="0" indent="0" algn="l" defTabSz="457200" rtl="0" eaLnBrk="0" fontAlgn="base" latinLnBrk="0" hangingPunct="0">
              <a:spcBef>
                <a:spcPts val="0"/>
              </a:spcBef>
              <a:spcAft>
                <a:spcPct val="0"/>
              </a:spcAft>
              <a:buClrTx/>
              <a:buSzTx/>
              <a:buFontTx/>
              <a:buNone/>
              <a:tabLst/>
              <a:defRPr/>
            </a:pPr>
            <a:r>
              <a:rPr lang="en-GB" sz="1100" dirty="0" smtClean="0">
                <a:solidFill>
                  <a:srgbClr val="000000"/>
                </a:solidFill>
                <a:latin typeface="Arial"/>
                <a:cs typeface="Arial"/>
              </a:rPr>
              <a:t>Plan way to meet needs</a:t>
            </a:r>
          </a:p>
          <a:p>
            <a:pPr marL="171450" marR="0" indent="-171450" latinLnBrk="0">
              <a:spcBef>
                <a:spcPts val="0"/>
              </a:spcBef>
              <a:buClrTx/>
              <a:buSzTx/>
              <a:buFont typeface="Arial"/>
              <a:buChar char="•"/>
              <a:tabLst/>
              <a:defRPr/>
            </a:pPr>
            <a:r>
              <a:rPr lang="en-GB" sz="1100" dirty="0" smtClean="0">
                <a:solidFill>
                  <a:srgbClr val="000000"/>
                </a:solidFill>
                <a:latin typeface="Arial"/>
                <a:ea typeface="ヒラギノ角ゴ Pro W3" charset="0"/>
                <a:cs typeface="Arial"/>
              </a:rPr>
              <a:t>Consider the different training options (on next slide) </a:t>
            </a:r>
          </a:p>
          <a:p>
            <a:pPr marL="171450" marR="0" indent="-171450" latinLnBrk="0">
              <a:spcBef>
                <a:spcPts val="0"/>
              </a:spcBef>
              <a:buClrTx/>
              <a:buSzTx/>
              <a:buFont typeface="Arial"/>
              <a:buChar char="•"/>
              <a:tabLst/>
              <a:defRPr/>
            </a:pPr>
            <a:r>
              <a:rPr lang="en-GB" sz="1100" dirty="0" smtClean="0">
                <a:solidFill>
                  <a:srgbClr val="000000"/>
                </a:solidFill>
                <a:latin typeface="Arial"/>
                <a:ea typeface="ヒラギノ角ゴ Pro W3" charset="0"/>
                <a:cs typeface="Arial"/>
              </a:rPr>
              <a:t>Ensure you consider the logistics needs fully (room, refreshments, accommodation, admin, staff, transport, etc.) </a:t>
            </a:r>
            <a:endParaRPr lang="en-US" sz="500" dirty="0" smtClean="0">
              <a:solidFill>
                <a:srgbClr val="000000"/>
              </a:solidFill>
              <a:latin typeface="Arial"/>
              <a:cs typeface="Arial"/>
            </a:endParaRPr>
          </a:p>
          <a:p>
            <a:pPr marL="0" lvl="1">
              <a:spcBef>
                <a:spcPts val="0"/>
              </a:spcBef>
              <a:buClr>
                <a:srgbClr val="CA1925"/>
              </a:buClr>
              <a:defRPr/>
            </a:pPr>
            <a:r>
              <a:rPr lang="en-GB" sz="1100" dirty="0" smtClean="0">
                <a:latin typeface="Arial"/>
                <a:cs typeface="Arial"/>
              </a:rPr>
              <a:t>Monitor the impact of the training </a:t>
            </a:r>
          </a:p>
          <a:p>
            <a:pPr marL="171450" indent="-171450">
              <a:spcBef>
                <a:spcPts val="0"/>
              </a:spcBef>
              <a:buFont typeface="Arial"/>
              <a:buChar char="•"/>
              <a:defRPr/>
            </a:pPr>
            <a:r>
              <a:rPr lang="en-GB" sz="1100" dirty="0" smtClean="0">
                <a:solidFill>
                  <a:srgbClr val="000000"/>
                </a:solidFill>
                <a:latin typeface="Arial"/>
                <a:ea typeface="ヒラギノ角ゴ Pro W3" charset="0"/>
                <a:cs typeface="Arial"/>
              </a:rPr>
              <a:t>Is material learnt being implemented? Is refresher or more in-depth learning needed? Is a different way of learning needed? </a:t>
            </a:r>
          </a:p>
          <a:p>
            <a:pPr marL="0" lvl="1">
              <a:spcBef>
                <a:spcPts val="0"/>
              </a:spcBef>
              <a:buClr>
                <a:srgbClr val="CA1925"/>
              </a:buClr>
              <a:defRPr/>
            </a:pPr>
            <a:r>
              <a:rPr lang="en-GB" sz="1100" dirty="0" smtClean="0">
                <a:latin typeface="Arial"/>
                <a:cs typeface="Arial"/>
              </a:rPr>
              <a:t>Evaluate the training</a:t>
            </a:r>
            <a:r>
              <a:rPr lang="en-GB" sz="1100" baseline="0" dirty="0" smtClean="0">
                <a:latin typeface="Arial"/>
                <a:cs typeface="Arial"/>
              </a:rPr>
              <a:t> </a:t>
            </a:r>
          </a:p>
          <a:p>
            <a:pPr marL="171450" lvl="1" indent="-171450">
              <a:spcBef>
                <a:spcPts val="0"/>
              </a:spcBef>
              <a:buFont typeface="Arial"/>
              <a:buChar char="•"/>
              <a:defRPr/>
            </a:pPr>
            <a:r>
              <a:rPr lang="en-GB" sz="1100" dirty="0" smtClean="0">
                <a:solidFill>
                  <a:srgbClr val="000000"/>
                </a:solidFill>
                <a:latin typeface="Arial"/>
                <a:ea typeface="ヒラギノ角ゴ Pro W3" charset="0"/>
                <a:cs typeface="Arial"/>
              </a:rPr>
              <a:t>Ensure it is improved and adapted based on outcomes of evaluation</a:t>
            </a:r>
          </a:p>
          <a:p>
            <a:pPr marL="0" lvl="1">
              <a:spcBef>
                <a:spcPts val="0"/>
              </a:spcBef>
              <a:buClr>
                <a:srgbClr val="CA1925"/>
              </a:buClr>
              <a:defRPr/>
            </a:pPr>
            <a:r>
              <a:rPr lang="en-GB" sz="1100" dirty="0" smtClean="0">
                <a:latin typeface="Arial"/>
                <a:ea typeface="ヒラギノ角ゴ Pro W3" charset="0"/>
                <a:cs typeface="Arial"/>
              </a:rPr>
              <a:t>The red arrow to the left reminds us we must consider new training / learning strategy if we realise after evaluation that original learning needs have not been met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3</a:t>
            </a:fld>
            <a:endParaRPr lang="en-AU"/>
          </a:p>
        </p:txBody>
      </p:sp>
    </p:spTree>
    <p:extLst>
      <p:ext uri="{BB962C8B-B14F-4D97-AF65-F5344CB8AC3E}">
        <p14:creationId xmlns:p14="http://schemas.microsoft.com/office/powerpoint/2010/main" val="382652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Vietnam 2008. </a:t>
            </a:r>
            <a:r>
              <a:rPr lang="en-US" dirty="0" err="1" smtClean="0"/>
              <a:t>Kullwadee</a:t>
            </a:r>
            <a:r>
              <a:rPr lang="en-US" dirty="0" smtClean="0"/>
              <a:t> </a:t>
            </a:r>
            <a:r>
              <a:rPr lang="en-US" dirty="0" err="1" smtClean="0"/>
              <a:t>Sumnalop</a:t>
            </a:r>
            <a:r>
              <a:rPr lang="en-US" dirty="0" smtClean="0"/>
              <a:t>. for SC</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4</a:t>
            </a:fld>
            <a:endParaRPr lang="en-AU"/>
          </a:p>
        </p:txBody>
      </p:sp>
    </p:spTree>
    <p:extLst>
      <p:ext uri="{BB962C8B-B14F-4D97-AF65-F5344CB8AC3E}">
        <p14:creationId xmlns:p14="http://schemas.microsoft.com/office/powerpoint/2010/main" val="16080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smtClean="0">
                <a:solidFill>
                  <a:schemeClr val="tx1"/>
                </a:solidFill>
                <a:effectLst/>
              </a:rPr>
              <a:t>Put the four headings (Job description; Selection; Joining organisation; Management and supervision) on the wall and ask people to put a small post-it note on the one they think is correct. Alternatively you can place on the floor and people can place rocks or sticks on one they think is correct answer… do not tell them they are allowed more than one vote. Only if someone asks tell them they can have as many votes as they like. </a:t>
            </a:r>
          </a:p>
          <a:p>
            <a:pPr marL="171450" lvl="0" indent="-171450">
              <a:buFont typeface="Arial"/>
              <a:buChar char="•"/>
            </a:pPr>
            <a:r>
              <a:rPr lang="en-GB" sz="1200" kern="1200" dirty="0" smtClean="0">
                <a:solidFill>
                  <a:schemeClr val="tx1"/>
                </a:solidFill>
                <a:effectLst/>
              </a:rPr>
              <a:t>Afterwards, in plenary, facilitate a discussion about when and how you identify learning needs. Ask the group the following questions: </a:t>
            </a:r>
          </a:p>
          <a:p>
            <a:pPr marL="171450" lvl="0" indent="-171450">
              <a:buFont typeface="Arial"/>
              <a:buChar char="•"/>
            </a:pPr>
            <a:r>
              <a:rPr lang="en-GB" sz="1200" kern="1200" dirty="0" smtClean="0">
                <a:solidFill>
                  <a:schemeClr val="tx1"/>
                </a:solidFill>
                <a:effectLst/>
              </a:rPr>
              <a:t>What did you choose? Why? </a:t>
            </a:r>
          </a:p>
          <a:p>
            <a:pPr marL="171450" lvl="0" indent="-171450">
              <a:buFont typeface="Arial"/>
              <a:buChar char="•"/>
            </a:pPr>
            <a:r>
              <a:rPr lang="en-GB" sz="1200" kern="1200" dirty="0" smtClean="0">
                <a:solidFill>
                  <a:schemeClr val="tx1"/>
                </a:solidFill>
                <a:effectLst/>
              </a:rPr>
              <a:t>Did anyone choose all 4? Why? </a:t>
            </a:r>
          </a:p>
          <a:p>
            <a:pPr marL="171450" lvl="0" indent="-171450">
              <a:buFont typeface="Arial"/>
              <a:buChar char="•"/>
            </a:pPr>
            <a:r>
              <a:rPr lang="en-GB" sz="1200" kern="1200" dirty="0" smtClean="0">
                <a:solidFill>
                  <a:schemeClr val="tx1"/>
                </a:solidFill>
                <a:effectLst/>
              </a:rPr>
              <a:t>How do you identify learning needs? </a:t>
            </a:r>
          </a:p>
          <a:p>
            <a:pPr marL="171450" lvl="0" indent="-171450">
              <a:buFont typeface="Arial"/>
              <a:buChar char="•"/>
            </a:pPr>
            <a:r>
              <a:rPr lang="en-GB" sz="1200" kern="1200" dirty="0" smtClean="0">
                <a:solidFill>
                  <a:schemeClr val="tx1"/>
                </a:solidFill>
                <a:effectLst/>
              </a:rPr>
              <a:t>When does the process of identifying learning needs start? At what stage do you identify learning needs?</a:t>
            </a:r>
          </a:p>
          <a:p>
            <a:pPr>
              <a:spcBef>
                <a:spcPts val="300"/>
              </a:spcBef>
            </a:pPr>
            <a:endParaRPr lang="en-US" sz="1200" kern="1200" dirty="0" smtClean="0">
              <a:solidFill>
                <a:schemeClr val="tx1"/>
              </a:solidFill>
              <a:effectLst/>
            </a:endParaRPr>
          </a:p>
          <a:p>
            <a:pPr>
              <a:spcBef>
                <a:spcPts val="300"/>
              </a:spcBef>
            </a:pPr>
            <a:r>
              <a:rPr lang="en-US" sz="1200" kern="1200" dirty="0" smtClean="0">
                <a:solidFill>
                  <a:schemeClr val="tx1"/>
                </a:solidFill>
                <a:effectLst/>
              </a:rPr>
              <a:t>Summary points: </a:t>
            </a:r>
          </a:p>
          <a:p>
            <a:pPr marL="171450" indent="-171450">
              <a:spcBef>
                <a:spcPts val="300"/>
              </a:spcBef>
              <a:buFont typeface="Arial"/>
              <a:buChar char="•"/>
            </a:pPr>
            <a:r>
              <a:rPr lang="en-US" sz="1200" kern="1200" dirty="0" smtClean="0">
                <a:solidFill>
                  <a:schemeClr val="tx1"/>
                </a:solidFill>
                <a:effectLst/>
              </a:rPr>
              <a:t>Maybe when writing job description, we already know that it will be hard to find people with all these skills in the locations</a:t>
            </a:r>
            <a:r>
              <a:rPr lang="en-US" sz="1200" kern="1200" baseline="0" dirty="0" smtClean="0">
                <a:solidFill>
                  <a:schemeClr val="tx1"/>
                </a:solidFill>
                <a:effectLst/>
              </a:rPr>
              <a:t> where we need them</a:t>
            </a:r>
            <a:r>
              <a:rPr lang="en-US" sz="1200" kern="1200" dirty="0" smtClean="0">
                <a:solidFill>
                  <a:schemeClr val="tx1"/>
                </a:solidFill>
                <a:effectLst/>
              </a:rPr>
              <a:t>. We should start thinking than about how we would have people to be able to do their jobs. This process of understanding</a:t>
            </a:r>
            <a:r>
              <a:rPr lang="en-US" sz="1200" kern="1200" baseline="0" dirty="0" smtClean="0">
                <a:solidFill>
                  <a:schemeClr val="tx1"/>
                </a:solidFill>
                <a:effectLst/>
              </a:rPr>
              <a:t> limitations, </a:t>
            </a:r>
            <a:r>
              <a:rPr lang="en-US" sz="1200" kern="1200" baseline="0" dirty="0" err="1" smtClean="0">
                <a:solidFill>
                  <a:schemeClr val="tx1"/>
                </a:solidFill>
                <a:effectLst/>
              </a:rPr>
              <a:t>recognising</a:t>
            </a:r>
            <a:r>
              <a:rPr lang="en-US" sz="1200" kern="1200" baseline="0" dirty="0" smtClean="0">
                <a:solidFill>
                  <a:schemeClr val="tx1"/>
                </a:solidFill>
                <a:effectLst/>
              </a:rPr>
              <a:t> development needs and planning how to meet the learning needs, then should be on-going throughout the time you work with someone. </a:t>
            </a:r>
          </a:p>
          <a:p>
            <a:pPr marL="171450" indent="-171450">
              <a:spcBef>
                <a:spcPts val="300"/>
              </a:spcBef>
              <a:buFont typeface="Arial"/>
              <a:buChar char="•"/>
            </a:pPr>
            <a:r>
              <a:rPr lang="en-US" sz="1200" kern="1200" baseline="0" dirty="0" smtClean="0">
                <a:solidFill>
                  <a:schemeClr val="tx1"/>
                </a:solidFill>
                <a:effectLst/>
              </a:rPr>
              <a:t>During selection process certain gaps in skills may be identified, these should be noted</a:t>
            </a:r>
          </a:p>
          <a:p>
            <a:pPr marL="171450" indent="-171450">
              <a:spcBef>
                <a:spcPts val="300"/>
              </a:spcBef>
              <a:buFont typeface="Arial"/>
              <a:buChar char="•"/>
            </a:pPr>
            <a:r>
              <a:rPr lang="en-US" sz="1200" kern="1200" dirty="0" smtClean="0">
                <a:solidFill>
                  <a:schemeClr val="tx1"/>
                </a:solidFill>
                <a:effectLst/>
              </a:rPr>
              <a:t>Almost certainly people will require some support / training of some kind.</a:t>
            </a:r>
            <a:r>
              <a:rPr lang="en-US" sz="1200" kern="1200" baseline="0" dirty="0" smtClean="0">
                <a:solidFill>
                  <a:schemeClr val="tx1"/>
                </a:solidFill>
                <a:effectLst/>
              </a:rPr>
              <a:t> </a:t>
            </a:r>
            <a:r>
              <a:rPr lang="en-GB" sz="1200" kern="1200" dirty="0" smtClean="0">
                <a:solidFill>
                  <a:schemeClr val="tx1"/>
                </a:solidFill>
                <a:effectLst/>
              </a:rPr>
              <a:t>I</a:t>
            </a:r>
            <a:r>
              <a:rPr lang="en-US" sz="1200" kern="1200" dirty="0" err="1" smtClean="0">
                <a:solidFill>
                  <a:schemeClr val="tx1"/>
                </a:solidFill>
                <a:effectLst/>
              </a:rPr>
              <a:t>nitially</a:t>
            </a:r>
            <a:r>
              <a:rPr lang="en-US" sz="1200" kern="1200" dirty="0" smtClean="0">
                <a:solidFill>
                  <a:schemeClr val="tx1"/>
                </a:solidFill>
                <a:effectLst/>
              </a:rPr>
              <a:t> we give blanket training,</a:t>
            </a:r>
            <a:r>
              <a:rPr lang="en-US" sz="1200" kern="1200" baseline="0" dirty="0" smtClean="0">
                <a:solidFill>
                  <a:schemeClr val="tx1"/>
                </a:solidFill>
                <a:effectLst/>
              </a:rPr>
              <a:t> the induction, this includes </a:t>
            </a:r>
            <a:r>
              <a:rPr lang="en-US" sz="1200" kern="1200" dirty="0" smtClean="0">
                <a:solidFill>
                  <a:schemeClr val="tx1"/>
                </a:solidFill>
                <a:effectLst/>
              </a:rPr>
              <a:t>rules and procedures</a:t>
            </a:r>
            <a:r>
              <a:rPr lang="en-US" sz="1200" kern="1200" baseline="0" dirty="0" smtClean="0">
                <a:solidFill>
                  <a:schemeClr val="tx1"/>
                </a:solidFill>
                <a:effectLst/>
              </a:rPr>
              <a:t> </a:t>
            </a:r>
            <a:r>
              <a:rPr lang="en-US" sz="1200" kern="1200" dirty="0" smtClean="0">
                <a:solidFill>
                  <a:schemeClr val="tx1"/>
                </a:solidFill>
                <a:effectLst/>
              </a:rPr>
              <a:t>of the </a:t>
            </a:r>
            <a:r>
              <a:rPr lang="en-GB" sz="1200" kern="1200" dirty="0" smtClean="0">
                <a:solidFill>
                  <a:schemeClr val="tx1"/>
                </a:solidFill>
                <a:effectLst/>
              </a:rPr>
              <a:t>organisation,</a:t>
            </a:r>
            <a:r>
              <a:rPr lang="en-GB" sz="1200" kern="1200" baseline="0" dirty="0" smtClean="0">
                <a:solidFill>
                  <a:schemeClr val="tx1"/>
                </a:solidFill>
                <a:effectLst/>
              </a:rPr>
              <a:t> </a:t>
            </a:r>
            <a:r>
              <a:rPr lang="en-US" sz="1200" kern="1200" dirty="0" smtClean="0">
                <a:solidFill>
                  <a:schemeClr val="tx1"/>
                </a:solidFill>
                <a:effectLst/>
              </a:rPr>
              <a:t>codes of practice, </a:t>
            </a:r>
            <a:r>
              <a:rPr lang="en-US" sz="1200" kern="1200" dirty="0" err="1" smtClean="0">
                <a:solidFill>
                  <a:schemeClr val="tx1"/>
                </a:solidFill>
                <a:effectLst/>
              </a:rPr>
              <a:t>programme</a:t>
            </a:r>
            <a:r>
              <a:rPr lang="en-US" sz="1200" kern="1200" dirty="0" smtClean="0">
                <a:solidFill>
                  <a:schemeClr val="tx1"/>
                </a:solidFill>
                <a:effectLst/>
              </a:rPr>
              <a:t> objectives, what is the </a:t>
            </a:r>
            <a:r>
              <a:rPr lang="en-US" sz="1200" kern="1200" dirty="0" err="1" smtClean="0">
                <a:solidFill>
                  <a:schemeClr val="tx1"/>
                </a:solidFill>
                <a:effectLst/>
              </a:rPr>
              <a:t>organisation</a:t>
            </a:r>
            <a:r>
              <a:rPr lang="en-US" sz="1200" kern="1200" dirty="0" smtClean="0">
                <a:solidFill>
                  <a:schemeClr val="tx1"/>
                </a:solidFill>
                <a:effectLst/>
              </a:rPr>
              <a:t> / the team trying to achieve</a:t>
            </a:r>
            <a:r>
              <a:rPr lang="en-GB" sz="1200" kern="1200" dirty="0" smtClean="0">
                <a:solidFill>
                  <a:schemeClr val="tx1"/>
                </a:solidFill>
                <a:effectLst/>
              </a:rPr>
              <a:t>,</a:t>
            </a:r>
            <a:r>
              <a:rPr lang="en-GB" sz="1200" kern="1200" baseline="0" dirty="0" smtClean="0">
                <a:solidFill>
                  <a:schemeClr val="tx1"/>
                </a:solidFill>
                <a:effectLst/>
              </a:rPr>
              <a:t> </a:t>
            </a:r>
            <a:r>
              <a:rPr lang="en-US" sz="1200" kern="1200" dirty="0" smtClean="0">
                <a:solidFill>
                  <a:schemeClr val="tx1"/>
                </a:solidFill>
                <a:effectLst/>
              </a:rPr>
              <a:t>what is expected of them</a:t>
            </a:r>
            <a:r>
              <a:rPr lang="en-GB" sz="1200" kern="1200" dirty="0" smtClean="0">
                <a:solidFill>
                  <a:schemeClr val="tx1"/>
                </a:solidFill>
                <a:effectLst/>
              </a:rPr>
              <a:t>,</a:t>
            </a:r>
            <a:r>
              <a:rPr lang="en-GB" sz="1200" kern="1200" baseline="0" dirty="0" smtClean="0">
                <a:solidFill>
                  <a:schemeClr val="tx1"/>
                </a:solidFill>
                <a:effectLst/>
              </a:rPr>
              <a:t> </a:t>
            </a:r>
            <a:r>
              <a:rPr lang="en-US" sz="1200" kern="1200" dirty="0" smtClean="0">
                <a:solidFill>
                  <a:schemeClr val="tx1"/>
                </a:solidFill>
                <a:effectLst/>
              </a:rPr>
              <a:t>what can they expect from the team, </a:t>
            </a:r>
            <a:r>
              <a:rPr lang="en-US" sz="1200" kern="1200" dirty="0" err="1" smtClean="0">
                <a:solidFill>
                  <a:schemeClr val="tx1"/>
                </a:solidFill>
                <a:effectLst/>
              </a:rPr>
              <a:t>etc</a:t>
            </a:r>
            <a:r>
              <a:rPr lang="en-US" sz="1200" kern="1200" dirty="0" smtClean="0">
                <a:solidFill>
                  <a:schemeClr val="tx1"/>
                </a:solidFill>
                <a:effectLst/>
              </a:rPr>
              <a:t> – </a:t>
            </a:r>
            <a:r>
              <a:rPr lang="en-GB" sz="1200" kern="1200" dirty="0" smtClean="0">
                <a:solidFill>
                  <a:schemeClr val="tx1"/>
                </a:solidFill>
                <a:effectLst/>
              </a:rPr>
              <a:t>I</a:t>
            </a:r>
            <a:r>
              <a:rPr lang="en-US" sz="1200" kern="1200" dirty="0" smtClean="0">
                <a:solidFill>
                  <a:schemeClr val="tx1"/>
                </a:solidFill>
                <a:effectLst/>
              </a:rPr>
              <a:t>f they don’t have this information they will not feel confident</a:t>
            </a:r>
            <a:r>
              <a:rPr lang="en-GB" sz="1200" kern="1200" baseline="0" dirty="0" smtClean="0">
                <a:solidFill>
                  <a:schemeClr val="tx1"/>
                </a:solidFill>
                <a:effectLst/>
              </a:rPr>
              <a:t> - </a:t>
            </a:r>
            <a:r>
              <a:rPr lang="en-GB" sz="1200" kern="1200" dirty="0" smtClean="0">
                <a:solidFill>
                  <a:schemeClr val="tx1"/>
                </a:solidFill>
                <a:effectLst/>
              </a:rPr>
              <a:t>T</a:t>
            </a:r>
            <a:r>
              <a:rPr lang="en-US" sz="1200" kern="1200" dirty="0" smtClean="0">
                <a:solidFill>
                  <a:schemeClr val="tx1"/>
                </a:solidFill>
                <a:effectLst/>
              </a:rPr>
              <a:t>his is REALLY important – ALL team members need to have a shared understanding  of the overall aim and how they fit into the picture</a:t>
            </a:r>
          </a:p>
          <a:p>
            <a:pPr marL="171450" indent="-171450">
              <a:spcBef>
                <a:spcPts val="300"/>
              </a:spcBef>
              <a:buFont typeface="Arial"/>
              <a:buChar char="•"/>
            </a:pPr>
            <a:r>
              <a:rPr lang="en-US" sz="1200" kern="1200" dirty="0" smtClean="0">
                <a:solidFill>
                  <a:schemeClr val="tx1"/>
                </a:solidFill>
                <a:effectLst/>
              </a:rPr>
              <a:t>When we appoint someone we often know very little detail</a:t>
            </a:r>
            <a:r>
              <a:rPr lang="en-US" sz="1200" kern="1200" baseline="0" dirty="0" smtClean="0">
                <a:solidFill>
                  <a:schemeClr val="tx1"/>
                </a:solidFill>
                <a:effectLst/>
              </a:rPr>
              <a:t> </a:t>
            </a:r>
            <a:r>
              <a:rPr lang="en-US" sz="1200" kern="1200" dirty="0" smtClean="0">
                <a:solidFill>
                  <a:schemeClr val="tx1"/>
                </a:solidFill>
                <a:effectLst/>
              </a:rPr>
              <a:t>about their skill level, and if it is a new job, we may know relatively little</a:t>
            </a:r>
            <a:r>
              <a:rPr lang="en-US" sz="1200" kern="1200" baseline="0" dirty="0" smtClean="0">
                <a:solidFill>
                  <a:schemeClr val="tx1"/>
                </a:solidFill>
                <a:effectLst/>
              </a:rPr>
              <a:t> about the</a:t>
            </a:r>
            <a:r>
              <a:rPr lang="en-US" sz="1200" kern="1200" dirty="0" smtClean="0">
                <a:solidFill>
                  <a:schemeClr val="tx1"/>
                </a:solidFill>
                <a:effectLst/>
              </a:rPr>
              <a:t> level of required skills to achieve objectives of the job</a:t>
            </a:r>
            <a:r>
              <a:rPr lang="en-GB" sz="1200" kern="1200" dirty="0" smtClean="0">
                <a:solidFill>
                  <a:schemeClr val="tx1"/>
                </a:solidFill>
                <a:effectLst/>
              </a:rPr>
              <a:t>,</a:t>
            </a:r>
            <a:r>
              <a:rPr lang="en-GB" sz="1200" kern="1200" baseline="0" dirty="0" smtClean="0">
                <a:solidFill>
                  <a:schemeClr val="tx1"/>
                </a:solidFill>
                <a:effectLst/>
              </a:rPr>
              <a:t> </a:t>
            </a:r>
            <a:r>
              <a:rPr lang="en-US" sz="1200" kern="1200" dirty="0" smtClean="0">
                <a:solidFill>
                  <a:schemeClr val="tx1"/>
                </a:solidFill>
                <a:effectLst/>
              </a:rPr>
              <a:t>we simply have to let people have a go,</a:t>
            </a:r>
            <a:r>
              <a:rPr lang="en-US" sz="1200" kern="1200" baseline="0" dirty="0" smtClean="0">
                <a:solidFill>
                  <a:schemeClr val="tx1"/>
                </a:solidFill>
                <a:effectLst/>
              </a:rPr>
              <a:t> and monitor</a:t>
            </a:r>
            <a:endParaRPr lang="en-US" sz="1200" kern="1200" dirty="0" smtClean="0">
              <a:solidFill>
                <a:schemeClr val="tx1"/>
              </a:solidFill>
              <a:effectLst/>
            </a:endParaRPr>
          </a:p>
          <a:p>
            <a:pPr marL="171450" indent="-171450">
              <a:spcBef>
                <a:spcPts val="300"/>
              </a:spcBef>
              <a:buFont typeface="Arial"/>
              <a:buChar char="•"/>
            </a:pPr>
            <a:r>
              <a:rPr lang="en-US" sz="1200" kern="1200" dirty="0" smtClean="0">
                <a:solidFill>
                  <a:schemeClr val="tx1"/>
                </a:solidFill>
                <a:effectLst/>
              </a:rPr>
              <a:t>Then we will give more tailored trainings and supports, for individuals, teams, </a:t>
            </a:r>
            <a:r>
              <a:rPr lang="en-US" sz="1200" kern="1200" dirty="0" err="1" smtClean="0">
                <a:solidFill>
                  <a:schemeClr val="tx1"/>
                </a:solidFill>
                <a:effectLst/>
              </a:rPr>
              <a:t>organisation</a:t>
            </a:r>
            <a:r>
              <a:rPr lang="en-US" sz="1200" kern="1200" dirty="0" smtClean="0">
                <a:solidFill>
                  <a:schemeClr val="tx1"/>
                </a:solidFill>
                <a:effectLst/>
              </a:rPr>
              <a:t> or even inter-agency groups  </a:t>
            </a:r>
            <a:endParaRPr lang="en-GB" sz="1200" kern="1200" dirty="0" smtClean="0">
              <a:solidFill>
                <a:schemeClr val="tx1"/>
              </a:solidFill>
              <a:effectLst/>
            </a:endParaRPr>
          </a:p>
          <a:p>
            <a:r>
              <a:rPr lang="en-US" sz="1200" kern="1200" dirty="0" smtClean="0">
                <a:solidFill>
                  <a:schemeClr val="tx1"/>
                </a:solidFill>
                <a:effectLst/>
              </a:rPr>
              <a:t> </a:t>
            </a:r>
            <a:endParaRPr lang="en-GB"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3605169-7212-4706-83F6-EDDB7C328943}" type="slidenum">
              <a:rPr lang="en-AU" smtClean="0"/>
              <a:pPr/>
              <a:t>5</a:t>
            </a:fld>
            <a:endParaRPr lang="en-AU"/>
          </a:p>
        </p:txBody>
      </p:sp>
    </p:spTree>
    <p:extLst>
      <p:ext uri="{BB962C8B-B14F-4D97-AF65-F5344CB8AC3E}">
        <p14:creationId xmlns:p14="http://schemas.microsoft.com/office/powerpoint/2010/main" val="168066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sz="1200" dirty="0" smtClean="0"/>
              <a:t>Selection process – when you are reviewing someone’s resume/ curriculum vitae or getting a recommendation, you may be able to identify</a:t>
            </a:r>
            <a:r>
              <a:rPr lang="en-US" sz="1200" baseline="0" dirty="0" smtClean="0"/>
              <a:t> </a:t>
            </a:r>
            <a:r>
              <a:rPr lang="en-US" sz="1200" dirty="0" smtClean="0"/>
              <a:t>strengths and weaknesses of individual candidates</a:t>
            </a:r>
            <a:r>
              <a:rPr lang="en-US" sz="1200" baseline="0" dirty="0" smtClean="0"/>
              <a:t> or people in the workforce in general – note this and consider this later </a:t>
            </a:r>
          </a:p>
          <a:p>
            <a:pPr marL="171450" indent="-171450">
              <a:spcBef>
                <a:spcPts val="1000"/>
              </a:spcBef>
              <a:buFont typeface="Arial"/>
              <a:buChar char="•"/>
            </a:pPr>
            <a:r>
              <a:rPr lang="en-US" sz="1200" dirty="0" smtClean="0"/>
              <a:t>During interview – individuals or trends may show up, demonstrating certain areas of weakness </a:t>
            </a:r>
          </a:p>
          <a:p>
            <a:pPr marL="171450" indent="-171450">
              <a:spcBef>
                <a:spcPts val="1000"/>
              </a:spcBef>
              <a:buFont typeface="Arial"/>
              <a:buChar char="•"/>
            </a:pPr>
            <a:r>
              <a:rPr lang="en-US" sz="1200" dirty="0" smtClean="0"/>
              <a:t>Performance management – one-to-one meetings with staff point to certain</a:t>
            </a:r>
            <a:r>
              <a:rPr lang="en-US" sz="1200" baseline="0" dirty="0" smtClean="0"/>
              <a:t> learning needs, they explain challenges &amp; areas of learning </a:t>
            </a:r>
            <a:endParaRPr lang="en-US" sz="1200" dirty="0" smtClean="0"/>
          </a:p>
          <a:p>
            <a:pPr marL="171450" indent="-171450">
              <a:spcBef>
                <a:spcPts val="1000"/>
              </a:spcBef>
              <a:buFont typeface="Arial"/>
              <a:buChar char="•"/>
            </a:pPr>
            <a:r>
              <a:rPr lang="en-US" sz="1200" dirty="0" smtClean="0"/>
              <a:t>Feedback from others – discussions with other staff about individuals, other managers, or other agencies may indicate </a:t>
            </a:r>
            <a:r>
              <a:rPr lang="en-US" sz="1200" dirty="0" err="1" smtClean="0"/>
              <a:t>indiividuals</a:t>
            </a:r>
            <a:r>
              <a:rPr lang="en-US" sz="1200" baseline="0" dirty="0" smtClean="0"/>
              <a:t> or teams need certain support </a:t>
            </a:r>
            <a:endParaRPr lang="en-US" sz="1200" dirty="0" smtClean="0"/>
          </a:p>
          <a:p>
            <a:pPr marL="171450" indent="-171450">
              <a:spcBef>
                <a:spcPts val="1000"/>
              </a:spcBef>
              <a:buFont typeface="Arial"/>
              <a:buChar char="•"/>
            </a:pPr>
            <a:r>
              <a:rPr lang="en-US" sz="1200" dirty="0" smtClean="0"/>
              <a:t>Team</a:t>
            </a:r>
            <a:r>
              <a:rPr lang="en-US" sz="1200" baseline="0" dirty="0" smtClean="0"/>
              <a:t> meetings – staff may discuss or identify their own learning needs </a:t>
            </a:r>
          </a:p>
          <a:p>
            <a:pPr marL="171450" indent="-171450">
              <a:spcBef>
                <a:spcPts val="1000"/>
              </a:spcBef>
              <a:buFont typeface="Arial"/>
              <a:buChar char="•"/>
            </a:pPr>
            <a:r>
              <a:rPr lang="en-US" sz="1200" dirty="0" smtClean="0"/>
              <a:t>Monitoring visits – on-site visits and observations </a:t>
            </a:r>
          </a:p>
          <a:p>
            <a:pPr marL="171450" indent="-171450">
              <a:spcBef>
                <a:spcPts val="1000"/>
              </a:spcBef>
              <a:buFont typeface="Arial"/>
              <a:buChar char="•"/>
            </a:pPr>
            <a:r>
              <a:rPr lang="en-US" sz="1200" dirty="0" err="1" smtClean="0"/>
              <a:t>Programme</a:t>
            </a:r>
            <a:r>
              <a:rPr lang="en-US" sz="1200" dirty="0" smtClean="0"/>
              <a:t> evaluation – formal evaluations </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6</a:t>
            </a:fld>
            <a:endParaRPr lang="en-AU"/>
          </a:p>
        </p:txBody>
      </p:sp>
    </p:spTree>
    <p:extLst>
      <p:ext uri="{BB962C8B-B14F-4D97-AF65-F5344CB8AC3E}">
        <p14:creationId xmlns:p14="http://schemas.microsoft.com/office/powerpoint/2010/main" val="51197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Needs</a:t>
            </a:r>
            <a:r>
              <a:rPr lang="en-US" b="0" baseline="0" dirty="0" smtClean="0"/>
              <a:t> – </a:t>
            </a:r>
            <a:r>
              <a:rPr lang="en-US" b="0" dirty="0" smtClean="0"/>
              <a:t>Learning need / competency - </a:t>
            </a:r>
            <a:r>
              <a:rPr lang="en-GB" sz="1200" b="0" kern="1200" dirty="0" smtClean="0">
                <a:solidFill>
                  <a:schemeClr val="tx1"/>
                </a:solidFill>
                <a:effectLst/>
                <a:latin typeface="+mn-lt"/>
                <a:ea typeface="+mn-ea"/>
                <a:cs typeface="+mn-cs"/>
              </a:rPr>
              <a:t>What learning needs have been identified?</a:t>
            </a:r>
            <a:r>
              <a:rPr lang="en-GB" b="0" dirty="0" smtClean="0">
                <a:effectLst/>
              </a:rPr>
              <a:t> What gaps in competency exist? </a:t>
            </a:r>
          </a:p>
          <a:p>
            <a:pPr marL="171450" indent="-171450">
              <a:buFont typeface="Arial"/>
              <a:buChar char="•"/>
            </a:pPr>
            <a:r>
              <a:rPr lang="en-GB" sz="1200" b="0" kern="1200" dirty="0" smtClean="0">
                <a:solidFill>
                  <a:schemeClr val="tx1"/>
                </a:solidFill>
                <a:effectLst/>
                <a:latin typeface="+mn-lt"/>
                <a:ea typeface="+mn-ea"/>
                <a:cs typeface="+mn-cs"/>
              </a:rPr>
              <a:t>Who – Who has the need.</a:t>
            </a:r>
            <a:r>
              <a:rPr lang="en-GB" sz="1200" b="0" kern="1200" baseline="0" dirty="0" smtClean="0">
                <a:solidFill>
                  <a:schemeClr val="tx1"/>
                </a:solidFill>
                <a:effectLst/>
                <a:latin typeface="+mn-lt"/>
                <a:ea typeface="+mn-ea"/>
                <a:cs typeface="+mn-cs"/>
              </a:rPr>
              <a:t> Is it one</a:t>
            </a:r>
            <a:r>
              <a:rPr lang="en-GB" sz="1200" b="0" kern="1200" dirty="0" smtClean="0">
                <a:solidFill>
                  <a:schemeClr val="tx1"/>
                </a:solidFill>
                <a:effectLst/>
                <a:latin typeface="+mn-lt"/>
                <a:ea typeface="+mn-ea"/>
                <a:cs typeface="+mn-cs"/>
              </a:rPr>
              <a:t> individual, a</a:t>
            </a:r>
            <a:r>
              <a:rPr lang="en-GB" sz="1200" b="0" kern="1200" baseline="0" dirty="0" smtClean="0">
                <a:solidFill>
                  <a:schemeClr val="tx1"/>
                </a:solidFill>
                <a:effectLst/>
                <a:latin typeface="+mn-lt"/>
                <a:ea typeface="+mn-ea"/>
                <a:cs typeface="+mn-cs"/>
              </a:rPr>
              <a:t> team, an organisation or inter-agency group? Don’t give names of individuals, give the job titles or role and locations. </a:t>
            </a:r>
            <a:endParaRPr lang="en-GB" sz="1200" b="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Learning objectives</a:t>
            </a:r>
            <a:r>
              <a:rPr lang="en-GB" sz="1200" b="0" kern="1200" baseline="0" dirty="0" smtClean="0">
                <a:solidFill>
                  <a:schemeClr val="tx1"/>
                </a:solidFill>
                <a:effectLst/>
                <a:latin typeface="+mn-lt"/>
                <a:ea typeface="+mn-ea"/>
                <a:cs typeface="+mn-cs"/>
              </a:rPr>
              <a:t> - </a:t>
            </a:r>
            <a:r>
              <a:rPr lang="en-GB" sz="1200" b="0" kern="1200" dirty="0" smtClean="0">
                <a:solidFill>
                  <a:schemeClr val="tx1"/>
                </a:solidFill>
                <a:effectLst/>
                <a:latin typeface="+mn-lt"/>
                <a:ea typeface="+mn-ea"/>
                <a:cs typeface="+mn-cs"/>
              </a:rPr>
              <a:t>What should the learner know, be able to do, or how will they approach work, after the learning?</a:t>
            </a:r>
            <a:r>
              <a:rPr lang="en-GB" b="0" dirty="0" smtClean="0">
                <a:effectLst/>
              </a:rPr>
              <a:t> What do we hope to achieve by ensuring this learning?</a:t>
            </a:r>
            <a:endParaRPr lang="en-US" b="0" dirty="0" smtClean="0"/>
          </a:p>
          <a:p>
            <a:pPr marL="171450" indent="-171450">
              <a:buFont typeface="Arial"/>
              <a:buChar char="•"/>
            </a:pPr>
            <a:r>
              <a:rPr lang="en-US" b="0" dirty="0" smtClean="0"/>
              <a:t>Learning method – Way to meet need - </a:t>
            </a:r>
            <a:r>
              <a:rPr lang="en-GB" sz="1200" b="0" kern="1200" dirty="0" smtClean="0">
                <a:solidFill>
                  <a:schemeClr val="tx1"/>
                </a:solidFill>
                <a:effectLst/>
                <a:latin typeface="+mn-lt"/>
                <a:ea typeface="+mn-ea"/>
                <a:cs typeface="+mn-cs"/>
              </a:rPr>
              <a:t>How they will the needs be met</a:t>
            </a:r>
            <a:r>
              <a:rPr lang="en-GB" sz="1200" b="0" kern="1200" baseline="0" dirty="0" smtClean="0">
                <a:solidFill>
                  <a:schemeClr val="tx1"/>
                </a:solidFill>
                <a:effectLst/>
                <a:latin typeface="+mn-lt"/>
                <a:ea typeface="+mn-ea"/>
                <a:cs typeface="+mn-cs"/>
              </a:rPr>
              <a:t> - </a:t>
            </a:r>
            <a:r>
              <a:rPr lang="en-GB" sz="1200" b="0" kern="1200" dirty="0" smtClean="0">
                <a:solidFill>
                  <a:schemeClr val="tx1"/>
                </a:solidFill>
                <a:effectLst/>
                <a:latin typeface="+mn-lt"/>
                <a:ea typeface="+mn-ea"/>
                <a:cs typeface="+mn-cs"/>
              </a:rPr>
              <a:t>What cost effective methods or media might be suitable which also relate to how the individual or team learns best?</a:t>
            </a:r>
            <a:r>
              <a:rPr lang="en-GB" b="0" dirty="0" smtClean="0">
                <a:effectLst/>
              </a:rPr>
              <a:t> </a:t>
            </a:r>
            <a:endParaRPr lang="en-US"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Resources – costs, materials, resource</a:t>
            </a:r>
            <a:r>
              <a:rPr lang="en-US" b="0" baseline="0" dirty="0" smtClean="0"/>
              <a:t> people you will need to meet the needs using method identified</a:t>
            </a:r>
            <a:endParaRPr lang="en-US"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Priority – High, Medium, or Low </a:t>
            </a:r>
          </a:p>
          <a:p>
            <a:pPr marL="171450" indent="-171450">
              <a:buFont typeface="Arial"/>
              <a:buChar char="•"/>
            </a:pPr>
            <a:r>
              <a:rPr lang="en-US" b="0" dirty="0" smtClean="0"/>
              <a:t>Timescale – when will you meet the need, by</a:t>
            </a:r>
            <a:r>
              <a:rPr lang="en-US" b="0" baseline="0" dirty="0" smtClean="0"/>
              <a:t> what date </a:t>
            </a:r>
            <a:r>
              <a:rPr lang="en-GB" sz="1200" b="0" kern="1200" dirty="0" smtClean="0">
                <a:solidFill>
                  <a:schemeClr val="tx1"/>
                </a:solidFill>
                <a:effectLst/>
                <a:latin typeface="+mn-lt"/>
                <a:ea typeface="+mn-ea"/>
                <a:cs typeface="+mn-cs"/>
              </a:rPr>
              <a:t>should the learning have been completed?</a:t>
            </a:r>
            <a:r>
              <a:rPr lang="en-GB" b="0" dirty="0" smtClean="0">
                <a:effectLst/>
              </a:rPr>
              <a:t> The level</a:t>
            </a:r>
            <a:r>
              <a:rPr lang="en-GB" b="0" baseline="0" dirty="0" smtClean="0">
                <a:effectLst/>
              </a:rPr>
              <a:t> of priority should give an indication of when you want this to happen. </a:t>
            </a:r>
            <a:endParaRPr lang="en-US" b="0" dirty="0" smtClean="0"/>
          </a:p>
          <a:p>
            <a:pPr marL="171450" indent="-171450">
              <a:buFont typeface="Arial"/>
              <a:buChar char="•"/>
            </a:pPr>
            <a:r>
              <a:rPr lang="en-GB" sz="1200" b="0" kern="1200" dirty="0" smtClean="0">
                <a:solidFill>
                  <a:schemeClr val="tx1"/>
                </a:solidFill>
                <a:effectLst/>
                <a:latin typeface="+mn-lt"/>
                <a:ea typeface="+mn-ea"/>
                <a:cs typeface="+mn-cs"/>
              </a:rPr>
              <a:t>Outcomes and Review</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Comments</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Use for notes from feedback and review meetings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7</a:t>
            </a:fld>
            <a:endParaRPr lang="en-AU"/>
          </a:p>
        </p:txBody>
      </p:sp>
    </p:spTree>
    <p:extLst>
      <p:ext uri="{BB962C8B-B14F-4D97-AF65-F5344CB8AC3E}">
        <p14:creationId xmlns:p14="http://schemas.microsoft.com/office/powerpoint/2010/main" val="1179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Groups by area / agency / or other</a:t>
            </a:r>
          </a:p>
          <a:p>
            <a:pPr>
              <a:spcBef>
                <a:spcPts val="600"/>
              </a:spcBef>
            </a:pPr>
            <a:r>
              <a:rPr lang="en-US" sz="1200" dirty="0" smtClean="0"/>
              <a:t>Without giving identifying information – that is naming names of individuals, or specific CFS</a:t>
            </a:r>
          </a:p>
          <a:p>
            <a:pPr marL="171450" indent="-171450">
              <a:spcBef>
                <a:spcPts val="600"/>
              </a:spcBef>
              <a:buFont typeface="Arial"/>
              <a:buChar char="•"/>
            </a:pPr>
            <a:r>
              <a:rPr lang="en-US" dirty="0" smtClean="0"/>
              <a:t>Need: Identify competencies that you think your teams do not have, which are essential to CFS work.</a:t>
            </a:r>
            <a:r>
              <a:rPr lang="en-US" baseline="0" dirty="0" smtClean="0"/>
              <a:t> G</a:t>
            </a:r>
            <a:r>
              <a:rPr lang="en-US" dirty="0" smtClean="0"/>
              <a:t>aps in skills listed. Some area which you think your team needs to strengthen.</a:t>
            </a:r>
          </a:p>
          <a:p>
            <a:pPr marL="171450" indent="-171450">
              <a:spcBef>
                <a:spcPts val="600"/>
              </a:spcBef>
              <a:buFont typeface="Arial"/>
              <a:buChar char="•"/>
            </a:pPr>
            <a:r>
              <a:rPr lang="en-US" dirty="0" smtClean="0"/>
              <a:t>Who: </a:t>
            </a:r>
            <a:r>
              <a:rPr lang="en-GB" sz="1200" b="0" kern="1200" baseline="0" dirty="0" smtClean="0">
                <a:solidFill>
                  <a:schemeClr val="tx1"/>
                </a:solidFill>
                <a:effectLst/>
                <a:latin typeface="+mn-lt"/>
                <a:ea typeface="+mn-ea"/>
                <a:cs typeface="+mn-cs"/>
              </a:rPr>
              <a:t>Don’t give names of individuals, give the job titles or role and locations. </a:t>
            </a:r>
            <a:endParaRPr lang="en-US" dirty="0" smtClean="0"/>
          </a:p>
          <a:p>
            <a:pPr marL="171450" indent="-171450">
              <a:spcBef>
                <a:spcPts val="600"/>
              </a:spcBef>
              <a:buFont typeface="Arial"/>
              <a:buChar char="•"/>
            </a:pPr>
            <a:endParaRPr lang="en-US" baseline="0" dirty="0" smtClean="0"/>
          </a:p>
          <a:p>
            <a:pPr marL="171450" indent="-171450">
              <a:spcBef>
                <a:spcPts val="600"/>
              </a:spcBef>
              <a:buFont typeface="Arial"/>
              <a:buChar char="•"/>
            </a:pPr>
            <a:r>
              <a:rPr lang="en-US" baseline="0" dirty="0" smtClean="0"/>
              <a:t>DO NOT START WRITING OBJECTIVES YET, WE WILL COME TO THIS LATER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8</a:t>
            </a:fld>
            <a:endParaRPr lang="en-AU"/>
          </a:p>
        </p:txBody>
      </p:sp>
    </p:spTree>
    <p:extLst>
      <p:ext uri="{BB962C8B-B14F-4D97-AF65-F5344CB8AC3E}">
        <p14:creationId xmlns:p14="http://schemas.microsoft.com/office/powerpoint/2010/main" val="260302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smtClean="0">
                <a:solidFill>
                  <a:srgbClr val="000000"/>
                </a:solidFill>
              </a:rPr>
              <a:t>Educators </a:t>
            </a:r>
            <a:r>
              <a:rPr lang="en-US" b="0" u="none" dirty="0" smtClean="0">
                <a:solidFill>
                  <a:srgbClr val="000000"/>
                </a:solidFill>
              </a:rPr>
              <a:t>(someone or something that educates</a:t>
            </a:r>
            <a:r>
              <a:rPr lang="en-US" b="0" u="none" baseline="0" dirty="0" smtClean="0">
                <a:solidFill>
                  <a:srgbClr val="000000"/>
                </a:solidFill>
              </a:rPr>
              <a:t> people)</a:t>
            </a:r>
            <a:endParaRPr lang="en-US" b="0" u="none" dirty="0" smtClean="0">
              <a:solidFill>
                <a:srgbClr val="000000"/>
              </a:solidFill>
            </a:endParaRPr>
          </a:p>
          <a:p>
            <a:pPr marL="285750" indent="-285750" algn="l">
              <a:buFont typeface="Arial"/>
              <a:buChar char="•"/>
            </a:pPr>
            <a:r>
              <a:rPr lang="en-US" dirty="0" smtClean="0">
                <a:solidFill>
                  <a:srgbClr val="000000"/>
                </a:solidFill>
              </a:rPr>
              <a:t>Academic institutions, Seminars, Workshops, Books,</a:t>
            </a:r>
            <a:r>
              <a:rPr lang="en-US" baseline="0" dirty="0" smtClean="0">
                <a:solidFill>
                  <a:srgbClr val="000000"/>
                </a:solidFill>
              </a:rPr>
              <a:t> </a:t>
            </a:r>
            <a:r>
              <a:rPr lang="en-US" dirty="0" err="1" smtClean="0">
                <a:solidFill>
                  <a:srgbClr val="000000"/>
                </a:solidFill>
              </a:rPr>
              <a:t>Programme</a:t>
            </a:r>
            <a:r>
              <a:rPr lang="en-US" dirty="0" smtClean="0">
                <a:solidFill>
                  <a:srgbClr val="000000"/>
                </a:solidFill>
              </a:rPr>
              <a:t> or partner reports, evaluations</a:t>
            </a:r>
          </a:p>
          <a:p>
            <a:pPr algn="l"/>
            <a:r>
              <a:rPr lang="en-US" b="1" u="sng" dirty="0" smtClean="0">
                <a:solidFill>
                  <a:srgbClr val="000000"/>
                </a:solidFill>
              </a:rPr>
              <a:t>Experience</a:t>
            </a:r>
          </a:p>
          <a:p>
            <a:pPr marL="285750" indent="-285750" algn="l">
              <a:buFont typeface="Arial"/>
              <a:buChar char="•"/>
            </a:pPr>
            <a:r>
              <a:rPr lang="en-GB" dirty="0" smtClean="0">
                <a:solidFill>
                  <a:srgbClr val="000000"/>
                </a:solidFill>
              </a:rPr>
              <a:t>Live organisational challenges issues, </a:t>
            </a:r>
            <a:r>
              <a:rPr lang="en-US" dirty="0" smtClean="0">
                <a:solidFill>
                  <a:srgbClr val="000000"/>
                </a:solidFill>
              </a:rPr>
              <a:t>Having a go, Making mistakes, Other’s mistakes,</a:t>
            </a:r>
            <a:r>
              <a:rPr lang="en-US" baseline="0" dirty="0" smtClean="0">
                <a:solidFill>
                  <a:srgbClr val="000000"/>
                </a:solidFill>
              </a:rPr>
              <a:t> </a:t>
            </a:r>
            <a:r>
              <a:rPr lang="en-US" dirty="0" smtClean="0">
                <a:solidFill>
                  <a:srgbClr val="000000"/>
                </a:solidFill>
              </a:rPr>
              <a:t>Shadowing</a:t>
            </a:r>
          </a:p>
          <a:p>
            <a:pPr algn="l"/>
            <a:r>
              <a:rPr lang="en-US" b="1" u="sng" dirty="0" smtClean="0">
                <a:solidFill>
                  <a:srgbClr val="000000"/>
                </a:solidFill>
              </a:rPr>
              <a:t>Exponents (</a:t>
            </a:r>
            <a:r>
              <a:rPr lang="en-US" dirty="0" smtClean="0"/>
              <a:t>A person who has and demonstrates a particular skill, esp. to a high standard.)</a:t>
            </a:r>
            <a:endParaRPr lang="en-US" dirty="0" smtClean="0">
              <a:solidFill>
                <a:srgbClr val="000000"/>
              </a:solidFill>
            </a:endParaRPr>
          </a:p>
          <a:p>
            <a:pPr marL="285750" indent="-285750" algn="l">
              <a:buFont typeface="Arial"/>
              <a:buChar char="•"/>
            </a:pPr>
            <a:r>
              <a:rPr lang="en-US" dirty="0" smtClean="0">
                <a:solidFill>
                  <a:srgbClr val="000000"/>
                </a:solidFill>
              </a:rPr>
              <a:t>Coaching,</a:t>
            </a:r>
            <a:r>
              <a:rPr lang="en-US" baseline="0" dirty="0" smtClean="0">
                <a:solidFill>
                  <a:srgbClr val="000000"/>
                </a:solidFill>
              </a:rPr>
              <a:t> </a:t>
            </a:r>
            <a:r>
              <a:rPr lang="en-US" dirty="0" smtClean="0">
                <a:solidFill>
                  <a:srgbClr val="000000"/>
                </a:solidFill>
              </a:rPr>
              <a:t>Mentoring,</a:t>
            </a:r>
            <a:r>
              <a:rPr lang="en-US" baseline="0" dirty="0" smtClean="0">
                <a:solidFill>
                  <a:srgbClr val="000000"/>
                </a:solidFill>
              </a:rPr>
              <a:t> </a:t>
            </a:r>
            <a:r>
              <a:rPr lang="en-US" dirty="0" smtClean="0">
                <a:solidFill>
                  <a:srgbClr val="000000"/>
                </a:solidFill>
              </a:rPr>
              <a:t>Buddying,</a:t>
            </a:r>
            <a:r>
              <a:rPr lang="en-US" baseline="0" dirty="0" smtClean="0">
                <a:solidFill>
                  <a:srgbClr val="000000"/>
                </a:solidFill>
              </a:rPr>
              <a:t> </a:t>
            </a:r>
            <a:r>
              <a:rPr lang="en-US" dirty="0" smtClean="0">
                <a:solidFill>
                  <a:srgbClr val="000000"/>
                </a:solidFill>
              </a:rPr>
              <a:t>Colleagues,</a:t>
            </a:r>
            <a:r>
              <a:rPr lang="en-US" baseline="0" dirty="0" smtClean="0">
                <a:solidFill>
                  <a:srgbClr val="000000"/>
                </a:solidFill>
              </a:rPr>
              <a:t> </a:t>
            </a:r>
            <a:r>
              <a:rPr lang="en-US" dirty="0" smtClean="0">
                <a:solidFill>
                  <a:srgbClr val="000000"/>
                </a:solidFill>
              </a:rPr>
              <a:t>Friends</a:t>
            </a:r>
          </a:p>
          <a:p>
            <a:pPr marL="0" indent="0" algn="l">
              <a:buFont typeface="Arial"/>
              <a:buNone/>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73605169-7212-4706-83F6-EDDB7C328943}" type="slidenum">
              <a:rPr lang="en-AU" smtClean="0"/>
              <a:pPr/>
              <a:t>10</a:t>
            </a:fld>
            <a:endParaRPr lang="en-AU"/>
          </a:p>
        </p:txBody>
      </p:sp>
    </p:spTree>
    <p:extLst>
      <p:ext uri="{BB962C8B-B14F-4D97-AF65-F5344CB8AC3E}">
        <p14:creationId xmlns:p14="http://schemas.microsoft.com/office/powerpoint/2010/main" val="369615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cad=rja&amp;uact=8&amp;docid=DfgCIG-RefAYuM&amp;tbnid=l5VIQAjVo4V1hM:&amp;ved=0CAUQjRw&amp;url=http%3A%2F%2Funicefstories.org%2F2014%2F05%2F07%2Fa-case-for-case-management-a-case-for-innovation-in-technology%2F&amp;ei=Z9iCU9mIEs-alQWzzYDgCA&amp;psig=AFQjCNEeP8W8JzBYRta_T7Oy2tSkIkrHEg&amp;ust=1401170143339666"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4930215"/>
            <a:ext cx="8642350" cy="1368425"/>
          </a:xfrm>
        </p:spPr>
        <p:txBody>
          <a:bodyPr/>
          <a:lstStyle/>
          <a:p>
            <a:pPr algn="ctr">
              <a:lnSpc>
                <a:spcPct val="90000"/>
              </a:lnSpc>
            </a:pPr>
            <a:r>
              <a:rPr lang="en-GB" dirty="0" smtClean="0"/>
              <a:t>Session 4 – Strengthening </a:t>
            </a:r>
            <a:r>
              <a:rPr lang="en-GB" dirty="0"/>
              <a:t>your team </a:t>
            </a:r>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4</a:t>
            </a:r>
            <a:endParaRPr lang="en-AU" altLang="en-US" sz="2800" dirty="0">
              <a:solidFill>
                <a:srgbClr val="3399FF"/>
              </a:solidFill>
            </a:endParaRPr>
          </a:p>
          <a:p>
            <a:pPr eaLnBrk="1" hangingPunct="1">
              <a:spcBef>
                <a:spcPct val="0"/>
              </a:spcBef>
            </a:pPr>
            <a:endParaRPr lang="en-AU" altLang="en-US" sz="2800" dirty="0">
              <a:solidFill>
                <a:srgbClr val="3399FF"/>
              </a:solidFill>
            </a:endParaRPr>
          </a:p>
        </p:txBody>
      </p:sp>
      <p:pic>
        <p:nvPicPr>
          <p:cNvPr id="2053" name="Picture 6">
            <a:hlinkClick r:id="rId3"/>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6956"/>
          <a:stretch/>
        </p:blipFill>
        <p:spPr bwMode="auto">
          <a:xfrm>
            <a:off x="5292080" y="1688133"/>
            <a:ext cx="3738706" cy="32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unicefstories.files.wordpress.com/2014/05/uni130340_largecomp.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69" y="1688133"/>
            <a:ext cx="4824958" cy="3208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methods</a:t>
            </a:r>
            <a:endParaRPr lang="en-AU" dirty="0"/>
          </a:p>
        </p:txBody>
      </p:sp>
      <p:grpSp>
        <p:nvGrpSpPr>
          <p:cNvPr id="4" name="Group 3"/>
          <p:cNvGrpSpPr/>
          <p:nvPr/>
        </p:nvGrpSpPr>
        <p:grpSpPr>
          <a:xfrm>
            <a:off x="519112" y="1641444"/>
            <a:ext cx="8105776" cy="4289425"/>
            <a:chOff x="366921" y="1910379"/>
            <a:chExt cx="8105776" cy="4289425"/>
          </a:xfrm>
        </p:grpSpPr>
        <p:sp>
          <p:nvSpPr>
            <p:cNvPr id="5" name="Hexagon 4"/>
            <p:cNvSpPr/>
            <p:nvPr/>
          </p:nvSpPr>
          <p:spPr>
            <a:xfrm>
              <a:off x="366921" y="1910379"/>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Hexagon 5"/>
            <p:cNvSpPr/>
            <p:nvPr/>
          </p:nvSpPr>
          <p:spPr>
            <a:xfrm>
              <a:off x="2905333" y="3199429"/>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5459622" y="1910379"/>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89209" y="2069100"/>
              <a:ext cx="2016124" cy="2585323"/>
            </a:xfrm>
            <a:prstGeom prst="rect">
              <a:avLst/>
            </a:prstGeom>
            <a:noFill/>
          </p:spPr>
          <p:txBody>
            <a:bodyPr wrap="square" rtlCol="0">
              <a:spAutoFit/>
            </a:bodyPr>
            <a:lstStyle/>
            <a:p>
              <a:pPr algn="ctr"/>
              <a:r>
                <a:rPr lang="en-US" b="1" u="sng" dirty="0" smtClean="0">
                  <a:latin typeface="+mn-lt"/>
                </a:rPr>
                <a:t>Educators</a:t>
              </a:r>
              <a:endParaRPr lang="en-US" b="1" dirty="0" smtClean="0">
                <a:latin typeface="+mn-lt"/>
              </a:endParaRPr>
            </a:p>
            <a:p>
              <a:pPr algn="ctr"/>
              <a:r>
                <a:rPr lang="en-US" dirty="0" smtClean="0">
                  <a:latin typeface="+mn-lt"/>
                </a:rPr>
                <a:t>Academic institutions,</a:t>
              </a:r>
            </a:p>
            <a:p>
              <a:pPr algn="ctr"/>
              <a:r>
                <a:rPr lang="en-US" dirty="0" smtClean="0">
                  <a:latin typeface="+mn-lt"/>
                </a:rPr>
                <a:t>Seminars,</a:t>
              </a:r>
              <a:endParaRPr lang="en-US" dirty="0">
                <a:latin typeface="+mn-lt"/>
              </a:endParaRPr>
            </a:p>
            <a:p>
              <a:pPr algn="ctr"/>
              <a:r>
                <a:rPr lang="en-US" dirty="0" smtClean="0">
                  <a:latin typeface="+mn-lt"/>
                </a:rPr>
                <a:t>Workshops,</a:t>
              </a:r>
              <a:endParaRPr lang="en-US" dirty="0">
                <a:latin typeface="+mn-lt"/>
              </a:endParaRPr>
            </a:p>
            <a:p>
              <a:pPr algn="ctr"/>
              <a:r>
                <a:rPr lang="en-US" dirty="0" smtClean="0">
                  <a:latin typeface="+mn-lt"/>
                </a:rPr>
                <a:t>Books,</a:t>
              </a:r>
            </a:p>
            <a:p>
              <a:pPr algn="ctr"/>
              <a:r>
                <a:rPr lang="en-US" dirty="0" err="1" smtClean="0">
                  <a:latin typeface="+mn-lt"/>
                </a:rPr>
                <a:t>Programme</a:t>
              </a:r>
              <a:r>
                <a:rPr lang="en-US" dirty="0" smtClean="0">
                  <a:latin typeface="+mn-lt"/>
                </a:rPr>
                <a:t> or partner reports, Evaluations</a:t>
              </a:r>
              <a:endParaRPr lang="en-US" dirty="0">
                <a:latin typeface="+mn-lt"/>
              </a:endParaRPr>
            </a:p>
          </p:txBody>
        </p:sp>
        <p:sp>
          <p:nvSpPr>
            <p:cNvPr id="9" name="TextBox 8"/>
            <p:cNvSpPr txBox="1"/>
            <p:nvPr/>
          </p:nvSpPr>
          <p:spPr>
            <a:xfrm>
              <a:off x="3379996" y="3467155"/>
              <a:ext cx="2016124" cy="2339102"/>
            </a:xfrm>
            <a:prstGeom prst="rect">
              <a:avLst/>
            </a:prstGeom>
            <a:noFill/>
          </p:spPr>
          <p:txBody>
            <a:bodyPr wrap="square" rtlCol="0">
              <a:spAutoFit/>
            </a:bodyPr>
            <a:lstStyle/>
            <a:p>
              <a:pPr algn="ctr"/>
              <a:r>
                <a:rPr lang="en-US" b="1" u="sng" dirty="0">
                  <a:latin typeface="+mn-lt"/>
                </a:rPr>
                <a:t>Experience</a:t>
              </a:r>
            </a:p>
            <a:p>
              <a:pPr algn="ctr"/>
              <a:r>
                <a:rPr lang="en-GB" dirty="0">
                  <a:latin typeface="+mn-lt"/>
                </a:rPr>
                <a:t>Live </a:t>
              </a:r>
              <a:r>
                <a:rPr lang="en-GB" dirty="0" smtClean="0">
                  <a:latin typeface="+mn-lt"/>
                </a:rPr>
                <a:t>organisational challenges, </a:t>
              </a:r>
            </a:p>
            <a:p>
              <a:pPr algn="ctr"/>
              <a:r>
                <a:rPr lang="en-US" dirty="0" smtClean="0">
                  <a:latin typeface="+mn-lt"/>
                </a:rPr>
                <a:t>Having </a:t>
              </a:r>
              <a:r>
                <a:rPr lang="en-US" dirty="0">
                  <a:latin typeface="+mn-lt"/>
                </a:rPr>
                <a:t>a </a:t>
              </a:r>
              <a:r>
                <a:rPr lang="en-US" dirty="0" smtClean="0">
                  <a:latin typeface="+mn-lt"/>
                </a:rPr>
                <a:t>go, </a:t>
              </a:r>
              <a:endParaRPr lang="en-US" dirty="0">
                <a:latin typeface="+mn-lt"/>
              </a:endParaRPr>
            </a:p>
            <a:p>
              <a:pPr algn="ctr"/>
              <a:r>
                <a:rPr lang="en-US" dirty="0" smtClean="0">
                  <a:latin typeface="+mn-lt"/>
                </a:rPr>
                <a:t>Making mistakes,</a:t>
              </a:r>
            </a:p>
            <a:p>
              <a:pPr algn="ctr"/>
              <a:r>
                <a:rPr lang="en-US" dirty="0" smtClean="0">
                  <a:latin typeface="+mn-lt"/>
                </a:rPr>
                <a:t>Other’s mistakes,</a:t>
              </a:r>
            </a:p>
            <a:p>
              <a:pPr algn="ctr"/>
              <a:r>
                <a:rPr lang="en-US" dirty="0" smtClean="0">
                  <a:latin typeface="+mn-lt"/>
                </a:rPr>
                <a:t>Shadowing,</a:t>
              </a:r>
            </a:p>
            <a:p>
              <a:pPr algn="ctr"/>
              <a:r>
                <a:rPr lang="en-US" dirty="0" smtClean="0">
                  <a:latin typeface="+mn-lt"/>
                </a:rPr>
                <a:t>Job rotation</a:t>
              </a:r>
              <a:endParaRPr lang="en-US" dirty="0">
                <a:latin typeface="+mn-lt"/>
              </a:endParaRPr>
            </a:p>
          </p:txBody>
        </p:sp>
        <p:sp>
          <p:nvSpPr>
            <p:cNvPr id="10" name="TextBox 9"/>
            <p:cNvSpPr txBox="1"/>
            <p:nvPr/>
          </p:nvSpPr>
          <p:spPr>
            <a:xfrm>
              <a:off x="5918408" y="2286968"/>
              <a:ext cx="2016124" cy="1754326"/>
            </a:xfrm>
            <a:prstGeom prst="rect">
              <a:avLst/>
            </a:prstGeom>
            <a:noFill/>
          </p:spPr>
          <p:txBody>
            <a:bodyPr wrap="square" rtlCol="0">
              <a:spAutoFit/>
            </a:bodyPr>
            <a:lstStyle/>
            <a:p>
              <a:pPr algn="ctr"/>
              <a:r>
                <a:rPr lang="en-US" b="1" u="sng" dirty="0" smtClean="0">
                  <a:latin typeface="+mn-lt"/>
                </a:rPr>
                <a:t>Exponents</a:t>
              </a:r>
              <a:endParaRPr lang="en-US" b="1" dirty="0" smtClean="0">
                <a:latin typeface="+mn-lt"/>
              </a:endParaRPr>
            </a:p>
            <a:p>
              <a:pPr algn="ctr"/>
              <a:r>
                <a:rPr lang="en-US" dirty="0" smtClean="0">
                  <a:latin typeface="+mn-lt"/>
                </a:rPr>
                <a:t>Coaching,</a:t>
              </a:r>
            </a:p>
            <a:p>
              <a:pPr algn="ctr"/>
              <a:r>
                <a:rPr lang="en-US" dirty="0" smtClean="0">
                  <a:latin typeface="+mn-lt"/>
                </a:rPr>
                <a:t>Mentoring,</a:t>
              </a:r>
            </a:p>
            <a:p>
              <a:pPr algn="ctr"/>
              <a:r>
                <a:rPr lang="en-US" dirty="0" smtClean="0">
                  <a:latin typeface="+mn-lt"/>
                </a:rPr>
                <a:t>Buddying,</a:t>
              </a:r>
            </a:p>
            <a:p>
              <a:pPr algn="ctr"/>
              <a:r>
                <a:rPr lang="en-US" dirty="0" smtClean="0">
                  <a:latin typeface="+mn-lt"/>
                </a:rPr>
                <a:t>Colleagues, </a:t>
              </a:r>
            </a:p>
            <a:p>
              <a:pPr algn="ctr"/>
              <a:r>
                <a:rPr lang="en-US" dirty="0">
                  <a:latin typeface="+mn-lt"/>
                </a:rPr>
                <a:t>F</a:t>
              </a:r>
              <a:r>
                <a:rPr lang="en-US" dirty="0" smtClean="0">
                  <a:latin typeface="+mn-lt"/>
                </a:rPr>
                <a:t>riends</a:t>
              </a:r>
              <a:endParaRPr lang="en-US" dirty="0">
                <a:latin typeface="+mn-lt"/>
              </a:endParaRPr>
            </a:p>
          </p:txBody>
        </p:sp>
      </p:grpSp>
    </p:spTree>
    <p:extLst>
      <p:ext uri="{BB962C8B-B14F-4D97-AF65-F5344CB8AC3E}">
        <p14:creationId xmlns:p14="http://schemas.microsoft.com/office/powerpoint/2010/main" val="3500246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 minimum you should …. </a:t>
            </a:r>
            <a:endParaRPr lang="en-AU" dirty="0"/>
          </a:p>
        </p:txBody>
      </p:sp>
      <p:sp>
        <p:nvSpPr>
          <p:cNvPr id="3" name="Content Placeholder 2"/>
          <p:cNvSpPr>
            <a:spLocks noGrp="1"/>
          </p:cNvSpPr>
          <p:nvPr>
            <p:ph idx="1"/>
          </p:nvPr>
        </p:nvSpPr>
        <p:spPr>
          <a:xfrm>
            <a:off x="250825" y="1700213"/>
            <a:ext cx="8497639" cy="4392612"/>
          </a:xfrm>
        </p:spPr>
        <p:txBody>
          <a:bodyPr/>
          <a:lstStyle/>
          <a:p>
            <a:pPr>
              <a:lnSpc>
                <a:spcPct val="150000"/>
              </a:lnSpc>
              <a:spcBef>
                <a:spcPts val="600"/>
              </a:spcBef>
              <a:buFont typeface="Arial" panose="020B0604020202020204" pitchFamily="34" charset="0"/>
              <a:buChar char="•"/>
            </a:pPr>
            <a:r>
              <a:rPr lang="en-US" dirty="0"/>
              <a:t>Organize progression of training that prepares animators &amp; staff to facilitate range of activities in </a:t>
            </a:r>
            <a:r>
              <a:rPr lang="en-US" dirty="0" smtClean="0"/>
              <a:t>CFS.</a:t>
            </a:r>
            <a:endParaRPr lang="en-US" dirty="0"/>
          </a:p>
          <a:p>
            <a:pPr>
              <a:lnSpc>
                <a:spcPct val="150000"/>
              </a:lnSpc>
              <a:spcBef>
                <a:spcPts val="600"/>
              </a:spcBef>
              <a:buFont typeface="Arial" panose="020B0604020202020204" pitchFamily="34" charset="0"/>
              <a:buChar char="•"/>
            </a:pPr>
            <a:r>
              <a:rPr lang="en-US" dirty="0"/>
              <a:t>Arrange for more experienced CFS workers to mentor less experienced </a:t>
            </a:r>
            <a:r>
              <a:rPr lang="en-US" dirty="0" smtClean="0"/>
              <a:t>workers.</a:t>
            </a:r>
            <a:endParaRPr lang="en-US" dirty="0"/>
          </a:p>
          <a:p>
            <a:pPr>
              <a:lnSpc>
                <a:spcPct val="150000"/>
              </a:lnSpc>
              <a:spcBef>
                <a:spcPts val="600"/>
              </a:spcBef>
              <a:buFont typeface="Arial" panose="020B0604020202020204" pitchFamily="34" charset="0"/>
              <a:buChar char="•"/>
            </a:pPr>
            <a:r>
              <a:rPr lang="en-US" dirty="0"/>
              <a:t>Build up resources such as books &amp; manuals that enable ongoing </a:t>
            </a:r>
            <a:r>
              <a:rPr lang="en-US" dirty="0" smtClean="0"/>
              <a:t>learning.</a:t>
            </a:r>
            <a:endParaRPr lang="en-US" dirty="0"/>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18914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Monitoring &amp; evaluating learning</a:t>
            </a:r>
            <a:endParaRPr lang="en-AU" dirty="0">
              <a:solidFill>
                <a:srgbClr val="3399FF"/>
              </a:solidFill>
            </a:endParaRPr>
          </a:p>
        </p:txBody>
      </p:sp>
    </p:spTree>
    <p:extLst>
      <p:ext uri="{BB962C8B-B14F-4D97-AF65-F5344CB8AC3E}">
        <p14:creationId xmlns:p14="http://schemas.microsoft.com/office/powerpoint/2010/main" val="161730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1110"/>
            <a:ext cx="7777163" cy="720725"/>
          </a:xfrm>
        </p:spPr>
        <p:txBody>
          <a:bodyPr/>
          <a:lstStyle/>
          <a:p>
            <a:r>
              <a:rPr lang="en-GB" dirty="0"/>
              <a:t>Levels of learning evaluation</a:t>
            </a:r>
            <a:endParaRPr lang="en-AU" dirty="0"/>
          </a:p>
        </p:txBody>
      </p:sp>
      <p:sp>
        <p:nvSpPr>
          <p:cNvPr id="3" name="Content Placeholder 2"/>
          <p:cNvSpPr>
            <a:spLocks noGrp="1"/>
          </p:cNvSpPr>
          <p:nvPr>
            <p:ph idx="1"/>
          </p:nvPr>
        </p:nvSpPr>
        <p:spPr>
          <a:xfrm>
            <a:off x="250825" y="1467136"/>
            <a:ext cx="6494287" cy="4626160"/>
          </a:xfrm>
        </p:spPr>
        <p:txBody>
          <a:bodyPr/>
          <a:lstStyle/>
          <a:p>
            <a:pPr>
              <a:spcBef>
                <a:spcPts val="600"/>
              </a:spcBef>
              <a:buFont typeface="Arial" panose="020B0604020202020204" pitchFamily="34" charset="0"/>
              <a:buChar char="•"/>
            </a:pPr>
            <a:r>
              <a:rPr lang="en-GB" dirty="0"/>
              <a:t>Did learning process happen? [PROCESS] </a:t>
            </a:r>
          </a:p>
          <a:p>
            <a:pPr>
              <a:spcBef>
                <a:spcPts val="600"/>
              </a:spcBef>
              <a:buFont typeface="Arial" panose="020B0604020202020204" pitchFamily="34" charset="0"/>
              <a:buChar char="•"/>
            </a:pPr>
            <a:r>
              <a:rPr lang="en-GB" dirty="0"/>
              <a:t>Do participants think learning method was good? [REACTION]</a:t>
            </a:r>
          </a:p>
          <a:p>
            <a:pPr>
              <a:spcBef>
                <a:spcPts val="600"/>
              </a:spcBef>
              <a:buFont typeface="Arial" panose="020B0604020202020204" pitchFamily="34" charset="0"/>
              <a:buChar char="•"/>
            </a:pPr>
            <a:endParaRPr lang="en-GB" dirty="0"/>
          </a:p>
          <a:p>
            <a:pPr>
              <a:spcBef>
                <a:spcPts val="600"/>
              </a:spcBef>
              <a:buFont typeface="Arial" panose="020B0604020202020204" pitchFamily="34" charset="0"/>
              <a:buChar char="•"/>
            </a:pPr>
            <a:r>
              <a:rPr lang="en-GB" dirty="0"/>
              <a:t>Did participants change attitudes, increase knowledge or learn a skill? [LEARNING]</a:t>
            </a:r>
          </a:p>
          <a:p>
            <a:pPr>
              <a:spcBef>
                <a:spcPts val="600"/>
              </a:spcBef>
              <a:buFont typeface="Arial" panose="020B0604020202020204" pitchFamily="34" charset="0"/>
              <a:buChar char="•"/>
            </a:pPr>
            <a:r>
              <a:rPr lang="en-GB" dirty="0"/>
              <a:t>Does learning translate into change in practice? [PERFORMANCE] </a:t>
            </a:r>
          </a:p>
          <a:p>
            <a:pPr>
              <a:spcBef>
                <a:spcPts val="600"/>
              </a:spcBef>
              <a:buFont typeface="Arial" panose="020B0604020202020204" pitchFamily="34" charset="0"/>
              <a:buChar char="•"/>
            </a:pPr>
            <a:endParaRPr lang="en-GB" dirty="0"/>
          </a:p>
          <a:p>
            <a:pPr>
              <a:spcBef>
                <a:spcPts val="600"/>
              </a:spcBef>
              <a:buFont typeface="Arial" panose="020B0604020202020204" pitchFamily="34" charset="0"/>
              <a:buChar char="•"/>
            </a:pPr>
            <a:r>
              <a:rPr lang="en-GB" dirty="0"/>
              <a:t>Does change in practice improve wellbeing of children &amp; their families? [IMPACT]</a:t>
            </a:r>
          </a:p>
        </p:txBody>
      </p:sp>
      <p:grpSp>
        <p:nvGrpSpPr>
          <p:cNvPr id="4" name="Group 3"/>
          <p:cNvGrpSpPr/>
          <p:nvPr/>
        </p:nvGrpSpPr>
        <p:grpSpPr>
          <a:xfrm>
            <a:off x="6745113" y="1492620"/>
            <a:ext cx="2147368" cy="4463104"/>
            <a:chOff x="6745112" y="1438833"/>
            <a:chExt cx="2342445" cy="4463104"/>
          </a:xfrm>
        </p:grpSpPr>
        <p:sp>
          <p:nvSpPr>
            <p:cNvPr id="5" name="TextBox 4"/>
            <p:cNvSpPr txBox="1"/>
            <p:nvPr/>
          </p:nvSpPr>
          <p:spPr>
            <a:xfrm>
              <a:off x="7182557" y="1808165"/>
              <a:ext cx="1566333" cy="830997"/>
            </a:xfrm>
            <a:prstGeom prst="rect">
              <a:avLst/>
            </a:prstGeom>
            <a:noFill/>
          </p:spPr>
          <p:txBody>
            <a:bodyPr wrap="square" rtlCol="0">
              <a:spAutoFit/>
            </a:bodyPr>
            <a:lstStyle/>
            <a:p>
              <a:r>
                <a:rPr lang="en-GB" sz="2400" b="1" dirty="0">
                  <a:latin typeface="+mn-lt"/>
                </a:rPr>
                <a:t>Output </a:t>
              </a:r>
              <a:r>
                <a:rPr lang="en-GB" sz="2400" b="1" dirty="0" smtClean="0">
                  <a:latin typeface="+mn-lt"/>
                </a:rPr>
                <a:t>level</a:t>
              </a:r>
              <a:endParaRPr lang="en-GB" sz="2400" b="1" dirty="0">
                <a:latin typeface="+mn-lt"/>
              </a:endParaRPr>
            </a:p>
          </p:txBody>
        </p:sp>
        <p:sp>
          <p:nvSpPr>
            <p:cNvPr id="6" name="TextBox 5"/>
            <p:cNvSpPr txBox="1"/>
            <p:nvPr/>
          </p:nvSpPr>
          <p:spPr>
            <a:xfrm>
              <a:off x="6760423" y="1438833"/>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
          <p:nvSpPr>
            <p:cNvPr id="7" name="TextBox 6"/>
            <p:cNvSpPr txBox="1"/>
            <p:nvPr/>
          </p:nvSpPr>
          <p:spPr>
            <a:xfrm>
              <a:off x="6745112" y="3124553"/>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
          <p:nvSpPr>
            <p:cNvPr id="8" name="TextBox 7"/>
            <p:cNvSpPr txBox="1"/>
            <p:nvPr/>
          </p:nvSpPr>
          <p:spPr>
            <a:xfrm>
              <a:off x="7182557" y="4923458"/>
              <a:ext cx="1905000" cy="461665"/>
            </a:xfrm>
            <a:prstGeom prst="rect">
              <a:avLst/>
            </a:prstGeom>
            <a:noFill/>
          </p:spPr>
          <p:txBody>
            <a:bodyPr wrap="square" rtlCol="0">
              <a:spAutoFit/>
            </a:bodyPr>
            <a:lstStyle/>
            <a:p>
              <a:r>
                <a:rPr lang="en-GB" sz="2400" b="1" dirty="0" smtClean="0">
                  <a:solidFill>
                    <a:srgbClr val="103154"/>
                  </a:solidFill>
                  <a:latin typeface="+mn-lt"/>
                </a:rPr>
                <a:t>Impact level</a:t>
              </a:r>
              <a:endParaRPr lang="en-GB" sz="2400" b="1" dirty="0">
                <a:solidFill>
                  <a:srgbClr val="103154"/>
                </a:solidFill>
                <a:latin typeface="+mn-lt"/>
              </a:endParaRPr>
            </a:p>
          </p:txBody>
        </p:sp>
        <p:sp>
          <p:nvSpPr>
            <p:cNvPr id="9" name="TextBox 8"/>
            <p:cNvSpPr txBox="1"/>
            <p:nvPr/>
          </p:nvSpPr>
          <p:spPr>
            <a:xfrm>
              <a:off x="6779050" y="4578498"/>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
          <p:nvSpPr>
            <p:cNvPr id="10" name="TextBox 9"/>
            <p:cNvSpPr txBox="1"/>
            <p:nvPr/>
          </p:nvSpPr>
          <p:spPr>
            <a:xfrm>
              <a:off x="7182557" y="3534452"/>
              <a:ext cx="1905000" cy="830997"/>
            </a:xfrm>
            <a:prstGeom prst="rect">
              <a:avLst/>
            </a:prstGeom>
            <a:noFill/>
          </p:spPr>
          <p:txBody>
            <a:bodyPr wrap="square" rtlCol="0">
              <a:spAutoFit/>
            </a:bodyPr>
            <a:lstStyle>
              <a:defPPr>
                <a:defRPr lang="en-US"/>
              </a:defPPr>
              <a:lvl1pPr algn="ctr">
                <a:defRPr sz="2800" b="1">
                  <a:solidFill>
                    <a:srgbClr val="103154"/>
                  </a:solidFill>
                </a:defRPr>
              </a:lvl1pPr>
            </a:lstStyle>
            <a:p>
              <a:pPr algn="l"/>
              <a:r>
                <a:rPr lang="en-GB" sz="2400" dirty="0">
                  <a:latin typeface="+mn-lt"/>
                </a:rPr>
                <a:t>Outcome level</a:t>
              </a:r>
            </a:p>
          </p:txBody>
        </p:sp>
      </p:grpSp>
    </p:spTree>
    <p:extLst>
      <p:ext uri="{BB962C8B-B14F-4D97-AF65-F5344CB8AC3E}">
        <p14:creationId xmlns:p14="http://schemas.microsoft.com/office/powerpoint/2010/main" val="121769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Pakistan 2010. SC.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6593" b="6593"/>
          <a:stretch>
            <a:fillRect/>
          </a:stretch>
        </p:blipFill>
        <p:spPr bwMode="auto">
          <a:xfrm rot="21019985">
            <a:off x="447182" y="1992693"/>
            <a:ext cx="4569775" cy="2743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Placeholder 4" descr="Haiti 2010. Scott Hornby for SC.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4271" b="14271"/>
          <a:stretch>
            <a:fillRect/>
          </a:stretch>
        </p:blipFill>
        <p:spPr>
          <a:xfrm rot="580015" flipH="1">
            <a:off x="3984641" y="1961333"/>
            <a:ext cx="4569775" cy="27432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667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t>Learning Outcomes</a:t>
            </a:r>
            <a:endParaRPr lang="en-US" altLang="en-US" dirty="0" smtClean="0"/>
          </a:p>
        </p:txBody>
      </p:sp>
      <p:sp>
        <p:nvSpPr>
          <p:cNvPr id="3075" name="Content Placeholder 2"/>
          <p:cNvSpPr>
            <a:spLocks noGrp="1"/>
          </p:cNvSpPr>
          <p:nvPr>
            <p:ph idx="1"/>
          </p:nvPr>
        </p:nvSpPr>
        <p:spPr>
          <a:xfrm>
            <a:off x="395536" y="1628800"/>
            <a:ext cx="8353623" cy="4392612"/>
          </a:xfrm>
        </p:spPr>
        <p:txBody>
          <a:bodyPr/>
          <a:lstStyle/>
          <a:p>
            <a:pPr marL="0" indent="0">
              <a:spcBef>
                <a:spcPts val="800"/>
              </a:spcBef>
              <a:buNone/>
            </a:pPr>
            <a:r>
              <a:rPr lang="en-GB" dirty="0"/>
              <a:t>Participants will be able to… </a:t>
            </a:r>
          </a:p>
          <a:p>
            <a:pPr>
              <a:spcBef>
                <a:spcPts val="800"/>
              </a:spcBef>
              <a:buFont typeface="Arial" panose="020B0604020202020204" pitchFamily="34" charset="0"/>
              <a:buChar char="•"/>
            </a:pPr>
            <a:r>
              <a:rPr lang="en-GB" dirty="0"/>
              <a:t>Name the 5 stages of the capacity strengthening </a:t>
            </a:r>
            <a:r>
              <a:rPr lang="en-GB" dirty="0" smtClean="0"/>
              <a:t>process.</a:t>
            </a:r>
            <a:endParaRPr lang="en-GB" dirty="0"/>
          </a:p>
          <a:p>
            <a:pPr>
              <a:spcBef>
                <a:spcPts val="800"/>
              </a:spcBef>
              <a:buFont typeface="Arial" panose="020B0604020202020204" pitchFamily="34" charset="0"/>
              <a:buChar char="•"/>
            </a:pPr>
            <a:r>
              <a:rPr lang="en-GB" dirty="0"/>
              <a:t>Identify at least 3 of each of the following forms of learning: educator, experience and </a:t>
            </a:r>
            <a:r>
              <a:rPr lang="en-GB" dirty="0" smtClean="0"/>
              <a:t>exponent. </a:t>
            </a:r>
            <a:endParaRPr lang="en-GB" dirty="0"/>
          </a:p>
          <a:p>
            <a:pPr>
              <a:spcBef>
                <a:spcPts val="800"/>
              </a:spcBef>
              <a:buFont typeface="Arial" panose="020B0604020202020204" pitchFamily="34" charset="0"/>
              <a:buChar char="•"/>
            </a:pPr>
            <a:r>
              <a:rPr lang="en-GB" dirty="0"/>
              <a:t>Explain three ways to carry out performance evaluation of learning </a:t>
            </a:r>
            <a:r>
              <a:rPr lang="en-GB" dirty="0" smtClean="0"/>
              <a:t>outcomes.</a:t>
            </a:r>
            <a:endParaRPr lang="en-GB" dirty="0"/>
          </a:p>
          <a:p>
            <a:pPr>
              <a:spcBef>
                <a:spcPts val="800"/>
              </a:spcBef>
              <a:buFont typeface="Wingdings" charset="2"/>
              <a:buChar char="§"/>
            </a:pPr>
            <a:endParaRPr lang="en-GB" dirty="0"/>
          </a:p>
          <a:p>
            <a:pPr marL="0" indent="0">
              <a:spcBef>
                <a:spcPts val="800"/>
              </a:spcBef>
              <a:buNone/>
            </a:pPr>
            <a:r>
              <a:rPr lang="en-GB" dirty="0"/>
              <a:t>Output: Draft learning strategies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Stages of Capacity Strengthening process</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9040628"/>
              </p:ext>
            </p:extLst>
          </p:nvPr>
        </p:nvGraphicFramePr>
        <p:xfrm>
          <a:off x="539552" y="1701677"/>
          <a:ext cx="8136904" cy="417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4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Identifying learning &amp; development needs</a:t>
            </a:r>
            <a:endParaRPr lang="en-AU" dirty="0">
              <a:solidFill>
                <a:srgbClr val="3399FF"/>
              </a:solidFill>
            </a:endParaRPr>
          </a:p>
        </p:txBody>
      </p:sp>
    </p:spTree>
    <p:extLst>
      <p:ext uri="{BB962C8B-B14F-4D97-AF65-F5344CB8AC3E}">
        <p14:creationId xmlns:p14="http://schemas.microsoft.com/office/powerpoint/2010/main" val="513965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do you identify learning needs?</a:t>
            </a:r>
            <a:endParaRPr lang="en-AU"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61799969"/>
              </p:ext>
            </p:extLst>
          </p:nvPr>
        </p:nvGraphicFramePr>
        <p:xfrm>
          <a:off x="322543" y="1628495"/>
          <a:ext cx="8497639"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172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identify learning needs?</a:t>
            </a:r>
            <a:endParaRPr lang="en-AU" dirty="0"/>
          </a:p>
        </p:txBody>
      </p:sp>
      <p:sp>
        <p:nvSpPr>
          <p:cNvPr id="3" name="Content Placeholder 2"/>
          <p:cNvSpPr>
            <a:spLocks noGrp="1"/>
          </p:cNvSpPr>
          <p:nvPr>
            <p:ph idx="1"/>
          </p:nvPr>
        </p:nvSpPr>
        <p:spPr>
          <a:xfrm>
            <a:off x="467544" y="1628800"/>
            <a:ext cx="7777163" cy="4392612"/>
          </a:xfrm>
        </p:spPr>
        <p:txBody>
          <a:bodyPr/>
          <a:lstStyle/>
          <a:p>
            <a:pPr>
              <a:lnSpc>
                <a:spcPct val="150000"/>
              </a:lnSpc>
              <a:spcBef>
                <a:spcPts val="600"/>
              </a:spcBef>
              <a:buFont typeface="Arial" panose="020B0604020202020204" pitchFamily="34" charset="0"/>
              <a:buChar char="•"/>
            </a:pPr>
            <a:r>
              <a:rPr lang="en-GB" dirty="0"/>
              <a:t>Selection process </a:t>
            </a:r>
          </a:p>
          <a:p>
            <a:pPr>
              <a:lnSpc>
                <a:spcPct val="150000"/>
              </a:lnSpc>
              <a:spcBef>
                <a:spcPts val="600"/>
              </a:spcBef>
              <a:buFont typeface="Arial" panose="020B0604020202020204" pitchFamily="34" charset="0"/>
              <a:buChar char="•"/>
            </a:pPr>
            <a:r>
              <a:rPr lang="en-GB" dirty="0"/>
              <a:t>Interview</a:t>
            </a:r>
          </a:p>
          <a:p>
            <a:pPr>
              <a:lnSpc>
                <a:spcPct val="150000"/>
              </a:lnSpc>
              <a:spcBef>
                <a:spcPts val="600"/>
              </a:spcBef>
              <a:buFont typeface="Arial" panose="020B0604020202020204" pitchFamily="34" charset="0"/>
              <a:buChar char="•"/>
            </a:pPr>
            <a:r>
              <a:rPr lang="en-GB" dirty="0"/>
              <a:t>Performance management</a:t>
            </a:r>
          </a:p>
          <a:p>
            <a:pPr>
              <a:lnSpc>
                <a:spcPct val="150000"/>
              </a:lnSpc>
              <a:spcBef>
                <a:spcPts val="600"/>
              </a:spcBef>
              <a:buFont typeface="Arial" panose="020B0604020202020204" pitchFamily="34" charset="0"/>
              <a:buChar char="•"/>
            </a:pPr>
            <a:r>
              <a:rPr lang="en-GB" dirty="0"/>
              <a:t>Feedback from others </a:t>
            </a:r>
          </a:p>
          <a:p>
            <a:pPr>
              <a:lnSpc>
                <a:spcPct val="150000"/>
              </a:lnSpc>
              <a:spcBef>
                <a:spcPts val="600"/>
              </a:spcBef>
              <a:buFont typeface="Arial" panose="020B0604020202020204" pitchFamily="34" charset="0"/>
              <a:buChar char="•"/>
            </a:pPr>
            <a:r>
              <a:rPr lang="en-GB" dirty="0"/>
              <a:t>Team meetings</a:t>
            </a:r>
          </a:p>
          <a:p>
            <a:pPr>
              <a:lnSpc>
                <a:spcPct val="150000"/>
              </a:lnSpc>
              <a:spcBef>
                <a:spcPts val="600"/>
              </a:spcBef>
              <a:buFont typeface="Arial" panose="020B0604020202020204" pitchFamily="34" charset="0"/>
              <a:buChar char="•"/>
            </a:pPr>
            <a:r>
              <a:rPr lang="en-GB" dirty="0"/>
              <a:t>Monitoring visits</a:t>
            </a:r>
          </a:p>
          <a:p>
            <a:pPr>
              <a:lnSpc>
                <a:spcPct val="150000"/>
              </a:lnSpc>
              <a:spcBef>
                <a:spcPts val="600"/>
              </a:spcBef>
              <a:buFont typeface="Arial" panose="020B0604020202020204" pitchFamily="34" charset="0"/>
              <a:buChar char="•"/>
            </a:pPr>
            <a:r>
              <a:rPr lang="en-GB" dirty="0"/>
              <a:t>Programme evaluations</a:t>
            </a:r>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210841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Strategy</a:t>
            </a:r>
            <a:endParaRPr lang="en-AU" dirty="0"/>
          </a:p>
        </p:txBody>
      </p:sp>
      <p:pic>
        <p:nvPicPr>
          <p:cNvPr id="4" name="Content Placeholder 3"/>
          <p:cNvPicPr>
            <a:picLocks noGrp="1" noChangeAspect="1"/>
          </p:cNvPicPr>
          <p:nvPr>
            <p:ph idx="1"/>
          </p:nvPr>
        </p:nvPicPr>
        <p:blipFill>
          <a:blip r:embed="rId3"/>
          <a:stretch>
            <a:fillRect/>
          </a:stretch>
        </p:blipFill>
        <p:spPr>
          <a:xfrm>
            <a:off x="395189" y="1690822"/>
            <a:ext cx="8353623" cy="3977306"/>
          </a:xfrm>
          <a:prstGeom prst="rect">
            <a:avLst/>
          </a:prstGeom>
        </p:spPr>
      </p:pic>
    </p:spTree>
    <p:extLst>
      <p:ext uri="{BB962C8B-B14F-4D97-AF65-F5344CB8AC3E}">
        <p14:creationId xmlns:p14="http://schemas.microsoft.com/office/powerpoint/2010/main" val="232334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039" y="836613"/>
            <a:ext cx="6486949" cy="720725"/>
          </a:xfrm>
        </p:spPr>
        <p:txBody>
          <a:bodyPr/>
          <a:lstStyle/>
          <a:p>
            <a:r>
              <a:rPr lang="en-GB" dirty="0" smtClean="0"/>
              <a:t>Learning </a:t>
            </a:r>
            <a:r>
              <a:rPr lang="en-GB" dirty="0"/>
              <a:t>strategy I</a:t>
            </a:r>
            <a:endParaRPr lang="en-AU" dirty="0"/>
          </a:p>
        </p:txBody>
      </p:sp>
      <p:sp>
        <p:nvSpPr>
          <p:cNvPr id="3" name="Content Placeholder 2"/>
          <p:cNvSpPr>
            <a:spLocks noGrp="1"/>
          </p:cNvSpPr>
          <p:nvPr>
            <p:ph idx="1"/>
          </p:nvPr>
        </p:nvSpPr>
        <p:spPr>
          <a:xfrm>
            <a:off x="250825" y="1916831"/>
            <a:ext cx="8353623" cy="4175993"/>
          </a:xfrm>
        </p:spPr>
        <p:txBody>
          <a:bodyPr/>
          <a:lstStyle/>
          <a:p>
            <a:pPr>
              <a:spcBef>
                <a:spcPts val="600"/>
              </a:spcBef>
              <a:buFont typeface="Arial" panose="020B0604020202020204" pitchFamily="34" charset="0"/>
              <a:buChar char="•"/>
            </a:pPr>
            <a:r>
              <a:rPr lang="en-GB" dirty="0"/>
              <a:t>Break into groups by area, agency, sector or logical </a:t>
            </a:r>
            <a:r>
              <a:rPr lang="en-GB" dirty="0" smtClean="0"/>
              <a:t>clustering</a:t>
            </a:r>
          </a:p>
          <a:p>
            <a:pPr>
              <a:spcBef>
                <a:spcPts val="600"/>
              </a:spcBef>
              <a:buFont typeface="Arial" panose="020B0604020202020204" pitchFamily="34" charset="0"/>
              <a:buChar char="•"/>
            </a:pPr>
            <a:endParaRPr lang="en-GB" dirty="0"/>
          </a:p>
          <a:p>
            <a:pPr>
              <a:spcBef>
                <a:spcPts val="600"/>
              </a:spcBef>
              <a:buFont typeface="Arial" panose="020B0604020202020204" pitchFamily="34" charset="0"/>
              <a:buChar char="•"/>
            </a:pPr>
            <a:r>
              <a:rPr lang="en-GB" dirty="0"/>
              <a:t>Try to complete columns 1 &amp; 2 </a:t>
            </a:r>
            <a:endParaRPr lang="en-GB" dirty="0" smtClean="0"/>
          </a:p>
          <a:p>
            <a:pPr>
              <a:spcBef>
                <a:spcPts val="600"/>
              </a:spcBef>
              <a:buFont typeface="Arial" panose="020B0604020202020204" pitchFamily="34" charset="0"/>
              <a:buChar char="•"/>
            </a:pPr>
            <a:endParaRPr lang="en-GB" dirty="0"/>
          </a:p>
          <a:p>
            <a:pPr>
              <a:spcBef>
                <a:spcPts val="600"/>
              </a:spcBef>
              <a:buFont typeface="Arial" panose="020B0604020202020204" pitchFamily="34" charset="0"/>
              <a:buChar char="•"/>
            </a:pPr>
            <a:r>
              <a:rPr lang="en-GB" dirty="0"/>
              <a:t>Without giving identifying information: </a:t>
            </a:r>
          </a:p>
          <a:p>
            <a:pPr lvl="1">
              <a:buFont typeface="Arial" panose="020B0604020202020204" pitchFamily="34" charset="0"/>
              <a:buChar char="•"/>
            </a:pPr>
            <a:r>
              <a:rPr lang="en-GB" dirty="0"/>
              <a:t>ID competencies your teams are missing [NEED]</a:t>
            </a:r>
          </a:p>
          <a:p>
            <a:pPr lvl="1">
              <a:buFont typeface="Arial" panose="020B0604020202020204" pitchFamily="34" charset="0"/>
              <a:buChar char="•"/>
            </a:pPr>
            <a:r>
              <a:rPr lang="en-GB" dirty="0"/>
              <a:t>Who needs support on this topic? </a:t>
            </a:r>
            <a:endParaRPr lang="en-GB" dirty="0" smtClean="0"/>
          </a:p>
          <a:p>
            <a:pPr lvl="1">
              <a:buFont typeface="Arial" panose="020B0604020202020204" pitchFamily="34" charset="0"/>
              <a:buChar char="•"/>
            </a:pPr>
            <a:endParaRPr lang="en-GB" dirty="0"/>
          </a:p>
          <a:p>
            <a:pPr marL="120650" lvl="1" indent="0" algn="r">
              <a:spcBef>
                <a:spcPts val="600"/>
              </a:spcBef>
              <a:buNone/>
            </a:pPr>
            <a:r>
              <a:rPr lang="en-GB" dirty="0"/>
              <a:t>You have 10 </a:t>
            </a:r>
            <a:r>
              <a:rPr lang="en-GB" dirty="0" err="1"/>
              <a:t>mins</a:t>
            </a:r>
            <a:endParaRPr lang="en-GB" dirty="0"/>
          </a:p>
          <a:p>
            <a:endParaRPr lang="en-A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89" y="879475"/>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34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Plan ways to meet learning needs</a:t>
            </a:r>
            <a:endParaRPr lang="en-AU" dirty="0">
              <a:solidFill>
                <a:srgbClr val="3399FF"/>
              </a:solidFill>
            </a:endParaRPr>
          </a:p>
        </p:txBody>
      </p:sp>
    </p:spTree>
    <p:extLst>
      <p:ext uri="{BB962C8B-B14F-4D97-AF65-F5344CB8AC3E}">
        <p14:creationId xmlns:p14="http://schemas.microsoft.com/office/powerpoint/2010/main" val="4109120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155</TotalTime>
  <Words>2009</Words>
  <Application>Microsoft Office PowerPoint</Application>
  <PresentationFormat>On-screen Show (4:3)</PresentationFormat>
  <Paragraphs>167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Session 4 – Strengthening your team </vt:lpstr>
      <vt:lpstr>Learning Outcomes</vt:lpstr>
      <vt:lpstr>Stages of Capacity Strengthening process</vt:lpstr>
      <vt:lpstr>Identifying learning &amp; development needs</vt:lpstr>
      <vt:lpstr>When do you identify learning needs?</vt:lpstr>
      <vt:lpstr>How do you identify learning needs?</vt:lpstr>
      <vt:lpstr>Learning Strategy</vt:lpstr>
      <vt:lpstr>Learning strategy I</vt:lpstr>
      <vt:lpstr>Plan ways to meet learning needs</vt:lpstr>
      <vt:lpstr>Learning methods</vt:lpstr>
      <vt:lpstr>At a minimum you should …. </vt:lpstr>
      <vt:lpstr>Monitoring &amp; evaluating learning</vt:lpstr>
      <vt:lpstr>Levels of learning evaluation</vt:lpstr>
      <vt:lpstr>PowerPoint Presentation</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23</cp:revision>
  <dcterms:created xsi:type="dcterms:W3CDTF">2013-11-26T23:30:41Z</dcterms:created>
  <dcterms:modified xsi:type="dcterms:W3CDTF">2014-05-26T06:02:57Z</dcterms:modified>
</cp:coreProperties>
</file>