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0" r:id="rId2"/>
    <p:sldId id="259"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61" r:id="rId21"/>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6427" autoAdjust="0"/>
  </p:normalViewPr>
  <p:slideViewPr>
    <p:cSldViewPr>
      <p:cViewPr varScale="1">
        <p:scale>
          <a:sx n="45" d="100"/>
          <a:sy n="45" d="100"/>
        </p:scale>
        <p:origin x="-188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3A940EAE-AA34-497D-ACD7-AE7C38536344}" type="datetimeFigureOut">
              <a:rPr lang="en-AU"/>
              <a:pPr>
                <a:defRPr/>
              </a:pPr>
              <a:t>26/05/2014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3605169-7212-4706-83F6-EDDB7C328943}" type="slidenum">
              <a:rPr lang="en-AU"/>
              <a:pPr/>
              <a:t>‹#›</a:t>
            </a:fld>
            <a:endParaRPr lang="en-AU"/>
          </a:p>
        </p:txBody>
      </p:sp>
    </p:spTree>
    <p:extLst>
      <p:ext uri="{BB962C8B-B14F-4D97-AF65-F5344CB8AC3E}">
        <p14:creationId xmlns:p14="http://schemas.microsoft.com/office/powerpoint/2010/main" val="63992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A450786-E152-48E6-8C10-1DB700308D42}" type="slidenum">
              <a:rPr lang="en-AU" altLang="en-US">
                <a:latin typeface="Arial" panose="020B0604020202020204" pitchFamily="34" charset="0"/>
              </a:rPr>
              <a:pPr eaLnBrk="1" hangingPunct="1">
                <a:spcBef>
                  <a:spcPct val="0"/>
                </a:spcBef>
              </a:pPr>
              <a:t>1</a:t>
            </a:fld>
            <a:endParaRPr lang="en-AU" altLang="en-US">
              <a:latin typeface="Arial" panose="020B0604020202020204" pitchFamily="34" charset="0"/>
            </a:endParaRPr>
          </a:p>
        </p:txBody>
      </p:sp>
    </p:spTree>
    <p:extLst>
      <p:ext uri="{BB962C8B-B14F-4D97-AF65-F5344CB8AC3E}">
        <p14:creationId xmlns:p14="http://schemas.microsoft.com/office/powerpoint/2010/main" val="2478494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buClrTx/>
              <a:buSzTx/>
              <a:buFont typeface="Arial"/>
              <a:buChar char="•"/>
              <a:tabLst/>
              <a:defRPr/>
            </a:pPr>
            <a:r>
              <a:rPr lang="en-US" sz="1200" dirty="0" smtClean="0"/>
              <a:t>Stress is normal: </a:t>
            </a:r>
            <a:r>
              <a:rPr lang="en-GB" sz="1200" dirty="0" smtClean="0"/>
              <a:t>it is the </a:t>
            </a:r>
            <a:r>
              <a:rPr lang="en-US" sz="1200" dirty="0" smtClean="0"/>
              <a:t>body’s natural reaction to physical &amp; / or emotional challenge </a:t>
            </a:r>
          </a:p>
          <a:p>
            <a:pPr marL="171450" indent="-171450">
              <a:buFont typeface="Arial"/>
              <a:buChar char="•"/>
            </a:pPr>
            <a:r>
              <a:rPr lang="en-US" sz="1200" dirty="0" smtClean="0"/>
              <a:t>It can be positive: activating a person’s body, mind &amp; energy – give energy for work</a:t>
            </a:r>
          </a:p>
          <a:p>
            <a:pPr marL="171450" indent="-171450">
              <a:buFont typeface="Arial"/>
              <a:buChar char="•"/>
            </a:pPr>
            <a:r>
              <a:rPr lang="en-US" sz="1200" dirty="0" smtClean="0"/>
              <a:t>Can</a:t>
            </a:r>
            <a:r>
              <a:rPr lang="en-US" sz="1200" baseline="0" dirty="0" smtClean="0"/>
              <a:t> be negative:</a:t>
            </a:r>
            <a:r>
              <a:rPr lang="en-US" sz="1200" dirty="0" smtClean="0"/>
              <a:t> Stress becomes</a:t>
            </a:r>
            <a:r>
              <a:rPr lang="en-US" sz="1200" baseline="0" dirty="0" smtClean="0"/>
              <a:t> distress when lasts too long, occurs too often or too severe</a:t>
            </a:r>
            <a:endParaRPr lang="en-US" sz="1200" dirty="0" smtClean="0"/>
          </a:p>
          <a:p>
            <a:endParaRPr lang="en-US" sz="500" dirty="0" smtClean="0"/>
          </a:p>
          <a:p>
            <a:r>
              <a:rPr lang="en-US" sz="1200" b="1" dirty="0" smtClean="0"/>
              <a:t>Baseline / basic / </a:t>
            </a:r>
            <a:r>
              <a:rPr lang="en-US" sz="1200" b="1" i="0" u="none" strike="noStrike" kern="1200" baseline="0" dirty="0" smtClean="0">
                <a:solidFill>
                  <a:schemeClr val="tx1"/>
                </a:solidFill>
              </a:rPr>
              <a:t>underlying stress:</a:t>
            </a:r>
            <a:r>
              <a:rPr lang="en-US" sz="1200" b="1" i="0" u="none" strike="noStrike" kern="1200" dirty="0" smtClean="0">
                <a:solidFill>
                  <a:schemeClr val="tx1"/>
                </a:solidFill>
              </a:rPr>
              <a:t> </a:t>
            </a:r>
            <a:r>
              <a:rPr lang="en-US" sz="1200" dirty="0" smtClean="0"/>
              <a:t>M</a:t>
            </a:r>
            <a:r>
              <a:rPr lang="en-US" sz="1200" b="0" i="0" u="none" strike="noStrike" kern="1200" baseline="0" dirty="0" smtClean="0">
                <a:solidFill>
                  <a:schemeClr val="tx1"/>
                </a:solidFill>
              </a:rPr>
              <a:t>ay be caused by various sources of tension at individual, emotional, family or social level. </a:t>
            </a:r>
            <a:r>
              <a:rPr lang="en-US" sz="1200" dirty="0" smtClean="0"/>
              <a:t>M</a:t>
            </a:r>
            <a:r>
              <a:rPr lang="en-US" sz="1200" b="0" i="0" u="none" strike="noStrike" kern="1200" baseline="0" dirty="0" smtClean="0">
                <a:solidFill>
                  <a:schemeClr val="tx1"/>
                </a:solidFill>
              </a:rPr>
              <a:t>ay increase by change in</a:t>
            </a:r>
            <a:r>
              <a:rPr lang="en-US" sz="1200" b="0" i="0" u="none" strike="noStrike" kern="1200" dirty="0" smtClean="0">
                <a:solidFill>
                  <a:schemeClr val="tx1"/>
                </a:solidFill>
              </a:rPr>
              <a:t> </a:t>
            </a:r>
            <a:r>
              <a:rPr lang="en-US" sz="1200" b="0" i="0" u="none" strike="noStrike" kern="1200" baseline="0" dirty="0" smtClean="0">
                <a:solidFill>
                  <a:schemeClr val="tx1"/>
                </a:solidFill>
              </a:rPr>
              <a:t>day-to-day environment (away from family, bad communication, work with new people,</a:t>
            </a:r>
            <a:r>
              <a:rPr lang="en-US" sz="1200" b="0" i="0" u="none" strike="noStrike" kern="1200" dirty="0" smtClean="0">
                <a:solidFill>
                  <a:schemeClr val="tx1"/>
                </a:solidFill>
              </a:rPr>
              <a:t> </a:t>
            </a:r>
            <a:r>
              <a:rPr lang="en-US" sz="1200" b="0" i="0" u="none" strike="noStrike" kern="1200" baseline="0" dirty="0" smtClean="0">
                <a:solidFill>
                  <a:schemeClr val="tx1"/>
                </a:solidFill>
              </a:rPr>
              <a:t>different culture, etc.).</a:t>
            </a:r>
            <a:r>
              <a:rPr lang="en-US" sz="1200" b="0" i="0" u="none" strike="noStrike" kern="1200" dirty="0" smtClean="0">
                <a:solidFill>
                  <a:schemeClr val="tx1"/>
                </a:solidFill>
              </a:rPr>
              <a:t> </a:t>
            </a:r>
            <a:r>
              <a:rPr lang="en-US" sz="1200" dirty="0" smtClean="0"/>
              <a:t>Normally decreases after the first few weeks of a new assignment</a:t>
            </a:r>
            <a:endParaRPr lang="en-US" sz="1200" b="0" i="0" u="none" strike="noStrike" kern="1200" baseline="0" dirty="0" smtClean="0">
              <a:solidFill>
                <a:schemeClr val="tx1"/>
              </a:solidFill>
            </a:endParaRPr>
          </a:p>
          <a:p>
            <a:pPr marL="171450" indent="-171450">
              <a:buFont typeface="Arial"/>
              <a:buChar char="•"/>
            </a:pPr>
            <a:r>
              <a:rPr lang="en-US" sz="1200" b="0" i="0" u="none" strike="noStrike" kern="1200" baseline="0" dirty="0" smtClean="0">
                <a:solidFill>
                  <a:schemeClr val="tx1"/>
                </a:solidFill>
              </a:rPr>
              <a:t>Need to be prepared &amp; develop coping strategies</a:t>
            </a:r>
          </a:p>
          <a:p>
            <a:endParaRPr lang="en-US" sz="500" dirty="0" smtClean="0"/>
          </a:p>
          <a:p>
            <a:r>
              <a:rPr lang="en-US" sz="1200" b="1" dirty="0" smtClean="0"/>
              <a:t>Cumulative or baseline stress: </a:t>
            </a:r>
            <a:r>
              <a:rPr lang="en-US" sz="1200" b="0" dirty="0" smtClean="0"/>
              <a:t>Results from accumulation of various stress factors, </a:t>
            </a:r>
            <a:r>
              <a:rPr lang="en-US" sz="1200" b="0" i="0" u="none" strike="noStrike" kern="1200" baseline="0" dirty="0" smtClean="0">
                <a:solidFill>
                  <a:schemeClr val="tx1"/>
                </a:solidFill>
              </a:rPr>
              <a:t>follows prolonged exposure to work &amp; non-work stress factors,</a:t>
            </a:r>
            <a:r>
              <a:rPr lang="en-US" sz="1200" b="0" dirty="0" smtClean="0"/>
              <a:t> including heavy workload, poor communications, lack of basic comforts, feeling powerless</a:t>
            </a:r>
          </a:p>
          <a:p>
            <a:pPr marL="171450" indent="-171450">
              <a:buFont typeface="Arial"/>
              <a:buChar char="•"/>
            </a:pPr>
            <a:r>
              <a:rPr lang="en-US" sz="1200" b="0" dirty="0" smtClean="0"/>
              <a:t>Most frequently encountered by humanitarian workers – staff must ensure it remains within reasonable</a:t>
            </a:r>
            <a:r>
              <a:rPr lang="en-US" sz="1200" b="0" baseline="0" dirty="0" smtClean="0"/>
              <a:t> limits </a:t>
            </a:r>
          </a:p>
          <a:p>
            <a:endParaRPr lang="en-US" sz="500" dirty="0" smtClean="0"/>
          </a:p>
          <a:p>
            <a:r>
              <a:rPr lang="en-US" sz="1200" b="1" dirty="0" smtClean="0"/>
              <a:t>Vicarious stress or secondary traumatic</a:t>
            </a:r>
            <a:r>
              <a:rPr lang="en-US" sz="1200" b="1" baseline="0" dirty="0" smtClean="0"/>
              <a:t> stress response:</a:t>
            </a:r>
            <a:r>
              <a:rPr lang="en-US" sz="1200" b="1" dirty="0" smtClean="0"/>
              <a:t> </a:t>
            </a:r>
            <a:r>
              <a:rPr lang="en-US" sz="1200" dirty="0" smtClean="0"/>
              <a:t>O</a:t>
            </a:r>
            <a:r>
              <a:rPr lang="en-US" sz="1200" b="0" baseline="0" dirty="0" smtClean="0"/>
              <a:t>ccurs in response to witnessing or hearing about traumatic events happened to others</a:t>
            </a:r>
          </a:p>
          <a:p>
            <a:pPr marL="171450" indent="-171450">
              <a:buFont typeface="Arial"/>
              <a:buChar char="•"/>
            </a:pPr>
            <a:r>
              <a:rPr lang="en-US" sz="1200" b="0" baseline="0" dirty="0" smtClean="0"/>
              <a:t>Can trigger similar signs &amp; symptoms as triggered by direct exposure to traumatic events</a:t>
            </a:r>
          </a:p>
          <a:p>
            <a:endParaRPr lang="en-US" sz="500" dirty="0" smtClean="0"/>
          </a:p>
          <a:p>
            <a:r>
              <a:rPr lang="en-US" sz="1200" b="1" dirty="0" smtClean="0"/>
              <a:t>Traumatic stress or critical incident stress: </a:t>
            </a:r>
            <a:r>
              <a:rPr lang="en-US" sz="1200" b="0" dirty="0" smtClean="0"/>
              <a:t>Result of traumatic</a:t>
            </a:r>
            <a:r>
              <a:rPr lang="en-US" sz="1200" b="0" baseline="0" dirty="0" smtClean="0"/>
              <a:t> event in which aid worker seriously threatened by harm or death </a:t>
            </a:r>
          </a:p>
          <a:p>
            <a:pPr marL="171450" indent="-171450">
              <a:buFont typeface="Arial"/>
              <a:buChar char="•"/>
            </a:pPr>
            <a:r>
              <a:rPr lang="en-US" sz="1200" b="0" baseline="0" dirty="0" smtClean="0"/>
              <a:t>E.g. assault, witnessing death or extreme suffering, being within range of gunfire, kidnapping, accidents, bombings, being exposed to natural disasters</a:t>
            </a:r>
          </a:p>
          <a:p>
            <a:pPr marL="171450" indent="-171450">
              <a:buFont typeface="Arial"/>
              <a:buChar char="•"/>
            </a:pPr>
            <a:r>
              <a:rPr lang="en-US" sz="1200" b="0" baseline="0" dirty="0" smtClean="0"/>
              <a:t>May develop into Post Traumatic Stress Disorder (a pathological condition which will require referral to a medical health specialist) </a:t>
            </a:r>
            <a:endParaRPr lang="en-US" sz="1200" b="0" dirty="0" smtClean="0"/>
          </a:p>
          <a:p>
            <a:endParaRPr lang="en-US" sz="1200"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13</a:t>
            </a:fld>
            <a:endParaRPr lang="en-AU"/>
          </a:p>
        </p:txBody>
      </p:sp>
    </p:spTree>
    <p:extLst>
      <p:ext uri="{BB962C8B-B14F-4D97-AF65-F5344CB8AC3E}">
        <p14:creationId xmlns:p14="http://schemas.microsoft.com/office/powerpoint/2010/main" val="115380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 picture below may help to explain the stress curve in slightly different terms (due to copyright it cannot be used in the presentation)</a:t>
            </a:r>
          </a:p>
          <a:p>
            <a:pPr marL="171450" indent="-171450">
              <a:buFont typeface="Arial"/>
              <a:buChar char="•"/>
            </a:pPr>
            <a:r>
              <a:rPr lang="en-US" dirty="0" smtClean="0"/>
              <a:t>As</a:t>
            </a:r>
            <a:r>
              <a:rPr lang="en-US" baseline="0" dirty="0" smtClean="0"/>
              <a:t> pressure builds up, you produce adrenaline, this gives you energy to do more faster. But if it builds up too much without being able to use it all, you have physical symptoms such as acid stomach. Other stress induced symptoms can cause reduced performance, such as loss of sleep, deteriorating memory, panic, </a:t>
            </a:r>
            <a:r>
              <a:rPr lang="en-US" baseline="0" dirty="0" err="1" smtClean="0"/>
              <a:t>etc</a:t>
            </a:r>
            <a:r>
              <a:rPr lang="en-US" baseline="0" dirty="0" smtClean="0"/>
              <a:t> </a:t>
            </a:r>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14</a:t>
            </a:fld>
            <a:endParaRPr lang="en-AU"/>
          </a:p>
        </p:txBody>
      </p:sp>
    </p:spTree>
    <p:extLst>
      <p:ext uri="{BB962C8B-B14F-4D97-AF65-F5344CB8AC3E}">
        <p14:creationId xmlns:p14="http://schemas.microsoft.com/office/powerpoint/2010/main" val="1182294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0" i="0" u="none" strike="noStrike" kern="1200" baseline="0" dirty="0" smtClean="0">
                <a:solidFill>
                  <a:schemeClr val="tx1"/>
                </a:solidFill>
                <a:latin typeface="+mn-lt"/>
                <a:ea typeface="+mn-ea"/>
                <a:cs typeface="+mn-cs"/>
              </a:rPr>
              <a:t>Difficult living conditions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smtClean="0">
                <a:solidFill>
                  <a:schemeClr val="tx1"/>
                </a:solidFill>
                <a:latin typeface="+mn-lt"/>
                <a:ea typeface="+mn-ea"/>
                <a:cs typeface="+mn-cs"/>
              </a:rPr>
              <a:t>Heavy workload or inactivity. Lack of leisure activities, social or cultural life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smtClean="0">
                <a:solidFill>
                  <a:schemeClr val="tx1"/>
                </a:solidFill>
                <a:latin typeface="+mn-lt"/>
                <a:ea typeface="+mn-ea"/>
                <a:cs typeface="+mn-cs"/>
              </a:rPr>
              <a:t>Relationships and communication - Cultural differences, Lack of space and privacy/personality conflicts, Stress related to the worker’s family Stress of accompanying partner, Lack of communication with family back home. </a:t>
            </a:r>
            <a:r>
              <a:rPr lang="en-US" dirty="0" smtClean="0"/>
              <a:t>Coming home - </a:t>
            </a:r>
            <a:r>
              <a:rPr lang="en-US" sz="1200" b="0" i="0" u="none" strike="noStrike" kern="1200" baseline="0" dirty="0" smtClean="0">
                <a:solidFill>
                  <a:schemeClr val="tx1"/>
                </a:solidFill>
                <a:latin typeface="+mn-lt"/>
                <a:ea typeface="+mn-ea"/>
                <a:cs typeface="+mn-cs"/>
              </a:rPr>
              <a:t>Communication with family, friends, colleagues, Going back to “ordinary” life can itself cause stress as people remember what they are missing, or feel the contrast of lives they lead </a:t>
            </a:r>
          </a:p>
          <a:p>
            <a:pPr marL="171450" indent="-171450">
              <a:buFont typeface="Arial"/>
              <a:buChar char="•"/>
            </a:pPr>
            <a:r>
              <a:rPr lang="en-US" sz="1200" b="0" i="0" u="none" strike="noStrike" kern="1200" baseline="0" dirty="0" smtClean="0">
                <a:solidFill>
                  <a:schemeClr val="tx1"/>
                </a:solidFill>
                <a:latin typeface="+mn-lt"/>
                <a:ea typeface="+mn-ea"/>
                <a:cs typeface="+mn-cs"/>
              </a:rPr>
              <a:t>Insecurity (War/security incidents, Target for attack or robbery)</a:t>
            </a:r>
          </a:p>
          <a:p>
            <a:pPr marL="171450" indent="-171450">
              <a:buFont typeface="Arial"/>
              <a:buChar char="•"/>
            </a:pPr>
            <a:r>
              <a:rPr lang="en-US" sz="1200" b="0" i="0" u="none" strike="noStrike" kern="1200" baseline="0" dirty="0" smtClean="0">
                <a:solidFill>
                  <a:schemeClr val="tx1"/>
                </a:solidFill>
                <a:latin typeface="+mn-lt"/>
                <a:ea typeface="+mn-ea"/>
                <a:cs typeface="+mn-cs"/>
              </a:rPr>
              <a:t>Threat to well-being/health risks (Living under security constraints, Threat of after-effects or reoccurrence of disaster, Risk of accidents and illnesses, Lack of medical infrastructure)</a:t>
            </a:r>
          </a:p>
          <a:p>
            <a:pPr marL="171450" indent="-171450">
              <a:buFont typeface="Arial"/>
              <a:buChar char="•"/>
            </a:pPr>
            <a:r>
              <a:rPr lang="en-US" sz="1200" b="0" i="0" u="none" strike="noStrike" kern="1200" baseline="0" dirty="0" smtClean="0">
                <a:solidFill>
                  <a:schemeClr val="tx1"/>
                </a:solidFill>
                <a:latin typeface="+mn-lt"/>
                <a:ea typeface="+mn-ea"/>
                <a:cs typeface="+mn-cs"/>
              </a:rPr>
              <a:t>Challenges to a person’s values, ideals and beliefs (Exposure to acute consequences of war, disasters or human carnage, Exposure to the ongoing suffering and trauma of victims, Corruption, ambiguous situations or motivations, Hostility of beneficiaries/unmet needs of beneficiaries)</a:t>
            </a:r>
          </a:p>
          <a:p>
            <a:pPr marL="171450" indent="-171450">
              <a:buFont typeface="Arial"/>
              <a:buChar char="•"/>
            </a:pPr>
            <a:r>
              <a:rPr lang="en-US" sz="1200" b="0" i="0" u="none" strike="noStrike" kern="1200" baseline="0" dirty="0" smtClean="0">
                <a:solidFill>
                  <a:schemeClr val="tx1"/>
                </a:solidFill>
                <a:latin typeface="+mn-lt"/>
                <a:ea typeface="+mn-ea"/>
                <a:cs typeface="+mn-cs"/>
              </a:rPr>
              <a:t>Financial instability (Worry about future job opportunities)</a:t>
            </a:r>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15</a:t>
            </a:fld>
            <a:endParaRPr lang="en-AU"/>
          </a:p>
        </p:txBody>
      </p:sp>
    </p:spTree>
    <p:extLst>
      <p:ext uri="{BB962C8B-B14F-4D97-AF65-F5344CB8AC3E}">
        <p14:creationId xmlns:p14="http://schemas.microsoft.com/office/powerpoint/2010/main" val="3527199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b="0" dirty="0" smtClean="0"/>
              <a:t>Think of your personal signs of stress</a:t>
            </a:r>
          </a:p>
          <a:p>
            <a:pPr marL="444500" indent="-266700">
              <a:buFont typeface="Lucida Grande"/>
              <a:buChar char="-"/>
            </a:pPr>
            <a:r>
              <a:rPr lang="en-GB" b="0" dirty="0" smtClean="0"/>
              <a:t>Physical symptoms</a:t>
            </a:r>
          </a:p>
          <a:p>
            <a:pPr marL="444500" indent="-266700">
              <a:buFont typeface="Lucida Grande"/>
              <a:buChar char="-"/>
            </a:pPr>
            <a:r>
              <a:rPr lang="en-GB" b="0" dirty="0" smtClean="0"/>
              <a:t>Emotional reactions</a:t>
            </a:r>
          </a:p>
          <a:p>
            <a:pPr marL="444500" indent="-266700">
              <a:buFont typeface="Lucida Grande"/>
              <a:buChar char="-"/>
            </a:pPr>
            <a:r>
              <a:rPr lang="en-GB" b="0" dirty="0" smtClean="0"/>
              <a:t>Mental signs</a:t>
            </a:r>
          </a:p>
          <a:p>
            <a:pPr marL="444500" indent="-266700">
              <a:buFont typeface="Lucida Grande"/>
              <a:buChar char="-"/>
            </a:pPr>
            <a:r>
              <a:rPr lang="en-GB" b="0" dirty="0" smtClean="0"/>
              <a:t>Behavioural change</a:t>
            </a:r>
          </a:p>
          <a:p>
            <a:pPr marL="444500" indent="-266700">
              <a:buFont typeface="Lucida Grande"/>
              <a:buChar char="-"/>
            </a:pPr>
            <a:r>
              <a:rPr lang="en-GB" b="0" dirty="0" smtClean="0"/>
              <a:t>Change in spiritual / religious or moral beliefs</a:t>
            </a:r>
          </a:p>
          <a:p>
            <a:pPr marL="171450" indent="-171450">
              <a:buFont typeface="Arial"/>
              <a:buChar char="•"/>
            </a:pPr>
            <a:r>
              <a:rPr lang="en-GB" dirty="0" smtClean="0"/>
              <a:t>Note these down for yourself </a:t>
            </a:r>
          </a:p>
          <a:p>
            <a:pPr marL="171450" indent="-171450">
              <a:buFont typeface="Arial"/>
              <a:buChar char="•"/>
            </a:pPr>
            <a:r>
              <a:rPr lang="en-GB" dirty="0" smtClean="0"/>
              <a:t>Try to think what stress levels you have at the moment</a:t>
            </a:r>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16</a:t>
            </a:fld>
            <a:endParaRPr lang="en-AU"/>
          </a:p>
        </p:txBody>
      </p:sp>
    </p:spTree>
    <p:extLst>
      <p:ext uri="{BB962C8B-B14F-4D97-AF65-F5344CB8AC3E}">
        <p14:creationId xmlns:p14="http://schemas.microsoft.com/office/powerpoint/2010/main" val="3694556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buFont typeface="Wingdings" charset="2"/>
              <a:buChar char="§"/>
            </a:pPr>
            <a:r>
              <a:rPr lang="en-GB" sz="1200" dirty="0" smtClean="0"/>
              <a:t>Job turnover / absenteeism</a:t>
            </a:r>
          </a:p>
          <a:p>
            <a:pPr>
              <a:spcBef>
                <a:spcPts val="1000"/>
              </a:spcBef>
              <a:buFont typeface="Wingdings" charset="2"/>
              <a:buChar char="§"/>
            </a:pPr>
            <a:r>
              <a:rPr lang="en-GB" sz="1200" dirty="0" smtClean="0"/>
              <a:t>Accidents in the workplace</a:t>
            </a:r>
          </a:p>
          <a:p>
            <a:pPr>
              <a:spcBef>
                <a:spcPts val="1000"/>
              </a:spcBef>
              <a:buFont typeface="Wingdings" charset="2"/>
              <a:buChar char="§"/>
            </a:pPr>
            <a:r>
              <a:rPr lang="en-GB" sz="1200" dirty="0" smtClean="0"/>
              <a:t>Physical health concerns</a:t>
            </a:r>
          </a:p>
          <a:p>
            <a:pPr>
              <a:spcBef>
                <a:spcPts val="1000"/>
              </a:spcBef>
              <a:buFont typeface="Wingdings" charset="2"/>
              <a:buChar char="§"/>
            </a:pPr>
            <a:r>
              <a:rPr lang="en-GB" sz="1200" dirty="0" smtClean="0"/>
              <a:t>Burn out</a:t>
            </a:r>
          </a:p>
          <a:p>
            <a:pPr>
              <a:spcBef>
                <a:spcPts val="1000"/>
              </a:spcBef>
              <a:buFont typeface="Wingdings" charset="2"/>
              <a:buChar char="§"/>
            </a:pPr>
            <a:r>
              <a:rPr lang="en-GB" sz="1200" dirty="0" smtClean="0"/>
              <a:t>Wider issues in workplace (not accomplish tasks, tension, </a:t>
            </a:r>
            <a:r>
              <a:rPr lang="en-GB" sz="1200" dirty="0" err="1" smtClean="0"/>
              <a:t>etc</a:t>
            </a:r>
            <a:r>
              <a:rPr lang="en-GB" sz="1200" dirty="0" smtClean="0"/>
              <a:t>) </a:t>
            </a:r>
          </a:p>
          <a:p>
            <a:pPr marL="627063" indent="-627063">
              <a:spcBef>
                <a:spcPts val="600"/>
              </a:spcBef>
              <a:buClr>
                <a:srgbClr val="FF0000"/>
              </a:buClr>
              <a:buSzPct val="110000"/>
              <a:buFont typeface="Lucida Grande"/>
              <a:buChar char="➔"/>
            </a:pPr>
            <a:r>
              <a:rPr lang="en-GB" sz="1200" dirty="0" smtClean="0"/>
              <a:t>Workplace inefficiencies</a:t>
            </a:r>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17</a:t>
            </a:fld>
            <a:endParaRPr lang="en-AU"/>
          </a:p>
        </p:txBody>
      </p:sp>
    </p:spTree>
    <p:extLst>
      <p:ext uri="{BB962C8B-B14F-4D97-AF65-F5344CB8AC3E}">
        <p14:creationId xmlns:p14="http://schemas.microsoft.com/office/powerpoint/2010/main" val="3431607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Need</a:t>
            </a:r>
            <a:r>
              <a:rPr lang="en-US" baseline="0" dirty="0" smtClean="0"/>
              <a:t> to ensure you have in place both prevention and response mechanisms to reduce stress in the work-place</a:t>
            </a:r>
          </a:p>
          <a:p>
            <a:pPr marL="171450" indent="-171450">
              <a:buFont typeface="Arial"/>
              <a:buChar char="•"/>
            </a:pPr>
            <a:r>
              <a:rPr lang="en-US" baseline="0" dirty="0" smtClean="0"/>
              <a:t>These must be things that you can realistically do given the staffing, communication, time and resource constraints you currently have </a:t>
            </a:r>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18</a:t>
            </a:fld>
            <a:endParaRPr lang="en-AU"/>
          </a:p>
        </p:txBody>
      </p:sp>
    </p:spTree>
    <p:extLst>
      <p:ext uri="{BB962C8B-B14F-4D97-AF65-F5344CB8AC3E}">
        <p14:creationId xmlns:p14="http://schemas.microsoft.com/office/powerpoint/2010/main" val="4145330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This slide is for the end of each session… prompts for questions, check in and even a 5 minute break, ice breaker as needed. </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5443E41-D340-4EC1-82BD-271149C2B30C}" type="slidenum">
              <a:rPr lang="en-AU" altLang="en-US">
                <a:latin typeface="Arial" panose="020B0604020202020204" pitchFamily="34" charset="0"/>
              </a:rPr>
              <a:pPr eaLnBrk="1" hangingPunct="1">
                <a:spcBef>
                  <a:spcPct val="0"/>
                </a:spcBef>
              </a:pPr>
              <a:t>20</a:t>
            </a:fld>
            <a:endParaRPr lang="en-AU" altLang="en-US">
              <a:latin typeface="Arial" panose="020B0604020202020204" pitchFamily="34" charset="0"/>
            </a:endParaRPr>
          </a:p>
        </p:txBody>
      </p:sp>
    </p:spTree>
    <p:extLst>
      <p:ext uri="{BB962C8B-B14F-4D97-AF65-F5344CB8AC3E}">
        <p14:creationId xmlns:p14="http://schemas.microsoft.com/office/powerpoint/2010/main" val="278106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2</a:t>
            </a:fld>
            <a:endParaRPr lang="en-AU"/>
          </a:p>
        </p:txBody>
      </p:sp>
    </p:spTree>
    <p:extLst>
      <p:ext uri="{BB962C8B-B14F-4D97-AF65-F5344CB8AC3E}">
        <p14:creationId xmlns:p14="http://schemas.microsoft.com/office/powerpoint/2010/main" val="3648411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buFont typeface="Arial"/>
              <a:buChar char="•"/>
            </a:pPr>
            <a:r>
              <a:rPr lang="en-US" sz="1200" dirty="0" smtClean="0"/>
              <a:t>Good management is about motivation &amp; leadership</a:t>
            </a:r>
          </a:p>
          <a:p>
            <a:pPr marL="171450" indent="-171450">
              <a:spcBef>
                <a:spcPts val="600"/>
              </a:spcBef>
              <a:buFont typeface="Arial"/>
              <a:buChar char="•"/>
            </a:pPr>
            <a:r>
              <a:rPr lang="en-US" sz="1200" dirty="0" smtClean="0"/>
              <a:t>Providing what people need in terms of direction and vision in order to meet the </a:t>
            </a:r>
            <a:r>
              <a:rPr lang="en-US" sz="1200" dirty="0" err="1" smtClean="0"/>
              <a:t>organisational</a:t>
            </a:r>
            <a:r>
              <a:rPr lang="en-US" sz="1200" dirty="0" smtClean="0"/>
              <a:t> goals </a:t>
            </a:r>
          </a:p>
          <a:p>
            <a:pPr marL="171450" indent="-171450">
              <a:spcBef>
                <a:spcPts val="600"/>
              </a:spcBef>
              <a:buFont typeface="Arial"/>
              <a:buChar char="•"/>
            </a:pPr>
            <a:r>
              <a:rPr lang="en-US" sz="1200" dirty="0" smtClean="0"/>
              <a:t>Giving support to achieve those objectives – providing</a:t>
            </a:r>
            <a:r>
              <a:rPr lang="en-US" sz="1200" baseline="0" dirty="0" smtClean="0"/>
              <a:t> an enabling environment </a:t>
            </a:r>
            <a:endParaRPr lang="en-US" sz="1200" dirty="0" smtClean="0"/>
          </a:p>
          <a:p>
            <a:pPr marL="171450" indent="-171450">
              <a:spcBef>
                <a:spcPts val="600"/>
              </a:spcBef>
              <a:buFont typeface="Arial"/>
              <a:buChar char="•"/>
            </a:pPr>
            <a:r>
              <a:rPr lang="en-US" sz="1200" dirty="0" smtClean="0"/>
              <a:t>Providing for material resources </a:t>
            </a:r>
          </a:p>
          <a:p>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5</a:t>
            </a:fld>
            <a:endParaRPr lang="en-AU"/>
          </a:p>
        </p:txBody>
      </p:sp>
    </p:spTree>
    <p:extLst>
      <p:ext uri="{BB962C8B-B14F-4D97-AF65-F5344CB8AC3E}">
        <p14:creationId xmlns:p14="http://schemas.microsoft.com/office/powerpoint/2010/main" val="2931111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Increased motivation &amp; commitment to work / reduced staff turnover -</a:t>
            </a:r>
            <a:r>
              <a:rPr lang="en-US" baseline="0" dirty="0" smtClean="0"/>
              <a:t> p</a:t>
            </a:r>
            <a:r>
              <a:rPr lang="en-US" dirty="0" smtClean="0"/>
              <a:t>eople work harder and perform better together in a more collaborative way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Team building -</a:t>
            </a:r>
            <a:r>
              <a:rPr lang="en-US" baseline="0" dirty="0" smtClean="0"/>
              <a:t> </a:t>
            </a:r>
            <a:r>
              <a:rPr lang="en-US" dirty="0" smtClean="0"/>
              <a:t>Relationships – with managers and within teams are better</a:t>
            </a:r>
          </a:p>
          <a:p>
            <a:pPr marL="171450" indent="-171450">
              <a:buFont typeface="Arial"/>
              <a:buChar char="•"/>
            </a:pPr>
            <a:r>
              <a:rPr lang="en-US" dirty="0" smtClean="0"/>
              <a:t>Reduced staff turnover - People are happier in their work and don’t want to leave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Above contribute to increasing the quality of the </a:t>
            </a:r>
            <a:r>
              <a:rPr lang="en-US" dirty="0" err="1" smtClean="0"/>
              <a:t>programme</a:t>
            </a:r>
            <a:r>
              <a:rPr lang="en-US" dirty="0" smtClean="0"/>
              <a:t> and increasing</a:t>
            </a:r>
            <a:r>
              <a:rPr lang="en-US" baseline="0" dirty="0" smtClean="0"/>
              <a:t> efficiency – the open lines of communication also ensure staff understand better what they need to do which also improves efficiency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Indicators from supervision can feed into Monitoring &amp; Evaluation processes to monitor </a:t>
            </a:r>
            <a:r>
              <a:rPr lang="en-US" baseline="0" dirty="0" err="1" smtClean="0"/>
              <a:t>programme</a:t>
            </a:r>
            <a:r>
              <a:rPr lang="en-US" baseline="0" dirty="0" smtClean="0"/>
              <a:t> implementation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Accountability mechanisms can draw from information given through feedback, or can be a method to feed back regarding complaints made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Better management, reduced turnover and happier staff teams can contribute to an improved image and reputation of the </a:t>
            </a:r>
            <a:r>
              <a:rPr lang="en-US" baseline="0" dirty="0" err="1" smtClean="0"/>
              <a:t>organisation</a:t>
            </a:r>
            <a:r>
              <a:rPr lang="en-US" baseline="0" dirty="0" smtClean="0"/>
              <a:t> </a:t>
            </a:r>
            <a:endParaRPr lang="en-US" dirty="0" smtClean="0"/>
          </a:p>
          <a:p>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6</a:t>
            </a:fld>
            <a:endParaRPr lang="en-AU"/>
          </a:p>
        </p:txBody>
      </p:sp>
    </p:spTree>
    <p:extLst>
      <p:ext uri="{BB962C8B-B14F-4D97-AF65-F5344CB8AC3E}">
        <p14:creationId xmlns:p14="http://schemas.microsoft.com/office/powerpoint/2010/main" val="3511974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smtClean="0"/>
              <a:t>The</a:t>
            </a:r>
            <a:r>
              <a:rPr lang="en-US" sz="1200" baseline="0" dirty="0" smtClean="0"/>
              <a:t> </a:t>
            </a:r>
            <a:r>
              <a:rPr lang="en-US" sz="1200" dirty="0" smtClean="0"/>
              <a:t>Gallup Organization – gallup</a:t>
            </a:r>
            <a:r>
              <a:rPr lang="en-US" dirty="0" smtClean="0"/>
              <a:t>.com provides data-driven news based on U.S. and world polls, daily tracking and public opinion research</a:t>
            </a:r>
            <a:endParaRPr lang="en-US" sz="1200" dirty="0" smtClean="0"/>
          </a:p>
          <a:p>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7</a:t>
            </a:fld>
            <a:endParaRPr lang="en-AU"/>
          </a:p>
        </p:txBody>
      </p:sp>
    </p:spTree>
    <p:extLst>
      <p:ext uri="{BB962C8B-B14F-4D97-AF65-F5344CB8AC3E}">
        <p14:creationId xmlns:p14="http://schemas.microsoft.com/office/powerpoint/2010/main" val="3738509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8</a:t>
            </a:fld>
            <a:endParaRPr lang="en-AU"/>
          </a:p>
        </p:txBody>
      </p:sp>
    </p:spTree>
    <p:extLst>
      <p:ext uri="{BB962C8B-B14F-4D97-AF65-F5344CB8AC3E}">
        <p14:creationId xmlns:p14="http://schemas.microsoft.com/office/powerpoint/2010/main" val="2859628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Performance management / work-planning – prepare a document outlining objectives, activities, and learning &amp; development needs to enable</a:t>
            </a:r>
            <a:r>
              <a:rPr lang="en-US" baseline="0" dirty="0" smtClean="0"/>
              <a:t> them to </a:t>
            </a:r>
            <a:r>
              <a:rPr lang="en-US" dirty="0" smtClean="0"/>
              <a:t>meet objectives  </a:t>
            </a:r>
          </a:p>
          <a:p>
            <a:pPr marL="171450" indent="-171450">
              <a:buFont typeface="Arial"/>
              <a:buChar char="•"/>
            </a:pPr>
            <a:r>
              <a:rPr lang="en-US" dirty="0" smtClean="0"/>
              <a:t>Supervision</a:t>
            </a:r>
            <a:r>
              <a:rPr lang="en-US" baseline="0" dirty="0" smtClean="0"/>
              <a:t> visits – going to site of </a:t>
            </a:r>
            <a:r>
              <a:rPr lang="en-US" baseline="0" dirty="0" err="1" smtClean="0"/>
              <a:t>programme</a:t>
            </a:r>
            <a:r>
              <a:rPr lang="en-US" baseline="0" dirty="0" smtClean="0"/>
              <a:t> activities, visiting CF Spaces, observing staff member’s work </a:t>
            </a:r>
          </a:p>
          <a:p>
            <a:pPr marL="171450" indent="-171450">
              <a:buFont typeface="Arial"/>
              <a:buChar char="•"/>
            </a:pPr>
            <a:r>
              <a:rPr lang="en-US" baseline="0" dirty="0" smtClean="0"/>
              <a:t>One-to-one meeting to discuss progress, activities, learning needs, concerns, successes, get &amp; give feedback to staff </a:t>
            </a:r>
          </a:p>
          <a:p>
            <a:pPr marL="171450" indent="-171450">
              <a:buFont typeface="Arial"/>
              <a:buChar char="•"/>
            </a:pPr>
            <a:r>
              <a:rPr lang="en-US" baseline="0" dirty="0" smtClean="0"/>
              <a:t>Team meetings – to discuss </a:t>
            </a:r>
            <a:r>
              <a:rPr lang="en-US" baseline="0" dirty="0" err="1" smtClean="0"/>
              <a:t>programme</a:t>
            </a:r>
            <a:r>
              <a:rPr lang="en-US" baseline="0" dirty="0" smtClean="0"/>
              <a:t> activities, progress, challenges and successes </a:t>
            </a:r>
          </a:p>
          <a:p>
            <a:pPr marL="171450" indent="-171450">
              <a:buFont typeface="Arial"/>
              <a:buChar char="•"/>
            </a:pPr>
            <a:r>
              <a:rPr lang="en-US" sz="1200" dirty="0" smtClean="0"/>
              <a:t>Feedback can be given from other team members or staff from other teams to understand performance </a:t>
            </a:r>
          </a:p>
          <a:p>
            <a:pPr marL="171450" indent="-171450">
              <a:buFont typeface="Arial"/>
              <a:buChar char="•"/>
            </a:pPr>
            <a:r>
              <a:rPr lang="en-US" sz="1200" dirty="0" smtClean="0"/>
              <a:t>Team outings / team building activities to encourage a team spirit</a:t>
            </a:r>
            <a:r>
              <a:rPr lang="en-US" sz="1200" baseline="0" dirty="0" smtClean="0"/>
              <a:t> </a:t>
            </a:r>
            <a:endParaRPr lang="en-US" sz="1200" dirty="0" smtClean="0"/>
          </a:p>
          <a:p>
            <a:pPr marL="171450" indent="-171450">
              <a:buFont typeface="Arial"/>
              <a:buChar char="•"/>
            </a:pPr>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9</a:t>
            </a:fld>
            <a:endParaRPr lang="en-AU"/>
          </a:p>
        </p:txBody>
      </p:sp>
    </p:spTree>
    <p:extLst>
      <p:ext uri="{BB962C8B-B14F-4D97-AF65-F5344CB8AC3E}">
        <p14:creationId xmlns:p14="http://schemas.microsoft.com/office/powerpoint/2010/main" val="2195742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What is feasible in terms of management method is based on: </a:t>
            </a:r>
          </a:p>
          <a:p>
            <a:pPr marL="171450" indent="-171450">
              <a:buFont typeface="Arial"/>
              <a:buChar char="•"/>
            </a:pPr>
            <a:r>
              <a:rPr lang="en-US" dirty="0" smtClean="0"/>
              <a:t>Staffing ratios – cannot expect good supervision if manager is supporting</a:t>
            </a:r>
            <a:r>
              <a:rPr lang="en-US" baseline="0" dirty="0" smtClean="0"/>
              <a:t> too many staff</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Location / access / communication</a:t>
            </a:r>
            <a:r>
              <a:rPr lang="en-US" baseline="0" dirty="0" smtClean="0"/>
              <a:t> </a:t>
            </a:r>
            <a:r>
              <a:rPr lang="en-US" dirty="0" smtClean="0"/>
              <a:t>– ensure that location is conducive</a:t>
            </a:r>
            <a:r>
              <a:rPr lang="en-US" baseline="0" dirty="0" smtClean="0"/>
              <a:t> to management. If not physically located near each other, or if there are problems of access – issues of security, road/ transport damage, natural disaster may cut off certain parts of your team - then you need to make sure you have sufficient ways to communicate to compensate for distance. Phone, </a:t>
            </a:r>
            <a:r>
              <a:rPr lang="en-US" baseline="0" dirty="0" err="1" smtClean="0"/>
              <a:t>skype</a:t>
            </a:r>
            <a:r>
              <a:rPr lang="en-US" baseline="0" dirty="0" smtClean="0"/>
              <a:t>, </a:t>
            </a:r>
            <a:r>
              <a:rPr lang="en-US" baseline="0" dirty="0" err="1" smtClean="0"/>
              <a:t>etc</a:t>
            </a:r>
            <a:r>
              <a:rPr lang="en-US" baseline="0" dirty="0" smtClean="0"/>
              <a:t> must be feasible</a:t>
            </a:r>
            <a:endParaRPr lang="en-US" dirty="0" smtClean="0"/>
          </a:p>
          <a:p>
            <a:pPr marL="171450" indent="-171450">
              <a:buFont typeface="Arial"/>
              <a:buChar char="•"/>
            </a:pPr>
            <a:r>
              <a:rPr lang="en-US" dirty="0" smtClean="0"/>
              <a:t>Logistical support – vehicle has to be available for supervision visits  </a:t>
            </a:r>
          </a:p>
          <a:p>
            <a:pPr marL="171450" indent="-171450">
              <a:buFont typeface="Arial"/>
              <a:buChar char="•"/>
            </a:pPr>
            <a:r>
              <a:rPr lang="en-US" dirty="0" smtClean="0"/>
              <a:t>Financial resources</a:t>
            </a:r>
            <a:r>
              <a:rPr lang="en-US" baseline="0" dirty="0" smtClean="0"/>
              <a:t> – need money to enable supervision meetings, but also to allow for learning and development </a:t>
            </a:r>
            <a:r>
              <a:rPr lang="en-US" baseline="0" dirty="0" err="1" smtClean="0"/>
              <a:t>etc</a:t>
            </a:r>
            <a:r>
              <a:rPr lang="en-US" baseline="0" dirty="0" smtClean="0"/>
              <a:t>  </a:t>
            </a:r>
          </a:p>
          <a:p>
            <a:pPr marL="171450" indent="-171450">
              <a:buFont typeface="Arial"/>
              <a:buChar char="•"/>
            </a:pPr>
            <a:r>
              <a:rPr lang="en-US" dirty="0" smtClean="0"/>
              <a:t>Emergency may not have time for formal performance management reviews</a:t>
            </a:r>
            <a:endParaRPr lang="en-US" baseline="0" dirty="0" smtClean="0"/>
          </a:p>
          <a:p>
            <a:pPr marL="0" indent="0">
              <a:buFont typeface="Arial"/>
              <a:buNone/>
            </a:pPr>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smtClean="0"/>
              <a:t>-&gt; Need to be creative about ways to provide support, encouragement and leadership in these cases, a</a:t>
            </a:r>
            <a:r>
              <a:rPr lang="en-US" dirty="0" smtClean="0"/>
              <a:t>t a minimum give feedback – positive and constructive – on performance on a regular basis verbally so as to ensure teams are encouraged and understand what is expected of them </a:t>
            </a:r>
          </a:p>
          <a:p>
            <a:pPr marL="0" indent="0">
              <a:buFont typeface="Arial"/>
              <a:buNone/>
            </a:pPr>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10</a:t>
            </a:fld>
            <a:endParaRPr lang="en-AU"/>
          </a:p>
        </p:txBody>
      </p:sp>
    </p:spTree>
    <p:extLst>
      <p:ext uri="{BB962C8B-B14F-4D97-AF65-F5344CB8AC3E}">
        <p14:creationId xmlns:p14="http://schemas.microsoft.com/office/powerpoint/2010/main" val="1443838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the</a:t>
            </a:r>
            <a:r>
              <a:rPr lang="en-US" baseline="0" dirty="0" smtClean="0"/>
              <a:t> guiding document to refer to when looking for further guidance on managing staff and volunteer stress </a:t>
            </a:r>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12</a:t>
            </a:fld>
            <a:endParaRPr lang="en-AU"/>
          </a:p>
        </p:txBody>
      </p:sp>
    </p:spTree>
    <p:extLst>
      <p:ext uri="{BB962C8B-B14F-4D97-AF65-F5344CB8AC3E}">
        <p14:creationId xmlns:p14="http://schemas.microsoft.com/office/powerpoint/2010/main" val="3442842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193400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27940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84888" y="836613"/>
            <a:ext cx="1943100" cy="52562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50825" y="836613"/>
            <a:ext cx="5681663" cy="5256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22715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99FF"/>
                </a:solidFill>
              </a:defRPr>
            </a:lvl1p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29532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9388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50825" y="1700213"/>
            <a:ext cx="3811588"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214813" y="1700213"/>
            <a:ext cx="3813175"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126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74910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46336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52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6553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769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836613"/>
            <a:ext cx="777716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27" name="Rectangle 3"/>
          <p:cNvSpPr>
            <a:spLocks noGrp="1" noChangeArrowheads="1"/>
          </p:cNvSpPr>
          <p:nvPr>
            <p:ph type="body" idx="1"/>
          </p:nvPr>
        </p:nvSpPr>
        <p:spPr bwMode="auto">
          <a:xfrm>
            <a:off x="250825" y="1700213"/>
            <a:ext cx="7777163"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1028" name="Rectangle 7"/>
          <p:cNvSpPr>
            <a:spLocks noChangeArrowheads="1"/>
          </p:cNvSpPr>
          <p:nvPr userDrawn="1"/>
        </p:nvSpPr>
        <p:spPr bwMode="auto">
          <a:xfrm>
            <a:off x="0" y="333375"/>
            <a:ext cx="7667625" cy="358775"/>
          </a:xfrm>
          <a:prstGeom prst="rect">
            <a:avLst/>
          </a:prstGeom>
          <a:gradFill rotWithShape="1">
            <a:gsLst>
              <a:gs pos="0">
                <a:srgbClr val="3399FF"/>
              </a:gs>
              <a:gs pos="100000">
                <a:schemeClr val="bg1"/>
              </a:gs>
            </a:gsLst>
            <a:lin ang="0" scaled="1"/>
          </a:gradFill>
          <a:ln>
            <a:noFill/>
          </a:ln>
          <a:effectLst/>
          <a:extLst>
            <a:ext uri="{91240B29-F687-4F45-9708-019B960494DF}">
              <a14:hiddenLine xmlns:a14="http://schemas.microsoft.com/office/drawing/2010/main" w="952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29" name="Rectangle 8"/>
          <p:cNvSpPr>
            <a:spLocks noChangeArrowheads="1"/>
          </p:cNvSpPr>
          <p:nvPr userDrawn="1"/>
        </p:nvSpPr>
        <p:spPr bwMode="auto">
          <a:xfrm>
            <a:off x="1042988" y="6237288"/>
            <a:ext cx="8101012" cy="358775"/>
          </a:xfrm>
          <a:prstGeom prst="rect">
            <a:avLst/>
          </a:prstGeom>
          <a:gradFill rotWithShape="1">
            <a:gsLst>
              <a:gs pos="0">
                <a:schemeClr val="bg1"/>
              </a:gs>
              <a:gs pos="100000">
                <a:srgbClr val="3399FF"/>
              </a:gs>
            </a:gsLst>
            <a:lin ang="0" scaled="1"/>
          </a:gradFill>
          <a:ln>
            <a:noFill/>
          </a:ln>
          <a:effectLst/>
          <a:extLst>
            <a:ext uri="{91240B29-F687-4F45-9708-019B960494DF}">
              <a14:hiddenLine xmlns:a14="http://schemas.microsoft.com/office/drawing/2010/main" w="952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1030" name="Picture 1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7950" y="6016625"/>
            <a:ext cx="13684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Calibri" pitchFamily="34" charset="0"/>
        </a:defRPr>
      </a:lvl2pPr>
      <a:lvl3pPr algn="l" rtl="0" eaLnBrk="1" fontAlgn="base" hangingPunct="1">
        <a:spcBef>
          <a:spcPct val="0"/>
        </a:spcBef>
        <a:spcAft>
          <a:spcPct val="0"/>
        </a:spcAft>
        <a:defRPr sz="3200">
          <a:solidFill>
            <a:schemeClr val="tx2"/>
          </a:solidFill>
          <a:latin typeface="Calibri" pitchFamily="34" charset="0"/>
        </a:defRPr>
      </a:lvl3pPr>
      <a:lvl4pPr algn="l" rtl="0" eaLnBrk="1" fontAlgn="base" hangingPunct="1">
        <a:spcBef>
          <a:spcPct val="0"/>
        </a:spcBef>
        <a:spcAft>
          <a:spcPct val="0"/>
        </a:spcAft>
        <a:defRPr sz="3200">
          <a:solidFill>
            <a:schemeClr val="tx2"/>
          </a:solidFill>
          <a:latin typeface="Calibri" pitchFamily="34" charset="0"/>
        </a:defRPr>
      </a:lvl4pPr>
      <a:lvl5pPr algn="l" rtl="0" eaLnBrk="1" fontAlgn="base" hangingPunct="1">
        <a:spcBef>
          <a:spcPct val="0"/>
        </a:spcBef>
        <a:spcAft>
          <a:spcPct val="0"/>
        </a:spcAft>
        <a:defRPr sz="3200">
          <a:solidFill>
            <a:schemeClr val="tx2"/>
          </a:solidFill>
          <a:latin typeface="Calibri" pitchFamily="34" charset="0"/>
        </a:defRPr>
      </a:lvl5pPr>
      <a:lvl6pPr marL="457200" algn="l" rtl="0" eaLnBrk="1" fontAlgn="base" hangingPunct="1">
        <a:spcBef>
          <a:spcPct val="0"/>
        </a:spcBef>
        <a:spcAft>
          <a:spcPct val="0"/>
        </a:spcAft>
        <a:defRPr sz="3200">
          <a:solidFill>
            <a:schemeClr val="tx2"/>
          </a:solidFill>
          <a:latin typeface="Calibri" pitchFamily="34" charset="0"/>
        </a:defRPr>
      </a:lvl6pPr>
      <a:lvl7pPr marL="914400" algn="l" rtl="0" eaLnBrk="1" fontAlgn="base" hangingPunct="1">
        <a:spcBef>
          <a:spcPct val="0"/>
        </a:spcBef>
        <a:spcAft>
          <a:spcPct val="0"/>
        </a:spcAft>
        <a:defRPr sz="3200">
          <a:solidFill>
            <a:schemeClr val="tx2"/>
          </a:solidFill>
          <a:latin typeface="Calibri" pitchFamily="34" charset="0"/>
        </a:defRPr>
      </a:lvl7pPr>
      <a:lvl8pPr marL="1371600" algn="l" rtl="0" eaLnBrk="1" fontAlgn="base" hangingPunct="1">
        <a:spcBef>
          <a:spcPct val="0"/>
        </a:spcBef>
        <a:spcAft>
          <a:spcPct val="0"/>
        </a:spcAft>
        <a:defRPr sz="3200">
          <a:solidFill>
            <a:schemeClr val="tx2"/>
          </a:solidFill>
          <a:latin typeface="Calibri" pitchFamily="34" charset="0"/>
        </a:defRPr>
      </a:lvl8pPr>
      <a:lvl9pPr marL="1828800" algn="l" rtl="0" eaLnBrk="1" fontAlgn="base" hangingPunct="1">
        <a:spcBef>
          <a:spcPct val="0"/>
        </a:spcBef>
        <a:spcAft>
          <a:spcPct val="0"/>
        </a:spcAft>
        <a:defRPr sz="3200">
          <a:solidFill>
            <a:schemeClr val="tx2"/>
          </a:solidFill>
          <a:latin typeface="Calibri" pitchFamily="34" charset="0"/>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docid=BvALI0VpTqkHEM&amp;tbnid=kEQpEUsKpJJXzM:&amp;ved=0CAUQjRw&amp;url=http%3A%2F%2Fblogs.savethechildren.org.uk%2F2013%2F09%2Fjordan-schooling-and-comfort-both-in-short-supply%2F&amp;ei=cNeCU_39L8PCkAXXuYCgBg&amp;psig=AFQjCNEeP8W8JzBYRta_T7Oy2tSkIkrHEg&amp;ust=1401170143339666"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google.com.au/url?sa=i&amp;rct=j&amp;q=&amp;esrc=s&amp;source=images&amp;cd=&amp;cad=rja&amp;uact=8&amp;docid=Rn0sjw6VZL8B2M&amp;tbnid=A4QI2VQguAbmeM:&amp;ved=0CAUQjRw&amp;url=http%3A%2F%2Fwww.savethechildren.org%2Fsite%2Fc.8rKLIXMGIpI4E%2Fb.8864873%2F&amp;ei=oteCU87sMcvhkgW7zIHIDg&amp;psig=AFQjCNEeP8W8JzBYRta_T7Oy2tSkIkrHEg&amp;ust=1401170143339666"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38125" y="5062557"/>
            <a:ext cx="8642350" cy="1368425"/>
          </a:xfrm>
        </p:spPr>
        <p:txBody>
          <a:bodyPr/>
          <a:lstStyle/>
          <a:p>
            <a:pPr algn="ctr">
              <a:lnSpc>
                <a:spcPct val="90000"/>
              </a:lnSpc>
            </a:pPr>
            <a:r>
              <a:rPr lang="en-GB" dirty="0" smtClean="0">
                <a:latin typeface="+mn-lt"/>
              </a:rPr>
              <a:t>Session 2 – Human Resources management</a:t>
            </a:r>
            <a:endParaRPr lang="en-GB" dirty="0">
              <a:latin typeface="+mn-lt"/>
            </a:endParaRPr>
          </a:p>
        </p:txBody>
      </p:sp>
      <p:sp>
        <p:nvSpPr>
          <p:cNvPr id="2051" name="Rectangle 6"/>
          <p:cNvSpPr>
            <a:spLocks noChangeArrowheads="1"/>
          </p:cNvSpPr>
          <p:nvPr/>
        </p:nvSpPr>
        <p:spPr bwMode="auto">
          <a:xfrm>
            <a:off x="238125" y="908050"/>
            <a:ext cx="864235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defRPr sz="2400">
                <a:solidFill>
                  <a:schemeClr val="tx1"/>
                </a:solidFill>
                <a:latin typeface="Calibri" panose="020F0502020204030204" pitchFamily="34" charset="0"/>
              </a:defRPr>
            </a:lvl1pPr>
            <a:lvl2pPr marL="742950" indent="-285750" eaLnBrk="0" hangingPunct="0">
              <a:spcBef>
                <a:spcPct val="20000"/>
              </a:spcBef>
              <a:buChar char="–"/>
              <a:defRPr sz="2400">
                <a:solidFill>
                  <a:schemeClr val="tx1"/>
                </a:solidFill>
                <a:latin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defRPr>
            </a:lvl3pPr>
            <a:lvl4pPr marL="1600200" indent="-228600" eaLnBrk="0" hangingPunct="0">
              <a:spcBef>
                <a:spcPct val="20000"/>
              </a:spcBef>
              <a:buChar char="–"/>
              <a:defRPr sz="2400">
                <a:solidFill>
                  <a:schemeClr val="tx1"/>
                </a:solidFill>
                <a:latin typeface="Calibri" panose="020F0502020204030204" pitchFamily="34" charset="0"/>
              </a:defRPr>
            </a:lvl4pPr>
            <a:lvl5pPr marL="2057400" indent="-228600" eaLnBrk="0" hangingPunct="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eaLnBrk="1" hangingPunct="1">
              <a:spcBef>
                <a:spcPct val="0"/>
              </a:spcBef>
            </a:pPr>
            <a:r>
              <a:rPr lang="en-AU" altLang="en-US" sz="2800" dirty="0">
                <a:solidFill>
                  <a:srgbClr val="3399FF"/>
                </a:solidFill>
              </a:rPr>
              <a:t>Child Friendly Spaces (CFS) Module </a:t>
            </a:r>
            <a:r>
              <a:rPr lang="en-AU" altLang="en-US" sz="2800" dirty="0" smtClean="0">
                <a:solidFill>
                  <a:srgbClr val="3399FF"/>
                </a:solidFill>
              </a:rPr>
              <a:t>4</a:t>
            </a:r>
            <a:endParaRPr lang="en-AU" altLang="en-US" sz="2800" dirty="0">
              <a:solidFill>
                <a:srgbClr val="3399FF"/>
              </a:solidFill>
            </a:endParaRPr>
          </a:p>
          <a:p>
            <a:pPr eaLnBrk="1" hangingPunct="1">
              <a:spcBef>
                <a:spcPct val="0"/>
              </a:spcBef>
            </a:pPr>
            <a:endParaRPr lang="en-AU" altLang="en-US" sz="2800" dirty="0">
              <a:solidFill>
                <a:srgbClr val="3399FF"/>
              </a:solidFill>
            </a:endParaRPr>
          </a:p>
        </p:txBody>
      </p:sp>
      <p:pic>
        <p:nvPicPr>
          <p:cNvPr id="1026" name="Picture 2" descr="http://blogs.savethechildren.org.uk/wp-content/uploads/2013/09/HeddinBlogPhoto_lowre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554738"/>
            <a:ext cx="5344692" cy="35631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avethechildren.org/atf/cf/%7B9def2ebe-10ae-432c-9bd0-df91d2eba74a%7D/MARIAPHILIPPINE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1531314"/>
            <a:ext cx="2857500" cy="36099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Considerations</a:t>
            </a:r>
            <a:endParaRPr lang="en-AU" dirty="0"/>
          </a:p>
        </p:txBody>
      </p:sp>
      <p:sp>
        <p:nvSpPr>
          <p:cNvPr id="3" name="Content Placeholder 2"/>
          <p:cNvSpPr>
            <a:spLocks noGrp="1"/>
          </p:cNvSpPr>
          <p:nvPr>
            <p:ph idx="1"/>
          </p:nvPr>
        </p:nvSpPr>
        <p:spPr/>
        <p:txBody>
          <a:bodyPr/>
          <a:lstStyle/>
          <a:p>
            <a:pPr marL="0" indent="0">
              <a:spcBef>
                <a:spcPts val="600"/>
              </a:spcBef>
              <a:buNone/>
            </a:pPr>
            <a:r>
              <a:rPr lang="en-GB" dirty="0"/>
              <a:t>Feasible activities depend on: </a:t>
            </a:r>
          </a:p>
          <a:p>
            <a:pPr>
              <a:spcBef>
                <a:spcPts val="600"/>
              </a:spcBef>
              <a:buFont typeface="Arial" panose="020B0604020202020204" pitchFamily="34" charset="0"/>
              <a:buChar char="•"/>
            </a:pPr>
            <a:r>
              <a:rPr lang="en-GB" dirty="0"/>
              <a:t>Staffing ratios</a:t>
            </a:r>
          </a:p>
          <a:p>
            <a:pPr>
              <a:spcBef>
                <a:spcPts val="600"/>
              </a:spcBef>
              <a:buFont typeface="Arial" panose="020B0604020202020204" pitchFamily="34" charset="0"/>
              <a:buChar char="•"/>
            </a:pPr>
            <a:r>
              <a:rPr lang="en-GB" dirty="0"/>
              <a:t>Location / access / communication</a:t>
            </a:r>
          </a:p>
          <a:p>
            <a:pPr>
              <a:spcBef>
                <a:spcPts val="600"/>
              </a:spcBef>
              <a:buFont typeface="Arial" panose="020B0604020202020204" pitchFamily="34" charset="0"/>
              <a:buChar char="•"/>
            </a:pPr>
            <a:r>
              <a:rPr lang="en-GB" dirty="0"/>
              <a:t>Logistical support </a:t>
            </a:r>
          </a:p>
          <a:p>
            <a:pPr>
              <a:spcBef>
                <a:spcPts val="600"/>
              </a:spcBef>
              <a:buFont typeface="Arial" panose="020B0604020202020204" pitchFamily="34" charset="0"/>
              <a:buChar char="•"/>
            </a:pPr>
            <a:r>
              <a:rPr lang="en-GB" dirty="0"/>
              <a:t>Financial resources</a:t>
            </a:r>
          </a:p>
          <a:p>
            <a:pPr>
              <a:spcBef>
                <a:spcPts val="600"/>
              </a:spcBef>
              <a:buFont typeface="Arial" panose="020B0604020202020204" pitchFamily="34" charset="0"/>
              <a:buChar char="•"/>
            </a:pPr>
            <a:r>
              <a:rPr lang="en-GB" dirty="0"/>
              <a:t>Emergency time </a:t>
            </a:r>
            <a:r>
              <a:rPr lang="en-GB" dirty="0" smtClean="0"/>
              <a:t>constraints</a:t>
            </a:r>
          </a:p>
          <a:p>
            <a:pPr>
              <a:spcBef>
                <a:spcPts val="600"/>
              </a:spcBef>
              <a:buFont typeface="Arial" panose="020B0604020202020204" pitchFamily="34" charset="0"/>
              <a:buChar char="•"/>
            </a:pPr>
            <a:endParaRPr lang="en-GB" dirty="0"/>
          </a:p>
          <a:p>
            <a:pPr marL="627063" indent="-627063">
              <a:spcBef>
                <a:spcPts val="600"/>
              </a:spcBef>
              <a:buClr>
                <a:srgbClr val="FF0000"/>
              </a:buClr>
              <a:buSzPct val="110000"/>
              <a:buFont typeface="Lucida Grande"/>
              <a:buChar char="➔"/>
            </a:pPr>
            <a:r>
              <a:rPr lang="en-GB" dirty="0"/>
              <a:t>Where 1-to-1 </a:t>
            </a:r>
            <a:r>
              <a:rPr lang="en-GB" dirty="0" smtClean="0"/>
              <a:t>is not possible you </a:t>
            </a:r>
            <a:r>
              <a:rPr lang="en-GB" dirty="0"/>
              <a:t>need to be </a:t>
            </a:r>
            <a:r>
              <a:rPr lang="en-GB" dirty="0" smtClean="0"/>
              <a:t>creative.</a:t>
            </a:r>
            <a:endParaRPr lang="en-GB" dirty="0"/>
          </a:p>
          <a:p>
            <a:endParaRPr lang="en-AU" dirty="0"/>
          </a:p>
        </p:txBody>
      </p:sp>
    </p:spTree>
    <p:extLst>
      <p:ext uri="{BB962C8B-B14F-4D97-AF65-F5344CB8AC3E}">
        <p14:creationId xmlns:p14="http://schemas.microsoft.com/office/powerpoint/2010/main" val="3074133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solidFill>
                  <a:srgbClr val="3399FF"/>
                </a:solidFill>
              </a:rPr>
              <a:t>Staff wellbeing</a:t>
            </a:r>
            <a:endParaRPr lang="en-AU" dirty="0">
              <a:solidFill>
                <a:srgbClr val="3399FF"/>
              </a:solidFill>
            </a:endParaRPr>
          </a:p>
        </p:txBody>
      </p:sp>
    </p:spTree>
    <p:extLst>
      <p:ext uri="{BB962C8B-B14F-4D97-AF65-F5344CB8AC3E}">
        <p14:creationId xmlns:p14="http://schemas.microsoft.com/office/powerpoint/2010/main" val="3030108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IFRC, 2009</a:t>
            </a:r>
            <a:endParaRPr lang="en-AU" dirty="0"/>
          </a:p>
        </p:txBody>
      </p:sp>
      <p:pic>
        <p:nvPicPr>
          <p:cNvPr id="4" name="Content Placeholder 3" descr="Screen shot 2013-02-01 at 10.43.11.png"/>
          <p:cNvPicPr>
            <a:picLocks noGrp="1" noChangeAspect="1"/>
          </p:cNvPicPr>
          <p:nvPr>
            <p:ph idx="1"/>
          </p:nvPr>
        </p:nvPicPr>
        <p:blipFill>
          <a:blip r:embed="rId3" cstate="email">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901027" y="1330345"/>
            <a:ext cx="3341946" cy="4762480"/>
          </a:xfrm>
          <a:prstGeom prst="rect">
            <a:avLst/>
          </a:prstGeom>
        </p:spPr>
      </p:pic>
    </p:spTree>
    <p:extLst>
      <p:ext uri="{BB962C8B-B14F-4D97-AF65-F5344CB8AC3E}">
        <p14:creationId xmlns:p14="http://schemas.microsoft.com/office/powerpoint/2010/main" val="4095355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colorTemperature colorTemp="6400"/>
                    </a14:imgEffect>
                  </a14:imgLayer>
                </a14:imgProps>
              </a:ext>
            </a:extLst>
          </a:blip>
          <a:stretch>
            <a:fillRect/>
          </a:stretch>
        </p:blipFill>
        <p:spPr>
          <a:xfrm>
            <a:off x="1331387" y="868319"/>
            <a:ext cx="6481226" cy="5068866"/>
          </a:xfrm>
          <a:prstGeom prst="rect">
            <a:avLst/>
          </a:prstGeom>
        </p:spPr>
      </p:pic>
    </p:spTree>
    <p:extLst>
      <p:ext uri="{BB962C8B-B14F-4D97-AF65-F5344CB8AC3E}">
        <p14:creationId xmlns:p14="http://schemas.microsoft.com/office/powerpoint/2010/main" val="2192310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Stress curve</a:t>
            </a:r>
            <a:endParaRPr lang="en-AU" dirty="0"/>
          </a:p>
        </p:txBody>
      </p:sp>
      <p:pic>
        <p:nvPicPr>
          <p:cNvPr id="4" name="Content Placeholder 3" descr="Screen shot 2013-01-31 at 13.57.28.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7"/>
          <a:stretch/>
        </p:blipFill>
        <p:spPr>
          <a:xfrm>
            <a:off x="503474" y="1885714"/>
            <a:ext cx="8137053" cy="3888536"/>
          </a:xfrm>
          <a:prstGeom prst="rect">
            <a:avLst/>
          </a:prstGeom>
        </p:spPr>
      </p:pic>
    </p:spTree>
    <p:extLst>
      <p:ext uri="{BB962C8B-B14F-4D97-AF65-F5344CB8AC3E}">
        <p14:creationId xmlns:p14="http://schemas.microsoft.com/office/powerpoint/2010/main" val="627689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Causes of stress</a:t>
            </a:r>
            <a:endParaRPr lang="en-AU" dirty="0"/>
          </a:p>
        </p:txBody>
      </p:sp>
      <p:sp>
        <p:nvSpPr>
          <p:cNvPr id="3" name="Content Placeholder 2"/>
          <p:cNvSpPr>
            <a:spLocks noGrp="1"/>
          </p:cNvSpPr>
          <p:nvPr>
            <p:ph idx="1"/>
          </p:nvPr>
        </p:nvSpPr>
        <p:spPr>
          <a:xfrm>
            <a:off x="539552" y="1628800"/>
            <a:ext cx="7777163" cy="4392612"/>
          </a:xfrm>
        </p:spPr>
        <p:txBody>
          <a:bodyPr/>
          <a:lstStyle/>
          <a:p>
            <a:pPr>
              <a:lnSpc>
                <a:spcPct val="150000"/>
              </a:lnSpc>
              <a:spcBef>
                <a:spcPts val="600"/>
              </a:spcBef>
              <a:buFont typeface="Arial" panose="020B0604020202020204" pitchFamily="34" charset="0"/>
              <a:buChar char="•"/>
            </a:pPr>
            <a:r>
              <a:rPr lang="en-GB" dirty="0"/>
              <a:t>Living conditions</a:t>
            </a:r>
          </a:p>
          <a:p>
            <a:pPr>
              <a:lnSpc>
                <a:spcPct val="150000"/>
              </a:lnSpc>
              <a:spcBef>
                <a:spcPts val="600"/>
              </a:spcBef>
              <a:buFont typeface="Arial" panose="020B0604020202020204" pitchFamily="34" charset="0"/>
              <a:buChar char="•"/>
            </a:pPr>
            <a:r>
              <a:rPr lang="en-GB" dirty="0"/>
              <a:t>Workload. Lack of leisure / social life</a:t>
            </a:r>
          </a:p>
          <a:p>
            <a:pPr>
              <a:lnSpc>
                <a:spcPct val="150000"/>
              </a:lnSpc>
              <a:spcBef>
                <a:spcPts val="600"/>
              </a:spcBef>
              <a:buFont typeface="Arial" panose="020B0604020202020204" pitchFamily="34" charset="0"/>
              <a:buChar char="•"/>
            </a:pPr>
            <a:r>
              <a:rPr lang="en-GB" dirty="0"/>
              <a:t>Relationships &amp; communication</a:t>
            </a:r>
          </a:p>
          <a:p>
            <a:pPr>
              <a:lnSpc>
                <a:spcPct val="150000"/>
              </a:lnSpc>
              <a:spcBef>
                <a:spcPts val="600"/>
              </a:spcBef>
              <a:buFont typeface="Arial" panose="020B0604020202020204" pitchFamily="34" charset="0"/>
              <a:buChar char="•"/>
            </a:pPr>
            <a:r>
              <a:rPr lang="en-GB" dirty="0"/>
              <a:t>Insecurity, threat to wellbeing, health risks</a:t>
            </a:r>
          </a:p>
          <a:p>
            <a:pPr>
              <a:lnSpc>
                <a:spcPct val="150000"/>
              </a:lnSpc>
              <a:spcBef>
                <a:spcPts val="600"/>
              </a:spcBef>
              <a:buFont typeface="Arial" panose="020B0604020202020204" pitchFamily="34" charset="0"/>
              <a:buChar char="•"/>
            </a:pPr>
            <a:r>
              <a:rPr lang="en-GB" dirty="0"/>
              <a:t>Challenge to values, ideals, beliefs</a:t>
            </a:r>
          </a:p>
          <a:p>
            <a:pPr>
              <a:lnSpc>
                <a:spcPct val="150000"/>
              </a:lnSpc>
              <a:spcBef>
                <a:spcPts val="600"/>
              </a:spcBef>
              <a:buFont typeface="Arial" panose="020B0604020202020204" pitchFamily="34" charset="0"/>
              <a:buChar char="•"/>
            </a:pPr>
            <a:r>
              <a:rPr lang="en-GB" dirty="0"/>
              <a:t>Financial concerns</a:t>
            </a:r>
          </a:p>
          <a:p>
            <a:pPr>
              <a:lnSpc>
                <a:spcPct val="150000"/>
              </a:lnSpc>
              <a:buFont typeface="Arial" panose="020B0604020202020204" pitchFamily="34" charset="0"/>
              <a:buChar char="•"/>
            </a:pPr>
            <a:endParaRPr lang="en-AU" dirty="0"/>
          </a:p>
        </p:txBody>
      </p:sp>
    </p:spTree>
    <p:extLst>
      <p:ext uri="{BB962C8B-B14F-4D97-AF65-F5344CB8AC3E}">
        <p14:creationId xmlns:p14="http://schemas.microsoft.com/office/powerpoint/2010/main" val="4242803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Reflection: Signs of stress</a:t>
            </a:r>
            <a:endParaRPr lang="en-AU" dirty="0"/>
          </a:p>
        </p:txBody>
      </p:sp>
      <p:sp>
        <p:nvSpPr>
          <p:cNvPr id="3" name="Content Placeholder 2"/>
          <p:cNvSpPr>
            <a:spLocks noGrp="1"/>
          </p:cNvSpPr>
          <p:nvPr>
            <p:ph idx="1"/>
          </p:nvPr>
        </p:nvSpPr>
        <p:spPr>
          <a:xfrm>
            <a:off x="539552" y="1700808"/>
            <a:ext cx="7777163" cy="4392612"/>
          </a:xfrm>
        </p:spPr>
        <p:txBody>
          <a:bodyPr/>
          <a:lstStyle/>
          <a:p>
            <a:pPr>
              <a:lnSpc>
                <a:spcPct val="120000"/>
              </a:lnSpc>
              <a:spcBef>
                <a:spcPts val="600"/>
              </a:spcBef>
              <a:buFont typeface="Arial" panose="020B0604020202020204" pitchFamily="34" charset="0"/>
              <a:buChar char="•"/>
            </a:pPr>
            <a:r>
              <a:rPr lang="en-GB" dirty="0"/>
              <a:t>Think of your personal signs of stress</a:t>
            </a:r>
          </a:p>
          <a:p>
            <a:pPr lvl="1">
              <a:lnSpc>
                <a:spcPct val="120000"/>
              </a:lnSpc>
              <a:buFont typeface="Arial" panose="020B0604020202020204" pitchFamily="34" charset="0"/>
              <a:buChar char="•"/>
            </a:pPr>
            <a:r>
              <a:rPr lang="en-GB" dirty="0"/>
              <a:t>Physical symptoms</a:t>
            </a:r>
          </a:p>
          <a:p>
            <a:pPr lvl="1">
              <a:lnSpc>
                <a:spcPct val="120000"/>
              </a:lnSpc>
              <a:buFont typeface="Arial" panose="020B0604020202020204" pitchFamily="34" charset="0"/>
              <a:buChar char="•"/>
            </a:pPr>
            <a:r>
              <a:rPr lang="en-GB" dirty="0"/>
              <a:t>Emotional reactions</a:t>
            </a:r>
          </a:p>
          <a:p>
            <a:pPr lvl="1">
              <a:lnSpc>
                <a:spcPct val="120000"/>
              </a:lnSpc>
              <a:buFont typeface="Arial" panose="020B0604020202020204" pitchFamily="34" charset="0"/>
              <a:buChar char="•"/>
            </a:pPr>
            <a:r>
              <a:rPr lang="en-GB" dirty="0"/>
              <a:t>Mental signs</a:t>
            </a:r>
          </a:p>
          <a:p>
            <a:pPr lvl="1">
              <a:lnSpc>
                <a:spcPct val="120000"/>
              </a:lnSpc>
              <a:buFont typeface="Arial" panose="020B0604020202020204" pitchFamily="34" charset="0"/>
              <a:buChar char="•"/>
            </a:pPr>
            <a:r>
              <a:rPr lang="en-GB" dirty="0"/>
              <a:t>Behavioural change</a:t>
            </a:r>
          </a:p>
          <a:p>
            <a:pPr lvl="1">
              <a:lnSpc>
                <a:spcPct val="120000"/>
              </a:lnSpc>
              <a:buFont typeface="Arial" panose="020B0604020202020204" pitchFamily="34" charset="0"/>
              <a:buChar char="•"/>
            </a:pPr>
            <a:r>
              <a:rPr lang="en-GB" dirty="0"/>
              <a:t>Change in spiritual / religious or moral beliefs</a:t>
            </a:r>
          </a:p>
          <a:p>
            <a:pPr>
              <a:lnSpc>
                <a:spcPct val="120000"/>
              </a:lnSpc>
              <a:spcBef>
                <a:spcPts val="600"/>
              </a:spcBef>
              <a:buFont typeface="Arial" panose="020B0604020202020204" pitchFamily="34" charset="0"/>
              <a:buChar char="•"/>
            </a:pPr>
            <a:r>
              <a:rPr lang="en-GB" dirty="0"/>
              <a:t>Note these down for yourself </a:t>
            </a:r>
          </a:p>
          <a:p>
            <a:pPr>
              <a:lnSpc>
                <a:spcPct val="120000"/>
              </a:lnSpc>
              <a:spcBef>
                <a:spcPts val="600"/>
              </a:spcBef>
              <a:buFont typeface="Arial" panose="020B0604020202020204" pitchFamily="34" charset="0"/>
              <a:buChar char="•"/>
            </a:pPr>
            <a:r>
              <a:rPr lang="en-GB" dirty="0"/>
              <a:t>Try to think what stress levels you have at the </a:t>
            </a:r>
            <a:r>
              <a:rPr lang="en-GB" dirty="0" smtClean="0"/>
              <a:t>moment</a:t>
            </a:r>
            <a:endParaRPr lang="en-GB" dirty="0"/>
          </a:p>
        </p:txBody>
      </p:sp>
    </p:spTree>
    <p:extLst>
      <p:ext uri="{BB962C8B-B14F-4D97-AF65-F5344CB8AC3E}">
        <p14:creationId xmlns:p14="http://schemas.microsoft.com/office/powerpoint/2010/main" val="2886066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Stress outcomes at work…</a:t>
            </a:r>
            <a:endParaRPr lang="en-AU" dirty="0"/>
          </a:p>
        </p:txBody>
      </p:sp>
      <p:sp>
        <p:nvSpPr>
          <p:cNvPr id="3" name="Content Placeholder 2"/>
          <p:cNvSpPr>
            <a:spLocks noGrp="1"/>
          </p:cNvSpPr>
          <p:nvPr>
            <p:ph idx="1"/>
          </p:nvPr>
        </p:nvSpPr>
        <p:spPr/>
        <p:txBody>
          <a:bodyPr/>
          <a:lstStyle/>
          <a:p>
            <a:pPr>
              <a:spcBef>
                <a:spcPts val="1000"/>
              </a:spcBef>
              <a:buFont typeface="Arial" panose="020B0604020202020204" pitchFamily="34" charset="0"/>
              <a:buChar char="•"/>
            </a:pPr>
            <a:r>
              <a:rPr lang="en-GB" dirty="0"/>
              <a:t>Job turnover / absenteeism</a:t>
            </a:r>
          </a:p>
          <a:p>
            <a:pPr>
              <a:spcBef>
                <a:spcPts val="1000"/>
              </a:spcBef>
              <a:buFont typeface="Arial" panose="020B0604020202020204" pitchFamily="34" charset="0"/>
              <a:buChar char="•"/>
            </a:pPr>
            <a:r>
              <a:rPr lang="en-GB" dirty="0"/>
              <a:t>Accidents in the workplace</a:t>
            </a:r>
          </a:p>
          <a:p>
            <a:pPr>
              <a:spcBef>
                <a:spcPts val="1000"/>
              </a:spcBef>
              <a:buFont typeface="Arial" panose="020B0604020202020204" pitchFamily="34" charset="0"/>
              <a:buChar char="•"/>
            </a:pPr>
            <a:r>
              <a:rPr lang="en-GB" dirty="0"/>
              <a:t>Physical health concerns</a:t>
            </a:r>
          </a:p>
          <a:p>
            <a:pPr>
              <a:spcBef>
                <a:spcPts val="1000"/>
              </a:spcBef>
              <a:buFont typeface="Arial" panose="020B0604020202020204" pitchFamily="34" charset="0"/>
              <a:buChar char="•"/>
            </a:pPr>
            <a:r>
              <a:rPr lang="en-GB" dirty="0"/>
              <a:t>Burn out</a:t>
            </a:r>
          </a:p>
          <a:p>
            <a:pPr>
              <a:spcBef>
                <a:spcPts val="1000"/>
              </a:spcBef>
              <a:buFont typeface="Arial" panose="020B0604020202020204" pitchFamily="34" charset="0"/>
              <a:buChar char="•"/>
            </a:pPr>
            <a:r>
              <a:rPr lang="en-GB" dirty="0"/>
              <a:t>Wider issues in workplace (not accomplish tasks, tension, </a:t>
            </a:r>
            <a:r>
              <a:rPr lang="en-GB" dirty="0" err="1"/>
              <a:t>etc</a:t>
            </a:r>
            <a:r>
              <a:rPr lang="en-GB" dirty="0"/>
              <a:t>) </a:t>
            </a:r>
            <a:endParaRPr lang="en-GB" dirty="0" smtClean="0"/>
          </a:p>
          <a:p>
            <a:pPr marL="0" indent="0">
              <a:spcBef>
                <a:spcPts val="1000"/>
              </a:spcBef>
            </a:pPr>
            <a:endParaRPr lang="en-GB" dirty="0"/>
          </a:p>
          <a:p>
            <a:pPr marL="627063" indent="-627063">
              <a:spcBef>
                <a:spcPts val="600"/>
              </a:spcBef>
              <a:buClr>
                <a:srgbClr val="FF0000"/>
              </a:buClr>
              <a:buSzPct val="110000"/>
              <a:buFont typeface="Lucida Grande"/>
              <a:buChar char="➔"/>
            </a:pPr>
            <a:r>
              <a:rPr lang="en-GB" dirty="0"/>
              <a:t>Workplace inefficiencies</a:t>
            </a:r>
          </a:p>
          <a:p>
            <a:endParaRPr lang="en-AU" dirty="0"/>
          </a:p>
        </p:txBody>
      </p:sp>
    </p:spTree>
    <p:extLst>
      <p:ext uri="{BB962C8B-B14F-4D97-AF65-F5344CB8AC3E}">
        <p14:creationId xmlns:p14="http://schemas.microsoft.com/office/powerpoint/2010/main" val="2741167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75" y="836613"/>
            <a:ext cx="6500813" cy="720725"/>
          </a:xfrm>
        </p:spPr>
        <p:txBody>
          <a:bodyPr/>
          <a:lstStyle/>
          <a:p>
            <a:r>
              <a:rPr lang="en-GB" dirty="0"/>
              <a:t>Reflection: Prevention &amp; response</a:t>
            </a:r>
            <a:endParaRPr lang="en-AU" dirty="0"/>
          </a:p>
        </p:txBody>
      </p:sp>
      <p:sp>
        <p:nvSpPr>
          <p:cNvPr id="3" name="Content Placeholder 2"/>
          <p:cNvSpPr>
            <a:spLocks noGrp="1"/>
          </p:cNvSpPr>
          <p:nvPr>
            <p:ph idx="1"/>
          </p:nvPr>
        </p:nvSpPr>
        <p:spPr>
          <a:xfrm>
            <a:off x="250825" y="1988840"/>
            <a:ext cx="7777163" cy="4103984"/>
          </a:xfrm>
        </p:spPr>
        <p:txBody>
          <a:bodyPr/>
          <a:lstStyle/>
          <a:p>
            <a:pPr marL="0" indent="0">
              <a:lnSpc>
                <a:spcPct val="150000"/>
              </a:lnSpc>
              <a:spcBef>
                <a:spcPts val="1000"/>
              </a:spcBef>
              <a:buNone/>
            </a:pPr>
            <a:r>
              <a:rPr lang="en-GB" dirty="0"/>
              <a:t>Put answers to each of the following question on individual post-it </a:t>
            </a:r>
            <a:r>
              <a:rPr lang="en-GB" dirty="0" smtClean="0"/>
              <a:t>notes: </a:t>
            </a:r>
            <a:endParaRPr lang="en-GB" dirty="0"/>
          </a:p>
          <a:p>
            <a:pPr>
              <a:lnSpc>
                <a:spcPct val="150000"/>
              </a:lnSpc>
              <a:spcBef>
                <a:spcPts val="1000"/>
              </a:spcBef>
              <a:buFont typeface="Arial" panose="020B0604020202020204" pitchFamily="34" charset="0"/>
              <a:buChar char="•"/>
            </a:pPr>
            <a:r>
              <a:rPr lang="en-GB" dirty="0"/>
              <a:t>What can be done to prevent stress in the workplace? </a:t>
            </a:r>
          </a:p>
          <a:p>
            <a:pPr>
              <a:lnSpc>
                <a:spcPct val="150000"/>
              </a:lnSpc>
              <a:spcBef>
                <a:spcPts val="1000"/>
              </a:spcBef>
              <a:buFont typeface="Arial" panose="020B0604020202020204" pitchFamily="34" charset="0"/>
              <a:buChar char="•"/>
            </a:pPr>
            <a:r>
              <a:rPr lang="en-GB" dirty="0"/>
              <a:t>What are your coping strategies? </a:t>
            </a:r>
          </a:p>
          <a:p>
            <a:pPr>
              <a:lnSpc>
                <a:spcPct val="150000"/>
              </a:lnSpc>
            </a:pPr>
            <a:endParaRPr lang="en-AU" dirty="0"/>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879475"/>
            <a:ext cx="127635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663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Categories of coping mechanisms</a:t>
            </a:r>
            <a:endParaRPr lang="en-AU" dirty="0"/>
          </a:p>
        </p:txBody>
      </p:sp>
      <p:sp>
        <p:nvSpPr>
          <p:cNvPr id="3" name="Content Placeholder 2"/>
          <p:cNvSpPr>
            <a:spLocks noGrp="1"/>
          </p:cNvSpPr>
          <p:nvPr>
            <p:ph idx="1"/>
          </p:nvPr>
        </p:nvSpPr>
        <p:spPr>
          <a:xfrm>
            <a:off x="250825" y="1700213"/>
            <a:ext cx="8425631" cy="4392612"/>
          </a:xfrm>
        </p:spPr>
        <p:txBody>
          <a:bodyPr/>
          <a:lstStyle/>
          <a:p>
            <a:pPr marL="0" indent="0">
              <a:spcBef>
                <a:spcPts val="600"/>
              </a:spcBef>
              <a:buNone/>
            </a:pPr>
            <a:r>
              <a:rPr lang="en-GB" dirty="0"/>
              <a:t>Come and place post-it notes on wall at front, categorising into: </a:t>
            </a:r>
          </a:p>
          <a:p>
            <a:pPr>
              <a:spcBef>
                <a:spcPts val="600"/>
              </a:spcBef>
              <a:buFont typeface="Arial" panose="020B0604020202020204" pitchFamily="34" charset="0"/>
              <a:buChar char="•"/>
            </a:pPr>
            <a:endParaRPr lang="en-GB" dirty="0" smtClean="0"/>
          </a:p>
          <a:p>
            <a:pPr>
              <a:spcBef>
                <a:spcPts val="600"/>
              </a:spcBef>
              <a:buFont typeface="Arial" panose="020B0604020202020204" pitchFamily="34" charset="0"/>
              <a:buChar char="•"/>
            </a:pPr>
            <a:r>
              <a:rPr lang="en-GB" dirty="0" smtClean="0"/>
              <a:t>Work </a:t>
            </a:r>
            <a:r>
              <a:rPr lang="en-GB" dirty="0"/>
              <a:t>related coping strategies: </a:t>
            </a:r>
          </a:p>
          <a:p>
            <a:pPr lvl="2">
              <a:spcBef>
                <a:spcPts val="600"/>
              </a:spcBef>
              <a:buFont typeface="Arial" panose="020B0604020202020204" pitchFamily="34" charset="0"/>
              <a:buChar char="•"/>
            </a:pPr>
            <a:r>
              <a:rPr lang="en-GB" dirty="0"/>
              <a:t>Improved supervision</a:t>
            </a:r>
          </a:p>
          <a:p>
            <a:pPr lvl="2">
              <a:spcBef>
                <a:spcPts val="600"/>
              </a:spcBef>
              <a:buFont typeface="Arial" panose="020B0604020202020204" pitchFamily="34" charset="0"/>
              <a:buChar char="•"/>
            </a:pPr>
            <a:r>
              <a:rPr lang="en-GB" dirty="0"/>
              <a:t>Assisted coping </a:t>
            </a:r>
          </a:p>
          <a:p>
            <a:pPr>
              <a:spcBef>
                <a:spcPts val="600"/>
              </a:spcBef>
              <a:buFont typeface="Arial" panose="020B0604020202020204" pitchFamily="34" charset="0"/>
              <a:buChar char="•"/>
            </a:pPr>
            <a:endParaRPr lang="en-GB" dirty="0" smtClean="0"/>
          </a:p>
          <a:p>
            <a:pPr>
              <a:spcBef>
                <a:spcPts val="600"/>
              </a:spcBef>
              <a:buFont typeface="Arial" panose="020B0604020202020204" pitchFamily="34" charset="0"/>
              <a:buChar char="•"/>
            </a:pPr>
            <a:r>
              <a:rPr lang="en-GB" dirty="0" smtClean="0"/>
              <a:t>Personal </a:t>
            </a:r>
            <a:r>
              <a:rPr lang="en-GB" dirty="0"/>
              <a:t>coping strategies:</a:t>
            </a:r>
          </a:p>
          <a:p>
            <a:pPr lvl="2">
              <a:spcBef>
                <a:spcPts val="600"/>
              </a:spcBef>
              <a:buFont typeface="Arial" panose="020B0604020202020204" pitchFamily="34" charset="0"/>
              <a:buChar char="•"/>
            </a:pPr>
            <a:r>
              <a:rPr lang="en-GB" dirty="0"/>
              <a:t>Psychological </a:t>
            </a:r>
          </a:p>
          <a:p>
            <a:pPr lvl="2">
              <a:spcBef>
                <a:spcPts val="600"/>
              </a:spcBef>
              <a:buFont typeface="Arial" panose="020B0604020202020204" pitchFamily="34" charset="0"/>
              <a:buChar char="•"/>
            </a:pPr>
            <a:r>
              <a:rPr lang="en-GB" dirty="0"/>
              <a:t>Physical</a:t>
            </a:r>
          </a:p>
          <a:p>
            <a:pPr lvl="2">
              <a:spcBef>
                <a:spcPts val="600"/>
              </a:spcBef>
              <a:buFont typeface="Arial" panose="020B0604020202020204" pitchFamily="34" charset="0"/>
              <a:buChar char="•"/>
            </a:pPr>
            <a:r>
              <a:rPr lang="en-GB" dirty="0"/>
              <a:t>Social</a:t>
            </a:r>
          </a:p>
        </p:txBody>
      </p:sp>
    </p:spTree>
    <p:extLst>
      <p:ext uri="{BB962C8B-B14F-4D97-AF65-F5344CB8AC3E}">
        <p14:creationId xmlns:p14="http://schemas.microsoft.com/office/powerpoint/2010/main" val="3717317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smtClean="0"/>
              <a:t>Learning Outcomes</a:t>
            </a:r>
            <a:endParaRPr lang="en-US" altLang="en-US" dirty="0" smtClean="0"/>
          </a:p>
        </p:txBody>
      </p:sp>
      <p:sp>
        <p:nvSpPr>
          <p:cNvPr id="3075" name="Content Placeholder 2"/>
          <p:cNvSpPr>
            <a:spLocks noGrp="1"/>
          </p:cNvSpPr>
          <p:nvPr>
            <p:ph idx="1"/>
          </p:nvPr>
        </p:nvSpPr>
        <p:spPr>
          <a:xfrm>
            <a:off x="395536" y="1700808"/>
            <a:ext cx="7777163" cy="4392612"/>
          </a:xfrm>
        </p:spPr>
        <p:txBody>
          <a:bodyPr/>
          <a:lstStyle/>
          <a:p>
            <a:pPr marL="0" indent="0">
              <a:lnSpc>
                <a:spcPct val="150000"/>
              </a:lnSpc>
              <a:spcBef>
                <a:spcPts val="800"/>
              </a:spcBef>
              <a:buNone/>
            </a:pPr>
            <a:r>
              <a:rPr lang="en-GB" dirty="0"/>
              <a:t>Participants will be able to… </a:t>
            </a:r>
          </a:p>
          <a:p>
            <a:pPr>
              <a:lnSpc>
                <a:spcPct val="150000"/>
              </a:lnSpc>
              <a:spcBef>
                <a:spcPts val="800"/>
              </a:spcBef>
              <a:buFont typeface="Arial" panose="020B0604020202020204" pitchFamily="34" charset="0"/>
              <a:buChar char="•"/>
            </a:pPr>
            <a:r>
              <a:rPr lang="en-GB" dirty="0"/>
              <a:t>Identify 5 approaches of a good </a:t>
            </a:r>
            <a:r>
              <a:rPr lang="en-GB" dirty="0" smtClean="0"/>
              <a:t>manager.</a:t>
            </a:r>
            <a:endParaRPr lang="en-GB" dirty="0"/>
          </a:p>
          <a:p>
            <a:pPr>
              <a:lnSpc>
                <a:spcPct val="150000"/>
              </a:lnSpc>
              <a:spcBef>
                <a:spcPts val="800"/>
              </a:spcBef>
              <a:buFont typeface="Arial" panose="020B0604020202020204" pitchFamily="34" charset="0"/>
              <a:buChar char="•"/>
            </a:pPr>
            <a:r>
              <a:rPr lang="en-GB" dirty="0"/>
              <a:t>Recognise signs of stress &amp; burnout in ourselves and </a:t>
            </a:r>
            <a:r>
              <a:rPr lang="en-GB" dirty="0" smtClean="0"/>
              <a:t>others.</a:t>
            </a:r>
            <a:endParaRPr lang="en-GB" dirty="0"/>
          </a:p>
          <a:p>
            <a:pPr>
              <a:lnSpc>
                <a:spcPct val="150000"/>
              </a:lnSpc>
              <a:spcBef>
                <a:spcPts val="800"/>
              </a:spcBef>
              <a:buFont typeface="Arial" panose="020B0604020202020204" pitchFamily="34" charset="0"/>
              <a:buChar char="•"/>
            </a:pPr>
            <a:r>
              <a:rPr lang="en-GB" dirty="0"/>
              <a:t>Identify self care &amp; coping strategies that can help alleviate </a:t>
            </a:r>
            <a:r>
              <a:rPr lang="en-GB" dirty="0" smtClean="0"/>
              <a:t>stress.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5" name="Picture 3" descr="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125538"/>
            <a:ext cx="4105275"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43715"/>
                                        </p:tgtEl>
                                      </p:cBhvr>
                                    </p:animEffect>
                                    <p:animScale>
                                      <p:cBhvr>
                                        <p:cTn id="7" dur="250" autoRev="1" fill="hold"/>
                                        <p:tgtEl>
                                          <p:spTgt spid="2437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solidFill>
                  <a:srgbClr val="3399FF"/>
                </a:solidFill>
              </a:rPr>
              <a:t>Management and supervision techniques</a:t>
            </a:r>
            <a:endParaRPr lang="en-AU" dirty="0">
              <a:solidFill>
                <a:srgbClr val="3399FF"/>
              </a:solidFill>
            </a:endParaRPr>
          </a:p>
        </p:txBody>
      </p:sp>
    </p:spTree>
    <p:extLst>
      <p:ext uri="{BB962C8B-B14F-4D97-AF65-F5344CB8AC3E}">
        <p14:creationId xmlns:p14="http://schemas.microsoft.com/office/powerpoint/2010/main" val="650190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a:t>
            </a:r>
            <a:endParaRPr lang="en-AU" dirty="0"/>
          </a:p>
        </p:txBody>
      </p:sp>
      <p:sp>
        <p:nvSpPr>
          <p:cNvPr id="3" name="Content Placeholder 2"/>
          <p:cNvSpPr>
            <a:spLocks noGrp="1"/>
          </p:cNvSpPr>
          <p:nvPr>
            <p:ph idx="1"/>
          </p:nvPr>
        </p:nvSpPr>
        <p:spPr>
          <a:xfrm>
            <a:off x="539552" y="1700808"/>
            <a:ext cx="7777163" cy="4392612"/>
          </a:xfrm>
        </p:spPr>
        <p:txBody>
          <a:bodyPr/>
          <a:lstStyle/>
          <a:p>
            <a:pPr marL="0" indent="0">
              <a:spcBef>
                <a:spcPts val="1400"/>
              </a:spcBef>
              <a:buNone/>
            </a:pPr>
            <a:r>
              <a:rPr lang="en-US" dirty="0"/>
              <a:t>Think back to the best manager you ever had…</a:t>
            </a:r>
          </a:p>
          <a:p>
            <a:pPr>
              <a:spcBef>
                <a:spcPts val="1400"/>
              </a:spcBef>
              <a:buFont typeface="Arial" panose="020B0604020202020204" pitchFamily="34" charset="0"/>
              <a:buChar char="•"/>
            </a:pPr>
            <a:r>
              <a:rPr lang="en-US" dirty="0"/>
              <a:t>What made them a good manager? </a:t>
            </a:r>
          </a:p>
          <a:p>
            <a:pPr>
              <a:spcBef>
                <a:spcPts val="1400"/>
              </a:spcBef>
              <a:buFont typeface="Arial" panose="020B0604020202020204" pitchFamily="34" charset="0"/>
              <a:buChar char="•"/>
            </a:pPr>
            <a:r>
              <a:rPr lang="en-US" dirty="0"/>
              <a:t>What did they do for you? </a:t>
            </a:r>
          </a:p>
          <a:p>
            <a:pPr>
              <a:spcBef>
                <a:spcPts val="1400"/>
              </a:spcBef>
              <a:buFont typeface="Arial" panose="020B0604020202020204" pitchFamily="34" charset="0"/>
              <a:buChar char="•"/>
            </a:pPr>
            <a:r>
              <a:rPr lang="en-US" dirty="0"/>
              <a:t>What did they do for your team? </a:t>
            </a:r>
          </a:p>
          <a:p>
            <a:endParaRPr lang="en-AU" dirty="0"/>
          </a:p>
        </p:txBody>
      </p:sp>
    </p:spTree>
    <p:extLst>
      <p:ext uri="{BB962C8B-B14F-4D97-AF65-F5344CB8AC3E}">
        <p14:creationId xmlns:p14="http://schemas.microsoft.com/office/powerpoint/2010/main" val="3663072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management is…</a:t>
            </a:r>
            <a:endParaRPr lang="en-AU" dirty="0"/>
          </a:p>
        </p:txBody>
      </p:sp>
      <p:sp>
        <p:nvSpPr>
          <p:cNvPr id="3" name="Content Placeholder 2"/>
          <p:cNvSpPr>
            <a:spLocks noGrp="1"/>
          </p:cNvSpPr>
          <p:nvPr>
            <p:ph idx="1"/>
          </p:nvPr>
        </p:nvSpPr>
        <p:spPr/>
        <p:txBody>
          <a:bodyPr/>
          <a:lstStyle/>
          <a:p>
            <a:pPr>
              <a:lnSpc>
                <a:spcPct val="150000"/>
              </a:lnSpc>
              <a:spcBef>
                <a:spcPts val="0"/>
              </a:spcBef>
              <a:spcAft>
                <a:spcPts val="600"/>
              </a:spcAft>
              <a:buFont typeface="Arial" panose="020B0604020202020204" pitchFamily="34" charset="0"/>
              <a:buChar char="•"/>
            </a:pPr>
            <a:r>
              <a:rPr lang="en-GB" dirty="0"/>
              <a:t>Motivation &amp; leadership</a:t>
            </a:r>
          </a:p>
          <a:p>
            <a:pPr>
              <a:lnSpc>
                <a:spcPct val="150000"/>
              </a:lnSpc>
              <a:spcBef>
                <a:spcPts val="0"/>
              </a:spcBef>
              <a:spcAft>
                <a:spcPts val="600"/>
              </a:spcAft>
              <a:buFont typeface="Arial" panose="020B0604020202020204" pitchFamily="34" charset="0"/>
              <a:buChar char="•"/>
            </a:pPr>
            <a:r>
              <a:rPr lang="en-GB" dirty="0"/>
              <a:t>Providing what people need in terms of direction &amp; vision</a:t>
            </a:r>
          </a:p>
          <a:p>
            <a:pPr>
              <a:lnSpc>
                <a:spcPct val="150000"/>
              </a:lnSpc>
              <a:spcBef>
                <a:spcPts val="0"/>
              </a:spcBef>
              <a:spcAft>
                <a:spcPts val="600"/>
              </a:spcAft>
              <a:buFont typeface="Arial" panose="020B0604020202020204" pitchFamily="34" charset="0"/>
              <a:buChar char="•"/>
            </a:pPr>
            <a:r>
              <a:rPr lang="en-GB" dirty="0"/>
              <a:t>Giving support to achieve those objectives</a:t>
            </a:r>
          </a:p>
          <a:p>
            <a:pPr>
              <a:lnSpc>
                <a:spcPct val="150000"/>
              </a:lnSpc>
              <a:spcBef>
                <a:spcPts val="0"/>
              </a:spcBef>
              <a:spcAft>
                <a:spcPts val="600"/>
              </a:spcAft>
              <a:buFont typeface="Arial" panose="020B0604020202020204" pitchFamily="34" charset="0"/>
              <a:buChar char="•"/>
            </a:pPr>
            <a:r>
              <a:rPr lang="en-GB" dirty="0"/>
              <a:t>Providing for material resources </a:t>
            </a:r>
          </a:p>
          <a:p>
            <a:pPr>
              <a:lnSpc>
                <a:spcPct val="150000"/>
              </a:lnSpc>
              <a:buFont typeface="Arial" panose="020B0604020202020204" pitchFamily="34" charset="0"/>
              <a:buChar char="•"/>
            </a:pPr>
            <a:endParaRPr lang="en-AU" dirty="0"/>
          </a:p>
        </p:txBody>
      </p:sp>
    </p:spTree>
    <p:extLst>
      <p:ext uri="{BB962C8B-B14F-4D97-AF65-F5344CB8AC3E}">
        <p14:creationId xmlns:p14="http://schemas.microsoft.com/office/powerpoint/2010/main" val="3823307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Benefits of good management</a:t>
            </a:r>
            <a:endParaRPr lang="en-AU" dirty="0"/>
          </a:p>
        </p:txBody>
      </p:sp>
      <p:sp>
        <p:nvSpPr>
          <p:cNvPr id="3" name="Content Placeholder 2"/>
          <p:cNvSpPr>
            <a:spLocks noGrp="1"/>
          </p:cNvSpPr>
          <p:nvPr>
            <p:ph idx="1"/>
          </p:nvPr>
        </p:nvSpPr>
        <p:spPr/>
        <p:txBody>
          <a:bodyPr/>
          <a:lstStyle/>
          <a:p>
            <a:pPr>
              <a:spcBef>
                <a:spcPts val="1000"/>
              </a:spcBef>
              <a:buFont typeface="Arial" panose="020B0604020202020204" pitchFamily="34" charset="0"/>
              <a:buChar char="•"/>
            </a:pPr>
            <a:r>
              <a:rPr lang="en-GB" dirty="0"/>
              <a:t>Increase motivation &amp; commitment</a:t>
            </a:r>
          </a:p>
          <a:p>
            <a:pPr>
              <a:spcBef>
                <a:spcPts val="1000"/>
              </a:spcBef>
              <a:buFont typeface="Arial" panose="020B0604020202020204" pitchFamily="34" charset="0"/>
              <a:buChar char="•"/>
            </a:pPr>
            <a:r>
              <a:rPr lang="en-GB" dirty="0"/>
              <a:t>Team building </a:t>
            </a:r>
          </a:p>
          <a:p>
            <a:pPr>
              <a:spcBef>
                <a:spcPts val="1000"/>
              </a:spcBef>
              <a:buFont typeface="Arial" panose="020B0604020202020204" pitchFamily="34" charset="0"/>
              <a:buChar char="•"/>
            </a:pPr>
            <a:r>
              <a:rPr lang="en-GB" dirty="0"/>
              <a:t>Reduced staff turnover </a:t>
            </a:r>
          </a:p>
          <a:p>
            <a:pPr>
              <a:spcBef>
                <a:spcPts val="1000"/>
              </a:spcBef>
              <a:buFont typeface="Arial" panose="020B0604020202020204" pitchFamily="34" charset="0"/>
              <a:buChar char="•"/>
            </a:pPr>
            <a:r>
              <a:rPr lang="en-GB" dirty="0"/>
              <a:t>Improve quality &amp; efficiency </a:t>
            </a:r>
          </a:p>
          <a:p>
            <a:pPr>
              <a:spcBef>
                <a:spcPts val="1000"/>
              </a:spcBef>
              <a:buFont typeface="Arial" panose="020B0604020202020204" pitchFamily="34" charset="0"/>
              <a:buChar char="•"/>
            </a:pPr>
            <a:r>
              <a:rPr lang="en-GB" dirty="0"/>
              <a:t>Feed into M&amp;E processes </a:t>
            </a:r>
          </a:p>
          <a:p>
            <a:pPr>
              <a:spcBef>
                <a:spcPts val="1000"/>
              </a:spcBef>
              <a:buFont typeface="Arial" panose="020B0604020202020204" pitchFamily="34" charset="0"/>
              <a:buChar char="•"/>
            </a:pPr>
            <a:r>
              <a:rPr lang="en-GB" dirty="0"/>
              <a:t>Accountability </a:t>
            </a:r>
          </a:p>
          <a:p>
            <a:pPr>
              <a:spcBef>
                <a:spcPts val="1000"/>
              </a:spcBef>
              <a:buFont typeface="Arial" panose="020B0604020202020204" pitchFamily="34" charset="0"/>
              <a:buChar char="•"/>
            </a:pPr>
            <a:r>
              <a:rPr lang="en-GB" dirty="0"/>
              <a:t>Improve </a:t>
            </a:r>
            <a:r>
              <a:rPr lang="en-GB" dirty="0" err="1"/>
              <a:t>org’l</a:t>
            </a:r>
            <a:r>
              <a:rPr lang="en-GB" dirty="0"/>
              <a:t> image &amp; reputation</a:t>
            </a:r>
          </a:p>
          <a:p>
            <a:pPr>
              <a:buFont typeface="Arial" panose="020B0604020202020204" pitchFamily="34" charset="0"/>
              <a:buChar char="•"/>
            </a:pPr>
            <a:endParaRPr lang="en-AU" dirty="0"/>
          </a:p>
        </p:txBody>
      </p:sp>
    </p:spTree>
    <p:extLst>
      <p:ext uri="{BB962C8B-B14F-4D97-AF65-F5344CB8AC3E}">
        <p14:creationId xmlns:p14="http://schemas.microsoft.com/office/powerpoint/2010/main" val="3367521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556792"/>
            <a:ext cx="7777163" cy="3960564"/>
          </a:xfrm>
        </p:spPr>
        <p:txBody>
          <a:bodyPr/>
          <a:lstStyle/>
          <a:p>
            <a:pPr algn="ctr"/>
            <a:r>
              <a:rPr lang="en-US" sz="4400" dirty="0">
                <a:solidFill>
                  <a:schemeClr val="tx1">
                    <a:lumMod val="90000"/>
                    <a:lumOff val="10000"/>
                  </a:schemeClr>
                </a:solidFill>
              </a:rPr>
              <a:t># 1 reason employees leave jobs is a poor relationship with their immediate </a:t>
            </a:r>
            <a:r>
              <a:rPr lang="en-US" sz="4400" dirty="0" smtClean="0">
                <a:solidFill>
                  <a:schemeClr val="tx1">
                    <a:lumMod val="90000"/>
                    <a:lumOff val="10000"/>
                  </a:schemeClr>
                </a:solidFill>
              </a:rPr>
              <a:t>supervisor.</a:t>
            </a:r>
            <a:endParaRPr lang="en-US" sz="4400" dirty="0">
              <a:solidFill>
                <a:schemeClr val="tx1">
                  <a:lumMod val="90000"/>
                  <a:lumOff val="10000"/>
                </a:schemeClr>
              </a:solidFill>
            </a:endParaRPr>
          </a:p>
          <a:p>
            <a:pPr algn="ctr"/>
            <a:endParaRPr lang="en-AU" sz="4400" dirty="0"/>
          </a:p>
        </p:txBody>
      </p:sp>
    </p:spTree>
    <p:extLst>
      <p:ext uri="{BB962C8B-B14F-4D97-AF65-F5344CB8AC3E}">
        <p14:creationId xmlns:p14="http://schemas.microsoft.com/office/powerpoint/2010/main" val="351659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75" y="836613"/>
            <a:ext cx="6500813" cy="720725"/>
          </a:xfrm>
        </p:spPr>
        <p:txBody>
          <a:bodyPr/>
          <a:lstStyle/>
          <a:p>
            <a:r>
              <a:rPr lang="en-GB" dirty="0"/>
              <a:t>Activity</a:t>
            </a:r>
            <a:endParaRPr lang="en-AU" dirty="0"/>
          </a:p>
        </p:txBody>
      </p:sp>
      <p:sp>
        <p:nvSpPr>
          <p:cNvPr id="3" name="Content Placeholder 2"/>
          <p:cNvSpPr>
            <a:spLocks noGrp="1"/>
          </p:cNvSpPr>
          <p:nvPr>
            <p:ph idx="1"/>
          </p:nvPr>
        </p:nvSpPr>
        <p:spPr>
          <a:xfrm>
            <a:off x="250825" y="1916831"/>
            <a:ext cx="8281615" cy="4175993"/>
          </a:xfrm>
        </p:spPr>
        <p:txBody>
          <a:bodyPr/>
          <a:lstStyle/>
          <a:p>
            <a:pPr>
              <a:buFont typeface="Arial" panose="020B0604020202020204" pitchFamily="34" charset="0"/>
              <a:buChar char="•"/>
            </a:pPr>
            <a:r>
              <a:rPr lang="en-GB" dirty="0"/>
              <a:t>In groups of 3 brainstorm list of 3 things a manager can do to motivate their team </a:t>
            </a:r>
            <a:endParaRPr lang="en-GB" dirty="0" smtClean="0"/>
          </a:p>
          <a:p>
            <a:pPr>
              <a:buFont typeface="Arial" panose="020B0604020202020204" pitchFamily="34" charset="0"/>
              <a:buChar char="•"/>
            </a:pPr>
            <a:endParaRPr lang="en-GB" dirty="0"/>
          </a:p>
          <a:p>
            <a:pPr>
              <a:buFont typeface="Arial" panose="020B0604020202020204" pitchFamily="34" charset="0"/>
              <a:buChar char="•"/>
            </a:pPr>
            <a:r>
              <a:rPr lang="en-GB" dirty="0"/>
              <a:t>Write ideas on flip chart / manila </a:t>
            </a:r>
            <a:r>
              <a:rPr lang="en-GB" dirty="0" smtClean="0"/>
              <a:t>paper</a:t>
            </a:r>
          </a:p>
          <a:p>
            <a:pPr>
              <a:buFont typeface="Arial" panose="020B0604020202020204" pitchFamily="34" charset="0"/>
              <a:buChar char="•"/>
            </a:pPr>
            <a:endParaRPr lang="en-GB" dirty="0"/>
          </a:p>
          <a:p>
            <a:pPr>
              <a:buFont typeface="Arial" panose="020B0604020202020204" pitchFamily="34" charset="0"/>
              <a:buChar char="•"/>
            </a:pPr>
            <a:r>
              <a:rPr lang="en-GB" dirty="0" err="1"/>
              <a:t>Asterix</a:t>
            </a:r>
            <a:r>
              <a:rPr lang="en-GB" dirty="0"/>
              <a:t> (*) or underline which ideas you feel you can go back and use in your workplace</a:t>
            </a:r>
          </a:p>
          <a:p>
            <a:pPr>
              <a:buFont typeface="Arial" panose="020B0604020202020204" pitchFamily="34" charset="0"/>
              <a:buChar char="•"/>
            </a:pPr>
            <a:endParaRPr lang="en-GB" dirty="0"/>
          </a:p>
          <a:p>
            <a:pPr marL="0" indent="0" algn="r"/>
            <a:r>
              <a:rPr lang="en-US" dirty="0"/>
              <a:t>Total 10 </a:t>
            </a:r>
            <a:r>
              <a:rPr lang="en-US" dirty="0" err="1"/>
              <a:t>mins</a:t>
            </a:r>
            <a:endParaRPr lang="en-US" dirty="0"/>
          </a:p>
          <a:p>
            <a:pPr>
              <a:buFont typeface="Arial" panose="020B0604020202020204" pitchFamily="34" charset="0"/>
              <a:buChar char="•"/>
            </a:pPr>
            <a:endParaRPr lang="en-GB" dirty="0"/>
          </a:p>
          <a:p>
            <a:pPr>
              <a:buFont typeface="Arial" panose="020B0604020202020204" pitchFamily="34" charset="0"/>
              <a:buChar char="•"/>
            </a:pPr>
            <a:endParaRPr lang="en-AU" dirty="0"/>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836613"/>
            <a:ext cx="127635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052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methods</a:t>
            </a:r>
            <a:endParaRPr lang="en-AU" dirty="0"/>
          </a:p>
        </p:txBody>
      </p:sp>
      <p:sp>
        <p:nvSpPr>
          <p:cNvPr id="3" name="Content Placeholder 2"/>
          <p:cNvSpPr>
            <a:spLocks noGrp="1"/>
          </p:cNvSpPr>
          <p:nvPr>
            <p:ph idx="1"/>
          </p:nvPr>
        </p:nvSpPr>
        <p:spPr/>
        <p:txBody>
          <a:bodyPr/>
          <a:lstStyle/>
          <a:p>
            <a:pPr>
              <a:spcBef>
                <a:spcPts val="1000"/>
              </a:spcBef>
              <a:buFont typeface="Arial" panose="020B0604020202020204" pitchFamily="34" charset="0"/>
              <a:buChar char="•"/>
            </a:pPr>
            <a:r>
              <a:rPr lang="en-GB" dirty="0"/>
              <a:t>Performance management / Work plan </a:t>
            </a:r>
          </a:p>
          <a:p>
            <a:pPr lvl="1">
              <a:buFont typeface="Arial" panose="020B0604020202020204" pitchFamily="34" charset="0"/>
              <a:buChar char="•"/>
            </a:pPr>
            <a:r>
              <a:rPr lang="en-GB" dirty="0" smtClean="0"/>
              <a:t>Objectives, </a:t>
            </a:r>
            <a:r>
              <a:rPr lang="en-GB" dirty="0"/>
              <a:t>activities, learning &amp; </a:t>
            </a:r>
            <a:r>
              <a:rPr lang="en-GB" dirty="0" smtClean="0"/>
              <a:t>development </a:t>
            </a:r>
            <a:r>
              <a:rPr lang="en-GB" dirty="0"/>
              <a:t>needs</a:t>
            </a:r>
          </a:p>
          <a:p>
            <a:pPr>
              <a:spcBef>
                <a:spcPts val="1000"/>
              </a:spcBef>
              <a:buFont typeface="Arial" panose="020B0604020202020204" pitchFamily="34" charset="0"/>
              <a:buChar char="•"/>
            </a:pPr>
            <a:r>
              <a:rPr lang="en-GB" dirty="0"/>
              <a:t>Supervision visits</a:t>
            </a:r>
          </a:p>
          <a:p>
            <a:pPr>
              <a:spcBef>
                <a:spcPts val="1000"/>
              </a:spcBef>
              <a:buFont typeface="Arial" panose="020B0604020202020204" pitchFamily="34" charset="0"/>
              <a:buChar char="•"/>
            </a:pPr>
            <a:r>
              <a:rPr lang="en-GB" dirty="0"/>
              <a:t>One-to-one meetings</a:t>
            </a:r>
          </a:p>
          <a:p>
            <a:pPr>
              <a:spcBef>
                <a:spcPts val="1000"/>
              </a:spcBef>
              <a:buFont typeface="Arial" panose="020B0604020202020204" pitchFamily="34" charset="0"/>
              <a:buChar char="•"/>
            </a:pPr>
            <a:r>
              <a:rPr lang="en-GB" dirty="0"/>
              <a:t>Team meetings</a:t>
            </a:r>
          </a:p>
          <a:p>
            <a:pPr>
              <a:spcBef>
                <a:spcPts val="1000"/>
              </a:spcBef>
              <a:buFont typeface="Arial" panose="020B0604020202020204" pitchFamily="34" charset="0"/>
              <a:buChar char="•"/>
            </a:pPr>
            <a:r>
              <a:rPr lang="en-GB" dirty="0"/>
              <a:t>Feedback </a:t>
            </a:r>
          </a:p>
          <a:p>
            <a:pPr>
              <a:spcBef>
                <a:spcPts val="1000"/>
              </a:spcBef>
              <a:buFont typeface="Arial" panose="020B0604020202020204" pitchFamily="34" charset="0"/>
              <a:buChar char="•"/>
            </a:pPr>
            <a:r>
              <a:rPr lang="en-GB" dirty="0"/>
              <a:t>Team outings / team building activities </a:t>
            </a:r>
          </a:p>
        </p:txBody>
      </p:sp>
    </p:spTree>
    <p:extLst>
      <p:ext uri="{BB962C8B-B14F-4D97-AF65-F5344CB8AC3E}">
        <p14:creationId xmlns:p14="http://schemas.microsoft.com/office/powerpoint/2010/main" val="4251148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emplate PP_New [Compatibility Mode]" id="{3DFC64AD-ED0C-4220-B078-BDB91D006E57}" vid="{16F07DD1-2666-45B3-8D13-22B67B7A8F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PP_New</Template>
  <TotalTime>51</TotalTime>
  <Words>1660</Words>
  <Application>Microsoft Office PowerPoint</Application>
  <PresentationFormat>On-screen Show (4:3)</PresentationFormat>
  <Paragraphs>179</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Session 2 – Human Resources management</vt:lpstr>
      <vt:lpstr>Learning Outcomes</vt:lpstr>
      <vt:lpstr>Management and supervision techniques</vt:lpstr>
      <vt:lpstr>Reflection</vt:lpstr>
      <vt:lpstr>Good management is…</vt:lpstr>
      <vt:lpstr>Benefits of good management</vt:lpstr>
      <vt:lpstr>PowerPoint Presentation</vt:lpstr>
      <vt:lpstr>Activity</vt:lpstr>
      <vt:lpstr>Example methods</vt:lpstr>
      <vt:lpstr>Considerations</vt:lpstr>
      <vt:lpstr>Staff wellbeing</vt:lpstr>
      <vt:lpstr>IFRC, 2009</vt:lpstr>
      <vt:lpstr>PowerPoint Presentation</vt:lpstr>
      <vt:lpstr>Stress curve</vt:lpstr>
      <vt:lpstr>Causes of stress</vt:lpstr>
      <vt:lpstr>Reflection: Signs of stress</vt:lpstr>
      <vt:lpstr>Stress outcomes at work…</vt:lpstr>
      <vt:lpstr>Reflection: Prevention &amp; response</vt:lpstr>
      <vt:lpstr>Categories of coping mechanisms</vt:lpstr>
      <vt:lpstr>PowerPoint Presentation</vt:lpstr>
    </vt:vector>
  </TitlesOfParts>
  <Company>Department of Human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NAME OF SESSION)</dc:title>
  <dc:creator>Jo-anne McMahon</dc:creator>
  <cp:lastModifiedBy>Nats</cp:lastModifiedBy>
  <cp:revision>16</cp:revision>
  <dcterms:created xsi:type="dcterms:W3CDTF">2013-11-26T22:44:56Z</dcterms:created>
  <dcterms:modified xsi:type="dcterms:W3CDTF">2014-05-26T05:59:31Z</dcterms:modified>
</cp:coreProperties>
</file>