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59" r:id="rId3"/>
    <p:sldId id="264" r:id="rId4"/>
    <p:sldId id="265" r:id="rId5"/>
    <p:sldId id="266" r:id="rId6"/>
    <p:sldId id="267" r:id="rId7"/>
    <p:sldId id="28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61" r:id="rId2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709" autoAdjust="0"/>
  </p:normalViewPr>
  <p:slideViewPr>
    <p:cSldViewPr>
      <p:cViewPr varScale="1">
        <p:scale>
          <a:sx n="45" d="100"/>
          <a:sy n="45" d="100"/>
        </p:scale>
        <p:origin x="-18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26/05/2014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500"/>
              </a:spcBef>
              <a:buFont typeface="Arial"/>
              <a:buChar char="•"/>
            </a:pPr>
            <a:r>
              <a:rPr lang="en-GB" sz="1200" dirty="0" smtClean="0"/>
              <a:t>C: Capacity of facilitators – what skills do they have?</a:t>
            </a:r>
            <a:r>
              <a:rPr lang="en-GB" sz="1200" baseline="0" dirty="0" smtClean="0"/>
              <a:t> W</a:t>
            </a:r>
            <a:r>
              <a:rPr lang="en-GB" sz="1200" dirty="0" smtClean="0"/>
              <a:t>hat forms of activities are the able to deliver? What have they been trained for? </a:t>
            </a:r>
          </a:p>
          <a:p>
            <a:pPr marL="171450" indent="-171450">
              <a:lnSpc>
                <a:spcPct val="90000"/>
              </a:lnSpc>
              <a:spcBef>
                <a:spcPts val="500"/>
              </a:spcBef>
              <a:buFont typeface="Arial"/>
              <a:buChar char="•"/>
            </a:pPr>
            <a:r>
              <a:rPr lang="en-GB" sz="1200" dirty="0" smtClean="0"/>
              <a:t>A: Ages &amp; stages of development – what age groups of children are you supporting? What level</a:t>
            </a:r>
            <a:r>
              <a:rPr lang="en-GB" sz="1200" baseline="0" dirty="0" smtClean="0"/>
              <a:t> of development? Any specific development needs? </a:t>
            </a:r>
            <a:endParaRPr lang="en-GB" sz="1200" dirty="0" smtClean="0"/>
          </a:p>
          <a:p>
            <a:pPr marL="171450" indent="-171450">
              <a:lnSpc>
                <a:spcPct val="90000"/>
              </a:lnSpc>
              <a:spcBef>
                <a:spcPts val="500"/>
              </a:spcBef>
              <a:buFont typeface="Arial"/>
              <a:buChar char="•"/>
            </a:pPr>
            <a:r>
              <a:rPr lang="en-GB" sz="1200" dirty="0" err="1" smtClean="0"/>
              <a:t>Ge</a:t>
            </a:r>
            <a:r>
              <a:rPr lang="en-GB" sz="1200" dirty="0" smtClean="0"/>
              <a:t>: Gender sensitive – consider the different likes and dislikes for girls and boys? What activities are appropriate in the given context for girls </a:t>
            </a:r>
            <a:r>
              <a:rPr lang="en-GB" sz="1200" dirty="0" err="1" smtClean="0"/>
              <a:t>vs</a:t>
            </a:r>
            <a:r>
              <a:rPr lang="en-GB" sz="1200" dirty="0" smtClean="0"/>
              <a:t> boys? </a:t>
            </a:r>
          </a:p>
          <a:p>
            <a:pPr marL="171450" indent="-171450">
              <a:lnSpc>
                <a:spcPct val="90000"/>
              </a:lnSpc>
              <a:spcBef>
                <a:spcPts val="500"/>
              </a:spcBef>
              <a:buFont typeface="Arial"/>
              <a:buChar char="•"/>
            </a:pPr>
            <a:r>
              <a:rPr lang="en-GB" sz="1200" dirty="0" smtClean="0"/>
              <a:t>D: Diverse needs – consider the full range of different factors that can affect</a:t>
            </a:r>
            <a:r>
              <a:rPr lang="en-GB" sz="1200" baseline="0" dirty="0" smtClean="0"/>
              <a:t> appropriateness of different activities in context – religions, ethnic groups, language skills, </a:t>
            </a:r>
            <a:r>
              <a:rPr lang="en-GB" sz="1200" baseline="0" dirty="0" err="1" smtClean="0"/>
              <a:t>etc</a:t>
            </a:r>
            <a:r>
              <a:rPr lang="en-GB" sz="1200" baseline="0" dirty="0" smtClean="0"/>
              <a:t> </a:t>
            </a:r>
            <a:endParaRPr lang="en-GB" sz="1200" dirty="0" smtClean="0"/>
          </a:p>
          <a:p>
            <a:pPr marL="171450" indent="-171450">
              <a:lnSpc>
                <a:spcPct val="90000"/>
              </a:lnSpc>
              <a:spcBef>
                <a:spcPts val="500"/>
              </a:spcBef>
              <a:buFont typeface="Arial"/>
              <a:buChar char="•"/>
            </a:pPr>
            <a:endParaRPr lang="en-GB" sz="1200" noProof="0" dirty="0" smtClean="0"/>
          </a:p>
          <a:p>
            <a:pPr marL="171450" indent="-171450">
              <a:lnSpc>
                <a:spcPct val="90000"/>
              </a:lnSpc>
              <a:spcBef>
                <a:spcPts val="500"/>
              </a:spcBef>
              <a:buFont typeface="Arial"/>
              <a:buChar char="•"/>
            </a:pPr>
            <a:r>
              <a:rPr lang="en-GB" sz="1200" noProof="0" dirty="0" smtClean="0"/>
              <a:t>S: Space constraints – what size is the space you</a:t>
            </a:r>
            <a:r>
              <a:rPr lang="en-GB" sz="1200" baseline="0" noProof="0" dirty="0" smtClean="0"/>
              <a:t> have for CF Space activities? Do you have outdoor space, or only indoor space? Is the space outside safe for certain activities? </a:t>
            </a:r>
            <a:endParaRPr lang="en-GB" sz="1200" noProof="0" dirty="0" smtClean="0"/>
          </a:p>
          <a:p>
            <a:pPr marL="171450" indent="-171450">
              <a:lnSpc>
                <a:spcPct val="90000"/>
              </a:lnSpc>
              <a:spcBef>
                <a:spcPts val="500"/>
              </a:spcBef>
              <a:buFont typeface="Arial"/>
              <a:buChar char="•"/>
            </a:pPr>
            <a:r>
              <a:rPr lang="en-GB" sz="1200" dirty="0" smtClean="0"/>
              <a:t>P: Participation of children &amp; community – ensure</a:t>
            </a:r>
            <a:r>
              <a:rPr lang="en-GB" sz="1200" baseline="0" dirty="0" smtClean="0"/>
              <a:t> you get their inputs on the types of activities children usually engage in and enjoy. Consider activities also that communities may wish to use the space for, as this will increase community ownership of the space.   </a:t>
            </a:r>
            <a:endParaRPr lang="en-GB" sz="1200" dirty="0" smtClean="0"/>
          </a:p>
          <a:p>
            <a:pPr marL="171450" indent="-171450">
              <a:lnSpc>
                <a:spcPct val="90000"/>
              </a:lnSpc>
              <a:spcBef>
                <a:spcPts val="500"/>
              </a:spcBef>
              <a:buFont typeface="Arial"/>
              <a:buChar char="•"/>
            </a:pPr>
            <a:r>
              <a:rPr lang="en-GB" sz="1200" dirty="0" smtClean="0"/>
              <a:t>O: Outreach – do the activities need to be mobile covering large areas through outreach? Or will you do stationary / fixed location</a:t>
            </a:r>
            <a:r>
              <a:rPr lang="en-GB" sz="1200" baseline="0" dirty="0" smtClean="0"/>
              <a:t> activities in combination with mobile activities? In which case you need to consider how many staff / facilitators will be mobile, how many will stay in one place, and what the impact on resources and equipment needs will be? </a:t>
            </a:r>
            <a:endParaRPr lang="en-GB" sz="1200" dirty="0" smtClean="0"/>
          </a:p>
          <a:p>
            <a:pPr marL="171450" indent="-171450">
              <a:lnSpc>
                <a:spcPct val="90000"/>
              </a:lnSpc>
              <a:spcBef>
                <a:spcPts val="500"/>
              </a:spcBef>
              <a:buFont typeface="Arial"/>
              <a:buChar char="•"/>
            </a:pPr>
            <a:r>
              <a:rPr lang="en-GB" sz="1200" dirty="0" smtClean="0"/>
              <a:t>R: Resources – What are the limitations / availability of resources? Can you buy all you need to be able to run the activities you have selected? </a:t>
            </a:r>
          </a:p>
          <a:p>
            <a:pPr marL="171450" indent="-171450">
              <a:lnSpc>
                <a:spcPct val="90000"/>
              </a:lnSpc>
              <a:spcBef>
                <a:spcPts val="500"/>
              </a:spcBef>
              <a:buFont typeface="Arial"/>
              <a:buChar char="•"/>
            </a:pPr>
            <a:r>
              <a:rPr lang="en-GB" sz="1200" dirty="0" smtClean="0"/>
              <a:t>T: Traditions /</a:t>
            </a:r>
            <a:r>
              <a:rPr lang="en-GB" sz="1200" baseline="0" dirty="0" smtClean="0"/>
              <a:t> </a:t>
            </a:r>
            <a:r>
              <a:rPr lang="en-GB" sz="1200" dirty="0" smtClean="0"/>
              <a:t>cultural</a:t>
            </a:r>
            <a:r>
              <a:rPr lang="en-GB" sz="1200" baseline="0" dirty="0" smtClean="0"/>
              <a:t> concerns – what is suitable and appropriate in a certain context. </a:t>
            </a:r>
            <a:r>
              <a:rPr lang="en-GB" sz="1200" kern="1200" dirty="0" smtClean="0">
                <a:solidFill>
                  <a:schemeClr val="tx1"/>
                </a:solidFill>
                <a:effectLst/>
                <a:latin typeface="+mn-lt"/>
                <a:ea typeface="+mn-ea"/>
                <a:cs typeface="+mn-cs"/>
              </a:rPr>
              <a:t>In addition try to integrate traditional song, dance and ceremonial activities into your schedule</a:t>
            </a:r>
            <a:r>
              <a:rPr lang="en-GB" dirty="0" smtClean="0">
                <a:effectLst/>
              </a:rPr>
              <a:t> </a:t>
            </a:r>
          </a:p>
          <a:p>
            <a:pPr marL="171450" indent="-171450">
              <a:lnSpc>
                <a:spcPct val="90000"/>
              </a:lnSpc>
              <a:spcBef>
                <a:spcPts val="500"/>
              </a:spcBef>
              <a:buFont typeface="Arial"/>
              <a:buChar char="•"/>
            </a:pPr>
            <a:r>
              <a:rPr lang="en-GB" sz="1200" dirty="0" smtClean="0"/>
              <a:t>Time constraints – how many hours will you operate?</a:t>
            </a:r>
            <a:r>
              <a:rPr lang="en-GB" sz="1200" baseline="0" dirty="0" smtClean="0"/>
              <a:t> Are the activities you have identified feasible in this timeframe? </a:t>
            </a:r>
            <a:endParaRPr lang="en-GB" sz="1200" dirty="0" smtClean="0"/>
          </a:p>
          <a:p>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18</a:t>
            </a:fld>
            <a:endParaRPr lang="en-AU"/>
          </a:p>
        </p:txBody>
      </p:sp>
    </p:spTree>
    <p:extLst>
      <p:ext uri="{BB962C8B-B14F-4D97-AF65-F5344CB8AC3E}">
        <p14:creationId xmlns:p14="http://schemas.microsoft.com/office/powerpoint/2010/main" val="394565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smtClean="0">
                <a:solidFill>
                  <a:schemeClr val="tx1"/>
                </a:solidFill>
                <a:effectLst/>
                <a:latin typeface="+mn-lt"/>
                <a:ea typeface="+mn-ea"/>
                <a:cs typeface="+mn-cs"/>
              </a:rPr>
              <a:t>Every child needs to be given opportunities during the day to play, learn/ acquire skills, access social support (</a:t>
            </a:r>
            <a:r>
              <a:rPr lang="en-US" sz="1200" dirty="0" smtClean="0"/>
              <a:t>as identified in the CFS Objective) are all covered </a:t>
            </a:r>
            <a:r>
              <a:rPr lang="en-GB" sz="1200" kern="1200" dirty="0" smtClean="0">
                <a:solidFill>
                  <a:schemeClr val="tx1"/>
                </a:solidFill>
                <a:effectLst/>
                <a:latin typeface="+mn-lt"/>
                <a:ea typeface="+mn-ea"/>
                <a:cs typeface="+mn-cs"/>
              </a:rPr>
              <a:t>every day </a:t>
            </a:r>
          </a:p>
          <a:p>
            <a:pPr marL="439738" lvl="0" indent="-254000">
              <a:spcAft>
                <a:spcPts val="600"/>
              </a:spcAft>
              <a:buFont typeface="Lucida Grande"/>
              <a:buChar char="-"/>
            </a:pPr>
            <a:r>
              <a:rPr lang="en-GB" dirty="0" smtClean="0"/>
              <a:t>Have variety in way you achieve this through the course of the week</a:t>
            </a:r>
          </a:p>
          <a:p>
            <a:pPr marL="439738" lvl="0" indent="-254000">
              <a:spcAft>
                <a:spcPts val="600"/>
              </a:spcAft>
              <a:buFont typeface="Lucida Grande"/>
              <a:buChar char="-"/>
            </a:pPr>
            <a:r>
              <a:rPr lang="en-GB" dirty="0" smtClean="0"/>
              <a:t>Have routine in scheduling as far as possible</a:t>
            </a:r>
            <a:endParaRPr lang="en-GB" sz="1200" kern="1200" dirty="0" smtClean="0">
              <a:solidFill>
                <a:schemeClr val="tx1"/>
              </a:solidFill>
              <a:effectLst/>
              <a:latin typeface="+mn-lt"/>
              <a:ea typeface="+mn-ea"/>
              <a:cs typeface="+mn-cs"/>
            </a:endParaRPr>
          </a:p>
          <a:p>
            <a:pPr marL="171450" lvl="0" indent="-171450">
              <a:buFont typeface="Arial"/>
              <a:buChar char="•"/>
            </a:pPr>
            <a:r>
              <a:rPr lang="en-GB" sz="1200" kern="1200" dirty="0" smtClean="0">
                <a:solidFill>
                  <a:schemeClr val="tx1"/>
                </a:solidFill>
                <a:effectLst/>
                <a:latin typeface="+mn-lt"/>
                <a:ea typeface="+mn-ea"/>
                <a:cs typeface="+mn-cs"/>
              </a:rPr>
              <a:t>When planning the activity schedule children and communities should be consulted on the content and schedule of activities. Children should be able to give ideas on how to plan each individual session’s activities. And children should be able to choose from a variety of different activities during each session </a:t>
            </a:r>
          </a:p>
          <a:p>
            <a:pPr marL="171450" indent="-171450">
              <a:buFont typeface="Arial"/>
              <a:buChar char="•"/>
            </a:pPr>
            <a:r>
              <a:rPr lang="en-GB" sz="1200" kern="1200" dirty="0" smtClean="0">
                <a:solidFill>
                  <a:schemeClr val="tx1"/>
                </a:solidFill>
                <a:effectLst/>
                <a:latin typeface="+mn-lt"/>
                <a:ea typeface="+mn-ea"/>
                <a:cs typeface="+mn-cs"/>
              </a:rPr>
              <a:t>There is a range of issues that need to be considered when planning your activities. These can either restrict the types of activities you can deliver (such as space limits, resource constraints, and capacity of animators) or they may influence the range of activities you need to include (diversity, gender, age, outreach, traditions)</a:t>
            </a:r>
            <a:r>
              <a:rPr lang="en-GB" dirty="0" smtClean="0">
                <a:effectLst/>
              </a:rPr>
              <a:t> </a:t>
            </a:r>
            <a:endParaRPr lang="en-GB"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22</a:t>
            </a:fld>
            <a:endParaRPr lang="en-AU"/>
          </a:p>
        </p:txBody>
      </p:sp>
    </p:spTree>
    <p:extLst>
      <p:ext uri="{BB962C8B-B14F-4D97-AF65-F5344CB8AC3E}">
        <p14:creationId xmlns:p14="http://schemas.microsoft.com/office/powerpoint/2010/main" val="176054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25</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To develop in a healthy manner, children need stimulation and play on a regular basis. Particularly in very stressful environments, many children also need the psychosocial support gained through participation in an engaging and supportive environment. </a:t>
            </a:r>
          </a:p>
          <a:p>
            <a:pPr marL="171450" indent="-171450">
              <a:buFont typeface="Arial"/>
              <a:buChar char="•"/>
            </a:pPr>
            <a:r>
              <a:rPr lang="en-US" sz="1200" b="0" i="0" u="none" strike="noStrike" kern="1200" baseline="0" dirty="0" smtClean="0">
                <a:solidFill>
                  <a:schemeClr val="tx1"/>
                </a:solidFill>
                <a:latin typeface="+mn-lt"/>
                <a:ea typeface="+mn-ea"/>
                <a:cs typeface="+mn-cs"/>
              </a:rPr>
              <a:t>Where education is disrupted, learning must not stop, as children’s development is so crucial to their overall present and future wellbeing</a:t>
            </a:r>
          </a:p>
          <a:p>
            <a:pPr marL="171450" indent="-171450">
              <a:buFont typeface="Arial"/>
              <a:buChar char="•"/>
            </a:pPr>
            <a:r>
              <a:rPr lang="en-US" sz="1200" b="0" i="0" u="none" strike="noStrike" kern="1200" baseline="0" dirty="0" smtClean="0">
                <a:solidFill>
                  <a:schemeClr val="tx1"/>
                </a:solidFill>
                <a:latin typeface="+mn-lt"/>
                <a:ea typeface="+mn-ea"/>
                <a:cs typeface="+mn-cs"/>
              </a:rPr>
              <a:t>The UNCRC states that children have a right to education, play and support to recover psychologically </a:t>
            </a:r>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a:t>
            </a:fld>
            <a:endParaRPr lang="en-AU"/>
          </a:p>
        </p:txBody>
      </p:sp>
    </p:spTree>
    <p:extLst>
      <p:ext uri="{BB962C8B-B14F-4D97-AF65-F5344CB8AC3E}">
        <p14:creationId xmlns:p14="http://schemas.microsoft.com/office/powerpoint/2010/main" val="112755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dirty="0" smtClean="0">
                <a:latin typeface="+mn-lt"/>
                <a:cs typeface="Calibri"/>
              </a:rPr>
              <a:t>Divide into four small groups. </a:t>
            </a:r>
          </a:p>
          <a:p>
            <a:pPr marL="171450" lvl="0" indent="-171450">
              <a:buFont typeface="Arial"/>
              <a:buChar char="•"/>
            </a:pPr>
            <a:r>
              <a:rPr lang="en-GB" dirty="0" smtClean="0">
                <a:latin typeface="+mn-lt"/>
                <a:cs typeface="Calibri"/>
              </a:rPr>
              <a:t>Each group come up with examples of activities which address the subject they are assigned. </a:t>
            </a:r>
          </a:p>
          <a:p>
            <a:pPr marL="439738" indent="-254000">
              <a:spcAft>
                <a:spcPts val="600"/>
              </a:spcAft>
              <a:buFont typeface="Lucida Grande"/>
              <a:buChar char="-"/>
            </a:pPr>
            <a:r>
              <a:rPr lang="en-GB" dirty="0" smtClean="0"/>
              <a:t>How do children PLAY?</a:t>
            </a:r>
          </a:p>
          <a:p>
            <a:pPr marL="439738" indent="-254000">
              <a:spcAft>
                <a:spcPts val="600"/>
              </a:spcAft>
              <a:buFont typeface="Lucida Grande"/>
              <a:buChar char="-"/>
            </a:pPr>
            <a:r>
              <a:rPr lang="en-GB" dirty="0" smtClean="0"/>
              <a:t>How do children SOCIALISE?</a:t>
            </a:r>
          </a:p>
          <a:p>
            <a:pPr marL="439738" indent="-254000">
              <a:spcAft>
                <a:spcPts val="600"/>
              </a:spcAft>
              <a:buFont typeface="Lucida Grande"/>
              <a:buChar char="-"/>
            </a:pPr>
            <a:r>
              <a:rPr lang="en-GB" dirty="0" smtClean="0"/>
              <a:t>How do children LEARN?</a:t>
            </a:r>
          </a:p>
          <a:p>
            <a:pPr marL="439738" indent="-254000">
              <a:spcAft>
                <a:spcPts val="600"/>
              </a:spcAft>
              <a:buFont typeface="Lucida Grande"/>
              <a:buChar char="-"/>
            </a:pPr>
            <a:r>
              <a:rPr lang="en-GB" dirty="0" smtClean="0"/>
              <a:t>How do children EXPRESS THEMSELVES? </a:t>
            </a:r>
          </a:p>
          <a:p>
            <a:pPr marL="171450" indent="-171450">
              <a:buFont typeface="Arial"/>
              <a:buChar char="•"/>
            </a:pPr>
            <a:r>
              <a:rPr lang="en-GB" dirty="0" smtClean="0">
                <a:latin typeface="+mn-lt"/>
                <a:cs typeface="Calibri"/>
              </a:rPr>
              <a:t>You have 5 minutes </a:t>
            </a:r>
          </a:p>
          <a:p>
            <a:pPr marL="171450" indent="-171450">
              <a:buFont typeface="Arial"/>
              <a:buChar char="•"/>
            </a:pPr>
            <a:r>
              <a:rPr lang="en-GB" dirty="0" smtClean="0">
                <a:latin typeface="+mn-lt"/>
                <a:cs typeface="Calibri"/>
              </a:rPr>
              <a:t>Each group has only 3 </a:t>
            </a:r>
            <a:r>
              <a:rPr lang="en-GB" dirty="0" err="1" smtClean="0">
                <a:latin typeface="+mn-lt"/>
                <a:cs typeface="Calibri"/>
              </a:rPr>
              <a:t>mins</a:t>
            </a:r>
            <a:r>
              <a:rPr lang="en-GB" dirty="0" smtClean="0">
                <a:latin typeface="+mn-lt"/>
                <a:cs typeface="Calibri"/>
              </a:rPr>
              <a:t> to feedback to the larger group.</a:t>
            </a:r>
          </a:p>
          <a:p>
            <a:pPr marL="171450" indent="-171450">
              <a:buFont typeface="Arial"/>
              <a:buChar char="•"/>
            </a:pPr>
            <a:r>
              <a:rPr lang="en-GB" dirty="0" smtClean="0">
                <a:latin typeface="+mn-lt"/>
                <a:cs typeface="Calibri"/>
              </a:rPr>
              <a:t>(Note:  small groups can present to the larger group their ideas on a flip chart using words and/or pictures or they can demonstrate actions.)</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6</a:t>
            </a:fld>
            <a:endParaRPr lang="en-AU"/>
          </a:p>
        </p:txBody>
      </p:sp>
    </p:spTree>
    <p:extLst>
      <p:ext uri="{BB962C8B-B14F-4D97-AF65-F5344CB8AC3E}">
        <p14:creationId xmlns:p14="http://schemas.microsoft.com/office/powerpoint/2010/main" val="76821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Ideally you would have a range and mix so that activities appeal to all different children in the CF Space </a:t>
            </a:r>
          </a:p>
          <a:p>
            <a:endParaRPr lang="en-US" sz="500" baseline="0" dirty="0" smtClean="0"/>
          </a:p>
          <a:p>
            <a:pPr marL="171450" lvl="0" indent="-171450">
              <a:buFont typeface="Arial"/>
              <a:buChar char="•"/>
            </a:pPr>
            <a:r>
              <a:rPr lang="en-US" sz="1200" kern="1200" dirty="0" smtClean="0">
                <a:solidFill>
                  <a:schemeClr val="tx1"/>
                </a:solidFill>
                <a:effectLst/>
                <a:latin typeface="+mn-lt"/>
                <a:ea typeface="+mn-ea"/>
                <a:cs typeface="+mn-cs"/>
              </a:rPr>
              <a:t>Play activities include: Creative,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Imaginative, Physical, Communicative, &amp; Manipulative play – include sports &amp; recreation, cultural &amp; artistic activities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Learning: Noon-formal education including</a:t>
            </a:r>
            <a:r>
              <a:rPr lang="en-US" sz="1200" kern="1200" baseline="0" dirty="0" smtClean="0">
                <a:solidFill>
                  <a:schemeClr val="tx1"/>
                </a:solidFill>
                <a:effectLst/>
                <a:latin typeface="+mn-lt"/>
                <a:ea typeface="+mn-ea"/>
                <a:cs typeface="+mn-cs"/>
              </a:rPr>
              <a:t> reading, writing &amp; numeracy (varying options depending upon level of children’s education prior to emergency and presence of education programming). Child Rights and Mine Risk education, among other things. </a:t>
            </a:r>
            <a:r>
              <a:rPr lang="en-US" dirty="0" smtClean="0"/>
              <a:t>Learning can be more conventional forms of learning such as literacy and numeracy, or it</a:t>
            </a:r>
            <a:r>
              <a:rPr lang="en-US" baseline="0" dirty="0" smtClean="0"/>
              <a:t> can </a:t>
            </a:r>
            <a:r>
              <a:rPr lang="en-US" dirty="0" err="1" smtClean="0"/>
              <a:t>can</a:t>
            </a:r>
            <a:r>
              <a:rPr lang="en-US" dirty="0" smtClean="0"/>
              <a:t> be livelihoods, public health messaging, HIV awareness, sexual and reproductive health, </a:t>
            </a:r>
            <a:r>
              <a:rPr lang="en-US" dirty="0" err="1" smtClean="0"/>
              <a:t>etc</a:t>
            </a:r>
            <a:r>
              <a:rPr lang="en-US" dirty="0" smtClean="0"/>
              <a:t> depending</a:t>
            </a:r>
            <a:r>
              <a:rPr lang="en-US" baseline="0" dirty="0" smtClean="0"/>
              <a:t> on the context and needs of children and the community </a:t>
            </a:r>
            <a:endParaRPr lang="en-US"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Life-skills: Disaster risk reduction, sexual reproductive health, public health messaging (on prevalent diseases and prevention), conflict resolution and thus peace-building, encouraging </a:t>
            </a:r>
            <a:r>
              <a:rPr lang="en-US" sz="1200" b="0" i="0" u="none" strike="noStrike" kern="1200" baseline="0" dirty="0" smtClean="0">
                <a:solidFill>
                  <a:schemeClr val="tx1"/>
                </a:solidFill>
                <a:latin typeface="+mn-lt"/>
                <a:ea typeface="+mn-ea"/>
                <a:cs typeface="+mn-cs"/>
              </a:rPr>
              <a:t>child</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to-child or group interaction </a:t>
            </a:r>
            <a:r>
              <a:rPr lang="en-US" sz="1200" kern="1200" baseline="0" dirty="0" smtClean="0">
                <a:solidFill>
                  <a:schemeClr val="tx1"/>
                </a:solidFill>
                <a:effectLst/>
                <a:latin typeface="+mn-lt"/>
                <a:ea typeface="+mn-ea"/>
                <a:cs typeface="+mn-cs"/>
              </a:rPr>
              <a:t>&amp; awareness raising – some can be considered part of the learning objective – can be presented as games – part of resilience building</a:t>
            </a:r>
          </a:p>
          <a:p>
            <a:pPr marL="171450" lvl="0" indent="-171450">
              <a:buFont typeface="Arial"/>
              <a:buChar char="•"/>
            </a:pPr>
            <a:r>
              <a:rPr lang="en-US" sz="1200" kern="1200" baseline="0" dirty="0" smtClean="0">
                <a:solidFill>
                  <a:schemeClr val="tx1"/>
                </a:solidFill>
                <a:effectLst/>
                <a:latin typeface="+mn-lt"/>
                <a:ea typeface="+mn-ea"/>
                <a:cs typeface="+mn-cs"/>
              </a:rPr>
              <a:t>Psychosocial support: Mentoring, support group discussion, parent’s PSS,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 - can be included in the play activities </a:t>
            </a:r>
            <a:endParaRPr lang="en-US" sz="1200" kern="1200" dirty="0" smtClean="0">
              <a:solidFill>
                <a:schemeClr val="tx1"/>
              </a:solidFill>
              <a:effectLst/>
              <a:latin typeface="+mn-lt"/>
              <a:ea typeface="+mn-ea"/>
              <a:cs typeface="+mn-cs"/>
            </a:endParaRPr>
          </a:p>
          <a:p>
            <a:pPr lvl="0"/>
            <a:endParaRPr lang="en-US" sz="5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these different categories contribute to children: </a:t>
            </a:r>
            <a:r>
              <a:rPr lang="en-GB" sz="1200" b="1" kern="1200" dirty="0" smtClean="0">
                <a:solidFill>
                  <a:schemeClr val="tx1"/>
                </a:solidFill>
                <a:effectLst/>
                <a:latin typeface="+mn-lt"/>
                <a:ea typeface="+mn-ea"/>
                <a:cs typeface="+mn-cs"/>
              </a:rPr>
              <a:t>playing, socialising, learning &amp; expressing themselves</a:t>
            </a:r>
            <a:r>
              <a:rPr lang="en-GB" dirty="0" smtClean="0">
                <a:effectLst/>
              </a:rPr>
              <a:t> in different ways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Schedule does not have to include all of the</a:t>
            </a:r>
            <a:r>
              <a:rPr lang="en-US" baseline="0" dirty="0" smtClean="0"/>
              <a:t> activities listed under each heading</a:t>
            </a:r>
            <a:r>
              <a:rPr lang="en-US" dirty="0" smtClean="0"/>
              <a:t>. Depends</a:t>
            </a:r>
            <a:r>
              <a:rPr lang="en-US" baseline="0" dirty="0" smtClean="0"/>
              <a:t> on context, needs of children, duration of the </a:t>
            </a:r>
            <a:r>
              <a:rPr lang="en-US" baseline="0" dirty="0" err="1" smtClean="0"/>
              <a:t>programme</a:t>
            </a:r>
            <a:r>
              <a:rPr lang="en-US" baseline="0" dirty="0" smtClean="0"/>
              <a:t>, what children were doing before the emergency. </a:t>
            </a:r>
          </a:p>
          <a:p>
            <a:pPr lvl="0"/>
            <a:endParaRPr lang="en-GB" dirty="0" smtClean="0">
              <a:effectLst/>
            </a:endParaRPr>
          </a:p>
        </p:txBody>
      </p:sp>
      <p:sp>
        <p:nvSpPr>
          <p:cNvPr id="4" name="Slide Number Placeholder 3"/>
          <p:cNvSpPr>
            <a:spLocks noGrp="1"/>
          </p:cNvSpPr>
          <p:nvPr>
            <p:ph type="sldNum" sz="quarter" idx="10"/>
          </p:nvPr>
        </p:nvSpPr>
        <p:spPr/>
        <p:txBody>
          <a:bodyPr/>
          <a:lstStyle/>
          <a:p>
            <a:fld id="{73605169-7212-4706-83F6-EDDB7C328943}" type="slidenum">
              <a:rPr lang="en-AU" smtClean="0"/>
              <a:pPr/>
              <a:t>7</a:t>
            </a:fld>
            <a:endParaRPr lang="en-AU"/>
          </a:p>
        </p:txBody>
      </p:sp>
    </p:spTree>
    <p:extLst>
      <p:ext uri="{BB962C8B-B14F-4D97-AF65-F5344CB8AC3E}">
        <p14:creationId xmlns:p14="http://schemas.microsoft.com/office/powerpoint/2010/main" val="103515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Aft>
                <a:spcPts val="300"/>
              </a:spcAft>
              <a:buFont typeface="Arial"/>
              <a:buChar char="•"/>
            </a:pPr>
            <a:r>
              <a:rPr lang="en-US" sz="1200" dirty="0" smtClean="0"/>
              <a:t>Schedule format </a:t>
            </a:r>
            <a:r>
              <a:rPr lang="en-US" sz="1200" dirty="0" err="1" smtClean="0"/>
              <a:t>harmonised</a:t>
            </a:r>
            <a:r>
              <a:rPr lang="en-US" sz="1200" dirty="0" smtClean="0"/>
              <a:t> – across various CF Spaces, within the CF Space.</a:t>
            </a:r>
            <a:r>
              <a:rPr lang="en-US" sz="1200" baseline="0" dirty="0" smtClean="0"/>
              <a:t> Everyone should be familiar with the format and have access to copies of the schedule</a:t>
            </a:r>
          </a:p>
          <a:p>
            <a:pPr marL="171450" indent="-171450">
              <a:lnSpc>
                <a:spcPct val="90000"/>
              </a:lnSpc>
              <a:spcAft>
                <a:spcPts val="300"/>
              </a:spcAft>
              <a:buFont typeface="Arial"/>
              <a:buChar char="•"/>
            </a:pPr>
            <a:r>
              <a:rPr lang="en-GB" sz="1200" noProof="0" dirty="0" smtClean="0"/>
              <a:t>Visible &amp; available to all facilitators, supervisors, children, families &amp; community</a:t>
            </a:r>
          </a:p>
          <a:p>
            <a:pPr marL="171450" indent="-171450">
              <a:lnSpc>
                <a:spcPct val="90000"/>
              </a:lnSpc>
              <a:spcAft>
                <a:spcPts val="300"/>
              </a:spcAft>
              <a:buFont typeface="Arial"/>
              <a:buChar char="•"/>
            </a:pPr>
            <a:r>
              <a:rPr lang="en-GB" sz="1200" noProof="0" dirty="0" smtClean="0"/>
              <a:t>Formats understandable to people with low literacy</a:t>
            </a:r>
          </a:p>
          <a:p>
            <a:pPr marL="171450" indent="-171450">
              <a:lnSpc>
                <a:spcPct val="90000"/>
              </a:lnSpc>
              <a:spcAft>
                <a:spcPts val="300"/>
              </a:spcAft>
              <a:buFont typeface="Arial"/>
              <a:buChar char="•"/>
            </a:pPr>
            <a:r>
              <a:rPr lang="en-GB" sz="1200" noProof="0" dirty="0" smtClean="0"/>
              <a:t>Minimum information included in the schedule should be: Day, time, activity, location, resources, staff responsible, children involved (gender, age, ability, </a:t>
            </a:r>
            <a:r>
              <a:rPr lang="en-GB" sz="1200" noProof="0" dirty="0" err="1" smtClean="0"/>
              <a:t>etc</a:t>
            </a:r>
            <a:r>
              <a:rPr lang="en-GB" sz="1200" noProof="0" dirty="0" smtClean="0"/>
              <a:t>) - mapping out which resources you need for which</a:t>
            </a:r>
            <a:r>
              <a:rPr lang="en-GB" sz="1200" baseline="0" noProof="0" dirty="0" smtClean="0"/>
              <a:t> activity ensures you do not have two simultaneous activities that require the same facilitator or resources</a:t>
            </a:r>
            <a:endParaRPr lang="en-GB" sz="1200" noProof="0" dirty="0" smtClean="0"/>
          </a:p>
          <a:p>
            <a:pPr marL="171450" indent="-171450">
              <a:lnSpc>
                <a:spcPct val="90000"/>
              </a:lnSpc>
              <a:spcAft>
                <a:spcPts val="300"/>
              </a:spcAft>
              <a:buFont typeface="Arial"/>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9</a:t>
            </a:fld>
            <a:endParaRPr lang="en-AU"/>
          </a:p>
        </p:txBody>
      </p:sp>
    </p:spTree>
    <p:extLst>
      <p:ext uri="{BB962C8B-B14F-4D97-AF65-F5344CB8AC3E}">
        <p14:creationId xmlns:p14="http://schemas.microsoft.com/office/powerpoint/2010/main" val="192911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Aft>
                <a:spcPts val="300"/>
              </a:spcAft>
              <a:buFont typeface="Arial"/>
              <a:buChar char="•"/>
            </a:pPr>
            <a:r>
              <a:rPr lang="en-GB" sz="1200" noProof="0" dirty="0" smtClean="0">
                <a:latin typeface="+mn-lt"/>
                <a:cs typeface="Calibri"/>
              </a:rPr>
              <a:t>Allow time for set-up &amp; clearing away each day – at beginning</a:t>
            </a:r>
            <a:r>
              <a:rPr lang="en-GB" sz="1200" baseline="0" noProof="0" dirty="0" smtClean="0">
                <a:latin typeface="+mn-lt"/>
                <a:cs typeface="Calibri"/>
              </a:rPr>
              <a:t> and end of day as well as in-between activities</a:t>
            </a:r>
            <a:endParaRPr lang="en-GB" sz="1200" noProof="0" dirty="0" smtClean="0">
              <a:latin typeface="+mn-lt"/>
              <a:cs typeface="Calibri"/>
            </a:endParaRPr>
          </a:p>
          <a:p>
            <a:pPr marL="171450" indent="-171450">
              <a:lnSpc>
                <a:spcPct val="110000"/>
              </a:lnSpc>
              <a:spcAft>
                <a:spcPts val="300"/>
              </a:spcAft>
              <a:buFont typeface="Arial"/>
              <a:buChar char="•"/>
            </a:pPr>
            <a:r>
              <a:rPr lang="en-GB" sz="1200" noProof="0" dirty="0" smtClean="0">
                <a:latin typeface="+mn-lt"/>
                <a:cs typeface="Calibri"/>
              </a:rPr>
              <a:t>Scheduled breaks – including for drinking and eating</a:t>
            </a:r>
          </a:p>
          <a:p>
            <a:pPr marL="171450" indent="-171450">
              <a:lnSpc>
                <a:spcPct val="110000"/>
              </a:lnSpc>
              <a:spcAft>
                <a:spcPts val="300"/>
              </a:spcAft>
              <a:buFont typeface="Arial"/>
              <a:buChar char="•"/>
            </a:pPr>
            <a:r>
              <a:rPr lang="en-GB" sz="1200" noProof="0" dirty="0" smtClean="0">
                <a:latin typeface="+mn-lt"/>
                <a:cs typeface="Calibri"/>
              </a:rPr>
              <a:t>Allow time for children to get to &amp; from site in day light</a:t>
            </a:r>
          </a:p>
          <a:p>
            <a:pPr marL="171450" marR="0" indent="-171450" algn="l" defTabSz="457200" rtl="0" eaLnBrk="1" fontAlgn="auto" latinLnBrk="0" hangingPunct="1">
              <a:lnSpc>
                <a:spcPct val="110000"/>
              </a:lnSpc>
              <a:spcBef>
                <a:spcPts val="0"/>
              </a:spcBef>
              <a:spcAft>
                <a:spcPts val="300"/>
              </a:spcAft>
              <a:buClrTx/>
              <a:buSzTx/>
              <a:buFont typeface="Arial"/>
              <a:buChar char="•"/>
              <a:tabLst/>
              <a:defRPr/>
            </a:pPr>
            <a:r>
              <a:rPr lang="en-GB" sz="1200" dirty="0" smtClean="0">
                <a:latin typeface="+mn-lt"/>
                <a:cs typeface="Calibri"/>
              </a:rPr>
              <a:t>Do not coincide with schooling – you should not be competing with the formal</a:t>
            </a:r>
            <a:r>
              <a:rPr lang="en-GB" sz="1200" baseline="0" dirty="0" smtClean="0">
                <a:latin typeface="+mn-lt"/>
                <a:cs typeface="Calibri"/>
              </a:rPr>
              <a:t> education system and creating a “pull” factor away from school</a:t>
            </a:r>
            <a:endParaRPr lang="en-GB" sz="1200" noProof="0" dirty="0" smtClean="0">
              <a:latin typeface="+mn-lt"/>
              <a:cs typeface="Calibri"/>
            </a:endParaRPr>
          </a:p>
          <a:p>
            <a:pPr marL="171450" indent="-171450">
              <a:lnSpc>
                <a:spcPct val="110000"/>
              </a:lnSpc>
              <a:spcAft>
                <a:spcPts val="300"/>
              </a:spcAft>
              <a:buFont typeface="Arial"/>
              <a:buChar char="•"/>
            </a:pPr>
            <a:r>
              <a:rPr lang="en-GB" sz="1200" noProof="0" dirty="0" smtClean="0">
                <a:latin typeface="+mn-lt"/>
                <a:cs typeface="Calibri"/>
              </a:rPr>
              <a:t>Consider community uses for the space – if you have agreed they can</a:t>
            </a:r>
            <a:r>
              <a:rPr lang="en-GB" sz="1200" baseline="0" noProof="0" dirty="0" smtClean="0">
                <a:latin typeface="+mn-lt"/>
                <a:cs typeface="Calibri"/>
              </a:rPr>
              <a:t> have use of the space, allow enough time for them to set-up and run their intended activities</a:t>
            </a:r>
          </a:p>
          <a:p>
            <a:pPr marL="171450" indent="-171450">
              <a:lnSpc>
                <a:spcPct val="110000"/>
              </a:lnSpc>
              <a:spcAft>
                <a:spcPts val="300"/>
              </a:spcAft>
              <a:buFont typeface="Arial"/>
              <a:buChar char="•"/>
            </a:pPr>
            <a:r>
              <a:rPr lang="en-GB" sz="1200" baseline="0" noProof="0" dirty="0" smtClean="0">
                <a:latin typeface="+mn-lt"/>
                <a:cs typeface="Calibri"/>
              </a:rPr>
              <a:t>Coordinate with other sector responses – e.g. if parents are engaging in cash for work, it may be useful for CFS activities to care for children whilst they are working, or to drop children at CF Space whilst they are going to a food distribution</a:t>
            </a:r>
          </a:p>
          <a:p>
            <a:pPr marL="171450" indent="-171450">
              <a:lnSpc>
                <a:spcPct val="110000"/>
              </a:lnSpc>
              <a:spcAft>
                <a:spcPts val="300"/>
              </a:spcAft>
              <a:buFont typeface="Arial"/>
              <a:buChar char="•"/>
            </a:pPr>
            <a:r>
              <a:rPr lang="en-GB" sz="1200" baseline="0" noProof="0" dirty="0" smtClean="0">
                <a:latin typeface="+mn-lt"/>
                <a:cs typeface="Calibri"/>
              </a:rPr>
              <a:t>Consult children, families and community on the ideal hours of operation</a:t>
            </a:r>
          </a:p>
          <a:p>
            <a:pPr marL="171450" indent="-171450">
              <a:lnSpc>
                <a:spcPct val="110000"/>
              </a:lnSpc>
              <a:spcAft>
                <a:spcPts val="300"/>
              </a:spcAft>
              <a:buFont typeface="Arial"/>
              <a:buChar char="•"/>
            </a:pPr>
            <a:r>
              <a:rPr lang="en-GB" sz="1200" baseline="0" noProof="0" dirty="0" smtClean="0">
                <a:latin typeface="+mn-lt"/>
                <a:cs typeface="Calibri"/>
              </a:rPr>
              <a:t>Different time slots for different age groups to fit with their other activities </a:t>
            </a:r>
          </a:p>
          <a:p>
            <a:pPr marL="171450" indent="-171450">
              <a:lnSpc>
                <a:spcPct val="110000"/>
              </a:lnSpc>
              <a:spcAft>
                <a:spcPts val="300"/>
              </a:spcAft>
              <a:buFont typeface="Arial"/>
              <a:buChar char="•"/>
            </a:pPr>
            <a:r>
              <a:rPr lang="en-GB" sz="1200" dirty="0" smtClean="0">
                <a:latin typeface="+mn-lt"/>
                <a:cs typeface="Calibri"/>
              </a:rPr>
              <a:t>Shorter time slots more often if too many children - </a:t>
            </a:r>
            <a:r>
              <a:rPr lang="en-US" sz="1200" b="0" i="0" u="none" strike="noStrike" kern="1200" baseline="0" dirty="0" smtClean="0">
                <a:solidFill>
                  <a:schemeClr val="tx1"/>
                </a:solidFill>
                <a:latin typeface="+mn-lt"/>
                <a:ea typeface="+mn-ea"/>
                <a:cs typeface="Calibri"/>
              </a:rPr>
              <a:t>If there are very large numbers of children, consider providing shorter sessions for more children, rotating children (e.g. some children engage in center based activities while others do activities in the community), and mobilizing community members to conduct activities in satellite locations</a:t>
            </a:r>
            <a:endParaRPr lang="en-GB" sz="1200" dirty="0" smtClean="0">
              <a:latin typeface="+mn-lt"/>
              <a:cs typeface="Calibri"/>
            </a:endParaRPr>
          </a:p>
          <a:p>
            <a:pPr marL="171450" indent="-171450">
              <a:lnSpc>
                <a:spcPct val="110000"/>
              </a:lnSpc>
              <a:spcAft>
                <a:spcPts val="300"/>
              </a:spcAft>
              <a:buFont typeface="Arial"/>
              <a:buChar char="•"/>
            </a:pPr>
            <a:endParaRPr lang="en-GB" sz="1200" noProof="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10</a:t>
            </a:fld>
            <a:endParaRPr lang="en-AU"/>
          </a:p>
        </p:txBody>
      </p:sp>
    </p:spTree>
    <p:extLst>
      <p:ext uri="{BB962C8B-B14F-4D97-AF65-F5344CB8AC3E}">
        <p14:creationId xmlns:p14="http://schemas.microsoft.com/office/powerpoint/2010/main" val="169891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Calibri"/>
              </a:rPr>
              <a:t>Establish a balance between structured group activities and free play</a:t>
            </a:r>
          </a:p>
          <a:p>
            <a:pPr marL="171450" indent="-171450">
              <a:buFont typeface="Arial"/>
              <a:buChar char="•"/>
            </a:pPr>
            <a:r>
              <a:rPr lang="en-US" sz="1200" b="0" i="0" u="none" strike="noStrike" kern="1200" baseline="0" dirty="0" smtClean="0">
                <a:solidFill>
                  <a:schemeClr val="tx1"/>
                </a:solidFill>
                <a:latin typeface="+mn-lt"/>
                <a:ea typeface="+mn-ea"/>
                <a:cs typeface="Calibri"/>
              </a:rPr>
              <a:t>Include range of different activities through the course of each day, so that each child engages in some of the activities the like most. Remember different activities will appeal more to different children</a:t>
            </a:r>
          </a:p>
          <a:p>
            <a:pPr marL="171450" indent="-171450">
              <a:buFont typeface="Arial"/>
              <a:buChar char="•"/>
            </a:pPr>
            <a:r>
              <a:rPr lang="en-US" sz="1200" b="0" i="0" u="none" strike="noStrike" kern="1200" baseline="0" dirty="0" smtClean="0">
                <a:solidFill>
                  <a:schemeClr val="tx1"/>
                </a:solidFill>
                <a:latin typeface="+mn-lt"/>
                <a:ea typeface="+mn-ea"/>
                <a:cs typeface="Calibri"/>
              </a:rPr>
              <a:t>At a specific time, set up different activities in various locations and allow children to choose their activity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t>Simultaneous activities for different groups of children – for example different skills and ability levels can be targeted in the same time period, giving options for children who are less able in one area to still attend sessions at the same time as their peers</a:t>
            </a:r>
            <a:endParaRPr lang="en-GB" sz="1200" noProof="0" dirty="0" smtClean="0"/>
          </a:p>
          <a:p>
            <a:pPr marL="171450" indent="-171450">
              <a:buFont typeface="Arial"/>
              <a:buChar char="•"/>
            </a:pPr>
            <a:r>
              <a:rPr lang="en-US" sz="1200" b="0" i="0" u="none" strike="noStrike" kern="1200" baseline="0" dirty="0" err="1" smtClean="0">
                <a:solidFill>
                  <a:schemeClr val="tx1"/>
                </a:solidFill>
                <a:latin typeface="+mn-lt"/>
                <a:ea typeface="+mn-ea"/>
                <a:cs typeface="Calibri"/>
              </a:rPr>
              <a:t>Organise</a:t>
            </a:r>
            <a:r>
              <a:rPr lang="en-US" sz="1200" b="0" i="0" u="none" strike="noStrike" kern="1200" baseline="0" dirty="0" smtClean="0">
                <a:solidFill>
                  <a:schemeClr val="tx1"/>
                </a:solidFill>
                <a:latin typeface="+mn-lt"/>
                <a:ea typeface="+mn-ea"/>
                <a:cs typeface="Calibri"/>
              </a:rPr>
              <a:t> occasional community events that allow children to demonstrate their skills to parents and communities and encourage support for children.</a:t>
            </a:r>
          </a:p>
          <a:p>
            <a:pPr marL="171450" indent="-171450">
              <a:buFont typeface="Arial"/>
              <a:buChar char="•"/>
            </a:pPr>
            <a:r>
              <a:rPr lang="en-US" sz="1200" b="0" i="0" u="none" strike="noStrike" kern="1200" baseline="0" dirty="0" smtClean="0">
                <a:solidFill>
                  <a:schemeClr val="tx1"/>
                </a:solidFill>
                <a:latin typeface="+mn-lt"/>
                <a:ea typeface="+mn-ea"/>
                <a:cs typeface="Calibri"/>
              </a:rPr>
              <a:t>Ensure you have routine </a:t>
            </a:r>
            <a:r>
              <a:rPr lang="en-US" sz="1200" b="0" i="0" kern="1200" baseline="0" dirty="0" smtClean="0">
                <a:solidFill>
                  <a:schemeClr val="tx1"/>
                </a:solidFill>
                <a:effectLst/>
                <a:latin typeface="+mn-lt"/>
                <a:ea typeface="+mn-ea"/>
                <a:cs typeface="Calibri"/>
              </a:rPr>
              <a:t>by </a:t>
            </a:r>
            <a:r>
              <a:rPr lang="en-US" sz="1200" b="0" i="0" kern="1200" dirty="0" smtClean="0">
                <a:solidFill>
                  <a:schemeClr val="tx1"/>
                </a:solidFill>
                <a:effectLst/>
                <a:latin typeface="+mn-lt"/>
                <a:ea typeface="+mn-ea"/>
                <a:cs typeface="Calibri"/>
              </a:rPr>
              <a:t>re-establishing old routines or building new ones</a:t>
            </a:r>
            <a:r>
              <a:rPr lang="en-US" sz="1200" b="0" i="0" u="none" strike="noStrike" kern="1200" baseline="0" dirty="0" smtClean="0">
                <a:solidFill>
                  <a:schemeClr val="tx1"/>
                </a:solidFill>
                <a:latin typeface="+mn-lt"/>
                <a:ea typeface="+mn-ea"/>
                <a:cs typeface="Calibri"/>
              </a:rPr>
              <a:t>. A </a:t>
            </a:r>
            <a:r>
              <a:rPr lang="en-US" sz="1200" b="0" i="0" u="none" strike="noStrike" kern="1200" baseline="0" dirty="0" smtClean="0">
                <a:solidFill>
                  <a:schemeClr val="tx1"/>
                </a:solidFill>
                <a:effectLst/>
                <a:latin typeface="+mn-lt"/>
                <a:ea typeface="+mn-ea"/>
                <a:cs typeface="Calibri"/>
              </a:rPr>
              <a:t>s</a:t>
            </a:r>
            <a:r>
              <a:rPr lang="en-US" sz="1200" b="0" i="0" kern="1200" dirty="0" smtClean="0">
                <a:solidFill>
                  <a:schemeClr val="tx1"/>
                </a:solidFill>
                <a:effectLst/>
                <a:latin typeface="+mn-lt"/>
                <a:ea typeface="+mn-ea"/>
                <a:cs typeface="Calibri"/>
              </a:rPr>
              <a:t>ense of routine is one of the reasons for which we have CF Spaces. Giving</a:t>
            </a:r>
            <a:r>
              <a:rPr lang="en-US" sz="1200" b="0" i="0" kern="1200" baseline="0" dirty="0" smtClean="0">
                <a:solidFill>
                  <a:schemeClr val="tx1"/>
                </a:solidFill>
                <a:effectLst/>
                <a:latin typeface="+mn-lt"/>
                <a:ea typeface="+mn-ea"/>
                <a:cs typeface="Calibri"/>
              </a:rPr>
              <a:t> children routine is a </a:t>
            </a:r>
            <a:r>
              <a:rPr lang="en-US" sz="1200" b="0" i="0" kern="1200" dirty="0" smtClean="0">
                <a:solidFill>
                  <a:schemeClr val="tx1"/>
                </a:solidFill>
                <a:effectLst/>
                <a:latin typeface="+mn-lt"/>
                <a:ea typeface="+mn-ea"/>
                <a:cs typeface="Calibri"/>
              </a:rPr>
              <a:t>way in which we can reassure</a:t>
            </a:r>
            <a:r>
              <a:rPr lang="en-US" sz="1200" b="0" i="0" kern="1200" baseline="0" dirty="0" smtClean="0">
                <a:solidFill>
                  <a:schemeClr val="tx1"/>
                </a:solidFill>
                <a:effectLst/>
                <a:latin typeface="+mn-lt"/>
                <a:ea typeface="+mn-ea"/>
                <a:cs typeface="Calibri"/>
              </a:rPr>
              <a:t> them</a:t>
            </a:r>
            <a:r>
              <a:rPr lang="en-US" sz="1200" b="0" i="0" kern="1200" dirty="0" smtClean="0">
                <a:solidFill>
                  <a:schemeClr val="tx1"/>
                </a:solidFill>
                <a:effectLst/>
                <a:latin typeface="+mn-lt"/>
                <a:ea typeface="+mn-ea"/>
                <a:cs typeface="Calibri"/>
              </a:rPr>
              <a:t>.</a:t>
            </a:r>
            <a:r>
              <a:rPr lang="en-US" sz="1200" b="0" i="0" kern="1200" baseline="0" dirty="0" smtClean="0">
                <a:solidFill>
                  <a:schemeClr val="tx1"/>
                </a:solidFill>
                <a:effectLst/>
                <a:latin typeface="+mn-lt"/>
                <a:ea typeface="+mn-ea"/>
                <a:cs typeface="Calibri"/>
              </a:rPr>
              <a:t> </a:t>
            </a:r>
            <a:r>
              <a:rPr lang="en-US" sz="1200" b="0" i="0" kern="1200" dirty="0" smtClean="0">
                <a:solidFill>
                  <a:schemeClr val="tx1"/>
                </a:solidFill>
                <a:effectLst/>
                <a:latin typeface="+mn-lt"/>
                <a:ea typeface="+mn-ea"/>
                <a:cs typeface="Calibri"/>
              </a:rPr>
              <a:t>Whilst you may want each day of the week to be different, you can make each week the same, you can start each day at the same time, and take the breaks at the same time.</a:t>
            </a:r>
            <a:r>
              <a:rPr lang="en-GB" sz="1200" b="0" i="0" dirty="0" smtClean="0">
                <a:effectLst/>
                <a:latin typeface="+mn-lt"/>
                <a:cs typeface="Calibri"/>
              </a:rPr>
              <a:t> </a:t>
            </a:r>
            <a:endParaRPr lang="en-US" sz="1200" b="0" i="0" u="none" strike="noStrike" kern="1200" baseline="0" dirty="0" smtClean="0">
              <a:solidFill>
                <a:schemeClr val="tx1"/>
              </a:solidFill>
              <a:latin typeface="+mn-lt"/>
              <a:ea typeface="+mn-ea"/>
              <a:cs typeface="Calibri"/>
            </a:endParaRP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11</a:t>
            </a:fld>
            <a:endParaRPr lang="en-AU"/>
          </a:p>
        </p:txBody>
      </p:sp>
    </p:spTree>
    <p:extLst>
      <p:ext uri="{BB962C8B-B14F-4D97-AF65-F5344CB8AC3E}">
        <p14:creationId xmlns:p14="http://schemas.microsoft.com/office/powerpoint/2010/main" val="236146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Aft>
                <a:spcPts val="600"/>
              </a:spcAft>
              <a:buFont typeface="Arial"/>
              <a:buChar char="•"/>
            </a:pPr>
            <a:r>
              <a:rPr lang="en-US" dirty="0" smtClean="0"/>
              <a:t>Ensure the categories of outcomes for children (</a:t>
            </a:r>
            <a:r>
              <a:rPr lang="en-GB" dirty="0" smtClean="0"/>
              <a:t>play, acquire skills / learn, receive social support) are covered each day</a:t>
            </a:r>
          </a:p>
          <a:p>
            <a:pPr marL="439738" lvl="0" indent="-254000">
              <a:spcAft>
                <a:spcPts val="600"/>
              </a:spcAft>
              <a:buFont typeface="Lucida Grande"/>
              <a:buChar char="-"/>
            </a:pPr>
            <a:r>
              <a:rPr lang="en-GB" dirty="0" smtClean="0"/>
              <a:t>Have a variety of ways</a:t>
            </a:r>
            <a:r>
              <a:rPr lang="en-GB" baseline="0" dirty="0" smtClean="0"/>
              <a:t> in which you </a:t>
            </a:r>
            <a:r>
              <a:rPr lang="en-GB" dirty="0" smtClean="0"/>
              <a:t>in</a:t>
            </a:r>
            <a:r>
              <a:rPr lang="en-GB" baseline="0" dirty="0" smtClean="0"/>
              <a:t> which you </a:t>
            </a:r>
            <a:r>
              <a:rPr lang="en-GB" dirty="0" smtClean="0"/>
              <a:t>achieve this through the course of the week</a:t>
            </a:r>
          </a:p>
          <a:p>
            <a:pPr marL="439738" lvl="0" indent="-254000">
              <a:spcAft>
                <a:spcPts val="600"/>
              </a:spcAft>
              <a:buFont typeface="Lucida Grande"/>
              <a:buChar char="-"/>
            </a:pPr>
            <a:r>
              <a:rPr lang="en-GB" dirty="0" smtClean="0"/>
              <a:t>Have a routine in scheduling as far as possible as this also provides comfort and reassurance for children. For example,</a:t>
            </a:r>
            <a:r>
              <a:rPr lang="en-GB" baseline="0" dirty="0" smtClean="0"/>
              <a:t> repeat the same schedule each week </a:t>
            </a:r>
            <a:endParaRPr lang="en-GB"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15</a:t>
            </a:fld>
            <a:endParaRPr lang="en-AU"/>
          </a:p>
        </p:txBody>
      </p:sp>
    </p:spTree>
    <p:extLst>
      <p:ext uri="{BB962C8B-B14F-4D97-AF65-F5344CB8AC3E}">
        <p14:creationId xmlns:p14="http://schemas.microsoft.com/office/powerpoint/2010/main" val="124464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84763"/>
            <a:ext cx="8642350" cy="1368425"/>
          </a:xfrm>
        </p:spPr>
        <p:txBody>
          <a:bodyPr/>
          <a:lstStyle/>
          <a:p>
            <a:pPr algn="ctr"/>
            <a:r>
              <a:rPr lang="en-GB" dirty="0" smtClean="0"/>
              <a:t>Session 4 – Planning Activities </a:t>
            </a:r>
            <a:endParaRPr lang="en-AU" altLang="en-US" dirty="0" smtClean="0"/>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3</a:t>
            </a:r>
            <a:endParaRPr lang="en-AU" altLang="en-US" sz="2800" dirty="0">
              <a:solidFill>
                <a:srgbClr val="3399FF"/>
              </a:solidFill>
            </a:endParaRPr>
          </a:p>
          <a:p>
            <a:pPr eaLnBrk="1" hangingPunct="1">
              <a:spcBef>
                <a:spcPct val="0"/>
              </a:spcBef>
            </a:pPr>
            <a:endParaRPr lang="en-AU" altLang="en-US" sz="2800" dirty="0">
              <a:solidFill>
                <a:srgbClr val="3399FF"/>
              </a:solidFill>
            </a:endParaRPr>
          </a:p>
        </p:txBody>
      </p:sp>
      <p:pic>
        <p:nvPicPr>
          <p:cNvPr id="2052" name="Picture 4">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89" r="10787"/>
          <a:stretch/>
        </p:blipFill>
        <p:spPr bwMode="auto">
          <a:xfrm>
            <a:off x="412545" y="1535113"/>
            <a:ext cx="403244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52" r="21915"/>
          <a:stretch/>
        </p:blipFill>
        <p:spPr bwMode="auto">
          <a:xfrm>
            <a:off x="4621239" y="1535113"/>
            <a:ext cx="410445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7777163" cy="720725"/>
          </a:xfrm>
        </p:spPr>
        <p:txBody>
          <a:bodyPr/>
          <a:lstStyle/>
          <a:p>
            <a:r>
              <a:rPr lang="en-GB" dirty="0"/>
              <a:t>Schedule timing</a:t>
            </a:r>
            <a:endParaRPr lang="en-AU" dirty="0"/>
          </a:p>
        </p:txBody>
      </p:sp>
      <p:sp>
        <p:nvSpPr>
          <p:cNvPr id="3" name="Content Placeholder 2"/>
          <p:cNvSpPr>
            <a:spLocks noGrp="1"/>
          </p:cNvSpPr>
          <p:nvPr>
            <p:ph idx="1"/>
          </p:nvPr>
        </p:nvSpPr>
        <p:spPr>
          <a:xfrm>
            <a:off x="323528" y="1340768"/>
            <a:ext cx="7777163" cy="4392612"/>
          </a:xfrm>
        </p:spPr>
        <p:txBody>
          <a:bodyPr/>
          <a:lstStyle/>
          <a:p>
            <a:pPr>
              <a:lnSpc>
                <a:spcPct val="150000"/>
              </a:lnSpc>
              <a:spcBef>
                <a:spcPts val="200"/>
              </a:spcBef>
              <a:spcAft>
                <a:spcPts val="200"/>
              </a:spcAft>
              <a:buFont typeface="Arial" panose="020B0604020202020204" pitchFamily="34" charset="0"/>
              <a:buChar char="•"/>
            </a:pPr>
            <a:r>
              <a:rPr lang="en-GB" dirty="0"/>
              <a:t>Time to set-up &amp; clear away, breaks </a:t>
            </a:r>
          </a:p>
          <a:p>
            <a:pPr>
              <a:lnSpc>
                <a:spcPct val="150000"/>
              </a:lnSpc>
              <a:spcBef>
                <a:spcPts val="200"/>
              </a:spcBef>
              <a:spcAft>
                <a:spcPts val="200"/>
              </a:spcAft>
              <a:buFont typeface="Arial" panose="020B0604020202020204" pitchFamily="34" charset="0"/>
              <a:buChar char="•"/>
            </a:pPr>
            <a:r>
              <a:rPr lang="en-GB" dirty="0"/>
              <a:t>Time to get to/ from site </a:t>
            </a:r>
          </a:p>
          <a:p>
            <a:pPr>
              <a:lnSpc>
                <a:spcPct val="150000"/>
              </a:lnSpc>
              <a:spcBef>
                <a:spcPts val="200"/>
              </a:spcBef>
              <a:spcAft>
                <a:spcPts val="200"/>
              </a:spcAft>
              <a:buFont typeface="Arial" panose="020B0604020202020204" pitchFamily="34" charset="0"/>
              <a:buChar char="•"/>
            </a:pPr>
            <a:r>
              <a:rPr lang="en-GB" dirty="0"/>
              <a:t>Don’t coincide with school</a:t>
            </a:r>
          </a:p>
          <a:p>
            <a:pPr>
              <a:lnSpc>
                <a:spcPct val="150000"/>
              </a:lnSpc>
              <a:spcBef>
                <a:spcPts val="200"/>
              </a:spcBef>
              <a:spcAft>
                <a:spcPts val="200"/>
              </a:spcAft>
              <a:buFont typeface="Arial" panose="020B0604020202020204" pitchFamily="34" charset="0"/>
              <a:buChar char="•"/>
            </a:pPr>
            <a:r>
              <a:rPr lang="en-GB" dirty="0"/>
              <a:t>Consider community uses for space</a:t>
            </a:r>
          </a:p>
          <a:p>
            <a:pPr>
              <a:lnSpc>
                <a:spcPct val="150000"/>
              </a:lnSpc>
              <a:spcBef>
                <a:spcPts val="200"/>
              </a:spcBef>
              <a:spcAft>
                <a:spcPts val="200"/>
              </a:spcAft>
              <a:buFont typeface="Arial" panose="020B0604020202020204" pitchFamily="34" charset="0"/>
              <a:buChar char="•"/>
            </a:pPr>
            <a:r>
              <a:rPr lang="en-GB" dirty="0"/>
              <a:t>Coordinate with other sectors</a:t>
            </a:r>
          </a:p>
          <a:p>
            <a:pPr>
              <a:lnSpc>
                <a:spcPct val="150000"/>
              </a:lnSpc>
              <a:spcBef>
                <a:spcPts val="200"/>
              </a:spcBef>
              <a:spcAft>
                <a:spcPts val="200"/>
              </a:spcAft>
              <a:buFont typeface="Arial" panose="020B0604020202020204" pitchFamily="34" charset="0"/>
              <a:buChar char="•"/>
            </a:pPr>
            <a:r>
              <a:rPr lang="en-GB" dirty="0"/>
              <a:t>Consult children, families, community</a:t>
            </a:r>
          </a:p>
          <a:p>
            <a:pPr>
              <a:lnSpc>
                <a:spcPct val="150000"/>
              </a:lnSpc>
              <a:spcBef>
                <a:spcPts val="200"/>
              </a:spcBef>
              <a:spcAft>
                <a:spcPts val="200"/>
              </a:spcAft>
              <a:buFont typeface="Arial" panose="020B0604020202020204" pitchFamily="34" charset="0"/>
              <a:buChar char="•"/>
            </a:pPr>
            <a:r>
              <a:rPr lang="en-GB" dirty="0"/>
              <a:t>Different times different age groups</a:t>
            </a:r>
          </a:p>
          <a:p>
            <a:pPr>
              <a:lnSpc>
                <a:spcPct val="150000"/>
              </a:lnSpc>
              <a:spcBef>
                <a:spcPts val="200"/>
              </a:spcBef>
              <a:spcAft>
                <a:spcPts val="200"/>
              </a:spcAft>
              <a:buFont typeface="Arial" panose="020B0604020202020204" pitchFamily="34" charset="0"/>
              <a:buChar char="•"/>
            </a:pPr>
            <a:r>
              <a:rPr lang="en-GB" dirty="0"/>
              <a:t>More shorter time slots if too many children</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31857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Schedule content</a:t>
            </a:r>
            <a:endParaRPr lang="en-AU" dirty="0"/>
          </a:p>
        </p:txBody>
      </p:sp>
      <p:sp>
        <p:nvSpPr>
          <p:cNvPr id="3" name="Content Placeholder 2"/>
          <p:cNvSpPr>
            <a:spLocks noGrp="1"/>
          </p:cNvSpPr>
          <p:nvPr>
            <p:ph idx="1"/>
          </p:nvPr>
        </p:nvSpPr>
        <p:spPr/>
        <p:txBody>
          <a:bodyPr/>
          <a:lstStyle/>
          <a:p>
            <a:pPr>
              <a:spcBef>
                <a:spcPts val="1000"/>
              </a:spcBef>
              <a:buFont typeface="Arial" panose="020B0604020202020204" pitchFamily="34" charset="0"/>
              <a:buChar char="•"/>
            </a:pPr>
            <a:r>
              <a:rPr lang="en-GB" dirty="0"/>
              <a:t>Balance between structured activity &amp; free play</a:t>
            </a:r>
          </a:p>
          <a:p>
            <a:pPr>
              <a:spcBef>
                <a:spcPts val="1000"/>
              </a:spcBef>
              <a:buFont typeface="Arial" panose="020B0604020202020204" pitchFamily="34" charset="0"/>
              <a:buChar char="•"/>
            </a:pPr>
            <a:r>
              <a:rPr lang="en-GB" dirty="0"/>
              <a:t>Range of categories of activity each day </a:t>
            </a:r>
          </a:p>
          <a:p>
            <a:pPr>
              <a:spcBef>
                <a:spcPts val="1000"/>
              </a:spcBef>
              <a:buFont typeface="Arial" panose="020B0604020202020204" pitchFamily="34" charset="0"/>
              <a:buChar char="•"/>
            </a:pPr>
            <a:r>
              <a:rPr lang="en-GB" dirty="0"/>
              <a:t>Simultaneous activities allowing children to choose</a:t>
            </a:r>
          </a:p>
          <a:p>
            <a:pPr>
              <a:spcBef>
                <a:spcPts val="1000"/>
              </a:spcBef>
              <a:buFont typeface="Arial" panose="020B0604020202020204" pitchFamily="34" charset="0"/>
              <a:buChar char="•"/>
            </a:pPr>
            <a:r>
              <a:rPr lang="en-GB" dirty="0"/>
              <a:t>Simultaneous activities for diff. categories of children</a:t>
            </a:r>
          </a:p>
          <a:p>
            <a:pPr>
              <a:spcBef>
                <a:spcPts val="1000"/>
              </a:spcBef>
              <a:buFont typeface="Arial" panose="020B0604020202020204" pitchFamily="34" charset="0"/>
              <a:buChar char="•"/>
            </a:pPr>
            <a:r>
              <a:rPr lang="en-GB" dirty="0"/>
              <a:t>Regular community events</a:t>
            </a:r>
          </a:p>
          <a:p>
            <a:pPr>
              <a:spcBef>
                <a:spcPts val="1000"/>
              </a:spcBef>
              <a:buFont typeface="Arial" panose="020B0604020202020204" pitchFamily="34" charset="0"/>
              <a:buChar char="•"/>
            </a:pPr>
            <a:r>
              <a:rPr lang="en-GB" dirty="0"/>
              <a:t>Create routine</a:t>
            </a:r>
          </a:p>
          <a:p>
            <a:pPr>
              <a:spcBef>
                <a:spcPts val="1000"/>
              </a:spcBef>
              <a:buFont typeface="Arial" panose="020B0604020202020204" pitchFamily="34" charset="0"/>
              <a:buChar char="•"/>
            </a:pPr>
            <a:r>
              <a:rPr lang="en-GB" dirty="0"/>
              <a:t>Consider outreach activities</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34541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Developing your schedule</a:t>
            </a:r>
            <a:endParaRPr lang="en-AU" dirty="0">
              <a:solidFill>
                <a:srgbClr val="3399FF"/>
              </a:solidFill>
            </a:endParaRPr>
          </a:p>
        </p:txBody>
      </p:sp>
    </p:spTree>
    <p:extLst>
      <p:ext uri="{BB962C8B-B14F-4D97-AF65-F5344CB8AC3E}">
        <p14:creationId xmlns:p14="http://schemas.microsoft.com/office/powerpoint/2010/main" val="177772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9883"/>
            <a:ext cx="7777163" cy="720725"/>
          </a:xfrm>
        </p:spPr>
        <p:txBody>
          <a:bodyPr/>
          <a:lstStyle/>
          <a:p>
            <a:r>
              <a:rPr lang="en-US" dirty="0"/>
              <a:t>Scheduling Activity</a:t>
            </a:r>
            <a:endParaRPr lang="en-AU" dirty="0"/>
          </a:p>
        </p:txBody>
      </p:sp>
      <p:sp>
        <p:nvSpPr>
          <p:cNvPr id="3" name="Content Placeholder 2"/>
          <p:cNvSpPr>
            <a:spLocks noGrp="1"/>
          </p:cNvSpPr>
          <p:nvPr>
            <p:ph idx="1"/>
          </p:nvPr>
        </p:nvSpPr>
        <p:spPr>
          <a:xfrm>
            <a:off x="250825" y="1440608"/>
            <a:ext cx="8530772" cy="4652688"/>
          </a:xfrm>
        </p:spPr>
        <p:txBody>
          <a:bodyPr/>
          <a:lstStyle/>
          <a:p>
            <a:pPr>
              <a:spcBef>
                <a:spcPts val="600"/>
              </a:spcBef>
              <a:buFont typeface="Arial"/>
              <a:buChar char="•"/>
            </a:pPr>
            <a:r>
              <a:rPr lang="en-US" dirty="0"/>
              <a:t>In 5 groups, assigned: </a:t>
            </a:r>
          </a:p>
          <a:p>
            <a:pPr lvl="1">
              <a:buFont typeface="Arial" panose="020B0604020202020204" pitchFamily="34" charset="0"/>
              <a:buChar char="•"/>
            </a:pPr>
            <a:r>
              <a:rPr lang="en-US" dirty="0"/>
              <a:t>Girls &amp; boys – 0 – 6 </a:t>
            </a:r>
          </a:p>
          <a:p>
            <a:pPr lvl="1">
              <a:buFont typeface="Arial" panose="020B0604020202020204" pitchFamily="34" charset="0"/>
              <a:buChar char="•"/>
            </a:pPr>
            <a:r>
              <a:rPr lang="en-US" dirty="0"/>
              <a:t>Girls &amp; boys – 6 – 12 </a:t>
            </a:r>
          </a:p>
          <a:p>
            <a:pPr lvl="1">
              <a:buFont typeface="Arial" panose="020B0604020202020204" pitchFamily="34" charset="0"/>
              <a:buChar char="•"/>
            </a:pPr>
            <a:r>
              <a:rPr lang="en-US" dirty="0"/>
              <a:t>Girls 13 – 18 </a:t>
            </a:r>
          </a:p>
          <a:p>
            <a:pPr lvl="1">
              <a:buFont typeface="Arial" panose="020B0604020202020204" pitchFamily="34" charset="0"/>
              <a:buChar char="•"/>
            </a:pPr>
            <a:r>
              <a:rPr lang="en-US" dirty="0"/>
              <a:t>Boys 13 – 18 </a:t>
            </a:r>
          </a:p>
          <a:p>
            <a:pPr lvl="1">
              <a:buFont typeface="Arial" panose="020B0604020202020204" pitchFamily="34" charset="0"/>
              <a:buChar char="•"/>
            </a:pPr>
            <a:r>
              <a:rPr lang="en-US" dirty="0"/>
              <a:t>Children with disabilities </a:t>
            </a:r>
          </a:p>
          <a:p>
            <a:pPr>
              <a:spcBef>
                <a:spcPts val="600"/>
              </a:spcBef>
              <a:buFont typeface="Arial"/>
              <a:buChar char="•"/>
            </a:pPr>
            <a:r>
              <a:rPr lang="en-US" dirty="0"/>
              <a:t>Plan 2 – 3 days of activities for the group of children assigned, use the example schedule format &amp; adapt this or CFS schedule format you use in your </a:t>
            </a:r>
            <a:r>
              <a:rPr lang="en-US" dirty="0" err="1" smtClean="0"/>
              <a:t>programme</a:t>
            </a:r>
            <a:r>
              <a:rPr lang="en-US" dirty="0" smtClean="0"/>
              <a:t>.</a:t>
            </a:r>
            <a:endParaRPr lang="en-US" dirty="0"/>
          </a:p>
          <a:p>
            <a:pPr>
              <a:spcBef>
                <a:spcPts val="600"/>
              </a:spcBef>
              <a:buFont typeface="Arial"/>
              <a:buChar char="•"/>
            </a:pPr>
            <a:r>
              <a:rPr lang="en-US" dirty="0" smtClean="0"/>
              <a:t>No </a:t>
            </a:r>
            <a:r>
              <a:rPr lang="en-US" dirty="0"/>
              <a:t>formal feedback at end, group discussion in </a:t>
            </a:r>
            <a:r>
              <a:rPr lang="en-US" dirty="0" smtClean="0"/>
              <a:t>plenary.</a:t>
            </a:r>
          </a:p>
          <a:p>
            <a:pPr marL="0" indent="0" algn="r">
              <a:spcBef>
                <a:spcPts val="600"/>
              </a:spcBef>
            </a:pPr>
            <a:r>
              <a:rPr lang="en-US" dirty="0" smtClean="0"/>
              <a:t>You </a:t>
            </a:r>
            <a:r>
              <a:rPr lang="en-US" dirty="0"/>
              <a:t>have 30 </a:t>
            </a:r>
            <a:r>
              <a:rPr lang="en-US" dirty="0" err="1" smtClean="0"/>
              <a:t>mins</a:t>
            </a:r>
            <a:r>
              <a:rPr lang="en-US" dirty="0" smtClean="0"/>
              <a:t>.</a:t>
            </a:r>
            <a:endParaRPr lang="en-US" dirty="0"/>
          </a:p>
          <a:p>
            <a:endParaRPr lang="en-AU" dirty="0"/>
          </a:p>
        </p:txBody>
      </p:sp>
      <p:pic>
        <p:nvPicPr>
          <p:cNvPr id="4" name="Picture Placeholder 6" descr="schedule.jpg"/>
          <p:cNvPicPr>
            <a:picLocks noChangeAspect="1"/>
          </p:cNvPicPr>
          <p:nvPr/>
        </p:nvPicPr>
        <p:blipFill rotWithShape="1">
          <a:blip r:embed="rId2">
            <a:alphaModFix/>
            <a:extLst>
              <a:ext uri="{28A0092B-C50C-407E-A947-70E740481C1C}">
                <a14:useLocalDpi xmlns:a14="http://schemas.microsoft.com/office/drawing/2010/main" val="0"/>
              </a:ext>
            </a:extLst>
          </a:blip>
          <a:srcRect l="7032" t="6392" r="7089" b="6713"/>
          <a:stretch/>
        </p:blipFill>
        <p:spPr bwMode="auto">
          <a:xfrm rot="660208">
            <a:off x="6668602" y="861743"/>
            <a:ext cx="1943676" cy="19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636" y="836613"/>
            <a:ext cx="6617352" cy="720725"/>
          </a:xfrm>
        </p:spPr>
        <p:txBody>
          <a:bodyPr/>
          <a:lstStyle/>
          <a:p>
            <a:r>
              <a:rPr lang="en-US" dirty="0"/>
              <a:t>Plenary questions</a:t>
            </a:r>
            <a:endParaRPr lang="en-AU" dirty="0"/>
          </a:p>
        </p:txBody>
      </p:sp>
      <p:sp>
        <p:nvSpPr>
          <p:cNvPr id="3" name="Content Placeholder 2"/>
          <p:cNvSpPr>
            <a:spLocks noGrp="1"/>
          </p:cNvSpPr>
          <p:nvPr>
            <p:ph idx="1"/>
          </p:nvPr>
        </p:nvSpPr>
        <p:spPr>
          <a:xfrm>
            <a:off x="250825" y="1985963"/>
            <a:ext cx="7777163" cy="4106862"/>
          </a:xfrm>
        </p:spPr>
        <p:txBody>
          <a:bodyPr/>
          <a:lstStyle/>
          <a:p>
            <a:pPr>
              <a:spcBef>
                <a:spcPts val="1000"/>
              </a:spcBef>
              <a:buFont typeface="Arial" panose="020B0604020202020204" pitchFamily="34" charset="0"/>
              <a:buChar char="•"/>
            </a:pPr>
            <a:r>
              <a:rPr lang="en-US" dirty="0"/>
              <a:t>What were the challenges in developing schedule for you?</a:t>
            </a:r>
          </a:p>
          <a:p>
            <a:pPr>
              <a:spcBef>
                <a:spcPts val="1000"/>
              </a:spcBef>
              <a:buFont typeface="Arial" panose="020B0604020202020204" pitchFamily="34" charset="0"/>
              <a:buChar char="•"/>
            </a:pPr>
            <a:r>
              <a:rPr lang="en-US" dirty="0"/>
              <a:t>What were specific points you discussed for the group you were thinking about? </a:t>
            </a:r>
          </a:p>
          <a:p>
            <a:pPr>
              <a:spcBef>
                <a:spcPts val="1000"/>
              </a:spcBef>
              <a:buFont typeface="Arial" panose="020B0604020202020204" pitchFamily="34" charset="0"/>
              <a:buChar char="•"/>
            </a:pPr>
            <a:r>
              <a:rPr lang="en-US" dirty="0"/>
              <a:t> What are factors or considerations that affect your choices of activity / schedule?</a:t>
            </a:r>
          </a:p>
          <a:p>
            <a:pPr>
              <a:spcBef>
                <a:spcPts val="1000"/>
              </a:spcBef>
              <a:buFont typeface="Arial" panose="020B0604020202020204" pitchFamily="34" charset="0"/>
              <a:buChar char="•"/>
            </a:pPr>
            <a:r>
              <a:rPr lang="en-US" dirty="0"/>
              <a:t>What would you do when you need to cater to all these different groups in 1 schedule? </a:t>
            </a:r>
          </a:p>
          <a:p>
            <a:pPr>
              <a:buFont typeface="Arial" panose="020B0604020202020204" pitchFamily="34" charset="0"/>
              <a:buChar char="•"/>
            </a:pPr>
            <a:endParaRPr lang="en-AU"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86" y="719883"/>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1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endParaRPr lang="en-AU" dirty="0"/>
          </a:p>
        </p:txBody>
      </p:sp>
      <p:sp>
        <p:nvSpPr>
          <p:cNvPr id="3" name="Content Placeholder 2"/>
          <p:cNvSpPr>
            <a:spLocks noGrp="1"/>
          </p:cNvSpPr>
          <p:nvPr>
            <p:ph idx="1"/>
          </p:nvPr>
        </p:nvSpPr>
        <p:spPr/>
        <p:txBody>
          <a:bodyPr/>
          <a:lstStyle/>
          <a:p>
            <a:pPr>
              <a:spcAft>
                <a:spcPts val="300"/>
              </a:spcAft>
              <a:buFont typeface="Arial" panose="020B0604020202020204" pitchFamily="34" charset="0"/>
              <a:buChar char="•"/>
            </a:pPr>
            <a:r>
              <a:rPr lang="en-US" dirty="0"/>
              <a:t>Ensure the three categories of activity - PLAY, ACQUIRE SKILLS, RECEIVE SOCIAL SUPPORT, as identified in the CFS Objective, </a:t>
            </a:r>
            <a:r>
              <a:rPr lang="en-GB" dirty="0"/>
              <a:t>are all covered each </a:t>
            </a:r>
            <a:r>
              <a:rPr lang="en-GB" dirty="0" smtClean="0"/>
              <a:t>day.</a:t>
            </a:r>
            <a:endParaRPr lang="en-GB" dirty="0"/>
          </a:p>
          <a:p>
            <a:pPr>
              <a:spcBef>
                <a:spcPts val="800"/>
              </a:spcBef>
              <a:buFont typeface="Arial" panose="020B0604020202020204" pitchFamily="34" charset="0"/>
              <a:buChar char="•"/>
            </a:pPr>
            <a:r>
              <a:rPr lang="en-GB" dirty="0"/>
              <a:t>Ensure variety of ways to achieve this through the </a:t>
            </a:r>
            <a:r>
              <a:rPr lang="en-GB" dirty="0" smtClean="0"/>
              <a:t>week.</a:t>
            </a:r>
            <a:endParaRPr lang="en-GB" dirty="0"/>
          </a:p>
          <a:p>
            <a:pPr>
              <a:spcBef>
                <a:spcPts val="800"/>
              </a:spcBef>
              <a:buFont typeface="Arial" panose="020B0604020202020204" pitchFamily="34" charset="0"/>
              <a:buChar char="•"/>
            </a:pPr>
            <a:r>
              <a:rPr lang="en-GB" dirty="0"/>
              <a:t>Routine in scheduling as far as possible – reassuring for </a:t>
            </a:r>
            <a:r>
              <a:rPr lang="en-GB" dirty="0" smtClean="0"/>
              <a:t>children.</a:t>
            </a:r>
            <a:endParaRPr lang="en-GB" dirty="0"/>
          </a:p>
          <a:p>
            <a:pPr>
              <a:spcAft>
                <a:spcPts val="300"/>
              </a:spcAft>
              <a:buFont typeface="Arial" panose="020B0604020202020204" pitchFamily="34" charset="0"/>
              <a:buChar char="•"/>
            </a:pPr>
            <a:endParaRPr lang="en-US"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174714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Factors Affecting Choice of Activities </a:t>
            </a:r>
            <a:endParaRPr lang="en-AU" dirty="0">
              <a:solidFill>
                <a:srgbClr val="3399FF"/>
              </a:solidFill>
            </a:endParaRPr>
          </a:p>
        </p:txBody>
      </p:sp>
    </p:spTree>
    <p:extLst>
      <p:ext uri="{BB962C8B-B14F-4D97-AF65-F5344CB8AC3E}">
        <p14:creationId xmlns:p14="http://schemas.microsoft.com/office/powerpoint/2010/main" val="2665547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Planning activities for Jan</a:t>
            </a:r>
            <a:endParaRPr lang="en-AU" dirty="0">
              <a:solidFill>
                <a:srgbClr val="3399FF"/>
              </a:solidFill>
            </a:endParaRPr>
          </a:p>
        </p:txBody>
      </p:sp>
    </p:spTree>
    <p:extLst>
      <p:ext uri="{BB962C8B-B14F-4D97-AF65-F5344CB8AC3E}">
        <p14:creationId xmlns:p14="http://schemas.microsoft.com/office/powerpoint/2010/main" val="169826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select activities: Cross cutting issues to take into account </a:t>
            </a:r>
            <a:endParaRPr lang="en-AU" dirty="0"/>
          </a:p>
        </p:txBody>
      </p:sp>
      <p:sp>
        <p:nvSpPr>
          <p:cNvPr id="3" name="Content Placeholder 2"/>
          <p:cNvSpPr>
            <a:spLocks noGrp="1"/>
          </p:cNvSpPr>
          <p:nvPr>
            <p:ph idx="1"/>
          </p:nvPr>
        </p:nvSpPr>
        <p:spPr>
          <a:xfrm>
            <a:off x="250825" y="1844823"/>
            <a:ext cx="8641655" cy="4248001"/>
          </a:xfrm>
        </p:spPr>
        <p:txBody>
          <a:bodyPr/>
          <a:lstStyle/>
          <a:p>
            <a:pPr>
              <a:spcBef>
                <a:spcPts val="500"/>
              </a:spcBef>
              <a:buFont typeface="Arial" panose="020B0604020202020204" pitchFamily="34" charset="0"/>
              <a:buChar char="•"/>
            </a:pPr>
            <a:r>
              <a:rPr lang="en-GB" b="1" dirty="0"/>
              <a:t>C:</a:t>
            </a:r>
            <a:r>
              <a:rPr lang="en-GB" dirty="0"/>
              <a:t> Capacity of facilitators</a:t>
            </a:r>
          </a:p>
          <a:p>
            <a:pPr>
              <a:spcBef>
                <a:spcPts val="500"/>
              </a:spcBef>
              <a:buFont typeface="Arial" panose="020B0604020202020204" pitchFamily="34" charset="0"/>
              <a:buChar char="•"/>
            </a:pPr>
            <a:r>
              <a:rPr lang="en-GB" b="1" dirty="0"/>
              <a:t>A:</a:t>
            </a:r>
            <a:r>
              <a:rPr lang="en-GB" dirty="0"/>
              <a:t> Ages &amp; stages of development</a:t>
            </a:r>
          </a:p>
          <a:p>
            <a:pPr>
              <a:spcBef>
                <a:spcPts val="500"/>
              </a:spcBef>
              <a:buFont typeface="Arial" panose="020B0604020202020204" pitchFamily="34" charset="0"/>
              <a:buChar char="•"/>
            </a:pPr>
            <a:r>
              <a:rPr lang="en-GB" b="1" dirty="0" err="1"/>
              <a:t>Ge</a:t>
            </a:r>
            <a:r>
              <a:rPr lang="en-GB" b="1" dirty="0"/>
              <a:t>:</a:t>
            </a:r>
            <a:r>
              <a:rPr lang="en-GB" dirty="0"/>
              <a:t> Gender sensitive</a:t>
            </a:r>
          </a:p>
          <a:p>
            <a:pPr>
              <a:spcBef>
                <a:spcPts val="500"/>
              </a:spcBef>
              <a:buFont typeface="Arial" panose="020B0604020202020204" pitchFamily="34" charset="0"/>
              <a:buChar char="•"/>
            </a:pPr>
            <a:r>
              <a:rPr lang="en-GB" b="1" dirty="0"/>
              <a:t>D:</a:t>
            </a:r>
            <a:r>
              <a:rPr lang="en-GB" dirty="0"/>
              <a:t> Diverse needs</a:t>
            </a:r>
          </a:p>
          <a:p>
            <a:pPr>
              <a:spcBef>
                <a:spcPts val="500"/>
              </a:spcBef>
              <a:buFont typeface="Arial" panose="020B0604020202020204" pitchFamily="34" charset="0"/>
              <a:buChar char="•"/>
            </a:pPr>
            <a:r>
              <a:rPr lang="en-GB" b="1" dirty="0" smtClean="0"/>
              <a:t>S</a:t>
            </a:r>
            <a:r>
              <a:rPr lang="en-GB" b="1" dirty="0"/>
              <a:t>:</a:t>
            </a:r>
            <a:r>
              <a:rPr lang="en-GB" dirty="0"/>
              <a:t> Space constraints </a:t>
            </a:r>
          </a:p>
          <a:p>
            <a:pPr>
              <a:spcBef>
                <a:spcPts val="500"/>
              </a:spcBef>
              <a:buFont typeface="Arial" panose="020B0604020202020204" pitchFamily="34" charset="0"/>
              <a:buChar char="•"/>
            </a:pPr>
            <a:r>
              <a:rPr lang="en-GB" b="1" dirty="0"/>
              <a:t>P:</a:t>
            </a:r>
            <a:r>
              <a:rPr lang="en-GB" dirty="0"/>
              <a:t> Participation of children &amp; community</a:t>
            </a:r>
          </a:p>
          <a:p>
            <a:pPr>
              <a:spcBef>
                <a:spcPts val="500"/>
              </a:spcBef>
              <a:buFont typeface="Arial" panose="020B0604020202020204" pitchFamily="34" charset="0"/>
              <a:buChar char="•"/>
            </a:pPr>
            <a:r>
              <a:rPr lang="en-GB" b="1" dirty="0"/>
              <a:t>O:</a:t>
            </a:r>
            <a:r>
              <a:rPr lang="en-GB" dirty="0"/>
              <a:t> Outreach </a:t>
            </a:r>
          </a:p>
          <a:p>
            <a:pPr>
              <a:spcBef>
                <a:spcPts val="500"/>
              </a:spcBef>
              <a:buFont typeface="Arial" panose="020B0604020202020204" pitchFamily="34" charset="0"/>
              <a:buChar char="•"/>
            </a:pPr>
            <a:r>
              <a:rPr lang="en-GB" b="1" dirty="0"/>
              <a:t>R:</a:t>
            </a:r>
            <a:r>
              <a:rPr lang="en-GB" dirty="0"/>
              <a:t> Resources – limitations / availability</a:t>
            </a:r>
          </a:p>
          <a:p>
            <a:pPr>
              <a:spcBef>
                <a:spcPts val="500"/>
              </a:spcBef>
              <a:buFont typeface="Arial" panose="020B0604020202020204" pitchFamily="34" charset="0"/>
              <a:buChar char="•"/>
            </a:pPr>
            <a:r>
              <a:rPr lang="en-GB" b="1" dirty="0"/>
              <a:t>T:</a:t>
            </a:r>
            <a:r>
              <a:rPr lang="en-GB" dirty="0"/>
              <a:t> Traditions (culture) &amp; time </a:t>
            </a:r>
            <a:r>
              <a:rPr lang="en-GB" dirty="0" smtClean="0"/>
              <a:t>constraints</a:t>
            </a:r>
          </a:p>
          <a:p>
            <a:pPr marL="0" indent="0" algn="r">
              <a:spcBef>
                <a:spcPts val="500"/>
              </a:spcBef>
              <a:buNone/>
            </a:pPr>
            <a:r>
              <a:rPr lang="en-GB" b="1" dirty="0" smtClean="0"/>
              <a:t>=   </a:t>
            </a:r>
            <a:r>
              <a:rPr lang="en-GB" b="1" dirty="0"/>
              <a:t>CAGED </a:t>
            </a:r>
            <a:r>
              <a:rPr lang="en-GB" b="1" dirty="0" smtClean="0"/>
              <a:t>SPORT</a:t>
            </a:r>
            <a:endParaRPr lang="en-GB" b="1" dirty="0"/>
          </a:p>
        </p:txBody>
      </p:sp>
    </p:spTree>
    <p:extLst>
      <p:ext uri="{BB962C8B-B14F-4D97-AF65-F5344CB8AC3E}">
        <p14:creationId xmlns:p14="http://schemas.microsoft.com/office/powerpoint/2010/main" val="402624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755" y="836613"/>
            <a:ext cx="6495233" cy="720725"/>
          </a:xfrm>
        </p:spPr>
        <p:txBody>
          <a:bodyPr/>
          <a:lstStyle/>
          <a:p>
            <a:r>
              <a:rPr lang="en-US" dirty="0"/>
              <a:t>Review schedule</a:t>
            </a:r>
            <a:endParaRPr lang="en-AU" dirty="0"/>
          </a:p>
        </p:txBody>
      </p:sp>
      <p:sp>
        <p:nvSpPr>
          <p:cNvPr id="3" name="Content Placeholder 2"/>
          <p:cNvSpPr>
            <a:spLocks noGrp="1"/>
          </p:cNvSpPr>
          <p:nvPr>
            <p:ph idx="1"/>
          </p:nvPr>
        </p:nvSpPr>
        <p:spPr>
          <a:xfrm>
            <a:off x="250825" y="1916831"/>
            <a:ext cx="8497639" cy="4175993"/>
          </a:xfrm>
        </p:spPr>
        <p:txBody>
          <a:bodyPr/>
          <a:lstStyle/>
          <a:p>
            <a:pPr marL="457200" indent="-457200">
              <a:lnSpc>
                <a:spcPct val="150000"/>
              </a:lnSpc>
              <a:spcBef>
                <a:spcPts val="500"/>
              </a:spcBef>
              <a:buFont typeface="Arial"/>
              <a:buChar char="•"/>
            </a:pPr>
            <a:r>
              <a:rPr lang="en-US" dirty="0"/>
              <a:t>Review the schedules you drafted with CAGED SPORT in </a:t>
            </a:r>
            <a:r>
              <a:rPr lang="en-US" dirty="0" smtClean="0"/>
              <a:t>mind.</a:t>
            </a:r>
            <a:endParaRPr lang="en-US" dirty="0"/>
          </a:p>
          <a:p>
            <a:pPr marL="457200" indent="-457200">
              <a:lnSpc>
                <a:spcPct val="150000"/>
              </a:lnSpc>
              <a:spcBef>
                <a:spcPts val="500"/>
              </a:spcBef>
              <a:buFont typeface="Arial"/>
              <a:buChar char="•"/>
            </a:pPr>
            <a:r>
              <a:rPr lang="en-US" dirty="0"/>
              <a:t>Are the activities able to address the full range of cross cutting issues? Are they realistic with regards to certain constraints identified in CAGED SPORT? </a:t>
            </a:r>
          </a:p>
          <a:p>
            <a:pPr marL="457200" indent="-457200">
              <a:lnSpc>
                <a:spcPct val="150000"/>
              </a:lnSpc>
              <a:spcBef>
                <a:spcPts val="500"/>
              </a:spcBef>
              <a:buFont typeface="Arial"/>
              <a:buChar char="•"/>
            </a:pPr>
            <a:r>
              <a:rPr lang="en-US" dirty="0"/>
              <a:t>Do they meet all these different needs? </a:t>
            </a:r>
          </a:p>
          <a:p>
            <a:pPr marL="457200" indent="-457200">
              <a:lnSpc>
                <a:spcPct val="150000"/>
              </a:lnSpc>
              <a:spcBef>
                <a:spcPts val="500"/>
              </a:spcBef>
              <a:buFont typeface="Arial"/>
              <a:buChar char="•"/>
            </a:pPr>
            <a:r>
              <a:rPr lang="en-US" dirty="0"/>
              <a:t>What revisions would you need to carry out?  </a:t>
            </a:r>
          </a:p>
          <a:p>
            <a:pPr>
              <a:lnSpc>
                <a:spcPct val="150000"/>
              </a:lnSpc>
            </a:pPr>
            <a:endParaRPr lang="en-AU"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5" y="87947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91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t>Learning Outcomes</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marL="0" indent="0">
              <a:lnSpc>
                <a:spcPct val="150000"/>
              </a:lnSpc>
              <a:buNone/>
            </a:pPr>
            <a:r>
              <a:rPr lang="en-GB" dirty="0"/>
              <a:t>Participants will…</a:t>
            </a:r>
          </a:p>
          <a:p>
            <a:pPr marL="514350" indent="-514350">
              <a:lnSpc>
                <a:spcPct val="150000"/>
              </a:lnSpc>
              <a:buFont typeface="+mj-lt"/>
              <a:buAutoNum type="arabicPeriod"/>
            </a:pPr>
            <a:r>
              <a:rPr lang="en-GB" dirty="0"/>
              <a:t>Know the three categories of outcomes for children expected to result from activities in the CF Space</a:t>
            </a:r>
          </a:p>
          <a:p>
            <a:pPr marL="514350" indent="-514350">
              <a:lnSpc>
                <a:spcPct val="150000"/>
              </a:lnSpc>
              <a:buFont typeface="+mj-lt"/>
              <a:buAutoNum type="arabicPeriod"/>
            </a:pPr>
            <a:r>
              <a:rPr lang="en-GB" dirty="0"/>
              <a:t>Be able to name the issues that need to be taken into account when developing schedules (CAGED SPORT)</a:t>
            </a:r>
          </a:p>
          <a:p>
            <a:pPr marL="0" indent="0">
              <a:lnSpc>
                <a:spcPct val="150000"/>
              </a:lnSpc>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Key messages</a:t>
            </a:r>
            <a:endParaRPr lang="en-AU" dirty="0">
              <a:solidFill>
                <a:srgbClr val="3399FF"/>
              </a:solidFill>
            </a:endParaRPr>
          </a:p>
        </p:txBody>
      </p:sp>
    </p:spTree>
    <p:extLst>
      <p:ext uri="{BB962C8B-B14F-4D97-AF65-F5344CB8AC3E}">
        <p14:creationId xmlns:p14="http://schemas.microsoft.com/office/powerpoint/2010/main" val="361007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9313" y="975410"/>
            <a:ext cx="8505375" cy="4609109"/>
            <a:chOff x="319313" y="722495"/>
            <a:chExt cx="8505375" cy="4609109"/>
          </a:xfrm>
        </p:grpSpPr>
        <p:pic>
          <p:nvPicPr>
            <p:cNvPr id="4" name="Picture 3" descr="Screen shot 2013-10-10 at 13.35.48.p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25" b="66134"/>
            <a:stretch/>
          </p:blipFill>
          <p:spPr>
            <a:xfrm>
              <a:off x="319313" y="722495"/>
              <a:ext cx="8505375" cy="1238956"/>
            </a:xfrm>
            <a:prstGeom prst="rect">
              <a:avLst/>
            </a:prstGeom>
          </p:spPr>
        </p:pic>
        <p:sp>
          <p:nvSpPr>
            <p:cNvPr id="5" name="TextBox 4"/>
            <p:cNvSpPr txBox="1"/>
            <p:nvPr/>
          </p:nvSpPr>
          <p:spPr>
            <a:xfrm>
              <a:off x="409223" y="1961451"/>
              <a:ext cx="8330799" cy="3370153"/>
            </a:xfrm>
            <a:prstGeom prst="rect">
              <a:avLst/>
            </a:prstGeom>
            <a:noFill/>
          </p:spPr>
          <p:txBody>
            <a:bodyPr wrap="square" rtlCol="0">
              <a:spAutoFit/>
            </a:bodyPr>
            <a:lstStyle/>
            <a:p>
              <a:pPr marL="342900" lvl="1" indent="-342900">
                <a:spcBef>
                  <a:spcPts val="600"/>
                </a:spcBef>
                <a:buClr>
                  <a:schemeClr val="accent1"/>
                </a:buClr>
                <a:buSzPct val="90000"/>
                <a:buFont typeface="Wingdings" charset="2"/>
                <a:buChar char="§"/>
              </a:pPr>
              <a:r>
                <a:rPr lang="en-US" sz="2600" dirty="0">
                  <a:solidFill>
                    <a:schemeClr val="tx1">
                      <a:lumMod val="90000"/>
                      <a:lumOff val="10000"/>
                    </a:schemeClr>
                  </a:solidFill>
                  <a:latin typeface="+mn-lt"/>
                </a:rPr>
                <a:t>Set up clear guidelines, </a:t>
              </a:r>
              <a:r>
                <a:rPr lang="en-US" sz="2600" dirty="0" err="1">
                  <a:solidFill>
                    <a:schemeClr val="tx1">
                      <a:lumMod val="90000"/>
                      <a:lumOff val="10000"/>
                    </a:schemeClr>
                  </a:solidFill>
                  <a:latin typeface="+mn-lt"/>
                </a:rPr>
                <a:t>programmes</a:t>
              </a:r>
              <a:r>
                <a:rPr lang="en-US" sz="2600" dirty="0">
                  <a:solidFill>
                    <a:schemeClr val="tx1">
                      <a:lumMod val="90000"/>
                      <a:lumOff val="10000"/>
                    </a:schemeClr>
                  </a:solidFill>
                  <a:latin typeface="+mn-lt"/>
                </a:rPr>
                <a:t> and schedules for activities with </a:t>
              </a:r>
              <a:r>
                <a:rPr lang="en-US" sz="2600" dirty="0" smtClean="0">
                  <a:solidFill>
                    <a:schemeClr val="tx1">
                      <a:lumMod val="90000"/>
                      <a:lumOff val="10000"/>
                    </a:schemeClr>
                  </a:solidFill>
                  <a:latin typeface="+mn-lt"/>
                </a:rPr>
                <a:t>children.</a:t>
              </a:r>
              <a:endParaRPr lang="en-US" sz="2600" dirty="0">
                <a:solidFill>
                  <a:schemeClr val="tx1">
                    <a:lumMod val="90000"/>
                    <a:lumOff val="10000"/>
                  </a:schemeClr>
                </a:solidFill>
                <a:latin typeface="+mn-lt"/>
              </a:endParaRPr>
            </a:p>
            <a:p>
              <a:pPr marL="342900" lvl="1" indent="-342900">
                <a:spcBef>
                  <a:spcPts val="600"/>
                </a:spcBef>
                <a:buClr>
                  <a:schemeClr val="accent1"/>
                </a:buClr>
                <a:buSzPct val="90000"/>
                <a:buFont typeface="Wingdings" charset="2"/>
                <a:buChar char="§"/>
              </a:pPr>
              <a:r>
                <a:rPr lang="en-US" sz="2600" dirty="0">
                  <a:solidFill>
                    <a:schemeClr val="tx1">
                      <a:lumMod val="90000"/>
                      <a:lumOff val="10000"/>
                    </a:schemeClr>
                  </a:solidFill>
                  <a:latin typeface="+mn-lt"/>
                </a:rPr>
                <a:t>Set up a </a:t>
              </a:r>
              <a:r>
                <a:rPr lang="en-US" sz="2600" dirty="0" err="1">
                  <a:solidFill>
                    <a:schemeClr val="tx1">
                      <a:lumMod val="90000"/>
                      <a:lumOff val="10000"/>
                    </a:schemeClr>
                  </a:solidFill>
                  <a:latin typeface="+mn-lt"/>
                </a:rPr>
                <a:t>programme</a:t>
              </a:r>
              <a:r>
                <a:rPr lang="en-US" sz="2600" dirty="0">
                  <a:solidFill>
                    <a:schemeClr val="tx1">
                      <a:lumMod val="90000"/>
                      <a:lumOff val="10000"/>
                    </a:schemeClr>
                  </a:solidFill>
                  <a:latin typeface="+mn-lt"/>
                </a:rPr>
                <a:t> of activities that looks at the needs of children and communities overall, and coordinate with other agencies and sectors to provide support such as health and hygiene education, breastfeeding groups and spaces, supplemental feeding, information on humanitarian help, </a:t>
              </a:r>
              <a:r>
                <a:rPr lang="en-US" sz="2600" dirty="0" smtClean="0">
                  <a:solidFill>
                    <a:schemeClr val="tx1">
                      <a:lumMod val="90000"/>
                      <a:lumOff val="10000"/>
                    </a:schemeClr>
                  </a:solidFill>
                  <a:latin typeface="+mn-lt"/>
                </a:rPr>
                <a:t>etc.</a:t>
              </a:r>
              <a:endParaRPr lang="en-US" sz="2600" dirty="0">
                <a:solidFill>
                  <a:schemeClr val="tx1">
                    <a:lumMod val="90000"/>
                    <a:lumOff val="10000"/>
                  </a:schemeClr>
                </a:solidFill>
                <a:latin typeface="+mn-lt"/>
              </a:endParaRPr>
            </a:p>
          </p:txBody>
        </p:sp>
      </p:grpSp>
    </p:spTree>
    <p:extLst>
      <p:ext uri="{BB962C8B-B14F-4D97-AF65-F5344CB8AC3E}">
        <p14:creationId xmlns:p14="http://schemas.microsoft.com/office/powerpoint/2010/main" val="1849188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endParaRPr lang="en-AU" dirty="0"/>
          </a:p>
        </p:txBody>
      </p:sp>
      <p:sp>
        <p:nvSpPr>
          <p:cNvPr id="3" name="Content Placeholder 2"/>
          <p:cNvSpPr>
            <a:spLocks noGrp="1"/>
          </p:cNvSpPr>
          <p:nvPr>
            <p:ph idx="1"/>
          </p:nvPr>
        </p:nvSpPr>
        <p:spPr>
          <a:xfrm>
            <a:off x="250825" y="1700213"/>
            <a:ext cx="8569647" cy="4392612"/>
          </a:xfrm>
        </p:spPr>
        <p:txBody>
          <a:bodyPr/>
          <a:lstStyle/>
          <a:p>
            <a:pPr>
              <a:lnSpc>
                <a:spcPct val="150000"/>
              </a:lnSpc>
              <a:spcAft>
                <a:spcPts val="300"/>
              </a:spcAft>
              <a:buFont typeface="Arial" panose="020B0604020202020204" pitchFamily="34" charset="0"/>
              <a:buChar char="•"/>
            </a:pPr>
            <a:r>
              <a:rPr lang="en-US" dirty="0"/>
              <a:t>Ensure the three categories of activity - </a:t>
            </a:r>
            <a:r>
              <a:rPr lang="en-US" dirty="0">
                <a:solidFill>
                  <a:srgbClr val="0070C0"/>
                </a:solidFill>
              </a:rPr>
              <a:t>PLAY, ACQUIRE SKILLS, RECEIVE SOCIAL SUPPORT</a:t>
            </a:r>
            <a:r>
              <a:rPr lang="en-US" dirty="0"/>
              <a:t> - </a:t>
            </a:r>
            <a:r>
              <a:rPr lang="en-GB" dirty="0"/>
              <a:t>are all covered each </a:t>
            </a:r>
            <a:r>
              <a:rPr lang="en-GB" dirty="0" smtClean="0"/>
              <a:t>day.</a:t>
            </a:r>
            <a:endParaRPr lang="en-GB" dirty="0"/>
          </a:p>
          <a:p>
            <a:pPr>
              <a:lnSpc>
                <a:spcPct val="150000"/>
              </a:lnSpc>
              <a:spcAft>
                <a:spcPts val="300"/>
              </a:spcAft>
              <a:buFont typeface="Arial" panose="020B0604020202020204" pitchFamily="34" charset="0"/>
              <a:buChar char="•"/>
            </a:pPr>
            <a:r>
              <a:rPr lang="en-GB" dirty="0"/>
              <a:t>Children &amp; communities should be consulted on the content &amp; </a:t>
            </a:r>
            <a:r>
              <a:rPr lang="en-GB" dirty="0" smtClean="0"/>
              <a:t>schedule.</a:t>
            </a:r>
            <a:endParaRPr lang="en-GB" dirty="0"/>
          </a:p>
          <a:p>
            <a:pPr>
              <a:lnSpc>
                <a:spcPct val="150000"/>
              </a:lnSpc>
              <a:spcAft>
                <a:spcPts val="300"/>
              </a:spcAft>
              <a:buFont typeface="Arial" panose="020B0604020202020204" pitchFamily="34" charset="0"/>
              <a:buChar char="•"/>
            </a:pPr>
            <a:r>
              <a:rPr lang="en-GB" dirty="0"/>
              <a:t>A range of issues needs to be considered when planning your activities – </a:t>
            </a:r>
            <a:r>
              <a:rPr lang="en-GB" dirty="0">
                <a:solidFill>
                  <a:srgbClr val="0070C0"/>
                </a:solidFill>
              </a:rPr>
              <a:t>CAGED </a:t>
            </a:r>
            <a:r>
              <a:rPr lang="en-GB" dirty="0" smtClean="0">
                <a:solidFill>
                  <a:srgbClr val="0070C0"/>
                </a:solidFill>
              </a:rPr>
              <a:t>SPORT.</a:t>
            </a:r>
            <a:endParaRPr lang="en-GB" dirty="0">
              <a:solidFill>
                <a:srgbClr val="0070C0"/>
              </a:solidFill>
            </a:endParaRPr>
          </a:p>
        </p:txBody>
      </p:sp>
    </p:spTree>
    <p:extLst>
      <p:ext uri="{BB962C8B-B14F-4D97-AF65-F5344CB8AC3E}">
        <p14:creationId xmlns:p14="http://schemas.microsoft.com/office/powerpoint/2010/main" val="3460155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Key resources</a:t>
            </a:r>
            <a:endParaRPr lang="en-AU" dirty="0">
              <a:solidFill>
                <a:srgbClr val="3399FF"/>
              </a:solidFill>
            </a:endParaRPr>
          </a:p>
        </p:txBody>
      </p:sp>
    </p:spTree>
    <p:extLst>
      <p:ext uri="{BB962C8B-B14F-4D97-AF65-F5344CB8AC3E}">
        <p14:creationId xmlns:p14="http://schemas.microsoft.com/office/powerpoint/2010/main" val="378507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9883"/>
            <a:ext cx="7777163" cy="720725"/>
          </a:xfrm>
        </p:spPr>
        <p:txBody>
          <a:bodyPr/>
          <a:lstStyle/>
          <a:p>
            <a:r>
              <a:rPr lang="en-GB" dirty="0" smtClean="0"/>
              <a:t>Resources</a:t>
            </a:r>
            <a:endParaRPr lang="en-AU" dirty="0"/>
          </a:p>
        </p:txBody>
      </p:sp>
      <p:sp>
        <p:nvSpPr>
          <p:cNvPr id="3" name="Content Placeholder 2"/>
          <p:cNvSpPr>
            <a:spLocks noGrp="1"/>
          </p:cNvSpPr>
          <p:nvPr>
            <p:ph idx="1"/>
          </p:nvPr>
        </p:nvSpPr>
        <p:spPr>
          <a:xfrm>
            <a:off x="250825" y="1447298"/>
            <a:ext cx="8137599" cy="4392612"/>
          </a:xfrm>
        </p:spPr>
        <p:txBody>
          <a:bodyPr/>
          <a:lstStyle/>
          <a:p>
            <a:pPr>
              <a:spcBef>
                <a:spcPts val="600"/>
              </a:spcBef>
              <a:buFont typeface="Wingdings" charset="2"/>
              <a:buChar char="§"/>
            </a:pPr>
            <a:r>
              <a:rPr lang="en-GB" dirty="0"/>
              <a:t>CCF, Starting up child centred spaces in </a:t>
            </a:r>
            <a:r>
              <a:rPr lang="en-GB" dirty="0" smtClean="0"/>
              <a:t>emergencies. </a:t>
            </a:r>
            <a:endParaRPr lang="en-GB" dirty="0"/>
          </a:p>
          <a:p>
            <a:pPr>
              <a:spcBef>
                <a:spcPts val="600"/>
              </a:spcBef>
              <a:buFont typeface="Wingdings" charset="2"/>
              <a:buChar char="§"/>
            </a:pPr>
            <a:r>
              <a:rPr lang="en-GB" dirty="0"/>
              <a:t>Save the Children, Child Friendly Spaces </a:t>
            </a:r>
            <a:r>
              <a:rPr lang="en-GB" dirty="0" smtClean="0"/>
              <a:t>Handbook. </a:t>
            </a:r>
            <a:endParaRPr lang="en-GB" dirty="0"/>
          </a:p>
          <a:p>
            <a:pPr>
              <a:spcBef>
                <a:spcPts val="600"/>
              </a:spcBef>
              <a:buFont typeface="Wingdings" charset="2"/>
              <a:buChar char="§"/>
            </a:pPr>
            <a:r>
              <a:rPr lang="en-GB" dirty="0"/>
              <a:t>UNICEF, A practical guide for developing child friendly </a:t>
            </a:r>
            <a:r>
              <a:rPr lang="en-GB" dirty="0" smtClean="0"/>
              <a:t>spaces.</a:t>
            </a:r>
            <a:endParaRPr lang="en-GB" dirty="0"/>
          </a:p>
          <a:p>
            <a:pPr>
              <a:spcBef>
                <a:spcPts val="600"/>
              </a:spcBef>
              <a:buFont typeface="Wingdings" charset="2"/>
              <a:buChar char="§"/>
            </a:pPr>
            <a:r>
              <a:rPr lang="en-GB" dirty="0"/>
              <a:t>World Vision, Children in Emergencies </a:t>
            </a:r>
            <a:r>
              <a:rPr lang="en-GB" dirty="0" smtClean="0"/>
              <a:t>Manual.</a:t>
            </a:r>
            <a:endParaRPr lang="en-GB" dirty="0"/>
          </a:p>
          <a:p>
            <a:pPr>
              <a:spcBef>
                <a:spcPts val="600"/>
              </a:spcBef>
              <a:buFont typeface="Wingdings" charset="2"/>
              <a:buChar char="§"/>
            </a:pPr>
            <a:r>
              <a:rPr lang="en-GB" dirty="0"/>
              <a:t>Specific references for activities targeted at adolescents, ECD, children with disabilities, etc. are included on USB sticks / CDs. E.g. </a:t>
            </a:r>
            <a:r>
              <a:rPr lang="en-US" dirty="0"/>
              <a:t>UNESCO manual on Embracing Diversity, Moving forward toolkit: A guide for practitioners in the field of sport for youth in </a:t>
            </a:r>
            <a:r>
              <a:rPr lang="en-US" dirty="0" smtClean="0"/>
              <a:t>emergencies.</a:t>
            </a:r>
            <a:r>
              <a:rPr lang="en-GB" dirty="0" smtClean="0"/>
              <a:t> </a:t>
            </a:r>
            <a:endParaRPr lang="en-GB" dirty="0">
              <a:solidFill>
                <a:srgbClr val="FF0000"/>
              </a:solidFill>
            </a:endParaRPr>
          </a:p>
        </p:txBody>
      </p:sp>
    </p:spTree>
    <p:extLst>
      <p:ext uri="{BB962C8B-B14F-4D97-AF65-F5344CB8AC3E}">
        <p14:creationId xmlns:p14="http://schemas.microsoft.com/office/powerpoint/2010/main" val="2558147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Key activities in the CF Space</a:t>
            </a:r>
            <a:endParaRPr lang="en-AU" dirty="0">
              <a:solidFill>
                <a:srgbClr val="3399FF"/>
              </a:solidFill>
            </a:endParaRPr>
          </a:p>
        </p:txBody>
      </p:sp>
    </p:spTree>
    <p:extLst>
      <p:ext uri="{BB962C8B-B14F-4D97-AF65-F5344CB8AC3E}">
        <p14:creationId xmlns:p14="http://schemas.microsoft.com/office/powerpoint/2010/main" val="15781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 of activities</a:t>
            </a:r>
            <a:endParaRPr lang="en-AU" dirty="0"/>
          </a:p>
        </p:txBody>
      </p:sp>
      <p:sp>
        <p:nvSpPr>
          <p:cNvPr id="3" name="Content Placeholder 2"/>
          <p:cNvSpPr>
            <a:spLocks noGrp="1"/>
          </p:cNvSpPr>
          <p:nvPr>
            <p:ph idx="1"/>
          </p:nvPr>
        </p:nvSpPr>
        <p:spPr>
          <a:xfrm>
            <a:off x="250825" y="1700213"/>
            <a:ext cx="8713663" cy="4392612"/>
          </a:xfrm>
        </p:spPr>
        <p:txBody>
          <a:bodyPr/>
          <a:lstStyle/>
          <a:p>
            <a:pPr>
              <a:lnSpc>
                <a:spcPct val="120000"/>
              </a:lnSpc>
              <a:spcBef>
                <a:spcPts val="600"/>
              </a:spcBef>
              <a:buFont typeface="Arial" panose="020B0604020202020204" pitchFamily="34" charset="0"/>
              <a:buChar char="•"/>
            </a:pPr>
            <a:r>
              <a:rPr lang="en-US" dirty="0"/>
              <a:t>“Provide opportunities for children to play, acquire contextually relevant skills, and receive social support, </a:t>
            </a:r>
            <a:r>
              <a:rPr lang="en-GB" dirty="0"/>
              <a:t>thus strengthening their wellbeing</a:t>
            </a:r>
            <a:r>
              <a:rPr lang="en-US" dirty="0" smtClean="0"/>
              <a:t>”.</a:t>
            </a:r>
            <a:endParaRPr lang="en-US" dirty="0"/>
          </a:p>
          <a:p>
            <a:pPr marL="896938" lvl="1" indent="-547688">
              <a:lnSpc>
                <a:spcPct val="120000"/>
              </a:lnSpc>
              <a:spcBef>
                <a:spcPts val="300"/>
              </a:spcBef>
              <a:buFont typeface="Arial" panose="020B0604020202020204" pitchFamily="34" charset="0"/>
              <a:buChar char="•"/>
            </a:pPr>
            <a:r>
              <a:rPr lang="en-US" dirty="0" err="1"/>
              <a:t>Obj</a:t>
            </a:r>
            <a:r>
              <a:rPr lang="en-US" dirty="0"/>
              <a:t> 2. </a:t>
            </a:r>
            <a:r>
              <a:rPr lang="en-GB" dirty="0"/>
              <a:t>CFS </a:t>
            </a:r>
            <a:r>
              <a:rPr lang="en-GB" dirty="0" smtClean="0"/>
              <a:t>Guidelines. </a:t>
            </a:r>
            <a:endParaRPr lang="en-GB" dirty="0"/>
          </a:p>
          <a:p>
            <a:pPr marL="342900" lvl="1" indent="-342900">
              <a:lnSpc>
                <a:spcPct val="120000"/>
              </a:lnSpc>
              <a:buFont typeface="Arial" panose="020B0604020202020204" pitchFamily="34" charset="0"/>
              <a:buChar char="•"/>
            </a:pPr>
            <a:r>
              <a:rPr lang="en-GB" dirty="0"/>
              <a:t>Thus, every day each child should have a chance to: </a:t>
            </a:r>
            <a:r>
              <a:rPr lang="en-GB" dirty="0" smtClean="0"/>
              <a:t>play</a:t>
            </a:r>
            <a:r>
              <a:rPr lang="en-GB" dirty="0"/>
              <a:t>, acquire skills, access social </a:t>
            </a:r>
            <a:r>
              <a:rPr lang="en-GB" dirty="0" smtClean="0"/>
              <a:t>support.</a:t>
            </a:r>
            <a:endParaRPr lang="en-GB" dirty="0"/>
          </a:p>
          <a:p>
            <a:pPr marL="342900" lvl="1" indent="-342900">
              <a:lnSpc>
                <a:spcPct val="120000"/>
              </a:lnSpc>
              <a:buFont typeface="Arial" panose="020B0604020202020204" pitchFamily="34" charset="0"/>
              <a:buChar char="•"/>
            </a:pPr>
            <a:r>
              <a:rPr lang="en-GB" dirty="0"/>
              <a:t>Remember also for full development need to consider: </a:t>
            </a:r>
          </a:p>
          <a:p>
            <a:pPr marL="896938" lvl="1" indent="-547688">
              <a:lnSpc>
                <a:spcPct val="120000"/>
              </a:lnSpc>
              <a:spcBef>
                <a:spcPts val="300"/>
              </a:spcBef>
              <a:buFont typeface="Arial" panose="020B0604020202020204" pitchFamily="34" charset="0"/>
              <a:buChar char="•"/>
            </a:pPr>
            <a:r>
              <a:rPr lang="en-GB" dirty="0"/>
              <a:t>Physical; social &amp; emotional; and cognitive (intellectual, communication &amp; speech) </a:t>
            </a:r>
            <a:r>
              <a:rPr lang="en-GB" dirty="0" smtClean="0"/>
              <a:t>development.  </a:t>
            </a:r>
            <a:endParaRPr lang="en-GB" dirty="0"/>
          </a:p>
          <a:p>
            <a:pPr lvl="1">
              <a:lnSpc>
                <a:spcPct val="120000"/>
              </a:lnSpc>
              <a:buFont typeface="Arial" panose="020B0604020202020204" pitchFamily="34" charset="0"/>
              <a:buChar char="•"/>
            </a:pPr>
            <a:endParaRPr lang="en-GB" dirty="0"/>
          </a:p>
          <a:p>
            <a:pPr>
              <a:lnSpc>
                <a:spcPct val="120000"/>
              </a:lnSpc>
              <a:buFont typeface="Arial" panose="020B0604020202020204" pitchFamily="34" charset="0"/>
              <a:buChar char="•"/>
            </a:pPr>
            <a:endParaRPr lang="en-GB" dirty="0"/>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892823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61916" y="2130425"/>
            <a:ext cx="6496283" cy="1470025"/>
          </a:xfrm>
        </p:spPr>
        <p:txBody>
          <a:bodyPr/>
          <a:lstStyle/>
          <a:p>
            <a:r>
              <a:rPr lang="en-GB" dirty="0">
                <a:solidFill>
                  <a:srgbClr val="3399FF"/>
                </a:solidFill>
              </a:rPr>
              <a:t>Brainstorming activities</a:t>
            </a:r>
            <a:endParaRPr lang="en-AU" dirty="0">
              <a:solidFill>
                <a:srgbClr val="3399FF"/>
              </a:solidFill>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67" y="2455068"/>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82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195" y="836613"/>
            <a:ext cx="6477793" cy="720725"/>
          </a:xfrm>
        </p:spPr>
        <p:txBody>
          <a:bodyPr/>
          <a:lstStyle/>
          <a:p>
            <a:r>
              <a:rPr lang="en-US" dirty="0"/>
              <a:t>Brainstorming activities</a:t>
            </a:r>
            <a:endParaRPr lang="en-AU" dirty="0"/>
          </a:p>
        </p:txBody>
      </p:sp>
      <p:sp>
        <p:nvSpPr>
          <p:cNvPr id="3" name="Content Placeholder 2"/>
          <p:cNvSpPr>
            <a:spLocks noGrp="1"/>
          </p:cNvSpPr>
          <p:nvPr>
            <p:ph idx="1"/>
          </p:nvPr>
        </p:nvSpPr>
        <p:spPr>
          <a:xfrm>
            <a:off x="250825" y="1988841"/>
            <a:ext cx="7777163" cy="4103984"/>
          </a:xfrm>
        </p:spPr>
        <p:txBody>
          <a:bodyPr/>
          <a:lstStyle/>
          <a:p>
            <a:pPr lvl="0">
              <a:spcBef>
                <a:spcPts val="800"/>
              </a:spcBef>
              <a:buFont typeface="Arial" panose="020B0604020202020204" pitchFamily="34" charset="0"/>
              <a:buChar char="•"/>
            </a:pPr>
            <a:r>
              <a:rPr lang="en-GB" dirty="0"/>
              <a:t>Break into 3 groups </a:t>
            </a:r>
          </a:p>
          <a:p>
            <a:pPr lvl="0">
              <a:spcBef>
                <a:spcPts val="800"/>
              </a:spcBef>
              <a:buFont typeface="Arial" panose="020B0604020202020204" pitchFamily="34" charset="0"/>
              <a:buChar char="•"/>
            </a:pPr>
            <a:r>
              <a:rPr lang="en-GB" dirty="0"/>
              <a:t>Each group identify examples of activities for these subject :</a:t>
            </a:r>
          </a:p>
          <a:p>
            <a:pPr lvl="1">
              <a:spcBef>
                <a:spcPts val="800"/>
              </a:spcBef>
              <a:buFont typeface="Arial" panose="020B0604020202020204" pitchFamily="34" charset="0"/>
              <a:buChar char="•"/>
            </a:pPr>
            <a:r>
              <a:rPr lang="en-GB" dirty="0"/>
              <a:t>Which activities help children PLAY?</a:t>
            </a:r>
          </a:p>
          <a:p>
            <a:pPr lvl="1">
              <a:spcBef>
                <a:spcPts val="800"/>
              </a:spcBef>
              <a:buFont typeface="Arial" panose="020B0604020202020204" pitchFamily="34" charset="0"/>
              <a:buChar char="•"/>
            </a:pPr>
            <a:r>
              <a:rPr lang="en-GB" dirty="0"/>
              <a:t>Which activities help children ACQUIRE SKILLS / LEARN?</a:t>
            </a:r>
          </a:p>
          <a:p>
            <a:pPr lvl="1">
              <a:spcBef>
                <a:spcPts val="800"/>
              </a:spcBef>
              <a:buFont typeface="Arial" panose="020B0604020202020204" pitchFamily="34" charset="0"/>
              <a:buChar char="•"/>
            </a:pPr>
            <a:r>
              <a:rPr lang="en-GB" dirty="0"/>
              <a:t>Which activities help children gain SOCIAL SUPPORT? </a:t>
            </a:r>
          </a:p>
          <a:p>
            <a:pPr>
              <a:spcBef>
                <a:spcPts val="800"/>
              </a:spcBef>
              <a:buFont typeface="Arial" panose="020B0604020202020204" pitchFamily="34" charset="0"/>
              <a:buChar char="•"/>
            </a:pPr>
            <a:r>
              <a:rPr lang="en-GB" dirty="0"/>
              <a:t>You have 5 minutes </a:t>
            </a:r>
          </a:p>
          <a:p>
            <a:pPr>
              <a:spcBef>
                <a:spcPts val="800"/>
              </a:spcBef>
              <a:buFont typeface="Arial" panose="020B0604020202020204" pitchFamily="34" charset="0"/>
              <a:buChar char="•"/>
            </a:pPr>
            <a:r>
              <a:rPr lang="en-GB" dirty="0"/>
              <a:t>Each group has only 3 </a:t>
            </a:r>
            <a:r>
              <a:rPr lang="en-GB" dirty="0" err="1"/>
              <a:t>mins</a:t>
            </a:r>
            <a:r>
              <a:rPr lang="en-GB" dirty="0"/>
              <a:t> to feedback at the </a:t>
            </a:r>
            <a:r>
              <a:rPr lang="en-GB" dirty="0" smtClean="0"/>
              <a:t>end</a:t>
            </a:r>
            <a:endParaRPr lang="en-GB"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5" y="84449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95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grayscl/>
          </a:blip>
          <a:stretch>
            <a:fillRect/>
          </a:stretch>
        </p:blipFill>
        <p:spPr>
          <a:xfrm>
            <a:off x="683568" y="812468"/>
            <a:ext cx="7776864" cy="5137915"/>
          </a:xfrm>
          <a:prstGeom prst="rect">
            <a:avLst/>
          </a:prstGeom>
        </p:spPr>
      </p:pic>
    </p:spTree>
    <p:extLst>
      <p:ext uri="{BB962C8B-B14F-4D97-AF65-F5344CB8AC3E}">
        <p14:creationId xmlns:p14="http://schemas.microsoft.com/office/powerpoint/2010/main" val="38300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Scheduling activities within CF Spaces</a:t>
            </a:r>
            <a:endParaRPr lang="en-AU" dirty="0">
              <a:solidFill>
                <a:srgbClr val="3399FF"/>
              </a:solidFill>
            </a:endParaRPr>
          </a:p>
        </p:txBody>
      </p:sp>
    </p:spTree>
    <p:extLst>
      <p:ext uri="{BB962C8B-B14F-4D97-AF65-F5344CB8AC3E}">
        <p14:creationId xmlns:p14="http://schemas.microsoft.com/office/powerpoint/2010/main" val="343593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Schedule format</a:t>
            </a:r>
            <a:endParaRPr lang="en-AU" dirty="0"/>
          </a:p>
        </p:txBody>
      </p:sp>
      <p:sp>
        <p:nvSpPr>
          <p:cNvPr id="3" name="Content Placeholder 2"/>
          <p:cNvSpPr>
            <a:spLocks noGrp="1"/>
          </p:cNvSpPr>
          <p:nvPr>
            <p:ph idx="1"/>
          </p:nvPr>
        </p:nvSpPr>
        <p:spPr>
          <a:xfrm>
            <a:off x="250825" y="1700213"/>
            <a:ext cx="8569647" cy="4392612"/>
          </a:xfrm>
        </p:spPr>
        <p:txBody>
          <a:bodyPr/>
          <a:lstStyle/>
          <a:p>
            <a:pPr>
              <a:lnSpc>
                <a:spcPct val="150000"/>
              </a:lnSpc>
              <a:spcBef>
                <a:spcPts val="1000"/>
              </a:spcBef>
              <a:buFont typeface="Arial" panose="020B0604020202020204" pitchFamily="34" charset="0"/>
              <a:buChar char="•"/>
            </a:pPr>
            <a:r>
              <a:rPr lang="en-GB" dirty="0"/>
              <a:t>Schedule format </a:t>
            </a:r>
            <a:r>
              <a:rPr lang="en-GB" dirty="0" smtClean="0"/>
              <a:t>harmonised.</a:t>
            </a:r>
            <a:endParaRPr lang="en-GB" dirty="0"/>
          </a:p>
          <a:p>
            <a:pPr>
              <a:lnSpc>
                <a:spcPct val="150000"/>
              </a:lnSpc>
              <a:spcBef>
                <a:spcPts val="1000"/>
              </a:spcBef>
              <a:buFont typeface="Arial" panose="020B0604020202020204" pitchFamily="34" charset="0"/>
              <a:buChar char="•"/>
            </a:pPr>
            <a:r>
              <a:rPr lang="en-GB" dirty="0"/>
              <a:t>Visible &amp; available to </a:t>
            </a:r>
            <a:r>
              <a:rPr lang="en-GB" dirty="0" smtClean="0"/>
              <a:t>all. </a:t>
            </a:r>
            <a:endParaRPr lang="en-GB" dirty="0"/>
          </a:p>
          <a:p>
            <a:pPr>
              <a:lnSpc>
                <a:spcPct val="150000"/>
              </a:lnSpc>
              <a:spcBef>
                <a:spcPts val="1000"/>
              </a:spcBef>
              <a:buFont typeface="Arial" panose="020B0604020202020204" pitchFamily="34" charset="0"/>
              <a:buChar char="•"/>
            </a:pPr>
            <a:r>
              <a:rPr lang="en-GB" dirty="0"/>
              <a:t>Formats understandable to people with low </a:t>
            </a:r>
            <a:r>
              <a:rPr lang="en-GB" dirty="0" smtClean="0"/>
              <a:t>literacy.</a:t>
            </a:r>
            <a:endParaRPr lang="en-GB" dirty="0"/>
          </a:p>
          <a:p>
            <a:pPr>
              <a:lnSpc>
                <a:spcPct val="150000"/>
              </a:lnSpc>
              <a:spcBef>
                <a:spcPts val="1000"/>
              </a:spcBef>
              <a:buFont typeface="Arial" panose="020B0604020202020204" pitchFamily="34" charset="0"/>
              <a:buChar char="•"/>
            </a:pPr>
            <a:r>
              <a:rPr lang="en-GB" dirty="0"/>
              <a:t>Minimum information: Day, time, activity, location, resources, staff responsible, children </a:t>
            </a:r>
            <a:r>
              <a:rPr lang="en-GB" dirty="0" smtClean="0"/>
              <a:t>involved.</a:t>
            </a:r>
            <a:endParaRPr lang="en-GB" dirty="0"/>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265149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60</TotalTime>
  <Words>2471</Words>
  <Application>Microsoft Office PowerPoint</Application>
  <PresentationFormat>On-screen Show (4:3)</PresentationFormat>
  <Paragraphs>172</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Session 4 – Planning Activities </vt:lpstr>
      <vt:lpstr>Learning Outcomes</vt:lpstr>
      <vt:lpstr>Key activities in the CF Space</vt:lpstr>
      <vt:lpstr>Objective of activities</vt:lpstr>
      <vt:lpstr>Brainstorming activities</vt:lpstr>
      <vt:lpstr>Brainstorming activities</vt:lpstr>
      <vt:lpstr>PowerPoint Presentation</vt:lpstr>
      <vt:lpstr>Scheduling activities within CF Spaces</vt:lpstr>
      <vt:lpstr>Schedule format</vt:lpstr>
      <vt:lpstr>Schedule timing</vt:lpstr>
      <vt:lpstr>Schedule content</vt:lpstr>
      <vt:lpstr>Developing your schedule</vt:lpstr>
      <vt:lpstr>Scheduling Activity</vt:lpstr>
      <vt:lpstr>Plenary questions</vt:lpstr>
      <vt:lpstr>Remember….</vt:lpstr>
      <vt:lpstr>Factors Affecting Choice of Activities </vt:lpstr>
      <vt:lpstr>Planning activities for Jan</vt:lpstr>
      <vt:lpstr>How to select activities: Cross cutting issues to take into account </vt:lpstr>
      <vt:lpstr>Review schedule</vt:lpstr>
      <vt:lpstr>Key messages</vt:lpstr>
      <vt:lpstr>PowerPoint Presentation</vt:lpstr>
      <vt:lpstr>Key messages</vt:lpstr>
      <vt:lpstr>Key resources</vt:lpstr>
      <vt:lpstr>Resources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15</cp:revision>
  <dcterms:created xsi:type="dcterms:W3CDTF">2013-11-26T05:18:54Z</dcterms:created>
  <dcterms:modified xsi:type="dcterms:W3CDTF">2014-05-26T05:54:51Z</dcterms:modified>
</cp:coreProperties>
</file>