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60" r:id="rId2"/>
    <p:sldId id="259" r:id="rId3"/>
    <p:sldId id="263" r:id="rId4"/>
    <p:sldId id="265" r:id="rId5"/>
    <p:sldId id="266" r:id="rId6"/>
    <p:sldId id="267" r:id="rId7"/>
    <p:sldId id="268" r:id="rId8"/>
    <p:sldId id="269" r:id="rId9"/>
    <p:sldId id="270" r:id="rId10"/>
    <p:sldId id="271" r:id="rId11"/>
    <p:sldId id="272" r:id="rId12"/>
    <p:sldId id="273" r:id="rId13"/>
    <p:sldId id="274" r:id="rId14"/>
    <p:sldId id="275" r:id="rId15"/>
    <p:sldId id="276" r:id="rId16"/>
    <p:sldId id="277" r:id="rId17"/>
    <p:sldId id="278" r:id="rId18"/>
    <p:sldId id="279" r:id="rId19"/>
    <p:sldId id="280" r:id="rId20"/>
    <p:sldId id="281" r:id="rId21"/>
    <p:sldId id="282" r:id="rId22"/>
    <p:sldId id="283" r:id="rId23"/>
    <p:sldId id="284" r:id="rId24"/>
    <p:sldId id="285" r:id="rId25"/>
    <p:sldId id="286" r:id="rId26"/>
    <p:sldId id="261" r:id="rId27"/>
  </p:sldIdLst>
  <p:sldSz cx="9144000" cy="6858000" type="screen4x3"/>
  <p:notesSz cx="6858000" cy="9144000"/>
  <p:defaultTextStyle>
    <a:defPPr>
      <a:defRPr lang="en-AU"/>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99FF"/>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3968" autoAdjust="0"/>
  </p:normalViewPr>
  <p:slideViewPr>
    <p:cSldViewPr>
      <p:cViewPr varScale="1">
        <p:scale>
          <a:sx n="50" d="100"/>
          <a:sy n="50" d="100"/>
        </p:scale>
        <p:origin x="-1744" y="-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defRPr>
            </a:lvl1pPr>
          </a:lstStyle>
          <a:p>
            <a:pPr>
              <a:defRPr/>
            </a:pPr>
            <a:endParaRPr lang="en-AU"/>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Arial" charset="0"/>
              </a:defRPr>
            </a:lvl1pPr>
          </a:lstStyle>
          <a:p>
            <a:pPr>
              <a:defRPr/>
            </a:pPr>
            <a:fld id="{3A940EAE-AA34-497D-ACD7-AE7C38536344}" type="datetimeFigureOut">
              <a:rPr lang="en-AU"/>
              <a:pPr>
                <a:defRPr/>
              </a:pPr>
              <a:t>27/05/2014</a:t>
            </a:fld>
            <a:endParaRPr lang="en-AU"/>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AU"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AU"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Arial" charset="0"/>
              </a:defRPr>
            </a:lvl1pPr>
          </a:lstStyle>
          <a:p>
            <a:pPr>
              <a:defRPr/>
            </a:pPr>
            <a:endParaRPr lang="en-AU"/>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73605169-7212-4706-83F6-EDDB7C328943}" type="slidenum">
              <a:rPr lang="en-AU"/>
              <a:pPr/>
              <a:t>‹#›</a:t>
            </a:fld>
            <a:endParaRPr lang="en-AU"/>
          </a:p>
        </p:txBody>
      </p:sp>
    </p:spTree>
    <p:extLst>
      <p:ext uri="{BB962C8B-B14F-4D97-AF65-F5344CB8AC3E}">
        <p14:creationId xmlns:p14="http://schemas.microsoft.com/office/powerpoint/2010/main" val="6399264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AU" altLang="en-US" dirty="0" smtClean="0"/>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9A450786-E152-48E6-8C10-1DB700308D42}" type="slidenum">
              <a:rPr lang="en-AU" altLang="en-US">
                <a:latin typeface="Arial" panose="020B0604020202020204" pitchFamily="34" charset="0"/>
              </a:rPr>
              <a:pPr eaLnBrk="1" hangingPunct="1">
                <a:spcBef>
                  <a:spcPct val="0"/>
                </a:spcBef>
              </a:pPr>
              <a:t>1</a:t>
            </a:fld>
            <a:endParaRPr lang="en-AU" altLang="en-US">
              <a:latin typeface="Arial" panose="020B0604020202020204" pitchFamily="34" charset="0"/>
            </a:endParaRPr>
          </a:p>
        </p:txBody>
      </p:sp>
    </p:spTree>
    <p:extLst>
      <p:ext uri="{BB962C8B-B14F-4D97-AF65-F5344CB8AC3E}">
        <p14:creationId xmlns:p14="http://schemas.microsoft.com/office/powerpoint/2010/main" val="2478494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dirty="0" smtClean="0"/>
              <a:t>Unless there is strong community support, local capacity &amp; available infrastructure, it is not recommended to pursue a long term community-based child friendly space or environment.</a:t>
            </a:r>
            <a:r>
              <a:rPr lang="en-GB" sz="1200" baseline="0" dirty="0" smtClean="0"/>
              <a:t> </a:t>
            </a:r>
            <a:r>
              <a:rPr lang="en-GB" sz="1200" dirty="0" smtClean="0"/>
              <a:t>Do not allow CFSs, </a:t>
            </a:r>
            <a:r>
              <a:rPr lang="en-GB" sz="1200" kern="1200" dirty="0" smtClean="0">
                <a:solidFill>
                  <a:schemeClr val="tx1"/>
                </a:solidFill>
                <a:effectLst/>
                <a:latin typeface="+mn-lt"/>
                <a:ea typeface="+mn-ea"/>
                <a:cs typeface="+mn-cs"/>
              </a:rPr>
              <a:t>or structures that they transition into,</a:t>
            </a:r>
            <a:r>
              <a:rPr lang="en-GB" sz="1200" dirty="0" smtClean="0"/>
              <a:t> to compete with schools</a:t>
            </a:r>
          </a:p>
          <a:p>
            <a:endParaRPr lang="en-GB" sz="1200" dirty="0" smtClean="0"/>
          </a:p>
          <a:p>
            <a:r>
              <a:rPr lang="en-GB" sz="1200" dirty="0" smtClean="0"/>
              <a:t>This statement is taken from CF Space Guiding Principles</a:t>
            </a:r>
          </a:p>
          <a:p>
            <a:endParaRPr lang="en-US" dirty="0" smtClean="0"/>
          </a:p>
          <a:p>
            <a:endParaRPr lang="en-US" dirty="0" smtClean="0"/>
          </a:p>
        </p:txBody>
      </p:sp>
      <p:sp>
        <p:nvSpPr>
          <p:cNvPr id="81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1D918E2-46F4-4615-8B59-FA0AA913958E}" type="slidenum">
              <a:rPr lang="en-AU"/>
              <a:pPr eaLnBrk="1" hangingPunct="1"/>
              <a:t>2</a:t>
            </a:fld>
            <a:endParaRPr lang="en-AU"/>
          </a:p>
        </p:txBody>
      </p:sp>
    </p:spTree>
    <p:extLst>
      <p:ext uri="{BB962C8B-B14F-4D97-AF65-F5344CB8AC3E}">
        <p14:creationId xmlns:p14="http://schemas.microsoft.com/office/powerpoint/2010/main" val="36484113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spcAft>
                <a:spcPts val="800"/>
              </a:spcAft>
              <a:buFont typeface="Arial"/>
              <a:buChar char="•"/>
            </a:pPr>
            <a:r>
              <a:rPr lang="en-GB" dirty="0" smtClean="0"/>
              <a:t>Exit: To go out of, leave or depart a place</a:t>
            </a:r>
          </a:p>
          <a:p>
            <a:pPr marL="171450" indent="-171450">
              <a:spcAft>
                <a:spcPts val="800"/>
              </a:spcAft>
              <a:buFont typeface="Arial"/>
              <a:buChar char="•"/>
            </a:pPr>
            <a:r>
              <a:rPr lang="en-GB" dirty="0" smtClean="0"/>
              <a:t>Close / closure: End of an event or period of time or activity</a:t>
            </a:r>
          </a:p>
          <a:p>
            <a:pPr marL="171450" indent="-171450">
              <a:spcAft>
                <a:spcPts val="800"/>
              </a:spcAft>
              <a:buFont typeface="Arial"/>
              <a:buChar char="•"/>
            </a:pPr>
            <a:r>
              <a:rPr lang="en-GB" dirty="0" smtClean="0"/>
              <a:t>Phasing out: To end gradually, to bring to an end, one stage at a time</a:t>
            </a:r>
          </a:p>
          <a:p>
            <a:pPr marL="171450" indent="-171450">
              <a:spcAft>
                <a:spcPts val="800"/>
              </a:spcAft>
              <a:buFont typeface="Arial"/>
              <a:buChar char="•"/>
            </a:pPr>
            <a:r>
              <a:rPr lang="en-GB" dirty="0" smtClean="0"/>
              <a:t>Transition: Process of changing from one state or condition to another. Verb: Undergo or cause to undergo a process or period of transition</a:t>
            </a:r>
          </a:p>
          <a:p>
            <a:endParaRPr lang="en-US" sz="1200" b="0" kern="1200" dirty="0" smtClean="0">
              <a:solidFill>
                <a:schemeClr val="tx1"/>
              </a:solidFill>
              <a:effectLst/>
              <a:latin typeface="+mn-lt"/>
              <a:ea typeface="+mn-ea"/>
              <a:cs typeface="Calibri"/>
            </a:endParaRPr>
          </a:p>
          <a:p>
            <a:r>
              <a:rPr lang="en-US" sz="1200" b="0" kern="1200" dirty="0" smtClean="0">
                <a:solidFill>
                  <a:schemeClr val="tx1"/>
                </a:solidFill>
                <a:effectLst/>
                <a:latin typeface="+mn-lt"/>
                <a:ea typeface="+mn-ea"/>
                <a:cs typeface="Calibri"/>
              </a:rPr>
              <a:t>We are choosing to use the term transition as it covers all options, where we leave location, handover or the activities stop. It also gives a sense that whatever change is chosen we believe the work will not be fully coming to an abrupt end, but rather it will be leading into and contributing to full recovery process</a:t>
            </a:r>
            <a:r>
              <a:rPr lang="en-GB" b="0" dirty="0" smtClean="0">
                <a:effectLst/>
                <a:latin typeface="+mn-lt"/>
                <a:cs typeface="Calibri"/>
              </a:rPr>
              <a:t> </a:t>
            </a:r>
            <a:endParaRPr lang="en-US" b="0" dirty="0" smtClean="0">
              <a:latin typeface="+mn-lt"/>
              <a:cs typeface="Calibri"/>
            </a:endParaRPr>
          </a:p>
          <a:p>
            <a:endParaRPr lang="en-AU" dirty="0"/>
          </a:p>
        </p:txBody>
      </p:sp>
      <p:sp>
        <p:nvSpPr>
          <p:cNvPr id="4" name="Slide Number Placeholder 3"/>
          <p:cNvSpPr>
            <a:spLocks noGrp="1"/>
          </p:cNvSpPr>
          <p:nvPr>
            <p:ph type="sldNum" sz="quarter" idx="10"/>
          </p:nvPr>
        </p:nvSpPr>
        <p:spPr/>
        <p:txBody>
          <a:bodyPr/>
          <a:lstStyle/>
          <a:p>
            <a:fld id="{73605169-7212-4706-83F6-EDDB7C328943}" type="slidenum">
              <a:rPr lang="en-AU" smtClean="0"/>
              <a:pPr/>
              <a:t>4</a:t>
            </a:fld>
            <a:endParaRPr lang="en-AU"/>
          </a:p>
        </p:txBody>
      </p:sp>
    </p:spTree>
    <p:extLst>
      <p:ext uri="{BB962C8B-B14F-4D97-AF65-F5344CB8AC3E}">
        <p14:creationId xmlns:p14="http://schemas.microsoft.com/office/powerpoint/2010/main" val="1868735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b="0" i="0" u="none" strike="noStrike" kern="1200" baseline="0" dirty="0" smtClean="0"/>
              <a:t>Ensure that the community is aware from the outset that a phase</a:t>
            </a:r>
            <a:r>
              <a:rPr lang="en-US" b="1" i="0" u="none" strike="noStrike" kern="1200" baseline="0" dirty="0" smtClean="0"/>
              <a:t>‐</a:t>
            </a:r>
            <a:r>
              <a:rPr lang="en-US" b="0" i="0" u="none" strike="noStrike" kern="1200" baseline="0" dirty="0" smtClean="0"/>
              <a:t>out period and/or handover will take place, and provide information as soon as possible about when the phase out or transition will occur.</a:t>
            </a:r>
          </a:p>
          <a:p>
            <a:pPr marL="171450" marR="0" indent="-171450" algn="l" defTabSz="457200" rtl="0" eaLnBrk="1" fontAlgn="auto" latinLnBrk="0" hangingPunct="1">
              <a:lnSpc>
                <a:spcPct val="100000"/>
              </a:lnSpc>
              <a:spcBef>
                <a:spcPts val="0"/>
              </a:spcBef>
              <a:spcAft>
                <a:spcPts val="0"/>
              </a:spcAft>
              <a:buClrTx/>
              <a:buSzTx/>
              <a:buFont typeface="Arial"/>
              <a:buChar char="•"/>
              <a:tabLst/>
              <a:defRPr/>
            </a:pPr>
            <a:r>
              <a:rPr lang="en-GB" dirty="0" smtClean="0"/>
              <a:t>Transition in contextually appropriate manner</a:t>
            </a:r>
            <a:endParaRPr lang="en-GB" baseline="0" dirty="0" smtClean="0"/>
          </a:p>
          <a:p>
            <a:pPr marL="452438" lvl="4" indent="-276225">
              <a:buFont typeface="Lucida Grande"/>
              <a:buChar char="-"/>
            </a:pPr>
            <a:r>
              <a:rPr lang="en-US" sz="1200" kern="1200" dirty="0" smtClean="0">
                <a:solidFill>
                  <a:schemeClr val="tx1"/>
                </a:solidFill>
                <a:latin typeface="+mn-lt"/>
                <a:ea typeface="+mn-ea"/>
                <a:cs typeface="+mn-cs"/>
              </a:rPr>
              <a:t>Develop in close consultation with the community and other stakeholders a phase</a:t>
            </a:r>
            <a:r>
              <a:rPr lang="en-US" sz="1200" b="1" kern="1200" dirty="0" smtClean="0">
                <a:solidFill>
                  <a:schemeClr val="tx1"/>
                </a:solidFill>
                <a:latin typeface="+mn-lt"/>
                <a:ea typeface="+mn-ea"/>
                <a:cs typeface="+mn-cs"/>
              </a:rPr>
              <a:t>‐</a:t>
            </a:r>
            <a:r>
              <a:rPr lang="en-US" sz="1200" kern="1200" dirty="0" smtClean="0">
                <a:solidFill>
                  <a:schemeClr val="tx1"/>
                </a:solidFill>
                <a:latin typeface="+mn-lt"/>
                <a:ea typeface="+mn-ea"/>
                <a:cs typeface="+mn-cs"/>
              </a:rPr>
              <a:t>out or transition plan that links with broader recovery planning</a:t>
            </a:r>
          </a:p>
          <a:p>
            <a:pPr marL="452438" marR="0" indent="-276225" algn="l" defTabSz="457200" rtl="0" eaLnBrk="1" fontAlgn="auto" latinLnBrk="0" hangingPunct="1">
              <a:lnSpc>
                <a:spcPct val="100000"/>
              </a:lnSpc>
              <a:spcBef>
                <a:spcPts val="0"/>
              </a:spcBef>
              <a:spcAft>
                <a:spcPts val="0"/>
              </a:spcAft>
              <a:buClrTx/>
              <a:buSzTx/>
              <a:buFont typeface="Lucida Grande"/>
              <a:buChar char="-"/>
              <a:tabLst/>
              <a:defRPr/>
            </a:pPr>
            <a:r>
              <a:rPr lang="en-US" sz="1200" b="0" i="0" u="none" strike="noStrike" kern="1200" baseline="0" dirty="0" smtClean="0">
                <a:solidFill>
                  <a:schemeClr val="tx1"/>
                </a:solidFill>
                <a:latin typeface="+mn-lt"/>
                <a:ea typeface="+mn-ea"/>
                <a:cs typeface="+mn-cs"/>
              </a:rPr>
              <a:t>Use a bottom</a:t>
            </a:r>
            <a:r>
              <a:rPr lang="en-US" sz="1200" b="1" i="0" u="none" strike="noStrike" kern="1200" baseline="0" dirty="0" smtClean="0">
                <a:solidFill>
                  <a:schemeClr val="tx1"/>
                </a:solidFill>
                <a:latin typeface="+mn-lt"/>
                <a:ea typeface="+mn-ea"/>
                <a:cs typeface="+mn-cs"/>
              </a:rPr>
              <a:t>‐</a:t>
            </a:r>
            <a:r>
              <a:rPr lang="en-US" sz="1200" b="0" i="0" u="none" strike="noStrike" kern="1200" baseline="0" dirty="0" smtClean="0">
                <a:solidFill>
                  <a:schemeClr val="tx1"/>
                </a:solidFill>
                <a:latin typeface="+mn-lt"/>
                <a:ea typeface="+mn-ea"/>
                <a:cs typeface="+mn-cs"/>
              </a:rPr>
              <a:t>up approach that will support ownership and also transition of the CFS to the community</a:t>
            </a:r>
          </a:p>
          <a:p>
            <a:pPr marL="452438" marR="0" lvl="4" indent="-276225" algn="l" defTabSz="457200" rtl="0" eaLnBrk="1" fontAlgn="auto" latinLnBrk="0" hangingPunct="1">
              <a:lnSpc>
                <a:spcPct val="100000"/>
              </a:lnSpc>
              <a:spcBef>
                <a:spcPts val="0"/>
              </a:spcBef>
              <a:spcAft>
                <a:spcPts val="0"/>
              </a:spcAft>
              <a:buClrTx/>
              <a:buSzTx/>
              <a:buFont typeface="Lucida Grande"/>
              <a:buChar char="-"/>
              <a:tabLst/>
              <a:defRPr/>
            </a:pPr>
            <a:r>
              <a:rPr lang="en-GB" sz="1200" kern="1200" dirty="0" smtClean="0">
                <a:solidFill>
                  <a:schemeClr val="tx1"/>
                </a:solidFill>
                <a:latin typeface="+mn-lt"/>
                <a:ea typeface="ヒラギノ角ゴ Pro W3" charset="0"/>
                <a:cs typeface="Corbel"/>
              </a:rPr>
              <a:t>Engage community, children, youth &amp; marginalised groups in design &amp; implementation of transition strategy</a:t>
            </a:r>
          </a:p>
          <a:p>
            <a:pPr marL="452438" marR="0" lvl="4" indent="-276225" algn="l" defTabSz="457200" rtl="0" eaLnBrk="1" fontAlgn="auto" latinLnBrk="0" hangingPunct="1">
              <a:lnSpc>
                <a:spcPct val="100000"/>
              </a:lnSpc>
              <a:spcBef>
                <a:spcPts val="0"/>
              </a:spcBef>
              <a:spcAft>
                <a:spcPts val="0"/>
              </a:spcAft>
              <a:buClrTx/>
              <a:buSzTx/>
              <a:buFont typeface="Lucida Grande"/>
              <a:buChar char="-"/>
              <a:tabLst/>
              <a:defRPr/>
            </a:pPr>
            <a:r>
              <a:rPr lang="en-GB" sz="1200" kern="1200" dirty="0" smtClean="0">
                <a:solidFill>
                  <a:schemeClr val="tx1"/>
                </a:solidFill>
                <a:latin typeface="+mn-lt"/>
                <a:ea typeface="ヒラギノ角ゴ Pro W3" charset="0"/>
                <a:cs typeface="Corbel"/>
              </a:rPr>
              <a:t>Allow community &amp; children, to make key decisions about transition </a:t>
            </a:r>
            <a:endParaRPr lang="en-US" sz="1200" b="0" i="0" u="none" strike="noStrike" kern="1200" baseline="0" dirty="0" smtClean="0">
              <a:solidFill>
                <a:schemeClr val="tx1"/>
              </a:solidFill>
              <a:latin typeface="+mn-lt"/>
              <a:ea typeface="+mn-ea"/>
              <a:cs typeface="+mn-cs"/>
            </a:endParaRPr>
          </a:p>
          <a:p>
            <a:pPr marL="171450" marR="0" indent="-171450" algn="l" defTabSz="457200" rtl="0" eaLnBrk="1" fontAlgn="auto" latinLnBrk="0" hangingPunct="1">
              <a:lnSpc>
                <a:spcPct val="100000"/>
              </a:lnSpc>
              <a:spcBef>
                <a:spcPts val="0"/>
              </a:spcBef>
              <a:spcAft>
                <a:spcPts val="0"/>
              </a:spcAft>
              <a:buClrTx/>
              <a:buSzTx/>
              <a:buFont typeface="Arial"/>
              <a:buChar char="•"/>
              <a:tabLst/>
              <a:defRPr/>
            </a:pPr>
            <a:r>
              <a:rPr lang="en-GB" dirty="0" smtClean="0"/>
              <a:t>Be prepared to adapt plans on basis of changing context</a:t>
            </a:r>
          </a:p>
          <a:p>
            <a:pPr marL="171450" marR="0" indent="-171450" algn="l" defTabSz="457200" rtl="0" eaLnBrk="1" fontAlgn="auto" latinLnBrk="0" hangingPunct="1">
              <a:lnSpc>
                <a:spcPct val="100000"/>
              </a:lnSpc>
              <a:spcBef>
                <a:spcPts val="0"/>
              </a:spcBef>
              <a:spcAft>
                <a:spcPts val="0"/>
              </a:spcAft>
              <a:buClrTx/>
              <a:buSzTx/>
              <a:buFont typeface="Arial"/>
              <a:buChar char="•"/>
              <a:tabLst/>
              <a:defRPr/>
            </a:pPr>
            <a:endParaRPr lang="en-US" dirty="0" smtClean="0"/>
          </a:p>
          <a:p>
            <a:endParaRPr lang="en-AU" dirty="0"/>
          </a:p>
        </p:txBody>
      </p:sp>
      <p:sp>
        <p:nvSpPr>
          <p:cNvPr id="4" name="Slide Number Placeholder 3"/>
          <p:cNvSpPr>
            <a:spLocks noGrp="1"/>
          </p:cNvSpPr>
          <p:nvPr>
            <p:ph type="sldNum" sz="quarter" idx="10"/>
          </p:nvPr>
        </p:nvSpPr>
        <p:spPr/>
        <p:txBody>
          <a:bodyPr/>
          <a:lstStyle/>
          <a:p>
            <a:fld id="{73605169-7212-4706-83F6-EDDB7C328943}" type="slidenum">
              <a:rPr lang="en-AU" smtClean="0"/>
              <a:pPr/>
              <a:t>6</a:t>
            </a:fld>
            <a:endParaRPr lang="en-AU"/>
          </a:p>
        </p:txBody>
      </p:sp>
    </p:spTree>
    <p:extLst>
      <p:ext uri="{BB962C8B-B14F-4D97-AF65-F5344CB8AC3E}">
        <p14:creationId xmlns:p14="http://schemas.microsoft.com/office/powerpoint/2010/main" val="19245806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a:buChar char="•"/>
            </a:pPr>
            <a:r>
              <a:rPr lang="en-GB" sz="1000" kern="1200" dirty="0" smtClean="0">
                <a:solidFill>
                  <a:schemeClr val="tx1"/>
                </a:solidFill>
                <a:effectLst/>
              </a:rPr>
              <a:t>Planning</a:t>
            </a:r>
            <a:r>
              <a:rPr lang="en-GB" sz="1000" kern="1200" baseline="0" dirty="0" smtClean="0">
                <a:solidFill>
                  <a:schemeClr val="tx1"/>
                </a:solidFill>
                <a:effectLst/>
              </a:rPr>
              <a:t> f</a:t>
            </a:r>
            <a:r>
              <a:rPr lang="en-GB" sz="1000" kern="1200" dirty="0" smtClean="0">
                <a:solidFill>
                  <a:schemeClr val="tx1"/>
                </a:solidFill>
                <a:effectLst/>
              </a:rPr>
              <a:t>rom the outset:</a:t>
            </a:r>
            <a:r>
              <a:rPr lang="en-GB" sz="1000" kern="1200" baseline="0" dirty="0" smtClean="0">
                <a:solidFill>
                  <a:schemeClr val="tx1"/>
                </a:solidFill>
                <a:effectLst/>
              </a:rPr>
              <a:t> </a:t>
            </a:r>
          </a:p>
          <a:p>
            <a:pPr marL="354013" marR="0" lvl="1" indent="-177800" algn="l" defTabSz="457200" rtl="0" eaLnBrk="1" fontAlgn="auto" latinLnBrk="0" hangingPunct="1">
              <a:lnSpc>
                <a:spcPct val="100000"/>
              </a:lnSpc>
              <a:spcBef>
                <a:spcPts val="0"/>
              </a:spcBef>
              <a:spcAft>
                <a:spcPts val="0"/>
              </a:spcAft>
              <a:buClrTx/>
              <a:buSzTx/>
              <a:buFont typeface="Lucida Grande"/>
              <a:buChar char="-"/>
              <a:tabLst/>
              <a:defRPr/>
            </a:pPr>
            <a:r>
              <a:rPr lang="en-GB" sz="1000" dirty="0" smtClean="0"/>
              <a:t>Include options for transition</a:t>
            </a:r>
            <a:r>
              <a:rPr lang="en-GB" sz="1000" baseline="0" dirty="0" smtClean="0"/>
              <a:t> </a:t>
            </a:r>
            <a:r>
              <a:rPr lang="en-GB" sz="1000" dirty="0" smtClean="0"/>
              <a:t>and steps of the process in your initial plans. Align these with </a:t>
            </a:r>
            <a:r>
              <a:rPr lang="en-US" sz="1000" b="0" i="0" u="none" strike="noStrike" kern="1200" baseline="0" dirty="0" smtClean="0">
                <a:solidFill>
                  <a:schemeClr val="tx1"/>
                </a:solidFill>
              </a:rPr>
              <a:t>broader recovery planning.</a:t>
            </a:r>
            <a:endParaRPr lang="en-GB" sz="1000" dirty="0" smtClean="0"/>
          </a:p>
          <a:p>
            <a:pPr marL="354013" lvl="1" indent="-177800">
              <a:buFont typeface="Lucida Grande"/>
              <a:buChar char="-"/>
              <a:defRPr/>
            </a:pPr>
            <a:r>
              <a:rPr lang="en-GB" sz="1000" kern="1200" dirty="0" smtClean="0">
                <a:solidFill>
                  <a:schemeClr val="tx1"/>
                </a:solidFill>
                <a:effectLst/>
              </a:rPr>
              <a:t>Contingency plans</a:t>
            </a:r>
            <a:r>
              <a:rPr lang="en-GB" sz="1000" kern="1200" baseline="0" dirty="0" smtClean="0">
                <a:solidFill>
                  <a:schemeClr val="tx1"/>
                </a:solidFill>
                <a:effectLst/>
              </a:rPr>
              <a:t> - </a:t>
            </a:r>
            <a:r>
              <a:rPr lang="en-GB" sz="1000" dirty="0" smtClean="0"/>
              <a:t>How will you deal with unforeseen developments or unintended consequences? </a:t>
            </a:r>
            <a:r>
              <a:rPr lang="en-GB" sz="1000" kern="1200" dirty="0" smtClean="0">
                <a:solidFill>
                  <a:schemeClr val="tx1"/>
                </a:solidFill>
                <a:effectLst/>
              </a:rPr>
              <a:t>What do you do in case the CFS is attacked? Or</a:t>
            </a:r>
            <a:r>
              <a:rPr lang="en-GB" sz="1000" kern="1200" baseline="0" dirty="0" smtClean="0">
                <a:solidFill>
                  <a:schemeClr val="tx1"/>
                </a:solidFill>
                <a:effectLst/>
              </a:rPr>
              <a:t> if there is an outbreak of a communicable disease?</a:t>
            </a:r>
          </a:p>
          <a:p>
            <a:pPr marL="171450" indent="-171450">
              <a:buFont typeface="Arial"/>
              <a:buChar char="•"/>
              <a:defRPr/>
            </a:pPr>
            <a:r>
              <a:rPr lang="en-GB" sz="1000" dirty="0" smtClean="0"/>
              <a:t>Communicate and consult: </a:t>
            </a:r>
          </a:p>
          <a:p>
            <a:pPr marL="354013" lvl="1" indent="-177800">
              <a:buFont typeface="Lucida Grande"/>
              <a:buChar char="-"/>
              <a:defRPr/>
            </a:pPr>
            <a:r>
              <a:rPr lang="en-GB" sz="1000" dirty="0" smtClean="0"/>
              <a:t>Inform all stakeholders (staff, partners, government, community &amp; religious leaders, community members, families &amp; children) that CFS are temporary - in first phase of emergency &amp; during early recovery; not a long-term substitute for community / family care or school </a:t>
            </a:r>
          </a:p>
          <a:p>
            <a:pPr marL="354013" lvl="1" indent="-177800">
              <a:buFont typeface="Lucida Grande"/>
              <a:buChar char="-"/>
              <a:defRPr/>
            </a:pPr>
            <a:r>
              <a:rPr lang="en-GB" sz="1000" dirty="0" smtClean="0"/>
              <a:t>Consult with children, parents &amp; community leaders on how they would like to transition the work of the CFS from outset &amp; throughout the monitoring process. Senior staff should meet with community at an early stage. Community &amp; religious leaders and others can be involved in planning meetings to discuss how to close or transition the CFS. Establish a constant dialogue with community members about the plans and future of the CFSs</a:t>
            </a:r>
          </a:p>
          <a:p>
            <a:pPr marL="171450" lvl="0" indent="-171450">
              <a:buFont typeface="Arial"/>
              <a:buChar char="•"/>
              <a:defRPr/>
            </a:pPr>
            <a:r>
              <a:rPr lang="en-GB" sz="1000" kern="1200" dirty="0" smtClean="0">
                <a:solidFill>
                  <a:schemeClr val="tx1"/>
                </a:solidFill>
                <a:effectLst/>
              </a:rPr>
              <a:t>Coordinate with other CFS implementing agencies on time-line for phase out.</a:t>
            </a:r>
            <a:r>
              <a:rPr lang="en-GB" sz="1000" kern="1200" baseline="0" dirty="0" smtClean="0">
                <a:solidFill>
                  <a:schemeClr val="tx1"/>
                </a:solidFill>
                <a:effectLst/>
              </a:rPr>
              <a:t> Have discussions with social services on support they can give to vulnerable children.</a:t>
            </a:r>
            <a:r>
              <a:rPr lang="en-GB" sz="1000" dirty="0" smtClean="0"/>
              <a:t> Coordinate with other sectors and agencies. H</a:t>
            </a:r>
            <a:r>
              <a:rPr lang="en-GB" sz="1000" kern="1200" baseline="0" dirty="0" smtClean="0">
                <a:solidFill>
                  <a:schemeClr val="tx1"/>
                </a:solidFill>
                <a:effectLst/>
              </a:rPr>
              <a:t>ealth providers to see what activities they will maintain for distressed children &amp; families. </a:t>
            </a:r>
            <a:r>
              <a:rPr lang="en-GB" sz="1000" kern="1200" dirty="0" smtClean="0">
                <a:solidFill>
                  <a:schemeClr val="tx1"/>
                </a:solidFill>
                <a:effectLst/>
              </a:rPr>
              <a:t>Education to know their plans.</a:t>
            </a:r>
            <a:r>
              <a:rPr lang="en-GB" sz="1000" kern="1200" baseline="0" dirty="0" smtClean="0">
                <a:solidFill>
                  <a:schemeClr val="tx1"/>
                </a:solidFill>
                <a:effectLst/>
              </a:rPr>
              <a:t> </a:t>
            </a:r>
            <a:r>
              <a:rPr lang="en-GB" sz="1000" dirty="0" smtClean="0"/>
              <a:t>C</a:t>
            </a:r>
            <a:r>
              <a:rPr lang="en-GB" sz="1000" kern="1200" dirty="0" smtClean="0">
                <a:solidFill>
                  <a:schemeClr val="tx1"/>
                </a:solidFill>
                <a:effectLst/>
              </a:rPr>
              <a:t>amp management and OCHA regarding population movements,</a:t>
            </a:r>
            <a:r>
              <a:rPr lang="en-GB" sz="1000" kern="1200" baseline="0" dirty="0" smtClean="0">
                <a:solidFill>
                  <a:schemeClr val="tx1"/>
                </a:solidFill>
                <a:effectLst/>
              </a:rPr>
              <a:t> camp transition plans &amp; dates for closure etc. </a:t>
            </a:r>
            <a:endParaRPr lang="en-GB" sz="1000" kern="1200" dirty="0" smtClean="0">
              <a:solidFill>
                <a:schemeClr val="tx1"/>
              </a:solidFill>
              <a:effectLst/>
            </a:endParaRPr>
          </a:p>
          <a:p>
            <a:pPr marL="171450" lvl="0" indent="-171450">
              <a:buFont typeface="Arial"/>
              <a:buChar char="•"/>
            </a:pPr>
            <a:r>
              <a:rPr lang="en-GB" sz="1000" kern="1200" dirty="0" smtClean="0">
                <a:solidFill>
                  <a:schemeClr val="tx1"/>
                </a:solidFill>
                <a:effectLst/>
              </a:rPr>
              <a:t>Assess: </a:t>
            </a:r>
          </a:p>
          <a:p>
            <a:pPr marL="354013" lvl="1" indent="-177800">
              <a:buFont typeface="Lucida Grande"/>
              <a:buChar char="-"/>
              <a:defRPr/>
            </a:pPr>
            <a:r>
              <a:rPr lang="en-GB" sz="1000" dirty="0" smtClean="0"/>
              <a:t>Community members, community based organisations, local NGO, government agency &amp; school capacity to take on next phase of project or management of CFS </a:t>
            </a:r>
          </a:p>
          <a:p>
            <a:pPr marL="354013" lvl="1" indent="-177800">
              <a:buFont typeface="Lucida Grande"/>
              <a:buChar char="-"/>
              <a:defRPr/>
            </a:pPr>
            <a:r>
              <a:rPr lang="en-GB" sz="1000" dirty="0" smtClean="0"/>
              <a:t>Assess the support needs of children and capacity of long-term stakeholders to meet needs - En</a:t>
            </a:r>
            <a:r>
              <a:rPr lang="en-US" sz="1000" dirty="0" smtClean="0"/>
              <a:t>sure that the needs of children will continue to be met</a:t>
            </a:r>
            <a:endParaRPr lang="en-GB" sz="1000" dirty="0" smtClean="0"/>
          </a:p>
          <a:p>
            <a:pPr marL="171450" lvl="0" indent="-171450">
              <a:buFont typeface="Arial"/>
              <a:buChar char="•"/>
            </a:pPr>
            <a:r>
              <a:rPr lang="en-GB" sz="1000" kern="1200" dirty="0" smtClean="0">
                <a:solidFill>
                  <a:schemeClr val="tx1"/>
                </a:solidFill>
                <a:effectLst/>
              </a:rPr>
              <a:t>Reinforce capacity in line with needs identified</a:t>
            </a:r>
            <a:r>
              <a:rPr lang="en-GB" sz="1000" kern="1200" baseline="0" dirty="0" smtClean="0">
                <a:solidFill>
                  <a:schemeClr val="tx1"/>
                </a:solidFill>
                <a:effectLst/>
              </a:rPr>
              <a:t> in assessment </a:t>
            </a:r>
          </a:p>
          <a:p>
            <a:pPr marL="171450" marR="0" lvl="0" indent="-171450" algn="l" defTabSz="457200" rtl="0" eaLnBrk="1" fontAlgn="auto" latinLnBrk="0" hangingPunct="1">
              <a:lnSpc>
                <a:spcPct val="100000"/>
              </a:lnSpc>
              <a:spcBef>
                <a:spcPts val="0"/>
              </a:spcBef>
              <a:spcAft>
                <a:spcPts val="0"/>
              </a:spcAft>
              <a:buClrTx/>
              <a:buSzTx/>
              <a:buFont typeface="Arial"/>
              <a:buChar char="•"/>
              <a:tabLst/>
              <a:defRPr/>
            </a:pPr>
            <a:r>
              <a:rPr lang="en-GB" sz="1000" dirty="0" smtClean="0"/>
              <a:t>A</a:t>
            </a:r>
            <a:r>
              <a:rPr lang="en-GB" sz="1000" kern="1200" dirty="0" smtClean="0">
                <a:solidFill>
                  <a:schemeClr val="tx1"/>
                </a:solidFill>
                <a:effectLst/>
              </a:rPr>
              <a:t>gree model for phase out with all stakeholders – communicating what the chosen model is to all</a:t>
            </a:r>
          </a:p>
          <a:p>
            <a:pPr marL="171450" marR="0" lvl="0" indent="-171450" algn="l" defTabSz="457200" rtl="0" eaLnBrk="1" fontAlgn="auto" latinLnBrk="0" hangingPunct="1">
              <a:lnSpc>
                <a:spcPct val="100000"/>
              </a:lnSpc>
              <a:spcBef>
                <a:spcPts val="0"/>
              </a:spcBef>
              <a:spcAft>
                <a:spcPts val="0"/>
              </a:spcAft>
              <a:buClrTx/>
              <a:buSzTx/>
              <a:buFont typeface="Arial"/>
              <a:buChar char="•"/>
              <a:tabLst/>
              <a:defRPr/>
            </a:pPr>
            <a:r>
              <a:rPr lang="en-GB" sz="1000" kern="1200" dirty="0" smtClean="0">
                <a:solidFill>
                  <a:schemeClr val="tx1"/>
                </a:solidFill>
                <a:effectLst/>
              </a:rPr>
              <a:t>Share date of closure with all stakeholders – children and adults as soon as it has been agreed</a:t>
            </a:r>
            <a:r>
              <a:rPr lang="en-GB" sz="1000" i="1" kern="1200" dirty="0" smtClean="0">
                <a:solidFill>
                  <a:srgbClr val="FF0000"/>
                </a:solidFill>
                <a:effectLst/>
              </a:rPr>
              <a:t>.</a:t>
            </a:r>
            <a:r>
              <a:rPr lang="en-GB" sz="1000" kern="1200" dirty="0" smtClean="0">
                <a:solidFill>
                  <a:schemeClr val="tx1"/>
                </a:solidFill>
                <a:effectLst/>
              </a:rPr>
              <a:t> </a:t>
            </a:r>
          </a:p>
        </p:txBody>
      </p:sp>
      <p:sp>
        <p:nvSpPr>
          <p:cNvPr id="4" name="Slide Number Placeholder 3"/>
          <p:cNvSpPr>
            <a:spLocks noGrp="1"/>
          </p:cNvSpPr>
          <p:nvPr>
            <p:ph type="sldNum" sz="quarter" idx="10"/>
          </p:nvPr>
        </p:nvSpPr>
        <p:spPr/>
        <p:txBody>
          <a:bodyPr/>
          <a:lstStyle/>
          <a:p>
            <a:fld id="{73605169-7212-4706-83F6-EDDB7C328943}" type="slidenum">
              <a:rPr lang="en-AU" smtClean="0"/>
              <a:pPr/>
              <a:t>9</a:t>
            </a:fld>
            <a:endParaRPr lang="en-AU"/>
          </a:p>
        </p:txBody>
      </p:sp>
    </p:spTree>
    <p:extLst>
      <p:ext uri="{BB962C8B-B14F-4D97-AF65-F5344CB8AC3E}">
        <p14:creationId xmlns:p14="http://schemas.microsoft.com/office/powerpoint/2010/main" val="1637674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All these elements need to be included in your plans</a:t>
            </a:r>
            <a:endParaRPr lang="en-US" sz="1200" b="0" i="0" u="none" strike="noStrike" kern="1200" baseline="0" dirty="0" smtClean="0">
              <a:solidFill>
                <a:schemeClr val="tx1"/>
              </a:solidFill>
            </a:endParaRPr>
          </a:p>
          <a:p>
            <a:pPr marL="171450" marR="0" lvl="0" indent="-171450" algn="l" defTabSz="457200" rtl="0" eaLnBrk="1" fontAlgn="auto" latinLnBrk="0" hangingPunct="1">
              <a:lnSpc>
                <a:spcPct val="100000"/>
              </a:lnSpc>
              <a:spcBef>
                <a:spcPts val="0"/>
              </a:spcBef>
              <a:spcAft>
                <a:spcPts val="0"/>
              </a:spcAft>
              <a:buClrTx/>
              <a:buSzTx/>
              <a:buFont typeface="Arial"/>
              <a:buChar char="•"/>
              <a:tabLst/>
              <a:defRPr/>
            </a:pPr>
            <a:r>
              <a:rPr lang="en-US" sz="1200" b="0" i="0" u="none" strike="noStrike" kern="1200" baseline="0" dirty="0" smtClean="0">
                <a:solidFill>
                  <a:schemeClr val="tx1"/>
                </a:solidFill>
              </a:rPr>
              <a:t>Management structure: can be managed by local NGO, other INGO, government, community, older children, community volunteers, etc. The possible </a:t>
            </a:r>
            <a:r>
              <a:rPr lang="en-GB" sz="1200" b="0" i="0" u="none" strike="noStrike" kern="1200" baseline="0" dirty="0" smtClean="0">
                <a:solidFill>
                  <a:schemeClr val="tx1"/>
                </a:solidFill>
                <a:effectLst/>
              </a:rPr>
              <a:t>o</a:t>
            </a:r>
            <a:r>
              <a:rPr lang="en-GB" sz="1200" kern="1200" dirty="0" smtClean="0">
                <a:solidFill>
                  <a:schemeClr val="tx1"/>
                </a:solidFill>
                <a:effectLst/>
              </a:rPr>
              <a:t>wnership of </a:t>
            </a:r>
            <a:r>
              <a:rPr lang="en-GB" sz="1200" kern="1200" dirty="0" err="1" smtClean="0">
                <a:solidFill>
                  <a:schemeClr val="tx1"/>
                </a:solidFill>
                <a:effectLst/>
              </a:rPr>
              <a:t>center</a:t>
            </a:r>
            <a:r>
              <a:rPr lang="en-GB" sz="1200" kern="1200" dirty="0" smtClean="0">
                <a:solidFill>
                  <a:schemeClr val="tx1"/>
                </a:solidFill>
                <a:effectLst/>
              </a:rPr>
              <a:t> </a:t>
            </a:r>
            <a:r>
              <a:rPr lang="en-GB" sz="1200" dirty="0" smtClean="0"/>
              <a:t>&amp; </a:t>
            </a:r>
            <a:r>
              <a:rPr lang="en-GB" sz="1200" kern="1200" dirty="0" smtClean="0">
                <a:solidFill>
                  <a:schemeClr val="tx1"/>
                </a:solidFill>
                <a:effectLst/>
              </a:rPr>
              <a:t>materials, &amp; arrangements for management once your agency withdraw should be a priority throughout the use of the CFS. The role of children </a:t>
            </a:r>
            <a:r>
              <a:rPr lang="en-GB" sz="1200" dirty="0" smtClean="0"/>
              <a:t>&amp; </a:t>
            </a:r>
            <a:r>
              <a:rPr lang="en-GB" sz="1200" kern="1200" dirty="0" smtClean="0">
                <a:solidFill>
                  <a:schemeClr val="tx1"/>
                </a:solidFill>
                <a:effectLst/>
              </a:rPr>
              <a:t>young people in new set up</a:t>
            </a:r>
            <a:r>
              <a:rPr lang="en-GB" sz="1200" kern="1200" baseline="0" dirty="0" smtClean="0">
                <a:solidFill>
                  <a:schemeClr val="tx1"/>
                </a:solidFill>
                <a:effectLst/>
              </a:rPr>
              <a:t> is possible and should be explored.</a:t>
            </a:r>
            <a:r>
              <a:rPr lang="en-GB" sz="1200" kern="1200" dirty="0" smtClean="0">
                <a:solidFill>
                  <a:schemeClr val="tx1"/>
                </a:solidFill>
                <a:effectLst/>
              </a:rPr>
              <a:t> </a:t>
            </a:r>
          </a:p>
          <a:p>
            <a:pPr marL="171450" marR="0" lvl="0" indent="-171450" algn="l" defTabSz="457200" rtl="0" eaLnBrk="1" fontAlgn="auto" latinLnBrk="0" hangingPunct="1">
              <a:lnSpc>
                <a:spcPct val="100000"/>
              </a:lnSpc>
              <a:spcBef>
                <a:spcPts val="0"/>
              </a:spcBef>
              <a:spcAft>
                <a:spcPts val="0"/>
              </a:spcAft>
              <a:buClrTx/>
              <a:buSzTx/>
              <a:buFont typeface="Arial"/>
              <a:buChar char="•"/>
              <a:tabLst/>
              <a:defRPr/>
            </a:pPr>
            <a:r>
              <a:rPr lang="en-GB" sz="1200" kern="1200" baseline="0" dirty="0" smtClean="0">
                <a:solidFill>
                  <a:schemeClr val="tx1"/>
                </a:solidFill>
                <a:effectLst/>
              </a:rPr>
              <a:t>Equipment transfer – was discussed in resourcing session – consider donor requirements, M&amp;E, maintenance, and transparency</a:t>
            </a:r>
          </a:p>
          <a:p>
            <a:pPr marL="171450" marR="0" lvl="0" indent="-171450" algn="l" defTabSz="457200" rtl="0" eaLnBrk="1" fontAlgn="auto" latinLnBrk="0" hangingPunct="1">
              <a:lnSpc>
                <a:spcPct val="100000"/>
              </a:lnSpc>
              <a:spcBef>
                <a:spcPts val="0"/>
              </a:spcBef>
              <a:spcAft>
                <a:spcPts val="0"/>
              </a:spcAft>
              <a:buClrTx/>
              <a:buSzTx/>
              <a:buFont typeface="Arial"/>
              <a:buChar char="•"/>
              <a:tabLst/>
              <a:defRPr/>
            </a:pPr>
            <a:r>
              <a:rPr lang="en-GB" sz="1200" kern="1200" baseline="0" dirty="0" smtClean="0">
                <a:solidFill>
                  <a:schemeClr val="tx1"/>
                </a:solidFill>
                <a:effectLst/>
              </a:rPr>
              <a:t>Space – </a:t>
            </a:r>
            <a:r>
              <a:rPr lang="en-GB" sz="1200" b="0" u="none" kern="1200" baseline="0" dirty="0" smtClean="0">
                <a:solidFill>
                  <a:schemeClr val="tx1"/>
                </a:solidFill>
                <a:effectLst/>
              </a:rPr>
              <a:t>ensure the current space does not have to be returned to someone post emergency </a:t>
            </a:r>
          </a:p>
          <a:p>
            <a:pPr marL="171450" marR="0" lvl="0" indent="-171450" algn="l" defTabSz="457200" rtl="0" eaLnBrk="1" fontAlgn="auto" latinLnBrk="0" hangingPunct="1">
              <a:lnSpc>
                <a:spcPct val="100000"/>
              </a:lnSpc>
              <a:spcBef>
                <a:spcPts val="0"/>
              </a:spcBef>
              <a:spcAft>
                <a:spcPts val="0"/>
              </a:spcAft>
              <a:buClrTx/>
              <a:buSzTx/>
              <a:buFont typeface="Arial"/>
              <a:buChar char="•"/>
              <a:tabLst/>
              <a:defRPr/>
            </a:pPr>
            <a:r>
              <a:rPr lang="en-GB" sz="1200" b="0" u="none" kern="1200" baseline="0" dirty="0" smtClean="0">
                <a:solidFill>
                  <a:schemeClr val="tx1"/>
                </a:solidFill>
                <a:effectLst/>
              </a:rPr>
              <a:t>Children –</a:t>
            </a:r>
            <a:r>
              <a:rPr lang="en-GB" sz="1200" b="0" u="none" kern="1200" dirty="0" smtClean="0">
                <a:solidFill>
                  <a:schemeClr val="tx1"/>
                </a:solidFill>
                <a:effectLst/>
              </a:rPr>
              <a:t> B</a:t>
            </a:r>
            <a:r>
              <a:rPr lang="en-GB" sz="1200" b="0" u="none" kern="1200" baseline="0" dirty="0" smtClean="0">
                <a:solidFill>
                  <a:schemeClr val="tx1"/>
                </a:solidFill>
                <a:effectLst/>
              </a:rPr>
              <a:t>e clear on what will happen to the children once you withdraw your support. </a:t>
            </a:r>
            <a:r>
              <a:rPr lang="en-GB" sz="1200" kern="1200" dirty="0" smtClean="0">
                <a:solidFill>
                  <a:schemeClr val="tx1"/>
                </a:solidFill>
                <a:effectLst/>
              </a:rPr>
              <a:t>Caution and care needs to be exercised in particular with regards to extremely vulnerable children (disabled, certain ethnic minorities, specific age groups, </a:t>
            </a:r>
            <a:r>
              <a:rPr lang="en-GB" sz="1200" kern="1200" dirty="0" err="1" smtClean="0">
                <a:solidFill>
                  <a:schemeClr val="tx1"/>
                </a:solidFill>
                <a:effectLst/>
              </a:rPr>
              <a:t>etc</a:t>
            </a:r>
            <a:r>
              <a:rPr lang="en-GB" sz="1200" kern="1200" dirty="0" smtClean="0">
                <a:solidFill>
                  <a:schemeClr val="tx1"/>
                </a:solidFill>
                <a:effectLst/>
              </a:rPr>
              <a:t>) who will not be able to so easily reintegrate into previously existing services. Consider what can &amp; should be done to support them</a:t>
            </a:r>
            <a:endParaRPr lang="en-GB" sz="1200" b="0" u="none" kern="1200" baseline="0" dirty="0" smtClean="0">
              <a:solidFill>
                <a:schemeClr val="tx1"/>
              </a:solidFill>
              <a:effectLst/>
            </a:endParaRPr>
          </a:p>
          <a:p>
            <a:pPr marL="171450" marR="0" lvl="0" indent="-171450" algn="l" defTabSz="457200" rtl="0" eaLnBrk="1" fontAlgn="auto" latinLnBrk="0" hangingPunct="1">
              <a:lnSpc>
                <a:spcPct val="100000"/>
              </a:lnSpc>
              <a:spcBef>
                <a:spcPts val="0"/>
              </a:spcBef>
              <a:spcAft>
                <a:spcPts val="0"/>
              </a:spcAft>
              <a:buClrTx/>
              <a:buSzTx/>
              <a:buFont typeface="Arial"/>
              <a:buChar char="•"/>
              <a:tabLst/>
              <a:defRPr/>
            </a:pPr>
            <a:r>
              <a:rPr lang="en-GB" sz="1200" b="0" u="none" kern="1200" dirty="0" smtClean="0">
                <a:solidFill>
                  <a:schemeClr val="tx1"/>
                </a:solidFill>
                <a:effectLst/>
              </a:rPr>
              <a:t>Staff</a:t>
            </a:r>
            <a:r>
              <a:rPr lang="en-GB" sz="1200" b="0" u="none" kern="1200" baseline="0" dirty="0" smtClean="0">
                <a:solidFill>
                  <a:schemeClr val="tx1"/>
                </a:solidFill>
                <a:effectLst/>
              </a:rPr>
              <a:t> &amp; volunteers need to be made aware of n</a:t>
            </a:r>
            <a:r>
              <a:rPr lang="en-GB" sz="1200" b="0" u="none" kern="1200" dirty="0" smtClean="0">
                <a:solidFill>
                  <a:schemeClr val="tx1"/>
                </a:solidFill>
                <a:effectLst/>
              </a:rPr>
              <a:t>ext steps, other opportunities for staff, volunteers, others engaged in the running of the CFS. They must have early warning &amp; consultation</a:t>
            </a:r>
            <a:r>
              <a:rPr lang="en-GB" sz="1200" b="0" u="none" kern="1200" baseline="0" dirty="0" smtClean="0">
                <a:solidFill>
                  <a:schemeClr val="tx1"/>
                </a:solidFill>
                <a:effectLst/>
              </a:rPr>
              <a:t> on process </a:t>
            </a:r>
            <a:endParaRPr lang="en-GB" sz="1200" b="0" u="none" kern="1200" dirty="0" smtClean="0">
              <a:solidFill>
                <a:schemeClr val="tx1"/>
              </a:solidFill>
              <a:effectLst/>
            </a:endParaRPr>
          </a:p>
          <a:p>
            <a:pPr marL="171450" marR="0" lvl="0" indent="-171450" algn="l" defTabSz="457200" rtl="0" eaLnBrk="1" fontAlgn="auto" latinLnBrk="0" hangingPunct="1">
              <a:lnSpc>
                <a:spcPct val="100000"/>
              </a:lnSpc>
              <a:spcBef>
                <a:spcPts val="0"/>
              </a:spcBef>
              <a:spcAft>
                <a:spcPts val="0"/>
              </a:spcAft>
              <a:buClrTx/>
              <a:buSzTx/>
              <a:buFont typeface="Arial"/>
              <a:buChar char="•"/>
              <a:tabLst/>
              <a:defRPr/>
            </a:pPr>
            <a:r>
              <a:rPr lang="en-GB" sz="1200" kern="1200" dirty="0" smtClean="0">
                <a:solidFill>
                  <a:schemeClr val="tx1"/>
                </a:solidFill>
                <a:effectLst/>
              </a:rPr>
              <a:t>M&amp;E</a:t>
            </a:r>
            <a:r>
              <a:rPr lang="en-GB" sz="1200" kern="1200" baseline="0" dirty="0" smtClean="0">
                <a:solidFill>
                  <a:schemeClr val="tx1"/>
                </a:solidFill>
                <a:effectLst/>
              </a:rPr>
              <a:t> – system for monitoring what happens could be set-up where funding is available, thus enabling you to see the impact of your programming. Visits after you are gone looking at how skills learnt are being used, how children are now, how materials and space is being used, what DRR activities are being implemented, </a:t>
            </a:r>
            <a:r>
              <a:rPr lang="en-GB" sz="1200" kern="1200" baseline="0" dirty="0" err="1" smtClean="0">
                <a:solidFill>
                  <a:schemeClr val="tx1"/>
                </a:solidFill>
                <a:effectLst/>
              </a:rPr>
              <a:t>etc</a:t>
            </a:r>
            <a:r>
              <a:rPr lang="en-GB" sz="1200" kern="1200" baseline="0" dirty="0" smtClean="0">
                <a:solidFill>
                  <a:schemeClr val="tx1"/>
                </a:solidFill>
                <a:effectLst/>
              </a:rPr>
              <a:t> would all provide valuable lessons for future programming</a:t>
            </a:r>
          </a:p>
          <a:p>
            <a:pPr marL="171450" marR="0" lvl="0" indent="-171450" algn="l" defTabSz="457200" rtl="0" eaLnBrk="1" fontAlgn="auto" latinLnBrk="0" hangingPunct="1">
              <a:lnSpc>
                <a:spcPct val="100000"/>
              </a:lnSpc>
              <a:spcBef>
                <a:spcPts val="0"/>
              </a:spcBef>
              <a:spcAft>
                <a:spcPts val="0"/>
              </a:spcAft>
              <a:buClrTx/>
              <a:buSzTx/>
              <a:buFont typeface="Arial"/>
              <a:buChar char="•"/>
              <a:tabLst/>
              <a:defRPr/>
            </a:pPr>
            <a:r>
              <a:rPr lang="en-GB" sz="1200" kern="1200" baseline="0" dirty="0" smtClean="0">
                <a:solidFill>
                  <a:schemeClr val="tx1"/>
                </a:solidFill>
                <a:effectLst/>
              </a:rPr>
              <a:t>Finances and budget – children, communities, partners or government agencies taking on the on-going management of activities need to be clear on budget requirements and have plans on how they will raise the necessary funding. In addition there may be specific costs associated with transition, such as movement of materials, payment for closing ceremony </a:t>
            </a:r>
            <a:r>
              <a:rPr lang="en-GB" sz="1200" kern="1200" baseline="0" dirty="0" err="1" smtClean="0">
                <a:solidFill>
                  <a:schemeClr val="tx1"/>
                </a:solidFill>
                <a:effectLst/>
              </a:rPr>
              <a:t>etc</a:t>
            </a:r>
            <a:r>
              <a:rPr lang="en-GB" sz="1200" kern="1200" baseline="0" dirty="0" smtClean="0">
                <a:solidFill>
                  <a:schemeClr val="tx1"/>
                </a:solidFill>
                <a:effectLst/>
              </a:rPr>
              <a:t>, these things must be budgeted for</a:t>
            </a:r>
          </a:p>
          <a:p>
            <a:pPr marL="171450" marR="0" lvl="0" indent="-171450" algn="l" defTabSz="457200" rtl="0" eaLnBrk="1" fontAlgn="auto" latinLnBrk="0" hangingPunct="1">
              <a:lnSpc>
                <a:spcPct val="100000"/>
              </a:lnSpc>
              <a:spcBef>
                <a:spcPts val="0"/>
              </a:spcBef>
              <a:spcAft>
                <a:spcPts val="0"/>
              </a:spcAft>
              <a:buClrTx/>
              <a:buSzTx/>
              <a:buFont typeface="Arial"/>
              <a:buChar char="•"/>
              <a:tabLst/>
              <a:defRPr/>
            </a:pPr>
            <a:r>
              <a:rPr lang="en-GB" sz="1200" b="0" i="0" u="none" strike="noStrike" kern="1200" baseline="0" dirty="0" smtClean="0">
                <a:solidFill>
                  <a:schemeClr val="tx1"/>
                </a:solidFill>
                <a:effectLst/>
              </a:rPr>
              <a:t>May require </a:t>
            </a:r>
            <a:r>
              <a:rPr lang="en-US" sz="1200" b="0" i="0" u="none" strike="noStrike" kern="1200" baseline="0" dirty="0" smtClean="0">
                <a:solidFill>
                  <a:schemeClr val="tx1"/>
                </a:solidFill>
                <a:effectLst/>
              </a:rPr>
              <a:t>n</a:t>
            </a:r>
            <a:r>
              <a:rPr lang="en-US" sz="1200" b="0" i="0" u="none" strike="noStrike" kern="1200" baseline="0" dirty="0" smtClean="0">
                <a:solidFill>
                  <a:schemeClr val="tx1"/>
                </a:solidFill>
              </a:rPr>
              <a:t>ame change: It is appropriate to call these by names other than ‘CFSs’ in order to avoid confusion and recognize that emergencies require a distinctive way of working.</a:t>
            </a:r>
            <a:endParaRPr lang="en-US" sz="1200" dirty="0" smtClean="0"/>
          </a:p>
          <a:p>
            <a:endParaRPr lang="en-US" sz="1200" dirty="0" smtClean="0"/>
          </a:p>
          <a:p>
            <a:endParaRPr lang="en-AU" dirty="0"/>
          </a:p>
        </p:txBody>
      </p:sp>
      <p:sp>
        <p:nvSpPr>
          <p:cNvPr id="4" name="Slide Number Placeholder 3"/>
          <p:cNvSpPr>
            <a:spLocks noGrp="1"/>
          </p:cNvSpPr>
          <p:nvPr>
            <p:ph type="sldNum" sz="quarter" idx="10"/>
          </p:nvPr>
        </p:nvSpPr>
        <p:spPr/>
        <p:txBody>
          <a:bodyPr/>
          <a:lstStyle/>
          <a:p>
            <a:fld id="{73605169-7212-4706-83F6-EDDB7C328943}" type="slidenum">
              <a:rPr lang="en-AU" smtClean="0"/>
              <a:pPr/>
              <a:t>10</a:t>
            </a:fld>
            <a:endParaRPr lang="en-AU"/>
          </a:p>
        </p:txBody>
      </p:sp>
    </p:spTree>
    <p:extLst>
      <p:ext uri="{BB962C8B-B14F-4D97-AF65-F5344CB8AC3E}">
        <p14:creationId xmlns:p14="http://schemas.microsoft.com/office/powerpoint/2010/main" val="34008295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457200" rtl="0" eaLnBrk="1" fontAlgn="auto" latinLnBrk="0" hangingPunct="1">
              <a:lnSpc>
                <a:spcPct val="100000"/>
              </a:lnSpc>
              <a:spcBef>
                <a:spcPts val="0"/>
              </a:spcBef>
              <a:spcAft>
                <a:spcPts val="0"/>
              </a:spcAft>
              <a:buClrTx/>
              <a:buSzTx/>
              <a:buFont typeface="Arial"/>
              <a:buChar char="•"/>
              <a:tabLst/>
              <a:defRPr/>
            </a:pPr>
            <a:r>
              <a:rPr lang="en-US" dirty="0" smtClean="0"/>
              <a:t>Power structures within the community -</a:t>
            </a:r>
            <a:r>
              <a:rPr lang="en-US" baseline="0" dirty="0" smtClean="0"/>
              <a:t> </a:t>
            </a:r>
            <a:r>
              <a:rPr lang="en-GB" sz="1200" dirty="0" smtClean="0"/>
              <a:t>Ne</a:t>
            </a:r>
            <a:r>
              <a:rPr lang="en-GB" sz="1200" kern="1200" baseline="0" dirty="0" smtClean="0">
                <a:solidFill>
                  <a:schemeClr val="tx1"/>
                </a:solidFill>
                <a:effectLst/>
              </a:rPr>
              <a:t>ed to be aware of existing power structures and power imbalances (remember earlier session on communities) within the community when you are transferring management </a:t>
            </a:r>
          </a:p>
          <a:p>
            <a:pPr marL="171450" marR="0" lvl="0" indent="-171450" algn="l" defTabSz="457200" rtl="0" eaLnBrk="1" fontAlgn="auto" latinLnBrk="0" hangingPunct="1">
              <a:lnSpc>
                <a:spcPct val="100000"/>
              </a:lnSpc>
              <a:spcBef>
                <a:spcPts val="0"/>
              </a:spcBef>
              <a:spcAft>
                <a:spcPts val="0"/>
              </a:spcAft>
              <a:buClrTx/>
              <a:buSzTx/>
              <a:buFont typeface="Arial"/>
              <a:buChar char="•"/>
              <a:tabLst/>
              <a:defRPr/>
            </a:pPr>
            <a:r>
              <a:rPr lang="en-GB" sz="1200" kern="1200" baseline="0" dirty="0" smtClean="0">
                <a:solidFill>
                  <a:schemeClr val="tx1"/>
                </a:solidFill>
                <a:effectLst/>
              </a:rPr>
              <a:t>Vulnerable children – need to explore options for handing over case management responsibility and or on-going activities focussed on those who will not be receiving other forms of on-going help (e.g. not able to attend formal schooling) </a:t>
            </a:r>
          </a:p>
          <a:p>
            <a:pPr marL="171450" marR="0" lvl="0" indent="-171450" algn="l" defTabSz="457200" rtl="0" eaLnBrk="1" fontAlgn="auto" latinLnBrk="0" hangingPunct="1">
              <a:lnSpc>
                <a:spcPct val="100000"/>
              </a:lnSpc>
              <a:spcBef>
                <a:spcPts val="0"/>
              </a:spcBef>
              <a:spcAft>
                <a:spcPts val="0"/>
              </a:spcAft>
              <a:buClrTx/>
              <a:buSzTx/>
              <a:buFont typeface="Arial"/>
              <a:buChar char="•"/>
              <a:tabLst/>
              <a:defRPr/>
            </a:pPr>
            <a:r>
              <a:rPr lang="en-GB" sz="1200" kern="1200" baseline="0" dirty="0" smtClean="0">
                <a:solidFill>
                  <a:schemeClr val="tx1"/>
                </a:solidFill>
                <a:effectLst/>
              </a:rPr>
              <a:t>How will you carry out on-going support and follow-up? Will there be future visits? Can other sectors maintaining operations in the area visit? </a:t>
            </a:r>
          </a:p>
          <a:p>
            <a:endParaRPr lang="en-US" dirty="0" smtClean="0"/>
          </a:p>
          <a:p>
            <a:endParaRPr lang="en-AU" dirty="0"/>
          </a:p>
        </p:txBody>
      </p:sp>
      <p:sp>
        <p:nvSpPr>
          <p:cNvPr id="4" name="Slide Number Placeholder 3"/>
          <p:cNvSpPr>
            <a:spLocks noGrp="1"/>
          </p:cNvSpPr>
          <p:nvPr>
            <p:ph type="sldNum" sz="quarter" idx="10"/>
          </p:nvPr>
        </p:nvSpPr>
        <p:spPr/>
        <p:txBody>
          <a:bodyPr/>
          <a:lstStyle/>
          <a:p>
            <a:fld id="{73605169-7212-4706-83F6-EDDB7C328943}" type="slidenum">
              <a:rPr lang="en-AU" smtClean="0"/>
              <a:pPr/>
              <a:t>11</a:t>
            </a:fld>
            <a:endParaRPr lang="en-AU"/>
          </a:p>
        </p:txBody>
      </p:sp>
    </p:spTree>
    <p:extLst>
      <p:ext uri="{BB962C8B-B14F-4D97-AF65-F5344CB8AC3E}">
        <p14:creationId xmlns:p14="http://schemas.microsoft.com/office/powerpoint/2010/main" val="2422568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smtClean="0"/>
              <a:t>Children – those attending CFS and those who do not attend the CFS who may wish to engage in post-CFS activities</a:t>
            </a:r>
          </a:p>
          <a:p>
            <a:pPr marL="171450" indent="-171450">
              <a:buFont typeface="Arial"/>
              <a:buChar char="•"/>
            </a:pPr>
            <a:r>
              <a:rPr lang="en-US" dirty="0" smtClean="0"/>
              <a:t>Parents – including reaching out to the most </a:t>
            </a:r>
            <a:r>
              <a:rPr lang="en-US" dirty="0" err="1" smtClean="0"/>
              <a:t>marginalised</a:t>
            </a:r>
            <a:r>
              <a:rPr lang="en-US" baseline="0" dirty="0" smtClean="0"/>
              <a:t> so they receive information in a suitable and appropriate fashion </a:t>
            </a:r>
            <a:endParaRPr lang="en-US" dirty="0" smtClean="0"/>
          </a:p>
          <a:p>
            <a:pPr marL="171450" indent="-171450">
              <a:buFont typeface="Arial"/>
              <a:buChar char="•"/>
            </a:pPr>
            <a:r>
              <a:rPr lang="en-US" dirty="0" smtClean="0"/>
              <a:t>Staff and volunteers – so they know well ahead of time when their work will end </a:t>
            </a:r>
          </a:p>
          <a:p>
            <a:pPr marL="171450" indent="-171450">
              <a:buFont typeface="Arial"/>
              <a:buChar char="•"/>
            </a:pPr>
            <a:r>
              <a:rPr lang="en-US" dirty="0" smtClean="0"/>
              <a:t>Community leaders</a:t>
            </a:r>
          </a:p>
          <a:p>
            <a:pPr marL="171450" indent="-171450">
              <a:buFont typeface="Arial"/>
              <a:buChar char="•"/>
            </a:pPr>
            <a:r>
              <a:rPr lang="en-US" dirty="0" smtClean="0"/>
              <a:t>Religious groups and leaders</a:t>
            </a:r>
          </a:p>
          <a:p>
            <a:pPr marL="171450" indent="-171450">
              <a:buFont typeface="Arial"/>
              <a:buChar char="•"/>
            </a:pPr>
            <a:r>
              <a:rPr lang="en-US" dirty="0" err="1" smtClean="0"/>
              <a:t>Marginalised</a:t>
            </a:r>
            <a:r>
              <a:rPr lang="en-US" dirty="0" smtClean="0"/>
              <a:t> groups</a:t>
            </a:r>
            <a:r>
              <a:rPr lang="en-US" baseline="0" dirty="0" smtClean="0"/>
              <a:t> – who may be able to support or work with vulnerable children attending the CF Spaces on an on-going basis </a:t>
            </a:r>
            <a:endParaRPr lang="en-US" dirty="0" smtClean="0"/>
          </a:p>
          <a:p>
            <a:pPr marL="171450" indent="-171450">
              <a:buFont typeface="Arial"/>
              <a:buChar char="•"/>
            </a:pPr>
            <a:r>
              <a:rPr lang="en-US" dirty="0" smtClean="0"/>
              <a:t>Case management / social workers – allowing full transfer of most vulnerable children already receiving referral and support </a:t>
            </a:r>
          </a:p>
          <a:p>
            <a:pPr marL="171450" marR="0" indent="-171450" algn="l" defTabSz="457200" rtl="0" eaLnBrk="1" fontAlgn="auto" latinLnBrk="0" hangingPunct="1">
              <a:lnSpc>
                <a:spcPct val="100000"/>
              </a:lnSpc>
              <a:spcBef>
                <a:spcPts val="0"/>
              </a:spcBef>
              <a:spcAft>
                <a:spcPts val="0"/>
              </a:spcAft>
              <a:buClrTx/>
              <a:buSzTx/>
              <a:buFont typeface="Arial"/>
              <a:buChar char="•"/>
              <a:tabLst/>
              <a:defRPr/>
            </a:pPr>
            <a:r>
              <a:rPr lang="en-US" dirty="0" smtClean="0"/>
              <a:t>Government representatives </a:t>
            </a:r>
          </a:p>
          <a:p>
            <a:pPr marL="171450" indent="-171450">
              <a:buFont typeface="Arial"/>
              <a:buChar char="•"/>
            </a:pPr>
            <a:r>
              <a:rPr lang="en-US" dirty="0" smtClean="0"/>
              <a:t>Schools / Ministry of Education – so that</a:t>
            </a:r>
            <a:r>
              <a:rPr lang="en-US" baseline="0" dirty="0" smtClean="0"/>
              <a:t> school opening or on-going closure is taken into account when making plans </a:t>
            </a:r>
            <a:endParaRPr lang="en-US" dirty="0" smtClean="0"/>
          </a:p>
          <a:p>
            <a:pPr marL="171450" indent="-171450">
              <a:buFont typeface="Arial"/>
              <a:buChar char="•"/>
            </a:pPr>
            <a:r>
              <a:rPr lang="en-US" dirty="0" smtClean="0"/>
              <a:t>Inter-</a:t>
            </a:r>
            <a:r>
              <a:rPr lang="en-US" dirty="0" err="1" smtClean="0"/>
              <a:t>sectoral</a:t>
            </a:r>
            <a:r>
              <a:rPr lang="en-US" dirty="0" smtClean="0"/>
              <a:t> actors / Clusters – including health, education, gender, protection, camp management as well</a:t>
            </a:r>
            <a:r>
              <a:rPr lang="en-US" baseline="0" dirty="0" smtClean="0"/>
              <a:t> as long-term service providers working in these fields</a:t>
            </a:r>
            <a:endParaRPr lang="en-US" dirty="0" smtClean="0"/>
          </a:p>
          <a:p>
            <a:endParaRPr lang="en-US" dirty="0" smtClean="0"/>
          </a:p>
          <a:p>
            <a:endParaRPr lang="en-AU" dirty="0"/>
          </a:p>
        </p:txBody>
      </p:sp>
      <p:sp>
        <p:nvSpPr>
          <p:cNvPr id="4" name="Slide Number Placeholder 3"/>
          <p:cNvSpPr>
            <a:spLocks noGrp="1"/>
          </p:cNvSpPr>
          <p:nvPr>
            <p:ph type="sldNum" sz="quarter" idx="10"/>
          </p:nvPr>
        </p:nvSpPr>
        <p:spPr/>
        <p:txBody>
          <a:bodyPr/>
          <a:lstStyle/>
          <a:p>
            <a:fld id="{73605169-7212-4706-83F6-EDDB7C328943}" type="slidenum">
              <a:rPr lang="en-AU" smtClean="0"/>
              <a:pPr/>
              <a:t>13</a:t>
            </a:fld>
            <a:endParaRPr lang="en-AU"/>
          </a:p>
        </p:txBody>
      </p:sp>
    </p:spTree>
    <p:extLst>
      <p:ext uri="{BB962C8B-B14F-4D97-AF65-F5344CB8AC3E}">
        <p14:creationId xmlns:p14="http://schemas.microsoft.com/office/powerpoint/2010/main" val="6719193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10"/>
          </p:nvPr>
        </p:nvSpPr>
        <p:spPr/>
        <p:txBody>
          <a:bodyPr/>
          <a:lstStyle/>
          <a:p>
            <a:fld id="{73605169-7212-4706-83F6-EDDB7C328943}" type="slidenum">
              <a:rPr lang="en-AU" smtClean="0"/>
              <a:pPr/>
              <a:t>14</a:t>
            </a:fld>
            <a:endParaRPr lang="en-AU"/>
          </a:p>
        </p:txBody>
      </p:sp>
    </p:spTree>
    <p:extLst>
      <p:ext uri="{BB962C8B-B14F-4D97-AF65-F5344CB8AC3E}">
        <p14:creationId xmlns:p14="http://schemas.microsoft.com/office/powerpoint/2010/main" val="519654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Consider range of options when making choices about</a:t>
            </a:r>
            <a:r>
              <a:rPr lang="en-US" baseline="0" dirty="0" smtClean="0"/>
              <a:t> </a:t>
            </a:r>
            <a:r>
              <a:rPr lang="en-US" dirty="0" smtClean="0"/>
              <a:t>transition: </a:t>
            </a:r>
          </a:p>
          <a:p>
            <a:pPr marL="171450" lvl="0" indent="-171450">
              <a:buFont typeface="Arial"/>
              <a:buChar char="•"/>
            </a:pPr>
            <a:r>
              <a:rPr lang="en-GB" sz="1200" kern="1200" dirty="0" smtClean="0">
                <a:solidFill>
                  <a:schemeClr val="tx1"/>
                </a:solidFill>
                <a:effectLst/>
                <a:latin typeface="+mn-lt"/>
                <a:ea typeface="+mn-ea"/>
                <a:cs typeface="+mn-cs"/>
              </a:rPr>
              <a:t>Materials and kits provided to be held by trained community members for use to set up child friendly spaces again in the future in case of another disaster in the area. </a:t>
            </a:r>
          </a:p>
          <a:p>
            <a:pPr marL="171450" lvl="0" indent="-171450">
              <a:buFont typeface="Arial"/>
              <a:buChar char="•"/>
            </a:pPr>
            <a:r>
              <a:rPr lang="en-GB" sz="1200" kern="1200" dirty="0" smtClean="0">
                <a:solidFill>
                  <a:schemeClr val="tx1"/>
                </a:solidFill>
                <a:effectLst/>
                <a:latin typeface="+mn-lt"/>
                <a:ea typeface="+mn-ea"/>
                <a:cs typeface="+mn-cs"/>
              </a:rPr>
              <a:t>Transfer materials to schools, so that teachers can integrate recreational and physical activities into their lesson plans.  They can be used in lunch breaks or after school. (Once schools re-open)</a:t>
            </a:r>
          </a:p>
          <a:p>
            <a:pPr marL="171450" lvl="0" indent="-171450">
              <a:buFont typeface="Arial"/>
              <a:buChar char="•"/>
            </a:pPr>
            <a:r>
              <a:rPr lang="en-GB" sz="1200" kern="1200" dirty="0" smtClean="0">
                <a:solidFill>
                  <a:schemeClr val="tx1"/>
                </a:solidFill>
                <a:effectLst/>
                <a:latin typeface="+mn-lt"/>
                <a:ea typeface="+mn-ea"/>
                <a:cs typeface="+mn-cs"/>
              </a:rPr>
              <a:t>Transition the CFS to an Early</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Childhood Development centre with support from education sector</a:t>
            </a:r>
          </a:p>
          <a:p>
            <a:pPr marL="171450" lvl="0" indent="-171450">
              <a:buFont typeface="Arial"/>
              <a:buChar char="•"/>
            </a:pPr>
            <a:r>
              <a:rPr lang="en-GB" sz="1200" kern="1200" dirty="0" smtClean="0">
                <a:solidFill>
                  <a:schemeClr val="tx1"/>
                </a:solidFill>
                <a:effectLst/>
                <a:latin typeface="+mn-lt"/>
                <a:ea typeface="+mn-ea"/>
                <a:cs typeface="+mn-cs"/>
              </a:rPr>
              <a:t>Set up of children’s clubs, where older adolescent children or trained facilitators volunteer to be responsible for the materials and run activities out of school hours with younger children. Children may also like to use the space for: </a:t>
            </a:r>
            <a:r>
              <a:rPr lang="en-US" sz="1200" b="0" i="0" u="none" strike="noStrike" kern="1200" baseline="0" dirty="0" smtClean="0">
                <a:solidFill>
                  <a:schemeClr val="tx1"/>
                </a:solidFill>
                <a:latin typeface="+mn-lt"/>
                <a:ea typeface="+mn-ea"/>
                <a:cs typeface="+mn-cs"/>
              </a:rPr>
              <a:t>music group, choir, sports teams (competitive and non-competitive), sewing/knitting, art, crafts, woodwork/metalwork, environment, debating groups, language lessons, study support, book boxes/library, IT, discussion group, health promotion (child-to child), mines awareness activities, peace building group, youth/children’s committee, volunteer group, children’s rights groups/clubs.</a:t>
            </a:r>
            <a:endParaRPr lang="en-GB" sz="1200" kern="1200" dirty="0" smtClean="0">
              <a:solidFill>
                <a:schemeClr val="tx1"/>
              </a:solidFill>
              <a:effectLst/>
              <a:latin typeface="+mn-lt"/>
              <a:ea typeface="+mn-ea"/>
              <a:cs typeface="+mn-cs"/>
            </a:endParaRPr>
          </a:p>
          <a:p>
            <a:pPr marL="171450" lvl="0" indent="-171450">
              <a:buFont typeface="Arial"/>
              <a:buChar char="•"/>
            </a:pPr>
            <a:r>
              <a:rPr lang="en-GB" sz="1200" kern="1200" dirty="0" smtClean="0">
                <a:solidFill>
                  <a:schemeClr val="tx1"/>
                </a:solidFill>
                <a:effectLst/>
                <a:latin typeface="+mn-lt"/>
                <a:ea typeface="+mn-ea"/>
                <a:cs typeface="+mn-cs"/>
              </a:rPr>
              <a:t>Communities fund-raise to maintain CFS activities outside of school hours, communally covering the cost of salaries and maintenance, so children have on-going recreational and physical activities supervised by the trained facilitators.</a:t>
            </a:r>
          </a:p>
          <a:p>
            <a:pPr marL="171450" lvl="0" indent="-171450">
              <a:buFont typeface="Arial"/>
              <a:buChar char="•"/>
            </a:pPr>
            <a:r>
              <a:rPr lang="en-GB" sz="1200" kern="1200" dirty="0" smtClean="0">
                <a:solidFill>
                  <a:schemeClr val="tx1"/>
                </a:solidFill>
                <a:effectLst/>
                <a:latin typeface="+mn-lt"/>
                <a:ea typeface="+mn-ea"/>
                <a:cs typeface="+mn-cs"/>
              </a:rPr>
              <a:t>Community centre or site: Other community</a:t>
            </a:r>
            <a:r>
              <a:rPr lang="en-GB" sz="1200" kern="1200" baseline="0" dirty="0" smtClean="0">
                <a:solidFill>
                  <a:schemeClr val="tx1"/>
                </a:solidFill>
                <a:effectLst/>
                <a:latin typeface="+mn-lt"/>
                <a:ea typeface="+mn-ea"/>
                <a:cs typeface="+mn-cs"/>
              </a:rPr>
              <a:t> activities such as </a:t>
            </a:r>
            <a:r>
              <a:rPr lang="en-US" sz="1200" b="0" i="0" u="none" strike="noStrike" kern="1200" baseline="0" dirty="0" smtClean="0">
                <a:solidFill>
                  <a:schemeClr val="tx1"/>
                </a:solidFill>
                <a:latin typeface="+mn-lt"/>
                <a:ea typeface="+mn-ea"/>
                <a:cs typeface="+mn-cs"/>
              </a:rPr>
              <a:t>women</a:t>
            </a:r>
            <a:r>
              <a:rPr lang="en-US" sz="1200" b="1" i="0" u="none" strike="noStrike" kern="1200" baseline="0" dirty="0" smtClean="0">
                <a:solidFill>
                  <a:schemeClr val="tx1"/>
                </a:solidFill>
                <a:latin typeface="+mn-lt"/>
                <a:ea typeface="+mn-ea"/>
                <a:cs typeface="+mn-cs"/>
              </a:rPr>
              <a:t>‐</a:t>
            </a:r>
            <a:r>
              <a:rPr lang="en-US" sz="1200" b="0" i="0" u="none" strike="noStrike" kern="1200" baseline="0" dirty="0" smtClean="0">
                <a:solidFill>
                  <a:schemeClr val="tx1"/>
                </a:solidFill>
                <a:latin typeface="+mn-lt"/>
                <a:ea typeface="+mn-ea"/>
                <a:cs typeface="+mn-cs"/>
              </a:rPr>
              <a:t>friendly spaces, community centers, spaces for children’s/youth clubs, literacy initiatives, or vocational training activities</a:t>
            </a:r>
          </a:p>
          <a:p>
            <a:pPr marL="171450" marR="0" lvl="0" indent="-171450" algn="l" defTabSz="457200" rtl="0" eaLnBrk="1" fontAlgn="auto" latinLnBrk="0" hangingPunct="1">
              <a:lnSpc>
                <a:spcPct val="100000"/>
              </a:lnSpc>
              <a:spcBef>
                <a:spcPts val="0"/>
              </a:spcBef>
              <a:spcAft>
                <a:spcPts val="0"/>
              </a:spcAft>
              <a:buClrTx/>
              <a:buSzTx/>
              <a:buFont typeface="Arial"/>
              <a:buChar char="•"/>
              <a:tabLst/>
              <a:defRPr/>
            </a:pPr>
            <a:r>
              <a:rPr lang="en-GB" dirty="0" smtClean="0"/>
              <a:t>Activities focussed on most vulnerable, excluded children</a:t>
            </a:r>
            <a:r>
              <a:rPr lang="en-US" sz="1200" b="0" i="0" u="none" strike="noStrike" kern="1200" baseline="0" dirty="0" smtClean="0">
                <a:solidFill>
                  <a:schemeClr val="tx1"/>
                </a:solidFill>
                <a:latin typeface="+mn-lt"/>
                <a:ea typeface="+mn-ea"/>
                <a:cs typeface="+mn-cs"/>
              </a:rPr>
              <a:t> who cannot be reintegrated into formal schooling, who have no other supports in the setting and who have on-going needs for learning, development, and psychosocial support they cannot find elsewhere could be considered. </a:t>
            </a:r>
            <a:endParaRPr lang="en-GB" dirty="0" smtClean="0"/>
          </a:p>
          <a:p>
            <a:endParaRPr lang="en-AU" dirty="0"/>
          </a:p>
        </p:txBody>
      </p:sp>
      <p:sp>
        <p:nvSpPr>
          <p:cNvPr id="4" name="Slide Number Placeholder 3"/>
          <p:cNvSpPr>
            <a:spLocks noGrp="1"/>
          </p:cNvSpPr>
          <p:nvPr>
            <p:ph type="sldNum" sz="quarter" idx="10"/>
          </p:nvPr>
        </p:nvSpPr>
        <p:spPr/>
        <p:txBody>
          <a:bodyPr/>
          <a:lstStyle/>
          <a:p>
            <a:fld id="{73605169-7212-4706-83F6-EDDB7C328943}" type="slidenum">
              <a:rPr lang="en-AU" smtClean="0"/>
              <a:pPr/>
              <a:t>16</a:t>
            </a:fld>
            <a:endParaRPr lang="en-AU"/>
          </a:p>
        </p:txBody>
      </p:sp>
    </p:spTree>
    <p:extLst>
      <p:ext uri="{BB962C8B-B14F-4D97-AF65-F5344CB8AC3E}">
        <p14:creationId xmlns:p14="http://schemas.microsoft.com/office/powerpoint/2010/main" val="23450181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dirty="0" smtClean="0"/>
              <a:t>In Turkey and Albania, CFS have influenced national policies and facilitated the negotiations for the implementation of integrated community service models with the governments.</a:t>
            </a:r>
          </a:p>
          <a:p>
            <a:pPr marL="171450" indent="-171450">
              <a:buFont typeface="Arial"/>
              <a:buChar char="•"/>
            </a:pPr>
            <a:r>
              <a:rPr lang="en-GB" dirty="0" smtClean="0"/>
              <a:t>In the Northern Caucasus, Russia, the kindergartens that were established through the CFS, by UNICEF and partners, were effectively taken over by the government.</a:t>
            </a:r>
          </a:p>
          <a:p>
            <a:pPr marL="171450" indent="-171450">
              <a:buFont typeface="Arial"/>
              <a:buChar char="•"/>
            </a:pPr>
            <a:r>
              <a:rPr lang="en-GB" dirty="0" smtClean="0"/>
              <a:t>In Colombia, the CFS initiative has influenced municipal and national policies on the quality of schools and has promoted a more integrated approach to education.</a:t>
            </a:r>
          </a:p>
          <a:p>
            <a:pPr marL="171450" indent="-171450">
              <a:buFont typeface="Arial"/>
              <a:buChar char="•"/>
            </a:pPr>
            <a:r>
              <a:rPr lang="en-GB" dirty="0" smtClean="0"/>
              <a:t>In Liberia, due to an effective outreach effort for vulnerable groups in the CFS, UNICEF was able to influence the Ministry of Education to establish a Girl’s Education Unit to create incentives for girl’s enrolment in education.</a:t>
            </a:r>
          </a:p>
          <a:p>
            <a:endParaRPr lang="en-US" dirty="0" smtClean="0"/>
          </a:p>
          <a:p>
            <a:endParaRPr lang="en-AU" dirty="0"/>
          </a:p>
        </p:txBody>
      </p:sp>
      <p:sp>
        <p:nvSpPr>
          <p:cNvPr id="4" name="Slide Number Placeholder 3"/>
          <p:cNvSpPr>
            <a:spLocks noGrp="1"/>
          </p:cNvSpPr>
          <p:nvPr>
            <p:ph type="sldNum" sz="quarter" idx="10"/>
          </p:nvPr>
        </p:nvSpPr>
        <p:spPr/>
        <p:txBody>
          <a:bodyPr/>
          <a:lstStyle/>
          <a:p>
            <a:fld id="{73605169-7212-4706-83F6-EDDB7C328943}" type="slidenum">
              <a:rPr lang="en-AU" smtClean="0"/>
              <a:pPr/>
              <a:t>17</a:t>
            </a:fld>
            <a:endParaRPr lang="en-AU"/>
          </a:p>
        </p:txBody>
      </p:sp>
    </p:spTree>
    <p:extLst>
      <p:ext uri="{BB962C8B-B14F-4D97-AF65-F5344CB8AC3E}">
        <p14:creationId xmlns:p14="http://schemas.microsoft.com/office/powerpoint/2010/main" val="32893269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dirty="0" smtClean="0"/>
              <a:t>Routine is part of psychosocial benefit for children</a:t>
            </a:r>
          </a:p>
          <a:p>
            <a:pPr marL="171450" indent="-171450">
              <a:buFont typeface="Arial"/>
              <a:buChar char="•"/>
            </a:pPr>
            <a:r>
              <a:rPr lang="en-GB" dirty="0" smtClean="0"/>
              <a:t>Transition / closure or exit can create fear and apprehension for children whose wellbeing was improved by presence of CFS (</a:t>
            </a:r>
            <a:r>
              <a:rPr lang="en-US" sz="1200" kern="1200" dirty="0" smtClean="0">
                <a:solidFill>
                  <a:schemeClr val="tx1"/>
                </a:solidFill>
                <a:effectLst/>
                <a:latin typeface="+mn-lt"/>
                <a:ea typeface="+mn-ea"/>
                <a:cs typeface="+mn-cs"/>
              </a:rPr>
              <a:t>Transitions represent the movement from what is familiar and secure (the present moment) to what is unknown (the future).  Fear may escalate during transitions for all children, families and communities. Many different forms of support provided by range of agencies and actors responding to the emergency may be coming to an</a:t>
            </a:r>
            <a:r>
              <a:rPr lang="en-US" sz="1200" kern="1200" baseline="0" dirty="0" smtClean="0">
                <a:solidFill>
                  <a:schemeClr val="tx1"/>
                </a:solidFill>
                <a:effectLst/>
                <a:latin typeface="+mn-lt"/>
                <a:ea typeface="+mn-ea"/>
                <a:cs typeface="+mn-cs"/>
              </a:rPr>
              <a:t> end. Play the role you can in easing this apprehension, by being transparent, open and supportive to community and children.)</a:t>
            </a:r>
            <a:endParaRPr lang="en-GB" dirty="0" smtClean="0"/>
          </a:p>
          <a:p>
            <a:pPr marL="171450" indent="-171450">
              <a:buFont typeface="Arial"/>
              <a:buChar char="•"/>
            </a:pPr>
            <a:r>
              <a:rPr lang="en-GB" dirty="0" smtClean="0"/>
              <a:t>Families may have grown to be reliant on CF Space care for their children for part of the day </a:t>
            </a:r>
          </a:p>
          <a:p>
            <a:pPr marL="171450" indent="-171450">
              <a:buFont typeface="Arial"/>
              <a:buChar char="•"/>
            </a:pPr>
            <a:r>
              <a:rPr lang="en-GB" dirty="0" smtClean="0"/>
              <a:t>Communities may misinterpret closure as reduced interest in recovery in the area</a:t>
            </a:r>
          </a:p>
          <a:p>
            <a:pPr marL="171450" indent="-171450">
              <a:buFont typeface="Arial"/>
              <a:buChar char="•"/>
            </a:pPr>
            <a:r>
              <a:rPr lang="en-GB" dirty="0" smtClean="0"/>
              <a:t>May lead to positive policy change</a:t>
            </a:r>
            <a:r>
              <a:rPr lang="en-GB" baseline="0" dirty="0" smtClean="0"/>
              <a:t> </a:t>
            </a:r>
            <a:r>
              <a:rPr lang="en-GB" dirty="0" smtClean="0"/>
              <a:t>- </a:t>
            </a:r>
            <a:r>
              <a:rPr lang="en-US" sz="1200" b="0" i="0" u="none" strike="noStrike" kern="1200" baseline="0" dirty="0" smtClean="0">
                <a:solidFill>
                  <a:schemeClr val="tx1"/>
                </a:solidFill>
                <a:latin typeface="+mn-lt"/>
                <a:ea typeface="+mn-ea"/>
                <a:cs typeface="+mn-cs"/>
              </a:rPr>
              <a:t>a well-planned transfer of CFS programming can greatly contribute to the transition efforts in a country from an emergency to reconstruction phase. Improving long term </a:t>
            </a:r>
            <a:r>
              <a:rPr lang="en-US" sz="1200" b="0" i="0" u="none" strike="noStrike" kern="1200" baseline="0" dirty="0" err="1" smtClean="0">
                <a:solidFill>
                  <a:schemeClr val="tx1"/>
                </a:solidFill>
                <a:latin typeface="+mn-lt"/>
                <a:ea typeface="+mn-ea"/>
                <a:cs typeface="+mn-cs"/>
              </a:rPr>
              <a:t>programmes</a:t>
            </a:r>
            <a:r>
              <a:rPr lang="en-US" sz="1200" b="0" i="0" u="none" strike="noStrike" kern="1200" baseline="0" dirty="0" smtClean="0">
                <a:solidFill>
                  <a:schemeClr val="tx1"/>
                </a:solidFill>
                <a:latin typeface="+mn-lt"/>
                <a:ea typeface="+mn-ea"/>
                <a:cs typeface="+mn-cs"/>
              </a:rPr>
              <a:t> being implemented: e.g. 1. Can enhance integration of services (as happened in Chechnya and Colombia) 2. Can create more services for vulnerable children, e.g. incentive’s for girl’s education in Liberia </a:t>
            </a:r>
            <a:endParaRPr lang="en-US" sz="1200" kern="1200" dirty="0" smtClean="0">
              <a:solidFill>
                <a:schemeClr val="tx1"/>
              </a:solidFill>
              <a:effectLst/>
              <a:latin typeface="+mn-lt"/>
              <a:ea typeface="+mn-ea"/>
              <a:cs typeface="+mn-cs"/>
            </a:endParaRPr>
          </a:p>
          <a:p>
            <a:endParaRPr lang="en-US"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3605169-7212-4706-83F6-EDDB7C328943}" type="slidenum">
              <a:rPr lang="en-AU" smtClean="0"/>
              <a:pPr/>
              <a:t>18</a:t>
            </a:fld>
            <a:endParaRPr lang="en-AU"/>
          </a:p>
        </p:txBody>
      </p:sp>
    </p:spTree>
    <p:extLst>
      <p:ext uri="{BB962C8B-B14F-4D97-AF65-F5344CB8AC3E}">
        <p14:creationId xmlns:p14="http://schemas.microsoft.com/office/powerpoint/2010/main" val="30642225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Unless there is strong community support, local capacity &amp; available infrastructure, it is not recommended to pursue a long term community-based child friendly space or environment.</a:t>
            </a:r>
            <a:r>
              <a:rPr lang="en-GB" sz="1200" baseline="0" dirty="0" smtClean="0"/>
              <a:t> </a:t>
            </a:r>
            <a:r>
              <a:rPr lang="en-GB" sz="1200" dirty="0" smtClean="0"/>
              <a:t>Do not allow CFSs, </a:t>
            </a:r>
            <a:r>
              <a:rPr lang="en-GB" sz="1200" kern="1200" dirty="0" smtClean="0">
                <a:solidFill>
                  <a:schemeClr val="tx1"/>
                </a:solidFill>
                <a:effectLst/>
                <a:latin typeface="+mn-lt"/>
                <a:ea typeface="+mn-ea"/>
                <a:cs typeface="+mn-cs"/>
              </a:rPr>
              <a:t>or structures that they transition into,</a:t>
            </a:r>
            <a:r>
              <a:rPr lang="en-GB" sz="1200" dirty="0" smtClean="0"/>
              <a:t> to compete with schools</a:t>
            </a:r>
          </a:p>
          <a:p>
            <a:endParaRPr lang="en-GB" sz="1200" dirty="0" smtClean="0"/>
          </a:p>
          <a:p>
            <a:r>
              <a:rPr lang="en-GB" sz="1200" dirty="0" smtClean="0"/>
              <a:t>This statement is taken from CF Space Guiding Principles</a:t>
            </a:r>
          </a:p>
          <a:p>
            <a:endParaRPr lang="en-US" dirty="0" smtClean="0"/>
          </a:p>
          <a:p>
            <a:endParaRPr lang="en-AU" dirty="0"/>
          </a:p>
        </p:txBody>
      </p:sp>
      <p:sp>
        <p:nvSpPr>
          <p:cNvPr id="4" name="Slide Number Placeholder 3"/>
          <p:cNvSpPr>
            <a:spLocks noGrp="1"/>
          </p:cNvSpPr>
          <p:nvPr>
            <p:ph type="sldNum" sz="quarter" idx="10"/>
          </p:nvPr>
        </p:nvSpPr>
        <p:spPr/>
        <p:txBody>
          <a:bodyPr/>
          <a:lstStyle/>
          <a:p>
            <a:fld id="{73605169-7212-4706-83F6-EDDB7C328943}" type="slidenum">
              <a:rPr lang="en-AU" smtClean="0"/>
              <a:pPr/>
              <a:t>19</a:t>
            </a:fld>
            <a:endParaRPr lang="en-AU"/>
          </a:p>
        </p:txBody>
      </p:sp>
    </p:spTree>
    <p:extLst>
      <p:ext uri="{BB962C8B-B14F-4D97-AF65-F5344CB8AC3E}">
        <p14:creationId xmlns:p14="http://schemas.microsoft.com/office/powerpoint/2010/main" val="32368012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dirty="0" smtClean="0"/>
              <a:t>Save the Children family tracing and reunification case worker Patricia says goodbye to Erickson, eight, after helping reunite him with his parents in </a:t>
            </a:r>
            <a:r>
              <a:rPr lang="en-US" dirty="0" err="1" smtClean="0"/>
              <a:t>Leogane</a:t>
            </a:r>
            <a:r>
              <a:rPr lang="en-US" dirty="0" smtClean="0"/>
              <a:t>, Haiti, 2010</a:t>
            </a:r>
          </a:p>
          <a:p>
            <a:endParaRPr lang="en-AU" dirty="0"/>
          </a:p>
        </p:txBody>
      </p:sp>
      <p:sp>
        <p:nvSpPr>
          <p:cNvPr id="4" name="Slide Number Placeholder 3"/>
          <p:cNvSpPr>
            <a:spLocks noGrp="1"/>
          </p:cNvSpPr>
          <p:nvPr>
            <p:ph type="sldNum" sz="quarter" idx="10"/>
          </p:nvPr>
        </p:nvSpPr>
        <p:spPr/>
        <p:txBody>
          <a:bodyPr/>
          <a:lstStyle/>
          <a:p>
            <a:fld id="{73605169-7212-4706-83F6-EDDB7C328943}" type="slidenum">
              <a:rPr lang="en-AU" smtClean="0"/>
              <a:pPr/>
              <a:t>21</a:t>
            </a:fld>
            <a:endParaRPr lang="en-AU"/>
          </a:p>
        </p:txBody>
      </p:sp>
    </p:spTree>
    <p:extLst>
      <p:ext uri="{BB962C8B-B14F-4D97-AF65-F5344CB8AC3E}">
        <p14:creationId xmlns:p14="http://schemas.microsoft.com/office/powerpoint/2010/main" val="25772011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dirty="0" smtClean="0"/>
              <a:t>Children from Mia </a:t>
            </a:r>
            <a:r>
              <a:rPr lang="en-US" dirty="0" err="1" smtClean="0"/>
              <a:t>Farou</a:t>
            </a:r>
            <a:r>
              <a:rPr lang="en-US" dirty="0" smtClean="0"/>
              <a:t> village waving good bye after a visit to see how </a:t>
            </a:r>
            <a:r>
              <a:rPr lang="en-US" dirty="0" err="1" smtClean="0"/>
              <a:t>Appoua</a:t>
            </a:r>
            <a:r>
              <a:rPr lang="en-US" dirty="0" smtClean="0"/>
              <a:t> was doing having been discharged from the Save the Children supported stabilization clinic in </a:t>
            </a:r>
            <a:r>
              <a:rPr lang="en-US" dirty="0" err="1" smtClean="0"/>
              <a:t>Aguie</a:t>
            </a:r>
            <a:r>
              <a:rPr lang="en-US" dirty="0" smtClean="0"/>
              <a:t>, Niger. 2010</a:t>
            </a:r>
          </a:p>
          <a:p>
            <a:endParaRPr lang="en-AU" dirty="0"/>
          </a:p>
        </p:txBody>
      </p:sp>
      <p:sp>
        <p:nvSpPr>
          <p:cNvPr id="4" name="Slide Number Placeholder 3"/>
          <p:cNvSpPr>
            <a:spLocks noGrp="1"/>
          </p:cNvSpPr>
          <p:nvPr>
            <p:ph type="sldNum" sz="quarter" idx="10"/>
          </p:nvPr>
        </p:nvSpPr>
        <p:spPr/>
        <p:txBody>
          <a:bodyPr/>
          <a:lstStyle/>
          <a:p>
            <a:fld id="{73605169-7212-4706-83F6-EDDB7C328943}" type="slidenum">
              <a:rPr lang="en-AU" smtClean="0"/>
              <a:pPr/>
              <a:t>22</a:t>
            </a:fld>
            <a:endParaRPr lang="en-AU"/>
          </a:p>
        </p:txBody>
      </p:sp>
    </p:spTree>
    <p:extLst>
      <p:ext uri="{BB962C8B-B14F-4D97-AF65-F5344CB8AC3E}">
        <p14:creationId xmlns:p14="http://schemas.microsoft.com/office/powerpoint/2010/main" val="7983849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dirty="0" smtClean="0"/>
              <a:t>Good Enough Guide available at: http://www.ecbproject.org/tools/tool-14-how-to-say-goodbye</a:t>
            </a:r>
          </a:p>
          <a:p>
            <a:endParaRPr lang="en-AU" dirty="0"/>
          </a:p>
        </p:txBody>
      </p:sp>
      <p:sp>
        <p:nvSpPr>
          <p:cNvPr id="4" name="Slide Number Placeholder 3"/>
          <p:cNvSpPr>
            <a:spLocks noGrp="1"/>
          </p:cNvSpPr>
          <p:nvPr>
            <p:ph type="sldNum" sz="quarter" idx="10"/>
          </p:nvPr>
        </p:nvSpPr>
        <p:spPr/>
        <p:txBody>
          <a:bodyPr/>
          <a:lstStyle/>
          <a:p>
            <a:fld id="{73605169-7212-4706-83F6-EDDB7C328943}" type="slidenum">
              <a:rPr lang="en-AU" smtClean="0"/>
              <a:pPr/>
              <a:t>25</a:t>
            </a:fld>
            <a:endParaRPr lang="en-AU"/>
          </a:p>
        </p:txBody>
      </p:sp>
    </p:spTree>
    <p:extLst>
      <p:ext uri="{BB962C8B-B14F-4D97-AF65-F5344CB8AC3E}">
        <p14:creationId xmlns:p14="http://schemas.microsoft.com/office/powerpoint/2010/main" val="5510737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AU" altLang="en-US" smtClean="0"/>
              <a:t>This slide is for the end of each session… prompts for questions, check in and even a 5 minute break, ice breaker as needed. </a:t>
            </a:r>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75443E41-D340-4EC1-82BD-271149C2B30C}" type="slidenum">
              <a:rPr lang="en-AU" altLang="en-US">
                <a:latin typeface="Arial" panose="020B0604020202020204" pitchFamily="34" charset="0"/>
              </a:rPr>
              <a:pPr eaLnBrk="1" hangingPunct="1">
                <a:spcBef>
                  <a:spcPct val="0"/>
                </a:spcBef>
              </a:pPr>
              <a:t>26</a:t>
            </a:fld>
            <a:endParaRPr lang="en-AU" altLang="en-US">
              <a:latin typeface="Arial" panose="020B0604020202020204" pitchFamily="34" charset="0"/>
            </a:endParaRPr>
          </a:p>
        </p:txBody>
      </p:sp>
    </p:spTree>
    <p:extLst>
      <p:ext uri="{BB962C8B-B14F-4D97-AF65-F5344CB8AC3E}">
        <p14:creationId xmlns:p14="http://schemas.microsoft.com/office/powerpoint/2010/main" val="27810616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AU"/>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AU"/>
          </a:p>
        </p:txBody>
      </p:sp>
    </p:spTree>
    <p:extLst>
      <p:ext uri="{BB962C8B-B14F-4D97-AF65-F5344CB8AC3E}">
        <p14:creationId xmlns:p14="http://schemas.microsoft.com/office/powerpoint/2010/main" val="193400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3399FF"/>
                </a:solidFill>
              </a:defRPr>
            </a:lvl1pPr>
          </a:lstStyle>
          <a:p>
            <a:r>
              <a:rPr lang="en-US" smtClean="0"/>
              <a:t>Click to edit Master title style</a:t>
            </a:r>
            <a:endParaRPr lang="en-AU"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Tree>
    <p:extLst>
      <p:ext uri="{BB962C8B-B14F-4D97-AF65-F5344CB8AC3E}">
        <p14:creationId xmlns:p14="http://schemas.microsoft.com/office/powerpoint/2010/main" val="22953235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AU"/>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1393889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AU"/>
          </a:p>
        </p:txBody>
      </p:sp>
      <p:sp>
        <p:nvSpPr>
          <p:cNvPr id="3" name="Content Placeholder 2"/>
          <p:cNvSpPr>
            <a:spLocks noGrp="1"/>
          </p:cNvSpPr>
          <p:nvPr>
            <p:ph sz="half" idx="1"/>
          </p:nvPr>
        </p:nvSpPr>
        <p:spPr>
          <a:xfrm>
            <a:off x="250825" y="1700213"/>
            <a:ext cx="3811588" cy="43926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Content Placeholder 3"/>
          <p:cNvSpPr>
            <a:spLocks noGrp="1"/>
          </p:cNvSpPr>
          <p:nvPr>
            <p:ph sz="half" idx="2"/>
          </p:nvPr>
        </p:nvSpPr>
        <p:spPr>
          <a:xfrm>
            <a:off x="4214813" y="1700213"/>
            <a:ext cx="3813175" cy="43926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Tree>
    <p:extLst>
      <p:ext uri="{BB962C8B-B14F-4D97-AF65-F5344CB8AC3E}">
        <p14:creationId xmlns:p14="http://schemas.microsoft.com/office/powerpoint/2010/main" val="411260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AU"/>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Tree>
    <p:extLst>
      <p:ext uri="{BB962C8B-B14F-4D97-AF65-F5344CB8AC3E}">
        <p14:creationId xmlns:p14="http://schemas.microsoft.com/office/powerpoint/2010/main" val="749109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AU"/>
          </a:p>
        </p:txBody>
      </p:sp>
    </p:spTree>
    <p:extLst>
      <p:ext uri="{BB962C8B-B14F-4D97-AF65-F5344CB8AC3E}">
        <p14:creationId xmlns:p14="http://schemas.microsoft.com/office/powerpoint/2010/main" val="3463369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82526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AU"/>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165537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AU"/>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AU"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037699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AU"/>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Tree>
    <p:extLst>
      <p:ext uri="{BB962C8B-B14F-4D97-AF65-F5344CB8AC3E}">
        <p14:creationId xmlns:p14="http://schemas.microsoft.com/office/powerpoint/2010/main" val="412794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84888" y="836613"/>
            <a:ext cx="1943100" cy="5256212"/>
          </a:xfrm>
        </p:spPr>
        <p:txBody>
          <a:bodyPr vert="eaVert"/>
          <a:lstStyle/>
          <a:p>
            <a:r>
              <a:rPr lang="en-US" smtClean="0"/>
              <a:t>Click to edit Master title style</a:t>
            </a:r>
            <a:endParaRPr lang="en-AU"/>
          </a:p>
        </p:txBody>
      </p:sp>
      <p:sp>
        <p:nvSpPr>
          <p:cNvPr id="3" name="Vertical Text Placeholder 2"/>
          <p:cNvSpPr>
            <a:spLocks noGrp="1"/>
          </p:cNvSpPr>
          <p:nvPr>
            <p:ph type="body" orient="vert" idx="1"/>
          </p:nvPr>
        </p:nvSpPr>
        <p:spPr>
          <a:xfrm>
            <a:off x="250825" y="836613"/>
            <a:ext cx="5681663" cy="52562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Tree>
    <p:extLst>
      <p:ext uri="{BB962C8B-B14F-4D97-AF65-F5344CB8AC3E}">
        <p14:creationId xmlns:p14="http://schemas.microsoft.com/office/powerpoint/2010/main" val="1227157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50825" y="836613"/>
            <a:ext cx="7777163" cy="72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AU" altLang="en-US" smtClean="0"/>
          </a:p>
        </p:txBody>
      </p:sp>
      <p:sp>
        <p:nvSpPr>
          <p:cNvPr id="1027" name="Rectangle 3"/>
          <p:cNvSpPr>
            <a:spLocks noGrp="1" noChangeArrowheads="1"/>
          </p:cNvSpPr>
          <p:nvPr>
            <p:ph type="body" idx="1"/>
          </p:nvPr>
        </p:nvSpPr>
        <p:spPr bwMode="auto">
          <a:xfrm>
            <a:off x="250825" y="1700213"/>
            <a:ext cx="7777163"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AU" altLang="en-US" smtClean="0"/>
          </a:p>
        </p:txBody>
      </p:sp>
      <p:sp>
        <p:nvSpPr>
          <p:cNvPr id="1028" name="Rectangle 7"/>
          <p:cNvSpPr>
            <a:spLocks noChangeArrowheads="1"/>
          </p:cNvSpPr>
          <p:nvPr userDrawn="1"/>
        </p:nvSpPr>
        <p:spPr bwMode="auto">
          <a:xfrm>
            <a:off x="0" y="333375"/>
            <a:ext cx="7667625" cy="358775"/>
          </a:xfrm>
          <a:prstGeom prst="rect">
            <a:avLst/>
          </a:prstGeom>
          <a:gradFill rotWithShape="1">
            <a:gsLst>
              <a:gs pos="0">
                <a:srgbClr val="3399FF"/>
              </a:gs>
              <a:gs pos="100000">
                <a:schemeClr val="bg1"/>
              </a:gs>
            </a:gsLst>
            <a:lin ang="0" scaled="1"/>
          </a:gradFill>
          <a:ln>
            <a:noFill/>
          </a:ln>
          <a:effectLst/>
          <a:extLst>
            <a:ext uri="{91240B29-F687-4F45-9708-019B960494DF}">
              <a14:hiddenLine xmlns:a14="http://schemas.microsoft.com/office/drawing/2010/main" w="9525">
                <a:solidFill>
                  <a:srgbClr val="3399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mtClean="0"/>
          </a:p>
        </p:txBody>
      </p:sp>
      <p:sp>
        <p:nvSpPr>
          <p:cNvPr id="1029" name="Rectangle 8"/>
          <p:cNvSpPr>
            <a:spLocks noChangeArrowheads="1"/>
          </p:cNvSpPr>
          <p:nvPr userDrawn="1"/>
        </p:nvSpPr>
        <p:spPr bwMode="auto">
          <a:xfrm>
            <a:off x="1042988" y="6237288"/>
            <a:ext cx="8101012" cy="358775"/>
          </a:xfrm>
          <a:prstGeom prst="rect">
            <a:avLst/>
          </a:prstGeom>
          <a:gradFill rotWithShape="1">
            <a:gsLst>
              <a:gs pos="0">
                <a:schemeClr val="bg1"/>
              </a:gs>
              <a:gs pos="100000">
                <a:srgbClr val="3399FF"/>
              </a:gs>
            </a:gsLst>
            <a:lin ang="0" scaled="1"/>
          </a:gradFill>
          <a:ln>
            <a:noFill/>
          </a:ln>
          <a:effectLst/>
          <a:extLst>
            <a:ext uri="{91240B29-F687-4F45-9708-019B960494DF}">
              <a14:hiddenLine xmlns:a14="http://schemas.microsoft.com/office/drawing/2010/main" w="9525">
                <a:solidFill>
                  <a:srgbClr val="3399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mtClean="0"/>
          </a:p>
        </p:txBody>
      </p:sp>
      <p:pic>
        <p:nvPicPr>
          <p:cNvPr id="1030" name="Picture 12"/>
          <p:cNvPicPr>
            <a:picLocks noChangeAspect="1" noChangeArrowheads="1"/>
          </p:cNvPicPr>
          <p:nvPr userDrawn="1"/>
        </p:nvPicPr>
        <p:blipFill>
          <a:blip r:embed="rId13" cstate="print">
            <a:extLst>
              <a:ext uri="{28A0092B-C50C-407E-A947-70E740481C1C}">
                <a14:useLocalDpi xmlns:a14="http://schemas.microsoft.com/office/drawing/2010/main" val="0"/>
              </a:ext>
            </a:extLst>
          </a:blip>
          <a:srcRect/>
          <a:stretch>
            <a:fillRect/>
          </a:stretch>
        </p:blipFill>
        <p:spPr bwMode="auto">
          <a:xfrm>
            <a:off x="107950" y="6016625"/>
            <a:ext cx="1368425" cy="84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eaLnBrk="1" fontAlgn="base" hangingPunct="1">
        <a:spcBef>
          <a:spcPct val="0"/>
        </a:spcBef>
        <a:spcAft>
          <a:spcPct val="0"/>
        </a:spcAft>
        <a:defRPr sz="3200">
          <a:solidFill>
            <a:schemeClr val="tx2"/>
          </a:solidFill>
          <a:latin typeface="+mj-lt"/>
          <a:ea typeface="+mj-ea"/>
          <a:cs typeface="+mj-cs"/>
        </a:defRPr>
      </a:lvl1pPr>
      <a:lvl2pPr algn="l" rtl="0" eaLnBrk="1" fontAlgn="base" hangingPunct="1">
        <a:spcBef>
          <a:spcPct val="0"/>
        </a:spcBef>
        <a:spcAft>
          <a:spcPct val="0"/>
        </a:spcAft>
        <a:defRPr sz="3200">
          <a:solidFill>
            <a:schemeClr val="tx2"/>
          </a:solidFill>
          <a:latin typeface="Calibri" pitchFamily="34" charset="0"/>
        </a:defRPr>
      </a:lvl2pPr>
      <a:lvl3pPr algn="l" rtl="0" eaLnBrk="1" fontAlgn="base" hangingPunct="1">
        <a:spcBef>
          <a:spcPct val="0"/>
        </a:spcBef>
        <a:spcAft>
          <a:spcPct val="0"/>
        </a:spcAft>
        <a:defRPr sz="3200">
          <a:solidFill>
            <a:schemeClr val="tx2"/>
          </a:solidFill>
          <a:latin typeface="Calibri" pitchFamily="34" charset="0"/>
        </a:defRPr>
      </a:lvl3pPr>
      <a:lvl4pPr algn="l" rtl="0" eaLnBrk="1" fontAlgn="base" hangingPunct="1">
        <a:spcBef>
          <a:spcPct val="0"/>
        </a:spcBef>
        <a:spcAft>
          <a:spcPct val="0"/>
        </a:spcAft>
        <a:defRPr sz="3200">
          <a:solidFill>
            <a:schemeClr val="tx2"/>
          </a:solidFill>
          <a:latin typeface="Calibri" pitchFamily="34" charset="0"/>
        </a:defRPr>
      </a:lvl4pPr>
      <a:lvl5pPr algn="l" rtl="0" eaLnBrk="1" fontAlgn="base" hangingPunct="1">
        <a:spcBef>
          <a:spcPct val="0"/>
        </a:spcBef>
        <a:spcAft>
          <a:spcPct val="0"/>
        </a:spcAft>
        <a:defRPr sz="3200">
          <a:solidFill>
            <a:schemeClr val="tx2"/>
          </a:solidFill>
          <a:latin typeface="Calibri" pitchFamily="34" charset="0"/>
        </a:defRPr>
      </a:lvl5pPr>
      <a:lvl6pPr marL="457200" algn="l" rtl="0" eaLnBrk="1" fontAlgn="base" hangingPunct="1">
        <a:spcBef>
          <a:spcPct val="0"/>
        </a:spcBef>
        <a:spcAft>
          <a:spcPct val="0"/>
        </a:spcAft>
        <a:defRPr sz="3200">
          <a:solidFill>
            <a:schemeClr val="tx2"/>
          </a:solidFill>
          <a:latin typeface="Calibri" pitchFamily="34" charset="0"/>
        </a:defRPr>
      </a:lvl6pPr>
      <a:lvl7pPr marL="914400" algn="l" rtl="0" eaLnBrk="1" fontAlgn="base" hangingPunct="1">
        <a:spcBef>
          <a:spcPct val="0"/>
        </a:spcBef>
        <a:spcAft>
          <a:spcPct val="0"/>
        </a:spcAft>
        <a:defRPr sz="3200">
          <a:solidFill>
            <a:schemeClr val="tx2"/>
          </a:solidFill>
          <a:latin typeface="Calibri" pitchFamily="34" charset="0"/>
        </a:defRPr>
      </a:lvl7pPr>
      <a:lvl8pPr marL="1371600" algn="l" rtl="0" eaLnBrk="1" fontAlgn="base" hangingPunct="1">
        <a:spcBef>
          <a:spcPct val="0"/>
        </a:spcBef>
        <a:spcAft>
          <a:spcPct val="0"/>
        </a:spcAft>
        <a:defRPr sz="3200">
          <a:solidFill>
            <a:schemeClr val="tx2"/>
          </a:solidFill>
          <a:latin typeface="Calibri" pitchFamily="34" charset="0"/>
        </a:defRPr>
      </a:lvl8pPr>
      <a:lvl9pPr marL="1828800" algn="l" rtl="0" eaLnBrk="1" fontAlgn="base" hangingPunct="1">
        <a:spcBef>
          <a:spcPct val="0"/>
        </a:spcBef>
        <a:spcAft>
          <a:spcPct val="0"/>
        </a:spcAft>
        <a:defRPr sz="3200">
          <a:solidFill>
            <a:schemeClr val="tx2"/>
          </a:solidFill>
          <a:latin typeface="Calibri" pitchFamily="34" charset="0"/>
        </a:defRPr>
      </a:lvl9pPr>
    </p:titleStyle>
    <p:bodyStyle>
      <a:lvl1pPr marL="342900" indent="-342900" algn="l" rtl="0" eaLnBrk="1" fontAlgn="base" hangingPunct="1">
        <a:spcBef>
          <a:spcPct val="20000"/>
        </a:spcBef>
        <a:spcAft>
          <a:spcPct val="0"/>
        </a:spcAft>
        <a:defRPr sz="24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400">
          <a:solidFill>
            <a:schemeClr val="tx1"/>
          </a:solidFill>
          <a:latin typeface="+mn-lt"/>
        </a:defRPr>
      </a:lvl4pPr>
      <a:lvl5pPr marL="2057400" indent="-228600" algn="l" rtl="0" eaLnBrk="1" fontAlgn="base" hangingPunct="1">
        <a:spcBef>
          <a:spcPct val="20000"/>
        </a:spcBef>
        <a:spcAft>
          <a:spcPct val="0"/>
        </a:spcAft>
        <a:buChar char="»"/>
        <a:defRPr sz="2400">
          <a:solidFill>
            <a:schemeClr val="tx1"/>
          </a:solidFill>
          <a:latin typeface="+mn-lt"/>
        </a:defRPr>
      </a:lvl5pPr>
      <a:lvl6pPr marL="2514600" indent="-228600" algn="l" rtl="0" eaLnBrk="1" fontAlgn="base" hangingPunct="1">
        <a:spcBef>
          <a:spcPct val="20000"/>
        </a:spcBef>
        <a:spcAft>
          <a:spcPct val="0"/>
        </a:spcAft>
        <a:buChar char="»"/>
        <a:defRPr sz="2400">
          <a:solidFill>
            <a:schemeClr val="tx1"/>
          </a:solidFill>
          <a:latin typeface="+mn-lt"/>
        </a:defRPr>
      </a:lvl6pPr>
      <a:lvl7pPr marL="2971800" indent="-228600" algn="l" rtl="0" eaLnBrk="1" fontAlgn="base" hangingPunct="1">
        <a:spcBef>
          <a:spcPct val="20000"/>
        </a:spcBef>
        <a:spcAft>
          <a:spcPct val="0"/>
        </a:spcAft>
        <a:buChar char="»"/>
        <a:defRPr sz="2400">
          <a:solidFill>
            <a:schemeClr val="tx1"/>
          </a:solidFill>
          <a:latin typeface="+mn-lt"/>
        </a:defRPr>
      </a:lvl7pPr>
      <a:lvl8pPr marL="3429000" indent="-228600" algn="l" rtl="0" eaLnBrk="1" fontAlgn="base" hangingPunct="1">
        <a:spcBef>
          <a:spcPct val="20000"/>
        </a:spcBef>
        <a:spcAft>
          <a:spcPct val="0"/>
        </a:spcAft>
        <a:buChar char="»"/>
        <a:defRPr sz="2400">
          <a:solidFill>
            <a:schemeClr val="tx1"/>
          </a:solidFill>
          <a:latin typeface="+mn-lt"/>
        </a:defRPr>
      </a:lvl8pPr>
      <a:lvl9pPr marL="3886200" indent="-228600" algn="l" rtl="0" eaLnBrk="1" fontAlgn="base" hangingPunct="1">
        <a:spcBef>
          <a:spcPct val="20000"/>
        </a:spcBef>
        <a:spcAft>
          <a:spcPct val="0"/>
        </a:spcAft>
        <a:buChar char="»"/>
        <a:defRPr sz="24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google.com.au/url?sa=i&amp;rct=j&amp;q=&amp;esrc=s&amp;frm=1&amp;source=images&amp;cd=&amp;cad=rja&amp;docid=HrgSKkI6DPZDXM&amp;tbnid=QRdayCi6CcQ7oM:&amp;ved=0CAUQjRw&amp;url=http://globalsolutions.org/blog/2010/01/unicef-warns-child-trafficking-could-emerge-serious-issue-haiti&amp;ei=quHZUf7vBMjgkAW7-YHYDA&amp;psig=AFQjCNFNo118WcWYuTzz_s5lkVmFQXFddQ&amp;ust=137331982731901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jpg"/><Relationship Id="rId5" Type="http://schemas.openxmlformats.org/officeDocument/2006/relationships/hyperlink" Target="https://www.google.com.au/url?sa=i&amp;rct=j&amp;q=&amp;esrc=s&amp;frm=1&amp;source=images&amp;cd=&amp;cad=rja&amp;docid=jU1cy-2cMwQOHM&amp;tbnid=xX_yjDp2oLisPM:&amp;ved=0CAUQjRw&amp;url=https://www.facebook.com/unicefsouthsudan?hc_location=timeline&amp;filter=1&amp;ei=0-HZUcGPGMSukgXqnYGwDw&amp;psig=AFQjCNFNo118WcWYuTzz_s5lkVmFQXFddQ&amp;ust=1373319827319010" TargetMode="Externa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microsoft.com/office/2007/relationships/hdphoto" Target="../media/hdphoto1.wdp"/></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238125" y="5085184"/>
            <a:ext cx="8642350" cy="1368425"/>
          </a:xfrm>
        </p:spPr>
        <p:txBody>
          <a:bodyPr/>
          <a:lstStyle/>
          <a:p>
            <a:pPr algn="ctr"/>
            <a:r>
              <a:rPr lang="en-GB" dirty="0" smtClean="0"/>
              <a:t>Session 3 – Exit Strategies and Transition</a:t>
            </a:r>
            <a:endParaRPr lang="en-AU" altLang="en-US" dirty="0" smtClean="0"/>
          </a:p>
        </p:txBody>
      </p:sp>
      <p:sp>
        <p:nvSpPr>
          <p:cNvPr id="2051" name="Rectangle 6"/>
          <p:cNvSpPr>
            <a:spLocks noChangeArrowheads="1"/>
          </p:cNvSpPr>
          <p:nvPr/>
        </p:nvSpPr>
        <p:spPr bwMode="auto">
          <a:xfrm>
            <a:off x="238125" y="908050"/>
            <a:ext cx="8642350" cy="792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defRPr sz="2400">
                <a:solidFill>
                  <a:schemeClr val="tx1"/>
                </a:solidFill>
                <a:latin typeface="Calibri" panose="020F0502020204030204" pitchFamily="34" charset="0"/>
              </a:defRPr>
            </a:lvl1pPr>
            <a:lvl2pPr marL="742950" indent="-285750" eaLnBrk="0" hangingPunct="0">
              <a:spcBef>
                <a:spcPct val="20000"/>
              </a:spcBef>
              <a:buChar char="–"/>
              <a:defRPr sz="24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400">
                <a:solidFill>
                  <a:schemeClr val="tx1"/>
                </a:solidFill>
                <a:latin typeface="Calibri" panose="020F0502020204030204" pitchFamily="34" charset="0"/>
              </a:defRPr>
            </a:lvl4pPr>
            <a:lvl5pPr marL="2057400" indent="-228600" eaLnBrk="0" hangingPunct="0">
              <a:spcBef>
                <a:spcPct val="20000"/>
              </a:spcBef>
              <a:buChar char="»"/>
              <a:defRPr sz="2400">
                <a:solidFill>
                  <a:schemeClr val="tx1"/>
                </a:solidFill>
                <a:latin typeface="Calibri" panose="020F0502020204030204" pitchFamily="34" charset="0"/>
              </a:defRPr>
            </a:lvl5pPr>
            <a:lvl6pPr marL="2514600" indent="-228600" eaLnBrk="0" fontAlgn="base" hangingPunct="0">
              <a:spcBef>
                <a:spcPct val="20000"/>
              </a:spcBef>
              <a:spcAft>
                <a:spcPct val="0"/>
              </a:spcAft>
              <a:buChar char="»"/>
              <a:defRPr sz="2400">
                <a:solidFill>
                  <a:schemeClr val="tx1"/>
                </a:solidFill>
                <a:latin typeface="Calibri" panose="020F0502020204030204" pitchFamily="34" charset="0"/>
              </a:defRPr>
            </a:lvl6pPr>
            <a:lvl7pPr marL="2971800" indent="-228600" eaLnBrk="0" fontAlgn="base" hangingPunct="0">
              <a:spcBef>
                <a:spcPct val="20000"/>
              </a:spcBef>
              <a:spcAft>
                <a:spcPct val="0"/>
              </a:spcAft>
              <a:buChar char="»"/>
              <a:defRPr sz="2400">
                <a:solidFill>
                  <a:schemeClr val="tx1"/>
                </a:solidFill>
                <a:latin typeface="Calibri" panose="020F0502020204030204" pitchFamily="34" charset="0"/>
              </a:defRPr>
            </a:lvl7pPr>
            <a:lvl8pPr marL="3429000" indent="-228600" eaLnBrk="0" fontAlgn="base" hangingPunct="0">
              <a:spcBef>
                <a:spcPct val="20000"/>
              </a:spcBef>
              <a:spcAft>
                <a:spcPct val="0"/>
              </a:spcAft>
              <a:buChar char="»"/>
              <a:defRPr sz="2400">
                <a:solidFill>
                  <a:schemeClr val="tx1"/>
                </a:solidFill>
                <a:latin typeface="Calibri" panose="020F0502020204030204" pitchFamily="34" charset="0"/>
              </a:defRPr>
            </a:lvl8pPr>
            <a:lvl9pPr marL="3886200" indent="-228600" eaLnBrk="0" fontAlgn="base" hangingPunct="0">
              <a:spcBef>
                <a:spcPct val="20000"/>
              </a:spcBef>
              <a:spcAft>
                <a:spcPct val="0"/>
              </a:spcAft>
              <a:buChar char="»"/>
              <a:defRPr sz="2400">
                <a:solidFill>
                  <a:schemeClr val="tx1"/>
                </a:solidFill>
                <a:latin typeface="Calibri" panose="020F0502020204030204" pitchFamily="34" charset="0"/>
              </a:defRPr>
            </a:lvl9pPr>
          </a:lstStyle>
          <a:p>
            <a:pPr eaLnBrk="1" hangingPunct="1">
              <a:spcBef>
                <a:spcPct val="0"/>
              </a:spcBef>
            </a:pPr>
            <a:r>
              <a:rPr lang="en-AU" altLang="en-US" sz="2800" dirty="0">
                <a:solidFill>
                  <a:srgbClr val="3399FF"/>
                </a:solidFill>
              </a:rPr>
              <a:t>Child Friendly Spaces (CFS) Module </a:t>
            </a:r>
            <a:r>
              <a:rPr lang="en-AU" altLang="en-US" sz="2800" dirty="0" smtClean="0">
                <a:solidFill>
                  <a:srgbClr val="3399FF"/>
                </a:solidFill>
              </a:rPr>
              <a:t>3</a:t>
            </a:r>
            <a:endParaRPr lang="en-AU" altLang="en-US" sz="2800" dirty="0">
              <a:solidFill>
                <a:srgbClr val="3399FF"/>
              </a:solidFill>
            </a:endParaRPr>
          </a:p>
          <a:p>
            <a:pPr eaLnBrk="1" hangingPunct="1">
              <a:spcBef>
                <a:spcPct val="0"/>
              </a:spcBef>
            </a:pPr>
            <a:endParaRPr lang="en-AU" altLang="en-US" sz="2800" dirty="0">
              <a:solidFill>
                <a:srgbClr val="3399FF"/>
              </a:solidFill>
            </a:endParaRPr>
          </a:p>
        </p:txBody>
      </p:sp>
      <p:pic>
        <p:nvPicPr>
          <p:cNvPr id="2052" name="Picture 4">
            <a:hlinkClick r:id="rId3"/>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756"/>
          <a:stretch/>
        </p:blipFill>
        <p:spPr bwMode="auto">
          <a:xfrm>
            <a:off x="448262" y="1700213"/>
            <a:ext cx="4334251" cy="333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3" name="Picture 6">
            <a:hlinkClick r:id="rId5"/>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1636" r="32208"/>
          <a:stretch/>
        </p:blipFill>
        <p:spPr bwMode="auto">
          <a:xfrm>
            <a:off x="4929355" y="1700213"/>
            <a:ext cx="3721382" cy="3335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Content Placeholder 2"/>
          <p:cNvSpPr>
            <a:spLocks noGrp="1"/>
          </p:cNvSpPr>
          <p:nvPr>
            <p:ph idx="1"/>
          </p:nvPr>
        </p:nvSpPr>
        <p:spPr>
          <a:xfrm>
            <a:off x="544556" y="1124744"/>
            <a:ext cx="7777163" cy="4968081"/>
          </a:xfrm>
        </p:spPr>
        <p:txBody>
          <a:bodyPr/>
          <a:lstStyle/>
          <a:p>
            <a:pPr algn="ctr"/>
            <a:r>
              <a:rPr lang="en-GB" sz="4400" dirty="0"/>
              <a:t>From the outset, CFS are not intended to provide long term interventions. </a:t>
            </a:r>
            <a:br>
              <a:rPr lang="en-GB" sz="4400" dirty="0"/>
            </a:br>
            <a:r>
              <a:rPr lang="en-GB" sz="4400" dirty="0"/>
              <a:t>CFS may, however, transition or change into more sustainable long-term </a:t>
            </a:r>
            <a:r>
              <a:rPr lang="en-GB" sz="4400" dirty="0" smtClean="0"/>
              <a:t>initiatives</a:t>
            </a:r>
            <a:r>
              <a:rPr lang="en-GB" sz="4400" dirty="0"/>
              <a:t>.</a:t>
            </a:r>
            <a:endParaRPr lang="en-US" sz="4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Effect transition="in" filter="wipe(down)">
                                      <p:cBhvr>
                                        <p:cTn id="7" dur="580">
                                          <p:stCondLst>
                                            <p:cond delay="0"/>
                                          </p:stCondLst>
                                        </p:cTn>
                                        <p:tgtEl>
                                          <p:spTgt spid="3075">
                                            <p:txEl>
                                              <p:pRg st="0" end="0"/>
                                            </p:txEl>
                                          </p:spTgt>
                                        </p:tgtEl>
                                      </p:cBhvr>
                                    </p:animEffect>
                                    <p:anim calcmode="lin" valueType="num">
                                      <p:cBhvr>
                                        <p:cTn id="8" dur="1822" tmFilter="0,0; 0.14,0.36; 0.43,0.73; 0.71,0.91; 1.0,1.0">
                                          <p:stCondLst>
                                            <p:cond delay="0"/>
                                          </p:stCondLst>
                                        </p:cTn>
                                        <p:tgtEl>
                                          <p:spTgt spid="307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07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07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07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07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075">
                                            <p:txEl>
                                              <p:pRg st="0" end="0"/>
                                            </p:txEl>
                                          </p:spTgt>
                                        </p:tgtEl>
                                      </p:cBhvr>
                                      <p:to x="100000" y="60000"/>
                                    </p:animScale>
                                    <p:animScale>
                                      <p:cBhvr>
                                        <p:cTn id="14" dur="166" decel="50000">
                                          <p:stCondLst>
                                            <p:cond delay="676"/>
                                          </p:stCondLst>
                                        </p:cTn>
                                        <p:tgtEl>
                                          <p:spTgt spid="3075">
                                            <p:txEl>
                                              <p:pRg st="0" end="0"/>
                                            </p:txEl>
                                          </p:spTgt>
                                        </p:tgtEl>
                                      </p:cBhvr>
                                      <p:to x="100000" y="100000"/>
                                    </p:animScale>
                                    <p:animScale>
                                      <p:cBhvr>
                                        <p:cTn id="15" dur="26">
                                          <p:stCondLst>
                                            <p:cond delay="1312"/>
                                          </p:stCondLst>
                                        </p:cTn>
                                        <p:tgtEl>
                                          <p:spTgt spid="3075">
                                            <p:txEl>
                                              <p:pRg st="0" end="0"/>
                                            </p:txEl>
                                          </p:spTgt>
                                        </p:tgtEl>
                                      </p:cBhvr>
                                      <p:to x="100000" y="80000"/>
                                    </p:animScale>
                                    <p:animScale>
                                      <p:cBhvr>
                                        <p:cTn id="16" dur="166" decel="50000">
                                          <p:stCondLst>
                                            <p:cond delay="1338"/>
                                          </p:stCondLst>
                                        </p:cTn>
                                        <p:tgtEl>
                                          <p:spTgt spid="3075">
                                            <p:txEl>
                                              <p:pRg st="0" end="0"/>
                                            </p:txEl>
                                          </p:spTgt>
                                        </p:tgtEl>
                                      </p:cBhvr>
                                      <p:to x="100000" y="100000"/>
                                    </p:animScale>
                                    <p:animScale>
                                      <p:cBhvr>
                                        <p:cTn id="17" dur="26">
                                          <p:stCondLst>
                                            <p:cond delay="1642"/>
                                          </p:stCondLst>
                                        </p:cTn>
                                        <p:tgtEl>
                                          <p:spTgt spid="3075">
                                            <p:txEl>
                                              <p:pRg st="0" end="0"/>
                                            </p:txEl>
                                          </p:spTgt>
                                        </p:tgtEl>
                                      </p:cBhvr>
                                      <p:to x="100000" y="90000"/>
                                    </p:animScale>
                                    <p:animScale>
                                      <p:cBhvr>
                                        <p:cTn id="18" dur="166" decel="50000">
                                          <p:stCondLst>
                                            <p:cond delay="1668"/>
                                          </p:stCondLst>
                                        </p:cTn>
                                        <p:tgtEl>
                                          <p:spTgt spid="3075">
                                            <p:txEl>
                                              <p:pRg st="0" end="0"/>
                                            </p:txEl>
                                          </p:spTgt>
                                        </p:tgtEl>
                                      </p:cBhvr>
                                      <p:to x="100000" y="100000"/>
                                    </p:animScale>
                                    <p:animScale>
                                      <p:cBhvr>
                                        <p:cTn id="19" dur="26">
                                          <p:stCondLst>
                                            <p:cond delay="1808"/>
                                          </p:stCondLst>
                                        </p:cTn>
                                        <p:tgtEl>
                                          <p:spTgt spid="3075">
                                            <p:txEl>
                                              <p:pRg st="0" end="0"/>
                                            </p:txEl>
                                          </p:spTgt>
                                        </p:tgtEl>
                                      </p:cBhvr>
                                      <p:to x="100000" y="95000"/>
                                    </p:animScale>
                                    <p:animScale>
                                      <p:cBhvr>
                                        <p:cTn id="20" dur="166" decel="50000">
                                          <p:stCondLst>
                                            <p:cond delay="1834"/>
                                          </p:stCondLst>
                                        </p:cTn>
                                        <p:tgtEl>
                                          <p:spTgt spid="3075">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 </a:t>
            </a:r>
            <a:endParaRPr lang="en-AU" dirty="0"/>
          </a:p>
        </p:txBody>
      </p:sp>
      <p:sp>
        <p:nvSpPr>
          <p:cNvPr id="3" name="Content Placeholder 2"/>
          <p:cNvSpPr>
            <a:spLocks noGrp="1"/>
          </p:cNvSpPr>
          <p:nvPr>
            <p:ph idx="1"/>
          </p:nvPr>
        </p:nvSpPr>
        <p:spPr>
          <a:xfrm>
            <a:off x="323528" y="1556792"/>
            <a:ext cx="8425631" cy="4392612"/>
          </a:xfrm>
        </p:spPr>
        <p:txBody>
          <a:bodyPr/>
          <a:lstStyle/>
          <a:p>
            <a:pPr marL="0" indent="0">
              <a:lnSpc>
                <a:spcPct val="150000"/>
              </a:lnSpc>
              <a:spcBef>
                <a:spcPts val="1000"/>
              </a:spcBef>
              <a:buNone/>
            </a:pPr>
            <a:r>
              <a:rPr lang="en-GB" dirty="0"/>
              <a:t>Participants will…</a:t>
            </a:r>
          </a:p>
          <a:p>
            <a:pPr marL="457200" indent="-457200">
              <a:lnSpc>
                <a:spcPct val="150000"/>
              </a:lnSpc>
              <a:spcBef>
                <a:spcPts val="300"/>
              </a:spcBef>
              <a:buFont typeface="+mj-lt"/>
              <a:buAutoNum type="arabicPeriod"/>
            </a:pPr>
            <a:r>
              <a:rPr lang="en-GB" dirty="0"/>
              <a:t>Be clear on when to start planning for transition at end of a CF Space </a:t>
            </a:r>
            <a:r>
              <a:rPr lang="en-GB" dirty="0" smtClean="0"/>
              <a:t>programme.</a:t>
            </a:r>
            <a:endParaRPr lang="en-GB" dirty="0"/>
          </a:p>
          <a:p>
            <a:pPr marL="457200" indent="-457200">
              <a:lnSpc>
                <a:spcPct val="150000"/>
              </a:lnSpc>
              <a:spcBef>
                <a:spcPts val="300"/>
              </a:spcBef>
              <a:buFont typeface="+mj-lt"/>
              <a:buAutoNum type="arabicPeriod"/>
            </a:pPr>
            <a:r>
              <a:rPr lang="en-GB" dirty="0"/>
              <a:t>Know steps and stakeholders to be involved in the process of planning </a:t>
            </a:r>
            <a:r>
              <a:rPr lang="en-GB" dirty="0" smtClean="0"/>
              <a:t>transition.</a:t>
            </a:r>
            <a:endParaRPr lang="en-GB" dirty="0"/>
          </a:p>
          <a:p>
            <a:pPr marL="457200" indent="-457200">
              <a:lnSpc>
                <a:spcPct val="150000"/>
              </a:lnSpc>
              <a:spcBef>
                <a:spcPts val="300"/>
              </a:spcBef>
              <a:buFont typeface="+mj-lt"/>
              <a:buAutoNum type="arabicPeriod"/>
            </a:pPr>
            <a:r>
              <a:rPr lang="en-GB" dirty="0"/>
              <a:t>Identify a range of options for transition relevant to the context in which they </a:t>
            </a:r>
            <a:r>
              <a:rPr lang="en-GB" dirty="0" smtClean="0"/>
              <a:t>work. </a:t>
            </a:r>
            <a:endParaRPr lang="en-GB" dirty="0"/>
          </a:p>
          <a:p>
            <a:pPr marL="0" indent="0">
              <a:lnSpc>
                <a:spcPct val="150000"/>
              </a:lnSpc>
            </a:pPr>
            <a:endParaRPr lang="en-GB" dirty="0"/>
          </a:p>
        </p:txBody>
      </p:sp>
    </p:spTree>
    <p:extLst>
      <p:ext uri="{BB962C8B-B14F-4D97-AF65-F5344CB8AC3E}">
        <p14:creationId xmlns:p14="http://schemas.microsoft.com/office/powerpoint/2010/main" val="79690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key terms</a:t>
            </a:r>
            <a:endParaRPr lang="en-AU" dirty="0"/>
          </a:p>
        </p:txBody>
      </p:sp>
      <p:sp>
        <p:nvSpPr>
          <p:cNvPr id="3" name="Content Placeholder 2"/>
          <p:cNvSpPr>
            <a:spLocks noGrp="1"/>
          </p:cNvSpPr>
          <p:nvPr>
            <p:ph idx="1"/>
          </p:nvPr>
        </p:nvSpPr>
        <p:spPr>
          <a:xfrm>
            <a:off x="250825" y="1700213"/>
            <a:ext cx="8425631" cy="4392612"/>
          </a:xfrm>
        </p:spPr>
        <p:txBody>
          <a:bodyPr/>
          <a:lstStyle/>
          <a:p>
            <a:pPr>
              <a:lnSpc>
                <a:spcPct val="150000"/>
              </a:lnSpc>
              <a:spcBef>
                <a:spcPts val="600"/>
              </a:spcBef>
              <a:spcAft>
                <a:spcPts val="800"/>
              </a:spcAft>
              <a:buFont typeface="Arial" panose="020B0604020202020204" pitchFamily="34" charset="0"/>
              <a:buChar char="•"/>
            </a:pPr>
            <a:r>
              <a:rPr lang="en-GB" dirty="0"/>
              <a:t>Exit / Closure / Phasing out – used </a:t>
            </a:r>
            <a:r>
              <a:rPr lang="en-GB" dirty="0" smtClean="0"/>
              <a:t>interchangeably. </a:t>
            </a:r>
            <a:endParaRPr lang="en-GB" dirty="0"/>
          </a:p>
          <a:p>
            <a:pPr>
              <a:lnSpc>
                <a:spcPct val="150000"/>
              </a:lnSpc>
              <a:spcBef>
                <a:spcPts val="600"/>
              </a:spcBef>
              <a:spcAft>
                <a:spcPts val="800"/>
              </a:spcAft>
              <a:buFont typeface="Arial" panose="020B0604020202020204" pitchFamily="34" charset="0"/>
              <a:buChar char="•"/>
            </a:pPr>
            <a:r>
              <a:rPr lang="en-GB" dirty="0"/>
              <a:t>Transition: Process of changing from one state or condition to another. Undergo a period of </a:t>
            </a:r>
            <a:r>
              <a:rPr lang="en-GB" dirty="0" smtClean="0"/>
              <a:t>transition.</a:t>
            </a:r>
            <a:endParaRPr lang="en-GB" dirty="0"/>
          </a:p>
          <a:p>
            <a:pPr>
              <a:lnSpc>
                <a:spcPct val="150000"/>
              </a:lnSpc>
              <a:buFont typeface="Arial" panose="020B0604020202020204" pitchFamily="34" charset="0"/>
              <a:buChar char="•"/>
            </a:pPr>
            <a:endParaRPr lang="en-AU" dirty="0"/>
          </a:p>
        </p:txBody>
      </p:sp>
    </p:spTree>
    <p:extLst>
      <p:ext uri="{BB962C8B-B14F-4D97-AF65-F5344CB8AC3E}">
        <p14:creationId xmlns:p14="http://schemas.microsoft.com/office/powerpoint/2010/main" val="2553537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solidFill>
                  <a:srgbClr val="3399FF"/>
                </a:solidFill>
                <a:latin typeface="Corbel"/>
                <a:cs typeface="Corbel"/>
              </a:rPr>
              <a:t>Principles underlying transition</a:t>
            </a:r>
            <a:endParaRPr lang="en-AU" dirty="0">
              <a:solidFill>
                <a:srgbClr val="3399FF"/>
              </a:solidFill>
            </a:endParaRPr>
          </a:p>
        </p:txBody>
      </p:sp>
    </p:spTree>
    <p:extLst>
      <p:ext uri="{BB962C8B-B14F-4D97-AF65-F5344CB8AC3E}">
        <p14:creationId xmlns:p14="http://schemas.microsoft.com/office/powerpoint/2010/main" val="2906362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a:t>
            </a:r>
            <a:endParaRPr lang="en-AU" dirty="0"/>
          </a:p>
        </p:txBody>
      </p:sp>
      <p:sp>
        <p:nvSpPr>
          <p:cNvPr id="3" name="Content Placeholder 2"/>
          <p:cNvSpPr>
            <a:spLocks noGrp="1"/>
          </p:cNvSpPr>
          <p:nvPr>
            <p:ph idx="1"/>
          </p:nvPr>
        </p:nvSpPr>
        <p:spPr>
          <a:xfrm>
            <a:off x="323528" y="1484784"/>
            <a:ext cx="8641655" cy="4392612"/>
          </a:xfrm>
        </p:spPr>
        <p:txBody>
          <a:bodyPr/>
          <a:lstStyle/>
          <a:p>
            <a:pPr>
              <a:lnSpc>
                <a:spcPct val="150000"/>
              </a:lnSpc>
              <a:spcBef>
                <a:spcPts val="200"/>
              </a:spcBef>
              <a:buFont typeface="Arial" panose="020B0604020202020204" pitchFamily="34" charset="0"/>
              <a:buChar char="•"/>
            </a:pPr>
            <a:r>
              <a:rPr lang="en-GB" dirty="0"/>
              <a:t>From outset start planning &amp; talking about </a:t>
            </a:r>
            <a:r>
              <a:rPr lang="en-GB" dirty="0" smtClean="0"/>
              <a:t>transition. </a:t>
            </a:r>
            <a:endParaRPr lang="en-GB" dirty="0"/>
          </a:p>
          <a:p>
            <a:pPr>
              <a:lnSpc>
                <a:spcPct val="150000"/>
              </a:lnSpc>
              <a:spcBef>
                <a:spcPts val="200"/>
              </a:spcBef>
              <a:buFont typeface="Arial" panose="020B0604020202020204" pitchFamily="34" charset="0"/>
              <a:buChar char="•"/>
            </a:pPr>
            <a:r>
              <a:rPr lang="en-GB" dirty="0"/>
              <a:t>Transition in contextually appropriate </a:t>
            </a:r>
            <a:r>
              <a:rPr lang="en-GB" dirty="0" smtClean="0"/>
              <a:t>manner:</a:t>
            </a:r>
            <a:endParaRPr lang="en-GB" dirty="0"/>
          </a:p>
          <a:p>
            <a:pPr marL="812800" lvl="4" indent="-457200">
              <a:lnSpc>
                <a:spcPct val="150000"/>
              </a:lnSpc>
              <a:spcBef>
                <a:spcPts val="200"/>
              </a:spcBef>
              <a:buFont typeface="Courier New" panose="02070309020205020404" pitchFamily="49" charset="0"/>
              <a:buChar char="o"/>
            </a:pPr>
            <a:r>
              <a:rPr lang="en-GB" dirty="0"/>
              <a:t>Develop plan in consultation with all </a:t>
            </a:r>
            <a:r>
              <a:rPr lang="en-GB" dirty="0" smtClean="0"/>
              <a:t>stakeholders. </a:t>
            </a:r>
            <a:endParaRPr lang="en-GB" dirty="0"/>
          </a:p>
          <a:p>
            <a:pPr marL="812800" lvl="4" indent="-457200">
              <a:lnSpc>
                <a:spcPct val="150000"/>
              </a:lnSpc>
              <a:spcBef>
                <a:spcPts val="200"/>
              </a:spcBef>
              <a:buFont typeface="Courier New" panose="02070309020205020404" pitchFamily="49" charset="0"/>
              <a:buChar char="o"/>
            </a:pPr>
            <a:r>
              <a:rPr lang="en-GB" dirty="0"/>
              <a:t>Bottom‐up approach support community </a:t>
            </a:r>
            <a:r>
              <a:rPr lang="en-GB" dirty="0" smtClean="0"/>
              <a:t>ownership. </a:t>
            </a:r>
            <a:endParaRPr lang="en-GB" dirty="0"/>
          </a:p>
          <a:p>
            <a:pPr marL="812800" lvl="4" indent="-457200">
              <a:lnSpc>
                <a:spcPct val="150000"/>
              </a:lnSpc>
              <a:spcBef>
                <a:spcPts val="200"/>
              </a:spcBef>
              <a:buFont typeface="Courier New" panose="02070309020205020404" pitchFamily="49" charset="0"/>
              <a:buChar char="o"/>
            </a:pPr>
            <a:r>
              <a:rPr lang="en-GB" dirty="0"/>
              <a:t>Engage community, children, youth &amp; marginalised in design &amp; implementation of transition </a:t>
            </a:r>
            <a:r>
              <a:rPr lang="en-GB" dirty="0" smtClean="0"/>
              <a:t>plan.</a:t>
            </a:r>
            <a:endParaRPr lang="en-GB" dirty="0"/>
          </a:p>
          <a:p>
            <a:pPr marL="812800" lvl="4" indent="-457200">
              <a:lnSpc>
                <a:spcPct val="150000"/>
              </a:lnSpc>
              <a:spcBef>
                <a:spcPts val="200"/>
              </a:spcBef>
              <a:buFont typeface="Courier New" panose="02070309020205020404" pitchFamily="49" charset="0"/>
              <a:buChar char="o"/>
            </a:pPr>
            <a:r>
              <a:rPr lang="en-GB" dirty="0"/>
              <a:t>Allow community &amp; children to make </a:t>
            </a:r>
            <a:r>
              <a:rPr lang="en-GB" dirty="0" smtClean="0"/>
              <a:t>decisions. </a:t>
            </a:r>
            <a:endParaRPr lang="en-GB" dirty="0"/>
          </a:p>
          <a:p>
            <a:pPr marL="342900" lvl="4" indent="-342900">
              <a:lnSpc>
                <a:spcPct val="150000"/>
              </a:lnSpc>
              <a:spcBef>
                <a:spcPts val="200"/>
              </a:spcBef>
              <a:buFont typeface="Arial" panose="020B0604020202020204" pitchFamily="34" charset="0"/>
              <a:buChar char="•"/>
            </a:pPr>
            <a:r>
              <a:rPr lang="en-GB" dirty="0"/>
              <a:t>Be prepared to adapt plans based on changing </a:t>
            </a:r>
            <a:r>
              <a:rPr lang="en-GB" dirty="0" smtClean="0"/>
              <a:t>context.</a:t>
            </a:r>
            <a:endParaRPr lang="en-GB" dirty="0"/>
          </a:p>
          <a:p>
            <a:pPr>
              <a:lnSpc>
                <a:spcPct val="150000"/>
              </a:lnSpc>
              <a:buFont typeface="Arial" panose="020B0604020202020204" pitchFamily="34" charset="0"/>
              <a:buChar char="•"/>
            </a:pPr>
            <a:endParaRPr lang="en-AU" dirty="0"/>
          </a:p>
        </p:txBody>
      </p:sp>
    </p:spTree>
    <p:extLst>
      <p:ext uri="{BB962C8B-B14F-4D97-AF65-F5344CB8AC3E}">
        <p14:creationId xmlns:p14="http://schemas.microsoft.com/office/powerpoint/2010/main" val="2543553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solidFill>
                  <a:srgbClr val="3399FF"/>
                </a:solidFill>
                <a:latin typeface="Corbel"/>
                <a:cs typeface="Corbel"/>
              </a:rPr>
              <a:t>Transition process</a:t>
            </a:r>
            <a:endParaRPr lang="en-AU" dirty="0">
              <a:solidFill>
                <a:srgbClr val="3399FF"/>
              </a:solidFill>
            </a:endParaRPr>
          </a:p>
        </p:txBody>
      </p:sp>
    </p:spTree>
    <p:extLst>
      <p:ext uri="{BB962C8B-B14F-4D97-AF65-F5344CB8AC3E}">
        <p14:creationId xmlns:p14="http://schemas.microsoft.com/office/powerpoint/2010/main" val="403231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1556793"/>
            <a:ext cx="7777163" cy="4104456"/>
          </a:xfrm>
        </p:spPr>
        <p:txBody>
          <a:bodyPr/>
          <a:lstStyle/>
          <a:p>
            <a:pPr algn="ctr"/>
            <a:r>
              <a:rPr lang="en-GB" sz="4400" dirty="0"/>
              <a:t>Steps in </a:t>
            </a:r>
            <a:r>
              <a:rPr lang="en-GB" sz="4400" dirty="0" smtClean="0"/>
              <a:t>the transition </a:t>
            </a:r>
            <a:r>
              <a:rPr lang="en-GB" sz="4400" dirty="0"/>
              <a:t>process? </a:t>
            </a:r>
          </a:p>
          <a:p>
            <a:pPr algn="ctr"/>
            <a:endParaRPr lang="en-GB" sz="4400" dirty="0"/>
          </a:p>
          <a:p>
            <a:pPr algn="ctr"/>
            <a:r>
              <a:rPr lang="en-GB" sz="4400" dirty="0"/>
              <a:t>Key things to consider? </a:t>
            </a:r>
            <a:endParaRPr lang="en-US" sz="4400" dirty="0"/>
          </a:p>
          <a:p>
            <a:endParaRPr lang="en-AU" sz="4400" dirty="0"/>
          </a:p>
        </p:txBody>
      </p:sp>
    </p:spTree>
    <p:extLst>
      <p:ext uri="{BB962C8B-B14F-4D97-AF65-F5344CB8AC3E}">
        <p14:creationId xmlns:p14="http://schemas.microsoft.com/office/powerpoint/2010/main" val="24246717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695933"/>
            <a:ext cx="7777163" cy="720725"/>
          </a:xfrm>
        </p:spPr>
        <p:txBody>
          <a:bodyPr/>
          <a:lstStyle/>
          <a:p>
            <a:r>
              <a:rPr lang="en-GB" dirty="0"/>
              <a:t>Steps to transition</a:t>
            </a:r>
            <a:endParaRPr lang="en-AU" dirty="0"/>
          </a:p>
        </p:txBody>
      </p:sp>
      <p:sp>
        <p:nvSpPr>
          <p:cNvPr id="3" name="Content Placeholder 2"/>
          <p:cNvSpPr>
            <a:spLocks noGrp="1"/>
          </p:cNvSpPr>
          <p:nvPr>
            <p:ph idx="1"/>
          </p:nvPr>
        </p:nvSpPr>
        <p:spPr>
          <a:xfrm>
            <a:off x="323528" y="1412776"/>
            <a:ext cx="8353623" cy="4565596"/>
          </a:xfrm>
        </p:spPr>
        <p:txBody>
          <a:bodyPr/>
          <a:lstStyle/>
          <a:p>
            <a:pPr marL="0" lvl="4" indent="0">
              <a:buNone/>
              <a:tabLst>
                <a:tab pos="452438" algn="l"/>
              </a:tabLst>
            </a:pPr>
            <a:r>
              <a:rPr lang="en-GB" dirty="0"/>
              <a:t>Transition plan, developed from outset of CFS programming, to include:</a:t>
            </a:r>
          </a:p>
          <a:p>
            <a:pPr marL="342900" lvl="4" indent="-342900">
              <a:buFont typeface="Arial" panose="020B0604020202020204" pitchFamily="34" charset="0"/>
              <a:buChar char="•"/>
              <a:tabLst>
                <a:tab pos="452438" algn="l"/>
              </a:tabLst>
            </a:pPr>
            <a:r>
              <a:rPr lang="en-GB" dirty="0"/>
              <a:t>Options &amp; steps for transition &amp; contingency </a:t>
            </a:r>
            <a:r>
              <a:rPr lang="en-GB" dirty="0" smtClean="0"/>
              <a:t>plans. </a:t>
            </a:r>
            <a:endParaRPr lang="en-GB" dirty="0"/>
          </a:p>
          <a:p>
            <a:pPr marL="342900" lvl="4" indent="-342900">
              <a:buFont typeface="Arial" panose="020B0604020202020204" pitchFamily="34" charset="0"/>
              <a:buChar char="•"/>
              <a:tabLst>
                <a:tab pos="452438" algn="l"/>
              </a:tabLst>
            </a:pPr>
            <a:r>
              <a:rPr lang="en-GB" dirty="0"/>
              <a:t>Communication &amp; consultation: Inform all that CFS are </a:t>
            </a:r>
            <a:r>
              <a:rPr lang="en-GB" dirty="0" smtClean="0"/>
              <a:t>temporary, </a:t>
            </a:r>
            <a:r>
              <a:rPr lang="en-GB" dirty="0"/>
              <a:t>share date of closure, on-going </a:t>
            </a:r>
            <a:r>
              <a:rPr lang="en-GB" dirty="0" smtClean="0"/>
              <a:t>dialogue.</a:t>
            </a:r>
            <a:endParaRPr lang="en-GB" dirty="0"/>
          </a:p>
          <a:p>
            <a:pPr marL="342900" lvl="4" indent="-342900">
              <a:buFont typeface="Arial" panose="020B0604020202020204" pitchFamily="34" charset="0"/>
              <a:buChar char="•"/>
              <a:tabLst>
                <a:tab pos="452438" algn="l"/>
              </a:tabLst>
            </a:pPr>
            <a:r>
              <a:rPr lang="en-GB" dirty="0" smtClean="0"/>
              <a:t>Coordinate.</a:t>
            </a:r>
            <a:endParaRPr lang="en-GB" dirty="0"/>
          </a:p>
          <a:p>
            <a:pPr marL="342900" lvl="4" indent="-342900">
              <a:buFont typeface="Arial" panose="020B0604020202020204" pitchFamily="34" charset="0"/>
              <a:buChar char="•"/>
              <a:tabLst>
                <a:tab pos="452438" algn="l"/>
              </a:tabLst>
            </a:pPr>
            <a:r>
              <a:rPr lang="en-GB" dirty="0"/>
              <a:t>Assess needs of </a:t>
            </a:r>
            <a:r>
              <a:rPr lang="en-GB" dirty="0" smtClean="0"/>
              <a:t>children. </a:t>
            </a:r>
            <a:endParaRPr lang="en-GB" dirty="0"/>
          </a:p>
          <a:p>
            <a:pPr marL="342900" lvl="4" indent="-342900">
              <a:buFont typeface="Arial" panose="020B0604020202020204" pitchFamily="34" charset="0"/>
              <a:buChar char="•"/>
              <a:tabLst>
                <a:tab pos="452438" algn="l"/>
              </a:tabLst>
            </a:pPr>
            <a:r>
              <a:rPr lang="en-GB" dirty="0"/>
              <a:t>Assess others’ potential to manage </a:t>
            </a:r>
            <a:r>
              <a:rPr lang="en-GB" dirty="0" smtClean="0"/>
              <a:t>CFS.</a:t>
            </a:r>
            <a:endParaRPr lang="en-GB" dirty="0"/>
          </a:p>
          <a:p>
            <a:pPr marL="342900" lvl="4" indent="-342900">
              <a:buFont typeface="Arial" panose="020B0604020202020204" pitchFamily="34" charset="0"/>
              <a:buChar char="•"/>
              <a:tabLst>
                <a:tab pos="452438" algn="l"/>
              </a:tabLst>
            </a:pPr>
            <a:r>
              <a:rPr lang="en-GB" dirty="0"/>
              <a:t>Carry out capacity </a:t>
            </a:r>
            <a:r>
              <a:rPr lang="en-GB" dirty="0" smtClean="0"/>
              <a:t>building. </a:t>
            </a:r>
            <a:endParaRPr lang="en-GB" dirty="0"/>
          </a:p>
          <a:p>
            <a:pPr marL="342900" lvl="4" indent="-342900">
              <a:buFont typeface="Arial" panose="020B0604020202020204" pitchFamily="34" charset="0"/>
              <a:buChar char="•"/>
              <a:tabLst>
                <a:tab pos="452438" algn="l"/>
              </a:tabLst>
            </a:pPr>
            <a:r>
              <a:rPr lang="en-GB" dirty="0"/>
              <a:t>Agree phase out </a:t>
            </a:r>
            <a:r>
              <a:rPr lang="en-GB" dirty="0" smtClean="0"/>
              <a:t>model.</a:t>
            </a:r>
            <a:endParaRPr lang="en-GB" dirty="0"/>
          </a:p>
          <a:p>
            <a:endParaRPr lang="en-AU" dirty="0"/>
          </a:p>
        </p:txBody>
      </p:sp>
    </p:spTree>
    <p:extLst>
      <p:ext uri="{BB962C8B-B14F-4D97-AF65-F5344CB8AC3E}">
        <p14:creationId xmlns:p14="http://schemas.microsoft.com/office/powerpoint/2010/main" val="15266611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695933"/>
            <a:ext cx="7777163" cy="720725"/>
          </a:xfrm>
        </p:spPr>
        <p:txBody>
          <a:bodyPr/>
          <a:lstStyle/>
          <a:p>
            <a:r>
              <a:rPr lang="en-GB" dirty="0"/>
              <a:t>Elements of transition plan</a:t>
            </a:r>
            <a:endParaRPr lang="en-AU" dirty="0"/>
          </a:p>
        </p:txBody>
      </p:sp>
      <p:sp>
        <p:nvSpPr>
          <p:cNvPr id="3" name="Content Placeholder 2"/>
          <p:cNvSpPr>
            <a:spLocks noGrp="1"/>
          </p:cNvSpPr>
          <p:nvPr>
            <p:ph idx="1"/>
          </p:nvPr>
        </p:nvSpPr>
        <p:spPr>
          <a:xfrm>
            <a:off x="250825" y="1471608"/>
            <a:ext cx="7777163" cy="4392612"/>
          </a:xfrm>
        </p:spPr>
        <p:txBody>
          <a:bodyPr numCol="1"/>
          <a:lstStyle/>
          <a:p>
            <a:pPr marL="342900" lvl="4" indent="-342900">
              <a:buNone/>
            </a:pPr>
            <a:r>
              <a:rPr lang="en-GB" dirty="0"/>
              <a:t>Include in phased transition plan - along a timeline:</a:t>
            </a:r>
          </a:p>
          <a:p>
            <a:pPr marL="800100" lvl="5" indent="-342900">
              <a:spcBef>
                <a:spcPts val="300"/>
              </a:spcBef>
              <a:buFont typeface="Arial" panose="020B0604020202020204" pitchFamily="34" charset="0"/>
              <a:buChar char="•"/>
              <a:tabLst>
                <a:tab pos="452438" algn="l"/>
              </a:tabLst>
            </a:pPr>
            <a:r>
              <a:rPr lang="en-GB" dirty="0"/>
              <a:t>Management structure</a:t>
            </a:r>
          </a:p>
          <a:p>
            <a:pPr marL="800100" lvl="5" indent="-342900">
              <a:spcBef>
                <a:spcPts val="300"/>
              </a:spcBef>
              <a:buFont typeface="Arial" panose="020B0604020202020204" pitchFamily="34" charset="0"/>
              <a:buChar char="•"/>
              <a:tabLst>
                <a:tab pos="452438" algn="l"/>
              </a:tabLst>
            </a:pPr>
            <a:r>
              <a:rPr lang="en-GB" dirty="0"/>
              <a:t>Equipment transfer</a:t>
            </a:r>
          </a:p>
          <a:p>
            <a:pPr marL="800100" lvl="5" indent="-342900">
              <a:spcBef>
                <a:spcPts val="300"/>
              </a:spcBef>
              <a:buFont typeface="Arial" panose="020B0604020202020204" pitchFamily="34" charset="0"/>
              <a:buChar char="•"/>
              <a:tabLst>
                <a:tab pos="452438" algn="l"/>
              </a:tabLst>
            </a:pPr>
            <a:r>
              <a:rPr lang="en-GB" dirty="0"/>
              <a:t>Space </a:t>
            </a:r>
          </a:p>
          <a:p>
            <a:pPr marL="800100" lvl="5" indent="-342900">
              <a:spcBef>
                <a:spcPts val="300"/>
              </a:spcBef>
              <a:buFont typeface="Arial" panose="020B0604020202020204" pitchFamily="34" charset="0"/>
              <a:buChar char="•"/>
              <a:tabLst>
                <a:tab pos="452438" algn="l"/>
              </a:tabLst>
            </a:pPr>
            <a:r>
              <a:rPr lang="en-GB" dirty="0"/>
              <a:t>Children </a:t>
            </a:r>
          </a:p>
          <a:p>
            <a:pPr marL="800100" lvl="5" indent="-342900">
              <a:spcBef>
                <a:spcPts val="300"/>
              </a:spcBef>
              <a:buFont typeface="Arial" panose="020B0604020202020204" pitchFamily="34" charset="0"/>
              <a:buChar char="•"/>
              <a:tabLst>
                <a:tab pos="452438" algn="l"/>
              </a:tabLst>
            </a:pPr>
            <a:r>
              <a:rPr lang="en-GB" dirty="0"/>
              <a:t>Staff &amp; volunteers </a:t>
            </a:r>
          </a:p>
          <a:p>
            <a:pPr marL="800100" lvl="5" indent="-342900">
              <a:spcBef>
                <a:spcPts val="300"/>
              </a:spcBef>
              <a:buFont typeface="Arial" panose="020B0604020202020204" pitchFamily="34" charset="0"/>
              <a:buChar char="•"/>
              <a:tabLst>
                <a:tab pos="452438" algn="l"/>
              </a:tabLst>
            </a:pPr>
            <a:r>
              <a:rPr lang="en-GB" dirty="0"/>
              <a:t>M&amp;E</a:t>
            </a:r>
          </a:p>
          <a:p>
            <a:pPr marL="800100" lvl="5" indent="-342900">
              <a:spcBef>
                <a:spcPts val="300"/>
              </a:spcBef>
              <a:buFont typeface="Arial" panose="020B0604020202020204" pitchFamily="34" charset="0"/>
              <a:buChar char="•"/>
              <a:tabLst>
                <a:tab pos="452438" algn="l"/>
              </a:tabLst>
            </a:pPr>
            <a:r>
              <a:rPr lang="en-GB" dirty="0"/>
              <a:t>Finances / budget</a:t>
            </a:r>
          </a:p>
          <a:p>
            <a:pPr marL="800100" lvl="5" indent="-342900">
              <a:spcBef>
                <a:spcPts val="300"/>
              </a:spcBef>
              <a:buFont typeface="Arial" panose="020B0604020202020204" pitchFamily="34" charset="0"/>
              <a:buChar char="•"/>
              <a:tabLst>
                <a:tab pos="452438" algn="l"/>
              </a:tabLst>
            </a:pPr>
            <a:r>
              <a:rPr lang="en-GB" dirty="0"/>
              <a:t>Name change</a:t>
            </a:r>
          </a:p>
          <a:p>
            <a:pPr>
              <a:buFont typeface="Arial" panose="020B0604020202020204" pitchFamily="34" charset="0"/>
              <a:buChar char="•"/>
            </a:pPr>
            <a:endParaRPr lang="en-US" dirty="0"/>
          </a:p>
          <a:p>
            <a:endParaRPr lang="en-AU" dirty="0"/>
          </a:p>
        </p:txBody>
      </p:sp>
    </p:spTree>
    <p:extLst>
      <p:ext uri="{BB962C8B-B14F-4D97-AF65-F5344CB8AC3E}">
        <p14:creationId xmlns:p14="http://schemas.microsoft.com/office/powerpoint/2010/main" val="1786107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Considerations</a:t>
            </a:r>
            <a:endParaRPr lang="en-AU" dirty="0"/>
          </a:p>
        </p:txBody>
      </p:sp>
      <p:sp>
        <p:nvSpPr>
          <p:cNvPr id="3" name="Content Placeholder 2"/>
          <p:cNvSpPr>
            <a:spLocks noGrp="1"/>
          </p:cNvSpPr>
          <p:nvPr>
            <p:ph idx="1"/>
          </p:nvPr>
        </p:nvSpPr>
        <p:spPr/>
        <p:txBody>
          <a:bodyPr/>
          <a:lstStyle/>
          <a:p>
            <a:pPr marL="342900" lvl="4" indent="-342900">
              <a:spcBef>
                <a:spcPts val="1200"/>
              </a:spcBef>
              <a:buFont typeface="Arial" panose="020B0604020202020204" pitchFamily="34" charset="0"/>
              <a:buChar char="•"/>
              <a:tabLst>
                <a:tab pos="452438" algn="l"/>
              </a:tabLst>
            </a:pPr>
            <a:r>
              <a:rPr lang="en-US" dirty="0"/>
              <a:t>Power structures within the community </a:t>
            </a:r>
          </a:p>
          <a:p>
            <a:pPr marL="342900" lvl="4" indent="-342900">
              <a:spcBef>
                <a:spcPts val="1200"/>
              </a:spcBef>
              <a:buFont typeface="Arial" panose="020B0604020202020204" pitchFamily="34" charset="0"/>
              <a:buChar char="•"/>
              <a:tabLst>
                <a:tab pos="452438" algn="l"/>
              </a:tabLst>
            </a:pPr>
            <a:r>
              <a:rPr lang="en-US" dirty="0"/>
              <a:t>Vulnerable children </a:t>
            </a:r>
          </a:p>
          <a:p>
            <a:pPr marL="342900" lvl="4" indent="-342900">
              <a:spcBef>
                <a:spcPts val="1200"/>
              </a:spcBef>
              <a:buFont typeface="Arial" panose="020B0604020202020204" pitchFamily="34" charset="0"/>
              <a:buChar char="•"/>
              <a:tabLst>
                <a:tab pos="452438" algn="l"/>
              </a:tabLst>
            </a:pPr>
            <a:r>
              <a:rPr lang="en-US" dirty="0"/>
              <a:t>Follow-up and on-going visits after project closes </a:t>
            </a:r>
          </a:p>
        </p:txBody>
      </p:sp>
    </p:spTree>
    <p:extLst>
      <p:ext uri="{BB962C8B-B14F-4D97-AF65-F5344CB8AC3E}">
        <p14:creationId xmlns:p14="http://schemas.microsoft.com/office/powerpoint/2010/main" val="28463745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solidFill>
                  <a:srgbClr val="3399FF"/>
                </a:solidFill>
                <a:latin typeface="Corbel"/>
                <a:cs typeface="Corbel"/>
              </a:rPr>
              <a:t>Who to involve in transition</a:t>
            </a:r>
            <a:endParaRPr lang="en-AU" dirty="0">
              <a:solidFill>
                <a:srgbClr val="3399FF"/>
              </a:solidFill>
            </a:endParaRPr>
          </a:p>
        </p:txBody>
      </p:sp>
    </p:spTree>
    <p:extLst>
      <p:ext uri="{BB962C8B-B14F-4D97-AF65-F5344CB8AC3E}">
        <p14:creationId xmlns:p14="http://schemas.microsoft.com/office/powerpoint/2010/main" val="17620789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695933"/>
            <a:ext cx="7777163" cy="720725"/>
          </a:xfrm>
        </p:spPr>
        <p:txBody>
          <a:bodyPr/>
          <a:lstStyle/>
          <a:p>
            <a:r>
              <a:rPr lang="en-GB" dirty="0"/>
              <a:t>Stakeholders needing to be engaged</a:t>
            </a:r>
            <a:endParaRPr lang="en-AU" dirty="0"/>
          </a:p>
        </p:txBody>
      </p:sp>
      <p:sp>
        <p:nvSpPr>
          <p:cNvPr id="3" name="Content Placeholder 2"/>
          <p:cNvSpPr>
            <a:spLocks noGrp="1"/>
          </p:cNvSpPr>
          <p:nvPr>
            <p:ph idx="1"/>
          </p:nvPr>
        </p:nvSpPr>
        <p:spPr>
          <a:xfrm>
            <a:off x="107504" y="1556792"/>
            <a:ext cx="8568952" cy="4392612"/>
          </a:xfrm>
        </p:spPr>
        <p:txBody>
          <a:bodyPr numCol="1"/>
          <a:lstStyle/>
          <a:p>
            <a:pPr marL="342900" lvl="4" indent="-342900">
              <a:buNone/>
            </a:pPr>
            <a:r>
              <a:rPr lang="en-GB" dirty="0" smtClean="0"/>
              <a:t>	At </a:t>
            </a:r>
            <a:r>
              <a:rPr lang="en-GB" dirty="0"/>
              <a:t>all stages of transition process need to involve following key actors: </a:t>
            </a:r>
          </a:p>
          <a:p>
            <a:pPr marL="1257300" lvl="6" indent="-342900">
              <a:spcBef>
                <a:spcPts val="0"/>
              </a:spcBef>
              <a:buFont typeface="Arial" panose="020B0604020202020204" pitchFamily="34" charset="0"/>
              <a:buChar char="•"/>
              <a:tabLst>
                <a:tab pos="452438" algn="l"/>
              </a:tabLst>
            </a:pPr>
            <a:r>
              <a:rPr lang="en-GB" dirty="0"/>
              <a:t>Children &amp; parents </a:t>
            </a:r>
          </a:p>
          <a:p>
            <a:pPr marL="1257300" lvl="6" indent="-342900">
              <a:spcBef>
                <a:spcPts val="0"/>
              </a:spcBef>
              <a:buFont typeface="Arial" panose="020B0604020202020204" pitchFamily="34" charset="0"/>
              <a:buChar char="•"/>
              <a:tabLst>
                <a:tab pos="452438" algn="l"/>
              </a:tabLst>
            </a:pPr>
            <a:r>
              <a:rPr lang="en-GB" dirty="0"/>
              <a:t>Staff &amp; volunteers </a:t>
            </a:r>
          </a:p>
          <a:p>
            <a:pPr marL="1257300" lvl="6" indent="-342900">
              <a:spcBef>
                <a:spcPts val="0"/>
              </a:spcBef>
              <a:buFont typeface="Arial" panose="020B0604020202020204" pitchFamily="34" charset="0"/>
              <a:buChar char="•"/>
              <a:tabLst>
                <a:tab pos="452438" algn="l"/>
              </a:tabLst>
            </a:pPr>
            <a:r>
              <a:rPr lang="en-GB" dirty="0"/>
              <a:t>Community leaders</a:t>
            </a:r>
          </a:p>
          <a:p>
            <a:pPr marL="1257300" lvl="6" indent="-342900">
              <a:spcBef>
                <a:spcPts val="0"/>
              </a:spcBef>
              <a:buFont typeface="Arial" panose="020B0604020202020204" pitchFamily="34" charset="0"/>
              <a:buChar char="•"/>
              <a:tabLst>
                <a:tab pos="452438" algn="l"/>
              </a:tabLst>
            </a:pPr>
            <a:r>
              <a:rPr lang="en-GB" dirty="0"/>
              <a:t>Religious groups, leaders</a:t>
            </a:r>
          </a:p>
          <a:p>
            <a:pPr marL="1257300" lvl="6" indent="-342900">
              <a:spcBef>
                <a:spcPts val="0"/>
              </a:spcBef>
              <a:buFont typeface="Arial" panose="020B0604020202020204" pitchFamily="34" charset="0"/>
              <a:buChar char="•"/>
              <a:tabLst>
                <a:tab pos="452438" algn="l"/>
              </a:tabLst>
            </a:pPr>
            <a:r>
              <a:rPr lang="en-GB" dirty="0"/>
              <a:t>Marginalised groups </a:t>
            </a:r>
          </a:p>
          <a:p>
            <a:pPr marL="1257300" lvl="6" indent="-342900">
              <a:spcBef>
                <a:spcPts val="0"/>
              </a:spcBef>
              <a:buFont typeface="Arial" panose="020B0604020202020204" pitchFamily="34" charset="0"/>
              <a:buChar char="•"/>
              <a:tabLst>
                <a:tab pos="452438" algn="l"/>
              </a:tabLst>
            </a:pPr>
            <a:r>
              <a:rPr lang="en-GB" dirty="0"/>
              <a:t>Case management / social workers</a:t>
            </a:r>
          </a:p>
          <a:p>
            <a:pPr marL="1257300" lvl="6" indent="-342900">
              <a:spcBef>
                <a:spcPts val="0"/>
              </a:spcBef>
              <a:buFont typeface="Arial" panose="020B0604020202020204" pitchFamily="34" charset="0"/>
              <a:buChar char="•"/>
              <a:tabLst>
                <a:tab pos="452438" algn="l"/>
              </a:tabLst>
            </a:pPr>
            <a:r>
              <a:rPr lang="en-GB" dirty="0"/>
              <a:t>Gov’t reps</a:t>
            </a:r>
          </a:p>
          <a:p>
            <a:pPr marL="1257300" lvl="6" indent="-342900">
              <a:spcBef>
                <a:spcPts val="0"/>
              </a:spcBef>
              <a:buFont typeface="Arial" panose="020B0604020202020204" pitchFamily="34" charset="0"/>
              <a:buChar char="•"/>
              <a:tabLst>
                <a:tab pos="452438" algn="l"/>
              </a:tabLst>
            </a:pPr>
            <a:r>
              <a:rPr lang="en-GB" dirty="0"/>
              <a:t>Schools / </a:t>
            </a:r>
            <a:r>
              <a:rPr lang="en-GB" dirty="0" err="1"/>
              <a:t>MoE</a:t>
            </a:r>
            <a:r>
              <a:rPr lang="en-GB" dirty="0"/>
              <a:t>. </a:t>
            </a:r>
          </a:p>
          <a:p>
            <a:pPr marL="1257300" lvl="6" indent="-342900">
              <a:spcBef>
                <a:spcPts val="0"/>
              </a:spcBef>
              <a:buFont typeface="Arial" panose="020B0604020202020204" pitchFamily="34" charset="0"/>
              <a:buChar char="•"/>
              <a:tabLst>
                <a:tab pos="452438" algn="l"/>
              </a:tabLst>
            </a:pPr>
            <a:r>
              <a:rPr lang="en-GB" dirty="0"/>
              <a:t>Inter-</a:t>
            </a:r>
            <a:r>
              <a:rPr lang="en-GB" dirty="0" err="1"/>
              <a:t>sectoral</a:t>
            </a:r>
            <a:r>
              <a:rPr lang="en-GB" dirty="0"/>
              <a:t> actors / </a:t>
            </a:r>
            <a:r>
              <a:rPr lang="en-GB" dirty="0" smtClean="0"/>
              <a:t>Clusters</a:t>
            </a:r>
            <a:endParaRPr lang="en-GB" dirty="0"/>
          </a:p>
        </p:txBody>
      </p:sp>
    </p:spTree>
    <p:extLst>
      <p:ext uri="{BB962C8B-B14F-4D97-AF65-F5344CB8AC3E}">
        <p14:creationId xmlns:p14="http://schemas.microsoft.com/office/powerpoint/2010/main" val="1383146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 calcmode="lin" valueType="num">
                                      <p:cBhvr additive="base">
                                        <p:cTn id="3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908720"/>
            <a:ext cx="7777163" cy="5184105"/>
          </a:xfrm>
        </p:spPr>
        <p:txBody>
          <a:bodyPr/>
          <a:lstStyle/>
          <a:p>
            <a:pPr algn="ctr"/>
            <a:r>
              <a:rPr lang="en-GB" sz="2800" dirty="0" smtClean="0"/>
              <a:t>“Unless </a:t>
            </a:r>
            <a:r>
              <a:rPr lang="en-GB" sz="2800" dirty="0"/>
              <a:t>there is strong community support, local capacity &amp; available infrastructure, it is not recommended to pursue a long term community-based child friendly space or </a:t>
            </a:r>
            <a:r>
              <a:rPr lang="en-GB" sz="2800" dirty="0" smtClean="0"/>
              <a:t>environment.</a:t>
            </a:r>
            <a:endParaRPr lang="en-GB" sz="2800" dirty="0"/>
          </a:p>
          <a:p>
            <a:pPr algn="ctr"/>
            <a:endParaRPr lang="en-GB" sz="2800" dirty="0"/>
          </a:p>
          <a:p>
            <a:pPr algn="ctr"/>
            <a:r>
              <a:rPr lang="en-GB" sz="2800" dirty="0"/>
              <a:t>Do not allow CFSs, or structures that they transition into, to compete with </a:t>
            </a:r>
            <a:r>
              <a:rPr lang="en-GB" sz="2800" dirty="0" smtClean="0"/>
              <a:t>schools.”</a:t>
            </a:r>
            <a:endParaRPr lang="en-GB" sz="2800" dirty="0"/>
          </a:p>
          <a:p>
            <a:pPr algn="ctr"/>
            <a:endParaRPr lang="en-GB" sz="2800" dirty="0"/>
          </a:p>
          <a:p>
            <a:pPr algn="ctr"/>
            <a:r>
              <a:rPr lang="en-GB" sz="2800" dirty="0"/>
              <a:t>- CF Space Guiding Principles</a:t>
            </a:r>
          </a:p>
          <a:p>
            <a:endParaRPr lang="en-AU" sz="2800" dirty="0"/>
          </a:p>
        </p:txBody>
      </p:sp>
    </p:spTree>
    <p:extLst>
      <p:ext uri="{BB962C8B-B14F-4D97-AF65-F5344CB8AC3E}">
        <p14:creationId xmlns:p14="http://schemas.microsoft.com/office/powerpoint/2010/main" val="3763021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wipe(down)">
                                      <p:cBhvr>
                                        <p:cTn id="25" dur="580">
                                          <p:stCondLst>
                                            <p:cond delay="0"/>
                                          </p:stCondLst>
                                        </p:cTn>
                                        <p:tgtEl>
                                          <p:spTgt spid="3">
                                            <p:txEl>
                                              <p:pRg st="2" end="2"/>
                                            </p:txEl>
                                          </p:spTgt>
                                        </p:tgtEl>
                                      </p:cBhvr>
                                    </p:animEffect>
                                    <p:anim calcmode="lin" valueType="num">
                                      <p:cBhvr>
                                        <p:cTn id="26"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2" end="2"/>
                                            </p:txEl>
                                          </p:spTgt>
                                        </p:tgtEl>
                                      </p:cBhvr>
                                      <p:to x="100000" y="60000"/>
                                    </p:animScale>
                                    <p:animScale>
                                      <p:cBhvr>
                                        <p:cTn id="32" dur="166" decel="50000">
                                          <p:stCondLst>
                                            <p:cond delay="676"/>
                                          </p:stCondLst>
                                        </p:cTn>
                                        <p:tgtEl>
                                          <p:spTgt spid="3">
                                            <p:txEl>
                                              <p:pRg st="2" end="2"/>
                                            </p:txEl>
                                          </p:spTgt>
                                        </p:tgtEl>
                                      </p:cBhvr>
                                      <p:to x="100000" y="100000"/>
                                    </p:animScale>
                                    <p:animScale>
                                      <p:cBhvr>
                                        <p:cTn id="33" dur="26">
                                          <p:stCondLst>
                                            <p:cond delay="1312"/>
                                          </p:stCondLst>
                                        </p:cTn>
                                        <p:tgtEl>
                                          <p:spTgt spid="3">
                                            <p:txEl>
                                              <p:pRg st="2" end="2"/>
                                            </p:txEl>
                                          </p:spTgt>
                                        </p:tgtEl>
                                      </p:cBhvr>
                                      <p:to x="100000" y="80000"/>
                                    </p:animScale>
                                    <p:animScale>
                                      <p:cBhvr>
                                        <p:cTn id="34" dur="166" decel="50000">
                                          <p:stCondLst>
                                            <p:cond delay="1338"/>
                                          </p:stCondLst>
                                        </p:cTn>
                                        <p:tgtEl>
                                          <p:spTgt spid="3">
                                            <p:txEl>
                                              <p:pRg st="2" end="2"/>
                                            </p:txEl>
                                          </p:spTgt>
                                        </p:tgtEl>
                                      </p:cBhvr>
                                      <p:to x="100000" y="100000"/>
                                    </p:animScale>
                                    <p:animScale>
                                      <p:cBhvr>
                                        <p:cTn id="35" dur="26">
                                          <p:stCondLst>
                                            <p:cond delay="1642"/>
                                          </p:stCondLst>
                                        </p:cTn>
                                        <p:tgtEl>
                                          <p:spTgt spid="3">
                                            <p:txEl>
                                              <p:pRg st="2" end="2"/>
                                            </p:txEl>
                                          </p:spTgt>
                                        </p:tgtEl>
                                      </p:cBhvr>
                                      <p:to x="100000" y="90000"/>
                                    </p:animScale>
                                    <p:animScale>
                                      <p:cBhvr>
                                        <p:cTn id="36" dur="166" decel="50000">
                                          <p:stCondLst>
                                            <p:cond delay="1668"/>
                                          </p:stCondLst>
                                        </p:cTn>
                                        <p:tgtEl>
                                          <p:spTgt spid="3">
                                            <p:txEl>
                                              <p:pRg st="2" end="2"/>
                                            </p:txEl>
                                          </p:spTgt>
                                        </p:tgtEl>
                                      </p:cBhvr>
                                      <p:to x="100000" y="100000"/>
                                    </p:animScale>
                                    <p:animScale>
                                      <p:cBhvr>
                                        <p:cTn id="37" dur="26">
                                          <p:stCondLst>
                                            <p:cond delay="1808"/>
                                          </p:stCondLst>
                                        </p:cTn>
                                        <p:tgtEl>
                                          <p:spTgt spid="3">
                                            <p:txEl>
                                              <p:pRg st="2" end="2"/>
                                            </p:txEl>
                                          </p:spTgt>
                                        </p:tgtEl>
                                      </p:cBhvr>
                                      <p:to x="100000" y="95000"/>
                                    </p:animScale>
                                    <p:animScale>
                                      <p:cBhvr>
                                        <p:cTn id="38" dur="166" decel="50000">
                                          <p:stCondLst>
                                            <p:cond delay="1834"/>
                                          </p:stCondLst>
                                        </p:cTn>
                                        <p:tgtEl>
                                          <p:spTgt spid="3">
                                            <p:txEl>
                                              <p:pRg st="2" end="2"/>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Effect transition="in" filter="wipe(down)">
                                      <p:cBhvr>
                                        <p:cTn id="43" dur="580">
                                          <p:stCondLst>
                                            <p:cond delay="0"/>
                                          </p:stCondLst>
                                        </p:cTn>
                                        <p:tgtEl>
                                          <p:spTgt spid="3">
                                            <p:txEl>
                                              <p:pRg st="4" end="4"/>
                                            </p:txEl>
                                          </p:spTgt>
                                        </p:tgtEl>
                                      </p:cBhvr>
                                    </p:animEffect>
                                    <p:anim calcmode="lin" valueType="num">
                                      <p:cBhvr>
                                        <p:cTn id="44"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4" end="4"/>
                                            </p:txEl>
                                          </p:spTgt>
                                        </p:tgtEl>
                                      </p:cBhvr>
                                      <p:to x="100000" y="60000"/>
                                    </p:animScale>
                                    <p:animScale>
                                      <p:cBhvr>
                                        <p:cTn id="50" dur="166" decel="50000">
                                          <p:stCondLst>
                                            <p:cond delay="676"/>
                                          </p:stCondLst>
                                        </p:cTn>
                                        <p:tgtEl>
                                          <p:spTgt spid="3">
                                            <p:txEl>
                                              <p:pRg st="4" end="4"/>
                                            </p:txEl>
                                          </p:spTgt>
                                        </p:tgtEl>
                                      </p:cBhvr>
                                      <p:to x="100000" y="100000"/>
                                    </p:animScale>
                                    <p:animScale>
                                      <p:cBhvr>
                                        <p:cTn id="51" dur="26">
                                          <p:stCondLst>
                                            <p:cond delay="1312"/>
                                          </p:stCondLst>
                                        </p:cTn>
                                        <p:tgtEl>
                                          <p:spTgt spid="3">
                                            <p:txEl>
                                              <p:pRg st="4" end="4"/>
                                            </p:txEl>
                                          </p:spTgt>
                                        </p:tgtEl>
                                      </p:cBhvr>
                                      <p:to x="100000" y="80000"/>
                                    </p:animScale>
                                    <p:animScale>
                                      <p:cBhvr>
                                        <p:cTn id="52" dur="166" decel="50000">
                                          <p:stCondLst>
                                            <p:cond delay="1338"/>
                                          </p:stCondLst>
                                        </p:cTn>
                                        <p:tgtEl>
                                          <p:spTgt spid="3">
                                            <p:txEl>
                                              <p:pRg st="4" end="4"/>
                                            </p:txEl>
                                          </p:spTgt>
                                        </p:tgtEl>
                                      </p:cBhvr>
                                      <p:to x="100000" y="100000"/>
                                    </p:animScale>
                                    <p:animScale>
                                      <p:cBhvr>
                                        <p:cTn id="53" dur="26">
                                          <p:stCondLst>
                                            <p:cond delay="1642"/>
                                          </p:stCondLst>
                                        </p:cTn>
                                        <p:tgtEl>
                                          <p:spTgt spid="3">
                                            <p:txEl>
                                              <p:pRg st="4" end="4"/>
                                            </p:txEl>
                                          </p:spTgt>
                                        </p:tgtEl>
                                      </p:cBhvr>
                                      <p:to x="100000" y="90000"/>
                                    </p:animScale>
                                    <p:animScale>
                                      <p:cBhvr>
                                        <p:cTn id="54" dur="166" decel="50000">
                                          <p:stCondLst>
                                            <p:cond delay="1668"/>
                                          </p:stCondLst>
                                        </p:cTn>
                                        <p:tgtEl>
                                          <p:spTgt spid="3">
                                            <p:txEl>
                                              <p:pRg st="4" end="4"/>
                                            </p:txEl>
                                          </p:spTgt>
                                        </p:tgtEl>
                                      </p:cBhvr>
                                      <p:to x="100000" y="100000"/>
                                    </p:animScale>
                                    <p:animScale>
                                      <p:cBhvr>
                                        <p:cTn id="55" dur="26">
                                          <p:stCondLst>
                                            <p:cond delay="1808"/>
                                          </p:stCondLst>
                                        </p:cTn>
                                        <p:tgtEl>
                                          <p:spTgt spid="3">
                                            <p:txEl>
                                              <p:pRg st="4" end="4"/>
                                            </p:txEl>
                                          </p:spTgt>
                                        </p:tgtEl>
                                      </p:cBhvr>
                                      <p:to x="100000" y="95000"/>
                                    </p:animScale>
                                    <p:animScale>
                                      <p:cBhvr>
                                        <p:cTn id="56"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solidFill>
                  <a:srgbClr val="3399FF"/>
                </a:solidFill>
                <a:latin typeface="Corbel"/>
                <a:cs typeface="Corbel"/>
              </a:rPr>
              <a:t>Options for transition</a:t>
            </a:r>
            <a:endParaRPr lang="en-AU" dirty="0">
              <a:solidFill>
                <a:srgbClr val="3399FF"/>
              </a:solidFill>
            </a:endParaRPr>
          </a:p>
        </p:txBody>
      </p:sp>
    </p:spTree>
    <p:extLst>
      <p:ext uri="{BB962C8B-B14F-4D97-AF65-F5344CB8AC3E}">
        <p14:creationId xmlns:p14="http://schemas.microsoft.com/office/powerpoint/2010/main" val="31058442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Options for transition</a:t>
            </a:r>
            <a:endParaRPr lang="en-AU" dirty="0"/>
          </a:p>
        </p:txBody>
      </p:sp>
      <p:sp>
        <p:nvSpPr>
          <p:cNvPr id="3" name="Content Placeholder 2"/>
          <p:cNvSpPr>
            <a:spLocks noGrp="1"/>
          </p:cNvSpPr>
          <p:nvPr>
            <p:ph idx="1"/>
          </p:nvPr>
        </p:nvSpPr>
        <p:spPr>
          <a:xfrm>
            <a:off x="395536" y="1556792"/>
            <a:ext cx="8569647" cy="4392612"/>
          </a:xfrm>
        </p:spPr>
        <p:txBody>
          <a:bodyPr/>
          <a:lstStyle/>
          <a:p>
            <a:pPr marL="342900" lvl="4" indent="-342900">
              <a:lnSpc>
                <a:spcPct val="150000"/>
              </a:lnSpc>
              <a:spcBef>
                <a:spcPts val="400"/>
              </a:spcBef>
              <a:buFont typeface="Arial" panose="020B0604020202020204" pitchFamily="34" charset="0"/>
              <a:buChar char="•"/>
              <a:tabLst>
                <a:tab pos="452438" algn="l"/>
              </a:tabLst>
            </a:pPr>
            <a:r>
              <a:rPr lang="en-GB" dirty="0"/>
              <a:t>Material kept by trained community members in case of future emergency </a:t>
            </a:r>
            <a:r>
              <a:rPr lang="en-GB" dirty="0" smtClean="0"/>
              <a:t>preparedness.</a:t>
            </a:r>
            <a:endParaRPr lang="en-GB" dirty="0"/>
          </a:p>
          <a:p>
            <a:pPr marL="342900" lvl="4" indent="-342900">
              <a:lnSpc>
                <a:spcPct val="150000"/>
              </a:lnSpc>
              <a:spcBef>
                <a:spcPts val="400"/>
              </a:spcBef>
              <a:buFont typeface="Arial" panose="020B0604020202020204" pitchFamily="34" charset="0"/>
              <a:buChar char="•"/>
              <a:tabLst>
                <a:tab pos="452438" algn="l"/>
              </a:tabLst>
            </a:pPr>
            <a:r>
              <a:rPr lang="en-GB" dirty="0"/>
              <a:t>Kits given to </a:t>
            </a:r>
            <a:r>
              <a:rPr lang="en-GB" dirty="0" smtClean="0"/>
              <a:t>schools.</a:t>
            </a:r>
            <a:endParaRPr lang="en-GB" dirty="0"/>
          </a:p>
          <a:p>
            <a:pPr marL="342900" lvl="4" indent="-342900">
              <a:lnSpc>
                <a:spcPct val="150000"/>
              </a:lnSpc>
              <a:spcBef>
                <a:spcPts val="400"/>
              </a:spcBef>
              <a:buFont typeface="Arial" panose="020B0604020202020204" pitchFamily="34" charset="0"/>
              <a:buChar char="•"/>
              <a:tabLst>
                <a:tab pos="452438" algn="l"/>
              </a:tabLst>
            </a:pPr>
            <a:r>
              <a:rPr lang="en-GB" dirty="0"/>
              <a:t>Transition to ECCD </a:t>
            </a:r>
            <a:r>
              <a:rPr lang="en-GB" dirty="0" smtClean="0"/>
              <a:t>centre. </a:t>
            </a:r>
            <a:endParaRPr lang="en-GB" dirty="0"/>
          </a:p>
          <a:p>
            <a:pPr marL="342900" lvl="4" indent="-342900">
              <a:lnSpc>
                <a:spcPct val="150000"/>
              </a:lnSpc>
              <a:spcBef>
                <a:spcPts val="400"/>
              </a:spcBef>
              <a:buFont typeface="Arial" panose="020B0604020202020204" pitchFamily="34" charset="0"/>
              <a:buChar char="•"/>
              <a:tabLst>
                <a:tab pos="452438" algn="l"/>
              </a:tabLst>
            </a:pPr>
            <a:r>
              <a:rPr lang="en-GB" dirty="0"/>
              <a:t>Set-up of children’s clubs, peer-to-peer </a:t>
            </a:r>
            <a:r>
              <a:rPr lang="en-GB" dirty="0" smtClean="0"/>
              <a:t>activities.</a:t>
            </a:r>
            <a:endParaRPr lang="en-GB" dirty="0"/>
          </a:p>
          <a:p>
            <a:pPr marL="342900" lvl="4" indent="-342900">
              <a:lnSpc>
                <a:spcPct val="150000"/>
              </a:lnSpc>
              <a:spcBef>
                <a:spcPts val="400"/>
              </a:spcBef>
              <a:buFont typeface="Arial" panose="020B0604020202020204" pitchFamily="34" charset="0"/>
              <a:buChar char="•"/>
              <a:tabLst>
                <a:tab pos="452438" algn="l"/>
              </a:tabLst>
            </a:pPr>
            <a:r>
              <a:rPr lang="en-GB" dirty="0"/>
              <a:t>Community fundraise to maintain CFS as </a:t>
            </a:r>
            <a:r>
              <a:rPr lang="en-GB" dirty="0" smtClean="0"/>
              <a:t>is.</a:t>
            </a:r>
            <a:endParaRPr lang="en-GB" dirty="0"/>
          </a:p>
          <a:p>
            <a:pPr marL="342900" lvl="4" indent="-342900">
              <a:lnSpc>
                <a:spcPct val="150000"/>
              </a:lnSpc>
              <a:spcBef>
                <a:spcPts val="400"/>
              </a:spcBef>
              <a:buFont typeface="Arial" panose="020B0604020202020204" pitchFamily="34" charset="0"/>
              <a:buChar char="•"/>
              <a:tabLst>
                <a:tab pos="452438" algn="l"/>
              </a:tabLst>
            </a:pPr>
            <a:r>
              <a:rPr lang="en-GB" dirty="0"/>
              <a:t>Activities focus on vulnerable, often </a:t>
            </a:r>
            <a:r>
              <a:rPr lang="en-GB" dirty="0" smtClean="0"/>
              <a:t>excluded.</a:t>
            </a:r>
            <a:endParaRPr lang="en-GB" dirty="0"/>
          </a:p>
        </p:txBody>
      </p:sp>
    </p:spTree>
    <p:extLst>
      <p:ext uri="{BB962C8B-B14F-4D97-AF65-F5344CB8AC3E}">
        <p14:creationId xmlns:p14="http://schemas.microsoft.com/office/powerpoint/2010/main" val="307884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Country examples</a:t>
            </a:r>
            <a:endParaRPr lang="en-AU" dirty="0"/>
          </a:p>
        </p:txBody>
      </p:sp>
      <p:sp>
        <p:nvSpPr>
          <p:cNvPr id="3" name="Content Placeholder 2"/>
          <p:cNvSpPr>
            <a:spLocks noGrp="1"/>
          </p:cNvSpPr>
          <p:nvPr>
            <p:ph idx="1"/>
          </p:nvPr>
        </p:nvSpPr>
        <p:spPr>
          <a:xfrm>
            <a:off x="395536" y="1556792"/>
            <a:ext cx="8497639" cy="4392612"/>
          </a:xfrm>
        </p:spPr>
        <p:txBody>
          <a:bodyPr/>
          <a:lstStyle/>
          <a:p>
            <a:pPr marL="342900" lvl="4" indent="-342900">
              <a:lnSpc>
                <a:spcPct val="150000"/>
              </a:lnSpc>
              <a:spcBef>
                <a:spcPts val="400"/>
              </a:spcBef>
              <a:buFont typeface="Arial" panose="020B0604020202020204" pitchFamily="34" charset="0"/>
              <a:buChar char="•"/>
              <a:tabLst>
                <a:tab pos="452438" algn="l"/>
              </a:tabLst>
            </a:pPr>
            <a:r>
              <a:rPr lang="en-GB" dirty="0"/>
              <a:t>Turkey &amp; Albania: CFS influenced national policy. Led to </a:t>
            </a:r>
            <a:r>
              <a:rPr lang="en-GB" dirty="0" smtClean="0"/>
              <a:t>government </a:t>
            </a:r>
            <a:r>
              <a:rPr lang="en-GB" dirty="0"/>
              <a:t>run integrated community </a:t>
            </a:r>
            <a:r>
              <a:rPr lang="en-GB" dirty="0" smtClean="0"/>
              <a:t>services.</a:t>
            </a:r>
            <a:endParaRPr lang="en-GB" dirty="0"/>
          </a:p>
          <a:p>
            <a:pPr marL="342900" lvl="4" indent="-342900">
              <a:lnSpc>
                <a:spcPct val="150000"/>
              </a:lnSpc>
              <a:spcBef>
                <a:spcPts val="400"/>
              </a:spcBef>
              <a:buFont typeface="Arial" panose="020B0604020202020204" pitchFamily="34" charset="0"/>
              <a:buChar char="•"/>
              <a:tabLst>
                <a:tab pos="452438" algn="l"/>
              </a:tabLst>
            </a:pPr>
            <a:r>
              <a:rPr lang="en-GB" dirty="0"/>
              <a:t>Northern Caucasus, Russia: Kindergartens </a:t>
            </a:r>
            <a:r>
              <a:rPr lang="en-GB" dirty="0" smtClean="0"/>
              <a:t>established </a:t>
            </a:r>
            <a:r>
              <a:rPr lang="en-GB" dirty="0"/>
              <a:t>through CFS, taken over by </a:t>
            </a:r>
            <a:r>
              <a:rPr lang="en-GB" dirty="0" smtClean="0"/>
              <a:t>government.</a:t>
            </a:r>
            <a:endParaRPr lang="en-GB" dirty="0"/>
          </a:p>
          <a:p>
            <a:pPr marL="342900" lvl="4" indent="-342900">
              <a:lnSpc>
                <a:spcPct val="150000"/>
              </a:lnSpc>
              <a:spcBef>
                <a:spcPts val="400"/>
              </a:spcBef>
              <a:buFont typeface="Arial" panose="020B0604020202020204" pitchFamily="34" charset="0"/>
              <a:buChar char="•"/>
              <a:tabLst>
                <a:tab pos="452438" algn="l"/>
              </a:tabLst>
            </a:pPr>
            <a:r>
              <a:rPr lang="en-GB" dirty="0"/>
              <a:t>Colombia: CFS influenced municipal &amp; national quality </a:t>
            </a:r>
            <a:r>
              <a:rPr lang="en-GB" dirty="0" smtClean="0"/>
              <a:t>education </a:t>
            </a:r>
            <a:r>
              <a:rPr lang="en-GB" dirty="0"/>
              <a:t>policy. Promoted integrated </a:t>
            </a:r>
            <a:r>
              <a:rPr lang="en-GB" dirty="0" smtClean="0"/>
              <a:t>approach. </a:t>
            </a:r>
            <a:endParaRPr lang="en-GB" dirty="0"/>
          </a:p>
          <a:p>
            <a:pPr marL="342900" lvl="4" indent="-342900">
              <a:lnSpc>
                <a:spcPct val="150000"/>
              </a:lnSpc>
              <a:spcBef>
                <a:spcPts val="400"/>
              </a:spcBef>
              <a:buFont typeface="Arial" panose="020B0604020202020204" pitchFamily="34" charset="0"/>
              <a:buChar char="•"/>
              <a:tabLst>
                <a:tab pos="452438" algn="l"/>
              </a:tabLst>
            </a:pPr>
            <a:r>
              <a:rPr lang="en-GB" dirty="0"/>
              <a:t>Liberia: CFS outreach for vulnerable groups - able to influence </a:t>
            </a:r>
            <a:r>
              <a:rPr lang="en-GB" dirty="0" err="1"/>
              <a:t>MoE</a:t>
            </a:r>
            <a:r>
              <a:rPr lang="en-GB" dirty="0"/>
              <a:t> to establish Girl’s Education </a:t>
            </a:r>
            <a:r>
              <a:rPr lang="en-GB" dirty="0" smtClean="0"/>
              <a:t>Unit.</a:t>
            </a:r>
            <a:endParaRPr lang="en-GB" dirty="0"/>
          </a:p>
        </p:txBody>
      </p:sp>
    </p:spTree>
    <p:extLst>
      <p:ext uri="{BB962C8B-B14F-4D97-AF65-F5344CB8AC3E}">
        <p14:creationId xmlns:p14="http://schemas.microsoft.com/office/powerpoint/2010/main" val="3792773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764704"/>
            <a:ext cx="7777163" cy="720725"/>
          </a:xfrm>
        </p:spPr>
        <p:txBody>
          <a:bodyPr/>
          <a:lstStyle/>
          <a:p>
            <a:r>
              <a:rPr lang="en-GB" dirty="0"/>
              <a:t>Possible impact of transition or closure</a:t>
            </a:r>
            <a:endParaRPr lang="en-AU" dirty="0"/>
          </a:p>
        </p:txBody>
      </p:sp>
      <p:sp>
        <p:nvSpPr>
          <p:cNvPr id="3" name="Content Placeholder 2"/>
          <p:cNvSpPr>
            <a:spLocks noGrp="1"/>
          </p:cNvSpPr>
          <p:nvPr>
            <p:ph idx="1"/>
          </p:nvPr>
        </p:nvSpPr>
        <p:spPr>
          <a:xfrm>
            <a:off x="323528" y="1340768"/>
            <a:ext cx="8569647" cy="4392612"/>
          </a:xfrm>
        </p:spPr>
        <p:txBody>
          <a:bodyPr/>
          <a:lstStyle/>
          <a:p>
            <a:pPr marL="0" indent="0">
              <a:lnSpc>
                <a:spcPct val="150000"/>
              </a:lnSpc>
              <a:spcBef>
                <a:spcPts val="600"/>
              </a:spcBef>
              <a:buNone/>
            </a:pPr>
            <a:r>
              <a:rPr lang="en-GB" b="1" dirty="0"/>
              <a:t>Negative: </a:t>
            </a:r>
          </a:p>
          <a:p>
            <a:pPr>
              <a:lnSpc>
                <a:spcPct val="150000"/>
              </a:lnSpc>
              <a:spcBef>
                <a:spcPts val="600"/>
              </a:spcBef>
              <a:buFont typeface="Arial" panose="020B0604020202020204" pitchFamily="34" charset="0"/>
              <a:buChar char="•"/>
            </a:pPr>
            <a:r>
              <a:rPr lang="en-GB" dirty="0"/>
              <a:t>Routine is part of psychosocial benefit for children - Transition, closure or exit can create fear &amp; apprehension for </a:t>
            </a:r>
            <a:r>
              <a:rPr lang="en-GB" dirty="0" smtClean="0"/>
              <a:t>children. </a:t>
            </a:r>
            <a:endParaRPr lang="en-GB" dirty="0"/>
          </a:p>
          <a:p>
            <a:pPr>
              <a:lnSpc>
                <a:spcPct val="150000"/>
              </a:lnSpc>
              <a:spcBef>
                <a:spcPts val="600"/>
              </a:spcBef>
              <a:buFont typeface="Arial" panose="020B0604020202020204" pitchFamily="34" charset="0"/>
              <a:buChar char="•"/>
            </a:pPr>
            <a:r>
              <a:rPr lang="en-GB" dirty="0"/>
              <a:t>Families may be reliant on CF Space care for their </a:t>
            </a:r>
            <a:r>
              <a:rPr lang="en-GB" dirty="0" smtClean="0"/>
              <a:t>children. </a:t>
            </a:r>
            <a:endParaRPr lang="en-GB" dirty="0"/>
          </a:p>
          <a:p>
            <a:pPr>
              <a:lnSpc>
                <a:spcPct val="150000"/>
              </a:lnSpc>
              <a:spcBef>
                <a:spcPts val="600"/>
              </a:spcBef>
              <a:buFont typeface="Arial" panose="020B0604020202020204" pitchFamily="34" charset="0"/>
              <a:buChar char="•"/>
            </a:pPr>
            <a:r>
              <a:rPr lang="en-GB" dirty="0"/>
              <a:t>Communities may misinterpret closure as reduced interest in recovery in the </a:t>
            </a:r>
            <a:r>
              <a:rPr lang="en-GB" dirty="0" smtClean="0"/>
              <a:t>area.</a:t>
            </a:r>
          </a:p>
          <a:p>
            <a:pPr marL="0" indent="0">
              <a:lnSpc>
                <a:spcPct val="150000"/>
              </a:lnSpc>
              <a:spcBef>
                <a:spcPts val="600"/>
              </a:spcBef>
              <a:buNone/>
            </a:pPr>
            <a:r>
              <a:rPr lang="en-GB" b="1" dirty="0" smtClean="0"/>
              <a:t>Positive</a:t>
            </a:r>
            <a:r>
              <a:rPr lang="en-GB" b="1" dirty="0"/>
              <a:t>:</a:t>
            </a:r>
          </a:p>
          <a:p>
            <a:pPr>
              <a:lnSpc>
                <a:spcPct val="150000"/>
              </a:lnSpc>
              <a:spcBef>
                <a:spcPts val="600"/>
              </a:spcBef>
              <a:buFont typeface="Arial" panose="020B0604020202020204" pitchFamily="34" charset="0"/>
              <a:buChar char="•"/>
            </a:pPr>
            <a:r>
              <a:rPr lang="en-GB" dirty="0"/>
              <a:t>May lead to positive long term policy </a:t>
            </a:r>
            <a:r>
              <a:rPr lang="en-GB" dirty="0" smtClean="0"/>
              <a:t>change.</a:t>
            </a:r>
            <a:endParaRPr lang="en-GB" dirty="0"/>
          </a:p>
          <a:p>
            <a:pPr>
              <a:lnSpc>
                <a:spcPct val="150000"/>
              </a:lnSpc>
            </a:pPr>
            <a:endParaRPr lang="en-AU" dirty="0"/>
          </a:p>
        </p:txBody>
      </p:sp>
    </p:spTree>
    <p:extLst>
      <p:ext uri="{BB962C8B-B14F-4D97-AF65-F5344CB8AC3E}">
        <p14:creationId xmlns:p14="http://schemas.microsoft.com/office/powerpoint/2010/main" val="2768212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929641"/>
            <a:ext cx="7777163" cy="4392612"/>
          </a:xfrm>
        </p:spPr>
        <p:txBody>
          <a:bodyPr/>
          <a:lstStyle/>
          <a:p>
            <a:pPr algn="ctr"/>
            <a:r>
              <a:rPr lang="en-GB" sz="3600" dirty="0" smtClean="0"/>
              <a:t>“With </a:t>
            </a:r>
            <a:r>
              <a:rPr lang="en-GB" sz="3600" dirty="0"/>
              <a:t>all models of transition ensure they are phased, with on-going follow-up and support being given. Especially to most vulnerable children &amp; </a:t>
            </a:r>
            <a:r>
              <a:rPr lang="en-GB" sz="3600" dirty="0" smtClean="0"/>
              <a:t>families.”</a:t>
            </a:r>
            <a:endParaRPr lang="en-GB" sz="3600" dirty="0"/>
          </a:p>
          <a:p>
            <a:pPr algn="ctr"/>
            <a:endParaRPr lang="en-GB" sz="3600" dirty="0"/>
          </a:p>
          <a:p>
            <a:pPr algn="ctr"/>
            <a:r>
              <a:rPr lang="en-GB" sz="3600" dirty="0"/>
              <a:t>- CF Space Guiding Principles</a:t>
            </a:r>
          </a:p>
          <a:p>
            <a:endParaRPr lang="en-AU" sz="3600" dirty="0"/>
          </a:p>
        </p:txBody>
      </p:sp>
    </p:spTree>
    <p:extLst>
      <p:ext uri="{BB962C8B-B14F-4D97-AF65-F5344CB8AC3E}">
        <p14:creationId xmlns:p14="http://schemas.microsoft.com/office/powerpoint/2010/main" val="1884451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wipe(down)">
                                      <p:cBhvr>
                                        <p:cTn id="25" dur="580">
                                          <p:stCondLst>
                                            <p:cond delay="0"/>
                                          </p:stCondLst>
                                        </p:cTn>
                                        <p:tgtEl>
                                          <p:spTgt spid="3">
                                            <p:txEl>
                                              <p:pRg st="2" end="2"/>
                                            </p:txEl>
                                          </p:spTgt>
                                        </p:tgtEl>
                                      </p:cBhvr>
                                    </p:animEffect>
                                    <p:anim calcmode="lin" valueType="num">
                                      <p:cBhvr>
                                        <p:cTn id="26"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2" end="2"/>
                                            </p:txEl>
                                          </p:spTgt>
                                        </p:tgtEl>
                                      </p:cBhvr>
                                      <p:to x="100000" y="60000"/>
                                    </p:animScale>
                                    <p:animScale>
                                      <p:cBhvr>
                                        <p:cTn id="32" dur="166" decel="50000">
                                          <p:stCondLst>
                                            <p:cond delay="676"/>
                                          </p:stCondLst>
                                        </p:cTn>
                                        <p:tgtEl>
                                          <p:spTgt spid="3">
                                            <p:txEl>
                                              <p:pRg st="2" end="2"/>
                                            </p:txEl>
                                          </p:spTgt>
                                        </p:tgtEl>
                                      </p:cBhvr>
                                      <p:to x="100000" y="100000"/>
                                    </p:animScale>
                                    <p:animScale>
                                      <p:cBhvr>
                                        <p:cTn id="33" dur="26">
                                          <p:stCondLst>
                                            <p:cond delay="1312"/>
                                          </p:stCondLst>
                                        </p:cTn>
                                        <p:tgtEl>
                                          <p:spTgt spid="3">
                                            <p:txEl>
                                              <p:pRg st="2" end="2"/>
                                            </p:txEl>
                                          </p:spTgt>
                                        </p:tgtEl>
                                      </p:cBhvr>
                                      <p:to x="100000" y="80000"/>
                                    </p:animScale>
                                    <p:animScale>
                                      <p:cBhvr>
                                        <p:cTn id="34" dur="166" decel="50000">
                                          <p:stCondLst>
                                            <p:cond delay="1338"/>
                                          </p:stCondLst>
                                        </p:cTn>
                                        <p:tgtEl>
                                          <p:spTgt spid="3">
                                            <p:txEl>
                                              <p:pRg st="2" end="2"/>
                                            </p:txEl>
                                          </p:spTgt>
                                        </p:tgtEl>
                                      </p:cBhvr>
                                      <p:to x="100000" y="100000"/>
                                    </p:animScale>
                                    <p:animScale>
                                      <p:cBhvr>
                                        <p:cTn id="35" dur="26">
                                          <p:stCondLst>
                                            <p:cond delay="1642"/>
                                          </p:stCondLst>
                                        </p:cTn>
                                        <p:tgtEl>
                                          <p:spTgt spid="3">
                                            <p:txEl>
                                              <p:pRg st="2" end="2"/>
                                            </p:txEl>
                                          </p:spTgt>
                                        </p:tgtEl>
                                      </p:cBhvr>
                                      <p:to x="100000" y="90000"/>
                                    </p:animScale>
                                    <p:animScale>
                                      <p:cBhvr>
                                        <p:cTn id="36" dur="166" decel="50000">
                                          <p:stCondLst>
                                            <p:cond delay="1668"/>
                                          </p:stCondLst>
                                        </p:cTn>
                                        <p:tgtEl>
                                          <p:spTgt spid="3">
                                            <p:txEl>
                                              <p:pRg st="2" end="2"/>
                                            </p:txEl>
                                          </p:spTgt>
                                        </p:tgtEl>
                                      </p:cBhvr>
                                      <p:to x="100000" y="100000"/>
                                    </p:animScale>
                                    <p:animScale>
                                      <p:cBhvr>
                                        <p:cTn id="37" dur="26">
                                          <p:stCondLst>
                                            <p:cond delay="1808"/>
                                          </p:stCondLst>
                                        </p:cTn>
                                        <p:tgtEl>
                                          <p:spTgt spid="3">
                                            <p:txEl>
                                              <p:pRg st="2" end="2"/>
                                            </p:txEl>
                                          </p:spTgt>
                                        </p:tgtEl>
                                      </p:cBhvr>
                                      <p:to x="100000" y="95000"/>
                                    </p:animScale>
                                    <p:animScale>
                                      <p:cBhvr>
                                        <p:cTn id="38" dur="166" decel="50000">
                                          <p:stCondLst>
                                            <p:cond delay="1834"/>
                                          </p:stCondLst>
                                        </p:cTn>
                                        <p:tgtEl>
                                          <p:spTgt spid="3">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solidFill>
                  <a:srgbClr val="3399FF"/>
                </a:solidFill>
                <a:latin typeface="Corbel"/>
                <a:cs typeface="Corbel"/>
              </a:rPr>
              <a:t>How to say final goodbyes</a:t>
            </a:r>
            <a:endParaRPr lang="en-AU" dirty="0">
              <a:solidFill>
                <a:srgbClr val="3399FF"/>
              </a:solidFill>
            </a:endParaRPr>
          </a:p>
        </p:txBody>
      </p:sp>
    </p:spTree>
    <p:extLst>
      <p:ext uri="{BB962C8B-B14F-4D97-AF65-F5344CB8AC3E}">
        <p14:creationId xmlns:p14="http://schemas.microsoft.com/office/powerpoint/2010/main" val="35596609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Patricia saying goodbye to Erickson</a:t>
            </a:r>
            <a:endParaRPr lang="en-AU" dirty="0"/>
          </a:p>
        </p:txBody>
      </p:sp>
      <p:pic>
        <p:nvPicPr>
          <p:cNvPr id="4" name="Content Placeholder 5" descr="Haiti. 2012 Case worker says goodbye.jpg"/>
          <p:cNvPicPr>
            <a:picLocks noGrp="1" noChangeAspect="1"/>
          </p:cNvPicPr>
          <p:nvPr>
            <p:ph idx="1"/>
          </p:nvPr>
        </p:nvPicPr>
        <p:blipFill>
          <a:blip r:embed="rId3">
            <a:extLst>
              <a:ext uri="{28A0092B-C50C-407E-A947-70E740481C1C}">
                <a14:useLocalDpi xmlns:a14="http://schemas.microsoft.com/office/drawing/2010/main" val="0"/>
              </a:ext>
            </a:extLst>
          </a:blip>
          <a:srcRect t="15779" b="15779"/>
          <a:stretch>
            <a:fillRect/>
          </a:stretch>
        </p:blipFill>
        <p:spPr>
          <a:xfrm>
            <a:off x="568021" y="1772816"/>
            <a:ext cx="7840765" cy="4032448"/>
          </a:xfrm>
        </p:spPr>
      </p:pic>
    </p:spTree>
    <p:extLst>
      <p:ext uri="{BB962C8B-B14F-4D97-AF65-F5344CB8AC3E}">
        <p14:creationId xmlns:p14="http://schemas.microsoft.com/office/powerpoint/2010/main" val="164463217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836613"/>
            <a:ext cx="7777163" cy="1008211"/>
          </a:xfrm>
        </p:spPr>
        <p:txBody>
          <a:bodyPr/>
          <a:lstStyle/>
          <a:p>
            <a:r>
              <a:rPr lang="en-GB" dirty="0"/>
              <a:t>Children say goodbye after follow up visit, Niger</a:t>
            </a:r>
            <a:endParaRPr lang="en-AU" dirty="0"/>
          </a:p>
        </p:txBody>
      </p:sp>
      <p:pic>
        <p:nvPicPr>
          <p:cNvPr id="4" name="Content Placeholder 5" descr="Niger. 2010.Good bye.jpg"/>
          <p:cNvPicPr>
            <a:picLocks noGrp="1" noChangeAspect="1"/>
          </p:cNvPicPr>
          <p:nvPr>
            <p:ph idx="1"/>
          </p:nvPr>
        </p:nvPicPr>
        <p:blipFill>
          <a:blip r:embed="rId3" cstate="print">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t="10316" b="10316"/>
          <a:stretch>
            <a:fillRect/>
          </a:stretch>
        </p:blipFill>
        <p:spPr>
          <a:xfrm>
            <a:off x="1025858" y="2035366"/>
            <a:ext cx="7092284" cy="3747309"/>
          </a:xfrm>
        </p:spPr>
      </p:pic>
    </p:spTree>
    <p:extLst>
      <p:ext uri="{BB962C8B-B14F-4D97-AF65-F5344CB8AC3E}">
        <p14:creationId xmlns:p14="http://schemas.microsoft.com/office/powerpoint/2010/main" val="125626987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7175" y="695933"/>
            <a:ext cx="6500813" cy="720725"/>
          </a:xfrm>
        </p:spPr>
        <p:txBody>
          <a:bodyPr/>
          <a:lstStyle/>
          <a:p>
            <a:r>
              <a:rPr lang="en-GB" dirty="0"/>
              <a:t>How to say goodbye ?</a:t>
            </a:r>
            <a:endParaRPr lang="en-AU" dirty="0"/>
          </a:p>
        </p:txBody>
      </p:sp>
      <p:sp>
        <p:nvSpPr>
          <p:cNvPr id="3" name="Content Placeholder 2"/>
          <p:cNvSpPr>
            <a:spLocks noGrp="1"/>
          </p:cNvSpPr>
          <p:nvPr>
            <p:ph idx="1"/>
          </p:nvPr>
        </p:nvSpPr>
        <p:spPr>
          <a:xfrm>
            <a:off x="395536" y="1700808"/>
            <a:ext cx="7777163" cy="4248472"/>
          </a:xfrm>
        </p:spPr>
        <p:txBody>
          <a:bodyPr/>
          <a:lstStyle/>
          <a:p>
            <a:pPr marL="0" indent="0">
              <a:spcBef>
                <a:spcPts val="1000"/>
              </a:spcBef>
              <a:buNone/>
            </a:pPr>
            <a:r>
              <a:rPr lang="en-GB" dirty="0"/>
              <a:t>How would you say goodbye to the following? </a:t>
            </a:r>
          </a:p>
          <a:p>
            <a:pPr marL="514350" indent="-514350">
              <a:spcBef>
                <a:spcPts val="600"/>
              </a:spcBef>
              <a:buFont typeface="+mj-lt"/>
              <a:buAutoNum type="arabicPeriod"/>
            </a:pPr>
            <a:r>
              <a:rPr lang="en-GB" dirty="0"/>
              <a:t>Staff and volunteers? </a:t>
            </a:r>
          </a:p>
          <a:p>
            <a:pPr marL="514350" indent="-514350">
              <a:spcBef>
                <a:spcPts val="600"/>
              </a:spcBef>
              <a:buFont typeface="+mj-lt"/>
              <a:buAutoNum type="arabicPeriod"/>
            </a:pPr>
            <a:r>
              <a:rPr lang="en-GB" dirty="0"/>
              <a:t>NGO / CBO implementing partners? </a:t>
            </a:r>
          </a:p>
          <a:p>
            <a:pPr marL="514350" indent="-514350">
              <a:spcBef>
                <a:spcPts val="600"/>
              </a:spcBef>
              <a:buFont typeface="+mj-lt"/>
              <a:buAutoNum type="arabicPeriod"/>
            </a:pPr>
            <a:r>
              <a:rPr lang="en-GB" dirty="0"/>
              <a:t>Community &amp; religious leaders? </a:t>
            </a:r>
          </a:p>
          <a:p>
            <a:pPr marL="514350" indent="-514350">
              <a:spcBef>
                <a:spcPts val="600"/>
              </a:spcBef>
              <a:buFont typeface="+mj-lt"/>
              <a:buAutoNum type="arabicPeriod"/>
            </a:pPr>
            <a:r>
              <a:rPr lang="en-GB" dirty="0"/>
              <a:t>Community members? </a:t>
            </a:r>
          </a:p>
          <a:p>
            <a:pPr marL="514350" indent="-514350">
              <a:spcBef>
                <a:spcPts val="600"/>
              </a:spcBef>
              <a:buFont typeface="+mj-lt"/>
              <a:buAutoNum type="arabicPeriod"/>
            </a:pPr>
            <a:r>
              <a:rPr lang="en-GB" dirty="0"/>
              <a:t>Other NGOs / other sectors?</a:t>
            </a:r>
          </a:p>
          <a:p>
            <a:pPr marL="514350" indent="-514350">
              <a:spcBef>
                <a:spcPts val="600"/>
              </a:spcBef>
              <a:buFont typeface="+mj-lt"/>
              <a:buAutoNum type="arabicPeriod"/>
            </a:pPr>
            <a:r>
              <a:rPr lang="en-GB" dirty="0"/>
              <a:t>Vulnerable and </a:t>
            </a:r>
            <a:r>
              <a:rPr lang="en-GB" dirty="0" err="1"/>
              <a:t>maginalise</a:t>
            </a:r>
            <a:r>
              <a:rPr lang="en-GB" dirty="0"/>
              <a:t> groups?</a:t>
            </a:r>
          </a:p>
          <a:p>
            <a:pPr marL="514350" indent="-514350">
              <a:spcBef>
                <a:spcPts val="600"/>
              </a:spcBef>
              <a:buFont typeface="+mj-lt"/>
              <a:buAutoNum type="arabicPeriod"/>
            </a:pPr>
            <a:r>
              <a:rPr lang="en-GB" dirty="0"/>
              <a:t>Children?</a:t>
            </a:r>
          </a:p>
          <a:p>
            <a:pPr marL="0" indent="0">
              <a:spcBef>
                <a:spcPts val="600"/>
              </a:spcBef>
              <a:buNone/>
            </a:pPr>
            <a:endParaRPr lang="en-GB" sz="1400" dirty="0" smtClean="0"/>
          </a:p>
          <a:p>
            <a:pPr marL="0" indent="0">
              <a:spcBef>
                <a:spcPts val="600"/>
              </a:spcBef>
              <a:buNone/>
            </a:pPr>
            <a:r>
              <a:rPr lang="en-GB" dirty="0" smtClean="0"/>
              <a:t>Are </a:t>
            </a:r>
            <a:r>
              <a:rPr lang="en-GB" dirty="0"/>
              <a:t>there other final actions you would take? </a:t>
            </a:r>
          </a:p>
          <a:p>
            <a:endParaRPr lang="en-AU" dirty="0"/>
          </a:p>
        </p:txBody>
      </p:sp>
      <p:pic>
        <p:nvPicPr>
          <p:cNvPr id="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723651"/>
            <a:ext cx="1276350" cy="820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5001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solidFill>
                  <a:srgbClr val="3399FF"/>
                </a:solidFill>
                <a:latin typeface="Corbel"/>
                <a:cs typeface="Corbel"/>
              </a:rPr>
              <a:t>Key resources</a:t>
            </a:r>
            <a:endParaRPr lang="en-AU" dirty="0">
              <a:solidFill>
                <a:srgbClr val="3399FF"/>
              </a:solidFill>
            </a:endParaRPr>
          </a:p>
        </p:txBody>
      </p:sp>
    </p:spTree>
    <p:extLst>
      <p:ext uri="{BB962C8B-B14F-4D97-AF65-F5344CB8AC3E}">
        <p14:creationId xmlns:p14="http://schemas.microsoft.com/office/powerpoint/2010/main" val="229852096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endParaRPr lang="en-AU" dirty="0"/>
          </a:p>
        </p:txBody>
      </p:sp>
      <p:sp>
        <p:nvSpPr>
          <p:cNvPr id="3" name="Content Placeholder 2"/>
          <p:cNvSpPr>
            <a:spLocks noGrp="1"/>
          </p:cNvSpPr>
          <p:nvPr>
            <p:ph idx="1"/>
          </p:nvPr>
        </p:nvSpPr>
        <p:spPr/>
        <p:txBody>
          <a:bodyPr/>
          <a:lstStyle/>
          <a:p>
            <a:pPr>
              <a:spcBef>
                <a:spcPts val="600"/>
              </a:spcBef>
              <a:spcAft>
                <a:spcPts val="600"/>
              </a:spcAft>
              <a:buFont typeface="Arial" panose="020B0604020202020204" pitchFamily="34" charset="0"/>
              <a:buChar char="•"/>
            </a:pPr>
            <a:r>
              <a:rPr lang="en-GB" dirty="0"/>
              <a:t>CPWG, 2010, Guidelines for Child Friendly Spaces in </a:t>
            </a:r>
            <a:r>
              <a:rPr lang="en-GB" dirty="0" smtClean="0"/>
              <a:t>Emergencies.</a:t>
            </a:r>
            <a:endParaRPr lang="en-GB" dirty="0"/>
          </a:p>
          <a:p>
            <a:pPr>
              <a:spcBef>
                <a:spcPts val="600"/>
              </a:spcBef>
              <a:spcAft>
                <a:spcPts val="600"/>
              </a:spcAft>
              <a:buFont typeface="Arial" panose="020B0604020202020204" pitchFamily="34" charset="0"/>
              <a:buChar char="•"/>
            </a:pPr>
            <a:r>
              <a:rPr lang="en-GB" dirty="0"/>
              <a:t>Save the Children, 2008, Child Friendly Spaces </a:t>
            </a:r>
            <a:r>
              <a:rPr lang="en-GB" dirty="0" smtClean="0"/>
              <a:t>Handbook. </a:t>
            </a:r>
            <a:endParaRPr lang="en-GB" dirty="0"/>
          </a:p>
          <a:p>
            <a:pPr>
              <a:spcBef>
                <a:spcPts val="600"/>
              </a:spcBef>
              <a:spcAft>
                <a:spcPts val="600"/>
              </a:spcAft>
              <a:buFont typeface="Arial" panose="020B0604020202020204" pitchFamily="34" charset="0"/>
              <a:buChar char="•"/>
            </a:pPr>
            <a:r>
              <a:rPr lang="en-GB" dirty="0"/>
              <a:t>UNICEF, 2008, A practical guide for developing child friendly </a:t>
            </a:r>
            <a:r>
              <a:rPr lang="en-GB" dirty="0" smtClean="0"/>
              <a:t>spaces.</a:t>
            </a:r>
            <a:endParaRPr lang="en-GB" dirty="0"/>
          </a:p>
          <a:p>
            <a:pPr>
              <a:spcBef>
                <a:spcPts val="600"/>
              </a:spcBef>
              <a:spcAft>
                <a:spcPts val="600"/>
              </a:spcAft>
              <a:buFont typeface="Arial" panose="020B0604020202020204" pitchFamily="34" charset="0"/>
              <a:buChar char="•"/>
            </a:pPr>
            <a:r>
              <a:rPr lang="en-GB" dirty="0"/>
              <a:t>The Good Enough Guide: How to say </a:t>
            </a:r>
            <a:r>
              <a:rPr lang="en-GB" dirty="0" smtClean="0"/>
              <a:t>goodbye.</a:t>
            </a:r>
            <a:endParaRPr lang="en-GB" dirty="0"/>
          </a:p>
          <a:p>
            <a:pPr>
              <a:buFont typeface="Arial" panose="020B0604020202020204" pitchFamily="34" charset="0"/>
              <a:buChar char="•"/>
            </a:pPr>
            <a:endParaRPr lang="en-AU" dirty="0"/>
          </a:p>
        </p:txBody>
      </p:sp>
    </p:spTree>
    <p:extLst>
      <p:ext uri="{BB962C8B-B14F-4D97-AF65-F5344CB8AC3E}">
        <p14:creationId xmlns:p14="http://schemas.microsoft.com/office/powerpoint/2010/main" val="377936851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3715" name="Picture 3" descr="Light-Bul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8538" y="1125538"/>
            <a:ext cx="4105275" cy="456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243715"/>
                                        </p:tgtEl>
                                      </p:cBhvr>
                                    </p:animEffect>
                                    <p:animScale>
                                      <p:cBhvr>
                                        <p:cTn id="7" dur="250" autoRev="1" fill="hold"/>
                                        <p:tgtEl>
                                          <p:spTgt spid="24371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xmlns="" name="Template PP_New [Compatibility Mode]" id="{3DFC64AD-ED0C-4220-B078-BDB91D006E57}" vid="{16F07DD1-2666-45B3-8D13-22B67B7A8F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PP_New</Template>
  <TotalTime>49</TotalTime>
  <Words>2819</Words>
  <Application>Microsoft Office PowerPoint</Application>
  <PresentationFormat>On-screen Show (4:3)</PresentationFormat>
  <Paragraphs>199</Paragraphs>
  <Slides>26</Slides>
  <Notes>17</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Default Design</vt:lpstr>
      <vt:lpstr>Session 3 – Exit Strategies and Transition</vt:lpstr>
      <vt:lpstr>PowerPoint Presentation</vt:lpstr>
      <vt:lpstr>Learning Outcomes </vt:lpstr>
      <vt:lpstr>Defining key terms</vt:lpstr>
      <vt:lpstr>Principles underlying transition</vt:lpstr>
      <vt:lpstr>Principles</vt:lpstr>
      <vt:lpstr>Transition process</vt:lpstr>
      <vt:lpstr>PowerPoint Presentation</vt:lpstr>
      <vt:lpstr>Steps to transition</vt:lpstr>
      <vt:lpstr>Elements of transition plan</vt:lpstr>
      <vt:lpstr>Considerations</vt:lpstr>
      <vt:lpstr>Who to involve in transition</vt:lpstr>
      <vt:lpstr>Stakeholders needing to be engaged</vt:lpstr>
      <vt:lpstr>PowerPoint Presentation</vt:lpstr>
      <vt:lpstr>Options for transition</vt:lpstr>
      <vt:lpstr>Options for transition</vt:lpstr>
      <vt:lpstr>Country examples</vt:lpstr>
      <vt:lpstr>Possible impact of transition or closure</vt:lpstr>
      <vt:lpstr>PowerPoint Presentation</vt:lpstr>
      <vt:lpstr>How to say final goodbyes</vt:lpstr>
      <vt:lpstr>Patricia saying goodbye to Erickson</vt:lpstr>
      <vt:lpstr>Children say goodbye after follow up visit, Niger</vt:lpstr>
      <vt:lpstr>How to say goodbye ?</vt:lpstr>
      <vt:lpstr>Key resources</vt:lpstr>
      <vt:lpstr>Resources</vt:lpstr>
      <vt:lpstr>PowerPoint Presentation</vt:lpstr>
    </vt:vector>
  </TitlesOfParts>
  <Company>Department of Human Services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(INSERT NAME OF SESSION)</dc:title>
  <dc:creator>Jo-anne McMahon</dc:creator>
  <cp:lastModifiedBy>Nats</cp:lastModifiedBy>
  <cp:revision>20</cp:revision>
  <dcterms:created xsi:type="dcterms:W3CDTF">2013-11-26T06:34:35Z</dcterms:created>
  <dcterms:modified xsi:type="dcterms:W3CDTF">2014-05-27T02:23:17Z</dcterms:modified>
</cp:coreProperties>
</file>