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0" r:id="rId2"/>
    <p:sldId id="259"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261" r:id="rId51"/>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763" autoAdjust="0"/>
  </p:normalViewPr>
  <p:slideViewPr>
    <p:cSldViewPr>
      <p:cViewPr varScale="1">
        <p:scale>
          <a:sx n="52" d="100"/>
          <a:sy n="52" d="100"/>
        </p:scale>
        <p:origin x="-168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A940EAE-AA34-497D-ACD7-AE7C38536344}" type="datetimeFigureOut">
              <a:rPr lang="en-AU"/>
              <a:pPr>
                <a:defRPr/>
              </a:pPr>
              <a:t>27/05/2014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605169-7212-4706-83F6-EDDB7C328943}" type="slidenum">
              <a:rPr lang="en-AU"/>
              <a:pPr/>
              <a:t>‹#›</a:t>
            </a:fld>
            <a:endParaRPr lang="en-AU"/>
          </a:p>
        </p:txBody>
      </p:sp>
    </p:spTree>
    <p:extLst>
      <p:ext uri="{BB962C8B-B14F-4D97-AF65-F5344CB8AC3E}">
        <p14:creationId xmlns:p14="http://schemas.microsoft.com/office/powerpoint/2010/main" val="63992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imstandingteam.wordpress.com/2012/03/08/save-the-childrens-short-video-on-complaints-and-response-mechanism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hapinternational.org/pool/files/guide-to-a-child-friendly-crm-lessons-from-dadaab-kenya-final-draft.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lnap.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450786-E152-48E6-8C10-1DB700308D42}" type="slidenum">
              <a:rPr lang="en-AU" altLang="en-US">
                <a:latin typeface="Arial" panose="020B0604020202020204" pitchFamily="34" charset="0"/>
              </a:rPr>
              <a:pPr eaLnBrk="1" hangingPunct="1">
                <a:spcBef>
                  <a:spcPct val="0"/>
                </a:spcBef>
              </a:pPr>
              <a:t>1</a:t>
            </a:fld>
            <a:endParaRPr lang="en-AU" altLang="en-US">
              <a:latin typeface="Arial" panose="020B0604020202020204" pitchFamily="34" charset="0"/>
            </a:endParaRPr>
          </a:p>
        </p:txBody>
      </p:sp>
    </p:spTree>
    <p:extLst>
      <p:ext uri="{BB962C8B-B14F-4D97-AF65-F5344CB8AC3E}">
        <p14:creationId xmlns:p14="http://schemas.microsoft.com/office/powerpoint/2010/main" val="247849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b="0" i="0" u="none" strike="noStrike" kern="1200" baseline="0" dirty="0" err="1" smtClean="0">
                <a:solidFill>
                  <a:schemeClr val="tx1"/>
                </a:solidFill>
                <a:latin typeface="+mn-lt"/>
                <a:cs typeface="Calibri"/>
              </a:rPr>
              <a:t>Dadaab</a:t>
            </a:r>
            <a:r>
              <a:rPr lang="en-GB" b="0" i="0" u="none" strike="noStrike" kern="1200" baseline="0" dirty="0" smtClean="0">
                <a:solidFill>
                  <a:schemeClr val="tx1"/>
                </a:solidFill>
                <a:latin typeface="+mn-lt"/>
                <a:cs typeface="Calibri"/>
              </a:rPr>
              <a:t> Refugee camps, Kenya</a:t>
            </a:r>
            <a:r>
              <a:rPr lang="en-GB" b="0" i="0" u="none" strike="noStrike" kern="1200" dirty="0" smtClean="0">
                <a:solidFill>
                  <a:schemeClr val="tx1"/>
                </a:solidFill>
                <a:latin typeface="+mn-lt"/>
                <a:cs typeface="Calibri"/>
              </a:rPr>
              <a:t> - </a:t>
            </a:r>
            <a:r>
              <a:rPr lang="en-GB" b="0" i="0" u="none" strike="noStrike" kern="1200" baseline="0" dirty="0" err="1" smtClean="0">
                <a:solidFill>
                  <a:schemeClr val="tx1"/>
                </a:solidFill>
                <a:latin typeface="+mn-lt"/>
                <a:cs typeface="Calibri"/>
              </a:rPr>
              <a:t>Dagahaley</a:t>
            </a:r>
            <a:r>
              <a:rPr lang="en-GB" b="0" i="0" u="none" strike="noStrike" kern="1200" baseline="0" dirty="0" smtClean="0">
                <a:solidFill>
                  <a:schemeClr val="tx1"/>
                </a:solidFill>
                <a:latin typeface="+mn-lt"/>
                <a:cs typeface="Calibri"/>
              </a:rPr>
              <a:t>, </a:t>
            </a:r>
            <a:r>
              <a:rPr lang="en-GB" b="0" i="0" u="none" strike="noStrike" kern="1200" baseline="0" dirty="0" err="1" smtClean="0">
                <a:solidFill>
                  <a:schemeClr val="tx1"/>
                </a:solidFill>
                <a:latin typeface="+mn-lt"/>
                <a:cs typeface="Calibri"/>
              </a:rPr>
              <a:t>Hagadera</a:t>
            </a:r>
            <a:r>
              <a:rPr lang="en-GB" b="0" i="0" u="none" strike="noStrike" kern="1200" baseline="0" dirty="0" smtClean="0">
                <a:solidFill>
                  <a:schemeClr val="tx1"/>
                </a:solidFill>
                <a:latin typeface="+mn-lt"/>
                <a:cs typeface="Calibri"/>
              </a:rPr>
              <a:t> and </a:t>
            </a:r>
            <a:r>
              <a:rPr lang="en-GB" b="0" i="0" u="none" strike="noStrike" kern="1200" baseline="0" dirty="0" err="1" smtClean="0">
                <a:solidFill>
                  <a:schemeClr val="tx1"/>
                </a:solidFill>
                <a:latin typeface="+mn-lt"/>
                <a:cs typeface="Calibri"/>
              </a:rPr>
              <a:t>Ifo</a:t>
            </a:r>
            <a:r>
              <a:rPr lang="en-GB" dirty="0" smtClean="0">
                <a:latin typeface="+mn-lt"/>
                <a:cs typeface="Calibri"/>
              </a:rPr>
              <a:t> camps -</a:t>
            </a:r>
            <a:r>
              <a:rPr lang="en-GB" b="0" i="0" u="none" strike="noStrike" kern="1200" baseline="0" dirty="0" smtClean="0">
                <a:solidFill>
                  <a:schemeClr val="tx1"/>
                </a:solidFill>
                <a:latin typeface="+mn-lt"/>
                <a:cs typeface="Calibri"/>
              </a:rPr>
              <a:t> host 372,551 refugees from Somalia (97%), Ethiopia, Sudan and small populations from other neighbouring countries. The majority of refugees reside in </a:t>
            </a:r>
            <a:r>
              <a:rPr lang="en-GB" b="0" i="0" u="none" strike="noStrike" kern="1200" baseline="0" dirty="0" err="1" smtClean="0">
                <a:solidFill>
                  <a:schemeClr val="tx1"/>
                </a:solidFill>
                <a:latin typeface="+mn-lt"/>
                <a:cs typeface="Calibri"/>
              </a:rPr>
              <a:t>Ifo</a:t>
            </a:r>
            <a:r>
              <a:rPr lang="en-GB" b="0" i="0" u="none" strike="noStrike" kern="1200" baseline="0" dirty="0" smtClean="0">
                <a:solidFill>
                  <a:schemeClr val="tx1"/>
                </a:solidFill>
                <a:latin typeface="+mn-lt"/>
                <a:cs typeface="Calibri"/>
              </a:rPr>
              <a:t>. </a:t>
            </a:r>
            <a:r>
              <a:rPr lang="en-GB" b="0" i="0" u="none" strike="noStrike" kern="1200" baseline="0" dirty="0" err="1" smtClean="0">
                <a:solidFill>
                  <a:schemeClr val="tx1"/>
                </a:solidFill>
                <a:latin typeface="+mn-lt"/>
                <a:cs typeface="Calibri"/>
              </a:rPr>
              <a:t>Ifo</a:t>
            </a:r>
            <a:r>
              <a:rPr lang="en-GB" b="0" i="0" u="none" strike="noStrike" kern="1200" baseline="0" dirty="0" smtClean="0">
                <a:solidFill>
                  <a:schemeClr val="tx1"/>
                </a:solidFill>
                <a:latin typeface="+mn-lt"/>
                <a:cs typeface="Calibri"/>
              </a:rPr>
              <a:t> Camp has a population of 130,004. Approx. 55% children. Save the Children is the only child-centred organization in </a:t>
            </a:r>
            <a:r>
              <a:rPr lang="en-GB" b="0" i="0" u="none" strike="noStrike" kern="1200" baseline="0" dirty="0" err="1" smtClean="0">
                <a:solidFill>
                  <a:schemeClr val="tx1"/>
                </a:solidFill>
                <a:latin typeface="+mn-lt"/>
                <a:cs typeface="Calibri"/>
              </a:rPr>
              <a:t>Dadaab</a:t>
            </a:r>
            <a:r>
              <a:rPr lang="en-GB" b="0" i="0" u="none" strike="noStrike" kern="1200" baseline="0" dirty="0" smtClean="0">
                <a:solidFill>
                  <a:schemeClr val="tx1"/>
                </a:solidFill>
                <a:latin typeface="+mn-lt"/>
                <a:cs typeface="Calibri"/>
              </a:rPr>
              <a:t>. </a:t>
            </a:r>
            <a:r>
              <a:rPr lang="en-GB" dirty="0" smtClean="0">
                <a:latin typeface="+mn-lt"/>
                <a:cs typeface="Calibri"/>
              </a:rPr>
              <a:t>Piloted feedback mechanism in </a:t>
            </a:r>
            <a:r>
              <a:rPr lang="en-GB" dirty="0" err="1" smtClean="0">
                <a:latin typeface="+mn-lt"/>
                <a:cs typeface="Calibri"/>
              </a:rPr>
              <a:t>Ifo</a:t>
            </a:r>
            <a:r>
              <a:rPr lang="en-GB" dirty="0" smtClean="0">
                <a:latin typeface="+mn-lt"/>
                <a:cs typeface="Calibri"/>
              </a:rPr>
              <a:t> to learn lessons before roll out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sz="600" b="0" i="0" u="none" strike="noStrike" kern="1200" baseline="0" dirty="0" smtClean="0">
              <a:solidFill>
                <a:schemeClr val="tx1"/>
              </a:solidFill>
              <a:latin typeface="+mn-lt"/>
              <a:cs typeface="Calibri"/>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cs typeface="Calibri"/>
              </a:rPr>
              <a:t>Reference: </a:t>
            </a:r>
          </a:p>
          <a:p>
            <a:pPr marL="171450" indent="-171450">
              <a:buFontTx/>
              <a:buChar char="-"/>
            </a:pPr>
            <a:r>
              <a:rPr lang="en-GB" sz="1200" kern="1200" dirty="0" smtClean="0">
                <a:solidFill>
                  <a:schemeClr val="tx1"/>
                </a:solidFill>
                <a:effectLst/>
                <a:latin typeface="+mn-lt"/>
                <a:ea typeface="+mn-ea"/>
                <a:cs typeface="+mn-cs"/>
              </a:rPr>
              <a:t>Save the Children (2011) “Guide to a child friendly complaints system. Lesson learnt from </a:t>
            </a:r>
            <a:r>
              <a:rPr lang="en-GB" sz="1200" kern="1200" dirty="0" err="1" smtClean="0">
                <a:solidFill>
                  <a:schemeClr val="tx1"/>
                </a:solidFill>
                <a:effectLst/>
                <a:latin typeface="+mn-lt"/>
                <a:ea typeface="+mn-ea"/>
                <a:cs typeface="+mn-cs"/>
              </a:rPr>
              <a:t>Dadaab</a:t>
            </a:r>
            <a:r>
              <a:rPr lang="en-GB" sz="1200" kern="1200" dirty="0" smtClean="0">
                <a:solidFill>
                  <a:schemeClr val="tx1"/>
                </a:solidFill>
                <a:effectLst/>
                <a:latin typeface="+mn-lt"/>
                <a:ea typeface="+mn-ea"/>
                <a:cs typeface="+mn-cs"/>
              </a:rPr>
              <a:t> Refugee Camps” a case study highlighting how a child-friendly system has been set up in </a:t>
            </a:r>
            <a:r>
              <a:rPr lang="en-GB" sz="1200" kern="1200" dirty="0" err="1" smtClean="0">
                <a:solidFill>
                  <a:schemeClr val="tx1"/>
                </a:solidFill>
                <a:effectLst/>
                <a:latin typeface="+mn-lt"/>
                <a:ea typeface="+mn-ea"/>
                <a:cs typeface="+mn-cs"/>
              </a:rPr>
              <a:t>Dadaab</a:t>
            </a:r>
            <a:r>
              <a:rPr lang="en-GB" sz="1200" kern="1200" dirty="0" smtClean="0">
                <a:solidFill>
                  <a:schemeClr val="tx1"/>
                </a:solidFill>
                <a:effectLst/>
                <a:latin typeface="+mn-lt"/>
                <a:ea typeface="+mn-ea"/>
                <a:cs typeface="+mn-cs"/>
              </a:rPr>
              <a:t> Refugee camps in northern Kenya. </a:t>
            </a:r>
          </a:p>
          <a:p>
            <a:pPr marL="171450" indent="-171450">
              <a:buFontTx/>
              <a:buChar char="-"/>
            </a:pPr>
            <a:r>
              <a:rPr lang="en-GB" sz="1200" kern="1200" dirty="0" smtClean="0">
                <a:solidFill>
                  <a:schemeClr val="tx1"/>
                </a:solidFill>
                <a:effectLst/>
                <a:latin typeface="+mn-lt"/>
                <a:ea typeface="+mn-ea"/>
                <a:cs typeface="+mn-cs"/>
              </a:rPr>
              <a:t>For guidance on the 10 steps to setting up a Complaints Response Mechanisms, see the video available at:</a:t>
            </a:r>
            <a:r>
              <a:rPr lang="en-GB" sz="1200" kern="1200" baseline="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http://aimstandingteam.wordpress.com/2012/03/08/save-the-childrens-short-video-on-complaints-and-response-mechanisms/</a:t>
            </a:r>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hlinkClick r:id="rId4"/>
              </a:rPr>
              <a:t>www.hapinternational.org/pool/files/guide-to-a-child-friendly-crm-lessons-from-dadaab-kenya-final-draft.pdf</a:t>
            </a:r>
            <a:endParaRPr lang="en-GB" sz="1200" u="sng"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sz="1200" b="0" i="0" u="none" strike="noStrike" kern="1200" baseline="0" dirty="0" smtClean="0">
              <a:solidFill>
                <a:schemeClr val="tx1"/>
              </a:solidFill>
              <a:latin typeface="+mn-lt"/>
              <a:cs typeface="Calibri"/>
            </a:endParaRP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15</a:t>
            </a:fld>
            <a:endParaRPr lang="en-AU"/>
          </a:p>
        </p:txBody>
      </p:sp>
    </p:spTree>
    <p:extLst>
      <p:ext uri="{BB962C8B-B14F-4D97-AF65-F5344CB8AC3E}">
        <p14:creationId xmlns:p14="http://schemas.microsoft.com/office/powerpoint/2010/main" val="238565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4" indent="-171450" algn="l" defTabSz="457200" rtl="0" eaLnBrk="1" fontAlgn="auto" latinLnBrk="0" hangingPunct="1">
              <a:lnSpc>
                <a:spcPct val="100000"/>
              </a:lnSpc>
              <a:spcBef>
                <a:spcPts val="0"/>
              </a:spcBef>
              <a:spcAft>
                <a:spcPts val="0"/>
              </a:spcAft>
              <a:buClrTx/>
              <a:buSzTx/>
              <a:buFont typeface="Arial"/>
              <a:buChar char="•"/>
              <a:tabLst/>
              <a:defRPr/>
            </a:pPr>
            <a:r>
              <a:rPr lang="en-GB" b="0" i="0" u="none" strike="noStrike" kern="1200" baseline="0" dirty="0" smtClean="0">
                <a:solidFill>
                  <a:schemeClr val="tx1"/>
                </a:solidFill>
                <a:latin typeface="+mn-lt"/>
                <a:cs typeface="Calibri"/>
              </a:rPr>
              <a:t>Consultations with children - </a:t>
            </a:r>
            <a:r>
              <a:rPr lang="en-GB" dirty="0" smtClean="0">
                <a:latin typeface="+mn-lt"/>
                <a:cs typeface="Calibri"/>
              </a:rPr>
              <a:t>Asked children how felt comfortable to feedback </a:t>
            </a:r>
            <a:endParaRPr lang="en-GB" b="0" i="0" u="none" strike="noStrike" kern="1200" baseline="0" dirty="0" smtClean="0">
              <a:solidFill>
                <a:schemeClr val="tx1"/>
              </a:solidFill>
              <a:latin typeface="+mn-lt"/>
              <a:cs typeface="Calibri"/>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b="0" i="0" u="none" strike="noStrike" kern="1200" baseline="0" dirty="0" smtClean="0">
                <a:solidFill>
                  <a:schemeClr val="tx1"/>
                </a:solidFill>
                <a:latin typeface="+mn-lt"/>
                <a:cs typeface="Calibri"/>
              </a:rPr>
              <a:t>Set up “Information or “Feedback desk,” named that way to make them more approachable to children and acceptable to community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b="0" i="0" u="none" strike="noStrike" kern="1200" baseline="0" dirty="0" smtClean="0">
                <a:solidFill>
                  <a:schemeClr val="tx1"/>
                </a:solidFill>
                <a:latin typeface="+mn-lt"/>
                <a:cs typeface="Calibri"/>
              </a:rPr>
              <a:t>Physical set-up – train staff – raise awareness – receive feedback – keep records</a:t>
            </a:r>
            <a:endParaRPr lang="en-GB" sz="600" b="0" i="0" u="none" strike="noStrike" kern="1200" baseline="0" dirty="0" smtClean="0">
              <a:solidFill>
                <a:schemeClr val="tx1"/>
              </a:solidFill>
              <a:latin typeface="+mn-lt"/>
              <a:cs typeface="Calibri"/>
            </a:endParaRPr>
          </a:p>
          <a:p>
            <a:pPr marL="444500" marR="0" lvl="1" indent="-266700" algn="l" defTabSz="457200" rtl="0" eaLnBrk="1" fontAlgn="auto" latinLnBrk="0" hangingPunct="1">
              <a:lnSpc>
                <a:spcPct val="100000"/>
              </a:lnSpc>
              <a:spcBef>
                <a:spcPts val="0"/>
              </a:spcBef>
              <a:spcAft>
                <a:spcPts val="0"/>
              </a:spcAft>
              <a:buClrTx/>
              <a:buSzTx/>
              <a:buFont typeface="Lucida Grande"/>
              <a:buChar char="-"/>
              <a:tabLst/>
              <a:defRPr/>
            </a:pPr>
            <a:r>
              <a:rPr lang="en-GB" b="0" i="0" u="none" strike="noStrike" kern="1200" baseline="0" dirty="0" smtClean="0">
                <a:solidFill>
                  <a:schemeClr val="tx1"/>
                </a:solidFill>
                <a:latin typeface="+mn-lt"/>
                <a:cs typeface="Calibri"/>
              </a:rPr>
              <a:t>These were to be set up in all Child Friendly Spaces (CFS) in the camp and host community; at the new arrival registration point and the SC camp offices.</a:t>
            </a:r>
          </a:p>
          <a:p>
            <a:pPr marL="444500" marR="0" lvl="1" indent="-266700" algn="l" defTabSz="457200" rtl="0" eaLnBrk="1" fontAlgn="auto" latinLnBrk="0" hangingPunct="1">
              <a:lnSpc>
                <a:spcPct val="100000"/>
              </a:lnSpc>
              <a:spcBef>
                <a:spcPts val="0"/>
              </a:spcBef>
              <a:spcAft>
                <a:spcPts val="0"/>
              </a:spcAft>
              <a:buClrTx/>
              <a:buSzTx/>
              <a:buFont typeface="Lucida Grande"/>
              <a:buChar char="-"/>
              <a:tabLst/>
              <a:defRPr/>
            </a:pPr>
            <a:r>
              <a:rPr lang="en-GB" dirty="0" smtClean="0">
                <a:latin typeface="+mn-lt"/>
                <a:cs typeface="Calibri"/>
              </a:rPr>
              <a:t>E</a:t>
            </a:r>
            <a:r>
              <a:rPr lang="en-GB" b="0" i="0" u="none" strike="noStrike" kern="1200" baseline="0" dirty="0" smtClean="0">
                <a:solidFill>
                  <a:schemeClr val="tx1"/>
                </a:solidFill>
                <a:latin typeface="+mn-lt"/>
                <a:cs typeface="Calibri"/>
              </a:rPr>
              <a:t>armarked to deal with general complaints mainly project related complaints and/ or information e.g. operations, beneficiary targeting etc. </a:t>
            </a:r>
            <a:r>
              <a:rPr lang="en-GB" dirty="0" smtClean="0">
                <a:latin typeface="+mn-lt"/>
                <a:cs typeface="Calibri"/>
              </a:rPr>
              <a:t>– about all programming (FSL, CP, </a:t>
            </a:r>
            <a:r>
              <a:rPr lang="en-GB" dirty="0" err="1" smtClean="0">
                <a:latin typeface="+mn-lt"/>
                <a:cs typeface="Calibri"/>
              </a:rPr>
              <a:t>etc</a:t>
            </a:r>
            <a:r>
              <a:rPr lang="en-GB" dirty="0" smtClean="0">
                <a:latin typeface="+mn-lt"/>
                <a:cs typeface="Calibri"/>
              </a:rPr>
              <a:t>) </a:t>
            </a:r>
            <a:endParaRPr lang="en-GB" b="0" i="0" u="none" strike="noStrike" kern="1200" baseline="0" dirty="0" smtClean="0">
              <a:solidFill>
                <a:schemeClr val="tx1"/>
              </a:solidFill>
              <a:latin typeface="+mn-lt"/>
              <a:cs typeface="Calibri"/>
            </a:endParaRPr>
          </a:p>
          <a:p>
            <a:pPr marL="444500" lvl="1" indent="-266700">
              <a:buFont typeface="Lucida Grande"/>
              <a:buChar char="-"/>
            </a:pPr>
            <a:r>
              <a:rPr lang="en-GB" b="0" i="0" u="none" strike="noStrike" kern="1200" baseline="0" dirty="0" smtClean="0">
                <a:solidFill>
                  <a:schemeClr val="tx1"/>
                </a:solidFill>
                <a:latin typeface="+mn-lt"/>
                <a:cs typeface="Calibri"/>
              </a:rPr>
              <a:t>Beneficiaries referred to Save the Children if: sensitive complaints, mainly: PSEA/GBV and staff misconduct, or i</a:t>
            </a:r>
            <a:r>
              <a:rPr lang="en-GB" dirty="0" smtClean="0">
                <a:latin typeface="+mn-lt"/>
                <a:cs typeface="Calibri"/>
              </a:rPr>
              <a:t>f someone is</a:t>
            </a:r>
            <a:r>
              <a:rPr lang="en-GB" baseline="0" dirty="0" smtClean="0">
                <a:latin typeface="+mn-lt"/>
                <a:cs typeface="Calibri"/>
              </a:rPr>
              <a:t> </a:t>
            </a:r>
            <a:r>
              <a:rPr lang="en-GB" dirty="0" smtClean="0">
                <a:latin typeface="+mn-lt"/>
                <a:cs typeface="Calibri"/>
              </a:rPr>
              <a:t>not satisfied with the way feedback was dealt with</a:t>
            </a:r>
            <a:endParaRPr lang="en-GB" b="0" i="0" u="none" strike="noStrike" kern="1200" baseline="0" dirty="0" smtClean="0">
              <a:solidFill>
                <a:schemeClr val="tx1"/>
              </a:solidFill>
              <a:latin typeface="+mn-lt"/>
              <a:cs typeface="Calibri"/>
            </a:endParaRPr>
          </a:p>
          <a:p>
            <a:pPr marL="171450" indent="-171450">
              <a:buFont typeface="Arial"/>
              <a:buChar char="•"/>
            </a:pPr>
            <a:r>
              <a:rPr lang="en-GB" b="0" i="0" u="none" strike="noStrike" kern="1200" baseline="0" dirty="0" smtClean="0">
                <a:solidFill>
                  <a:schemeClr val="tx1"/>
                </a:solidFill>
                <a:latin typeface="+mn-lt"/>
                <a:cs typeface="Calibri"/>
              </a:rPr>
              <a:t>Beneficiary reference groups (BRG) established: attached to each information desk. </a:t>
            </a:r>
            <a:r>
              <a:rPr lang="en-GB" dirty="0" smtClean="0">
                <a:latin typeface="+mn-lt"/>
                <a:cs typeface="Calibri"/>
              </a:rPr>
              <a:t>G</a:t>
            </a:r>
            <a:r>
              <a:rPr lang="en-GB" b="0" i="0" u="none" strike="noStrike" kern="1200" baseline="0" dirty="0" smtClean="0">
                <a:solidFill>
                  <a:schemeClr val="tx1"/>
                </a:solidFill>
                <a:latin typeface="+mn-lt"/>
                <a:cs typeface="Calibri"/>
              </a:rPr>
              <a:t>roup consists of 9 members: 4 camp leaders (2 male and 2 Female), 3 religious leaders and 2 teachers. </a:t>
            </a:r>
            <a:r>
              <a:rPr lang="en-GB" dirty="0" smtClean="0">
                <a:latin typeface="+mn-lt"/>
                <a:cs typeface="Calibri"/>
              </a:rPr>
              <a:t>M</a:t>
            </a:r>
            <a:r>
              <a:rPr lang="en-GB" b="0" i="0" u="none" strike="noStrike" kern="1200" baseline="0" dirty="0" smtClean="0">
                <a:solidFill>
                  <a:schemeClr val="tx1"/>
                </a:solidFill>
                <a:latin typeface="+mn-lt"/>
                <a:cs typeface="Calibri"/>
              </a:rPr>
              <a:t>eeting </a:t>
            </a:r>
            <a:r>
              <a:rPr lang="en-GB" dirty="0" smtClean="0">
                <a:latin typeface="+mn-lt"/>
                <a:cs typeface="Calibri"/>
              </a:rPr>
              <a:t>for </a:t>
            </a:r>
            <a:r>
              <a:rPr lang="en-GB" b="0" i="0" u="none" strike="noStrike" kern="1200" baseline="0" dirty="0" smtClean="0">
                <a:solidFill>
                  <a:schemeClr val="tx1"/>
                </a:solidFill>
                <a:latin typeface="+mn-lt"/>
                <a:cs typeface="Calibri"/>
              </a:rPr>
              <a:t>religious and camp leaders to select</a:t>
            </a:r>
            <a:r>
              <a:rPr lang="en-GB" b="0" i="0" u="none" strike="noStrike" kern="1200" dirty="0" smtClean="0">
                <a:solidFill>
                  <a:schemeClr val="tx1"/>
                </a:solidFill>
                <a:latin typeface="+mn-lt"/>
                <a:cs typeface="Calibri"/>
              </a:rPr>
              <a:t> </a:t>
            </a:r>
            <a:r>
              <a:rPr lang="en-GB" b="0" i="0" u="none" strike="noStrike" kern="1200" baseline="0" dirty="0" smtClean="0">
                <a:solidFill>
                  <a:schemeClr val="tx1"/>
                </a:solidFill>
                <a:latin typeface="+mn-lt"/>
                <a:cs typeface="Calibri"/>
              </a:rPr>
              <a:t>representatives. After explaining purpose of BRG, leaders are requested to elect their representatives to the group.</a:t>
            </a:r>
            <a:endParaRPr lang="en-GB" dirty="0" smtClean="0">
              <a:latin typeface="+mn-lt"/>
              <a:cs typeface="Calibri"/>
            </a:endParaRPr>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16</a:t>
            </a:fld>
            <a:endParaRPr lang="en-AU"/>
          </a:p>
        </p:txBody>
      </p:sp>
    </p:spTree>
    <p:extLst>
      <p:ext uri="{BB962C8B-B14F-4D97-AF65-F5344CB8AC3E}">
        <p14:creationId xmlns:p14="http://schemas.microsoft.com/office/powerpoint/2010/main" val="202558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Cultural</a:t>
            </a:r>
            <a:r>
              <a:rPr lang="en-US" baseline="0" dirty="0" smtClean="0"/>
              <a:t> issues can prevent people talking or complaining </a:t>
            </a:r>
          </a:p>
          <a:p>
            <a:pPr marL="171450" indent="-171450">
              <a:buFont typeface="Arial"/>
              <a:buChar char="•"/>
            </a:pPr>
            <a:r>
              <a:rPr lang="en-US" baseline="0" dirty="0" smtClean="0"/>
              <a:t>It may be that certain groups of people, especially most vulnerable, are not used to being asked for their views </a:t>
            </a:r>
          </a:p>
          <a:p>
            <a:pPr marL="171450" indent="-171450">
              <a:buFont typeface="Arial"/>
              <a:buChar char="•"/>
            </a:pPr>
            <a:r>
              <a:rPr lang="en-US" baseline="0" dirty="0" smtClean="0"/>
              <a:t>The way you are asking people to give feedback can prevent them from inputting </a:t>
            </a:r>
          </a:p>
          <a:p>
            <a:pPr marL="171450" indent="-171450">
              <a:buFont typeface="Arial"/>
              <a:buChar char="•"/>
            </a:pPr>
            <a:r>
              <a:rPr lang="en-US" baseline="0" dirty="0" smtClean="0"/>
              <a:t>Many more challenges maybe identified in your context. Review the way your system is working at intervals and work on trying to find ways to address these challenges</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17</a:t>
            </a:fld>
            <a:endParaRPr lang="en-AU"/>
          </a:p>
        </p:txBody>
      </p:sp>
    </p:spTree>
    <p:extLst>
      <p:ext uri="{BB962C8B-B14F-4D97-AF65-F5344CB8AC3E}">
        <p14:creationId xmlns:p14="http://schemas.microsoft.com/office/powerpoint/2010/main" val="295314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One way of ensuring accountability is a participatory M&amp;E system</a:t>
            </a:r>
          </a:p>
          <a:p>
            <a:pPr marL="171450" indent="-171450">
              <a:buFont typeface="Arial"/>
              <a:buChar char="•"/>
            </a:pPr>
            <a:r>
              <a:rPr lang="en-US" dirty="0" smtClean="0"/>
              <a:t>Another key methods is a functioning and effective complaints mechanism</a:t>
            </a:r>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18</a:t>
            </a:fld>
            <a:endParaRPr lang="en-AU"/>
          </a:p>
        </p:txBody>
      </p:sp>
    </p:spTree>
    <p:extLst>
      <p:ext uri="{BB962C8B-B14F-4D97-AF65-F5344CB8AC3E}">
        <p14:creationId xmlns:p14="http://schemas.microsoft.com/office/powerpoint/2010/main" val="335601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spcAft>
                <a:spcPts val="600"/>
              </a:spcAft>
              <a:buFont typeface="+mj-lt"/>
              <a:buAutoNum type="arabicPeriod"/>
            </a:pPr>
            <a:r>
              <a:rPr lang="en-GB" dirty="0" smtClean="0"/>
              <a:t>Design and nature of the Complaints &amp; Response Mechanism (CRM): The mechanism is informed by children’s ideas and needs about what is preferable to them.</a:t>
            </a:r>
          </a:p>
          <a:p>
            <a:pPr marL="514350" indent="-514350">
              <a:spcAft>
                <a:spcPts val="600"/>
              </a:spcAft>
              <a:buFont typeface="+mj-lt"/>
              <a:buAutoNum type="arabicPeriod"/>
            </a:pPr>
            <a:r>
              <a:rPr lang="en-GB" dirty="0" smtClean="0"/>
              <a:t>Environment and location of the CRM: this needs to be a place known to children, easily accessible, safe for them and where confidentiality is guaranteed. A place where they are treated with respect, understanding and calmness; allowing children to freely share their concerns.</a:t>
            </a:r>
          </a:p>
          <a:p>
            <a:pPr marL="514350" indent="-514350">
              <a:spcAft>
                <a:spcPts val="600"/>
              </a:spcAft>
              <a:buFont typeface="+mj-lt"/>
              <a:buAutoNum type="arabicPeriod"/>
            </a:pPr>
            <a:r>
              <a:rPr lang="en-GB" dirty="0" smtClean="0"/>
              <a:t>Approach to the Complainant: child friendly language and approach need to be used, this means you should keep it simple, clear and understandable</a:t>
            </a:r>
          </a:p>
          <a:p>
            <a:pPr marL="514350" indent="-514350">
              <a:spcAft>
                <a:spcPts val="600"/>
              </a:spcAft>
              <a:buFont typeface="+mj-lt"/>
              <a:buAutoNum type="arabicPeriod"/>
            </a:pPr>
            <a:r>
              <a:rPr lang="en-GB" dirty="0" smtClean="0"/>
              <a:t>Staff and skills: the CRM needs to be led by people with skills to work with children. This includes: child friendly ‘interviewing’ skills, active listening, tolerance and patience. Staff need to give time to children to communicate or make a point; to be happy and positive and show kindness to the child and a willingness to help; using visual materials or images on the desks so that younger children understand.</a:t>
            </a:r>
          </a:p>
          <a:p>
            <a:endParaRPr lang="en-US" sz="400" dirty="0" smtClean="0"/>
          </a:p>
          <a:p>
            <a:r>
              <a:rPr lang="en-US" dirty="0" smtClean="0"/>
              <a:t>This</a:t>
            </a:r>
            <a:r>
              <a:rPr lang="en-US" baseline="0" dirty="0" smtClean="0"/>
              <a:t> guidance</a:t>
            </a:r>
            <a:r>
              <a:rPr lang="en-US" dirty="0" smtClean="0"/>
              <a:t> is based on work done in </a:t>
            </a:r>
            <a:r>
              <a:rPr lang="en-US" dirty="0" err="1" smtClean="0"/>
              <a:t>Dadaab</a:t>
            </a:r>
            <a:r>
              <a:rPr lang="en-US" dirty="0" smtClean="0"/>
              <a:t> camp in Kenya.</a:t>
            </a:r>
            <a:r>
              <a:rPr lang="en-US" baseline="0" dirty="0" smtClean="0"/>
              <a:t> </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19</a:t>
            </a:fld>
            <a:endParaRPr lang="en-AU"/>
          </a:p>
        </p:txBody>
      </p:sp>
    </p:spTree>
    <p:extLst>
      <p:ext uri="{BB962C8B-B14F-4D97-AF65-F5344CB8AC3E}">
        <p14:creationId xmlns:p14="http://schemas.microsoft.com/office/powerpoint/2010/main" val="1388920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600"/>
              </a:spcBef>
              <a:buNone/>
            </a:pPr>
            <a:r>
              <a:rPr lang="en-GB" sz="1200" dirty="0" smtClean="0">
                <a:latin typeface="+mn-lt"/>
                <a:cs typeface="Calibri"/>
              </a:rPr>
              <a:t>Monitoring and evaluation is important because it:</a:t>
            </a:r>
          </a:p>
          <a:p>
            <a:pPr marL="171450" lvl="4" indent="-171450">
              <a:lnSpc>
                <a:spcPct val="110000"/>
              </a:lnSpc>
              <a:buFont typeface="Arial"/>
              <a:buChar char="•"/>
              <a:tabLst>
                <a:tab pos="452438" algn="l"/>
              </a:tabLst>
            </a:pPr>
            <a:r>
              <a:rPr lang="en-GB" sz="1200" dirty="0" smtClean="0">
                <a:latin typeface="+mn-lt"/>
                <a:cs typeface="Calibri"/>
              </a:rPr>
              <a:t>Provides accountability to beneficiaries &amp; donors</a:t>
            </a:r>
          </a:p>
          <a:p>
            <a:pPr marL="171450" lvl="4" indent="-171450">
              <a:lnSpc>
                <a:spcPct val="110000"/>
              </a:lnSpc>
              <a:buFont typeface="Arial"/>
              <a:buChar char="•"/>
              <a:tabLst>
                <a:tab pos="452438" algn="l"/>
              </a:tabLst>
            </a:pPr>
            <a:r>
              <a:rPr lang="en-GB" sz="1200" dirty="0" smtClean="0">
                <a:latin typeface="+mn-lt"/>
                <a:cs typeface="Calibri"/>
              </a:rPr>
              <a:t>Can indicate areas for improvement in the quality of the program by suggesting areas for on-going modifications</a:t>
            </a:r>
          </a:p>
          <a:p>
            <a:pPr marL="171450" lvl="4" indent="-171450">
              <a:lnSpc>
                <a:spcPct val="110000"/>
              </a:lnSpc>
              <a:buFont typeface="Arial"/>
              <a:buChar char="•"/>
              <a:tabLst>
                <a:tab pos="452438" algn="l"/>
              </a:tabLst>
            </a:pPr>
            <a:r>
              <a:rPr lang="en-GB" sz="1200" dirty="0" smtClean="0">
                <a:latin typeface="+mn-lt"/>
                <a:cs typeface="Calibri"/>
              </a:rPr>
              <a:t>Ensures learning from the programme is fed into broader initiatives</a:t>
            </a:r>
          </a:p>
          <a:p>
            <a:pPr marL="0" lvl="4" indent="0">
              <a:lnSpc>
                <a:spcPct val="110000"/>
              </a:lnSpc>
              <a:buNone/>
              <a:tabLst>
                <a:tab pos="452438" algn="l"/>
              </a:tabLst>
            </a:pPr>
            <a:r>
              <a:rPr lang="en-US" sz="1200" dirty="0" smtClean="0">
                <a:latin typeface="+mn-lt"/>
                <a:cs typeface="Calibri"/>
              </a:rPr>
              <a:t>M&amp;E integral part of </a:t>
            </a:r>
            <a:r>
              <a:rPr lang="en-US" sz="1200" dirty="0" err="1" smtClean="0">
                <a:latin typeface="+mn-lt"/>
                <a:cs typeface="Calibri"/>
              </a:rPr>
              <a:t>programme</a:t>
            </a:r>
            <a:r>
              <a:rPr lang="en-US" sz="1200" dirty="0" smtClean="0">
                <a:latin typeface="+mn-lt"/>
                <a:cs typeface="Calibri"/>
              </a:rPr>
              <a:t> from beginning</a:t>
            </a:r>
            <a:r>
              <a:rPr lang="en-GB" sz="1200" dirty="0" smtClean="0">
                <a:latin typeface="+mn-lt"/>
                <a:cs typeface="Calibri"/>
              </a:rPr>
              <a:t> &amp; throughout. </a:t>
            </a:r>
            <a:r>
              <a:rPr lang="en-US" sz="1200" dirty="0" smtClean="0">
                <a:latin typeface="+mn-lt"/>
                <a:cs typeface="Calibri"/>
              </a:rPr>
              <a:t>Key step in </a:t>
            </a:r>
            <a:r>
              <a:rPr lang="en-US" sz="1200" dirty="0" err="1" smtClean="0">
                <a:latin typeface="+mn-lt"/>
                <a:cs typeface="Calibri"/>
              </a:rPr>
              <a:t>programme</a:t>
            </a:r>
            <a:r>
              <a:rPr lang="en-US" sz="1200" dirty="0" smtClean="0">
                <a:latin typeface="+mn-lt"/>
                <a:cs typeface="Calibri"/>
              </a:rPr>
              <a:t> design process enable you to effectively implement program</a:t>
            </a:r>
            <a:r>
              <a:rPr lang="en-GB" sz="1200" dirty="0" smtClean="0">
                <a:latin typeface="+mn-lt"/>
                <a:cs typeface="Calibri"/>
              </a:rPr>
              <a:t>me</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21</a:t>
            </a:fld>
            <a:endParaRPr lang="en-AU"/>
          </a:p>
        </p:txBody>
      </p:sp>
    </p:spTree>
    <p:extLst>
      <p:ext uri="{BB962C8B-B14F-4D97-AF65-F5344CB8AC3E}">
        <p14:creationId xmlns:p14="http://schemas.microsoft.com/office/powerpoint/2010/main" val="1670202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0" i="0" u="none" strike="noStrike" kern="1200" baseline="0" dirty="0" smtClean="0">
                <a:solidFill>
                  <a:schemeClr val="tx1"/>
                </a:solidFill>
                <a:latin typeface="+mn-lt"/>
                <a:ea typeface="+mn-ea"/>
                <a:cs typeface="+mn-cs"/>
              </a:rPr>
              <a:t>How: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When possible, conduct inter</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agency, collaborative evaluations, which can improve coordination and yield conclusions that apply more widely. These should be inter-agency and inter-</a:t>
            </a:r>
            <a:r>
              <a:rPr lang="en-US" sz="1200" b="0" i="0" u="none" strike="noStrike" kern="1200" baseline="0" dirty="0" err="1" smtClean="0">
                <a:solidFill>
                  <a:schemeClr val="tx1"/>
                </a:solidFill>
                <a:latin typeface="+mn-lt"/>
                <a:ea typeface="+mn-ea"/>
                <a:cs typeface="+mn-cs"/>
              </a:rPr>
              <a:t>sectoral</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Use participatory methods of monitoring and evaluation that engage children and youth and invite community members’ views. – e.g. when setting and developing objectives and indicators, get children and families to support development of wellbeing indicators </a:t>
            </a:r>
          </a:p>
          <a:p>
            <a:pPr marL="171450" indent="-171450">
              <a:buFont typeface="Arial"/>
              <a:buChar char="•"/>
            </a:pPr>
            <a:r>
              <a:rPr lang="en-US" dirty="0" smtClean="0"/>
              <a:t>Data collection methods must be ethically</a:t>
            </a:r>
            <a:r>
              <a:rPr lang="en-US" baseline="0" dirty="0" smtClean="0"/>
              <a:t> implemented - </a:t>
            </a:r>
            <a:endParaRPr lang="en-GB" dirty="0" smtClean="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Ensure you have informed consent &amp; conduct interviews appropriately</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Respect privacy and confidentiality </a:t>
            </a:r>
            <a:endParaRPr lang="en-US" sz="1200" b="0" i="0" u="none" strike="noStrike" kern="1200" baseline="0" dirty="0" smtClean="0">
              <a:solidFill>
                <a:schemeClr val="tx1"/>
              </a:solidFill>
              <a:latin typeface="+mn-lt"/>
              <a:ea typeface="+mn-ea"/>
              <a:cs typeface="+mn-cs"/>
            </a:endParaRPr>
          </a:p>
          <a:p>
            <a:pPr marL="0" indent="0">
              <a:buFont typeface="Arial"/>
              <a:buNone/>
            </a:pPr>
            <a:r>
              <a:rPr lang="en-US" sz="1200" b="0" i="0" u="none" strike="noStrike" kern="1200" baseline="0" dirty="0" smtClean="0">
                <a:solidFill>
                  <a:schemeClr val="tx1"/>
                </a:solidFill>
                <a:latin typeface="+mn-lt"/>
                <a:ea typeface="+mn-ea"/>
                <a:cs typeface="+mn-cs"/>
              </a:rPr>
              <a:t>What: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Evaluate not only process (output) indicators such as the number of children who participate regularly but also outcome indicators such as children’s psychosocial well</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being that are relevant, measurable, and developmentally appropriate.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Have baseline and end</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point measures of outcomes concerning changes in children’s lives,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Where possible, use a comparison group to enable comparisons with other interventions or sites where no CFS had been implemented. To manage the ethical issues that can arise in making comparisons, consider strategies such as wait</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list comparisons (e.g., compare girls and boys who participate in CFSs with children who have not had CFSs but are about to begin participating in CFSs) or roll out process comparison – may not be feasible in emergency</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Draw on multiple sources to confirm findings –</a:t>
            </a:r>
            <a:r>
              <a:rPr lang="en-GB" baseline="0" dirty="0" smtClean="0"/>
              <a:t> talk to variety of people, adults, children, leaders – this is called “triangulation of data” - this enables you to confirm views of individuals – and reduces the possibility of bias or subjective views you may get influencing the results and conclusions you come to </a:t>
            </a: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0" i="0" u="none" strike="noStrike" kern="1200" baseline="0" dirty="0" smtClean="0">
                <a:solidFill>
                  <a:schemeClr val="tx1"/>
                </a:solidFill>
                <a:latin typeface="+mn-lt"/>
                <a:ea typeface="+mn-ea"/>
                <a:cs typeface="+mn-cs"/>
              </a:rPr>
              <a:t>Data: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Whenever possible, collect sex</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age</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disaggregated data, as well as looking at information with regards to other forms of vulnerability and exclusion </a:t>
            </a:r>
          </a:p>
          <a:p>
            <a:pPr marL="171450" indent="-171450">
              <a:buFont typeface="Arial"/>
              <a:buChar char="•"/>
            </a:pPr>
            <a:r>
              <a:rPr lang="en-US" sz="1200" b="0" i="0" u="none" strike="noStrike" kern="1200" baseline="0" dirty="0" smtClean="0">
                <a:solidFill>
                  <a:schemeClr val="tx1"/>
                </a:solidFill>
                <a:latin typeface="+mn-lt"/>
                <a:ea typeface="+mn-ea"/>
                <a:cs typeface="+mn-cs"/>
              </a:rPr>
              <a:t>Ensure that you have the capacity to process and assess all the data gathered </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22</a:t>
            </a:fld>
            <a:endParaRPr lang="en-AU"/>
          </a:p>
        </p:txBody>
      </p:sp>
    </p:spTree>
    <p:extLst>
      <p:ext uri="{BB962C8B-B14F-4D97-AF65-F5344CB8AC3E}">
        <p14:creationId xmlns:p14="http://schemas.microsoft.com/office/powerpoint/2010/main" val="2937155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Have a clear purpose – clarify aims &amp; procedures with all those involved</a:t>
            </a:r>
            <a:r>
              <a:rPr lang="en-GB" baseline="0" dirty="0" smtClean="0"/>
              <a:t> (staff, beneficiaries, partners, volunteers, </a:t>
            </a:r>
            <a:r>
              <a:rPr lang="en-GB" baseline="0" dirty="0" err="1" smtClean="0"/>
              <a:t>etc</a:t>
            </a:r>
            <a:r>
              <a:rPr lang="en-GB" baseline="0" dirty="0" smtClean="0"/>
              <a:t>) – what it is you are measuring and why</a:t>
            </a:r>
            <a:endParaRPr lang="en-GB" dirty="0" smtClean="0"/>
          </a:p>
          <a:p>
            <a:pPr marL="171450" indent="-171450">
              <a:buFont typeface="Arial"/>
              <a:buChar char="•"/>
            </a:pPr>
            <a:r>
              <a:rPr lang="en-US" sz="1200" b="0" i="0" u="none" strike="noStrike" kern="1200" baseline="0" dirty="0" smtClean="0">
                <a:solidFill>
                  <a:schemeClr val="tx1"/>
                </a:solidFill>
                <a:latin typeface="+mn-lt"/>
                <a:ea typeface="+mn-ea"/>
                <a:cs typeface="+mn-cs"/>
              </a:rPr>
              <a:t>Develop at outset / early in the project a monitoring and evaluation plan. Use participatory methods to establish the goal, objectives and indicators. This will help shape your </a:t>
            </a:r>
            <a:r>
              <a:rPr lang="en-US" sz="1200" b="0" i="0" u="none" strike="noStrike" kern="1200" baseline="0" dirty="0" err="1" smtClean="0">
                <a:solidFill>
                  <a:schemeClr val="tx1"/>
                </a:solidFill>
                <a:latin typeface="+mn-lt"/>
                <a:ea typeface="+mn-ea"/>
                <a:cs typeface="+mn-cs"/>
              </a:rPr>
              <a:t>programme</a:t>
            </a:r>
            <a:endParaRPr lang="en-US" sz="1200" b="0" i="0" u="none" strike="noStrik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Develop suitable tools for data collection, entry &amp; analysis – ensure they are clear and usable</a:t>
            </a:r>
            <a:r>
              <a:rPr lang="en-GB" baseline="0" dirty="0" smtClean="0"/>
              <a:t> (by those who will be using them) as well as harmonised across the whole programme</a:t>
            </a:r>
            <a:endParaRPr lang="en-GB" dirty="0" smtClean="0"/>
          </a:p>
          <a:p>
            <a:pPr marL="171450" indent="-171450">
              <a:buFont typeface="Arial"/>
              <a:buChar char="•"/>
            </a:pPr>
            <a:r>
              <a:rPr lang="en-US" sz="1200" b="0" i="0" u="none" strike="noStrike" kern="1200" baseline="0" dirty="0" smtClean="0">
                <a:solidFill>
                  <a:schemeClr val="tx1"/>
                </a:solidFill>
                <a:latin typeface="+mn-lt"/>
                <a:ea typeface="+mn-ea"/>
                <a:cs typeface="+mn-cs"/>
              </a:rPr>
              <a:t>Train selected CFS workers and staff on how &amp; why to monitor program activities effectively.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Potential risks &amp; disruptions identified &amp; addressed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On a regular basis monitor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…Via animators the registration of children, parental consent, children’s informed consent attendance,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during the activities, follow</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up of children who missed activities, activity planning and whether activities include girls as well as boys and highly vulnerable children.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…Via supervisors through site visits monitor and check: staffing, schedules, stocks, activities, facilities, </a:t>
            </a:r>
            <a:r>
              <a:rPr lang="en-US" sz="1200" b="0" i="0" u="none" strike="noStrike" kern="1200" baseline="0" dirty="0" err="1" smtClean="0">
                <a:solidFill>
                  <a:schemeClr val="tx1"/>
                </a:solidFill>
                <a:latin typeface="+mn-lt"/>
                <a:ea typeface="+mn-ea"/>
                <a:cs typeface="+mn-cs"/>
              </a:rPr>
              <a:t>etc</a:t>
            </a:r>
            <a:r>
              <a:rPr lang="en-US" sz="1200" b="0" i="0" u="none" strike="noStrike" kern="1200" baseline="0" dirty="0" smtClean="0">
                <a:solidFill>
                  <a:schemeClr val="tx1"/>
                </a:solidFill>
                <a:latin typeface="+mn-lt"/>
                <a:ea typeface="+mn-ea"/>
                <a:cs typeface="+mn-cs"/>
              </a:rPr>
              <a:t> (</a:t>
            </a:r>
            <a:r>
              <a:rPr lang="en-US" dirty="0" smtClean="0"/>
              <a:t>CFSs should be monitored on an ongoing basis to track development of CFS &amp; to identify gaps in levels of community mobilization, quality of activities, safety, logistical support, </a:t>
            </a:r>
            <a:r>
              <a:rPr lang="en-US" dirty="0" err="1" smtClean="0"/>
              <a:t>etc</a:t>
            </a:r>
            <a:r>
              <a:rPr lang="en-US" dirty="0" smtClean="0"/>
              <a:t> )</a:t>
            </a:r>
            <a:r>
              <a:rPr lang="en-US" sz="1200" b="0" i="0" u="none" strike="noStrike" kern="1200" baseline="0" dirty="0" smtClean="0">
                <a:solidFill>
                  <a:schemeClr val="tx1"/>
                </a:solidFill>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…Via agency staff the quality of the activities, animators’ skill levels, adequacy of supplies and logistics supports, protection threats in the area, and the implementation of the code of conduct, etc.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CFSs should be evaluated periodically by senior staff or independent people who are experienced in monitoring, to determine whether the activities are producing meaningful improvements in the lives of the children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Findings from all these various forms of monitoring and evaluation should continuously be reviewed and processed to ensure learning</a:t>
            </a:r>
            <a:r>
              <a:rPr lang="en-US" baseline="0" dirty="0" smtClean="0"/>
              <a:t> is leading to adjustments in programming </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23</a:t>
            </a:fld>
            <a:endParaRPr lang="en-AU"/>
          </a:p>
        </p:txBody>
      </p:sp>
    </p:spTree>
    <p:extLst>
      <p:ext uri="{BB962C8B-B14F-4D97-AF65-F5344CB8AC3E}">
        <p14:creationId xmlns:p14="http://schemas.microsoft.com/office/powerpoint/2010/main" val="3511490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For all objectives we need to define how we would measure results. This involves identifying indicators</a:t>
            </a:r>
          </a:p>
          <a:p>
            <a:pPr marL="171450" marR="0" indent="-171450" algn="l" defTabSz="457200" rtl="0" eaLnBrk="1" fontAlgn="auto" latinLnBrk="0" hangingPunct="1">
              <a:buClrTx/>
              <a:buSzTx/>
              <a:buFont typeface="Arial"/>
              <a:buChar char="•"/>
              <a:tabLst/>
              <a:defRPr/>
            </a:pPr>
            <a:r>
              <a:rPr lang="en-US" dirty="0" smtClean="0"/>
              <a:t>An indicator is a simple, clear statement that helps measure and communicate change. It tells you what it is you want to measure</a:t>
            </a:r>
          </a:p>
          <a:p>
            <a:pPr marL="171450" indent="-171450">
              <a:buFont typeface="Arial"/>
              <a:buChar char="•"/>
            </a:pPr>
            <a:r>
              <a:rPr lang="en-US" dirty="0" smtClean="0"/>
              <a:t>These need to be:</a:t>
            </a:r>
          </a:p>
          <a:p>
            <a:pPr marL="628650" lvl="2" indent="-171450">
              <a:buFont typeface="Arial"/>
              <a:buChar char="•"/>
            </a:pPr>
            <a:r>
              <a:rPr lang="en-US" dirty="0" smtClean="0"/>
              <a:t>Consistent with the social and cultural context</a:t>
            </a:r>
          </a:p>
          <a:p>
            <a:pPr marL="628650" lvl="2" indent="-171450">
              <a:buFont typeface="Arial"/>
              <a:buChar char="•"/>
            </a:pPr>
            <a:r>
              <a:rPr lang="en-US" dirty="0" smtClean="0"/>
              <a:t>Relevant to all the different groups involved</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Can use methods such as problem tree to identify indicators – problem tree is a process of drawing a diagram of a tree to help people brainstorm the root causes (roots of the tree), the issues to address (the trunk of the tree) and the outcomes of the issue (the branches) – it can help you identify</a:t>
            </a:r>
            <a:r>
              <a:rPr lang="en-US" baseline="0" dirty="0" smtClean="0"/>
              <a:t> the actions that need to be taken to address the root causes not only respond to the outcomes</a:t>
            </a:r>
            <a:endParaRPr lang="en-GB" dirty="0" smtClean="0"/>
          </a:p>
          <a:p>
            <a:pPr>
              <a:spcAft>
                <a:spcPts val="600"/>
              </a:spcAft>
            </a:pPr>
            <a:endParaRPr lang="en-GB" dirty="0" smtClean="0"/>
          </a:p>
        </p:txBody>
      </p:sp>
      <p:sp>
        <p:nvSpPr>
          <p:cNvPr id="4" name="Slide Number Placeholder 3"/>
          <p:cNvSpPr>
            <a:spLocks noGrp="1"/>
          </p:cNvSpPr>
          <p:nvPr>
            <p:ph type="sldNum" sz="quarter" idx="10"/>
          </p:nvPr>
        </p:nvSpPr>
        <p:spPr/>
        <p:txBody>
          <a:bodyPr/>
          <a:lstStyle/>
          <a:p>
            <a:fld id="{73605169-7212-4706-83F6-EDDB7C328943}" type="slidenum">
              <a:rPr lang="en-AU" smtClean="0"/>
              <a:pPr/>
              <a:t>25</a:t>
            </a:fld>
            <a:endParaRPr lang="en-AU"/>
          </a:p>
        </p:txBody>
      </p:sp>
    </p:spTree>
    <p:extLst>
      <p:ext uri="{BB962C8B-B14F-4D97-AF65-F5344CB8AC3E}">
        <p14:creationId xmlns:p14="http://schemas.microsoft.com/office/powerpoint/2010/main" val="2239753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u="none" strike="noStrike" kern="1200" baseline="0" dirty="0" smtClean="0">
                <a:solidFill>
                  <a:schemeClr val="tx1"/>
                </a:solidFill>
              </a:rPr>
              <a:t>Reference: </a:t>
            </a:r>
          </a:p>
          <a:p>
            <a:pPr marL="171450" marR="0" lvl="4" indent="-171450" algn="l" defTabSz="457200" rtl="0" eaLnBrk="1" fontAlgn="auto" latinLnBrk="0" hangingPunct="1">
              <a:lnSpc>
                <a:spcPct val="100000"/>
              </a:lnSpc>
              <a:spcBef>
                <a:spcPts val="0"/>
              </a:spcBef>
              <a:spcAft>
                <a:spcPts val="0"/>
              </a:spcAft>
              <a:buClrTx/>
              <a:buSzTx/>
              <a:buFontTx/>
              <a:buChar char="-"/>
              <a:tabLst/>
              <a:defRPr/>
            </a:pPr>
            <a:r>
              <a:rPr lang="en-US" dirty="0" smtClean="0"/>
              <a:t>UNICEF, (2011) Inter-Agency Guide to the Evaluation of Psychosocial Programming in Emergencies</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26</a:t>
            </a:fld>
            <a:endParaRPr lang="en-AU"/>
          </a:p>
        </p:txBody>
      </p:sp>
    </p:spTree>
    <p:extLst>
      <p:ext uri="{BB962C8B-B14F-4D97-AF65-F5344CB8AC3E}">
        <p14:creationId xmlns:p14="http://schemas.microsoft.com/office/powerpoint/2010/main" val="294233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a:t>
            </a:fld>
            <a:endParaRPr lang="en-AU"/>
          </a:p>
        </p:txBody>
      </p:sp>
    </p:spTree>
    <p:extLst>
      <p:ext uri="{BB962C8B-B14F-4D97-AF65-F5344CB8AC3E}">
        <p14:creationId xmlns:p14="http://schemas.microsoft.com/office/powerpoint/2010/main" val="3648411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Try to measure change in three key areas: skills and knowledge (Some measure of acquisition of skills), Emotional well-being (Some measure of improved emotional adjustment) and Social well-being (Some measure of improved social functioning)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i="0" u="none" strike="noStrike" kern="1200" baseline="0" dirty="0" smtClean="0">
                <a:solidFill>
                  <a:schemeClr val="tx1"/>
                </a:solidFill>
              </a:rPr>
              <a:t>Reference: </a:t>
            </a:r>
          </a:p>
          <a:p>
            <a:pPr marL="171450" marR="0" lvl="4" indent="-171450" algn="l" defTabSz="457200" rtl="0" eaLnBrk="1" fontAlgn="auto" latinLnBrk="0" hangingPunct="1">
              <a:lnSpc>
                <a:spcPct val="100000"/>
              </a:lnSpc>
              <a:spcBef>
                <a:spcPts val="0"/>
              </a:spcBef>
              <a:spcAft>
                <a:spcPts val="0"/>
              </a:spcAft>
              <a:buClrTx/>
              <a:buSzTx/>
              <a:buFontTx/>
              <a:buChar char="-"/>
              <a:tabLst/>
              <a:defRPr/>
            </a:pPr>
            <a:r>
              <a:rPr lang="en-US" dirty="0" smtClean="0"/>
              <a:t>UNICEF, (2011) Inter-Agency Guide to the Evaluation of Psychosocial Programming in Emergencies</a:t>
            </a:r>
          </a:p>
          <a:p>
            <a:pPr marL="0" marR="0" lvl="4" algn="l" defTabSz="457200" rtl="0" eaLnBrk="1" fontAlgn="auto" latinLnBrk="0" hangingPunct="1">
              <a:lnSpc>
                <a:spcPct val="100000"/>
              </a:lnSpc>
              <a:spcBef>
                <a:spcPts val="0"/>
              </a:spcBef>
              <a:spcAft>
                <a:spcPts val="0"/>
              </a:spcAft>
              <a:buClrTx/>
              <a:buSzTx/>
              <a:tabLst/>
              <a:defRPr/>
            </a:pPr>
            <a:endParaRPr lang="en-US" dirty="0" smtClean="0"/>
          </a:p>
        </p:txBody>
      </p:sp>
      <p:sp>
        <p:nvSpPr>
          <p:cNvPr id="4" name="Slide Number Placeholder 3"/>
          <p:cNvSpPr>
            <a:spLocks noGrp="1"/>
          </p:cNvSpPr>
          <p:nvPr>
            <p:ph type="sldNum" sz="quarter" idx="10"/>
          </p:nvPr>
        </p:nvSpPr>
        <p:spPr/>
        <p:txBody>
          <a:bodyPr/>
          <a:lstStyle/>
          <a:p>
            <a:fld id="{73605169-7212-4706-83F6-EDDB7C328943}" type="slidenum">
              <a:rPr lang="en-AU" smtClean="0"/>
              <a:pPr/>
              <a:t>27</a:t>
            </a:fld>
            <a:endParaRPr lang="en-AU"/>
          </a:p>
        </p:txBody>
      </p:sp>
    </p:spTree>
    <p:extLst>
      <p:ext uri="{BB962C8B-B14F-4D97-AF65-F5344CB8AC3E}">
        <p14:creationId xmlns:p14="http://schemas.microsoft.com/office/powerpoint/2010/main" val="1711061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a:buChar char="•"/>
            </a:pPr>
            <a:r>
              <a:rPr lang="en-US" dirty="0" smtClean="0"/>
              <a:t>Room break into 6 groups </a:t>
            </a:r>
          </a:p>
          <a:p>
            <a:pPr marL="171450" indent="-171450">
              <a:spcAft>
                <a:spcPts val="0"/>
              </a:spcAft>
              <a:buFont typeface="Arial"/>
              <a:buChar char="•"/>
            </a:pPr>
            <a:r>
              <a:rPr lang="en-US" dirty="0" smtClean="0"/>
              <a:t>Each group take one of the Objectives of CFS (2 groups will each do same </a:t>
            </a:r>
            <a:r>
              <a:rPr lang="en-US" dirty="0" err="1" smtClean="0"/>
              <a:t>Obj</a:t>
            </a:r>
            <a:r>
              <a:rPr lang="en-US" dirty="0" smtClean="0"/>
              <a:t>).</a:t>
            </a:r>
            <a:r>
              <a:rPr lang="en-US" baseline="0" dirty="0" smtClean="0"/>
              <a:t> Note these are the specific objectives from the CFS Guidelines. If there is a joint Inter-agency strategy for CFS in-county you may want to take the objectives from that strategy instead</a:t>
            </a:r>
            <a:endParaRPr lang="en-US" dirty="0" smtClean="0"/>
          </a:p>
          <a:p>
            <a:pPr marL="1028700" lvl="1" indent="-571500">
              <a:spcAft>
                <a:spcPts val="0"/>
              </a:spcAft>
              <a:buFont typeface="+mj-lt"/>
              <a:buAutoNum type="romanLcPeriod"/>
            </a:pPr>
            <a:r>
              <a:rPr lang="en-US" dirty="0" smtClean="0"/>
              <a:t>Mobilize communities around the protection &amp; wellbeing of children, incl. vulnerable children; </a:t>
            </a:r>
          </a:p>
          <a:p>
            <a:pPr marL="1028700" lvl="1" indent="-571500">
              <a:spcAft>
                <a:spcPts val="0"/>
              </a:spcAft>
              <a:buFont typeface="+mj-lt"/>
              <a:buAutoNum type="romanLcPeriod"/>
            </a:pPr>
            <a:r>
              <a:rPr lang="en-US" dirty="0" smtClean="0"/>
              <a:t>Provide opportunities for children to play, acquire relevant skills &amp; receive social support; </a:t>
            </a:r>
          </a:p>
          <a:p>
            <a:pPr marL="1028700" lvl="1" indent="-571500">
              <a:spcAft>
                <a:spcPts val="0"/>
              </a:spcAft>
              <a:buFont typeface="+mj-lt"/>
              <a:buAutoNum type="romanLcPeriod"/>
            </a:pPr>
            <a:r>
              <a:rPr lang="en-US" dirty="0" smtClean="0"/>
              <a:t>Offer inter‐</a:t>
            </a:r>
            <a:r>
              <a:rPr lang="en-US" dirty="0" err="1" smtClean="0"/>
              <a:t>sectoral</a:t>
            </a:r>
            <a:r>
              <a:rPr lang="en-US" dirty="0" smtClean="0"/>
              <a:t> support for all children in the realization of their rights</a:t>
            </a:r>
          </a:p>
          <a:p>
            <a:pPr marL="171450" lvl="1" indent="-171450">
              <a:buFont typeface="Arial"/>
              <a:buChar char="•"/>
            </a:pPr>
            <a:r>
              <a:rPr lang="en-US" dirty="0" smtClean="0"/>
              <a:t>Identify 2-3 indicators for the objective you have been assigned</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29</a:t>
            </a:fld>
            <a:endParaRPr lang="en-AU"/>
          </a:p>
        </p:txBody>
      </p:sp>
    </p:spTree>
    <p:extLst>
      <p:ext uri="{BB962C8B-B14F-4D97-AF65-F5344CB8AC3E}">
        <p14:creationId xmlns:p14="http://schemas.microsoft.com/office/powerpoint/2010/main" val="471334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smtClean="0"/>
              <a:t>Indicator &amp; kind of data required – what the indicator &amp; objectives are determine forms of information you need to be able to measure progress towards achieving those objectives – whether you need quantitative or qualitative information </a:t>
            </a:r>
            <a:r>
              <a:rPr lang="en-GB" dirty="0" err="1" smtClean="0"/>
              <a:t>etc</a:t>
            </a:r>
            <a:r>
              <a:rPr lang="en-GB" dirty="0" smtClean="0"/>
              <a:t>  -</a:t>
            </a:r>
            <a:r>
              <a:rPr lang="en-GB" baseline="0" dirty="0" smtClean="0"/>
              <a:t> Based on the problem (your objective) you established your indicators. Then based on these you can d</a:t>
            </a:r>
            <a:r>
              <a:rPr lang="en-GB" dirty="0" smtClean="0"/>
              <a:t>raw out the questions you need to answer to establish progress against</a:t>
            </a:r>
            <a:r>
              <a:rPr lang="en-GB" baseline="0" dirty="0" smtClean="0"/>
              <a:t> your </a:t>
            </a:r>
            <a:r>
              <a:rPr lang="en-GB" dirty="0" smtClean="0"/>
              <a:t>indicators</a:t>
            </a:r>
            <a:r>
              <a:rPr lang="en-GB" baseline="0" dirty="0" smtClean="0"/>
              <a:t> - t</a:t>
            </a:r>
            <a:r>
              <a:rPr lang="en-GB" dirty="0" smtClean="0"/>
              <a:t>his then enables you to decide the data you will gather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The technical difficulty &amp; adaptability of the method to a particular level of expertise of staff you have in-country - Ensure staff and participating individuals have necessary skills</a:t>
            </a:r>
            <a:r>
              <a:rPr lang="en-GB" baseline="0" dirty="0" smtClean="0"/>
              <a:t> and competencies</a:t>
            </a:r>
            <a:r>
              <a:rPr lang="en-GB" dirty="0" smtClean="0"/>
              <a:t> to carry out M&amp;E methods you have identified </a:t>
            </a:r>
          </a:p>
          <a:p>
            <a:pPr marL="171450" indent="-171450">
              <a:buFont typeface="Arial"/>
              <a:buChar char="•"/>
            </a:pPr>
            <a:r>
              <a:rPr lang="en-GB" dirty="0" smtClean="0"/>
              <a:t>Cultural appropriateness of the method - will it make people feel comfortable learning, communicating, and interacting?</a:t>
            </a:r>
          </a:p>
          <a:p>
            <a:pPr marL="171450" indent="-171450">
              <a:buFont typeface="Arial"/>
              <a:buChar char="•"/>
            </a:pPr>
            <a:r>
              <a:rPr lang="en-GB" dirty="0" smtClean="0"/>
              <a:t>Ethics – what are the pros and cons of the method you are considering with regards to ethics. Will children and community</a:t>
            </a:r>
            <a:r>
              <a:rPr lang="en-GB" baseline="0" dirty="0" smtClean="0"/>
              <a:t> members have raised expectations of support if they are asked to give further detail on needs, or will the method for data collection take so much time so as to create opportunity cost? </a:t>
            </a:r>
            <a:r>
              <a:rPr lang="en-GB" baseline="0" dirty="0" err="1" smtClean="0"/>
              <a:t>Etc</a:t>
            </a:r>
            <a:r>
              <a:rPr lang="en-GB" baseline="0" dirty="0" smtClean="0"/>
              <a:t>? </a:t>
            </a:r>
            <a:endParaRPr lang="en-GB" dirty="0" smtClean="0"/>
          </a:p>
          <a:p>
            <a:pPr marL="171450" indent="-171450">
              <a:buFont typeface="Arial"/>
              <a:buChar char="•"/>
            </a:pPr>
            <a:r>
              <a:rPr lang="en-GB" dirty="0" smtClean="0"/>
              <a:t>Barriers to participation - e.g., levels of literacy, command of language used, social class, physical challenge, age, and time constraints</a:t>
            </a:r>
          </a:p>
          <a:p>
            <a:pPr marL="171450" indent="-171450">
              <a:buFont typeface="Arial"/>
              <a:buChar char="•"/>
            </a:pPr>
            <a:r>
              <a:rPr lang="en-US" dirty="0" smtClean="0"/>
              <a:t>Resource &amp; time constraints: </a:t>
            </a:r>
            <a:r>
              <a:rPr lang="en-US" b="0" i="0" u="none" strike="noStrike" kern="1200" baseline="0" dirty="0" smtClean="0">
                <a:solidFill>
                  <a:schemeClr val="tx1"/>
                </a:solidFill>
              </a:rPr>
              <a:t>What resources are available? Logistical, staffing, technological (data base, </a:t>
            </a:r>
            <a:r>
              <a:rPr lang="en-US" b="0" i="0" u="none" strike="noStrike" kern="1200" baseline="0" dirty="0" err="1" smtClean="0">
                <a:solidFill>
                  <a:schemeClr val="tx1"/>
                </a:solidFill>
              </a:rPr>
              <a:t>etc</a:t>
            </a:r>
            <a:r>
              <a:rPr lang="en-US" b="0" i="0" u="none" strike="noStrike" kern="1200" baseline="0" dirty="0" smtClean="0">
                <a:solidFill>
                  <a:schemeClr val="tx1"/>
                </a:solidFill>
              </a:rPr>
              <a:t>) and financial. Example: Quantitative methods are often on a larger scale, and so more costly in terms of assets (</a:t>
            </a:r>
            <a:r>
              <a:rPr lang="en-US" b="0" i="0" u="none" strike="noStrike" kern="1200" baseline="0" dirty="0" err="1" smtClean="0">
                <a:solidFill>
                  <a:schemeClr val="tx1"/>
                </a:solidFill>
              </a:rPr>
              <a:t>eg</a:t>
            </a:r>
            <a:r>
              <a:rPr lang="en-US" b="0" i="0" u="none" strike="noStrike" kern="1200" baseline="0" dirty="0" smtClean="0">
                <a:solidFill>
                  <a:schemeClr val="tx1"/>
                </a:solidFill>
              </a:rPr>
              <a:t>, computers and vehicles), human resources (</a:t>
            </a:r>
            <a:r>
              <a:rPr lang="en-US" b="0" i="0" u="none" strike="noStrike" kern="1200" baseline="0" dirty="0" err="1" smtClean="0">
                <a:solidFill>
                  <a:schemeClr val="tx1"/>
                </a:solidFill>
              </a:rPr>
              <a:t>eg</a:t>
            </a:r>
            <a:r>
              <a:rPr lang="en-US" b="0" i="0" u="none" strike="noStrike" kern="1200" baseline="0" dirty="0" smtClean="0">
                <a:solidFill>
                  <a:schemeClr val="tx1"/>
                </a:solidFill>
              </a:rPr>
              <a:t>, paid enumerators) and time. </a:t>
            </a:r>
            <a:r>
              <a:rPr lang="en-GB" dirty="0" smtClean="0"/>
              <a:t>Clarify any time</a:t>
            </a:r>
            <a:r>
              <a:rPr lang="en-GB" baseline="0" dirty="0" smtClean="0"/>
              <a:t> constraints – e.g. funding or reporting deadlines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Identify other risks or assumptions - access &amp; security constraints – choose method which has challenges you are able to overcome</a:t>
            </a:r>
          </a:p>
          <a:p>
            <a:pPr marL="0" indent="0">
              <a:buFont typeface="Arial"/>
              <a:buNone/>
            </a:pPr>
            <a:endParaRPr lang="en-GB" dirty="0" smtClean="0"/>
          </a:p>
        </p:txBody>
      </p:sp>
      <p:sp>
        <p:nvSpPr>
          <p:cNvPr id="4" name="Slide Number Placeholder 3"/>
          <p:cNvSpPr>
            <a:spLocks noGrp="1"/>
          </p:cNvSpPr>
          <p:nvPr>
            <p:ph type="sldNum" sz="quarter" idx="10"/>
          </p:nvPr>
        </p:nvSpPr>
        <p:spPr/>
        <p:txBody>
          <a:bodyPr/>
          <a:lstStyle/>
          <a:p>
            <a:fld id="{73605169-7212-4706-83F6-EDDB7C328943}" type="slidenum">
              <a:rPr lang="en-AU" smtClean="0"/>
              <a:pPr/>
              <a:t>34</a:t>
            </a:fld>
            <a:endParaRPr lang="en-AU"/>
          </a:p>
        </p:txBody>
      </p:sp>
    </p:spTree>
    <p:extLst>
      <p:ext uri="{BB962C8B-B14F-4D97-AF65-F5344CB8AC3E}">
        <p14:creationId xmlns:p14="http://schemas.microsoft.com/office/powerpoint/2010/main" val="793318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400" lvl="4" indent="-533400">
              <a:buFont typeface="Wingdings" charset="2"/>
              <a:buChar char="§"/>
              <a:tabLst>
                <a:tab pos="452438" algn="l"/>
              </a:tabLst>
            </a:pPr>
            <a:r>
              <a:rPr lang="en-GB" sz="3100" dirty="0" smtClean="0"/>
              <a:t>Break into 5 groups </a:t>
            </a:r>
          </a:p>
          <a:p>
            <a:pPr marL="533400" lvl="4" indent="-533400">
              <a:buFont typeface="Wingdings" charset="2"/>
              <a:buChar char="§"/>
              <a:tabLst>
                <a:tab pos="452438" algn="l"/>
              </a:tabLst>
            </a:pPr>
            <a:r>
              <a:rPr lang="en-GB" sz="3100" dirty="0" smtClean="0"/>
              <a:t>Each group assigned a subject</a:t>
            </a:r>
          </a:p>
          <a:p>
            <a:pPr marL="803275" indent="-447675">
              <a:lnSpc>
                <a:spcPct val="110000"/>
              </a:lnSpc>
              <a:spcBef>
                <a:spcPts val="600"/>
              </a:spcBef>
              <a:buFont typeface="+mj-ea"/>
              <a:buAutoNum type="circleNumDbPlain"/>
            </a:pPr>
            <a:r>
              <a:rPr lang="en-US" sz="2900" dirty="0" smtClean="0"/>
              <a:t>How will we count children coming to child friendly space? </a:t>
            </a:r>
          </a:p>
          <a:p>
            <a:pPr marL="803275" indent="-447675">
              <a:lnSpc>
                <a:spcPct val="110000"/>
              </a:lnSpc>
              <a:spcBef>
                <a:spcPts val="600"/>
              </a:spcBef>
              <a:buFont typeface="+mj-ea"/>
              <a:buAutoNum type="circleNumDbPlain"/>
            </a:pPr>
            <a:r>
              <a:rPr lang="en-US" sz="2900" dirty="0" smtClean="0"/>
              <a:t>How will we monitor wellbeing? How will you determine your wellbeing indicators? </a:t>
            </a:r>
          </a:p>
          <a:p>
            <a:pPr marL="803275" indent="-447675">
              <a:lnSpc>
                <a:spcPct val="110000"/>
              </a:lnSpc>
              <a:spcBef>
                <a:spcPts val="600"/>
              </a:spcBef>
              <a:buFont typeface="+mj-ea"/>
              <a:buAutoNum type="circleNumDbPlain"/>
            </a:pPr>
            <a:r>
              <a:rPr lang="en-US" sz="2900" dirty="0" smtClean="0"/>
              <a:t>How will you determine the baseline against which we are monitoring progress? </a:t>
            </a:r>
          </a:p>
          <a:p>
            <a:pPr marL="803275" indent="-447675">
              <a:lnSpc>
                <a:spcPct val="110000"/>
              </a:lnSpc>
              <a:spcBef>
                <a:spcPts val="600"/>
              </a:spcBef>
              <a:buFont typeface="+mj-ea"/>
              <a:buAutoNum type="circleNumDbPlain"/>
            </a:pPr>
            <a:r>
              <a:rPr lang="en-US" sz="2900" dirty="0" smtClean="0"/>
              <a:t>How will you agree minimum standards for CFS in this context? </a:t>
            </a:r>
          </a:p>
          <a:p>
            <a:pPr marL="803275" indent="-447675">
              <a:lnSpc>
                <a:spcPct val="110000"/>
              </a:lnSpc>
              <a:spcBef>
                <a:spcPts val="600"/>
              </a:spcBef>
              <a:buFont typeface="+mj-ea"/>
              <a:buAutoNum type="circleNumDbPlain"/>
            </a:pPr>
            <a:r>
              <a:rPr lang="en-US" sz="2900" dirty="0" smtClean="0"/>
              <a:t>What steps can we take to put in place a child friendly feedback mechanism?</a:t>
            </a:r>
            <a:endParaRPr lang="en-GB" sz="2900" dirty="0" smtClean="0"/>
          </a:p>
          <a:p>
            <a:pPr marL="533400" lvl="4" indent="-533400">
              <a:buFont typeface="Wingdings" charset="2"/>
              <a:buChar char="§"/>
              <a:tabLst>
                <a:tab pos="452438" algn="l"/>
              </a:tabLst>
            </a:pPr>
            <a:r>
              <a:rPr lang="en-GB" sz="3100" dirty="0" smtClean="0"/>
              <a:t>Produce written record of steps you will take</a:t>
            </a:r>
          </a:p>
          <a:p>
            <a:pPr marL="533400" lvl="4" indent="-533400">
              <a:buFont typeface="Wingdings" charset="2"/>
              <a:buChar char="§"/>
              <a:tabLst>
                <a:tab pos="452438" algn="l"/>
              </a:tabLst>
            </a:pPr>
            <a:r>
              <a:rPr lang="en-GB" sz="3100" dirty="0" smtClean="0"/>
              <a:t>20 </a:t>
            </a:r>
            <a:r>
              <a:rPr lang="en-GB" sz="3100" dirty="0" err="1" smtClean="0"/>
              <a:t>mins</a:t>
            </a:r>
            <a:endParaRPr lang="en-GB" sz="3100"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36</a:t>
            </a:fld>
            <a:endParaRPr lang="en-AU"/>
          </a:p>
        </p:txBody>
      </p:sp>
    </p:spTree>
    <p:extLst>
      <p:ext uri="{BB962C8B-B14F-4D97-AF65-F5344CB8AC3E}">
        <p14:creationId xmlns:p14="http://schemas.microsoft.com/office/powerpoint/2010/main" val="2888193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sz="1200" dirty="0" smtClean="0"/>
              <a:t>Systems</a:t>
            </a:r>
            <a:r>
              <a:rPr lang="en-GB" sz="1200" b="0" i="0" u="none" strike="noStrike" kern="1200" baseline="0" noProof="0" dirty="0" smtClean="0">
                <a:solidFill>
                  <a:schemeClr val="tx1"/>
                </a:solidFill>
              </a:rPr>
              <a:t> </a:t>
            </a:r>
            <a:r>
              <a:rPr lang="en-GB" sz="1200" dirty="0" smtClean="0"/>
              <a:t>&amp;</a:t>
            </a:r>
            <a:r>
              <a:rPr lang="en-GB" sz="1200" b="0" i="0" u="none" strike="noStrike" kern="1200" baseline="0" noProof="0" dirty="0" smtClean="0">
                <a:solidFill>
                  <a:schemeClr val="tx1"/>
                </a:solidFill>
              </a:rPr>
              <a:t> procedures to properly organize, analyse </a:t>
            </a:r>
            <a:r>
              <a:rPr lang="en-GB" sz="1200" dirty="0" smtClean="0"/>
              <a:t>&amp; store data collected is part of M&amp;E plan. </a:t>
            </a:r>
            <a:r>
              <a:rPr lang="en-GB" sz="1200" b="0" i="0" u="none" strike="noStrike" kern="1200" baseline="0" noProof="0" dirty="0" smtClean="0">
                <a:solidFill>
                  <a:schemeClr val="tx1"/>
                </a:solidFill>
              </a:rPr>
              <a:t>Need clear &amp; understandable system to file, code &amp; secure data.</a:t>
            </a:r>
            <a:r>
              <a:rPr lang="en-US" sz="1200" b="0" i="0" u="none" strike="noStrike" kern="1200" baseline="0" noProof="0" dirty="0" smtClean="0">
                <a:solidFill>
                  <a:schemeClr val="tx1"/>
                </a:solidFill>
                <a:effectLst/>
              </a:rPr>
              <a:t> T</a:t>
            </a:r>
            <a:r>
              <a:rPr lang="en-US" sz="1200" kern="1200" dirty="0" smtClean="0">
                <a:solidFill>
                  <a:schemeClr val="tx1"/>
                </a:solidFill>
                <a:effectLst/>
              </a:rPr>
              <a:t>his is an area that needs expertise and/or further training</a:t>
            </a:r>
            <a:endParaRPr lang="en-GB" sz="1200" b="0" i="0" u="none" strike="noStrike" kern="1200" baseline="0" noProof="0" dirty="0" smtClean="0">
              <a:solidFill>
                <a:schemeClr val="tx1"/>
              </a:solidFill>
            </a:endParaRPr>
          </a:p>
          <a:p>
            <a:pPr marL="171450" indent="-171450">
              <a:buFont typeface="Arial"/>
              <a:buChar char="•"/>
            </a:pPr>
            <a:r>
              <a:rPr lang="en-GB" sz="1200" b="0" i="0" u="none" strike="noStrike" kern="1200" baseline="0" noProof="0" dirty="0" smtClean="0">
                <a:solidFill>
                  <a:schemeClr val="tx1"/>
                </a:solidFill>
              </a:rPr>
              <a:t>Do not collect more info./data than can</a:t>
            </a:r>
            <a:r>
              <a:rPr lang="en-GB" sz="1200" b="0" i="0" u="none" strike="noStrike" kern="1200" noProof="0" dirty="0" smtClean="0">
                <a:solidFill>
                  <a:schemeClr val="tx1"/>
                </a:solidFill>
              </a:rPr>
              <a:t> </a:t>
            </a:r>
            <a:r>
              <a:rPr lang="en-GB" sz="1200" b="0" i="0" u="none" strike="noStrike" kern="1200" baseline="0" noProof="0" dirty="0" smtClean="0">
                <a:solidFill>
                  <a:schemeClr val="tx1"/>
                </a:solidFill>
              </a:rPr>
              <a:t>be entered into system or process </a:t>
            </a:r>
            <a:r>
              <a:rPr lang="en-GB" sz="1200" dirty="0" smtClean="0"/>
              <a:t>for </a:t>
            </a:r>
            <a:r>
              <a:rPr lang="en-GB" sz="1200" b="0" i="0" u="none" strike="noStrike" kern="1200" baseline="0" noProof="0" dirty="0" smtClean="0">
                <a:solidFill>
                  <a:schemeClr val="tx1"/>
                </a:solidFill>
              </a:rPr>
              <a:t>analysis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i="0" u="none" strike="noStrike" kern="1200" baseline="0" noProof="0" dirty="0" smtClean="0">
                <a:solidFill>
                  <a:schemeClr val="tx1"/>
                </a:solidFill>
              </a:rPr>
              <a:t>You must store data about project and children securely. A storage system of file folders (paper - hard copies) can be kept in a locked filing cabinet and/or an electronic computer-based filing system can be kept in password-protected files. Security &amp; confidentiality is required for any child-specific data -</a:t>
            </a:r>
            <a:r>
              <a:rPr lang="en-GB" sz="1200" b="0" i="0" u="none" strike="noStrike" kern="1200" noProof="0" dirty="0" smtClean="0">
                <a:solidFill>
                  <a:schemeClr val="tx1"/>
                </a:solidFill>
              </a:rPr>
              <a:t> </a:t>
            </a:r>
            <a:r>
              <a:rPr lang="en-GB" sz="1200" b="0" i="0" u="none" strike="noStrike" kern="1200" baseline="0" noProof="0" dirty="0" smtClean="0">
                <a:solidFill>
                  <a:schemeClr val="tx1"/>
                </a:solidFill>
              </a:rPr>
              <a:t>child’s name, personal details</a:t>
            </a:r>
            <a:r>
              <a:rPr lang="en-GB" sz="1200" dirty="0" smtClean="0"/>
              <a:t> &amp;</a:t>
            </a:r>
            <a:r>
              <a:rPr lang="en-GB" sz="1200" b="0" i="0" u="none" strike="noStrike" kern="1200" baseline="0" noProof="0" dirty="0" smtClean="0">
                <a:solidFill>
                  <a:schemeClr val="tx1"/>
                </a:solidFill>
              </a:rPr>
              <a:t> other sensitive information. Only staff with permission should have access to the information. Note this has resource requirements in terms of filing cabinets and designated computer to ensure security of the information</a:t>
            </a:r>
          </a:p>
          <a:p>
            <a:pPr marL="171450" indent="-171450">
              <a:buFont typeface="Arial"/>
              <a:buChar char="•"/>
            </a:pPr>
            <a:r>
              <a:rPr lang="en-GB" sz="1200" b="0" i="0" u="none" strike="noStrike" kern="1200" baseline="0" noProof="0" dirty="0" smtClean="0">
                <a:solidFill>
                  <a:schemeClr val="tx1"/>
                </a:solidFill>
              </a:rPr>
              <a:t>-- May set-up database. If you have large amount of data from different locations. If well done it also helps with confidential storage of the data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i="0" u="none" strike="noStrike" kern="1200" baseline="0" noProof="0" dirty="0" smtClean="0">
                <a:solidFill>
                  <a:schemeClr val="tx1"/>
                </a:solidFill>
              </a:rPr>
              <a:t>Trained staff should be involved in analysing data. If quantity of data is very high, or scale of programme is very large, you may need a staff member whose job is 100% support to development of M&amp;E system,</a:t>
            </a:r>
            <a:r>
              <a:rPr lang="en-GB" sz="1200" b="0" i="0" u="none" strike="noStrike" kern="1200" noProof="0" dirty="0" smtClean="0">
                <a:solidFill>
                  <a:schemeClr val="tx1"/>
                </a:solidFill>
              </a:rPr>
              <a:t> </a:t>
            </a:r>
            <a:r>
              <a:rPr lang="en-GB" sz="1200" b="0" i="0" u="none" strike="noStrike" kern="1200" baseline="0" noProof="0" dirty="0" smtClean="0">
                <a:solidFill>
                  <a:schemeClr val="tx1"/>
                </a:solidFill>
              </a:rPr>
              <a:t>data processing </a:t>
            </a:r>
            <a:r>
              <a:rPr lang="en-GB" sz="1200" dirty="0" smtClean="0"/>
              <a:t>&amp;</a:t>
            </a:r>
            <a:r>
              <a:rPr lang="en-GB" sz="1200" b="0" i="0" u="none" strike="noStrike" kern="1200" baseline="0" noProof="0" dirty="0" smtClean="0">
                <a:solidFill>
                  <a:schemeClr val="tx1"/>
                </a:solidFill>
              </a:rPr>
              <a:t> analysis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i="0" u="none" strike="noStrike" kern="1200" baseline="0" noProof="0" dirty="0" smtClean="0">
                <a:solidFill>
                  <a:schemeClr val="tx1"/>
                </a:solidFill>
              </a:rPr>
              <a:t>Analysis - You should analyse all the data you collect </a:t>
            </a:r>
            <a:r>
              <a:rPr lang="en-GB" sz="1200" dirty="0" smtClean="0"/>
              <a:t>&amp; </a:t>
            </a:r>
            <a:r>
              <a:rPr lang="en-GB" sz="1200" b="0" i="0" u="none" strike="noStrike" kern="1200" baseline="0" noProof="0" dirty="0" smtClean="0">
                <a:solidFill>
                  <a:schemeClr val="tx1"/>
                </a:solidFill>
              </a:rPr>
              <a:t>collate regularly, at pre-agreed intervals. Analysed </a:t>
            </a:r>
            <a:r>
              <a:rPr lang="en-GB" sz="1200" dirty="0" smtClean="0"/>
              <a:t>&amp;</a:t>
            </a:r>
            <a:r>
              <a:rPr lang="en-GB" sz="1200" b="0" i="0" u="none" strike="noStrike" kern="1200" baseline="0" noProof="0" dirty="0" smtClean="0">
                <a:solidFill>
                  <a:schemeClr val="tx1"/>
                </a:solidFill>
              </a:rPr>
              <a:t> consolidated information from data can be presented in written reports, data tables, in presentations or verbally </a:t>
            </a:r>
          </a:p>
          <a:p>
            <a:pPr marL="171450" indent="-171450">
              <a:buFont typeface="Arial"/>
              <a:buChar char="•"/>
              <a:defRPr/>
            </a:pPr>
            <a:r>
              <a:rPr lang="en-GB" sz="1200" b="0" i="0" u="none" strike="noStrike" kern="1200" baseline="0" noProof="0" dirty="0" smtClean="0">
                <a:solidFill>
                  <a:schemeClr val="tx1"/>
                </a:solidFill>
              </a:rPr>
              <a:t>Feedback </a:t>
            </a:r>
            <a:r>
              <a:rPr lang="en-GB" sz="1200" noProof="0" dirty="0" smtClean="0"/>
              <a:t>-</a:t>
            </a:r>
            <a:r>
              <a:rPr lang="en-GB" sz="1200" b="0" i="0" u="none" strike="noStrike" kern="1200" baseline="0" noProof="0" dirty="0" smtClean="0">
                <a:solidFill>
                  <a:schemeClr val="tx1"/>
                </a:solidFill>
              </a:rPr>
              <a:t> Give feedback to stakeholders. They have</a:t>
            </a:r>
            <a:r>
              <a:rPr lang="en-GB" sz="1200" b="0" i="0" u="sng" strike="noStrike" kern="1200" baseline="0" noProof="0" dirty="0" smtClean="0">
                <a:solidFill>
                  <a:schemeClr val="tx1"/>
                </a:solidFill>
              </a:rPr>
              <a:t> right </a:t>
            </a:r>
            <a:r>
              <a:rPr lang="en-GB" sz="1200" b="0" i="0" u="none" strike="noStrike" kern="1200" baseline="0" noProof="0" dirty="0" smtClean="0">
                <a:solidFill>
                  <a:schemeClr val="tx1"/>
                </a:solidFill>
              </a:rPr>
              <a:t>to information (accountability) &amp; information needs confirmation. Conduct meetings to discuss data &amp;</a:t>
            </a:r>
            <a:r>
              <a:rPr lang="en-GB" sz="1200" b="0" i="0" u="none" strike="noStrike" kern="1200" noProof="0" dirty="0" smtClean="0">
                <a:solidFill>
                  <a:schemeClr val="tx1"/>
                </a:solidFill>
              </a:rPr>
              <a:t> </a:t>
            </a:r>
            <a:r>
              <a:rPr lang="en-GB" sz="1200" b="0" i="0" u="none" strike="noStrike" kern="1200" baseline="0" noProof="0" dirty="0" smtClean="0">
                <a:solidFill>
                  <a:schemeClr val="tx1"/>
                </a:solidFill>
              </a:rPr>
              <a:t>findings with children, community </a:t>
            </a:r>
            <a:r>
              <a:rPr lang="en-GB" sz="1200" dirty="0" smtClean="0"/>
              <a:t>&amp; staff so they can confirm findings, give inputs on how to address challenges being faced or ways to continue good work</a:t>
            </a:r>
            <a:endParaRPr lang="en-GB" sz="1200" b="0" i="0" u="none" strike="noStrike" kern="1200" baseline="0" noProof="0" dirty="0" smtClean="0">
              <a:solidFill>
                <a:schemeClr val="tx1"/>
              </a:solidFill>
            </a:endParaRPr>
          </a:p>
          <a:p>
            <a:pPr marL="171450" indent="-171450">
              <a:buFont typeface="Arial"/>
              <a:buChar char="•"/>
              <a:defRPr/>
            </a:pPr>
            <a:r>
              <a:rPr lang="en-GB" sz="1200" dirty="0" smtClean="0"/>
              <a:t>Change, adapt or modify project </a:t>
            </a:r>
            <a:r>
              <a:rPr lang="en-GB" sz="1200" b="0" i="0" u="none" strike="noStrike" kern="1200" baseline="0" noProof="0" dirty="0" smtClean="0">
                <a:solidFill>
                  <a:schemeClr val="tx1"/>
                </a:solidFill>
              </a:rPr>
              <a:t>based on analysis of on-going M&amp;E data collected. </a:t>
            </a:r>
          </a:p>
          <a:p>
            <a:pPr marL="171450" indent="-171450">
              <a:buFont typeface="Arial"/>
              <a:buChar char="•"/>
            </a:pPr>
            <a:endParaRPr lang="en-US" sz="1200"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37</a:t>
            </a:fld>
            <a:endParaRPr lang="en-AU"/>
          </a:p>
        </p:txBody>
      </p:sp>
    </p:spTree>
    <p:extLst>
      <p:ext uri="{BB962C8B-B14F-4D97-AF65-F5344CB8AC3E}">
        <p14:creationId xmlns:p14="http://schemas.microsoft.com/office/powerpoint/2010/main" val="3119432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sz="1200" dirty="0" smtClean="0"/>
              <a:t>Activity plans and schedules </a:t>
            </a:r>
          </a:p>
          <a:p>
            <a:pPr marL="171450" indent="-171450">
              <a:buFont typeface="Arial"/>
              <a:buChar char="•"/>
            </a:pPr>
            <a:r>
              <a:rPr lang="en-GB" sz="1200" dirty="0" smtClean="0"/>
              <a:t>Documentation and tracking of supplies</a:t>
            </a:r>
          </a:p>
          <a:p>
            <a:pPr marL="171450" indent="-171450">
              <a:buFont typeface="Arial"/>
              <a:buChar char="•"/>
            </a:pPr>
            <a:r>
              <a:rPr lang="en-GB" sz="1200" dirty="0" smtClean="0"/>
              <a:t>Documentation of any costs or spending </a:t>
            </a:r>
          </a:p>
          <a:p>
            <a:pPr marL="171450" indent="-171450">
              <a:buFont typeface="Arial"/>
              <a:buChar char="•"/>
            </a:pPr>
            <a:r>
              <a:rPr lang="en-GB" sz="1200" dirty="0" smtClean="0"/>
              <a:t>Information on children &amp; animators </a:t>
            </a:r>
          </a:p>
          <a:p>
            <a:pPr marL="444500" lvl="1" indent="-266700">
              <a:buFont typeface="Lucida Grande"/>
              <a:buChar char="-"/>
            </a:pPr>
            <a:r>
              <a:rPr lang="en-GB" sz="1200" dirty="0" smtClean="0"/>
              <a:t>Contact information for children’s guardians</a:t>
            </a:r>
          </a:p>
          <a:p>
            <a:pPr marL="444500" lvl="1" indent="-266700">
              <a:buFont typeface="Lucida Grande"/>
              <a:buChar char="-"/>
            </a:pPr>
            <a:r>
              <a:rPr lang="en-GB" sz="1200" dirty="0" smtClean="0"/>
              <a:t>Contact information for animators</a:t>
            </a:r>
          </a:p>
          <a:p>
            <a:pPr marL="444500" lvl="1" indent="-266700">
              <a:buFont typeface="Lucida Grande"/>
              <a:buChar char="-"/>
            </a:pPr>
            <a:r>
              <a:rPr lang="en-GB" sz="1200" dirty="0" smtClean="0"/>
              <a:t>Attendance log </a:t>
            </a:r>
          </a:p>
          <a:p>
            <a:pPr marL="444500" lvl="1" indent="-266700">
              <a:buFont typeface="Lucida Grande"/>
              <a:buChar char="-"/>
            </a:pPr>
            <a:r>
              <a:rPr lang="en-GB" sz="1200" dirty="0" smtClean="0"/>
              <a:t>Registration information</a:t>
            </a:r>
          </a:p>
          <a:p>
            <a:pPr marL="171450" lvl="1" indent="-171450">
              <a:buFont typeface="Wingdings" charset="2"/>
              <a:buChar char="Ø"/>
            </a:pPr>
            <a:endParaRPr lang="en-GB" dirty="0" smtClean="0"/>
          </a:p>
          <a:p>
            <a:pPr marL="171450" lvl="1" indent="-171450">
              <a:buFont typeface="Wingdings" charset="2"/>
              <a:buChar char="Ø"/>
            </a:pPr>
            <a:r>
              <a:rPr lang="en-GB" dirty="0" smtClean="0"/>
              <a:t>Clarify that here we are not referring to a certain group of individuals within an organisation, but the function of administration that all staff are engaged in in one way or another </a:t>
            </a:r>
          </a:p>
          <a:p>
            <a:pPr marL="457200" lvl="1" indent="0">
              <a:buFont typeface="Arial"/>
              <a:buNone/>
            </a:pPr>
            <a:endParaRPr lang="en-GB" sz="1200" dirty="0" smtClean="0"/>
          </a:p>
        </p:txBody>
      </p:sp>
      <p:sp>
        <p:nvSpPr>
          <p:cNvPr id="4" name="Slide Number Placeholder 3"/>
          <p:cNvSpPr>
            <a:spLocks noGrp="1"/>
          </p:cNvSpPr>
          <p:nvPr>
            <p:ph type="sldNum" sz="quarter" idx="10"/>
          </p:nvPr>
        </p:nvSpPr>
        <p:spPr/>
        <p:txBody>
          <a:bodyPr/>
          <a:lstStyle/>
          <a:p>
            <a:fld id="{73605169-7212-4706-83F6-EDDB7C328943}" type="slidenum">
              <a:rPr lang="en-AU" smtClean="0"/>
              <a:pPr/>
              <a:t>39</a:t>
            </a:fld>
            <a:endParaRPr lang="en-AU"/>
          </a:p>
        </p:txBody>
      </p:sp>
    </p:spTree>
    <p:extLst>
      <p:ext uri="{BB962C8B-B14F-4D97-AF65-F5344CB8AC3E}">
        <p14:creationId xmlns:p14="http://schemas.microsoft.com/office/powerpoint/2010/main" val="1914955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Support M&amp;E – data and information collected can feed into reporting, can help supervisors monitor information such as ratio of animators to children, number</a:t>
            </a:r>
            <a:r>
              <a:rPr lang="en-US" baseline="0" dirty="0" smtClean="0"/>
              <a:t> of children occupying the space, </a:t>
            </a:r>
            <a:r>
              <a:rPr lang="en-US" baseline="0" dirty="0" err="1" smtClean="0"/>
              <a:t>etc</a:t>
            </a:r>
            <a:r>
              <a:rPr lang="en-US" baseline="0" dirty="0" smtClean="0"/>
              <a:t> – all indicators of quality </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Quality of </a:t>
            </a:r>
            <a:r>
              <a:rPr lang="en-US" dirty="0" err="1" smtClean="0"/>
              <a:t>programme</a:t>
            </a:r>
            <a:r>
              <a:rPr lang="en-US" dirty="0" smtClean="0"/>
              <a:t> – ensure adult: child ratios suitable, that activities are designed appropriately for ages and genders attending, that</a:t>
            </a:r>
            <a:r>
              <a:rPr lang="en-US" baseline="0" dirty="0" smtClean="0"/>
              <a:t> range of activities addressing different development needs are being included, </a:t>
            </a:r>
            <a:r>
              <a:rPr lang="en-US" baseline="0" dirty="0" err="1" smtClean="0"/>
              <a:t>etc</a:t>
            </a:r>
            <a:r>
              <a:rPr lang="en-US" baseline="0" dirty="0" smtClean="0"/>
              <a:t> </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Ensure smooth running of CFS – schedules and registers of children and animators ensures that everyone knows where they should be when, ensure sufficient supplies are available on time, schedules are planned, </a:t>
            </a:r>
            <a:r>
              <a:rPr lang="en-US" dirty="0" err="1" smtClean="0"/>
              <a:t>etc</a:t>
            </a:r>
            <a:r>
              <a:rPr lang="en-US" dirty="0" smtClean="0"/>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Document information on spending at CF Space level – feeding into budgeting and reporting on financial aspects of the programme</a:t>
            </a:r>
          </a:p>
          <a:p>
            <a:pPr marL="171450" indent="-171450">
              <a:buFont typeface="Arial"/>
              <a:buChar char="•"/>
            </a:pPr>
            <a:r>
              <a:rPr lang="en-US" dirty="0" smtClean="0"/>
              <a:t>Safety &amp; security – ratio of staff to child, security &amp; health incidents can be tracked, as well as stock</a:t>
            </a:r>
            <a:r>
              <a:rPr lang="en-US" baseline="0" dirty="0" smtClean="0"/>
              <a:t> levels of first aid materials </a:t>
            </a:r>
            <a:r>
              <a:rPr lang="en-US" baseline="0" dirty="0" err="1" smtClean="0"/>
              <a:t>etc</a:t>
            </a:r>
            <a:r>
              <a:rPr lang="en-US" baseline="0" dirty="0" smtClean="0"/>
              <a:t> can be monitored through admin, which ensures safety and wellbeing of children. Contact information for parents enables you to be in touch in case of harm or injury. Can give indicators, red flags for areas of concern, so if you have high drop out rates maybe there is physical punishment. Or maybe security issues are preventing children from attending.  </a:t>
            </a:r>
          </a:p>
          <a:p>
            <a:pPr marL="171450" indent="-171450">
              <a:buFont typeface="Arial"/>
              <a:buChar char="•"/>
            </a:pPr>
            <a:r>
              <a:rPr lang="en-US" baseline="0" dirty="0" smtClean="0"/>
              <a:t>Can support case management process – indicators for wellbeing can include presence, attendance, </a:t>
            </a:r>
            <a:r>
              <a:rPr lang="en-US" baseline="0" dirty="0" err="1" smtClean="0"/>
              <a:t>behaviour</a:t>
            </a:r>
            <a:r>
              <a:rPr lang="en-US" baseline="0" dirty="0" smtClean="0"/>
              <a:t>, which is noted in CFS administrative processes</a:t>
            </a:r>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40</a:t>
            </a:fld>
            <a:endParaRPr lang="en-AU"/>
          </a:p>
        </p:txBody>
      </p:sp>
    </p:spTree>
    <p:extLst>
      <p:ext uri="{BB962C8B-B14F-4D97-AF65-F5344CB8AC3E}">
        <p14:creationId xmlns:p14="http://schemas.microsoft.com/office/powerpoint/2010/main" val="3412358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spcAft>
                <a:spcPts val="300"/>
              </a:spcAft>
              <a:buClrTx/>
              <a:buSzTx/>
              <a:buFont typeface="Arial"/>
              <a:buChar char="•"/>
              <a:tabLst/>
              <a:defRPr/>
            </a:pPr>
            <a:r>
              <a:rPr lang="en-US" i="0" dirty="0" smtClean="0"/>
              <a:t>Formats for administration (registration, stock monitoring, </a:t>
            </a:r>
            <a:r>
              <a:rPr lang="en-US" i="0" dirty="0" err="1" smtClean="0"/>
              <a:t>etc</a:t>
            </a:r>
            <a:r>
              <a:rPr lang="en-US" i="0" dirty="0" smtClean="0"/>
              <a:t>) need to be designed and </a:t>
            </a:r>
            <a:r>
              <a:rPr lang="en-US" i="0" dirty="0" err="1" smtClean="0"/>
              <a:t>harmonised</a:t>
            </a:r>
            <a:r>
              <a:rPr lang="en-US" i="0" dirty="0" smtClean="0"/>
              <a:t> across CF Spaces and agencies as far as possible</a:t>
            </a:r>
          </a:p>
          <a:p>
            <a:pPr marL="171450" indent="-171450">
              <a:spcAft>
                <a:spcPts val="300"/>
              </a:spcAft>
              <a:buFont typeface="Arial"/>
              <a:buChar char="•"/>
            </a:pPr>
            <a:r>
              <a:rPr lang="en-US" i="0" dirty="0" smtClean="0"/>
              <a:t>Filing system set-up – for on-site confidential and safe filing of administrative information,</a:t>
            </a:r>
            <a:r>
              <a:rPr lang="en-US" i="0" baseline="0" dirty="0" smtClean="0"/>
              <a:t> for copying and then for filing in </a:t>
            </a:r>
            <a:r>
              <a:rPr lang="en-US" i="0" baseline="0" dirty="0" err="1" smtClean="0"/>
              <a:t>centralised</a:t>
            </a:r>
            <a:r>
              <a:rPr lang="en-US" i="0" baseline="0" dirty="0" smtClean="0"/>
              <a:t> locations</a:t>
            </a:r>
            <a:endParaRPr lang="en-US" i="0" dirty="0" smtClean="0"/>
          </a:p>
          <a:p>
            <a:pPr marL="171450" marR="0" indent="-171450" algn="l" defTabSz="457200" rtl="0" eaLnBrk="1" fontAlgn="auto" latinLnBrk="0" hangingPunct="1">
              <a:spcAft>
                <a:spcPts val="300"/>
              </a:spcAft>
              <a:buClrTx/>
              <a:buSzTx/>
              <a:buFont typeface="Arial"/>
              <a:buChar char="•"/>
              <a:tabLst/>
              <a:defRPr/>
            </a:pPr>
            <a:r>
              <a:rPr lang="en-US" i="0" dirty="0" smtClean="0"/>
              <a:t>Clarity on roles and responsibilities: There needs to be clarity on who is responsible for which aspects of daily administration</a:t>
            </a:r>
          </a:p>
          <a:p>
            <a:pPr marL="171450" marR="0" indent="-171450" algn="l" defTabSz="457200" rtl="0" eaLnBrk="1" fontAlgn="auto" latinLnBrk="0" hangingPunct="1">
              <a:spcAft>
                <a:spcPts val="300"/>
              </a:spcAft>
              <a:buClrTx/>
              <a:buSzTx/>
              <a:buFont typeface="Arial"/>
              <a:buChar char="•"/>
              <a:tabLst/>
              <a:defRPr/>
            </a:pPr>
            <a:r>
              <a:rPr lang="en-GB" sz="1200" i="0" dirty="0" smtClean="0"/>
              <a:t>Agreed flow of administrative information - </a:t>
            </a:r>
            <a:r>
              <a:rPr lang="en-US" i="0" dirty="0" smtClean="0"/>
              <a:t>Agreed way that information will be collected, collated and processed – so everyone knows</a:t>
            </a:r>
            <a:r>
              <a:rPr lang="en-US" i="0" baseline="0" dirty="0" smtClean="0"/>
              <a:t> when they need to submit, how, who to and in what format – document this and display in CFS</a:t>
            </a:r>
          </a:p>
          <a:p>
            <a:pPr marL="171450" indent="-171450">
              <a:spcAft>
                <a:spcPts val="300"/>
              </a:spcAft>
              <a:buFont typeface="Arial"/>
              <a:buChar char="•"/>
            </a:pPr>
            <a:r>
              <a:rPr lang="en-US" i="0" dirty="0" smtClean="0"/>
              <a:t>Training on admin system given to all animators and staff – this should cover all of the above (forms, filing system, roles and responsibilities, and flow of information) </a:t>
            </a:r>
          </a:p>
          <a:p>
            <a:pPr marL="171450" marR="0" indent="-171450" algn="l" defTabSz="457200" rtl="0" eaLnBrk="1" fontAlgn="auto" latinLnBrk="0" hangingPunct="1">
              <a:spcAft>
                <a:spcPts val="300"/>
              </a:spcAft>
              <a:buClrTx/>
              <a:buSzTx/>
              <a:buFont typeface="Arial"/>
              <a:buChar char="•"/>
              <a:tabLst/>
              <a:defRPr/>
            </a:pPr>
            <a:r>
              <a:rPr lang="en-US" i="0" dirty="0" smtClean="0"/>
              <a:t>Staff, volunteers and parents should have a designated time to conduct administrative duties </a:t>
            </a:r>
          </a:p>
          <a:p>
            <a:pPr marL="171450" marR="0" indent="-171450" algn="l" defTabSz="457200" rtl="0" eaLnBrk="1" fontAlgn="auto" latinLnBrk="0" hangingPunct="1">
              <a:spcAft>
                <a:spcPts val="300"/>
              </a:spcAft>
              <a:buClrTx/>
              <a:buSzTx/>
              <a:buFont typeface="Arial"/>
              <a:buChar char="•"/>
              <a:tabLst/>
              <a:defRPr/>
            </a:pPr>
            <a:r>
              <a:rPr lang="en-US" i="0" dirty="0" smtClean="0"/>
              <a:t>If possible, a space, which is separate from children, should be allocated to enable privacy for official tasks - </a:t>
            </a:r>
            <a:r>
              <a:rPr lang="en-US" sz="1200" i="0" kern="1200" dirty="0" smtClean="0">
                <a:solidFill>
                  <a:schemeClr val="tx1"/>
                </a:solidFill>
                <a:effectLst/>
                <a:latin typeface="+mn-lt"/>
                <a:ea typeface="+mn-ea"/>
                <a:cs typeface="+mn-cs"/>
              </a:rPr>
              <a:t>Separate admin space allows the staff to carry out both official and non-official tasks without disturbing the children at the CFS.  It also helps ensure privacy when carrying out some more sensitive and confidential duties </a:t>
            </a:r>
            <a:endParaRPr lang="en-US" i="0" dirty="0" smtClean="0"/>
          </a:p>
          <a:p>
            <a:pPr marL="171450" indent="-171450">
              <a:spcAft>
                <a:spcPts val="300"/>
              </a:spcAft>
              <a:buFont typeface="Arial"/>
              <a:buChar char="•"/>
            </a:pPr>
            <a:r>
              <a:rPr lang="en-US" i="0" baseline="0" dirty="0" smtClean="0"/>
              <a:t>Feedback to those inputting so they can understand the purpose of the information they gather – they can see the value of their work and can also have a sense of progress, issues etc. </a:t>
            </a:r>
            <a:endParaRPr lang="en-US" i="0" dirty="0" smtClean="0"/>
          </a:p>
          <a:p>
            <a:pPr>
              <a:spcAft>
                <a:spcPts val="300"/>
              </a:spcAft>
            </a:pP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41</a:t>
            </a:fld>
            <a:endParaRPr lang="en-AU"/>
          </a:p>
        </p:txBody>
      </p:sp>
    </p:spTree>
    <p:extLst>
      <p:ext uri="{BB962C8B-B14F-4D97-AF65-F5344CB8AC3E}">
        <p14:creationId xmlns:p14="http://schemas.microsoft.com/office/powerpoint/2010/main" val="1862607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GB" sz="1200" kern="1200" dirty="0" smtClean="0">
                <a:solidFill>
                  <a:schemeClr val="tx1"/>
                </a:solidFill>
                <a:effectLst/>
                <a:latin typeface="+mn-lt"/>
                <a:ea typeface="+mn-ea"/>
                <a:cs typeface="+mn-cs"/>
              </a:rPr>
              <a:t>Participatory M&amp;E and feedback mechanisms are an essential part of accountability, ensuring programme success, enabling agencies to meet needs of affected populations appropriately, and ensuring respect of dignity and rights of those targeted by programmes </a:t>
            </a:r>
          </a:p>
          <a:p>
            <a:pPr marL="171450" lvl="0" indent="-171450">
              <a:buFont typeface="Arial"/>
              <a:buChar char="•"/>
            </a:pPr>
            <a:r>
              <a:rPr lang="en-GB" sz="1200" kern="1200" dirty="0" smtClean="0">
                <a:solidFill>
                  <a:schemeClr val="tx1"/>
                </a:solidFill>
                <a:effectLst/>
                <a:latin typeface="+mn-lt"/>
                <a:ea typeface="+mn-ea"/>
                <a:cs typeface="+mn-cs"/>
              </a:rPr>
              <a:t>Feedback mechanisms &amp; M&amp;E system should be developed at outset of CF Space programming in a participatory way (involve volunteers, staff, affected population, community members &amp; leaders, donors &amp; governments)</a:t>
            </a:r>
          </a:p>
          <a:p>
            <a:pPr marL="171450" lvl="0" indent="-171450">
              <a:buFont typeface="Arial"/>
              <a:buChar char="•"/>
            </a:pPr>
            <a:r>
              <a:rPr lang="en-GB" sz="1200" kern="1200" dirty="0" smtClean="0">
                <a:solidFill>
                  <a:schemeClr val="tx1"/>
                </a:solidFill>
                <a:effectLst/>
                <a:latin typeface="+mn-lt"/>
                <a:ea typeface="+mn-ea"/>
                <a:cs typeface="+mn-cs"/>
              </a:rPr>
              <a:t>Regularly review how your M&amp;E &amp; accountability systems are working involving all stakeholders in the review of the system </a:t>
            </a:r>
          </a:p>
          <a:p>
            <a:pPr marL="171450" indent="-171450">
              <a:buFont typeface="Arial"/>
              <a:buChar char="•"/>
            </a:pPr>
            <a:r>
              <a:rPr lang="en-GB" sz="1200" kern="1200" dirty="0" smtClean="0">
                <a:solidFill>
                  <a:schemeClr val="tx1"/>
                </a:solidFill>
                <a:effectLst/>
                <a:latin typeface="+mn-lt"/>
                <a:ea typeface="+mn-ea"/>
                <a:cs typeface="+mn-cs"/>
              </a:rPr>
              <a:t>Complaint, response or feedback mechanisms must always be culturally-sensitive and situation-appropriate, and be sensitive to unequal distributions of power and cultural norms</a:t>
            </a:r>
            <a:r>
              <a:rPr lang="en-GB" dirty="0" smtClean="0">
                <a:effectLst/>
              </a:rPr>
              <a:t> </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49</a:t>
            </a:fld>
            <a:endParaRPr lang="en-AU"/>
          </a:p>
        </p:txBody>
      </p:sp>
    </p:spTree>
    <p:extLst>
      <p:ext uri="{BB962C8B-B14F-4D97-AF65-F5344CB8AC3E}">
        <p14:creationId xmlns:p14="http://schemas.microsoft.com/office/powerpoint/2010/main" val="97915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This slide is for the end of each session… prompts for questions, check in and even a 5 minute break, ice breaker as needed.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443E41-D340-4EC1-82BD-271149C2B30C}" type="slidenum">
              <a:rPr lang="en-AU" altLang="en-US">
                <a:latin typeface="Arial" panose="020B0604020202020204" pitchFamily="34" charset="0"/>
              </a:rPr>
              <a:pPr eaLnBrk="1" hangingPunct="1">
                <a:spcBef>
                  <a:spcPct val="0"/>
                </a:spcBef>
              </a:pPr>
              <a:t>50</a:t>
            </a:fld>
            <a:endParaRPr lang="en-AU" altLang="en-US">
              <a:latin typeface="Arial" panose="020B0604020202020204" pitchFamily="34" charset="0"/>
            </a:endParaRPr>
          </a:p>
        </p:txBody>
      </p:sp>
    </p:spTree>
    <p:extLst>
      <p:ext uri="{BB962C8B-B14F-4D97-AF65-F5344CB8AC3E}">
        <p14:creationId xmlns:p14="http://schemas.microsoft.com/office/powerpoint/2010/main" val="278106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rPr>
              <a:t>Monitoring is systematic &amp; continuous collecting, recording &amp; </a:t>
            </a:r>
            <a:r>
              <a:rPr lang="en-US" sz="1200" b="0" i="0" u="none" strike="noStrike" kern="1200" baseline="0" dirty="0" err="1" smtClean="0">
                <a:solidFill>
                  <a:schemeClr val="tx1"/>
                </a:solidFill>
              </a:rPr>
              <a:t>analysing</a:t>
            </a:r>
            <a:r>
              <a:rPr lang="en-US" sz="1200" b="0" i="0" u="none" strike="noStrike" kern="1200" baseline="0" dirty="0" smtClean="0">
                <a:solidFill>
                  <a:schemeClr val="tx1"/>
                </a:solidFill>
              </a:rPr>
              <a:t> information in routine systematic way. Information that is about the progress of a project or </a:t>
            </a:r>
            <a:r>
              <a:rPr lang="en-US" sz="1200" b="0" i="0" u="none" strike="noStrike" kern="1200" baseline="0" dirty="0" err="1" smtClean="0">
                <a:solidFill>
                  <a:schemeClr val="tx1"/>
                </a:solidFill>
              </a:rPr>
              <a:t>programme</a:t>
            </a:r>
            <a:r>
              <a:rPr lang="en-US" sz="1200" b="0" i="0" u="none" strike="noStrike" kern="1200" baseline="0" dirty="0" smtClean="0">
                <a:solidFill>
                  <a:schemeClr val="tx1"/>
                </a:solidFill>
              </a:rPr>
              <a:t> over time. Enables us to check progress against plans. It is useful for identifying strengths and weaknesses in a project or </a:t>
            </a:r>
            <a:r>
              <a:rPr lang="en-US" sz="1200" b="0" i="0" u="none" strike="noStrike" kern="1200" baseline="0" dirty="0" err="1" smtClean="0">
                <a:solidFill>
                  <a:schemeClr val="tx1"/>
                </a:solidFill>
              </a:rPr>
              <a:t>programme</a:t>
            </a:r>
            <a:r>
              <a:rPr lang="en-US" sz="1200" b="0" i="0" u="none" strike="noStrike" kern="1200" baseline="0" dirty="0" smtClean="0">
                <a:solidFill>
                  <a:schemeClr val="tx1"/>
                </a:solidFill>
              </a:rPr>
              <a:t> and for providing the people responsible for the work with sufficient information to make the right decisions at the right time to improve its quality. E</a:t>
            </a:r>
            <a:r>
              <a:rPr lang="en-US" sz="1200" dirty="0" smtClean="0"/>
              <a:t>nable evaluations at intervals</a:t>
            </a:r>
            <a:endParaRPr lang="en-US" sz="1200" b="0" i="0" u="none" strike="noStrike" kern="1200" baseline="0" dirty="0" smtClean="0">
              <a:solidFill>
                <a:schemeClr val="tx1"/>
              </a:solidFill>
            </a:endParaRPr>
          </a:p>
          <a:p>
            <a:endParaRPr lang="en-GB" sz="900" dirty="0" smtClean="0"/>
          </a:p>
          <a:p>
            <a:r>
              <a:rPr lang="en-GB" sz="1200" dirty="0" smtClean="0"/>
              <a:t>Evaluation: </a:t>
            </a:r>
            <a:r>
              <a:rPr lang="en-US" sz="1200" dirty="0" smtClean="0"/>
              <a:t>assessment at one point in time of the progress of a project or </a:t>
            </a:r>
            <a:r>
              <a:rPr lang="en-US" sz="1200" dirty="0" err="1" smtClean="0"/>
              <a:t>programme</a:t>
            </a:r>
            <a:r>
              <a:rPr lang="en-GB" sz="1200" dirty="0" smtClean="0"/>
              <a:t>. Somewhat like a review. </a:t>
            </a:r>
            <a:r>
              <a:rPr lang="en-US" sz="1200" dirty="0" smtClean="0"/>
              <a:t>An evaluation usually more formal than a review, often carried out by external researchers for independence. It is an assessment at one point in time that can have different purposes, including verifying whether objectives have been achieved, what impact project had on different stakeholders &amp; how it can improve in the future</a:t>
            </a:r>
          </a:p>
          <a:p>
            <a:endParaRPr lang="en-US" sz="900" dirty="0" smtClean="0"/>
          </a:p>
          <a:p>
            <a:r>
              <a:rPr lang="en-GB" sz="1200" dirty="0" smtClean="0"/>
              <a:t>Baseline: A baseline is a measure of something before programming begins. Good baseline measures provide a basis for measuring these same things at the end of the project, and seeing what change has occurred</a:t>
            </a:r>
          </a:p>
          <a:p>
            <a:endParaRPr lang="en-GB" sz="900" dirty="0" smtClean="0"/>
          </a:p>
          <a:p>
            <a:pPr>
              <a:defRPr/>
            </a:pPr>
            <a:r>
              <a:rPr lang="en-GB" sz="1200" dirty="0" smtClean="0"/>
              <a:t>Comparison group / control group: a group of people that receives no intervention that in every way — except their not receiving an intervention — is as similar as possible to those receiving the intervention – this allows comparison and enables us to draw conclusions as to the way in which programme contributed to change.</a:t>
            </a:r>
            <a:r>
              <a:rPr lang="en-GB" sz="1200" baseline="0" dirty="0" smtClean="0"/>
              <a:t> T</a:t>
            </a:r>
            <a:r>
              <a:rPr lang="en-GB" sz="1200" dirty="0" smtClean="0"/>
              <a:t>here are ethical considerations with regards to control groups / comparison groups if engaging</a:t>
            </a:r>
            <a:r>
              <a:rPr lang="en-GB" sz="1200" baseline="0" dirty="0" smtClean="0"/>
              <a:t> them in your work does not lead to them having programme benefit but does incur costs such as using their time, or raises hopes and expectations </a:t>
            </a:r>
            <a:endParaRPr lang="en-GB" sz="1200" dirty="0" smtClean="0"/>
          </a:p>
          <a:p>
            <a:endParaRPr lang="en-US" dirty="0" smtClean="0"/>
          </a:p>
        </p:txBody>
      </p:sp>
      <p:sp>
        <p:nvSpPr>
          <p:cNvPr id="4" name="Slide Number Placeholder 3"/>
          <p:cNvSpPr>
            <a:spLocks noGrp="1"/>
          </p:cNvSpPr>
          <p:nvPr>
            <p:ph type="sldNum" sz="quarter" idx="10"/>
          </p:nvPr>
        </p:nvSpPr>
        <p:spPr/>
        <p:txBody>
          <a:bodyPr/>
          <a:lstStyle/>
          <a:p>
            <a:fld id="{73605169-7212-4706-83F6-EDDB7C328943}" type="slidenum">
              <a:rPr lang="en-AU" smtClean="0"/>
              <a:pPr/>
              <a:t>4</a:t>
            </a:fld>
            <a:endParaRPr lang="en-AU"/>
          </a:p>
        </p:txBody>
      </p:sp>
    </p:spTree>
    <p:extLst>
      <p:ext uri="{BB962C8B-B14F-4D97-AF65-F5344CB8AC3E}">
        <p14:creationId xmlns:p14="http://schemas.microsoft.com/office/powerpoint/2010/main" val="46252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200" dirty="0" smtClean="0">
                <a:solidFill>
                  <a:schemeClr val="tx1">
                    <a:lumMod val="90000"/>
                    <a:lumOff val="10000"/>
                  </a:schemeClr>
                </a:solidFill>
              </a:rPr>
              <a:t>Let’s take e.g. of a nutrition </a:t>
            </a:r>
            <a:r>
              <a:rPr lang="en-US" sz="1200" dirty="0" err="1" smtClean="0">
                <a:solidFill>
                  <a:schemeClr val="tx1">
                    <a:lumMod val="90000"/>
                    <a:lumOff val="10000"/>
                  </a:schemeClr>
                </a:solidFill>
              </a:rPr>
              <a:t>programme</a:t>
            </a:r>
            <a:r>
              <a:rPr lang="en-US" sz="1200" dirty="0" smtClean="0">
                <a:solidFill>
                  <a:schemeClr val="tx1">
                    <a:lumMod val="90000"/>
                    <a:lumOff val="10000"/>
                  </a:schemeClr>
                </a:solidFill>
              </a:rPr>
              <a:t> trying to </a:t>
            </a:r>
            <a:r>
              <a:rPr lang="en-US" sz="1200" b="1" dirty="0" smtClean="0">
                <a:solidFill>
                  <a:srgbClr val="FF0000"/>
                </a:solidFill>
              </a:rPr>
              <a:t>monitor</a:t>
            </a:r>
            <a:r>
              <a:rPr lang="en-US" sz="1200" dirty="0" smtClean="0"/>
              <a:t> </a:t>
            </a:r>
            <a:r>
              <a:rPr lang="en-US" sz="1200" dirty="0" smtClean="0">
                <a:solidFill>
                  <a:schemeClr val="tx1">
                    <a:lumMod val="90000"/>
                    <a:lumOff val="10000"/>
                  </a:schemeClr>
                </a:solidFill>
              </a:rPr>
              <a:t>change in child size resulting from their </a:t>
            </a:r>
            <a:r>
              <a:rPr lang="en-US" sz="1200" dirty="0" err="1" smtClean="0">
                <a:solidFill>
                  <a:schemeClr val="tx1">
                    <a:lumMod val="90000"/>
                    <a:lumOff val="10000"/>
                  </a:schemeClr>
                </a:solidFill>
              </a:rPr>
              <a:t>programme</a:t>
            </a:r>
            <a:r>
              <a:rPr lang="en-US" sz="1200" dirty="0" smtClean="0">
                <a:solidFill>
                  <a:schemeClr val="tx1">
                    <a:lumMod val="90000"/>
                    <a:lumOff val="10000"/>
                  </a:schemeClr>
                </a:solidFill>
              </a:rPr>
              <a:t> intervention</a:t>
            </a:r>
          </a:p>
          <a:p>
            <a:pPr marL="342900" indent="-342900">
              <a:buFont typeface="Arial"/>
              <a:buChar char="•"/>
            </a:pPr>
            <a:r>
              <a:rPr lang="en-US" sz="1200" dirty="0" smtClean="0">
                <a:solidFill>
                  <a:schemeClr val="tx1">
                    <a:lumMod val="90000"/>
                    <a:lumOff val="10000"/>
                  </a:schemeClr>
                </a:solidFill>
              </a:rPr>
              <a:t>They would measure the size of all the children taking part in their </a:t>
            </a:r>
            <a:r>
              <a:rPr lang="en-US" sz="1200" dirty="0" err="1" smtClean="0">
                <a:solidFill>
                  <a:schemeClr val="tx1">
                    <a:lumMod val="90000"/>
                    <a:lumOff val="10000"/>
                  </a:schemeClr>
                </a:solidFill>
              </a:rPr>
              <a:t>programme</a:t>
            </a:r>
            <a:r>
              <a:rPr lang="en-US" sz="1200" dirty="0" smtClean="0">
                <a:solidFill>
                  <a:schemeClr val="tx1">
                    <a:lumMod val="90000"/>
                    <a:lumOff val="10000"/>
                  </a:schemeClr>
                </a:solidFill>
              </a:rPr>
              <a:t> at the beginning of intervention – before they receive</a:t>
            </a:r>
            <a:r>
              <a:rPr lang="en-US" sz="1200" baseline="0" dirty="0" smtClean="0">
                <a:solidFill>
                  <a:schemeClr val="tx1">
                    <a:lumMod val="90000"/>
                    <a:lumOff val="10000"/>
                  </a:schemeClr>
                </a:solidFill>
              </a:rPr>
              <a:t> any</a:t>
            </a:r>
            <a:r>
              <a:rPr lang="en-US" sz="1200" dirty="0" smtClean="0">
                <a:solidFill>
                  <a:schemeClr val="tx1">
                    <a:lumMod val="90000"/>
                    <a:lumOff val="10000"/>
                  </a:schemeClr>
                </a:solidFill>
              </a:rPr>
              <a:t> treatment or support</a:t>
            </a:r>
            <a:r>
              <a:rPr lang="en-US" sz="1200" baseline="0" dirty="0" smtClean="0">
                <a:solidFill>
                  <a:schemeClr val="tx1">
                    <a:lumMod val="90000"/>
                    <a:lumOff val="10000"/>
                  </a:schemeClr>
                </a:solidFill>
              </a:rPr>
              <a:t> </a:t>
            </a:r>
            <a:r>
              <a:rPr lang="en-US" sz="1200" dirty="0" smtClean="0">
                <a:solidFill>
                  <a:schemeClr val="tx1">
                    <a:lumMod val="90000"/>
                    <a:lumOff val="10000"/>
                  </a:schemeClr>
                </a:solidFill>
              </a:rPr>
              <a:t>– this is the </a:t>
            </a:r>
            <a:r>
              <a:rPr lang="en-US" sz="1200" b="1" dirty="0" smtClean="0">
                <a:solidFill>
                  <a:srgbClr val="FF0000"/>
                </a:solidFill>
              </a:rPr>
              <a:t>baseline</a:t>
            </a:r>
          </a:p>
          <a:p>
            <a:pPr marL="342900" indent="-342900">
              <a:buFont typeface="Arial"/>
              <a:buChar char="•"/>
            </a:pPr>
            <a:r>
              <a:rPr lang="en-US" sz="1200" dirty="0" smtClean="0">
                <a:solidFill>
                  <a:schemeClr val="tx1">
                    <a:lumMod val="90000"/>
                    <a:lumOff val="10000"/>
                  </a:schemeClr>
                </a:solidFill>
              </a:rPr>
              <a:t>Then they would measure the size of the children at the end of their </a:t>
            </a:r>
            <a:r>
              <a:rPr lang="en-US" sz="1200" dirty="0" err="1" smtClean="0">
                <a:solidFill>
                  <a:schemeClr val="tx1">
                    <a:lumMod val="90000"/>
                    <a:lumOff val="10000"/>
                  </a:schemeClr>
                </a:solidFill>
              </a:rPr>
              <a:t>programme</a:t>
            </a:r>
            <a:r>
              <a:rPr lang="en-US" sz="1200" dirty="0" smtClean="0">
                <a:solidFill>
                  <a:schemeClr val="tx1">
                    <a:lumMod val="90000"/>
                    <a:lumOff val="10000"/>
                  </a:schemeClr>
                </a:solidFill>
              </a:rPr>
              <a:t> intervention. </a:t>
            </a:r>
          </a:p>
          <a:p>
            <a:pPr marL="342900" indent="-342900">
              <a:buFont typeface="Arial"/>
              <a:buChar char="•"/>
            </a:pPr>
            <a:r>
              <a:rPr lang="en-US" sz="1200" dirty="0" smtClean="0">
                <a:solidFill>
                  <a:schemeClr val="tx1">
                    <a:lumMod val="90000"/>
                    <a:lumOff val="10000"/>
                  </a:schemeClr>
                </a:solidFill>
              </a:rPr>
              <a:t>The challenge is they cannot assume that the change over time is 100% a result of their </a:t>
            </a:r>
            <a:r>
              <a:rPr lang="en-US" sz="1200" dirty="0" err="1" smtClean="0">
                <a:solidFill>
                  <a:schemeClr val="tx1">
                    <a:lumMod val="90000"/>
                    <a:lumOff val="10000"/>
                  </a:schemeClr>
                </a:solidFill>
              </a:rPr>
              <a:t>programme</a:t>
            </a:r>
            <a:r>
              <a:rPr lang="en-US" sz="1200" dirty="0" smtClean="0">
                <a:solidFill>
                  <a:schemeClr val="tx1">
                    <a:lumMod val="90000"/>
                    <a:lumOff val="10000"/>
                  </a:schemeClr>
                </a:solidFill>
              </a:rPr>
              <a:t>. That this is the impact of their work, maybe the children</a:t>
            </a:r>
            <a:r>
              <a:rPr lang="en-US" sz="1200" baseline="0" dirty="0" smtClean="0">
                <a:solidFill>
                  <a:schemeClr val="tx1">
                    <a:lumMod val="90000"/>
                    <a:lumOff val="10000"/>
                  </a:schemeClr>
                </a:solidFill>
              </a:rPr>
              <a:t> </a:t>
            </a:r>
            <a:r>
              <a:rPr lang="en-US" sz="1200" dirty="0" smtClean="0">
                <a:solidFill>
                  <a:schemeClr val="tx1">
                    <a:lumMod val="90000"/>
                    <a:lumOff val="10000"/>
                  </a:schemeClr>
                </a:solidFill>
              </a:rPr>
              <a:t>would have grown without their</a:t>
            </a:r>
            <a:r>
              <a:rPr lang="en-US" sz="1200" baseline="0" dirty="0" smtClean="0">
                <a:solidFill>
                  <a:schemeClr val="tx1">
                    <a:lumMod val="90000"/>
                    <a:lumOff val="10000"/>
                  </a:schemeClr>
                </a:solidFill>
              </a:rPr>
              <a:t> </a:t>
            </a:r>
            <a:r>
              <a:rPr lang="en-US" sz="1200" baseline="0" dirty="0" err="1" smtClean="0">
                <a:solidFill>
                  <a:schemeClr val="tx1">
                    <a:lumMod val="90000"/>
                    <a:lumOff val="10000"/>
                  </a:schemeClr>
                </a:solidFill>
              </a:rPr>
              <a:t>programme’s</a:t>
            </a:r>
            <a:r>
              <a:rPr lang="en-US" sz="1200" baseline="0" dirty="0" smtClean="0">
                <a:solidFill>
                  <a:schemeClr val="tx1">
                    <a:lumMod val="90000"/>
                    <a:lumOff val="10000"/>
                  </a:schemeClr>
                </a:solidFill>
              </a:rPr>
              <a:t> </a:t>
            </a:r>
            <a:r>
              <a:rPr lang="en-US" sz="1200" dirty="0" smtClean="0">
                <a:solidFill>
                  <a:schemeClr val="tx1">
                    <a:lumMod val="90000"/>
                    <a:lumOff val="10000"/>
                  </a:schemeClr>
                </a:solidFill>
              </a:rPr>
              <a:t>help</a:t>
            </a:r>
          </a:p>
          <a:p>
            <a:pPr marL="342900" indent="-342900">
              <a:buFont typeface="Arial"/>
              <a:buChar char="•"/>
            </a:pPr>
            <a:r>
              <a:rPr lang="en-US" sz="1200" dirty="0" smtClean="0">
                <a:solidFill>
                  <a:schemeClr val="tx1">
                    <a:lumMod val="90000"/>
                    <a:lumOff val="10000"/>
                  </a:schemeClr>
                </a:solidFill>
              </a:rPr>
              <a:t>So they need baseline data, end size data for the children </a:t>
            </a:r>
            <a:r>
              <a:rPr lang="en-US" sz="1200" dirty="0" err="1" smtClean="0">
                <a:solidFill>
                  <a:schemeClr val="tx1">
                    <a:lumMod val="90000"/>
                    <a:lumOff val="10000"/>
                  </a:schemeClr>
                </a:solidFill>
              </a:rPr>
              <a:t>targetted</a:t>
            </a:r>
            <a:r>
              <a:rPr lang="en-US" sz="1200" dirty="0" smtClean="0">
                <a:solidFill>
                  <a:schemeClr val="tx1">
                    <a:lumMod val="90000"/>
                    <a:lumOff val="10000"/>
                  </a:schemeClr>
                </a:solidFill>
              </a:rPr>
              <a:t> &amp; beginning and end size data for a </a:t>
            </a:r>
            <a:r>
              <a:rPr lang="en-US" sz="1200" b="1" dirty="0" smtClean="0">
                <a:solidFill>
                  <a:srgbClr val="FF0000"/>
                </a:solidFill>
              </a:rPr>
              <a:t>comparison / control group </a:t>
            </a:r>
            <a:r>
              <a:rPr lang="en-US" sz="1200" dirty="0" smtClean="0">
                <a:solidFill>
                  <a:schemeClr val="tx1">
                    <a:lumMod val="90000"/>
                    <a:lumOff val="10000"/>
                  </a:schemeClr>
                </a:solidFill>
              </a:rPr>
              <a:t>to see if the change over time is the same or greater for children in their </a:t>
            </a:r>
            <a:r>
              <a:rPr lang="en-US" sz="1200" dirty="0" err="1" smtClean="0">
                <a:solidFill>
                  <a:schemeClr val="tx1">
                    <a:lumMod val="90000"/>
                    <a:lumOff val="10000"/>
                  </a:schemeClr>
                </a:solidFill>
              </a:rPr>
              <a:t>programme</a:t>
            </a:r>
            <a:endParaRPr lang="en-US" sz="1200" dirty="0" smtClean="0">
              <a:solidFill>
                <a:schemeClr val="tx1">
                  <a:lumMod val="90000"/>
                  <a:lumOff val="10000"/>
                </a:schemeClr>
              </a:solidFill>
            </a:endParaRPr>
          </a:p>
          <a:p>
            <a:pPr marL="342900" indent="-342900">
              <a:buFont typeface="Arial"/>
              <a:buChar char="•"/>
            </a:pPr>
            <a:endParaRPr lang="en-US" sz="1200" dirty="0" smtClean="0">
              <a:solidFill>
                <a:schemeClr val="tx1">
                  <a:lumMod val="90000"/>
                  <a:lumOff val="1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i="0" u="none" strike="noStrike" kern="1200" baseline="0" dirty="0" smtClean="0">
                <a:solidFill>
                  <a:schemeClr val="tx1"/>
                </a:solidFill>
              </a:rPr>
              <a:t>Reference: </a:t>
            </a:r>
          </a:p>
          <a:p>
            <a:pPr marL="171450" marR="0" lvl="4" indent="-171450" algn="l" defTabSz="457200" rtl="0" eaLnBrk="1" fontAlgn="auto" latinLnBrk="0" hangingPunct="1">
              <a:lnSpc>
                <a:spcPct val="100000"/>
              </a:lnSpc>
              <a:spcBef>
                <a:spcPts val="0"/>
              </a:spcBef>
              <a:spcAft>
                <a:spcPts val="0"/>
              </a:spcAft>
              <a:buClrTx/>
              <a:buSzTx/>
              <a:buFontTx/>
              <a:buChar char="-"/>
              <a:tabLst/>
              <a:defRPr/>
            </a:pPr>
            <a:r>
              <a:rPr lang="en-US" dirty="0" smtClean="0"/>
              <a:t>UNICEF, (2011) Inter-Agency Guide to the Evaluation of Psychosocial Programming in Emergencies</a:t>
            </a:r>
          </a:p>
          <a:p>
            <a:pPr marL="342900" indent="-342900">
              <a:buFont typeface="Arial"/>
              <a:buChar char="•"/>
            </a:pPr>
            <a:endParaRPr lang="en-US" sz="1200" dirty="0" smtClean="0">
              <a:solidFill>
                <a:schemeClr val="tx1">
                  <a:lumMod val="90000"/>
                  <a:lumOff val="10000"/>
                </a:schemeClr>
              </a:solidFill>
            </a:endParaRP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5</a:t>
            </a:fld>
            <a:endParaRPr lang="en-AU"/>
          </a:p>
        </p:txBody>
      </p:sp>
    </p:spTree>
    <p:extLst>
      <p:ext uri="{BB962C8B-B14F-4D97-AF65-F5344CB8AC3E}">
        <p14:creationId xmlns:p14="http://schemas.microsoft.com/office/powerpoint/2010/main" val="253210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a:buChar char="•"/>
            </a:pPr>
            <a:r>
              <a:rPr lang="en-US" sz="1200" dirty="0" smtClean="0"/>
              <a:t>How an </a:t>
            </a:r>
            <a:r>
              <a:rPr lang="en-US" sz="1200" dirty="0" err="1" smtClean="0"/>
              <a:t>organisation</a:t>
            </a:r>
            <a:r>
              <a:rPr lang="en-US" sz="1200" dirty="0" smtClean="0"/>
              <a:t> balances the needs of different groups in its decision-making and activities.</a:t>
            </a:r>
            <a:r>
              <a:rPr lang="en-US" sz="1200" baseline="0" dirty="0" smtClean="0"/>
              <a:t> </a:t>
            </a:r>
            <a:r>
              <a:rPr lang="en-US" sz="1200" dirty="0" smtClean="0"/>
              <a:t>Most NGOs have processes in place that will meet the accountability requirements of more powerful groups such as project donors or host governments</a:t>
            </a:r>
          </a:p>
          <a:p>
            <a:pPr marL="171450" indent="-171450">
              <a:spcAft>
                <a:spcPts val="600"/>
              </a:spcAft>
              <a:buFont typeface="Arial"/>
              <a:buChar char="•"/>
            </a:pPr>
            <a:r>
              <a:rPr lang="en-US" sz="1200" dirty="0" smtClean="0"/>
              <a:t>However, accountability also means making sure that the women, men, and children affected by an emergency are involved in planning, implementing, and judging our response to their emergency too</a:t>
            </a:r>
          </a:p>
          <a:p>
            <a:pPr marL="171450" indent="-171450">
              <a:spcAft>
                <a:spcPts val="600"/>
              </a:spcAft>
              <a:buFont typeface="Arial"/>
              <a:buChar char="•"/>
            </a:pPr>
            <a:r>
              <a:rPr lang="en-US" sz="1200" dirty="0" smtClean="0"/>
              <a:t>This helps ensure that a project will have the impact they want to see</a:t>
            </a:r>
          </a:p>
          <a:p>
            <a:endParaRPr lang="en-US" dirty="0" smtClean="0"/>
          </a:p>
          <a:p>
            <a:r>
              <a:rPr lang="en-US" dirty="0" smtClean="0"/>
              <a:t>References: </a:t>
            </a:r>
          </a:p>
          <a:p>
            <a:pPr marL="171450" marR="0" lvl="4" indent="-171450" algn="l" defTabSz="457200" rtl="0" eaLnBrk="1" fontAlgn="auto" latinLnBrk="0" hangingPunct="1">
              <a:lnSpc>
                <a:spcPct val="100000"/>
              </a:lnSpc>
              <a:spcBef>
                <a:spcPts val="0"/>
              </a:spcBef>
              <a:spcAft>
                <a:spcPts val="0"/>
              </a:spcAft>
              <a:buClrTx/>
              <a:buSzTx/>
              <a:buFontTx/>
              <a:buChar char="-"/>
              <a:tabLst/>
              <a:defRPr/>
            </a:pPr>
            <a:r>
              <a:rPr lang="en-GB" dirty="0" smtClean="0"/>
              <a:t>Active Learning Network for Accountability &amp; Performance in Humanitarian Action (ALNAP) </a:t>
            </a:r>
            <a:r>
              <a:rPr lang="en-GB" dirty="0" smtClean="0">
                <a:hlinkClick r:id="rId3"/>
              </a:rPr>
              <a:t>http://www.alnap.org/</a:t>
            </a:r>
            <a:endParaRPr lang="en-GB" dirty="0" smtClean="0"/>
          </a:p>
          <a:p>
            <a:pPr marL="171450" marR="0" lvl="4" indent="-171450" algn="l" defTabSz="457200" rtl="0" eaLnBrk="1" fontAlgn="auto" latinLnBrk="0" hangingPunct="1">
              <a:lnSpc>
                <a:spcPct val="100000"/>
              </a:lnSpc>
              <a:spcBef>
                <a:spcPts val="0"/>
              </a:spcBef>
              <a:spcAft>
                <a:spcPts val="0"/>
              </a:spcAft>
              <a:buClrTx/>
              <a:buSzTx/>
              <a:buFontTx/>
              <a:buChar char="-"/>
              <a:tabLst/>
              <a:defRPr/>
            </a:pPr>
            <a:r>
              <a:rPr lang="en-US" b="0" i="0" u="none" strike="noStrike" kern="1200" baseline="0" dirty="0" smtClean="0">
                <a:solidFill>
                  <a:schemeClr val="tx1"/>
                </a:solidFill>
                <a:cs typeface="Calibri"/>
              </a:rPr>
              <a:t>Humanitarian Accountability Partnership </a:t>
            </a:r>
            <a:r>
              <a:rPr lang="en-US" i="0" u="none" strike="noStrike" kern="1200" baseline="0" dirty="0" smtClean="0">
                <a:solidFill>
                  <a:schemeClr val="tx1"/>
                </a:solidFill>
                <a:cs typeface="Calibri"/>
              </a:rPr>
              <a:t>- </a:t>
            </a:r>
            <a:r>
              <a:rPr lang="en-US" i="0" u="none" strike="noStrike" kern="1200" baseline="0" dirty="0" smtClean="0">
                <a:solidFill>
                  <a:schemeClr val="tx1"/>
                </a:solidFill>
              </a:rPr>
              <a:t>The HAP Principles of Accountability</a:t>
            </a:r>
          </a:p>
          <a:p>
            <a:pPr marL="171450" lvl="4" indent="-171450">
              <a:buFontTx/>
              <a:buChar char="-"/>
            </a:pPr>
            <a:r>
              <a:rPr lang="en-US" i="1" dirty="0" smtClean="0"/>
              <a:t>Established in 2003, Humanitarian Accountability Partnership – HAP – International is the humanitarian sector's first international self-regulatory body. Members of HAP are committed to meeting the highest standards of accountability and quality management. 87 INGO members, globally from Africa, Americas, Asia, Europe and Middle East</a:t>
            </a:r>
            <a:r>
              <a:rPr lang="en-US" i="0" u="none" strike="noStrike" kern="1200" baseline="0" dirty="0" smtClean="0">
                <a:solidFill>
                  <a:schemeClr val="tx1"/>
                </a:solidFill>
              </a:rPr>
              <a:t> </a:t>
            </a:r>
          </a:p>
          <a:p>
            <a:pPr marL="0" marR="0" lvl="4"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7</a:t>
            </a:fld>
            <a:endParaRPr lang="en-AU"/>
          </a:p>
        </p:txBody>
      </p:sp>
    </p:spTree>
    <p:extLst>
      <p:ext uri="{BB962C8B-B14F-4D97-AF65-F5344CB8AC3E}">
        <p14:creationId xmlns:p14="http://schemas.microsoft.com/office/powerpoint/2010/main" val="181672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buAutoNum type="arabicPeriod"/>
            </a:pPr>
            <a:r>
              <a:rPr lang="en-US" sz="1200" b="1" i="0" u="none" strike="noStrike" kern="1200" baseline="0" dirty="0" smtClean="0">
                <a:solidFill>
                  <a:schemeClr val="tx1"/>
                </a:solidFill>
                <a:latin typeface="+mn-lt"/>
                <a:cs typeface="Calibri"/>
              </a:rPr>
              <a:t>Commitment to humanitarian standards and rights </a:t>
            </a:r>
            <a:r>
              <a:rPr lang="en-US" sz="1200" b="0" i="0" u="none" strike="noStrike" kern="1200" baseline="0" dirty="0" smtClean="0">
                <a:solidFill>
                  <a:schemeClr val="tx1"/>
                </a:solidFill>
                <a:latin typeface="+mn-lt"/>
                <a:cs typeface="Calibri"/>
              </a:rPr>
              <a:t>- Members state their commitment to respect and foster humanitarian standards and the rights of beneficiaries </a:t>
            </a:r>
          </a:p>
          <a:p>
            <a:pPr>
              <a:lnSpc>
                <a:spcPct val="90000"/>
              </a:lnSpc>
            </a:pPr>
            <a:endParaRPr lang="en-US" sz="600" b="0" i="0" u="none" strike="noStrike" kern="1200" baseline="0" dirty="0" smtClean="0">
              <a:solidFill>
                <a:schemeClr val="tx1"/>
              </a:solidFill>
              <a:latin typeface="+mn-lt"/>
              <a:cs typeface="Calibri"/>
            </a:endParaRPr>
          </a:p>
          <a:p>
            <a:pPr marL="228600" indent="-228600">
              <a:lnSpc>
                <a:spcPct val="90000"/>
              </a:lnSpc>
              <a:buFont typeface="+mj-lt"/>
              <a:buAutoNum type="arabicPeriod"/>
            </a:pPr>
            <a:r>
              <a:rPr lang="en-US" sz="1200" b="1" i="0" u="none" strike="noStrike" kern="1200" baseline="0" dirty="0" smtClean="0">
                <a:solidFill>
                  <a:schemeClr val="tx1"/>
                </a:solidFill>
                <a:latin typeface="+mn-lt"/>
                <a:cs typeface="Calibri"/>
              </a:rPr>
              <a:t>Setting standards and building capacity </a:t>
            </a:r>
            <a:r>
              <a:rPr lang="en-US" sz="1200" b="0" i="0" u="none" strike="noStrike" kern="1200" baseline="0" dirty="0" smtClean="0">
                <a:solidFill>
                  <a:schemeClr val="tx1"/>
                </a:solidFill>
                <a:latin typeface="+mn-lt"/>
                <a:cs typeface="Calibri"/>
              </a:rPr>
              <a:t>- Members set a framework of accountability to their stakeholders*  - Members set and periodically review their standards and performance indicators, and revise them if necessary - Members provide appropriate training in the use and implementation of standards </a:t>
            </a:r>
          </a:p>
          <a:p>
            <a:pPr>
              <a:lnSpc>
                <a:spcPct val="90000"/>
              </a:lnSpc>
            </a:pPr>
            <a:endParaRPr lang="en-US" sz="600" b="0" i="0" u="none" strike="noStrike" kern="1200" baseline="0" dirty="0" smtClean="0">
              <a:solidFill>
                <a:schemeClr val="tx1"/>
              </a:solidFill>
              <a:latin typeface="+mn-lt"/>
              <a:cs typeface="Calibri"/>
            </a:endParaRPr>
          </a:p>
          <a:p>
            <a:pPr marL="228600" indent="-228600">
              <a:lnSpc>
                <a:spcPct val="90000"/>
              </a:lnSpc>
              <a:buFont typeface="+mj-lt"/>
              <a:buAutoNum type="arabicPeriod"/>
            </a:pPr>
            <a:r>
              <a:rPr lang="en-US" sz="1200" b="1" i="0" u="none" strike="noStrike" kern="1200" baseline="0" dirty="0" smtClean="0">
                <a:solidFill>
                  <a:schemeClr val="tx1"/>
                </a:solidFill>
                <a:latin typeface="+mn-lt"/>
                <a:cs typeface="Calibri"/>
              </a:rPr>
              <a:t>Communication </a:t>
            </a:r>
            <a:r>
              <a:rPr lang="en-US" sz="1200" b="0" i="0" u="none" strike="noStrike" kern="1200" baseline="0" dirty="0" smtClean="0">
                <a:solidFill>
                  <a:schemeClr val="tx1"/>
                </a:solidFill>
                <a:latin typeface="+mn-lt"/>
                <a:cs typeface="Calibri"/>
              </a:rPr>
              <a:t>- Members inform, and consult with, stakeholders, particularly beneficiaries and staff, about the standards adopted, </a:t>
            </a:r>
            <a:r>
              <a:rPr lang="en-US" sz="1200" b="0" i="0" u="none" strike="noStrike" kern="1200" baseline="0" dirty="0" err="1" smtClean="0">
                <a:solidFill>
                  <a:schemeClr val="tx1"/>
                </a:solidFill>
                <a:latin typeface="+mn-lt"/>
                <a:cs typeface="Calibri"/>
              </a:rPr>
              <a:t>programmes</a:t>
            </a:r>
            <a:r>
              <a:rPr lang="en-US" sz="1200" b="0" i="0" u="none" strike="noStrike" kern="1200" baseline="0" dirty="0" smtClean="0">
                <a:solidFill>
                  <a:schemeClr val="tx1"/>
                </a:solidFill>
                <a:latin typeface="+mn-lt"/>
                <a:cs typeface="Calibri"/>
              </a:rPr>
              <a:t> to be undertaken and mechanisms available for addressing concerns </a:t>
            </a:r>
          </a:p>
          <a:p>
            <a:pPr>
              <a:lnSpc>
                <a:spcPct val="90000"/>
              </a:lnSpc>
            </a:pPr>
            <a:endParaRPr lang="en-US" sz="600" b="0" i="0" u="none" strike="noStrike" kern="1200" baseline="0" dirty="0" smtClean="0">
              <a:solidFill>
                <a:schemeClr val="tx1"/>
              </a:solidFill>
              <a:latin typeface="+mn-lt"/>
              <a:cs typeface="Calibri"/>
            </a:endParaRPr>
          </a:p>
          <a:p>
            <a:pPr marL="228600" indent="-228600">
              <a:lnSpc>
                <a:spcPct val="90000"/>
              </a:lnSpc>
              <a:buFont typeface="+mj-lt"/>
              <a:buAutoNum type="arabicPeriod"/>
            </a:pPr>
            <a:r>
              <a:rPr lang="en-US" sz="1200" b="1" i="0" u="none" strike="noStrike" kern="1200" baseline="0" dirty="0" smtClean="0">
                <a:solidFill>
                  <a:schemeClr val="tx1"/>
                </a:solidFill>
                <a:latin typeface="+mn-lt"/>
                <a:cs typeface="Calibri"/>
              </a:rPr>
              <a:t>Participation in </a:t>
            </a:r>
            <a:r>
              <a:rPr lang="en-US" sz="1200" b="1" i="0" u="none" strike="noStrike" kern="1200" baseline="0" dirty="0" err="1" smtClean="0">
                <a:solidFill>
                  <a:schemeClr val="tx1"/>
                </a:solidFill>
                <a:latin typeface="+mn-lt"/>
                <a:cs typeface="Calibri"/>
              </a:rPr>
              <a:t>programmes</a:t>
            </a:r>
            <a:r>
              <a:rPr lang="en-US" sz="1200" b="1" i="0" u="none" strike="noStrike" kern="1200" baseline="0" dirty="0" smtClean="0">
                <a:solidFill>
                  <a:schemeClr val="tx1"/>
                </a:solidFill>
                <a:latin typeface="+mn-lt"/>
                <a:cs typeface="Calibri"/>
              </a:rPr>
              <a:t> </a:t>
            </a:r>
            <a:r>
              <a:rPr lang="en-US" sz="1200" b="0" i="0" u="none" strike="noStrike" kern="1200" baseline="0" dirty="0" smtClean="0">
                <a:solidFill>
                  <a:schemeClr val="tx1"/>
                </a:solidFill>
                <a:latin typeface="+mn-lt"/>
                <a:cs typeface="Calibri"/>
              </a:rPr>
              <a:t>- Members involve beneficiaries in the planning, implementation, monitoring and evaluation of </a:t>
            </a:r>
            <a:r>
              <a:rPr lang="en-US" sz="1200" b="0" i="0" u="none" strike="noStrike" kern="1200" baseline="0" dirty="0" err="1" smtClean="0">
                <a:solidFill>
                  <a:schemeClr val="tx1"/>
                </a:solidFill>
                <a:latin typeface="+mn-lt"/>
                <a:cs typeface="Calibri"/>
              </a:rPr>
              <a:t>programmes</a:t>
            </a:r>
            <a:r>
              <a:rPr lang="en-US" sz="1200" b="0" i="0" u="none" strike="noStrike" kern="1200" baseline="0" dirty="0" smtClean="0">
                <a:solidFill>
                  <a:schemeClr val="tx1"/>
                </a:solidFill>
                <a:latin typeface="+mn-lt"/>
                <a:cs typeface="Calibri"/>
              </a:rPr>
              <a:t> and report to them on progress, subject only to serious operational constraints </a:t>
            </a:r>
          </a:p>
          <a:p>
            <a:pPr>
              <a:lnSpc>
                <a:spcPct val="90000"/>
              </a:lnSpc>
            </a:pPr>
            <a:endParaRPr lang="en-US" sz="600" b="0" i="0" u="none" strike="noStrike" kern="1200" baseline="0" dirty="0" smtClean="0">
              <a:solidFill>
                <a:schemeClr val="tx1"/>
              </a:solidFill>
              <a:latin typeface="+mn-lt"/>
              <a:cs typeface="Calibri"/>
            </a:endParaRPr>
          </a:p>
          <a:p>
            <a:pPr marL="228600" indent="-228600">
              <a:lnSpc>
                <a:spcPct val="90000"/>
              </a:lnSpc>
              <a:buFont typeface="+mj-lt"/>
              <a:buAutoNum type="arabicPeriod"/>
            </a:pPr>
            <a:r>
              <a:rPr lang="en-US" sz="1200" b="1" i="0" u="none" strike="noStrike" kern="1200" baseline="0" dirty="0" smtClean="0">
                <a:solidFill>
                  <a:schemeClr val="tx1"/>
                </a:solidFill>
                <a:latin typeface="+mn-lt"/>
                <a:cs typeface="Calibri"/>
              </a:rPr>
              <a:t>Monitoring and reporting on compliance </a:t>
            </a:r>
            <a:r>
              <a:rPr lang="en-US" sz="1200" b="0" i="0" u="none" strike="noStrike" kern="1200" baseline="0" dirty="0" smtClean="0">
                <a:solidFill>
                  <a:schemeClr val="tx1"/>
                </a:solidFill>
                <a:latin typeface="+mn-lt"/>
                <a:cs typeface="Calibri"/>
              </a:rPr>
              <a:t>- Members involve beneficiaries and staff when they monitor and revise standards, Members regularly monitor and evaluate compliance with standards, using robust processes, Members report at least annually to stakeholders, including beneficiaries, on compliance with standards. Reporting may take a variety of forms </a:t>
            </a:r>
          </a:p>
          <a:p>
            <a:pPr>
              <a:lnSpc>
                <a:spcPct val="90000"/>
              </a:lnSpc>
            </a:pPr>
            <a:endParaRPr lang="en-US" sz="600" b="0" i="0" u="none" strike="noStrike" kern="1200" baseline="0" dirty="0" smtClean="0">
              <a:solidFill>
                <a:schemeClr val="tx1"/>
              </a:solidFill>
              <a:latin typeface="+mn-lt"/>
              <a:cs typeface="Calibri"/>
            </a:endParaRPr>
          </a:p>
          <a:p>
            <a:pPr marL="228600" indent="-228600">
              <a:lnSpc>
                <a:spcPct val="90000"/>
              </a:lnSpc>
              <a:buFont typeface="+mj-lt"/>
              <a:buAutoNum type="arabicPeriod"/>
            </a:pPr>
            <a:r>
              <a:rPr lang="en-US" sz="1200" b="1" i="0" u="none" strike="noStrike" kern="1200" baseline="0" dirty="0" smtClean="0">
                <a:solidFill>
                  <a:schemeClr val="tx1"/>
                </a:solidFill>
                <a:latin typeface="+mn-lt"/>
                <a:cs typeface="Calibri"/>
              </a:rPr>
              <a:t>Addressing complaints </a:t>
            </a:r>
            <a:r>
              <a:rPr lang="en-US" sz="1200" b="0" i="0" u="none" strike="noStrike" kern="1200" baseline="0" dirty="0" smtClean="0">
                <a:solidFill>
                  <a:schemeClr val="tx1"/>
                </a:solidFill>
                <a:latin typeface="+mn-lt"/>
                <a:cs typeface="Calibri"/>
              </a:rPr>
              <a:t>- Members enable beneficiaries and staff to report complaints and seek redress safely </a:t>
            </a:r>
          </a:p>
          <a:p>
            <a:pPr>
              <a:lnSpc>
                <a:spcPct val="90000"/>
              </a:lnSpc>
            </a:pPr>
            <a:endParaRPr lang="en-US" sz="600" b="0" i="0" u="none" strike="noStrike" kern="1200" baseline="0" dirty="0" smtClean="0">
              <a:solidFill>
                <a:schemeClr val="tx1"/>
              </a:solidFill>
              <a:latin typeface="+mn-lt"/>
              <a:cs typeface="Calibri"/>
            </a:endParaRPr>
          </a:p>
          <a:p>
            <a:pPr marL="228600" indent="-228600">
              <a:lnSpc>
                <a:spcPct val="90000"/>
              </a:lnSpc>
              <a:buFont typeface="+mj-lt"/>
              <a:buAutoNum type="arabicPeriod"/>
            </a:pPr>
            <a:r>
              <a:rPr lang="en-US" sz="1200" b="1" i="0" u="none" strike="noStrike" kern="1200" baseline="0" dirty="0" smtClean="0">
                <a:solidFill>
                  <a:schemeClr val="tx1"/>
                </a:solidFill>
                <a:latin typeface="+mn-lt"/>
                <a:cs typeface="Calibri"/>
              </a:rPr>
              <a:t>Implementing Partners </a:t>
            </a:r>
            <a:r>
              <a:rPr lang="en-US" sz="1200" b="0" i="0" u="none" strike="noStrike" kern="1200" baseline="0" dirty="0" smtClean="0">
                <a:solidFill>
                  <a:schemeClr val="tx1"/>
                </a:solidFill>
                <a:latin typeface="+mn-lt"/>
                <a:cs typeface="Calibri"/>
              </a:rPr>
              <a:t>- Members are committed to the implementation of these principles if and when working through implementation partners </a:t>
            </a:r>
          </a:p>
          <a:p>
            <a:pPr>
              <a:lnSpc>
                <a:spcPct val="90000"/>
              </a:lnSpc>
            </a:pPr>
            <a:r>
              <a:rPr lang="en-US" sz="1200" b="0" i="0" u="none" strike="noStrike" kern="1200" baseline="0" dirty="0" smtClean="0">
                <a:solidFill>
                  <a:schemeClr val="tx1"/>
                </a:solidFill>
                <a:latin typeface="+mn-lt"/>
                <a:cs typeface="Calibri"/>
              </a:rPr>
              <a:t>	</a:t>
            </a:r>
          </a:p>
          <a:p>
            <a:pPr marL="0" marR="0" indent="0" algn="l" defTabSz="457200" rtl="0" eaLnBrk="1" fontAlgn="auto" latinLnBrk="0" hangingPunct="1">
              <a:lnSpc>
                <a:spcPct val="90000"/>
              </a:lnSpc>
              <a:spcBef>
                <a:spcPts val="0"/>
              </a:spcBef>
              <a:spcAft>
                <a:spcPts val="0"/>
              </a:spcAft>
              <a:buClrTx/>
              <a:buSzTx/>
              <a:buFontTx/>
              <a:buNone/>
              <a:tabLst/>
              <a:defRPr/>
            </a:pPr>
            <a:r>
              <a:rPr lang="en-US" sz="1200" b="0" i="0" u="none" strike="noStrike" kern="1200" baseline="0" dirty="0" smtClean="0">
                <a:solidFill>
                  <a:schemeClr val="tx1"/>
                </a:solidFill>
                <a:latin typeface="+mn-lt"/>
                <a:cs typeface="Calibri"/>
              </a:rPr>
              <a:t>Reference: </a:t>
            </a:r>
          </a:p>
          <a:p>
            <a:pPr marL="171450" marR="0" indent="-171450" algn="l" defTabSz="457200" rtl="0" eaLnBrk="1" fontAlgn="auto" latinLnBrk="0" hangingPunct="1">
              <a:lnSpc>
                <a:spcPct val="90000"/>
              </a:lnSpc>
              <a:spcBef>
                <a:spcPts val="0"/>
              </a:spcBef>
              <a:spcAft>
                <a:spcPts val="0"/>
              </a:spcAft>
              <a:buClrTx/>
              <a:buSzTx/>
              <a:buFontTx/>
              <a:buChar char="-"/>
              <a:tabLst/>
              <a:defRPr/>
            </a:pPr>
            <a:r>
              <a:rPr lang="en-US" sz="1200" b="0" i="0" u="none" strike="noStrike" kern="1200" baseline="0" dirty="0" smtClean="0">
                <a:solidFill>
                  <a:schemeClr val="tx1"/>
                </a:solidFill>
                <a:latin typeface="+mn-lt"/>
                <a:cs typeface="Calibri"/>
              </a:rPr>
              <a:t>Taken from Humanitarian Accountability Partnership - </a:t>
            </a:r>
            <a:r>
              <a:rPr lang="en-US" sz="1400" b="1" i="0" u="none" strike="noStrike" kern="1200" baseline="0" dirty="0" smtClean="0">
                <a:solidFill>
                  <a:schemeClr val="tx1"/>
                </a:solidFill>
                <a:latin typeface="+mn-lt"/>
                <a:ea typeface="+mn-ea"/>
                <a:cs typeface="+mn-cs"/>
              </a:rPr>
              <a:t>The HAP Principles of Accountability </a:t>
            </a:r>
            <a:r>
              <a:rPr lang="en-US" sz="1400" b="0" i="0" u="none" strike="noStrike" kern="1200" baseline="0" dirty="0" smtClean="0">
                <a:solidFill>
                  <a:schemeClr val="tx1"/>
                </a:solidFill>
                <a:latin typeface="+mn-lt"/>
                <a:ea typeface="+mn-ea"/>
                <a:cs typeface="+mn-cs"/>
              </a:rPr>
              <a:t>available at: </a:t>
            </a:r>
          </a:p>
          <a:p>
            <a:pPr marL="171450" marR="0" indent="-171450" algn="l" defTabSz="457200" rtl="0" eaLnBrk="1" fontAlgn="auto" latinLnBrk="0" hangingPunct="1">
              <a:lnSpc>
                <a:spcPct val="90000"/>
              </a:lnSpc>
              <a:spcBef>
                <a:spcPts val="0"/>
              </a:spcBef>
              <a:spcAft>
                <a:spcPts val="0"/>
              </a:spcAft>
              <a:buClrTx/>
              <a:buSzTx/>
              <a:buFontTx/>
              <a:buChar char="-"/>
              <a:tabLst/>
              <a:defRPr/>
            </a:pPr>
            <a:r>
              <a:rPr lang="en-US" sz="1400" b="0" i="0" u="none" strike="noStrike" kern="1200" baseline="0" dirty="0" smtClean="0">
                <a:solidFill>
                  <a:schemeClr val="tx1"/>
                </a:solidFill>
                <a:latin typeface="+mn-lt"/>
                <a:ea typeface="+mn-ea"/>
                <a:cs typeface="+mn-cs"/>
              </a:rPr>
              <a:t>http://www.hapinternational.org/pool/files/principles-of-accountability-and-members-poster-english-jan-2010.pdf</a:t>
            </a:r>
          </a:p>
          <a:p>
            <a:pPr>
              <a:lnSpc>
                <a:spcPct val="90000"/>
              </a:lnSpc>
            </a:pPr>
            <a:endParaRPr lang="en-US" sz="1200" b="0" i="0" u="none" strike="noStrike" kern="1200" baseline="0" dirty="0" smtClean="0">
              <a:solidFill>
                <a:schemeClr val="tx1"/>
              </a:solidFill>
              <a:latin typeface="+mn-lt"/>
              <a:cs typeface="Calibri"/>
            </a:endParaRPr>
          </a:p>
          <a:p>
            <a:pPr>
              <a:lnSpc>
                <a:spcPct val="90000"/>
              </a:lnSpc>
            </a:pPr>
            <a:r>
              <a:rPr lang="en-US" sz="1200" b="0" i="0" u="none" strike="noStrike" kern="1200" baseline="0" dirty="0" smtClean="0">
                <a:solidFill>
                  <a:schemeClr val="tx1"/>
                </a:solidFill>
                <a:latin typeface="+mn-lt"/>
                <a:cs typeface="Calibri"/>
              </a:rPr>
              <a:t>	</a:t>
            </a:r>
          </a:p>
          <a:p>
            <a:pPr>
              <a:lnSpc>
                <a:spcPct val="90000"/>
              </a:lnSpc>
            </a:pPr>
            <a:endParaRPr lang="en-US" sz="1200" b="0" dirty="0" smtClean="0">
              <a:latin typeface="+mn-lt"/>
              <a:cs typeface="Calibri"/>
            </a:endParaRPr>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9</a:t>
            </a:fld>
            <a:endParaRPr lang="en-AU"/>
          </a:p>
        </p:txBody>
      </p:sp>
    </p:spTree>
    <p:extLst>
      <p:ext uri="{BB962C8B-B14F-4D97-AF65-F5344CB8AC3E}">
        <p14:creationId xmlns:p14="http://schemas.microsoft.com/office/powerpoint/2010/main" val="162799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u="none" strike="noStrike" kern="1200" baseline="0" dirty="0" smtClean="0">
                <a:solidFill>
                  <a:schemeClr val="tx1"/>
                </a:solidFill>
                <a:latin typeface="+mn-lt"/>
                <a:ea typeface="+mn-ea"/>
                <a:cs typeface="+mn-cs"/>
              </a:rPr>
              <a:t>Provide public information to beneficiaries and other stakeholders on their</a:t>
            </a:r>
            <a:r>
              <a:rPr lang="en-US" sz="1200" b="0" i="0" u="none" strike="noStrike" kern="120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organisation</a:t>
            </a:r>
            <a:r>
              <a:rPr lang="en-US" sz="1200" b="0" i="0" u="none" strike="noStrike" kern="1200" baseline="0" dirty="0" smtClean="0">
                <a:solidFill>
                  <a:schemeClr val="tx1"/>
                </a:solidFill>
                <a:latin typeface="+mn-lt"/>
                <a:ea typeface="+mn-ea"/>
                <a:cs typeface="+mn-cs"/>
              </a:rPr>
              <a:t>, its plans, and relief assistance entitlements.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Conduct ongoing consultation with those assisted. This should occur as soon as possible at the beginning of a humanitarian relief operation, and continue regularly throughout it. ‘Consultation’ means exchange of information and views between the agency and the beneficiaries of its work.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Establish systematic feedback mechanisms </a:t>
            </a:r>
            <a:r>
              <a:rPr lang="en-US" sz="1200" b="0" i="0" u="none" strike="noStrike" kern="1200" baseline="0" dirty="0" err="1" smtClean="0">
                <a:solidFill>
                  <a:schemeClr val="tx1"/>
                </a:solidFill>
                <a:latin typeface="+mn-lt"/>
                <a:ea typeface="+mn-ea"/>
                <a:cs typeface="+mn-cs"/>
              </a:rPr>
              <a:t>mechanisms</a:t>
            </a:r>
            <a:r>
              <a:rPr lang="en-US" sz="1200" b="0" i="0" u="none" strike="noStrike" kern="1200" baseline="0" dirty="0" smtClean="0">
                <a:solidFill>
                  <a:schemeClr val="tx1"/>
                </a:solidFill>
                <a:latin typeface="+mn-lt"/>
                <a:ea typeface="+mn-ea"/>
                <a:cs typeface="+mn-cs"/>
              </a:rPr>
              <a:t> that enable:</a:t>
            </a:r>
          </a:p>
          <a:p>
            <a:pPr marL="444500" indent="-177800">
              <a:buFont typeface="Arial"/>
              <a:buChar char="•"/>
            </a:pPr>
            <a:r>
              <a:rPr lang="en-US" sz="1200" b="0" i="0" u="none" strike="noStrike" kern="1200" baseline="0" dirty="0" smtClean="0">
                <a:solidFill>
                  <a:schemeClr val="tx1"/>
                </a:solidFill>
                <a:latin typeface="+mn-lt"/>
                <a:ea typeface="+mn-ea"/>
                <a:cs typeface="+mn-cs"/>
              </a:rPr>
              <a:t>Agencies to report to beneficiaries on project progress and evolution</a:t>
            </a:r>
          </a:p>
          <a:p>
            <a:pPr marL="444500" indent="-177800">
              <a:buFont typeface="Arial"/>
              <a:buChar char="•"/>
            </a:pPr>
            <a:r>
              <a:rPr lang="en-US" sz="1200" b="0" i="0" u="none" strike="noStrike" kern="1200" baseline="0" dirty="0" smtClean="0">
                <a:solidFill>
                  <a:schemeClr val="tx1"/>
                </a:solidFill>
                <a:latin typeface="+mn-lt"/>
                <a:ea typeface="+mn-ea"/>
                <a:cs typeface="+mn-cs"/>
              </a:rPr>
              <a:t>Beneficiaries to explain to agencies whether projects are meeting their needs, or if not, how they can be improved</a:t>
            </a:r>
          </a:p>
          <a:p>
            <a:pPr marL="444500" indent="-177800">
              <a:buFont typeface="Arial"/>
              <a:buChar char="•"/>
            </a:pPr>
            <a:r>
              <a:rPr lang="en-US" sz="1200" b="0" i="0" u="none" strike="noStrike" kern="1200" baseline="0" dirty="0" smtClean="0">
                <a:solidFill>
                  <a:schemeClr val="tx1"/>
                </a:solidFill>
                <a:latin typeface="+mn-lt"/>
                <a:ea typeface="+mn-ea"/>
                <a:cs typeface="+mn-cs"/>
              </a:rPr>
              <a:t>Beneficiaries to explain to agencies the difference the project has made to their lives</a:t>
            </a:r>
          </a:p>
          <a:p>
            <a:pPr marL="444500" indent="-177800">
              <a:buFont typeface="Arial"/>
              <a:buChar char="•"/>
            </a:pPr>
            <a:r>
              <a:rPr lang="en-US" sz="1200" b="0" i="0" u="none" strike="noStrike" kern="1200" baseline="0" dirty="0" smtClean="0">
                <a:solidFill>
                  <a:schemeClr val="tx1"/>
                </a:solidFill>
                <a:latin typeface="+mn-lt"/>
                <a:ea typeface="+mn-ea"/>
                <a:cs typeface="+mn-cs"/>
              </a:rPr>
              <a:t>- Methods include through the M&amp;E system and through complaints and feedback mechanisms</a:t>
            </a:r>
          </a:p>
          <a:p>
            <a:pPr marL="228600" indent="-228600">
              <a:buFont typeface="+mj-lt"/>
              <a:buAutoNum type="arabicPeriod" startAt="4"/>
            </a:pPr>
            <a:r>
              <a:rPr lang="en-US" sz="1200" b="0" i="0" u="none" strike="noStrike" kern="1200" baseline="0" dirty="0" smtClean="0">
                <a:solidFill>
                  <a:schemeClr val="tx1"/>
                </a:solidFill>
                <a:latin typeface="+mn-lt"/>
                <a:ea typeface="+mn-ea"/>
                <a:cs typeface="+mn-cs"/>
              </a:rPr>
              <a:t>Respond, adapt, and evolve in response to feedback received, and explain to all stakeholders the changes made and/or why change was not possible.</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12</a:t>
            </a:fld>
            <a:endParaRPr lang="en-AU"/>
          </a:p>
        </p:txBody>
      </p:sp>
    </p:spTree>
    <p:extLst>
      <p:ext uri="{BB962C8B-B14F-4D97-AF65-F5344CB8AC3E}">
        <p14:creationId xmlns:p14="http://schemas.microsoft.com/office/powerpoint/2010/main" val="64072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Ask people how they would like to complain/provide feedback</a:t>
            </a:r>
            <a:r>
              <a:rPr lang="en-GB" dirty="0" smtClean="0">
                <a:effectLst/>
              </a:rPr>
              <a:t> </a:t>
            </a:r>
          </a:p>
          <a:p>
            <a:pPr marL="171450" indent="-171450">
              <a:buFont typeface="Arial"/>
              <a:buChar char="•"/>
            </a:pPr>
            <a:r>
              <a:rPr lang="en-GB" dirty="0" smtClean="0"/>
              <a:t>Tell people how to complain &amp; tell them it is their right to do so </a:t>
            </a:r>
          </a:p>
          <a:p>
            <a:pPr marL="171450" indent="-171450">
              <a:buFont typeface="Arial"/>
              <a:buChar char="•"/>
            </a:pPr>
            <a:r>
              <a:rPr lang="en-GB" dirty="0" smtClean="0"/>
              <a:t>Make access to the complaints process as easy and safe as possible for all groups of the population – literate, illiterate, men, women, children, disabled, old, </a:t>
            </a:r>
            <a:r>
              <a:rPr lang="en-GB" dirty="0" err="1" smtClean="0"/>
              <a:t>etc</a:t>
            </a:r>
            <a:r>
              <a:rPr lang="en-GB" dirty="0" smtClean="0"/>
              <a:t> etc. Ensure there are differing</a:t>
            </a:r>
            <a:r>
              <a:rPr lang="en-GB" baseline="0" dirty="0" smtClean="0"/>
              <a:t> techniques to reach out to different groups. </a:t>
            </a:r>
            <a:endParaRPr lang="en-GB" dirty="0" smtClean="0"/>
          </a:p>
          <a:p>
            <a:pPr marL="171450" indent="-171450">
              <a:buFont typeface="Arial"/>
              <a:buChar char="•"/>
            </a:pPr>
            <a:r>
              <a:rPr lang="en-GB" dirty="0" smtClean="0"/>
              <a:t>Describe how complaints will be handled – tell the population what will happen after the submit feedback </a:t>
            </a:r>
          </a:p>
          <a:p>
            <a:pPr marL="171450" indent="-171450">
              <a:buFont typeface="Arial"/>
              <a:buChar char="•"/>
            </a:pPr>
            <a:r>
              <a:rPr lang="en-GB" dirty="0" smtClean="0"/>
              <a:t>Learn from complaints and mistakes – make sure you act on and adapt programming according to feedback</a:t>
            </a:r>
            <a:r>
              <a:rPr lang="en-GB" baseline="0" dirty="0" smtClean="0"/>
              <a:t> and complaints received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Give beneficiaries a response to their complaint – if it was given anonymously, share feedback broadly, explaining</a:t>
            </a:r>
            <a:r>
              <a:rPr lang="en-GB" baseline="0" dirty="0" smtClean="0"/>
              <a:t> what the feedback was and what changes have taken places accordingly</a:t>
            </a:r>
            <a:endParaRPr lang="en-GB" dirty="0" smtClean="0"/>
          </a:p>
          <a:p>
            <a:pPr marL="171450" indent="-171450">
              <a:buFont typeface="Arial"/>
              <a:buChar char="•"/>
            </a:pPr>
            <a:r>
              <a:rPr lang="en-GB" dirty="0" smtClean="0"/>
              <a:t>Review how complaints mechanism is working – at intervals</a:t>
            </a:r>
            <a:r>
              <a:rPr lang="en-GB" baseline="0" dirty="0" smtClean="0"/>
              <a:t> review who is giving feedback, how, where? Adapt your complaints system if you see some groups are not inputting or some locations are not getting input. You may need different systems in different locations </a:t>
            </a:r>
            <a:endParaRPr lang="en-GB" dirty="0" smtClean="0"/>
          </a:p>
          <a:p>
            <a:pPr marL="171450" indent="-171450">
              <a:buFont typeface="Arial"/>
              <a:buChar char="•"/>
            </a:pP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13</a:t>
            </a:fld>
            <a:endParaRPr lang="en-AU"/>
          </a:p>
        </p:txBody>
      </p:sp>
    </p:spTree>
    <p:extLst>
      <p:ext uri="{BB962C8B-B14F-4D97-AF65-F5344CB8AC3E}">
        <p14:creationId xmlns:p14="http://schemas.microsoft.com/office/powerpoint/2010/main" val="141577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Be confidential and safe, </a:t>
            </a:r>
            <a:r>
              <a:rPr lang="en-US" dirty="0" err="1" smtClean="0"/>
              <a:t>recognising</a:t>
            </a:r>
            <a:r>
              <a:rPr lang="en-US" dirty="0" smtClean="0"/>
              <a:t> the many risks associated with reporting allegations in situations of extreme vulnerability</a:t>
            </a:r>
          </a:p>
          <a:p>
            <a:pPr marL="171450" indent="-171450">
              <a:buFont typeface="Arial"/>
              <a:buChar char="•"/>
            </a:pPr>
            <a:r>
              <a:rPr lang="en-US" dirty="0" smtClean="0"/>
              <a:t>Handle any complaint of sexual exploitation and abuse against children and adults, regardless of whether the perpetrator is a representative of an international </a:t>
            </a:r>
            <a:r>
              <a:rPr lang="en-US" dirty="0" err="1" smtClean="0"/>
              <a:t>organisation</a:t>
            </a:r>
            <a:r>
              <a:rPr lang="en-US" dirty="0" smtClean="0"/>
              <a:t> or from the local community</a:t>
            </a:r>
          </a:p>
          <a:p>
            <a:pPr marL="171450" indent="-171450">
              <a:buFont typeface="Arial"/>
              <a:buChar char="•"/>
            </a:pPr>
            <a:r>
              <a:rPr lang="en-US" dirty="0" smtClean="0"/>
              <a:t>Be available at the community level</a:t>
            </a:r>
          </a:p>
          <a:p>
            <a:pPr marL="171450" indent="-171450">
              <a:buFont typeface="Arial"/>
              <a:buChar char="•"/>
            </a:pPr>
            <a:r>
              <a:rPr lang="en-US" dirty="0" smtClean="0"/>
              <a:t>Be sensitive to the local context and build upon positive local norms, values and structures</a:t>
            </a:r>
          </a:p>
          <a:p>
            <a:pPr marL="171450" indent="-171450">
              <a:buFont typeface="Arial"/>
              <a:buChar char="•"/>
            </a:pPr>
            <a:r>
              <a:rPr lang="en-US" dirty="0" smtClean="0"/>
              <a:t>Be easily accessible for children and young people, as well as reaching out to </a:t>
            </a:r>
            <a:r>
              <a:rPr lang="en-US" dirty="0" err="1" smtClean="0"/>
              <a:t>marginalised</a:t>
            </a:r>
            <a:r>
              <a:rPr lang="en-US" dirty="0" smtClean="0"/>
              <a:t> groups</a:t>
            </a:r>
          </a:p>
          <a:p>
            <a:pPr marL="171450" indent="-171450">
              <a:buFont typeface="Arial"/>
              <a:buChar char="•"/>
            </a:pPr>
            <a:r>
              <a:rPr lang="en-US" dirty="0" smtClean="0"/>
              <a:t>Connect to existing community and government structures as much as possible</a:t>
            </a:r>
          </a:p>
          <a:p>
            <a:pPr marL="171450" indent="-171450">
              <a:buFont typeface="Arial"/>
              <a:buChar char="•"/>
            </a:pPr>
            <a:r>
              <a:rPr lang="en-US" dirty="0" smtClean="0"/>
              <a:t>Complement and build upon existing related monitoring bodies associated with the international community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Participants should understand that their feedback or complaints will not have an impact on their continued receipt of program services. Complaint and response structures must also be culturally-sensitive and situation-appropriate, and be sensitive to unequal distributions of power and cultural norms. For example, it may not be easy for a female to disclose a complaint to a male and vice versa.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Taken from Save the Children UK (2008). No One to Turn To: The under-reporting of child sexual exploitation and abuse by aid</a:t>
            </a:r>
          </a:p>
          <a:p>
            <a:r>
              <a:rPr lang="en-US" sz="1200" b="0" i="0" u="none" strike="noStrike" kern="1200" baseline="0" dirty="0" smtClean="0">
                <a:solidFill>
                  <a:schemeClr val="tx1"/>
                </a:solidFill>
                <a:latin typeface="+mn-lt"/>
                <a:ea typeface="+mn-ea"/>
                <a:cs typeface="+mn-cs"/>
              </a:rPr>
              <a:t>workers and peacekeepers,</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14</a:t>
            </a:fld>
            <a:endParaRPr lang="en-AU"/>
          </a:p>
        </p:txBody>
      </p:sp>
    </p:spTree>
    <p:extLst>
      <p:ext uri="{BB962C8B-B14F-4D97-AF65-F5344CB8AC3E}">
        <p14:creationId xmlns:p14="http://schemas.microsoft.com/office/powerpoint/2010/main" val="331259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9340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2794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2715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99FF"/>
                </a:solidFil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953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388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126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4910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6336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52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553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6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Rectangle 3"/>
          <p:cNvSpPr>
            <a:spLocks noGrp="1" noChangeArrowheads="1"/>
          </p:cNvSpPr>
          <p:nvPr>
            <p:ph type="body" idx="1"/>
          </p:nvPr>
        </p:nvSpPr>
        <p:spPr bwMode="auto">
          <a:xfrm>
            <a:off x="250825" y="1700213"/>
            <a:ext cx="7777163"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28" name="Rectangle 7"/>
          <p:cNvSpPr>
            <a:spLocks noChangeArrowheads="1"/>
          </p:cNvSpPr>
          <p:nvPr userDrawn="1"/>
        </p:nvSpPr>
        <p:spPr bwMode="auto">
          <a:xfrm>
            <a:off x="0" y="333375"/>
            <a:ext cx="7667625" cy="358775"/>
          </a:xfrm>
          <a:prstGeom prst="rect">
            <a:avLst/>
          </a:prstGeom>
          <a:gradFill rotWithShape="1">
            <a:gsLst>
              <a:gs pos="0">
                <a:srgbClr val="3399FF"/>
              </a:gs>
              <a:gs pos="100000">
                <a:schemeClr val="bg1"/>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1042988" y="6237288"/>
            <a:ext cx="8101012" cy="358775"/>
          </a:xfrm>
          <a:prstGeom prst="rect">
            <a:avLst/>
          </a:prstGeom>
          <a:gradFill rotWithShape="1">
            <a:gsLst>
              <a:gs pos="0">
                <a:schemeClr val="bg1"/>
              </a:gs>
              <a:gs pos="100000">
                <a:srgbClr val="3399FF"/>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950" y="6016625"/>
            <a:ext cx="13684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HrgSKkI6DPZDXM&amp;tbnid=QRdayCi6CcQ7oM:&amp;ved=0CAUQjRw&amp;url=http://globalsolutions.org/blog/2010/01/unicef-warns-child-trafficking-could-emerge-serious-issue-haiti&amp;ei=quHZUf7vBMjgkAW7-YHYDA&amp;psig=AFQjCNFNo118WcWYuTzz_s5lkVmFQXFddQ&amp;ust=1373319827319010"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ogle.com.au/url?sa=i&amp;rct=j&amp;q=&amp;esrc=s&amp;frm=1&amp;source=images&amp;cd=&amp;cad=rja&amp;docid=jU1cy-2cMwQOHM&amp;tbnid=xX_yjDp2oLisPM:&amp;ved=0CAUQjRw&amp;url=https://www.facebook.com/unicefsouthsudan?hc_location=timeline&amp;filter=1&amp;ei=0-HZUcGPGMSukgXqnYGwDw&amp;psig=AFQjCNFNo118WcWYuTzz_s5lkVmFQXFddQ&amp;ust=1373319827319010"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google.com.au/url?sa=i&amp;rct=j&amp;q=&amp;esrc=s&amp;frm=1&amp;source=images&amp;cd=&amp;cad=rja&amp;docid=gUi9o8V_f66HOM&amp;tbnid=TjxYCfpY99QauM:&amp;ved=0CAUQjRw&amp;url=http://www.vistaar.com/resources/datasheets/&amp;ei=uwbaUZb0Iob6kAWQg4CoAg&amp;psig=AFQjCNHWNqnHIsTv0p20TLolsc5OY8OFQQ&amp;ust=1373329445248627" TargetMode="Externa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hapinternational.org/" TargetMode="External"/><Relationship Id="rId2" Type="http://schemas.openxmlformats.org/officeDocument/2006/relationships/hyperlink" Target="http://www.alnap.org/" TargetMode="External"/><Relationship Id="rId1" Type="http://schemas.openxmlformats.org/officeDocument/2006/relationships/slideLayout" Target="../slideLayouts/slideLayout2.xml"/><Relationship Id="rId4" Type="http://schemas.openxmlformats.org/officeDocument/2006/relationships/hyperlink" Target="http://www.cpmerg.or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03200" y="5033004"/>
            <a:ext cx="8642350" cy="1368425"/>
          </a:xfrm>
        </p:spPr>
        <p:txBody>
          <a:bodyPr/>
          <a:lstStyle/>
          <a:p>
            <a:pPr algn="ctr"/>
            <a:r>
              <a:rPr lang="en-GB" dirty="0"/>
              <a:t>Monitoring, evaluation, accountability &amp; administration</a:t>
            </a:r>
            <a:endParaRPr lang="en-AU" altLang="en-US" dirty="0" smtClean="0"/>
          </a:p>
        </p:txBody>
      </p:sp>
      <p:sp>
        <p:nvSpPr>
          <p:cNvPr id="2051" name="Rectangle 6"/>
          <p:cNvSpPr>
            <a:spLocks noChangeArrowheads="1"/>
          </p:cNvSpPr>
          <p:nvPr/>
        </p:nvSpPr>
        <p:spPr bwMode="auto">
          <a:xfrm>
            <a:off x="238125" y="908050"/>
            <a:ext cx="86423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400">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400">
                <a:solidFill>
                  <a:schemeClr val="tx1"/>
                </a:solidFill>
                <a:latin typeface="Calibri" panose="020F0502020204030204" pitchFamily="34" charset="0"/>
              </a:defRPr>
            </a:lvl4pPr>
            <a:lvl5pPr marL="2057400" indent="-228600" eaLnBrk="0" hangingPunct="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eaLnBrk="1" hangingPunct="1">
              <a:spcBef>
                <a:spcPct val="0"/>
              </a:spcBef>
            </a:pPr>
            <a:r>
              <a:rPr lang="en-AU" altLang="en-US" sz="2800" dirty="0">
                <a:solidFill>
                  <a:srgbClr val="3399FF"/>
                </a:solidFill>
              </a:rPr>
              <a:t>Child Friendly Spaces (CFS) Module </a:t>
            </a:r>
            <a:r>
              <a:rPr lang="en-AU" altLang="en-US" sz="2800" dirty="0" smtClean="0">
                <a:solidFill>
                  <a:srgbClr val="3399FF"/>
                </a:solidFill>
              </a:rPr>
              <a:t>3</a:t>
            </a:r>
            <a:endParaRPr lang="en-AU" altLang="en-US" sz="2800" dirty="0">
              <a:solidFill>
                <a:srgbClr val="3399FF"/>
              </a:solidFill>
            </a:endParaRPr>
          </a:p>
          <a:p>
            <a:pPr eaLnBrk="1" hangingPunct="1">
              <a:spcBef>
                <a:spcPct val="0"/>
              </a:spcBef>
            </a:pPr>
            <a:endParaRPr lang="en-AU" altLang="en-US" sz="2800" dirty="0">
              <a:solidFill>
                <a:srgbClr val="3399FF"/>
              </a:solidFill>
            </a:endParaRPr>
          </a:p>
        </p:txBody>
      </p:sp>
      <p:pic>
        <p:nvPicPr>
          <p:cNvPr id="2052"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5311" y="1535113"/>
            <a:ext cx="50006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r="32326"/>
          <a:stretch/>
        </p:blipFill>
        <p:spPr bwMode="auto">
          <a:xfrm>
            <a:off x="5533983" y="1535113"/>
            <a:ext cx="339899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89" y="928495"/>
            <a:ext cx="8209607" cy="1009689"/>
          </a:xfrm>
        </p:spPr>
        <p:txBody>
          <a:bodyPr/>
          <a:lstStyle/>
          <a:p>
            <a:r>
              <a:rPr lang="en-GB" dirty="0"/>
              <a:t>Relationship between accountability, M&amp;E </a:t>
            </a:r>
            <a:r>
              <a:rPr lang="en-GB" dirty="0" smtClean="0"/>
              <a:t>&amp; admin</a:t>
            </a:r>
            <a:endParaRPr lang="en-AU" dirty="0"/>
          </a:p>
        </p:txBody>
      </p:sp>
      <p:grpSp>
        <p:nvGrpSpPr>
          <p:cNvPr id="4" name="Group 3"/>
          <p:cNvGrpSpPr/>
          <p:nvPr/>
        </p:nvGrpSpPr>
        <p:grpSpPr>
          <a:xfrm>
            <a:off x="1028700" y="1905000"/>
            <a:ext cx="7086600" cy="3957598"/>
            <a:chOff x="1028700" y="1905000"/>
            <a:chExt cx="7086600" cy="3957598"/>
          </a:xfrm>
        </p:grpSpPr>
        <p:sp>
          <p:nvSpPr>
            <p:cNvPr id="5" name="Oval 4"/>
            <p:cNvSpPr/>
            <p:nvPr/>
          </p:nvSpPr>
          <p:spPr>
            <a:xfrm>
              <a:off x="1028700" y="1905000"/>
              <a:ext cx="7086600" cy="299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3000" dirty="0" smtClean="0">
                  <a:solidFill>
                    <a:srgbClr val="070023"/>
                  </a:solidFill>
                  <a:cs typeface="Calibri"/>
                </a:rPr>
                <a:t>Accountability</a:t>
              </a:r>
              <a:endParaRPr lang="en-US" sz="3000" dirty="0">
                <a:solidFill>
                  <a:srgbClr val="070023"/>
                </a:solidFill>
                <a:cs typeface="Calibri"/>
              </a:endParaRPr>
            </a:p>
          </p:txBody>
        </p:sp>
        <p:sp>
          <p:nvSpPr>
            <p:cNvPr id="6" name="Oval 5"/>
            <p:cNvSpPr/>
            <p:nvPr/>
          </p:nvSpPr>
          <p:spPr>
            <a:xfrm>
              <a:off x="4316730" y="2400300"/>
              <a:ext cx="3595370" cy="17018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bg1"/>
                  </a:solidFill>
                  <a:cs typeface="Calibri"/>
                </a:rPr>
                <a:t>Monitoring &amp; evaluation</a:t>
              </a:r>
              <a:endParaRPr lang="en-US" sz="3000" dirty="0">
                <a:solidFill>
                  <a:schemeClr val="bg1"/>
                </a:solidFill>
                <a:cs typeface="Calibri"/>
              </a:endParaRPr>
            </a:p>
          </p:txBody>
        </p:sp>
        <p:sp>
          <p:nvSpPr>
            <p:cNvPr id="7" name="TextBox 6"/>
            <p:cNvSpPr txBox="1"/>
            <p:nvPr/>
          </p:nvSpPr>
          <p:spPr>
            <a:xfrm>
              <a:off x="1492250" y="5308600"/>
              <a:ext cx="6159500" cy="553998"/>
            </a:xfrm>
            <a:prstGeom prst="rect">
              <a:avLst/>
            </a:prstGeom>
            <a:noFill/>
          </p:spPr>
          <p:txBody>
            <a:bodyPr wrap="square" rtlCol="0">
              <a:spAutoFit/>
            </a:bodyPr>
            <a:lstStyle/>
            <a:p>
              <a:pPr algn="ctr"/>
              <a:r>
                <a:rPr lang="en-US" sz="3000" dirty="0" smtClean="0">
                  <a:latin typeface="+mn-lt"/>
                  <a:cs typeface="Calibri"/>
                </a:rPr>
                <a:t>Administrative systems</a:t>
              </a:r>
              <a:endParaRPr lang="en-US" sz="3000" dirty="0">
                <a:latin typeface="+mn-lt"/>
                <a:cs typeface="Calibri"/>
              </a:endParaRPr>
            </a:p>
          </p:txBody>
        </p:sp>
        <p:cxnSp>
          <p:nvCxnSpPr>
            <p:cNvPr id="8" name="Straight Arrow Connector 7"/>
            <p:cNvCxnSpPr/>
            <p:nvPr/>
          </p:nvCxnSpPr>
          <p:spPr>
            <a:xfrm flipH="1" flipV="1">
              <a:off x="2933699" y="2921000"/>
              <a:ext cx="1112521" cy="2387600"/>
            </a:xfrm>
            <a:prstGeom prst="straightConnector1">
              <a:avLst/>
            </a:prstGeom>
            <a:ln w="76200" cmpd="sng">
              <a:solidFill>
                <a:schemeClr val="bg2">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800600" y="3886200"/>
              <a:ext cx="571500" cy="1422400"/>
            </a:xfrm>
            <a:prstGeom prst="straightConnector1">
              <a:avLst/>
            </a:prstGeom>
            <a:ln w="76200" cmpd="sng">
              <a:solidFill>
                <a:schemeClr val="accent3">
                  <a:lumMod val="50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62734" y="2810619"/>
              <a:ext cx="2292359" cy="1477328"/>
            </a:xfrm>
            <a:prstGeom prst="rect">
              <a:avLst/>
            </a:prstGeom>
            <a:noFill/>
          </p:spPr>
          <p:txBody>
            <a:bodyPr wrap="square" rtlCol="0">
              <a:spAutoFit/>
            </a:bodyPr>
            <a:lstStyle/>
            <a:p>
              <a:r>
                <a:rPr lang="en-US" dirty="0" smtClean="0">
                  <a:latin typeface="+mn-lt"/>
                  <a:cs typeface="Calibri"/>
                </a:rPr>
                <a:t>Accountability includes: participatory M&amp;E, sharing </a:t>
              </a:r>
              <a:r>
                <a:rPr lang="en-US" dirty="0" err="1" smtClean="0">
                  <a:latin typeface="+mn-lt"/>
                  <a:cs typeface="Calibri"/>
                </a:rPr>
                <a:t>programme</a:t>
              </a:r>
              <a:r>
                <a:rPr lang="en-US" dirty="0" smtClean="0">
                  <a:latin typeface="+mn-lt"/>
                  <a:cs typeface="Calibri"/>
                </a:rPr>
                <a:t> plans, seeking feedback,  </a:t>
              </a:r>
              <a:endParaRPr lang="en-US" dirty="0">
                <a:latin typeface="+mn-lt"/>
                <a:cs typeface="Calibri"/>
              </a:endParaRPr>
            </a:p>
          </p:txBody>
        </p:sp>
      </p:grpSp>
    </p:spTree>
    <p:extLst>
      <p:ext uri="{BB962C8B-B14F-4D97-AF65-F5344CB8AC3E}">
        <p14:creationId xmlns:p14="http://schemas.microsoft.com/office/powerpoint/2010/main" val="2176864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836613"/>
            <a:ext cx="6624340" cy="720725"/>
          </a:xfrm>
        </p:spPr>
        <p:txBody>
          <a:bodyPr/>
          <a:lstStyle/>
          <a:p>
            <a:r>
              <a:rPr lang="en-GB" dirty="0"/>
              <a:t>Plenary </a:t>
            </a:r>
            <a:r>
              <a:rPr lang="en-GB" dirty="0" smtClean="0"/>
              <a:t>question</a:t>
            </a:r>
            <a:endParaRPr lang="en-AU" dirty="0"/>
          </a:p>
        </p:txBody>
      </p:sp>
      <p:sp>
        <p:nvSpPr>
          <p:cNvPr id="3" name="Content Placeholder 2"/>
          <p:cNvSpPr>
            <a:spLocks noGrp="1"/>
          </p:cNvSpPr>
          <p:nvPr>
            <p:ph idx="1"/>
          </p:nvPr>
        </p:nvSpPr>
        <p:spPr>
          <a:xfrm>
            <a:off x="539552" y="2060848"/>
            <a:ext cx="7921575" cy="4031976"/>
          </a:xfrm>
        </p:spPr>
        <p:txBody>
          <a:bodyPr/>
          <a:lstStyle/>
          <a:p>
            <a:pPr marL="533400" lvl="4" indent="-533400">
              <a:spcBef>
                <a:spcPts val="300"/>
              </a:spcBef>
              <a:buFont typeface="Arial" panose="020B0604020202020204" pitchFamily="34" charset="0"/>
              <a:buChar char="•"/>
              <a:tabLst>
                <a:tab pos="452438" algn="l"/>
              </a:tabLst>
            </a:pPr>
            <a:r>
              <a:rPr lang="en-GB" dirty="0"/>
              <a:t>What are the challenges to setting up accountability systems in this setting or </a:t>
            </a:r>
            <a:r>
              <a:rPr lang="en-GB" dirty="0" smtClean="0"/>
              <a:t>context?</a:t>
            </a:r>
          </a:p>
          <a:p>
            <a:pPr marL="533400" lvl="4" indent="-533400">
              <a:spcBef>
                <a:spcPts val="300"/>
              </a:spcBef>
              <a:buFont typeface="Arial" panose="020B0604020202020204" pitchFamily="34" charset="0"/>
              <a:buChar char="•"/>
              <a:tabLst>
                <a:tab pos="452438" algn="l"/>
              </a:tabLst>
            </a:pPr>
            <a:endParaRPr lang="en-GB" dirty="0"/>
          </a:p>
          <a:p>
            <a:pPr marL="533400" lvl="4" indent="-533400">
              <a:spcBef>
                <a:spcPts val="300"/>
              </a:spcBef>
              <a:buFont typeface="Arial" panose="020B0604020202020204" pitchFamily="34" charset="0"/>
              <a:buChar char="•"/>
              <a:tabLst>
                <a:tab pos="452438" algn="l"/>
              </a:tabLst>
            </a:pPr>
            <a:r>
              <a:rPr lang="en-GB" dirty="0" smtClean="0"/>
              <a:t>Individually </a:t>
            </a:r>
            <a:r>
              <a:rPr lang="en-GB" dirty="0"/>
              <a:t>write 1 main challenge on a VIPP card / post-it </a:t>
            </a:r>
            <a:r>
              <a:rPr lang="en-GB" dirty="0" smtClean="0"/>
              <a:t>note.</a:t>
            </a:r>
          </a:p>
          <a:p>
            <a:pPr marL="0" lvl="4" indent="0">
              <a:spcBef>
                <a:spcPts val="300"/>
              </a:spcBef>
              <a:buNone/>
              <a:tabLst>
                <a:tab pos="452438" algn="l"/>
              </a:tabLst>
            </a:pPr>
            <a:endParaRPr lang="en-GB" dirty="0"/>
          </a:p>
          <a:p>
            <a:pPr marL="533400" lvl="4" indent="-533400">
              <a:spcBef>
                <a:spcPts val="300"/>
              </a:spcBef>
              <a:buFont typeface="Arial" panose="020B0604020202020204" pitchFamily="34" charset="0"/>
              <a:buChar char="•"/>
              <a:tabLst>
                <a:tab pos="452438" algn="l"/>
              </a:tabLst>
            </a:pPr>
            <a:r>
              <a:rPr lang="en-GB" dirty="0"/>
              <a:t>Fold them up and hand-in to </a:t>
            </a:r>
            <a:r>
              <a:rPr lang="en-GB" dirty="0" smtClean="0"/>
              <a:t>facilitator.</a:t>
            </a:r>
            <a:endParaRPr lang="en-GB" dirty="0"/>
          </a:p>
          <a:p>
            <a:pPr>
              <a:buFont typeface="Arial" panose="020B0604020202020204" pitchFamily="34" charset="0"/>
              <a:buChar char="•"/>
            </a:pPr>
            <a:endParaRPr lang="en-AU"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767" y="776079"/>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51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ensure accountability</a:t>
            </a:r>
            <a:endParaRPr lang="en-AU" dirty="0"/>
          </a:p>
        </p:txBody>
      </p:sp>
      <p:sp>
        <p:nvSpPr>
          <p:cNvPr id="3" name="Content Placeholder 2"/>
          <p:cNvSpPr>
            <a:spLocks noGrp="1"/>
          </p:cNvSpPr>
          <p:nvPr>
            <p:ph idx="1"/>
          </p:nvPr>
        </p:nvSpPr>
        <p:spPr/>
        <p:txBody>
          <a:bodyPr/>
          <a:lstStyle/>
          <a:p>
            <a:pPr marL="514350" indent="-514350">
              <a:spcBef>
                <a:spcPts val="600"/>
              </a:spcBef>
              <a:buFont typeface="+mj-lt"/>
              <a:buAutoNum type="arabicPeriod"/>
            </a:pPr>
            <a:r>
              <a:rPr lang="en-US" dirty="0"/>
              <a:t>Inform beneficiaries and </a:t>
            </a:r>
            <a:r>
              <a:rPr lang="en-US" dirty="0" smtClean="0"/>
              <a:t>stakeholders.</a:t>
            </a:r>
            <a:endParaRPr lang="en-US" dirty="0"/>
          </a:p>
          <a:p>
            <a:pPr marL="514350" indent="-514350">
              <a:spcBef>
                <a:spcPts val="600"/>
              </a:spcBef>
              <a:buFont typeface="+mj-lt"/>
              <a:buAutoNum type="arabicPeriod"/>
            </a:pPr>
            <a:r>
              <a:rPr lang="en-US" dirty="0"/>
              <a:t>On-going </a:t>
            </a:r>
            <a:r>
              <a:rPr lang="en-US" dirty="0" smtClean="0"/>
              <a:t>consultation.</a:t>
            </a:r>
            <a:endParaRPr lang="en-US" dirty="0"/>
          </a:p>
          <a:p>
            <a:pPr marL="514350" indent="-514350">
              <a:spcBef>
                <a:spcPts val="600"/>
              </a:spcBef>
              <a:buFont typeface="+mj-lt"/>
              <a:buAutoNum type="arabicPeriod"/>
            </a:pPr>
            <a:r>
              <a:rPr lang="en-US" dirty="0"/>
              <a:t>Establish systematic feedback </a:t>
            </a:r>
            <a:r>
              <a:rPr lang="en-US" dirty="0" smtClean="0"/>
              <a:t>mechanisms. </a:t>
            </a:r>
            <a:endParaRPr lang="en-US" dirty="0"/>
          </a:p>
          <a:p>
            <a:pPr marL="514350" indent="-514350">
              <a:spcBef>
                <a:spcPts val="600"/>
              </a:spcBef>
              <a:buFont typeface="+mj-lt"/>
              <a:buAutoNum type="arabicPeriod"/>
            </a:pPr>
            <a:r>
              <a:rPr lang="en-US" dirty="0"/>
              <a:t>Respond, adapt, and evolve in response to feedback </a:t>
            </a:r>
            <a:r>
              <a:rPr lang="en-US" dirty="0" smtClean="0"/>
              <a:t>received.</a:t>
            </a:r>
            <a:endParaRPr lang="en-US" dirty="0"/>
          </a:p>
          <a:p>
            <a:endParaRPr lang="en-US" dirty="0"/>
          </a:p>
          <a:p>
            <a:endParaRPr lang="en-AU" dirty="0"/>
          </a:p>
        </p:txBody>
      </p:sp>
      <p:pic>
        <p:nvPicPr>
          <p:cNvPr id="4" name="Picture 3" descr="Screen shot 2013-04-16 at 16.30.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716917"/>
            <a:ext cx="6625640" cy="2342268"/>
          </a:xfrm>
          <a:prstGeom prst="rect">
            <a:avLst/>
          </a:prstGeom>
        </p:spPr>
      </p:pic>
    </p:spTree>
    <p:extLst>
      <p:ext uri="{BB962C8B-B14F-4D97-AF65-F5344CB8AC3E}">
        <p14:creationId xmlns:p14="http://schemas.microsoft.com/office/powerpoint/2010/main" val="13982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Steps to set-up a feedback mechanism</a:t>
            </a:r>
            <a:endParaRPr lang="en-AU" dirty="0"/>
          </a:p>
        </p:txBody>
      </p:sp>
      <p:sp>
        <p:nvSpPr>
          <p:cNvPr id="3" name="Content Placeholder 2"/>
          <p:cNvSpPr>
            <a:spLocks noGrp="1"/>
          </p:cNvSpPr>
          <p:nvPr>
            <p:ph idx="1"/>
          </p:nvPr>
        </p:nvSpPr>
        <p:spPr>
          <a:xfrm>
            <a:off x="467544" y="1700808"/>
            <a:ext cx="8424936" cy="4392612"/>
          </a:xfrm>
        </p:spPr>
        <p:txBody>
          <a:bodyPr/>
          <a:lstStyle/>
          <a:p>
            <a:pPr marL="533400" lvl="4" indent="-533400">
              <a:lnSpc>
                <a:spcPct val="150000"/>
              </a:lnSpc>
              <a:spcBef>
                <a:spcPts val="300"/>
              </a:spcBef>
              <a:buFont typeface="Arial" panose="020B0604020202020204" pitchFamily="34" charset="0"/>
              <a:buChar char="•"/>
              <a:tabLst>
                <a:tab pos="452438" algn="l"/>
              </a:tabLst>
            </a:pPr>
            <a:r>
              <a:rPr lang="en-US" dirty="0"/>
              <a:t>Ask people how they’d like to give </a:t>
            </a:r>
            <a:r>
              <a:rPr lang="en-US" dirty="0" smtClean="0"/>
              <a:t>feedback</a:t>
            </a:r>
            <a:r>
              <a:rPr lang="en-GB" dirty="0" smtClean="0"/>
              <a:t>.</a:t>
            </a:r>
            <a:endParaRPr lang="en-GB" dirty="0"/>
          </a:p>
          <a:p>
            <a:pPr marL="533400" lvl="4" indent="-533400">
              <a:lnSpc>
                <a:spcPct val="150000"/>
              </a:lnSpc>
              <a:spcBef>
                <a:spcPts val="300"/>
              </a:spcBef>
              <a:buFont typeface="Arial" panose="020B0604020202020204" pitchFamily="34" charset="0"/>
              <a:buChar char="•"/>
              <a:tabLst>
                <a:tab pos="452438" algn="l"/>
              </a:tabLst>
            </a:pPr>
            <a:r>
              <a:rPr lang="en-GB" dirty="0" smtClean="0"/>
              <a:t>Tell </a:t>
            </a:r>
            <a:r>
              <a:rPr lang="en-GB" dirty="0"/>
              <a:t>people how to give feedback &amp; tell them it’s their </a:t>
            </a:r>
            <a:r>
              <a:rPr lang="en-GB" dirty="0" smtClean="0"/>
              <a:t>right. </a:t>
            </a:r>
            <a:endParaRPr lang="en-GB" dirty="0"/>
          </a:p>
          <a:p>
            <a:pPr marL="533400" lvl="4" indent="-533400">
              <a:lnSpc>
                <a:spcPct val="150000"/>
              </a:lnSpc>
              <a:spcBef>
                <a:spcPts val="300"/>
              </a:spcBef>
              <a:buFont typeface="Arial" panose="020B0604020202020204" pitchFamily="34" charset="0"/>
              <a:buChar char="•"/>
              <a:tabLst>
                <a:tab pos="452438" algn="l"/>
              </a:tabLst>
            </a:pPr>
            <a:r>
              <a:rPr lang="en-GB" dirty="0" smtClean="0"/>
              <a:t>Make </a:t>
            </a:r>
            <a:r>
              <a:rPr lang="en-GB" dirty="0"/>
              <a:t>access to feedback process as easy &amp; safe as </a:t>
            </a:r>
            <a:r>
              <a:rPr lang="en-GB" dirty="0" smtClean="0"/>
              <a:t>possible. </a:t>
            </a:r>
            <a:endParaRPr lang="en-GB" dirty="0"/>
          </a:p>
          <a:p>
            <a:pPr marL="533400" lvl="4" indent="-533400">
              <a:lnSpc>
                <a:spcPct val="150000"/>
              </a:lnSpc>
              <a:spcBef>
                <a:spcPts val="300"/>
              </a:spcBef>
              <a:buFont typeface="Arial" panose="020B0604020202020204" pitchFamily="34" charset="0"/>
              <a:buChar char="•"/>
              <a:tabLst>
                <a:tab pos="452438" algn="l"/>
              </a:tabLst>
            </a:pPr>
            <a:r>
              <a:rPr lang="en-GB" dirty="0" smtClean="0"/>
              <a:t>Describe </a:t>
            </a:r>
            <a:r>
              <a:rPr lang="en-GB" dirty="0"/>
              <a:t>how feedback will be </a:t>
            </a:r>
            <a:r>
              <a:rPr lang="en-GB" dirty="0" smtClean="0"/>
              <a:t>handled.</a:t>
            </a:r>
            <a:endParaRPr lang="en-GB" dirty="0"/>
          </a:p>
          <a:p>
            <a:pPr marL="533400" lvl="4" indent="-533400">
              <a:lnSpc>
                <a:spcPct val="150000"/>
              </a:lnSpc>
              <a:spcBef>
                <a:spcPts val="300"/>
              </a:spcBef>
              <a:buFont typeface="Arial" panose="020B0604020202020204" pitchFamily="34" charset="0"/>
              <a:buChar char="•"/>
              <a:tabLst>
                <a:tab pos="452438" algn="l"/>
              </a:tabLst>
            </a:pPr>
            <a:r>
              <a:rPr lang="en-GB" dirty="0" smtClean="0"/>
              <a:t>Learn </a:t>
            </a:r>
            <a:r>
              <a:rPr lang="en-GB" dirty="0"/>
              <a:t>from feedback &amp; </a:t>
            </a:r>
            <a:r>
              <a:rPr lang="en-GB" dirty="0" smtClean="0"/>
              <a:t>mistakes.</a:t>
            </a:r>
            <a:endParaRPr lang="en-GB" dirty="0"/>
          </a:p>
          <a:p>
            <a:pPr marL="533400" lvl="4" indent="-533400">
              <a:lnSpc>
                <a:spcPct val="150000"/>
              </a:lnSpc>
              <a:spcBef>
                <a:spcPts val="300"/>
              </a:spcBef>
              <a:buFont typeface="Arial" panose="020B0604020202020204" pitchFamily="34" charset="0"/>
              <a:buChar char="•"/>
              <a:tabLst>
                <a:tab pos="452438" algn="l"/>
              </a:tabLst>
            </a:pPr>
            <a:r>
              <a:rPr lang="en-GB" dirty="0" smtClean="0"/>
              <a:t>Give </a:t>
            </a:r>
            <a:r>
              <a:rPr lang="en-GB" dirty="0"/>
              <a:t>beneficiaries a response to their </a:t>
            </a:r>
            <a:r>
              <a:rPr lang="en-GB" dirty="0" smtClean="0"/>
              <a:t>feedback.</a:t>
            </a:r>
            <a:endParaRPr lang="en-GB" dirty="0"/>
          </a:p>
          <a:p>
            <a:pPr marL="533400" lvl="4" indent="-533400">
              <a:lnSpc>
                <a:spcPct val="150000"/>
              </a:lnSpc>
              <a:spcBef>
                <a:spcPts val="300"/>
              </a:spcBef>
              <a:buFont typeface="Arial" panose="020B0604020202020204" pitchFamily="34" charset="0"/>
              <a:buChar char="•"/>
              <a:tabLst>
                <a:tab pos="452438" algn="l"/>
              </a:tabLst>
            </a:pPr>
            <a:r>
              <a:rPr lang="en-GB" dirty="0" smtClean="0"/>
              <a:t>Review </a:t>
            </a:r>
            <a:r>
              <a:rPr lang="en-GB" dirty="0"/>
              <a:t>how feedback mechanism is </a:t>
            </a:r>
            <a:r>
              <a:rPr lang="en-GB" dirty="0" smtClean="0"/>
              <a:t>working.</a:t>
            </a:r>
            <a:endParaRPr lang="en-GB" dirty="0"/>
          </a:p>
        </p:txBody>
      </p:sp>
    </p:spTree>
    <p:extLst>
      <p:ext uri="{BB962C8B-B14F-4D97-AF65-F5344CB8AC3E}">
        <p14:creationId xmlns:p14="http://schemas.microsoft.com/office/powerpoint/2010/main" val="403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Feedback Mechanisms</a:t>
            </a:r>
            <a:endParaRPr lang="en-AU" dirty="0"/>
          </a:p>
        </p:txBody>
      </p:sp>
      <p:sp>
        <p:nvSpPr>
          <p:cNvPr id="3" name="Content Placeholder 2"/>
          <p:cNvSpPr>
            <a:spLocks noGrp="1"/>
          </p:cNvSpPr>
          <p:nvPr>
            <p:ph idx="1"/>
          </p:nvPr>
        </p:nvSpPr>
        <p:spPr/>
        <p:txBody>
          <a:bodyPr/>
          <a:lstStyle/>
          <a:p>
            <a:pPr marL="533400" lvl="4" indent="-533400">
              <a:lnSpc>
                <a:spcPct val="150000"/>
              </a:lnSpc>
              <a:spcBef>
                <a:spcPts val="300"/>
              </a:spcBef>
              <a:buFont typeface="Arial" panose="020B0604020202020204" pitchFamily="34" charset="0"/>
              <a:buChar char="•"/>
              <a:tabLst>
                <a:tab pos="452438" algn="l"/>
              </a:tabLst>
            </a:pPr>
            <a:r>
              <a:rPr lang="en-US" dirty="0"/>
              <a:t>Confidential and </a:t>
            </a:r>
            <a:r>
              <a:rPr lang="en-US" dirty="0" smtClean="0"/>
              <a:t>safe</a:t>
            </a:r>
          </a:p>
          <a:p>
            <a:pPr marL="533400" lvl="4" indent="-533400">
              <a:lnSpc>
                <a:spcPct val="150000"/>
              </a:lnSpc>
              <a:spcBef>
                <a:spcPts val="300"/>
              </a:spcBef>
              <a:buFont typeface="Arial" panose="020B0604020202020204" pitchFamily="34" charset="0"/>
              <a:buChar char="•"/>
              <a:tabLst>
                <a:tab pos="452438" algn="l"/>
              </a:tabLst>
            </a:pPr>
            <a:r>
              <a:rPr lang="en-US" dirty="0" smtClean="0"/>
              <a:t>Available </a:t>
            </a:r>
            <a:r>
              <a:rPr lang="en-US" dirty="0"/>
              <a:t>at community </a:t>
            </a:r>
            <a:r>
              <a:rPr lang="en-US" dirty="0" smtClean="0"/>
              <a:t>level</a:t>
            </a:r>
          </a:p>
          <a:p>
            <a:pPr marL="533400" lvl="4" indent="-533400">
              <a:lnSpc>
                <a:spcPct val="150000"/>
              </a:lnSpc>
              <a:spcBef>
                <a:spcPts val="300"/>
              </a:spcBef>
              <a:buFont typeface="Arial" panose="020B0604020202020204" pitchFamily="34" charset="0"/>
              <a:buChar char="•"/>
              <a:tabLst>
                <a:tab pos="452438" algn="l"/>
              </a:tabLst>
            </a:pPr>
            <a:r>
              <a:rPr lang="en-US" dirty="0" smtClean="0"/>
              <a:t>Sensitive </a:t>
            </a:r>
            <a:r>
              <a:rPr lang="en-US" dirty="0"/>
              <a:t>to local context </a:t>
            </a:r>
            <a:endParaRPr lang="en-US" dirty="0" smtClean="0"/>
          </a:p>
          <a:p>
            <a:pPr marL="533400" lvl="4" indent="-533400">
              <a:lnSpc>
                <a:spcPct val="150000"/>
              </a:lnSpc>
              <a:spcBef>
                <a:spcPts val="300"/>
              </a:spcBef>
              <a:buFont typeface="Arial" panose="020B0604020202020204" pitchFamily="34" charset="0"/>
              <a:buChar char="•"/>
              <a:tabLst>
                <a:tab pos="452438" algn="l"/>
              </a:tabLst>
            </a:pPr>
            <a:r>
              <a:rPr lang="en-US" dirty="0" smtClean="0"/>
              <a:t>Easily </a:t>
            </a:r>
            <a:r>
              <a:rPr lang="en-US" dirty="0"/>
              <a:t>accessible to children &amp; </a:t>
            </a:r>
            <a:r>
              <a:rPr lang="en-US" dirty="0" err="1"/>
              <a:t>marginalised</a:t>
            </a:r>
            <a:r>
              <a:rPr lang="en-US" dirty="0"/>
              <a:t> </a:t>
            </a:r>
            <a:endParaRPr lang="en-US" dirty="0" smtClean="0"/>
          </a:p>
          <a:p>
            <a:pPr marL="533400" lvl="4" indent="-533400">
              <a:lnSpc>
                <a:spcPct val="150000"/>
              </a:lnSpc>
              <a:spcBef>
                <a:spcPts val="300"/>
              </a:spcBef>
              <a:buFont typeface="Arial" panose="020B0604020202020204" pitchFamily="34" charset="0"/>
              <a:buChar char="•"/>
              <a:tabLst>
                <a:tab pos="452438" algn="l"/>
              </a:tabLst>
            </a:pPr>
            <a:r>
              <a:rPr lang="en-US" dirty="0" smtClean="0"/>
              <a:t>Connect </a:t>
            </a:r>
            <a:r>
              <a:rPr lang="en-US" dirty="0"/>
              <a:t>to existing community &amp; </a:t>
            </a:r>
            <a:r>
              <a:rPr lang="en-US" dirty="0" smtClean="0"/>
              <a:t>government </a:t>
            </a:r>
            <a:r>
              <a:rPr lang="en-US" dirty="0"/>
              <a:t>structures  </a:t>
            </a:r>
            <a:endParaRPr lang="en-US" dirty="0" smtClean="0"/>
          </a:p>
          <a:p>
            <a:pPr marL="533400" lvl="4" indent="-533400">
              <a:lnSpc>
                <a:spcPct val="150000"/>
              </a:lnSpc>
              <a:spcBef>
                <a:spcPts val="300"/>
              </a:spcBef>
              <a:buFont typeface="Arial" panose="020B0604020202020204" pitchFamily="34" charset="0"/>
              <a:buChar char="•"/>
              <a:tabLst>
                <a:tab pos="452438" algn="l"/>
              </a:tabLst>
            </a:pPr>
            <a:r>
              <a:rPr lang="en-US" dirty="0" smtClean="0"/>
              <a:t>Complement </a:t>
            </a:r>
            <a:r>
              <a:rPr lang="en-US" dirty="0"/>
              <a:t>existing monitoring bodies</a:t>
            </a:r>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84101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836613"/>
            <a:ext cx="6624340" cy="720725"/>
          </a:xfrm>
        </p:spPr>
        <p:txBody>
          <a:bodyPr/>
          <a:lstStyle/>
          <a:p>
            <a:r>
              <a:rPr lang="en-US" dirty="0"/>
              <a:t>Case study: </a:t>
            </a:r>
            <a:r>
              <a:rPr lang="en-US" dirty="0" err="1"/>
              <a:t>Dadaab</a:t>
            </a:r>
            <a:r>
              <a:rPr lang="en-US" dirty="0"/>
              <a:t>, Kenya </a:t>
            </a:r>
            <a:endParaRPr lang="en-AU" dirty="0"/>
          </a:p>
        </p:txBody>
      </p:sp>
      <p:sp>
        <p:nvSpPr>
          <p:cNvPr id="3" name="Content Placeholder 2"/>
          <p:cNvSpPr>
            <a:spLocks noGrp="1"/>
          </p:cNvSpPr>
          <p:nvPr>
            <p:ph idx="1"/>
          </p:nvPr>
        </p:nvSpPr>
        <p:spPr>
          <a:xfrm>
            <a:off x="5652120" y="2636911"/>
            <a:ext cx="3196972" cy="3059099"/>
          </a:xfrm>
        </p:spPr>
        <p:txBody>
          <a:bodyPr/>
          <a:lstStyle/>
          <a:p>
            <a:pPr marL="0" lvl="3" indent="-457200">
              <a:spcBef>
                <a:spcPts val="400"/>
              </a:spcBef>
              <a:buNone/>
            </a:pPr>
            <a:r>
              <a:rPr lang="en-US" dirty="0" err="1"/>
              <a:t>Ifo</a:t>
            </a:r>
            <a:r>
              <a:rPr lang="en-US" dirty="0"/>
              <a:t> Camp, </a:t>
            </a:r>
            <a:r>
              <a:rPr lang="en-US" dirty="0" err="1"/>
              <a:t>Dadaab</a:t>
            </a:r>
            <a:r>
              <a:rPr lang="en-US" dirty="0"/>
              <a:t>, North Eastern Kenya: </a:t>
            </a:r>
          </a:p>
          <a:p>
            <a:pPr marL="342900" lvl="4" indent="-342900">
              <a:spcBef>
                <a:spcPts val="400"/>
              </a:spcBef>
              <a:buFont typeface="Arial" panose="020B0604020202020204" pitchFamily="34" charset="0"/>
              <a:buChar char="•"/>
            </a:pPr>
            <a:r>
              <a:rPr lang="en-US" dirty="0"/>
              <a:t>1 of 3 camps making up </a:t>
            </a:r>
            <a:r>
              <a:rPr lang="en-US" dirty="0" err="1"/>
              <a:t>Dadaab</a:t>
            </a:r>
            <a:endParaRPr lang="en-US" dirty="0"/>
          </a:p>
          <a:p>
            <a:pPr marL="342900" lvl="4" indent="-342900">
              <a:spcBef>
                <a:spcPts val="400"/>
              </a:spcBef>
              <a:buFont typeface="Arial" panose="020B0604020202020204" pitchFamily="34" charset="0"/>
              <a:buChar char="•"/>
            </a:pPr>
            <a:r>
              <a:rPr lang="en-US" dirty="0"/>
              <a:t>130,004 refugees, 55% children </a:t>
            </a:r>
          </a:p>
        </p:txBody>
      </p:sp>
      <p:pic>
        <p:nvPicPr>
          <p:cNvPr id="4" name="Picture 3" descr="Dadaab camp.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82071" y="2282864"/>
            <a:ext cx="5250578" cy="3494021"/>
          </a:xfrm>
          <a:prstGeom prst="rect">
            <a:avLst/>
          </a:prstGeom>
          <a:ln w="38100" cmpd="sng">
            <a:noFill/>
          </a:ln>
          <a:effectLst>
            <a:outerShdw blurRad="50800" dist="38100" dir="2700000" algn="tl" rotWithShape="0">
              <a:srgbClr val="000000">
                <a:alpha val="43000"/>
              </a:srgbClr>
            </a:outerShdw>
          </a:effectLst>
        </p:spPr>
      </p:pic>
      <p:pic>
        <p:nvPicPr>
          <p:cNvPr id="5" name="Picture 2" descr="http://www.vistaar.com/wp-content/uploads/2012/10/Case_study_icon.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24" y="741572"/>
            <a:ext cx="9509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94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learnt from </a:t>
            </a:r>
            <a:r>
              <a:rPr lang="en-US" dirty="0" err="1"/>
              <a:t>Dadaab</a:t>
            </a:r>
            <a:endParaRPr lang="en-AU" dirty="0"/>
          </a:p>
        </p:txBody>
      </p:sp>
      <p:sp>
        <p:nvSpPr>
          <p:cNvPr id="3" name="Content Placeholder 2"/>
          <p:cNvSpPr>
            <a:spLocks noGrp="1"/>
          </p:cNvSpPr>
          <p:nvPr>
            <p:ph idx="1"/>
          </p:nvPr>
        </p:nvSpPr>
        <p:spPr>
          <a:xfrm>
            <a:off x="250825" y="1700213"/>
            <a:ext cx="8641655" cy="4392612"/>
          </a:xfrm>
        </p:spPr>
        <p:txBody>
          <a:bodyPr/>
          <a:lstStyle/>
          <a:p>
            <a:pPr marL="533400" lvl="4" indent="-533400">
              <a:spcBef>
                <a:spcPts val="300"/>
              </a:spcBef>
              <a:buFont typeface="+mj-lt"/>
              <a:buAutoNum type="arabicPeriod"/>
              <a:tabLst>
                <a:tab pos="452438" algn="l"/>
              </a:tabLst>
            </a:pPr>
            <a:r>
              <a:rPr lang="en-US" dirty="0"/>
              <a:t>Consultation with children </a:t>
            </a:r>
          </a:p>
          <a:p>
            <a:pPr marL="533400" lvl="4" indent="-533400">
              <a:spcBef>
                <a:spcPts val="300"/>
              </a:spcBef>
              <a:buFont typeface="+mj-lt"/>
              <a:buAutoNum type="arabicPeriod"/>
              <a:tabLst>
                <a:tab pos="452438" algn="l"/>
              </a:tabLst>
            </a:pPr>
            <a:r>
              <a:rPr lang="en-US" dirty="0"/>
              <a:t>‘Information’ / ‘feedback’ desks for children </a:t>
            </a:r>
          </a:p>
          <a:p>
            <a:pPr lvl="1">
              <a:buFont typeface="Wingdings" charset="2"/>
              <a:buChar char=""/>
              <a:tabLst>
                <a:tab pos="452438" algn="l"/>
              </a:tabLst>
            </a:pPr>
            <a:r>
              <a:rPr lang="en-US" dirty="0"/>
              <a:t>Steps include: Physical set-up + staff training + awareness raising + receive feedback + keep records + adapt </a:t>
            </a:r>
            <a:r>
              <a:rPr lang="en-US" dirty="0" err="1"/>
              <a:t>prog</a:t>
            </a:r>
            <a:r>
              <a:rPr lang="en-US" dirty="0"/>
              <a:t>. + feedback</a:t>
            </a:r>
          </a:p>
          <a:p>
            <a:pPr lvl="1">
              <a:buFont typeface="Arial" panose="020B0604020202020204" pitchFamily="34" charset="0"/>
              <a:buChar char="•"/>
              <a:tabLst>
                <a:tab pos="452438" algn="l"/>
              </a:tabLst>
            </a:pPr>
            <a:r>
              <a:rPr lang="en-US" dirty="0"/>
              <a:t>Set-up in CFS in camp &amp; host communities </a:t>
            </a:r>
          </a:p>
          <a:p>
            <a:pPr lvl="1">
              <a:buFont typeface="Arial" panose="020B0604020202020204" pitchFamily="34" charset="0"/>
              <a:buChar char="•"/>
              <a:tabLst>
                <a:tab pos="452438" algn="l"/>
              </a:tabLst>
            </a:pPr>
            <a:r>
              <a:rPr lang="en-US" dirty="0"/>
              <a:t>Deal with general complaints / feedback</a:t>
            </a:r>
          </a:p>
          <a:p>
            <a:pPr lvl="1">
              <a:buFont typeface="Arial" panose="020B0604020202020204" pitchFamily="34" charset="0"/>
              <a:buChar char="•"/>
              <a:tabLst>
                <a:tab pos="452438" algn="l"/>
              </a:tabLst>
            </a:pPr>
            <a:r>
              <a:rPr lang="en-US" dirty="0"/>
              <a:t>Refer to NGO if esp. sensitive case or not satisfied </a:t>
            </a:r>
          </a:p>
          <a:p>
            <a:pPr marL="533400" lvl="4" indent="-533400">
              <a:spcBef>
                <a:spcPts val="300"/>
              </a:spcBef>
              <a:buFont typeface="+mj-lt"/>
              <a:buAutoNum type="arabicPeriod" startAt="3"/>
              <a:tabLst>
                <a:tab pos="452438" algn="l"/>
              </a:tabLst>
            </a:pPr>
            <a:r>
              <a:rPr lang="en-US" dirty="0"/>
              <a:t>Beneficiary Reference Groups (BRG)</a:t>
            </a:r>
          </a:p>
          <a:p>
            <a:pPr marL="533400" lvl="4" indent="-533400">
              <a:spcBef>
                <a:spcPts val="300"/>
              </a:spcBef>
              <a:buFont typeface="+mj-lt"/>
              <a:buAutoNum type="arabicPeriod" startAt="3"/>
              <a:tabLst>
                <a:tab pos="452438" algn="l"/>
              </a:tabLst>
            </a:pPr>
            <a:r>
              <a:rPr lang="en-US" dirty="0"/>
              <a:t>Review / evaluate feedback mechanism</a:t>
            </a:r>
          </a:p>
          <a:p>
            <a:endParaRPr lang="en-AU" dirty="0"/>
          </a:p>
        </p:txBody>
      </p:sp>
    </p:spTree>
    <p:extLst>
      <p:ext uri="{BB962C8B-B14F-4D97-AF65-F5344CB8AC3E}">
        <p14:creationId xmlns:p14="http://schemas.microsoft.com/office/powerpoint/2010/main" val="3521566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552" y="1412777"/>
            <a:ext cx="7920880" cy="4176463"/>
          </a:xfrm>
        </p:spPr>
        <p:txBody>
          <a:bodyPr/>
          <a:lstStyle/>
          <a:p>
            <a:pPr algn="ctr"/>
            <a:r>
              <a:rPr lang="en-US" sz="7200" b="1" dirty="0"/>
              <a:t>Let’s look at the challenges people </a:t>
            </a:r>
            <a:r>
              <a:rPr lang="en-US" sz="7200" b="1" dirty="0" smtClean="0"/>
              <a:t>mentioned.</a:t>
            </a:r>
            <a:endParaRPr lang="en-AU" sz="7200" dirty="0"/>
          </a:p>
        </p:txBody>
      </p:sp>
    </p:spTree>
    <p:extLst>
      <p:ext uri="{BB962C8B-B14F-4D97-AF65-F5344CB8AC3E}">
        <p14:creationId xmlns:p14="http://schemas.microsoft.com/office/powerpoint/2010/main" val="162973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656" y="836613"/>
            <a:ext cx="6697332" cy="720725"/>
          </a:xfrm>
        </p:spPr>
        <p:txBody>
          <a:bodyPr/>
          <a:lstStyle/>
          <a:p>
            <a:r>
              <a:rPr lang="en-GB" dirty="0"/>
              <a:t>Plenary question</a:t>
            </a:r>
            <a:endParaRPr lang="en-AU" dirty="0"/>
          </a:p>
        </p:txBody>
      </p:sp>
      <p:sp>
        <p:nvSpPr>
          <p:cNvPr id="3" name="Content Placeholder 2"/>
          <p:cNvSpPr>
            <a:spLocks noGrp="1"/>
          </p:cNvSpPr>
          <p:nvPr>
            <p:ph idx="1"/>
          </p:nvPr>
        </p:nvSpPr>
        <p:spPr>
          <a:xfrm>
            <a:off x="250825" y="2132857"/>
            <a:ext cx="8569647" cy="2448271"/>
          </a:xfrm>
        </p:spPr>
        <p:txBody>
          <a:bodyPr/>
          <a:lstStyle/>
          <a:p>
            <a:pPr marL="533400" lvl="4" indent="-533400">
              <a:lnSpc>
                <a:spcPct val="150000"/>
              </a:lnSpc>
              <a:spcBef>
                <a:spcPts val="300"/>
              </a:spcBef>
              <a:buFont typeface="Arial" panose="020B0604020202020204" pitchFamily="34" charset="0"/>
              <a:buChar char="•"/>
              <a:tabLst>
                <a:tab pos="452438" algn="l"/>
              </a:tabLst>
            </a:pPr>
            <a:r>
              <a:rPr lang="en-GB" dirty="0"/>
              <a:t>Any ideas on how to overcome challenges?</a:t>
            </a:r>
          </a:p>
          <a:p>
            <a:pPr marL="533400" lvl="4" indent="-533400">
              <a:lnSpc>
                <a:spcPct val="150000"/>
              </a:lnSpc>
              <a:spcBef>
                <a:spcPts val="300"/>
              </a:spcBef>
              <a:buFont typeface="Arial" panose="020B0604020202020204" pitchFamily="34" charset="0"/>
              <a:buChar char="•"/>
              <a:tabLst>
                <a:tab pos="452438" algn="l"/>
              </a:tabLst>
            </a:pPr>
            <a:r>
              <a:rPr lang="en-GB" dirty="0"/>
              <a:t>How is accountability currently ensured in your programmes in-country, how can it work better? </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06" y="705752"/>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845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 friendly feedback mechanism</a:t>
            </a:r>
            <a:endParaRPr lang="en-AU" dirty="0"/>
          </a:p>
        </p:txBody>
      </p:sp>
      <p:sp>
        <p:nvSpPr>
          <p:cNvPr id="3" name="Content Placeholder 2"/>
          <p:cNvSpPr>
            <a:spLocks noGrp="1"/>
          </p:cNvSpPr>
          <p:nvPr>
            <p:ph idx="1"/>
          </p:nvPr>
        </p:nvSpPr>
        <p:spPr>
          <a:xfrm>
            <a:off x="250825" y="1556792"/>
            <a:ext cx="8893175" cy="4392612"/>
          </a:xfrm>
        </p:spPr>
        <p:txBody>
          <a:bodyPr/>
          <a:lstStyle/>
          <a:p>
            <a:pPr marL="514350" indent="-514350">
              <a:lnSpc>
                <a:spcPct val="150000"/>
              </a:lnSpc>
              <a:spcBef>
                <a:spcPts val="800"/>
              </a:spcBef>
              <a:buFont typeface="+mj-lt"/>
              <a:buAutoNum type="arabicPeriod"/>
            </a:pPr>
            <a:r>
              <a:rPr lang="en-GB" dirty="0"/>
              <a:t>Design &amp; nature of Feedback &amp; Response Mechanism (FRM)</a:t>
            </a:r>
          </a:p>
          <a:p>
            <a:pPr marL="514350" indent="-514350">
              <a:lnSpc>
                <a:spcPct val="150000"/>
              </a:lnSpc>
              <a:spcBef>
                <a:spcPts val="800"/>
              </a:spcBef>
              <a:buFont typeface="+mj-lt"/>
              <a:buAutoNum type="arabicPeriod"/>
            </a:pPr>
            <a:r>
              <a:rPr lang="en-GB" dirty="0"/>
              <a:t>Environment &amp; location of the FRM</a:t>
            </a:r>
          </a:p>
          <a:p>
            <a:pPr marL="514350" indent="-514350">
              <a:lnSpc>
                <a:spcPct val="150000"/>
              </a:lnSpc>
              <a:spcBef>
                <a:spcPts val="800"/>
              </a:spcBef>
              <a:buFont typeface="+mj-lt"/>
              <a:buAutoNum type="arabicPeriod"/>
            </a:pPr>
            <a:r>
              <a:rPr lang="en-GB" dirty="0"/>
              <a:t>Approach to the feedback</a:t>
            </a:r>
          </a:p>
          <a:p>
            <a:pPr marL="514350" indent="-514350">
              <a:lnSpc>
                <a:spcPct val="150000"/>
              </a:lnSpc>
              <a:spcBef>
                <a:spcPts val="800"/>
              </a:spcBef>
              <a:buFont typeface="+mj-lt"/>
              <a:buAutoNum type="arabicPeriod"/>
            </a:pPr>
            <a:r>
              <a:rPr lang="en-GB" dirty="0"/>
              <a:t>Staff skills: people with skills to work with children</a:t>
            </a:r>
          </a:p>
          <a:p>
            <a:pPr marL="0" indent="0">
              <a:lnSpc>
                <a:spcPct val="150000"/>
              </a:lnSpc>
              <a:spcBef>
                <a:spcPts val="800"/>
              </a:spcBef>
              <a:buNone/>
            </a:pPr>
            <a:endParaRPr lang="en-GB" dirty="0" smtClean="0"/>
          </a:p>
          <a:p>
            <a:pPr marL="0" indent="0">
              <a:lnSpc>
                <a:spcPct val="150000"/>
              </a:lnSpc>
              <a:spcBef>
                <a:spcPts val="800"/>
              </a:spcBef>
              <a:buNone/>
            </a:pPr>
            <a:r>
              <a:rPr lang="en-GB" dirty="0" err="1" smtClean="0"/>
              <a:t>Eg</a:t>
            </a:r>
            <a:r>
              <a:rPr lang="en-GB" dirty="0"/>
              <a:t>.: feedback mechanisms through child protection committees, anonymous youth peer-to-peer, complaints boxes, radio &amp; drama</a:t>
            </a:r>
          </a:p>
          <a:p>
            <a:pPr>
              <a:lnSpc>
                <a:spcPct val="150000"/>
              </a:lnSpc>
            </a:pPr>
            <a:endParaRPr lang="en-AU" dirty="0"/>
          </a:p>
        </p:txBody>
      </p:sp>
    </p:spTree>
    <p:extLst>
      <p:ext uri="{BB962C8B-B14F-4D97-AF65-F5344CB8AC3E}">
        <p14:creationId xmlns:p14="http://schemas.microsoft.com/office/powerpoint/2010/main" val="139765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836712"/>
            <a:ext cx="7777163" cy="720725"/>
          </a:xfrm>
        </p:spPr>
        <p:txBody>
          <a:bodyPr/>
          <a:lstStyle/>
          <a:p>
            <a:r>
              <a:rPr lang="en-GB" dirty="0" smtClean="0"/>
              <a:t>Learning Outcomes </a:t>
            </a:r>
            <a:endParaRPr lang="en-US" altLang="en-US" dirty="0" smtClean="0"/>
          </a:p>
        </p:txBody>
      </p:sp>
      <p:sp>
        <p:nvSpPr>
          <p:cNvPr id="3075" name="Content Placeholder 2"/>
          <p:cNvSpPr>
            <a:spLocks noGrp="1"/>
          </p:cNvSpPr>
          <p:nvPr>
            <p:ph idx="1"/>
          </p:nvPr>
        </p:nvSpPr>
        <p:spPr>
          <a:xfrm>
            <a:off x="323528" y="1700808"/>
            <a:ext cx="8496944" cy="4392612"/>
          </a:xfrm>
        </p:spPr>
        <p:txBody>
          <a:bodyPr/>
          <a:lstStyle/>
          <a:p>
            <a:pPr marL="0" indent="0">
              <a:lnSpc>
                <a:spcPct val="120000"/>
              </a:lnSpc>
              <a:spcBef>
                <a:spcPts val="1000"/>
              </a:spcBef>
              <a:buNone/>
            </a:pPr>
            <a:r>
              <a:rPr lang="en-GB" dirty="0"/>
              <a:t>Participants will be able to…</a:t>
            </a:r>
          </a:p>
          <a:p>
            <a:pPr marL="514350" indent="-514350">
              <a:lnSpc>
                <a:spcPct val="120000"/>
              </a:lnSpc>
              <a:spcBef>
                <a:spcPts val="1000"/>
              </a:spcBef>
              <a:buFont typeface="+mj-lt"/>
              <a:buAutoNum type="arabicPeriod"/>
            </a:pPr>
            <a:r>
              <a:rPr lang="en-GB" dirty="0"/>
              <a:t>Define the following terms: monitoring, evaluation, baseline, control group &amp; accountability</a:t>
            </a:r>
          </a:p>
          <a:p>
            <a:pPr marL="514350" indent="-514350">
              <a:lnSpc>
                <a:spcPct val="120000"/>
              </a:lnSpc>
              <a:spcBef>
                <a:spcPts val="1000"/>
              </a:spcBef>
              <a:buFont typeface="+mj-lt"/>
              <a:buAutoNum type="arabicPeriod"/>
            </a:pPr>
            <a:r>
              <a:rPr lang="en-GB" dirty="0"/>
              <a:t>Understand the importance of participatory monitoring, evaluation and accountability mechanisms to ensure respect, dignity and rights of affected populations </a:t>
            </a:r>
          </a:p>
          <a:p>
            <a:pPr marL="514350" indent="-514350">
              <a:lnSpc>
                <a:spcPct val="120000"/>
              </a:lnSpc>
              <a:spcBef>
                <a:spcPts val="1000"/>
              </a:spcBef>
              <a:buFont typeface="+mj-lt"/>
              <a:buAutoNum type="arabicPeriod"/>
            </a:pPr>
            <a:r>
              <a:rPr lang="en-GB" dirty="0"/>
              <a:t>Understand the links between administrative systems and M&amp;E and accountability mechanisms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Monitoring &amp; </a:t>
            </a:r>
            <a:r>
              <a:rPr lang="en-GB" dirty="0" smtClean="0">
                <a:solidFill>
                  <a:srgbClr val="3399FF"/>
                </a:solidFill>
              </a:rPr>
              <a:t>Evaluation</a:t>
            </a:r>
            <a:endParaRPr lang="en-AU" dirty="0">
              <a:solidFill>
                <a:srgbClr val="3399FF"/>
              </a:solidFill>
            </a:endParaRPr>
          </a:p>
        </p:txBody>
      </p:sp>
      <p:sp>
        <p:nvSpPr>
          <p:cNvPr id="7" name="TextBox 6"/>
          <p:cNvSpPr txBox="1"/>
          <p:nvPr/>
        </p:nvSpPr>
        <p:spPr>
          <a:xfrm>
            <a:off x="6021087" y="5781546"/>
            <a:ext cx="2921000" cy="338554"/>
          </a:xfrm>
          <a:prstGeom prst="rect">
            <a:avLst/>
          </a:prstGeom>
          <a:noFill/>
        </p:spPr>
        <p:txBody>
          <a:bodyPr wrap="square" rtlCol="0">
            <a:spAutoFit/>
          </a:bodyPr>
          <a:lstStyle/>
          <a:p>
            <a:pPr algn="r"/>
            <a:r>
              <a:rPr lang="en-US" sz="1600" b="1" dirty="0" smtClean="0">
                <a:solidFill>
                  <a:schemeClr val="bg1"/>
                </a:solidFill>
                <a:latin typeface="Calibri"/>
                <a:cs typeface="Calibri"/>
              </a:rPr>
              <a:t>London / SC / 2012</a:t>
            </a:r>
            <a:endParaRPr lang="en-US" sz="1600" b="1" dirty="0">
              <a:solidFill>
                <a:schemeClr val="bg1"/>
              </a:solidFill>
              <a:latin typeface="Calibri"/>
              <a:cs typeface="Calibri"/>
            </a:endParaRPr>
          </a:p>
        </p:txBody>
      </p:sp>
    </p:spTree>
    <p:extLst>
      <p:ext uri="{BB962C8B-B14F-4D97-AF65-F5344CB8AC3E}">
        <p14:creationId xmlns:p14="http://schemas.microsoft.com/office/powerpoint/2010/main" val="2838556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M&amp;E – Purpose</a:t>
            </a:r>
            <a:endParaRPr lang="en-AU" dirty="0"/>
          </a:p>
        </p:txBody>
      </p:sp>
      <p:sp>
        <p:nvSpPr>
          <p:cNvPr id="3" name="Content Placeholder 2"/>
          <p:cNvSpPr>
            <a:spLocks noGrp="1"/>
          </p:cNvSpPr>
          <p:nvPr>
            <p:ph idx="1"/>
          </p:nvPr>
        </p:nvSpPr>
        <p:spPr>
          <a:xfrm>
            <a:off x="250825" y="1700213"/>
            <a:ext cx="8569647" cy="4392612"/>
          </a:xfrm>
        </p:spPr>
        <p:txBody>
          <a:bodyPr/>
          <a:lstStyle/>
          <a:p>
            <a:pPr marL="0" indent="0">
              <a:spcBef>
                <a:spcPts val="600"/>
              </a:spcBef>
              <a:buNone/>
            </a:pPr>
            <a:r>
              <a:rPr lang="en-GB" dirty="0"/>
              <a:t>Monitoring &amp; evaluation is important because it:</a:t>
            </a:r>
          </a:p>
          <a:p>
            <a:pPr marL="533400" lvl="4" indent="-533400">
              <a:buFont typeface="Arial" panose="020B0604020202020204" pitchFamily="34" charset="0"/>
              <a:buChar char="•"/>
              <a:tabLst>
                <a:tab pos="452438" algn="l"/>
              </a:tabLst>
            </a:pPr>
            <a:r>
              <a:rPr lang="en-GB" dirty="0"/>
              <a:t>Provides accountability to beneficiaries &amp; donors</a:t>
            </a:r>
          </a:p>
          <a:p>
            <a:pPr marL="533400" lvl="4" indent="-533400">
              <a:buFont typeface="Arial" panose="020B0604020202020204" pitchFamily="34" charset="0"/>
              <a:buChar char="•"/>
              <a:tabLst>
                <a:tab pos="452438" algn="l"/>
              </a:tabLst>
            </a:pPr>
            <a:r>
              <a:rPr lang="en-GB" dirty="0"/>
              <a:t>Indicate areas for improvement in quality of program by suggesting areas for modification</a:t>
            </a:r>
          </a:p>
          <a:p>
            <a:pPr marL="533400" lvl="4" indent="-533400">
              <a:buFont typeface="Arial" panose="020B0604020202020204" pitchFamily="34" charset="0"/>
              <a:buChar char="•"/>
              <a:tabLst>
                <a:tab pos="452438" algn="l"/>
              </a:tabLst>
            </a:pPr>
            <a:r>
              <a:rPr lang="en-GB" dirty="0"/>
              <a:t>Ensures learning from the programme is fed into broader initiatives</a:t>
            </a:r>
          </a:p>
          <a:p>
            <a:pPr marL="0" lvl="4" indent="0">
              <a:buNone/>
              <a:tabLst>
                <a:tab pos="452438" algn="l"/>
              </a:tabLst>
            </a:pPr>
            <a:endParaRPr lang="en-US" dirty="0" smtClean="0"/>
          </a:p>
          <a:p>
            <a:pPr marL="0" lvl="4" indent="0">
              <a:buNone/>
              <a:tabLst>
                <a:tab pos="452438" algn="l"/>
              </a:tabLst>
            </a:pPr>
            <a:r>
              <a:rPr lang="en-US" dirty="0" smtClean="0"/>
              <a:t>M&amp;E </a:t>
            </a:r>
            <a:r>
              <a:rPr lang="en-US" dirty="0"/>
              <a:t>integral part of </a:t>
            </a:r>
            <a:r>
              <a:rPr lang="en-US" dirty="0" err="1"/>
              <a:t>programme</a:t>
            </a:r>
            <a:r>
              <a:rPr lang="en-US" dirty="0"/>
              <a:t> from beginning</a:t>
            </a:r>
            <a:r>
              <a:rPr lang="en-GB" dirty="0"/>
              <a:t> &amp; throughout. </a:t>
            </a:r>
            <a:r>
              <a:rPr lang="en-US" dirty="0"/>
              <a:t>Key step in </a:t>
            </a:r>
            <a:r>
              <a:rPr lang="en-US" dirty="0" err="1"/>
              <a:t>programme</a:t>
            </a:r>
            <a:r>
              <a:rPr lang="en-US" dirty="0"/>
              <a:t> design process enable you to effectively implement program</a:t>
            </a:r>
            <a:r>
              <a:rPr lang="en-GB" dirty="0" smtClean="0"/>
              <a:t>me.</a:t>
            </a:r>
            <a:endParaRPr lang="en-GB" dirty="0"/>
          </a:p>
          <a:p>
            <a:endParaRPr lang="en-AU" dirty="0"/>
          </a:p>
        </p:txBody>
      </p:sp>
    </p:spTree>
    <p:extLst>
      <p:ext uri="{BB962C8B-B14F-4D97-AF65-F5344CB8AC3E}">
        <p14:creationId xmlns:p14="http://schemas.microsoft.com/office/powerpoint/2010/main" val="169278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15842"/>
            <a:ext cx="7777163" cy="720725"/>
          </a:xfrm>
        </p:spPr>
        <p:txBody>
          <a:bodyPr/>
          <a:lstStyle/>
          <a:p>
            <a:r>
              <a:rPr lang="en-GB" dirty="0"/>
              <a:t>M&amp;E – Principles</a:t>
            </a:r>
            <a:endParaRPr lang="en-AU" dirty="0"/>
          </a:p>
        </p:txBody>
      </p:sp>
      <p:sp>
        <p:nvSpPr>
          <p:cNvPr id="3" name="Content Placeholder 2"/>
          <p:cNvSpPr>
            <a:spLocks noGrp="1"/>
          </p:cNvSpPr>
          <p:nvPr>
            <p:ph idx="1"/>
          </p:nvPr>
        </p:nvSpPr>
        <p:spPr>
          <a:xfrm>
            <a:off x="250825" y="1406912"/>
            <a:ext cx="8353623" cy="4392612"/>
          </a:xfrm>
        </p:spPr>
        <p:txBody>
          <a:bodyPr/>
          <a:lstStyle/>
          <a:p>
            <a:pPr marL="533400" lvl="4" indent="-533400">
              <a:buFont typeface="Arial" panose="020B0604020202020204" pitchFamily="34" charset="0"/>
              <a:buChar char="•"/>
              <a:tabLst>
                <a:tab pos="452438" algn="l"/>
              </a:tabLst>
            </a:pPr>
            <a:r>
              <a:rPr lang="en-GB" b="1" dirty="0"/>
              <a:t>How: </a:t>
            </a:r>
          </a:p>
          <a:p>
            <a:pPr lvl="1">
              <a:buFont typeface="Arial" panose="020B0604020202020204" pitchFamily="34" charset="0"/>
              <a:buChar char="•"/>
              <a:tabLst>
                <a:tab pos="452438" algn="l"/>
              </a:tabLst>
            </a:pPr>
            <a:r>
              <a:rPr lang="en-GB" dirty="0"/>
              <a:t>Inter-agency &amp; collaborative where possible</a:t>
            </a:r>
          </a:p>
          <a:p>
            <a:pPr lvl="1">
              <a:buFont typeface="Arial" panose="020B0604020202020204" pitchFamily="34" charset="0"/>
              <a:buChar char="•"/>
              <a:tabLst>
                <a:tab pos="452438" algn="l"/>
              </a:tabLst>
            </a:pPr>
            <a:r>
              <a:rPr lang="en-GB" dirty="0"/>
              <a:t>Use participatory &amp; ethical methods throughout </a:t>
            </a:r>
          </a:p>
          <a:p>
            <a:pPr marL="533400" lvl="4" indent="-533400">
              <a:buFont typeface="Arial" panose="020B0604020202020204" pitchFamily="34" charset="0"/>
              <a:buChar char="•"/>
              <a:tabLst>
                <a:tab pos="452438" algn="l"/>
              </a:tabLst>
            </a:pPr>
            <a:r>
              <a:rPr lang="en-GB" b="1" dirty="0"/>
              <a:t>What: </a:t>
            </a:r>
          </a:p>
          <a:p>
            <a:pPr lvl="1">
              <a:buFont typeface="Arial" panose="020B0604020202020204" pitchFamily="34" charset="0"/>
              <a:buChar char="•"/>
              <a:tabLst>
                <a:tab pos="452438" algn="l"/>
              </a:tabLst>
            </a:pPr>
            <a:r>
              <a:rPr lang="en-GB" dirty="0"/>
              <a:t>Process as well as outcome </a:t>
            </a:r>
          </a:p>
          <a:p>
            <a:pPr lvl="1">
              <a:buFont typeface="Arial" panose="020B0604020202020204" pitchFamily="34" charset="0"/>
              <a:buChar char="•"/>
              <a:tabLst>
                <a:tab pos="452438" algn="l"/>
              </a:tabLst>
            </a:pPr>
            <a:r>
              <a:rPr lang="en-GB" dirty="0"/>
              <a:t>Have baseline, end point &amp; comparison group</a:t>
            </a:r>
          </a:p>
          <a:p>
            <a:pPr lvl="1">
              <a:buFont typeface="Arial" panose="020B0604020202020204" pitchFamily="34" charset="0"/>
              <a:buChar char="•"/>
              <a:tabLst>
                <a:tab pos="452438" algn="l"/>
              </a:tabLst>
            </a:pPr>
            <a:r>
              <a:rPr lang="en-GB" dirty="0"/>
              <a:t>Multiple data sources to confirm findings </a:t>
            </a:r>
          </a:p>
          <a:p>
            <a:pPr marL="533400" lvl="4" indent="-533400">
              <a:buFont typeface="Arial" panose="020B0604020202020204" pitchFamily="34" charset="0"/>
              <a:buChar char="•"/>
              <a:tabLst>
                <a:tab pos="452438" algn="l"/>
              </a:tabLst>
            </a:pPr>
            <a:r>
              <a:rPr lang="en-GB" b="1" dirty="0"/>
              <a:t>Data: </a:t>
            </a:r>
          </a:p>
          <a:p>
            <a:pPr lvl="1">
              <a:buFont typeface="Arial" panose="020B0604020202020204" pitchFamily="34" charset="0"/>
              <a:buChar char="•"/>
              <a:tabLst>
                <a:tab pos="452438" algn="l"/>
              </a:tabLst>
            </a:pPr>
            <a:r>
              <a:rPr lang="en-GB" dirty="0"/>
              <a:t>Disaggregate findings – sex, age, vulnerability</a:t>
            </a:r>
          </a:p>
          <a:p>
            <a:pPr lvl="1">
              <a:buFont typeface="Arial" panose="020B0604020202020204" pitchFamily="34" charset="0"/>
              <a:buChar char="•"/>
              <a:tabLst>
                <a:tab pos="452438" algn="l"/>
              </a:tabLst>
            </a:pPr>
            <a:r>
              <a:rPr lang="en-US" dirty="0"/>
              <a:t>Ensure you have capacity to process data gathered</a:t>
            </a:r>
            <a:endParaRPr lang="en-GB" dirty="0"/>
          </a:p>
          <a:p>
            <a:pPr>
              <a:buFont typeface="Arial" panose="020B0604020202020204" pitchFamily="34" charset="0"/>
              <a:buChar char="•"/>
            </a:pPr>
            <a:endParaRPr lang="en-AU" dirty="0"/>
          </a:p>
        </p:txBody>
      </p:sp>
    </p:spTree>
    <p:extLst>
      <p:ext uri="{BB962C8B-B14F-4D97-AF65-F5344CB8AC3E}">
        <p14:creationId xmlns:p14="http://schemas.microsoft.com/office/powerpoint/2010/main" val="12973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M&amp;E – Key steps</a:t>
            </a:r>
            <a:endParaRPr lang="en-AU" dirty="0"/>
          </a:p>
        </p:txBody>
      </p:sp>
      <p:sp>
        <p:nvSpPr>
          <p:cNvPr id="3" name="Content Placeholder 2"/>
          <p:cNvSpPr>
            <a:spLocks noGrp="1"/>
          </p:cNvSpPr>
          <p:nvPr>
            <p:ph idx="1"/>
          </p:nvPr>
        </p:nvSpPr>
        <p:spPr>
          <a:xfrm>
            <a:off x="358329" y="1556792"/>
            <a:ext cx="8785671" cy="4392612"/>
          </a:xfrm>
        </p:spPr>
        <p:txBody>
          <a:bodyPr/>
          <a:lstStyle/>
          <a:p>
            <a:pPr marL="514350" indent="-514350">
              <a:lnSpc>
                <a:spcPct val="120000"/>
              </a:lnSpc>
              <a:spcBef>
                <a:spcPts val="400"/>
              </a:spcBef>
              <a:buFont typeface="+mj-lt"/>
              <a:buAutoNum type="arabicPeriod"/>
            </a:pPr>
            <a:r>
              <a:rPr lang="en-GB" dirty="0"/>
              <a:t>Have a clear purpose: What measuring &amp; why</a:t>
            </a:r>
          </a:p>
          <a:p>
            <a:pPr marL="514350" indent="-514350">
              <a:lnSpc>
                <a:spcPct val="120000"/>
              </a:lnSpc>
              <a:spcBef>
                <a:spcPts val="400"/>
              </a:spcBef>
              <a:buFont typeface="+mj-lt"/>
              <a:buAutoNum type="arabicPeriod"/>
            </a:pPr>
            <a:r>
              <a:rPr lang="en-GB" dirty="0"/>
              <a:t>Develop M&amp;E plan at outset use participatory methods – builds on programme </a:t>
            </a:r>
            <a:r>
              <a:rPr lang="en-GB" dirty="0" err="1"/>
              <a:t>logframe</a:t>
            </a:r>
            <a:endParaRPr lang="en-GB" dirty="0"/>
          </a:p>
          <a:p>
            <a:pPr marL="514350" indent="-514350">
              <a:lnSpc>
                <a:spcPct val="120000"/>
              </a:lnSpc>
              <a:spcBef>
                <a:spcPts val="400"/>
              </a:spcBef>
              <a:buFont typeface="+mj-lt"/>
              <a:buAutoNum type="arabicPeriod"/>
            </a:pPr>
            <a:r>
              <a:rPr lang="en-GB" dirty="0"/>
              <a:t>Develop tools for data collection, entry &amp; analysis </a:t>
            </a:r>
          </a:p>
          <a:p>
            <a:pPr marL="514350" indent="-514350">
              <a:lnSpc>
                <a:spcPct val="120000"/>
              </a:lnSpc>
              <a:spcBef>
                <a:spcPts val="400"/>
              </a:spcBef>
              <a:buFont typeface="+mj-lt"/>
              <a:buAutoNum type="arabicPeriod"/>
            </a:pPr>
            <a:r>
              <a:rPr lang="en-GB" dirty="0"/>
              <a:t>Train CFS workers &amp; staff on how &amp; why </a:t>
            </a:r>
          </a:p>
          <a:p>
            <a:pPr marL="514350" indent="-514350">
              <a:lnSpc>
                <a:spcPct val="120000"/>
              </a:lnSpc>
              <a:spcBef>
                <a:spcPts val="400"/>
              </a:spcBef>
              <a:buFont typeface="+mj-lt"/>
              <a:buAutoNum type="arabicPeriod"/>
            </a:pPr>
            <a:r>
              <a:rPr lang="en-GB" dirty="0"/>
              <a:t>Risks &amp; disruptions identified &amp; addressed</a:t>
            </a:r>
          </a:p>
          <a:p>
            <a:pPr marL="514350" indent="-514350">
              <a:lnSpc>
                <a:spcPct val="120000"/>
              </a:lnSpc>
              <a:spcBef>
                <a:spcPts val="400"/>
              </a:spcBef>
              <a:buFont typeface="+mj-lt"/>
              <a:buAutoNum type="arabicPeriod"/>
            </a:pPr>
            <a:r>
              <a:rPr lang="en-GB" dirty="0"/>
              <a:t>Regular monitoring carried out by all </a:t>
            </a:r>
          </a:p>
          <a:p>
            <a:pPr marL="514350" indent="-514350">
              <a:lnSpc>
                <a:spcPct val="120000"/>
              </a:lnSpc>
              <a:spcBef>
                <a:spcPts val="400"/>
              </a:spcBef>
              <a:buFont typeface="+mj-lt"/>
              <a:buAutoNum type="arabicPeriod"/>
            </a:pPr>
            <a:r>
              <a:rPr lang="en-GB" dirty="0"/>
              <a:t>Carry out more formal evaluations at intervals</a:t>
            </a:r>
          </a:p>
          <a:p>
            <a:pPr marL="514350" indent="-514350">
              <a:lnSpc>
                <a:spcPct val="120000"/>
              </a:lnSpc>
              <a:spcBef>
                <a:spcPts val="400"/>
              </a:spcBef>
              <a:buFont typeface="+mj-lt"/>
              <a:buAutoNum type="arabicPeriod"/>
            </a:pPr>
            <a:r>
              <a:rPr lang="en-GB" dirty="0"/>
              <a:t>Review &amp; process data for project adjustment </a:t>
            </a:r>
          </a:p>
          <a:p>
            <a:pPr>
              <a:lnSpc>
                <a:spcPct val="120000"/>
              </a:lnSpc>
            </a:pPr>
            <a:endParaRPr lang="en-AU" dirty="0"/>
          </a:p>
        </p:txBody>
      </p:sp>
    </p:spTree>
    <p:extLst>
      <p:ext uri="{BB962C8B-B14F-4D97-AF65-F5344CB8AC3E}">
        <p14:creationId xmlns:p14="http://schemas.microsoft.com/office/powerpoint/2010/main" val="163209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Developing indicators</a:t>
            </a:r>
            <a:endParaRPr lang="en-AU" dirty="0">
              <a:solidFill>
                <a:srgbClr val="3399FF"/>
              </a:solidFill>
            </a:endParaRPr>
          </a:p>
        </p:txBody>
      </p:sp>
    </p:spTree>
    <p:extLst>
      <p:ext uri="{BB962C8B-B14F-4D97-AF65-F5344CB8AC3E}">
        <p14:creationId xmlns:p14="http://schemas.microsoft.com/office/powerpoint/2010/main" val="3025977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your indicators</a:t>
            </a:r>
            <a:endParaRPr lang="en-AU" dirty="0"/>
          </a:p>
        </p:txBody>
      </p:sp>
      <p:sp>
        <p:nvSpPr>
          <p:cNvPr id="3" name="Content Placeholder 2"/>
          <p:cNvSpPr>
            <a:spLocks noGrp="1"/>
          </p:cNvSpPr>
          <p:nvPr>
            <p:ph idx="1"/>
          </p:nvPr>
        </p:nvSpPr>
        <p:spPr/>
        <p:txBody>
          <a:bodyPr/>
          <a:lstStyle/>
          <a:p>
            <a:pPr marL="533400" lvl="4" indent="-533400">
              <a:spcBef>
                <a:spcPts val="300"/>
              </a:spcBef>
              <a:spcAft>
                <a:spcPts val="600"/>
              </a:spcAft>
              <a:buFont typeface="Arial" panose="020B0604020202020204" pitchFamily="34" charset="0"/>
              <a:buChar char="•"/>
              <a:tabLst>
                <a:tab pos="452438" algn="l"/>
              </a:tabLst>
            </a:pPr>
            <a:r>
              <a:rPr lang="en-US" dirty="0"/>
              <a:t>For all objectives we need to define how we would measure results. This involves identifying indicators</a:t>
            </a:r>
            <a:endParaRPr lang="en-GB" dirty="0"/>
          </a:p>
          <a:p>
            <a:pPr marL="533400" lvl="4" indent="-533400">
              <a:spcBef>
                <a:spcPts val="300"/>
              </a:spcBef>
              <a:spcAft>
                <a:spcPts val="600"/>
              </a:spcAft>
              <a:buFont typeface="Arial" panose="020B0604020202020204" pitchFamily="34" charset="0"/>
              <a:buChar char="•"/>
              <a:tabLst>
                <a:tab pos="452438" algn="l"/>
              </a:tabLst>
            </a:pPr>
            <a:r>
              <a:rPr lang="en-US" dirty="0"/>
              <a:t>An indicator is simple, clear statement. Helps measure &amp; communicate change. Tells you what it is you want to </a:t>
            </a:r>
            <a:r>
              <a:rPr lang="en-US" dirty="0" smtClean="0"/>
              <a:t>measure</a:t>
            </a:r>
            <a:endParaRPr lang="en-US" dirty="0"/>
          </a:p>
        </p:txBody>
      </p:sp>
    </p:spTree>
    <p:extLst>
      <p:ext uri="{BB962C8B-B14F-4D97-AF65-F5344CB8AC3E}">
        <p14:creationId xmlns:p14="http://schemas.microsoft.com/office/powerpoint/2010/main" val="33588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15842"/>
            <a:ext cx="7777163" cy="720725"/>
          </a:xfrm>
        </p:spPr>
        <p:txBody>
          <a:bodyPr/>
          <a:lstStyle/>
          <a:p>
            <a:r>
              <a:rPr lang="en-US" dirty="0"/>
              <a:t>A guide to development of indicators</a:t>
            </a:r>
            <a:endParaRPr lang="en-AU" dirty="0"/>
          </a:p>
        </p:txBody>
      </p:sp>
      <p:pic>
        <p:nvPicPr>
          <p:cNvPr id="4" name="Content Placeholder 3"/>
          <p:cNvPicPr>
            <a:picLocks noGrp="1" noChangeAspect="1"/>
          </p:cNvPicPr>
          <p:nvPr>
            <p:ph idx="1"/>
          </p:nvPr>
        </p:nvPicPr>
        <p:blipFill>
          <a:blip r:embed="rId3">
            <a:grayscl/>
          </a:blip>
          <a:stretch>
            <a:fillRect/>
          </a:stretch>
        </p:blipFill>
        <p:spPr>
          <a:xfrm>
            <a:off x="613083" y="1471074"/>
            <a:ext cx="7917835" cy="4463950"/>
          </a:xfrm>
          <a:prstGeom prst="rect">
            <a:avLst/>
          </a:prstGeom>
        </p:spPr>
      </p:pic>
    </p:spTree>
    <p:extLst>
      <p:ext uri="{BB962C8B-B14F-4D97-AF65-F5344CB8AC3E}">
        <p14:creationId xmlns:p14="http://schemas.microsoft.com/office/powerpoint/2010/main" val="3758194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595071"/>
            <a:ext cx="7777163" cy="720725"/>
          </a:xfrm>
        </p:spPr>
        <p:txBody>
          <a:bodyPr/>
          <a:lstStyle/>
          <a:p>
            <a:r>
              <a:rPr lang="en-US" dirty="0"/>
              <a:t>Selecting Indicators</a:t>
            </a:r>
            <a:endParaRPr lang="en-AU" dirty="0"/>
          </a:p>
        </p:txBody>
      </p:sp>
      <p:sp>
        <p:nvSpPr>
          <p:cNvPr id="3" name="Content Placeholder 2"/>
          <p:cNvSpPr>
            <a:spLocks noGrp="1"/>
          </p:cNvSpPr>
          <p:nvPr>
            <p:ph idx="1"/>
          </p:nvPr>
        </p:nvSpPr>
        <p:spPr>
          <a:xfrm>
            <a:off x="250825" y="1182623"/>
            <a:ext cx="7777163" cy="2317077"/>
          </a:xfrm>
        </p:spPr>
        <p:txBody>
          <a:bodyPr/>
          <a:lstStyle/>
          <a:p>
            <a:pPr marL="533400" lvl="4" indent="-533400">
              <a:buFont typeface="Arial" panose="020B0604020202020204" pitchFamily="34" charset="0"/>
              <a:buChar char="•"/>
              <a:tabLst>
                <a:tab pos="452438" algn="l"/>
              </a:tabLst>
            </a:pPr>
            <a:r>
              <a:rPr lang="en-US" dirty="0"/>
              <a:t>Try to measure change on three key aspects or domains:</a:t>
            </a:r>
          </a:p>
          <a:p>
            <a:pPr lvl="1">
              <a:buFont typeface="Arial" panose="020B0604020202020204" pitchFamily="34" charset="0"/>
              <a:buChar char="•"/>
            </a:pPr>
            <a:r>
              <a:rPr lang="en-US" dirty="0"/>
              <a:t>Skills and knowledge</a:t>
            </a:r>
          </a:p>
          <a:p>
            <a:pPr lvl="1">
              <a:buFont typeface="Arial" panose="020B0604020202020204" pitchFamily="34" charset="0"/>
              <a:buChar char="•"/>
            </a:pPr>
            <a:r>
              <a:rPr lang="en-US" dirty="0"/>
              <a:t>Emotional well-being </a:t>
            </a:r>
          </a:p>
          <a:p>
            <a:pPr lvl="1">
              <a:buFont typeface="Arial" panose="020B0604020202020204" pitchFamily="34" charset="0"/>
              <a:buChar char="•"/>
            </a:pPr>
            <a:r>
              <a:rPr lang="en-US" dirty="0"/>
              <a:t>Social well-being</a:t>
            </a:r>
          </a:p>
          <a:p>
            <a:pPr marL="533400" lvl="4" indent="-533400">
              <a:buFont typeface="Arial" panose="020B0604020202020204" pitchFamily="34" charset="0"/>
              <a:buChar char="•"/>
              <a:tabLst>
                <a:tab pos="452438" algn="l"/>
              </a:tabLst>
            </a:pPr>
            <a:r>
              <a:rPr lang="en-US" dirty="0"/>
              <a:t>On three levels: impact, outcome and output</a:t>
            </a:r>
          </a:p>
          <a:p>
            <a:pPr>
              <a:buFont typeface="Arial" panose="020B0604020202020204" pitchFamily="34" charset="0"/>
              <a:buChar char="•"/>
            </a:pPr>
            <a:endParaRPr lang="en-AU" dirty="0"/>
          </a:p>
        </p:txBody>
      </p:sp>
      <p:pic>
        <p:nvPicPr>
          <p:cNvPr id="4" name="Picture 3"/>
          <p:cNvPicPr>
            <a:picLocks noChangeAspect="1"/>
          </p:cNvPicPr>
          <p:nvPr/>
        </p:nvPicPr>
        <p:blipFill>
          <a:blip r:embed="rId3">
            <a:grayscl/>
          </a:blip>
          <a:stretch>
            <a:fillRect/>
          </a:stretch>
        </p:blipFill>
        <p:spPr>
          <a:xfrm>
            <a:off x="431540" y="3447941"/>
            <a:ext cx="8280920" cy="2559090"/>
          </a:xfrm>
          <a:prstGeom prst="rect">
            <a:avLst/>
          </a:prstGeom>
        </p:spPr>
      </p:pic>
    </p:spTree>
    <p:extLst>
      <p:ext uri="{BB962C8B-B14F-4D97-AF65-F5344CB8AC3E}">
        <p14:creationId xmlns:p14="http://schemas.microsoft.com/office/powerpoint/2010/main" val="1676075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Developing your indicators</a:t>
            </a:r>
            <a:endParaRPr lang="en-AU" dirty="0">
              <a:solidFill>
                <a:srgbClr val="3399FF"/>
              </a:solidFill>
            </a:endParaRPr>
          </a:p>
        </p:txBody>
      </p:sp>
    </p:spTree>
    <p:extLst>
      <p:ext uri="{BB962C8B-B14F-4D97-AF65-F5344CB8AC3E}">
        <p14:creationId xmlns:p14="http://schemas.microsoft.com/office/powerpoint/2010/main" val="3722426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474" y="836613"/>
            <a:ext cx="6525514" cy="720725"/>
          </a:xfrm>
        </p:spPr>
        <p:txBody>
          <a:bodyPr/>
          <a:lstStyle/>
          <a:p>
            <a:r>
              <a:rPr lang="en-GB" dirty="0"/>
              <a:t>Developing indicators</a:t>
            </a:r>
            <a:endParaRPr lang="en-AU" dirty="0"/>
          </a:p>
        </p:txBody>
      </p:sp>
      <p:sp>
        <p:nvSpPr>
          <p:cNvPr id="3" name="Content Placeholder 2"/>
          <p:cNvSpPr>
            <a:spLocks noGrp="1"/>
          </p:cNvSpPr>
          <p:nvPr>
            <p:ph idx="1"/>
          </p:nvPr>
        </p:nvSpPr>
        <p:spPr>
          <a:xfrm>
            <a:off x="250825" y="1988840"/>
            <a:ext cx="8209607" cy="4103984"/>
          </a:xfrm>
        </p:spPr>
        <p:txBody>
          <a:bodyPr/>
          <a:lstStyle/>
          <a:p>
            <a:pPr marL="533400" lvl="4" indent="-533400">
              <a:buFont typeface="Arial" panose="020B0604020202020204" pitchFamily="34" charset="0"/>
              <a:buChar char="•"/>
              <a:tabLst>
                <a:tab pos="452438" algn="l"/>
              </a:tabLst>
            </a:pPr>
            <a:r>
              <a:rPr lang="en-GB" dirty="0"/>
              <a:t>Break the room into 6 groups </a:t>
            </a:r>
            <a:endParaRPr lang="en-GB" dirty="0" smtClean="0"/>
          </a:p>
          <a:p>
            <a:pPr marL="0" lvl="4" indent="0">
              <a:buNone/>
              <a:tabLst>
                <a:tab pos="452438" algn="l"/>
              </a:tabLst>
            </a:pPr>
            <a:endParaRPr lang="en-GB" sz="1400" dirty="0"/>
          </a:p>
          <a:p>
            <a:pPr marL="533400" lvl="4" indent="-533400">
              <a:buFont typeface="Arial" panose="020B0604020202020204" pitchFamily="34" charset="0"/>
              <a:buChar char="•"/>
              <a:tabLst>
                <a:tab pos="452438" algn="l"/>
              </a:tabLst>
            </a:pPr>
            <a:r>
              <a:rPr lang="en-GB" dirty="0"/>
              <a:t>Each group take one of the Objectives of CFS (2 groups will each do same Obj.) </a:t>
            </a:r>
          </a:p>
          <a:p>
            <a:pPr marL="1028700" lvl="1" indent="-571500">
              <a:buFont typeface="+mj-lt"/>
              <a:buAutoNum type="arabicPeriod"/>
            </a:pPr>
            <a:r>
              <a:rPr lang="en-GB" dirty="0"/>
              <a:t>Mobilise communities around the protection &amp; wellbeing of children, incl. vulnerable children; </a:t>
            </a:r>
          </a:p>
          <a:p>
            <a:pPr marL="1028700" lvl="1" indent="-571500">
              <a:buFont typeface="+mj-lt"/>
              <a:buAutoNum type="arabicPeriod"/>
            </a:pPr>
            <a:r>
              <a:rPr lang="en-GB" dirty="0"/>
              <a:t>Provide opportunities for children to play, acquire relevant skills &amp; receive social support; </a:t>
            </a:r>
          </a:p>
          <a:p>
            <a:pPr marL="1028700" lvl="1" indent="-571500">
              <a:buFont typeface="+mj-lt"/>
              <a:buAutoNum type="arabicPeriod"/>
            </a:pPr>
            <a:r>
              <a:rPr lang="en-GB" dirty="0"/>
              <a:t>Offer inter‐</a:t>
            </a:r>
            <a:r>
              <a:rPr lang="en-GB" dirty="0" err="1"/>
              <a:t>sectoral</a:t>
            </a:r>
            <a:r>
              <a:rPr lang="en-GB" dirty="0"/>
              <a:t> support for all children in the realization of their </a:t>
            </a:r>
            <a:r>
              <a:rPr lang="en-GB" dirty="0" smtClean="0"/>
              <a:t>rights.</a:t>
            </a:r>
            <a:endParaRPr lang="en-GB" dirty="0"/>
          </a:p>
          <a:p>
            <a:endParaRPr lang="en-AU"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24" y="879475"/>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633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Defining key </a:t>
            </a:r>
            <a:r>
              <a:rPr lang="en-US" dirty="0" smtClean="0">
                <a:solidFill>
                  <a:srgbClr val="3399FF"/>
                </a:solidFill>
              </a:rPr>
              <a:t>terms</a:t>
            </a:r>
            <a:endParaRPr lang="en-AU" dirty="0">
              <a:solidFill>
                <a:srgbClr val="3399FF"/>
              </a:solidFill>
            </a:endParaRPr>
          </a:p>
        </p:txBody>
      </p:sp>
    </p:spTree>
    <p:extLst>
      <p:ext uri="{BB962C8B-B14F-4D97-AF65-F5344CB8AC3E}">
        <p14:creationId xmlns:p14="http://schemas.microsoft.com/office/powerpoint/2010/main" val="1955748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836613"/>
            <a:ext cx="6500813" cy="720725"/>
          </a:xfrm>
        </p:spPr>
        <p:txBody>
          <a:bodyPr/>
          <a:lstStyle/>
          <a:p>
            <a:r>
              <a:rPr lang="en-US" dirty="0"/>
              <a:t>Developing </a:t>
            </a:r>
            <a:r>
              <a:rPr lang="en-US" dirty="0" smtClean="0"/>
              <a:t>indicators continued</a:t>
            </a:r>
            <a:endParaRPr lang="en-AU" dirty="0"/>
          </a:p>
        </p:txBody>
      </p:sp>
      <p:sp>
        <p:nvSpPr>
          <p:cNvPr id="3" name="Content Placeholder 2"/>
          <p:cNvSpPr>
            <a:spLocks noGrp="1"/>
          </p:cNvSpPr>
          <p:nvPr>
            <p:ph idx="1"/>
          </p:nvPr>
        </p:nvSpPr>
        <p:spPr>
          <a:xfrm>
            <a:off x="250825" y="1988840"/>
            <a:ext cx="7777163" cy="4103984"/>
          </a:xfrm>
        </p:spPr>
        <p:txBody>
          <a:bodyPr/>
          <a:lstStyle/>
          <a:p>
            <a:pPr marL="533400" lvl="4" indent="-533400">
              <a:spcBef>
                <a:spcPts val="300"/>
              </a:spcBef>
              <a:spcAft>
                <a:spcPts val="600"/>
              </a:spcAft>
              <a:buFont typeface="Arial" panose="020B0604020202020204" pitchFamily="34" charset="0"/>
              <a:buChar char="•"/>
              <a:tabLst>
                <a:tab pos="452438" algn="l"/>
              </a:tabLst>
            </a:pPr>
            <a:r>
              <a:rPr lang="en-GB" dirty="0"/>
              <a:t>In your groups identify 2-3 indicators for the objective you have been assigned – </a:t>
            </a:r>
            <a:r>
              <a:rPr lang="en-GB" dirty="0" smtClean="0"/>
              <a:t>10 </a:t>
            </a:r>
            <a:r>
              <a:rPr lang="en-GB" dirty="0" err="1"/>
              <a:t>mins</a:t>
            </a:r>
            <a:endParaRPr lang="en-GB" dirty="0"/>
          </a:p>
          <a:p>
            <a:pPr lvl="1">
              <a:spcAft>
                <a:spcPts val="600"/>
              </a:spcAft>
              <a:buFont typeface="Arial" panose="020B0604020202020204" pitchFamily="34" charset="0"/>
              <a:buChar char="•"/>
              <a:tabLst>
                <a:tab pos="452438" algn="l"/>
              </a:tabLst>
            </a:pPr>
            <a:r>
              <a:rPr lang="en-GB" dirty="0"/>
              <a:t>Do you have at least 1 for output &amp; 1 for outcome? Give another 5 </a:t>
            </a:r>
            <a:r>
              <a:rPr lang="en-GB" dirty="0" err="1"/>
              <a:t>mins</a:t>
            </a:r>
            <a:r>
              <a:rPr lang="en-GB" dirty="0"/>
              <a:t> if not</a:t>
            </a:r>
          </a:p>
          <a:p>
            <a:pPr marL="457200" lvl="1">
              <a:spcAft>
                <a:spcPts val="600"/>
              </a:spcAft>
              <a:buClrTx/>
            </a:pPr>
            <a:endParaRPr lang="en-GB" sz="1400" dirty="0"/>
          </a:p>
          <a:p>
            <a:pPr marL="457200" lvl="1">
              <a:spcAft>
                <a:spcPts val="600"/>
              </a:spcAft>
              <a:buClrTx/>
              <a:buFont typeface="Wingdings" charset="2"/>
              <a:buChar char="Ø"/>
            </a:pPr>
            <a:r>
              <a:rPr lang="en-GB" dirty="0"/>
              <a:t>This is one of the first steps in developing an M&amp;E plan</a:t>
            </a:r>
          </a:p>
          <a:p>
            <a:endParaRPr lang="en-AU"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96314"/>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903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Developing your M&amp;E plan &amp; tools</a:t>
            </a:r>
            <a:endParaRPr lang="en-AU" dirty="0">
              <a:solidFill>
                <a:srgbClr val="3399FF"/>
              </a:solidFill>
            </a:endParaRPr>
          </a:p>
        </p:txBody>
      </p:sp>
    </p:spTree>
    <p:extLst>
      <p:ext uri="{BB962C8B-B14F-4D97-AF65-F5344CB8AC3E}">
        <p14:creationId xmlns:p14="http://schemas.microsoft.com/office/powerpoint/2010/main" val="1794111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 how you will collect data</a:t>
            </a:r>
            <a:endParaRPr lang="en-AU" dirty="0"/>
          </a:p>
        </p:txBody>
      </p:sp>
      <p:sp>
        <p:nvSpPr>
          <p:cNvPr id="3" name="Content Placeholder 2"/>
          <p:cNvSpPr>
            <a:spLocks noGrp="1"/>
          </p:cNvSpPr>
          <p:nvPr>
            <p:ph idx="1"/>
          </p:nvPr>
        </p:nvSpPr>
        <p:spPr>
          <a:xfrm>
            <a:off x="250825" y="1700213"/>
            <a:ext cx="8641655" cy="4392612"/>
          </a:xfrm>
        </p:spPr>
        <p:txBody>
          <a:bodyPr/>
          <a:lstStyle/>
          <a:p>
            <a:pPr>
              <a:lnSpc>
                <a:spcPct val="150000"/>
              </a:lnSpc>
              <a:spcBef>
                <a:spcPts val="1000"/>
              </a:spcBef>
              <a:buFont typeface="Arial" panose="020B0604020202020204" pitchFamily="34" charset="0"/>
              <a:buChar char="•"/>
            </a:pPr>
            <a:r>
              <a:rPr lang="en-GB" b="1" dirty="0"/>
              <a:t>Step 1: </a:t>
            </a:r>
            <a:r>
              <a:rPr lang="en-GB" dirty="0"/>
              <a:t>Identify indicators against your objectives</a:t>
            </a:r>
          </a:p>
          <a:p>
            <a:pPr>
              <a:lnSpc>
                <a:spcPct val="150000"/>
              </a:lnSpc>
              <a:spcBef>
                <a:spcPts val="1000"/>
              </a:spcBef>
              <a:buFont typeface="Arial" panose="020B0604020202020204" pitchFamily="34" charset="0"/>
              <a:buChar char="•"/>
            </a:pPr>
            <a:r>
              <a:rPr lang="en-GB" b="1" dirty="0"/>
              <a:t>Step 2: </a:t>
            </a:r>
            <a:r>
              <a:rPr lang="en-GB" dirty="0"/>
              <a:t>Decide </a:t>
            </a:r>
            <a:r>
              <a:rPr lang="en-GB" i="1" dirty="0" smtClean="0"/>
              <a:t>how </a:t>
            </a:r>
            <a:r>
              <a:rPr lang="en-GB" dirty="0" smtClean="0"/>
              <a:t>you </a:t>
            </a:r>
            <a:r>
              <a:rPr lang="en-GB" dirty="0"/>
              <a:t>will collect data to measure progress against your indicators  – Survey? FGD? KIIs? </a:t>
            </a:r>
            <a:r>
              <a:rPr lang="en-GB" dirty="0" err="1"/>
              <a:t>Etc</a:t>
            </a:r>
            <a:r>
              <a:rPr lang="en-GB" dirty="0"/>
              <a:t>? </a:t>
            </a:r>
          </a:p>
          <a:p>
            <a:pPr>
              <a:lnSpc>
                <a:spcPct val="150000"/>
              </a:lnSpc>
              <a:spcBef>
                <a:spcPts val="1000"/>
              </a:spcBef>
              <a:buFont typeface="Arial" panose="020B0604020202020204" pitchFamily="34" charset="0"/>
              <a:buChar char="•"/>
            </a:pPr>
            <a:r>
              <a:rPr lang="en-GB" b="1" dirty="0"/>
              <a:t>Step 3: </a:t>
            </a:r>
            <a:r>
              <a:rPr lang="en-GB" dirty="0"/>
              <a:t>Decide </a:t>
            </a:r>
            <a:r>
              <a:rPr lang="en-GB" i="1" dirty="0" smtClean="0"/>
              <a:t>who </a:t>
            </a:r>
            <a:r>
              <a:rPr lang="en-GB" dirty="0" smtClean="0"/>
              <a:t>will </a:t>
            </a:r>
            <a:r>
              <a:rPr lang="en-GB" dirty="0"/>
              <a:t>collect this data –Animators? Supervisors? Agency staff? External? </a:t>
            </a:r>
          </a:p>
          <a:p>
            <a:pPr>
              <a:lnSpc>
                <a:spcPct val="150000"/>
              </a:lnSpc>
              <a:spcBef>
                <a:spcPts val="1000"/>
              </a:spcBef>
              <a:buFont typeface="Arial" panose="020B0604020202020204" pitchFamily="34" charset="0"/>
              <a:buChar char="•"/>
            </a:pPr>
            <a:r>
              <a:rPr lang="en-GB" b="1" dirty="0"/>
              <a:t>Step 4: </a:t>
            </a:r>
            <a:r>
              <a:rPr lang="en-GB" dirty="0"/>
              <a:t>Who will you collect this data from? – Parents? Children? Animators? Others? </a:t>
            </a:r>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104970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M&amp;E – Range of methods for data collection</a:t>
            </a:r>
            <a:endParaRPr lang="en-AU" dirty="0"/>
          </a:p>
        </p:txBody>
      </p:sp>
      <p:sp>
        <p:nvSpPr>
          <p:cNvPr id="3" name="Content Placeholder 2"/>
          <p:cNvSpPr>
            <a:spLocks noGrp="1"/>
          </p:cNvSpPr>
          <p:nvPr>
            <p:ph idx="1"/>
          </p:nvPr>
        </p:nvSpPr>
        <p:spPr/>
        <p:txBody>
          <a:bodyPr/>
          <a:lstStyle/>
          <a:p>
            <a:pPr marL="533400" lvl="4" indent="-533400">
              <a:spcBef>
                <a:spcPts val="300"/>
              </a:spcBef>
              <a:buFont typeface="Arial" panose="020B0604020202020204" pitchFamily="34" charset="0"/>
              <a:buChar char="•"/>
              <a:tabLst>
                <a:tab pos="452438" algn="l"/>
              </a:tabLst>
            </a:pPr>
            <a:r>
              <a:rPr lang="en-GB" dirty="0"/>
              <a:t>Psychosocial wellbeing indicator self-assessment </a:t>
            </a:r>
          </a:p>
          <a:p>
            <a:pPr marL="533400" lvl="4" indent="-533400">
              <a:spcBef>
                <a:spcPts val="300"/>
              </a:spcBef>
              <a:buFont typeface="Arial" panose="020B0604020202020204" pitchFamily="34" charset="0"/>
              <a:buChar char="•"/>
              <a:tabLst>
                <a:tab pos="452438" algn="l"/>
              </a:tabLst>
            </a:pPr>
            <a:r>
              <a:rPr lang="en-GB" dirty="0"/>
              <a:t>Parent interviews</a:t>
            </a:r>
          </a:p>
          <a:p>
            <a:pPr marL="533400" lvl="4" indent="-533400">
              <a:spcBef>
                <a:spcPts val="300"/>
              </a:spcBef>
              <a:buFont typeface="Arial" panose="020B0604020202020204" pitchFamily="34" charset="0"/>
              <a:buChar char="•"/>
              <a:tabLst>
                <a:tab pos="452438" algn="l"/>
              </a:tabLst>
            </a:pPr>
            <a:r>
              <a:rPr lang="en-GB" dirty="0"/>
              <a:t>Youth / child interviews</a:t>
            </a:r>
          </a:p>
          <a:p>
            <a:pPr marL="533400" lvl="4" indent="-533400">
              <a:spcBef>
                <a:spcPts val="300"/>
              </a:spcBef>
              <a:buFont typeface="Arial" panose="020B0604020202020204" pitchFamily="34" charset="0"/>
              <a:buChar char="•"/>
              <a:tabLst>
                <a:tab pos="452438" algn="l"/>
              </a:tabLst>
            </a:pPr>
            <a:r>
              <a:rPr lang="en-GB" dirty="0"/>
              <a:t>Pre- / post- survey of animators </a:t>
            </a:r>
          </a:p>
          <a:p>
            <a:pPr marL="533400" lvl="4" indent="-533400">
              <a:spcBef>
                <a:spcPts val="300"/>
              </a:spcBef>
              <a:buFont typeface="Arial" panose="020B0604020202020204" pitchFamily="34" charset="0"/>
              <a:buChar char="•"/>
              <a:tabLst>
                <a:tab pos="452438" algn="l"/>
              </a:tabLst>
            </a:pPr>
            <a:r>
              <a:rPr lang="en-GB" dirty="0"/>
              <a:t>Participatory Focus Group Discussions</a:t>
            </a:r>
          </a:p>
          <a:p>
            <a:pPr marL="533400" lvl="4" indent="-533400">
              <a:spcBef>
                <a:spcPts val="300"/>
              </a:spcBef>
              <a:buFont typeface="Arial" panose="020B0604020202020204" pitchFamily="34" charset="0"/>
              <a:buChar char="•"/>
              <a:tabLst>
                <a:tab pos="452438" algn="l"/>
              </a:tabLst>
            </a:pPr>
            <a:r>
              <a:rPr lang="en-GB" dirty="0"/>
              <a:t>Observations</a:t>
            </a:r>
          </a:p>
          <a:p>
            <a:pPr marL="0" lvl="4" indent="0">
              <a:spcBef>
                <a:spcPts val="300"/>
              </a:spcBef>
              <a:buNone/>
              <a:tabLst>
                <a:tab pos="452438" algn="l"/>
              </a:tabLst>
            </a:pPr>
            <a:endParaRPr lang="en-GB" dirty="0" smtClean="0"/>
          </a:p>
          <a:p>
            <a:pPr marL="0" lvl="4" indent="0">
              <a:spcBef>
                <a:spcPts val="300"/>
              </a:spcBef>
              <a:buNone/>
              <a:tabLst>
                <a:tab pos="452438" algn="l"/>
              </a:tabLst>
            </a:pPr>
            <a:r>
              <a:rPr lang="en-GB" dirty="0" smtClean="0"/>
              <a:t>This </a:t>
            </a:r>
            <a:r>
              <a:rPr lang="en-GB" dirty="0"/>
              <a:t>range of methods for collecting data can be used in both monitoring and / or </a:t>
            </a:r>
            <a:r>
              <a:rPr lang="en-GB" dirty="0" smtClean="0"/>
              <a:t>evaluation.</a:t>
            </a:r>
            <a:endParaRPr lang="en-GB" dirty="0"/>
          </a:p>
          <a:p>
            <a:endParaRPr lang="en-AU" dirty="0"/>
          </a:p>
        </p:txBody>
      </p:sp>
    </p:spTree>
    <p:extLst>
      <p:ext uri="{BB962C8B-B14F-4D97-AF65-F5344CB8AC3E}">
        <p14:creationId xmlns:p14="http://schemas.microsoft.com/office/powerpoint/2010/main" val="3247464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Choosing between data collection methods</a:t>
            </a:r>
            <a:endParaRPr lang="en-AU" dirty="0"/>
          </a:p>
        </p:txBody>
      </p:sp>
      <p:sp>
        <p:nvSpPr>
          <p:cNvPr id="3" name="Content Placeholder 2"/>
          <p:cNvSpPr>
            <a:spLocks noGrp="1"/>
          </p:cNvSpPr>
          <p:nvPr>
            <p:ph idx="1"/>
          </p:nvPr>
        </p:nvSpPr>
        <p:spPr/>
        <p:txBody>
          <a:bodyPr/>
          <a:lstStyle/>
          <a:p>
            <a:pPr marL="533400" lvl="4" indent="-533400">
              <a:spcBef>
                <a:spcPts val="300"/>
              </a:spcBef>
              <a:spcAft>
                <a:spcPts val="800"/>
              </a:spcAft>
              <a:buFont typeface="Arial" panose="020B0604020202020204" pitchFamily="34" charset="0"/>
              <a:buChar char="•"/>
              <a:tabLst>
                <a:tab pos="452438" algn="l"/>
              </a:tabLst>
            </a:pPr>
            <a:r>
              <a:rPr lang="en-GB" dirty="0"/>
              <a:t>The indicator &amp; the kind of data required</a:t>
            </a:r>
          </a:p>
          <a:p>
            <a:pPr marL="533400" lvl="4" indent="-533400">
              <a:spcBef>
                <a:spcPts val="300"/>
              </a:spcBef>
              <a:spcAft>
                <a:spcPts val="800"/>
              </a:spcAft>
              <a:buFont typeface="Arial" panose="020B0604020202020204" pitchFamily="34" charset="0"/>
              <a:buChar char="•"/>
              <a:tabLst>
                <a:tab pos="452438" algn="l"/>
              </a:tabLst>
            </a:pPr>
            <a:r>
              <a:rPr lang="en-GB" dirty="0"/>
              <a:t>Technical difficulty </a:t>
            </a:r>
          </a:p>
          <a:p>
            <a:pPr marL="533400" lvl="4" indent="-533400">
              <a:spcBef>
                <a:spcPts val="300"/>
              </a:spcBef>
              <a:spcAft>
                <a:spcPts val="800"/>
              </a:spcAft>
              <a:buFont typeface="Arial" panose="020B0604020202020204" pitchFamily="34" charset="0"/>
              <a:buChar char="•"/>
              <a:tabLst>
                <a:tab pos="452438" algn="l"/>
              </a:tabLst>
            </a:pPr>
            <a:r>
              <a:rPr lang="en-GB" dirty="0"/>
              <a:t>Cultural appropriateness of the method </a:t>
            </a:r>
          </a:p>
          <a:p>
            <a:pPr marL="533400" lvl="4" indent="-533400">
              <a:spcBef>
                <a:spcPts val="300"/>
              </a:spcBef>
              <a:spcAft>
                <a:spcPts val="800"/>
              </a:spcAft>
              <a:buFont typeface="Arial" panose="020B0604020202020204" pitchFamily="34" charset="0"/>
              <a:buChar char="•"/>
              <a:tabLst>
                <a:tab pos="452438" algn="l"/>
              </a:tabLst>
            </a:pPr>
            <a:r>
              <a:rPr lang="en-GB" dirty="0"/>
              <a:t>Ethics </a:t>
            </a:r>
          </a:p>
          <a:p>
            <a:pPr marL="533400" lvl="4" indent="-533400">
              <a:spcBef>
                <a:spcPts val="300"/>
              </a:spcBef>
              <a:spcAft>
                <a:spcPts val="800"/>
              </a:spcAft>
              <a:buFont typeface="Arial" panose="020B0604020202020204" pitchFamily="34" charset="0"/>
              <a:buChar char="•"/>
              <a:tabLst>
                <a:tab pos="452438" algn="l"/>
              </a:tabLst>
            </a:pPr>
            <a:r>
              <a:rPr lang="en-GB" dirty="0"/>
              <a:t>Barriers to participation</a:t>
            </a:r>
          </a:p>
          <a:p>
            <a:pPr marL="533400" lvl="4" indent="-533400">
              <a:spcBef>
                <a:spcPts val="300"/>
              </a:spcBef>
              <a:spcAft>
                <a:spcPts val="800"/>
              </a:spcAft>
              <a:buFont typeface="Arial" panose="020B0604020202020204" pitchFamily="34" charset="0"/>
              <a:buChar char="•"/>
              <a:tabLst>
                <a:tab pos="452438" algn="l"/>
              </a:tabLst>
            </a:pPr>
            <a:r>
              <a:rPr lang="en-GB" dirty="0"/>
              <a:t>Resources &amp; time constraints</a:t>
            </a:r>
          </a:p>
          <a:p>
            <a:pPr marL="533400" lvl="4" indent="-533400">
              <a:spcBef>
                <a:spcPts val="300"/>
              </a:spcBef>
              <a:spcAft>
                <a:spcPts val="800"/>
              </a:spcAft>
              <a:buFont typeface="Arial" panose="020B0604020202020204" pitchFamily="34" charset="0"/>
              <a:buChar char="•"/>
              <a:tabLst>
                <a:tab pos="452438" algn="l"/>
              </a:tabLst>
            </a:pPr>
            <a:r>
              <a:rPr lang="en-GB" dirty="0"/>
              <a:t>Identify other risks / assumptions</a:t>
            </a:r>
          </a:p>
          <a:p>
            <a:pPr>
              <a:buFont typeface="Arial" panose="020B0604020202020204" pitchFamily="34" charset="0"/>
              <a:buChar char="•"/>
            </a:pPr>
            <a:endParaRPr lang="en-GB" dirty="0"/>
          </a:p>
          <a:p>
            <a:pPr>
              <a:buFont typeface="Arial" panose="020B0604020202020204" pitchFamily="34" charset="0"/>
              <a:buChar char="•"/>
            </a:pPr>
            <a:endParaRPr lang="en-AU" dirty="0"/>
          </a:p>
        </p:txBody>
      </p:sp>
    </p:spTree>
    <p:extLst>
      <p:ext uri="{BB962C8B-B14F-4D97-AF65-F5344CB8AC3E}">
        <p14:creationId xmlns:p14="http://schemas.microsoft.com/office/powerpoint/2010/main" val="374760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Agreeing key M&amp;E tools</a:t>
            </a:r>
            <a:endParaRPr lang="en-AU" dirty="0"/>
          </a:p>
        </p:txBody>
      </p:sp>
      <p:pic>
        <p:nvPicPr>
          <p:cNvPr id="4" name="Picture Placeholder 3" descr="Lebanon. 2012. UNICEF.jpg"/>
          <p:cNvPicPr>
            <a:picLocks noChangeAspect="1"/>
          </p:cNvPicPr>
          <p:nvPr/>
        </p:nvPicPr>
        <p:blipFill>
          <a:blip r:embed="rId2">
            <a:extLst>
              <a:ext uri="{28A0092B-C50C-407E-A947-70E740481C1C}">
                <a14:useLocalDpi xmlns:a14="http://schemas.microsoft.com/office/drawing/2010/main" val="0"/>
              </a:ext>
            </a:extLst>
          </a:blip>
          <a:srcRect t="13278" b="13278"/>
          <a:stretch>
            <a:fillRect/>
          </a:stretch>
        </p:blipFill>
        <p:spPr bwMode="auto">
          <a:xfrm flipH="1">
            <a:off x="652384" y="1906993"/>
            <a:ext cx="7839232" cy="385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10449" y="5301208"/>
            <a:ext cx="2505836" cy="338554"/>
          </a:xfrm>
          <a:prstGeom prst="rect">
            <a:avLst/>
          </a:prstGeom>
          <a:noFill/>
        </p:spPr>
        <p:txBody>
          <a:bodyPr wrap="square" rtlCol="0">
            <a:spAutoFit/>
          </a:bodyPr>
          <a:lstStyle/>
          <a:p>
            <a:pPr algn="ctr"/>
            <a:r>
              <a:rPr lang="en-US" sz="1600" b="1" dirty="0" smtClean="0">
                <a:solidFill>
                  <a:schemeClr val="bg1"/>
                </a:solidFill>
                <a:latin typeface="Calibri"/>
                <a:cs typeface="Calibri"/>
              </a:rPr>
              <a:t>Lebanon / UNICEF/ 2012</a:t>
            </a:r>
            <a:endParaRPr lang="en-US" sz="1600" b="1" dirty="0">
              <a:solidFill>
                <a:schemeClr val="bg1"/>
              </a:solidFill>
              <a:latin typeface="Calibri"/>
              <a:cs typeface="Calibri"/>
            </a:endParaRPr>
          </a:p>
        </p:txBody>
      </p:sp>
    </p:spTree>
    <p:extLst>
      <p:ext uri="{BB962C8B-B14F-4D97-AF65-F5344CB8AC3E}">
        <p14:creationId xmlns:p14="http://schemas.microsoft.com/office/powerpoint/2010/main" val="1129892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724" y="715842"/>
            <a:ext cx="6505264" cy="720725"/>
          </a:xfrm>
        </p:spPr>
        <p:txBody>
          <a:bodyPr/>
          <a:lstStyle/>
          <a:p>
            <a:r>
              <a:rPr lang="en-US" dirty="0"/>
              <a:t>Agreeing M&amp;E tools</a:t>
            </a:r>
            <a:endParaRPr lang="en-AU" dirty="0"/>
          </a:p>
        </p:txBody>
      </p:sp>
      <p:sp>
        <p:nvSpPr>
          <p:cNvPr id="3" name="Content Placeholder 2"/>
          <p:cNvSpPr>
            <a:spLocks noGrp="1"/>
          </p:cNvSpPr>
          <p:nvPr>
            <p:ph idx="1"/>
          </p:nvPr>
        </p:nvSpPr>
        <p:spPr>
          <a:xfrm>
            <a:off x="250825" y="1631200"/>
            <a:ext cx="8425631" cy="4537099"/>
          </a:xfrm>
        </p:spPr>
        <p:txBody>
          <a:bodyPr/>
          <a:lstStyle/>
          <a:p>
            <a:pPr marL="533400" lvl="4" indent="-533400">
              <a:buFont typeface="Arial" panose="020B0604020202020204" pitchFamily="34" charset="0"/>
              <a:buChar char="•"/>
              <a:tabLst>
                <a:tab pos="452438" algn="l"/>
              </a:tabLst>
            </a:pPr>
            <a:r>
              <a:rPr lang="en-GB" dirty="0"/>
              <a:t>Break into 5 groups </a:t>
            </a:r>
          </a:p>
          <a:p>
            <a:pPr marL="533400" lvl="4" indent="-533400">
              <a:buFont typeface="Arial" panose="020B0604020202020204" pitchFamily="34" charset="0"/>
              <a:buChar char="•"/>
              <a:tabLst>
                <a:tab pos="452438" algn="l"/>
              </a:tabLst>
            </a:pPr>
            <a:r>
              <a:rPr lang="en-GB" dirty="0"/>
              <a:t>Each group assigned a subject</a:t>
            </a:r>
          </a:p>
          <a:p>
            <a:pPr marL="812800" indent="-457200">
              <a:spcBef>
                <a:spcPts val="600"/>
              </a:spcBef>
              <a:buFont typeface="+mj-lt"/>
              <a:buAutoNum type="arabicPeriod"/>
            </a:pPr>
            <a:r>
              <a:rPr lang="en-US" dirty="0"/>
              <a:t>How will we count children coming to CF Spaces?</a:t>
            </a:r>
          </a:p>
          <a:p>
            <a:pPr marL="812800" indent="-457200">
              <a:spcBef>
                <a:spcPts val="600"/>
              </a:spcBef>
              <a:buFont typeface="+mj-lt"/>
              <a:buAutoNum type="arabicPeriod"/>
            </a:pPr>
            <a:r>
              <a:rPr lang="en-US" dirty="0"/>
              <a:t>How will we monitor wellbeing? </a:t>
            </a:r>
          </a:p>
          <a:p>
            <a:pPr marL="812800" indent="-457200">
              <a:spcBef>
                <a:spcPts val="600"/>
              </a:spcBef>
              <a:buFont typeface="+mj-lt"/>
              <a:buAutoNum type="arabicPeriod"/>
            </a:pPr>
            <a:r>
              <a:rPr lang="en-US" dirty="0"/>
              <a:t>How will you determine the baseline? </a:t>
            </a:r>
          </a:p>
          <a:p>
            <a:pPr marL="812800" indent="-457200">
              <a:spcBef>
                <a:spcPts val="600"/>
              </a:spcBef>
              <a:buFont typeface="+mj-lt"/>
              <a:buAutoNum type="arabicPeriod"/>
            </a:pPr>
            <a:r>
              <a:rPr lang="en-US" dirty="0"/>
              <a:t>How will you agree minimum standards for CFS? </a:t>
            </a:r>
          </a:p>
          <a:p>
            <a:pPr marL="812800" indent="-457200">
              <a:spcBef>
                <a:spcPts val="600"/>
              </a:spcBef>
              <a:buFont typeface="+mj-lt"/>
              <a:buAutoNum type="arabicPeriod"/>
            </a:pPr>
            <a:r>
              <a:rPr lang="en-US" dirty="0"/>
              <a:t>What steps can we take to put in place a child friendly feedback mechanism?</a:t>
            </a:r>
            <a:endParaRPr lang="en-GB" dirty="0"/>
          </a:p>
          <a:p>
            <a:pPr marL="533400" lvl="4" indent="-533400">
              <a:buFont typeface="Arial" panose="020B0604020202020204" pitchFamily="34" charset="0"/>
              <a:buChar char="•"/>
              <a:tabLst>
                <a:tab pos="452438" algn="l"/>
              </a:tabLst>
            </a:pPr>
            <a:r>
              <a:rPr lang="en-GB" dirty="0"/>
              <a:t>Produce written record of steps you will take</a:t>
            </a:r>
          </a:p>
          <a:p>
            <a:pPr marL="0" lvl="4" indent="0" algn="r">
              <a:buNone/>
              <a:tabLst>
                <a:tab pos="452438" algn="l"/>
              </a:tabLst>
            </a:pPr>
            <a:r>
              <a:rPr lang="en-GB" dirty="0"/>
              <a:t>20 </a:t>
            </a:r>
            <a:r>
              <a:rPr lang="en-GB" dirty="0" err="1"/>
              <a:t>mins</a:t>
            </a:r>
            <a:endParaRPr lang="en-GB" dirty="0"/>
          </a:p>
          <a:p>
            <a:endParaRPr lang="en-AU"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62" y="741451"/>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529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M&amp;E – Data collation, storage &amp; analysis</a:t>
            </a:r>
            <a:endParaRPr lang="en-AU" dirty="0"/>
          </a:p>
        </p:txBody>
      </p:sp>
      <p:sp>
        <p:nvSpPr>
          <p:cNvPr id="3" name="Content Placeholder 2"/>
          <p:cNvSpPr>
            <a:spLocks noGrp="1"/>
          </p:cNvSpPr>
          <p:nvPr>
            <p:ph idx="1"/>
          </p:nvPr>
        </p:nvSpPr>
        <p:spPr>
          <a:xfrm>
            <a:off x="323528" y="1628800"/>
            <a:ext cx="8569647" cy="4392612"/>
          </a:xfrm>
        </p:spPr>
        <p:txBody>
          <a:bodyPr/>
          <a:lstStyle/>
          <a:p>
            <a:pPr marL="533400" lvl="4" indent="-533400">
              <a:lnSpc>
                <a:spcPct val="150000"/>
              </a:lnSpc>
              <a:buFont typeface="Arial" panose="020B0604020202020204" pitchFamily="34" charset="0"/>
              <a:buChar char="•"/>
              <a:tabLst>
                <a:tab pos="452438" algn="l"/>
              </a:tabLst>
            </a:pPr>
            <a:r>
              <a:rPr lang="en-GB" dirty="0"/>
              <a:t>Have system to organise, store &amp; analyse data</a:t>
            </a:r>
          </a:p>
          <a:p>
            <a:pPr marL="533400" lvl="4" indent="-533400">
              <a:lnSpc>
                <a:spcPct val="150000"/>
              </a:lnSpc>
              <a:buFont typeface="Arial" panose="020B0604020202020204" pitchFamily="34" charset="0"/>
              <a:buChar char="•"/>
              <a:tabLst>
                <a:tab pos="452438" algn="l"/>
              </a:tabLst>
            </a:pPr>
            <a:r>
              <a:rPr lang="en-GB" dirty="0"/>
              <a:t>Do not collect too much data </a:t>
            </a:r>
          </a:p>
          <a:p>
            <a:pPr marL="533400" lvl="4" indent="-533400">
              <a:lnSpc>
                <a:spcPct val="150000"/>
              </a:lnSpc>
              <a:buFont typeface="Arial" panose="020B0604020202020204" pitchFamily="34" charset="0"/>
              <a:buChar char="•"/>
              <a:tabLst>
                <a:tab pos="452438" algn="l"/>
              </a:tabLst>
            </a:pPr>
            <a:r>
              <a:rPr lang="en-GB" dirty="0"/>
              <a:t>Secure storage of information, maybe database</a:t>
            </a:r>
          </a:p>
          <a:p>
            <a:pPr marL="533400" lvl="4" indent="-533400">
              <a:lnSpc>
                <a:spcPct val="150000"/>
              </a:lnSpc>
              <a:buFont typeface="Arial" panose="020B0604020202020204" pitchFamily="34" charset="0"/>
              <a:buChar char="•"/>
              <a:tabLst>
                <a:tab pos="452438" algn="l"/>
              </a:tabLst>
            </a:pPr>
            <a:r>
              <a:rPr lang="en-GB" dirty="0"/>
              <a:t>Train staff </a:t>
            </a:r>
          </a:p>
          <a:p>
            <a:pPr marL="533400" lvl="4" indent="-533400">
              <a:lnSpc>
                <a:spcPct val="150000"/>
              </a:lnSpc>
              <a:buFont typeface="Arial" panose="020B0604020202020204" pitchFamily="34" charset="0"/>
              <a:buChar char="•"/>
              <a:tabLst>
                <a:tab pos="452438" algn="l"/>
              </a:tabLst>
            </a:pPr>
            <a:r>
              <a:rPr lang="en-GB" dirty="0"/>
              <a:t>Analyse data</a:t>
            </a:r>
          </a:p>
          <a:p>
            <a:pPr marL="533400" lvl="4" indent="-533400">
              <a:lnSpc>
                <a:spcPct val="150000"/>
              </a:lnSpc>
              <a:buFont typeface="Arial" panose="020B0604020202020204" pitchFamily="34" charset="0"/>
              <a:buChar char="•"/>
              <a:tabLst>
                <a:tab pos="452438" algn="l"/>
              </a:tabLst>
            </a:pPr>
            <a:r>
              <a:rPr lang="en-GB" dirty="0"/>
              <a:t>Feedback – for accountability &amp; confirmation</a:t>
            </a:r>
          </a:p>
          <a:p>
            <a:pPr marL="533400" lvl="4" indent="-533400">
              <a:lnSpc>
                <a:spcPct val="150000"/>
              </a:lnSpc>
              <a:buFont typeface="Arial" panose="020B0604020202020204" pitchFamily="34" charset="0"/>
              <a:buChar char="•"/>
              <a:tabLst>
                <a:tab pos="452438" algn="l"/>
              </a:tabLst>
            </a:pPr>
            <a:r>
              <a:rPr lang="en-GB" dirty="0"/>
              <a:t>Adapt project based on </a:t>
            </a:r>
            <a:r>
              <a:rPr lang="en-GB" dirty="0" smtClean="0"/>
              <a:t>analysis</a:t>
            </a:r>
            <a:endParaRPr lang="en-GB" dirty="0"/>
          </a:p>
        </p:txBody>
      </p:sp>
    </p:spTree>
    <p:extLst>
      <p:ext uri="{BB962C8B-B14F-4D97-AF65-F5344CB8AC3E}">
        <p14:creationId xmlns:p14="http://schemas.microsoft.com/office/powerpoint/2010/main" val="168321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Administration</a:t>
            </a:r>
            <a:endParaRPr lang="en-AU" dirty="0">
              <a:solidFill>
                <a:srgbClr val="3399FF"/>
              </a:solidFill>
            </a:endParaRPr>
          </a:p>
        </p:txBody>
      </p:sp>
      <p:sp>
        <p:nvSpPr>
          <p:cNvPr id="7" name="TextBox 6"/>
          <p:cNvSpPr txBox="1"/>
          <p:nvPr/>
        </p:nvSpPr>
        <p:spPr>
          <a:xfrm>
            <a:off x="5778500" y="5534506"/>
            <a:ext cx="2921000" cy="338554"/>
          </a:xfrm>
          <a:prstGeom prst="rect">
            <a:avLst/>
          </a:prstGeom>
          <a:noFill/>
        </p:spPr>
        <p:txBody>
          <a:bodyPr wrap="square" rtlCol="0">
            <a:spAutoFit/>
          </a:bodyPr>
          <a:lstStyle/>
          <a:p>
            <a:pPr algn="r"/>
            <a:r>
              <a:rPr lang="en-US" sz="1600" b="1" dirty="0" smtClean="0">
                <a:solidFill>
                  <a:schemeClr val="bg1"/>
                </a:solidFill>
                <a:latin typeface="Calibri"/>
                <a:cs typeface="Calibri"/>
              </a:rPr>
              <a:t>USA / S. Thompson / SC / 2012</a:t>
            </a:r>
            <a:endParaRPr lang="en-US" sz="1600" b="1" dirty="0">
              <a:solidFill>
                <a:schemeClr val="bg1"/>
              </a:solidFill>
              <a:latin typeface="Calibri"/>
              <a:cs typeface="Calibri"/>
            </a:endParaRPr>
          </a:p>
        </p:txBody>
      </p:sp>
    </p:spTree>
    <p:extLst>
      <p:ext uri="{BB962C8B-B14F-4D97-AF65-F5344CB8AC3E}">
        <p14:creationId xmlns:p14="http://schemas.microsoft.com/office/powerpoint/2010/main" val="3739734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Administration includes…</a:t>
            </a:r>
            <a:endParaRPr lang="en-AU" dirty="0"/>
          </a:p>
        </p:txBody>
      </p:sp>
      <p:sp>
        <p:nvSpPr>
          <p:cNvPr id="3" name="Content Placeholder 2"/>
          <p:cNvSpPr>
            <a:spLocks noGrp="1"/>
          </p:cNvSpPr>
          <p:nvPr>
            <p:ph idx="1"/>
          </p:nvPr>
        </p:nvSpPr>
        <p:spPr>
          <a:xfrm>
            <a:off x="395536" y="1556792"/>
            <a:ext cx="7777163" cy="4392612"/>
          </a:xfrm>
        </p:spPr>
        <p:txBody>
          <a:bodyPr/>
          <a:lstStyle/>
          <a:p>
            <a:pPr marL="533400" lvl="4" indent="-533400">
              <a:buFont typeface="Arial" panose="020B0604020202020204" pitchFamily="34" charset="0"/>
              <a:buChar char="•"/>
              <a:tabLst>
                <a:tab pos="452438" algn="l"/>
              </a:tabLst>
            </a:pPr>
            <a:r>
              <a:rPr lang="en-GB" dirty="0"/>
              <a:t>Briefing information / guidance </a:t>
            </a:r>
            <a:r>
              <a:rPr lang="en-GB" dirty="0" smtClean="0"/>
              <a:t>documents</a:t>
            </a:r>
          </a:p>
          <a:p>
            <a:pPr marL="533400" lvl="4" indent="-533400">
              <a:buFont typeface="Arial" panose="020B0604020202020204" pitchFamily="34" charset="0"/>
              <a:buChar char="•"/>
              <a:tabLst>
                <a:tab pos="452438" algn="l"/>
              </a:tabLst>
            </a:pPr>
            <a:r>
              <a:rPr lang="en-GB" dirty="0" smtClean="0"/>
              <a:t>Documentation </a:t>
            </a:r>
            <a:r>
              <a:rPr lang="en-GB" dirty="0"/>
              <a:t>and tracking of </a:t>
            </a:r>
            <a:r>
              <a:rPr lang="en-GB" dirty="0" smtClean="0"/>
              <a:t>supplies</a:t>
            </a:r>
          </a:p>
          <a:p>
            <a:pPr marL="533400" lvl="4" indent="-533400">
              <a:buFont typeface="Arial" panose="020B0604020202020204" pitchFamily="34" charset="0"/>
              <a:buChar char="•"/>
              <a:tabLst>
                <a:tab pos="452438" algn="l"/>
              </a:tabLst>
            </a:pPr>
            <a:r>
              <a:rPr lang="en-GB" dirty="0" smtClean="0"/>
              <a:t>Documentation </a:t>
            </a:r>
            <a:r>
              <a:rPr lang="en-GB" dirty="0"/>
              <a:t>of any costs or spending </a:t>
            </a:r>
            <a:endParaRPr lang="en-GB" dirty="0" smtClean="0"/>
          </a:p>
          <a:p>
            <a:pPr marL="533400" lvl="4" indent="-533400">
              <a:buFont typeface="Arial" panose="020B0604020202020204" pitchFamily="34" charset="0"/>
              <a:buChar char="•"/>
              <a:tabLst>
                <a:tab pos="452438" algn="l"/>
              </a:tabLst>
            </a:pPr>
            <a:r>
              <a:rPr lang="en-GB" dirty="0" smtClean="0"/>
              <a:t>Activity </a:t>
            </a:r>
            <a:r>
              <a:rPr lang="en-GB" dirty="0"/>
              <a:t>plans and schedules </a:t>
            </a:r>
            <a:endParaRPr lang="en-GB" dirty="0" smtClean="0"/>
          </a:p>
          <a:p>
            <a:pPr marL="533400" lvl="4" indent="-533400">
              <a:buFont typeface="Arial" panose="020B0604020202020204" pitchFamily="34" charset="0"/>
              <a:buChar char="•"/>
              <a:tabLst>
                <a:tab pos="452438" algn="l"/>
              </a:tabLst>
            </a:pPr>
            <a:r>
              <a:rPr lang="en-GB" dirty="0" smtClean="0"/>
              <a:t>Information </a:t>
            </a:r>
            <a:r>
              <a:rPr lang="en-GB" dirty="0"/>
              <a:t>on children and animators</a:t>
            </a:r>
          </a:p>
          <a:p>
            <a:pPr lvl="2">
              <a:buFont typeface="Courier New" panose="02070309020205020404" pitchFamily="49" charset="0"/>
              <a:buChar char="o"/>
            </a:pPr>
            <a:r>
              <a:rPr lang="en-GB" dirty="0"/>
              <a:t>Contact information for children’s guardians</a:t>
            </a:r>
          </a:p>
          <a:p>
            <a:pPr lvl="2">
              <a:buFont typeface="Courier New" panose="02070309020205020404" pitchFamily="49" charset="0"/>
              <a:buChar char="o"/>
            </a:pPr>
            <a:r>
              <a:rPr lang="en-GB" dirty="0"/>
              <a:t>Contact information for animators</a:t>
            </a:r>
          </a:p>
          <a:p>
            <a:pPr lvl="2">
              <a:buFont typeface="Courier New" panose="02070309020205020404" pitchFamily="49" charset="0"/>
              <a:buChar char="o"/>
            </a:pPr>
            <a:r>
              <a:rPr lang="en-GB" dirty="0"/>
              <a:t>Attendance log </a:t>
            </a:r>
          </a:p>
          <a:p>
            <a:pPr lvl="2">
              <a:buFont typeface="Courier New" panose="02070309020205020404" pitchFamily="49" charset="0"/>
              <a:buChar char="o"/>
            </a:pPr>
            <a:r>
              <a:rPr lang="en-GB" dirty="0"/>
              <a:t>Registration </a:t>
            </a:r>
            <a:r>
              <a:rPr lang="en-GB" dirty="0" smtClean="0"/>
              <a:t>information</a:t>
            </a:r>
            <a:endParaRPr lang="en-GB" dirty="0"/>
          </a:p>
        </p:txBody>
      </p:sp>
    </p:spTree>
    <p:extLst>
      <p:ext uri="{BB962C8B-B14F-4D97-AF65-F5344CB8AC3E}">
        <p14:creationId xmlns:p14="http://schemas.microsoft.com/office/powerpoint/2010/main" val="5487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7777163" cy="720725"/>
          </a:xfrm>
        </p:spPr>
        <p:txBody>
          <a:bodyPr/>
          <a:lstStyle/>
          <a:p>
            <a:r>
              <a:rPr lang="en-GB" dirty="0"/>
              <a:t>Define key terms</a:t>
            </a:r>
            <a:endParaRPr lang="en-AU" dirty="0"/>
          </a:p>
        </p:txBody>
      </p:sp>
      <p:sp>
        <p:nvSpPr>
          <p:cNvPr id="3" name="Content Placeholder 2"/>
          <p:cNvSpPr>
            <a:spLocks noGrp="1"/>
          </p:cNvSpPr>
          <p:nvPr>
            <p:ph idx="1"/>
          </p:nvPr>
        </p:nvSpPr>
        <p:spPr>
          <a:xfrm>
            <a:off x="250825" y="1700213"/>
            <a:ext cx="8641655" cy="4392612"/>
          </a:xfrm>
        </p:spPr>
        <p:txBody>
          <a:bodyPr/>
          <a:lstStyle/>
          <a:p>
            <a:pPr marL="355600" lvl="4" indent="-355600">
              <a:lnSpc>
                <a:spcPct val="120000"/>
              </a:lnSpc>
              <a:spcBef>
                <a:spcPts val="300"/>
              </a:spcBef>
              <a:buFont typeface="Arial" panose="020B0604020202020204" pitchFamily="34" charset="0"/>
              <a:buChar char="•"/>
              <a:tabLst>
                <a:tab pos="355600" algn="l"/>
              </a:tabLst>
            </a:pPr>
            <a:r>
              <a:rPr lang="en-GB" b="1" i="1" dirty="0"/>
              <a:t>Monitoring</a:t>
            </a:r>
            <a:r>
              <a:rPr lang="en-GB" dirty="0"/>
              <a:t>: systematic &amp; continuous collecting, recording &amp; analysing information about </a:t>
            </a:r>
            <a:r>
              <a:rPr lang="en-GB" dirty="0" smtClean="0"/>
              <a:t>project.</a:t>
            </a:r>
            <a:endParaRPr lang="en-GB" dirty="0"/>
          </a:p>
          <a:p>
            <a:pPr marL="355600" lvl="4" indent="-355600">
              <a:lnSpc>
                <a:spcPct val="120000"/>
              </a:lnSpc>
              <a:spcBef>
                <a:spcPts val="300"/>
              </a:spcBef>
              <a:buFont typeface="Arial" panose="020B0604020202020204" pitchFamily="34" charset="0"/>
              <a:buChar char="•"/>
              <a:tabLst>
                <a:tab pos="355600" algn="l"/>
              </a:tabLst>
            </a:pPr>
            <a:r>
              <a:rPr lang="en-GB" b="1" i="1" dirty="0"/>
              <a:t>Evaluation</a:t>
            </a:r>
            <a:r>
              <a:rPr lang="en-GB" dirty="0"/>
              <a:t>: assessment at one point in time of the progress of a project or </a:t>
            </a:r>
            <a:r>
              <a:rPr lang="en-GB" dirty="0" smtClean="0"/>
              <a:t>programme. </a:t>
            </a:r>
            <a:endParaRPr lang="en-GB" dirty="0"/>
          </a:p>
          <a:p>
            <a:pPr marL="355600" lvl="4" indent="-355600">
              <a:lnSpc>
                <a:spcPct val="120000"/>
              </a:lnSpc>
              <a:spcBef>
                <a:spcPts val="300"/>
              </a:spcBef>
              <a:buFont typeface="Arial" panose="020B0604020202020204" pitchFamily="34" charset="0"/>
              <a:buChar char="•"/>
              <a:tabLst>
                <a:tab pos="355600" algn="l"/>
              </a:tabLst>
            </a:pPr>
            <a:r>
              <a:rPr lang="en-GB" b="1" i="1" dirty="0"/>
              <a:t>Baseline</a:t>
            </a:r>
            <a:r>
              <a:rPr lang="en-GB" dirty="0"/>
              <a:t>: Measure of a characteristic you are seeking to change before programming </a:t>
            </a:r>
            <a:r>
              <a:rPr lang="en-GB" dirty="0" smtClean="0"/>
              <a:t>begins.</a:t>
            </a:r>
            <a:endParaRPr lang="en-GB" dirty="0"/>
          </a:p>
          <a:p>
            <a:pPr marL="355600" lvl="4" indent="-355600">
              <a:lnSpc>
                <a:spcPct val="120000"/>
              </a:lnSpc>
              <a:spcBef>
                <a:spcPts val="300"/>
              </a:spcBef>
              <a:buFont typeface="Arial" panose="020B0604020202020204" pitchFamily="34" charset="0"/>
              <a:buChar char="•"/>
              <a:tabLst>
                <a:tab pos="355600" algn="l"/>
              </a:tabLst>
            </a:pPr>
            <a:r>
              <a:rPr lang="en-GB" b="1" i="1" dirty="0"/>
              <a:t>Comparison / control group</a:t>
            </a:r>
            <a:r>
              <a:rPr lang="en-GB" dirty="0"/>
              <a:t>: people receiving no intervention that in every other way resemble those receiving </a:t>
            </a:r>
            <a:r>
              <a:rPr lang="en-GB" dirty="0" smtClean="0"/>
              <a:t>intervention.</a:t>
            </a:r>
            <a:endParaRPr lang="en-GB" dirty="0"/>
          </a:p>
          <a:p>
            <a:pPr>
              <a:lnSpc>
                <a:spcPct val="120000"/>
              </a:lnSpc>
              <a:buFont typeface="Arial" panose="020B0604020202020204" pitchFamily="34" charset="0"/>
              <a:buChar char="•"/>
            </a:pPr>
            <a:endParaRPr lang="en-AU" dirty="0"/>
          </a:p>
        </p:txBody>
      </p:sp>
    </p:spTree>
    <p:extLst>
      <p:ext uri="{BB962C8B-B14F-4D97-AF65-F5344CB8AC3E}">
        <p14:creationId xmlns:p14="http://schemas.microsoft.com/office/powerpoint/2010/main" val="334775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of CF Space administration</a:t>
            </a:r>
            <a:endParaRPr lang="en-AU" dirty="0"/>
          </a:p>
        </p:txBody>
      </p:sp>
      <p:sp>
        <p:nvSpPr>
          <p:cNvPr id="3" name="Content Placeholder 2"/>
          <p:cNvSpPr>
            <a:spLocks noGrp="1"/>
          </p:cNvSpPr>
          <p:nvPr>
            <p:ph idx="1"/>
          </p:nvPr>
        </p:nvSpPr>
        <p:spPr>
          <a:xfrm>
            <a:off x="395536" y="1556792"/>
            <a:ext cx="7777163" cy="4392612"/>
          </a:xfrm>
        </p:spPr>
        <p:txBody>
          <a:bodyPr/>
          <a:lstStyle/>
          <a:p>
            <a:pPr marL="533400" lvl="4" indent="-533400">
              <a:lnSpc>
                <a:spcPct val="150000"/>
              </a:lnSpc>
              <a:buFont typeface="Arial" panose="020B0604020202020204" pitchFamily="34" charset="0"/>
              <a:buChar char="•"/>
              <a:tabLst>
                <a:tab pos="452438" algn="l"/>
              </a:tabLst>
            </a:pPr>
            <a:r>
              <a:rPr lang="en-GB" dirty="0"/>
              <a:t>Support M&amp;E</a:t>
            </a:r>
          </a:p>
          <a:p>
            <a:pPr marL="533400" lvl="4" indent="-533400">
              <a:lnSpc>
                <a:spcPct val="150000"/>
              </a:lnSpc>
              <a:buFont typeface="Arial" panose="020B0604020202020204" pitchFamily="34" charset="0"/>
              <a:buChar char="•"/>
              <a:tabLst>
                <a:tab pos="452438" algn="l"/>
              </a:tabLst>
            </a:pPr>
            <a:r>
              <a:rPr lang="en-GB" dirty="0"/>
              <a:t>Ensure quality of programme</a:t>
            </a:r>
          </a:p>
          <a:p>
            <a:pPr marL="533400" lvl="4" indent="-533400">
              <a:lnSpc>
                <a:spcPct val="150000"/>
              </a:lnSpc>
              <a:buFont typeface="Arial" panose="020B0604020202020204" pitchFamily="34" charset="0"/>
              <a:buChar char="•"/>
              <a:tabLst>
                <a:tab pos="452438" algn="l"/>
              </a:tabLst>
            </a:pPr>
            <a:r>
              <a:rPr lang="en-GB" dirty="0"/>
              <a:t>Ensure smooth running of CFS </a:t>
            </a:r>
          </a:p>
          <a:p>
            <a:pPr marL="533400" lvl="4" indent="-533400">
              <a:lnSpc>
                <a:spcPct val="150000"/>
              </a:lnSpc>
              <a:buFont typeface="Arial" panose="020B0604020202020204" pitchFamily="34" charset="0"/>
              <a:buChar char="•"/>
              <a:tabLst>
                <a:tab pos="452438" algn="l"/>
              </a:tabLst>
            </a:pPr>
            <a:r>
              <a:rPr lang="en-GB" dirty="0"/>
              <a:t>Document spending at CF Space level </a:t>
            </a:r>
          </a:p>
          <a:p>
            <a:pPr marL="533400" lvl="4" indent="-533400">
              <a:lnSpc>
                <a:spcPct val="150000"/>
              </a:lnSpc>
              <a:buFont typeface="Arial" panose="020B0604020202020204" pitchFamily="34" charset="0"/>
              <a:buChar char="•"/>
              <a:tabLst>
                <a:tab pos="452438" algn="l"/>
              </a:tabLst>
            </a:pPr>
            <a:r>
              <a:rPr lang="en-GB" dirty="0"/>
              <a:t>Safety &amp; security </a:t>
            </a:r>
          </a:p>
          <a:p>
            <a:pPr marL="533400" lvl="4" indent="-533400">
              <a:lnSpc>
                <a:spcPct val="150000"/>
              </a:lnSpc>
              <a:buFont typeface="Arial" panose="020B0604020202020204" pitchFamily="34" charset="0"/>
              <a:buChar char="•"/>
              <a:tabLst>
                <a:tab pos="452438" algn="l"/>
              </a:tabLst>
            </a:pPr>
            <a:r>
              <a:rPr lang="en-GB" dirty="0"/>
              <a:t>Support case management</a:t>
            </a:r>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300806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836613"/>
            <a:ext cx="8893175" cy="936203"/>
          </a:xfrm>
        </p:spPr>
        <p:txBody>
          <a:bodyPr/>
          <a:lstStyle/>
          <a:p>
            <a:r>
              <a:rPr lang="en-GB" dirty="0"/>
              <a:t>Steps to putting in place administration system</a:t>
            </a:r>
            <a:endParaRPr lang="en-AU" dirty="0"/>
          </a:p>
        </p:txBody>
      </p:sp>
      <p:sp>
        <p:nvSpPr>
          <p:cNvPr id="3" name="Content Placeholder 2"/>
          <p:cNvSpPr>
            <a:spLocks noGrp="1"/>
          </p:cNvSpPr>
          <p:nvPr>
            <p:ph idx="1"/>
          </p:nvPr>
        </p:nvSpPr>
        <p:spPr>
          <a:xfrm>
            <a:off x="467544" y="1916832"/>
            <a:ext cx="7777163" cy="4126001"/>
          </a:xfrm>
        </p:spPr>
        <p:txBody>
          <a:bodyPr/>
          <a:lstStyle/>
          <a:p>
            <a:pPr marL="533400" lvl="4" indent="-533400">
              <a:lnSpc>
                <a:spcPct val="150000"/>
              </a:lnSpc>
              <a:buFont typeface="Arial" panose="020B0604020202020204" pitchFamily="34" charset="0"/>
              <a:buChar char="•"/>
              <a:tabLst>
                <a:tab pos="452438" algn="l"/>
              </a:tabLst>
            </a:pPr>
            <a:r>
              <a:rPr lang="en-GB" dirty="0"/>
              <a:t>Formats for admin. designed &amp; harmonised </a:t>
            </a:r>
          </a:p>
          <a:p>
            <a:pPr marL="533400" lvl="4" indent="-533400">
              <a:lnSpc>
                <a:spcPct val="150000"/>
              </a:lnSpc>
              <a:buFont typeface="Arial" panose="020B0604020202020204" pitchFamily="34" charset="0"/>
              <a:buChar char="•"/>
              <a:tabLst>
                <a:tab pos="452438" algn="l"/>
              </a:tabLst>
            </a:pPr>
            <a:r>
              <a:rPr lang="en-GB" dirty="0"/>
              <a:t>Filing system set-up </a:t>
            </a:r>
          </a:p>
          <a:p>
            <a:pPr marL="533400" lvl="4" indent="-533400">
              <a:lnSpc>
                <a:spcPct val="150000"/>
              </a:lnSpc>
              <a:buFont typeface="Arial" panose="020B0604020202020204" pitchFamily="34" charset="0"/>
              <a:buChar char="•"/>
              <a:tabLst>
                <a:tab pos="452438" algn="l"/>
              </a:tabLst>
            </a:pPr>
            <a:r>
              <a:rPr lang="en-GB" dirty="0"/>
              <a:t>Clarity on responsibilities – included in JDs</a:t>
            </a:r>
          </a:p>
          <a:p>
            <a:pPr marL="533400" lvl="4" indent="-533400">
              <a:lnSpc>
                <a:spcPct val="150000"/>
              </a:lnSpc>
              <a:buFont typeface="Arial" panose="020B0604020202020204" pitchFamily="34" charset="0"/>
              <a:buChar char="•"/>
              <a:tabLst>
                <a:tab pos="452438" algn="l"/>
              </a:tabLst>
            </a:pPr>
            <a:r>
              <a:rPr lang="en-GB" dirty="0"/>
              <a:t>Agreed flow of administrative information </a:t>
            </a:r>
          </a:p>
          <a:p>
            <a:pPr marL="533400" lvl="4" indent="-533400">
              <a:lnSpc>
                <a:spcPct val="150000"/>
              </a:lnSpc>
              <a:buFont typeface="Arial" panose="020B0604020202020204" pitchFamily="34" charset="0"/>
              <a:buChar char="•"/>
              <a:tabLst>
                <a:tab pos="452438" algn="l"/>
              </a:tabLst>
            </a:pPr>
            <a:r>
              <a:rPr lang="en-GB" dirty="0"/>
              <a:t>Training on admin systems</a:t>
            </a:r>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123966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836613"/>
            <a:ext cx="6500813" cy="720725"/>
          </a:xfrm>
        </p:spPr>
        <p:txBody>
          <a:bodyPr/>
          <a:lstStyle/>
          <a:p>
            <a:r>
              <a:rPr lang="en-US" dirty="0"/>
              <a:t>Wrap-up activity</a:t>
            </a:r>
            <a:endParaRPr lang="en-AU" dirty="0"/>
          </a:p>
        </p:txBody>
      </p:sp>
      <p:pic>
        <p:nvPicPr>
          <p:cNvPr id="6" name="Picture Placeholder 5" descr="Haiti. 2010. Marco Di Lauro for Save the Children. Reportage by Getty Images.jpg"/>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3065" b="13065"/>
          <a:stretch>
            <a:fillRect/>
          </a:stretch>
        </p:blipFill>
        <p:spPr>
          <a:xfrm flipH="1">
            <a:off x="911293" y="2060848"/>
            <a:ext cx="7321414" cy="3600400"/>
          </a:xfrm>
        </p:spPr>
      </p:pic>
      <p:sp>
        <p:nvSpPr>
          <p:cNvPr id="7" name="TextBox 6"/>
          <p:cNvSpPr txBox="1"/>
          <p:nvPr/>
        </p:nvSpPr>
        <p:spPr>
          <a:xfrm>
            <a:off x="931630" y="5322694"/>
            <a:ext cx="3525843" cy="338554"/>
          </a:xfrm>
          <a:prstGeom prst="rect">
            <a:avLst/>
          </a:prstGeom>
          <a:noFill/>
        </p:spPr>
        <p:txBody>
          <a:bodyPr wrap="square" rtlCol="0">
            <a:spAutoFit/>
          </a:bodyPr>
          <a:lstStyle/>
          <a:p>
            <a:r>
              <a:rPr lang="en-US" sz="1600" b="1" dirty="0" smtClean="0">
                <a:solidFill>
                  <a:schemeClr val="bg1"/>
                </a:solidFill>
                <a:latin typeface="Calibri"/>
                <a:cs typeface="Calibri"/>
              </a:rPr>
              <a:t>Haiti / Marco </a:t>
            </a:r>
            <a:r>
              <a:rPr lang="en-US" sz="1600" b="1" dirty="0">
                <a:solidFill>
                  <a:schemeClr val="bg1"/>
                </a:solidFill>
                <a:latin typeface="Calibri"/>
                <a:cs typeface="Calibri"/>
              </a:rPr>
              <a:t>Di </a:t>
            </a:r>
            <a:r>
              <a:rPr lang="en-US" sz="1600" b="1" dirty="0" err="1">
                <a:solidFill>
                  <a:schemeClr val="bg1"/>
                </a:solidFill>
                <a:latin typeface="Calibri"/>
                <a:cs typeface="Calibri"/>
              </a:rPr>
              <a:t>Lauro</a:t>
            </a:r>
            <a:r>
              <a:rPr lang="en-US" sz="1600" b="1" dirty="0">
                <a:solidFill>
                  <a:schemeClr val="bg1"/>
                </a:solidFill>
                <a:latin typeface="Calibri"/>
                <a:cs typeface="Calibri"/>
              </a:rPr>
              <a:t> </a:t>
            </a:r>
            <a:r>
              <a:rPr lang="en-US" sz="1600" b="1" dirty="0" smtClean="0">
                <a:solidFill>
                  <a:schemeClr val="bg1"/>
                </a:solidFill>
                <a:latin typeface="Calibri"/>
                <a:cs typeface="Calibri"/>
              </a:rPr>
              <a:t>for SC / 2010</a:t>
            </a:r>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70705"/>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404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836613"/>
            <a:ext cx="6500813" cy="720725"/>
          </a:xfrm>
        </p:spPr>
        <p:txBody>
          <a:bodyPr/>
          <a:lstStyle/>
          <a:p>
            <a:r>
              <a:rPr lang="en-GB" dirty="0"/>
              <a:t>Wrap-up activity</a:t>
            </a:r>
            <a:endParaRPr lang="en-AU" dirty="0"/>
          </a:p>
        </p:txBody>
      </p:sp>
      <p:sp>
        <p:nvSpPr>
          <p:cNvPr id="3" name="Content Placeholder 2"/>
          <p:cNvSpPr>
            <a:spLocks noGrp="1"/>
          </p:cNvSpPr>
          <p:nvPr>
            <p:ph idx="1"/>
          </p:nvPr>
        </p:nvSpPr>
        <p:spPr>
          <a:xfrm>
            <a:off x="250825" y="1988839"/>
            <a:ext cx="7777163" cy="4103985"/>
          </a:xfrm>
        </p:spPr>
        <p:txBody>
          <a:bodyPr/>
          <a:lstStyle/>
          <a:p>
            <a:pPr marL="533400" lvl="4" indent="-533400">
              <a:spcBef>
                <a:spcPts val="300"/>
              </a:spcBef>
              <a:buFont typeface="Arial" panose="020B0604020202020204" pitchFamily="34" charset="0"/>
              <a:buChar char="•"/>
              <a:tabLst>
                <a:tab pos="452438" algn="l"/>
              </a:tabLst>
            </a:pPr>
            <a:r>
              <a:rPr lang="en-GB" dirty="0"/>
              <a:t>Consider questions on the next </a:t>
            </a:r>
            <a:r>
              <a:rPr lang="en-GB" dirty="0" smtClean="0"/>
              <a:t>slide</a:t>
            </a:r>
          </a:p>
          <a:p>
            <a:pPr marL="0" lvl="4" indent="0">
              <a:spcBef>
                <a:spcPts val="300"/>
              </a:spcBef>
              <a:buNone/>
              <a:tabLst>
                <a:tab pos="452438" algn="l"/>
              </a:tabLst>
            </a:pPr>
            <a:endParaRPr lang="en-GB" dirty="0"/>
          </a:p>
          <a:p>
            <a:pPr marL="533400" lvl="4" indent="-533400">
              <a:spcBef>
                <a:spcPts val="300"/>
              </a:spcBef>
              <a:buFont typeface="Arial" panose="020B0604020202020204" pitchFamily="34" charset="0"/>
              <a:buChar char="•"/>
              <a:tabLst>
                <a:tab pos="452438" algn="l"/>
              </a:tabLst>
            </a:pPr>
            <a:r>
              <a:rPr lang="en-GB" dirty="0"/>
              <a:t>Decide if you think if question would be used for administrative purposes, for M&amp;E or as part of an accountability mechanism </a:t>
            </a:r>
            <a:endParaRPr lang="en-GB" dirty="0" smtClean="0"/>
          </a:p>
          <a:p>
            <a:pPr marL="0" lvl="4" indent="0">
              <a:spcBef>
                <a:spcPts val="300"/>
              </a:spcBef>
              <a:buNone/>
              <a:tabLst>
                <a:tab pos="452438" algn="l"/>
              </a:tabLst>
            </a:pPr>
            <a:endParaRPr lang="en-GB" dirty="0"/>
          </a:p>
          <a:p>
            <a:pPr marL="533400" lvl="4" indent="-533400">
              <a:spcBef>
                <a:spcPts val="300"/>
              </a:spcBef>
              <a:buFont typeface="Arial" panose="020B0604020202020204" pitchFamily="34" charset="0"/>
              <a:buChar char="•"/>
              <a:tabLst>
                <a:tab pos="452438" algn="l"/>
              </a:tabLst>
            </a:pPr>
            <a:r>
              <a:rPr lang="en-GB" dirty="0"/>
              <a:t>Select the option(s) you think it fits into </a:t>
            </a:r>
          </a:p>
          <a:p>
            <a:pPr marL="0" indent="0" algn="r"/>
            <a:endParaRPr lang="en-GB" dirty="0" smtClean="0"/>
          </a:p>
          <a:p>
            <a:pPr marL="0" indent="0" algn="r"/>
            <a:r>
              <a:rPr lang="en-GB" dirty="0" smtClean="0"/>
              <a:t>10 </a:t>
            </a:r>
            <a:r>
              <a:rPr lang="en-GB" dirty="0" err="1"/>
              <a:t>mins</a:t>
            </a:r>
            <a:endParaRPr lang="en-GB" dirty="0"/>
          </a:p>
          <a:p>
            <a:pPr>
              <a:buFont typeface="Arial" panose="020B0604020202020204" pitchFamily="34" charset="0"/>
              <a:buChar char="•"/>
            </a:pPr>
            <a:endParaRPr lang="en-AU"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99311"/>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659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612324"/>
            <a:ext cx="7777163" cy="720725"/>
          </a:xfrm>
        </p:spPr>
        <p:txBody>
          <a:bodyPr/>
          <a:lstStyle/>
          <a:p>
            <a:r>
              <a:rPr lang="en-US" dirty="0"/>
              <a:t>Questions / information to consider</a:t>
            </a:r>
            <a:endParaRPr lang="en-AU" dirty="0"/>
          </a:p>
        </p:txBody>
      </p:sp>
      <p:sp>
        <p:nvSpPr>
          <p:cNvPr id="3" name="Content Placeholder 2"/>
          <p:cNvSpPr>
            <a:spLocks noGrp="1"/>
          </p:cNvSpPr>
          <p:nvPr>
            <p:ph idx="1"/>
          </p:nvPr>
        </p:nvSpPr>
        <p:spPr>
          <a:xfrm>
            <a:off x="250825" y="1246783"/>
            <a:ext cx="8641655" cy="4832255"/>
          </a:xfrm>
        </p:spPr>
        <p:txBody>
          <a:bodyPr numCol="2"/>
          <a:lstStyle/>
          <a:p>
            <a:pPr>
              <a:spcBef>
                <a:spcPts val="400"/>
              </a:spcBef>
              <a:buFont typeface="Arial" panose="020B0604020202020204" pitchFamily="34" charset="0"/>
              <a:buChar char="•"/>
            </a:pPr>
            <a:r>
              <a:rPr lang="en-GB" sz="2000" dirty="0"/>
              <a:t>Name of each child attending CF Space</a:t>
            </a:r>
          </a:p>
          <a:p>
            <a:pPr>
              <a:spcBef>
                <a:spcPts val="400"/>
              </a:spcBef>
              <a:buFont typeface="Arial" panose="020B0604020202020204" pitchFamily="34" charset="0"/>
              <a:buChar char="•"/>
            </a:pPr>
            <a:r>
              <a:rPr lang="en-GB" sz="2000" dirty="0"/>
              <a:t>Details of vulnerability of each child </a:t>
            </a:r>
          </a:p>
          <a:p>
            <a:pPr>
              <a:spcBef>
                <a:spcPts val="400"/>
              </a:spcBef>
              <a:buFont typeface="Arial" panose="020B0604020202020204" pitchFamily="34" charset="0"/>
              <a:buChar char="•"/>
            </a:pPr>
            <a:r>
              <a:rPr lang="en-GB" sz="2000" dirty="0"/>
              <a:t>No. of children attending CF Space </a:t>
            </a:r>
          </a:p>
          <a:p>
            <a:pPr>
              <a:spcBef>
                <a:spcPts val="400"/>
              </a:spcBef>
              <a:buFont typeface="Arial" panose="020B0604020202020204" pitchFamily="34" charset="0"/>
              <a:buChar char="•"/>
            </a:pPr>
            <a:r>
              <a:rPr lang="en-GB" sz="2000" dirty="0"/>
              <a:t>Punctuality of the children </a:t>
            </a:r>
          </a:p>
          <a:p>
            <a:pPr>
              <a:spcBef>
                <a:spcPts val="400"/>
              </a:spcBef>
              <a:buFont typeface="Arial" panose="020B0604020202020204" pitchFamily="34" charset="0"/>
              <a:buChar char="•"/>
            </a:pPr>
            <a:r>
              <a:rPr lang="en-GB" sz="2000" dirty="0"/>
              <a:t>No. of volunteers participated in training </a:t>
            </a:r>
          </a:p>
          <a:p>
            <a:pPr>
              <a:spcBef>
                <a:spcPts val="400"/>
              </a:spcBef>
              <a:buFont typeface="Arial" panose="020B0604020202020204" pitchFamily="34" charset="0"/>
              <a:buChar char="•"/>
            </a:pPr>
            <a:r>
              <a:rPr lang="en-GB" sz="2000" dirty="0"/>
              <a:t>Reported cases of physical violence in CF Space </a:t>
            </a:r>
          </a:p>
          <a:p>
            <a:pPr>
              <a:spcBef>
                <a:spcPts val="400"/>
              </a:spcBef>
              <a:buFont typeface="Arial" panose="020B0604020202020204" pitchFamily="34" charset="0"/>
              <a:buChar char="•"/>
            </a:pPr>
            <a:r>
              <a:rPr lang="en-GB" sz="2000" dirty="0"/>
              <a:t>No. of animators in CF Space</a:t>
            </a:r>
          </a:p>
          <a:p>
            <a:pPr>
              <a:spcBef>
                <a:spcPts val="400"/>
              </a:spcBef>
              <a:buFont typeface="Arial" panose="020B0604020202020204" pitchFamily="34" charset="0"/>
              <a:buChar char="•"/>
            </a:pPr>
            <a:r>
              <a:rPr lang="en-GB" sz="2000" dirty="0"/>
              <a:t>No. of children dropped out of CF </a:t>
            </a:r>
            <a:r>
              <a:rPr lang="en-GB" sz="2000" dirty="0" smtClean="0"/>
              <a:t>Space</a:t>
            </a:r>
            <a:endParaRPr lang="en-GB" sz="2000" dirty="0"/>
          </a:p>
          <a:p>
            <a:pPr>
              <a:spcBef>
                <a:spcPts val="400"/>
              </a:spcBef>
              <a:buFont typeface="Arial" panose="020B0604020202020204" pitchFamily="34" charset="0"/>
              <a:buChar char="•"/>
            </a:pPr>
            <a:r>
              <a:rPr lang="en-GB" sz="2000" dirty="0" smtClean="0"/>
              <a:t>Average </a:t>
            </a:r>
            <a:r>
              <a:rPr lang="en-GB" sz="2000" dirty="0"/>
              <a:t>number of times children come every week </a:t>
            </a:r>
          </a:p>
          <a:p>
            <a:pPr>
              <a:spcBef>
                <a:spcPts val="400"/>
              </a:spcBef>
              <a:buFont typeface="Arial" panose="020B0604020202020204" pitchFamily="34" charset="0"/>
              <a:buChar char="•"/>
            </a:pPr>
            <a:r>
              <a:rPr lang="en-GB" sz="2000" dirty="0"/>
              <a:t>Level of supplies in stock (No. of pens, Amount of paper, Etc.)</a:t>
            </a:r>
          </a:p>
          <a:p>
            <a:pPr>
              <a:spcBef>
                <a:spcPts val="400"/>
              </a:spcBef>
              <a:buFont typeface="Arial" panose="020B0604020202020204" pitchFamily="34" charset="0"/>
              <a:buChar char="•"/>
            </a:pPr>
            <a:r>
              <a:rPr lang="en-GB" sz="2000" dirty="0"/>
              <a:t>No. of complaints submitted to CF Space management </a:t>
            </a:r>
          </a:p>
          <a:p>
            <a:pPr>
              <a:spcBef>
                <a:spcPts val="400"/>
              </a:spcBef>
              <a:buFont typeface="Arial" panose="020B0604020202020204" pitchFamily="34" charset="0"/>
              <a:buChar char="•"/>
            </a:pPr>
            <a:r>
              <a:rPr lang="en-GB" sz="2000" dirty="0"/>
              <a:t>Punctuality of the animators </a:t>
            </a:r>
          </a:p>
          <a:p>
            <a:pPr>
              <a:spcBef>
                <a:spcPts val="400"/>
              </a:spcBef>
              <a:buFont typeface="Arial" panose="020B0604020202020204" pitchFamily="34" charset="0"/>
              <a:buChar char="•"/>
            </a:pPr>
            <a:r>
              <a:rPr lang="en-GB" sz="2000" dirty="0"/>
              <a:t>Number of investigations into behaviour of CFS animators</a:t>
            </a:r>
          </a:p>
          <a:p>
            <a:pPr>
              <a:spcBef>
                <a:spcPts val="400"/>
              </a:spcBef>
              <a:buFont typeface="Arial" panose="020B0604020202020204" pitchFamily="34" charset="0"/>
              <a:buChar char="•"/>
            </a:pPr>
            <a:r>
              <a:rPr lang="en-GB" sz="2000" dirty="0"/>
              <a:t>Age and gender of each child</a:t>
            </a:r>
          </a:p>
          <a:p>
            <a:pPr>
              <a:spcBef>
                <a:spcPts val="400"/>
              </a:spcBef>
              <a:buFont typeface="Arial" panose="020B0604020202020204" pitchFamily="34" charset="0"/>
              <a:buChar char="•"/>
            </a:pPr>
            <a:r>
              <a:rPr lang="en-GB" sz="2000" dirty="0"/>
              <a:t>Feedback from community regarding activities in CF Space</a:t>
            </a:r>
          </a:p>
          <a:p>
            <a:pPr>
              <a:spcBef>
                <a:spcPts val="400"/>
              </a:spcBef>
              <a:buFont typeface="Arial" panose="020B0604020202020204" pitchFamily="34" charset="0"/>
              <a:buChar char="•"/>
            </a:pPr>
            <a:r>
              <a:rPr lang="en-GB" sz="2000" dirty="0"/>
              <a:t>Concerns reported by community regarding CF </a:t>
            </a:r>
            <a:r>
              <a:rPr lang="en-GB" sz="2000" dirty="0" smtClean="0"/>
              <a:t>Space</a:t>
            </a:r>
            <a:endParaRPr lang="en-GB" sz="2000" dirty="0"/>
          </a:p>
        </p:txBody>
      </p:sp>
    </p:spTree>
    <p:extLst>
      <p:ext uri="{BB962C8B-B14F-4D97-AF65-F5344CB8AC3E}">
        <p14:creationId xmlns:p14="http://schemas.microsoft.com/office/powerpoint/2010/main" val="961438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endParaRPr lang="en-AU" dirty="0"/>
          </a:p>
        </p:txBody>
      </p:sp>
      <p:grpSp>
        <p:nvGrpSpPr>
          <p:cNvPr id="10" name="Group 9"/>
          <p:cNvGrpSpPr/>
          <p:nvPr/>
        </p:nvGrpSpPr>
        <p:grpSpPr>
          <a:xfrm>
            <a:off x="1028700" y="1732470"/>
            <a:ext cx="7086600" cy="3957598"/>
            <a:chOff x="1028700" y="1905000"/>
            <a:chExt cx="7086600" cy="3957598"/>
          </a:xfrm>
        </p:grpSpPr>
        <p:sp>
          <p:nvSpPr>
            <p:cNvPr id="11" name="Oval 10"/>
            <p:cNvSpPr/>
            <p:nvPr/>
          </p:nvSpPr>
          <p:spPr>
            <a:xfrm>
              <a:off x="1028700" y="1905000"/>
              <a:ext cx="7086600" cy="299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3000" dirty="0" smtClean="0">
                  <a:solidFill>
                    <a:srgbClr val="070023"/>
                  </a:solidFill>
                  <a:cs typeface="Calibri"/>
                </a:rPr>
                <a:t>Accountability</a:t>
              </a:r>
              <a:endParaRPr lang="en-US" sz="3000" dirty="0">
                <a:solidFill>
                  <a:srgbClr val="070023"/>
                </a:solidFill>
                <a:cs typeface="Calibri"/>
              </a:endParaRPr>
            </a:p>
          </p:txBody>
        </p:sp>
        <p:sp>
          <p:nvSpPr>
            <p:cNvPr id="12" name="Oval 11"/>
            <p:cNvSpPr/>
            <p:nvPr/>
          </p:nvSpPr>
          <p:spPr>
            <a:xfrm>
              <a:off x="4316730" y="2400300"/>
              <a:ext cx="3595370" cy="17018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bg1"/>
                  </a:solidFill>
                  <a:cs typeface="Calibri"/>
                </a:rPr>
                <a:t>Monitoring &amp; evaluation</a:t>
              </a:r>
              <a:endParaRPr lang="en-US" sz="3000" dirty="0">
                <a:solidFill>
                  <a:schemeClr val="bg1"/>
                </a:solidFill>
                <a:cs typeface="Calibri"/>
              </a:endParaRPr>
            </a:p>
          </p:txBody>
        </p:sp>
        <p:sp>
          <p:nvSpPr>
            <p:cNvPr id="13" name="TextBox 12"/>
            <p:cNvSpPr txBox="1"/>
            <p:nvPr/>
          </p:nvSpPr>
          <p:spPr>
            <a:xfrm>
              <a:off x="1492250" y="5308600"/>
              <a:ext cx="6159500" cy="553998"/>
            </a:xfrm>
            <a:prstGeom prst="rect">
              <a:avLst/>
            </a:prstGeom>
            <a:noFill/>
          </p:spPr>
          <p:txBody>
            <a:bodyPr wrap="square" rtlCol="0">
              <a:spAutoFit/>
            </a:bodyPr>
            <a:lstStyle/>
            <a:p>
              <a:pPr algn="ctr"/>
              <a:r>
                <a:rPr lang="en-US" sz="3000" dirty="0" smtClean="0">
                  <a:latin typeface="+mn-lt"/>
                  <a:cs typeface="Calibri"/>
                </a:rPr>
                <a:t>Administrative systems</a:t>
              </a:r>
              <a:endParaRPr lang="en-US" sz="3000" dirty="0">
                <a:latin typeface="+mn-lt"/>
                <a:cs typeface="Calibri"/>
              </a:endParaRPr>
            </a:p>
          </p:txBody>
        </p:sp>
        <p:cxnSp>
          <p:nvCxnSpPr>
            <p:cNvPr id="14" name="Straight Arrow Connector 13"/>
            <p:cNvCxnSpPr/>
            <p:nvPr/>
          </p:nvCxnSpPr>
          <p:spPr>
            <a:xfrm flipH="1" flipV="1">
              <a:off x="2933699" y="2921000"/>
              <a:ext cx="1112521" cy="2387600"/>
            </a:xfrm>
            <a:prstGeom prst="straightConnector1">
              <a:avLst/>
            </a:prstGeom>
            <a:ln w="76200" cmpd="sng">
              <a:solidFill>
                <a:schemeClr val="bg2">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800600" y="3886200"/>
              <a:ext cx="571500" cy="1422400"/>
            </a:xfrm>
            <a:prstGeom prst="straightConnector1">
              <a:avLst/>
            </a:prstGeom>
            <a:ln w="76200" cmpd="sng">
              <a:solidFill>
                <a:schemeClr val="accent3">
                  <a:lumMod val="50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39547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3399FF"/>
                </a:solidFill>
              </a:rPr>
              <a:t>Key resources</a:t>
            </a:r>
            <a:endParaRPr lang="en-AU" dirty="0">
              <a:solidFill>
                <a:srgbClr val="3399FF"/>
              </a:solidFill>
            </a:endParaRPr>
          </a:p>
        </p:txBody>
      </p:sp>
    </p:spTree>
    <p:extLst>
      <p:ext uri="{BB962C8B-B14F-4D97-AF65-F5344CB8AC3E}">
        <p14:creationId xmlns:p14="http://schemas.microsoft.com/office/powerpoint/2010/main" val="3647752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612324"/>
            <a:ext cx="7777163" cy="720725"/>
          </a:xfrm>
        </p:spPr>
        <p:txBody>
          <a:bodyPr/>
          <a:lstStyle/>
          <a:p>
            <a:r>
              <a:rPr lang="en-GB" dirty="0"/>
              <a:t>Resources</a:t>
            </a:r>
            <a:endParaRPr lang="en-AU" dirty="0"/>
          </a:p>
        </p:txBody>
      </p:sp>
      <p:sp>
        <p:nvSpPr>
          <p:cNvPr id="3" name="Content Placeholder 2"/>
          <p:cNvSpPr>
            <a:spLocks noGrp="1"/>
          </p:cNvSpPr>
          <p:nvPr>
            <p:ph idx="1"/>
          </p:nvPr>
        </p:nvSpPr>
        <p:spPr>
          <a:xfrm>
            <a:off x="251520" y="1340768"/>
            <a:ext cx="8497639" cy="4858914"/>
          </a:xfrm>
        </p:spPr>
        <p:txBody>
          <a:bodyPr/>
          <a:lstStyle/>
          <a:p>
            <a:pPr>
              <a:spcBef>
                <a:spcPts val="400"/>
              </a:spcBef>
              <a:buFont typeface="Arial" panose="020B0604020202020204" pitchFamily="34" charset="0"/>
              <a:buChar char="•"/>
            </a:pPr>
            <a:r>
              <a:rPr lang="en-GB" dirty="0"/>
              <a:t>Accountability: </a:t>
            </a:r>
          </a:p>
          <a:p>
            <a:pPr marL="990600" lvl="5" indent="-533400">
              <a:spcBef>
                <a:spcPts val="400"/>
              </a:spcBef>
              <a:buFont typeface="Arial" panose="020B0604020202020204" pitchFamily="34" charset="0"/>
              <a:buChar char="•"/>
              <a:tabLst>
                <a:tab pos="452438" algn="l"/>
              </a:tabLst>
            </a:pPr>
            <a:r>
              <a:rPr lang="en-GB" dirty="0"/>
              <a:t>Oxfam, 2007, Good Enough Guide </a:t>
            </a:r>
          </a:p>
          <a:p>
            <a:pPr marL="990600" lvl="5" indent="-533400">
              <a:spcBef>
                <a:spcPts val="400"/>
              </a:spcBef>
              <a:buFont typeface="Arial" panose="020B0604020202020204" pitchFamily="34" charset="0"/>
              <a:buChar char="•"/>
              <a:tabLst>
                <a:tab pos="452438" algn="l"/>
              </a:tabLst>
            </a:pPr>
            <a:r>
              <a:rPr lang="en-GB" dirty="0"/>
              <a:t>Active Learning Network for Accountability &amp; Performance in Humanitarian Action (ALNAP) </a:t>
            </a:r>
            <a:r>
              <a:rPr lang="en-GB" dirty="0">
                <a:hlinkClick r:id="rId2"/>
              </a:rPr>
              <a:t>http://www.alnap.org/</a:t>
            </a:r>
            <a:endParaRPr lang="en-GB" dirty="0"/>
          </a:p>
          <a:p>
            <a:pPr marL="990600" lvl="5" indent="-533400">
              <a:spcBef>
                <a:spcPts val="400"/>
              </a:spcBef>
              <a:buFont typeface="Arial" panose="020B0604020202020204" pitchFamily="34" charset="0"/>
              <a:buChar char="•"/>
              <a:tabLst>
                <a:tab pos="452438" algn="l"/>
              </a:tabLst>
            </a:pPr>
            <a:r>
              <a:rPr lang="en-GB" dirty="0"/>
              <a:t>Humanitarian Accountability Partnership (HAP) </a:t>
            </a:r>
            <a:r>
              <a:rPr lang="en-GB" dirty="0">
                <a:hlinkClick r:id="rId3"/>
              </a:rPr>
              <a:t>http://www.hapinternational.org/</a:t>
            </a:r>
            <a:r>
              <a:rPr lang="en-GB" dirty="0"/>
              <a:t>  </a:t>
            </a:r>
          </a:p>
          <a:p>
            <a:pPr>
              <a:spcBef>
                <a:spcPts val="400"/>
              </a:spcBef>
              <a:buFont typeface="Arial" panose="020B0604020202020204" pitchFamily="34" charset="0"/>
              <a:buChar char="•"/>
            </a:pPr>
            <a:r>
              <a:rPr lang="en-GB" dirty="0"/>
              <a:t>M&amp;E:</a:t>
            </a:r>
          </a:p>
          <a:p>
            <a:pPr marL="990600" lvl="5" indent="-533400">
              <a:spcBef>
                <a:spcPts val="400"/>
              </a:spcBef>
              <a:buFont typeface="Arial" panose="020B0604020202020204" pitchFamily="34" charset="0"/>
              <a:buChar char="•"/>
              <a:tabLst>
                <a:tab pos="452438" algn="l"/>
              </a:tabLst>
            </a:pPr>
            <a:r>
              <a:rPr lang="en-GB" dirty="0"/>
              <a:t>Child Protection Monitoring &amp; Evaluation Reference Group: </a:t>
            </a:r>
            <a:r>
              <a:rPr lang="en-GB" dirty="0">
                <a:hlinkClick r:id="rId4"/>
              </a:rPr>
              <a:t>http://www.cpmerg.org/</a:t>
            </a:r>
            <a:endParaRPr lang="en-GB" dirty="0"/>
          </a:p>
          <a:p>
            <a:pPr marL="990600" lvl="5" indent="-533400">
              <a:spcBef>
                <a:spcPts val="400"/>
              </a:spcBef>
              <a:buFont typeface="Arial" panose="020B0604020202020204" pitchFamily="34" charset="0"/>
              <a:buChar char="•"/>
              <a:tabLst>
                <a:tab pos="452438" algn="l"/>
              </a:tabLst>
            </a:pPr>
            <a:r>
              <a:rPr lang="en-US" dirty="0"/>
              <a:t>UNICEF, (2011) Inter-Agency Guide to the Evaluation of Psychosocial Programming in Emergencies</a:t>
            </a:r>
            <a:endParaRPr lang="en-GB" dirty="0"/>
          </a:p>
          <a:p>
            <a:pPr>
              <a:buFont typeface="Arial" panose="020B0604020202020204" pitchFamily="34" charset="0"/>
              <a:buChar char="•"/>
            </a:pPr>
            <a:endParaRPr lang="en-AU" dirty="0"/>
          </a:p>
        </p:txBody>
      </p:sp>
    </p:spTree>
    <p:extLst>
      <p:ext uri="{BB962C8B-B14F-4D97-AF65-F5344CB8AC3E}">
        <p14:creationId xmlns:p14="http://schemas.microsoft.com/office/powerpoint/2010/main" val="1575360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Key points</a:t>
            </a:r>
            <a:endParaRPr lang="en-AU" dirty="0">
              <a:solidFill>
                <a:srgbClr val="3399FF"/>
              </a:solidFill>
            </a:endParaRPr>
          </a:p>
        </p:txBody>
      </p:sp>
    </p:spTree>
    <p:extLst>
      <p:ext uri="{BB962C8B-B14F-4D97-AF65-F5344CB8AC3E}">
        <p14:creationId xmlns:p14="http://schemas.microsoft.com/office/powerpoint/2010/main" val="2324293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7777163" cy="720725"/>
          </a:xfrm>
        </p:spPr>
        <p:txBody>
          <a:bodyPr/>
          <a:lstStyle/>
          <a:p>
            <a:r>
              <a:rPr lang="en-US" dirty="0"/>
              <a:t>Key points</a:t>
            </a:r>
            <a:endParaRPr lang="en-AU" dirty="0"/>
          </a:p>
        </p:txBody>
      </p:sp>
      <p:sp>
        <p:nvSpPr>
          <p:cNvPr id="3" name="Content Placeholder 2"/>
          <p:cNvSpPr>
            <a:spLocks noGrp="1"/>
          </p:cNvSpPr>
          <p:nvPr>
            <p:ph idx="1"/>
          </p:nvPr>
        </p:nvSpPr>
        <p:spPr>
          <a:xfrm>
            <a:off x="251520" y="1484784"/>
            <a:ext cx="8712968" cy="4392612"/>
          </a:xfrm>
        </p:spPr>
        <p:txBody>
          <a:bodyPr/>
          <a:lstStyle/>
          <a:p>
            <a:pPr marL="533400" lvl="4" indent="-533400">
              <a:lnSpc>
                <a:spcPct val="150000"/>
              </a:lnSpc>
              <a:buFont typeface="Arial" panose="020B0604020202020204" pitchFamily="34" charset="0"/>
              <a:buChar char="•"/>
              <a:tabLst>
                <a:tab pos="452438" algn="l"/>
              </a:tabLst>
            </a:pPr>
            <a:r>
              <a:rPr lang="en-GB" dirty="0"/>
              <a:t>Participatory M&amp;E &amp; feedback mechanisms are an essential part of </a:t>
            </a:r>
            <a:r>
              <a:rPr lang="en-GB" dirty="0" smtClean="0"/>
              <a:t>accountability.</a:t>
            </a:r>
            <a:endParaRPr lang="en-GB" dirty="0"/>
          </a:p>
          <a:p>
            <a:pPr marL="533400" lvl="4" indent="-533400">
              <a:lnSpc>
                <a:spcPct val="150000"/>
              </a:lnSpc>
              <a:buFont typeface="Arial" panose="020B0604020202020204" pitchFamily="34" charset="0"/>
              <a:buChar char="•"/>
              <a:tabLst>
                <a:tab pos="452438" algn="l"/>
              </a:tabLst>
            </a:pPr>
            <a:r>
              <a:rPr lang="en-GB" dirty="0"/>
              <a:t>Feedback mechanisms &amp; M&amp;E system should be developed at outset, in a participatory </a:t>
            </a:r>
            <a:r>
              <a:rPr lang="en-GB" dirty="0" smtClean="0"/>
              <a:t>way. </a:t>
            </a:r>
            <a:endParaRPr lang="en-GB" dirty="0"/>
          </a:p>
          <a:p>
            <a:pPr marL="533400" lvl="4" indent="-533400">
              <a:lnSpc>
                <a:spcPct val="150000"/>
              </a:lnSpc>
              <a:buFont typeface="Arial" panose="020B0604020202020204" pitchFamily="34" charset="0"/>
              <a:buChar char="•"/>
              <a:tabLst>
                <a:tab pos="452438" algn="l"/>
              </a:tabLst>
            </a:pPr>
            <a:r>
              <a:rPr lang="en-GB" dirty="0"/>
              <a:t>Regularly review how your M&amp;E and accountability systems are </a:t>
            </a:r>
            <a:r>
              <a:rPr lang="en-GB" dirty="0" smtClean="0"/>
              <a:t>working. </a:t>
            </a:r>
            <a:endParaRPr lang="en-GB" dirty="0"/>
          </a:p>
          <a:p>
            <a:pPr marL="533400" lvl="4" indent="-533400">
              <a:lnSpc>
                <a:spcPct val="150000"/>
              </a:lnSpc>
              <a:buFont typeface="Arial" panose="020B0604020202020204" pitchFamily="34" charset="0"/>
              <a:buChar char="•"/>
              <a:tabLst>
                <a:tab pos="452438" algn="l"/>
              </a:tabLst>
            </a:pPr>
            <a:r>
              <a:rPr lang="en-GB" dirty="0"/>
              <a:t>Complaint, response or feedback mechanisms must always be culturally-sensitive and </a:t>
            </a:r>
            <a:r>
              <a:rPr lang="en-GB" dirty="0" smtClean="0"/>
              <a:t>situation-appropriate.</a:t>
            </a:r>
            <a:endParaRPr lang="en-US" dirty="0"/>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2595759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51520" y="779375"/>
            <a:ext cx="8713664" cy="3225688"/>
          </a:xfrm>
        </p:spPr>
        <p:txBody>
          <a:bodyPr/>
          <a:lstStyle/>
          <a:p>
            <a:pPr>
              <a:buFont typeface="Arial"/>
              <a:buChar char="•"/>
            </a:pPr>
            <a:r>
              <a:rPr lang="en-US" sz="2400" dirty="0"/>
              <a:t>Let’s take e.g. of a nutrition </a:t>
            </a:r>
            <a:r>
              <a:rPr lang="en-US" sz="2400" dirty="0" err="1"/>
              <a:t>programme</a:t>
            </a:r>
            <a:r>
              <a:rPr lang="en-US" sz="2400" dirty="0"/>
              <a:t> trying to </a:t>
            </a:r>
            <a:r>
              <a:rPr lang="en-US" sz="2400" b="1" i="1" dirty="0"/>
              <a:t>monitor</a:t>
            </a:r>
            <a:r>
              <a:rPr lang="en-US" sz="2400" dirty="0"/>
              <a:t> change in child size resulting from their </a:t>
            </a:r>
            <a:r>
              <a:rPr lang="en-US" sz="2400" dirty="0" smtClean="0"/>
              <a:t>intervention.</a:t>
            </a:r>
            <a:endParaRPr lang="en-US" sz="2400" dirty="0"/>
          </a:p>
          <a:p>
            <a:pPr>
              <a:buFont typeface="Arial"/>
              <a:buChar char="•"/>
            </a:pPr>
            <a:r>
              <a:rPr lang="en-US" sz="2400" dirty="0"/>
              <a:t>Measure size at beginning – this is the </a:t>
            </a:r>
            <a:r>
              <a:rPr lang="en-US" sz="2400" b="1" i="1" dirty="0" smtClean="0"/>
              <a:t>baseline.</a:t>
            </a:r>
            <a:endParaRPr lang="en-US" sz="2400" b="1" i="1" dirty="0"/>
          </a:p>
          <a:p>
            <a:pPr>
              <a:buFont typeface="Arial"/>
              <a:buChar char="•"/>
            </a:pPr>
            <a:r>
              <a:rPr lang="en-US" sz="2400" dirty="0"/>
              <a:t>Measure size at the end. Cannot assume this is impact, maybe child would have grown without </a:t>
            </a:r>
            <a:r>
              <a:rPr lang="en-US" sz="2400" dirty="0" smtClean="0"/>
              <a:t>help.</a:t>
            </a:r>
            <a:endParaRPr lang="en-US" sz="2400" dirty="0"/>
          </a:p>
          <a:p>
            <a:pPr>
              <a:buFont typeface="Arial"/>
              <a:buChar char="•"/>
            </a:pPr>
            <a:r>
              <a:rPr lang="en-US" sz="2400" dirty="0"/>
              <a:t>So need baseline &amp; end size of target group as well as a </a:t>
            </a:r>
            <a:r>
              <a:rPr lang="en-US" sz="2400" b="1" i="1" dirty="0"/>
              <a:t>comparison / control group </a:t>
            </a:r>
            <a:r>
              <a:rPr lang="en-US" sz="2400" dirty="0"/>
              <a:t>to see if change is same or greater for child in your </a:t>
            </a:r>
            <a:r>
              <a:rPr lang="en-US" sz="2400" dirty="0" err="1" smtClean="0"/>
              <a:t>programme</a:t>
            </a:r>
            <a:r>
              <a:rPr lang="en-US" sz="2400" dirty="0" smtClean="0"/>
              <a:t>.</a:t>
            </a:r>
            <a:endParaRPr lang="en-US" sz="2400" dirty="0"/>
          </a:p>
          <a:p>
            <a:endParaRPr lang="en-AU" sz="2400" dirty="0"/>
          </a:p>
        </p:txBody>
      </p:sp>
      <p:grpSp>
        <p:nvGrpSpPr>
          <p:cNvPr id="7" name="Group 6"/>
          <p:cNvGrpSpPr/>
          <p:nvPr/>
        </p:nvGrpSpPr>
        <p:grpSpPr>
          <a:xfrm>
            <a:off x="3347864" y="4005063"/>
            <a:ext cx="5400600" cy="2327501"/>
            <a:chOff x="228600" y="3352127"/>
            <a:chExt cx="8553876" cy="3416714"/>
          </a:xfrm>
        </p:grpSpPr>
        <p:pic>
          <p:nvPicPr>
            <p:cNvPr id="8" name="Picture 7" descr="Screen shot 2013-05-20 at 09.26.48.png"/>
            <p:cNvPicPr>
              <a:picLocks noChangeAspect="1"/>
            </p:cNvPicPr>
            <p:nvPr/>
          </p:nvPicPr>
          <p:blipFill>
            <a:blip r:embed="rId3">
              <a:extLst>
                <a:ext uri="{BEBA8EAE-BF5A-486C-A8C5-ECC9F3942E4B}">
                  <a14:imgProps xmlns:a14="http://schemas.microsoft.com/office/drawing/2010/main">
                    <a14:imgLayer r:embed="rId4">
                      <a14:imgEffect>
                        <a14:backgroundRemoval t="1299" b="96753" l="1404" r="97193">
                          <a14:foregroundMark x1="17544" y1="44156" x2="17544" y2="44156"/>
                          <a14:foregroundMark x1="63860" y1="38961" x2="63860" y2="38961"/>
                          <a14:foregroundMark x1="88421" y1="36364" x2="88421" y2="36364"/>
                        </a14:backgroundRemoval>
                      </a14:imgEffect>
                    </a14:imgLayer>
                  </a14:imgProps>
                </a:ext>
                <a:ext uri="{28A0092B-C50C-407E-A947-70E740481C1C}">
                  <a14:useLocalDpi xmlns:a14="http://schemas.microsoft.com/office/drawing/2010/main" val="0"/>
                </a:ext>
              </a:extLst>
            </a:blip>
            <a:stretch>
              <a:fillRect/>
            </a:stretch>
          </p:blipFill>
          <p:spPr>
            <a:xfrm>
              <a:off x="2855890" y="4030133"/>
              <a:ext cx="5926586" cy="2738708"/>
            </a:xfrm>
            <a:prstGeom prst="rect">
              <a:avLst/>
            </a:prstGeom>
          </p:spPr>
        </p:pic>
        <p:pic>
          <p:nvPicPr>
            <p:cNvPr id="9" name="Picture 8" descr="Screen shot 2013-05-20 at 09.26.39.png"/>
            <p:cNvPicPr>
              <a:picLocks noChangeAspect="1"/>
            </p:cNvPicPr>
            <p:nvPr/>
          </p:nvPicPr>
          <p:blipFill>
            <a:blip r:embed="rId5">
              <a:extLst>
                <a:ext uri="{BEBA8EAE-BF5A-486C-A8C5-ECC9F3942E4B}">
                  <a14:imgProps xmlns:a14="http://schemas.microsoft.com/office/drawing/2010/main">
                    <a14:imgLayer r:embed="rId6">
                      <a14:imgEffect>
                        <a14:backgroundRemoval t="0" b="98582" l="0" r="94118">
                          <a14:backgroundMark x1="45098" y1="39716" x2="45098" y2="39716"/>
                        </a14:backgroundRemoval>
                      </a14:imgEffect>
                    </a14:imgLayer>
                  </a14:imgProps>
                </a:ext>
                <a:ext uri="{28A0092B-C50C-407E-A947-70E740481C1C}">
                  <a14:useLocalDpi xmlns:a14="http://schemas.microsoft.com/office/drawing/2010/main" val="0"/>
                </a:ext>
              </a:extLst>
            </a:blip>
            <a:stretch>
              <a:fillRect/>
            </a:stretch>
          </p:blipFill>
          <p:spPr>
            <a:xfrm>
              <a:off x="440268" y="4246454"/>
              <a:ext cx="1109134" cy="2369990"/>
            </a:xfrm>
            <a:prstGeom prst="rect">
              <a:avLst/>
            </a:prstGeom>
          </p:spPr>
        </p:pic>
        <p:pic>
          <p:nvPicPr>
            <p:cNvPr id="10" name="Picture 9" descr="Screen shot 2013-05-20 at 09.26.39.png"/>
            <p:cNvPicPr>
              <a:picLocks noChangeAspect="1"/>
            </p:cNvPicPr>
            <p:nvPr/>
          </p:nvPicPr>
          <p:blipFill>
            <a:blip r:embed="rId7">
              <a:extLst>
                <a:ext uri="{BEBA8EAE-BF5A-486C-A8C5-ECC9F3942E4B}">
                  <a14:imgProps xmlns:a14="http://schemas.microsoft.com/office/drawing/2010/main">
                    <a14:imgLayer r:embed="rId6">
                      <a14:imgEffect>
                        <a14:backgroundRemoval t="2128" b="97872" l="0" r="94118"/>
                      </a14:imgEffect>
                    </a14:imgLayer>
                  </a14:imgProps>
                </a:ext>
                <a:ext uri="{28A0092B-C50C-407E-A947-70E740481C1C}">
                  <a14:useLocalDpi xmlns:a14="http://schemas.microsoft.com/office/drawing/2010/main" val="0"/>
                </a:ext>
              </a:extLst>
            </a:blip>
            <a:stretch>
              <a:fillRect/>
            </a:stretch>
          </p:blipFill>
          <p:spPr>
            <a:xfrm>
              <a:off x="1574807" y="3352127"/>
              <a:ext cx="1545617" cy="3302665"/>
            </a:xfrm>
            <a:prstGeom prst="rect">
              <a:avLst/>
            </a:prstGeom>
          </p:spPr>
        </p:pic>
        <p:cxnSp>
          <p:nvCxnSpPr>
            <p:cNvPr id="11" name="Straight Connector 10"/>
            <p:cNvCxnSpPr/>
            <p:nvPr/>
          </p:nvCxnSpPr>
          <p:spPr>
            <a:xfrm>
              <a:off x="228600" y="3470308"/>
              <a:ext cx="2768600"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1456266" y="3505200"/>
              <a:ext cx="16934" cy="8855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28600" y="4390701"/>
              <a:ext cx="8390467"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245340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25538"/>
            <a:ext cx="41052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3715"/>
                                        </p:tgtEl>
                                      </p:cBhvr>
                                    </p:animEffect>
                                    <p:animScale>
                                      <p:cBhvr>
                                        <p:cTn id="7" dur="250" autoRev="1" fill="hold"/>
                                        <p:tgtEl>
                                          <p:spTgt spid="2437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Accountability</a:t>
            </a:r>
            <a:endParaRPr lang="en-AU" dirty="0">
              <a:solidFill>
                <a:srgbClr val="3399FF"/>
              </a:solidFill>
            </a:endParaRPr>
          </a:p>
        </p:txBody>
      </p:sp>
      <p:sp>
        <p:nvSpPr>
          <p:cNvPr id="7" name="TextBox 6"/>
          <p:cNvSpPr txBox="1"/>
          <p:nvPr/>
        </p:nvSpPr>
        <p:spPr>
          <a:xfrm>
            <a:off x="5505831" y="5589240"/>
            <a:ext cx="2714425" cy="338554"/>
          </a:xfrm>
          <a:prstGeom prst="rect">
            <a:avLst/>
          </a:prstGeom>
          <a:noFill/>
        </p:spPr>
        <p:txBody>
          <a:bodyPr wrap="square" rtlCol="0">
            <a:spAutoFit/>
          </a:bodyPr>
          <a:lstStyle/>
          <a:p>
            <a:pPr algn="r"/>
            <a:r>
              <a:rPr lang="en-US" sz="1600" dirty="0" smtClean="0">
                <a:solidFill>
                  <a:schemeClr val="bg1"/>
                </a:solidFill>
                <a:latin typeface="Calibri"/>
                <a:cs typeface="Calibri"/>
              </a:rPr>
              <a:t>OPT / </a:t>
            </a:r>
            <a:r>
              <a:rPr lang="en-US" sz="1600" dirty="0" err="1" smtClean="0">
                <a:solidFill>
                  <a:schemeClr val="bg1"/>
                </a:solidFill>
                <a:latin typeface="Calibri"/>
                <a:cs typeface="Calibri"/>
              </a:rPr>
              <a:t>P.Pellegrin</a:t>
            </a:r>
            <a:r>
              <a:rPr lang="en-US" sz="1600" dirty="0" smtClean="0">
                <a:solidFill>
                  <a:schemeClr val="bg1"/>
                </a:solidFill>
                <a:latin typeface="Calibri"/>
                <a:cs typeface="Calibri"/>
              </a:rPr>
              <a:t> for SC / 2009</a:t>
            </a:r>
            <a:endParaRPr lang="en-US" sz="1600" dirty="0">
              <a:solidFill>
                <a:schemeClr val="bg1"/>
              </a:solidFill>
              <a:latin typeface="Calibri"/>
              <a:cs typeface="Calibri"/>
            </a:endParaRPr>
          </a:p>
        </p:txBody>
      </p:sp>
    </p:spTree>
    <p:extLst>
      <p:ext uri="{BB962C8B-B14F-4D97-AF65-F5344CB8AC3E}">
        <p14:creationId xmlns:p14="http://schemas.microsoft.com/office/powerpoint/2010/main" val="214342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explained</a:t>
            </a:r>
            <a:endParaRPr lang="en-AU" dirty="0"/>
          </a:p>
        </p:txBody>
      </p:sp>
      <p:sp>
        <p:nvSpPr>
          <p:cNvPr id="3" name="Content Placeholder 2"/>
          <p:cNvSpPr>
            <a:spLocks noGrp="1"/>
          </p:cNvSpPr>
          <p:nvPr>
            <p:ph idx="1"/>
          </p:nvPr>
        </p:nvSpPr>
        <p:spPr>
          <a:xfrm>
            <a:off x="250825" y="1700213"/>
            <a:ext cx="8641655" cy="4392612"/>
          </a:xfrm>
        </p:spPr>
        <p:txBody>
          <a:bodyPr/>
          <a:lstStyle/>
          <a:p>
            <a:pPr marL="533400" lvl="4" indent="-533400">
              <a:lnSpc>
                <a:spcPct val="150000"/>
              </a:lnSpc>
              <a:spcBef>
                <a:spcPts val="300"/>
              </a:spcBef>
              <a:buFont typeface="Arial" panose="020B0604020202020204" pitchFamily="34" charset="0"/>
              <a:buChar char="•"/>
              <a:tabLst>
                <a:tab pos="452438" algn="l"/>
              </a:tabLst>
            </a:pPr>
            <a:r>
              <a:rPr lang="en-US" dirty="0"/>
              <a:t>How an org. balances needs of diff. groups in decision-making &amp; activities, not just meeting needs of most powerful (e.g. donors and </a:t>
            </a:r>
            <a:r>
              <a:rPr lang="en-US" dirty="0" smtClean="0"/>
              <a:t>government).</a:t>
            </a:r>
            <a:endParaRPr lang="en-US" dirty="0"/>
          </a:p>
          <a:p>
            <a:pPr marL="533400" lvl="4" indent="-533400">
              <a:lnSpc>
                <a:spcPct val="150000"/>
              </a:lnSpc>
              <a:spcBef>
                <a:spcPts val="300"/>
              </a:spcBef>
              <a:buFont typeface="Arial" panose="020B0604020202020204" pitchFamily="34" charset="0"/>
              <a:buChar char="•"/>
              <a:tabLst>
                <a:tab pos="452438" algn="l"/>
              </a:tabLst>
            </a:pPr>
            <a:r>
              <a:rPr lang="en-US" dirty="0"/>
              <a:t>Ensuring women, men &amp; children involved in planning, implementing &amp; judging </a:t>
            </a:r>
            <a:r>
              <a:rPr lang="en-US" dirty="0" smtClean="0"/>
              <a:t>response.</a:t>
            </a:r>
            <a:endParaRPr lang="en-US" dirty="0"/>
          </a:p>
          <a:p>
            <a:pPr marL="533400" lvl="4" indent="-533400">
              <a:lnSpc>
                <a:spcPct val="150000"/>
              </a:lnSpc>
              <a:spcBef>
                <a:spcPts val="300"/>
              </a:spcBef>
              <a:buFont typeface="Arial" panose="020B0604020202020204" pitchFamily="34" charset="0"/>
              <a:buChar char="•"/>
              <a:tabLst>
                <a:tab pos="452438" algn="l"/>
              </a:tabLst>
            </a:pPr>
            <a:r>
              <a:rPr lang="en-US" dirty="0"/>
              <a:t>Ensures project has impact women, men &amp; children want to </a:t>
            </a:r>
            <a:r>
              <a:rPr lang="en-US" dirty="0" smtClean="0"/>
              <a:t>see.</a:t>
            </a:r>
            <a:endParaRPr lang="en-US" dirty="0"/>
          </a:p>
        </p:txBody>
      </p:sp>
    </p:spTree>
    <p:extLst>
      <p:ext uri="{BB962C8B-B14F-4D97-AF65-F5344CB8AC3E}">
        <p14:creationId xmlns:p14="http://schemas.microsoft.com/office/powerpoint/2010/main" val="87574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includes for example…</a:t>
            </a:r>
            <a:endParaRPr lang="en-AU" dirty="0"/>
          </a:p>
        </p:txBody>
      </p:sp>
      <p:sp>
        <p:nvSpPr>
          <p:cNvPr id="3" name="Content Placeholder 2"/>
          <p:cNvSpPr>
            <a:spLocks noGrp="1"/>
          </p:cNvSpPr>
          <p:nvPr>
            <p:ph idx="1"/>
          </p:nvPr>
        </p:nvSpPr>
        <p:spPr>
          <a:xfrm>
            <a:off x="250825" y="1556792"/>
            <a:ext cx="8641655" cy="4536033"/>
          </a:xfrm>
        </p:spPr>
        <p:txBody>
          <a:bodyPr/>
          <a:lstStyle/>
          <a:p>
            <a:pPr marL="533400" lvl="4" indent="-533400">
              <a:lnSpc>
                <a:spcPct val="150000"/>
              </a:lnSpc>
              <a:spcBef>
                <a:spcPts val="300"/>
              </a:spcBef>
              <a:buFont typeface="Arial" panose="020B0604020202020204" pitchFamily="34" charset="0"/>
              <a:buChar char="•"/>
              <a:tabLst>
                <a:tab pos="452438" algn="l"/>
              </a:tabLst>
            </a:pPr>
            <a:r>
              <a:rPr lang="en-US" dirty="0" err="1"/>
              <a:t>Publicising</a:t>
            </a:r>
            <a:r>
              <a:rPr lang="en-US" dirty="0"/>
              <a:t> information on </a:t>
            </a:r>
            <a:r>
              <a:rPr lang="en-US" dirty="0" err="1"/>
              <a:t>programme</a:t>
            </a:r>
            <a:r>
              <a:rPr lang="en-US" dirty="0"/>
              <a:t> plans in ways full range of actors </a:t>
            </a:r>
            <a:r>
              <a:rPr lang="en-US" dirty="0" smtClean="0"/>
              <a:t>understand.</a:t>
            </a:r>
            <a:endParaRPr lang="en-US" dirty="0"/>
          </a:p>
          <a:p>
            <a:pPr marL="533400" lvl="4" indent="-533400">
              <a:lnSpc>
                <a:spcPct val="150000"/>
              </a:lnSpc>
              <a:spcBef>
                <a:spcPts val="300"/>
              </a:spcBef>
              <a:buFont typeface="Arial" panose="020B0604020202020204" pitchFamily="34" charset="0"/>
              <a:buChar char="•"/>
              <a:tabLst>
                <a:tab pos="452438" algn="l"/>
              </a:tabLst>
            </a:pPr>
            <a:r>
              <a:rPr lang="en-US" dirty="0" smtClean="0"/>
              <a:t>Feedback </a:t>
            </a:r>
            <a:r>
              <a:rPr lang="en-US" dirty="0"/>
              <a:t>mechanisms – getting back from affected </a:t>
            </a:r>
            <a:r>
              <a:rPr lang="en-US" dirty="0" smtClean="0"/>
              <a:t>communities.</a:t>
            </a:r>
            <a:endParaRPr lang="en-US" dirty="0"/>
          </a:p>
          <a:p>
            <a:pPr marL="533400" lvl="4" indent="-533400">
              <a:lnSpc>
                <a:spcPct val="150000"/>
              </a:lnSpc>
              <a:spcBef>
                <a:spcPts val="300"/>
              </a:spcBef>
              <a:buFont typeface="Arial" panose="020B0604020202020204" pitchFamily="34" charset="0"/>
              <a:buChar char="•"/>
              <a:tabLst>
                <a:tab pos="452438" algn="l"/>
              </a:tabLst>
            </a:pPr>
            <a:r>
              <a:rPr lang="en-US" dirty="0" smtClean="0"/>
              <a:t>Sharing </a:t>
            </a:r>
            <a:r>
              <a:rPr lang="en-US" dirty="0"/>
              <a:t>information on progress of </a:t>
            </a:r>
            <a:r>
              <a:rPr lang="en-US" dirty="0" err="1" smtClean="0"/>
              <a:t>programmes</a:t>
            </a:r>
            <a:r>
              <a:rPr lang="en-US" dirty="0" smtClean="0"/>
              <a:t>.</a:t>
            </a:r>
            <a:endParaRPr lang="en-US" dirty="0"/>
          </a:p>
          <a:p>
            <a:pPr marL="533400" lvl="4" indent="-533400">
              <a:lnSpc>
                <a:spcPct val="150000"/>
              </a:lnSpc>
              <a:spcBef>
                <a:spcPts val="300"/>
              </a:spcBef>
              <a:buFont typeface="Arial" panose="020B0604020202020204" pitchFamily="34" charset="0"/>
              <a:buChar char="•"/>
              <a:tabLst>
                <a:tab pos="452438" algn="l"/>
              </a:tabLst>
            </a:pPr>
            <a:r>
              <a:rPr lang="en-US" dirty="0" smtClean="0"/>
              <a:t>Participatory </a:t>
            </a:r>
            <a:r>
              <a:rPr lang="en-US" dirty="0"/>
              <a:t>processes for engaging range of actors in monitoring &amp; </a:t>
            </a:r>
            <a:r>
              <a:rPr lang="en-US" dirty="0" smtClean="0"/>
              <a:t>evaluation. </a:t>
            </a:r>
            <a:endParaRPr lang="en-US" dirty="0"/>
          </a:p>
        </p:txBody>
      </p:sp>
    </p:spTree>
    <p:extLst>
      <p:ext uri="{BB962C8B-B14F-4D97-AF65-F5344CB8AC3E}">
        <p14:creationId xmlns:p14="http://schemas.microsoft.com/office/powerpoint/2010/main" val="523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Principles of accountability</a:t>
            </a:r>
            <a:endParaRPr lang="en-AU" dirty="0"/>
          </a:p>
        </p:txBody>
      </p:sp>
      <p:sp>
        <p:nvSpPr>
          <p:cNvPr id="3" name="Content Placeholder 2"/>
          <p:cNvSpPr>
            <a:spLocks noGrp="1"/>
          </p:cNvSpPr>
          <p:nvPr>
            <p:ph idx="1"/>
          </p:nvPr>
        </p:nvSpPr>
        <p:spPr>
          <a:xfrm>
            <a:off x="467544" y="1628800"/>
            <a:ext cx="8496944" cy="4392612"/>
          </a:xfrm>
        </p:spPr>
        <p:txBody>
          <a:bodyPr/>
          <a:lstStyle/>
          <a:p>
            <a:pPr marL="533400" lvl="4" indent="-533400">
              <a:lnSpc>
                <a:spcPct val="150000"/>
              </a:lnSpc>
              <a:spcBef>
                <a:spcPts val="300"/>
              </a:spcBef>
              <a:buFont typeface="+mj-lt"/>
              <a:buAutoNum type="arabicPeriod"/>
              <a:tabLst>
                <a:tab pos="452438" algn="l"/>
              </a:tabLst>
            </a:pPr>
            <a:r>
              <a:rPr lang="en-GB" dirty="0"/>
              <a:t>Commitment to humanitarian standards &amp; </a:t>
            </a:r>
            <a:r>
              <a:rPr lang="en-GB" dirty="0" smtClean="0"/>
              <a:t>rights.</a:t>
            </a:r>
            <a:endParaRPr lang="en-GB" dirty="0"/>
          </a:p>
          <a:p>
            <a:pPr marL="533400" lvl="4" indent="-533400">
              <a:lnSpc>
                <a:spcPct val="150000"/>
              </a:lnSpc>
              <a:spcBef>
                <a:spcPts val="300"/>
              </a:spcBef>
              <a:buFont typeface="+mj-lt"/>
              <a:buAutoNum type="arabicPeriod"/>
              <a:tabLst>
                <a:tab pos="452438" algn="l"/>
              </a:tabLst>
            </a:pPr>
            <a:r>
              <a:rPr lang="en-GB" dirty="0" smtClean="0"/>
              <a:t>Setting </a:t>
            </a:r>
            <a:r>
              <a:rPr lang="en-GB" dirty="0"/>
              <a:t>standards &amp; building </a:t>
            </a:r>
            <a:r>
              <a:rPr lang="en-GB" dirty="0" smtClean="0"/>
              <a:t>capacity.</a:t>
            </a:r>
            <a:endParaRPr lang="en-GB" dirty="0"/>
          </a:p>
          <a:p>
            <a:pPr marL="533400" lvl="4" indent="-533400">
              <a:lnSpc>
                <a:spcPct val="150000"/>
              </a:lnSpc>
              <a:spcBef>
                <a:spcPts val="300"/>
              </a:spcBef>
              <a:buFont typeface="+mj-lt"/>
              <a:buAutoNum type="arabicPeriod"/>
              <a:tabLst>
                <a:tab pos="452438" algn="l"/>
              </a:tabLst>
            </a:pPr>
            <a:r>
              <a:rPr lang="en-GB" dirty="0" smtClean="0"/>
              <a:t>Communication.</a:t>
            </a:r>
            <a:endParaRPr lang="en-GB" dirty="0"/>
          </a:p>
          <a:p>
            <a:pPr marL="533400" lvl="4" indent="-533400">
              <a:lnSpc>
                <a:spcPct val="150000"/>
              </a:lnSpc>
              <a:spcBef>
                <a:spcPts val="300"/>
              </a:spcBef>
              <a:buFont typeface="+mj-lt"/>
              <a:buAutoNum type="arabicPeriod"/>
              <a:tabLst>
                <a:tab pos="452438" algn="l"/>
              </a:tabLst>
            </a:pPr>
            <a:r>
              <a:rPr lang="en-GB" dirty="0" smtClean="0"/>
              <a:t>Beneficiary </a:t>
            </a:r>
            <a:r>
              <a:rPr lang="en-GB" dirty="0"/>
              <a:t>participation at all </a:t>
            </a:r>
            <a:r>
              <a:rPr lang="en-GB" dirty="0" smtClean="0"/>
              <a:t>stages. </a:t>
            </a:r>
            <a:endParaRPr lang="en-GB" dirty="0"/>
          </a:p>
          <a:p>
            <a:pPr marL="533400" lvl="4" indent="-533400">
              <a:lnSpc>
                <a:spcPct val="150000"/>
              </a:lnSpc>
              <a:spcBef>
                <a:spcPts val="300"/>
              </a:spcBef>
              <a:buFont typeface="+mj-lt"/>
              <a:buAutoNum type="arabicPeriod"/>
              <a:tabLst>
                <a:tab pos="452438" algn="l"/>
              </a:tabLst>
            </a:pPr>
            <a:r>
              <a:rPr lang="en-GB" dirty="0" smtClean="0"/>
              <a:t>Monitoring </a:t>
            </a:r>
            <a:r>
              <a:rPr lang="en-GB" dirty="0"/>
              <a:t>&amp; reporting on </a:t>
            </a:r>
            <a:r>
              <a:rPr lang="en-GB" dirty="0" smtClean="0"/>
              <a:t>compliance.</a:t>
            </a:r>
            <a:endParaRPr lang="en-GB" dirty="0"/>
          </a:p>
          <a:p>
            <a:pPr marL="533400" lvl="4" indent="-533400">
              <a:lnSpc>
                <a:spcPct val="150000"/>
              </a:lnSpc>
              <a:spcBef>
                <a:spcPts val="300"/>
              </a:spcBef>
              <a:buFont typeface="+mj-lt"/>
              <a:buAutoNum type="arabicPeriod"/>
              <a:tabLst>
                <a:tab pos="452438" algn="l"/>
              </a:tabLst>
            </a:pPr>
            <a:r>
              <a:rPr lang="en-GB" dirty="0" smtClean="0"/>
              <a:t>Developing </a:t>
            </a:r>
            <a:r>
              <a:rPr lang="en-GB" dirty="0"/>
              <a:t>feedback mechanisms and addressing </a:t>
            </a:r>
            <a:r>
              <a:rPr lang="en-GB" dirty="0" smtClean="0"/>
              <a:t>complaints.</a:t>
            </a:r>
            <a:endParaRPr lang="en-GB" dirty="0"/>
          </a:p>
          <a:p>
            <a:pPr marL="533400" lvl="4" indent="-533400">
              <a:lnSpc>
                <a:spcPct val="150000"/>
              </a:lnSpc>
              <a:spcBef>
                <a:spcPts val="300"/>
              </a:spcBef>
              <a:buFont typeface="+mj-lt"/>
              <a:buAutoNum type="arabicPeriod"/>
              <a:tabLst>
                <a:tab pos="452438" algn="l"/>
              </a:tabLst>
            </a:pPr>
            <a:r>
              <a:rPr lang="en-GB" dirty="0" smtClean="0"/>
              <a:t>Implementing </a:t>
            </a:r>
            <a:r>
              <a:rPr lang="en-GB" dirty="0"/>
              <a:t>partners – adhere also to </a:t>
            </a:r>
            <a:r>
              <a:rPr lang="en-GB" dirty="0" smtClean="0"/>
              <a:t>principles.</a:t>
            </a:r>
            <a:endParaRPr lang="en-GB" dirty="0"/>
          </a:p>
          <a:p>
            <a:pPr>
              <a:lnSpc>
                <a:spcPct val="150000"/>
              </a:lnSpc>
            </a:pPr>
            <a:endParaRPr lang="en-AU" dirty="0"/>
          </a:p>
        </p:txBody>
      </p:sp>
    </p:spTree>
    <p:extLst>
      <p:ext uri="{BB962C8B-B14F-4D97-AF65-F5344CB8AC3E}">
        <p14:creationId xmlns:p14="http://schemas.microsoft.com/office/powerpoint/2010/main" val="250543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emplate PP_New [Compatibility Mode]" id="{3DFC64AD-ED0C-4220-B078-BDB91D006E57}" vid="{16F07DD1-2666-45B3-8D13-22B67B7A8F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PP_New</Template>
  <TotalTime>161</TotalTime>
  <Words>6423</Words>
  <Application>Microsoft Office PowerPoint</Application>
  <PresentationFormat>On-screen Show (4:3)</PresentationFormat>
  <Paragraphs>485</Paragraphs>
  <Slides>50</Slides>
  <Notes>29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Design</vt:lpstr>
      <vt:lpstr>Monitoring, evaluation, accountability &amp; administration</vt:lpstr>
      <vt:lpstr>Learning Outcomes </vt:lpstr>
      <vt:lpstr>Defining key terms</vt:lpstr>
      <vt:lpstr>Define key terms</vt:lpstr>
      <vt:lpstr>PowerPoint Presentation</vt:lpstr>
      <vt:lpstr>Accountability</vt:lpstr>
      <vt:lpstr>Accountability explained</vt:lpstr>
      <vt:lpstr>Accountability includes for example…</vt:lpstr>
      <vt:lpstr>Principles of accountability</vt:lpstr>
      <vt:lpstr>Relationship between accountability, M&amp;E &amp; admin</vt:lpstr>
      <vt:lpstr>Plenary question</vt:lpstr>
      <vt:lpstr>How to ensure accountability</vt:lpstr>
      <vt:lpstr>Steps to set-up a feedback mechanism</vt:lpstr>
      <vt:lpstr>Principles of Feedback Mechanisms</vt:lpstr>
      <vt:lpstr>Case study: Dadaab, Kenya </vt:lpstr>
      <vt:lpstr>Lessons learnt from Dadaab</vt:lpstr>
      <vt:lpstr>PowerPoint Presentation</vt:lpstr>
      <vt:lpstr>Plenary question</vt:lpstr>
      <vt:lpstr>Child friendly feedback mechanism</vt:lpstr>
      <vt:lpstr>Monitoring &amp; Evaluation</vt:lpstr>
      <vt:lpstr>M&amp;E – Purpose</vt:lpstr>
      <vt:lpstr>M&amp;E – Principles</vt:lpstr>
      <vt:lpstr>M&amp;E – Key steps</vt:lpstr>
      <vt:lpstr>Developing indicators</vt:lpstr>
      <vt:lpstr>Developing your indicators</vt:lpstr>
      <vt:lpstr>A guide to development of indicators</vt:lpstr>
      <vt:lpstr>Selecting Indicators</vt:lpstr>
      <vt:lpstr>Developing your indicators</vt:lpstr>
      <vt:lpstr>Developing indicators</vt:lpstr>
      <vt:lpstr>Developing indicators continued</vt:lpstr>
      <vt:lpstr>Developing your M&amp;E plan &amp; tools</vt:lpstr>
      <vt:lpstr>Planning how you will collect data</vt:lpstr>
      <vt:lpstr>M&amp;E – Range of methods for data collection</vt:lpstr>
      <vt:lpstr>Choosing between data collection methods</vt:lpstr>
      <vt:lpstr>Agreeing key M&amp;E tools</vt:lpstr>
      <vt:lpstr>Agreeing M&amp;E tools</vt:lpstr>
      <vt:lpstr>M&amp;E – Data collation, storage &amp; analysis</vt:lpstr>
      <vt:lpstr>Administration</vt:lpstr>
      <vt:lpstr>Administration includes…</vt:lpstr>
      <vt:lpstr>Purpose of CF Space administration</vt:lpstr>
      <vt:lpstr>Steps to putting in place administration system</vt:lpstr>
      <vt:lpstr>Wrap-up activity</vt:lpstr>
      <vt:lpstr>Wrap-up activity</vt:lpstr>
      <vt:lpstr>Questions / information to consider</vt:lpstr>
      <vt:lpstr>Conclusion</vt:lpstr>
      <vt:lpstr>Key resources</vt:lpstr>
      <vt:lpstr>Resources</vt:lpstr>
      <vt:lpstr>Key points</vt:lpstr>
      <vt:lpstr>Key points</vt:lpstr>
      <vt:lpstr>PowerPoint Presentation</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evaluation, accountability &amp; administration</dc:title>
  <dc:creator>Jo-anne McMahon</dc:creator>
  <cp:lastModifiedBy>Nats</cp:lastModifiedBy>
  <cp:revision>34</cp:revision>
  <dcterms:created xsi:type="dcterms:W3CDTF">2013-11-26T01:23:43Z</dcterms:created>
  <dcterms:modified xsi:type="dcterms:W3CDTF">2014-05-27T01:45:19Z</dcterms:modified>
</cp:coreProperties>
</file>