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63" r:id="rId3"/>
    <p:sldId id="264" r:id="rId4"/>
    <p:sldId id="265" r:id="rId5"/>
    <p:sldId id="266" r:id="rId6"/>
    <p:sldId id="267" r:id="rId7"/>
    <p:sldId id="268" r:id="rId8"/>
    <p:sldId id="269" r:id="rId9"/>
    <p:sldId id="270" r:id="rId10"/>
    <p:sldId id="272" r:id="rId11"/>
    <p:sldId id="271" r:id="rId12"/>
    <p:sldId id="273" r:id="rId13"/>
    <p:sldId id="274" r:id="rId14"/>
    <p:sldId id="275" r:id="rId15"/>
    <p:sldId id="276" r:id="rId16"/>
    <p:sldId id="277" r:id="rId17"/>
    <p:sldId id="278" r:id="rId18"/>
    <p:sldId id="279" r:id="rId19"/>
    <p:sldId id="261"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97" autoAdjust="0"/>
  </p:normalViewPr>
  <p:slideViewPr>
    <p:cSldViewPr>
      <p:cViewPr varScale="1">
        <p:scale>
          <a:sx n="56" d="100"/>
          <a:sy n="56" d="100"/>
        </p:scale>
        <p:origin x="-1564"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23/05/2014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will discuss the issue of costs and financing your </a:t>
            </a:r>
            <a:r>
              <a:rPr lang="en-US" dirty="0" err="1" smtClean="0"/>
              <a:t>programme</a:t>
            </a:r>
            <a:r>
              <a:rPr lang="en-US" dirty="0" smtClean="0"/>
              <a:t> supply needs throughout this session</a:t>
            </a:r>
            <a:r>
              <a:rPr lang="en-US" baseline="0" dirty="0" smtClean="0"/>
              <a:t> across all these subject areas. As well as what human resources you need to support these elements of logistics.  </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3</a:t>
            </a:fld>
            <a:endParaRPr lang="en-AU"/>
          </a:p>
        </p:txBody>
      </p:sp>
    </p:spTree>
    <p:extLst>
      <p:ext uri="{BB962C8B-B14F-4D97-AF65-F5344CB8AC3E}">
        <p14:creationId xmlns:p14="http://schemas.microsoft.com/office/powerpoint/2010/main" val="314860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Work with community to ensure site selection &amp; set-up is appropriate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Understand ownership of site / land being considered - </a:t>
            </a:r>
            <a:r>
              <a:rPr lang="en-US" sz="1200" b="0" i="0" u="none" strike="noStrike" kern="1200" baseline="0" dirty="0" smtClean="0">
                <a:solidFill>
                  <a:schemeClr val="tx1"/>
                </a:solidFill>
                <a:latin typeface="+mn-lt"/>
                <a:ea typeface="+mn-ea"/>
                <a:cs typeface="+mn-cs"/>
              </a:rPr>
              <a:t>Does it have particular owners who only occupy it certain times of the year? </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Note if there are locations where vulnerable children already congregate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Talk to children to assess risks and mitigate them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Is there a water source and are there health facilities near by?</a:t>
            </a:r>
          </a:p>
          <a:p>
            <a:pPr marL="171450" indent="-171450">
              <a:buFont typeface="Arial"/>
              <a:buChar char="•"/>
            </a:pPr>
            <a:r>
              <a:rPr lang="en-US" dirty="0" smtClean="0"/>
              <a:t>Assess environmental impact – if building using wood, consider</a:t>
            </a:r>
            <a:r>
              <a:rPr lang="en-US" baseline="0" dirty="0" smtClean="0"/>
              <a:t> including budget to replant trees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All of the above does depend upon what is available and what is appropriate </a:t>
            </a:r>
          </a:p>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73605169-7212-4706-83F6-EDDB7C328943}" type="slidenum">
              <a:rPr lang="en-AU" smtClean="0"/>
              <a:pPr/>
              <a:t>9</a:t>
            </a:fld>
            <a:endParaRPr lang="en-AU"/>
          </a:p>
        </p:txBody>
      </p:sp>
    </p:spTree>
    <p:extLst>
      <p:ext uri="{BB962C8B-B14F-4D97-AF65-F5344CB8AC3E}">
        <p14:creationId xmlns:p14="http://schemas.microsoft.com/office/powerpoint/2010/main" val="14675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mn-lt"/>
                <a:cs typeface="Calibri"/>
              </a:rPr>
              <a:t>If possible have indoor and outdoor spaces to allow for team games and sports activities, as well as space for activities such as reading and facilitated sessions.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mn-lt"/>
                <a:cs typeface="Calibri"/>
              </a:rPr>
              <a:t>A secure storage area for the materials; if a secure area is not available, night guards or security personnel are required to ensure that materials are not damaged or stolen. </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mn-lt"/>
                <a:cs typeface="Calibri"/>
              </a:rPr>
              <a:t>Secure area for first aid kit &amp; confidential files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Space for staff to do administrative tasks</a:t>
            </a:r>
            <a:endParaRPr lang="en-GB" sz="1200" dirty="0" smtClean="0">
              <a:latin typeface="+mn-lt"/>
              <a:cs typeface="Calibri"/>
            </a:endParaRPr>
          </a:p>
          <a:p>
            <a:pPr marL="171450" indent="-171450">
              <a:buFont typeface="Arial"/>
              <a:buChar char="•"/>
            </a:pPr>
            <a:r>
              <a:rPr lang="en-GB" sz="1200" kern="1200" dirty="0" smtClean="0">
                <a:solidFill>
                  <a:schemeClr val="tx1"/>
                </a:solidFill>
                <a:effectLst/>
                <a:latin typeface="+mn-lt"/>
                <a:ea typeface="+mn-ea"/>
                <a:cs typeface="Calibri"/>
              </a:rPr>
              <a:t>You should divide the Child Friendly Space into separate areas or zones by marking out areas for different activities or for different groups with ropes, curtains, etc.   By dividing your space, you can conduct a number of different activities at the same time.  Child Friendly Spaces can be divided and cordoned off according to ages, gender specific areas, or types of play that will be conducted – quiet play, active play, and structured activities.  </a:t>
            </a:r>
          </a:p>
          <a:p>
            <a:pPr marL="171450" indent="-171450">
              <a:buFont typeface="Arial"/>
              <a:buChar char="•"/>
            </a:pPr>
            <a:r>
              <a:rPr lang="en-GB" sz="1200" dirty="0" smtClean="0">
                <a:latin typeface="+mn-lt"/>
                <a:cs typeface="Calibri"/>
              </a:rPr>
              <a:t>Consider</a:t>
            </a:r>
            <a:r>
              <a:rPr lang="en-GB" sz="1200" baseline="0" dirty="0" smtClean="0">
                <a:latin typeface="+mn-lt"/>
                <a:cs typeface="Calibri"/>
              </a:rPr>
              <a:t> different uses at different times of the day – will this be used by different age groups in morning, afternoon or evening? Will parents and community use it?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t>Consider number of children you can fit in space you have available to you – what is safe </a:t>
            </a:r>
          </a:p>
          <a:p>
            <a:pPr marL="171450" indent="-171450">
              <a:buFont typeface="Arial"/>
              <a:buChar char="•"/>
            </a:pPr>
            <a:r>
              <a:rPr lang="en-GB" sz="1200" dirty="0" smtClean="0">
                <a:latin typeface="+mn-lt"/>
                <a:cs typeface="Calibri"/>
              </a:rPr>
              <a:t>You must think of how you can provide access for children with disabilities (for example, by providing ramps for wheelchair access in addition to or instead of steps).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dirty="0" smtClean="0">
                <a:latin typeface="+mn-lt"/>
                <a:cs typeface="Calibri"/>
              </a:rPr>
              <a:t>Plan resource needs to make multiple use of the space possible - </a:t>
            </a:r>
            <a:r>
              <a:rPr lang="en-GB" dirty="0" smtClean="0">
                <a:latin typeface="+mn-lt"/>
                <a:cs typeface="Calibri"/>
              </a:rPr>
              <a:t>e.g</a:t>
            </a:r>
            <a:r>
              <a:rPr lang="en-GB" sz="1200" dirty="0" smtClean="0">
                <a:latin typeface="+mn-lt"/>
                <a:cs typeface="Calibri"/>
              </a:rPr>
              <a:t>. enabling community meetings or parenting classes</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12</a:t>
            </a:fld>
            <a:endParaRPr lang="en-AU"/>
          </a:p>
        </p:txBody>
      </p:sp>
    </p:spTree>
    <p:extLst>
      <p:ext uri="{BB962C8B-B14F-4D97-AF65-F5344CB8AC3E}">
        <p14:creationId xmlns:p14="http://schemas.microsoft.com/office/powerpoint/2010/main" val="41762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i="0" dirty="0" smtClean="0">
                <a:solidFill>
                  <a:schemeClr val="tx1"/>
                </a:solidFill>
                <a:latin typeface="+mn-lt"/>
                <a:cs typeface="Calibri"/>
              </a:rPr>
              <a:t>There are many ways to categorise</a:t>
            </a:r>
            <a:r>
              <a:rPr lang="en-GB" sz="1200" i="0" baseline="0" dirty="0" smtClean="0">
                <a:solidFill>
                  <a:schemeClr val="tx1"/>
                </a:solidFill>
                <a:latin typeface="+mn-lt"/>
                <a:cs typeface="Calibri"/>
              </a:rPr>
              <a:t> the different types of equipment you buy. Here main categories we have identified for the acronym SHASS which can help us remember </a:t>
            </a:r>
          </a:p>
          <a:p>
            <a:pPr marL="171450" indent="-171450">
              <a:buFont typeface="Arial"/>
              <a:buChar char="•"/>
            </a:pPr>
            <a:r>
              <a:rPr lang="en-GB" sz="1200" i="0" dirty="0" smtClean="0">
                <a:solidFill>
                  <a:schemeClr val="tx1"/>
                </a:solidFill>
                <a:latin typeface="+mn-lt"/>
                <a:cs typeface="Calibri"/>
              </a:rPr>
              <a:t>See kit lists of individual agencies for details of what they should order: </a:t>
            </a:r>
          </a:p>
          <a:p>
            <a:pPr marL="171450" indent="-171450">
              <a:buFont typeface="Arial"/>
              <a:buChar char="•"/>
            </a:pPr>
            <a:r>
              <a:rPr lang="en-GB" sz="1200" i="0" dirty="0" smtClean="0">
                <a:solidFill>
                  <a:schemeClr val="tx1"/>
                </a:solidFill>
                <a:latin typeface="+mn-lt"/>
                <a:cs typeface="Calibri"/>
              </a:rPr>
              <a:t>SHASS: Set-up of space, Health and Hygiene, Activities, Safety, Security, Staff &amp; training</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15</a:t>
            </a:fld>
            <a:endParaRPr lang="en-AU"/>
          </a:p>
        </p:txBody>
      </p:sp>
    </p:spTree>
    <p:extLst>
      <p:ext uri="{BB962C8B-B14F-4D97-AF65-F5344CB8AC3E}">
        <p14:creationId xmlns:p14="http://schemas.microsoft.com/office/powerpoint/2010/main" val="47351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US" sz="1200" dirty="0" smtClean="0"/>
              <a:t>ST: Take into consideration space &amp; time constraints</a:t>
            </a:r>
          </a:p>
          <a:p>
            <a:pPr>
              <a:spcAft>
                <a:spcPts val="300"/>
              </a:spcAft>
            </a:pPr>
            <a:r>
              <a:rPr lang="en-US" sz="1200" dirty="0" smtClean="0"/>
              <a:t>T: Traditional and culturally relevant</a:t>
            </a:r>
          </a:p>
          <a:p>
            <a:pPr>
              <a:spcAft>
                <a:spcPts val="300"/>
              </a:spcAft>
            </a:pPr>
            <a:r>
              <a:rPr lang="en-US" sz="1200" dirty="0" smtClean="0"/>
              <a:t>A: Age appropriate </a:t>
            </a:r>
          </a:p>
          <a:p>
            <a:pPr>
              <a:spcAft>
                <a:spcPts val="300"/>
              </a:spcAft>
            </a:pPr>
            <a:r>
              <a:rPr lang="en-US" sz="1200" dirty="0" err="1" smtClean="0"/>
              <a:t>Ge</a:t>
            </a:r>
            <a:r>
              <a:rPr lang="en-US" sz="1200" dirty="0" smtClean="0"/>
              <a:t>: Gender, activities that appeal to boys &amp; girls</a:t>
            </a:r>
          </a:p>
          <a:p>
            <a:pPr>
              <a:spcAft>
                <a:spcPts val="300"/>
              </a:spcAft>
            </a:pPr>
            <a:r>
              <a:rPr lang="en-US" sz="1200" dirty="0" smtClean="0"/>
              <a:t>D: Consider diverse needs</a:t>
            </a:r>
          </a:p>
          <a:p>
            <a:pPr>
              <a:spcAft>
                <a:spcPts val="300"/>
              </a:spcAft>
            </a:pPr>
            <a:r>
              <a:rPr lang="en-US" sz="1200" dirty="0" smtClean="0"/>
              <a:t>C: Capacity of facilitators</a:t>
            </a:r>
          </a:p>
          <a:p>
            <a:pPr>
              <a:spcAft>
                <a:spcPts val="300"/>
              </a:spcAft>
            </a:pPr>
            <a:r>
              <a:rPr lang="en-US" sz="1200" dirty="0" smtClean="0"/>
              <a:t>P: Participation</a:t>
            </a:r>
          </a:p>
          <a:p>
            <a:endParaRPr lang="en-US" dirty="0" smtClean="0"/>
          </a:p>
          <a:p>
            <a:r>
              <a:rPr lang="en-US" dirty="0" smtClean="0"/>
              <a:t>Many of the factors affecting equipment selection also come into play here, so think of a reduced CLASHING MG, here it</a:t>
            </a:r>
            <a:r>
              <a:rPr lang="en-US" baseline="0" dirty="0" smtClean="0"/>
              <a:t> is CP </a:t>
            </a:r>
            <a:r>
              <a:rPr lang="en-US" baseline="0" dirty="0" err="1" smtClean="0"/>
              <a:t>STAGeD</a:t>
            </a:r>
            <a:endParaRPr lang="en-US" baseline="0"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16</a:t>
            </a:fld>
            <a:endParaRPr lang="en-AU"/>
          </a:p>
        </p:txBody>
      </p:sp>
    </p:spTree>
    <p:extLst>
      <p:ext uri="{BB962C8B-B14F-4D97-AF65-F5344CB8AC3E}">
        <p14:creationId xmlns:p14="http://schemas.microsoft.com/office/powerpoint/2010/main" val="350114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cs typeface="Calibri"/>
              </a:rPr>
              <a:t>IMPORTANT NOTE: </a:t>
            </a:r>
            <a:br>
              <a:rPr lang="en-US" sz="1200" dirty="0" smtClean="0">
                <a:latin typeface="+mn-lt"/>
                <a:cs typeface="Calibri"/>
              </a:rPr>
            </a:br>
            <a:endParaRPr lang="en-US" sz="1200" dirty="0" smtClean="0">
              <a:latin typeface="+mn-lt"/>
              <a:cs typeface="Calibri"/>
            </a:endParaRPr>
          </a:p>
          <a:p>
            <a:r>
              <a:rPr lang="en-US" sz="1200" dirty="0" smtClean="0">
                <a:latin typeface="+mn-lt"/>
                <a:cs typeface="Calibri"/>
              </a:rPr>
              <a:t>When preparing </a:t>
            </a:r>
            <a:r>
              <a:rPr lang="en-US" sz="1200" dirty="0" err="1" smtClean="0">
                <a:latin typeface="+mn-lt"/>
                <a:cs typeface="Calibri"/>
              </a:rPr>
              <a:t>programme</a:t>
            </a:r>
            <a:r>
              <a:rPr lang="en-US" sz="1200" dirty="0" smtClean="0">
                <a:latin typeface="+mn-lt"/>
                <a:cs typeface="Calibri"/>
              </a:rPr>
              <a:t> implementation plans, also prepare a logistics &amp; procurement plan which shows resourcing needs over time. </a:t>
            </a:r>
            <a:r>
              <a:rPr lang="en-US" dirty="0" smtClean="0">
                <a:cs typeface="Calibri"/>
              </a:rPr>
              <a:t>This should cover supplies and equipment that are recurrent and one off, as well as staff to support that (support time needed from logistics team, drivers, guards </a:t>
            </a:r>
            <a:r>
              <a:rPr lang="en-US" dirty="0" err="1" smtClean="0">
                <a:cs typeface="Calibri"/>
              </a:rPr>
              <a:t>etc</a:t>
            </a:r>
            <a:r>
              <a:rPr lang="en-US" dirty="0" smtClean="0">
                <a:cs typeface="Calibri"/>
              </a:rPr>
              <a:t>), transport and storage.</a:t>
            </a:r>
            <a:r>
              <a:rPr lang="en-US" baseline="0" dirty="0" smtClean="0">
                <a:cs typeface="Calibri"/>
              </a:rPr>
              <a:t> </a:t>
            </a:r>
            <a:r>
              <a:rPr lang="en-US" dirty="0" smtClean="0">
                <a:cs typeface="Calibri"/>
              </a:rPr>
              <a:t>This enables you to clearly know your costs and budget flows too. </a:t>
            </a:r>
          </a:p>
          <a:p>
            <a:endParaRPr lang="en-US" dirty="0" smtClean="0">
              <a:cs typeface="Calibri"/>
            </a:endParaRPr>
          </a:p>
          <a:p>
            <a:r>
              <a:rPr lang="en-US" dirty="0" smtClean="0">
                <a:cs typeface="Calibri"/>
              </a:rPr>
              <a:t>If you don’t: </a:t>
            </a:r>
          </a:p>
          <a:p>
            <a:pPr marL="171450" indent="-171450">
              <a:buFont typeface="Arial"/>
              <a:buChar char="•"/>
            </a:pPr>
            <a:r>
              <a:rPr lang="en-US" dirty="0" smtClean="0">
                <a:cs typeface="Calibri"/>
              </a:rPr>
              <a:t>Logistics and procurement teams will be busy doing other work when you need them</a:t>
            </a:r>
          </a:p>
          <a:p>
            <a:pPr marL="171450" indent="-171450">
              <a:buFont typeface="Arial"/>
              <a:buChar char="•"/>
            </a:pPr>
            <a:r>
              <a:rPr lang="en-US" dirty="0" smtClean="0">
                <a:cs typeface="Calibri"/>
              </a:rPr>
              <a:t>Resources and equipment will arrive to site late (if</a:t>
            </a:r>
            <a:r>
              <a:rPr lang="en-US" baseline="0" dirty="0" smtClean="0">
                <a:cs typeface="Calibri"/>
              </a:rPr>
              <a:t> at all) delaying all your </a:t>
            </a:r>
            <a:r>
              <a:rPr lang="en-US" baseline="0" dirty="0" err="1" smtClean="0">
                <a:cs typeface="Calibri"/>
              </a:rPr>
              <a:t>programme</a:t>
            </a:r>
            <a:r>
              <a:rPr lang="en-US" baseline="0" dirty="0" smtClean="0">
                <a:cs typeface="Calibri"/>
              </a:rPr>
              <a:t> activities</a:t>
            </a:r>
          </a:p>
          <a:p>
            <a:pPr marL="171450" indent="-171450">
              <a:buFont typeface="Arial"/>
              <a:buChar char="•"/>
            </a:pPr>
            <a:r>
              <a:rPr lang="en-US" baseline="0" dirty="0" smtClean="0">
                <a:cs typeface="Calibri"/>
              </a:rPr>
              <a:t>You will have unplanned and unforeseen costs and delays </a:t>
            </a:r>
          </a:p>
          <a:p>
            <a:pPr marL="171450" indent="-171450">
              <a:buFont typeface="Arial"/>
              <a:buChar char="•"/>
            </a:pPr>
            <a:r>
              <a:rPr lang="en-US" baseline="0" dirty="0" smtClean="0">
                <a:cs typeface="Calibri"/>
              </a:rPr>
              <a:t>Budgets will not be accurate and you may not have necessary funding</a:t>
            </a:r>
            <a:endParaRPr lang="en-US" dirty="0" smtClean="0"/>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17</a:t>
            </a:fld>
            <a:endParaRPr lang="en-AU"/>
          </a:p>
        </p:txBody>
      </p:sp>
    </p:spTree>
    <p:extLst>
      <p:ext uri="{BB962C8B-B14F-4D97-AF65-F5344CB8AC3E}">
        <p14:creationId xmlns:p14="http://schemas.microsoft.com/office/powerpoint/2010/main" val="335701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19</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userDrawn="1"/>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au/url?sa=i&amp;rct=j&amp;q=&amp;esrc=s&amp;frm=1&amp;source=images&amp;cd=&amp;cad=rja&amp;docid=HrgSKkI6DPZDXM&amp;tbnid=QRdayCi6CcQ7oM:&amp;ved=0CAUQjRw&amp;url=http://globalsolutions.org/blog/2010/01/unicef-warns-child-trafficking-could-emerge-serious-issue-haiti&amp;ei=quHZUf7vBMjgkAW7-YHYDA&amp;psig=AFQjCNFNo118WcWYuTzz_s5lkVmFQXFddQ&amp;ust=1373319827319010"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docid=Z3jJ1HhWtkNhuM&amp;tbnid=DEm0fUqpnLRvKM:&amp;ved=0CAUQjRw&amp;url=http%3A%2F%2Fwww.unicef.org.au%2FCharity-Gifts%2Fgifts-for-education-play.aspx&amp;ei=VOB-U5uBEcLNkwXeuYHYDQ&amp;psig=AFQjCNHgR4Jzj-KbO4noNoE6mSZQWHjgCA&amp;ust=140091026124887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5084763"/>
            <a:ext cx="8642350" cy="1368425"/>
          </a:xfrm>
        </p:spPr>
        <p:txBody>
          <a:bodyPr/>
          <a:lstStyle/>
          <a:p>
            <a:pPr algn="ctr"/>
            <a:r>
              <a:rPr lang="en-GB" dirty="0"/>
              <a:t>Resourcing &amp; logistics</a:t>
            </a:r>
            <a:endParaRPr lang="en-AU" altLang="en-US" dirty="0" smtClean="0"/>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12</a:t>
            </a:r>
            <a:endParaRPr lang="en-AU" altLang="en-US" sz="2800" dirty="0">
              <a:solidFill>
                <a:srgbClr val="3399FF"/>
              </a:solidFill>
            </a:endParaRPr>
          </a:p>
          <a:p>
            <a:pPr eaLnBrk="1" hangingPunct="1">
              <a:spcBef>
                <a:spcPct val="0"/>
              </a:spcBef>
            </a:pPr>
            <a:endParaRPr lang="en-AU" altLang="en-US" sz="2800" dirty="0">
              <a:solidFill>
                <a:srgbClr val="3399FF"/>
              </a:solidFill>
            </a:endParaRPr>
          </a:p>
        </p:txBody>
      </p:sp>
      <p:pic>
        <p:nvPicPr>
          <p:cNvPr id="2052" name="Picture 4">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8024"/>
          <a:stretch/>
        </p:blipFill>
        <p:spPr bwMode="auto">
          <a:xfrm>
            <a:off x="330568" y="1519707"/>
            <a:ext cx="4615512" cy="334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hlinkClick r:id="rId6"/>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8731" r="32210"/>
          <a:stretch/>
        </p:blipFill>
        <p:spPr bwMode="auto">
          <a:xfrm>
            <a:off x="5084879" y="1519707"/>
            <a:ext cx="3750881" cy="334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157" y="836613"/>
            <a:ext cx="6487831" cy="720725"/>
          </a:xfrm>
        </p:spPr>
        <p:txBody>
          <a:bodyPr/>
          <a:lstStyle/>
          <a:p>
            <a:r>
              <a:rPr lang="en-US" dirty="0" smtClean="0"/>
              <a:t>Lay-out </a:t>
            </a:r>
            <a:r>
              <a:rPr lang="en-US" dirty="0"/>
              <a:t>and design of your CF Space</a:t>
            </a:r>
            <a:endParaRPr lang="en-AU" dirty="0"/>
          </a:p>
        </p:txBody>
      </p:sp>
      <p:sp>
        <p:nvSpPr>
          <p:cNvPr id="3" name="Content Placeholder 2"/>
          <p:cNvSpPr>
            <a:spLocks noGrp="1"/>
          </p:cNvSpPr>
          <p:nvPr>
            <p:ph idx="1"/>
          </p:nvPr>
        </p:nvSpPr>
        <p:spPr>
          <a:xfrm>
            <a:off x="467544" y="1988840"/>
            <a:ext cx="8496944" cy="4175993"/>
          </a:xfrm>
        </p:spPr>
        <p:txBody>
          <a:bodyPr/>
          <a:lstStyle/>
          <a:p>
            <a:pPr marL="514350" indent="-514350">
              <a:buFont typeface="+mj-lt"/>
              <a:buAutoNum type="arabicPeriod"/>
            </a:pPr>
            <a:r>
              <a:rPr lang="en-US" dirty="0"/>
              <a:t>In same groups decide how you will lay-out the inside of the </a:t>
            </a:r>
            <a:r>
              <a:rPr lang="en-US" dirty="0" smtClean="0"/>
              <a:t>space.</a:t>
            </a:r>
          </a:p>
          <a:p>
            <a:pPr marL="0" indent="0"/>
            <a:endParaRPr lang="en-US" dirty="0"/>
          </a:p>
          <a:p>
            <a:pPr marL="514350" indent="-514350">
              <a:buFont typeface="+mj-lt"/>
              <a:buAutoNum type="arabicPeriod" startAt="2"/>
            </a:pPr>
            <a:r>
              <a:rPr lang="en-US" dirty="0"/>
              <a:t>Draw pictures or write words explaining how you will use space inside and outside CF Space for various </a:t>
            </a:r>
            <a:r>
              <a:rPr lang="en-US" dirty="0" smtClean="0"/>
              <a:t>activities. </a:t>
            </a:r>
            <a:endParaRPr lang="en-US" dirty="0"/>
          </a:p>
          <a:p>
            <a:pPr marL="0" indent="0">
              <a:buNone/>
            </a:pPr>
            <a:endParaRPr lang="en-US" dirty="0" smtClean="0"/>
          </a:p>
          <a:p>
            <a:pPr marL="0" indent="0" algn="r">
              <a:buNone/>
            </a:pPr>
            <a:r>
              <a:rPr lang="en-US" dirty="0" smtClean="0"/>
              <a:t>10 </a:t>
            </a:r>
            <a:r>
              <a:rPr lang="en-US" dirty="0" err="1"/>
              <a:t>mins</a:t>
            </a:r>
            <a:endParaRPr lang="en-US" dirty="0"/>
          </a:p>
          <a:p>
            <a:endParaRPr lang="en-AU"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07" y="809699"/>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64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Layout of the CF Space</a:t>
            </a:r>
            <a:endParaRPr lang="en-AU" dirty="0">
              <a:solidFill>
                <a:srgbClr val="3399FF"/>
              </a:solidFill>
            </a:endParaRPr>
          </a:p>
        </p:txBody>
      </p:sp>
    </p:spTree>
    <p:extLst>
      <p:ext uri="{BB962C8B-B14F-4D97-AF65-F5344CB8AC3E}">
        <p14:creationId xmlns:p14="http://schemas.microsoft.com/office/powerpoint/2010/main" val="3339083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05986"/>
            <a:ext cx="7777163" cy="720725"/>
          </a:xfrm>
        </p:spPr>
        <p:txBody>
          <a:bodyPr/>
          <a:lstStyle/>
          <a:p>
            <a:r>
              <a:rPr lang="en-US" dirty="0"/>
              <a:t>CF Space Layout</a:t>
            </a:r>
            <a:endParaRPr lang="en-AU" dirty="0"/>
          </a:p>
        </p:txBody>
      </p:sp>
      <p:sp>
        <p:nvSpPr>
          <p:cNvPr id="3" name="Content Placeholder 2"/>
          <p:cNvSpPr>
            <a:spLocks noGrp="1"/>
          </p:cNvSpPr>
          <p:nvPr>
            <p:ph idx="1"/>
          </p:nvPr>
        </p:nvSpPr>
        <p:spPr>
          <a:xfrm>
            <a:off x="395536" y="1484784"/>
            <a:ext cx="8497639" cy="4691659"/>
          </a:xfrm>
        </p:spPr>
        <p:txBody>
          <a:bodyPr/>
          <a:lstStyle/>
          <a:p>
            <a:pPr>
              <a:spcBef>
                <a:spcPts val="800"/>
              </a:spcBef>
              <a:buFont typeface="Arial" panose="020B0604020202020204" pitchFamily="34" charset="0"/>
              <a:buChar char="•"/>
            </a:pPr>
            <a:r>
              <a:rPr lang="en-GB" sz="2200" dirty="0"/>
              <a:t>CF Space should have: </a:t>
            </a:r>
          </a:p>
          <a:p>
            <a:pPr lvl="1">
              <a:spcBef>
                <a:spcPts val="800"/>
              </a:spcBef>
              <a:buFont typeface="Wingdings" panose="05000000000000000000" pitchFamily="2" charset="2"/>
              <a:buChar char="ü"/>
            </a:pPr>
            <a:r>
              <a:rPr lang="en-GB" sz="2200" dirty="0"/>
              <a:t>Indoor and outdoor spaces</a:t>
            </a:r>
          </a:p>
          <a:p>
            <a:pPr lvl="1">
              <a:spcBef>
                <a:spcPts val="800"/>
              </a:spcBef>
              <a:buFont typeface="Wingdings" panose="05000000000000000000" pitchFamily="2" charset="2"/>
              <a:buChar char="ü"/>
            </a:pPr>
            <a:r>
              <a:rPr lang="en-GB" sz="2200" dirty="0"/>
              <a:t>Secure storage area for materials</a:t>
            </a:r>
          </a:p>
          <a:p>
            <a:pPr lvl="1">
              <a:spcBef>
                <a:spcPts val="800"/>
              </a:spcBef>
              <a:buFont typeface="Wingdings" panose="05000000000000000000" pitchFamily="2" charset="2"/>
              <a:buChar char="ü"/>
            </a:pPr>
            <a:r>
              <a:rPr lang="en-GB" sz="2200" dirty="0"/>
              <a:t>Secure area for first aid kit &amp; confidential files</a:t>
            </a:r>
          </a:p>
          <a:p>
            <a:pPr lvl="1">
              <a:spcBef>
                <a:spcPts val="800"/>
              </a:spcBef>
              <a:buFont typeface="Wingdings" panose="05000000000000000000" pitchFamily="2" charset="2"/>
              <a:buChar char="ü"/>
            </a:pPr>
            <a:r>
              <a:rPr lang="en-GB" sz="2200" dirty="0"/>
              <a:t>Space for staff to do administrative tasks</a:t>
            </a:r>
          </a:p>
          <a:p>
            <a:pPr>
              <a:spcBef>
                <a:spcPts val="800"/>
              </a:spcBef>
              <a:buFont typeface="Arial" panose="020B0604020202020204" pitchFamily="34" charset="0"/>
              <a:buChar char="•"/>
            </a:pPr>
            <a:r>
              <a:rPr lang="en-GB" sz="2200" dirty="0"/>
              <a:t>Divide the CF Space into separate areas or zones</a:t>
            </a:r>
          </a:p>
          <a:p>
            <a:pPr>
              <a:spcBef>
                <a:spcPts val="800"/>
              </a:spcBef>
              <a:buFont typeface="Arial" panose="020B0604020202020204" pitchFamily="34" charset="0"/>
              <a:buChar char="•"/>
            </a:pPr>
            <a:r>
              <a:rPr lang="en-GB" sz="2200" dirty="0"/>
              <a:t>Consider different uses at different times of day</a:t>
            </a:r>
          </a:p>
          <a:p>
            <a:pPr>
              <a:spcBef>
                <a:spcPts val="800"/>
              </a:spcBef>
              <a:buFont typeface="Arial" panose="020B0604020202020204" pitchFamily="34" charset="0"/>
              <a:buChar char="•"/>
            </a:pPr>
            <a:r>
              <a:rPr lang="en-GB" sz="2200" dirty="0"/>
              <a:t>Consider number of children you can fit in space </a:t>
            </a:r>
          </a:p>
          <a:p>
            <a:pPr>
              <a:spcBef>
                <a:spcPts val="800"/>
              </a:spcBef>
              <a:buFont typeface="Arial" panose="020B0604020202020204" pitchFamily="34" charset="0"/>
              <a:buChar char="•"/>
            </a:pPr>
            <a:r>
              <a:rPr lang="en-GB" sz="2200" dirty="0"/>
              <a:t>Provide access for children with disabilities </a:t>
            </a:r>
          </a:p>
          <a:p>
            <a:pPr>
              <a:spcBef>
                <a:spcPts val="800"/>
              </a:spcBef>
              <a:buFont typeface="Arial" panose="020B0604020202020204" pitchFamily="34" charset="0"/>
              <a:buChar char="•"/>
            </a:pPr>
            <a:r>
              <a:rPr lang="en-GB" sz="2200" dirty="0"/>
              <a:t>Plan resource needs to make multiple use possible</a:t>
            </a:r>
          </a:p>
          <a:p>
            <a:pPr>
              <a:buFont typeface="Arial" panose="020B0604020202020204" pitchFamily="34" charset="0"/>
              <a:buChar char="•"/>
            </a:pPr>
            <a:endParaRPr lang="en-AU" sz="2200" dirty="0"/>
          </a:p>
        </p:txBody>
      </p:sp>
    </p:spTree>
    <p:extLst>
      <p:ext uri="{BB962C8B-B14F-4D97-AF65-F5344CB8AC3E}">
        <p14:creationId xmlns:p14="http://schemas.microsoft.com/office/powerpoint/2010/main" val="10297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Equipping the CF Space</a:t>
            </a:r>
            <a:endParaRPr lang="en-AU" dirty="0">
              <a:solidFill>
                <a:srgbClr val="3399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64" y="3329784"/>
            <a:ext cx="4125922" cy="2756115"/>
          </a:xfrm>
          <a:prstGeom prst="rect">
            <a:avLst/>
          </a:prstGeom>
        </p:spPr>
      </p:pic>
    </p:spTree>
    <p:extLst>
      <p:ext uri="{BB962C8B-B14F-4D97-AF65-F5344CB8AC3E}">
        <p14:creationId xmlns:p14="http://schemas.microsoft.com/office/powerpoint/2010/main" val="157364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455" y="836613"/>
            <a:ext cx="6466533" cy="720725"/>
          </a:xfrm>
        </p:spPr>
        <p:txBody>
          <a:bodyPr/>
          <a:lstStyle/>
          <a:p>
            <a:r>
              <a:rPr lang="en-US" dirty="0"/>
              <a:t>Equipment needs</a:t>
            </a:r>
            <a:endParaRPr lang="en-AU" dirty="0"/>
          </a:p>
        </p:txBody>
      </p:sp>
      <p:sp>
        <p:nvSpPr>
          <p:cNvPr id="3" name="Content Placeholder 2"/>
          <p:cNvSpPr>
            <a:spLocks noGrp="1"/>
          </p:cNvSpPr>
          <p:nvPr>
            <p:ph idx="1"/>
          </p:nvPr>
        </p:nvSpPr>
        <p:spPr>
          <a:xfrm>
            <a:off x="250825" y="1988839"/>
            <a:ext cx="8353623" cy="4103985"/>
          </a:xfrm>
        </p:spPr>
        <p:txBody>
          <a:bodyPr/>
          <a:lstStyle/>
          <a:p>
            <a:pPr>
              <a:spcBef>
                <a:spcPts val="800"/>
              </a:spcBef>
              <a:buFont typeface="Arial" panose="020B0604020202020204" pitchFamily="34" charset="0"/>
              <a:buChar char="•"/>
            </a:pPr>
            <a:r>
              <a:rPr lang="en-US" dirty="0"/>
              <a:t>Look inside the CF Space </a:t>
            </a:r>
            <a:r>
              <a:rPr lang="en-US" dirty="0" smtClean="0"/>
              <a:t>kits. </a:t>
            </a:r>
            <a:endParaRPr lang="en-US" dirty="0"/>
          </a:p>
          <a:p>
            <a:pPr>
              <a:spcBef>
                <a:spcPts val="800"/>
              </a:spcBef>
              <a:buFont typeface="Arial" panose="020B0604020202020204" pitchFamily="34" charset="0"/>
              <a:buChar char="•"/>
            </a:pPr>
            <a:r>
              <a:rPr lang="en-US" dirty="0"/>
              <a:t>Look at diagram you drew for CF space site selection and </a:t>
            </a:r>
            <a:r>
              <a:rPr lang="en-US" dirty="0" smtClean="0"/>
              <a:t>lay-out.</a:t>
            </a:r>
            <a:endParaRPr lang="en-US" dirty="0"/>
          </a:p>
          <a:p>
            <a:pPr>
              <a:spcBef>
                <a:spcPts val="800"/>
              </a:spcBef>
              <a:buFont typeface="Arial" panose="020B0604020202020204" pitchFamily="34" charset="0"/>
              <a:buChar char="•"/>
            </a:pPr>
            <a:r>
              <a:rPr lang="en-US" dirty="0"/>
              <a:t>Consider the different stages of the project </a:t>
            </a:r>
            <a:r>
              <a:rPr lang="en-US" dirty="0" smtClean="0"/>
              <a:t>cycle.</a:t>
            </a:r>
            <a:endParaRPr lang="en-US" dirty="0"/>
          </a:p>
          <a:p>
            <a:pPr>
              <a:spcBef>
                <a:spcPts val="800"/>
              </a:spcBef>
              <a:buFont typeface="Arial" panose="020B0604020202020204" pitchFamily="34" charset="0"/>
              <a:buChar char="•"/>
            </a:pPr>
            <a:r>
              <a:rPr lang="en-US" dirty="0"/>
              <a:t>Now in your groups consider: </a:t>
            </a:r>
          </a:p>
          <a:p>
            <a:pPr lvl="1">
              <a:spcBef>
                <a:spcPts val="800"/>
              </a:spcBef>
              <a:buFont typeface="Arial" panose="020B0604020202020204" pitchFamily="34" charset="0"/>
              <a:buChar char="•"/>
            </a:pPr>
            <a:r>
              <a:rPr lang="en-US" dirty="0"/>
              <a:t>What equipment will you need?</a:t>
            </a:r>
          </a:p>
          <a:p>
            <a:pPr marL="342900" lvl="1" indent="-342900">
              <a:spcBef>
                <a:spcPts val="800"/>
              </a:spcBef>
              <a:buFont typeface="Arial" panose="020B0604020202020204" pitchFamily="34" charset="0"/>
              <a:buChar char="•"/>
            </a:pPr>
            <a:r>
              <a:rPr lang="en-US" dirty="0"/>
              <a:t>List this separately or on side of </a:t>
            </a:r>
            <a:r>
              <a:rPr lang="en-US" dirty="0" smtClean="0"/>
              <a:t>picture.</a:t>
            </a:r>
            <a:endParaRPr lang="en-US" dirty="0"/>
          </a:p>
          <a:p>
            <a:pPr marL="0" lvl="1" indent="0" algn="r">
              <a:spcBef>
                <a:spcPts val="2000"/>
              </a:spcBef>
              <a:buNone/>
            </a:pPr>
            <a:r>
              <a:rPr lang="en-US" dirty="0"/>
              <a:t>5 </a:t>
            </a:r>
            <a:r>
              <a:rPr lang="en-US" dirty="0" err="1"/>
              <a:t>mins</a:t>
            </a:r>
            <a:endParaRPr lang="en-US" dirty="0"/>
          </a:p>
          <a:p>
            <a:pPr lvl="1">
              <a:spcBef>
                <a:spcPts val="800"/>
              </a:spcBef>
            </a:pP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05" y="844117"/>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43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categories of Equipment - SHASS</a:t>
            </a:r>
            <a:endParaRPr lang="en-AU" dirty="0"/>
          </a:p>
        </p:txBody>
      </p:sp>
      <p:pic>
        <p:nvPicPr>
          <p:cNvPr id="4" name="Content Placeholder 3"/>
          <p:cNvPicPr>
            <a:picLocks noGrp="1" noChangeAspect="1"/>
          </p:cNvPicPr>
          <p:nvPr>
            <p:ph idx="1"/>
          </p:nvPr>
        </p:nvPicPr>
        <p:blipFill>
          <a:blip r:embed="rId3"/>
          <a:stretch>
            <a:fillRect/>
          </a:stretch>
        </p:blipFill>
        <p:spPr>
          <a:xfrm>
            <a:off x="683419" y="2165590"/>
            <a:ext cx="7777163" cy="3461858"/>
          </a:xfrm>
          <a:prstGeom prst="rect">
            <a:avLst/>
          </a:prstGeom>
        </p:spPr>
      </p:pic>
    </p:spTree>
    <p:extLst>
      <p:ext uri="{BB962C8B-B14F-4D97-AF65-F5344CB8AC3E}">
        <p14:creationId xmlns:p14="http://schemas.microsoft.com/office/powerpoint/2010/main" val="1386762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43308"/>
            <a:ext cx="7777163" cy="863600"/>
          </a:xfrm>
        </p:spPr>
        <p:txBody>
          <a:bodyPr/>
          <a:lstStyle/>
          <a:p>
            <a:r>
              <a:rPr lang="en-GB" dirty="0"/>
              <a:t>How to select activities / equipment -  take into account: </a:t>
            </a:r>
            <a:endParaRPr lang="en-AU" dirty="0"/>
          </a:p>
        </p:txBody>
      </p:sp>
      <p:sp>
        <p:nvSpPr>
          <p:cNvPr id="3" name="Content Placeholder 2"/>
          <p:cNvSpPr>
            <a:spLocks noGrp="1"/>
          </p:cNvSpPr>
          <p:nvPr>
            <p:ph idx="1"/>
          </p:nvPr>
        </p:nvSpPr>
        <p:spPr>
          <a:xfrm>
            <a:off x="395536" y="1746246"/>
            <a:ext cx="8352928" cy="4275041"/>
          </a:xfrm>
        </p:spPr>
        <p:txBody>
          <a:bodyPr/>
          <a:lstStyle/>
          <a:p>
            <a:pPr>
              <a:spcBef>
                <a:spcPts val="500"/>
              </a:spcBef>
              <a:buFont typeface="Wingdings" panose="05000000000000000000" pitchFamily="2" charset="2"/>
              <a:buChar char="ü"/>
            </a:pPr>
            <a:r>
              <a:rPr lang="en-GB" b="1" dirty="0"/>
              <a:t>C:</a:t>
            </a:r>
            <a:r>
              <a:rPr lang="en-GB" dirty="0"/>
              <a:t> </a:t>
            </a:r>
            <a:r>
              <a:rPr lang="en-GB" dirty="0" smtClean="0"/>
              <a:t>	Capacity </a:t>
            </a:r>
            <a:r>
              <a:rPr lang="en-GB" dirty="0"/>
              <a:t>of facilitators</a:t>
            </a:r>
          </a:p>
          <a:p>
            <a:pPr>
              <a:spcBef>
                <a:spcPts val="500"/>
              </a:spcBef>
              <a:buFont typeface="Wingdings" panose="05000000000000000000" pitchFamily="2" charset="2"/>
              <a:buChar char="ü"/>
            </a:pPr>
            <a:r>
              <a:rPr lang="en-GB" b="1" dirty="0"/>
              <a:t>A:</a:t>
            </a:r>
            <a:r>
              <a:rPr lang="en-GB" dirty="0"/>
              <a:t> </a:t>
            </a:r>
            <a:r>
              <a:rPr lang="en-GB" dirty="0" smtClean="0"/>
              <a:t>	Ages </a:t>
            </a:r>
            <a:r>
              <a:rPr lang="en-GB" dirty="0"/>
              <a:t>&amp; stages of development</a:t>
            </a:r>
          </a:p>
          <a:p>
            <a:pPr>
              <a:spcBef>
                <a:spcPts val="500"/>
              </a:spcBef>
              <a:buFont typeface="Wingdings" panose="05000000000000000000" pitchFamily="2" charset="2"/>
              <a:buChar char="ü"/>
            </a:pPr>
            <a:r>
              <a:rPr lang="en-GB" b="1" dirty="0"/>
              <a:t>Ge:</a:t>
            </a:r>
            <a:r>
              <a:rPr lang="en-GB" dirty="0"/>
              <a:t> </a:t>
            </a:r>
            <a:r>
              <a:rPr lang="en-GB" dirty="0" smtClean="0"/>
              <a:t>	Gender </a:t>
            </a:r>
            <a:r>
              <a:rPr lang="en-GB" dirty="0"/>
              <a:t>sensitive</a:t>
            </a:r>
          </a:p>
          <a:p>
            <a:pPr>
              <a:spcBef>
                <a:spcPts val="500"/>
              </a:spcBef>
              <a:buFont typeface="Wingdings" panose="05000000000000000000" pitchFamily="2" charset="2"/>
              <a:buChar char="ü"/>
            </a:pPr>
            <a:r>
              <a:rPr lang="en-GB" b="1" dirty="0"/>
              <a:t>D:</a:t>
            </a:r>
            <a:r>
              <a:rPr lang="en-GB" dirty="0"/>
              <a:t> </a:t>
            </a:r>
            <a:r>
              <a:rPr lang="en-GB" dirty="0" smtClean="0"/>
              <a:t>	Diverse </a:t>
            </a:r>
            <a:r>
              <a:rPr lang="en-GB" dirty="0"/>
              <a:t>needs</a:t>
            </a:r>
          </a:p>
          <a:p>
            <a:pPr>
              <a:spcBef>
                <a:spcPts val="500"/>
              </a:spcBef>
              <a:buFont typeface="Wingdings" panose="05000000000000000000" pitchFamily="2" charset="2"/>
              <a:buChar char="ü"/>
            </a:pPr>
            <a:r>
              <a:rPr lang="en-GB" b="1" dirty="0"/>
              <a:t>S:</a:t>
            </a:r>
            <a:r>
              <a:rPr lang="en-GB" dirty="0"/>
              <a:t> </a:t>
            </a:r>
            <a:r>
              <a:rPr lang="en-GB" dirty="0" smtClean="0"/>
              <a:t>	Space </a:t>
            </a:r>
            <a:r>
              <a:rPr lang="en-GB" dirty="0"/>
              <a:t>constraints </a:t>
            </a:r>
          </a:p>
          <a:p>
            <a:pPr>
              <a:spcBef>
                <a:spcPts val="500"/>
              </a:spcBef>
              <a:buFont typeface="Wingdings" panose="05000000000000000000" pitchFamily="2" charset="2"/>
              <a:buChar char="ü"/>
            </a:pPr>
            <a:r>
              <a:rPr lang="en-GB" b="1" dirty="0"/>
              <a:t>P:</a:t>
            </a:r>
            <a:r>
              <a:rPr lang="en-GB" dirty="0"/>
              <a:t> </a:t>
            </a:r>
            <a:r>
              <a:rPr lang="en-GB" dirty="0" smtClean="0"/>
              <a:t>	Participation </a:t>
            </a:r>
            <a:r>
              <a:rPr lang="en-GB" dirty="0"/>
              <a:t>of children &amp; community</a:t>
            </a:r>
          </a:p>
          <a:p>
            <a:pPr>
              <a:spcBef>
                <a:spcPts val="500"/>
              </a:spcBef>
              <a:buFont typeface="Wingdings" panose="05000000000000000000" pitchFamily="2" charset="2"/>
              <a:buChar char="ü"/>
            </a:pPr>
            <a:r>
              <a:rPr lang="en-GB" b="1" dirty="0"/>
              <a:t>O:</a:t>
            </a:r>
            <a:r>
              <a:rPr lang="en-GB" dirty="0"/>
              <a:t> </a:t>
            </a:r>
            <a:r>
              <a:rPr lang="en-GB" dirty="0" smtClean="0"/>
              <a:t>	Outreach </a:t>
            </a:r>
            <a:endParaRPr lang="en-GB" dirty="0"/>
          </a:p>
          <a:p>
            <a:pPr>
              <a:spcBef>
                <a:spcPts val="500"/>
              </a:spcBef>
              <a:buFont typeface="Wingdings" panose="05000000000000000000" pitchFamily="2" charset="2"/>
              <a:buChar char="ü"/>
            </a:pPr>
            <a:r>
              <a:rPr lang="en-GB" b="1" dirty="0"/>
              <a:t>R:</a:t>
            </a:r>
            <a:r>
              <a:rPr lang="en-GB" dirty="0"/>
              <a:t> </a:t>
            </a:r>
            <a:r>
              <a:rPr lang="en-GB" dirty="0" smtClean="0"/>
              <a:t>	Resources </a:t>
            </a:r>
            <a:r>
              <a:rPr lang="en-GB" dirty="0"/>
              <a:t>– limitations / availability</a:t>
            </a:r>
          </a:p>
          <a:p>
            <a:pPr>
              <a:spcBef>
                <a:spcPts val="500"/>
              </a:spcBef>
              <a:buFont typeface="Wingdings" panose="05000000000000000000" pitchFamily="2" charset="2"/>
              <a:buChar char="ü"/>
            </a:pPr>
            <a:r>
              <a:rPr lang="en-GB" b="1" dirty="0"/>
              <a:t>T:</a:t>
            </a:r>
            <a:r>
              <a:rPr lang="en-GB" dirty="0"/>
              <a:t> </a:t>
            </a:r>
            <a:r>
              <a:rPr lang="en-GB" dirty="0" smtClean="0"/>
              <a:t>	Traditions </a:t>
            </a:r>
            <a:r>
              <a:rPr lang="en-GB" dirty="0"/>
              <a:t>(culture) &amp; time constraints</a:t>
            </a:r>
          </a:p>
          <a:p>
            <a:pPr algn="r">
              <a:spcBef>
                <a:spcPts val="500"/>
              </a:spcBef>
              <a:buFont typeface="Wingdings" panose="05000000000000000000" pitchFamily="2" charset="2"/>
              <a:buChar char="ü"/>
            </a:pPr>
            <a:r>
              <a:rPr lang="en-GB" b="1" dirty="0"/>
              <a:t>=   CAGED SPORT</a:t>
            </a:r>
          </a:p>
          <a:p>
            <a:pPr>
              <a:buFont typeface="Wingdings" panose="05000000000000000000" pitchFamily="2" charset="2"/>
              <a:buChar char="ü"/>
            </a:pPr>
            <a:endParaRPr lang="en-AU" dirty="0"/>
          </a:p>
        </p:txBody>
      </p:sp>
    </p:spTree>
    <p:extLst>
      <p:ext uri="{BB962C8B-B14F-4D97-AF65-F5344CB8AC3E}">
        <p14:creationId xmlns:p14="http://schemas.microsoft.com/office/powerpoint/2010/main" val="8124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7777163" cy="4968676"/>
          </a:xfrm>
        </p:spPr>
        <p:txBody>
          <a:bodyPr/>
          <a:lstStyle/>
          <a:p>
            <a:pPr algn="ctr"/>
            <a:r>
              <a:rPr lang="en-US" sz="4400" b="1" dirty="0">
                <a:cs typeface="Calibri"/>
              </a:rPr>
              <a:t>IMPORTANT NOTE: </a:t>
            </a:r>
            <a:br>
              <a:rPr lang="en-US" sz="4400" b="1" dirty="0">
                <a:cs typeface="Calibri"/>
              </a:rPr>
            </a:br>
            <a:r>
              <a:rPr lang="en-US" sz="4400" b="1" dirty="0">
                <a:cs typeface="Calibri"/>
              </a:rPr>
              <a:t/>
            </a:r>
            <a:br>
              <a:rPr lang="en-US" sz="4400" b="1" dirty="0">
                <a:cs typeface="Calibri"/>
              </a:rPr>
            </a:br>
            <a:r>
              <a:rPr lang="en-US" sz="4400" dirty="0">
                <a:cs typeface="Calibri"/>
              </a:rPr>
              <a:t>When preparing </a:t>
            </a:r>
            <a:r>
              <a:rPr lang="en-US" sz="4400" dirty="0" err="1">
                <a:cs typeface="Calibri"/>
              </a:rPr>
              <a:t>programme</a:t>
            </a:r>
            <a:r>
              <a:rPr lang="en-US" sz="4400" dirty="0">
                <a:cs typeface="Calibri"/>
              </a:rPr>
              <a:t> plans, also prepare a logistics &amp; procurement plan which shows resourcing needs over </a:t>
            </a:r>
            <a:r>
              <a:rPr lang="en-US" sz="4400" dirty="0" smtClean="0">
                <a:cs typeface="Calibri"/>
              </a:rPr>
              <a:t>time. </a:t>
            </a:r>
            <a:endParaRPr lang="en-AU" sz="4400" dirty="0"/>
          </a:p>
        </p:txBody>
      </p:sp>
    </p:spTree>
    <p:extLst>
      <p:ext uri="{BB962C8B-B14F-4D97-AF65-F5344CB8AC3E}">
        <p14:creationId xmlns:p14="http://schemas.microsoft.com/office/powerpoint/2010/main" val="21622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72820"/>
            <a:ext cx="7777163" cy="4824660"/>
          </a:xfrm>
        </p:spPr>
        <p:txBody>
          <a:bodyPr/>
          <a:lstStyle/>
          <a:p>
            <a:pPr algn="ctr"/>
            <a:r>
              <a:rPr lang="en-US" sz="4000" b="1" dirty="0">
                <a:cs typeface="Calibri"/>
              </a:rPr>
              <a:t>REMEMBER: </a:t>
            </a:r>
            <a:br>
              <a:rPr lang="en-US" sz="4000" b="1" dirty="0">
                <a:cs typeface="Calibri"/>
              </a:rPr>
            </a:br>
            <a:r>
              <a:rPr lang="en-US" sz="4000" b="1" dirty="0">
                <a:cs typeface="Calibri"/>
              </a:rPr>
              <a:t/>
            </a:r>
            <a:br>
              <a:rPr lang="en-US" sz="4000" b="1" dirty="0">
                <a:cs typeface="Calibri"/>
              </a:rPr>
            </a:br>
            <a:r>
              <a:rPr lang="en-US" sz="4000" dirty="0">
                <a:cs typeface="Calibri"/>
              </a:rPr>
              <a:t>To consider outreach or mobile activities as an alternative method of delivery. You do not need to have a fixed physical space to create a child friendly </a:t>
            </a:r>
            <a:r>
              <a:rPr lang="en-US" sz="4000" dirty="0" smtClean="0">
                <a:cs typeface="Calibri"/>
              </a:rPr>
              <a:t>space.</a:t>
            </a:r>
            <a:endParaRPr lang="en-US" sz="4000" dirty="0"/>
          </a:p>
          <a:p>
            <a:pPr algn="ctr"/>
            <a:endParaRPr lang="en-AU" sz="4000" dirty="0"/>
          </a:p>
        </p:txBody>
      </p:sp>
    </p:spTree>
    <p:extLst>
      <p:ext uri="{BB962C8B-B14F-4D97-AF65-F5344CB8AC3E}">
        <p14:creationId xmlns:p14="http://schemas.microsoft.com/office/powerpoint/2010/main" val="237644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 </a:t>
            </a:r>
            <a:endParaRPr lang="en-AU" dirty="0"/>
          </a:p>
        </p:txBody>
      </p:sp>
      <p:sp>
        <p:nvSpPr>
          <p:cNvPr id="3" name="Content Placeholder 2"/>
          <p:cNvSpPr>
            <a:spLocks noGrp="1"/>
          </p:cNvSpPr>
          <p:nvPr>
            <p:ph idx="1"/>
          </p:nvPr>
        </p:nvSpPr>
        <p:spPr>
          <a:xfrm>
            <a:off x="395536" y="1700808"/>
            <a:ext cx="8568952" cy="4392612"/>
          </a:xfrm>
        </p:spPr>
        <p:txBody>
          <a:bodyPr/>
          <a:lstStyle/>
          <a:p>
            <a:pPr marL="0" indent="0">
              <a:lnSpc>
                <a:spcPct val="150000"/>
              </a:lnSpc>
              <a:buNone/>
            </a:pPr>
            <a:r>
              <a:rPr lang="en-GB" dirty="0"/>
              <a:t>By the end of the session participants … </a:t>
            </a:r>
          </a:p>
          <a:p>
            <a:pPr marL="514350" indent="-514350">
              <a:lnSpc>
                <a:spcPct val="150000"/>
              </a:lnSpc>
              <a:buFont typeface="Wingdings" panose="05000000000000000000" pitchFamily="2" charset="2"/>
              <a:buChar char="ü"/>
            </a:pPr>
            <a:r>
              <a:rPr lang="en-US" dirty="0"/>
              <a:t>Will be able to identify main factors influencing site selection </a:t>
            </a:r>
          </a:p>
          <a:p>
            <a:pPr marL="514350" indent="-514350">
              <a:lnSpc>
                <a:spcPct val="150000"/>
              </a:lnSpc>
              <a:buFont typeface="Wingdings" panose="05000000000000000000" pitchFamily="2" charset="2"/>
              <a:buChar char="ü"/>
            </a:pPr>
            <a:r>
              <a:rPr lang="en-US" dirty="0"/>
              <a:t>Know factors influencing choices with regards to equipment for the CF Space </a:t>
            </a:r>
            <a:endParaRPr lang="en-US" dirty="0" smtClean="0"/>
          </a:p>
          <a:p>
            <a:pPr marL="514350" indent="-514350">
              <a:lnSpc>
                <a:spcPct val="150000"/>
              </a:lnSpc>
              <a:buFont typeface="Wingdings" panose="05000000000000000000" pitchFamily="2" charset="2"/>
              <a:buChar char="ü"/>
            </a:pPr>
            <a:r>
              <a:rPr lang="en-US" dirty="0" smtClean="0"/>
              <a:t>Understand </a:t>
            </a:r>
            <a:r>
              <a:rPr lang="en-US" dirty="0"/>
              <a:t>importance of preparing a logistics &amp; procurement </a:t>
            </a:r>
            <a:r>
              <a:rPr lang="en-US" dirty="0" smtClean="0"/>
              <a:t>plan</a:t>
            </a:r>
            <a:endParaRPr lang="en-US" dirty="0"/>
          </a:p>
        </p:txBody>
      </p:sp>
    </p:spTree>
    <p:extLst>
      <p:ext uri="{BB962C8B-B14F-4D97-AF65-F5344CB8AC3E}">
        <p14:creationId xmlns:p14="http://schemas.microsoft.com/office/powerpoint/2010/main" val="110526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&amp; logistics</a:t>
            </a:r>
            <a:endParaRPr lang="en-AU" dirty="0"/>
          </a:p>
        </p:txBody>
      </p:sp>
      <p:sp>
        <p:nvSpPr>
          <p:cNvPr id="3" name="Content Placeholder 2"/>
          <p:cNvSpPr>
            <a:spLocks noGrp="1"/>
          </p:cNvSpPr>
          <p:nvPr>
            <p:ph idx="1"/>
          </p:nvPr>
        </p:nvSpPr>
        <p:spPr>
          <a:xfrm>
            <a:off x="250825" y="1700213"/>
            <a:ext cx="8569647" cy="4392612"/>
          </a:xfrm>
        </p:spPr>
        <p:txBody>
          <a:bodyPr/>
          <a:lstStyle/>
          <a:p>
            <a:pPr marL="0" indent="0">
              <a:lnSpc>
                <a:spcPct val="150000"/>
              </a:lnSpc>
              <a:buNone/>
            </a:pPr>
            <a:r>
              <a:rPr lang="en-US" dirty="0"/>
              <a:t>Throughout the different parts of this session we will cover the following topics: </a:t>
            </a:r>
          </a:p>
          <a:p>
            <a:pPr lvl="1">
              <a:lnSpc>
                <a:spcPct val="150000"/>
              </a:lnSpc>
              <a:buFont typeface="Arial" panose="020B0604020202020204" pitchFamily="34" charset="0"/>
              <a:buChar char="•"/>
            </a:pPr>
            <a:r>
              <a:rPr lang="en-US" dirty="0"/>
              <a:t>Transport</a:t>
            </a:r>
          </a:p>
          <a:p>
            <a:pPr lvl="1">
              <a:lnSpc>
                <a:spcPct val="150000"/>
              </a:lnSpc>
              <a:buFont typeface="Arial" panose="020B0604020202020204" pitchFamily="34" charset="0"/>
              <a:buChar char="•"/>
            </a:pPr>
            <a:r>
              <a:rPr lang="en-US" dirty="0"/>
              <a:t>Storage</a:t>
            </a:r>
          </a:p>
          <a:p>
            <a:pPr lvl="1">
              <a:lnSpc>
                <a:spcPct val="150000"/>
              </a:lnSpc>
              <a:buFont typeface="Arial" panose="020B0604020202020204" pitchFamily="34" charset="0"/>
              <a:buChar char="•"/>
            </a:pPr>
            <a:r>
              <a:rPr lang="en-US" dirty="0"/>
              <a:t>Supplies and equipment</a:t>
            </a:r>
          </a:p>
          <a:p>
            <a:pPr>
              <a:lnSpc>
                <a:spcPct val="150000"/>
              </a:lnSpc>
            </a:pPr>
            <a:endParaRPr lang="en-AU" dirty="0"/>
          </a:p>
        </p:txBody>
      </p:sp>
      <p:pic>
        <p:nvPicPr>
          <p:cNvPr id="1028" name="Picture 4" descr="http://www.unicef.org.au/getattachment/dedddfe6-9486-459f-8226-a1e6400653a3/Early-Childhood-Development-Kit.asp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420888"/>
            <a:ext cx="37623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Defining key terms and concepts</a:t>
            </a:r>
            <a:endParaRPr lang="en-AU" dirty="0">
              <a:solidFill>
                <a:srgbClr val="3399FF"/>
              </a:solidFill>
            </a:endParaRPr>
          </a:p>
        </p:txBody>
      </p:sp>
    </p:spTree>
    <p:extLst>
      <p:ext uri="{BB962C8B-B14F-4D97-AF65-F5344CB8AC3E}">
        <p14:creationId xmlns:p14="http://schemas.microsoft.com/office/powerpoint/2010/main" val="15559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terms</a:t>
            </a:r>
            <a:endParaRPr lang="en-AU" dirty="0"/>
          </a:p>
        </p:txBody>
      </p:sp>
      <p:sp>
        <p:nvSpPr>
          <p:cNvPr id="3" name="Content Placeholder 2"/>
          <p:cNvSpPr>
            <a:spLocks noGrp="1"/>
          </p:cNvSpPr>
          <p:nvPr>
            <p:ph idx="1"/>
          </p:nvPr>
        </p:nvSpPr>
        <p:spPr>
          <a:xfrm>
            <a:off x="250825" y="1700213"/>
            <a:ext cx="8641655" cy="4392612"/>
          </a:xfrm>
        </p:spPr>
        <p:txBody>
          <a:bodyPr/>
          <a:lstStyle/>
          <a:p>
            <a:pPr>
              <a:buFont typeface="Arial" panose="020B0604020202020204" pitchFamily="34" charset="0"/>
              <a:buChar char="•"/>
            </a:pPr>
            <a:r>
              <a:rPr lang="en-GB" b="1" dirty="0"/>
              <a:t>Logistics: </a:t>
            </a:r>
            <a:r>
              <a:rPr lang="en-GB" dirty="0"/>
              <a:t>Organisation of services or </a:t>
            </a:r>
            <a:r>
              <a:rPr lang="en-GB" dirty="0" smtClean="0"/>
              <a:t>supplies</a:t>
            </a:r>
            <a:r>
              <a:rPr lang="en-GB" dirty="0" smtClean="0"/>
              <a:t>.</a:t>
            </a:r>
          </a:p>
          <a:p>
            <a:pPr>
              <a:buFont typeface="Arial" panose="020B0604020202020204" pitchFamily="34" charset="0"/>
              <a:buChar char="•"/>
            </a:pPr>
            <a:endParaRPr lang="en-GB" dirty="0"/>
          </a:p>
          <a:p>
            <a:pPr>
              <a:buFont typeface="Arial" panose="020B0604020202020204" pitchFamily="34" charset="0"/>
              <a:buChar char="•"/>
            </a:pPr>
            <a:r>
              <a:rPr lang="en-GB" b="1" dirty="0"/>
              <a:t>Procurement: </a:t>
            </a:r>
            <a:r>
              <a:rPr lang="en-GB" dirty="0"/>
              <a:t>Action or occupation of acquiring equipment and </a:t>
            </a:r>
            <a:r>
              <a:rPr lang="en-GB" dirty="0" smtClean="0"/>
              <a:t>supplies</a:t>
            </a:r>
            <a:r>
              <a:rPr lang="en-GB" dirty="0" smtClean="0"/>
              <a:t>.</a:t>
            </a:r>
          </a:p>
          <a:p>
            <a:pPr>
              <a:buFont typeface="Arial" panose="020B0604020202020204" pitchFamily="34" charset="0"/>
              <a:buChar char="•"/>
            </a:pPr>
            <a:endParaRPr lang="en-GB" dirty="0"/>
          </a:p>
          <a:p>
            <a:pPr>
              <a:buFont typeface="Arial" panose="020B0604020202020204" pitchFamily="34" charset="0"/>
              <a:buChar char="•"/>
            </a:pPr>
            <a:r>
              <a:rPr lang="en-GB" b="1" dirty="0"/>
              <a:t>Virtual stocks</a:t>
            </a:r>
            <a:r>
              <a:rPr lang="en-GB" dirty="0"/>
              <a:t>: stocks held by suppliers on behalf of the </a:t>
            </a:r>
            <a:r>
              <a:rPr lang="en-GB" dirty="0" smtClean="0"/>
              <a:t>agency.</a:t>
            </a:r>
            <a:endParaRPr lang="en-US" dirty="0"/>
          </a:p>
        </p:txBody>
      </p:sp>
    </p:spTree>
    <p:extLst>
      <p:ext uri="{BB962C8B-B14F-4D97-AF65-F5344CB8AC3E}">
        <p14:creationId xmlns:p14="http://schemas.microsoft.com/office/powerpoint/2010/main" val="120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Site selection &amp; </a:t>
            </a:r>
            <a:r>
              <a:rPr lang="en-GB" dirty="0" smtClean="0">
                <a:solidFill>
                  <a:srgbClr val="3399FF"/>
                </a:solidFill>
              </a:rPr>
              <a:t>CF </a:t>
            </a:r>
            <a:r>
              <a:rPr lang="en-GB" dirty="0">
                <a:solidFill>
                  <a:srgbClr val="3399FF"/>
                </a:solidFill>
              </a:rPr>
              <a:t>Space Set-up</a:t>
            </a:r>
            <a:endParaRPr lang="en-AU" dirty="0">
              <a:solidFill>
                <a:srgbClr val="3399FF"/>
              </a:solidFill>
            </a:endParaRPr>
          </a:p>
        </p:txBody>
      </p:sp>
    </p:spTree>
    <p:extLst>
      <p:ext uri="{BB962C8B-B14F-4D97-AF65-F5344CB8AC3E}">
        <p14:creationId xmlns:p14="http://schemas.microsoft.com/office/powerpoint/2010/main" val="349190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704" y="836613"/>
            <a:ext cx="6477284" cy="720725"/>
          </a:xfrm>
        </p:spPr>
        <p:txBody>
          <a:bodyPr/>
          <a:lstStyle/>
          <a:p>
            <a:r>
              <a:rPr lang="en-US" dirty="0" smtClean="0"/>
              <a:t>Site </a:t>
            </a:r>
            <a:r>
              <a:rPr lang="en-US" dirty="0"/>
              <a:t>selection &amp; set-up</a:t>
            </a:r>
            <a:endParaRPr lang="en-AU" dirty="0"/>
          </a:p>
        </p:txBody>
      </p:sp>
      <p:pic>
        <p:nvPicPr>
          <p:cNvPr id="4" name="Content Placeholder 4" descr="CFS Japan 2011.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567" b="1567"/>
          <a:stretch>
            <a:fillRect/>
          </a:stretch>
        </p:blipFill>
        <p:spPr>
          <a:xfrm>
            <a:off x="1115616" y="1916832"/>
            <a:ext cx="7056784" cy="3728522"/>
          </a:xfrm>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54" y="814811"/>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54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11" y="807642"/>
            <a:ext cx="6535904" cy="720725"/>
          </a:xfrm>
        </p:spPr>
        <p:txBody>
          <a:bodyPr/>
          <a:lstStyle/>
          <a:p>
            <a:r>
              <a:rPr lang="en-US" dirty="0" smtClean="0"/>
              <a:t>Site </a:t>
            </a:r>
            <a:r>
              <a:rPr lang="en-US" dirty="0"/>
              <a:t>selection and CF Space set-up</a:t>
            </a:r>
            <a:endParaRPr lang="en-AU" dirty="0"/>
          </a:p>
        </p:txBody>
      </p:sp>
      <p:sp>
        <p:nvSpPr>
          <p:cNvPr id="3" name="Content Placeholder 2"/>
          <p:cNvSpPr>
            <a:spLocks noGrp="1"/>
          </p:cNvSpPr>
          <p:nvPr>
            <p:ph idx="1"/>
          </p:nvPr>
        </p:nvSpPr>
        <p:spPr>
          <a:xfrm>
            <a:off x="250825" y="1802231"/>
            <a:ext cx="8713663" cy="4103984"/>
          </a:xfrm>
        </p:spPr>
        <p:txBody>
          <a:bodyPr/>
          <a:lstStyle/>
          <a:p>
            <a:pPr marL="514350" lvl="0" indent="-514350">
              <a:buFont typeface="+mj-lt"/>
              <a:buAutoNum type="arabicPeriod"/>
            </a:pPr>
            <a:r>
              <a:rPr lang="en-GB" dirty="0"/>
              <a:t>Divide into </a:t>
            </a:r>
            <a:r>
              <a:rPr lang="en-GB" dirty="0" smtClean="0"/>
              <a:t>groups. </a:t>
            </a:r>
            <a:endParaRPr lang="en-GB" dirty="0"/>
          </a:p>
          <a:p>
            <a:pPr marL="514350" lvl="0" indent="-514350">
              <a:buFont typeface="+mj-lt"/>
              <a:buAutoNum type="arabicPeriod"/>
            </a:pPr>
            <a:r>
              <a:rPr lang="en-GB" dirty="0"/>
              <a:t>Brainstorm different things you need to consider when selecting site &amp; designing the space (tent,  pre-existing building or outreach </a:t>
            </a:r>
            <a:r>
              <a:rPr lang="en-GB" dirty="0" smtClean="0"/>
              <a:t>activity). </a:t>
            </a:r>
            <a:endParaRPr lang="en-GB" dirty="0"/>
          </a:p>
          <a:p>
            <a:pPr marL="514350" lvl="0" indent="-514350">
              <a:buFont typeface="+mj-lt"/>
              <a:buAutoNum type="arabicPeriod"/>
            </a:pPr>
            <a:r>
              <a:rPr lang="en-GB" dirty="0"/>
              <a:t>Draw a picture for each of the things to </a:t>
            </a:r>
            <a:r>
              <a:rPr lang="en-GB" dirty="0" smtClean="0"/>
              <a:t>consider.</a:t>
            </a:r>
          </a:p>
          <a:p>
            <a:pPr marL="0" lvl="0" indent="0"/>
            <a:r>
              <a:rPr lang="en-GB" dirty="0" smtClean="0"/>
              <a:t> </a:t>
            </a:r>
            <a:endParaRPr lang="en-GB" dirty="0"/>
          </a:p>
          <a:p>
            <a:pPr marL="0" lvl="0" indent="0" algn="r">
              <a:buNone/>
            </a:pPr>
            <a:r>
              <a:rPr lang="en-GB" dirty="0"/>
              <a:t>10 </a:t>
            </a:r>
            <a:r>
              <a:rPr lang="en-GB" dirty="0" err="1"/>
              <a:t>mins</a:t>
            </a:r>
            <a:endParaRPr lang="en-GB" dirty="0"/>
          </a:p>
          <a:p>
            <a:pPr marL="0" lvl="0" indent="0">
              <a:buNone/>
            </a:pPr>
            <a:endParaRPr lang="en-GB" dirty="0" smtClean="0"/>
          </a:p>
          <a:p>
            <a:pPr marL="0" lvl="0" indent="0">
              <a:buNone/>
            </a:pPr>
            <a:r>
              <a:rPr lang="en-GB" i="1" dirty="0" smtClean="0"/>
              <a:t>Note  - we </a:t>
            </a:r>
            <a:r>
              <a:rPr lang="en-GB" i="1" dirty="0"/>
              <a:t>want you to think about the space itself, not the equipment inside that children will </a:t>
            </a:r>
            <a:r>
              <a:rPr lang="en-GB" i="1" dirty="0" smtClean="0"/>
              <a:t>use</a:t>
            </a:r>
            <a:r>
              <a:rPr lang="en-GB" dirty="0" smtClean="0"/>
              <a:t>. </a:t>
            </a:r>
            <a:endParaRPr lang="en-GB"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61" y="839348"/>
            <a:ext cx="12763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8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ensure suitable site selection</a:t>
            </a:r>
            <a:endParaRPr lang="en-AU" dirty="0"/>
          </a:p>
        </p:txBody>
      </p:sp>
      <p:sp>
        <p:nvSpPr>
          <p:cNvPr id="3" name="Content Placeholder 2"/>
          <p:cNvSpPr>
            <a:spLocks noGrp="1"/>
          </p:cNvSpPr>
          <p:nvPr>
            <p:ph idx="1"/>
          </p:nvPr>
        </p:nvSpPr>
        <p:spPr>
          <a:xfrm>
            <a:off x="250825" y="1700213"/>
            <a:ext cx="8425631" cy="4392612"/>
          </a:xfrm>
        </p:spPr>
        <p:txBody>
          <a:bodyPr/>
          <a:lstStyle/>
          <a:p>
            <a:pPr>
              <a:lnSpc>
                <a:spcPct val="120000"/>
              </a:lnSpc>
              <a:spcBef>
                <a:spcPts val="0"/>
              </a:spcBef>
              <a:buFont typeface="Arial" panose="020B0604020202020204" pitchFamily="34" charset="0"/>
              <a:buChar char="•"/>
            </a:pPr>
            <a:r>
              <a:rPr lang="en-US" dirty="0"/>
              <a:t>Work with community </a:t>
            </a:r>
          </a:p>
          <a:p>
            <a:pPr>
              <a:lnSpc>
                <a:spcPct val="120000"/>
              </a:lnSpc>
              <a:spcBef>
                <a:spcPts val="0"/>
              </a:spcBef>
              <a:buFont typeface="Arial" panose="020B0604020202020204" pitchFamily="34" charset="0"/>
              <a:buChar char="•"/>
            </a:pPr>
            <a:r>
              <a:rPr lang="en-US" dirty="0"/>
              <a:t>Understand ownership of site</a:t>
            </a:r>
          </a:p>
          <a:p>
            <a:pPr>
              <a:lnSpc>
                <a:spcPct val="120000"/>
              </a:lnSpc>
              <a:spcBef>
                <a:spcPts val="0"/>
              </a:spcBef>
              <a:buFont typeface="Arial" panose="020B0604020202020204" pitchFamily="34" charset="0"/>
              <a:buChar char="•"/>
            </a:pPr>
            <a:r>
              <a:rPr lang="en-US" dirty="0"/>
              <a:t>Locations where vulnerable children gather?</a:t>
            </a:r>
          </a:p>
          <a:p>
            <a:pPr>
              <a:lnSpc>
                <a:spcPct val="120000"/>
              </a:lnSpc>
              <a:spcBef>
                <a:spcPts val="0"/>
              </a:spcBef>
              <a:buFont typeface="Arial" panose="020B0604020202020204" pitchFamily="34" charset="0"/>
              <a:buChar char="•"/>
            </a:pPr>
            <a:r>
              <a:rPr lang="en-US" dirty="0"/>
              <a:t>Talk to children to assess &amp; mitigate risks </a:t>
            </a:r>
          </a:p>
          <a:p>
            <a:pPr>
              <a:lnSpc>
                <a:spcPct val="120000"/>
              </a:lnSpc>
              <a:spcBef>
                <a:spcPts val="0"/>
              </a:spcBef>
              <a:buFont typeface="Arial" panose="020B0604020202020204" pitchFamily="34" charset="0"/>
              <a:buChar char="•"/>
            </a:pPr>
            <a:r>
              <a:rPr lang="en-US" dirty="0"/>
              <a:t>Assess environmental impact</a:t>
            </a:r>
          </a:p>
          <a:p>
            <a:pPr>
              <a:lnSpc>
                <a:spcPct val="120000"/>
              </a:lnSpc>
              <a:spcBef>
                <a:spcPts val="0"/>
              </a:spcBef>
              <a:buFont typeface="Arial" panose="020B0604020202020204" pitchFamily="34" charset="0"/>
              <a:buChar char="•"/>
            </a:pPr>
            <a:r>
              <a:rPr lang="en-US" dirty="0"/>
              <a:t>Review “physical risks” checklist</a:t>
            </a:r>
          </a:p>
          <a:p>
            <a:pPr>
              <a:lnSpc>
                <a:spcPct val="120000"/>
              </a:lnSpc>
              <a:spcBef>
                <a:spcPts val="0"/>
              </a:spcBef>
              <a:buFont typeface="Arial" panose="020B0604020202020204" pitchFamily="34" charset="0"/>
              <a:buChar char="•"/>
            </a:pPr>
            <a:r>
              <a:rPr lang="en-US" dirty="0"/>
              <a:t>Consider needs &amp; risks of often excluded </a:t>
            </a:r>
          </a:p>
          <a:p>
            <a:pPr>
              <a:lnSpc>
                <a:spcPct val="120000"/>
              </a:lnSpc>
              <a:spcBef>
                <a:spcPts val="0"/>
              </a:spcBef>
              <a:buFont typeface="Arial" panose="020B0604020202020204" pitchFamily="34" charset="0"/>
              <a:buChar char="•"/>
            </a:pPr>
            <a:r>
              <a:rPr lang="en-US" dirty="0"/>
              <a:t>Consider changes over seasons / year</a:t>
            </a:r>
          </a:p>
          <a:p>
            <a:pPr>
              <a:lnSpc>
                <a:spcPct val="120000"/>
              </a:lnSpc>
              <a:spcBef>
                <a:spcPts val="0"/>
              </a:spcBef>
              <a:buFont typeface="Arial" panose="020B0604020202020204" pitchFamily="34" charset="0"/>
              <a:buChar char="•"/>
            </a:pPr>
            <a:r>
              <a:rPr lang="en-US" dirty="0"/>
              <a:t>Work with other teams &amp; sectors – water, health </a:t>
            </a:r>
          </a:p>
        </p:txBody>
      </p:sp>
    </p:spTree>
    <p:extLst>
      <p:ext uri="{BB962C8B-B14F-4D97-AF65-F5344CB8AC3E}">
        <p14:creationId xmlns:p14="http://schemas.microsoft.com/office/powerpoint/2010/main" val="14707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72</TotalTime>
  <Words>1019</Words>
  <Application>Microsoft Office PowerPoint</Application>
  <PresentationFormat>On-screen Show (4:3)</PresentationFormat>
  <Paragraphs>127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Resourcing &amp; logistics</vt:lpstr>
      <vt:lpstr>Learning Outcomes </vt:lpstr>
      <vt:lpstr>Resources &amp; logistics</vt:lpstr>
      <vt:lpstr>Defining key terms and concepts</vt:lpstr>
      <vt:lpstr>Key terms</vt:lpstr>
      <vt:lpstr>Site selection &amp; CF Space Set-up</vt:lpstr>
      <vt:lpstr>Site selection &amp; set-up</vt:lpstr>
      <vt:lpstr>Site selection and CF Space set-up</vt:lpstr>
      <vt:lpstr>How to ensure suitable site selection</vt:lpstr>
      <vt:lpstr>Lay-out and design of your CF Space</vt:lpstr>
      <vt:lpstr>Layout of the CF Space</vt:lpstr>
      <vt:lpstr>CF Space Layout</vt:lpstr>
      <vt:lpstr>Equipping the CF Space</vt:lpstr>
      <vt:lpstr>Equipment needs</vt:lpstr>
      <vt:lpstr>Main categories of Equipment - SHASS</vt:lpstr>
      <vt:lpstr>How to select activities / equipment -  take into account: </vt:lpstr>
      <vt:lpstr>PowerPoint Presentation</vt:lpstr>
      <vt:lpstr>PowerPoint Presentation</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16</cp:revision>
  <dcterms:created xsi:type="dcterms:W3CDTF">2013-11-26T05:33:37Z</dcterms:created>
  <dcterms:modified xsi:type="dcterms:W3CDTF">2014-05-23T05:49:30Z</dcterms:modified>
</cp:coreProperties>
</file>