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9"/>
  </p:notesMasterIdLst>
  <p:sldIdLst>
    <p:sldId id="260" r:id="rId2"/>
    <p:sldId id="259" r:id="rId3"/>
    <p:sldId id="264" r:id="rId4"/>
    <p:sldId id="265" r:id="rId5"/>
    <p:sldId id="266" r:id="rId6"/>
    <p:sldId id="267" r:id="rId7"/>
    <p:sldId id="268" r:id="rId8"/>
    <p:sldId id="269" r:id="rId9"/>
    <p:sldId id="270" r:id="rId10"/>
    <p:sldId id="271" r:id="rId11"/>
    <p:sldId id="272" r:id="rId12"/>
    <p:sldId id="273" r:id="rId13"/>
    <p:sldId id="274" r:id="rId14"/>
    <p:sldId id="276" r:id="rId15"/>
    <p:sldId id="277" r:id="rId16"/>
    <p:sldId id="278" r:id="rId17"/>
    <p:sldId id="279" r:id="rId18"/>
    <p:sldId id="280" r:id="rId19"/>
    <p:sldId id="281" r:id="rId20"/>
    <p:sldId id="282" r:id="rId21"/>
    <p:sldId id="283" r:id="rId22"/>
    <p:sldId id="284" r:id="rId23"/>
    <p:sldId id="285" r:id="rId24"/>
    <p:sldId id="286" r:id="rId25"/>
    <p:sldId id="287" r:id="rId26"/>
    <p:sldId id="288" r:id="rId27"/>
    <p:sldId id="289" r:id="rId28"/>
    <p:sldId id="290" r:id="rId29"/>
    <p:sldId id="291" r:id="rId30"/>
    <p:sldId id="292" r:id="rId31"/>
    <p:sldId id="293" r:id="rId32"/>
    <p:sldId id="294" r:id="rId33"/>
    <p:sldId id="295" r:id="rId34"/>
    <p:sldId id="296" r:id="rId35"/>
    <p:sldId id="297" r:id="rId36"/>
    <p:sldId id="298" r:id="rId37"/>
    <p:sldId id="261" r:id="rId38"/>
  </p:sldIdLst>
  <p:sldSz cx="9144000" cy="6858000" type="screen4x3"/>
  <p:notesSz cx="6858000" cy="9144000"/>
  <p:defaultTextStyle>
    <a:defPPr>
      <a:defRPr lang="en-AU"/>
    </a:defPPr>
    <a:lvl1pPr algn="l" rtl="0" fontAlgn="base">
      <a:spcBef>
        <a:spcPct val="0"/>
      </a:spcBef>
      <a:spcAft>
        <a:spcPct val="0"/>
      </a:spcAft>
      <a:defRPr kern="1200">
        <a:solidFill>
          <a:schemeClr val="tx1"/>
        </a:solidFill>
        <a:latin typeface="Arial" panose="020B0604020202020204" pitchFamily="34" charset="0"/>
        <a:ea typeface="+mn-ea"/>
        <a:cs typeface="+mn-cs"/>
      </a:defRPr>
    </a:lvl1pPr>
    <a:lvl2pPr marL="457200" algn="l" rtl="0" fontAlgn="base">
      <a:spcBef>
        <a:spcPct val="0"/>
      </a:spcBef>
      <a:spcAft>
        <a:spcPct val="0"/>
      </a:spcAft>
      <a:defRPr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399FF"/>
    <a:srgbClr val="33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85038" autoAdjust="0"/>
  </p:normalViewPr>
  <p:slideViewPr>
    <p:cSldViewPr>
      <p:cViewPr varScale="1">
        <p:scale>
          <a:sx n="58" d="100"/>
          <a:sy n="58" d="100"/>
        </p:scale>
        <p:origin x="-1504" y="-68"/>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933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charset="0"/>
              </a:defRPr>
            </a:lvl1pPr>
          </a:lstStyle>
          <a:p>
            <a:pPr>
              <a:defRPr/>
            </a:pPr>
            <a:endParaRPr lang="en-AU"/>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atin typeface="Arial" charset="0"/>
              </a:defRPr>
            </a:lvl1pPr>
          </a:lstStyle>
          <a:p>
            <a:pPr>
              <a:defRPr/>
            </a:pPr>
            <a:fld id="{3A940EAE-AA34-497D-ACD7-AE7C38536344}" type="datetimeFigureOut">
              <a:rPr lang="en-AU"/>
              <a:pPr>
                <a:defRPr/>
              </a:pPr>
              <a:t>23/05/2014</a:t>
            </a:fld>
            <a:endParaRPr lang="en-AU"/>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AU" noProof="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AU" noProof="0" smtClean="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atin typeface="Arial" charset="0"/>
              </a:defRPr>
            </a:lvl1pPr>
          </a:lstStyle>
          <a:p>
            <a:pPr>
              <a:defRPr/>
            </a:pPr>
            <a:endParaRPr lang="en-AU"/>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73605169-7212-4706-83F6-EDDB7C328943}" type="slidenum">
              <a:rPr lang="en-AU"/>
              <a:pPr/>
              <a:t>‹#›</a:t>
            </a:fld>
            <a:endParaRPr lang="en-AU"/>
          </a:p>
        </p:txBody>
      </p:sp>
    </p:spTree>
    <p:extLst>
      <p:ext uri="{BB962C8B-B14F-4D97-AF65-F5344CB8AC3E}">
        <p14:creationId xmlns:p14="http://schemas.microsoft.com/office/powerpoint/2010/main" val="6399264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AU" altLang="en-US" dirty="0" smtClean="0"/>
          </a:p>
        </p:txBody>
      </p:sp>
      <p:sp>
        <p:nvSpPr>
          <p:cNvPr id="717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anose="020F0502020204030204" pitchFamily="34" charset="0"/>
              </a:defRPr>
            </a:lvl1pPr>
            <a:lvl2pPr marL="742950" indent="-285750" eaLnBrk="0" hangingPunct="0">
              <a:spcBef>
                <a:spcPct val="30000"/>
              </a:spcBef>
              <a:defRPr sz="1200">
                <a:solidFill>
                  <a:schemeClr val="tx1"/>
                </a:solidFill>
                <a:latin typeface="Calibri" panose="020F0502020204030204" pitchFamily="34" charset="0"/>
              </a:defRPr>
            </a:lvl2pPr>
            <a:lvl3pPr marL="1143000" indent="-228600" eaLnBrk="0" hangingPunct="0">
              <a:spcBef>
                <a:spcPct val="30000"/>
              </a:spcBef>
              <a:defRPr sz="1200">
                <a:solidFill>
                  <a:schemeClr val="tx1"/>
                </a:solidFill>
                <a:latin typeface="Calibri" panose="020F0502020204030204" pitchFamily="34" charset="0"/>
              </a:defRPr>
            </a:lvl3pPr>
            <a:lvl4pPr marL="1600200" indent="-228600" eaLnBrk="0" hangingPunct="0">
              <a:spcBef>
                <a:spcPct val="30000"/>
              </a:spcBef>
              <a:defRPr sz="1200">
                <a:solidFill>
                  <a:schemeClr val="tx1"/>
                </a:solidFill>
                <a:latin typeface="Calibri" panose="020F0502020204030204" pitchFamily="34" charset="0"/>
              </a:defRPr>
            </a:lvl4pPr>
            <a:lvl5pPr marL="2057400" indent="-228600" eaLnBrk="0" hangingPunct="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eaLnBrk="1" hangingPunct="1">
              <a:spcBef>
                <a:spcPct val="0"/>
              </a:spcBef>
            </a:pPr>
            <a:fld id="{9A450786-E152-48E6-8C10-1DB700308D42}" type="slidenum">
              <a:rPr lang="en-AU" altLang="en-US">
                <a:latin typeface="Arial" panose="020B0604020202020204" pitchFamily="34" charset="0"/>
              </a:rPr>
              <a:pPr eaLnBrk="1" hangingPunct="1">
                <a:spcBef>
                  <a:spcPct val="0"/>
                </a:spcBef>
              </a:pPr>
              <a:t>1</a:t>
            </a:fld>
            <a:endParaRPr lang="en-AU" altLang="en-US">
              <a:latin typeface="Arial" panose="020B0604020202020204" pitchFamily="34" charset="0"/>
            </a:endParaRPr>
          </a:p>
        </p:txBody>
      </p:sp>
    </p:spTree>
    <p:extLst>
      <p:ext uri="{BB962C8B-B14F-4D97-AF65-F5344CB8AC3E}">
        <p14:creationId xmlns:p14="http://schemas.microsoft.com/office/powerpoint/2010/main" val="247849452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latin typeface="Arial" charset="0"/>
                <a:ea typeface="ヒラギノ角ゴ Pro W3" charset="0"/>
                <a:cs typeface="Arial" charset="0"/>
              </a:rPr>
              <a:t>Research has shown that there are 4 ways in which communities</a:t>
            </a:r>
            <a:r>
              <a:rPr lang="en-US" baseline="0" dirty="0" smtClean="0">
                <a:latin typeface="Arial" charset="0"/>
                <a:ea typeface="ヒラギノ角ゴ Pro W3" charset="0"/>
                <a:cs typeface="Arial" charset="0"/>
              </a:rPr>
              <a:t> are engaged in post-emergency settings: </a:t>
            </a:r>
          </a:p>
          <a:p>
            <a:endParaRPr lang="en-US" baseline="0" dirty="0" smtClean="0">
              <a:latin typeface="Arial" charset="0"/>
              <a:ea typeface="ヒラギノ角ゴ Pro W3" charset="0"/>
              <a:cs typeface="Arial" charset="0"/>
            </a:endParaRPr>
          </a:p>
          <a:p>
            <a:pPr marL="171450" indent="-171450">
              <a:buFont typeface="Arial"/>
              <a:buChar char="•"/>
            </a:pPr>
            <a:r>
              <a:rPr lang="en-US" dirty="0" smtClean="0">
                <a:latin typeface="Arial" charset="0"/>
                <a:ea typeface="ヒラギノ角ゴ Pro W3" charset="0"/>
                <a:cs typeface="Arial" charset="0"/>
              </a:rPr>
              <a:t>Category 1: Direct implementation by agency: The agency is a service provider; community members are beneficiaries.</a:t>
            </a:r>
          </a:p>
          <a:p>
            <a:pPr marL="171450" indent="-171450">
              <a:buFont typeface="Arial"/>
              <a:buChar char="•"/>
            </a:pPr>
            <a:r>
              <a:rPr lang="en-US" dirty="0" smtClean="0">
                <a:latin typeface="Arial" charset="0"/>
                <a:ea typeface="ヒラギノ角ゴ Pro W3" charset="0"/>
                <a:cs typeface="Arial" charset="0"/>
              </a:rPr>
              <a:t>Category 2: Community involvement in agency initiative: The agency is a promoter of its own initiative, a planner and a trainer, and community members are volunteers and beneficiaries.</a:t>
            </a:r>
          </a:p>
          <a:p>
            <a:pPr marL="171450" indent="-171450">
              <a:buFont typeface="Arial"/>
              <a:buChar char="•"/>
            </a:pPr>
            <a:r>
              <a:rPr lang="en-US" dirty="0" smtClean="0">
                <a:latin typeface="Arial" charset="0"/>
                <a:ea typeface="ヒラギノ角ゴ Pro W3" charset="0"/>
                <a:cs typeface="Arial" charset="0"/>
              </a:rPr>
              <a:t>Category 3: Community owned and managed activities mobilized by external agency: The agency is a catalyst, capacity builder, a facilitator of linkages, and a funder after community ownership has developed. The community members are analysts, planners, implementers, assessors, and also beneficiaries.</a:t>
            </a:r>
          </a:p>
          <a:p>
            <a:pPr marL="171450" indent="-171450">
              <a:buFont typeface="Arial"/>
              <a:buChar char="•"/>
            </a:pPr>
            <a:r>
              <a:rPr lang="en-US" dirty="0" smtClean="0">
                <a:latin typeface="Arial" charset="0"/>
                <a:ea typeface="ヒラギノ角ゴ Pro W3" charset="0"/>
                <a:cs typeface="Arial" charset="0"/>
              </a:rPr>
              <a:t>Category 4: Community owned and managed activities initiated from within the community: The agency is a capacity builder and funder, and community members are analysts, planners, implementers, assessors, and also beneficiaries.</a:t>
            </a:r>
          </a:p>
          <a:p>
            <a:pPr marL="171450" indent="-171450">
              <a:buFont typeface="Arial"/>
              <a:buChar char="•"/>
            </a:pPr>
            <a:endParaRPr lang="en-US" dirty="0" smtClean="0">
              <a:latin typeface="Arial" charset="0"/>
              <a:ea typeface="ヒラギノ角ゴ Pro W3" charset="0"/>
              <a:cs typeface="Arial" charset="0"/>
            </a:endParaRPr>
          </a:p>
          <a:p>
            <a:pPr marL="0" indent="0">
              <a:buFont typeface="Arial"/>
              <a:buNone/>
            </a:pPr>
            <a:r>
              <a:rPr lang="en-US" dirty="0" smtClean="0">
                <a:latin typeface="Arial" charset="0"/>
                <a:ea typeface="ヒラギノ角ゴ Pro W3" charset="0"/>
                <a:cs typeface="Arial" charset="0"/>
              </a:rPr>
              <a:t>Ask participants to turn to</a:t>
            </a:r>
            <a:r>
              <a:rPr lang="en-US" baseline="0" dirty="0" smtClean="0">
                <a:latin typeface="Arial" charset="0"/>
                <a:ea typeface="ヒラギノ角ゴ Pro W3" charset="0"/>
                <a:cs typeface="Arial" charset="0"/>
              </a:rPr>
              <a:t> the relevant page of the participants’ toolkit, showing the Table of Characteristics of Community Based Approaches. As you go through the following slides have a discussion about what form of Community Based Approach each example uses, and pros and cons in each case </a:t>
            </a:r>
            <a:endParaRPr lang="en-US" dirty="0" smtClean="0">
              <a:latin typeface="Arial" charset="0"/>
              <a:ea typeface="ヒラギノ角ゴ Pro W3" charset="0"/>
              <a:cs typeface="Arial" charset="0"/>
            </a:endParaRPr>
          </a:p>
          <a:p>
            <a:endParaRPr lang="en-US" dirty="0" smtClean="0"/>
          </a:p>
          <a:p>
            <a:endParaRPr lang="en-AU" dirty="0"/>
          </a:p>
        </p:txBody>
      </p:sp>
      <p:sp>
        <p:nvSpPr>
          <p:cNvPr id="4" name="Slide Number Placeholder 3"/>
          <p:cNvSpPr>
            <a:spLocks noGrp="1"/>
          </p:cNvSpPr>
          <p:nvPr>
            <p:ph type="sldNum" sz="quarter" idx="10"/>
          </p:nvPr>
        </p:nvSpPr>
        <p:spPr/>
        <p:txBody>
          <a:bodyPr/>
          <a:lstStyle/>
          <a:p>
            <a:fld id="{73605169-7212-4706-83F6-EDDB7C328943}" type="slidenum">
              <a:rPr lang="en-AU" smtClean="0"/>
              <a:pPr/>
              <a:t>15</a:t>
            </a:fld>
            <a:endParaRPr lang="en-AU"/>
          </a:p>
        </p:txBody>
      </p:sp>
    </p:spTree>
    <p:extLst>
      <p:ext uri="{BB962C8B-B14F-4D97-AF65-F5344CB8AC3E}">
        <p14:creationId xmlns:p14="http://schemas.microsoft.com/office/powerpoint/2010/main" val="140362856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a:buChar char="•"/>
            </a:pPr>
            <a:r>
              <a:rPr lang="en-US" dirty="0" err="1" smtClean="0">
                <a:latin typeface="+mn-lt"/>
                <a:cs typeface="Calibri"/>
              </a:rPr>
              <a:t>Catalysing</a:t>
            </a:r>
            <a:r>
              <a:rPr lang="en-US" dirty="0" smtClean="0">
                <a:latin typeface="+mn-lt"/>
                <a:cs typeface="Calibri"/>
              </a:rPr>
              <a:t> community action around community issues</a:t>
            </a:r>
          </a:p>
          <a:p>
            <a:pPr marL="171450" marR="0" lvl="1" indent="-171450" fontAlgn="auto">
              <a:lnSpc>
                <a:spcPct val="100000"/>
              </a:lnSpc>
              <a:spcBef>
                <a:spcPts val="0"/>
              </a:spcBef>
              <a:spcAft>
                <a:spcPts val="0"/>
              </a:spcAft>
              <a:buClrTx/>
              <a:buSzTx/>
              <a:buFont typeface="Arial"/>
              <a:buChar char="•"/>
              <a:tabLst/>
              <a:defRPr/>
            </a:pPr>
            <a:r>
              <a:rPr lang="en-US" dirty="0" smtClean="0">
                <a:latin typeface="+mn-lt"/>
                <a:cs typeface="Calibri"/>
              </a:rPr>
              <a:t>Process whereby:</a:t>
            </a:r>
            <a:r>
              <a:rPr lang="en-US" baseline="0" dirty="0" smtClean="0">
                <a:latin typeface="+mn-lt"/>
                <a:cs typeface="Calibri"/>
              </a:rPr>
              <a:t> </a:t>
            </a:r>
          </a:p>
          <a:p>
            <a:pPr marL="628650" marR="0" lvl="2" indent="-171450" fontAlgn="auto">
              <a:lnSpc>
                <a:spcPct val="100000"/>
              </a:lnSpc>
              <a:spcBef>
                <a:spcPts val="0"/>
              </a:spcBef>
              <a:spcAft>
                <a:spcPts val="0"/>
              </a:spcAft>
              <a:buClrTx/>
              <a:buSzTx/>
              <a:buFont typeface="Arial"/>
              <a:buChar char="•"/>
              <a:tabLst/>
              <a:defRPr/>
            </a:pPr>
            <a:r>
              <a:rPr lang="en-US" dirty="0" smtClean="0">
                <a:latin typeface="+mn-lt"/>
                <a:cs typeface="Calibri"/>
              </a:rPr>
              <a:t>Identify natural “helpers” – individuals who volunteer and support community on a regular basis – </a:t>
            </a:r>
            <a:r>
              <a:rPr lang="en-US" sz="1200" kern="1200" dirty="0" smtClean="0">
                <a:solidFill>
                  <a:schemeClr val="tx1"/>
                </a:solidFill>
                <a:latin typeface="+mn-lt"/>
                <a:ea typeface="+mn-ea"/>
                <a:cs typeface="+mn-cs"/>
              </a:rPr>
              <a:t>they can then be included in planning and implementation (as CFS workers, for example).</a:t>
            </a:r>
            <a:endParaRPr lang="en-US" dirty="0" smtClean="0">
              <a:latin typeface="+mn-lt"/>
              <a:cs typeface="Calibri"/>
            </a:endParaRPr>
          </a:p>
          <a:p>
            <a:pPr marL="628650" marR="0" lvl="2" indent="-171450" fontAlgn="auto">
              <a:lnSpc>
                <a:spcPct val="100000"/>
              </a:lnSpc>
              <a:spcBef>
                <a:spcPts val="0"/>
              </a:spcBef>
              <a:spcAft>
                <a:spcPts val="0"/>
              </a:spcAft>
              <a:buClrTx/>
              <a:buSzTx/>
              <a:buFont typeface="Arial"/>
              <a:buChar char="•"/>
              <a:tabLst/>
              <a:defRPr/>
            </a:pPr>
            <a:r>
              <a:rPr lang="en-US" dirty="0" smtClean="0">
                <a:latin typeface="+mn-lt"/>
                <a:cs typeface="Calibri"/>
              </a:rPr>
              <a:t>Engaging communities in designing the activity and </a:t>
            </a:r>
            <a:r>
              <a:rPr lang="en-US" dirty="0" err="1" smtClean="0">
                <a:latin typeface="+mn-lt"/>
                <a:cs typeface="Calibri"/>
              </a:rPr>
              <a:t>analysing</a:t>
            </a:r>
            <a:r>
              <a:rPr lang="en-US" dirty="0" smtClean="0">
                <a:latin typeface="+mn-lt"/>
                <a:cs typeface="Calibri"/>
              </a:rPr>
              <a:t> what needs to be done, through which action is </a:t>
            </a:r>
          </a:p>
          <a:p>
            <a:pPr marL="628650" marR="0" lvl="2" indent="-171450" fontAlgn="auto">
              <a:lnSpc>
                <a:spcPct val="100000"/>
              </a:lnSpc>
              <a:spcBef>
                <a:spcPts val="0"/>
              </a:spcBef>
              <a:spcAft>
                <a:spcPts val="0"/>
              </a:spcAft>
              <a:buClrTx/>
              <a:buSzTx/>
              <a:buFont typeface="Arial"/>
              <a:buChar char="•"/>
              <a:tabLst/>
              <a:defRPr/>
            </a:pPr>
            <a:r>
              <a:rPr lang="en-US" dirty="0" smtClean="0">
                <a:latin typeface="+mn-lt"/>
                <a:cs typeface="Calibri"/>
              </a:rPr>
              <a:t>Stimulated by a community itself, or by others, </a:t>
            </a:r>
          </a:p>
          <a:p>
            <a:pPr marL="628650" marR="0" lvl="2" indent="-171450" fontAlgn="auto">
              <a:lnSpc>
                <a:spcPct val="100000"/>
              </a:lnSpc>
              <a:spcBef>
                <a:spcPts val="0"/>
              </a:spcBef>
              <a:spcAft>
                <a:spcPts val="0"/>
              </a:spcAft>
              <a:buClrTx/>
              <a:buSzTx/>
              <a:buFont typeface="Arial"/>
              <a:buChar char="•"/>
              <a:tabLst/>
              <a:defRPr/>
            </a:pPr>
            <a:r>
              <a:rPr lang="en-US" dirty="0" smtClean="0">
                <a:latin typeface="+mn-lt"/>
                <a:cs typeface="Calibri"/>
              </a:rPr>
              <a:t>That is planned, carried out, and evaluated by a community’s individuals, groups, and organizations on a </a:t>
            </a:r>
          </a:p>
          <a:p>
            <a:pPr marL="628650" marR="0" lvl="2" indent="-171450" algn="l" defTabSz="457200" rtl="0" eaLnBrk="1" fontAlgn="auto" latinLnBrk="0" hangingPunct="1">
              <a:lnSpc>
                <a:spcPct val="100000"/>
              </a:lnSpc>
              <a:spcBef>
                <a:spcPts val="0"/>
              </a:spcBef>
              <a:spcAft>
                <a:spcPts val="0"/>
              </a:spcAft>
              <a:buClrTx/>
              <a:buSzTx/>
              <a:buFont typeface="Arial"/>
              <a:buChar char="•"/>
              <a:tabLst/>
              <a:defRPr/>
            </a:pPr>
            <a:r>
              <a:rPr lang="en-US" sz="1200" dirty="0" smtClean="0"/>
              <a:t>(Possibly) </a:t>
            </a:r>
            <a:r>
              <a:rPr lang="en-US" sz="1200" dirty="0" err="1" smtClean="0"/>
              <a:t>catalyse</a:t>
            </a:r>
            <a:r>
              <a:rPr lang="en-US" sz="1200" dirty="0" smtClean="0"/>
              <a:t> social and </a:t>
            </a:r>
            <a:r>
              <a:rPr lang="en-US" sz="1200" dirty="0" err="1" smtClean="0"/>
              <a:t>behavioural</a:t>
            </a:r>
            <a:r>
              <a:rPr lang="en-US" sz="1200" dirty="0" smtClean="0"/>
              <a:t> change – it may require social change and thus some forms of social and </a:t>
            </a:r>
            <a:r>
              <a:rPr lang="en-US" sz="1200" dirty="0" err="1" smtClean="0"/>
              <a:t>behaviour</a:t>
            </a:r>
            <a:r>
              <a:rPr lang="en-US" sz="1200" dirty="0" smtClean="0"/>
              <a:t> change communications</a:t>
            </a:r>
            <a:r>
              <a:rPr lang="en-US" sz="1200" baseline="0" dirty="0" smtClean="0"/>
              <a:t> </a:t>
            </a:r>
            <a:endParaRPr lang="en-US" sz="1200" dirty="0" smtClean="0"/>
          </a:p>
          <a:p>
            <a:pPr marL="628650" marR="0" lvl="2" indent="-171450" fontAlgn="auto">
              <a:lnSpc>
                <a:spcPct val="100000"/>
              </a:lnSpc>
              <a:spcBef>
                <a:spcPts val="0"/>
              </a:spcBef>
              <a:spcAft>
                <a:spcPts val="0"/>
              </a:spcAft>
              <a:buClrTx/>
              <a:buSzTx/>
              <a:buFont typeface="Arial"/>
              <a:buChar char="•"/>
              <a:tabLst/>
              <a:defRPr/>
            </a:pPr>
            <a:r>
              <a:rPr lang="en-US" dirty="0" smtClean="0">
                <a:latin typeface="+mn-lt"/>
                <a:cs typeface="Calibri"/>
              </a:rPr>
              <a:t>Participatory and sustained basis </a:t>
            </a:r>
          </a:p>
          <a:p>
            <a:pPr marL="628650" marR="0" lvl="2" indent="-171450" fontAlgn="auto">
              <a:lnSpc>
                <a:spcPct val="100000"/>
              </a:lnSpc>
              <a:spcBef>
                <a:spcPts val="0"/>
              </a:spcBef>
              <a:spcAft>
                <a:spcPts val="0"/>
              </a:spcAft>
              <a:buClrTx/>
              <a:buSzTx/>
              <a:buFont typeface="Arial"/>
              <a:buChar char="•"/>
              <a:tabLst/>
              <a:defRPr/>
            </a:pPr>
            <a:r>
              <a:rPr lang="en-US" dirty="0" smtClean="0">
                <a:latin typeface="+mn-lt"/>
                <a:cs typeface="Calibri"/>
              </a:rPr>
              <a:t>With objective to enhance the overall wellbeing of the community</a:t>
            </a:r>
          </a:p>
          <a:p>
            <a:pPr marL="628650" marR="0" lvl="2" indent="-171450" fontAlgn="auto">
              <a:lnSpc>
                <a:spcPct val="100000"/>
              </a:lnSpc>
              <a:spcBef>
                <a:spcPts val="0"/>
              </a:spcBef>
              <a:spcAft>
                <a:spcPts val="0"/>
              </a:spcAft>
              <a:buClrTx/>
              <a:buSzTx/>
              <a:buFont typeface="Arial"/>
              <a:buChar char="•"/>
              <a:tabLst/>
              <a:defRPr/>
            </a:pPr>
            <a:r>
              <a:rPr lang="en-US" dirty="0" smtClean="0">
                <a:latin typeface="+mn-lt"/>
                <a:cs typeface="Calibri"/>
              </a:rPr>
              <a:t>It is </a:t>
            </a:r>
            <a:r>
              <a:rPr lang="en-US" sz="1200" kern="1200" dirty="0" smtClean="0">
                <a:solidFill>
                  <a:schemeClr val="tx1"/>
                </a:solidFill>
                <a:effectLst/>
                <a:latin typeface="+mn-lt"/>
                <a:ea typeface="+mn-ea"/>
                <a:cs typeface="+mn-cs"/>
              </a:rPr>
              <a:t>extremely important that in all phases the (representatives of the) community can and will take the lead and external agencies take a facilitative role in the process. </a:t>
            </a:r>
            <a:endParaRPr lang="en-US" dirty="0" smtClean="0">
              <a:latin typeface="+mn-lt"/>
              <a:cs typeface="Calibri"/>
            </a:endParaRPr>
          </a:p>
          <a:p>
            <a:pPr marL="171450" indent="-171450">
              <a:buFont typeface="Arial"/>
              <a:buChar char="•"/>
            </a:pPr>
            <a:endParaRPr lang="en-US" dirty="0" smtClean="0">
              <a:latin typeface="+mn-lt"/>
              <a:cs typeface="Calibri"/>
            </a:endParaRPr>
          </a:p>
          <a:p>
            <a:pPr marL="171450" indent="-171450">
              <a:buFont typeface="Arial"/>
              <a:buChar char="•"/>
            </a:pPr>
            <a:endParaRPr lang="en-US" dirty="0" smtClean="0">
              <a:latin typeface="+mn-lt"/>
              <a:cs typeface="Calibri"/>
            </a:endParaRPr>
          </a:p>
          <a:p>
            <a:endParaRPr lang="en-US" dirty="0" smtClean="0"/>
          </a:p>
          <a:p>
            <a:endParaRPr lang="en-AU" dirty="0"/>
          </a:p>
        </p:txBody>
      </p:sp>
      <p:sp>
        <p:nvSpPr>
          <p:cNvPr id="4" name="Slide Number Placeholder 3"/>
          <p:cNvSpPr>
            <a:spLocks noGrp="1"/>
          </p:cNvSpPr>
          <p:nvPr>
            <p:ph type="sldNum" sz="quarter" idx="10"/>
          </p:nvPr>
        </p:nvSpPr>
        <p:spPr/>
        <p:txBody>
          <a:bodyPr/>
          <a:lstStyle/>
          <a:p>
            <a:fld id="{73605169-7212-4706-83F6-EDDB7C328943}" type="slidenum">
              <a:rPr lang="en-AU" smtClean="0"/>
              <a:pPr/>
              <a:t>17</a:t>
            </a:fld>
            <a:endParaRPr lang="en-AU"/>
          </a:p>
        </p:txBody>
      </p:sp>
    </p:spTree>
    <p:extLst>
      <p:ext uri="{BB962C8B-B14F-4D97-AF65-F5344CB8AC3E}">
        <p14:creationId xmlns:p14="http://schemas.microsoft.com/office/powerpoint/2010/main" val="256705992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90000"/>
              </a:lnSpc>
              <a:spcBef>
                <a:spcPts val="0"/>
              </a:spcBef>
              <a:spcAft>
                <a:spcPts val="0"/>
              </a:spcAft>
              <a:buClrTx/>
              <a:buSzTx/>
              <a:buFont typeface="+mj-lt"/>
              <a:buNone/>
              <a:tabLst/>
              <a:defRPr/>
            </a:pPr>
            <a:r>
              <a:rPr lang="en-GB" sz="1200" dirty="0" smtClean="0"/>
              <a:t>Not a definitive</a:t>
            </a:r>
            <a:r>
              <a:rPr lang="en-GB" sz="1200" baseline="0" dirty="0" smtClean="0"/>
              <a:t> list, some of these actions may be broken down into several steps, or merged into one. Several actions may take place at same time.  </a:t>
            </a:r>
          </a:p>
          <a:p>
            <a:pPr marL="265113" marR="0" indent="-265113" algn="l" defTabSz="457200" rtl="0" eaLnBrk="1" fontAlgn="auto" latinLnBrk="0" hangingPunct="1">
              <a:lnSpc>
                <a:spcPct val="90000"/>
              </a:lnSpc>
              <a:spcBef>
                <a:spcPts val="0"/>
              </a:spcBef>
              <a:spcAft>
                <a:spcPts val="0"/>
              </a:spcAft>
              <a:buClrTx/>
              <a:buSzTx/>
              <a:buFont typeface="+mj-lt"/>
              <a:buAutoNum type="arabicPeriod"/>
              <a:tabLst/>
              <a:defRPr/>
            </a:pPr>
            <a:r>
              <a:rPr lang="en-GB" sz="1200" dirty="0" smtClean="0"/>
              <a:t>Coordinate with other agencies and other sectors. Use CP</a:t>
            </a:r>
            <a:r>
              <a:rPr lang="en-GB" sz="1200" baseline="0" dirty="0" smtClean="0"/>
              <a:t> working group or</a:t>
            </a:r>
            <a:r>
              <a:rPr lang="en-GB" sz="1200" dirty="0" smtClean="0"/>
              <a:t> sub cluster &amp; Inter-Cluster meetings – make sure you’re working together, not duplicating efforts</a:t>
            </a:r>
          </a:p>
          <a:p>
            <a:pPr marL="265113" indent="-265113">
              <a:lnSpc>
                <a:spcPct val="90000"/>
              </a:lnSpc>
              <a:buFont typeface="+mj-lt"/>
              <a:buAutoNum type="arabicPeriod"/>
              <a:defRPr/>
            </a:pPr>
            <a:r>
              <a:rPr lang="en-GB" sz="1200" noProof="0" dirty="0" smtClean="0"/>
              <a:t>Mapping &amp; power analysis: Map pre-existing structures &amp; systems, leaders &amp;</a:t>
            </a:r>
            <a:r>
              <a:rPr lang="en-GB" sz="1200" baseline="0" noProof="0" dirty="0" smtClean="0"/>
              <a:t> focal points for actions that support children or other parts of community:</a:t>
            </a:r>
            <a:r>
              <a:rPr lang="en-GB" sz="1200" noProof="0" dirty="0" smtClean="0"/>
              <a:t> </a:t>
            </a:r>
            <a:r>
              <a:rPr lang="en-GB" sz="1200" baseline="0" noProof="0" dirty="0" smtClean="0"/>
              <a:t>PTAs, children’s clubs, youth groups, women’s groups, village elders, etc. This should </a:t>
            </a:r>
            <a:r>
              <a:rPr lang="en-GB" sz="1200" noProof="0" dirty="0" smtClean="0"/>
              <a:t>include identification </a:t>
            </a:r>
            <a:r>
              <a:rPr lang="en-US" sz="1200" dirty="0" smtClean="0"/>
              <a:t>of assets &amp; resources such as natural helpers would be an important step as well.</a:t>
            </a:r>
            <a:r>
              <a:rPr lang="en-GB" sz="1200" noProof="0" dirty="0" smtClean="0"/>
              <a:t> </a:t>
            </a:r>
            <a:r>
              <a:rPr lang="en-GB" sz="1200" baseline="0" noProof="0" dirty="0" smtClean="0"/>
              <a:t> </a:t>
            </a:r>
            <a:r>
              <a:rPr lang="en-GB" sz="1200" noProof="0" dirty="0" smtClean="0"/>
              <a:t>W</a:t>
            </a:r>
            <a:r>
              <a:rPr lang="en-GB" sz="1200" baseline="0" dirty="0" smtClean="0"/>
              <a:t>hat actions are they doing? </a:t>
            </a:r>
            <a:r>
              <a:rPr lang="en-GB" sz="1200" dirty="0" smtClean="0"/>
              <a:t>How are they organising themselves? C</a:t>
            </a:r>
            <a:r>
              <a:rPr lang="en-GB" sz="1200" baseline="0" dirty="0" smtClean="0"/>
              <a:t>an this be built </a:t>
            </a:r>
            <a:r>
              <a:rPr lang="en-GB" sz="1200" dirty="0" smtClean="0"/>
              <a:t>on</a:t>
            </a:r>
            <a:r>
              <a:rPr lang="en-GB" sz="1200" baseline="0" dirty="0" smtClean="0"/>
              <a:t> to support children’s needs?</a:t>
            </a:r>
            <a:r>
              <a:rPr lang="en-GB" sz="1200" dirty="0" smtClean="0"/>
              <a:t> </a:t>
            </a:r>
            <a:r>
              <a:rPr lang="en-GB" sz="1200" noProof="0" dirty="0" smtClean="0"/>
              <a:t>Power analysis: </a:t>
            </a:r>
            <a:r>
              <a:rPr lang="en-GB" sz="1200" baseline="0" noProof="0" dirty="0" smtClean="0"/>
              <a:t>Identify groups</a:t>
            </a:r>
            <a:r>
              <a:rPr lang="en-GB" sz="1200" dirty="0" smtClean="0"/>
              <a:t>/</a:t>
            </a:r>
            <a:r>
              <a:rPr lang="en-GB" sz="1200" baseline="0" noProof="0" dirty="0" smtClean="0"/>
              <a:t>segments of society with ability to influence or those excluded from decision making.</a:t>
            </a:r>
            <a:r>
              <a:rPr lang="en-GB" sz="1200" noProof="0" dirty="0" smtClean="0"/>
              <a:t> </a:t>
            </a:r>
            <a:r>
              <a:rPr lang="en-GB" sz="1200" dirty="0" smtClean="0"/>
              <a:t>E</a:t>
            </a:r>
            <a:r>
              <a:rPr lang="en-GB" sz="1200" baseline="0" noProof="0" dirty="0" err="1" smtClean="0"/>
              <a:t>xcluded</a:t>
            </a:r>
            <a:r>
              <a:rPr lang="en-GB" sz="1200" baseline="0" noProof="0" dirty="0" smtClean="0"/>
              <a:t> may</a:t>
            </a:r>
            <a:r>
              <a:rPr lang="en-GB" sz="1200" noProof="0" dirty="0" smtClean="0"/>
              <a:t> be</a:t>
            </a:r>
            <a:r>
              <a:rPr lang="en-GB" sz="1200" baseline="0" noProof="0" dirty="0" smtClean="0"/>
              <a:t>:</a:t>
            </a:r>
            <a:r>
              <a:rPr lang="en-GB" sz="1200" noProof="0" dirty="0" smtClean="0"/>
              <a:t> </a:t>
            </a:r>
            <a:r>
              <a:rPr lang="en-GB" sz="1200" baseline="0" noProof="0" dirty="0" smtClean="0"/>
              <a:t>women, youth, adolescents, girls, disabled children, marginalised ethnic, religious or social groups. They can have parallel systems for organising.</a:t>
            </a:r>
            <a:r>
              <a:rPr lang="en-GB" sz="1200" noProof="0" dirty="0" smtClean="0"/>
              <a:t> O</a:t>
            </a:r>
            <a:r>
              <a:rPr lang="en-GB" sz="1200" baseline="0" noProof="0" dirty="0" smtClean="0"/>
              <a:t>ver medium/ long term can seek to directly incl. in existing community structures. Forcing immediate participation can be negative</a:t>
            </a:r>
          </a:p>
          <a:p>
            <a:pPr marL="265113" marR="0" indent="-265113" algn="l" defTabSz="457200" rtl="0" eaLnBrk="1" fontAlgn="auto" latinLnBrk="0" hangingPunct="1">
              <a:lnSpc>
                <a:spcPct val="90000"/>
              </a:lnSpc>
              <a:spcBef>
                <a:spcPts val="0"/>
              </a:spcBef>
              <a:spcAft>
                <a:spcPts val="0"/>
              </a:spcAft>
              <a:buClrTx/>
              <a:buSzTx/>
              <a:buFont typeface="+mj-lt"/>
              <a:buAutoNum type="arabicPeriod"/>
              <a:tabLst/>
              <a:defRPr/>
            </a:pPr>
            <a:r>
              <a:rPr lang="en-GB" sz="1200" dirty="0" smtClean="0"/>
              <a:t>Identify issues of concern and prioritise them.</a:t>
            </a:r>
            <a:r>
              <a:rPr lang="en-GB" sz="1200" baseline="0" dirty="0" smtClean="0"/>
              <a:t> </a:t>
            </a:r>
            <a:r>
              <a:rPr lang="en-GB" sz="1200" dirty="0" smtClean="0"/>
              <a:t>During needs assessment ask communities what primary concerns for children are.</a:t>
            </a:r>
            <a:r>
              <a:rPr lang="en-GB" sz="1200" baseline="0" dirty="0" smtClean="0"/>
              <a:t> During initial meetings</a:t>
            </a:r>
            <a:r>
              <a:rPr lang="en-GB" sz="1200" dirty="0" smtClean="0"/>
              <a:t> work with existing groups to identify priorities (objective). </a:t>
            </a:r>
            <a:r>
              <a:rPr lang="en-US" sz="1200" b="0" i="0" u="none" strike="noStrike" kern="1200" baseline="0" dirty="0" smtClean="0">
                <a:solidFill>
                  <a:schemeClr val="tx1"/>
                </a:solidFill>
              </a:rPr>
              <a:t>Recognition by community members that they have a common concern and will be more effective if they work together (i.e. ‘We need to support each other to deal with this’). Based on this identify priority issues (‘What we’re really concerned about is…’).</a:t>
            </a:r>
          </a:p>
          <a:p>
            <a:pPr marL="265113" marR="0" indent="-265113" algn="l" defTabSz="457200" rtl="0" eaLnBrk="1" fontAlgn="auto" latinLnBrk="0" hangingPunct="1">
              <a:lnSpc>
                <a:spcPct val="90000"/>
              </a:lnSpc>
              <a:spcBef>
                <a:spcPts val="0"/>
              </a:spcBef>
              <a:spcAft>
                <a:spcPts val="0"/>
              </a:spcAft>
              <a:buClrTx/>
              <a:buSzTx/>
              <a:buFont typeface="+mj-lt"/>
              <a:buAutoNum type="arabicPeriod"/>
              <a:tabLst/>
              <a:defRPr/>
            </a:pPr>
            <a:r>
              <a:rPr lang="en-US" sz="1200" b="0" i="0" u="none" strike="noStrike" kern="1200" baseline="0" dirty="0" smtClean="0">
                <a:solidFill>
                  <a:schemeClr val="tx1"/>
                </a:solidFill>
              </a:rPr>
              <a:t>Develop a sense of responsibility and ownership that comes with recognition by community members that they have a common concern and will be more effective if they work together</a:t>
            </a:r>
            <a:endParaRPr lang="en-GB" sz="1200" dirty="0" smtClean="0"/>
          </a:p>
          <a:p>
            <a:pPr marL="265113" marR="0" indent="-265113" algn="l" defTabSz="457200" rtl="0" eaLnBrk="1" fontAlgn="auto" latinLnBrk="0" hangingPunct="1">
              <a:lnSpc>
                <a:spcPct val="90000"/>
              </a:lnSpc>
              <a:spcBef>
                <a:spcPts val="0"/>
              </a:spcBef>
              <a:spcAft>
                <a:spcPts val="0"/>
              </a:spcAft>
              <a:buClrTx/>
              <a:buSzTx/>
              <a:buFont typeface="+mj-lt"/>
              <a:buAutoNum type="arabicPeriod"/>
              <a:tabLst/>
              <a:defRPr/>
            </a:pPr>
            <a:r>
              <a:rPr lang="en-GB" sz="1200" dirty="0" smtClean="0"/>
              <a:t>Plan what they want to do to address concerns &amp; how they propose to do this. Implement </a:t>
            </a:r>
            <a:r>
              <a:rPr lang="en-GB" sz="1200" baseline="0" dirty="0" smtClean="0"/>
              <a:t>response based on this, don’t impose your vision on them. For excluded groups identify ways they’re organised or would like to be </a:t>
            </a:r>
            <a:r>
              <a:rPr lang="en-GB" sz="1200" dirty="0" smtClean="0"/>
              <a:t>&amp;</a:t>
            </a:r>
            <a:r>
              <a:rPr lang="en-GB" sz="1200" baseline="0" dirty="0" smtClean="0"/>
              <a:t> support these efforts. Don’t raise expectations of financial/ material support</a:t>
            </a:r>
          </a:p>
          <a:p>
            <a:pPr marL="265113" marR="0" indent="-265113" algn="l" defTabSz="457200" rtl="0" eaLnBrk="1" fontAlgn="auto" latinLnBrk="0" hangingPunct="1">
              <a:lnSpc>
                <a:spcPct val="90000"/>
              </a:lnSpc>
              <a:spcBef>
                <a:spcPts val="0"/>
              </a:spcBef>
              <a:spcAft>
                <a:spcPts val="0"/>
              </a:spcAft>
              <a:buClrTx/>
              <a:buSzTx/>
              <a:buFont typeface="+mj-lt"/>
              <a:buAutoNum type="arabicPeriod"/>
              <a:tabLst/>
              <a:defRPr/>
            </a:pPr>
            <a:r>
              <a:rPr lang="en-GB" sz="1200" baseline="0" dirty="0" smtClean="0"/>
              <a:t>Assess risks – against each step of your plan try to identify any risks or assumptions and means of mitigation. In some contexts creating committees or groups may put community members at risk, ensure you consider this before putting systems in place</a:t>
            </a:r>
          </a:p>
          <a:p>
            <a:endParaRPr lang="en-AU" dirty="0"/>
          </a:p>
        </p:txBody>
      </p:sp>
      <p:sp>
        <p:nvSpPr>
          <p:cNvPr id="4" name="Slide Number Placeholder 3"/>
          <p:cNvSpPr>
            <a:spLocks noGrp="1"/>
          </p:cNvSpPr>
          <p:nvPr>
            <p:ph type="sldNum" sz="quarter" idx="10"/>
          </p:nvPr>
        </p:nvSpPr>
        <p:spPr/>
        <p:txBody>
          <a:bodyPr/>
          <a:lstStyle/>
          <a:p>
            <a:fld id="{73605169-7212-4706-83F6-EDDB7C328943}" type="slidenum">
              <a:rPr lang="en-AU" smtClean="0"/>
              <a:pPr/>
              <a:t>18</a:t>
            </a:fld>
            <a:endParaRPr lang="en-AU"/>
          </a:p>
        </p:txBody>
      </p:sp>
    </p:spTree>
    <p:extLst>
      <p:ext uri="{BB962C8B-B14F-4D97-AF65-F5344CB8AC3E}">
        <p14:creationId xmlns:p14="http://schemas.microsoft.com/office/powerpoint/2010/main" val="181968521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65113" marR="0" indent="-265113" algn="l" defTabSz="457200" rtl="0" eaLnBrk="1" fontAlgn="auto" latinLnBrk="0" hangingPunct="1">
              <a:lnSpc>
                <a:spcPct val="90000"/>
              </a:lnSpc>
              <a:spcBef>
                <a:spcPts val="0"/>
              </a:spcBef>
              <a:spcAft>
                <a:spcPts val="0"/>
              </a:spcAft>
              <a:buClrTx/>
              <a:buSzTx/>
              <a:buFont typeface="+mj-lt"/>
              <a:buAutoNum type="arabicPeriod" startAt="7"/>
              <a:tabLst/>
              <a:defRPr/>
            </a:pPr>
            <a:r>
              <a:rPr lang="en-GB" sz="1200" dirty="0" smtClean="0"/>
              <a:t>Allow groups to organise themselves &amp; </a:t>
            </a:r>
            <a:r>
              <a:rPr lang="en-GB" sz="1200" baseline="0" dirty="0" smtClean="0"/>
              <a:t>set up</a:t>
            </a:r>
            <a:r>
              <a:rPr lang="en-GB" sz="1200" dirty="0" smtClean="0"/>
              <a:t> </a:t>
            </a:r>
            <a:r>
              <a:rPr lang="en-GB" sz="1200" baseline="0" dirty="0" smtClean="0"/>
              <a:t>management structure way they wish to.</a:t>
            </a:r>
            <a:r>
              <a:rPr lang="en-GB" sz="1200" dirty="0" smtClean="0"/>
              <a:t> Present alternatives that may challenge power dynamics, </a:t>
            </a:r>
            <a:r>
              <a:rPr lang="en-GB" sz="1200" baseline="0" dirty="0" smtClean="0"/>
              <a:t>but let them recognise these concerns &amp; find solutions. E.g. imposing a rule that </a:t>
            </a:r>
            <a:r>
              <a:rPr lang="en-GB" sz="1200" dirty="0" smtClean="0"/>
              <a:t>2</a:t>
            </a:r>
            <a:r>
              <a:rPr lang="en-GB" sz="1200" baseline="0" dirty="0" smtClean="0"/>
              <a:t> children must attend meetings may frustrate children (forced to attend in silence) &amp; won’t change concern</a:t>
            </a:r>
            <a:endParaRPr lang="en-GB" sz="1200" noProof="0" dirty="0" smtClean="0"/>
          </a:p>
          <a:p>
            <a:pPr marL="265113" indent="-265113">
              <a:lnSpc>
                <a:spcPct val="90000"/>
              </a:lnSpc>
              <a:buFont typeface="+mj-lt"/>
              <a:buAutoNum type="arabicPeriod" startAt="7"/>
              <a:defRPr/>
            </a:pPr>
            <a:r>
              <a:rPr lang="en-GB" sz="1200" noProof="0" dirty="0" smtClean="0"/>
              <a:t>Carry out capacity strengthening or </a:t>
            </a:r>
            <a:r>
              <a:rPr lang="en-GB" sz="1200" dirty="0" smtClean="0"/>
              <a:t>a</a:t>
            </a:r>
            <a:r>
              <a:rPr lang="en-GB" sz="1200" noProof="0" dirty="0" err="1" smtClean="0"/>
              <a:t>wareness</a:t>
            </a:r>
            <a:r>
              <a:rPr lang="en-GB" sz="1200" noProof="0" dirty="0" smtClean="0"/>
              <a:t> raising </a:t>
            </a:r>
            <a:r>
              <a:rPr lang="en-GB" sz="1200" dirty="0" smtClean="0"/>
              <a:t>activities where necessary – work with these groups to identify their training needs. Support this. </a:t>
            </a:r>
            <a:endParaRPr lang="en-GB" sz="1200" noProof="0" dirty="0" smtClean="0"/>
          </a:p>
          <a:p>
            <a:pPr marL="265113" marR="0" indent="-265113" algn="l" defTabSz="457200" rtl="0" eaLnBrk="1" fontAlgn="auto" latinLnBrk="0" hangingPunct="1">
              <a:lnSpc>
                <a:spcPct val="90000"/>
              </a:lnSpc>
              <a:spcBef>
                <a:spcPts val="0"/>
              </a:spcBef>
              <a:spcAft>
                <a:spcPts val="0"/>
              </a:spcAft>
              <a:buClrTx/>
              <a:buSzTx/>
              <a:buFont typeface="+mj-lt"/>
              <a:buAutoNum type="arabicPeriod" startAt="7"/>
              <a:tabLst/>
              <a:defRPr/>
            </a:pPr>
            <a:r>
              <a:rPr lang="en-GB" sz="1200" baseline="0" dirty="0" smtClean="0"/>
              <a:t>Develop a plan: implement plan as developed together. </a:t>
            </a:r>
          </a:p>
          <a:p>
            <a:pPr marL="265113" marR="0" indent="-265113" algn="l" defTabSz="457200" rtl="0" eaLnBrk="1" fontAlgn="auto" latinLnBrk="0" hangingPunct="1">
              <a:lnSpc>
                <a:spcPct val="90000"/>
              </a:lnSpc>
              <a:spcBef>
                <a:spcPts val="0"/>
              </a:spcBef>
              <a:spcAft>
                <a:spcPts val="0"/>
              </a:spcAft>
              <a:buClrTx/>
              <a:buSzTx/>
              <a:buFont typeface="+mj-lt"/>
              <a:buAutoNum type="arabicPeriod" startAt="7"/>
              <a:tabLst/>
              <a:defRPr/>
            </a:pPr>
            <a:r>
              <a:rPr lang="en-GB" sz="1200" dirty="0" smtClean="0"/>
              <a:t>Create links between the different groups at diff. levels. Try</a:t>
            </a:r>
            <a:r>
              <a:rPr lang="en-GB" sz="1200" baseline="0" dirty="0" smtClean="0"/>
              <a:t> to tie</a:t>
            </a:r>
            <a:r>
              <a:rPr lang="en-GB" sz="1200" dirty="0" smtClean="0"/>
              <a:t> structures</a:t>
            </a:r>
            <a:r>
              <a:rPr lang="en-GB" sz="1200" baseline="0" dirty="0" smtClean="0"/>
              <a:t> identified &amp; supported into wider support systems established at regional or national level </a:t>
            </a:r>
            <a:endParaRPr lang="en-GB" sz="1200" dirty="0" smtClean="0"/>
          </a:p>
          <a:p>
            <a:pPr marL="265113" indent="-265113">
              <a:lnSpc>
                <a:spcPct val="90000"/>
              </a:lnSpc>
              <a:buFont typeface="+mj-lt"/>
              <a:buAutoNum type="arabicPeriod" startAt="7"/>
            </a:pPr>
            <a:r>
              <a:rPr lang="en-GB" sz="1200" noProof="0" dirty="0" smtClean="0"/>
              <a:t>M&amp;E: Monitor progress against plans continuously. Check for levels of participation of marginalised groups. Engage communities (and children) in the M&amp;E process </a:t>
            </a:r>
          </a:p>
          <a:p>
            <a:pPr marL="265113" indent="-265113">
              <a:lnSpc>
                <a:spcPct val="90000"/>
              </a:lnSpc>
              <a:buFont typeface="+mj-lt"/>
              <a:buAutoNum type="arabicPeriod" startAt="7"/>
            </a:pPr>
            <a:r>
              <a:rPr lang="en-GB" sz="1200" noProof="0" dirty="0" smtClean="0"/>
              <a:t>Feedback lessons learnt – ensure that any lessons learnt are shared with</a:t>
            </a:r>
            <a:r>
              <a:rPr lang="en-GB" sz="1200" baseline="0" noProof="0" dirty="0" smtClean="0"/>
              <a:t> all stakeholders and fed into the next round of activity planning and implementation </a:t>
            </a:r>
            <a:endParaRPr lang="en-US" sz="1200" dirty="0" smtClean="0"/>
          </a:p>
          <a:p>
            <a:endParaRPr lang="en-US" sz="1200" dirty="0" smtClean="0"/>
          </a:p>
          <a:p>
            <a:r>
              <a:rPr lang="en-US" sz="1200" dirty="0" smtClean="0"/>
              <a:t>These 12 steps are based on and adapted from: </a:t>
            </a:r>
          </a:p>
          <a:p>
            <a:pPr marL="171450" indent="-171450">
              <a:buFont typeface="Arial"/>
              <a:buChar char="•"/>
            </a:pPr>
            <a:r>
              <a:rPr lang="en-US" sz="1200" dirty="0" smtClean="0"/>
              <a:t>Donahue and Williamson (1999), Community Mobilization to Mitigate the Impacts of HIV/AIDS, Displaced Children and Orphans Fund cited in IASC Guidelines to Mental Health and Psychosocial Support, </a:t>
            </a:r>
          </a:p>
          <a:p>
            <a:pPr marL="171450" indent="-171450">
              <a:buFont typeface="Arial"/>
              <a:buChar char="•"/>
            </a:pPr>
            <a:r>
              <a:rPr lang="en-US" sz="1200" dirty="0" err="1" smtClean="0"/>
              <a:t>Wessells</a:t>
            </a:r>
            <a:r>
              <a:rPr lang="en-US" sz="1200" dirty="0" smtClean="0"/>
              <a:t>, Mike (2009) What Are We Learning About Protecting Children in the Community? An inter-agency review of the evidence on community-based child protection mechanisms in humanitarian and development settings </a:t>
            </a:r>
            <a:endParaRPr lang="en-GB" sz="1200" dirty="0" smtClean="0"/>
          </a:p>
          <a:p>
            <a:pPr marL="171450" indent="-171450">
              <a:buFont typeface="Arial"/>
              <a:buChar char="•"/>
            </a:pPr>
            <a:r>
              <a:rPr lang="en-US" sz="1200" dirty="0" smtClean="0"/>
              <a:t>IASC Guidelines to mental health and PSS – Section on Community mobilization &amp; support, Action sheets 5.1</a:t>
            </a:r>
            <a:endParaRPr lang="en-GB" sz="1200" dirty="0" smtClean="0"/>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dirty="0" smtClean="0"/>
          </a:p>
          <a:p>
            <a:endParaRPr lang="en-US" sz="1200" dirty="0" smtClean="0"/>
          </a:p>
          <a:p>
            <a:endParaRPr lang="en-AU" dirty="0"/>
          </a:p>
        </p:txBody>
      </p:sp>
      <p:sp>
        <p:nvSpPr>
          <p:cNvPr id="4" name="Slide Number Placeholder 3"/>
          <p:cNvSpPr>
            <a:spLocks noGrp="1"/>
          </p:cNvSpPr>
          <p:nvPr>
            <p:ph type="sldNum" sz="quarter" idx="10"/>
          </p:nvPr>
        </p:nvSpPr>
        <p:spPr/>
        <p:txBody>
          <a:bodyPr/>
          <a:lstStyle/>
          <a:p>
            <a:fld id="{73605169-7212-4706-83F6-EDDB7C328943}" type="slidenum">
              <a:rPr lang="en-AU" smtClean="0"/>
              <a:pPr/>
              <a:t>19</a:t>
            </a:fld>
            <a:endParaRPr lang="en-AU"/>
          </a:p>
        </p:txBody>
      </p:sp>
    </p:spTree>
    <p:extLst>
      <p:ext uri="{BB962C8B-B14F-4D97-AF65-F5344CB8AC3E}">
        <p14:creationId xmlns:p14="http://schemas.microsoft.com/office/powerpoint/2010/main" val="77815028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a:buNone/>
            </a:pPr>
            <a:r>
              <a:rPr lang="en-GB" dirty="0" smtClean="0"/>
              <a:t>If mobilised correctly,</a:t>
            </a:r>
            <a:r>
              <a:rPr lang="en-GB" baseline="0" dirty="0" smtClean="0"/>
              <a:t> communities can be involved in the following key roles in the day-to-day management and running of CFSs</a:t>
            </a:r>
            <a:endParaRPr lang="en-GB" dirty="0" smtClean="0"/>
          </a:p>
          <a:p>
            <a:pPr marL="171450" marR="0" indent="-171450" algn="l" defTabSz="457200" rtl="0" eaLnBrk="1" fontAlgn="auto" latinLnBrk="0" hangingPunct="1">
              <a:lnSpc>
                <a:spcPct val="100000"/>
              </a:lnSpc>
              <a:spcBef>
                <a:spcPts val="0"/>
              </a:spcBef>
              <a:spcAft>
                <a:spcPts val="0"/>
              </a:spcAft>
              <a:buClrTx/>
              <a:buSzTx/>
              <a:buFont typeface="Arial"/>
              <a:buChar char="•"/>
              <a:tabLst/>
              <a:defRPr/>
            </a:pPr>
            <a:r>
              <a:rPr lang="en-GB" noProof="0" dirty="0" smtClean="0"/>
              <a:t>Decision-making and</a:t>
            </a:r>
            <a:r>
              <a:rPr lang="en-GB" baseline="0" noProof="0" dirty="0" smtClean="0"/>
              <a:t> </a:t>
            </a:r>
            <a:r>
              <a:rPr lang="en-GB" noProof="0" dirty="0" smtClean="0"/>
              <a:t>Consultation: Setting objectives, planning, designing the programme, Selection of animators, site</a:t>
            </a:r>
            <a:r>
              <a:rPr lang="en-GB" baseline="0" noProof="0" dirty="0" smtClean="0"/>
              <a:t> &amp;</a:t>
            </a:r>
            <a:r>
              <a:rPr lang="en-GB" noProof="0" dirty="0" smtClean="0"/>
              <a:t> activities</a:t>
            </a:r>
          </a:p>
          <a:p>
            <a:pPr marL="171450" marR="0" indent="-171450" algn="l" defTabSz="457200" rtl="0" eaLnBrk="1" fontAlgn="auto" latinLnBrk="0" hangingPunct="1">
              <a:lnSpc>
                <a:spcPct val="100000"/>
              </a:lnSpc>
              <a:spcBef>
                <a:spcPts val="0"/>
              </a:spcBef>
              <a:spcAft>
                <a:spcPts val="0"/>
              </a:spcAft>
              <a:buClrTx/>
              <a:buSzTx/>
              <a:buFont typeface="Arial"/>
              <a:buChar char="•"/>
              <a:tabLst/>
              <a:defRPr/>
            </a:pPr>
            <a:r>
              <a:rPr lang="en-GB" noProof="0" dirty="0" smtClean="0"/>
              <a:t>Overall management structure: Running, managing and monitoring CFS</a:t>
            </a:r>
          </a:p>
          <a:p>
            <a:pPr marL="171450" indent="-171450">
              <a:buFont typeface="Arial"/>
              <a:buChar char="•"/>
            </a:pPr>
            <a:r>
              <a:rPr lang="en-GB" dirty="0" smtClean="0"/>
              <a:t>Outreach: </a:t>
            </a:r>
          </a:p>
          <a:p>
            <a:pPr marL="444500" lvl="1" indent="-265113">
              <a:buFont typeface="Lucida Grande"/>
              <a:buChar char="-"/>
            </a:pPr>
            <a:r>
              <a:rPr lang="en-GB" dirty="0" smtClean="0"/>
              <a:t>Identification and inclusion of marginalised / excluded groups</a:t>
            </a:r>
          </a:p>
          <a:p>
            <a:pPr marL="444500" lvl="1" indent="-265113">
              <a:buFont typeface="Lucida Grande"/>
              <a:buChar char="-"/>
            </a:pPr>
            <a:r>
              <a:rPr lang="en-GB" dirty="0" smtClean="0"/>
              <a:t>Support protection activities outside of the CFS – e.g. identification and referral of vulnerable children or those surviving specific child protection abuses</a:t>
            </a:r>
          </a:p>
          <a:p>
            <a:pPr marL="444500" lvl="1" indent="-265113">
              <a:buFont typeface="Lucida Grande"/>
              <a:buChar char="-"/>
            </a:pPr>
            <a:r>
              <a:rPr lang="en-GB" sz="1200" kern="1200" dirty="0" smtClean="0">
                <a:solidFill>
                  <a:schemeClr val="tx1"/>
                </a:solidFill>
                <a:latin typeface="+mn-lt"/>
                <a:ea typeface="+mn-ea"/>
                <a:cs typeface="+mn-cs"/>
              </a:rPr>
              <a:t>E.g.</a:t>
            </a:r>
            <a:r>
              <a:rPr lang="en-GB" sz="1200" kern="1200" baseline="0" dirty="0" smtClean="0">
                <a:solidFill>
                  <a:schemeClr val="tx1"/>
                </a:solidFill>
                <a:latin typeface="+mn-lt"/>
                <a:ea typeface="+mn-ea"/>
                <a:cs typeface="+mn-cs"/>
              </a:rPr>
              <a:t> N</a:t>
            </a:r>
            <a:r>
              <a:rPr lang="en-US" sz="1200" kern="1200" dirty="0" err="1" smtClean="0">
                <a:solidFill>
                  <a:schemeClr val="tx1"/>
                </a:solidFill>
                <a:latin typeface="+mn-lt"/>
                <a:ea typeface="+mn-ea"/>
                <a:cs typeface="+mn-cs"/>
              </a:rPr>
              <a:t>atural</a:t>
            </a:r>
            <a:r>
              <a:rPr lang="en-US" sz="1200" kern="1200" dirty="0" smtClean="0">
                <a:solidFill>
                  <a:schemeClr val="tx1"/>
                </a:solidFill>
                <a:latin typeface="+mn-lt"/>
                <a:ea typeface="+mn-ea"/>
                <a:cs typeface="+mn-cs"/>
              </a:rPr>
              <a:t> helpers who staff the CFS could reach out to parents who do not send their children to the CFS. Or they could help </a:t>
            </a:r>
            <a:r>
              <a:rPr lang="en-US" sz="1200" kern="1200" dirty="0" err="1" smtClean="0">
                <a:solidFill>
                  <a:schemeClr val="tx1"/>
                </a:solidFill>
                <a:latin typeface="+mn-lt"/>
                <a:ea typeface="+mn-ea"/>
                <a:cs typeface="+mn-cs"/>
              </a:rPr>
              <a:t>organise</a:t>
            </a:r>
            <a:r>
              <a:rPr lang="en-US" sz="1200" kern="1200" dirty="0" smtClean="0">
                <a:solidFill>
                  <a:schemeClr val="tx1"/>
                </a:solidFill>
                <a:latin typeface="+mn-lt"/>
                <a:ea typeface="+mn-ea"/>
                <a:cs typeface="+mn-cs"/>
              </a:rPr>
              <a:t> discussions for parents on how to address particular child protection issues</a:t>
            </a:r>
            <a:r>
              <a:rPr lang="en-US" sz="1200" kern="1200" baseline="0" dirty="0" smtClean="0">
                <a:solidFill>
                  <a:schemeClr val="tx1"/>
                </a:solidFill>
                <a:latin typeface="+mn-lt"/>
                <a:ea typeface="+mn-ea"/>
                <a:cs typeface="+mn-cs"/>
              </a:rPr>
              <a:t> and concerns</a:t>
            </a:r>
            <a:endParaRPr lang="en-GB" dirty="0" smtClean="0"/>
          </a:p>
          <a:p>
            <a:pPr marL="171450" indent="-171450">
              <a:buFont typeface="Arial"/>
              <a:buChar char="•"/>
            </a:pPr>
            <a:r>
              <a:rPr lang="en-GB" noProof="0" dirty="0" smtClean="0"/>
              <a:t>Awareness raising activities – for parents </a:t>
            </a:r>
            <a:r>
              <a:rPr lang="en-GB" noProof="0" dirty="0" err="1" smtClean="0"/>
              <a:t>etc</a:t>
            </a:r>
            <a:r>
              <a:rPr lang="en-GB" noProof="0" dirty="0" smtClean="0"/>
              <a:t> e.g. can </a:t>
            </a:r>
            <a:r>
              <a:rPr lang="en-US" sz="1200" kern="1200" dirty="0" smtClean="0">
                <a:solidFill>
                  <a:schemeClr val="tx1"/>
                </a:solidFill>
                <a:latin typeface="+mn-lt"/>
                <a:ea typeface="+mn-ea"/>
                <a:cs typeface="+mn-cs"/>
              </a:rPr>
              <a:t>help organize discussions for parents on how to address particular issues</a:t>
            </a:r>
            <a:endParaRPr lang="en-GB" noProof="0" dirty="0" smtClean="0"/>
          </a:p>
          <a:p>
            <a:endParaRPr lang="en-GB" noProof="0" dirty="0" smtClean="0"/>
          </a:p>
          <a:p>
            <a:endParaRPr lang="en-US" dirty="0" smtClean="0"/>
          </a:p>
          <a:p>
            <a:endParaRPr lang="en-AU" dirty="0"/>
          </a:p>
        </p:txBody>
      </p:sp>
      <p:sp>
        <p:nvSpPr>
          <p:cNvPr id="4" name="Slide Number Placeholder 3"/>
          <p:cNvSpPr>
            <a:spLocks noGrp="1"/>
          </p:cNvSpPr>
          <p:nvPr>
            <p:ph type="sldNum" sz="quarter" idx="10"/>
          </p:nvPr>
        </p:nvSpPr>
        <p:spPr/>
        <p:txBody>
          <a:bodyPr/>
          <a:lstStyle/>
          <a:p>
            <a:fld id="{73605169-7212-4706-83F6-EDDB7C328943}" type="slidenum">
              <a:rPr lang="en-AU" smtClean="0"/>
              <a:pPr/>
              <a:t>20</a:t>
            </a:fld>
            <a:endParaRPr lang="en-AU"/>
          </a:p>
        </p:txBody>
      </p:sp>
    </p:spTree>
    <p:extLst>
      <p:ext uri="{BB962C8B-B14F-4D97-AF65-F5344CB8AC3E}">
        <p14:creationId xmlns:p14="http://schemas.microsoft.com/office/powerpoint/2010/main" val="83001336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a:buNone/>
            </a:pPr>
            <a:r>
              <a:rPr lang="en-GB" dirty="0" smtClean="0"/>
              <a:t>If mobilised correctly,</a:t>
            </a:r>
            <a:r>
              <a:rPr lang="en-GB" baseline="0" dirty="0" smtClean="0"/>
              <a:t> communities can be involved in the following key roles in the day-to-day management and running of CFSs</a:t>
            </a:r>
            <a:endParaRPr lang="en-GB" dirty="0" smtClean="0"/>
          </a:p>
          <a:p>
            <a:pPr marL="171450" indent="-171450">
              <a:buFont typeface="Arial"/>
              <a:buChar char="•"/>
            </a:pPr>
            <a:r>
              <a:rPr lang="en-GB" noProof="0" dirty="0" smtClean="0"/>
              <a:t>Awareness raising activities – for parents </a:t>
            </a:r>
            <a:r>
              <a:rPr lang="en-GB" noProof="0" dirty="0" err="1" smtClean="0"/>
              <a:t>etc</a:t>
            </a:r>
            <a:r>
              <a:rPr lang="en-GB" noProof="0" dirty="0" smtClean="0"/>
              <a:t> e.g. can </a:t>
            </a:r>
            <a:r>
              <a:rPr lang="en-US" sz="1200" kern="1200" dirty="0" smtClean="0">
                <a:solidFill>
                  <a:schemeClr val="tx1"/>
                </a:solidFill>
                <a:latin typeface="+mn-lt"/>
                <a:ea typeface="+mn-ea"/>
                <a:cs typeface="+mn-cs"/>
              </a:rPr>
              <a:t>help organize discussions for parents on how to address particular issues</a:t>
            </a:r>
            <a:endParaRPr lang="en-GB" noProof="0" dirty="0" smtClean="0"/>
          </a:p>
          <a:p>
            <a:pPr marL="171450" marR="0" indent="-171450" algn="l" defTabSz="457200" rtl="0" eaLnBrk="1" fontAlgn="auto" latinLnBrk="0" hangingPunct="1">
              <a:lnSpc>
                <a:spcPct val="100000"/>
              </a:lnSpc>
              <a:spcBef>
                <a:spcPts val="0"/>
              </a:spcBef>
              <a:spcAft>
                <a:spcPts val="0"/>
              </a:spcAft>
              <a:buClrTx/>
              <a:buSzTx/>
              <a:buFont typeface="Arial"/>
              <a:buChar char="•"/>
              <a:tabLst/>
              <a:defRPr/>
            </a:pPr>
            <a:r>
              <a:rPr lang="en-GB" sz="1200" dirty="0" smtClean="0"/>
              <a:t>Supporting social change activities – engaging individual community members in stimulating discussion</a:t>
            </a:r>
            <a:r>
              <a:rPr lang="en-GB" sz="1200" baseline="0" dirty="0" smtClean="0"/>
              <a:t> and behavioural change among others</a:t>
            </a:r>
            <a:endParaRPr lang="en-GB" sz="1200" dirty="0" smtClean="0"/>
          </a:p>
          <a:p>
            <a:pPr marL="171450" indent="-171450">
              <a:buFont typeface="Arial"/>
              <a:buChar char="•"/>
            </a:pPr>
            <a:r>
              <a:rPr lang="en-GB" noProof="0" dirty="0" smtClean="0"/>
              <a:t>Peace-building and conflict sensitivity </a:t>
            </a:r>
          </a:p>
          <a:p>
            <a:pPr marL="171450" indent="-171450">
              <a:buFont typeface="Arial"/>
              <a:buChar char="•"/>
            </a:pPr>
            <a:r>
              <a:rPr lang="en-GB" noProof="0" dirty="0" smtClean="0"/>
              <a:t>Potential roles for community members:</a:t>
            </a:r>
          </a:p>
          <a:p>
            <a:pPr marL="444500" lvl="1" indent="-265113">
              <a:buFont typeface="Lucida Grande"/>
              <a:buChar char="-"/>
            </a:pPr>
            <a:r>
              <a:rPr lang="en-GB" noProof="0" dirty="0" smtClean="0"/>
              <a:t>Facilitators,</a:t>
            </a:r>
            <a:r>
              <a:rPr lang="en-GB" baseline="0" noProof="0" dirty="0" smtClean="0"/>
              <a:t> </a:t>
            </a:r>
            <a:r>
              <a:rPr lang="en-GB" noProof="0" dirty="0" smtClean="0"/>
              <a:t>Supervisors, Management committee, Trainers</a:t>
            </a:r>
          </a:p>
          <a:p>
            <a:endParaRPr lang="en-GB" noProof="0" dirty="0" smtClean="0"/>
          </a:p>
          <a:p>
            <a:endParaRPr lang="en-US" dirty="0" smtClean="0"/>
          </a:p>
          <a:p>
            <a:endParaRPr lang="en-AU" dirty="0"/>
          </a:p>
        </p:txBody>
      </p:sp>
      <p:sp>
        <p:nvSpPr>
          <p:cNvPr id="4" name="Slide Number Placeholder 3"/>
          <p:cNvSpPr>
            <a:spLocks noGrp="1"/>
          </p:cNvSpPr>
          <p:nvPr>
            <p:ph type="sldNum" sz="quarter" idx="10"/>
          </p:nvPr>
        </p:nvSpPr>
        <p:spPr/>
        <p:txBody>
          <a:bodyPr/>
          <a:lstStyle/>
          <a:p>
            <a:fld id="{73605169-7212-4706-83F6-EDDB7C328943}" type="slidenum">
              <a:rPr lang="en-AU" smtClean="0"/>
              <a:pPr/>
              <a:t>21</a:t>
            </a:fld>
            <a:endParaRPr lang="en-AU"/>
          </a:p>
        </p:txBody>
      </p:sp>
    </p:spTree>
    <p:extLst>
      <p:ext uri="{BB962C8B-B14F-4D97-AF65-F5344CB8AC3E}">
        <p14:creationId xmlns:p14="http://schemas.microsoft.com/office/powerpoint/2010/main" val="43670748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a:buChar char="•"/>
            </a:pPr>
            <a:r>
              <a:rPr lang="en-US" sz="1200" b="1" dirty="0" smtClean="0"/>
              <a:t>Myanmar </a:t>
            </a:r>
            <a:r>
              <a:rPr lang="en-US" sz="1200" dirty="0" smtClean="0"/>
              <a:t>– </a:t>
            </a:r>
            <a:r>
              <a:rPr lang="en-US" sz="1200" b="0" dirty="0" smtClean="0"/>
              <a:t>Cyclone </a:t>
            </a:r>
            <a:r>
              <a:rPr lang="en-US" sz="1200" b="0" dirty="0" err="1" smtClean="0"/>
              <a:t>Nargis</a:t>
            </a:r>
            <a:r>
              <a:rPr lang="en-US" sz="1200" b="0" dirty="0" smtClean="0"/>
              <a:t> May 2008 - </a:t>
            </a:r>
            <a:r>
              <a:rPr lang="en-US" sz="1200" b="0" i="0" u="none" strike="noStrike" kern="1200" baseline="0" dirty="0" smtClean="0">
                <a:solidFill>
                  <a:schemeClr val="tx1"/>
                </a:solidFill>
              </a:rPr>
              <a:t>few child protection services and the Department of Social Welfare had few resources and was not staffed at township and community level in many areas. </a:t>
            </a:r>
          </a:p>
          <a:p>
            <a:pPr marL="171450" indent="-171450">
              <a:buFont typeface="Arial"/>
              <a:buChar char="•"/>
            </a:pPr>
            <a:r>
              <a:rPr lang="en-US" sz="1200" b="0" i="0" u="none" strike="noStrike" kern="1200" baseline="0" dirty="0" smtClean="0">
                <a:solidFill>
                  <a:schemeClr val="tx1"/>
                </a:solidFill>
              </a:rPr>
              <a:t>Township level, mandated Committees on the Rights of a Child to protect inactive in most areas. </a:t>
            </a:r>
          </a:p>
          <a:p>
            <a:pPr marL="171450" indent="-171450">
              <a:buFont typeface="Arial"/>
              <a:buChar char="•"/>
            </a:pPr>
            <a:r>
              <a:rPr lang="en-US" sz="1200" b="0" i="0" u="none" strike="noStrike" kern="1200" baseline="0" dirty="0" smtClean="0">
                <a:solidFill>
                  <a:schemeClr val="tx1"/>
                </a:solidFill>
              </a:rPr>
              <a:t>In first few days, when access by international agencies was very limited, communities themselves leading life-saving activities. </a:t>
            </a:r>
          </a:p>
          <a:p>
            <a:pPr marL="171450" indent="-171450">
              <a:buFont typeface="Arial"/>
              <a:buChar char="•"/>
            </a:pPr>
            <a:r>
              <a:rPr lang="en-US" sz="1200" b="0" i="0" u="none" strike="noStrike" kern="1200" baseline="0" dirty="0" smtClean="0">
                <a:solidFill>
                  <a:schemeClr val="tx1"/>
                </a:solidFill>
              </a:rPr>
              <a:t>Despite severe weakening of the existing community mechanisms after the cyclone they were nevertheless a significant asset upon which to build child protection mechanisms. </a:t>
            </a:r>
          </a:p>
          <a:p>
            <a:pPr marL="171450" indent="-171450">
              <a:buFont typeface="Arial"/>
              <a:buChar char="•"/>
            </a:pPr>
            <a:r>
              <a:rPr lang="en-US" sz="1200" b="0" i="0" u="none" strike="noStrike" kern="1200" baseline="0" dirty="0" smtClean="0">
                <a:solidFill>
                  <a:schemeClr val="tx1"/>
                </a:solidFill>
              </a:rPr>
              <a:t>The establishment of child-friendly spaces (CFSs) was one of the entry points for CP work in new geographical areas of operation. The </a:t>
            </a:r>
            <a:r>
              <a:rPr lang="en-US" sz="1200" b="0" i="0" u="none" strike="noStrike" kern="1200" baseline="0" dirty="0" err="1" smtClean="0">
                <a:solidFill>
                  <a:schemeClr val="tx1"/>
                </a:solidFill>
              </a:rPr>
              <a:t>mobilisation</a:t>
            </a:r>
            <a:r>
              <a:rPr lang="en-US" sz="1200" b="0" i="0" u="none" strike="noStrike" kern="1200" baseline="0" dirty="0" smtClean="0">
                <a:solidFill>
                  <a:schemeClr val="tx1"/>
                </a:solidFill>
              </a:rPr>
              <a:t> of communities for CFS led to the establishment of 126 CP Committees by SC, UNICEF and WVI. These were ‘Child protection committees’, ‘community watch groups’ or ‘child protection support groups’ sometimes part of multi-</a:t>
            </a:r>
            <a:r>
              <a:rPr lang="en-US" sz="1200" b="0" i="0" u="none" strike="noStrike" kern="1200" baseline="0" dirty="0" err="1" smtClean="0">
                <a:solidFill>
                  <a:schemeClr val="tx1"/>
                </a:solidFill>
              </a:rPr>
              <a:t>sectoral</a:t>
            </a:r>
            <a:r>
              <a:rPr lang="en-US" sz="1200" b="0" i="0" u="none" strike="noStrike" kern="1200" baseline="0" dirty="0" smtClean="0">
                <a:solidFill>
                  <a:schemeClr val="tx1"/>
                </a:solidFill>
              </a:rPr>
              <a:t> committees. Some existing community groups excluded most vulnerable. Some agencies thus felt need to set up new systems. This contributes to wider efforts of Child protection system building. Note this is not the only way they were supporting CP at community level, and in other settings establishing CFS may not be the best route to establishing, committees. Often community </a:t>
            </a:r>
            <a:r>
              <a:rPr lang="en-US" sz="1200" b="0" i="0" u="none" strike="noStrike" kern="1200" baseline="0" dirty="0" err="1" smtClean="0">
                <a:solidFill>
                  <a:schemeClr val="tx1"/>
                </a:solidFill>
              </a:rPr>
              <a:t>mobilisation</a:t>
            </a:r>
            <a:r>
              <a:rPr lang="en-US" sz="1200" b="0" i="0" u="none" strike="noStrike" kern="1200" baseline="0" dirty="0" smtClean="0">
                <a:solidFill>
                  <a:schemeClr val="tx1"/>
                </a:solidFill>
              </a:rPr>
              <a:t> or committees may indeed come before the CFS are established. Other </a:t>
            </a:r>
            <a:r>
              <a:rPr lang="en-US" sz="1200" kern="1200" dirty="0" smtClean="0">
                <a:solidFill>
                  <a:schemeClr val="tx1"/>
                </a:solidFill>
              </a:rPr>
              <a:t>ways in which wider Child Protection mechanisms could be promoted with CFS as entry point include for example more attention in education to promoting safer, supportive schools,</a:t>
            </a:r>
            <a:r>
              <a:rPr lang="en-US" sz="1200" kern="1200" baseline="0" dirty="0" smtClean="0">
                <a:solidFill>
                  <a:schemeClr val="tx1"/>
                </a:solidFill>
              </a:rPr>
              <a:t> raising awareness of parents of children’s protection rights, </a:t>
            </a:r>
            <a:r>
              <a:rPr lang="en-US" sz="1200" kern="1200" baseline="0" dirty="0" err="1" smtClean="0">
                <a:solidFill>
                  <a:schemeClr val="tx1"/>
                </a:solidFill>
              </a:rPr>
              <a:t>etc</a:t>
            </a:r>
            <a:r>
              <a:rPr lang="en-US" sz="1200" kern="1200" baseline="0" dirty="0" smtClean="0">
                <a:solidFill>
                  <a:schemeClr val="tx1"/>
                </a:solidFill>
              </a:rPr>
              <a:t> </a:t>
            </a:r>
            <a:endParaRPr lang="en-US" sz="1200" b="0" i="0" u="none" strike="noStrike" kern="1200" baseline="0" dirty="0" smtClean="0">
              <a:solidFill>
                <a:schemeClr val="tx1"/>
              </a:solidFill>
            </a:endParaRPr>
          </a:p>
          <a:p>
            <a:pPr marL="171450" indent="-171450">
              <a:buFont typeface="Arial"/>
              <a:buChar char="•"/>
            </a:pPr>
            <a:r>
              <a:rPr lang="en-US" sz="1200" b="0" i="0" u="none" strike="noStrike" kern="1200" baseline="0" dirty="0" smtClean="0">
                <a:solidFill>
                  <a:schemeClr val="tx1"/>
                </a:solidFill>
              </a:rPr>
              <a:t>One challenge noted, was that there were too many different sector specific committees. Thus competing for volunteer time and community attention, and taking attention away from any possible focus on CP. People may be more engaged in voluntary work that supports more visible / tangible sectors such as FSL and WASH </a:t>
            </a:r>
          </a:p>
          <a:p>
            <a:endParaRPr lang="en-US" sz="1200" b="0" i="0" u="none" strike="noStrike" kern="1200" baseline="0" dirty="0" smtClean="0">
              <a:solidFill>
                <a:schemeClr val="tx1"/>
              </a:solidFill>
            </a:endParaRPr>
          </a:p>
          <a:p>
            <a:r>
              <a:rPr lang="en-US" sz="1200" b="0" i="0" u="none" strike="noStrike" kern="1200" baseline="0" dirty="0" smtClean="0">
                <a:solidFill>
                  <a:schemeClr val="tx1"/>
                </a:solidFill>
              </a:rPr>
              <a:t>Reference: Save the Children (2010) Strengthening National Child Protection Systems in Emergencies Through Community-based Mechanisms: A Discussion Paper</a:t>
            </a:r>
          </a:p>
          <a:p>
            <a:endParaRPr lang="en-AU" dirty="0"/>
          </a:p>
        </p:txBody>
      </p:sp>
      <p:sp>
        <p:nvSpPr>
          <p:cNvPr id="4" name="Slide Number Placeholder 3"/>
          <p:cNvSpPr>
            <a:spLocks noGrp="1"/>
          </p:cNvSpPr>
          <p:nvPr>
            <p:ph type="sldNum" sz="quarter" idx="10"/>
          </p:nvPr>
        </p:nvSpPr>
        <p:spPr/>
        <p:txBody>
          <a:bodyPr/>
          <a:lstStyle/>
          <a:p>
            <a:fld id="{73605169-7212-4706-83F6-EDDB7C328943}" type="slidenum">
              <a:rPr lang="en-AU" smtClean="0"/>
              <a:pPr/>
              <a:t>23</a:t>
            </a:fld>
            <a:endParaRPr lang="en-AU"/>
          </a:p>
        </p:txBody>
      </p:sp>
    </p:spTree>
    <p:extLst>
      <p:ext uri="{BB962C8B-B14F-4D97-AF65-F5344CB8AC3E}">
        <p14:creationId xmlns:p14="http://schemas.microsoft.com/office/powerpoint/2010/main" val="262621261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indent="-171450" algn="l" defTabSz="457200" rtl="0" eaLnBrk="1" fontAlgn="auto" latinLnBrk="0" hangingPunct="1">
              <a:lnSpc>
                <a:spcPct val="100000"/>
              </a:lnSpc>
              <a:spcBef>
                <a:spcPts val="0"/>
              </a:spcBef>
              <a:spcAft>
                <a:spcPts val="0"/>
              </a:spcAft>
              <a:buClrTx/>
              <a:buSzTx/>
              <a:buFont typeface="Arial"/>
              <a:buChar char="•"/>
              <a:tabLst/>
              <a:defRPr/>
            </a:pPr>
            <a:r>
              <a:rPr lang="en-US" sz="1200" b="1" i="0" u="none" strike="noStrike" kern="1200" baseline="0" dirty="0" smtClean="0">
                <a:solidFill>
                  <a:schemeClr val="tx1"/>
                </a:solidFill>
              </a:rPr>
              <a:t>Gaza</a:t>
            </a:r>
            <a:r>
              <a:rPr lang="en-US" sz="1200" b="0" i="0" u="none" strike="noStrike" kern="1200" baseline="0" dirty="0" smtClean="0">
                <a:solidFill>
                  <a:schemeClr val="tx1"/>
                </a:solidFill>
              </a:rPr>
              <a:t> – End 2008 / early 2009 - Israeli-led military operation Cast Lead brought a large-scale round of fighting and bombing to Gaza. </a:t>
            </a:r>
          </a:p>
          <a:p>
            <a:pPr marL="171450" marR="0" indent="-171450" algn="l" defTabSz="457200" rtl="0" eaLnBrk="1" fontAlgn="auto" latinLnBrk="0" hangingPunct="1">
              <a:lnSpc>
                <a:spcPct val="100000"/>
              </a:lnSpc>
              <a:spcBef>
                <a:spcPts val="0"/>
              </a:spcBef>
              <a:spcAft>
                <a:spcPts val="0"/>
              </a:spcAft>
              <a:buClrTx/>
              <a:buSzTx/>
              <a:buFont typeface="Arial"/>
              <a:buChar char="•"/>
              <a:tabLst/>
              <a:defRPr/>
            </a:pPr>
            <a:r>
              <a:rPr lang="en-US" sz="1200" b="0" i="0" u="none" strike="noStrike" kern="1200" baseline="0" dirty="0" smtClean="0">
                <a:solidFill>
                  <a:schemeClr val="tx1"/>
                </a:solidFill>
              </a:rPr>
              <a:t>Much of the infrastructure and key services that were already in poor condition through years of fighting and unrest were further damaged or destroyed by military action. </a:t>
            </a:r>
          </a:p>
          <a:p>
            <a:pPr marL="171450" marR="0" indent="-171450" algn="l" defTabSz="457200" rtl="0" eaLnBrk="1" fontAlgn="auto" latinLnBrk="0" hangingPunct="1">
              <a:lnSpc>
                <a:spcPct val="100000"/>
              </a:lnSpc>
              <a:spcBef>
                <a:spcPts val="0"/>
              </a:spcBef>
              <a:spcAft>
                <a:spcPts val="0"/>
              </a:spcAft>
              <a:buClrTx/>
              <a:buSzTx/>
              <a:buFont typeface="Arial"/>
              <a:buChar char="•"/>
              <a:tabLst/>
              <a:defRPr/>
            </a:pPr>
            <a:r>
              <a:rPr lang="en-US" sz="1200" b="0" i="0" u="none" strike="noStrike" kern="1200" baseline="0" dirty="0" smtClean="0">
                <a:solidFill>
                  <a:schemeClr val="tx1"/>
                </a:solidFill>
              </a:rPr>
              <a:t>INGOs and UN agencies restricted ability to operate due to donor “no-contact” policies with the de-facto government in Gaza making system building difficult. </a:t>
            </a:r>
          </a:p>
          <a:p>
            <a:pPr marL="171450" marR="0" indent="-171450" algn="l" defTabSz="457200" rtl="0" eaLnBrk="1" fontAlgn="auto" latinLnBrk="0" hangingPunct="1">
              <a:lnSpc>
                <a:spcPct val="100000"/>
              </a:lnSpc>
              <a:spcBef>
                <a:spcPts val="0"/>
              </a:spcBef>
              <a:spcAft>
                <a:spcPts val="0"/>
              </a:spcAft>
              <a:buClrTx/>
              <a:buSzTx/>
              <a:buFont typeface="Arial"/>
              <a:buChar char="•"/>
              <a:tabLst/>
              <a:defRPr/>
            </a:pPr>
            <a:r>
              <a:rPr lang="en-US" sz="1200" b="0" i="0" u="none" strike="noStrike" kern="1200" baseline="0" dirty="0" smtClean="0">
                <a:solidFill>
                  <a:schemeClr val="tx1"/>
                </a:solidFill>
              </a:rPr>
              <a:t>Gaza and the West Bank had a strong civil society, with numerous UN agencies, INGOs, NGOs, CBOs and voluntary organisations present and responding to both emergency and development issues prior to Operation Cast Lead. Many of these, particularly at community level were inactive, without resources, time or capacity, or they faced political constraints on their activities. </a:t>
            </a:r>
          </a:p>
          <a:p>
            <a:pPr marL="171450" marR="0" indent="-171450" algn="l" defTabSz="457200" rtl="0" eaLnBrk="1" fontAlgn="auto" latinLnBrk="0" hangingPunct="1">
              <a:lnSpc>
                <a:spcPct val="100000"/>
              </a:lnSpc>
              <a:spcBef>
                <a:spcPts val="0"/>
              </a:spcBef>
              <a:spcAft>
                <a:spcPts val="0"/>
              </a:spcAft>
              <a:buClrTx/>
              <a:buSzTx/>
              <a:buFont typeface="Arial"/>
              <a:buChar char="•"/>
              <a:tabLst/>
              <a:defRPr/>
            </a:pPr>
            <a:r>
              <a:rPr lang="en-US" sz="1200" b="0" i="0" u="none" strike="noStrike" kern="1200" baseline="0" dirty="0" smtClean="0">
                <a:solidFill>
                  <a:schemeClr val="tx1"/>
                </a:solidFill>
              </a:rPr>
              <a:t>Most referral pathways and services for child protection cases were damaged. </a:t>
            </a:r>
          </a:p>
          <a:p>
            <a:pPr marL="171450" marR="0" indent="-171450" algn="l" defTabSz="457200" rtl="0" eaLnBrk="1" fontAlgn="auto" latinLnBrk="0" hangingPunct="1">
              <a:lnSpc>
                <a:spcPct val="100000"/>
              </a:lnSpc>
              <a:spcBef>
                <a:spcPts val="0"/>
              </a:spcBef>
              <a:spcAft>
                <a:spcPts val="0"/>
              </a:spcAft>
              <a:buClrTx/>
              <a:buSzTx/>
              <a:buFont typeface="Arial"/>
              <a:buChar char="•"/>
              <a:tabLst/>
              <a:defRPr/>
            </a:pPr>
            <a:r>
              <a:rPr lang="en-US" sz="1200" b="0" i="0" u="none" strike="noStrike" kern="1200" baseline="0" dirty="0" err="1" smtClean="0">
                <a:solidFill>
                  <a:schemeClr val="tx1"/>
                </a:solidFill>
              </a:rPr>
              <a:t>Defence</a:t>
            </a:r>
            <a:r>
              <a:rPr lang="en-US" sz="1200" b="0" i="0" u="none" strike="noStrike" kern="1200" baseline="0" dirty="0" smtClean="0">
                <a:solidFill>
                  <a:schemeClr val="tx1"/>
                </a:solidFill>
              </a:rPr>
              <a:t> for Children International Palestine (DCI) support 60 CBOs and 15 community-level protection groups, including supporting Palestinian Network for Children’s Rights (PNCR).</a:t>
            </a:r>
          </a:p>
          <a:p>
            <a:pPr marL="171450" marR="0" indent="-171450" algn="l" defTabSz="457200" rtl="0" eaLnBrk="1" fontAlgn="auto" latinLnBrk="0" hangingPunct="1">
              <a:lnSpc>
                <a:spcPct val="100000"/>
              </a:lnSpc>
              <a:spcBef>
                <a:spcPts val="0"/>
              </a:spcBef>
              <a:spcAft>
                <a:spcPts val="0"/>
              </a:spcAft>
              <a:buClrTx/>
              <a:buSzTx/>
              <a:buFont typeface="Arial"/>
              <a:buChar char="•"/>
              <a:tabLst/>
              <a:defRPr/>
            </a:pPr>
            <a:r>
              <a:rPr lang="en-US" sz="1200" b="0" i="0" u="none" strike="noStrike" kern="1200" baseline="0" dirty="0" smtClean="0">
                <a:solidFill>
                  <a:schemeClr val="tx1"/>
                </a:solidFill>
              </a:rPr>
              <a:t> After emergency groups provided activities for children to help them express themselves and conducted advocacy and campaigns on the protection of children’s rights - within the first few weeks of the emergency response, existing PNCR and protection groups were able to support 5,186 children with debriefing and psychosocial workshops.</a:t>
            </a:r>
          </a:p>
          <a:p>
            <a:pPr marL="171450" marR="0" indent="-171450" algn="l" defTabSz="457200" rtl="0" eaLnBrk="1" fontAlgn="auto" latinLnBrk="0" hangingPunct="1">
              <a:lnSpc>
                <a:spcPct val="100000"/>
              </a:lnSpc>
              <a:spcBef>
                <a:spcPts val="0"/>
              </a:spcBef>
              <a:spcAft>
                <a:spcPts val="0"/>
              </a:spcAft>
              <a:buClrTx/>
              <a:buSzTx/>
              <a:buFont typeface="Arial"/>
              <a:buChar char="•"/>
              <a:tabLst/>
              <a:defRPr/>
            </a:pPr>
            <a:r>
              <a:rPr lang="en-US" sz="1200" b="0" i="0" u="none" strike="noStrike" kern="1200" baseline="0" dirty="0" smtClean="0">
                <a:solidFill>
                  <a:schemeClr val="tx1"/>
                </a:solidFill>
              </a:rPr>
              <a:t>CP committees set up by SC Sweden had sub-committees (children’s, fathers’, emergency and community workers’). Most useful was fathers’ sub-committee as historically men were not engaged in discussions of child protection concerns</a:t>
            </a:r>
            <a:endParaRPr lang="en-US" sz="1200" b="0" dirty="0" smtClean="0"/>
          </a:p>
          <a:p>
            <a:pPr marL="171450" indent="-171450">
              <a:buFont typeface="Arial"/>
              <a:buChar char="•"/>
            </a:pPr>
            <a:endParaRPr lang="en-US" sz="1200" dirty="0" smtClean="0"/>
          </a:p>
          <a:p>
            <a:pPr marL="0" marR="0" indent="0" algn="l" defTabSz="457200" rtl="0" eaLnBrk="1" fontAlgn="auto" latinLnBrk="0" hangingPunct="1">
              <a:lnSpc>
                <a:spcPct val="100000"/>
              </a:lnSpc>
              <a:spcBef>
                <a:spcPts val="0"/>
              </a:spcBef>
              <a:spcAft>
                <a:spcPts val="0"/>
              </a:spcAft>
              <a:buClrTx/>
              <a:buSzTx/>
              <a:buFont typeface="Arial"/>
              <a:buNone/>
              <a:tabLst/>
              <a:defRPr/>
            </a:pPr>
            <a:r>
              <a:rPr lang="en-US" sz="1200" b="0" i="0" u="none" strike="noStrike" kern="1200" baseline="0" dirty="0" smtClean="0">
                <a:solidFill>
                  <a:schemeClr val="tx1"/>
                </a:solidFill>
              </a:rPr>
              <a:t>Reference: Save the Children (2010) Strengthening National Child Protection Systems in Emergencies Through Community-based Mechanisms: A Discussion Paper</a:t>
            </a:r>
          </a:p>
          <a:p>
            <a:pPr marL="0" indent="0">
              <a:buFont typeface="Arial"/>
              <a:buNone/>
            </a:pPr>
            <a:endParaRPr lang="en-US" sz="1200" dirty="0" smtClean="0"/>
          </a:p>
          <a:p>
            <a:endParaRPr lang="en-AU" dirty="0"/>
          </a:p>
        </p:txBody>
      </p:sp>
      <p:sp>
        <p:nvSpPr>
          <p:cNvPr id="4" name="Slide Number Placeholder 3"/>
          <p:cNvSpPr>
            <a:spLocks noGrp="1"/>
          </p:cNvSpPr>
          <p:nvPr>
            <p:ph type="sldNum" sz="quarter" idx="10"/>
          </p:nvPr>
        </p:nvSpPr>
        <p:spPr/>
        <p:txBody>
          <a:bodyPr/>
          <a:lstStyle/>
          <a:p>
            <a:fld id="{73605169-7212-4706-83F6-EDDB7C328943}" type="slidenum">
              <a:rPr lang="en-AU" smtClean="0"/>
              <a:pPr/>
              <a:t>24</a:t>
            </a:fld>
            <a:endParaRPr lang="en-AU"/>
          </a:p>
        </p:txBody>
      </p:sp>
    </p:spTree>
    <p:extLst>
      <p:ext uri="{BB962C8B-B14F-4D97-AF65-F5344CB8AC3E}">
        <p14:creationId xmlns:p14="http://schemas.microsoft.com/office/powerpoint/2010/main" val="94047132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a:buChar char="•"/>
            </a:pPr>
            <a:r>
              <a:rPr lang="en-US" sz="1200" b="0" i="0" u="none" strike="noStrike" kern="1200" baseline="0" dirty="0" smtClean="0">
                <a:solidFill>
                  <a:schemeClr val="tx1"/>
                </a:solidFill>
              </a:rPr>
              <a:t>April and May of 2006, Timor </a:t>
            </a:r>
            <a:r>
              <a:rPr lang="en-US" sz="1200" b="0" i="0" u="none" strike="noStrike" kern="1200" baseline="0" dirty="0" err="1" smtClean="0">
                <a:solidFill>
                  <a:schemeClr val="tx1"/>
                </a:solidFill>
              </a:rPr>
              <a:t>Leste</a:t>
            </a:r>
            <a:r>
              <a:rPr lang="en-US" sz="1200" b="0" i="0" u="none" strike="noStrike" kern="1200" baseline="0" dirty="0" smtClean="0">
                <a:solidFill>
                  <a:schemeClr val="tx1"/>
                </a:solidFill>
              </a:rPr>
              <a:t> erupted into politically and ethnically charged violence </a:t>
            </a:r>
          </a:p>
          <a:p>
            <a:pPr marL="171450" indent="-171450">
              <a:buFont typeface="Arial"/>
              <a:buChar char="•"/>
            </a:pPr>
            <a:r>
              <a:rPr lang="en-US" sz="1200" b="0" i="0" u="none" strike="noStrike" kern="1200" baseline="0" dirty="0" smtClean="0">
                <a:solidFill>
                  <a:schemeClr val="tx1"/>
                </a:solidFill>
              </a:rPr>
              <a:t>PLAN International’s emergency response activities included taking responsibility for coordination in 13 camps for internally displaced persons (IDPs). After initial few months, became clear people would remain in IDP camps for some time. The structure initially focused on the work of community-level child protection focal points (CPFPs).</a:t>
            </a:r>
          </a:p>
          <a:p>
            <a:pPr marL="171450" indent="-171450">
              <a:buFont typeface="Arial"/>
              <a:buChar char="•"/>
            </a:pPr>
            <a:r>
              <a:rPr lang="en-US" sz="1200" b="0" i="0" u="none" strike="noStrike" kern="1200" baseline="0" dirty="0" smtClean="0">
                <a:solidFill>
                  <a:schemeClr val="tx1"/>
                </a:solidFill>
              </a:rPr>
              <a:t>Discussions with the Division of Social Services (DSS), camp managers and the IDP community and its leaders led to the nomination of volunteers (trusted adults such as teachers and youth workers) who were trained for the role of CPFP in each block of every camp, focusing on activities and protection in their block. Each camp commonly had around eight blocks, and each block focal point made up part of the CPFP team, with one person from each team being nominated as a representative across all the camps.</a:t>
            </a:r>
          </a:p>
          <a:p>
            <a:pPr marL="171450" indent="-171450">
              <a:buFont typeface="Arial"/>
              <a:buChar char="•"/>
            </a:pPr>
            <a:r>
              <a:rPr lang="en-US" sz="1200" b="0" i="0" u="none" strike="noStrike" kern="1200" baseline="0" dirty="0" smtClean="0">
                <a:solidFill>
                  <a:schemeClr val="tx1"/>
                </a:solidFill>
              </a:rPr>
              <a:t>All the camps were supported by three child protection support teams (CPSTs), comprising staff from the Ministry of </a:t>
            </a:r>
            <a:r>
              <a:rPr lang="en-US" sz="1200" b="0" i="0" u="none" strike="noStrike" kern="1200" baseline="0" dirty="0" err="1" smtClean="0">
                <a:solidFill>
                  <a:schemeClr val="tx1"/>
                </a:solidFill>
              </a:rPr>
              <a:t>Labour</a:t>
            </a:r>
            <a:r>
              <a:rPr lang="en-US" sz="1200" b="0" i="0" u="none" strike="noStrike" kern="1200" baseline="0" dirty="0" smtClean="0">
                <a:solidFill>
                  <a:schemeClr val="tx1"/>
                </a:solidFill>
              </a:rPr>
              <a:t> and Community Reinsertion (MLCR), the DSS, international and national NGOs. The CPST would regularly visit the camps and CPFPs to provide technical support and training, undertake monitoring of camp activities and engage with the camp management. </a:t>
            </a:r>
          </a:p>
          <a:p>
            <a:pPr marL="171450" indent="-171450">
              <a:buFont typeface="Arial"/>
              <a:buChar char="•"/>
            </a:pPr>
            <a:r>
              <a:rPr lang="en-US" sz="1200" b="0" i="0" u="none" strike="noStrike" kern="1200" baseline="0" dirty="0" smtClean="0">
                <a:solidFill>
                  <a:schemeClr val="tx1"/>
                </a:solidFill>
              </a:rPr>
              <a:t>The role of the CPFP is to help families look after their children’s wellbeing and safety in the camp environment, by providing information, coordinating activities for children and caregivers, and helping to promote children’s participation. Coordinated volunteers, animators, health workers – responses to CP issues. Weak initial referral until capacity strengthening on pathways in 2008 </a:t>
            </a:r>
          </a:p>
          <a:p>
            <a:pPr marL="171450" indent="-171450">
              <a:buFont typeface="Arial"/>
              <a:buChar char="•"/>
            </a:pPr>
            <a:r>
              <a:rPr lang="en-US" sz="1200" b="0" i="0" u="none" strike="noStrike" kern="1200" baseline="0" dirty="0" smtClean="0">
                <a:solidFill>
                  <a:schemeClr val="tx1"/>
                </a:solidFill>
              </a:rPr>
              <a:t>Government authorities, helped in selection of volunteers and participated in the child protection support teams and coordination meetings, helped bridge the gap between camp-based and district and national systems</a:t>
            </a:r>
          </a:p>
          <a:p>
            <a:endParaRPr lang="en-US" sz="600" dirty="0" smtClean="0"/>
          </a:p>
          <a:p>
            <a:pPr marL="0" marR="0" indent="0" algn="l" defTabSz="457200" rtl="0" eaLnBrk="1" fontAlgn="auto" latinLnBrk="0" hangingPunct="1">
              <a:lnSpc>
                <a:spcPct val="100000"/>
              </a:lnSpc>
              <a:spcBef>
                <a:spcPts val="0"/>
              </a:spcBef>
              <a:spcAft>
                <a:spcPts val="0"/>
              </a:spcAft>
              <a:buClrTx/>
              <a:buSzTx/>
              <a:buFont typeface="Arial"/>
              <a:buNone/>
              <a:tabLst/>
              <a:defRPr/>
            </a:pPr>
            <a:r>
              <a:rPr lang="en-US" sz="1200" b="0" i="0" u="none" strike="noStrike" kern="1200" baseline="0" dirty="0" smtClean="0">
                <a:solidFill>
                  <a:schemeClr val="tx1"/>
                </a:solidFill>
              </a:rPr>
              <a:t>Reference: Save the Children (2010) Strengthening National Child Protection Systems in Emergencies Through Community-based Mechanisms: A Discussion Paper</a:t>
            </a:r>
          </a:p>
          <a:p>
            <a:pPr marL="0" indent="0">
              <a:buFont typeface="Arial"/>
              <a:buNone/>
            </a:pPr>
            <a:endParaRPr lang="en-US" sz="1200" dirty="0" smtClean="0"/>
          </a:p>
          <a:p>
            <a:endParaRPr lang="en-AU" dirty="0"/>
          </a:p>
        </p:txBody>
      </p:sp>
      <p:sp>
        <p:nvSpPr>
          <p:cNvPr id="4" name="Slide Number Placeholder 3"/>
          <p:cNvSpPr>
            <a:spLocks noGrp="1"/>
          </p:cNvSpPr>
          <p:nvPr>
            <p:ph type="sldNum" sz="quarter" idx="10"/>
          </p:nvPr>
        </p:nvSpPr>
        <p:spPr/>
        <p:txBody>
          <a:bodyPr/>
          <a:lstStyle/>
          <a:p>
            <a:fld id="{73605169-7212-4706-83F6-EDDB7C328943}" type="slidenum">
              <a:rPr lang="en-AU" smtClean="0"/>
              <a:pPr/>
              <a:t>25</a:t>
            </a:fld>
            <a:endParaRPr lang="en-AU"/>
          </a:p>
        </p:txBody>
      </p:sp>
    </p:spTree>
    <p:extLst>
      <p:ext uri="{BB962C8B-B14F-4D97-AF65-F5344CB8AC3E}">
        <p14:creationId xmlns:p14="http://schemas.microsoft.com/office/powerpoint/2010/main" val="403784565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a:buChar char="•"/>
            </a:pPr>
            <a:r>
              <a:rPr lang="en-US" sz="1200" dirty="0" smtClean="0"/>
              <a:t>Evaluation of CFS </a:t>
            </a:r>
            <a:r>
              <a:rPr lang="en-US" sz="1200" dirty="0" err="1" smtClean="0"/>
              <a:t>programmes</a:t>
            </a:r>
            <a:r>
              <a:rPr lang="en-US" sz="1200" dirty="0" smtClean="0"/>
              <a:t> for Congolese refugees in </a:t>
            </a:r>
            <a:r>
              <a:rPr lang="en-US" sz="1200" dirty="0" err="1" smtClean="0"/>
              <a:t>Rwamwanja</a:t>
            </a:r>
            <a:r>
              <a:rPr lang="en-US" sz="1200" dirty="0" smtClean="0"/>
              <a:t> Resettlement Center. Ongoing and escalating conflict in and around North Kivu, in Democratic Republic of Congo (DRC), refugees crossing the border into neighboring countries, including Uganda. By February 2013, the Office of the Prime Minister (OPM) estimated around 35,000 refugees within the resettlement center. CFSs were implemented across the resettlement area in coordinated operations by World Vision Uganda and Save the Children from late 2012. All CFSs consisted of a tented activity area, latrines, a store and a variety of playground equipment. CFS activities included literacy and numeracy, local dialect and English language acquisition, traditional song and dance, art, storytelling, organized sports, and unstructured free play. They also offered group discussion times where children were able to share experiences with the group or give peer-to-peer support. CFSs were mainly targeted to younger children, older children – mostly girls - participated in vocational activities of sewing and dress design. Each CFS typically provided a four-hour session for children aged 6 to 12 in the morning and a two-hour session for children 13 to 17 in the afternoon. The number of children enrolled varied from 65 children to 651 children registered at any one CFS. </a:t>
            </a:r>
          </a:p>
          <a:p>
            <a:pPr marL="171450" indent="-171450">
              <a:buFont typeface="Arial"/>
              <a:buChar char="•"/>
            </a:pPr>
            <a:r>
              <a:rPr lang="en-US" sz="1200" dirty="0" smtClean="0"/>
              <a:t>Eight CFSs implemented by World Vision Uganda and Save the Children in Uganda response teams were evaluated</a:t>
            </a:r>
          </a:p>
          <a:p>
            <a:pPr marL="171450" indent="-171450">
              <a:buFont typeface="Arial"/>
              <a:buChar char="•"/>
            </a:pPr>
            <a:r>
              <a:rPr lang="en-US" sz="1200" b="0" i="0" u="none" strike="noStrike" kern="1200" baseline="0" dirty="0" smtClean="0">
                <a:solidFill>
                  <a:schemeClr val="tx1"/>
                </a:solidFill>
              </a:rPr>
              <a:t>Caregivers of children aged 6 to 12 demonstrated significant increases from baseline to follow-up in their capacity to identify key resource persons in the community that provide support and protect children. There were similar increases for both caregivers of children attending and not attending CFSs (from 0.47 to 1.12 and from 0.66 to 1.25, respectively). </a:t>
            </a:r>
          </a:p>
          <a:p>
            <a:pPr marL="171450" indent="-171450">
              <a:buFont typeface="Arial"/>
              <a:buChar char="•"/>
            </a:pPr>
            <a:r>
              <a:rPr lang="en-US" sz="1200" b="0" i="0" u="none" strike="noStrike" kern="1200" baseline="0" dirty="0" smtClean="0">
                <a:solidFill>
                  <a:schemeClr val="tx1"/>
                </a:solidFill>
              </a:rPr>
              <a:t>Community ownership and creation of Child Protection Committees was seen as a key outcome of CFSs in </a:t>
            </a:r>
            <a:r>
              <a:rPr lang="en-US" sz="1200" b="0" i="0" u="none" strike="noStrike" kern="1200" baseline="0" dirty="0" err="1" smtClean="0">
                <a:solidFill>
                  <a:schemeClr val="tx1"/>
                </a:solidFill>
              </a:rPr>
              <a:t>Rwamwanja</a:t>
            </a:r>
            <a:r>
              <a:rPr lang="en-US" sz="1200" b="0" i="0" u="none" strike="noStrike" kern="1200" baseline="0" dirty="0" smtClean="0">
                <a:solidFill>
                  <a:schemeClr val="tx1"/>
                </a:solidFill>
              </a:rPr>
              <a:t> Resettlement Center. As protection concerns for children and the stresses of caregivers decreased over time, there was little mention of formal structures as a resource or support and referral mechanism. Instead, most participants identified traditional structures of support, such as </a:t>
            </a:r>
            <a:r>
              <a:rPr lang="en-US" sz="1200" b="0" i="1" u="none" strike="noStrike" kern="1200" baseline="0" dirty="0" err="1" smtClean="0">
                <a:solidFill>
                  <a:schemeClr val="tx1"/>
                </a:solidFill>
              </a:rPr>
              <a:t>nyumba</a:t>
            </a:r>
            <a:r>
              <a:rPr lang="en-US" sz="1200" b="0" i="1" u="none" strike="noStrike" kern="1200" baseline="0" dirty="0" smtClean="0">
                <a:solidFill>
                  <a:schemeClr val="tx1"/>
                </a:solidFill>
              </a:rPr>
              <a:t> </a:t>
            </a:r>
            <a:r>
              <a:rPr lang="en-US" sz="1200" b="0" i="1" u="none" strike="noStrike" kern="1200" baseline="0" dirty="0" err="1" smtClean="0">
                <a:solidFill>
                  <a:schemeClr val="tx1"/>
                </a:solidFill>
              </a:rPr>
              <a:t>kumi</a:t>
            </a:r>
            <a:r>
              <a:rPr lang="en-US" sz="1200" b="0" i="1" u="none" strike="noStrike" kern="1200" baseline="0" dirty="0" smtClean="0">
                <a:solidFill>
                  <a:schemeClr val="tx1"/>
                </a:solidFill>
              </a:rPr>
              <a:t> </a:t>
            </a:r>
            <a:r>
              <a:rPr lang="en-US" sz="1200" b="0" i="0" u="none" strike="noStrike" kern="1200" baseline="0" dirty="0" smtClean="0">
                <a:solidFill>
                  <a:schemeClr val="tx1"/>
                </a:solidFill>
              </a:rPr>
              <a:t>and village leaders, or formal coordination structures as key links to services and referral networks. This suggests the value of CFS </a:t>
            </a:r>
            <a:r>
              <a:rPr lang="en-US" sz="1200" b="0" i="0" u="none" strike="noStrike" kern="1200" baseline="0" dirty="0" err="1" smtClean="0">
                <a:solidFill>
                  <a:schemeClr val="tx1"/>
                </a:solidFill>
              </a:rPr>
              <a:t>programmes</a:t>
            </a:r>
            <a:r>
              <a:rPr lang="en-US" sz="1200" b="0" i="0" u="none" strike="noStrike" kern="1200" baseline="0" dirty="0" smtClean="0">
                <a:solidFill>
                  <a:schemeClr val="tx1"/>
                </a:solidFill>
              </a:rPr>
              <a:t> supporting existing structures of protection and strengthening local ability to provide referrals and services for survivors of physical and sexual violence. </a:t>
            </a:r>
            <a:endParaRPr lang="en-US" sz="1200" dirty="0" smtClean="0"/>
          </a:p>
          <a:p>
            <a:endParaRPr lang="en-US" sz="1200" i="0" u="none" strike="noStrike" kern="1200" baseline="0" dirty="0" smtClean="0">
              <a:solidFill>
                <a:schemeClr val="tx1"/>
              </a:solidFill>
            </a:endParaRPr>
          </a:p>
          <a:p>
            <a:r>
              <a:rPr lang="en-US" sz="1200" i="0" u="none" strike="noStrike" kern="1200" baseline="0" dirty="0" smtClean="0">
                <a:solidFill>
                  <a:schemeClr val="tx1"/>
                </a:solidFill>
              </a:rPr>
              <a:t>Reference: </a:t>
            </a:r>
          </a:p>
          <a:p>
            <a:r>
              <a:rPr lang="en-US" sz="1200" i="0" u="none" strike="noStrike" kern="1200" baseline="0" dirty="0" smtClean="0">
                <a:solidFill>
                  <a:schemeClr val="tx1"/>
                </a:solidFill>
              </a:rPr>
              <a:t>Columbia University, World Vision, Save the Children, UNICEF (</a:t>
            </a:r>
            <a:r>
              <a:rPr lang="cs-CZ" sz="1200" i="0" u="none" strike="noStrike" kern="1200" baseline="0" dirty="0" smtClean="0">
                <a:solidFill>
                  <a:schemeClr val="tx1"/>
                </a:solidFill>
              </a:rPr>
              <a:t>July 2013) </a:t>
            </a:r>
            <a:r>
              <a:rPr lang="en-US" sz="1200" i="0" u="none" strike="noStrike" kern="1200" baseline="0" dirty="0" smtClean="0">
                <a:solidFill>
                  <a:schemeClr val="tx1"/>
                </a:solidFill>
              </a:rPr>
              <a:t>Evaluation of Child Friendly Spaces: Uganda Field Study Summary Report </a:t>
            </a:r>
          </a:p>
          <a:p>
            <a:endParaRPr lang="en-AU" dirty="0"/>
          </a:p>
        </p:txBody>
      </p:sp>
      <p:sp>
        <p:nvSpPr>
          <p:cNvPr id="4" name="Slide Number Placeholder 3"/>
          <p:cNvSpPr>
            <a:spLocks noGrp="1"/>
          </p:cNvSpPr>
          <p:nvPr>
            <p:ph type="sldNum" sz="quarter" idx="10"/>
          </p:nvPr>
        </p:nvSpPr>
        <p:spPr/>
        <p:txBody>
          <a:bodyPr/>
          <a:lstStyle/>
          <a:p>
            <a:fld id="{73605169-7212-4706-83F6-EDDB7C328943}" type="slidenum">
              <a:rPr lang="en-AU" smtClean="0"/>
              <a:pPr/>
              <a:t>26</a:t>
            </a:fld>
            <a:endParaRPr lang="en-AU"/>
          </a:p>
        </p:txBody>
      </p:sp>
    </p:spTree>
    <p:extLst>
      <p:ext uri="{BB962C8B-B14F-4D97-AF65-F5344CB8AC3E}">
        <p14:creationId xmlns:p14="http://schemas.microsoft.com/office/powerpoint/2010/main" val="346087932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819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91D918E2-46F4-4615-8B59-FA0AA913958E}" type="slidenum">
              <a:rPr lang="en-AU"/>
              <a:pPr eaLnBrk="1" hangingPunct="1"/>
              <a:t>2</a:t>
            </a:fld>
            <a:endParaRPr lang="en-AU"/>
          </a:p>
        </p:txBody>
      </p:sp>
    </p:spTree>
    <p:extLst>
      <p:ext uri="{BB962C8B-B14F-4D97-AF65-F5344CB8AC3E}">
        <p14:creationId xmlns:p14="http://schemas.microsoft.com/office/powerpoint/2010/main" val="364841132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There are challenges and drawbacks to community engagement: </a:t>
            </a:r>
          </a:p>
          <a:p>
            <a:pPr marL="171450" marR="0" indent="-171450" algn="l" defTabSz="457200" rtl="0" eaLnBrk="1" fontAlgn="auto" latinLnBrk="0" hangingPunct="1">
              <a:lnSpc>
                <a:spcPct val="100000"/>
              </a:lnSpc>
              <a:spcBef>
                <a:spcPts val="0"/>
              </a:spcBef>
              <a:spcAft>
                <a:spcPts val="0"/>
              </a:spcAft>
              <a:buClrTx/>
              <a:buSzTx/>
              <a:buFont typeface="Arial"/>
              <a:buChar char="•"/>
              <a:tabLst/>
              <a:defRPr/>
            </a:pPr>
            <a:r>
              <a:rPr lang="en-US" sz="1200" dirty="0" smtClean="0"/>
              <a:t>Urgency of emergency setting, pressure for immediate results – hampering ability to take long-term community</a:t>
            </a:r>
            <a:r>
              <a:rPr lang="en-US" sz="1200" baseline="0" dirty="0" smtClean="0"/>
              <a:t> </a:t>
            </a:r>
            <a:r>
              <a:rPr lang="en-US" sz="1200" baseline="0" dirty="0" err="1" smtClean="0"/>
              <a:t>m</a:t>
            </a:r>
            <a:r>
              <a:rPr lang="en-US" sz="1200" dirty="0" err="1" smtClean="0"/>
              <a:t>obilisation</a:t>
            </a:r>
            <a:r>
              <a:rPr lang="en-US" sz="1200" baseline="0" dirty="0" smtClean="0"/>
              <a:t> a</a:t>
            </a:r>
            <a:r>
              <a:rPr lang="en-US" sz="1200" dirty="0" smtClean="0"/>
              <a:t>pproach – Need</a:t>
            </a:r>
            <a:r>
              <a:rPr lang="en-US" sz="1200" baseline="0" dirty="0" smtClean="0"/>
              <a:t> for rapid outcomes, </a:t>
            </a:r>
            <a:r>
              <a:rPr lang="en-US" sz="1200" kern="1200" dirty="0" smtClean="0">
                <a:solidFill>
                  <a:schemeClr val="tx1"/>
                </a:solidFill>
                <a:latin typeface="+mn-lt"/>
                <a:ea typeface="+mn-ea"/>
                <a:cs typeface="+mn-cs"/>
              </a:rPr>
              <a:t>lead to rushing rather than taking the slower process required to appropriately engage communities. The</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initial community engagement process is the key.</a:t>
            </a:r>
            <a:r>
              <a:rPr lang="en-US" sz="1200" kern="1200" baseline="0" dirty="0" smtClean="0">
                <a:solidFill>
                  <a:schemeClr val="tx1"/>
                </a:solidFill>
                <a:latin typeface="+mn-lt"/>
                <a:ea typeface="+mn-ea"/>
                <a:cs typeface="+mn-cs"/>
              </a:rPr>
              <a:t> T</a:t>
            </a:r>
            <a:r>
              <a:rPr lang="en-US" sz="1200" kern="1200" dirty="0" smtClean="0">
                <a:solidFill>
                  <a:schemeClr val="tx1"/>
                </a:solidFill>
                <a:latin typeface="+mn-lt"/>
                <a:ea typeface="+mn-ea"/>
                <a:cs typeface="+mn-cs"/>
              </a:rPr>
              <a:t>he process of </a:t>
            </a:r>
            <a:r>
              <a:rPr lang="en-US" sz="1200" kern="1200" dirty="0" err="1" smtClean="0">
                <a:solidFill>
                  <a:schemeClr val="tx1"/>
                </a:solidFill>
                <a:latin typeface="+mn-lt"/>
                <a:ea typeface="+mn-ea"/>
                <a:cs typeface="+mn-cs"/>
              </a:rPr>
              <a:t>mobilisation</a:t>
            </a:r>
            <a:r>
              <a:rPr lang="en-US" sz="1200" kern="1200" dirty="0" smtClean="0">
                <a:solidFill>
                  <a:schemeClr val="tx1"/>
                </a:solidFill>
                <a:latin typeface="+mn-lt"/>
                <a:ea typeface="+mn-ea"/>
                <a:cs typeface="+mn-cs"/>
              </a:rPr>
              <a:t> is ongoing and can and should be deepened over time (as outlined on the next slide). </a:t>
            </a:r>
            <a:endParaRPr lang="en-US" sz="1200" dirty="0" smtClean="0"/>
          </a:p>
          <a:p>
            <a:pPr marL="171450" marR="0" indent="-171450" algn="l" defTabSz="457200" rtl="0" eaLnBrk="1" fontAlgn="auto" latinLnBrk="0" hangingPunct="1">
              <a:lnSpc>
                <a:spcPct val="100000"/>
              </a:lnSpc>
              <a:spcBef>
                <a:spcPts val="0"/>
              </a:spcBef>
              <a:spcAft>
                <a:spcPts val="0"/>
              </a:spcAft>
              <a:buClrTx/>
              <a:buSzTx/>
              <a:buFont typeface="Arial"/>
              <a:buChar char="•"/>
              <a:tabLst/>
              <a:defRPr/>
            </a:pPr>
            <a:r>
              <a:rPr lang="en-US" dirty="0" smtClean="0"/>
              <a:t>Community groups may be reluctant to address the most difficult or sensitive issues </a:t>
            </a:r>
          </a:p>
          <a:p>
            <a:pPr marL="171450" marR="0" indent="-171450" algn="l" defTabSz="457200" rtl="0" eaLnBrk="1" fontAlgn="auto" latinLnBrk="0" hangingPunct="1">
              <a:lnSpc>
                <a:spcPct val="100000"/>
              </a:lnSpc>
              <a:spcBef>
                <a:spcPts val="0"/>
              </a:spcBef>
              <a:spcAft>
                <a:spcPts val="0"/>
              </a:spcAft>
              <a:buClrTx/>
              <a:buSzTx/>
              <a:buFont typeface="Arial"/>
              <a:buChar char="•"/>
              <a:tabLst/>
              <a:defRPr/>
            </a:pPr>
            <a:r>
              <a:rPr lang="en-US" dirty="0" smtClean="0">
                <a:latin typeface="Calibri" charset="0"/>
              </a:rPr>
              <a:t>Levels of child participation were low to moderate, yet child perspectives and creativity contributed to effectiveness</a:t>
            </a:r>
          </a:p>
          <a:p>
            <a:pPr marL="171450" indent="-171450">
              <a:buFont typeface="Arial"/>
              <a:buChar char="•"/>
            </a:pPr>
            <a:r>
              <a:rPr lang="en-US" dirty="0" smtClean="0">
                <a:latin typeface="Calibri" charset="0"/>
              </a:rPr>
              <a:t>Too little is done typically to manage issues of power, diversity, and inclusivity.  This is especially the case with children who may be vulnerable to marginalization – </a:t>
            </a:r>
            <a:r>
              <a:rPr lang="en-US" dirty="0" err="1" smtClean="0">
                <a:latin typeface="Calibri" charset="0"/>
              </a:rPr>
              <a:t>e.x</a:t>
            </a:r>
            <a:r>
              <a:rPr lang="en-US" dirty="0" smtClean="0">
                <a:latin typeface="Calibri" charset="0"/>
              </a:rPr>
              <a:t>. Children with disabilities.</a:t>
            </a:r>
          </a:p>
          <a:p>
            <a:pPr marL="171450" indent="-171450">
              <a:buFont typeface="Arial"/>
              <a:buChar char="•"/>
            </a:pPr>
            <a:r>
              <a:rPr lang="en-US" dirty="0" smtClean="0">
                <a:latin typeface="Calibri" charset="0"/>
              </a:rPr>
              <a:t>Child rights are often introduced to communities using a top-down, didactic approach that is ineffective and elicits backlash – it is important to discuss the rights of children in the community within the framework of the local culture and existing positive mechanisms and culture around the protection and rights of children.</a:t>
            </a:r>
          </a:p>
        </p:txBody>
      </p:sp>
      <p:sp>
        <p:nvSpPr>
          <p:cNvPr id="4" name="Slide Number Placeholder 3"/>
          <p:cNvSpPr>
            <a:spLocks noGrp="1"/>
          </p:cNvSpPr>
          <p:nvPr>
            <p:ph type="sldNum" sz="quarter" idx="10"/>
          </p:nvPr>
        </p:nvSpPr>
        <p:spPr/>
        <p:txBody>
          <a:bodyPr/>
          <a:lstStyle/>
          <a:p>
            <a:fld id="{73605169-7212-4706-83F6-EDDB7C328943}" type="slidenum">
              <a:rPr lang="en-AU" smtClean="0"/>
              <a:pPr/>
              <a:t>30</a:t>
            </a:fld>
            <a:endParaRPr lang="en-AU"/>
          </a:p>
        </p:txBody>
      </p:sp>
    </p:spTree>
    <p:extLst>
      <p:ext uri="{BB962C8B-B14F-4D97-AF65-F5344CB8AC3E}">
        <p14:creationId xmlns:p14="http://schemas.microsoft.com/office/powerpoint/2010/main" val="70089184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indent="-171450" algn="l" defTabSz="457200" rtl="0" eaLnBrk="1" fontAlgn="auto" latinLnBrk="0" hangingPunct="1">
              <a:lnSpc>
                <a:spcPct val="100000"/>
              </a:lnSpc>
              <a:spcBef>
                <a:spcPts val="0"/>
              </a:spcBef>
              <a:spcAft>
                <a:spcPts val="0"/>
              </a:spcAft>
              <a:buClrTx/>
              <a:buSzTx/>
              <a:buFont typeface="Arial"/>
              <a:buChar char="•"/>
              <a:tabLst/>
              <a:defRPr/>
            </a:pPr>
            <a:r>
              <a:rPr lang="en-GB" sz="1200" dirty="0" smtClean="0"/>
              <a:t>Lack understanding or recognition of need for less tangible  CP supports </a:t>
            </a:r>
            <a:r>
              <a:rPr lang="en-US" dirty="0" smtClean="0"/>
              <a:t>– PSS does not have tangible</a:t>
            </a:r>
            <a:r>
              <a:rPr lang="en-US" baseline="0" dirty="0" smtClean="0"/>
              <a:t> outputs, in the way that say food distribution or shelter </a:t>
            </a:r>
            <a:r>
              <a:rPr lang="en-US" baseline="0" dirty="0" err="1" smtClean="0"/>
              <a:t>programmes</a:t>
            </a:r>
            <a:r>
              <a:rPr lang="en-US" baseline="0" dirty="0" smtClean="0"/>
              <a:t> do, so at first community may be reluctant to engage </a:t>
            </a:r>
          </a:p>
          <a:p>
            <a:pPr marL="171450" indent="-171450">
              <a:buFont typeface="Arial"/>
              <a:buChar char="•"/>
            </a:pPr>
            <a:r>
              <a:rPr lang="en-US" dirty="0" smtClean="0">
                <a:latin typeface="Calibri" charset="0"/>
              </a:rPr>
              <a:t>Ongoing capacity building is an issue — too little follow-up and mentoring after initial training(s). </a:t>
            </a:r>
          </a:p>
          <a:p>
            <a:pPr marL="171450" indent="-171450">
              <a:buFont typeface="Arial"/>
              <a:buChar char="•"/>
            </a:pPr>
            <a:r>
              <a:rPr lang="en-US" dirty="0" smtClean="0">
                <a:latin typeface="Calibri" charset="0"/>
              </a:rPr>
              <a:t>Stipends: The evidence regarding the use of stipends is mixed and highly contextual – For volunteers you may want to give stipends, these must be </a:t>
            </a:r>
            <a:r>
              <a:rPr lang="en-US" dirty="0" err="1" smtClean="0">
                <a:latin typeface="Calibri" charset="0"/>
              </a:rPr>
              <a:t>harmonised</a:t>
            </a:r>
            <a:r>
              <a:rPr lang="en-US" dirty="0" smtClean="0">
                <a:latin typeface="Calibri" charset="0"/>
              </a:rPr>
              <a:t> across sectors and with</a:t>
            </a:r>
            <a:r>
              <a:rPr lang="en-US" baseline="0" dirty="0" smtClean="0">
                <a:latin typeface="Calibri" charset="0"/>
              </a:rPr>
              <a:t> other </a:t>
            </a:r>
            <a:r>
              <a:rPr lang="en-US" sz="1200" b="0" i="0" u="none" strike="noStrike" kern="1200" baseline="0" dirty="0" smtClean="0">
                <a:solidFill>
                  <a:schemeClr val="tx1"/>
                </a:solidFill>
                <a:latin typeface="+mn-lt"/>
                <a:ea typeface="+mn-ea"/>
                <a:cs typeface="+mn-cs"/>
              </a:rPr>
              <a:t>agencies – they should not exceed teachers’ salaries. For meeting attendance, per diems are best avoided, try to find other ways to compensate for the time spent supporting CFS set-up and management. Cash-for-Work projects can all be set up in collaboration with Food Security Livelihoods teams that compensate for work in setting up a CFS. Discuss with national staff and other sectors what is standards practice in this context, will not disrupt the </a:t>
            </a:r>
            <a:r>
              <a:rPr lang="en-US" sz="1200" b="0" i="0" u="none" strike="noStrike" kern="1200" baseline="0" dirty="0" err="1" smtClean="0">
                <a:solidFill>
                  <a:schemeClr val="tx1"/>
                </a:solidFill>
                <a:latin typeface="+mn-lt"/>
                <a:ea typeface="+mn-ea"/>
                <a:cs typeface="+mn-cs"/>
              </a:rPr>
              <a:t>labour</a:t>
            </a:r>
            <a:r>
              <a:rPr lang="en-US" sz="1200" b="0" i="0" u="none" strike="noStrike" kern="1200" baseline="0" dirty="0" smtClean="0">
                <a:solidFill>
                  <a:schemeClr val="tx1"/>
                </a:solidFill>
                <a:latin typeface="+mn-lt"/>
                <a:ea typeface="+mn-ea"/>
                <a:cs typeface="+mn-cs"/>
              </a:rPr>
              <a:t> market, but is considered appropriate &amp; fair</a:t>
            </a:r>
            <a:endParaRPr lang="en-US" dirty="0" smtClean="0">
              <a:latin typeface="Calibri" charset="0"/>
            </a:endParaRPr>
          </a:p>
          <a:p>
            <a:pPr marL="171450" indent="-171450">
              <a:buFont typeface="Arial"/>
              <a:buChar char="•"/>
            </a:pPr>
            <a:r>
              <a:rPr lang="en-US" dirty="0" smtClean="0">
                <a:latin typeface="Calibri" charset="0"/>
              </a:rPr>
              <a:t>Effective linkage of community-based groups with formal systems of child protection /</a:t>
            </a:r>
            <a:r>
              <a:rPr lang="en-US" baseline="0" dirty="0" smtClean="0">
                <a:latin typeface="Calibri" charset="0"/>
              </a:rPr>
              <a:t> </a:t>
            </a:r>
            <a:r>
              <a:rPr lang="en-US" dirty="0" smtClean="0">
                <a:latin typeface="Calibri" charset="0"/>
              </a:rPr>
              <a:t>education boosts the effectiveness and scale of response yet may reduce the sense of community ownership. E.g. Establishing </a:t>
            </a:r>
            <a:r>
              <a:rPr lang="en-US" sz="1200" kern="1200" dirty="0" smtClean="0">
                <a:solidFill>
                  <a:schemeClr val="tx1"/>
                </a:solidFill>
                <a:latin typeface="+mn-lt"/>
                <a:ea typeface="+mn-ea"/>
                <a:cs typeface="+mn-cs"/>
              </a:rPr>
              <a:t>links</a:t>
            </a:r>
            <a:r>
              <a:rPr lang="en-US" sz="1200" kern="1200" baseline="0" dirty="0" smtClean="0">
                <a:solidFill>
                  <a:schemeClr val="tx1"/>
                </a:solidFill>
                <a:latin typeface="+mn-lt"/>
                <a:ea typeface="+mn-ea"/>
                <a:cs typeface="+mn-cs"/>
              </a:rPr>
              <a:t> with</a:t>
            </a:r>
            <a:r>
              <a:rPr lang="en-US" sz="1200" kern="1200" dirty="0" smtClean="0">
                <a:solidFill>
                  <a:schemeClr val="tx1"/>
                </a:solidFill>
                <a:latin typeface="+mn-lt"/>
                <a:ea typeface="+mn-ea"/>
                <a:cs typeface="+mn-cs"/>
              </a:rPr>
              <a:t> formal education authorities</a:t>
            </a:r>
            <a:r>
              <a:rPr lang="en-US" sz="1200" kern="1200" baseline="0" dirty="0" smtClean="0">
                <a:solidFill>
                  <a:schemeClr val="tx1"/>
                </a:solidFill>
                <a:latin typeface="+mn-lt"/>
                <a:ea typeface="+mn-ea"/>
                <a:cs typeface="+mn-cs"/>
              </a:rPr>
              <a:t> and</a:t>
            </a:r>
            <a:r>
              <a:rPr lang="en-US" sz="1200" kern="1200" dirty="0" smtClean="0">
                <a:solidFill>
                  <a:schemeClr val="tx1"/>
                </a:solidFill>
                <a:latin typeface="+mn-lt"/>
                <a:ea typeface="+mn-ea"/>
                <a:cs typeface="+mn-cs"/>
              </a:rPr>
              <a:t> helping them with</a:t>
            </a:r>
            <a:r>
              <a:rPr lang="en-US" sz="1200" kern="1200" baseline="0" dirty="0" smtClean="0">
                <a:solidFill>
                  <a:schemeClr val="tx1"/>
                </a:solidFill>
                <a:latin typeface="+mn-lt"/>
                <a:ea typeface="+mn-ea"/>
                <a:cs typeface="+mn-cs"/>
              </a:rPr>
              <a:t> eventual </a:t>
            </a:r>
            <a:r>
              <a:rPr lang="en-US" sz="1200" kern="1200" dirty="0" smtClean="0">
                <a:solidFill>
                  <a:schemeClr val="tx1"/>
                </a:solidFill>
                <a:latin typeface="+mn-lt"/>
                <a:ea typeface="+mn-ea"/>
                <a:cs typeface="+mn-cs"/>
              </a:rPr>
              <a:t>transition of CFSs as</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schools re-open, can be difficult to achieve when schools are closed and Ministry</a:t>
            </a:r>
            <a:r>
              <a:rPr lang="en-US" sz="1200" kern="1200" baseline="0" dirty="0" smtClean="0">
                <a:solidFill>
                  <a:schemeClr val="tx1"/>
                </a:solidFill>
                <a:latin typeface="+mn-lt"/>
                <a:ea typeface="+mn-ea"/>
                <a:cs typeface="+mn-cs"/>
              </a:rPr>
              <a:t> of Education representatives are not present. Linking with formal CP system can be difficult when community level presence of social workers or formal social welfare structures is limited</a:t>
            </a:r>
            <a:endParaRPr lang="en-US" dirty="0" smtClean="0">
              <a:latin typeface="Calibri" charset="0"/>
            </a:endParaRPr>
          </a:p>
          <a:p>
            <a:pPr marL="171450" marR="0" indent="-171450" algn="l" defTabSz="457200" rtl="0" eaLnBrk="1" fontAlgn="auto" latinLnBrk="0" hangingPunct="1">
              <a:lnSpc>
                <a:spcPct val="100000"/>
              </a:lnSpc>
              <a:spcBef>
                <a:spcPts val="0"/>
              </a:spcBef>
              <a:spcAft>
                <a:spcPts val="0"/>
              </a:spcAft>
              <a:buClrTx/>
              <a:buSzTx/>
              <a:buFont typeface="Arial"/>
              <a:buChar char="•"/>
              <a:tabLst/>
              <a:defRPr/>
            </a:pPr>
            <a:r>
              <a:rPr lang="en-US" sz="1200" dirty="0" smtClean="0"/>
              <a:t>Lack of representation of vulnerable / </a:t>
            </a:r>
            <a:r>
              <a:rPr lang="en-US" sz="1200" dirty="0" err="1" smtClean="0"/>
              <a:t>marginalised</a:t>
            </a:r>
            <a:r>
              <a:rPr lang="en-US" sz="1200" dirty="0" smtClean="0"/>
              <a:t> groups in community structures – disabled, women, children, ethnic, religious or linguistic minorities,</a:t>
            </a:r>
            <a:r>
              <a:rPr lang="en-US" sz="1200" baseline="0" dirty="0" smtClean="0"/>
              <a:t> child-mothers, </a:t>
            </a:r>
            <a:r>
              <a:rPr lang="en-US" sz="1200" baseline="0" dirty="0" err="1" smtClean="0"/>
              <a:t>etc</a:t>
            </a:r>
            <a:r>
              <a:rPr lang="en-US" sz="1200" baseline="0" dirty="0" smtClean="0"/>
              <a:t> </a:t>
            </a:r>
            <a:r>
              <a:rPr lang="en-US" sz="1200" dirty="0" smtClean="0"/>
              <a:t> </a:t>
            </a:r>
          </a:p>
          <a:p>
            <a:endParaRPr lang="en-US" dirty="0" smtClean="0"/>
          </a:p>
          <a:p>
            <a:endParaRPr lang="en-AU" dirty="0"/>
          </a:p>
        </p:txBody>
      </p:sp>
      <p:sp>
        <p:nvSpPr>
          <p:cNvPr id="4" name="Slide Number Placeholder 3"/>
          <p:cNvSpPr>
            <a:spLocks noGrp="1"/>
          </p:cNvSpPr>
          <p:nvPr>
            <p:ph type="sldNum" sz="quarter" idx="10"/>
          </p:nvPr>
        </p:nvSpPr>
        <p:spPr/>
        <p:txBody>
          <a:bodyPr/>
          <a:lstStyle/>
          <a:p>
            <a:fld id="{73605169-7212-4706-83F6-EDDB7C328943}" type="slidenum">
              <a:rPr lang="en-AU" smtClean="0"/>
              <a:pPr/>
              <a:t>31</a:t>
            </a:fld>
            <a:endParaRPr lang="en-AU"/>
          </a:p>
        </p:txBody>
      </p:sp>
    </p:spTree>
    <p:extLst>
      <p:ext uri="{BB962C8B-B14F-4D97-AF65-F5344CB8AC3E}">
        <p14:creationId xmlns:p14="http://schemas.microsoft.com/office/powerpoint/2010/main" val="314949729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73605169-7212-4706-83F6-EDDB7C328943}" type="slidenum">
              <a:rPr lang="en-AU" smtClean="0"/>
              <a:pPr/>
              <a:t>32</a:t>
            </a:fld>
            <a:endParaRPr lang="en-AU"/>
          </a:p>
        </p:txBody>
      </p:sp>
    </p:spTree>
    <p:extLst>
      <p:ext uri="{BB962C8B-B14F-4D97-AF65-F5344CB8AC3E}">
        <p14:creationId xmlns:p14="http://schemas.microsoft.com/office/powerpoint/2010/main" val="144128710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lnSpc>
                <a:spcPct val="110000"/>
              </a:lnSpc>
              <a:spcBef>
                <a:spcPts val="0"/>
              </a:spcBef>
              <a:buFont typeface="Arial"/>
              <a:buChar char="•"/>
            </a:pPr>
            <a:r>
              <a:rPr lang="en-GB" sz="1200" dirty="0" smtClean="0"/>
              <a:t>ARC Community Mobilisation Foundation Module</a:t>
            </a:r>
          </a:p>
          <a:p>
            <a:pPr marL="171450" indent="-171450">
              <a:lnSpc>
                <a:spcPct val="110000"/>
              </a:lnSpc>
              <a:spcBef>
                <a:spcPts val="0"/>
              </a:spcBef>
              <a:buFont typeface="Arial"/>
              <a:buChar char="•"/>
            </a:pPr>
            <a:r>
              <a:rPr lang="en-GB" sz="1200" dirty="0" smtClean="0"/>
              <a:t>UNICEF ROSA (2006) Behaviour Change Communication in Emergencies: A Toolkit</a:t>
            </a:r>
          </a:p>
          <a:p>
            <a:pPr marL="171450" indent="-171450">
              <a:lnSpc>
                <a:spcPct val="110000"/>
              </a:lnSpc>
              <a:spcBef>
                <a:spcPts val="0"/>
              </a:spcBef>
              <a:buFont typeface="Arial"/>
              <a:buChar char="•"/>
            </a:pPr>
            <a:r>
              <a:rPr lang="en-GB" sz="1200" dirty="0" smtClean="0"/>
              <a:t>Health Communication Partnership &amp; USAID (2003) How to mobilize communities for Health and Social Change - http://www.jhuccp.org/node/1256</a:t>
            </a:r>
          </a:p>
          <a:p>
            <a:pPr marL="171450" indent="-171450">
              <a:lnSpc>
                <a:spcPct val="110000"/>
              </a:lnSpc>
              <a:spcBef>
                <a:spcPts val="0"/>
              </a:spcBef>
              <a:buFont typeface="Arial"/>
              <a:buChar char="•"/>
            </a:pPr>
            <a:r>
              <a:rPr lang="en-GB" sz="1200" dirty="0" smtClean="0"/>
              <a:t>CCF (2008) Starting up Child Centred Spaces in Emergencies: A field manual</a:t>
            </a:r>
          </a:p>
          <a:p>
            <a:pPr marL="171450" indent="-171450">
              <a:lnSpc>
                <a:spcPct val="110000"/>
              </a:lnSpc>
              <a:spcBef>
                <a:spcPts val="0"/>
              </a:spcBef>
              <a:buFont typeface="Arial"/>
              <a:buChar char="•"/>
            </a:pPr>
            <a:r>
              <a:rPr lang="en-GB" sz="1200" dirty="0" err="1" smtClean="0"/>
              <a:t>Wessells</a:t>
            </a:r>
            <a:r>
              <a:rPr lang="en-GB" sz="1200" dirty="0" smtClean="0"/>
              <a:t> (2009) What Are We Learning About Community-Based Child Protection Mechanisms? </a:t>
            </a:r>
          </a:p>
          <a:p>
            <a:pPr marL="171450" marR="0" indent="-171450" algn="l" defTabSz="457200" rtl="0" eaLnBrk="1" fontAlgn="auto" latinLnBrk="0" hangingPunct="1">
              <a:lnSpc>
                <a:spcPct val="110000"/>
              </a:lnSpc>
              <a:spcBef>
                <a:spcPts val="0"/>
              </a:spcBef>
              <a:spcAft>
                <a:spcPts val="0"/>
              </a:spcAft>
              <a:buClrTx/>
              <a:buSzTx/>
              <a:buFont typeface="Arial"/>
              <a:buChar char="•"/>
              <a:tabLst/>
              <a:defRPr/>
            </a:pPr>
            <a:r>
              <a:rPr lang="en-US" sz="1200" b="0" i="0" u="none" strike="noStrike" kern="1200" baseline="0" dirty="0" smtClean="0">
                <a:solidFill>
                  <a:schemeClr val="tx1"/>
                </a:solidFill>
                <a:latin typeface="+mn-lt"/>
                <a:ea typeface="+mn-ea"/>
                <a:cs typeface="+mn-cs"/>
              </a:rPr>
              <a:t>Save the Children (2010) Strengthening National Child Protection Systems in Emergencies Through Community-based Mechanisms: A Discussion Paper</a:t>
            </a:r>
          </a:p>
          <a:p>
            <a:pPr marL="171450" indent="-171450">
              <a:lnSpc>
                <a:spcPct val="110000"/>
              </a:lnSpc>
              <a:spcBef>
                <a:spcPts val="0"/>
              </a:spcBef>
              <a:buFont typeface="Arial"/>
              <a:buChar char="•"/>
            </a:pPr>
            <a:endParaRPr lang="en-GB" sz="1200" dirty="0" smtClean="0"/>
          </a:p>
          <a:p>
            <a:pPr marL="171450" indent="-171450">
              <a:buFont typeface="Arial"/>
              <a:buChar char="•"/>
            </a:pPr>
            <a:endParaRPr lang="en-US" dirty="0" smtClean="0"/>
          </a:p>
          <a:p>
            <a:endParaRPr lang="en-AU" dirty="0"/>
          </a:p>
        </p:txBody>
      </p:sp>
      <p:sp>
        <p:nvSpPr>
          <p:cNvPr id="4" name="Slide Number Placeholder 3"/>
          <p:cNvSpPr>
            <a:spLocks noGrp="1"/>
          </p:cNvSpPr>
          <p:nvPr>
            <p:ph type="sldNum" sz="quarter" idx="10"/>
          </p:nvPr>
        </p:nvSpPr>
        <p:spPr/>
        <p:txBody>
          <a:bodyPr/>
          <a:lstStyle/>
          <a:p>
            <a:fld id="{73605169-7212-4706-83F6-EDDB7C328943}" type="slidenum">
              <a:rPr lang="en-AU" smtClean="0"/>
              <a:pPr/>
              <a:t>34</a:t>
            </a:fld>
            <a:endParaRPr lang="en-AU"/>
          </a:p>
        </p:txBody>
      </p:sp>
    </p:spTree>
    <p:extLst>
      <p:ext uri="{BB962C8B-B14F-4D97-AF65-F5344CB8AC3E}">
        <p14:creationId xmlns:p14="http://schemas.microsoft.com/office/powerpoint/2010/main" val="57559493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lvl="0" indent="-171450">
              <a:buFont typeface="Arial"/>
              <a:buChar char="•"/>
            </a:pPr>
            <a:r>
              <a:rPr lang="en-GB" sz="1200" kern="1200" dirty="0" smtClean="0">
                <a:solidFill>
                  <a:schemeClr val="tx1"/>
                </a:solidFill>
                <a:effectLst/>
                <a:latin typeface="+mn-lt"/>
                <a:ea typeface="+mn-ea"/>
                <a:cs typeface="+mn-cs"/>
              </a:rPr>
              <a:t>Community mobilisation is the first step when initiating any child protection activities. This includes mapping of community level individuals and structures that support children and other community level activities, jointly identifying needs, risks, resilience, etc. If no pre-existing child-focussed structures are present, we can work with community structures and groups that are not initially child-focussed; this will be more sustainable than setting up parallel structures</a:t>
            </a:r>
          </a:p>
          <a:p>
            <a:pPr marL="171450" lvl="0" indent="-171450">
              <a:buFont typeface="Arial"/>
              <a:buChar char="•"/>
            </a:pPr>
            <a:r>
              <a:rPr lang="en-GB" sz="1200" kern="1200" dirty="0" smtClean="0">
                <a:solidFill>
                  <a:schemeClr val="tx1"/>
                </a:solidFill>
                <a:effectLst/>
                <a:latin typeface="+mn-lt"/>
                <a:ea typeface="+mn-ea"/>
                <a:cs typeface="+mn-cs"/>
              </a:rPr>
              <a:t>Child Friendly Spaces may not be the only or most suitable response to the needs identified by the community, they are one in a wide range of options available to address child wellbeing issues in emergency settings </a:t>
            </a:r>
          </a:p>
          <a:p>
            <a:pPr marL="171450" marR="0" lvl="0" indent="-171450" algn="l" defTabSz="457200" rtl="0" eaLnBrk="1" fontAlgn="auto" latinLnBrk="0" hangingPunct="1">
              <a:lnSpc>
                <a:spcPct val="100000"/>
              </a:lnSpc>
              <a:spcBef>
                <a:spcPts val="0"/>
              </a:spcBef>
              <a:spcAft>
                <a:spcPts val="0"/>
              </a:spcAft>
              <a:buClrTx/>
              <a:buSzTx/>
              <a:buFont typeface="Arial"/>
              <a:buChar char="•"/>
              <a:tabLst/>
              <a:defRPr/>
            </a:pPr>
            <a:r>
              <a:rPr lang="en-GB" sz="1200" kern="1200" dirty="0" smtClean="0">
                <a:solidFill>
                  <a:schemeClr val="tx1"/>
                </a:solidFill>
                <a:effectLst/>
                <a:latin typeface="+mn-lt"/>
                <a:ea typeface="+mn-ea"/>
                <a:cs typeface="+mn-cs"/>
              </a:rPr>
              <a:t>Community mobilisation is an on-going process, that takes times, and requires relationship building. Top-down approaches are not sustainable, and are resource heavy. Taking your time in process of setting up the CFS through a community based approach will reduce challenges further down the line</a:t>
            </a:r>
            <a:r>
              <a:rPr lang="en-GB" dirty="0" smtClean="0">
                <a:effectLst/>
              </a:rPr>
              <a:t> </a:t>
            </a:r>
          </a:p>
          <a:p>
            <a:pPr marL="171450" lvl="0" indent="-171450">
              <a:buFont typeface="Arial"/>
              <a:buChar char="•"/>
            </a:pPr>
            <a:r>
              <a:rPr lang="en-GB" sz="1200" kern="1200" dirty="0" smtClean="0">
                <a:solidFill>
                  <a:schemeClr val="tx1"/>
                </a:solidFill>
                <a:effectLst/>
                <a:latin typeface="+mn-lt"/>
                <a:ea typeface="+mn-ea"/>
                <a:cs typeface="+mn-cs"/>
              </a:rPr>
              <a:t>Communities are not homogenous groups, you need to address power imbalance and inclusion issues when you work with them</a:t>
            </a:r>
          </a:p>
          <a:p>
            <a:pPr marL="171450" indent="-171450">
              <a:buFont typeface="Arial"/>
              <a:buChar char="•"/>
            </a:pPr>
            <a:endParaRPr lang="en-US" dirty="0" smtClean="0"/>
          </a:p>
          <a:p>
            <a:endParaRPr lang="en-AU" dirty="0"/>
          </a:p>
        </p:txBody>
      </p:sp>
      <p:sp>
        <p:nvSpPr>
          <p:cNvPr id="4" name="Slide Number Placeholder 3"/>
          <p:cNvSpPr>
            <a:spLocks noGrp="1"/>
          </p:cNvSpPr>
          <p:nvPr>
            <p:ph type="sldNum" sz="quarter" idx="10"/>
          </p:nvPr>
        </p:nvSpPr>
        <p:spPr/>
        <p:txBody>
          <a:bodyPr/>
          <a:lstStyle/>
          <a:p>
            <a:fld id="{73605169-7212-4706-83F6-EDDB7C328943}" type="slidenum">
              <a:rPr lang="en-AU" smtClean="0"/>
              <a:pPr/>
              <a:t>36</a:t>
            </a:fld>
            <a:endParaRPr lang="en-AU"/>
          </a:p>
        </p:txBody>
      </p:sp>
    </p:spTree>
    <p:extLst>
      <p:ext uri="{BB962C8B-B14F-4D97-AF65-F5344CB8AC3E}">
        <p14:creationId xmlns:p14="http://schemas.microsoft.com/office/powerpoint/2010/main" val="9532427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21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AU" altLang="en-US" dirty="0" smtClean="0"/>
              <a:t>This slide is for the end of each session… prompts for questions, check in and even a 5 minute break, ice breaker as needed. </a:t>
            </a:r>
          </a:p>
        </p:txBody>
      </p:sp>
      <p:sp>
        <p:nvSpPr>
          <p:cNvPr id="922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anose="020F0502020204030204" pitchFamily="34" charset="0"/>
              </a:defRPr>
            </a:lvl1pPr>
            <a:lvl2pPr marL="742950" indent="-285750" eaLnBrk="0" hangingPunct="0">
              <a:spcBef>
                <a:spcPct val="30000"/>
              </a:spcBef>
              <a:defRPr sz="1200">
                <a:solidFill>
                  <a:schemeClr val="tx1"/>
                </a:solidFill>
                <a:latin typeface="Calibri" panose="020F0502020204030204" pitchFamily="34" charset="0"/>
              </a:defRPr>
            </a:lvl2pPr>
            <a:lvl3pPr marL="1143000" indent="-228600" eaLnBrk="0" hangingPunct="0">
              <a:spcBef>
                <a:spcPct val="30000"/>
              </a:spcBef>
              <a:defRPr sz="1200">
                <a:solidFill>
                  <a:schemeClr val="tx1"/>
                </a:solidFill>
                <a:latin typeface="Calibri" panose="020F0502020204030204" pitchFamily="34" charset="0"/>
              </a:defRPr>
            </a:lvl3pPr>
            <a:lvl4pPr marL="1600200" indent="-228600" eaLnBrk="0" hangingPunct="0">
              <a:spcBef>
                <a:spcPct val="30000"/>
              </a:spcBef>
              <a:defRPr sz="1200">
                <a:solidFill>
                  <a:schemeClr val="tx1"/>
                </a:solidFill>
                <a:latin typeface="Calibri" panose="020F0502020204030204" pitchFamily="34" charset="0"/>
              </a:defRPr>
            </a:lvl4pPr>
            <a:lvl5pPr marL="2057400" indent="-228600" eaLnBrk="0" hangingPunct="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eaLnBrk="1" hangingPunct="1">
              <a:spcBef>
                <a:spcPct val="0"/>
              </a:spcBef>
            </a:pPr>
            <a:fld id="{75443E41-D340-4EC1-82BD-271149C2B30C}" type="slidenum">
              <a:rPr lang="en-AU" altLang="en-US">
                <a:latin typeface="Arial" panose="020B0604020202020204" pitchFamily="34" charset="0"/>
              </a:rPr>
              <a:pPr eaLnBrk="1" hangingPunct="1">
                <a:spcBef>
                  <a:spcPct val="0"/>
                </a:spcBef>
              </a:pPr>
              <a:t>37</a:t>
            </a:fld>
            <a:endParaRPr lang="en-AU" altLang="en-US">
              <a:latin typeface="Arial" panose="020B0604020202020204" pitchFamily="34" charset="0"/>
            </a:endParaRPr>
          </a:p>
        </p:txBody>
      </p:sp>
    </p:spTree>
    <p:extLst>
      <p:ext uri="{BB962C8B-B14F-4D97-AF65-F5344CB8AC3E}">
        <p14:creationId xmlns:p14="http://schemas.microsoft.com/office/powerpoint/2010/main" val="278106163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indent="-171450" algn="l" defTabSz="457200" rtl="0" eaLnBrk="1" fontAlgn="auto" latinLnBrk="0" hangingPunct="1">
              <a:lnSpc>
                <a:spcPct val="100000"/>
              </a:lnSpc>
              <a:spcBef>
                <a:spcPts val="0"/>
              </a:spcBef>
              <a:spcAft>
                <a:spcPts val="0"/>
              </a:spcAft>
              <a:buClrTx/>
              <a:buSzTx/>
              <a:buFont typeface="Arial"/>
              <a:buChar char="•"/>
              <a:tabLst/>
              <a:defRPr/>
            </a:pPr>
            <a:r>
              <a:rPr lang="en-US" sz="1200" dirty="0" smtClean="0"/>
              <a:t>Defined geographically as a group of people living in or near a particular location, such as a village or an urban </a:t>
            </a:r>
            <a:r>
              <a:rPr lang="en-US" sz="1200" dirty="0" err="1" smtClean="0"/>
              <a:t>neighbourhood</a:t>
            </a:r>
            <a:r>
              <a:rPr lang="en-US" sz="1200" dirty="0" smtClean="0"/>
              <a:t> </a:t>
            </a:r>
          </a:p>
          <a:p>
            <a:pPr marL="171450" marR="0" indent="-171450" algn="l" defTabSz="457200" rtl="0" eaLnBrk="1" fontAlgn="auto" latinLnBrk="0" hangingPunct="1">
              <a:lnSpc>
                <a:spcPct val="100000"/>
              </a:lnSpc>
              <a:spcBef>
                <a:spcPts val="0"/>
              </a:spcBef>
              <a:spcAft>
                <a:spcPts val="0"/>
              </a:spcAft>
              <a:buClrTx/>
              <a:buSzTx/>
              <a:buFont typeface="Arial"/>
              <a:buChar char="•"/>
              <a:tabLst/>
              <a:defRPr/>
            </a:pPr>
            <a:r>
              <a:rPr lang="en-GB" sz="1200" dirty="0" smtClean="0"/>
              <a:t>Community refers to group of people that recognises itself or is recognised by outsiders as sharing common cultural, religious or other social features, backgrounds and interests, and that forms a collective identity with shared goals</a:t>
            </a:r>
            <a:endParaRPr lang="en-US" sz="1200" dirty="0" smtClean="0"/>
          </a:p>
          <a:p>
            <a:endParaRPr lang="en-US" dirty="0" smtClean="0"/>
          </a:p>
          <a:p>
            <a:r>
              <a:rPr lang="en-US" dirty="0" smtClean="0"/>
              <a:t>Reference: </a:t>
            </a:r>
          </a:p>
          <a:p>
            <a:pPr marL="171450" marR="0" indent="-171450" algn="l" defTabSz="457200" rtl="0" eaLnBrk="1" fontAlgn="auto" latinLnBrk="0" hangingPunct="1">
              <a:lnSpc>
                <a:spcPct val="100000"/>
              </a:lnSpc>
              <a:spcBef>
                <a:spcPts val="0"/>
              </a:spcBef>
              <a:spcAft>
                <a:spcPts val="0"/>
              </a:spcAft>
              <a:buClrTx/>
              <a:buSzTx/>
              <a:buFont typeface="Lucida Grande"/>
              <a:buChar char="-"/>
              <a:tabLst/>
              <a:defRPr/>
            </a:pPr>
            <a:r>
              <a:rPr lang="en-US" dirty="0" smtClean="0"/>
              <a:t>CPWG (2012) Minimum Standards</a:t>
            </a:r>
            <a:r>
              <a:rPr lang="en-US" baseline="0" dirty="0" smtClean="0"/>
              <a:t> for Child Protection in Humanitarian Action &amp; </a:t>
            </a:r>
            <a:r>
              <a:rPr lang="en-US" baseline="0" dirty="0" err="1" smtClean="0"/>
              <a:t>CPiE</a:t>
            </a:r>
            <a:r>
              <a:rPr lang="en-US" baseline="0" dirty="0" smtClean="0"/>
              <a:t> Face to Face training </a:t>
            </a:r>
            <a:endParaRPr lang="en-US" dirty="0" smtClean="0"/>
          </a:p>
          <a:p>
            <a:endParaRPr lang="en-US" dirty="0" smtClean="0"/>
          </a:p>
          <a:p>
            <a:endParaRPr lang="en-AU" dirty="0"/>
          </a:p>
        </p:txBody>
      </p:sp>
      <p:sp>
        <p:nvSpPr>
          <p:cNvPr id="4" name="Slide Number Placeholder 3"/>
          <p:cNvSpPr>
            <a:spLocks noGrp="1"/>
          </p:cNvSpPr>
          <p:nvPr>
            <p:ph type="sldNum" sz="quarter" idx="10"/>
          </p:nvPr>
        </p:nvSpPr>
        <p:spPr/>
        <p:txBody>
          <a:bodyPr/>
          <a:lstStyle/>
          <a:p>
            <a:fld id="{73605169-7212-4706-83F6-EDDB7C328943}" type="slidenum">
              <a:rPr lang="en-AU" smtClean="0"/>
              <a:pPr/>
              <a:t>4</a:t>
            </a:fld>
            <a:endParaRPr lang="en-AU"/>
          </a:p>
        </p:txBody>
      </p:sp>
    </p:spTree>
    <p:extLst>
      <p:ext uri="{BB962C8B-B14F-4D97-AF65-F5344CB8AC3E}">
        <p14:creationId xmlns:p14="http://schemas.microsoft.com/office/powerpoint/2010/main" val="274220835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lnSpc>
                <a:spcPct val="110000"/>
              </a:lnSpc>
              <a:spcBef>
                <a:spcPts val="600"/>
              </a:spcBef>
              <a:buNone/>
            </a:pPr>
            <a:r>
              <a:rPr lang="en-US" dirty="0" smtClean="0"/>
              <a:t>A community not always a homogenous group – </a:t>
            </a:r>
          </a:p>
          <a:p>
            <a:pPr marL="171450" lvl="1" indent="-171450">
              <a:lnSpc>
                <a:spcPct val="110000"/>
              </a:lnSpc>
              <a:buFont typeface="Arial"/>
              <a:buChar char="•"/>
            </a:pPr>
            <a:r>
              <a:rPr lang="en-US" dirty="0" smtClean="0"/>
              <a:t>Comprised of individuals &amp; categories of people with varying degrees of  participation, visibility, voice or influence</a:t>
            </a:r>
          </a:p>
          <a:p>
            <a:pPr marL="171450" lvl="1" indent="-171450">
              <a:lnSpc>
                <a:spcPct val="110000"/>
              </a:lnSpc>
              <a:buFont typeface="Arial"/>
              <a:buChar char="•"/>
            </a:pPr>
            <a:r>
              <a:rPr lang="en-US" dirty="0" smtClean="0"/>
              <a:t>There may be different ethnic groups, religious groups, people with varying levels of socio-economic status, etc. </a:t>
            </a:r>
          </a:p>
          <a:p>
            <a:pPr marL="0" indent="0">
              <a:buNone/>
            </a:pPr>
            <a:r>
              <a:rPr lang="en-US" dirty="0" smtClean="0"/>
              <a:t>Community</a:t>
            </a:r>
            <a:r>
              <a:rPr lang="en-US" b="1" dirty="0" smtClean="0"/>
              <a:t> </a:t>
            </a:r>
            <a:r>
              <a:rPr lang="en-US" dirty="0" smtClean="0"/>
              <a:t>includes: </a:t>
            </a:r>
          </a:p>
          <a:p>
            <a:pPr marL="171450" lvl="1" indent="-171450">
              <a:lnSpc>
                <a:spcPct val="110000"/>
              </a:lnSpc>
              <a:buFont typeface="Arial"/>
              <a:buChar char="•"/>
            </a:pPr>
            <a:r>
              <a:rPr lang="en-US" dirty="0" smtClean="0"/>
              <a:t>Grandparents and extended family, Children</a:t>
            </a:r>
          </a:p>
          <a:p>
            <a:pPr marL="171450" lvl="1" indent="-171450">
              <a:lnSpc>
                <a:spcPct val="110000"/>
              </a:lnSpc>
              <a:buFont typeface="Arial"/>
              <a:buChar char="•"/>
            </a:pPr>
            <a:r>
              <a:rPr lang="en-US" dirty="0" smtClean="0"/>
              <a:t>Parents, Teachers</a:t>
            </a:r>
          </a:p>
          <a:p>
            <a:pPr marL="171450" lvl="1" indent="-171450">
              <a:lnSpc>
                <a:spcPct val="110000"/>
              </a:lnSpc>
              <a:buFont typeface="Arial"/>
              <a:buChar char="•"/>
            </a:pPr>
            <a:r>
              <a:rPr lang="en-US" dirty="0" smtClean="0"/>
              <a:t>Religious and community leaders</a:t>
            </a:r>
          </a:p>
          <a:p>
            <a:pPr marL="0" marR="0" indent="0" algn="l" defTabSz="457200" rtl="0" eaLnBrk="1" fontAlgn="auto" latinLnBrk="0" hangingPunct="1">
              <a:lnSpc>
                <a:spcPct val="100000"/>
              </a:lnSpc>
              <a:spcBef>
                <a:spcPts val="0"/>
              </a:spcBef>
              <a:spcAft>
                <a:spcPts val="0"/>
              </a:spcAft>
              <a:buClrTx/>
              <a:buSzTx/>
              <a:buFontTx/>
              <a:buNone/>
              <a:tabLst/>
              <a:defRPr/>
            </a:pPr>
            <a:endParaRPr lang="en-US" dirty="0" smtClean="0"/>
          </a:p>
          <a:p>
            <a:endParaRPr lang="en-US" dirty="0" smtClean="0"/>
          </a:p>
          <a:p>
            <a:endParaRPr lang="en-AU" dirty="0"/>
          </a:p>
        </p:txBody>
      </p:sp>
      <p:sp>
        <p:nvSpPr>
          <p:cNvPr id="4" name="Slide Number Placeholder 3"/>
          <p:cNvSpPr>
            <a:spLocks noGrp="1"/>
          </p:cNvSpPr>
          <p:nvPr>
            <p:ph type="sldNum" sz="quarter" idx="10"/>
          </p:nvPr>
        </p:nvSpPr>
        <p:spPr/>
        <p:txBody>
          <a:bodyPr/>
          <a:lstStyle/>
          <a:p>
            <a:fld id="{73605169-7212-4706-83F6-EDDB7C328943}" type="slidenum">
              <a:rPr lang="en-AU" smtClean="0"/>
              <a:pPr/>
              <a:t>5</a:t>
            </a:fld>
            <a:endParaRPr lang="en-AU"/>
          </a:p>
        </p:txBody>
      </p:sp>
    </p:spTree>
    <p:extLst>
      <p:ext uri="{BB962C8B-B14F-4D97-AF65-F5344CB8AC3E}">
        <p14:creationId xmlns:p14="http://schemas.microsoft.com/office/powerpoint/2010/main" val="405679092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a:buChar char="•"/>
            </a:pPr>
            <a:r>
              <a:rPr lang="en-US" sz="1200" dirty="0" smtClean="0">
                <a:solidFill>
                  <a:srgbClr val="000000"/>
                </a:solidFill>
                <a:latin typeface="+mn-lt"/>
                <a:cs typeface="Calibri"/>
              </a:rPr>
              <a:t>Developing community action around community issues</a:t>
            </a:r>
          </a:p>
          <a:p>
            <a:pPr marL="171450" indent="-171450">
              <a:buFont typeface="Arial"/>
              <a:buChar char="•"/>
            </a:pPr>
            <a:r>
              <a:rPr lang="en-US" sz="1200" dirty="0" smtClean="0">
                <a:solidFill>
                  <a:srgbClr val="000000"/>
                </a:solidFill>
                <a:latin typeface="+mn-lt"/>
                <a:cs typeface="Calibri"/>
              </a:rPr>
              <a:t>Process through which action is stimulated by a community itself, or by others, that is planned, carried out, and evaluated by a community’s individuals, groups, and organizations on a participatory and sustained basis with objective to enhance the overall wellbeing of the community</a:t>
            </a:r>
          </a:p>
          <a:p>
            <a:pPr marL="171450" indent="-171450">
              <a:buFont typeface="Arial"/>
              <a:buChar char="•"/>
            </a:pPr>
            <a:endParaRPr lang="en-US" sz="1200" dirty="0" smtClean="0">
              <a:solidFill>
                <a:srgbClr val="000000"/>
              </a:solidFill>
              <a:latin typeface="+mn-lt"/>
              <a:cs typeface="Calibri"/>
            </a:endParaRPr>
          </a:p>
          <a:p>
            <a:pPr marL="0" indent="0">
              <a:buFont typeface="Arial"/>
              <a:buNone/>
            </a:pPr>
            <a:r>
              <a:rPr lang="en-US" sz="1200" dirty="0" smtClean="0">
                <a:solidFill>
                  <a:srgbClr val="000000"/>
                </a:solidFill>
                <a:latin typeface="+mn-lt"/>
                <a:cs typeface="Calibri"/>
              </a:rPr>
              <a:t>Note:</a:t>
            </a:r>
            <a:r>
              <a:rPr lang="en-US" sz="1200" baseline="0" dirty="0" smtClean="0">
                <a:solidFill>
                  <a:srgbClr val="000000"/>
                </a:solidFill>
                <a:latin typeface="+mn-lt"/>
                <a:cs typeface="Calibri"/>
              </a:rPr>
              <a:t> </a:t>
            </a:r>
            <a:r>
              <a:rPr lang="en-US" sz="1200" dirty="0" smtClean="0">
                <a:solidFill>
                  <a:srgbClr val="000000"/>
                </a:solidFill>
                <a:latin typeface="+mn-lt"/>
                <a:cs typeface="Calibri"/>
              </a:rPr>
              <a:t>Communities can provide significant ways of preventing and responding to child protection risks. Even in situations of mass displacement where no ‘community’ is easy to see, groups of people can </a:t>
            </a:r>
            <a:r>
              <a:rPr lang="en-US" sz="1200" dirty="0" err="1" smtClean="0">
                <a:solidFill>
                  <a:srgbClr val="000000"/>
                </a:solidFill>
                <a:latin typeface="+mn-lt"/>
                <a:cs typeface="Calibri"/>
              </a:rPr>
              <a:t>organise</a:t>
            </a:r>
            <a:r>
              <a:rPr lang="en-US" sz="1200" dirty="0" smtClean="0">
                <a:solidFill>
                  <a:srgbClr val="000000"/>
                </a:solidFill>
                <a:latin typeface="+mn-lt"/>
                <a:cs typeface="Calibri"/>
              </a:rPr>
              <a:t> themselves to support children at risk.</a:t>
            </a:r>
          </a:p>
          <a:p>
            <a:pPr lvl="1">
              <a:lnSpc>
                <a:spcPct val="90000"/>
              </a:lnSpc>
              <a:spcBef>
                <a:spcPts val="300"/>
              </a:spcBef>
              <a:buFont typeface="Lucida Grande"/>
              <a:buChar char="−"/>
            </a:pPr>
            <a:endParaRPr lang="en-US" sz="2800" dirty="0" smtClean="0"/>
          </a:p>
          <a:p>
            <a:pPr marL="171450" indent="-171450">
              <a:buFont typeface="Arial"/>
              <a:buChar char="•"/>
            </a:pPr>
            <a:endParaRPr lang="en-US" dirty="0" smtClean="0">
              <a:latin typeface="+mn-lt"/>
              <a:cs typeface="Calibri"/>
            </a:endParaRPr>
          </a:p>
          <a:p>
            <a:endParaRPr lang="en-US" dirty="0" smtClean="0"/>
          </a:p>
          <a:p>
            <a:endParaRPr lang="en-AU" dirty="0"/>
          </a:p>
        </p:txBody>
      </p:sp>
      <p:sp>
        <p:nvSpPr>
          <p:cNvPr id="4" name="Slide Number Placeholder 3"/>
          <p:cNvSpPr>
            <a:spLocks noGrp="1"/>
          </p:cNvSpPr>
          <p:nvPr>
            <p:ph type="sldNum" sz="quarter" idx="10"/>
          </p:nvPr>
        </p:nvSpPr>
        <p:spPr/>
        <p:txBody>
          <a:bodyPr/>
          <a:lstStyle/>
          <a:p>
            <a:fld id="{73605169-7212-4706-83F6-EDDB7C328943}" type="slidenum">
              <a:rPr lang="en-AU" smtClean="0"/>
              <a:pPr/>
              <a:t>6</a:t>
            </a:fld>
            <a:endParaRPr lang="en-AU"/>
          </a:p>
        </p:txBody>
      </p:sp>
    </p:spTree>
    <p:extLst>
      <p:ext uri="{BB962C8B-B14F-4D97-AF65-F5344CB8AC3E}">
        <p14:creationId xmlns:p14="http://schemas.microsoft.com/office/powerpoint/2010/main" val="246522691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indent="-171450" algn="l" defTabSz="457200" rtl="0" eaLnBrk="1" fontAlgn="auto" latinLnBrk="0" hangingPunct="1">
              <a:lnSpc>
                <a:spcPct val="100000"/>
              </a:lnSpc>
              <a:spcBef>
                <a:spcPts val="0"/>
              </a:spcBef>
              <a:spcAft>
                <a:spcPts val="0"/>
              </a:spcAft>
              <a:buClrTx/>
              <a:buSzTx/>
              <a:buFont typeface="Arial"/>
              <a:buChar char="•"/>
              <a:tabLst/>
              <a:defRPr/>
            </a:pPr>
            <a:r>
              <a:rPr lang="en-GB" sz="1200" kern="1200" dirty="0" smtClean="0">
                <a:solidFill>
                  <a:schemeClr val="tx1"/>
                </a:solidFill>
                <a:effectLst/>
                <a:latin typeface="+mn-lt"/>
                <a:ea typeface="+mn-ea"/>
                <a:cs typeface="+mn-cs"/>
              </a:rPr>
              <a:t>Community mobilisation is linked with collective planning and action –</a:t>
            </a:r>
            <a:r>
              <a:rPr lang="en-GB" sz="1200" kern="1200" baseline="0" dirty="0" smtClean="0">
                <a:solidFill>
                  <a:schemeClr val="tx1"/>
                </a:solidFill>
                <a:effectLst/>
                <a:latin typeface="+mn-lt"/>
                <a:ea typeface="+mn-ea"/>
                <a:cs typeface="+mn-cs"/>
              </a:rPr>
              <a:t> </a:t>
            </a:r>
            <a:r>
              <a:rPr lang="en-GB" sz="1200" kern="1200" dirty="0" smtClean="0">
                <a:solidFill>
                  <a:schemeClr val="tx1"/>
                </a:solidFill>
                <a:effectLst/>
                <a:latin typeface="+mn-lt"/>
                <a:ea typeface="+mn-ea"/>
                <a:cs typeface="+mn-cs"/>
              </a:rPr>
              <a:t>internally driven process of communities seeing a problem and organising themselves to take action to prevent, respond, mitigate, etc. </a:t>
            </a:r>
          </a:p>
          <a:p>
            <a:pPr marL="171450" marR="0" indent="-171450" algn="l" defTabSz="457200" rtl="0" eaLnBrk="1" fontAlgn="auto" latinLnBrk="0" hangingPunct="1">
              <a:lnSpc>
                <a:spcPct val="100000"/>
              </a:lnSpc>
              <a:spcBef>
                <a:spcPts val="0"/>
              </a:spcBef>
              <a:spcAft>
                <a:spcPts val="0"/>
              </a:spcAft>
              <a:buClrTx/>
              <a:buSzTx/>
              <a:buFont typeface="Arial"/>
              <a:buChar char="•"/>
              <a:tabLst/>
              <a:defRPr/>
            </a:pPr>
            <a:r>
              <a:rPr lang="en-GB" sz="1200" kern="1200" dirty="0" smtClean="0">
                <a:solidFill>
                  <a:schemeClr val="tx1"/>
                </a:solidFill>
                <a:effectLst/>
                <a:latin typeface="+mn-lt"/>
                <a:ea typeface="+mn-ea"/>
                <a:cs typeface="+mn-cs"/>
              </a:rPr>
              <a:t>We don't want just to mobilise for participation in and support of CFSs. Instead we want a wider process in which people support and participate in CFSs and take steps to become aware of, discuss, and address other risks facing children and families. CFS are one option among many.</a:t>
            </a:r>
            <a:r>
              <a:rPr lang="en-GB" sz="1200" kern="1200" baseline="0" dirty="0" smtClean="0">
                <a:solidFill>
                  <a:schemeClr val="tx1"/>
                </a:solidFill>
                <a:effectLst/>
                <a:latin typeface="+mn-lt"/>
                <a:ea typeface="+mn-ea"/>
                <a:cs typeface="+mn-cs"/>
              </a:rPr>
              <a:t> Communities can also decide to have committees or focal points for identification of children and provision of support, they can become part of referral pathways, they may support awareness raising activities, they may wish to support initiatives to ensure child wellbeing in schools, or improve health services for children, etc., etc. </a:t>
            </a:r>
            <a:endParaRPr lang="en-GB" sz="1200" kern="1200" dirty="0" smtClean="0">
              <a:solidFill>
                <a:schemeClr val="tx1"/>
              </a:solidFill>
              <a:effectLst/>
              <a:latin typeface="+mn-lt"/>
              <a:ea typeface="+mn-ea"/>
              <a:cs typeface="+mn-cs"/>
            </a:endParaRPr>
          </a:p>
          <a:p>
            <a:pPr marL="171450" marR="0" indent="-171450" algn="l" defTabSz="457200" rtl="0" eaLnBrk="1" fontAlgn="auto" latinLnBrk="0" hangingPunct="1">
              <a:lnSpc>
                <a:spcPct val="100000"/>
              </a:lnSpc>
              <a:spcBef>
                <a:spcPts val="0"/>
              </a:spcBef>
              <a:spcAft>
                <a:spcPts val="0"/>
              </a:spcAft>
              <a:buClrTx/>
              <a:buSzTx/>
              <a:buFont typeface="Arial"/>
              <a:buChar char="•"/>
              <a:tabLst/>
              <a:defRPr/>
            </a:pPr>
            <a:r>
              <a:rPr lang="en-GB" sz="1200" kern="1200" dirty="0" smtClean="0">
                <a:solidFill>
                  <a:schemeClr val="tx1"/>
                </a:solidFill>
                <a:effectLst/>
                <a:latin typeface="+mn-lt"/>
                <a:ea typeface="+mn-ea"/>
                <a:cs typeface="+mn-cs"/>
              </a:rPr>
              <a:t>CFSs can serve as a platform for wider, on-going community mobilisation which can be a valuable platform for other child-focused programming. For example, the establishment of CF Spaces, may in the long term lead to children’s centres, or committees continuing after the emergency phase is over </a:t>
            </a:r>
            <a:endParaRPr lang="en-US" dirty="0" smtClean="0"/>
          </a:p>
          <a:p>
            <a:endParaRPr lang="en-AU" dirty="0"/>
          </a:p>
        </p:txBody>
      </p:sp>
      <p:sp>
        <p:nvSpPr>
          <p:cNvPr id="4" name="Slide Number Placeholder 3"/>
          <p:cNvSpPr>
            <a:spLocks noGrp="1"/>
          </p:cNvSpPr>
          <p:nvPr>
            <p:ph type="sldNum" sz="quarter" idx="10"/>
          </p:nvPr>
        </p:nvSpPr>
        <p:spPr/>
        <p:txBody>
          <a:bodyPr/>
          <a:lstStyle/>
          <a:p>
            <a:fld id="{73605169-7212-4706-83F6-EDDB7C328943}" type="slidenum">
              <a:rPr lang="en-AU" smtClean="0"/>
              <a:pPr/>
              <a:t>7</a:t>
            </a:fld>
            <a:endParaRPr lang="en-AU"/>
          </a:p>
        </p:txBody>
      </p:sp>
    </p:spTree>
    <p:extLst>
      <p:ext uri="{BB962C8B-B14F-4D97-AF65-F5344CB8AC3E}">
        <p14:creationId xmlns:p14="http://schemas.microsoft.com/office/powerpoint/2010/main" val="15262049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a:buChar char="•"/>
            </a:pPr>
            <a:r>
              <a:rPr lang="en-US" dirty="0" smtClean="0"/>
              <a:t>Widespread child protection issues in emergency, transition, and development contexts – we cannot</a:t>
            </a:r>
            <a:r>
              <a:rPr lang="en-US" baseline="0" dirty="0" smtClean="0"/>
              <a:t> tackle all these issues alone, we cannot reach the scale required to support all children - </a:t>
            </a:r>
            <a:r>
              <a:rPr lang="en-GB" sz="1200" kern="1200" dirty="0" smtClean="0">
                <a:solidFill>
                  <a:schemeClr val="tx1"/>
                </a:solidFill>
                <a:effectLst/>
                <a:latin typeface="+mn-lt"/>
                <a:ea typeface="+mn-ea"/>
                <a:cs typeface="+mn-cs"/>
              </a:rPr>
              <a:t>CFS can be an entry point for wider engagement of the community in child protection</a:t>
            </a:r>
            <a:r>
              <a:rPr lang="en-GB" dirty="0" smtClean="0">
                <a:effectLst/>
              </a:rPr>
              <a:t> issues</a:t>
            </a:r>
            <a:endParaRPr lang="en-US" dirty="0" smtClean="0"/>
          </a:p>
          <a:p>
            <a:pPr marL="171450" indent="-171450">
              <a:buFont typeface="Arial"/>
              <a:buChar char="•"/>
            </a:pPr>
            <a:r>
              <a:rPr lang="en-US" dirty="0" smtClean="0"/>
              <a:t>Inability or unwillingness of governments to protect children – lack of resources and or will on behalf of the government</a:t>
            </a:r>
            <a:r>
              <a:rPr lang="en-US" baseline="0" dirty="0" smtClean="0"/>
              <a:t> – the key duty bearer – means we seek other ways to help children </a:t>
            </a:r>
            <a:endParaRPr lang="en-US" dirty="0" smtClean="0"/>
          </a:p>
          <a:p>
            <a:pPr marL="171450" indent="-171450">
              <a:buFont typeface="Arial"/>
              <a:buChar char="•"/>
            </a:pPr>
            <a:r>
              <a:rPr lang="en-US" dirty="0" smtClean="0"/>
              <a:t>Key element in national child protection systems – well functioning child protection systems include community supports and awareness – this is thus a way to build that into the system </a:t>
            </a:r>
          </a:p>
          <a:p>
            <a:pPr marL="171450" marR="0" indent="-171450" algn="l" defTabSz="457200" rtl="0" eaLnBrk="1" fontAlgn="auto" latinLnBrk="0" hangingPunct="1">
              <a:lnSpc>
                <a:spcPct val="100000"/>
              </a:lnSpc>
              <a:spcBef>
                <a:spcPts val="0"/>
              </a:spcBef>
              <a:spcAft>
                <a:spcPts val="0"/>
              </a:spcAft>
              <a:buClrTx/>
              <a:buSzTx/>
              <a:buFont typeface="Arial"/>
              <a:buChar char="•"/>
              <a:tabLst/>
              <a:defRPr/>
            </a:pPr>
            <a:r>
              <a:rPr lang="en-US" sz="1200" dirty="0" smtClean="0"/>
              <a:t>Community action on behalf of children is often more sustainable than NGO initiated activities. We want  concern and action to continue even after the CFSs have transitioned.</a:t>
            </a:r>
            <a:endParaRPr lang="en-GB" sz="1200" dirty="0" smtClean="0"/>
          </a:p>
          <a:p>
            <a:pPr marL="171450" indent="-171450">
              <a:buFont typeface="Arial"/>
              <a:buChar char="•"/>
            </a:pPr>
            <a:endParaRPr lang="en-US" dirty="0" smtClean="0"/>
          </a:p>
          <a:p>
            <a:pPr marL="0" indent="0">
              <a:buNone/>
            </a:pPr>
            <a:r>
              <a:rPr lang="en-US" u="sng" dirty="0" smtClean="0"/>
              <a:t>Note: </a:t>
            </a:r>
            <a:r>
              <a:rPr lang="en-GB" dirty="0" smtClean="0"/>
              <a:t>CFS Guidelines state first objective of CFS is to:</a:t>
            </a:r>
            <a:r>
              <a:rPr lang="en-GB" dirty="0" smtClean="0">
                <a:solidFill>
                  <a:schemeClr val="accent1"/>
                </a:solidFill>
              </a:rPr>
              <a:t> </a:t>
            </a:r>
            <a:r>
              <a:rPr lang="en-GB" dirty="0" smtClean="0"/>
              <a:t>“</a:t>
            </a:r>
            <a:r>
              <a:rPr lang="en-GB" dirty="0" smtClean="0">
                <a:solidFill>
                  <a:schemeClr val="tx1"/>
                </a:solidFill>
              </a:rPr>
              <a:t>Mobilise communities around the protection and wellbeing of all children”  </a:t>
            </a:r>
            <a:endParaRPr lang="en-US" dirty="0" smtClean="0"/>
          </a:p>
          <a:p>
            <a:pPr marL="171450" indent="-171450">
              <a:buFont typeface="Arial"/>
              <a:buChar char="•"/>
            </a:pPr>
            <a:endParaRPr lang="en-US" dirty="0" smtClean="0"/>
          </a:p>
          <a:p>
            <a:endParaRPr lang="en-US" dirty="0" smtClean="0"/>
          </a:p>
          <a:p>
            <a:endParaRPr lang="en-AU" dirty="0"/>
          </a:p>
        </p:txBody>
      </p:sp>
      <p:sp>
        <p:nvSpPr>
          <p:cNvPr id="4" name="Slide Number Placeholder 3"/>
          <p:cNvSpPr>
            <a:spLocks noGrp="1"/>
          </p:cNvSpPr>
          <p:nvPr>
            <p:ph type="sldNum" sz="quarter" idx="10"/>
          </p:nvPr>
        </p:nvSpPr>
        <p:spPr/>
        <p:txBody>
          <a:bodyPr/>
          <a:lstStyle/>
          <a:p>
            <a:fld id="{73605169-7212-4706-83F6-EDDB7C328943}" type="slidenum">
              <a:rPr lang="en-AU" smtClean="0"/>
              <a:pPr/>
              <a:t>11</a:t>
            </a:fld>
            <a:endParaRPr lang="en-AU"/>
          </a:p>
        </p:txBody>
      </p:sp>
    </p:spTree>
    <p:extLst>
      <p:ext uri="{BB962C8B-B14F-4D97-AF65-F5344CB8AC3E}">
        <p14:creationId xmlns:p14="http://schemas.microsoft.com/office/powerpoint/2010/main" val="76536786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noProof="0" dirty="0" smtClean="0">
                <a:latin typeface="+mn-lt"/>
                <a:cs typeface="Calibri"/>
              </a:rPr>
              <a:t>When communities are invited into CFS planning, implementation, monitoring, and evaluation, the programs are: </a:t>
            </a:r>
          </a:p>
          <a:p>
            <a:pPr marL="171450" lvl="1" indent="-171450">
              <a:buFont typeface="Arial"/>
              <a:buChar char="•"/>
            </a:pPr>
            <a:r>
              <a:rPr lang="en-GB" noProof="0" dirty="0" smtClean="0">
                <a:latin typeface="+mn-lt"/>
                <a:cs typeface="Calibri"/>
              </a:rPr>
              <a:t>Relevant to the beneficiaries’ lives – based on their values, reflecting their needs</a:t>
            </a:r>
          </a:p>
          <a:p>
            <a:pPr marL="171450" lvl="1" indent="-171450">
              <a:buFont typeface="Arial"/>
              <a:buChar char="•"/>
            </a:pPr>
            <a:r>
              <a:rPr lang="en-GB" noProof="0" dirty="0" smtClean="0">
                <a:latin typeface="+mn-lt"/>
                <a:cs typeface="Calibri"/>
              </a:rPr>
              <a:t>More sustainable as beneficiaries are empowered, invested, and engaged in the program processes – possibility of handover</a:t>
            </a:r>
          </a:p>
          <a:p>
            <a:pPr marL="171450" lvl="1" indent="-171450">
              <a:buFont typeface="Arial"/>
              <a:buChar char="•"/>
            </a:pPr>
            <a:r>
              <a:rPr lang="en-GB" noProof="0" dirty="0" smtClean="0">
                <a:latin typeface="+mn-lt"/>
                <a:cs typeface="Calibri"/>
              </a:rPr>
              <a:t>Can create prevention action for future emergencies</a:t>
            </a:r>
          </a:p>
          <a:p>
            <a:pPr marL="171450" lvl="1" indent="-171450">
              <a:buFont typeface="Arial"/>
              <a:buChar char="•"/>
            </a:pPr>
            <a:r>
              <a:rPr lang="en-GB" dirty="0" smtClean="0">
                <a:latin typeface="+mn-lt"/>
                <a:cs typeface="Calibri"/>
              </a:rPr>
              <a:t>Can lead to greater mobilisation of resources</a:t>
            </a:r>
          </a:p>
          <a:p>
            <a:pPr marL="171450" indent="-171450">
              <a:buFont typeface="Arial"/>
              <a:buChar char="•"/>
            </a:pPr>
            <a:r>
              <a:rPr lang="en-US" dirty="0" smtClean="0">
                <a:latin typeface="+mn-lt"/>
                <a:cs typeface="Calibri"/>
              </a:rPr>
              <a:t>Engaging community resources, values &amp; support</a:t>
            </a:r>
          </a:p>
          <a:p>
            <a:pPr marL="171450" indent="-171450">
              <a:buFont typeface="Arial"/>
              <a:buChar char="•"/>
            </a:pPr>
            <a:r>
              <a:rPr lang="en-US" dirty="0" smtClean="0">
                <a:latin typeface="+mn-lt"/>
                <a:cs typeface="Calibri"/>
              </a:rPr>
              <a:t>Developing contextually appropriate, sustainable supports</a:t>
            </a:r>
          </a:p>
          <a:p>
            <a:pPr marL="171450" indent="-171450">
              <a:buFont typeface="Arial"/>
              <a:buChar char="•"/>
            </a:pPr>
            <a:r>
              <a:rPr lang="en-US" dirty="0" smtClean="0">
                <a:latin typeface="+mn-lt"/>
                <a:cs typeface="Calibri"/>
              </a:rPr>
              <a:t>Low cost means of supporting large numbers of children</a:t>
            </a:r>
          </a:p>
          <a:p>
            <a:endParaRPr lang="en-US" dirty="0" smtClean="0"/>
          </a:p>
          <a:p>
            <a:endParaRPr lang="en-AU" dirty="0"/>
          </a:p>
        </p:txBody>
      </p:sp>
      <p:sp>
        <p:nvSpPr>
          <p:cNvPr id="4" name="Slide Number Placeholder 3"/>
          <p:cNvSpPr>
            <a:spLocks noGrp="1"/>
          </p:cNvSpPr>
          <p:nvPr>
            <p:ph type="sldNum" sz="quarter" idx="10"/>
          </p:nvPr>
        </p:nvSpPr>
        <p:spPr/>
        <p:txBody>
          <a:bodyPr/>
          <a:lstStyle/>
          <a:p>
            <a:fld id="{73605169-7212-4706-83F6-EDDB7C328943}" type="slidenum">
              <a:rPr lang="en-AU" smtClean="0"/>
              <a:pPr/>
              <a:t>12</a:t>
            </a:fld>
            <a:endParaRPr lang="en-AU"/>
          </a:p>
        </p:txBody>
      </p:sp>
    </p:spTree>
    <p:extLst>
      <p:ext uri="{BB962C8B-B14F-4D97-AF65-F5344CB8AC3E}">
        <p14:creationId xmlns:p14="http://schemas.microsoft.com/office/powerpoint/2010/main" val="355204275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smtClean="0"/>
              <a:t>Most effective community based work is founded on the following </a:t>
            </a:r>
            <a:r>
              <a:rPr lang="en-US" sz="1200" dirty="0" err="1" smtClean="0"/>
              <a:t>favourable</a:t>
            </a:r>
            <a:r>
              <a:rPr lang="en-US" sz="1200" dirty="0" smtClean="0"/>
              <a:t> factors </a:t>
            </a:r>
          </a:p>
          <a:p>
            <a:pPr marL="171450" indent="-171450">
              <a:buFont typeface="Arial"/>
              <a:buChar char="•"/>
            </a:pPr>
            <a:r>
              <a:rPr lang="en-US" sz="1200" dirty="0" smtClean="0">
                <a:latin typeface="+mn-lt"/>
                <a:cs typeface="Calibri"/>
              </a:rPr>
              <a:t>Community ownership, responsibility and engagement</a:t>
            </a:r>
            <a:r>
              <a:rPr lang="en-US" sz="1200" baseline="0" dirty="0" smtClean="0">
                <a:latin typeface="+mn-lt"/>
                <a:cs typeface="Calibri"/>
              </a:rPr>
              <a:t> at all levels of all groups. Ensuring wide range of different members representing various elements of community are participating in the processes, this means women, men, children, government, communities, </a:t>
            </a:r>
            <a:r>
              <a:rPr lang="en-US" sz="1200" baseline="0" dirty="0" err="1" smtClean="0">
                <a:latin typeface="+mn-lt"/>
                <a:cs typeface="Calibri"/>
              </a:rPr>
              <a:t>etc</a:t>
            </a:r>
            <a:r>
              <a:rPr lang="en-US" sz="1200" baseline="0" dirty="0" smtClean="0">
                <a:latin typeface="+mn-lt"/>
                <a:cs typeface="Calibri"/>
              </a:rPr>
              <a:t> </a:t>
            </a:r>
            <a:endParaRPr lang="en-US" sz="1200" dirty="0" smtClean="0">
              <a:latin typeface="+mn-lt"/>
              <a:cs typeface="Calibri"/>
            </a:endParaRPr>
          </a:p>
          <a:p>
            <a:pPr marL="171450" indent="-171450">
              <a:buFont typeface="Arial"/>
              <a:buChar char="•"/>
            </a:pPr>
            <a:r>
              <a:rPr lang="en-US" sz="1200" dirty="0" smtClean="0">
                <a:latin typeface="+mn-lt"/>
                <a:cs typeface="Calibri"/>
              </a:rPr>
              <a:t>Incorporating and building on existing resources &amp; structures – building</a:t>
            </a:r>
            <a:r>
              <a:rPr lang="en-US" sz="1200" baseline="0" dirty="0" smtClean="0">
                <a:latin typeface="+mn-lt"/>
                <a:cs typeface="Calibri"/>
              </a:rPr>
              <a:t> on pre-existing ways of </a:t>
            </a:r>
            <a:r>
              <a:rPr lang="en-US" sz="1200" baseline="0" dirty="0" err="1" smtClean="0">
                <a:latin typeface="+mn-lt"/>
                <a:cs typeface="Calibri"/>
              </a:rPr>
              <a:t>organising</a:t>
            </a:r>
            <a:r>
              <a:rPr lang="en-US" sz="1200" baseline="0" dirty="0" smtClean="0">
                <a:latin typeface="+mn-lt"/>
                <a:cs typeface="Calibri"/>
              </a:rPr>
              <a:t> and mechanisms for protection </a:t>
            </a:r>
            <a:endParaRPr lang="en-US" sz="1200" dirty="0" smtClean="0">
              <a:latin typeface="+mn-lt"/>
              <a:cs typeface="Calibri"/>
            </a:endParaRPr>
          </a:p>
          <a:p>
            <a:pPr marL="171450" indent="-171450">
              <a:buFont typeface="Arial"/>
              <a:buChar char="•"/>
            </a:pPr>
            <a:r>
              <a:rPr lang="en-US" sz="1200" dirty="0" smtClean="0">
                <a:latin typeface="+mn-lt"/>
                <a:cs typeface="Calibri"/>
              </a:rPr>
              <a:t>Harnessing support of community leaders</a:t>
            </a:r>
          </a:p>
          <a:p>
            <a:pPr marL="171450" indent="-171450">
              <a:buFont typeface="Arial"/>
              <a:buChar char="•"/>
            </a:pPr>
            <a:r>
              <a:rPr lang="en-US" sz="1200" dirty="0" smtClean="0"/>
              <a:t>Genuine participation of children, youth, women and </a:t>
            </a:r>
            <a:r>
              <a:rPr lang="en-US" sz="1200" dirty="0" err="1" smtClean="0"/>
              <a:t>marginalised</a:t>
            </a:r>
            <a:r>
              <a:rPr lang="en-US" sz="1200" dirty="0" smtClean="0"/>
              <a:t> / vulnerable groups</a:t>
            </a:r>
          </a:p>
          <a:p>
            <a:pPr marL="171450" indent="-171450">
              <a:buFont typeface="Arial"/>
              <a:buChar char="•"/>
            </a:pPr>
            <a:r>
              <a:rPr lang="en-US" sz="1200" dirty="0" smtClean="0">
                <a:latin typeface="+mn-lt"/>
                <a:cs typeface="Calibri"/>
              </a:rPr>
              <a:t>Effective and ongoing management of issues of power, diversity, inclusivity</a:t>
            </a:r>
          </a:p>
          <a:p>
            <a:pPr marL="171450" indent="-171450">
              <a:buFont typeface="Arial"/>
              <a:buChar char="•"/>
            </a:pPr>
            <a:r>
              <a:rPr lang="en-US" sz="1200" dirty="0" smtClean="0">
                <a:latin typeface="+mn-lt"/>
                <a:cs typeface="Calibri"/>
              </a:rPr>
              <a:t>Ongoing training &amp; capacity building</a:t>
            </a:r>
          </a:p>
          <a:p>
            <a:pPr marL="171450" indent="-171450">
              <a:buFont typeface="Arial"/>
              <a:buChar char="•"/>
            </a:pPr>
            <a:r>
              <a:rPr lang="en-US" sz="1200" dirty="0" smtClean="0">
                <a:latin typeface="+mn-lt"/>
                <a:cs typeface="Calibri"/>
              </a:rPr>
              <a:t>Establishing linkages – engagement with formal and non-formal, as well as traditional systems</a:t>
            </a:r>
          </a:p>
          <a:p>
            <a:pPr marL="171450" marR="0" indent="-171450" algn="l" defTabSz="457200" rtl="0" eaLnBrk="1" fontAlgn="auto" latinLnBrk="0" hangingPunct="1">
              <a:lnSpc>
                <a:spcPct val="100000"/>
              </a:lnSpc>
              <a:spcBef>
                <a:spcPts val="0"/>
              </a:spcBef>
              <a:spcAft>
                <a:spcPts val="0"/>
              </a:spcAft>
              <a:buClrTx/>
              <a:buSzTx/>
              <a:buFont typeface="Arial"/>
              <a:buChar char="•"/>
              <a:tabLst/>
              <a:defRPr/>
            </a:pPr>
            <a:r>
              <a:rPr lang="en-US" sz="1200" dirty="0" smtClean="0">
                <a:latin typeface="+mn-lt"/>
                <a:cs typeface="Calibri"/>
              </a:rPr>
              <a:t>Rely on existing resources</a:t>
            </a:r>
            <a:r>
              <a:rPr lang="en-US" sz="1200" baseline="0" dirty="0" smtClean="0">
                <a:latin typeface="+mn-lt"/>
                <a:cs typeface="Calibri"/>
              </a:rPr>
              <a:t> – </a:t>
            </a:r>
            <a:r>
              <a:rPr lang="en-GB" dirty="0" smtClean="0">
                <a:latin typeface="+mn-lt"/>
                <a:cs typeface="Calibri"/>
              </a:rPr>
              <a:t>Do not raise expectations of external</a:t>
            </a:r>
            <a:r>
              <a:rPr lang="en-GB" baseline="0" dirty="0" smtClean="0">
                <a:latin typeface="+mn-lt"/>
                <a:cs typeface="Calibri"/>
              </a:rPr>
              <a:t> </a:t>
            </a:r>
            <a:r>
              <a:rPr lang="en-GB" dirty="0" smtClean="0">
                <a:latin typeface="+mn-lt"/>
                <a:cs typeface="Calibri"/>
              </a:rPr>
              <a:t>resources or funding</a:t>
            </a:r>
          </a:p>
          <a:p>
            <a:endParaRPr lang="en-US" sz="1200" dirty="0" smtClean="0"/>
          </a:p>
          <a:p>
            <a:r>
              <a:rPr lang="en-US" sz="1200" dirty="0" smtClean="0"/>
              <a:t>Bearing in mind need to </a:t>
            </a:r>
            <a:r>
              <a:rPr lang="en-US" dirty="0" smtClean="0">
                <a:latin typeface="+mn-lt"/>
                <a:cs typeface="Calibri"/>
              </a:rPr>
              <a:t>limit</a:t>
            </a:r>
            <a:r>
              <a:rPr lang="en-US" sz="1200" dirty="0" smtClean="0"/>
              <a:t> the following: </a:t>
            </a:r>
          </a:p>
          <a:p>
            <a:pPr marL="171450" indent="-171450">
              <a:spcBef>
                <a:spcPct val="20000"/>
              </a:spcBef>
              <a:buFont typeface="Arial"/>
              <a:buChar char="•"/>
            </a:pPr>
            <a:r>
              <a:rPr lang="en-US" dirty="0" smtClean="0">
                <a:latin typeface="+mn-lt"/>
                <a:cs typeface="Calibri"/>
              </a:rPr>
              <a:t>Early introduction of large sums of money</a:t>
            </a:r>
          </a:p>
          <a:p>
            <a:pPr marL="171450" indent="-171450">
              <a:spcBef>
                <a:spcPct val="20000"/>
              </a:spcBef>
              <a:buFont typeface="Arial"/>
              <a:buChar char="•"/>
            </a:pPr>
            <a:r>
              <a:rPr lang="en-US" dirty="0" smtClean="0">
                <a:latin typeface="+mn-lt"/>
                <a:cs typeface="Calibri"/>
              </a:rPr>
              <a:t>Agency oriented engagement with community</a:t>
            </a:r>
          </a:p>
          <a:p>
            <a:pPr marL="171450" indent="-171450">
              <a:spcBef>
                <a:spcPct val="20000"/>
              </a:spcBef>
              <a:buFont typeface="Arial"/>
              <a:buChar char="•"/>
            </a:pPr>
            <a:r>
              <a:rPr lang="en-US" dirty="0" smtClean="0">
                <a:latin typeface="+mn-lt"/>
                <a:cs typeface="Calibri"/>
              </a:rPr>
              <a:t>Didactic, top-down approaches</a:t>
            </a:r>
          </a:p>
          <a:p>
            <a:pPr marL="171450" indent="-171450">
              <a:spcBef>
                <a:spcPct val="20000"/>
              </a:spcBef>
              <a:buFont typeface="Arial"/>
              <a:buChar char="•"/>
            </a:pPr>
            <a:r>
              <a:rPr lang="en-US" dirty="0" smtClean="0">
                <a:latin typeface="+mn-lt"/>
                <a:cs typeface="Calibri"/>
              </a:rPr>
              <a:t>Failure to build on local ideas and resources</a:t>
            </a:r>
          </a:p>
          <a:p>
            <a:endParaRPr lang="en-US" dirty="0" smtClean="0"/>
          </a:p>
          <a:p>
            <a:endParaRPr lang="en-AU" dirty="0"/>
          </a:p>
        </p:txBody>
      </p:sp>
      <p:sp>
        <p:nvSpPr>
          <p:cNvPr id="4" name="Slide Number Placeholder 3"/>
          <p:cNvSpPr>
            <a:spLocks noGrp="1"/>
          </p:cNvSpPr>
          <p:nvPr>
            <p:ph type="sldNum" sz="quarter" idx="10"/>
          </p:nvPr>
        </p:nvSpPr>
        <p:spPr/>
        <p:txBody>
          <a:bodyPr/>
          <a:lstStyle/>
          <a:p>
            <a:fld id="{73605169-7212-4706-83F6-EDDB7C328943}" type="slidenum">
              <a:rPr lang="en-AU" smtClean="0"/>
              <a:pPr/>
              <a:t>14</a:t>
            </a:fld>
            <a:endParaRPr lang="en-AU"/>
          </a:p>
        </p:txBody>
      </p:sp>
    </p:spTree>
    <p:extLst>
      <p:ext uri="{BB962C8B-B14F-4D97-AF65-F5344CB8AC3E}">
        <p14:creationId xmlns:p14="http://schemas.microsoft.com/office/powerpoint/2010/main" val="286464946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AU"/>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AU"/>
          </a:p>
        </p:txBody>
      </p:sp>
    </p:spTree>
    <p:extLst>
      <p:ext uri="{BB962C8B-B14F-4D97-AF65-F5344CB8AC3E}">
        <p14:creationId xmlns:p14="http://schemas.microsoft.com/office/powerpoint/2010/main" val="1934000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Tree>
    <p:extLst>
      <p:ext uri="{BB962C8B-B14F-4D97-AF65-F5344CB8AC3E}">
        <p14:creationId xmlns:p14="http://schemas.microsoft.com/office/powerpoint/2010/main" val="41279402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084888" y="836613"/>
            <a:ext cx="1943100" cy="5256212"/>
          </a:xfrm>
        </p:spPr>
        <p:txBody>
          <a:bodyPr vert="eaVert"/>
          <a:lstStyle/>
          <a:p>
            <a:r>
              <a:rPr lang="en-US" smtClean="0"/>
              <a:t>Click to edit Master title style</a:t>
            </a:r>
            <a:endParaRPr lang="en-AU"/>
          </a:p>
        </p:txBody>
      </p:sp>
      <p:sp>
        <p:nvSpPr>
          <p:cNvPr id="3" name="Vertical Text Placeholder 2"/>
          <p:cNvSpPr>
            <a:spLocks noGrp="1"/>
          </p:cNvSpPr>
          <p:nvPr>
            <p:ph type="body" orient="vert" idx="1"/>
          </p:nvPr>
        </p:nvSpPr>
        <p:spPr>
          <a:xfrm>
            <a:off x="250825" y="836613"/>
            <a:ext cx="5681663" cy="525621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Tree>
    <p:extLst>
      <p:ext uri="{BB962C8B-B14F-4D97-AF65-F5344CB8AC3E}">
        <p14:creationId xmlns:p14="http://schemas.microsoft.com/office/powerpoint/2010/main" val="12271578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3399FF"/>
                </a:solidFill>
              </a:defRPr>
            </a:lvl1pPr>
          </a:lstStyle>
          <a:p>
            <a:r>
              <a:rPr lang="en-US" smtClean="0"/>
              <a:t>Click to edit Master title style</a:t>
            </a:r>
            <a:endParaRPr lang="en-AU"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Tree>
    <p:extLst>
      <p:ext uri="{BB962C8B-B14F-4D97-AF65-F5344CB8AC3E}">
        <p14:creationId xmlns:p14="http://schemas.microsoft.com/office/powerpoint/2010/main" val="22953235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AU"/>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13938891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Content Placeholder 2"/>
          <p:cNvSpPr>
            <a:spLocks noGrp="1"/>
          </p:cNvSpPr>
          <p:nvPr>
            <p:ph sz="half" idx="1"/>
          </p:nvPr>
        </p:nvSpPr>
        <p:spPr>
          <a:xfrm>
            <a:off x="250825" y="1700213"/>
            <a:ext cx="3811588" cy="43926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Content Placeholder 3"/>
          <p:cNvSpPr>
            <a:spLocks noGrp="1"/>
          </p:cNvSpPr>
          <p:nvPr>
            <p:ph sz="half" idx="2"/>
          </p:nvPr>
        </p:nvSpPr>
        <p:spPr>
          <a:xfrm>
            <a:off x="4214813" y="1700213"/>
            <a:ext cx="3813175" cy="43926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Tree>
    <p:extLst>
      <p:ext uri="{BB962C8B-B14F-4D97-AF65-F5344CB8AC3E}">
        <p14:creationId xmlns:p14="http://schemas.microsoft.com/office/powerpoint/2010/main" val="4112609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AU"/>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Tree>
    <p:extLst>
      <p:ext uri="{BB962C8B-B14F-4D97-AF65-F5344CB8AC3E}">
        <p14:creationId xmlns:p14="http://schemas.microsoft.com/office/powerpoint/2010/main" val="7491094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Tree>
    <p:extLst>
      <p:ext uri="{BB962C8B-B14F-4D97-AF65-F5344CB8AC3E}">
        <p14:creationId xmlns:p14="http://schemas.microsoft.com/office/powerpoint/2010/main" val="34633696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4825263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AU"/>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1655376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AU"/>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AU"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0376999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0825" y="836613"/>
            <a:ext cx="7777163" cy="720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endParaRPr lang="en-AU" altLang="en-US" smtClean="0"/>
          </a:p>
        </p:txBody>
      </p:sp>
      <p:sp>
        <p:nvSpPr>
          <p:cNvPr id="1027" name="Rectangle 3"/>
          <p:cNvSpPr>
            <a:spLocks noGrp="1" noChangeArrowheads="1"/>
          </p:cNvSpPr>
          <p:nvPr>
            <p:ph type="body" idx="1"/>
          </p:nvPr>
        </p:nvSpPr>
        <p:spPr bwMode="auto">
          <a:xfrm>
            <a:off x="250825" y="1700213"/>
            <a:ext cx="7777163" cy="43926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endParaRPr lang="en-AU" altLang="en-US" smtClean="0"/>
          </a:p>
        </p:txBody>
      </p:sp>
      <p:sp>
        <p:nvSpPr>
          <p:cNvPr id="1028" name="Rectangle 7"/>
          <p:cNvSpPr>
            <a:spLocks noChangeArrowheads="1"/>
          </p:cNvSpPr>
          <p:nvPr userDrawn="1"/>
        </p:nvSpPr>
        <p:spPr bwMode="auto">
          <a:xfrm>
            <a:off x="0" y="333375"/>
            <a:ext cx="7667625" cy="358775"/>
          </a:xfrm>
          <a:prstGeom prst="rect">
            <a:avLst/>
          </a:prstGeom>
          <a:gradFill rotWithShape="1">
            <a:gsLst>
              <a:gs pos="0">
                <a:srgbClr val="3399FF"/>
              </a:gs>
              <a:gs pos="100000">
                <a:schemeClr val="bg1"/>
              </a:gs>
            </a:gsLst>
            <a:lin ang="0" scaled="1"/>
          </a:gradFill>
          <a:ln>
            <a:noFill/>
          </a:ln>
          <a:effectLst/>
          <a:extLst>
            <a:ext uri="{91240B29-F687-4F45-9708-019B960494DF}">
              <a14:hiddenLine xmlns:a14="http://schemas.microsoft.com/office/drawing/2010/main" w="9525">
                <a:solidFill>
                  <a:srgbClr val="3399FF"/>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defRPr/>
            </a:pPr>
            <a:endParaRPr lang="en-US" altLang="en-US" smtClean="0"/>
          </a:p>
        </p:txBody>
      </p:sp>
      <p:sp>
        <p:nvSpPr>
          <p:cNvPr id="1029" name="Rectangle 8"/>
          <p:cNvSpPr>
            <a:spLocks noChangeArrowheads="1"/>
          </p:cNvSpPr>
          <p:nvPr userDrawn="1"/>
        </p:nvSpPr>
        <p:spPr bwMode="auto">
          <a:xfrm>
            <a:off x="1042988" y="6237288"/>
            <a:ext cx="8101012" cy="358775"/>
          </a:xfrm>
          <a:prstGeom prst="rect">
            <a:avLst/>
          </a:prstGeom>
          <a:gradFill rotWithShape="1">
            <a:gsLst>
              <a:gs pos="0">
                <a:schemeClr val="bg1"/>
              </a:gs>
              <a:gs pos="100000">
                <a:srgbClr val="3399FF"/>
              </a:gs>
            </a:gsLst>
            <a:lin ang="0" scaled="1"/>
          </a:gradFill>
          <a:ln>
            <a:noFill/>
          </a:ln>
          <a:effectLst/>
          <a:extLst>
            <a:ext uri="{91240B29-F687-4F45-9708-019B960494DF}">
              <a14:hiddenLine xmlns:a14="http://schemas.microsoft.com/office/drawing/2010/main" w="9525">
                <a:solidFill>
                  <a:srgbClr val="3399FF"/>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defRPr/>
            </a:pPr>
            <a:endParaRPr lang="en-US" altLang="en-US" smtClean="0"/>
          </a:p>
        </p:txBody>
      </p:sp>
      <p:pic>
        <p:nvPicPr>
          <p:cNvPr id="1030" name="Picture 12"/>
          <p:cNvPicPr>
            <a:picLocks noChangeAspect="1" noChangeArrowheads="1"/>
          </p:cNvPicPr>
          <p:nvPr userDrawn="1"/>
        </p:nvPicPr>
        <p:blipFill>
          <a:blip r:embed="rId13" cstate="print">
            <a:extLst>
              <a:ext uri="{28A0092B-C50C-407E-A947-70E740481C1C}">
                <a14:useLocalDpi xmlns:a14="http://schemas.microsoft.com/office/drawing/2010/main" val="0"/>
              </a:ext>
            </a:extLst>
          </a:blip>
          <a:srcRect/>
          <a:stretch>
            <a:fillRect/>
          </a:stretch>
        </p:blipFill>
        <p:spPr bwMode="auto">
          <a:xfrm>
            <a:off x="107950" y="6016625"/>
            <a:ext cx="1368425" cy="841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rtl="0" eaLnBrk="1" fontAlgn="base" hangingPunct="1">
        <a:spcBef>
          <a:spcPct val="0"/>
        </a:spcBef>
        <a:spcAft>
          <a:spcPct val="0"/>
        </a:spcAft>
        <a:defRPr sz="3200">
          <a:solidFill>
            <a:schemeClr val="tx2"/>
          </a:solidFill>
          <a:latin typeface="+mj-lt"/>
          <a:ea typeface="+mj-ea"/>
          <a:cs typeface="+mj-cs"/>
        </a:defRPr>
      </a:lvl1pPr>
      <a:lvl2pPr algn="l" rtl="0" eaLnBrk="1" fontAlgn="base" hangingPunct="1">
        <a:spcBef>
          <a:spcPct val="0"/>
        </a:spcBef>
        <a:spcAft>
          <a:spcPct val="0"/>
        </a:spcAft>
        <a:defRPr sz="3200">
          <a:solidFill>
            <a:schemeClr val="tx2"/>
          </a:solidFill>
          <a:latin typeface="Calibri" pitchFamily="34" charset="0"/>
        </a:defRPr>
      </a:lvl2pPr>
      <a:lvl3pPr algn="l" rtl="0" eaLnBrk="1" fontAlgn="base" hangingPunct="1">
        <a:spcBef>
          <a:spcPct val="0"/>
        </a:spcBef>
        <a:spcAft>
          <a:spcPct val="0"/>
        </a:spcAft>
        <a:defRPr sz="3200">
          <a:solidFill>
            <a:schemeClr val="tx2"/>
          </a:solidFill>
          <a:latin typeface="Calibri" pitchFamily="34" charset="0"/>
        </a:defRPr>
      </a:lvl3pPr>
      <a:lvl4pPr algn="l" rtl="0" eaLnBrk="1" fontAlgn="base" hangingPunct="1">
        <a:spcBef>
          <a:spcPct val="0"/>
        </a:spcBef>
        <a:spcAft>
          <a:spcPct val="0"/>
        </a:spcAft>
        <a:defRPr sz="3200">
          <a:solidFill>
            <a:schemeClr val="tx2"/>
          </a:solidFill>
          <a:latin typeface="Calibri" pitchFamily="34" charset="0"/>
        </a:defRPr>
      </a:lvl4pPr>
      <a:lvl5pPr algn="l" rtl="0" eaLnBrk="1" fontAlgn="base" hangingPunct="1">
        <a:spcBef>
          <a:spcPct val="0"/>
        </a:spcBef>
        <a:spcAft>
          <a:spcPct val="0"/>
        </a:spcAft>
        <a:defRPr sz="3200">
          <a:solidFill>
            <a:schemeClr val="tx2"/>
          </a:solidFill>
          <a:latin typeface="Calibri" pitchFamily="34" charset="0"/>
        </a:defRPr>
      </a:lvl5pPr>
      <a:lvl6pPr marL="457200" algn="l" rtl="0" eaLnBrk="1" fontAlgn="base" hangingPunct="1">
        <a:spcBef>
          <a:spcPct val="0"/>
        </a:spcBef>
        <a:spcAft>
          <a:spcPct val="0"/>
        </a:spcAft>
        <a:defRPr sz="3200">
          <a:solidFill>
            <a:schemeClr val="tx2"/>
          </a:solidFill>
          <a:latin typeface="Calibri" pitchFamily="34" charset="0"/>
        </a:defRPr>
      </a:lvl6pPr>
      <a:lvl7pPr marL="914400" algn="l" rtl="0" eaLnBrk="1" fontAlgn="base" hangingPunct="1">
        <a:spcBef>
          <a:spcPct val="0"/>
        </a:spcBef>
        <a:spcAft>
          <a:spcPct val="0"/>
        </a:spcAft>
        <a:defRPr sz="3200">
          <a:solidFill>
            <a:schemeClr val="tx2"/>
          </a:solidFill>
          <a:latin typeface="Calibri" pitchFamily="34" charset="0"/>
        </a:defRPr>
      </a:lvl7pPr>
      <a:lvl8pPr marL="1371600" algn="l" rtl="0" eaLnBrk="1" fontAlgn="base" hangingPunct="1">
        <a:spcBef>
          <a:spcPct val="0"/>
        </a:spcBef>
        <a:spcAft>
          <a:spcPct val="0"/>
        </a:spcAft>
        <a:defRPr sz="3200">
          <a:solidFill>
            <a:schemeClr val="tx2"/>
          </a:solidFill>
          <a:latin typeface="Calibri" pitchFamily="34" charset="0"/>
        </a:defRPr>
      </a:lvl8pPr>
      <a:lvl9pPr marL="1828800" algn="l" rtl="0" eaLnBrk="1" fontAlgn="base" hangingPunct="1">
        <a:spcBef>
          <a:spcPct val="0"/>
        </a:spcBef>
        <a:spcAft>
          <a:spcPct val="0"/>
        </a:spcAft>
        <a:defRPr sz="3200">
          <a:solidFill>
            <a:schemeClr val="tx2"/>
          </a:solidFill>
          <a:latin typeface="Calibri" pitchFamily="34" charset="0"/>
        </a:defRPr>
      </a:lvl9pPr>
    </p:titleStyle>
    <p:bodyStyle>
      <a:lvl1pPr marL="342900" indent="-342900" algn="l" rtl="0" eaLnBrk="1" fontAlgn="base" hangingPunct="1">
        <a:spcBef>
          <a:spcPct val="20000"/>
        </a:spcBef>
        <a:spcAft>
          <a:spcPct val="0"/>
        </a:spcAft>
        <a:defRPr sz="24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4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400">
          <a:solidFill>
            <a:schemeClr val="tx1"/>
          </a:solidFill>
          <a:latin typeface="+mn-lt"/>
        </a:defRPr>
      </a:lvl4pPr>
      <a:lvl5pPr marL="2057400" indent="-228600" algn="l" rtl="0" eaLnBrk="1" fontAlgn="base" hangingPunct="1">
        <a:spcBef>
          <a:spcPct val="20000"/>
        </a:spcBef>
        <a:spcAft>
          <a:spcPct val="0"/>
        </a:spcAft>
        <a:buChar char="»"/>
        <a:defRPr sz="2400">
          <a:solidFill>
            <a:schemeClr val="tx1"/>
          </a:solidFill>
          <a:latin typeface="+mn-lt"/>
        </a:defRPr>
      </a:lvl5pPr>
      <a:lvl6pPr marL="2514600" indent="-228600" algn="l" rtl="0" eaLnBrk="1" fontAlgn="base" hangingPunct="1">
        <a:spcBef>
          <a:spcPct val="20000"/>
        </a:spcBef>
        <a:spcAft>
          <a:spcPct val="0"/>
        </a:spcAft>
        <a:buChar char="»"/>
        <a:defRPr sz="2400">
          <a:solidFill>
            <a:schemeClr val="tx1"/>
          </a:solidFill>
          <a:latin typeface="+mn-lt"/>
        </a:defRPr>
      </a:lvl6pPr>
      <a:lvl7pPr marL="2971800" indent="-228600" algn="l" rtl="0" eaLnBrk="1" fontAlgn="base" hangingPunct="1">
        <a:spcBef>
          <a:spcPct val="20000"/>
        </a:spcBef>
        <a:spcAft>
          <a:spcPct val="0"/>
        </a:spcAft>
        <a:buChar char="»"/>
        <a:defRPr sz="2400">
          <a:solidFill>
            <a:schemeClr val="tx1"/>
          </a:solidFill>
          <a:latin typeface="+mn-lt"/>
        </a:defRPr>
      </a:lvl7pPr>
      <a:lvl8pPr marL="3429000" indent="-228600" algn="l" rtl="0" eaLnBrk="1" fontAlgn="base" hangingPunct="1">
        <a:spcBef>
          <a:spcPct val="20000"/>
        </a:spcBef>
        <a:spcAft>
          <a:spcPct val="0"/>
        </a:spcAft>
        <a:buChar char="»"/>
        <a:defRPr sz="2400">
          <a:solidFill>
            <a:schemeClr val="tx1"/>
          </a:solidFill>
          <a:latin typeface="+mn-lt"/>
        </a:defRPr>
      </a:lvl8pPr>
      <a:lvl9pPr marL="3886200" indent="-228600" algn="l" rtl="0" eaLnBrk="1" fontAlgn="base" hangingPunct="1">
        <a:spcBef>
          <a:spcPct val="20000"/>
        </a:spcBef>
        <a:spcAft>
          <a:spcPct val="0"/>
        </a:spcAft>
        <a:buChar char="»"/>
        <a:defRPr sz="24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google.com.au/url?sa=i&amp;rct=j&amp;q=&amp;esrc=s&amp;frm=1&amp;source=images&amp;cd=&amp;cad=rja&amp;docid=HrgSKkI6DPZDXM&amp;tbnid=QRdayCi6CcQ7oM:&amp;ved=0CAUQjRw&amp;url=http://globalsolutions.org/blog/2010/01/unicef-warns-child-trafficking-could-emerge-serious-issue-haiti&amp;ei=quHZUf7vBMjgkAW7-YHYDA&amp;psig=AFQjCNFNo118WcWYuTzz_s5lkVmFQXFddQ&amp;ust=1373319827319010"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3.jpg"/><Relationship Id="rId5" Type="http://schemas.openxmlformats.org/officeDocument/2006/relationships/hyperlink" Target="https://www.google.com.au/url?sa=i&amp;rct=j&amp;q=&amp;esrc=s&amp;frm=1&amp;source=images&amp;cd=&amp;cad=rja&amp;docid=jU1cy-2cMwQOHM&amp;tbnid=xX_yjDp2oLisPM:&amp;ved=0CAUQjRw&amp;url=https://www.facebook.com/unicefsouthsudan?hc_location=timeline&amp;filter=1&amp;ei=0-HZUcGPGMSukgXqnYGwDw&amp;psig=AFQjCNFNo118WcWYuTzz_s5lkVmFQXFddQ&amp;ust=1373319827319010" TargetMode="External"/><Relationship Id="rId4" Type="http://schemas.openxmlformats.org/officeDocument/2006/relationships/image" Target="../media/image2.jpg"/></Relationships>
</file>

<file path=ppt/slides/_rels/slide10.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hyperlink" Target="http://www.google.com.au/url?sa=i&amp;rct=j&amp;q=&amp;esrc=s&amp;source=images&amp;cd=&amp;cad=rja&amp;uact=8&amp;docid=ZDT6lukGYu0USM&amp;tbnid=Z3f-wYfe_yfgTM:&amp;ved=0CAUQjRw&amp;url=http%3A%2F%2Fwww.unicef.org.uk%2FLatest%2FPhoto-stories%2Fwe-love-football-soccer-aid%2F&amp;ei=YdV-U86wDYbZkgX4p4CgBw&amp;psig=AFQjCNFnqkYpx44oJPFLXYr74_mnKRUGMw&amp;ust=1400907448336832"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http://www.google.com.au/url?sa=i&amp;rct=j&amp;q=&amp;esrc=s&amp;source=images&amp;cd=&amp;cad=rja&amp;uact=8&amp;docid=6PRfSU5lv7BHaM&amp;tbnid=umqY3gHn-wfZVM:&amp;ved=0CAUQjRw&amp;url=http%3A%2F%2Fwww.graceccantony.org.uk%2Fmeetings%2Fcommunity-groups%2Fbuilding-blocks-for-a-strong-church&amp;ei=w8p-U7jwDYmQkwXFsYD4Bg&amp;psig=AFQjCNGTfTsXTu9XQXTIFAUmaykQ122DTQ&amp;ust=1400901745448610" TargetMode="External"/><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10.jpeg"/></Relationships>
</file>

<file path=ppt/slides/_rels/slide19.xml.rels><?xml version="1.0" encoding="UTF-8" standalone="yes"?>
<Relationships xmlns="http://schemas.openxmlformats.org/package/2006/relationships"><Relationship Id="rId3" Type="http://schemas.openxmlformats.org/officeDocument/2006/relationships/hyperlink" Target="http://www.google.com.au/url?sa=i&amp;rct=j&amp;q=&amp;esrc=s&amp;source=images&amp;cd=&amp;cad=rja&amp;uact=8&amp;docid=6PRfSU5lv7BHaM&amp;tbnid=umqY3gHn-wfZVM:&amp;ved=0CAUQjRw&amp;url=http%3A%2F%2Fwww.graceccantony.org.uk%2Fmeetings%2Fcommunity-groups%2Fbuilding-blocks-for-a-strong-church&amp;ei=w8p-U7jwDYmQkwXFsYD4Bg&amp;psig=AFQjCNGTfTsXTu9XQXTIFAUmaykQ122DTQ&amp;ust=1400901745448610" TargetMode="External"/><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10.jpe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3" Type="http://schemas.openxmlformats.org/officeDocument/2006/relationships/hyperlink" Target="http://www.google.com.au/url?sa=i&amp;rct=j&amp;q=&amp;esrc=s&amp;frm=1&amp;source=images&amp;cd=&amp;cad=rja&amp;docid=gUi9o8V_f66HOM&amp;tbnid=TjxYCfpY99QauM:&amp;ved=0CAUQjRw&amp;url=http://www.vistaar.com/resources/datasheets/&amp;ei=uwbaUZb0Iob6kAWQg4CoAg&amp;psig=AFQjCNHWNqnHIsTv0p20TLolsc5OY8OFQQ&amp;ust=1373329445248627" TargetMode="External"/><Relationship Id="rId2" Type="http://schemas.openxmlformats.org/officeDocument/2006/relationships/notesSlide" Target="../notesSlides/notesSlide16.xml"/><Relationship Id="rId1" Type="http://schemas.openxmlformats.org/officeDocument/2006/relationships/slideLayout" Target="../slideLayouts/slideLayout2.xml"/><Relationship Id="rId4" Type="http://schemas.openxmlformats.org/officeDocument/2006/relationships/image" Target="../media/image11.png"/></Relationships>
</file>

<file path=ppt/slides/_rels/slide24.xml.rels><?xml version="1.0" encoding="UTF-8" standalone="yes"?>
<Relationships xmlns="http://schemas.openxmlformats.org/package/2006/relationships"><Relationship Id="rId3" Type="http://schemas.openxmlformats.org/officeDocument/2006/relationships/hyperlink" Target="http://www.google.com.au/url?sa=i&amp;rct=j&amp;q=&amp;esrc=s&amp;frm=1&amp;source=images&amp;cd=&amp;cad=rja&amp;docid=gUi9o8V_f66HOM&amp;tbnid=TjxYCfpY99QauM:&amp;ved=0CAUQjRw&amp;url=http://www.vistaar.com/resources/datasheets/&amp;ei=uwbaUZb0Iob6kAWQg4CoAg&amp;psig=AFQjCNHWNqnHIsTv0p20TLolsc5OY8OFQQ&amp;ust=1373329445248627" TargetMode="External"/><Relationship Id="rId2" Type="http://schemas.openxmlformats.org/officeDocument/2006/relationships/notesSlide" Target="../notesSlides/notesSlide17.xml"/><Relationship Id="rId1" Type="http://schemas.openxmlformats.org/officeDocument/2006/relationships/slideLayout" Target="../slideLayouts/slideLayout2.xml"/><Relationship Id="rId4" Type="http://schemas.openxmlformats.org/officeDocument/2006/relationships/image" Target="../media/image11.png"/></Relationships>
</file>

<file path=ppt/slides/_rels/slide25.xml.rels><?xml version="1.0" encoding="UTF-8" standalone="yes"?>
<Relationships xmlns="http://schemas.openxmlformats.org/package/2006/relationships"><Relationship Id="rId3" Type="http://schemas.openxmlformats.org/officeDocument/2006/relationships/hyperlink" Target="http://www.google.com.au/url?sa=i&amp;rct=j&amp;q=&amp;esrc=s&amp;frm=1&amp;source=images&amp;cd=&amp;cad=rja&amp;docid=gUi9o8V_f66HOM&amp;tbnid=TjxYCfpY99QauM:&amp;ved=0CAUQjRw&amp;url=http://www.vistaar.com/resources/datasheets/&amp;ei=uwbaUZb0Iob6kAWQg4CoAg&amp;psig=AFQjCNHWNqnHIsTv0p20TLolsc5OY8OFQQ&amp;ust=1373329445248627" TargetMode="External"/><Relationship Id="rId2" Type="http://schemas.openxmlformats.org/officeDocument/2006/relationships/notesSlide" Target="../notesSlides/notesSlide18.xml"/><Relationship Id="rId1" Type="http://schemas.openxmlformats.org/officeDocument/2006/relationships/slideLayout" Target="../slideLayouts/slideLayout2.xml"/><Relationship Id="rId4" Type="http://schemas.openxmlformats.org/officeDocument/2006/relationships/image" Target="../media/image11.png"/></Relationships>
</file>

<file path=ppt/slides/_rels/slide26.xml.rels><?xml version="1.0" encoding="UTF-8" standalone="yes"?>
<Relationships xmlns="http://schemas.openxmlformats.org/package/2006/relationships"><Relationship Id="rId3" Type="http://schemas.openxmlformats.org/officeDocument/2006/relationships/hyperlink" Target="http://www.google.com.au/url?sa=i&amp;rct=j&amp;q=&amp;esrc=s&amp;frm=1&amp;source=images&amp;cd=&amp;cad=rja&amp;docid=gUi9o8V_f66HOM&amp;tbnid=TjxYCfpY99QauM:&amp;ved=0CAUQjRw&amp;url=http://www.vistaar.com/resources/datasheets/&amp;ei=uwbaUZb0Iob6kAWQg4CoAg&amp;psig=AFQjCNHWNqnHIsTv0p20TLolsc5OY8OFQQ&amp;ust=1373329445248627" TargetMode="External"/><Relationship Id="rId2" Type="http://schemas.openxmlformats.org/officeDocument/2006/relationships/notesSlide" Target="../notesSlides/notesSlide19.xml"/><Relationship Id="rId1" Type="http://schemas.openxmlformats.org/officeDocument/2006/relationships/slideLayout" Target="../slideLayouts/slideLayout2.xml"/><Relationship Id="rId4" Type="http://schemas.openxmlformats.org/officeDocument/2006/relationships/image" Target="../media/image11.png"/></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7.xml"/><Relationship Id="rId4" Type="http://schemas.openxmlformats.org/officeDocument/2006/relationships/image" Target="../media/image7.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a:xfrm>
            <a:off x="203200" y="5084763"/>
            <a:ext cx="8642350" cy="1368425"/>
          </a:xfrm>
        </p:spPr>
        <p:txBody>
          <a:bodyPr/>
          <a:lstStyle/>
          <a:p>
            <a:pPr algn="ctr"/>
            <a:r>
              <a:rPr lang="en-GB" dirty="0" smtClean="0">
                <a:cs typeface="Corbel"/>
              </a:rPr>
              <a:t>Session 3 – Community mobilisation</a:t>
            </a:r>
            <a:endParaRPr lang="en-AU" altLang="en-US" dirty="0" smtClean="0"/>
          </a:p>
        </p:txBody>
      </p:sp>
      <p:sp>
        <p:nvSpPr>
          <p:cNvPr id="2051" name="Rectangle 6"/>
          <p:cNvSpPr>
            <a:spLocks noChangeArrowheads="1"/>
          </p:cNvSpPr>
          <p:nvPr/>
        </p:nvSpPr>
        <p:spPr bwMode="auto">
          <a:xfrm>
            <a:off x="238125" y="980653"/>
            <a:ext cx="8642350" cy="7921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spcBef>
                <a:spcPct val="20000"/>
              </a:spcBef>
              <a:defRPr sz="2400">
                <a:solidFill>
                  <a:schemeClr val="tx1"/>
                </a:solidFill>
                <a:latin typeface="Calibri" panose="020F0502020204030204" pitchFamily="34" charset="0"/>
              </a:defRPr>
            </a:lvl1pPr>
            <a:lvl2pPr marL="742950" indent="-285750" eaLnBrk="0" hangingPunct="0">
              <a:spcBef>
                <a:spcPct val="20000"/>
              </a:spcBef>
              <a:buChar char="–"/>
              <a:defRPr sz="2400">
                <a:solidFill>
                  <a:schemeClr val="tx1"/>
                </a:solidFill>
                <a:latin typeface="Calibri" panose="020F0502020204030204" pitchFamily="34" charset="0"/>
              </a:defRPr>
            </a:lvl2pPr>
            <a:lvl3pPr marL="1143000" indent="-228600" eaLnBrk="0" hangingPunct="0">
              <a:spcBef>
                <a:spcPct val="20000"/>
              </a:spcBef>
              <a:buChar char="•"/>
              <a:defRPr sz="2400">
                <a:solidFill>
                  <a:schemeClr val="tx1"/>
                </a:solidFill>
                <a:latin typeface="Calibri" panose="020F0502020204030204" pitchFamily="34" charset="0"/>
              </a:defRPr>
            </a:lvl3pPr>
            <a:lvl4pPr marL="1600200" indent="-228600" eaLnBrk="0" hangingPunct="0">
              <a:spcBef>
                <a:spcPct val="20000"/>
              </a:spcBef>
              <a:buChar char="–"/>
              <a:defRPr sz="2400">
                <a:solidFill>
                  <a:schemeClr val="tx1"/>
                </a:solidFill>
                <a:latin typeface="Calibri" panose="020F0502020204030204" pitchFamily="34" charset="0"/>
              </a:defRPr>
            </a:lvl4pPr>
            <a:lvl5pPr marL="2057400" indent="-228600" eaLnBrk="0" hangingPunct="0">
              <a:spcBef>
                <a:spcPct val="20000"/>
              </a:spcBef>
              <a:buChar char="»"/>
              <a:defRPr sz="24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4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4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4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400">
                <a:solidFill>
                  <a:schemeClr val="tx1"/>
                </a:solidFill>
                <a:latin typeface="Calibri" panose="020F0502020204030204" pitchFamily="34" charset="0"/>
              </a:defRPr>
            </a:lvl9pPr>
          </a:lstStyle>
          <a:p>
            <a:pPr eaLnBrk="1" hangingPunct="1">
              <a:spcBef>
                <a:spcPct val="0"/>
              </a:spcBef>
            </a:pPr>
            <a:r>
              <a:rPr lang="en-AU" altLang="en-US" sz="2800" dirty="0">
                <a:solidFill>
                  <a:srgbClr val="3399FF"/>
                </a:solidFill>
              </a:rPr>
              <a:t>Child Friendly Spaces (CFS) Module </a:t>
            </a:r>
            <a:r>
              <a:rPr lang="en-AU" altLang="en-US" sz="2800" dirty="0" smtClean="0">
                <a:solidFill>
                  <a:srgbClr val="3399FF"/>
                </a:solidFill>
              </a:rPr>
              <a:t>2</a:t>
            </a:r>
            <a:r>
              <a:rPr lang="en-AU" altLang="en-US" sz="2800" dirty="0">
                <a:solidFill>
                  <a:srgbClr val="3399FF"/>
                </a:solidFill>
              </a:rPr>
              <a:t/>
            </a:r>
            <a:br>
              <a:rPr lang="en-AU" altLang="en-US" sz="2800" dirty="0">
                <a:solidFill>
                  <a:srgbClr val="3399FF"/>
                </a:solidFill>
              </a:rPr>
            </a:br>
            <a:endParaRPr lang="en-AU" altLang="en-US" sz="2800" dirty="0">
              <a:solidFill>
                <a:srgbClr val="3399FF"/>
              </a:solidFill>
            </a:endParaRPr>
          </a:p>
        </p:txBody>
      </p:sp>
      <p:pic>
        <p:nvPicPr>
          <p:cNvPr id="2052" name="Picture 4">
            <a:hlinkClick r:id="rId3"/>
          </p:cNvPr>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467544" y="1772816"/>
            <a:ext cx="5020235" cy="3333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3" name="Picture 6">
            <a:hlinkClick r:id="rId5"/>
          </p:cNvPr>
          <p:cNvPicPr>
            <a:picLocks noChangeAspect="1" noChangeArrowheads="1"/>
          </p:cNvPicPr>
          <p:nvPr/>
        </p:nvPicPr>
        <p:blipFill>
          <a:blip r:embed="rId6">
            <a:extLst>
              <a:ext uri="{28A0092B-C50C-407E-A947-70E740481C1C}">
                <a14:useLocalDpi xmlns:a14="http://schemas.microsoft.com/office/drawing/2010/main" val="0"/>
              </a:ext>
            </a:extLst>
          </a:blip>
          <a:stretch>
            <a:fillRect/>
          </a:stretch>
        </p:blipFill>
        <p:spPr bwMode="auto">
          <a:xfrm>
            <a:off x="5914627" y="1777316"/>
            <a:ext cx="2455425" cy="33066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764704"/>
            <a:ext cx="7777163" cy="720725"/>
          </a:xfrm>
        </p:spPr>
        <p:txBody>
          <a:bodyPr/>
          <a:lstStyle/>
          <a:p>
            <a:r>
              <a:rPr lang="en-US" dirty="0" smtClean="0"/>
              <a:t>Community </a:t>
            </a:r>
            <a:r>
              <a:rPr lang="en-US" dirty="0" smtClean="0"/>
              <a:t>Scenarios</a:t>
            </a:r>
            <a:endParaRPr lang="en-AU" dirty="0"/>
          </a:p>
        </p:txBody>
      </p:sp>
      <p:pic>
        <p:nvPicPr>
          <p:cNvPr id="2050" name="Picture 2" descr="http://www.unicef.org.uk/PageFiles/133946/tunisia-football-5.jpg">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91680" y="1560038"/>
            <a:ext cx="6057900" cy="455295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2438080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1520" y="812324"/>
            <a:ext cx="7777163" cy="720725"/>
          </a:xfrm>
        </p:spPr>
        <p:txBody>
          <a:bodyPr/>
          <a:lstStyle/>
          <a:p>
            <a:r>
              <a:rPr lang="en-GB" dirty="0" smtClean="0"/>
              <a:t>Why we need to work with </a:t>
            </a:r>
            <a:r>
              <a:rPr lang="en-GB" dirty="0" smtClean="0"/>
              <a:t>communities? </a:t>
            </a:r>
            <a:endParaRPr lang="en-AU" dirty="0"/>
          </a:p>
        </p:txBody>
      </p:sp>
      <p:sp>
        <p:nvSpPr>
          <p:cNvPr id="3" name="Content Placeholder 2"/>
          <p:cNvSpPr>
            <a:spLocks noGrp="1"/>
          </p:cNvSpPr>
          <p:nvPr>
            <p:ph idx="1"/>
          </p:nvPr>
        </p:nvSpPr>
        <p:spPr>
          <a:xfrm>
            <a:off x="320055" y="1628800"/>
            <a:ext cx="8569647" cy="4392612"/>
          </a:xfrm>
        </p:spPr>
        <p:txBody>
          <a:bodyPr/>
          <a:lstStyle/>
          <a:p>
            <a:pPr>
              <a:spcBef>
                <a:spcPts val="600"/>
              </a:spcBef>
              <a:buFont typeface="Arial" panose="020B0604020202020204" pitchFamily="34" charset="0"/>
              <a:buChar char="•"/>
            </a:pPr>
            <a:r>
              <a:rPr lang="en-GB" dirty="0"/>
              <a:t>Widespread child protection issues in emergency, transition, and development contexts – CF space mobilise communities to act on these CP </a:t>
            </a:r>
            <a:r>
              <a:rPr lang="en-GB" dirty="0" smtClean="0"/>
              <a:t>concerns.</a:t>
            </a:r>
            <a:endParaRPr lang="en-GB" dirty="0"/>
          </a:p>
          <a:p>
            <a:pPr>
              <a:spcBef>
                <a:spcPts val="600"/>
              </a:spcBef>
              <a:buFont typeface="Arial" panose="020B0604020202020204" pitchFamily="34" charset="0"/>
              <a:buChar char="•"/>
            </a:pPr>
            <a:r>
              <a:rPr lang="en-GB" dirty="0"/>
              <a:t>Inability or unwillingness of governments to protect </a:t>
            </a:r>
            <a:r>
              <a:rPr lang="en-GB" dirty="0" smtClean="0"/>
              <a:t>children.</a:t>
            </a:r>
            <a:endParaRPr lang="en-GB" dirty="0"/>
          </a:p>
          <a:p>
            <a:pPr>
              <a:spcBef>
                <a:spcPts val="600"/>
              </a:spcBef>
              <a:buFont typeface="Arial" panose="020B0604020202020204" pitchFamily="34" charset="0"/>
              <a:buChar char="•"/>
            </a:pPr>
            <a:r>
              <a:rPr lang="en-GB" dirty="0"/>
              <a:t>Key element in national child protection </a:t>
            </a:r>
            <a:r>
              <a:rPr lang="en-GB" dirty="0" smtClean="0"/>
              <a:t>systems.</a:t>
            </a:r>
            <a:endParaRPr lang="en-GB" dirty="0"/>
          </a:p>
          <a:p>
            <a:pPr>
              <a:spcBef>
                <a:spcPts val="600"/>
              </a:spcBef>
              <a:buFont typeface="Arial" panose="020B0604020202020204" pitchFamily="34" charset="0"/>
              <a:buChar char="•"/>
            </a:pPr>
            <a:r>
              <a:rPr lang="en-US" dirty="0"/>
              <a:t>Community action on behalf of children is often more sustainable than NGO initiated </a:t>
            </a:r>
            <a:r>
              <a:rPr lang="en-US" dirty="0" smtClean="0"/>
              <a:t>activities.</a:t>
            </a:r>
            <a:endParaRPr lang="en-US" dirty="0"/>
          </a:p>
          <a:p>
            <a:pPr>
              <a:spcBef>
                <a:spcPts val="600"/>
              </a:spcBef>
              <a:buFont typeface="Arial" panose="020B0604020202020204" pitchFamily="34" charset="0"/>
              <a:buChar char="•"/>
            </a:pPr>
            <a:r>
              <a:rPr lang="en-US" dirty="0"/>
              <a:t>Many protection issues arise at community level, and communities have assets, resources, &amp; mechanisms for addressing the </a:t>
            </a:r>
            <a:r>
              <a:rPr lang="en-US" dirty="0" smtClean="0"/>
              <a:t>issues.</a:t>
            </a:r>
            <a:endParaRPr lang="en-GB" dirty="0"/>
          </a:p>
          <a:p>
            <a:pPr>
              <a:buFont typeface="Arial" panose="020B0604020202020204" pitchFamily="34" charset="0"/>
              <a:buChar char="•"/>
            </a:pPr>
            <a:endParaRPr lang="en-AU" dirty="0"/>
          </a:p>
        </p:txBody>
      </p:sp>
      <p:pic>
        <p:nvPicPr>
          <p:cNvPr id="4"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740352" y="179830"/>
            <a:ext cx="1149350" cy="1149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3935042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Advantages of working with communities</a:t>
            </a:r>
            <a:endParaRPr lang="en-AU" dirty="0"/>
          </a:p>
        </p:txBody>
      </p:sp>
      <p:sp>
        <p:nvSpPr>
          <p:cNvPr id="3" name="Content Placeholder 2"/>
          <p:cNvSpPr>
            <a:spLocks noGrp="1"/>
          </p:cNvSpPr>
          <p:nvPr>
            <p:ph idx="1"/>
          </p:nvPr>
        </p:nvSpPr>
        <p:spPr>
          <a:xfrm>
            <a:off x="250825" y="1700213"/>
            <a:ext cx="8641655" cy="4392612"/>
          </a:xfrm>
        </p:spPr>
        <p:txBody>
          <a:bodyPr/>
          <a:lstStyle/>
          <a:p>
            <a:pPr marL="0" indent="0">
              <a:lnSpc>
                <a:spcPct val="130000"/>
              </a:lnSpc>
              <a:spcBef>
                <a:spcPts val="600"/>
              </a:spcBef>
            </a:pPr>
            <a:r>
              <a:rPr lang="en-GB" dirty="0"/>
              <a:t>When community invited into CFS planning, implementation &amp; M&amp;E, CFS programmes are: </a:t>
            </a:r>
          </a:p>
          <a:p>
            <a:pPr lvl="1">
              <a:lnSpc>
                <a:spcPct val="130000"/>
              </a:lnSpc>
              <a:spcBef>
                <a:spcPts val="300"/>
              </a:spcBef>
              <a:buFont typeface="Wingdings" panose="05000000000000000000" pitchFamily="2" charset="2"/>
              <a:buChar char="ü"/>
            </a:pPr>
            <a:r>
              <a:rPr lang="en-GB" dirty="0"/>
              <a:t>More relevant to the beneficiaries’ lives</a:t>
            </a:r>
          </a:p>
          <a:p>
            <a:pPr lvl="1">
              <a:lnSpc>
                <a:spcPct val="130000"/>
              </a:lnSpc>
              <a:spcBef>
                <a:spcPts val="300"/>
              </a:spcBef>
              <a:buFont typeface="Wingdings" panose="05000000000000000000" pitchFamily="2" charset="2"/>
              <a:buChar char="ü"/>
            </a:pPr>
            <a:r>
              <a:rPr lang="en-GB" dirty="0"/>
              <a:t>More contextually appropriate</a:t>
            </a:r>
          </a:p>
          <a:p>
            <a:pPr lvl="1">
              <a:lnSpc>
                <a:spcPct val="130000"/>
              </a:lnSpc>
              <a:spcBef>
                <a:spcPts val="300"/>
              </a:spcBef>
              <a:buFont typeface="Wingdings" panose="05000000000000000000" pitchFamily="2" charset="2"/>
              <a:buChar char="ü"/>
            </a:pPr>
            <a:r>
              <a:rPr lang="en-GB" dirty="0"/>
              <a:t>More sustainable </a:t>
            </a:r>
          </a:p>
          <a:p>
            <a:pPr lvl="1">
              <a:lnSpc>
                <a:spcPct val="130000"/>
              </a:lnSpc>
              <a:spcBef>
                <a:spcPts val="300"/>
              </a:spcBef>
              <a:buFont typeface="Wingdings" panose="05000000000000000000" pitchFamily="2" charset="2"/>
              <a:buChar char="ü"/>
            </a:pPr>
            <a:r>
              <a:rPr lang="en-GB" dirty="0"/>
              <a:t>Can lead to greater mobilisation of resources</a:t>
            </a:r>
          </a:p>
          <a:p>
            <a:pPr lvl="1">
              <a:lnSpc>
                <a:spcPct val="130000"/>
              </a:lnSpc>
              <a:spcBef>
                <a:spcPts val="300"/>
              </a:spcBef>
              <a:buFont typeface="Wingdings" panose="05000000000000000000" pitchFamily="2" charset="2"/>
              <a:buChar char="ü"/>
            </a:pPr>
            <a:r>
              <a:rPr lang="en-GB" dirty="0"/>
              <a:t>Low cost support for large no. of children</a:t>
            </a:r>
          </a:p>
          <a:p>
            <a:pPr lvl="1">
              <a:lnSpc>
                <a:spcPct val="130000"/>
              </a:lnSpc>
              <a:spcBef>
                <a:spcPts val="300"/>
              </a:spcBef>
              <a:buFont typeface="Wingdings" panose="05000000000000000000" pitchFamily="2" charset="2"/>
              <a:buChar char="ü"/>
            </a:pPr>
            <a:r>
              <a:rPr lang="en-GB" dirty="0"/>
              <a:t>Can create prevention action for future </a:t>
            </a:r>
          </a:p>
          <a:p>
            <a:pPr>
              <a:lnSpc>
                <a:spcPct val="130000"/>
              </a:lnSpc>
              <a:buFont typeface="Arial" panose="020B0604020202020204" pitchFamily="34" charset="0"/>
              <a:buChar char="•"/>
            </a:pPr>
            <a:endParaRPr lang="en-AU" dirty="0"/>
          </a:p>
        </p:txBody>
      </p:sp>
    </p:spTree>
    <p:extLst>
      <p:ext uri="{BB962C8B-B14F-4D97-AF65-F5344CB8AC3E}">
        <p14:creationId xmlns:p14="http://schemas.microsoft.com/office/powerpoint/2010/main" val="33013350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GB" dirty="0" smtClean="0">
                <a:solidFill>
                  <a:srgbClr val="3399FF"/>
                </a:solidFill>
              </a:rPr>
              <a:t>How to mobilise communities: approach</a:t>
            </a:r>
            <a:endParaRPr lang="en-AU" dirty="0">
              <a:solidFill>
                <a:srgbClr val="3399FF"/>
              </a:solidFill>
            </a:endParaRPr>
          </a:p>
        </p:txBody>
      </p:sp>
    </p:spTree>
    <p:extLst>
      <p:ext uri="{BB962C8B-B14F-4D97-AF65-F5344CB8AC3E}">
        <p14:creationId xmlns:p14="http://schemas.microsoft.com/office/powerpoint/2010/main" val="2038755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836712"/>
            <a:ext cx="7777163" cy="720725"/>
          </a:xfrm>
        </p:spPr>
        <p:txBody>
          <a:bodyPr/>
          <a:lstStyle/>
          <a:p>
            <a:r>
              <a:rPr lang="en-GB" dirty="0" smtClean="0"/>
              <a:t>Favourable factors</a:t>
            </a:r>
            <a:endParaRPr lang="en-AU" dirty="0"/>
          </a:p>
        </p:txBody>
      </p:sp>
      <p:sp>
        <p:nvSpPr>
          <p:cNvPr id="3" name="Content Placeholder 2"/>
          <p:cNvSpPr>
            <a:spLocks noGrp="1"/>
          </p:cNvSpPr>
          <p:nvPr>
            <p:ph idx="1"/>
          </p:nvPr>
        </p:nvSpPr>
        <p:spPr>
          <a:xfrm>
            <a:off x="323528" y="1700808"/>
            <a:ext cx="8641655" cy="4392612"/>
          </a:xfrm>
        </p:spPr>
        <p:txBody>
          <a:bodyPr/>
          <a:lstStyle/>
          <a:p>
            <a:pPr>
              <a:lnSpc>
                <a:spcPct val="120000"/>
              </a:lnSpc>
              <a:spcBef>
                <a:spcPts val="0"/>
              </a:spcBef>
              <a:buFont typeface="Arial" panose="020B0604020202020204" pitchFamily="34" charset="0"/>
              <a:buChar char="•"/>
            </a:pPr>
            <a:r>
              <a:rPr lang="en-GB" dirty="0" smtClean="0"/>
              <a:t>Community ownership &amp; responsibility.</a:t>
            </a:r>
          </a:p>
          <a:p>
            <a:pPr>
              <a:lnSpc>
                <a:spcPct val="120000"/>
              </a:lnSpc>
              <a:spcBef>
                <a:spcPts val="0"/>
              </a:spcBef>
              <a:buFont typeface="Arial" panose="020B0604020202020204" pitchFamily="34" charset="0"/>
              <a:buChar char="•"/>
            </a:pPr>
            <a:r>
              <a:rPr lang="en-GB" dirty="0" smtClean="0"/>
              <a:t>Build on existing structures.</a:t>
            </a:r>
          </a:p>
          <a:p>
            <a:pPr>
              <a:lnSpc>
                <a:spcPct val="120000"/>
              </a:lnSpc>
              <a:spcBef>
                <a:spcPts val="0"/>
              </a:spcBef>
              <a:buFont typeface="Arial" panose="020B0604020202020204" pitchFamily="34" charset="0"/>
              <a:buChar char="•"/>
            </a:pPr>
            <a:r>
              <a:rPr lang="en-GB" dirty="0" smtClean="0"/>
              <a:t>Harness support of community leaders.</a:t>
            </a:r>
          </a:p>
          <a:p>
            <a:pPr>
              <a:lnSpc>
                <a:spcPct val="120000"/>
              </a:lnSpc>
              <a:spcBef>
                <a:spcPts val="0"/>
              </a:spcBef>
              <a:buFont typeface="Arial" panose="020B0604020202020204" pitchFamily="34" charset="0"/>
              <a:buChar char="•"/>
            </a:pPr>
            <a:r>
              <a:rPr lang="en-GB" dirty="0" smtClean="0"/>
              <a:t>Genuine participation of children, youth, women &amp; marginalised / vulnerable groups.</a:t>
            </a:r>
          </a:p>
          <a:p>
            <a:pPr>
              <a:lnSpc>
                <a:spcPct val="120000"/>
              </a:lnSpc>
              <a:spcBef>
                <a:spcPts val="600"/>
              </a:spcBef>
              <a:buFont typeface="Arial" panose="020B0604020202020204" pitchFamily="34" charset="0"/>
              <a:buChar char="•"/>
            </a:pPr>
            <a:r>
              <a:rPr lang="en-GB" dirty="0" smtClean="0"/>
              <a:t>Effective management of power &amp; diversity.</a:t>
            </a:r>
          </a:p>
          <a:p>
            <a:pPr>
              <a:lnSpc>
                <a:spcPct val="120000"/>
              </a:lnSpc>
              <a:spcBef>
                <a:spcPts val="600"/>
              </a:spcBef>
              <a:buFont typeface="Arial" panose="020B0604020202020204" pitchFamily="34" charset="0"/>
              <a:buChar char="•"/>
            </a:pPr>
            <a:r>
              <a:rPr lang="en-GB" dirty="0" smtClean="0"/>
              <a:t>Ongoing capacity building.</a:t>
            </a:r>
          </a:p>
          <a:p>
            <a:pPr>
              <a:lnSpc>
                <a:spcPct val="120000"/>
              </a:lnSpc>
              <a:spcBef>
                <a:spcPts val="0"/>
              </a:spcBef>
              <a:buFont typeface="Arial" panose="020B0604020202020204" pitchFamily="34" charset="0"/>
              <a:buChar char="•"/>
            </a:pPr>
            <a:r>
              <a:rPr lang="en-GB" dirty="0" smtClean="0"/>
              <a:t>Establish links with CP, education &amp; health system</a:t>
            </a:r>
          </a:p>
          <a:p>
            <a:pPr>
              <a:lnSpc>
                <a:spcPct val="120000"/>
              </a:lnSpc>
              <a:spcBef>
                <a:spcPts val="0"/>
              </a:spcBef>
              <a:buFont typeface="Arial" panose="020B0604020202020204" pitchFamily="34" charset="0"/>
              <a:buChar char="•"/>
            </a:pPr>
            <a:r>
              <a:rPr lang="en-GB" dirty="0" smtClean="0"/>
              <a:t>Rely on existing resources.</a:t>
            </a:r>
          </a:p>
          <a:p>
            <a:pPr>
              <a:lnSpc>
                <a:spcPct val="120000"/>
              </a:lnSpc>
              <a:buFont typeface="Arial" panose="020B0604020202020204" pitchFamily="34" charset="0"/>
              <a:buChar char="•"/>
            </a:pPr>
            <a:endParaRPr lang="en-AU" dirty="0"/>
          </a:p>
        </p:txBody>
      </p:sp>
    </p:spTree>
    <p:extLst>
      <p:ext uri="{BB962C8B-B14F-4D97-AF65-F5344CB8AC3E}">
        <p14:creationId xmlns:p14="http://schemas.microsoft.com/office/powerpoint/2010/main" val="41089496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additive="base">
                                        <p:cTn id="4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0825" y="836613"/>
            <a:ext cx="8785671" cy="1008211"/>
          </a:xfrm>
        </p:spPr>
        <p:txBody>
          <a:bodyPr/>
          <a:lstStyle/>
          <a:p>
            <a:r>
              <a:rPr lang="en-US" dirty="0" smtClean="0"/>
              <a:t>Typology of Community Engagement Approaches</a:t>
            </a:r>
            <a:endParaRPr lang="en-AU" dirty="0"/>
          </a:p>
        </p:txBody>
      </p:sp>
      <p:sp>
        <p:nvSpPr>
          <p:cNvPr id="3" name="Content Placeholder 2"/>
          <p:cNvSpPr>
            <a:spLocks noGrp="1"/>
          </p:cNvSpPr>
          <p:nvPr>
            <p:ph idx="1"/>
          </p:nvPr>
        </p:nvSpPr>
        <p:spPr>
          <a:xfrm>
            <a:off x="250825" y="1988841"/>
            <a:ext cx="8713663" cy="4103984"/>
          </a:xfrm>
        </p:spPr>
        <p:txBody>
          <a:bodyPr/>
          <a:lstStyle/>
          <a:p>
            <a:pPr>
              <a:lnSpc>
                <a:spcPct val="150000"/>
              </a:lnSpc>
              <a:buFont typeface="Arial" panose="020B0604020202020204" pitchFamily="34" charset="0"/>
              <a:buChar char="•"/>
            </a:pPr>
            <a:r>
              <a:rPr lang="en-US" dirty="0"/>
              <a:t>Category 1: Direct implementation by </a:t>
            </a:r>
            <a:r>
              <a:rPr lang="en-US" dirty="0" smtClean="0"/>
              <a:t>agency.</a:t>
            </a:r>
            <a:endParaRPr lang="en-US" dirty="0"/>
          </a:p>
          <a:p>
            <a:pPr>
              <a:lnSpc>
                <a:spcPct val="150000"/>
              </a:lnSpc>
              <a:buFont typeface="Arial" panose="020B0604020202020204" pitchFamily="34" charset="0"/>
              <a:buChar char="•"/>
            </a:pPr>
            <a:r>
              <a:rPr lang="en-US" dirty="0"/>
              <a:t>Category 2: Community involvement in agency </a:t>
            </a:r>
            <a:r>
              <a:rPr lang="en-US" dirty="0" smtClean="0"/>
              <a:t>initiative.</a:t>
            </a:r>
            <a:endParaRPr lang="en-US" dirty="0"/>
          </a:p>
          <a:p>
            <a:pPr>
              <a:lnSpc>
                <a:spcPct val="150000"/>
              </a:lnSpc>
              <a:buFont typeface="Arial" panose="020B0604020202020204" pitchFamily="34" charset="0"/>
              <a:buChar char="•"/>
            </a:pPr>
            <a:r>
              <a:rPr lang="en-US" dirty="0"/>
              <a:t>Category 3: Community owned and managed activities </a:t>
            </a:r>
            <a:r>
              <a:rPr lang="en-US" dirty="0" err="1"/>
              <a:t>mobilised</a:t>
            </a:r>
            <a:r>
              <a:rPr lang="en-US" dirty="0"/>
              <a:t> by external </a:t>
            </a:r>
            <a:r>
              <a:rPr lang="en-US" dirty="0" smtClean="0"/>
              <a:t>agency.</a:t>
            </a:r>
            <a:endParaRPr lang="en-US" dirty="0"/>
          </a:p>
          <a:p>
            <a:pPr>
              <a:lnSpc>
                <a:spcPct val="150000"/>
              </a:lnSpc>
              <a:buFont typeface="Arial" panose="020B0604020202020204" pitchFamily="34" charset="0"/>
              <a:buChar char="•"/>
            </a:pPr>
            <a:r>
              <a:rPr lang="en-US" dirty="0"/>
              <a:t>Category 4: Community owned and managed activities initiated from within the </a:t>
            </a:r>
            <a:r>
              <a:rPr lang="en-US" dirty="0" smtClean="0"/>
              <a:t>community.</a:t>
            </a:r>
            <a:endParaRPr lang="en-US" dirty="0"/>
          </a:p>
          <a:p>
            <a:pPr>
              <a:lnSpc>
                <a:spcPct val="150000"/>
              </a:lnSpc>
              <a:buFont typeface="Arial" panose="020B0604020202020204" pitchFamily="34" charset="0"/>
              <a:buChar char="•"/>
            </a:pPr>
            <a:endParaRPr lang="en-AU" dirty="0"/>
          </a:p>
        </p:txBody>
      </p:sp>
    </p:spTree>
    <p:extLst>
      <p:ext uri="{BB962C8B-B14F-4D97-AF65-F5344CB8AC3E}">
        <p14:creationId xmlns:p14="http://schemas.microsoft.com/office/powerpoint/2010/main" val="236653301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GB" dirty="0" smtClean="0">
                <a:solidFill>
                  <a:srgbClr val="3399FF"/>
                </a:solidFill>
              </a:rPr>
              <a:t>How to mobilise communities: key steps</a:t>
            </a:r>
            <a:endParaRPr lang="en-AU" dirty="0">
              <a:solidFill>
                <a:srgbClr val="3399FF"/>
              </a:solidFill>
            </a:endParaRPr>
          </a:p>
        </p:txBody>
      </p:sp>
    </p:spTree>
    <p:extLst>
      <p:ext uri="{BB962C8B-B14F-4D97-AF65-F5344CB8AC3E}">
        <p14:creationId xmlns:p14="http://schemas.microsoft.com/office/powerpoint/2010/main" val="165994271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Community mobilisation process</a:t>
            </a:r>
            <a:endParaRPr lang="en-AU" dirty="0"/>
          </a:p>
        </p:txBody>
      </p:sp>
      <p:sp>
        <p:nvSpPr>
          <p:cNvPr id="3" name="Content Placeholder 2"/>
          <p:cNvSpPr>
            <a:spLocks noGrp="1"/>
          </p:cNvSpPr>
          <p:nvPr>
            <p:ph idx="1"/>
          </p:nvPr>
        </p:nvSpPr>
        <p:spPr>
          <a:xfrm>
            <a:off x="250825" y="1700213"/>
            <a:ext cx="8641655" cy="4392612"/>
          </a:xfrm>
        </p:spPr>
        <p:txBody>
          <a:bodyPr/>
          <a:lstStyle/>
          <a:p>
            <a:pPr>
              <a:spcBef>
                <a:spcPts val="600"/>
              </a:spcBef>
              <a:buFont typeface="Arial" panose="020B0604020202020204" pitchFamily="34" charset="0"/>
              <a:buChar char="•"/>
            </a:pPr>
            <a:r>
              <a:rPr lang="en-GB" dirty="0"/>
              <a:t>Catalysing community action around community issues</a:t>
            </a:r>
          </a:p>
          <a:p>
            <a:pPr>
              <a:spcBef>
                <a:spcPts val="600"/>
              </a:spcBef>
              <a:buFont typeface="Arial" panose="020B0604020202020204" pitchFamily="34" charset="0"/>
              <a:buChar char="•"/>
            </a:pPr>
            <a:r>
              <a:rPr lang="en-GB" dirty="0"/>
              <a:t>Process whereby</a:t>
            </a:r>
          </a:p>
          <a:p>
            <a:pPr lvl="1">
              <a:spcBef>
                <a:spcPts val="300"/>
              </a:spcBef>
              <a:buFont typeface="Wingdings" panose="05000000000000000000" pitchFamily="2" charset="2"/>
              <a:buChar char="ü"/>
            </a:pPr>
            <a:r>
              <a:rPr lang="en-GB" dirty="0"/>
              <a:t>Identify inherent / natural “helpers” </a:t>
            </a:r>
          </a:p>
          <a:p>
            <a:pPr lvl="1">
              <a:spcBef>
                <a:spcPts val="300"/>
              </a:spcBef>
              <a:buFont typeface="Wingdings" panose="05000000000000000000" pitchFamily="2" charset="2"/>
              <a:buChar char="ü"/>
            </a:pPr>
            <a:r>
              <a:rPr lang="en-GB" dirty="0"/>
              <a:t>Engage community in assessment &amp; design </a:t>
            </a:r>
          </a:p>
          <a:p>
            <a:pPr lvl="1">
              <a:spcBef>
                <a:spcPts val="300"/>
              </a:spcBef>
              <a:buFont typeface="Wingdings" panose="05000000000000000000" pitchFamily="2" charset="2"/>
              <a:buChar char="ü"/>
            </a:pPr>
            <a:r>
              <a:rPr lang="en-GB" dirty="0"/>
              <a:t>Stimulate action by community, or others </a:t>
            </a:r>
          </a:p>
          <a:p>
            <a:pPr lvl="1">
              <a:spcBef>
                <a:spcPts val="300"/>
              </a:spcBef>
              <a:buFont typeface="Wingdings" panose="05000000000000000000" pitchFamily="2" charset="2"/>
              <a:buChar char="ü"/>
            </a:pPr>
            <a:r>
              <a:rPr lang="en-GB" dirty="0"/>
              <a:t>Community’s individuals, groups &amp; organisations plan, carry out &amp; evaluate programme</a:t>
            </a:r>
          </a:p>
          <a:p>
            <a:pPr lvl="1">
              <a:spcBef>
                <a:spcPts val="300"/>
              </a:spcBef>
              <a:buFont typeface="Wingdings" panose="05000000000000000000" pitchFamily="2" charset="2"/>
              <a:buChar char="ü"/>
            </a:pPr>
            <a:r>
              <a:rPr lang="en-GB" dirty="0"/>
              <a:t>(Possibly) social &amp; behavioural change </a:t>
            </a:r>
          </a:p>
          <a:p>
            <a:pPr marL="342900" lvl="1" indent="-342900">
              <a:buFont typeface="Arial" panose="020B0604020202020204" pitchFamily="34" charset="0"/>
              <a:buChar char="•"/>
            </a:pPr>
            <a:r>
              <a:rPr lang="en-GB" dirty="0"/>
              <a:t>On participatory &amp; sustained basis</a:t>
            </a:r>
          </a:p>
          <a:p>
            <a:pPr marL="342900" lvl="1" indent="-342900">
              <a:buFont typeface="Arial" panose="020B0604020202020204" pitchFamily="34" charset="0"/>
              <a:buChar char="•"/>
            </a:pPr>
            <a:r>
              <a:rPr lang="en-GB" dirty="0"/>
              <a:t>With objective to enhance community </a:t>
            </a:r>
            <a:r>
              <a:rPr lang="en-GB" dirty="0" smtClean="0"/>
              <a:t>wellbeing</a:t>
            </a:r>
            <a:endParaRPr lang="en-GB" dirty="0"/>
          </a:p>
        </p:txBody>
      </p:sp>
    </p:spTree>
    <p:extLst>
      <p:ext uri="{BB962C8B-B14F-4D97-AF65-F5344CB8AC3E}">
        <p14:creationId xmlns:p14="http://schemas.microsoft.com/office/powerpoint/2010/main" val="17656344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additive="base">
                                        <p:cTn id="1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additive="base">
                                        <p:cTn id="2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3" presetID="2" presetClass="entr" presetSubtype="4" fill="hold" grpId="0" nodeType="with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par>
                                <p:cTn id="27" presetID="2" presetClass="entr" presetSubtype="4" fill="hold" grpId="0" nodeType="withEffect">
                                  <p:stCondLst>
                                    <p:cond delay="0"/>
                                  </p:stCondLst>
                                  <p:childTnLst>
                                    <p:set>
                                      <p:cBhvr>
                                        <p:cTn id="28" dur="1" fill="hold">
                                          <p:stCondLst>
                                            <p:cond delay="0"/>
                                          </p:stCondLst>
                                        </p:cTn>
                                        <p:tgtEl>
                                          <p:spTgt spid="3">
                                            <p:txEl>
                                              <p:pRg st="5" end="5"/>
                                            </p:txEl>
                                          </p:spTgt>
                                        </p:tgtEl>
                                        <p:attrNameLst>
                                          <p:attrName>style.visibility</p:attrName>
                                        </p:attrNameLst>
                                      </p:cBhvr>
                                      <p:to>
                                        <p:strVal val="visible"/>
                                      </p:to>
                                    </p:set>
                                    <p:anim calcmode="lin" valueType="num">
                                      <p:cBhvr additive="base">
                                        <p:cTn id="29"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3">
                                            <p:txEl>
                                              <p:pRg st="5" end="5"/>
                                            </p:txEl>
                                          </p:spTgt>
                                        </p:tgtEl>
                                        <p:attrNameLst>
                                          <p:attrName>ppt_y</p:attrName>
                                        </p:attrNameLst>
                                      </p:cBhvr>
                                      <p:tavLst>
                                        <p:tav tm="0">
                                          <p:val>
                                            <p:strVal val="1+#ppt_h/2"/>
                                          </p:val>
                                        </p:tav>
                                        <p:tav tm="100000">
                                          <p:val>
                                            <p:strVal val="#ppt_y"/>
                                          </p:val>
                                        </p:tav>
                                      </p:tavLst>
                                    </p:anim>
                                  </p:childTnLst>
                                </p:cTn>
                              </p:par>
                              <p:par>
                                <p:cTn id="31" presetID="2" presetClass="entr" presetSubtype="4" fill="hold" grpId="0" nodeType="withEffect">
                                  <p:stCondLst>
                                    <p:cond delay="0"/>
                                  </p:stCondLst>
                                  <p:childTnLst>
                                    <p:set>
                                      <p:cBhvr>
                                        <p:cTn id="32" dur="1" fill="hold">
                                          <p:stCondLst>
                                            <p:cond delay="0"/>
                                          </p:stCondLst>
                                        </p:cTn>
                                        <p:tgtEl>
                                          <p:spTgt spid="3">
                                            <p:txEl>
                                              <p:pRg st="6" end="6"/>
                                            </p:txEl>
                                          </p:spTgt>
                                        </p:tgtEl>
                                        <p:attrNameLst>
                                          <p:attrName>style.visibility</p:attrName>
                                        </p:attrNameLst>
                                      </p:cBhvr>
                                      <p:to>
                                        <p:strVal val="visible"/>
                                      </p:to>
                                    </p:set>
                                    <p:anim calcmode="lin" valueType="num">
                                      <p:cBhvr additive="base">
                                        <p:cTn id="3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nodeType="clickEffect">
                                  <p:stCondLst>
                                    <p:cond delay="0"/>
                                  </p:stCondLst>
                                  <p:childTnLst>
                                    <p:set>
                                      <p:cBhvr>
                                        <p:cTn id="38" dur="1" fill="hold">
                                          <p:stCondLst>
                                            <p:cond delay="0"/>
                                          </p:stCondLst>
                                        </p:cTn>
                                        <p:tgtEl>
                                          <p:spTgt spid="3">
                                            <p:txEl>
                                              <p:pRg st="7" end="7"/>
                                            </p:txEl>
                                          </p:spTgt>
                                        </p:tgtEl>
                                        <p:attrNameLst>
                                          <p:attrName>style.visibility</p:attrName>
                                        </p:attrNameLst>
                                      </p:cBhvr>
                                      <p:to>
                                        <p:strVal val="visible"/>
                                      </p:to>
                                    </p:set>
                                    <p:anim calcmode="lin" valueType="num">
                                      <p:cBhvr additive="base">
                                        <p:cTn id="3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2" presetClass="entr" presetSubtype="4" fill="hold" nodeType="clickEffect">
                                  <p:stCondLst>
                                    <p:cond delay="0"/>
                                  </p:stCondLst>
                                  <p:childTnLst>
                                    <p:set>
                                      <p:cBhvr>
                                        <p:cTn id="44" dur="1" fill="hold">
                                          <p:stCondLst>
                                            <p:cond delay="0"/>
                                          </p:stCondLst>
                                        </p:cTn>
                                        <p:tgtEl>
                                          <p:spTgt spid="3">
                                            <p:txEl>
                                              <p:pRg st="8" end="8"/>
                                            </p:txEl>
                                          </p:spTgt>
                                        </p:tgtEl>
                                        <p:attrNameLst>
                                          <p:attrName>style.visibility</p:attrName>
                                        </p:attrNameLst>
                                      </p:cBhvr>
                                      <p:to>
                                        <p:strVal val="visible"/>
                                      </p:to>
                                    </p:set>
                                    <p:anim calcmode="lin" valueType="num">
                                      <p:cBhvr additive="base">
                                        <p:cTn id="45"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46"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1520" y="764704"/>
            <a:ext cx="7777163" cy="720725"/>
          </a:xfrm>
        </p:spPr>
        <p:txBody>
          <a:bodyPr/>
          <a:lstStyle/>
          <a:p>
            <a:r>
              <a:rPr lang="en-GB" dirty="0" smtClean="0"/>
              <a:t>Steps in community mobilisation I</a:t>
            </a:r>
            <a:endParaRPr lang="en-AU" dirty="0"/>
          </a:p>
        </p:txBody>
      </p:sp>
      <p:sp>
        <p:nvSpPr>
          <p:cNvPr id="3" name="Content Placeholder 2"/>
          <p:cNvSpPr>
            <a:spLocks noGrp="1"/>
          </p:cNvSpPr>
          <p:nvPr>
            <p:ph idx="1"/>
          </p:nvPr>
        </p:nvSpPr>
        <p:spPr>
          <a:xfrm>
            <a:off x="323528" y="1484784"/>
            <a:ext cx="8640960" cy="4392612"/>
          </a:xfrm>
        </p:spPr>
        <p:txBody>
          <a:bodyPr/>
          <a:lstStyle/>
          <a:p>
            <a:pPr marL="0" indent="0">
              <a:lnSpc>
                <a:spcPct val="130000"/>
              </a:lnSpc>
              <a:spcBef>
                <a:spcPts val="0"/>
              </a:spcBef>
              <a:buNone/>
            </a:pPr>
            <a:r>
              <a:rPr lang="en-GB" dirty="0" smtClean="0"/>
              <a:t>12 steps in community mobilisation… </a:t>
            </a:r>
          </a:p>
          <a:p>
            <a:pPr marL="0" indent="0">
              <a:lnSpc>
                <a:spcPct val="130000"/>
              </a:lnSpc>
              <a:spcBef>
                <a:spcPts val="0"/>
              </a:spcBef>
              <a:buNone/>
            </a:pPr>
            <a:endParaRPr lang="en-GB" sz="1200" dirty="0" smtClean="0"/>
          </a:p>
          <a:p>
            <a:pPr marL="914400" lvl="1" indent="-514350">
              <a:lnSpc>
                <a:spcPct val="130000"/>
              </a:lnSpc>
              <a:spcBef>
                <a:spcPts val="0"/>
              </a:spcBef>
              <a:buFont typeface="+mj-lt"/>
              <a:buAutoNum type="arabicPeriod"/>
            </a:pPr>
            <a:r>
              <a:rPr lang="en-GB" dirty="0" smtClean="0"/>
              <a:t>Coordinate with other </a:t>
            </a:r>
            <a:r>
              <a:rPr lang="en-GB" dirty="0" smtClean="0"/>
              <a:t>agencies.</a:t>
            </a:r>
          </a:p>
          <a:p>
            <a:pPr marL="914400" lvl="1" indent="-514350">
              <a:lnSpc>
                <a:spcPct val="130000"/>
              </a:lnSpc>
              <a:spcBef>
                <a:spcPts val="0"/>
              </a:spcBef>
              <a:buFont typeface="+mj-lt"/>
              <a:buAutoNum type="arabicPeriod"/>
            </a:pPr>
            <a:r>
              <a:rPr lang="en-GB" dirty="0" smtClean="0"/>
              <a:t>Carry </a:t>
            </a:r>
            <a:r>
              <a:rPr lang="en-GB" dirty="0" smtClean="0"/>
              <a:t>out mapping &amp; power analysis – including </a:t>
            </a:r>
            <a:r>
              <a:rPr lang="en-US" dirty="0" smtClean="0"/>
              <a:t>identification of assets &amp; resources. </a:t>
            </a:r>
            <a:endParaRPr lang="en-US" dirty="0" smtClean="0"/>
          </a:p>
          <a:p>
            <a:pPr marL="914400" lvl="1" indent="-514350">
              <a:lnSpc>
                <a:spcPct val="130000"/>
              </a:lnSpc>
              <a:spcBef>
                <a:spcPts val="0"/>
              </a:spcBef>
              <a:buFont typeface="+mj-lt"/>
              <a:buAutoNum type="arabicPeriod"/>
            </a:pPr>
            <a:r>
              <a:rPr lang="en-GB" dirty="0" smtClean="0"/>
              <a:t>Identify </a:t>
            </a:r>
            <a:r>
              <a:rPr lang="en-GB" dirty="0" smtClean="0"/>
              <a:t>issues of concern – </a:t>
            </a:r>
            <a:r>
              <a:rPr lang="en-GB" dirty="0" smtClean="0"/>
              <a:t>prioritise.</a:t>
            </a:r>
          </a:p>
          <a:p>
            <a:pPr marL="914400" lvl="1" indent="-514350">
              <a:lnSpc>
                <a:spcPct val="130000"/>
              </a:lnSpc>
              <a:spcBef>
                <a:spcPts val="0"/>
              </a:spcBef>
              <a:buFont typeface="+mj-lt"/>
              <a:buAutoNum type="arabicPeriod"/>
            </a:pPr>
            <a:r>
              <a:rPr lang="en-US" dirty="0" smtClean="0"/>
              <a:t>Development </a:t>
            </a:r>
            <a:r>
              <a:rPr lang="en-US" dirty="0" smtClean="0"/>
              <a:t>of the sense of responsibility and </a:t>
            </a:r>
            <a:r>
              <a:rPr lang="en-US" dirty="0" smtClean="0"/>
              <a:t>ownership.</a:t>
            </a:r>
          </a:p>
          <a:p>
            <a:pPr marL="914400" lvl="1" indent="-514350">
              <a:lnSpc>
                <a:spcPct val="130000"/>
              </a:lnSpc>
              <a:spcBef>
                <a:spcPts val="0"/>
              </a:spcBef>
              <a:buFont typeface="+mj-lt"/>
              <a:buAutoNum type="arabicPeriod"/>
            </a:pPr>
            <a:r>
              <a:rPr lang="en-GB" dirty="0" smtClean="0"/>
              <a:t>Develop plan.</a:t>
            </a:r>
          </a:p>
          <a:p>
            <a:pPr marL="914400" lvl="1" indent="-514350">
              <a:lnSpc>
                <a:spcPct val="130000"/>
              </a:lnSpc>
              <a:spcBef>
                <a:spcPts val="0"/>
              </a:spcBef>
              <a:buFont typeface="+mj-lt"/>
              <a:buAutoNum type="arabicPeriod"/>
            </a:pPr>
            <a:r>
              <a:rPr lang="en-GB" dirty="0" smtClean="0"/>
              <a:t>Assess </a:t>
            </a:r>
            <a:r>
              <a:rPr lang="en-GB" dirty="0" smtClean="0"/>
              <a:t>risks.</a:t>
            </a:r>
          </a:p>
          <a:p>
            <a:pPr>
              <a:lnSpc>
                <a:spcPct val="130000"/>
              </a:lnSpc>
            </a:pPr>
            <a:endParaRPr lang="en-AU" dirty="0"/>
          </a:p>
        </p:txBody>
      </p:sp>
      <p:pic>
        <p:nvPicPr>
          <p:cNvPr id="3074" name="Picture 2" descr="http://www.graceccantony.org.uk/wp-content/uploads/2014/05/blocks.jpg">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588224" y="332656"/>
            <a:ext cx="2469920" cy="211990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074246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 calcmode="lin" valueType="num">
                                      <p:cBhvr additive="base">
                                        <p:cTn id="1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anim calcmode="lin" valueType="num">
                                      <p:cBhvr additive="base">
                                        <p:cTn id="25"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 calcmode="lin" valueType="num">
                                      <p:cBhvr additive="base">
                                        <p:cTn id="31"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7" end="7"/>
                                            </p:txEl>
                                          </p:spTgt>
                                        </p:tgtEl>
                                        <p:attrNameLst>
                                          <p:attrName>style.visibility</p:attrName>
                                        </p:attrNameLst>
                                      </p:cBhvr>
                                      <p:to>
                                        <p:strVal val="visible"/>
                                      </p:to>
                                    </p:set>
                                    <p:anim calcmode="lin" valueType="num">
                                      <p:cBhvr additive="base">
                                        <p:cTn id="37"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Steps in community mobilisation II</a:t>
            </a:r>
            <a:endParaRPr lang="en-AU" dirty="0"/>
          </a:p>
        </p:txBody>
      </p:sp>
      <p:sp>
        <p:nvSpPr>
          <p:cNvPr id="3" name="Content Placeholder 2"/>
          <p:cNvSpPr>
            <a:spLocks noGrp="1"/>
          </p:cNvSpPr>
          <p:nvPr>
            <p:ph idx="1"/>
          </p:nvPr>
        </p:nvSpPr>
        <p:spPr>
          <a:xfrm>
            <a:off x="323528" y="1642905"/>
            <a:ext cx="8640960" cy="4392612"/>
          </a:xfrm>
        </p:spPr>
        <p:txBody>
          <a:bodyPr/>
          <a:lstStyle/>
          <a:p>
            <a:pPr marL="514350" indent="-514350">
              <a:lnSpc>
                <a:spcPct val="150000"/>
              </a:lnSpc>
              <a:spcBef>
                <a:spcPts val="0"/>
              </a:spcBef>
              <a:buFont typeface="+mj-lt"/>
              <a:buAutoNum type="arabicPeriod" startAt="7"/>
            </a:pPr>
            <a:r>
              <a:rPr lang="en-GB" dirty="0" smtClean="0"/>
              <a:t>Allow groups to organise themselves. </a:t>
            </a:r>
          </a:p>
          <a:p>
            <a:pPr marL="514350" indent="-514350">
              <a:lnSpc>
                <a:spcPct val="150000"/>
              </a:lnSpc>
              <a:spcBef>
                <a:spcPts val="0"/>
              </a:spcBef>
              <a:buFont typeface="+mj-lt"/>
              <a:buAutoNum type="arabicPeriod" startAt="7"/>
            </a:pPr>
            <a:r>
              <a:rPr lang="en-GB" dirty="0" smtClean="0"/>
              <a:t>Capacity strengthening, awareness raising, social / behavioural change communication. </a:t>
            </a:r>
          </a:p>
          <a:p>
            <a:pPr marL="514350" indent="-514350">
              <a:lnSpc>
                <a:spcPct val="150000"/>
              </a:lnSpc>
              <a:spcBef>
                <a:spcPts val="0"/>
              </a:spcBef>
              <a:buFont typeface="+mj-lt"/>
              <a:buAutoNum type="arabicPeriod" startAt="7"/>
            </a:pPr>
            <a:r>
              <a:rPr lang="en-GB" dirty="0" smtClean="0"/>
              <a:t>Implement plan.</a:t>
            </a:r>
          </a:p>
          <a:p>
            <a:pPr marL="514350" indent="-514350">
              <a:lnSpc>
                <a:spcPct val="150000"/>
              </a:lnSpc>
              <a:spcBef>
                <a:spcPts val="0"/>
              </a:spcBef>
              <a:buFont typeface="+mj-lt"/>
              <a:buAutoNum type="arabicPeriod" startAt="7"/>
            </a:pPr>
            <a:r>
              <a:rPr lang="en-GB" dirty="0" smtClean="0"/>
              <a:t>Create links between different levels.</a:t>
            </a:r>
          </a:p>
          <a:p>
            <a:pPr marL="514350" indent="-514350">
              <a:lnSpc>
                <a:spcPct val="150000"/>
              </a:lnSpc>
              <a:spcBef>
                <a:spcPts val="0"/>
              </a:spcBef>
              <a:buFont typeface="+mj-lt"/>
              <a:buAutoNum type="arabicPeriod" startAt="7"/>
            </a:pPr>
            <a:r>
              <a:rPr lang="en-GB" dirty="0" smtClean="0"/>
              <a:t>Monitor and evaluate.</a:t>
            </a:r>
          </a:p>
          <a:p>
            <a:pPr marL="514350" indent="-514350">
              <a:lnSpc>
                <a:spcPct val="150000"/>
              </a:lnSpc>
              <a:spcBef>
                <a:spcPts val="0"/>
              </a:spcBef>
              <a:buFont typeface="+mj-lt"/>
              <a:buAutoNum type="arabicPeriod" startAt="7"/>
            </a:pPr>
            <a:r>
              <a:rPr lang="en-GB" dirty="0" smtClean="0"/>
              <a:t>Feedback lessons learnt. </a:t>
            </a:r>
          </a:p>
          <a:p>
            <a:pPr>
              <a:lnSpc>
                <a:spcPct val="150000"/>
              </a:lnSpc>
            </a:pPr>
            <a:endParaRPr lang="en-US" dirty="0" smtClean="0"/>
          </a:p>
          <a:p>
            <a:pPr>
              <a:lnSpc>
                <a:spcPct val="150000"/>
              </a:lnSpc>
            </a:pPr>
            <a:endParaRPr lang="en-AU" dirty="0"/>
          </a:p>
        </p:txBody>
      </p:sp>
      <p:pic>
        <p:nvPicPr>
          <p:cNvPr id="4" name="Picture 2" descr="http://www.graceccantony.org.uk/wp-content/uploads/2014/05/blocks.jpg">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588224" y="3933056"/>
            <a:ext cx="2469920" cy="211990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309615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p:txBody>
          <a:bodyPr/>
          <a:lstStyle/>
          <a:p>
            <a:r>
              <a:rPr lang="en-GB" dirty="0" smtClean="0"/>
              <a:t>Learning Outcomes</a:t>
            </a:r>
            <a:endParaRPr lang="en-US" altLang="en-US" dirty="0" smtClean="0"/>
          </a:p>
        </p:txBody>
      </p:sp>
      <p:sp>
        <p:nvSpPr>
          <p:cNvPr id="3075" name="Content Placeholder 2"/>
          <p:cNvSpPr>
            <a:spLocks noGrp="1"/>
          </p:cNvSpPr>
          <p:nvPr>
            <p:ph idx="1"/>
          </p:nvPr>
        </p:nvSpPr>
        <p:spPr>
          <a:xfrm>
            <a:off x="323528" y="1700213"/>
            <a:ext cx="8496944" cy="4392612"/>
          </a:xfrm>
        </p:spPr>
        <p:txBody>
          <a:bodyPr/>
          <a:lstStyle/>
          <a:p>
            <a:pPr marL="0" indent="0">
              <a:lnSpc>
                <a:spcPct val="150000"/>
              </a:lnSpc>
              <a:spcBef>
                <a:spcPts val="300"/>
              </a:spcBef>
              <a:buNone/>
              <a:defRPr/>
            </a:pPr>
            <a:r>
              <a:rPr lang="en-GB" dirty="0" smtClean="0"/>
              <a:t>By the end of the session participants … </a:t>
            </a:r>
          </a:p>
          <a:p>
            <a:pPr marL="457200" indent="-457200">
              <a:lnSpc>
                <a:spcPct val="150000"/>
              </a:lnSpc>
              <a:spcBef>
                <a:spcPts val="300"/>
              </a:spcBef>
              <a:buFont typeface="Wingdings" panose="05000000000000000000" pitchFamily="2" charset="2"/>
              <a:buChar char="ü"/>
            </a:pPr>
            <a:r>
              <a:rPr lang="en-GB" dirty="0" smtClean="0"/>
              <a:t>Understand what we mean by “community”.</a:t>
            </a:r>
          </a:p>
          <a:p>
            <a:pPr marL="457200" indent="-457200">
              <a:lnSpc>
                <a:spcPct val="150000"/>
              </a:lnSpc>
              <a:spcBef>
                <a:spcPts val="300"/>
              </a:spcBef>
              <a:buFont typeface="Wingdings" panose="05000000000000000000" pitchFamily="2" charset="2"/>
              <a:buChar char="ü"/>
            </a:pPr>
            <a:r>
              <a:rPr lang="en-GB" dirty="0" smtClean="0"/>
              <a:t>Identify factors that promote or limit effectiveness of community-based approaches.</a:t>
            </a:r>
          </a:p>
          <a:p>
            <a:pPr marL="457200" indent="-457200">
              <a:lnSpc>
                <a:spcPct val="150000"/>
              </a:lnSpc>
              <a:spcBef>
                <a:spcPts val="300"/>
              </a:spcBef>
              <a:buFont typeface="Wingdings" panose="05000000000000000000" pitchFamily="2" charset="2"/>
              <a:buChar char="ü"/>
              <a:defRPr/>
            </a:pPr>
            <a:r>
              <a:rPr lang="en-GB" dirty="0" smtClean="0"/>
              <a:t>Understand the challenges of working with communities.</a:t>
            </a:r>
            <a:endParaRPr lang="en-GB"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Possible community roles in running CFSs</a:t>
            </a:r>
            <a:endParaRPr lang="en-AU" dirty="0"/>
          </a:p>
        </p:txBody>
      </p:sp>
      <p:sp>
        <p:nvSpPr>
          <p:cNvPr id="3" name="Content Placeholder 2"/>
          <p:cNvSpPr>
            <a:spLocks noGrp="1"/>
          </p:cNvSpPr>
          <p:nvPr>
            <p:ph idx="1"/>
          </p:nvPr>
        </p:nvSpPr>
        <p:spPr>
          <a:xfrm>
            <a:off x="323528" y="1484784"/>
            <a:ext cx="8641655" cy="4392612"/>
          </a:xfrm>
        </p:spPr>
        <p:txBody>
          <a:bodyPr/>
          <a:lstStyle/>
          <a:p>
            <a:pPr>
              <a:lnSpc>
                <a:spcPct val="150000"/>
              </a:lnSpc>
              <a:spcBef>
                <a:spcPts val="0"/>
              </a:spcBef>
              <a:buFont typeface="Arial" panose="020B0604020202020204" pitchFamily="34" charset="0"/>
              <a:buChar char="•"/>
            </a:pPr>
            <a:r>
              <a:rPr lang="en-GB" dirty="0"/>
              <a:t>Decision-making &amp; consultation: </a:t>
            </a:r>
          </a:p>
          <a:p>
            <a:pPr lvl="1">
              <a:lnSpc>
                <a:spcPct val="150000"/>
              </a:lnSpc>
              <a:spcBef>
                <a:spcPts val="300"/>
              </a:spcBef>
              <a:buFont typeface="Wingdings" panose="05000000000000000000" pitchFamily="2" charset="2"/>
              <a:buChar char="ü"/>
            </a:pPr>
            <a:r>
              <a:rPr lang="en-GB" dirty="0"/>
              <a:t>Planning, design, selection of animators, site, activities</a:t>
            </a:r>
          </a:p>
          <a:p>
            <a:pPr>
              <a:lnSpc>
                <a:spcPct val="150000"/>
              </a:lnSpc>
              <a:spcBef>
                <a:spcPts val="0"/>
              </a:spcBef>
              <a:buFont typeface="Arial" panose="020B0604020202020204" pitchFamily="34" charset="0"/>
              <a:buChar char="•"/>
            </a:pPr>
            <a:r>
              <a:rPr lang="en-GB" dirty="0"/>
              <a:t>Overall management structure:</a:t>
            </a:r>
          </a:p>
          <a:p>
            <a:pPr lvl="1">
              <a:lnSpc>
                <a:spcPct val="150000"/>
              </a:lnSpc>
              <a:spcBef>
                <a:spcPts val="300"/>
              </a:spcBef>
              <a:buFont typeface="Wingdings" panose="05000000000000000000" pitchFamily="2" charset="2"/>
              <a:buChar char="ü"/>
            </a:pPr>
            <a:r>
              <a:rPr lang="en-GB" dirty="0"/>
              <a:t>Running, managing and monitoring CFS</a:t>
            </a:r>
          </a:p>
          <a:p>
            <a:pPr>
              <a:lnSpc>
                <a:spcPct val="150000"/>
              </a:lnSpc>
              <a:spcBef>
                <a:spcPts val="0"/>
              </a:spcBef>
              <a:buFont typeface="Arial" panose="020B0604020202020204" pitchFamily="34" charset="0"/>
              <a:buChar char="•"/>
            </a:pPr>
            <a:r>
              <a:rPr lang="en-GB" dirty="0"/>
              <a:t>Outreach: </a:t>
            </a:r>
          </a:p>
          <a:p>
            <a:pPr lvl="1">
              <a:lnSpc>
                <a:spcPct val="150000"/>
              </a:lnSpc>
              <a:spcBef>
                <a:spcPts val="300"/>
              </a:spcBef>
              <a:buFont typeface="Wingdings" panose="05000000000000000000" pitchFamily="2" charset="2"/>
              <a:buChar char="ü"/>
            </a:pPr>
            <a:r>
              <a:rPr lang="en-GB" dirty="0"/>
              <a:t>Identify marginalised / excluded, </a:t>
            </a:r>
          </a:p>
          <a:p>
            <a:pPr lvl="1">
              <a:lnSpc>
                <a:spcPct val="150000"/>
              </a:lnSpc>
              <a:spcBef>
                <a:spcPts val="300"/>
              </a:spcBef>
              <a:buFont typeface="Wingdings" panose="05000000000000000000" pitchFamily="2" charset="2"/>
              <a:buChar char="ü"/>
            </a:pPr>
            <a:r>
              <a:rPr lang="en-GB" dirty="0"/>
              <a:t>Support protection outside CFS</a:t>
            </a:r>
          </a:p>
          <a:p>
            <a:pPr>
              <a:lnSpc>
                <a:spcPct val="150000"/>
              </a:lnSpc>
              <a:spcBef>
                <a:spcPts val="0"/>
              </a:spcBef>
              <a:buFont typeface="Arial" panose="020B0604020202020204" pitchFamily="34" charset="0"/>
              <a:buChar char="•"/>
            </a:pPr>
            <a:r>
              <a:rPr lang="en-GB" dirty="0"/>
              <a:t>Awareness raising </a:t>
            </a:r>
            <a:r>
              <a:rPr lang="en-GB" dirty="0" smtClean="0"/>
              <a:t>activities</a:t>
            </a:r>
            <a:endParaRPr lang="en-GB" dirty="0"/>
          </a:p>
        </p:txBody>
      </p:sp>
    </p:spTree>
    <p:extLst>
      <p:ext uri="{BB962C8B-B14F-4D97-AF65-F5344CB8AC3E}">
        <p14:creationId xmlns:p14="http://schemas.microsoft.com/office/powerpoint/2010/main" val="6291554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additive="base">
                                        <p:cTn id="1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additive="base">
                                        <p:cTn id="2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 calcmode="lin" valueType="num">
                                      <p:cBhvr additive="base">
                                        <p:cTn id="2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4" end="4"/>
                                            </p:txEl>
                                          </p:spTgt>
                                        </p:tgtEl>
                                        <p:attrNameLst>
                                          <p:attrName>ppt_y</p:attrName>
                                        </p:attrNameLst>
                                      </p:cBhvr>
                                      <p:tavLst>
                                        <p:tav tm="0">
                                          <p:val>
                                            <p:strVal val="1+#ppt_h/2"/>
                                          </p:val>
                                        </p:tav>
                                        <p:tav tm="100000">
                                          <p:val>
                                            <p:strVal val="#ppt_y"/>
                                          </p:val>
                                        </p:tav>
                                      </p:tavLst>
                                    </p:anim>
                                  </p:childTnLst>
                                </p:cTn>
                              </p:par>
                              <p:par>
                                <p:cTn id="29" presetID="2" presetClass="entr" presetSubtype="4" fill="hold" grpId="0" nodeType="with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5" end="5"/>
                                            </p:txEl>
                                          </p:spTgt>
                                        </p:tgtEl>
                                        <p:attrNameLst>
                                          <p:attrName>ppt_y</p:attrName>
                                        </p:attrNameLst>
                                      </p:cBhvr>
                                      <p:tavLst>
                                        <p:tav tm="0">
                                          <p:val>
                                            <p:strVal val="1+#ppt_h/2"/>
                                          </p:val>
                                        </p:tav>
                                        <p:tav tm="100000">
                                          <p:val>
                                            <p:strVal val="#ppt_y"/>
                                          </p:val>
                                        </p:tav>
                                      </p:tavLst>
                                    </p:anim>
                                  </p:childTnLst>
                                </p:cTn>
                              </p:par>
                              <p:par>
                                <p:cTn id="33" presetID="2" presetClass="entr" presetSubtype="4" fill="hold" grpId="0" nodeType="withEffect">
                                  <p:stCondLst>
                                    <p:cond delay="0"/>
                                  </p:stCondLst>
                                  <p:childTnLst>
                                    <p:set>
                                      <p:cBhvr>
                                        <p:cTn id="34" dur="1" fill="hold">
                                          <p:stCondLst>
                                            <p:cond delay="0"/>
                                          </p:stCondLst>
                                        </p:cTn>
                                        <p:tgtEl>
                                          <p:spTgt spid="3">
                                            <p:txEl>
                                              <p:pRg st="6" end="6"/>
                                            </p:txEl>
                                          </p:spTgt>
                                        </p:tgtEl>
                                        <p:attrNameLst>
                                          <p:attrName>style.visibility</p:attrName>
                                        </p:attrNameLst>
                                      </p:cBhvr>
                                      <p:to>
                                        <p:strVal val="visible"/>
                                      </p:to>
                                    </p:set>
                                    <p:anim calcmode="lin" valueType="num">
                                      <p:cBhvr additive="base">
                                        <p:cTn id="35"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grpId="0" nodeType="clickEffect">
                                  <p:stCondLst>
                                    <p:cond delay="0"/>
                                  </p:stCondLst>
                                  <p:childTnLst>
                                    <p:set>
                                      <p:cBhvr>
                                        <p:cTn id="40" dur="1" fill="hold">
                                          <p:stCondLst>
                                            <p:cond delay="0"/>
                                          </p:stCondLst>
                                        </p:cTn>
                                        <p:tgtEl>
                                          <p:spTgt spid="3">
                                            <p:txEl>
                                              <p:pRg st="7" end="7"/>
                                            </p:txEl>
                                          </p:spTgt>
                                        </p:tgtEl>
                                        <p:attrNameLst>
                                          <p:attrName>style.visibility</p:attrName>
                                        </p:attrNameLst>
                                      </p:cBhvr>
                                      <p:to>
                                        <p:strVal val="visible"/>
                                      </p:to>
                                    </p:set>
                                    <p:anim calcmode="lin" valueType="num">
                                      <p:cBhvr additive="base">
                                        <p:cTn id="41"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Possible community roles in running CFSs</a:t>
            </a:r>
            <a:endParaRPr lang="en-AU" dirty="0"/>
          </a:p>
        </p:txBody>
      </p:sp>
      <p:sp>
        <p:nvSpPr>
          <p:cNvPr id="3" name="Content Placeholder 2"/>
          <p:cNvSpPr>
            <a:spLocks noGrp="1"/>
          </p:cNvSpPr>
          <p:nvPr>
            <p:ph idx="1"/>
          </p:nvPr>
        </p:nvSpPr>
        <p:spPr>
          <a:xfrm>
            <a:off x="250825" y="1700213"/>
            <a:ext cx="8497639" cy="4392612"/>
          </a:xfrm>
        </p:spPr>
        <p:txBody>
          <a:bodyPr/>
          <a:lstStyle/>
          <a:p>
            <a:pPr>
              <a:lnSpc>
                <a:spcPct val="150000"/>
              </a:lnSpc>
              <a:spcBef>
                <a:spcPts val="0"/>
              </a:spcBef>
              <a:buFont typeface="Arial" panose="020B0604020202020204" pitchFamily="34" charset="0"/>
              <a:buChar char="•"/>
            </a:pPr>
            <a:r>
              <a:rPr lang="en-GB" dirty="0"/>
              <a:t>Awareness raising </a:t>
            </a:r>
            <a:r>
              <a:rPr lang="en-GB" dirty="0" smtClean="0"/>
              <a:t>activities.</a:t>
            </a:r>
            <a:endParaRPr lang="en-GB" dirty="0"/>
          </a:p>
          <a:p>
            <a:pPr>
              <a:lnSpc>
                <a:spcPct val="150000"/>
              </a:lnSpc>
              <a:spcBef>
                <a:spcPts val="0"/>
              </a:spcBef>
              <a:buFont typeface="Arial" panose="020B0604020202020204" pitchFamily="34" charset="0"/>
              <a:buChar char="•"/>
            </a:pPr>
            <a:r>
              <a:rPr lang="en-GB" dirty="0"/>
              <a:t>Supporting social change </a:t>
            </a:r>
            <a:r>
              <a:rPr lang="en-GB" dirty="0" smtClean="0"/>
              <a:t>activities. </a:t>
            </a:r>
            <a:endParaRPr lang="en-GB" dirty="0"/>
          </a:p>
          <a:p>
            <a:pPr>
              <a:lnSpc>
                <a:spcPct val="150000"/>
              </a:lnSpc>
              <a:spcBef>
                <a:spcPts val="0"/>
              </a:spcBef>
              <a:buFont typeface="Arial" panose="020B0604020202020204" pitchFamily="34" charset="0"/>
              <a:buChar char="•"/>
            </a:pPr>
            <a:r>
              <a:rPr lang="en-GB" dirty="0"/>
              <a:t>Peace-building &amp; conflict </a:t>
            </a:r>
            <a:r>
              <a:rPr lang="en-GB" dirty="0" smtClean="0"/>
              <a:t>sensitivity. </a:t>
            </a:r>
            <a:endParaRPr lang="en-GB" dirty="0"/>
          </a:p>
          <a:p>
            <a:pPr>
              <a:lnSpc>
                <a:spcPct val="150000"/>
              </a:lnSpc>
              <a:spcBef>
                <a:spcPts val="0"/>
              </a:spcBef>
              <a:buFont typeface="Arial" panose="020B0604020202020204" pitchFamily="34" charset="0"/>
              <a:buChar char="•"/>
            </a:pPr>
            <a:r>
              <a:rPr lang="en-GB" dirty="0"/>
              <a:t>Engagement:  </a:t>
            </a:r>
          </a:p>
          <a:p>
            <a:pPr lvl="1">
              <a:lnSpc>
                <a:spcPct val="150000"/>
              </a:lnSpc>
              <a:spcBef>
                <a:spcPts val="300"/>
              </a:spcBef>
              <a:buFont typeface="Wingdings" panose="05000000000000000000" pitchFamily="2" charset="2"/>
              <a:buChar char="ü"/>
            </a:pPr>
            <a:r>
              <a:rPr lang="en-GB" dirty="0"/>
              <a:t>Individuals can encourage participation of wider </a:t>
            </a:r>
            <a:r>
              <a:rPr lang="en-GB" dirty="0" smtClean="0"/>
              <a:t>community.</a:t>
            </a:r>
            <a:endParaRPr lang="en-GB" dirty="0"/>
          </a:p>
          <a:p>
            <a:pPr>
              <a:lnSpc>
                <a:spcPct val="150000"/>
              </a:lnSpc>
              <a:spcBef>
                <a:spcPts val="0"/>
              </a:spcBef>
              <a:buFont typeface="Arial" panose="020B0604020202020204" pitchFamily="34" charset="0"/>
              <a:buChar char="•"/>
            </a:pPr>
            <a:r>
              <a:rPr lang="en-GB" dirty="0"/>
              <a:t>Potential roles for community members:</a:t>
            </a:r>
          </a:p>
          <a:p>
            <a:pPr lvl="1">
              <a:lnSpc>
                <a:spcPct val="150000"/>
              </a:lnSpc>
              <a:spcBef>
                <a:spcPts val="300"/>
              </a:spcBef>
              <a:buFont typeface="Wingdings" panose="05000000000000000000" pitchFamily="2" charset="2"/>
              <a:buChar char="ü"/>
            </a:pPr>
            <a:r>
              <a:rPr lang="en-GB" dirty="0"/>
              <a:t>Facilitators, Supervisors, Management committee, </a:t>
            </a:r>
            <a:r>
              <a:rPr lang="en-GB" dirty="0" smtClean="0"/>
              <a:t>Trainers.</a:t>
            </a:r>
            <a:endParaRPr lang="en-GB" dirty="0"/>
          </a:p>
        </p:txBody>
      </p:sp>
    </p:spTree>
    <p:extLst>
      <p:ext uri="{BB962C8B-B14F-4D97-AF65-F5344CB8AC3E}">
        <p14:creationId xmlns:p14="http://schemas.microsoft.com/office/powerpoint/2010/main" val="13393070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7" presetID="2" presetClass="entr" presetSubtype="4" fill="hold" grpId="0" nodeType="withEffect">
                                  <p:stCondLst>
                                    <p:cond delay="0"/>
                                  </p:stCondLst>
                                  <p:childTnLst>
                                    <p:set>
                                      <p:cBhvr>
                                        <p:cTn id="28" dur="1" fill="hold">
                                          <p:stCondLst>
                                            <p:cond delay="0"/>
                                          </p:stCondLst>
                                        </p:cTn>
                                        <p:tgtEl>
                                          <p:spTgt spid="3">
                                            <p:txEl>
                                              <p:pRg st="4" end="4"/>
                                            </p:txEl>
                                          </p:spTgt>
                                        </p:tgtEl>
                                        <p:attrNameLst>
                                          <p:attrName>style.visibility</p:attrName>
                                        </p:attrNameLst>
                                      </p:cBhvr>
                                      <p:to>
                                        <p:strVal val="visible"/>
                                      </p:to>
                                    </p:set>
                                    <p:anim calcmode="lin" valueType="num">
                                      <p:cBhvr additive="base">
                                        <p:cTn id="2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grpId="0" nodeType="click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 calcmode="lin" valueType="num">
                                      <p:cBhvr additive="base">
                                        <p:cTn id="35"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3">
                                            <p:txEl>
                                              <p:pRg st="5" end="5"/>
                                            </p:txEl>
                                          </p:spTgt>
                                        </p:tgtEl>
                                        <p:attrNameLst>
                                          <p:attrName>ppt_y</p:attrName>
                                        </p:attrNameLst>
                                      </p:cBhvr>
                                      <p:tavLst>
                                        <p:tav tm="0">
                                          <p:val>
                                            <p:strVal val="1+#ppt_h/2"/>
                                          </p:val>
                                        </p:tav>
                                        <p:tav tm="100000">
                                          <p:val>
                                            <p:strVal val="#ppt_y"/>
                                          </p:val>
                                        </p:tav>
                                      </p:tavLst>
                                    </p:anim>
                                  </p:childTnLst>
                                </p:cTn>
                              </p:par>
                              <p:par>
                                <p:cTn id="37" presetID="2" presetClass="entr" presetSubtype="4" fill="hold" grpId="0" nodeType="withEffect">
                                  <p:stCondLst>
                                    <p:cond delay="0"/>
                                  </p:stCondLst>
                                  <p:childTnLst>
                                    <p:set>
                                      <p:cBhvr>
                                        <p:cTn id="38" dur="1" fill="hold">
                                          <p:stCondLst>
                                            <p:cond delay="0"/>
                                          </p:stCondLst>
                                        </p:cTn>
                                        <p:tgtEl>
                                          <p:spTgt spid="3">
                                            <p:txEl>
                                              <p:pRg st="6" end="6"/>
                                            </p:txEl>
                                          </p:spTgt>
                                        </p:tgtEl>
                                        <p:attrNameLst>
                                          <p:attrName>style.visibility</p:attrName>
                                        </p:attrNameLst>
                                      </p:cBhvr>
                                      <p:to>
                                        <p:strVal val="visible"/>
                                      </p:to>
                                    </p:set>
                                    <p:anim calcmode="lin" valueType="num">
                                      <p:cBhvr additive="base">
                                        <p:cTn id="3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GB" dirty="0" smtClean="0">
                <a:solidFill>
                  <a:srgbClr val="3399FF"/>
                </a:solidFill>
              </a:rPr>
              <a:t>How to mobilise communities: case study examples</a:t>
            </a:r>
            <a:endParaRPr lang="en-AU" dirty="0">
              <a:solidFill>
                <a:srgbClr val="3399FF"/>
              </a:solidFill>
            </a:endParaRPr>
          </a:p>
        </p:txBody>
      </p:sp>
    </p:spTree>
    <p:extLst>
      <p:ext uri="{BB962C8B-B14F-4D97-AF65-F5344CB8AC3E}">
        <p14:creationId xmlns:p14="http://schemas.microsoft.com/office/powerpoint/2010/main" val="311889964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1520" y="836712"/>
            <a:ext cx="6552332" cy="720725"/>
          </a:xfrm>
        </p:spPr>
        <p:txBody>
          <a:bodyPr/>
          <a:lstStyle/>
          <a:p>
            <a:r>
              <a:rPr lang="en-US" dirty="0" smtClean="0"/>
              <a:t>Myanmar</a:t>
            </a:r>
            <a:endParaRPr lang="en-AU" dirty="0"/>
          </a:p>
        </p:txBody>
      </p:sp>
      <p:sp>
        <p:nvSpPr>
          <p:cNvPr id="3" name="Content Placeholder 2"/>
          <p:cNvSpPr>
            <a:spLocks noGrp="1"/>
          </p:cNvSpPr>
          <p:nvPr>
            <p:ph idx="1"/>
          </p:nvPr>
        </p:nvSpPr>
        <p:spPr>
          <a:xfrm>
            <a:off x="395536" y="1700808"/>
            <a:ext cx="8511753" cy="4320009"/>
          </a:xfrm>
        </p:spPr>
        <p:txBody>
          <a:bodyPr/>
          <a:lstStyle/>
          <a:p>
            <a:pPr>
              <a:lnSpc>
                <a:spcPct val="150000"/>
              </a:lnSpc>
              <a:spcBef>
                <a:spcPts val="0"/>
              </a:spcBef>
              <a:buFont typeface="Arial" panose="020B0604020202020204" pitchFamily="34" charset="0"/>
              <a:buChar char="•"/>
            </a:pPr>
            <a:r>
              <a:rPr lang="en-US" dirty="0" smtClean="0"/>
              <a:t>Cyclone </a:t>
            </a:r>
            <a:r>
              <a:rPr lang="en-US" dirty="0" err="1" smtClean="0"/>
              <a:t>Nargis</a:t>
            </a:r>
            <a:r>
              <a:rPr lang="en-US" dirty="0" smtClean="0"/>
              <a:t>, May 2008. </a:t>
            </a:r>
          </a:p>
          <a:p>
            <a:pPr>
              <a:lnSpc>
                <a:spcPct val="150000"/>
              </a:lnSpc>
              <a:spcBef>
                <a:spcPts val="0"/>
              </a:spcBef>
              <a:buFont typeface="Arial" panose="020B0604020202020204" pitchFamily="34" charset="0"/>
              <a:buChar char="•"/>
            </a:pPr>
            <a:r>
              <a:rPr lang="en-US" dirty="0" smtClean="0"/>
              <a:t>Dept. of Social Welfare ltd structures at community level. </a:t>
            </a:r>
          </a:p>
          <a:p>
            <a:pPr>
              <a:lnSpc>
                <a:spcPct val="150000"/>
              </a:lnSpc>
              <a:spcBef>
                <a:spcPts val="0"/>
              </a:spcBef>
              <a:buFont typeface="Arial" panose="020B0604020202020204" pitchFamily="34" charset="0"/>
              <a:buChar char="•"/>
            </a:pPr>
            <a:r>
              <a:rPr lang="en-US" dirty="0" smtClean="0"/>
              <a:t>Communities life-saving response themselves within 1st few weeks.</a:t>
            </a:r>
          </a:p>
          <a:p>
            <a:pPr>
              <a:lnSpc>
                <a:spcPct val="150000"/>
              </a:lnSpc>
              <a:spcBef>
                <a:spcPts val="0"/>
              </a:spcBef>
              <a:buFont typeface="Arial" panose="020B0604020202020204" pitchFamily="34" charset="0"/>
              <a:buChar char="•"/>
            </a:pPr>
            <a:r>
              <a:rPr lang="en-US" dirty="0" smtClean="0"/>
              <a:t>CFS was an entry point to set up 126 CP Committees.</a:t>
            </a:r>
          </a:p>
          <a:p>
            <a:pPr>
              <a:lnSpc>
                <a:spcPct val="150000"/>
              </a:lnSpc>
              <a:spcBef>
                <a:spcPts val="0"/>
              </a:spcBef>
              <a:buFont typeface="Arial" panose="020B0604020202020204" pitchFamily="34" charset="0"/>
              <a:buChar char="•"/>
            </a:pPr>
            <a:r>
              <a:rPr lang="en-US" dirty="0" smtClean="0"/>
              <a:t>Challenge – competing committees by different sectors.</a:t>
            </a:r>
          </a:p>
          <a:p>
            <a:pPr>
              <a:lnSpc>
                <a:spcPct val="150000"/>
              </a:lnSpc>
              <a:buFont typeface="Arial" panose="020B0604020202020204" pitchFamily="34" charset="0"/>
              <a:buChar char="•"/>
            </a:pPr>
            <a:endParaRPr lang="en-AU" dirty="0"/>
          </a:p>
        </p:txBody>
      </p:sp>
      <p:pic>
        <p:nvPicPr>
          <p:cNvPr id="4" name="Picture 2" descr="http://www.vistaar.com/wp-content/uploads/2012/10/Case_study_icon.png">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956376" y="123825"/>
            <a:ext cx="950913" cy="1282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408873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2" presetClass="emph" presetSubtype="0" fill="hold" nodeType="clickEffect">
                                  <p:stCondLst>
                                    <p:cond delay="0"/>
                                  </p:stCondLst>
                                  <p:childTnLst>
                                    <p:animRot by="120000">
                                      <p:cBhvr>
                                        <p:cTn id="6" dur="100" fill="hold">
                                          <p:stCondLst>
                                            <p:cond delay="0"/>
                                          </p:stCondLst>
                                        </p:cTn>
                                        <p:tgtEl>
                                          <p:spTgt spid="4"/>
                                        </p:tgtEl>
                                        <p:attrNameLst>
                                          <p:attrName>r</p:attrName>
                                        </p:attrNameLst>
                                      </p:cBhvr>
                                    </p:animRot>
                                    <p:animRot by="-240000">
                                      <p:cBhvr>
                                        <p:cTn id="7" dur="200" fill="hold">
                                          <p:stCondLst>
                                            <p:cond delay="200"/>
                                          </p:stCondLst>
                                        </p:cTn>
                                        <p:tgtEl>
                                          <p:spTgt spid="4"/>
                                        </p:tgtEl>
                                        <p:attrNameLst>
                                          <p:attrName>r</p:attrName>
                                        </p:attrNameLst>
                                      </p:cBhvr>
                                    </p:animRot>
                                    <p:animRot by="240000">
                                      <p:cBhvr>
                                        <p:cTn id="8" dur="200" fill="hold">
                                          <p:stCondLst>
                                            <p:cond delay="400"/>
                                          </p:stCondLst>
                                        </p:cTn>
                                        <p:tgtEl>
                                          <p:spTgt spid="4"/>
                                        </p:tgtEl>
                                        <p:attrNameLst>
                                          <p:attrName>r</p:attrName>
                                        </p:attrNameLst>
                                      </p:cBhvr>
                                    </p:animRot>
                                    <p:animRot by="-240000">
                                      <p:cBhvr>
                                        <p:cTn id="9" dur="200" fill="hold">
                                          <p:stCondLst>
                                            <p:cond delay="600"/>
                                          </p:stCondLst>
                                        </p:cTn>
                                        <p:tgtEl>
                                          <p:spTgt spid="4"/>
                                        </p:tgtEl>
                                        <p:attrNameLst>
                                          <p:attrName>r</p:attrName>
                                        </p:attrNameLst>
                                      </p:cBhvr>
                                    </p:animRot>
                                    <p:animRot by="120000">
                                      <p:cBhvr>
                                        <p:cTn id="10" dur="200" fill="hold">
                                          <p:stCondLst>
                                            <p:cond delay="800"/>
                                          </p:stCondLst>
                                        </p:cTn>
                                        <p:tgtEl>
                                          <p:spTgt spid="4"/>
                                        </p:tgtEl>
                                        <p:attrNameLst>
                                          <p:attrName>r</p:attrName>
                                        </p:attrNameLst>
                                      </p:cBhvr>
                                    </p:animRot>
                                  </p:childTnLst>
                                </p:cTn>
                              </p:par>
                            </p:childTnLst>
                          </p:cTn>
                        </p:par>
                      </p:childTnLst>
                    </p:cTn>
                  </p:par>
                  <p:par>
                    <p:cTn id="11" fill="hold">
                      <p:stCondLst>
                        <p:cond delay="indefinite"/>
                      </p:stCondLst>
                      <p:childTnLst>
                        <p:par>
                          <p:cTn id="12" fill="hold">
                            <p:stCondLst>
                              <p:cond delay="0"/>
                            </p:stCondLst>
                            <p:childTnLst>
                              <p:par>
                                <p:cTn id="13" presetID="2" presetClass="entr" presetSubtype="4" fill="hold" grpId="0"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 calcmode="lin" valueType="num">
                                      <p:cBhvr additive="base">
                                        <p:cTn id="15"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grpId="0"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 calcmode="lin" valueType="num">
                                      <p:cBhvr additive="base">
                                        <p:cTn id="2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3">
                                            <p:txEl>
                                              <p:pRg st="2" end="2"/>
                                            </p:txEl>
                                          </p:spTgt>
                                        </p:tgtEl>
                                        <p:attrNameLst>
                                          <p:attrName>style.visibility</p:attrName>
                                        </p:attrNameLst>
                                      </p:cBhvr>
                                      <p:to>
                                        <p:strVal val="visible"/>
                                      </p:to>
                                    </p:set>
                                    <p:anim calcmode="lin" valueType="num">
                                      <p:cBhvr additive="base">
                                        <p:cTn id="2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grpId="0" nodeType="clickEffect">
                                  <p:stCondLst>
                                    <p:cond delay="0"/>
                                  </p:stCondLst>
                                  <p:childTnLst>
                                    <p:set>
                                      <p:cBhvr>
                                        <p:cTn id="32" dur="1" fill="hold">
                                          <p:stCondLst>
                                            <p:cond delay="0"/>
                                          </p:stCondLst>
                                        </p:cTn>
                                        <p:tgtEl>
                                          <p:spTgt spid="3">
                                            <p:txEl>
                                              <p:pRg st="3" end="3"/>
                                            </p:txEl>
                                          </p:spTgt>
                                        </p:tgtEl>
                                        <p:attrNameLst>
                                          <p:attrName>style.visibility</p:attrName>
                                        </p:attrNameLst>
                                      </p:cBhvr>
                                      <p:to>
                                        <p:strVal val="visible"/>
                                      </p:to>
                                    </p:set>
                                    <p:anim calcmode="lin" valueType="num">
                                      <p:cBhvr additive="base">
                                        <p:cTn id="3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grpId="0" nodeType="clickEffect">
                                  <p:stCondLst>
                                    <p:cond delay="0"/>
                                  </p:stCondLst>
                                  <p:childTnLst>
                                    <p:set>
                                      <p:cBhvr>
                                        <p:cTn id="38" dur="1" fill="hold">
                                          <p:stCondLst>
                                            <p:cond delay="0"/>
                                          </p:stCondLst>
                                        </p:cTn>
                                        <p:tgtEl>
                                          <p:spTgt spid="3">
                                            <p:txEl>
                                              <p:pRg st="4" end="4"/>
                                            </p:txEl>
                                          </p:spTgt>
                                        </p:tgtEl>
                                        <p:attrNameLst>
                                          <p:attrName>style.visibility</p:attrName>
                                        </p:attrNameLst>
                                      </p:cBhvr>
                                      <p:to>
                                        <p:strVal val="visible"/>
                                      </p:to>
                                    </p:set>
                                    <p:anim calcmode="lin" valueType="num">
                                      <p:cBhvr additive="base">
                                        <p:cTn id="3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1520" y="908720"/>
            <a:ext cx="6588655" cy="720725"/>
          </a:xfrm>
        </p:spPr>
        <p:txBody>
          <a:bodyPr/>
          <a:lstStyle/>
          <a:p>
            <a:r>
              <a:rPr lang="en-US" dirty="0" smtClean="0"/>
              <a:t>Gaza</a:t>
            </a:r>
            <a:endParaRPr lang="en-AU" dirty="0"/>
          </a:p>
        </p:txBody>
      </p:sp>
      <p:sp>
        <p:nvSpPr>
          <p:cNvPr id="3" name="Content Placeholder 2"/>
          <p:cNvSpPr>
            <a:spLocks noGrp="1"/>
          </p:cNvSpPr>
          <p:nvPr>
            <p:ph idx="1"/>
          </p:nvPr>
        </p:nvSpPr>
        <p:spPr>
          <a:xfrm>
            <a:off x="250825" y="1700213"/>
            <a:ext cx="8656464" cy="4392612"/>
          </a:xfrm>
        </p:spPr>
        <p:txBody>
          <a:bodyPr/>
          <a:lstStyle/>
          <a:p>
            <a:pPr>
              <a:lnSpc>
                <a:spcPct val="130000"/>
              </a:lnSpc>
              <a:spcBef>
                <a:spcPts val="500"/>
              </a:spcBef>
              <a:buFont typeface="Arial" panose="020B0604020202020204" pitchFamily="34" charset="0"/>
              <a:buChar char="•"/>
            </a:pPr>
            <a:r>
              <a:rPr lang="en-US" dirty="0" smtClean="0"/>
              <a:t>End 2008 / early 2009 Israel military large-scale fighting &amp; bombing of Gaza.</a:t>
            </a:r>
          </a:p>
          <a:p>
            <a:pPr>
              <a:lnSpc>
                <a:spcPct val="130000"/>
              </a:lnSpc>
              <a:spcBef>
                <a:spcPts val="500"/>
              </a:spcBef>
              <a:buFont typeface="Arial" panose="020B0604020202020204" pitchFamily="34" charset="0"/>
              <a:buChar char="•"/>
            </a:pPr>
            <a:r>
              <a:rPr lang="en-US" dirty="0" smtClean="0"/>
              <a:t>Infrastructure &amp; services in poor condition.</a:t>
            </a:r>
          </a:p>
          <a:p>
            <a:pPr>
              <a:lnSpc>
                <a:spcPct val="130000"/>
              </a:lnSpc>
              <a:spcBef>
                <a:spcPts val="500"/>
              </a:spcBef>
              <a:buFont typeface="Arial" panose="020B0604020202020204" pitchFamily="34" charset="0"/>
              <a:buChar char="•"/>
            </a:pPr>
            <a:r>
              <a:rPr lang="en-US" dirty="0" smtClean="0"/>
              <a:t>High number of UN, INGO and CBOs.</a:t>
            </a:r>
          </a:p>
          <a:p>
            <a:pPr>
              <a:lnSpc>
                <a:spcPct val="130000"/>
              </a:lnSpc>
              <a:spcBef>
                <a:spcPts val="500"/>
              </a:spcBef>
              <a:buFont typeface="Arial" panose="020B0604020202020204" pitchFamily="34" charset="0"/>
              <a:buChar char="•"/>
            </a:pPr>
            <a:r>
              <a:rPr lang="en-US" dirty="0" smtClean="0"/>
              <a:t>DCI Palestine support CBOs and community level </a:t>
            </a:r>
            <a:r>
              <a:rPr lang="en-US" dirty="0" err="1" smtClean="0"/>
              <a:t>prot.</a:t>
            </a:r>
            <a:r>
              <a:rPr lang="en-US" dirty="0" smtClean="0"/>
              <a:t> </a:t>
            </a:r>
            <a:r>
              <a:rPr lang="en-US" dirty="0" err="1" smtClean="0"/>
              <a:t>gps</a:t>
            </a:r>
            <a:r>
              <a:rPr lang="en-US" dirty="0" smtClean="0"/>
              <a:t> – provided activities for children.</a:t>
            </a:r>
          </a:p>
          <a:p>
            <a:pPr>
              <a:lnSpc>
                <a:spcPct val="130000"/>
              </a:lnSpc>
              <a:spcBef>
                <a:spcPts val="500"/>
              </a:spcBef>
              <a:buFont typeface="Arial" panose="020B0604020202020204" pitchFamily="34" charset="0"/>
              <a:buChar char="•"/>
            </a:pPr>
            <a:r>
              <a:rPr lang="en-US" dirty="0" smtClean="0"/>
              <a:t>SC Sw. fathers’ sub-committees engaged men in discussions of child protection issues. </a:t>
            </a:r>
            <a:endParaRPr lang="en-US" dirty="0"/>
          </a:p>
        </p:txBody>
      </p:sp>
      <p:pic>
        <p:nvPicPr>
          <p:cNvPr id="4" name="Picture 2" descr="http://www.vistaar.com/wp-content/uploads/2012/10/Case_study_icon.png">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956376" y="129814"/>
            <a:ext cx="950913" cy="1282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0560117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2" presetClass="emph" presetSubtype="0" fill="hold" nodeType="clickEffect">
                                  <p:stCondLst>
                                    <p:cond delay="0"/>
                                  </p:stCondLst>
                                  <p:childTnLst>
                                    <p:animRot by="120000">
                                      <p:cBhvr>
                                        <p:cTn id="6" dur="100" fill="hold">
                                          <p:stCondLst>
                                            <p:cond delay="0"/>
                                          </p:stCondLst>
                                        </p:cTn>
                                        <p:tgtEl>
                                          <p:spTgt spid="4"/>
                                        </p:tgtEl>
                                        <p:attrNameLst>
                                          <p:attrName>r</p:attrName>
                                        </p:attrNameLst>
                                      </p:cBhvr>
                                    </p:animRot>
                                    <p:animRot by="-240000">
                                      <p:cBhvr>
                                        <p:cTn id="7" dur="200" fill="hold">
                                          <p:stCondLst>
                                            <p:cond delay="200"/>
                                          </p:stCondLst>
                                        </p:cTn>
                                        <p:tgtEl>
                                          <p:spTgt spid="4"/>
                                        </p:tgtEl>
                                        <p:attrNameLst>
                                          <p:attrName>r</p:attrName>
                                        </p:attrNameLst>
                                      </p:cBhvr>
                                    </p:animRot>
                                    <p:animRot by="240000">
                                      <p:cBhvr>
                                        <p:cTn id="8" dur="200" fill="hold">
                                          <p:stCondLst>
                                            <p:cond delay="400"/>
                                          </p:stCondLst>
                                        </p:cTn>
                                        <p:tgtEl>
                                          <p:spTgt spid="4"/>
                                        </p:tgtEl>
                                        <p:attrNameLst>
                                          <p:attrName>r</p:attrName>
                                        </p:attrNameLst>
                                      </p:cBhvr>
                                    </p:animRot>
                                    <p:animRot by="-240000">
                                      <p:cBhvr>
                                        <p:cTn id="9" dur="200" fill="hold">
                                          <p:stCondLst>
                                            <p:cond delay="600"/>
                                          </p:stCondLst>
                                        </p:cTn>
                                        <p:tgtEl>
                                          <p:spTgt spid="4"/>
                                        </p:tgtEl>
                                        <p:attrNameLst>
                                          <p:attrName>r</p:attrName>
                                        </p:attrNameLst>
                                      </p:cBhvr>
                                    </p:animRot>
                                    <p:animRot by="120000">
                                      <p:cBhvr>
                                        <p:cTn id="10" dur="200" fill="hold">
                                          <p:stCondLst>
                                            <p:cond delay="800"/>
                                          </p:stCondLst>
                                        </p:cTn>
                                        <p:tgtEl>
                                          <p:spTgt spid="4"/>
                                        </p:tgtEl>
                                        <p:attrNameLst>
                                          <p:attrName>r</p:attrName>
                                        </p:attrNameLst>
                                      </p:cBhvr>
                                    </p:animRot>
                                  </p:childTnLst>
                                </p:cTn>
                              </p:par>
                            </p:childTnLst>
                          </p:cTn>
                        </p:par>
                      </p:childTnLst>
                    </p:cTn>
                  </p:par>
                  <p:par>
                    <p:cTn id="11" fill="hold">
                      <p:stCondLst>
                        <p:cond delay="indefinite"/>
                      </p:stCondLst>
                      <p:childTnLst>
                        <p:par>
                          <p:cTn id="12" fill="hold">
                            <p:stCondLst>
                              <p:cond delay="0"/>
                            </p:stCondLst>
                            <p:childTnLst>
                              <p:par>
                                <p:cTn id="13" presetID="2" presetClass="entr" presetSubtype="4" fill="hold" grpId="0"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 calcmode="lin" valueType="num">
                                      <p:cBhvr additive="base">
                                        <p:cTn id="15"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grpId="0"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 calcmode="lin" valueType="num">
                                      <p:cBhvr additive="base">
                                        <p:cTn id="2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3">
                                            <p:txEl>
                                              <p:pRg st="2" end="2"/>
                                            </p:txEl>
                                          </p:spTgt>
                                        </p:tgtEl>
                                        <p:attrNameLst>
                                          <p:attrName>style.visibility</p:attrName>
                                        </p:attrNameLst>
                                      </p:cBhvr>
                                      <p:to>
                                        <p:strVal val="visible"/>
                                      </p:to>
                                    </p:set>
                                    <p:anim calcmode="lin" valueType="num">
                                      <p:cBhvr additive="base">
                                        <p:cTn id="2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grpId="0" nodeType="clickEffect">
                                  <p:stCondLst>
                                    <p:cond delay="0"/>
                                  </p:stCondLst>
                                  <p:childTnLst>
                                    <p:set>
                                      <p:cBhvr>
                                        <p:cTn id="32" dur="1" fill="hold">
                                          <p:stCondLst>
                                            <p:cond delay="0"/>
                                          </p:stCondLst>
                                        </p:cTn>
                                        <p:tgtEl>
                                          <p:spTgt spid="3">
                                            <p:txEl>
                                              <p:pRg st="3" end="3"/>
                                            </p:txEl>
                                          </p:spTgt>
                                        </p:tgtEl>
                                        <p:attrNameLst>
                                          <p:attrName>style.visibility</p:attrName>
                                        </p:attrNameLst>
                                      </p:cBhvr>
                                      <p:to>
                                        <p:strVal val="visible"/>
                                      </p:to>
                                    </p:set>
                                    <p:anim calcmode="lin" valueType="num">
                                      <p:cBhvr additive="base">
                                        <p:cTn id="3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grpId="0" nodeType="clickEffect">
                                  <p:stCondLst>
                                    <p:cond delay="0"/>
                                  </p:stCondLst>
                                  <p:childTnLst>
                                    <p:set>
                                      <p:cBhvr>
                                        <p:cTn id="38" dur="1" fill="hold">
                                          <p:stCondLst>
                                            <p:cond delay="0"/>
                                          </p:stCondLst>
                                        </p:cTn>
                                        <p:tgtEl>
                                          <p:spTgt spid="3">
                                            <p:txEl>
                                              <p:pRg st="4" end="4"/>
                                            </p:txEl>
                                          </p:spTgt>
                                        </p:tgtEl>
                                        <p:attrNameLst>
                                          <p:attrName>style.visibility</p:attrName>
                                        </p:attrNameLst>
                                      </p:cBhvr>
                                      <p:to>
                                        <p:strVal val="visible"/>
                                      </p:to>
                                    </p:set>
                                    <p:anim calcmode="lin" valueType="num">
                                      <p:cBhvr additive="base">
                                        <p:cTn id="3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1520" y="908720"/>
            <a:ext cx="6552332" cy="720725"/>
          </a:xfrm>
        </p:spPr>
        <p:txBody>
          <a:bodyPr/>
          <a:lstStyle/>
          <a:p>
            <a:r>
              <a:rPr lang="en-US" dirty="0" smtClean="0"/>
              <a:t>Timor </a:t>
            </a:r>
            <a:r>
              <a:rPr lang="en-US" dirty="0" err="1" smtClean="0"/>
              <a:t>Leste</a:t>
            </a:r>
            <a:endParaRPr lang="en-AU" dirty="0"/>
          </a:p>
        </p:txBody>
      </p:sp>
      <p:sp>
        <p:nvSpPr>
          <p:cNvPr id="3" name="Content Placeholder 2"/>
          <p:cNvSpPr>
            <a:spLocks noGrp="1"/>
          </p:cNvSpPr>
          <p:nvPr>
            <p:ph idx="1"/>
          </p:nvPr>
        </p:nvSpPr>
        <p:spPr>
          <a:xfrm>
            <a:off x="250825" y="1700213"/>
            <a:ext cx="8728472" cy="4392612"/>
          </a:xfrm>
        </p:spPr>
        <p:txBody>
          <a:bodyPr/>
          <a:lstStyle/>
          <a:p>
            <a:pPr>
              <a:lnSpc>
                <a:spcPct val="150000"/>
              </a:lnSpc>
              <a:buFont typeface="Arial" panose="020B0604020202020204" pitchFamily="34" charset="0"/>
              <a:buChar char="•"/>
            </a:pPr>
            <a:r>
              <a:rPr lang="en-US" dirty="0" smtClean="0"/>
              <a:t>April / May 2006, Timor </a:t>
            </a:r>
            <a:r>
              <a:rPr lang="en-US" dirty="0" err="1" smtClean="0"/>
              <a:t>Leste</a:t>
            </a:r>
            <a:r>
              <a:rPr lang="en-US" dirty="0" smtClean="0"/>
              <a:t> erupted into politically and ethnically charged violence.</a:t>
            </a:r>
          </a:p>
          <a:p>
            <a:pPr>
              <a:lnSpc>
                <a:spcPct val="150000"/>
              </a:lnSpc>
              <a:buFont typeface="Arial" panose="020B0604020202020204" pitchFamily="34" charset="0"/>
              <a:buChar char="•"/>
            </a:pPr>
            <a:r>
              <a:rPr lang="en-US" dirty="0" smtClean="0"/>
              <a:t>Plan International coordination in 13 IDP camps.</a:t>
            </a:r>
          </a:p>
          <a:p>
            <a:pPr>
              <a:lnSpc>
                <a:spcPct val="150000"/>
              </a:lnSpc>
              <a:buFont typeface="Arial" panose="020B0604020202020204" pitchFamily="34" charset="0"/>
              <a:buChar char="•"/>
            </a:pPr>
            <a:r>
              <a:rPr lang="en-US" dirty="0" smtClean="0"/>
              <a:t>Provide CP support in camps &amp; coordinated activities for children.</a:t>
            </a:r>
          </a:p>
          <a:p>
            <a:pPr>
              <a:lnSpc>
                <a:spcPct val="150000"/>
              </a:lnSpc>
              <a:buFont typeface="Arial" panose="020B0604020202020204" pitchFamily="34" charset="0"/>
              <a:buChar char="•"/>
            </a:pPr>
            <a:r>
              <a:rPr lang="en-US" dirty="0" smtClean="0"/>
              <a:t>Government involvement in selection, strengthened links with formal system.</a:t>
            </a:r>
          </a:p>
          <a:p>
            <a:pPr>
              <a:lnSpc>
                <a:spcPct val="150000"/>
              </a:lnSpc>
              <a:buFont typeface="Arial" panose="020B0604020202020204" pitchFamily="34" charset="0"/>
              <a:buChar char="•"/>
            </a:pPr>
            <a:endParaRPr lang="en-US" dirty="0" smtClean="0"/>
          </a:p>
          <a:p>
            <a:pPr>
              <a:lnSpc>
                <a:spcPct val="150000"/>
              </a:lnSpc>
              <a:buFont typeface="Arial" panose="020B0604020202020204" pitchFamily="34" charset="0"/>
              <a:buChar char="•"/>
            </a:pPr>
            <a:endParaRPr lang="en-AU" dirty="0"/>
          </a:p>
        </p:txBody>
      </p:sp>
      <p:pic>
        <p:nvPicPr>
          <p:cNvPr id="4" name="Picture 2" descr="http://www.vistaar.com/wp-content/uploads/2012/10/Case_study_icon.png">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028384" y="142934"/>
            <a:ext cx="950913" cy="1282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5959688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2" presetClass="emph" presetSubtype="0" fill="hold" nodeType="clickEffect">
                                  <p:stCondLst>
                                    <p:cond delay="0"/>
                                  </p:stCondLst>
                                  <p:childTnLst>
                                    <p:animRot by="120000">
                                      <p:cBhvr>
                                        <p:cTn id="6" dur="100" fill="hold">
                                          <p:stCondLst>
                                            <p:cond delay="0"/>
                                          </p:stCondLst>
                                        </p:cTn>
                                        <p:tgtEl>
                                          <p:spTgt spid="4"/>
                                        </p:tgtEl>
                                        <p:attrNameLst>
                                          <p:attrName>r</p:attrName>
                                        </p:attrNameLst>
                                      </p:cBhvr>
                                    </p:animRot>
                                    <p:animRot by="-240000">
                                      <p:cBhvr>
                                        <p:cTn id="7" dur="200" fill="hold">
                                          <p:stCondLst>
                                            <p:cond delay="200"/>
                                          </p:stCondLst>
                                        </p:cTn>
                                        <p:tgtEl>
                                          <p:spTgt spid="4"/>
                                        </p:tgtEl>
                                        <p:attrNameLst>
                                          <p:attrName>r</p:attrName>
                                        </p:attrNameLst>
                                      </p:cBhvr>
                                    </p:animRot>
                                    <p:animRot by="240000">
                                      <p:cBhvr>
                                        <p:cTn id="8" dur="200" fill="hold">
                                          <p:stCondLst>
                                            <p:cond delay="400"/>
                                          </p:stCondLst>
                                        </p:cTn>
                                        <p:tgtEl>
                                          <p:spTgt spid="4"/>
                                        </p:tgtEl>
                                        <p:attrNameLst>
                                          <p:attrName>r</p:attrName>
                                        </p:attrNameLst>
                                      </p:cBhvr>
                                    </p:animRot>
                                    <p:animRot by="-240000">
                                      <p:cBhvr>
                                        <p:cTn id="9" dur="200" fill="hold">
                                          <p:stCondLst>
                                            <p:cond delay="600"/>
                                          </p:stCondLst>
                                        </p:cTn>
                                        <p:tgtEl>
                                          <p:spTgt spid="4"/>
                                        </p:tgtEl>
                                        <p:attrNameLst>
                                          <p:attrName>r</p:attrName>
                                        </p:attrNameLst>
                                      </p:cBhvr>
                                    </p:animRot>
                                    <p:animRot by="120000">
                                      <p:cBhvr>
                                        <p:cTn id="10" dur="200" fill="hold">
                                          <p:stCondLst>
                                            <p:cond delay="800"/>
                                          </p:stCondLst>
                                        </p:cTn>
                                        <p:tgtEl>
                                          <p:spTgt spid="4"/>
                                        </p:tgtEl>
                                        <p:attrNameLst>
                                          <p:attrName>r</p:attrName>
                                        </p:attrNameLst>
                                      </p:cBhvr>
                                    </p:animRot>
                                  </p:childTnLst>
                                </p:cTn>
                              </p:par>
                            </p:childTnLst>
                          </p:cTn>
                        </p:par>
                      </p:childTnLst>
                    </p:cTn>
                  </p:par>
                  <p:par>
                    <p:cTn id="11" fill="hold">
                      <p:stCondLst>
                        <p:cond delay="indefinite"/>
                      </p:stCondLst>
                      <p:childTnLst>
                        <p:par>
                          <p:cTn id="12" fill="hold">
                            <p:stCondLst>
                              <p:cond delay="0"/>
                            </p:stCondLst>
                            <p:childTnLst>
                              <p:par>
                                <p:cTn id="13" presetID="2" presetClass="entr" presetSubtype="4" fill="hold" grpId="0"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 calcmode="lin" valueType="num">
                                      <p:cBhvr additive="base">
                                        <p:cTn id="15"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grpId="0"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 calcmode="lin" valueType="num">
                                      <p:cBhvr additive="base">
                                        <p:cTn id="2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3">
                                            <p:txEl>
                                              <p:pRg st="2" end="2"/>
                                            </p:txEl>
                                          </p:spTgt>
                                        </p:tgtEl>
                                        <p:attrNameLst>
                                          <p:attrName>style.visibility</p:attrName>
                                        </p:attrNameLst>
                                      </p:cBhvr>
                                      <p:to>
                                        <p:strVal val="visible"/>
                                      </p:to>
                                    </p:set>
                                    <p:anim calcmode="lin" valueType="num">
                                      <p:cBhvr additive="base">
                                        <p:cTn id="2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grpId="0" nodeType="clickEffect">
                                  <p:stCondLst>
                                    <p:cond delay="0"/>
                                  </p:stCondLst>
                                  <p:childTnLst>
                                    <p:set>
                                      <p:cBhvr>
                                        <p:cTn id="32" dur="1" fill="hold">
                                          <p:stCondLst>
                                            <p:cond delay="0"/>
                                          </p:stCondLst>
                                        </p:cTn>
                                        <p:tgtEl>
                                          <p:spTgt spid="3">
                                            <p:txEl>
                                              <p:pRg st="3" end="3"/>
                                            </p:txEl>
                                          </p:spTgt>
                                        </p:tgtEl>
                                        <p:attrNameLst>
                                          <p:attrName>style.visibility</p:attrName>
                                        </p:attrNameLst>
                                      </p:cBhvr>
                                      <p:to>
                                        <p:strVal val="visible"/>
                                      </p:to>
                                    </p:set>
                                    <p:anim calcmode="lin" valueType="num">
                                      <p:cBhvr additive="base">
                                        <p:cTn id="3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1520" y="765175"/>
            <a:ext cx="6552332" cy="720725"/>
          </a:xfrm>
        </p:spPr>
        <p:txBody>
          <a:bodyPr/>
          <a:lstStyle/>
          <a:p>
            <a:r>
              <a:rPr lang="en-US" dirty="0" smtClean="0"/>
              <a:t>Western Uganda</a:t>
            </a:r>
            <a:endParaRPr lang="en-AU" dirty="0"/>
          </a:p>
        </p:txBody>
      </p:sp>
      <p:sp>
        <p:nvSpPr>
          <p:cNvPr id="3" name="Content Placeholder 2"/>
          <p:cNvSpPr>
            <a:spLocks noGrp="1"/>
          </p:cNvSpPr>
          <p:nvPr>
            <p:ph idx="1"/>
          </p:nvPr>
        </p:nvSpPr>
        <p:spPr>
          <a:xfrm>
            <a:off x="250825" y="1556792"/>
            <a:ext cx="8713663" cy="4464495"/>
          </a:xfrm>
        </p:spPr>
        <p:txBody>
          <a:bodyPr/>
          <a:lstStyle/>
          <a:p>
            <a:pPr>
              <a:lnSpc>
                <a:spcPct val="110000"/>
              </a:lnSpc>
              <a:spcBef>
                <a:spcPts val="600"/>
              </a:spcBef>
              <a:buFont typeface="Arial" panose="020B0604020202020204" pitchFamily="34" charset="0"/>
              <a:buChar char="•"/>
            </a:pPr>
            <a:r>
              <a:rPr lang="en-GB" dirty="0" smtClean="0"/>
              <a:t>Evaluation of 8 CFSs implemented by World Vision &amp; Save the Children, for Congolese refugees in </a:t>
            </a:r>
            <a:r>
              <a:rPr lang="en-GB" dirty="0" err="1" smtClean="0"/>
              <a:t>Rwamwanja</a:t>
            </a:r>
            <a:r>
              <a:rPr lang="en-GB" dirty="0" smtClean="0"/>
              <a:t> Resettlement Centre. Targeting 6-12 year old girls &amp; boys, and 13 – 17 girls.</a:t>
            </a:r>
          </a:p>
          <a:p>
            <a:pPr>
              <a:lnSpc>
                <a:spcPct val="110000"/>
              </a:lnSpc>
              <a:spcBef>
                <a:spcPts val="600"/>
              </a:spcBef>
              <a:buFont typeface="Arial" panose="020B0604020202020204" pitchFamily="34" charset="0"/>
              <a:buChar char="•"/>
            </a:pPr>
            <a:r>
              <a:rPr lang="en-GB" dirty="0" smtClean="0"/>
              <a:t>Caregivers demonstrated significant increases in capacity to identify key resource persons that provide support &amp; protect children.</a:t>
            </a:r>
          </a:p>
          <a:p>
            <a:pPr>
              <a:lnSpc>
                <a:spcPct val="110000"/>
              </a:lnSpc>
              <a:spcBef>
                <a:spcPts val="600"/>
              </a:spcBef>
              <a:buFont typeface="Arial" panose="020B0604020202020204" pitchFamily="34" charset="0"/>
              <a:buChar char="•"/>
            </a:pPr>
            <a:r>
              <a:rPr lang="en-GB" dirty="0" smtClean="0"/>
              <a:t>Community ownership and creation of Child Protection Committees was seen as a key outcome of CFSs – most participants identified traditional structures as links to services.</a:t>
            </a:r>
            <a:endParaRPr lang="en-GB" dirty="0"/>
          </a:p>
        </p:txBody>
      </p:sp>
      <p:pic>
        <p:nvPicPr>
          <p:cNvPr id="4" name="Picture 2" descr="http://www.vistaar.com/wp-content/uploads/2012/10/Case_study_icon.png">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884368" y="123825"/>
            <a:ext cx="950913" cy="1282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3650152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2" presetClass="emph" presetSubtype="0" fill="hold" nodeType="clickEffect">
                                  <p:stCondLst>
                                    <p:cond delay="0"/>
                                  </p:stCondLst>
                                  <p:childTnLst>
                                    <p:animRot by="120000">
                                      <p:cBhvr>
                                        <p:cTn id="6" dur="100" fill="hold">
                                          <p:stCondLst>
                                            <p:cond delay="0"/>
                                          </p:stCondLst>
                                        </p:cTn>
                                        <p:tgtEl>
                                          <p:spTgt spid="4"/>
                                        </p:tgtEl>
                                        <p:attrNameLst>
                                          <p:attrName>r</p:attrName>
                                        </p:attrNameLst>
                                      </p:cBhvr>
                                    </p:animRot>
                                    <p:animRot by="-240000">
                                      <p:cBhvr>
                                        <p:cTn id="7" dur="200" fill="hold">
                                          <p:stCondLst>
                                            <p:cond delay="200"/>
                                          </p:stCondLst>
                                        </p:cTn>
                                        <p:tgtEl>
                                          <p:spTgt spid="4"/>
                                        </p:tgtEl>
                                        <p:attrNameLst>
                                          <p:attrName>r</p:attrName>
                                        </p:attrNameLst>
                                      </p:cBhvr>
                                    </p:animRot>
                                    <p:animRot by="240000">
                                      <p:cBhvr>
                                        <p:cTn id="8" dur="200" fill="hold">
                                          <p:stCondLst>
                                            <p:cond delay="400"/>
                                          </p:stCondLst>
                                        </p:cTn>
                                        <p:tgtEl>
                                          <p:spTgt spid="4"/>
                                        </p:tgtEl>
                                        <p:attrNameLst>
                                          <p:attrName>r</p:attrName>
                                        </p:attrNameLst>
                                      </p:cBhvr>
                                    </p:animRot>
                                    <p:animRot by="-240000">
                                      <p:cBhvr>
                                        <p:cTn id="9" dur="200" fill="hold">
                                          <p:stCondLst>
                                            <p:cond delay="600"/>
                                          </p:stCondLst>
                                        </p:cTn>
                                        <p:tgtEl>
                                          <p:spTgt spid="4"/>
                                        </p:tgtEl>
                                        <p:attrNameLst>
                                          <p:attrName>r</p:attrName>
                                        </p:attrNameLst>
                                      </p:cBhvr>
                                    </p:animRot>
                                    <p:animRot by="120000">
                                      <p:cBhvr>
                                        <p:cTn id="10" dur="200" fill="hold">
                                          <p:stCondLst>
                                            <p:cond delay="800"/>
                                          </p:stCondLst>
                                        </p:cTn>
                                        <p:tgtEl>
                                          <p:spTgt spid="4"/>
                                        </p:tgtEl>
                                        <p:attrNameLst>
                                          <p:attrName>r</p:attrName>
                                        </p:attrNameLst>
                                      </p:cBhvr>
                                    </p:animRot>
                                  </p:childTnLst>
                                </p:cTn>
                              </p:par>
                            </p:childTnLst>
                          </p:cTn>
                        </p:par>
                      </p:childTnLst>
                    </p:cTn>
                  </p:par>
                  <p:par>
                    <p:cTn id="11" fill="hold">
                      <p:stCondLst>
                        <p:cond delay="indefinite"/>
                      </p:stCondLst>
                      <p:childTnLst>
                        <p:par>
                          <p:cTn id="12" fill="hold">
                            <p:stCondLst>
                              <p:cond delay="0"/>
                            </p:stCondLst>
                            <p:childTnLst>
                              <p:par>
                                <p:cTn id="13" presetID="2" presetClass="entr" presetSubtype="4" fill="hold" grpId="0"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 calcmode="lin" valueType="num">
                                      <p:cBhvr additive="base">
                                        <p:cTn id="15"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grpId="0"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 calcmode="lin" valueType="num">
                                      <p:cBhvr additive="base">
                                        <p:cTn id="2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3">
                                            <p:txEl>
                                              <p:pRg st="2" end="2"/>
                                            </p:txEl>
                                          </p:spTgt>
                                        </p:tgtEl>
                                        <p:attrNameLst>
                                          <p:attrName>style.visibility</p:attrName>
                                        </p:attrNameLst>
                                      </p:cBhvr>
                                      <p:to>
                                        <p:strVal val="visible"/>
                                      </p:to>
                                    </p:set>
                                    <p:anim calcmode="lin" valueType="num">
                                      <p:cBhvr additive="base">
                                        <p:cTn id="2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idx="1"/>
          </p:nvPr>
        </p:nvSpPr>
        <p:spPr>
          <a:xfrm>
            <a:off x="107504" y="1196752"/>
            <a:ext cx="8497639" cy="4680521"/>
          </a:xfrm>
        </p:spPr>
        <p:txBody>
          <a:bodyPr/>
          <a:lstStyle/>
          <a:p>
            <a:pPr algn="ctr"/>
            <a:r>
              <a:rPr lang="en-US" sz="6000" dirty="0" smtClean="0">
                <a:solidFill>
                  <a:srgbClr val="3399FF"/>
                </a:solidFill>
              </a:rPr>
              <a:t>Any experiences of community </a:t>
            </a:r>
            <a:r>
              <a:rPr lang="en-US" sz="6000" dirty="0" err="1" smtClean="0">
                <a:solidFill>
                  <a:srgbClr val="3399FF"/>
                </a:solidFill>
              </a:rPr>
              <a:t>mobilisation</a:t>
            </a:r>
            <a:r>
              <a:rPr lang="en-US" sz="6000" dirty="0" smtClean="0">
                <a:solidFill>
                  <a:srgbClr val="3399FF"/>
                </a:solidFill>
              </a:rPr>
              <a:t> any of the participants wish to share? </a:t>
            </a:r>
          </a:p>
        </p:txBody>
      </p:sp>
    </p:spTree>
    <p:extLst>
      <p:ext uri="{BB962C8B-B14F-4D97-AF65-F5344CB8AC3E}">
        <p14:creationId xmlns:p14="http://schemas.microsoft.com/office/powerpoint/2010/main" val="29219369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wipe(down)">
                                      <p:cBhvr>
                                        <p:cTn id="7" dur="580">
                                          <p:stCondLst>
                                            <p:cond delay="0"/>
                                          </p:stCondLst>
                                        </p:cTn>
                                        <p:tgtEl>
                                          <p:spTgt spid="6">
                                            <p:txEl>
                                              <p:pRg st="0" end="0"/>
                                            </p:txEl>
                                          </p:spTgt>
                                        </p:tgtEl>
                                      </p:cBhvr>
                                    </p:animEffect>
                                    <p:anim calcmode="lin" valueType="num">
                                      <p:cBhvr>
                                        <p:cTn id="8" dur="1822" tmFilter="0,0; 0.14,0.36; 0.43,0.73; 0.71,0.91; 1.0,1.0">
                                          <p:stCondLst>
                                            <p:cond delay="0"/>
                                          </p:stCondLst>
                                        </p:cTn>
                                        <p:tgtEl>
                                          <p:spTgt spid="6">
                                            <p:txEl>
                                              <p:pRg st="0" end="0"/>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6">
                                            <p:txEl>
                                              <p:pRg st="0" end="0"/>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6">
                                            <p:txEl>
                                              <p:pRg st="0" end="0"/>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6">
                                            <p:txEl>
                                              <p:pRg st="0" end="0"/>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6">
                                            <p:txEl>
                                              <p:pRg st="0" end="0"/>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6">
                                            <p:txEl>
                                              <p:pRg st="0" end="0"/>
                                            </p:txEl>
                                          </p:spTgt>
                                        </p:tgtEl>
                                      </p:cBhvr>
                                      <p:to x="100000" y="60000"/>
                                    </p:animScale>
                                    <p:animScale>
                                      <p:cBhvr>
                                        <p:cTn id="14" dur="166" decel="50000">
                                          <p:stCondLst>
                                            <p:cond delay="676"/>
                                          </p:stCondLst>
                                        </p:cTn>
                                        <p:tgtEl>
                                          <p:spTgt spid="6">
                                            <p:txEl>
                                              <p:pRg st="0" end="0"/>
                                            </p:txEl>
                                          </p:spTgt>
                                        </p:tgtEl>
                                      </p:cBhvr>
                                      <p:to x="100000" y="100000"/>
                                    </p:animScale>
                                    <p:animScale>
                                      <p:cBhvr>
                                        <p:cTn id="15" dur="26">
                                          <p:stCondLst>
                                            <p:cond delay="1312"/>
                                          </p:stCondLst>
                                        </p:cTn>
                                        <p:tgtEl>
                                          <p:spTgt spid="6">
                                            <p:txEl>
                                              <p:pRg st="0" end="0"/>
                                            </p:txEl>
                                          </p:spTgt>
                                        </p:tgtEl>
                                      </p:cBhvr>
                                      <p:to x="100000" y="80000"/>
                                    </p:animScale>
                                    <p:animScale>
                                      <p:cBhvr>
                                        <p:cTn id="16" dur="166" decel="50000">
                                          <p:stCondLst>
                                            <p:cond delay="1338"/>
                                          </p:stCondLst>
                                        </p:cTn>
                                        <p:tgtEl>
                                          <p:spTgt spid="6">
                                            <p:txEl>
                                              <p:pRg st="0" end="0"/>
                                            </p:txEl>
                                          </p:spTgt>
                                        </p:tgtEl>
                                      </p:cBhvr>
                                      <p:to x="100000" y="100000"/>
                                    </p:animScale>
                                    <p:animScale>
                                      <p:cBhvr>
                                        <p:cTn id="17" dur="26">
                                          <p:stCondLst>
                                            <p:cond delay="1642"/>
                                          </p:stCondLst>
                                        </p:cTn>
                                        <p:tgtEl>
                                          <p:spTgt spid="6">
                                            <p:txEl>
                                              <p:pRg st="0" end="0"/>
                                            </p:txEl>
                                          </p:spTgt>
                                        </p:tgtEl>
                                      </p:cBhvr>
                                      <p:to x="100000" y="90000"/>
                                    </p:animScale>
                                    <p:animScale>
                                      <p:cBhvr>
                                        <p:cTn id="18" dur="166" decel="50000">
                                          <p:stCondLst>
                                            <p:cond delay="1668"/>
                                          </p:stCondLst>
                                        </p:cTn>
                                        <p:tgtEl>
                                          <p:spTgt spid="6">
                                            <p:txEl>
                                              <p:pRg st="0" end="0"/>
                                            </p:txEl>
                                          </p:spTgt>
                                        </p:tgtEl>
                                      </p:cBhvr>
                                      <p:to x="100000" y="100000"/>
                                    </p:animScale>
                                    <p:animScale>
                                      <p:cBhvr>
                                        <p:cTn id="19" dur="26">
                                          <p:stCondLst>
                                            <p:cond delay="1808"/>
                                          </p:stCondLst>
                                        </p:cTn>
                                        <p:tgtEl>
                                          <p:spTgt spid="6">
                                            <p:txEl>
                                              <p:pRg st="0" end="0"/>
                                            </p:txEl>
                                          </p:spTgt>
                                        </p:tgtEl>
                                      </p:cBhvr>
                                      <p:to x="100000" y="95000"/>
                                    </p:animScale>
                                    <p:animScale>
                                      <p:cBhvr>
                                        <p:cTn id="20" dur="166" decel="50000">
                                          <p:stCondLst>
                                            <p:cond delay="1834"/>
                                          </p:stCondLst>
                                        </p:cTn>
                                        <p:tgtEl>
                                          <p:spTgt spid="6">
                                            <p:txEl>
                                              <p:pRg st="0" end="0"/>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0825" y="1340768"/>
            <a:ext cx="8065591" cy="4608512"/>
          </a:xfrm>
        </p:spPr>
        <p:txBody>
          <a:bodyPr/>
          <a:lstStyle/>
          <a:p>
            <a:pPr algn="ctr"/>
            <a:r>
              <a:rPr lang="en-US" sz="6000" dirty="0" smtClean="0">
                <a:solidFill>
                  <a:srgbClr val="3399FF"/>
                </a:solidFill>
              </a:rPr>
              <a:t>What existing community structures can be built upon in this context and how? </a:t>
            </a:r>
          </a:p>
        </p:txBody>
      </p:sp>
    </p:spTree>
    <p:extLst>
      <p:ext uri="{BB962C8B-B14F-4D97-AF65-F5344CB8AC3E}">
        <p14:creationId xmlns:p14="http://schemas.microsoft.com/office/powerpoint/2010/main" val="2197068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80">
                                          <p:stCondLst>
                                            <p:cond delay="0"/>
                                          </p:stCondLst>
                                        </p:cTn>
                                        <p:tgtEl>
                                          <p:spTgt spid="3">
                                            <p:txEl>
                                              <p:pRg st="0" end="0"/>
                                            </p:txEl>
                                          </p:spTgt>
                                        </p:tgtEl>
                                      </p:cBhvr>
                                    </p:animEffect>
                                    <p:anim calcmode="lin" valueType="num">
                                      <p:cBhvr>
                                        <p:cTn id="8"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xEl>
                                              <p:pRg st="0" end="0"/>
                                            </p:txEl>
                                          </p:spTgt>
                                        </p:tgtEl>
                                      </p:cBhvr>
                                      <p:to x="100000" y="60000"/>
                                    </p:animScale>
                                    <p:animScale>
                                      <p:cBhvr>
                                        <p:cTn id="14" dur="166" decel="50000">
                                          <p:stCondLst>
                                            <p:cond delay="676"/>
                                          </p:stCondLst>
                                        </p:cTn>
                                        <p:tgtEl>
                                          <p:spTgt spid="3">
                                            <p:txEl>
                                              <p:pRg st="0" end="0"/>
                                            </p:txEl>
                                          </p:spTgt>
                                        </p:tgtEl>
                                      </p:cBhvr>
                                      <p:to x="100000" y="100000"/>
                                    </p:animScale>
                                    <p:animScale>
                                      <p:cBhvr>
                                        <p:cTn id="15" dur="26">
                                          <p:stCondLst>
                                            <p:cond delay="1312"/>
                                          </p:stCondLst>
                                        </p:cTn>
                                        <p:tgtEl>
                                          <p:spTgt spid="3">
                                            <p:txEl>
                                              <p:pRg st="0" end="0"/>
                                            </p:txEl>
                                          </p:spTgt>
                                        </p:tgtEl>
                                      </p:cBhvr>
                                      <p:to x="100000" y="80000"/>
                                    </p:animScale>
                                    <p:animScale>
                                      <p:cBhvr>
                                        <p:cTn id="16" dur="166" decel="50000">
                                          <p:stCondLst>
                                            <p:cond delay="1338"/>
                                          </p:stCondLst>
                                        </p:cTn>
                                        <p:tgtEl>
                                          <p:spTgt spid="3">
                                            <p:txEl>
                                              <p:pRg st="0" end="0"/>
                                            </p:txEl>
                                          </p:spTgt>
                                        </p:tgtEl>
                                      </p:cBhvr>
                                      <p:to x="100000" y="100000"/>
                                    </p:animScale>
                                    <p:animScale>
                                      <p:cBhvr>
                                        <p:cTn id="17" dur="26">
                                          <p:stCondLst>
                                            <p:cond delay="1642"/>
                                          </p:stCondLst>
                                        </p:cTn>
                                        <p:tgtEl>
                                          <p:spTgt spid="3">
                                            <p:txEl>
                                              <p:pRg st="0" end="0"/>
                                            </p:txEl>
                                          </p:spTgt>
                                        </p:tgtEl>
                                      </p:cBhvr>
                                      <p:to x="100000" y="90000"/>
                                    </p:animScale>
                                    <p:animScale>
                                      <p:cBhvr>
                                        <p:cTn id="18" dur="166" decel="50000">
                                          <p:stCondLst>
                                            <p:cond delay="1668"/>
                                          </p:stCondLst>
                                        </p:cTn>
                                        <p:tgtEl>
                                          <p:spTgt spid="3">
                                            <p:txEl>
                                              <p:pRg st="0" end="0"/>
                                            </p:txEl>
                                          </p:spTgt>
                                        </p:tgtEl>
                                      </p:cBhvr>
                                      <p:to x="100000" y="100000"/>
                                    </p:animScale>
                                    <p:animScale>
                                      <p:cBhvr>
                                        <p:cTn id="19" dur="26">
                                          <p:stCondLst>
                                            <p:cond delay="1808"/>
                                          </p:stCondLst>
                                        </p:cTn>
                                        <p:tgtEl>
                                          <p:spTgt spid="3">
                                            <p:txEl>
                                              <p:pRg st="0" end="0"/>
                                            </p:txEl>
                                          </p:spTgt>
                                        </p:tgtEl>
                                      </p:cBhvr>
                                      <p:to x="100000" y="95000"/>
                                    </p:animScale>
                                    <p:animScale>
                                      <p:cBhvr>
                                        <p:cTn id="20" dur="166" decel="50000">
                                          <p:stCondLst>
                                            <p:cond delay="1834"/>
                                          </p:stCondLst>
                                        </p:cTn>
                                        <p:tgtEl>
                                          <p:spTgt spid="3">
                                            <p:txEl>
                                              <p:pRg st="0" end="0"/>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GB" dirty="0" smtClean="0">
                <a:solidFill>
                  <a:srgbClr val="3399FF"/>
                </a:solidFill>
              </a:rPr>
              <a:t>Challenges</a:t>
            </a:r>
            <a:endParaRPr lang="en-AU" dirty="0">
              <a:solidFill>
                <a:srgbClr val="3399FF"/>
              </a:solidFill>
            </a:endParaRPr>
          </a:p>
        </p:txBody>
      </p:sp>
    </p:spTree>
    <p:extLst>
      <p:ext uri="{BB962C8B-B14F-4D97-AF65-F5344CB8AC3E}">
        <p14:creationId xmlns:p14="http://schemas.microsoft.com/office/powerpoint/2010/main" val="74747330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GB" dirty="0" smtClean="0">
                <a:solidFill>
                  <a:srgbClr val="3399FF"/>
                </a:solidFill>
              </a:rPr>
              <a:t>Defining key terms</a:t>
            </a:r>
            <a:endParaRPr lang="en-AU" dirty="0">
              <a:solidFill>
                <a:srgbClr val="3399FF"/>
              </a:solidFill>
            </a:endParaRPr>
          </a:p>
        </p:txBody>
      </p:sp>
    </p:spTree>
    <p:extLst>
      <p:ext uri="{BB962C8B-B14F-4D97-AF65-F5344CB8AC3E}">
        <p14:creationId xmlns:p14="http://schemas.microsoft.com/office/powerpoint/2010/main" val="408484406"/>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Challenges - 1</a:t>
            </a:r>
            <a:endParaRPr lang="en-AU" dirty="0"/>
          </a:p>
        </p:txBody>
      </p:sp>
      <p:sp>
        <p:nvSpPr>
          <p:cNvPr id="3" name="Content Placeholder 2"/>
          <p:cNvSpPr>
            <a:spLocks noGrp="1"/>
          </p:cNvSpPr>
          <p:nvPr>
            <p:ph idx="1"/>
          </p:nvPr>
        </p:nvSpPr>
        <p:spPr>
          <a:xfrm>
            <a:off x="334935" y="1628800"/>
            <a:ext cx="8785671" cy="4392612"/>
          </a:xfrm>
        </p:spPr>
        <p:txBody>
          <a:bodyPr/>
          <a:lstStyle/>
          <a:p>
            <a:pPr>
              <a:lnSpc>
                <a:spcPct val="150000"/>
              </a:lnSpc>
              <a:spcBef>
                <a:spcPts val="0"/>
              </a:spcBef>
              <a:buFont typeface="Arial" panose="020B0604020202020204" pitchFamily="34" charset="0"/>
              <a:buChar char="•"/>
              <a:tabLst>
                <a:tab pos="6180138" algn="l"/>
              </a:tabLst>
            </a:pPr>
            <a:r>
              <a:rPr lang="en-US" dirty="0" smtClean="0"/>
              <a:t>Urgency of emergency setting, pressure for immediate results – hampering ability to take long-term comm. mob. approach.</a:t>
            </a:r>
          </a:p>
          <a:p>
            <a:pPr>
              <a:lnSpc>
                <a:spcPct val="150000"/>
              </a:lnSpc>
              <a:spcBef>
                <a:spcPts val="0"/>
              </a:spcBef>
              <a:buFont typeface="Arial" panose="020B0604020202020204" pitchFamily="34" charset="0"/>
              <a:buChar char="•"/>
              <a:tabLst>
                <a:tab pos="6180138" algn="l"/>
              </a:tabLst>
            </a:pPr>
            <a:r>
              <a:rPr lang="en-GB" dirty="0" smtClean="0"/>
              <a:t>Reluctance to address most sensitive issues – HIV, GBV, harmful traditional practices.</a:t>
            </a:r>
          </a:p>
          <a:p>
            <a:pPr>
              <a:lnSpc>
                <a:spcPct val="150000"/>
              </a:lnSpc>
              <a:spcBef>
                <a:spcPts val="0"/>
              </a:spcBef>
              <a:buFont typeface="Arial" panose="020B0604020202020204" pitchFamily="34" charset="0"/>
              <a:buChar char="•"/>
              <a:tabLst>
                <a:tab pos="6180138" algn="l"/>
              </a:tabLst>
            </a:pPr>
            <a:r>
              <a:rPr lang="en-GB" dirty="0" smtClean="0"/>
              <a:t>Low levels of child participation.</a:t>
            </a:r>
          </a:p>
          <a:p>
            <a:pPr>
              <a:lnSpc>
                <a:spcPct val="150000"/>
              </a:lnSpc>
              <a:spcBef>
                <a:spcPts val="0"/>
              </a:spcBef>
              <a:buFont typeface="Arial" panose="020B0604020202020204" pitchFamily="34" charset="0"/>
              <a:buChar char="•"/>
              <a:tabLst>
                <a:tab pos="6180138" algn="l"/>
              </a:tabLst>
            </a:pPr>
            <a:r>
              <a:rPr lang="en-GB" dirty="0" smtClean="0"/>
              <a:t>Issues of power, diversity, &amp; inclusivity.</a:t>
            </a:r>
          </a:p>
          <a:p>
            <a:pPr>
              <a:lnSpc>
                <a:spcPct val="150000"/>
              </a:lnSpc>
              <a:spcBef>
                <a:spcPts val="0"/>
              </a:spcBef>
              <a:buFont typeface="Arial" panose="020B0604020202020204" pitchFamily="34" charset="0"/>
              <a:buChar char="•"/>
              <a:tabLst>
                <a:tab pos="6180138" algn="l"/>
              </a:tabLst>
            </a:pPr>
            <a:r>
              <a:rPr lang="en-GB" dirty="0" smtClean="0"/>
              <a:t>Top-down, didactic approach.</a:t>
            </a:r>
          </a:p>
          <a:p>
            <a:pPr>
              <a:lnSpc>
                <a:spcPct val="150000"/>
              </a:lnSpc>
              <a:buFont typeface="Arial" panose="020B0604020202020204" pitchFamily="34" charset="0"/>
              <a:buChar char="•"/>
            </a:pPr>
            <a:endParaRPr lang="en-AU" dirty="0"/>
          </a:p>
        </p:txBody>
      </p:sp>
    </p:spTree>
    <p:extLst>
      <p:ext uri="{BB962C8B-B14F-4D97-AF65-F5344CB8AC3E}">
        <p14:creationId xmlns:p14="http://schemas.microsoft.com/office/powerpoint/2010/main" val="25722133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Challenges - 2</a:t>
            </a:r>
            <a:endParaRPr lang="en-AU" dirty="0"/>
          </a:p>
        </p:txBody>
      </p:sp>
      <p:sp>
        <p:nvSpPr>
          <p:cNvPr id="3" name="Content Placeholder 2"/>
          <p:cNvSpPr>
            <a:spLocks noGrp="1"/>
          </p:cNvSpPr>
          <p:nvPr>
            <p:ph idx="1"/>
          </p:nvPr>
        </p:nvSpPr>
        <p:spPr>
          <a:xfrm>
            <a:off x="250825" y="1700213"/>
            <a:ext cx="8713663" cy="4392612"/>
          </a:xfrm>
        </p:spPr>
        <p:txBody>
          <a:bodyPr/>
          <a:lstStyle/>
          <a:p>
            <a:pPr>
              <a:lnSpc>
                <a:spcPct val="150000"/>
              </a:lnSpc>
              <a:spcBef>
                <a:spcPts val="0"/>
              </a:spcBef>
              <a:buFont typeface="Arial" panose="020B0604020202020204" pitchFamily="34" charset="0"/>
              <a:buChar char="•"/>
            </a:pPr>
            <a:r>
              <a:rPr lang="en-GB" dirty="0" smtClean="0"/>
              <a:t>Lack understanding or recognition of need for less tangible  CP supports.</a:t>
            </a:r>
          </a:p>
          <a:p>
            <a:pPr>
              <a:lnSpc>
                <a:spcPct val="150000"/>
              </a:lnSpc>
              <a:spcBef>
                <a:spcPts val="0"/>
              </a:spcBef>
              <a:buFont typeface="Arial" panose="020B0604020202020204" pitchFamily="34" charset="0"/>
              <a:buChar char="•"/>
            </a:pPr>
            <a:r>
              <a:rPr lang="en-GB" dirty="0" smtClean="0"/>
              <a:t>Too little on-going capacity building &amp; follow-up. </a:t>
            </a:r>
          </a:p>
          <a:p>
            <a:pPr>
              <a:lnSpc>
                <a:spcPct val="150000"/>
              </a:lnSpc>
              <a:spcBef>
                <a:spcPts val="0"/>
              </a:spcBef>
              <a:buFont typeface="Arial" panose="020B0604020202020204" pitchFamily="34" charset="0"/>
              <a:buChar char="•"/>
            </a:pPr>
            <a:r>
              <a:rPr lang="en-GB" dirty="0" smtClean="0"/>
              <a:t>Use of stipends.</a:t>
            </a:r>
          </a:p>
          <a:p>
            <a:pPr>
              <a:lnSpc>
                <a:spcPct val="150000"/>
              </a:lnSpc>
              <a:spcBef>
                <a:spcPts val="0"/>
              </a:spcBef>
              <a:buFont typeface="Arial" panose="020B0604020202020204" pitchFamily="34" charset="0"/>
              <a:buChar char="•"/>
            </a:pPr>
            <a:r>
              <a:rPr lang="en-GB" dirty="0" smtClean="0"/>
              <a:t>Linking community groups with formal systems.</a:t>
            </a:r>
          </a:p>
          <a:p>
            <a:pPr>
              <a:lnSpc>
                <a:spcPct val="150000"/>
              </a:lnSpc>
              <a:spcBef>
                <a:spcPts val="0"/>
              </a:spcBef>
              <a:buFont typeface="Arial" panose="020B0604020202020204" pitchFamily="34" charset="0"/>
              <a:buChar char="•"/>
            </a:pPr>
            <a:r>
              <a:rPr lang="en-GB" dirty="0" smtClean="0"/>
              <a:t>Lack of vulnerable / marginalised groups in community structures.</a:t>
            </a:r>
          </a:p>
          <a:p>
            <a:pPr>
              <a:lnSpc>
                <a:spcPct val="150000"/>
              </a:lnSpc>
              <a:buFont typeface="Arial" panose="020B0604020202020204" pitchFamily="34" charset="0"/>
              <a:buChar char="•"/>
            </a:pPr>
            <a:endParaRPr lang="en-US" dirty="0" smtClean="0"/>
          </a:p>
          <a:p>
            <a:pPr>
              <a:lnSpc>
                <a:spcPct val="150000"/>
              </a:lnSpc>
              <a:buFont typeface="Arial" panose="020B0604020202020204" pitchFamily="34" charset="0"/>
              <a:buChar char="•"/>
            </a:pPr>
            <a:endParaRPr lang="en-AU" dirty="0"/>
          </a:p>
        </p:txBody>
      </p:sp>
    </p:spTree>
    <p:extLst>
      <p:ext uri="{BB962C8B-B14F-4D97-AF65-F5344CB8AC3E}">
        <p14:creationId xmlns:p14="http://schemas.microsoft.com/office/powerpoint/2010/main" val="7064122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Ways to overcome challenges</a:t>
            </a:r>
            <a:endParaRPr lang="en-AU" dirty="0"/>
          </a:p>
        </p:txBody>
      </p:sp>
      <p:sp>
        <p:nvSpPr>
          <p:cNvPr id="3" name="Content Placeholder 2"/>
          <p:cNvSpPr>
            <a:spLocks noGrp="1"/>
          </p:cNvSpPr>
          <p:nvPr>
            <p:ph idx="1"/>
          </p:nvPr>
        </p:nvSpPr>
        <p:spPr>
          <a:xfrm>
            <a:off x="250825" y="1700213"/>
            <a:ext cx="8785671" cy="4392612"/>
          </a:xfrm>
        </p:spPr>
        <p:txBody>
          <a:bodyPr/>
          <a:lstStyle/>
          <a:p>
            <a:pPr>
              <a:lnSpc>
                <a:spcPct val="150000"/>
              </a:lnSpc>
              <a:spcBef>
                <a:spcPts val="0"/>
              </a:spcBef>
              <a:buFont typeface="Arial" panose="020B0604020202020204" pitchFamily="34" charset="0"/>
              <a:buChar char="•"/>
            </a:pPr>
            <a:r>
              <a:rPr lang="en-GB" dirty="0" smtClean="0"/>
              <a:t>Work to change attitudes &amp; practices on sensitive issues through a </a:t>
            </a:r>
            <a:r>
              <a:rPr lang="en-GB" b="1" dirty="0" smtClean="0"/>
              <a:t>slow process </a:t>
            </a:r>
            <a:r>
              <a:rPr lang="en-GB" dirty="0" smtClean="0"/>
              <a:t>of dialogue, problem-solving, and internally guided change.</a:t>
            </a:r>
          </a:p>
          <a:p>
            <a:pPr>
              <a:lnSpc>
                <a:spcPct val="150000"/>
              </a:lnSpc>
              <a:spcBef>
                <a:spcPts val="0"/>
              </a:spcBef>
              <a:buFont typeface="Arial" panose="020B0604020202020204" pitchFamily="34" charset="0"/>
              <a:buChar char="•"/>
            </a:pPr>
            <a:r>
              <a:rPr lang="en-GB" dirty="0" smtClean="0"/>
              <a:t>Reflect, learn and adapt way of working.</a:t>
            </a:r>
          </a:p>
          <a:p>
            <a:pPr>
              <a:lnSpc>
                <a:spcPct val="150000"/>
              </a:lnSpc>
              <a:spcBef>
                <a:spcPts val="0"/>
              </a:spcBef>
              <a:buFont typeface="Arial" panose="020B0604020202020204" pitchFamily="34" charset="0"/>
              <a:buChar char="•"/>
            </a:pPr>
            <a:r>
              <a:rPr lang="en-GB" dirty="0" smtClean="0"/>
              <a:t>Engage community in M&amp;E.</a:t>
            </a:r>
          </a:p>
          <a:p>
            <a:pPr>
              <a:lnSpc>
                <a:spcPct val="150000"/>
              </a:lnSpc>
              <a:spcBef>
                <a:spcPts val="0"/>
              </a:spcBef>
              <a:buFont typeface="Arial" panose="020B0604020202020204" pitchFamily="34" charset="0"/>
              <a:buChar char="•"/>
            </a:pPr>
            <a:r>
              <a:rPr lang="en-GB" dirty="0" smtClean="0"/>
              <a:t>Ensure any staff / community liaison is from the area / region – with relevant language skills. </a:t>
            </a:r>
          </a:p>
          <a:p>
            <a:pPr>
              <a:lnSpc>
                <a:spcPct val="150000"/>
              </a:lnSpc>
              <a:buFont typeface="Arial" panose="020B0604020202020204" pitchFamily="34" charset="0"/>
              <a:buChar char="•"/>
            </a:pPr>
            <a:endParaRPr lang="en-AU" dirty="0"/>
          </a:p>
        </p:txBody>
      </p:sp>
    </p:spTree>
    <p:extLst>
      <p:ext uri="{BB962C8B-B14F-4D97-AF65-F5344CB8AC3E}">
        <p14:creationId xmlns:p14="http://schemas.microsoft.com/office/powerpoint/2010/main" val="20979562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GB" dirty="0" smtClean="0">
                <a:solidFill>
                  <a:srgbClr val="3399FF"/>
                </a:solidFill>
              </a:rPr>
              <a:t>Key resources</a:t>
            </a:r>
            <a:endParaRPr lang="en-AU" dirty="0">
              <a:solidFill>
                <a:srgbClr val="3399FF"/>
              </a:solidFill>
            </a:endParaRPr>
          </a:p>
        </p:txBody>
      </p:sp>
    </p:spTree>
    <p:extLst>
      <p:ext uri="{BB962C8B-B14F-4D97-AF65-F5344CB8AC3E}">
        <p14:creationId xmlns:p14="http://schemas.microsoft.com/office/powerpoint/2010/main" val="326142064"/>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Key resources</a:t>
            </a:r>
            <a:endParaRPr lang="en-AU" dirty="0"/>
          </a:p>
        </p:txBody>
      </p:sp>
      <p:sp>
        <p:nvSpPr>
          <p:cNvPr id="3" name="Content Placeholder 2"/>
          <p:cNvSpPr>
            <a:spLocks noGrp="1"/>
          </p:cNvSpPr>
          <p:nvPr>
            <p:ph idx="1"/>
          </p:nvPr>
        </p:nvSpPr>
        <p:spPr>
          <a:xfrm>
            <a:off x="250825" y="1700213"/>
            <a:ext cx="8785671" cy="4392612"/>
          </a:xfrm>
        </p:spPr>
        <p:txBody>
          <a:bodyPr/>
          <a:lstStyle/>
          <a:p>
            <a:pPr>
              <a:lnSpc>
                <a:spcPct val="120000"/>
              </a:lnSpc>
              <a:spcBef>
                <a:spcPts val="0"/>
              </a:spcBef>
              <a:buFont typeface="Arial" panose="020B0604020202020204" pitchFamily="34" charset="0"/>
              <a:buChar char="•"/>
            </a:pPr>
            <a:r>
              <a:rPr lang="en-GB" dirty="0" smtClean="0"/>
              <a:t>ARC Community Mobilisation Foundation Module.</a:t>
            </a:r>
          </a:p>
          <a:p>
            <a:pPr>
              <a:lnSpc>
                <a:spcPct val="120000"/>
              </a:lnSpc>
              <a:spcBef>
                <a:spcPts val="0"/>
              </a:spcBef>
              <a:buFont typeface="Arial" panose="020B0604020202020204" pitchFamily="34" charset="0"/>
              <a:buChar char="•"/>
            </a:pPr>
            <a:r>
              <a:rPr lang="en-GB" dirty="0" smtClean="0"/>
              <a:t>UNICEF ROSA (2006) Behaviour Change Communication in Emergencies: A Toolkit.</a:t>
            </a:r>
          </a:p>
          <a:p>
            <a:pPr>
              <a:lnSpc>
                <a:spcPct val="120000"/>
              </a:lnSpc>
              <a:spcBef>
                <a:spcPts val="0"/>
              </a:spcBef>
              <a:buFont typeface="Arial" panose="020B0604020202020204" pitchFamily="34" charset="0"/>
              <a:buChar char="•"/>
            </a:pPr>
            <a:r>
              <a:rPr lang="en-GB" dirty="0" smtClean="0"/>
              <a:t>Health Communication Partnership &amp; USAID (2003) How to mobilize communities for Health and Social Change. </a:t>
            </a:r>
          </a:p>
          <a:p>
            <a:pPr>
              <a:lnSpc>
                <a:spcPct val="120000"/>
              </a:lnSpc>
              <a:spcBef>
                <a:spcPts val="0"/>
              </a:spcBef>
              <a:buFont typeface="Arial" panose="020B0604020202020204" pitchFamily="34" charset="0"/>
              <a:buChar char="•"/>
            </a:pPr>
            <a:r>
              <a:rPr lang="en-GB" dirty="0" smtClean="0"/>
              <a:t>CCF (2008) Starting up Child Centred Spaces in Emergencies: A field manual.</a:t>
            </a:r>
          </a:p>
          <a:p>
            <a:pPr>
              <a:lnSpc>
                <a:spcPct val="120000"/>
              </a:lnSpc>
              <a:spcBef>
                <a:spcPts val="0"/>
              </a:spcBef>
              <a:buFont typeface="Arial" panose="020B0604020202020204" pitchFamily="34" charset="0"/>
              <a:buChar char="•"/>
            </a:pPr>
            <a:r>
              <a:rPr lang="en-GB" dirty="0" err="1" smtClean="0"/>
              <a:t>Wessells</a:t>
            </a:r>
            <a:r>
              <a:rPr lang="en-GB" dirty="0" smtClean="0"/>
              <a:t> (2009) What Are We Learning About Community-Based Child Protection Mechanisms? </a:t>
            </a:r>
          </a:p>
          <a:p>
            <a:pPr>
              <a:lnSpc>
                <a:spcPct val="120000"/>
              </a:lnSpc>
              <a:buFont typeface="Arial" panose="020B0604020202020204" pitchFamily="34" charset="0"/>
              <a:buChar char="•"/>
            </a:pPr>
            <a:endParaRPr lang="en-AU" dirty="0"/>
          </a:p>
        </p:txBody>
      </p:sp>
    </p:spTree>
    <p:extLst>
      <p:ext uri="{BB962C8B-B14F-4D97-AF65-F5344CB8AC3E}">
        <p14:creationId xmlns:p14="http://schemas.microsoft.com/office/powerpoint/2010/main" val="1511245684"/>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GB" dirty="0" smtClean="0">
                <a:solidFill>
                  <a:srgbClr val="3399FF"/>
                </a:solidFill>
              </a:rPr>
              <a:t>Key messages</a:t>
            </a:r>
            <a:endParaRPr lang="en-AU" dirty="0">
              <a:solidFill>
                <a:srgbClr val="3399FF"/>
              </a:solidFill>
            </a:endParaRPr>
          </a:p>
        </p:txBody>
      </p:sp>
    </p:spTree>
    <p:extLst>
      <p:ext uri="{BB962C8B-B14F-4D97-AF65-F5344CB8AC3E}">
        <p14:creationId xmlns:p14="http://schemas.microsoft.com/office/powerpoint/2010/main" val="3473632149"/>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Key messages</a:t>
            </a:r>
            <a:endParaRPr lang="en-AU" dirty="0"/>
          </a:p>
        </p:txBody>
      </p:sp>
      <p:sp>
        <p:nvSpPr>
          <p:cNvPr id="3" name="Content Placeholder 2"/>
          <p:cNvSpPr>
            <a:spLocks noGrp="1"/>
          </p:cNvSpPr>
          <p:nvPr>
            <p:ph idx="1"/>
          </p:nvPr>
        </p:nvSpPr>
        <p:spPr>
          <a:xfrm>
            <a:off x="250825" y="1700213"/>
            <a:ext cx="8785671" cy="4392612"/>
          </a:xfrm>
        </p:spPr>
        <p:txBody>
          <a:bodyPr/>
          <a:lstStyle/>
          <a:p>
            <a:pPr>
              <a:lnSpc>
                <a:spcPct val="150000"/>
              </a:lnSpc>
              <a:spcBef>
                <a:spcPts val="600"/>
              </a:spcBef>
              <a:buFont typeface="Arial" panose="020B0604020202020204" pitchFamily="34" charset="0"/>
              <a:buChar char="•"/>
            </a:pPr>
            <a:r>
              <a:rPr lang="en-GB" dirty="0" smtClean="0"/>
              <a:t>Community mobilisation is the first step when initiating child protection activities – ensures sustainability of efforts.</a:t>
            </a:r>
          </a:p>
          <a:p>
            <a:pPr>
              <a:lnSpc>
                <a:spcPct val="150000"/>
              </a:lnSpc>
              <a:spcBef>
                <a:spcPts val="600"/>
              </a:spcBef>
              <a:buFont typeface="Arial" panose="020B0604020202020204" pitchFamily="34" charset="0"/>
              <a:buChar char="•"/>
            </a:pPr>
            <a:r>
              <a:rPr lang="en-GB" dirty="0" smtClean="0"/>
              <a:t>CF Spaces may not be the only or most suitable intervention, base decisions on specifics of each community. </a:t>
            </a:r>
          </a:p>
          <a:p>
            <a:pPr>
              <a:lnSpc>
                <a:spcPct val="150000"/>
              </a:lnSpc>
              <a:spcBef>
                <a:spcPts val="600"/>
              </a:spcBef>
              <a:buFont typeface="Arial" panose="020B0604020202020204" pitchFamily="34" charset="0"/>
              <a:buChar char="•"/>
            </a:pPr>
            <a:r>
              <a:rPr lang="en-GB" dirty="0" smtClean="0"/>
              <a:t>Community mobilisation is on-going, long term process.</a:t>
            </a:r>
          </a:p>
          <a:p>
            <a:pPr>
              <a:lnSpc>
                <a:spcPct val="150000"/>
              </a:lnSpc>
              <a:spcBef>
                <a:spcPts val="600"/>
              </a:spcBef>
              <a:buFont typeface="Arial" panose="020B0604020202020204" pitchFamily="34" charset="0"/>
              <a:buChar char="•"/>
            </a:pPr>
            <a:r>
              <a:rPr lang="en-GB" dirty="0" smtClean="0"/>
              <a:t>Communities are not homogeneous.  </a:t>
            </a:r>
            <a:endParaRPr lang="en-US" dirty="0" smtClean="0"/>
          </a:p>
          <a:p>
            <a:pPr>
              <a:lnSpc>
                <a:spcPct val="150000"/>
              </a:lnSpc>
              <a:buFont typeface="Arial" panose="020B0604020202020204" pitchFamily="34" charset="0"/>
              <a:buChar char="•"/>
            </a:pPr>
            <a:endParaRPr lang="en-AU" dirty="0"/>
          </a:p>
        </p:txBody>
      </p:sp>
    </p:spTree>
    <p:extLst>
      <p:ext uri="{BB962C8B-B14F-4D97-AF65-F5344CB8AC3E}">
        <p14:creationId xmlns:p14="http://schemas.microsoft.com/office/powerpoint/2010/main" val="21752614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43715" name="Picture 3" descr="Light-Bulb"/>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68538" y="1125538"/>
            <a:ext cx="4105275" cy="4562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6" presetClass="emph" presetSubtype="0" fill="hold" nodeType="clickEffect">
                                  <p:stCondLst>
                                    <p:cond delay="0"/>
                                  </p:stCondLst>
                                  <p:childTnLst>
                                    <p:animEffect transition="out" filter="fade">
                                      <p:cBhvr>
                                        <p:cTn id="6" dur="500" tmFilter="0, 0; .2, .5; .8, .5; 1, 0"/>
                                        <p:tgtEl>
                                          <p:spTgt spid="243715"/>
                                        </p:tgtEl>
                                      </p:cBhvr>
                                    </p:animEffect>
                                    <p:animScale>
                                      <p:cBhvr>
                                        <p:cTn id="7" dur="250" autoRev="1" fill="hold"/>
                                        <p:tgtEl>
                                          <p:spTgt spid="243715"/>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What is the community?</a:t>
            </a:r>
            <a:endParaRPr lang="en-AU" dirty="0"/>
          </a:p>
        </p:txBody>
      </p:sp>
      <p:sp>
        <p:nvSpPr>
          <p:cNvPr id="3" name="Content Placeholder 2"/>
          <p:cNvSpPr>
            <a:spLocks noGrp="1"/>
          </p:cNvSpPr>
          <p:nvPr>
            <p:ph idx="1"/>
          </p:nvPr>
        </p:nvSpPr>
        <p:spPr>
          <a:xfrm>
            <a:off x="250825" y="1700213"/>
            <a:ext cx="8641655" cy="4392612"/>
          </a:xfrm>
        </p:spPr>
        <p:txBody>
          <a:bodyPr/>
          <a:lstStyle/>
          <a:p>
            <a:pPr>
              <a:lnSpc>
                <a:spcPct val="150000"/>
              </a:lnSpc>
              <a:spcBef>
                <a:spcPts val="600"/>
              </a:spcBef>
              <a:buFont typeface="Arial" panose="020B0604020202020204" pitchFamily="34" charset="0"/>
              <a:buChar char="•"/>
            </a:pPr>
            <a:r>
              <a:rPr lang="en-US" dirty="0" smtClean="0"/>
              <a:t>Defined geographically as a group of people living in or near a particular location, such as a village or an urban </a:t>
            </a:r>
            <a:r>
              <a:rPr lang="en-US" dirty="0" err="1" smtClean="0"/>
              <a:t>neighbourhood</a:t>
            </a:r>
            <a:r>
              <a:rPr lang="en-US" dirty="0"/>
              <a:t>.</a:t>
            </a:r>
            <a:endParaRPr lang="en-US" dirty="0" smtClean="0"/>
          </a:p>
          <a:p>
            <a:pPr>
              <a:lnSpc>
                <a:spcPct val="150000"/>
              </a:lnSpc>
              <a:spcBef>
                <a:spcPts val="600"/>
              </a:spcBef>
              <a:buFont typeface="Arial" panose="020B0604020202020204" pitchFamily="34" charset="0"/>
              <a:buChar char="•"/>
            </a:pPr>
            <a:r>
              <a:rPr lang="en-GB" dirty="0" smtClean="0"/>
              <a:t>Group of people that recognises itself or recognised by others as sharing common cultural, religious or other social features, backgrounds &amp; interests.</a:t>
            </a:r>
          </a:p>
          <a:p>
            <a:pPr>
              <a:lnSpc>
                <a:spcPct val="150000"/>
              </a:lnSpc>
              <a:spcBef>
                <a:spcPts val="600"/>
              </a:spcBef>
              <a:buFont typeface="Arial" panose="020B0604020202020204" pitchFamily="34" charset="0"/>
              <a:buChar char="•"/>
            </a:pPr>
            <a:r>
              <a:rPr lang="en-GB" dirty="0" smtClean="0"/>
              <a:t>Forms collective identity with shared goals.</a:t>
            </a:r>
          </a:p>
          <a:p>
            <a:pPr>
              <a:lnSpc>
                <a:spcPct val="150000"/>
              </a:lnSpc>
              <a:buFont typeface="Arial" panose="020B0604020202020204" pitchFamily="34" charset="0"/>
              <a:buChar char="•"/>
            </a:pPr>
            <a:endParaRPr lang="en-AU" dirty="0"/>
          </a:p>
        </p:txBody>
      </p:sp>
    </p:spTree>
    <p:extLst>
      <p:ext uri="{BB962C8B-B14F-4D97-AF65-F5344CB8AC3E}">
        <p14:creationId xmlns:p14="http://schemas.microsoft.com/office/powerpoint/2010/main" val="28709056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41425" y="768881"/>
            <a:ext cx="6786563" cy="720725"/>
          </a:xfrm>
        </p:spPr>
        <p:txBody>
          <a:bodyPr/>
          <a:lstStyle/>
          <a:p>
            <a:r>
              <a:rPr lang="en-US" b="1" dirty="0" smtClean="0">
                <a:solidFill>
                  <a:srgbClr val="FF0000"/>
                </a:solidFill>
              </a:rPr>
              <a:t>NOTE</a:t>
            </a:r>
            <a:endParaRPr lang="en-AU" dirty="0">
              <a:solidFill>
                <a:srgbClr val="FF0000"/>
              </a:solidFill>
            </a:endParaRPr>
          </a:p>
        </p:txBody>
      </p:sp>
      <p:sp>
        <p:nvSpPr>
          <p:cNvPr id="3" name="Content Placeholder 2"/>
          <p:cNvSpPr>
            <a:spLocks noGrp="1"/>
          </p:cNvSpPr>
          <p:nvPr>
            <p:ph idx="1"/>
          </p:nvPr>
        </p:nvSpPr>
        <p:spPr>
          <a:xfrm>
            <a:off x="250825" y="1632481"/>
            <a:ext cx="8497639" cy="4460344"/>
          </a:xfrm>
        </p:spPr>
        <p:txBody>
          <a:bodyPr/>
          <a:lstStyle/>
          <a:p>
            <a:pPr marL="0" indent="0">
              <a:spcBef>
                <a:spcPts val="600"/>
              </a:spcBef>
              <a:buNone/>
            </a:pPr>
            <a:r>
              <a:rPr lang="en-US" dirty="0"/>
              <a:t>A community </a:t>
            </a:r>
            <a:r>
              <a:rPr lang="en-US" i="1" dirty="0">
                <a:solidFill>
                  <a:srgbClr val="0070C0"/>
                </a:solidFill>
              </a:rPr>
              <a:t>not always a homogenous group </a:t>
            </a:r>
            <a:r>
              <a:rPr lang="en-US" dirty="0">
                <a:solidFill>
                  <a:srgbClr val="0070C0"/>
                </a:solidFill>
              </a:rPr>
              <a:t>– </a:t>
            </a:r>
          </a:p>
          <a:p>
            <a:pPr marL="755650" lvl="2" indent="-355600">
              <a:buFont typeface="Arial" panose="020B0604020202020204" pitchFamily="34" charset="0"/>
              <a:buChar char="•"/>
            </a:pPr>
            <a:r>
              <a:rPr lang="en-US" dirty="0"/>
              <a:t>Comprised of individuals &amp; categories of people with varying degrees of  participation, visibility, voice or </a:t>
            </a:r>
            <a:r>
              <a:rPr lang="en-US" dirty="0" smtClean="0"/>
              <a:t>influence.</a:t>
            </a:r>
            <a:endParaRPr lang="en-US" dirty="0"/>
          </a:p>
          <a:p>
            <a:pPr marL="755650" lvl="2" indent="-355600">
              <a:buFont typeface="Arial" panose="020B0604020202020204" pitchFamily="34" charset="0"/>
              <a:buChar char="•"/>
            </a:pPr>
            <a:r>
              <a:rPr lang="en-US" dirty="0"/>
              <a:t>There may be different ethnic groups, religious groups, people with varying levels of socio-economic status, </a:t>
            </a:r>
            <a:r>
              <a:rPr lang="en-US" dirty="0" smtClean="0"/>
              <a:t>etc.</a:t>
            </a:r>
            <a:endParaRPr lang="en-US" dirty="0"/>
          </a:p>
          <a:p>
            <a:pPr marL="0" indent="0">
              <a:buNone/>
            </a:pPr>
            <a:endParaRPr lang="en-US" dirty="0" smtClean="0"/>
          </a:p>
          <a:p>
            <a:pPr marL="0" indent="0">
              <a:buNone/>
            </a:pPr>
            <a:r>
              <a:rPr lang="en-US" dirty="0" smtClean="0"/>
              <a:t>Community </a:t>
            </a:r>
            <a:r>
              <a:rPr lang="en-US" dirty="0"/>
              <a:t>includes: </a:t>
            </a:r>
          </a:p>
          <a:p>
            <a:pPr marL="755650" lvl="2" indent="-355600">
              <a:buFont typeface="Arial" panose="020B0604020202020204" pitchFamily="34" charset="0"/>
              <a:buChar char="•"/>
            </a:pPr>
            <a:r>
              <a:rPr lang="en-US" dirty="0"/>
              <a:t>Grandparents and extended family, </a:t>
            </a:r>
            <a:r>
              <a:rPr lang="en-US" dirty="0" smtClean="0"/>
              <a:t>children</a:t>
            </a:r>
            <a:endParaRPr lang="en-US" dirty="0"/>
          </a:p>
          <a:p>
            <a:pPr marL="755650" lvl="2" indent="-355600">
              <a:buFont typeface="Arial" panose="020B0604020202020204" pitchFamily="34" charset="0"/>
              <a:buChar char="•"/>
            </a:pPr>
            <a:r>
              <a:rPr lang="en-US" dirty="0"/>
              <a:t>Parents, </a:t>
            </a:r>
            <a:r>
              <a:rPr lang="en-US" dirty="0" smtClean="0"/>
              <a:t>teachers</a:t>
            </a:r>
            <a:endParaRPr lang="en-US" dirty="0"/>
          </a:p>
          <a:p>
            <a:pPr marL="755650" lvl="2" indent="-355600">
              <a:buFont typeface="Arial" panose="020B0604020202020204" pitchFamily="34" charset="0"/>
              <a:buChar char="•"/>
            </a:pPr>
            <a:r>
              <a:rPr lang="en-US" dirty="0"/>
              <a:t>Religious and community leaders</a:t>
            </a:r>
          </a:p>
          <a:p>
            <a:endParaRPr lang="en-AU" dirty="0"/>
          </a:p>
        </p:txBody>
      </p:sp>
      <p:pic>
        <p:nvPicPr>
          <p:cNvPr id="4" name="Picture 7" descr="MC900434750[2]"/>
          <p:cNvPicPr>
            <a:picLocks noChangeAspect="1" noChangeArrowheads="1"/>
          </p:cNvPicPr>
          <p:nvPr/>
        </p:nvPicPr>
        <p:blipFill>
          <a:blip r:embed="rId3" cstate="email">
            <a:extLst>
              <a:ext uri="{28A0092B-C50C-407E-A947-70E740481C1C}">
                <a14:useLocalDpi xmlns:a14="http://schemas.microsoft.com/office/drawing/2010/main" val="0"/>
              </a:ext>
            </a:extLst>
          </a:blip>
          <a:srcRect/>
          <a:stretch>
            <a:fillRect/>
          </a:stretch>
        </p:blipFill>
        <p:spPr bwMode="auto">
          <a:xfrm>
            <a:off x="250825" y="718081"/>
            <a:ext cx="990600"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6288437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2" presetClass="emph" presetSubtype="0" fill="hold" grpId="0" nodeType="clickEffect">
                                  <p:stCondLst>
                                    <p:cond delay="0"/>
                                  </p:stCondLst>
                                  <p:childTnLst>
                                    <p:animRot by="120000">
                                      <p:cBhvr>
                                        <p:cTn id="6" dur="100" fill="hold">
                                          <p:stCondLst>
                                            <p:cond delay="0"/>
                                          </p:stCondLst>
                                        </p:cTn>
                                        <p:tgtEl>
                                          <p:spTgt spid="2"/>
                                        </p:tgtEl>
                                        <p:attrNameLst>
                                          <p:attrName>r</p:attrName>
                                        </p:attrNameLst>
                                      </p:cBhvr>
                                    </p:animRot>
                                    <p:animRot by="-240000">
                                      <p:cBhvr>
                                        <p:cTn id="7" dur="200" fill="hold">
                                          <p:stCondLst>
                                            <p:cond delay="200"/>
                                          </p:stCondLst>
                                        </p:cTn>
                                        <p:tgtEl>
                                          <p:spTgt spid="2"/>
                                        </p:tgtEl>
                                        <p:attrNameLst>
                                          <p:attrName>r</p:attrName>
                                        </p:attrNameLst>
                                      </p:cBhvr>
                                    </p:animRot>
                                    <p:animRot by="240000">
                                      <p:cBhvr>
                                        <p:cTn id="8" dur="200" fill="hold">
                                          <p:stCondLst>
                                            <p:cond delay="400"/>
                                          </p:stCondLst>
                                        </p:cTn>
                                        <p:tgtEl>
                                          <p:spTgt spid="2"/>
                                        </p:tgtEl>
                                        <p:attrNameLst>
                                          <p:attrName>r</p:attrName>
                                        </p:attrNameLst>
                                      </p:cBhvr>
                                    </p:animRot>
                                    <p:animRot by="-240000">
                                      <p:cBhvr>
                                        <p:cTn id="9" dur="200" fill="hold">
                                          <p:stCondLst>
                                            <p:cond delay="600"/>
                                          </p:stCondLst>
                                        </p:cTn>
                                        <p:tgtEl>
                                          <p:spTgt spid="2"/>
                                        </p:tgtEl>
                                        <p:attrNameLst>
                                          <p:attrName>r</p:attrName>
                                        </p:attrNameLst>
                                      </p:cBhvr>
                                    </p:animRot>
                                    <p:animRot by="120000">
                                      <p:cBhvr>
                                        <p:cTn id="10" dur="200" fill="hold">
                                          <p:stCondLst>
                                            <p:cond delay="800"/>
                                          </p:stCondLst>
                                        </p:cTn>
                                        <p:tgtEl>
                                          <p:spTgt spid="2"/>
                                        </p:tgtEl>
                                        <p:attrNameLst>
                                          <p:attrName>r</p:attrName>
                                        </p:attrNameLst>
                                      </p:cBhvr>
                                    </p:animRot>
                                  </p:childTnLst>
                                </p:cTn>
                              </p:par>
                              <p:par>
                                <p:cTn id="11" presetID="32" presetClass="emph" presetSubtype="0" fill="hold" nodeType="withEffect">
                                  <p:stCondLst>
                                    <p:cond delay="0"/>
                                  </p:stCondLst>
                                  <p:childTnLst>
                                    <p:animRot by="120000">
                                      <p:cBhvr>
                                        <p:cTn id="12" dur="100" fill="hold">
                                          <p:stCondLst>
                                            <p:cond delay="0"/>
                                          </p:stCondLst>
                                        </p:cTn>
                                        <p:tgtEl>
                                          <p:spTgt spid="4"/>
                                        </p:tgtEl>
                                        <p:attrNameLst>
                                          <p:attrName>r</p:attrName>
                                        </p:attrNameLst>
                                      </p:cBhvr>
                                    </p:animRot>
                                    <p:animRot by="-240000">
                                      <p:cBhvr>
                                        <p:cTn id="13" dur="200" fill="hold">
                                          <p:stCondLst>
                                            <p:cond delay="200"/>
                                          </p:stCondLst>
                                        </p:cTn>
                                        <p:tgtEl>
                                          <p:spTgt spid="4"/>
                                        </p:tgtEl>
                                        <p:attrNameLst>
                                          <p:attrName>r</p:attrName>
                                        </p:attrNameLst>
                                      </p:cBhvr>
                                    </p:animRot>
                                    <p:animRot by="240000">
                                      <p:cBhvr>
                                        <p:cTn id="14" dur="200" fill="hold">
                                          <p:stCondLst>
                                            <p:cond delay="400"/>
                                          </p:stCondLst>
                                        </p:cTn>
                                        <p:tgtEl>
                                          <p:spTgt spid="4"/>
                                        </p:tgtEl>
                                        <p:attrNameLst>
                                          <p:attrName>r</p:attrName>
                                        </p:attrNameLst>
                                      </p:cBhvr>
                                    </p:animRot>
                                    <p:animRot by="-240000">
                                      <p:cBhvr>
                                        <p:cTn id="15" dur="200" fill="hold">
                                          <p:stCondLst>
                                            <p:cond delay="600"/>
                                          </p:stCondLst>
                                        </p:cTn>
                                        <p:tgtEl>
                                          <p:spTgt spid="4"/>
                                        </p:tgtEl>
                                        <p:attrNameLst>
                                          <p:attrName>r</p:attrName>
                                        </p:attrNameLst>
                                      </p:cBhvr>
                                    </p:animRot>
                                    <p:animRot by="120000">
                                      <p:cBhvr>
                                        <p:cTn id="16" dur="200" fill="hold">
                                          <p:stCondLst>
                                            <p:cond delay="800"/>
                                          </p:stCondLst>
                                        </p:cTn>
                                        <p:tgtEl>
                                          <p:spTgt spid="4"/>
                                        </p:tgtEl>
                                        <p:attrNameLst>
                                          <p:attrName>r</p:attrName>
                                        </p:attrNameLst>
                                      </p:cBhvr>
                                    </p:animRot>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grpId="0" nodeType="clickEffect">
                                  <p:stCondLst>
                                    <p:cond delay="0"/>
                                  </p:stCondLst>
                                  <p:childTnLst>
                                    <p:set>
                                      <p:cBhvr>
                                        <p:cTn id="20" dur="1" fill="hold">
                                          <p:stCondLst>
                                            <p:cond delay="0"/>
                                          </p:stCondLst>
                                        </p:cTn>
                                        <p:tgtEl>
                                          <p:spTgt spid="3">
                                            <p:txEl>
                                              <p:pRg st="0" end="0"/>
                                            </p:txEl>
                                          </p:spTgt>
                                        </p:tgtEl>
                                        <p:attrNameLst>
                                          <p:attrName>style.visibility</p:attrName>
                                        </p:attrNameLst>
                                      </p:cBhvr>
                                      <p:to>
                                        <p:strVal val="visible"/>
                                      </p:to>
                                    </p:set>
                                    <p:anim calcmode="lin" valueType="num">
                                      <p:cBhvr additive="base">
                                        <p:cTn id="21"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0" end="0"/>
                                            </p:txEl>
                                          </p:spTgt>
                                        </p:tgtEl>
                                        <p:attrNameLst>
                                          <p:attrName>ppt_y</p:attrName>
                                        </p:attrNameLst>
                                      </p:cBhvr>
                                      <p:tavLst>
                                        <p:tav tm="0">
                                          <p:val>
                                            <p:strVal val="1+#ppt_h/2"/>
                                          </p:val>
                                        </p:tav>
                                        <p:tav tm="100000">
                                          <p:val>
                                            <p:strVal val="#ppt_y"/>
                                          </p:val>
                                        </p:tav>
                                      </p:tavLst>
                                    </p:anim>
                                  </p:childTnLst>
                                </p:cTn>
                              </p:par>
                              <p:par>
                                <p:cTn id="23" presetID="2" presetClass="entr" presetSubtype="4" fill="hold" grpId="0" nodeType="withEffect">
                                  <p:stCondLst>
                                    <p:cond delay="0"/>
                                  </p:stCondLst>
                                  <p:childTnLst>
                                    <p:set>
                                      <p:cBhvr>
                                        <p:cTn id="24" dur="1" fill="hold">
                                          <p:stCondLst>
                                            <p:cond delay="0"/>
                                          </p:stCondLst>
                                        </p:cTn>
                                        <p:tgtEl>
                                          <p:spTgt spid="3">
                                            <p:txEl>
                                              <p:pRg st="1" end="1"/>
                                            </p:txEl>
                                          </p:spTgt>
                                        </p:tgtEl>
                                        <p:attrNameLst>
                                          <p:attrName>style.visibility</p:attrName>
                                        </p:attrNameLst>
                                      </p:cBhvr>
                                      <p:to>
                                        <p:strVal val="visible"/>
                                      </p:to>
                                    </p:set>
                                    <p:anim calcmode="lin" valueType="num">
                                      <p:cBhvr additive="base">
                                        <p:cTn id="25"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1" end="1"/>
                                            </p:txEl>
                                          </p:spTgt>
                                        </p:tgtEl>
                                        <p:attrNameLst>
                                          <p:attrName>ppt_y</p:attrName>
                                        </p:attrNameLst>
                                      </p:cBhvr>
                                      <p:tavLst>
                                        <p:tav tm="0">
                                          <p:val>
                                            <p:strVal val="1+#ppt_h/2"/>
                                          </p:val>
                                        </p:tav>
                                        <p:tav tm="100000">
                                          <p:val>
                                            <p:strVal val="#ppt_y"/>
                                          </p:val>
                                        </p:tav>
                                      </p:tavLst>
                                    </p:anim>
                                  </p:childTnLst>
                                </p:cTn>
                              </p:par>
                              <p:par>
                                <p:cTn id="27" presetID="2" presetClass="entr" presetSubtype="4" fill="hold" grpId="0" nodeType="withEffect">
                                  <p:stCondLst>
                                    <p:cond delay="0"/>
                                  </p:stCondLst>
                                  <p:childTnLst>
                                    <p:set>
                                      <p:cBhvr>
                                        <p:cTn id="28" dur="1" fill="hold">
                                          <p:stCondLst>
                                            <p:cond delay="0"/>
                                          </p:stCondLst>
                                        </p:cTn>
                                        <p:tgtEl>
                                          <p:spTgt spid="3">
                                            <p:txEl>
                                              <p:pRg st="2" end="2"/>
                                            </p:txEl>
                                          </p:spTgt>
                                        </p:tgtEl>
                                        <p:attrNameLst>
                                          <p:attrName>style.visibility</p:attrName>
                                        </p:attrNameLst>
                                      </p:cBhvr>
                                      <p:to>
                                        <p:strVal val="visible"/>
                                      </p:to>
                                    </p:set>
                                    <p:anim calcmode="lin" valueType="num">
                                      <p:cBhvr additive="base">
                                        <p:cTn id="2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 calcmode="lin" valueType="num">
                                      <p:cBhvr additive="base">
                                        <p:cTn id="3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3">
                                            <p:txEl>
                                              <p:pRg st="4" end="4"/>
                                            </p:txEl>
                                          </p:spTgt>
                                        </p:tgtEl>
                                        <p:attrNameLst>
                                          <p:attrName>ppt_y</p:attrName>
                                        </p:attrNameLst>
                                      </p:cBhvr>
                                      <p:tavLst>
                                        <p:tav tm="0">
                                          <p:val>
                                            <p:strVal val="1+#ppt_h/2"/>
                                          </p:val>
                                        </p:tav>
                                        <p:tav tm="100000">
                                          <p:val>
                                            <p:strVal val="#ppt_y"/>
                                          </p:val>
                                        </p:tav>
                                      </p:tavLst>
                                    </p:anim>
                                  </p:childTnLst>
                                </p:cTn>
                              </p:par>
                              <p:par>
                                <p:cTn id="37" presetID="2" presetClass="entr" presetSubtype="4" fill="hold" grpId="0" nodeType="withEffect">
                                  <p:stCondLst>
                                    <p:cond delay="0"/>
                                  </p:stCondLst>
                                  <p:childTnLst>
                                    <p:set>
                                      <p:cBhvr>
                                        <p:cTn id="38" dur="1" fill="hold">
                                          <p:stCondLst>
                                            <p:cond delay="0"/>
                                          </p:stCondLst>
                                        </p:cTn>
                                        <p:tgtEl>
                                          <p:spTgt spid="3">
                                            <p:txEl>
                                              <p:pRg st="5" end="5"/>
                                            </p:txEl>
                                          </p:spTgt>
                                        </p:tgtEl>
                                        <p:attrNameLst>
                                          <p:attrName>style.visibility</p:attrName>
                                        </p:attrNameLst>
                                      </p:cBhvr>
                                      <p:to>
                                        <p:strVal val="visible"/>
                                      </p:to>
                                    </p:set>
                                    <p:anim calcmode="lin" valueType="num">
                                      <p:cBhvr additive="base">
                                        <p:cTn id="39"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3">
                                            <p:txEl>
                                              <p:pRg st="5" end="5"/>
                                            </p:txEl>
                                          </p:spTgt>
                                        </p:tgtEl>
                                        <p:attrNameLst>
                                          <p:attrName>ppt_y</p:attrName>
                                        </p:attrNameLst>
                                      </p:cBhvr>
                                      <p:tavLst>
                                        <p:tav tm="0">
                                          <p:val>
                                            <p:strVal val="1+#ppt_h/2"/>
                                          </p:val>
                                        </p:tav>
                                        <p:tav tm="100000">
                                          <p:val>
                                            <p:strVal val="#ppt_y"/>
                                          </p:val>
                                        </p:tav>
                                      </p:tavLst>
                                    </p:anim>
                                  </p:childTnLst>
                                </p:cTn>
                              </p:par>
                              <p:par>
                                <p:cTn id="41" presetID="2" presetClass="entr" presetSubtype="4" fill="hold" grpId="0" nodeType="with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par>
                                <p:cTn id="45" presetID="2" presetClass="entr" presetSubtype="4" fill="hold" grpId="0" nodeType="withEffect">
                                  <p:stCondLst>
                                    <p:cond delay="0"/>
                                  </p:stCondLst>
                                  <p:childTnLst>
                                    <p:set>
                                      <p:cBhvr>
                                        <p:cTn id="46" dur="1" fill="hold">
                                          <p:stCondLst>
                                            <p:cond delay="0"/>
                                          </p:stCondLst>
                                        </p:cTn>
                                        <p:tgtEl>
                                          <p:spTgt spid="3">
                                            <p:txEl>
                                              <p:pRg st="7" end="7"/>
                                            </p:txEl>
                                          </p:spTgt>
                                        </p:tgtEl>
                                        <p:attrNameLst>
                                          <p:attrName>style.visibility</p:attrName>
                                        </p:attrNameLst>
                                      </p:cBhvr>
                                      <p:to>
                                        <p:strVal val="visible"/>
                                      </p:to>
                                    </p:set>
                                    <p:anim calcmode="lin" valueType="num">
                                      <p:cBhvr additive="base">
                                        <p:cTn id="47"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What is community mobilisation?</a:t>
            </a:r>
            <a:endParaRPr lang="en-AU" dirty="0"/>
          </a:p>
        </p:txBody>
      </p:sp>
      <p:sp>
        <p:nvSpPr>
          <p:cNvPr id="3" name="Content Placeholder 2"/>
          <p:cNvSpPr>
            <a:spLocks noGrp="1"/>
          </p:cNvSpPr>
          <p:nvPr>
            <p:ph idx="1"/>
          </p:nvPr>
        </p:nvSpPr>
        <p:spPr>
          <a:xfrm>
            <a:off x="250825" y="1700213"/>
            <a:ext cx="8425631" cy="4392612"/>
          </a:xfrm>
        </p:spPr>
        <p:txBody>
          <a:bodyPr/>
          <a:lstStyle/>
          <a:p>
            <a:pPr>
              <a:spcBef>
                <a:spcPts val="600"/>
              </a:spcBef>
              <a:buFont typeface="Arial" panose="020B0604020202020204" pitchFamily="34" charset="0"/>
              <a:buChar char="•"/>
            </a:pPr>
            <a:r>
              <a:rPr lang="en-US" dirty="0"/>
              <a:t>Developing community action around community </a:t>
            </a:r>
            <a:r>
              <a:rPr lang="en-US" dirty="0" smtClean="0"/>
              <a:t>issues</a:t>
            </a:r>
            <a:r>
              <a:rPr lang="en-US" dirty="0" smtClean="0"/>
              <a:t>.</a:t>
            </a:r>
          </a:p>
          <a:p>
            <a:pPr>
              <a:spcBef>
                <a:spcPts val="600"/>
              </a:spcBef>
              <a:buFont typeface="Arial" panose="020B0604020202020204" pitchFamily="34" charset="0"/>
              <a:buChar char="•"/>
            </a:pPr>
            <a:endParaRPr lang="en-US" dirty="0"/>
          </a:p>
          <a:p>
            <a:pPr>
              <a:spcBef>
                <a:spcPts val="600"/>
              </a:spcBef>
              <a:buFont typeface="Arial" panose="020B0604020202020204" pitchFamily="34" charset="0"/>
              <a:buChar char="•"/>
            </a:pPr>
            <a:r>
              <a:rPr lang="en-US" dirty="0"/>
              <a:t>Process of:</a:t>
            </a:r>
          </a:p>
          <a:p>
            <a:pPr lvl="1">
              <a:spcBef>
                <a:spcPts val="300"/>
              </a:spcBef>
              <a:buFont typeface="Wingdings" panose="05000000000000000000" pitchFamily="2" charset="2"/>
              <a:buChar char="ü"/>
            </a:pPr>
            <a:r>
              <a:rPr lang="en-US" dirty="0"/>
              <a:t>Stimulating action by community, or others, </a:t>
            </a:r>
          </a:p>
          <a:p>
            <a:pPr lvl="1">
              <a:spcBef>
                <a:spcPts val="300"/>
              </a:spcBef>
              <a:buFont typeface="Wingdings" panose="05000000000000000000" pitchFamily="2" charset="2"/>
              <a:buChar char="ü"/>
            </a:pPr>
            <a:r>
              <a:rPr lang="en-US" dirty="0"/>
              <a:t>Planned, carried out &amp; evaluated by community’s individuals, groups &amp; </a:t>
            </a:r>
            <a:r>
              <a:rPr lang="en-US" dirty="0" smtClean="0"/>
              <a:t>organisations</a:t>
            </a:r>
            <a:endParaRPr lang="en-US" dirty="0"/>
          </a:p>
          <a:p>
            <a:pPr lvl="1">
              <a:spcBef>
                <a:spcPts val="300"/>
              </a:spcBef>
              <a:buFont typeface="Wingdings" panose="05000000000000000000" pitchFamily="2" charset="2"/>
              <a:buChar char="ü"/>
            </a:pPr>
            <a:r>
              <a:rPr lang="en-US" dirty="0"/>
              <a:t>On participatory &amp; sustained basis</a:t>
            </a:r>
          </a:p>
          <a:p>
            <a:pPr lvl="1">
              <a:spcBef>
                <a:spcPts val="300"/>
              </a:spcBef>
              <a:buFont typeface="Wingdings" panose="05000000000000000000" pitchFamily="2" charset="2"/>
              <a:buChar char="ü"/>
            </a:pPr>
            <a:r>
              <a:rPr lang="en-US" dirty="0"/>
              <a:t>With </a:t>
            </a:r>
            <a:r>
              <a:rPr lang="en-US" dirty="0" smtClean="0"/>
              <a:t>an objective </a:t>
            </a:r>
            <a:r>
              <a:rPr lang="en-US" dirty="0"/>
              <a:t>to enhance community </a:t>
            </a:r>
            <a:r>
              <a:rPr lang="en-US" dirty="0" smtClean="0"/>
              <a:t>wellbeing.</a:t>
            </a:r>
            <a:endParaRPr lang="en-US" dirty="0"/>
          </a:p>
          <a:p>
            <a:pPr>
              <a:buFont typeface="Arial" panose="020B0604020202020204" pitchFamily="34" charset="0"/>
              <a:buChar char="•"/>
            </a:pPr>
            <a:endParaRPr lang="en-AU" dirty="0"/>
          </a:p>
        </p:txBody>
      </p:sp>
    </p:spTree>
    <p:extLst>
      <p:ext uri="{BB962C8B-B14F-4D97-AF65-F5344CB8AC3E}">
        <p14:creationId xmlns:p14="http://schemas.microsoft.com/office/powerpoint/2010/main" val="39180240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 calcmode="lin" valueType="num">
                                      <p:cBhvr additive="base">
                                        <p:cTn id="17"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3" end="3"/>
                                            </p:txEl>
                                          </p:spTgt>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 calcmode="lin" valueType="num">
                                      <p:cBhvr additive="base">
                                        <p:cTn id="2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4" end="4"/>
                                            </p:txEl>
                                          </p:spTgt>
                                        </p:tgtEl>
                                        <p:attrNameLst>
                                          <p:attrName>ppt_y</p:attrName>
                                        </p:attrNameLst>
                                      </p:cBhvr>
                                      <p:tavLst>
                                        <p:tav tm="0">
                                          <p:val>
                                            <p:strVal val="1+#ppt_h/2"/>
                                          </p:val>
                                        </p:tav>
                                        <p:tav tm="100000">
                                          <p:val>
                                            <p:strVal val="#ppt_y"/>
                                          </p:val>
                                        </p:tav>
                                      </p:tavLst>
                                    </p:anim>
                                  </p:childTnLst>
                                </p:cTn>
                              </p:par>
                              <p:par>
                                <p:cTn id="23" presetID="2" presetClass="entr" presetSubtype="4" fill="hold" grpId="0" nodeType="with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anim calcmode="lin" valueType="num">
                                      <p:cBhvr additive="base">
                                        <p:cTn id="25"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5" end="5"/>
                                            </p:txEl>
                                          </p:spTgt>
                                        </p:tgtEl>
                                        <p:attrNameLst>
                                          <p:attrName>ppt_y</p:attrName>
                                        </p:attrNameLst>
                                      </p:cBhvr>
                                      <p:tavLst>
                                        <p:tav tm="0">
                                          <p:val>
                                            <p:strVal val="1+#ppt_h/2"/>
                                          </p:val>
                                        </p:tav>
                                        <p:tav tm="100000">
                                          <p:val>
                                            <p:strVal val="#ppt_y"/>
                                          </p:val>
                                        </p:tav>
                                      </p:tavLst>
                                    </p:anim>
                                  </p:childTnLst>
                                </p:cTn>
                              </p:par>
                              <p:par>
                                <p:cTn id="27" presetID="2" presetClass="entr" presetSubtype="4" fill="hold" grpId="0" nodeType="withEffect">
                                  <p:stCondLst>
                                    <p:cond delay="0"/>
                                  </p:stCondLst>
                                  <p:childTnLst>
                                    <p:set>
                                      <p:cBhvr>
                                        <p:cTn id="28" dur="1" fill="hold">
                                          <p:stCondLst>
                                            <p:cond delay="0"/>
                                          </p:stCondLst>
                                        </p:cTn>
                                        <p:tgtEl>
                                          <p:spTgt spid="3">
                                            <p:txEl>
                                              <p:pRg st="6" end="6"/>
                                            </p:txEl>
                                          </p:spTgt>
                                        </p:tgtEl>
                                        <p:attrNameLst>
                                          <p:attrName>style.visibility</p:attrName>
                                        </p:attrNameLst>
                                      </p:cBhvr>
                                      <p:to>
                                        <p:strVal val="visible"/>
                                      </p:to>
                                    </p:set>
                                    <p:anim calcmode="lin" valueType="num">
                                      <p:cBhvr additive="base">
                                        <p:cTn id="2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0825" y="836613"/>
            <a:ext cx="8641655" cy="1008210"/>
          </a:xfrm>
        </p:spPr>
        <p:txBody>
          <a:bodyPr/>
          <a:lstStyle/>
          <a:p>
            <a:r>
              <a:rPr lang="en-US" dirty="0" smtClean="0"/>
              <a:t>Community </a:t>
            </a:r>
            <a:r>
              <a:rPr lang="en-US" dirty="0" err="1" smtClean="0"/>
              <a:t>mobilisation</a:t>
            </a:r>
            <a:r>
              <a:rPr lang="en-US" dirty="0" smtClean="0"/>
              <a:t> in relation to CF Spaces</a:t>
            </a:r>
            <a:endParaRPr lang="en-AU" dirty="0"/>
          </a:p>
        </p:txBody>
      </p:sp>
      <p:sp>
        <p:nvSpPr>
          <p:cNvPr id="3" name="Content Placeholder 2"/>
          <p:cNvSpPr>
            <a:spLocks noGrp="1"/>
          </p:cNvSpPr>
          <p:nvPr>
            <p:ph idx="1"/>
          </p:nvPr>
        </p:nvSpPr>
        <p:spPr>
          <a:xfrm>
            <a:off x="323528" y="1916832"/>
            <a:ext cx="8352928" cy="4248001"/>
          </a:xfrm>
        </p:spPr>
        <p:txBody>
          <a:bodyPr/>
          <a:lstStyle/>
          <a:p>
            <a:pPr>
              <a:lnSpc>
                <a:spcPct val="120000"/>
              </a:lnSpc>
              <a:spcBef>
                <a:spcPts val="600"/>
              </a:spcBef>
              <a:buFont typeface="Arial" panose="020B0604020202020204" pitchFamily="34" charset="0"/>
              <a:buChar char="•"/>
            </a:pPr>
            <a:r>
              <a:rPr lang="en-GB" dirty="0"/>
              <a:t>Linked with internally driven collective planning &amp; action on behalf of </a:t>
            </a:r>
            <a:r>
              <a:rPr lang="en-GB" dirty="0" smtClean="0"/>
              <a:t>communities.</a:t>
            </a:r>
            <a:endParaRPr lang="en-GB" dirty="0"/>
          </a:p>
          <a:p>
            <a:pPr>
              <a:lnSpc>
                <a:spcPct val="120000"/>
              </a:lnSpc>
              <a:spcBef>
                <a:spcPts val="600"/>
              </a:spcBef>
              <a:buFont typeface="Arial" panose="020B0604020202020204" pitchFamily="34" charset="0"/>
              <a:buChar char="•"/>
            </a:pPr>
            <a:r>
              <a:rPr lang="en-US" dirty="0"/>
              <a:t>We do not </a:t>
            </a:r>
            <a:r>
              <a:rPr lang="en-US" dirty="0" err="1"/>
              <a:t>mobilise</a:t>
            </a:r>
            <a:r>
              <a:rPr lang="en-US" dirty="0"/>
              <a:t> communities purely to set up CF Spaces, we support them to understand concerns about children &amp; families &amp; identify range of possible ways to address these </a:t>
            </a:r>
            <a:r>
              <a:rPr lang="en-US" dirty="0" smtClean="0"/>
              <a:t>issues.</a:t>
            </a:r>
            <a:endParaRPr lang="en-US" dirty="0"/>
          </a:p>
          <a:p>
            <a:pPr>
              <a:lnSpc>
                <a:spcPct val="120000"/>
              </a:lnSpc>
              <a:spcBef>
                <a:spcPts val="600"/>
              </a:spcBef>
              <a:buFont typeface="Arial" panose="020B0604020202020204" pitchFamily="34" charset="0"/>
              <a:buChar char="•"/>
            </a:pPr>
            <a:r>
              <a:rPr lang="en-US" dirty="0"/>
              <a:t>CF Spaces as platform for other </a:t>
            </a:r>
            <a:r>
              <a:rPr lang="en-US" dirty="0" smtClean="0"/>
              <a:t>action.</a:t>
            </a:r>
            <a:endParaRPr lang="en-US" dirty="0"/>
          </a:p>
          <a:p>
            <a:pPr>
              <a:lnSpc>
                <a:spcPct val="120000"/>
              </a:lnSpc>
              <a:buFont typeface="Arial" panose="020B0604020202020204" pitchFamily="34" charset="0"/>
              <a:buChar char="•"/>
            </a:pPr>
            <a:endParaRPr lang="en-AU" dirty="0"/>
          </a:p>
        </p:txBody>
      </p:sp>
    </p:spTree>
    <p:extLst>
      <p:ext uri="{BB962C8B-B14F-4D97-AF65-F5344CB8AC3E}">
        <p14:creationId xmlns:p14="http://schemas.microsoft.com/office/powerpoint/2010/main" val="27612327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1520" y="933631"/>
            <a:ext cx="4829175" cy="10572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3528" y="2263527"/>
            <a:ext cx="6772275" cy="14668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8"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628775" y="5373216"/>
            <a:ext cx="7515225" cy="6667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47994413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GB" dirty="0" smtClean="0">
                <a:solidFill>
                  <a:srgbClr val="3399FF"/>
                </a:solidFill>
              </a:rPr>
              <a:t>Why we work with communities</a:t>
            </a:r>
            <a:endParaRPr lang="en-AU" dirty="0">
              <a:solidFill>
                <a:srgbClr val="3399FF"/>
              </a:solidFill>
            </a:endParaRPr>
          </a:p>
        </p:txBody>
      </p:sp>
    </p:spTree>
    <p:extLst>
      <p:ext uri="{BB962C8B-B14F-4D97-AF65-F5344CB8AC3E}">
        <p14:creationId xmlns:p14="http://schemas.microsoft.com/office/powerpoint/2010/main" val="1592496951"/>
      </p:ext>
    </p:extLst>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Calibri"/>
        <a:ea typeface=""/>
        <a:cs typeface=""/>
      </a:majorFont>
      <a:minorFont>
        <a:latin typeface="Calibr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xmlns="" name="Template PP_New [Compatibility Mode]" id="{3DFC64AD-ED0C-4220-B078-BDB91D006E57}" vid="{16F07DD1-2666-45B3-8D13-22B67B7A8F78}"/>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Template PP_New</Template>
  <TotalTime>108</TotalTime>
  <Words>5760</Words>
  <Application>Microsoft Office PowerPoint</Application>
  <PresentationFormat>On-screen Show (4:3)</PresentationFormat>
  <Paragraphs>351</Paragraphs>
  <Slides>37</Slides>
  <Notes>25</Notes>
  <HiddenSlides>0</HiddenSlides>
  <MMClips>0</MMClips>
  <ScaleCrop>false</ScaleCrop>
  <HeadingPairs>
    <vt:vector size="4" baseType="variant">
      <vt:variant>
        <vt:lpstr>Theme</vt:lpstr>
      </vt:variant>
      <vt:variant>
        <vt:i4>1</vt:i4>
      </vt:variant>
      <vt:variant>
        <vt:lpstr>Slide Titles</vt:lpstr>
      </vt:variant>
      <vt:variant>
        <vt:i4>37</vt:i4>
      </vt:variant>
    </vt:vector>
  </HeadingPairs>
  <TitlesOfParts>
    <vt:vector size="38" baseType="lpstr">
      <vt:lpstr>Default Design</vt:lpstr>
      <vt:lpstr>Session 3 – Community mobilisation</vt:lpstr>
      <vt:lpstr>Learning Outcomes</vt:lpstr>
      <vt:lpstr>Defining key terms</vt:lpstr>
      <vt:lpstr>What is the community?</vt:lpstr>
      <vt:lpstr>NOTE</vt:lpstr>
      <vt:lpstr>What is community mobilisation?</vt:lpstr>
      <vt:lpstr>Community mobilisation in relation to CF Spaces</vt:lpstr>
      <vt:lpstr>PowerPoint Presentation</vt:lpstr>
      <vt:lpstr>Why we work with communities</vt:lpstr>
      <vt:lpstr>Community Scenarios</vt:lpstr>
      <vt:lpstr>Why we need to work with communities? </vt:lpstr>
      <vt:lpstr>Advantages of working with communities</vt:lpstr>
      <vt:lpstr>How to mobilise communities: approach</vt:lpstr>
      <vt:lpstr>Favourable factors</vt:lpstr>
      <vt:lpstr>Typology of Community Engagement Approaches</vt:lpstr>
      <vt:lpstr>How to mobilise communities: key steps</vt:lpstr>
      <vt:lpstr>Community mobilisation process</vt:lpstr>
      <vt:lpstr>Steps in community mobilisation I</vt:lpstr>
      <vt:lpstr>Steps in community mobilisation II</vt:lpstr>
      <vt:lpstr>Possible community roles in running CFSs</vt:lpstr>
      <vt:lpstr>Possible community roles in running CFSs</vt:lpstr>
      <vt:lpstr>How to mobilise communities: case study examples</vt:lpstr>
      <vt:lpstr>Myanmar</vt:lpstr>
      <vt:lpstr>Gaza</vt:lpstr>
      <vt:lpstr>Timor Leste</vt:lpstr>
      <vt:lpstr>Western Uganda</vt:lpstr>
      <vt:lpstr>PowerPoint Presentation</vt:lpstr>
      <vt:lpstr>PowerPoint Presentation</vt:lpstr>
      <vt:lpstr>Challenges</vt:lpstr>
      <vt:lpstr>Challenges - 1</vt:lpstr>
      <vt:lpstr>Challenges - 2</vt:lpstr>
      <vt:lpstr>Ways to overcome challenges</vt:lpstr>
      <vt:lpstr>Key resources</vt:lpstr>
      <vt:lpstr>Key resources</vt:lpstr>
      <vt:lpstr>Key messages</vt:lpstr>
      <vt:lpstr>Key messages</vt:lpstr>
      <vt:lpstr>PowerPoint Presentation</vt:lpstr>
    </vt:vector>
  </TitlesOfParts>
  <Company>Department of Human Services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(INSERT NAME OF SESSION)</dc:title>
  <dc:creator>Jo-anne McMahon</dc:creator>
  <cp:lastModifiedBy>Nats</cp:lastModifiedBy>
  <cp:revision>21</cp:revision>
  <dcterms:created xsi:type="dcterms:W3CDTF">2013-11-25T21:58:30Z</dcterms:created>
  <dcterms:modified xsi:type="dcterms:W3CDTF">2014-05-23T05:11:12Z</dcterms:modified>
</cp:coreProperties>
</file>