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61" r:id="rId2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481" autoAdjust="0"/>
  </p:normalViewPr>
  <p:slideViewPr>
    <p:cSldViewPr>
      <p:cViewPr varScale="1">
        <p:scale>
          <a:sx n="57" d="100"/>
          <a:sy n="57" d="100"/>
        </p:scale>
        <p:origin x="-15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23/05/2014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you do need information to inform your decisions, there should be no separate child friendly space needs assessment… </a:t>
            </a:r>
          </a:p>
          <a:p>
            <a:r>
              <a:rPr lang="en-US" dirty="0" smtClean="0"/>
              <a:t>Your decisions regarding CF Space programming should be made when planning how you will address </a:t>
            </a:r>
            <a:r>
              <a:rPr lang="en-US" baseline="0" dirty="0" smtClean="0"/>
              <a:t>child protection, education and psychosocial wellbeing needs as a whole, not independently</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16</a:t>
            </a:fld>
            <a:endParaRPr lang="en-AU"/>
          </a:p>
        </p:txBody>
      </p:sp>
    </p:spTree>
    <p:extLst>
      <p:ext uri="{BB962C8B-B14F-4D97-AF65-F5344CB8AC3E}">
        <p14:creationId xmlns:p14="http://schemas.microsoft.com/office/powerpoint/2010/main" val="316310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Ask participants to give their views on what information gathered through a needs assessment would indicate that Child Friendly Spaces are needed as part of your programme?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t>After 5mins discussion note the following key points: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t>Child Friendly Spaces are not the only activity that we might do in an emergency response to protect children. They are one mechanism that enables us to provide </a:t>
            </a:r>
            <a:r>
              <a:rPr lang="en-GB" sz="1200" b="0" dirty="0" smtClean="0"/>
              <a:t>immediate and rapid start up </a:t>
            </a:r>
            <a:r>
              <a:rPr lang="en-GB" sz="1200" dirty="0" smtClean="0"/>
              <a:t>of a community-based approach to addressing psychosocial support needs, while allowing us time to find out the more in-depth needs of children and families. They are typically part of a package of supports for children and their families, and they must be seen and presented</a:t>
            </a:r>
            <a:r>
              <a:rPr lang="en-GB" sz="1200" baseline="0" dirty="0" smtClean="0"/>
              <a:t> as such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GB" sz="700" baseline="0" dirty="0" smtClean="0"/>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sz="1200" baseline="0" dirty="0" smtClean="0"/>
              <a:t>Yes,</a:t>
            </a:r>
            <a:r>
              <a:rPr lang="en-GB" sz="1200" dirty="0" smtClean="0"/>
              <a:t> </a:t>
            </a:r>
            <a:r>
              <a:rPr lang="en-GB" sz="1200" baseline="0" dirty="0" smtClean="0"/>
              <a:t>need for CFS</a:t>
            </a:r>
            <a:r>
              <a:rPr lang="en-GB" sz="1200" dirty="0" smtClean="0"/>
              <a:t> -</a:t>
            </a:r>
            <a:r>
              <a:rPr lang="en-GB" sz="1200" baseline="0" dirty="0" smtClean="0"/>
              <a:t> Examples of information that indicates a need for CFS programmes: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dirty="0" smtClean="0"/>
              <a:t>Children are showing signs of distress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dirty="0" smtClean="0"/>
              <a:t>Children are exposed to physical risks due to lack of care for them during the day time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dirty="0" smtClean="0"/>
              <a:t>School’s are not in session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dirty="0" smtClean="0"/>
              <a:t>Parents are engaged in recovery efforts and are unable to provide care and support needed by children</a:t>
            </a:r>
          </a:p>
          <a:p>
            <a:pPr marL="171450" lvl="0" indent="-171450">
              <a:buFont typeface="Arial"/>
              <a:buChar char="•"/>
            </a:pPr>
            <a:r>
              <a:rPr lang="en-GB" sz="1200" dirty="0" smtClean="0"/>
              <a:t>Certain age group (in range 0 – 18) or category (such as disabled, working children, girls, </a:t>
            </a:r>
            <a:r>
              <a:rPr lang="en-GB" sz="1200" dirty="0" err="1" smtClean="0"/>
              <a:t>etc</a:t>
            </a:r>
            <a:r>
              <a:rPr lang="en-GB" sz="1200" dirty="0" smtClean="0"/>
              <a:t>) of children are being excluded from other support activities</a:t>
            </a:r>
            <a:endParaRPr lang="en-GB" sz="1200"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GB" sz="700" baseline="0" dirty="0" smtClean="0"/>
          </a:p>
          <a:p>
            <a:pPr lvl="0"/>
            <a:r>
              <a:rPr lang="en-GB" sz="1200" baseline="0" dirty="0" smtClean="0"/>
              <a:t>No,</a:t>
            </a:r>
            <a:r>
              <a:rPr lang="en-GB" sz="1200" dirty="0" smtClean="0"/>
              <a:t> </a:t>
            </a:r>
            <a:r>
              <a:rPr lang="en-GB" sz="1200" baseline="0" dirty="0" smtClean="0"/>
              <a:t>should not have separate stand-alone </a:t>
            </a:r>
            <a:r>
              <a:rPr lang="en-GB" sz="1200" dirty="0" smtClean="0"/>
              <a:t>CFS activities - Examples of information that indicates a need for CFS programmes:</a:t>
            </a:r>
            <a:endParaRPr lang="en-GB" sz="1200"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dirty="0" smtClean="0"/>
              <a:t>Pre-existing community groups are running and managing child and adolescent-friendly activities (you may want to support them to do the work they have started)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dirty="0" smtClean="0"/>
              <a:t>Schools are continuing lessons and there is little to no evidence of out-of school children (you may wish to support PSS activities in school setting)</a:t>
            </a:r>
            <a:endParaRPr lang="en-GB" sz="1200" dirty="0" smtClean="0"/>
          </a:p>
          <a:p>
            <a:endParaRPr lang="en-US" sz="1200"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20</a:t>
            </a:fld>
            <a:endParaRPr lang="en-AU"/>
          </a:p>
        </p:txBody>
      </p:sp>
    </p:spTree>
    <p:extLst>
      <p:ext uri="{BB962C8B-B14F-4D97-AF65-F5344CB8AC3E}">
        <p14:creationId xmlns:p14="http://schemas.microsoft.com/office/powerpoint/2010/main" val="199107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smtClean="0">
                <a:solidFill>
                  <a:schemeClr val="tx1"/>
                </a:solidFill>
                <a:effectLst/>
                <a:latin typeface="+mn-lt"/>
                <a:ea typeface="+mn-ea"/>
                <a:cs typeface="+mn-cs"/>
              </a:rPr>
              <a:t>PSS and child protection needs may or may not indicate a need for CF Space programming. Whether or not you implement CF Space activities and the form they should take depends on the specific context, the psychosocial support and child protection needs of children, existing community responses, the gaps in service delivery and any possible risks and threats</a:t>
            </a:r>
          </a:p>
          <a:p>
            <a:pPr marL="171450" indent="-171450">
              <a:buFont typeface="Arial"/>
              <a:buChar char="•"/>
            </a:pPr>
            <a:r>
              <a:rPr lang="en-GB" sz="1200" kern="1200" dirty="0" smtClean="0">
                <a:solidFill>
                  <a:schemeClr val="tx1"/>
                </a:solidFill>
                <a:effectLst/>
                <a:latin typeface="+mn-lt"/>
                <a:ea typeface="+mn-ea"/>
                <a:cs typeface="+mn-cs"/>
              </a:rPr>
              <a:t>Typically you will not need to not carry out a separate needs assessment for child friendly spaces, you should draw from information regarding child protection, education, mental health and psychosocial support needs</a:t>
            </a:r>
            <a:r>
              <a:rPr lang="en-GB" dirty="0" smtClean="0">
                <a:effectLst/>
              </a:rPr>
              <a:t>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27</a:t>
            </a:fld>
            <a:endParaRPr lang="en-AU"/>
          </a:p>
        </p:txBody>
      </p:sp>
    </p:spTree>
    <p:extLst>
      <p:ext uri="{BB962C8B-B14F-4D97-AF65-F5344CB8AC3E}">
        <p14:creationId xmlns:p14="http://schemas.microsoft.com/office/powerpoint/2010/main" val="194291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28</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a:t>
            </a:fld>
            <a:endParaRPr lang="en-AU"/>
          </a:p>
        </p:txBody>
      </p:sp>
    </p:spTree>
    <p:extLst>
      <p:ext uri="{BB962C8B-B14F-4D97-AF65-F5344CB8AC3E}">
        <p14:creationId xmlns:p14="http://schemas.microsoft.com/office/powerpoint/2010/main" val="364841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10000"/>
              </a:lnSpc>
              <a:buNone/>
            </a:pPr>
            <a:r>
              <a:rPr lang="en-US" sz="3700" dirty="0" smtClean="0"/>
              <a:t>A process of establishing: </a:t>
            </a:r>
          </a:p>
          <a:p>
            <a:pPr marL="342900" lvl="1" indent="-342900">
              <a:lnSpc>
                <a:spcPct val="110000"/>
              </a:lnSpc>
              <a:buFont typeface="Wingdings" charset="2"/>
              <a:buChar char="§"/>
            </a:pPr>
            <a:r>
              <a:rPr lang="en-US" sz="3700" dirty="0" smtClean="0"/>
              <a:t>Impact of a disaster or conflict on children &amp; their families</a:t>
            </a:r>
          </a:p>
          <a:p>
            <a:pPr marL="342900" lvl="1" indent="-342900">
              <a:buFont typeface="Wingdings" charset="2"/>
              <a:buChar char="§"/>
            </a:pPr>
            <a:r>
              <a:rPr lang="en-US" sz="4000" dirty="0" smtClean="0"/>
              <a:t>Main child protection concerns &amp; risks faced by those affected by disaster </a:t>
            </a:r>
          </a:p>
          <a:p>
            <a:pPr marL="342900" lvl="1" indent="-342900">
              <a:lnSpc>
                <a:spcPct val="110000"/>
              </a:lnSpc>
              <a:buFont typeface="Wingdings" charset="2"/>
              <a:buChar char="§"/>
            </a:pPr>
            <a:r>
              <a:rPr lang="en-US" sz="3700" dirty="0" smtClean="0"/>
              <a:t>Available capacity to respond, including coping mechanisms of affected population</a:t>
            </a:r>
          </a:p>
          <a:p>
            <a:pPr marL="0" lvl="1" indent="0">
              <a:lnSpc>
                <a:spcPct val="110000"/>
              </a:lnSpc>
              <a:buFont typeface="Wingdings" charset="2"/>
              <a:buNone/>
            </a:pPr>
            <a:endParaRPr lang="en-US" sz="3700" dirty="0" smtClean="0"/>
          </a:p>
          <a:p>
            <a:pPr marL="0" lvl="1" indent="0">
              <a:lnSpc>
                <a:spcPct val="110000"/>
              </a:lnSpc>
              <a:buFont typeface="Wingdings" charset="2"/>
              <a:buNone/>
            </a:pPr>
            <a:r>
              <a:rPr lang="en-US" sz="3700" dirty="0" smtClean="0"/>
              <a:t>Reference:</a:t>
            </a:r>
            <a:r>
              <a:rPr lang="en-US" sz="3700" baseline="0" dirty="0" smtClean="0"/>
              <a:t> CPWG (2012) CP Minimum Standards in Humanitarian Action, </a:t>
            </a:r>
            <a:r>
              <a:rPr lang="en-US" sz="4000" dirty="0" smtClean="0"/>
              <a:t>CPWG (2011) Child Protection Rapid Assessment: Short Guide</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4</a:t>
            </a:fld>
            <a:endParaRPr lang="en-AU"/>
          </a:p>
        </p:txBody>
      </p:sp>
    </p:spTree>
    <p:extLst>
      <p:ext uri="{BB962C8B-B14F-4D97-AF65-F5344CB8AC3E}">
        <p14:creationId xmlns:p14="http://schemas.microsoft.com/office/powerpoint/2010/main" val="375542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nSpc>
                <a:spcPct val="90000"/>
              </a:lnSpc>
              <a:spcBef>
                <a:spcPts val="300"/>
              </a:spcBef>
              <a:buFont typeface="Wingdings" charset="2"/>
              <a:buChar char="§"/>
            </a:pPr>
            <a:r>
              <a:rPr lang="en-US" sz="2800" dirty="0" smtClean="0"/>
              <a:t>Set of activities necessary to understand situation, including </a:t>
            </a:r>
          </a:p>
          <a:p>
            <a:pPr marL="692150" marR="0" lvl="2" indent="-342900" algn="l" defTabSz="457200" rtl="0" eaLnBrk="1" fontAlgn="auto" latinLnBrk="0" hangingPunct="1">
              <a:lnSpc>
                <a:spcPct val="90000"/>
              </a:lnSpc>
              <a:spcBef>
                <a:spcPts val="300"/>
              </a:spcBef>
              <a:spcAft>
                <a:spcPts val="0"/>
              </a:spcAft>
              <a:buClrTx/>
              <a:buSzTx/>
              <a:buFont typeface="Wingdings" charset="2"/>
              <a:buChar char="§"/>
              <a:tabLst/>
              <a:defRPr/>
            </a:pPr>
            <a:r>
              <a:rPr lang="en-US" sz="2600" dirty="0" smtClean="0"/>
              <a:t>A review of secondary data - Collection, up-dating &amp; analysis of data pertaining to affected children (needs, capacities, resources, etc.) as well as the state of infrastructure and general socio-economic conditions in a given location/area</a:t>
            </a:r>
          </a:p>
          <a:p>
            <a:pPr marL="692150" marR="0" lvl="2" indent="-342900" algn="l" defTabSz="457200" rtl="0" eaLnBrk="1" fontAlgn="auto" latinLnBrk="0" hangingPunct="1">
              <a:lnSpc>
                <a:spcPct val="90000"/>
              </a:lnSpc>
              <a:spcBef>
                <a:spcPts val="300"/>
              </a:spcBef>
              <a:spcAft>
                <a:spcPts val="0"/>
              </a:spcAft>
              <a:buClrTx/>
              <a:buSzTx/>
              <a:buFont typeface="Wingdings" charset="2"/>
              <a:buChar char="§"/>
              <a:tabLst/>
              <a:defRPr/>
            </a:pPr>
            <a:r>
              <a:rPr lang="en-US" sz="2600" dirty="0" smtClean="0"/>
              <a:t>Primary data collection,</a:t>
            </a:r>
            <a:r>
              <a:rPr lang="en-US" sz="2400" baseline="0" dirty="0" smtClean="0"/>
              <a:t> i</a:t>
            </a:r>
            <a:r>
              <a:rPr lang="en-US" sz="2400" dirty="0" smtClean="0"/>
              <a:t>ncluding information derived from consultation with those affected by the disaster</a:t>
            </a:r>
            <a:r>
              <a:rPr lang="en-US" sz="2600" dirty="0" smtClean="0"/>
              <a:t> i.e. key informant interviews, &amp; observation </a:t>
            </a:r>
          </a:p>
          <a:p>
            <a:pPr marL="692150" marR="0" lvl="2" indent="-342900" algn="l" defTabSz="457200" rtl="0" eaLnBrk="1" fontAlgn="auto" latinLnBrk="0" hangingPunct="1">
              <a:lnSpc>
                <a:spcPct val="90000"/>
              </a:lnSpc>
              <a:spcBef>
                <a:spcPts val="300"/>
              </a:spcBef>
              <a:spcAft>
                <a:spcPts val="0"/>
              </a:spcAft>
              <a:buClrTx/>
              <a:buSzTx/>
              <a:buFont typeface="Wingdings" charset="2"/>
              <a:buChar char="§"/>
              <a:tabLst/>
              <a:defRPr/>
            </a:pPr>
            <a:endParaRPr lang="en-US" sz="2600"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5</a:t>
            </a:fld>
            <a:endParaRPr lang="en-AU"/>
          </a:p>
        </p:txBody>
      </p:sp>
    </p:spTree>
    <p:extLst>
      <p:ext uri="{BB962C8B-B14F-4D97-AF65-F5344CB8AC3E}">
        <p14:creationId xmlns:p14="http://schemas.microsoft.com/office/powerpoint/2010/main" val="187398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Release each component step by step so that participants don’t know what is coming. </a:t>
            </a:r>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10</a:t>
            </a:fld>
            <a:endParaRPr lang="en-AU"/>
          </a:p>
        </p:txBody>
      </p:sp>
    </p:spTree>
    <p:extLst>
      <p:ext uri="{BB962C8B-B14F-4D97-AF65-F5344CB8AC3E}">
        <p14:creationId xmlns:p14="http://schemas.microsoft.com/office/powerpoint/2010/main" val="393733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lvl="1" indent="-177800">
              <a:buFont typeface="Wingdings" charset="2"/>
              <a:buChar char="§"/>
            </a:pPr>
            <a:r>
              <a:rPr lang="en-US" sz="1000" dirty="0" smtClean="0">
                <a:cs typeface="Calibri"/>
              </a:rPr>
              <a:t>PSS wellbeing of children, families &amp; communities – Adults too as this will</a:t>
            </a:r>
            <a:r>
              <a:rPr lang="en-US" sz="1000" baseline="0" dirty="0" smtClean="0">
                <a:cs typeface="Calibri"/>
              </a:rPr>
              <a:t> have an impact on children &amp; would determine the kind of activities needed in the CFS </a:t>
            </a:r>
            <a:endParaRPr lang="en-US" sz="1000" dirty="0" smtClean="0">
              <a:cs typeface="Calibri"/>
            </a:endParaRPr>
          </a:p>
          <a:p>
            <a:pPr marL="177800" marR="0" lvl="1" indent="-177800" algn="l" defTabSz="457200" rtl="0" eaLnBrk="1" fontAlgn="auto" latinLnBrk="0" hangingPunct="1">
              <a:buClrTx/>
              <a:buSzTx/>
              <a:buFont typeface="Wingdings" charset="2"/>
              <a:buChar char="§"/>
              <a:tabLst/>
              <a:defRPr/>
            </a:pPr>
            <a:r>
              <a:rPr lang="en-US" sz="1000" dirty="0" smtClean="0">
                <a:cs typeface="Calibri"/>
              </a:rPr>
              <a:t>Child protection concerns – </a:t>
            </a:r>
            <a:r>
              <a:rPr lang="en-US" sz="1000" b="0" i="0" u="none" strike="noStrike" kern="1200" baseline="0" dirty="0" smtClean="0">
                <a:solidFill>
                  <a:schemeClr val="tx1"/>
                </a:solidFill>
                <a:cs typeface="Calibri"/>
              </a:rPr>
              <a:t>What are the main protection threats (physical and psychosocial) to children and youth? S</a:t>
            </a:r>
            <a:r>
              <a:rPr lang="en-US" sz="1000" dirty="0" smtClean="0">
                <a:cs typeface="Calibri"/>
              </a:rPr>
              <a:t>pecific child</a:t>
            </a:r>
            <a:r>
              <a:rPr lang="en-US" sz="1000" baseline="0" dirty="0" smtClean="0">
                <a:cs typeface="Calibri"/>
              </a:rPr>
              <a:t> protection concerns that may require tailored CFS activities, staffing or may indicate risks with certain forms of design of CFS </a:t>
            </a:r>
          </a:p>
          <a:p>
            <a:pPr marL="444500" lvl="2" indent="-266700">
              <a:buFont typeface="Lucida Grande"/>
              <a:buChar char="-"/>
            </a:pPr>
            <a:r>
              <a:rPr lang="en-US" sz="800" baseline="0" dirty="0" smtClean="0">
                <a:cs typeface="Calibri"/>
              </a:rPr>
              <a:t>E.g. (1), if GBV problems – then include sexual reproductive health awareness raising sessions, and appoint a GBV focal point and case management system; E.g. (2) if separation is an issue carry out some prevention activities, and have FTR focal points; E.g. (3) if children are volunteering to join armed forces and groups consider peace-building sessions; E.g. (4) if there have been high rates of abduction of children from schools – having a visible CFS may create a target for attack</a:t>
            </a:r>
            <a:endParaRPr lang="en-US" sz="800" b="0" i="0" u="none" strike="noStrike" kern="1200" baseline="0" dirty="0" smtClean="0">
              <a:solidFill>
                <a:schemeClr val="tx1"/>
              </a:solidFill>
              <a:cs typeface="Calibri"/>
            </a:endParaRPr>
          </a:p>
          <a:p>
            <a:pPr marL="444500" lvl="2" indent="-266700">
              <a:buFont typeface="Lucida Grande"/>
              <a:buChar char="-"/>
            </a:pPr>
            <a:r>
              <a:rPr lang="en-US" sz="800" dirty="0" smtClean="0">
                <a:cs typeface="Calibri"/>
              </a:rPr>
              <a:t>How do needs vary for diverse groups of children? E.g., by sex, religion, ethnicity, sexual orientation, disability, etc.? Who are children with greatest need. Certain groups of children may be excluded from other community, PSS or education activities or are showing greatest need for protection / PSS and thus you should be target of CFS activities </a:t>
            </a:r>
          </a:p>
          <a:p>
            <a:pPr marL="177800" marR="0" lvl="1" indent="-177800" fontAlgn="auto">
              <a:buClrTx/>
              <a:buSzTx/>
              <a:buFont typeface="Wingdings" charset="2"/>
              <a:buChar char="§"/>
              <a:tabLst/>
              <a:defRPr/>
            </a:pPr>
            <a:r>
              <a:rPr lang="en-US" sz="1000" dirty="0" smtClean="0">
                <a:cs typeface="Calibri"/>
              </a:rPr>
              <a:t>How are children spending their time? Does this vary for girls and boys or according to other social categories? What types of play do girls and boys usually engage in within the culture and could these be organized in the CFSs?</a:t>
            </a:r>
          </a:p>
          <a:p>
            <a:pPr marL="177800" marR="0" lvl="1" indent="-177800" fontAlgn="auto">
              <a:buClrTx/>
              <a:buSzTx/>
              <a:buFont typeface="Wingdings" charset="2"/>
              <a:buChar char="§"/>
              <a:tabLst/>
              <a:defRPr/>
            </a:pPr>
            <a:r>
              <a:rPr lang="en-US" sz="1000" dirty="0" smtClean="0">
                <a:cs typeface="Calibri"/>
              </a:rPr>
              <a:t>What are patterns of vulnerability?</a:t>
            </a:r>
            <a:r>
              <a:rPr lang="en-US" sz="1000" baseline="0" dirty="0" smtClean="0">
                <a:cs typeface="Calibri"/>
              </a:rPr>
              <a:t> </a:t>
            </a:r>
            <a:r>
              <a:rPr lang="en-US" sz="1000" b="0" i="0" u="none" strike="noStrike" kern="1200" baseline="0" dirty="0" smtClean="0">
                <a:solidFill>
                  <a:schemeClr val="tx1"/>
                </a:solidFill>
              </a:rPr>
              <a:t>Which girls and boys are highly vulnerable and may need additional support to participate in CFS activities? How do patterns of threats and vulnerability vary for diverse groups, e.g., by sex, religion, ethnicity, sexual orientation, disability, etc.?</a:t>
            </a:r>
          </a:p>
          <a:p>
            <a:pPr marL="177800" marR="0" lvl="1" indent="-177800" fontAlgn="auto">
              <a:buClrTx/>
              <a:buSzTx/>
              <a:buFont typeface="Wingdings" charset="2"/>
              <a:buChar char="§"/>
              <a:tabLst/>
              <a:defRPr/>
            </a:pPr>
            <a:r>
              <a:rPr lang="en-US" sz="1000" dirty="0" smtClean="0">
                <a:cs typeface="Calibri"/>
              </a:rPr>
              <a:t>Community actions and structures, willingness, responses so far. Community responses to external actors’ interventions. If the community is hesitant to engage with unknown external actors, you may wish to work with CBOs or local NGOs. Are there other protective practices that people did before the crisis that they aren’t being done now and that could be restarted? What is the acceptance of families and communities of this type of intervention? </a:t>
            </a:r>
            <a:r>
              <a:rPr lang="en-US" sz="1000" b="0" i="0" u="none" strike="noStrike" kern="1200" baseline="0" dirty="0" smtClean="0">
                <a:solidFill>
                  <a:schemeClr val="tx1"/>
                </a:solidFill>
              </a:rPr>
              <a:t>Is the community or camp able to organize itself to help children? Who are the key people in the community or camp who support children or that child go to when they need help? How can we involve them in CFS? </a:t>
            </a:r>
            <a:r>
              <a:rPr lang="en-US" sz="1000" b="0" i="0" u="none" strike="noStrike" kern="1200" dirty="0" smtClean="0">
                <a:solidFill>
                  <a:schemeClr val="tx1"/>
                </a:solidFill>
              </a:rPr>
              <a:t> </a:t>
            </a:r>
          </a:p>
          <a:p>
            <a:pPr marL="177800" marR="0" lvl="1" indent="-177800" fontAlgn="auto">
              <a:buClrTx/>
              <a:buSzTx/>
              <a:buFont typeface="Wingdings" charset="2"/>
              <a:buChar char="§"/>
              <a:tabLst/>
              <a:defRPr/>
            </a:pPr>
            <a:r>
              <a:rPr lang="en-US" sz="1000" dirty="0" smtClean="0">
                <a:cs typeface="Calibri"/>
              </a:rPr>
              <a:t>Community engagement &amp; inclusivity: </a:t>
            </a:r>
            <a:r>
              <a:rPr lang="en-US" sz="1000" b="0" i="0" u="none" strike="noStrike" kern="1200" baseline="0" dirty="0" smtClean="0">
                <a:solidFill>
                  <a:schemeClr val="tx1"/>
                </a:solidFill>
              </a:rPr>
              <a:t>How does the community view the establishment of a CFS? Is the community likely to develop a spirit of ownership in developing a CFS?</a:t>
            </a:r>
            <a:endParaRPr lang="en-US" sz="1000" dirty="0" smtClean="0">
              <a:cs typeface="Calibri"/>
            </a:endParaRPr>
          </a:p>
          <a:p>
            <a:pPr marL="177800" marR="0" lvl="1" indent="-177800" fontAlgn="auto">
              <a:buClrTx/>
              <a:buSzTx/>
              <a:buFont typeface="Wingdings" charset="2"/>
              <a:buChar char="§"/>
              <a:tabLst/>
              <a:defRPr/>
            </a:pPr>
            <a:r>
              <a:rPr lang="en-US" sz="1000" dirty="0" smtClean="0">
                <a:cs typeface="Calibri"/>
              </a:rPr>
              <a:t>Feasibility: How feasible and safe would CFSs be in the present context for girls and boys? Would a CFS help to diminish, or may it increase threats (e.g., are there risks to children in accessing the CFS?)? Would a CFS strengthen the existing support for children, or would it duplicate efforts?</a:t>
            </a:r>
          </a:p>
          <a:p>
            <a:pPr marL="177800" lvl="1" indent="-177800">
              <a:buFont typeface="Wingdings" charset="2"/>
              <a:buChar char="§"/>
            </a:pPr>
            <a:r>
              <a:rPr lang="en-US" sz="1000" dirty="0" smtClean="0">
                <a:cs typeface="Calibri"/>
              </a:rPr>
              <a:t>Site selection: Access to community –</a:t>
            </a:r>
            <a:r>
              <a:rPr lang="en-US" sz="1000" baseline="0" dirty="0" smtClean="0">
                <a:cs typeface="Calibri"/>
              </a:rPr>
              <a:t> </a:t>
            </a:r>
            <a:r>
              <a:rPr lang="en-US" sz="1000" dirty="0" smtClean="0">
                <a:cs typeface="Calibri"/>
              </a:rPr>
              <a:t>how will you reach the community? Government allowing access to specific areas? Access to</a:t>
            </a:r>
            <a:r>
              <a:rPr lang="en-US" sz="1000" baseline="0" dirty="0" smtClean="0">
                <a:cs typeface="Calibri"/>
              </a:rPr>
              <a:t> health, water &amp; sanitation facilities. Is the site hazard free. Are there potential risks due to conflict and fighting? Are there potential risks posed by weather, natural disaster? Is it possible to easily evacuate if necessary?  </a:t>
            </a:r>
            <a:endParaRPr lang="en-US" sz="1000" dirty="0" smtClean="0">
              <a:cs typeface="Calibri"/>
            </a:endParaRPr>
          </a:p>
          <a:p>
            <a:pPr marL="177800" lvl="1" indent="-177800">
              <a:buFont typeface="Wingdings" charset="2"/>
              <a:buChar char="§"/>
            </a:pPr>
            <a:r>
              <a:rPr lang="en-US" sz="1000" dirty="0" smtClean="0">
                <a:cs typeface="Calibri"/>
              </a:rPr>
              <a:t>Security situation - security issues historically as well as social tensions that may create future possible security risks </a:t>
            </a:r>
          </a:p>
          <a:p>
            <a:pPr marL="177800" lvl="1" indent="-177800">
              <a:buFont typeface="Wingdings" charset="2"/>
              <a:buChar char="§"/>
            </a:pPr>
            <a:r>
              <a:rPr lang="en-US" sz="1000" dirty="0" smtClean="0">
                <a:cs typeface="Calibri"/>
              </a:rPr>
              <a:t>(See page 8 – 10 of Guidelines for Child Friendly Spaces in</a:t>
            </a:r>
            <a:r>
              <a:rPr lang="en-US" sz="1000" baseline="0" dirty="0" smtClean="0">
                <a:cs typeface="Calibri"/>
              </a:rPr>
              <a:t> Emergencies) </a:t>
            </a:r>
            <a:endParaRPr lang="en-US" sz="1000" dirty="0" smtClean="0">
              <a:cs typeface="Calibri"/>
            </a:endParaRPr>
          </a:p>
          <a:p>
            <a:endParaRPr lang="en-US" sz="1000"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11</a:t>
            </a:fld>
            <a:endParaRPr lang="en-AU"/>
          </a:p>
        </p:txBody>
      </p:sp>
    </p:spTree>
    <p:extLst>
      <p:ext uri="{BB962C8B-B14F-4D97-AF65-F5344CB8AC3E}">
        <p14:creationId xmlns:p14="http://schemas.microsoft.com/office/powerpoint/2010/main" val="360327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Coordinate your activities – </a:t>
            </a:r>
            <a:r>
              <a:rPr lang="en-US" sz="1200" kern="1200" dirty="0" smtClean="0">
                <a:solidFill>
                  <a:schemeClr val="tx1"/>
                </a:solidFill>
                <a:effectLst/>
                <a:latin typeface="+mn-lt"/>
                <a:ea typeface="+mn-ea"/>
                <a:cs typeface="+mn-cs"/>
              </a:rPr>
              <a:t>not all individuals from all agencies need to necessarily take part in the needs assessment, it is best to be cost effective and efficient, pool resources and information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Ensure staff are trained on how to interact with those who are distressed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Triangulate your information – All assessors may have some bias, discuss findings and observations, try to confirm that findings are consistent and realistic </a:t>
            </a:r>
          </a:p>
          <a:p>
            <a:pPr marL="171450" indent="-171450">
              <a:buFont typeface="Arial"/>
              <a:buChar char="•"/>
            </a:pPr>
            <a:r>
              <a:rPr lang="en-US" dirty="0" smtClean="0"/>
              <a:t>Consider how those affected will feel – best</a:t>
            </a:r>
            <a:r>
              <a:rPr lang="en-US" baseline="0" dirty="0" smtClean="0"/>
              <a:t> not to interview children directly, don’t want to repeatedly ask people same questions </a:t>
            </a:r>
          </a:p>
          <a:p>
            <a:pPr marL="171450" indent="-171450">
              <a:buFont typeface="Arial"/>
              <a:buChar char="•"/>
            </a:pPr>
            <a:r>
              <a:rPr lang="en-US" baseline="0" dirty="0" smtClean="0"/>
              <a:t>Observation cannot tell you all you need to know about a situation – not all protection and psychosocial needs are visible – we need to carry out Key Informant Interviews as well </a:t>
            </a:r>
          </a:p>
          <a:p>
            <a:pPr marL="171450" indent="-171450">
              <a:buFont typeface="Arial"/>
              <a:buChar char="•"/>
            </a:pPr>
            <a:r>
              <a:rPr lang="en-US" baseline="0" dirty="0" smtClean="0"/>
              <a:t>Some children are in hard to reach locations, we may need more creative ways to understand their situation. As we should plan how we will respond to their needs to, either remotely or how we will respond once we do have access to them </a:t>
            </a:r>
          </a:p>
          <a:p>
            <a:pPr marL="171450" indent="-171450">
              <a:buFont typeface="Arial"/>
              <a:buChar char="•"/>
            </a:pPr>
            <a:r>
              <a:rPr lang="en-US" baseline="0" dirty="0" smtClean="0"/>
              <a:t>We need information on coping strategies as well as needs before we can decided if CF Spaces are feasible, suitable and needed</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73605169-7212-4706-83F6-EDDB7C328943}" type="slidenum">
              <a:rPr lang="en-AU" smtClean="0"/>
              <a:pPr/>
              <a:t>13</a:t>
            </a:fld>
            <a:endParaRPr lang="en-AU"/>
          </a:p>
        </p:txBody>
      </p:sp>
    </p:spTree>
    <p:extLst>
      <p:ext uri="{BB962C8B-B14F-4D97-AF65-F5344CB8AC3E}">
        <p14:creationId xmlns:p14="http://schemas.microsoft.com/office/powerpoint/2010/main" val="412514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nSpc>
                <a:spcPct val="110000"/>
              </a:lnSpc>
              <a:spcBef>
                <a:spcPts val="300"/>
              </a:spcBef>
              <a:buFont typeface="Wingdings" charset="2"/>
              <a:buChar char="§"/>
            </a:pPr>
            <a:r>
              <a:rPr lang="en-US" sz="3100" dirty="0" smtClean="0"/>
              <a:t>Coordinate</a:t>
            </a:r>
            <a:r>
              <a:rPr lang="en-US" sz="3100" baseline="0" dirty="0" smtClean="0"/>
              <a:t> with other actors – can do interagency / cluster assessment. Don’t need to all go out and carry out assessments – not efficient, cost effective or respectful to those affected </a:t>
            </a:r>
          </a:p>
          <a:p>
            <a:pPr marL="342900" lvl="1" indent="-342900">
              <a:lnSpc>
                <a:spcPct val="110000"/>
              </a:lnSpc>
              <a:spcBef>
                <a:spcPts val="300"/>
              </a:spcBef>
              <a:buFont typeface="Wingdings" charset="2"/>
              <a:buChar char="§"/>
            </a:pPr>
            <a:r>
              <a:rPr lang="en-US" sz="3100" dirty="0" smtClean="0"/>
              <a:t>Talk to other sectors / other agencies, staff who have been on field visits, gov’t reps, </a:t>
            </a:r>
            <a:r>
              <a:rPr lang="en-US" sz="3100" dirty="0" err="1" smtClean="0"/>
              <a:t>etc</a:t>
            </a:r>
            <a:endParaRPr lang="en-US" sz="3100" dirty="0" smtClean="0"/>
          </a:p>
          <a:p>
            <a:pPr lvl="1">
              <a:lnSpc>
                <a:spcPct val="110000"/>
              </a:lnSpc>
              <a:spcBef>
                <a:spcPts val="300"/>
              </a:spcBef>
              <a:buFont typeface="Lucida Grande"/>
              <a:buChar char="−"/>
            </a:pPr>
            <a:r>
              <a:rPr lang="en-US" sz="2700" dirty="0" smtClean="0"/>
              <a:t>Get PSS questions incl. in multi-sectorial assessment</a:t>
            </a:r>
          </a:p>
          <a:p>
            <a:pPr lvl="1">
              <a:lnSpc>
                <a:spcPct val="110000"/>
              </a:lnSpc>
              <a:spcBef>
                <a:spcPts val="300"/>
              </a:spcBef>
              <a:buFont typeface="Lucida Grande"/>
              <a:buChar char="−"/>
            </a:pPr>
            <a:r>
              <a:rPr lang="en-US" sz="2700" dirty="0" smtClean="0"/>
              <a:t>Lobby to have data sex &amp; age disaggregated</a:t>
            </a:r>
          </a:p>
          <a:p>
            <a:pPr marL="342900" lvl="1" indent="-342900">
              <a:lnSpc>
                <a:spcPct val="110000"/>
              </a:lnSpc>
              <a:spcBef>
                <a:spcPts val="300"/>
              </a:spcBef>
              <a:buFont typeface="Wingdings" charset="2"/>
              <a:buChar char="§"/>
            </a:pPr>
            <a:r>
              <a:rPr lang="en-US" sz="3100" dirty="0" smtClean="0"/>
              <a:t>Range of different information sources: </a:t>
            </a:r>
          </a:p>
          <a:p>
            <a:pPr lvl="1">
              <a:lnSpc>
                <a:spcPct val="110000"/>
              </a:lnSpc>
              <a:spcBef>
                <a:spcPts val="300"/>
              </a:spcBef>
              <a:buFont typeface="Lucida Grande"/>
              <a:buChar char="−"/>
            </a:pPr>
            <a:r>
              <a:rPr lang="en-US" sz="2700" dirty="0" smtClean="0"/>
              <a:t>CP, education, other sector needs assessment – KII &amp; FGD</a:t>
            </a:r>
          </a:p>
          <a:p>
            <a:pPr lvl="1">
              <a:lnSpc>
                <a:spcPct val="110000"/>
              </a:lnSpc>
              <a:spcBef>
                <a:spcPts val="300"/>
              </a:spcBef>
              <a:buFont typeface="Lucida Grande"/>
              <a:buChar char="−"/>
            </a:pPr>
            <a:r>
              <a:rPr lang="en-US" sz="2700" dirty="0" smtClean="0"/>
              <a:t>General updates: Security </a:t>
            </a:r>
            <a:r>
              <a:rPr lang="en-US" sz="2700" dirty="0" err="1" smtClean="0"/>
              <a:t>sitrep</a:t>
            </a:r>
            <a:r>
              <a:rPr lang="en-US" sz="2700" dirty="0" smtClean="0"/>
              <a:t>, OCHA Update</a:t>
            </a:r>
          </a:p>
          <a:p>
            <a:pPr lvl="1">
              <a:lnSpc>
                <a:spcPct val="110000"/>
              </a:lnSpc>
              <a:spcBef>
                <a:spcPts val="300"/>
              </a:spcBef>
              <a:buFont typeface="Lucida Grande"/>
              <a:buChar char="−"/>
            </a:pPr>
            <a:r>
              <a:rPr lang="en-US" sz="2700" dirty="0" smtClean="0"/>
              <a:t>Photos of situation, families &amp; children</a:t>
            </a:r>
          </a:p>
          <a:p>
            <a:pPr lvl="1">
              <a:lnSpc>
                <a:spcPct val="110000"/>
              </a:lnSpc>
              <a:spcBef>
                <a:spcPts val="300"/>
              </a:spcBef>
              <a:buFont typeface="Lucida Grande"/>
              <a:buChar char="−"/>
            </a:pPr>
            <a:r>
              <a:rPr lang="en-US" sz="2700" dirty="0" smtClean="0"/>
              <a:t>Social welfare services </a:t>
            </a:r>
          </a:p>
          <a:p>
            <a:pPr lvl="1">
              <a:lnSpc>
                <a:spcPct val="110000"/>
              </a:lnSpc>
              <a:spcBef>
                <a:spcPts val="300"/>
              </a:spcBef>
              <a:buFont typeface="Lucida Grande"/>
              <a:buChar char="−"/>
            </a:pPr>
            <a:r>
              <a:rPr lang="en-US" sz="2700" dirty="0" smtClean="0"/>
              <a:t>Gov’t baseline data </a:t>
            </a:r>
          </a:p>
          <a:p>
            <a:pPr marL="342900" lvl="1" indent="-342900">
              <a:lnSpc>
                <a:spcPct val="110000"/>
              </a:lnSpc>
              <a:spcBef>
                <a:spcPts val="300"/>
              </a:spcBef>
              <a:buFont typeface="Wingdings" charset="2"/>
              <a:buChar char="§"/>
            </a:pPr>
            <a:r>
              <a:rPr lang="en-US" sz="3100" dirty="0" smtClean="0"/>
              <a:t>Material specific to context? Other ideas of sources? </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14</a:t>
            </a:fld>
            <a:endParaRPr lang="en-AU"/>
          </a:p>
        </p:txBody>
      </p:sp>
    </p:spTree>
    <p:extLst>
      <p:ext uri="{BB962C8B-B14F-4D97-AF65-F5344CB8AC3E}">
        <p14:creationId xmlns:p14="http://schemas.microsoft.com/office/powerpoint/2010/main" val="312675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nSpc>
                <a:spcPct val="110000"/>
              </a:lnSpc>
              <a:spcBef>
                <a:spcPts val="300"/>
              </a:spcBef>
              <a:buFont typeface="Wingdings" charset="2"/>
              <a:buChar char="§"/>
            </a:pPr>
            <a:r>
              <a:rPr lang="en-US" sz="2800" dirty="0" smtClean="0"/>
              <a:t>Encourage community participation and actively engage children and young people, parents, women’s groups, youth groups, religious and community leaders, </a:t>
            </a:r>
            <a:r>
              <a:rPr lang="en-US" sz="2800" dirty="0" err="1" smtClean="0"/>
              <a:t>etc</a:t>
            </a:r>
            <a:r>
              <a:rPr lang="en-US" sz="2800" dirty="0" smtClean="0"/>
              <a:t> </a:t>
            </a:r>
          </a:p>
          <a:p>
            <a:pPr marL="342900" lvl="1" indent="-342900">
              <a:lnSpc>
                <a:spcPct val="110000"/>
              </a:lnSpc>
              <a:spcBef>
                <a:spcPts val="300"/>
              </a:spcBef>
              <a:buFont typeface="Wingdings" charset="2"/>
              <a:buChar char="§"/>
            </a:pPr>
            <a:r>
              <a:rPr lang="en-US" sz="2800" dirty="0" smtClean="0"/>
              <a:t>Disaggregate data according to gender, age, and other relevant dimensions in order to ensure inclusivity – we need to capture information on the needs of different groups of the population </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15</a:t>
            </a:fld>
            <a:endParaRPr lang="en-AU"/>
          </a:p>
        </p:txBody>
      </p:sp>
    </p:spTree>
    <p:extLst>
      <p:ext uri="{BB962C8B-B14F-4D97-AF65-F5344CB8AC3E}">
        <p14:creationId xmlns:p14="http://schemas.microsoft.com/office/powerpoint/2010/main" val="184047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HrgSKkI6DPZDXM&amp;tbnid=QRdayCi6CcQ7oM:&amp;ved=0CAUQjRw&amp;url=http://globalsolutions.org/blog/2010/01/unicef-warns-child-trafficking-could-emerge-serious-issue-haiti&amp;ei=quHZUf7vBMjgkAW7-YHYDA&amp;psig=AFQjCNFNo118WcWYuTzz_s5lkVmFQXFddQ&amp;ust=1373319827319010"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m.au/url?sa=i&amp;rct=j&amp;q=&amp;esrc=s&amp;frm=1&amp;source=images&amp;cd=&amp;cad=rja&amp;docid=jU1cy-2cMwQOHM&amp;tbnid=xX_yjDp2oLisPM:&amp;ved=0CAUQjRw&amp;url=https://www.facebook.com/unicefsouthsudan?hc_location=timeline&amp;filter=1&amp;ei=0-HZUcGPGMSukgXqnYGwDw&amp;psig=AFQjCNFNo118WcWYuTzz_s5lkVmFQXFddQ&amp;ust=1373319827319010"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au/url?sa=i&amp;rct=j&amp;q=&amp;esrc=s&amp;source=images&amp;cd=&amp;cad=rja&amp;uact=8&amp;docid=jjhwRMvMmRytrM&amp;tbnid=KRAkxTE4z4fyaM:&amp;ved=0CAUQjRw&amp;url=http%3A%2F%2Fwww.trust.org%2Fitem%2F20140508140718-746b2%2F%3Fsource%3DjtOtherNews2&amp;ei=S9B-U7HFKY6ikgXE2oH4Cg&amp;psig=AFQjCNHO8C20O-a-ycC1k8rqFQwcIkLexg&amp;ust=140090615379408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au/url?sa=i&amp;rct=j&amp;q=&amp;esrc=s&amp;source=images&amp;cd=&amp;cad=rja&amp;uact=8&amp;docid=apD-cY9gRLZeNM&amp;tbnid=VMVscI3nHlaqBM:&amp;ved=0CAUQjRw&amp;url=http%3A%2F%2Ffieldnotes.unicefusa.org%2F2014%2F01%2Fchild-friendly-spaces.html&amp;ei=bc9-U6-7OcKPkwWHmYGoDw&amp;psig=AFQjCNH-P8CglWlAZczm8m_rRg0eh31OCg&amp;ust=14008987300842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3200" y="5084763"/>
            <a:ext cx="8642350" cy="1368425"/>
          </a:xfrm>
        </p:spPr>
        <p:txBody>
          <a:bodyPr/>
          <a:lstStyle/>
          <a:p>
            <a:pPr algn="ctr"/>
            <a:r>
              <a:rPr lang="en-US" dirty="0" smtClean="0"/>
              <a:t>Session </a:t>
            </a:r>
            <a:r>
              <a:rPr lang="en-US" dirty="0" smtClean="0"/>
              <a:t>2.2 </a:t>
            </a:r>
            <a:r>
              <a:rPr lang="en-US" dirty="0" smtClean="0"/>
              <a:t>– Needs </a:t>
            </a:r>
            <a:r>
              <a:rPr lang="en-US" dirty="0"/>
              <a:t>assessment </a:t>
            </a:r>
            <a:endParaRPr lang="en-AU" altLang="en-US" dirty="0" smtClean="0"/>
          </a:p>
        </p:txBody>
      </p:sp>
      <p:sp>
        <p:nvSpPr>
          <p:cNvPr id="2051" name="Rectangle 6"/>
          <p:cNvSpPr>
            <a:spLocks noChangeArrowheads="1"/>
          </p:cNvSpPr>
          <p:nvPr/>
        </p:nvSpPr>
        <p:spPr bwMode="auto">
          <a:xfrm>
            <a:off x="238125" y="714865"/>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2</a:t>
            </a:r>
            <a:endParaRPr lang="en-AU" altLang="en-US" sz="2800" dirty="0">
              <a:solidFill>
                <a:srgbClr val="3399FF"/>
              </a:solidFill>
            </a:endParaRPr>
          </a:p>
        </p:txBody>
      </p:sp>
      <p:pic>
        <p:nvPicPr>
          <p:cNvPr id="205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7081" y="1825687"/>
            <a:ext cx="4655823" cy="325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0502" r="5685"/>
          <a:stretch/>
        </p:blipFill>
        <p:spPr bwMode="auto">
          <a:xfrm>
            <a:off x="5116273" y="1820903"/>
            <a:ext cx="3734186" cy="326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15" y="781749"/>
            <a:ext cx="6489373" cy="864195"/>
          </a:xfrm>
        </p:spPr>
        <p:txBody>
          <a:bodyPr/>
          <a:lstStyle/>
          <a:p>
            <a:r>
              <a:rPr lang="en-US" dirty="0"/>
              <a:t>What are the top questions you need answered? </a:t>
            </a:r>
            <a:endParaRPr lang="en-AU" dirty="0"/>
          </a:p>
        </p:txBody>
      </p:sp>
      <p:sp>
        <p:nvSpPr>
          <p:cNvPr id="3" name="Content Placeholder 2"/>
          <p:cNvSpPr>
            <a:spLocks noGrp="1"/>
          </p:cNvSpPr>
          <p:nvPr>
            <p:ph idx="1"/>
          </p:nvPr>
        </p:nvSpPr>
        <p:spPr>
          <a:xfrm>
            <a:off x="262265" y="2060848"/>
            <a:ext cx="8497639" cy="4248000"/>
          </a:xfrm>
        </p:spPr>
        <p:txBody>
          <a:bodyPr/>
          <a:lstStyle/>
          <a:p>
            <a:pPr marL="457200" lvl="1" indent="-457200">
              <a:spcBef>
                <a:spcPts val="72"/>
              </a:spcBef>
              <a:spcAft>
                <a:spcPts val="300"/>
              </a:spcAft>
              <a:buFont typeface="Wingdings" panose="05000000000000000000" pitchFamily="2" charset="2"/>
              <a:buChar char="ü"/>
            </a:pPr>
            <a:r>
              <a:rPr lang="en-US" sz="2600" dirty="0"/>
              <a:t>Individually think up your top 2 questions for a needs assessment to establish whether CFS are </a:t>
            </a:r>
            <a:r>
              <a:rPr lang="en-US" sz="2600" dirty="0" smtClean="0"/>
              <a:t>needed. </a:t>
            </a:r>
          </a:p>
          <a:p>
            <a:pPr marL="0" lvl="1" indent="0" algn="r">
              <a:spcBef>
                <a:spcPts val="72"/>
              </a:spcBef>
              <a:spcAft>
                <a:spcPts val="300"/>
              </a:spcAft>
              <a:buNone/>
            </a:pPr>
            <a:r>
              <a:rPr lang="en-US" sz="2600" dirty="0" smtClean="0"/>
              <a:t>2 </a:t>
            </a:r>
            <a:r>
              <a:rPr lang="en-US" sz="2600" dirty="0" err="1"/>
              <a:t>mins</a:t>
            </a:r>
            <a:endParaRPr lang="en-US" sz="2600" dirty="0"/>
          </a:p>
          <a:p>
            <a:pPr marL="457200" lvl="1" indent="-457200">
              <a:spcBef>
                <a:spcPts val="72"/>
              </a:spcBef>
              <a:spcAft>
                <a:spcPts val="300"/>
              </a:spcAft>
              <a:buFont typeface="Wingdings" panose="05000000000000000000" pitchFamily="2" charset="2"/>
              <a:buChar char="ü"/>
            </a:pPr>
            <a:r>
              <a:rPr lang="en-US" sz="2600" dirty="0"/>
              <a:t>Go into pairs / threes, and choose two questions of the 4/6 you have in total, you can combine questions if you </a:t>
            </a:r>
            <a:r>
              <a:rPr lang="en-US" sz="2600" dirty="0" smtClean="0"/>
              <a:t>like.</a:t>
            </a:r>
          </a:p>
          <a:p>
            <a:pPr marL="0" lvl="1" indent="0" algn="r">
              <a:spcBef>
                <a:spcPts val="72"/>
              </a:spcBef>
              <a:spcAft>
                <a:spcPts val="300"/>
              </a:spcAft>
              <a:buNone/>
            </a:pPr>
            <a:r>
              <a:rPr lang="en-US" sz="2600" dirty="0" smtClean="0"/>
              <a:t>3 </a:t>
            </a:r>
            <a:r>
              <a:rPr lang="en-US" sz="2600" dirty="0" err="1"/>
              <a:t>mins</a:t>
            </a:r>
            <a:endParaRPr lang="en-US" sz="2600" dirty="0"/>
          </a:p>
          <a:p>
            <a:pPr marL="457200" lvl="1" indent="-457200">
              <a:spcBef>
                <a:spcPts val="72"/>
              </a:spcBef>
              <a:spcAft>
                <a:spcPts val="300"/>
              </a:spcAft>
              <a:buFont typeface="Wingdings" panose="05000000000000000000" pitchFamily="2" charset="2"/>
              <a:buChar char="ü"/>
            </a:pPr>
            <a:r>
              <a:rPr lang="en-US" sz="2600" dirty="0"/>
              <a:t>Now go into groups of 4/5/6 and rank your </a:t>
            </a:r>
            <a:r>
              <a:rPr lang="en-US" sz="2600" dirty="0" smtClean="0"/>
              <a:t>questions.</a:t>
            </a:r>
          </a:p>
          <a:p>
            <a:pPr marL="0" lvl="1" indent="0" algn="r">
              <a:spcBef>
                <a:spcPts val="72"/>
              </a:spcBef>
              <a:spcAft>
                <a:spcPts val="300"/>
              </a:spcAft>
              <a:buNone/>
            </a:pPr>
            <a:r>
              <a:rPr lang="en-US" sz="2600" dirty="0" smtClean="0"/>
              <a:t>3 </a:t>
            </a:r>
            <a:r>
              <a:rPr lang="en-US" sz="2600" dirty="0" err="1"/>
              <a:t>mins</a:t>
            </a:r>
            <a:r>
              <a:rPr lang="en-US" sz="2600" dirty="0"/>
              <a:t> </a:t>
            </a:r>
          </a:p>
          <a:p>
            <a:pPr>
              <a:buFont typeface="Arial" panose="020B0604020202020204" pitchFamily="34" charset="0"/>
              <a:buChar char="•"/>
            </a:pPr>
            <a:endParaRPr lang="en-AU"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65" y="825206"/>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do we need?</a:t>
            </a:r>
            <a:endParaRPr lang="en-AU" dirty="0"/>
          </a:p>
        </p:txBody>
      </p:sp>
      <p:sp>
        <p:nvSpPr>
          <p:cNvPr id="3" name="Content Placeholder 2"/>
          <p:cNvSpPr>
            <a:spLocks noGrp="1"/>
          </p:cNvSpPr>
          <p:nvPr>
            <p:ph idx="1"/>
          </p:nvPr>
        </p:nvSpPr>
        <p:spPr>
          <a:xfrm>
            <a:off x="395536" y="1700808"/>
            <a:ext cx="7777163" cy="4392612"/>
          </a:xfrm>
        </p:spPr>
        <p:txBody>
          <a:bodyPr/>
          <a:lstStyle/>
          <a:p>
            <a:pPr marL="457200" lvl="1" indent="-457200">
              <a:lnSpc>
                <a:spcPct val="120000"/>
              </a:lnSpc>
              <a:spcBef>
                <a:spcPts val="0"/>
              </a:spcBef>
              <a:spcAft>
                <a:spcPts val="300"/>
              </a:spcAft>
              <a:buFont typeface="Arial" panose="020B0604020202020204" pitchFamily="34" charset="0"/>
              <a:buChar char="•"/>
            </a:pPr>
            <a:r>
              <a:rPr lang="en-US" sz="2600" dirty="0"/>
              <a:t>PSS wellbeing of children, families &amp; communities</a:t>
            </a:r>
          </a:p>
          <a:p>
            <a:pPr marL="457200" lvl="1" indent="-457200">
              <a:lnSpc>
                <a:spcPct val="120000"/>
              </a:lnSpc>
              <a:spcBef>
                <a:spcPts val="0"/>
              </a:spcBef>
              <a:spcAft>
                <a:spcPts val="300"/>
              </a:spcAft>
              <a:buFont typeface="Arial" panose="020B0604020202020204" pitchFamily="34" charset="0"/>
              <a:buChar char="•"/>
            </a:pPr>
            <a:r>
              <a:rPr lang="en-US" sz="2600" dirty="0"/>
              <a:t>Child protection concerns &amp; threats </a:t>
            </a:r>
          </a:p>
          <a:p>
            <a:pPr marL="457200" lvl="1" indent="-457200">
              <a:lnSpc>
                <a:spcPct val="120000"/>
              </a:lnSpc>
              <a:spcBef>
                <a:spcPts val="0"/>
              </a:spcBef>
              <a:spcAft>
                <a:spcPts val="300"/>
              </a:spcAft>
              <a:buFont typeface="Arial" panose="020B0604020202020204" pitchFamily="34" charset="0"/>
              <a:buChar char="•"/>
            </a:pPr>
            <a:r>
              <a:rPr lang="en-US" sz="2600" dirty="0"/>
              <a:t>How children are spending their time </a:t>
            </a:r>
          </a:p>
          <a:p>
            <a:pPr marL="457200" lvl="1" indent="-457200">
              <a:lnSpc>
                <a:spcPct val="120000"/>
              </a:lnSpc>
              <a:spcBef>
                <a:spcPts val="0"/>
              </a:spcBef>
              <a:spcAft>
                <a:spcPts val="300"/>
              </a:spcAft>
              <a:buFont typeface="Arial" panose="020B0604020202020204" pitchFamily="34" charset="0"/>
              <a:buChar char="•"/>
            </a:pPr>
            <a:r>
              <a:rPr lang="en-US" sz="2600" dirty="0"/>
              <a:t>Community actions, structures &amp; coping mechanisms </a:t>
            </a:r>
          </a:p>
          <a:p>
            <a:pPr marL="457200" lvl="1" indent="-457200">
              <a:lnSpc>
                <a:spcPct val="120000"/>
              </a:lnSpc>
              <a:spcBef>
                <a:spcPts val="0"/>
              </a:spcBef>
              <a:spcAft>
                <a:spcPts val="300"/>
              </a:spcAft>
              <a:buFont typeface="Arial" panose="020B0604020202020204" pitchFamily="34" charset="0"/>
              <a:buChar char="•"/>
            </a:pPr>
            <a:r>
              <a:rPr lang="en-US" sz="2600" dirty="0"/>
              <a:t>Community engagement &amp; inclusivity </a:t>
            </a:r>
          </a:p>
          <a:p>
            <a:pPr marL="457200" lvl="1" indent="-457200">
              <a:lnSpc>
                <a:spcPct val="120000"/>
              </a:lnSpc>
              <a:spcBef>
                <a:spcPts val="0"/>
              </a:spcBef>
              <a:spcAft>
                <a:spcPts val="300"/>
              </a:spcAft>
              <a:buFont typeface="Arial" panose="020B0604020202020204" pitchFamily="34" charset="0"/>
              <a:buChar char="•"/>
            </a:pPr>
            <a:r>
              <a:rPr lang="en-US" sz="2600" dirty="0"/>
              <a:t>Feasibility </a:t>
            </a:r>
          </a:p>
          <a:p>
            <a:pPr marL="457200" lvl="1" indent="-457200">
              <a:lnSpc>
                <a:spcPct val="120000"/>
              </a:lnSpc>
              <a:spcBef>
                <a:spcPts val="0"/>
              </a:spcBef>
              <a:spcAft>
                <a:spcPts val="300"/>
              </a:spcAft>
              <a:buFont typeface="Arial" panose="020B0604020202020204" pitchFamily="34" charset="0"/>
              <a:buChar char="•"/>
            </a:pPr>
            <a:r>
              <a:rPr lang="en-US" sz="2600" dirty="0"/>
              <a:t>Site selection</a:t>
            </a:r>
          </a:p>
          <a:p>
            <a:pPr marL="457200" lvl="1" indent="-457200">
              <a:lnSpc>
                <a:spcPct val="120000"/>
              </a:lnSpc>
              <a:spcBef>
                <a:spcPts val="0"/>
              </a:spcBef>
              <a:spcAft>
                <a:spcPts val="300"/>
              </a:spcAft>
              <a:buFont typeface="Arial" panose="020B0604020202020204" pitchFamily="34" charset="0"/>
              <a:buChar char="•"/>
            </a:pPr>
            <a:r>
              <a:rPr lang="en-US" sz="2600" dirty="0"/>
              <a:t>Safety &amp; security </a:t>
            </a:r>
          </a:p>
          <a:p>
            <a:pPr>
              <a:lnSpc>
                <a:spcPct val="120000"/>
              </a:lnSpc>
              <a:buFont typeface="Arial" panose="020B0604020202020204" pitchFamily="34" charset="0"/>
              <a:buChar char="•"/>
            </a:pPr>
            <a:endParaRPr lang="en-AU" dirty="0"/>
          </a:p>
        </p:txBody>
      </p:sp>
    </p:spTree>
    <p:extLst>
      <p:ext uri="{BB962C8B-B14F-4D97-AF65-F5344CB8AC3E}">
        <p14:creationId xmlns:p14="http://schemas.microsoft.com/office/powerpoint/2010/main" val="13003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How we get the information we need</a:t>
            </a:r>
            <a:endParaRPr lang="en-AU" dirty="0">
              <a:solidFill>
                <a:srgbClr val="3399FF"/>
              </a:solidFill>
            </a:endParaRPr>
          </a:p>
        </p:txBody>
      </p:sp>
    </p:spTree>
    <p:extLst>
      <p:ext uri="{BB962C8B-B14F-4D97-AF65-F5344CB8AC3E}">
        <p14:creationId xmlns:p14="http://schemas.microsoft.com/office/powerpoint/2010/main" val="1434659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836613"/>
            <a:ext cx="6500813" cy="720725"/>
          </a:xfrm>
        </p:spPr>
        <p:txBody>
          <a:bodyPr/>
          <a:lstStyle/>
          <a:p>
            <a:r>
              <a:rPr lang="en-US" dirty="0" smtClean="0"/>
              <a:t>How </a:t>
            </a:r>
            <a:r>
              <a:rPr lang="en-US" dirty="0"/>
              <a:t>will you get the information?</a:t>
            </a:r>
            <a:endParaRPr lang="en-AU"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75474"/>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d24pg1nxua23qm.cloudfront.net/contentAsset/image/54e3f98b-c8fe-4ef9-9d0d-feddd8e677f1/image/byInode/1/filter/Resize,Jpeg/jpeg_q/90/resize_w/60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75" y="1700808"/>
            <a:ext cx="6696744" cy="435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72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08597"/>
            <a:ext cx="7777163" cy="720725"/>
          </a:xfrm>
        </p:spPr>
        <p:txBody>
          <a:bodyPr/>
          <a:lstStyle/>
          <a:p>
            <a:r>
              <a:rPr lang="en-US" dirty="0"/>
              <a:t>How will you get the </a:t>
            </a:r>
            <a:r>
              <a:rPr lang="en-US" dirty="0" smtClean="0"/>
              <a:t>information?</a:t>
            </a:r>
            <a:endParaRPr lang="en-AU" dirty="0"/>
          </a:p>
        </p:txBody>
      </p:sp>
      <p:sp>
        <p:nvSpPr>
          <p:cNvPr id="3" name="Content Placeholder 2"/>
          <p:cNvSpPr>
            <a:spLocks noGrp="1"/>
          </p:cNvSpPr>
          <p:nvPr>
            <p:ph idx="1"/>
          </p:nvPr>
        </p:nvSpPr>
        <p:spPr>
          <a:xfrm>
            <a:off x="251520" y="1340768"/>
            <a:ext cx="8713663" cy="4663503"/>
          </a:xfrm>
        </p:spPr>
        <p:txBody>
          <a:bodyPr/>
          <a:lstStyle/>
          <a:p>
            <a:pPr marL="342900" lvl="1" indent="-342900">
              <a:lnSpc>
                <a:spcPct val="120000"/>
              </a:lnSpc>
              <a:spcBef>
                <a:spcPts val="300"/>
              </a:spcBef>
              <a:buFont typeface="Arial" panose="020B0604020202020204" pitchFamily="34" charset="0"/>
              <a:buChar char="•"/>
            </a:pPr>
            <a:r>
              <a:rPr lang="en-US" dirty="0"/>
              <a:t>Coordinate with other actors </a:t>
            </a:r>
          </a:p>
          <a:p>
            <a:pPr marL="342900" lvl="1" indent="-342900">
              <a:lnSpc>
                <a:spcPct val="120000"/>
              </a:lnSpc>
              <a:spcBef>
                <a:spcPts val="300"/>
              </a:spcBef>
              <a:buFont typeface="Arial" panose="020B0604020202020204" pitchFamily="34" charset="0"/>
              <a:buChar char="•"/>
            </a:pPr>
            <a:r>
              <a:rPr lang="en-US" dirty="0"/>
              <a:t>Talk to other sectors / other agencies, staff who have been on field visits, </a:t>
            </a:r>
            <a:r>
              <a:rPr lang="en-US" dirty="0" smtClean="0"/>
              <a:t>government </a:t>
            </a:r>
            <a:r>
              <a:rPr lang="en-US" dirty="0"/>
              <a:t>reps, </a:t>
            </a:r>
            <a:r>
              <a:rPr lang="en-US" dirty="0" err="1"/>
              <a:t>etc</a:t>
            </a:r>
            <a:endParaRPr lang="en-US" dirty="0"/>
          </a:p>
          <a:p>
            <a:pPr lvl="1">
              <a:lnSpc>
                <a:spcPct val="120000"/>
              </a:lnSpc>
              <a:spcBef>
                <a:spcPts val="300"/>
              </a:spcBef>
              <a:buFont typeface="Courier New" panose="02070309020205020404" pitchFamily="49" charset="0"/>
              <a:buChar char="o"/>
            </a:pPr>
            <a:r>
              <a:rPr lang="en-US" dirty="0"/>
              <a:t>PSS questions in multi-sectorial assessment</a:t>
            </a:r>
          </a:p>
          <a:p>
            <a:pPr lvl="1">
              <a:lnSpc>
                <a:spcPct val="120000"/>
              </a:lnSpc>
              <a:spcBef>
                <a:spcPts val="300"/>
              </a:spcBef>
              <a:buFont typeface="Courier New" panose="02070309020205020404" pitchFamily="49" charset="0"/>
              <a:buChar char="o"/>
            </a:pPr>
            <a:r>
              <a:rPr lang="en-US" dirty="0"/>
              <a:t>Data sex &amp; age disaggregated</a:t>
            </a:r>
          </a:p>
          <a:p>
            <a:pPr marL="342900" lvl="1" indent="-342900">
              <a:lnSpc>
                <a:spcPct val="120000"/>
              </a:lnSpc>
              <a:spcBef>
                <a:spcPts val="300"/>
              </a:spcBef>
              <a:buFont typeface="Arial" panose="020B0604020202020204" pitchFamily="34" charset="0"/>
              <a:buChar char="•"/>
            </a:pPr>
            <a:r>
              <a:rPr lang="en-US" dirty="0"/>
              <a:t>Range of different information sources: </a:t>
            </a:r>
          </a:p>
          <a:p>
            <a:pPr lvl="1">
              <a:lnSpc>
                <a:spcPct val="120000"/>
              </a:lnSpc>
              <a:spcBef>
                <a:spcPts val="300"/>
              </a:spcBef>
              <a:buFont typeface="Courier New" panose="02070309020205020404" pitchFamily="49" charset="0"/>
              <a:buChar char="o"/>
            </a:pPr>
            <a:r>
              <a:rPr lang="en-US" dirty="0"/>
              <a:t>CP, education, other sector needs assessment</a:t>
            </a:r>
          </a:p>
          <a:p>
            <a:pPr lvl="1">
              <a:lnSpc>
                <a:spcPct val="120000"/>
              </a:lnSpc>
              <a:spcBef>
                <a:spcPts val="300"/>
              </a:spcBef>
              <a:buFont typeface="Courier New" panose="02070309020205020404" pitchFamily="49" charset="0"/>
              <a:buChar char="o"/>
            </a:pPr>
            <a:r>
              <a:rPr lang="en-US" dirty="0"/>
              <a:t>General updates &amp; photos </a:t>
            </a:r>
          </a:p>
          <a:p>
            <a:pPr lvl="1">
              <a:lnSpc>
                <a:spcPct val="120000"/>
              </a:lnSpc>
              <a:spcBef>
                <a:spcPts val="300"/>
              </a:spcBef>
              <a:buFont typeface="Courier New" panose="02070309020205020404" pitchFamily="49" charset="0"/>
              <a:buChar char="o"/>
            </a:pPr>
            <a:r>
              <a:rPr lang="en-US" dirty="0"/>
              <a:t>Social welfare services / Gov’t baseline data </a:t>
            </a:r>
          </a:p>
          <a:p>
            <a:pPr marL="355600" lvl="1" indent="-355600">
              <a:lnSpc>
                <a:spcPct val="120000"/>
              </a:lnSpc>
              <a:spcBef>
                <a:spcPts val="300"/>
              </a:spcBef>
              <a:buSzPct val="110000"/>
              <a:buFont typeface="Arial" panose="020B0604020202020204" pitchFamily="34" charset="0"/>
              <a:buChar char="•"/>
            </a:pPr>
            <a:r>
              <a:rPr lang="en-US" dirty="0"/>
              <a:t>Other ideas of sources, material specific to context?</a:t>
            </a:r>
          </a:p>
          <a:p>
            <a:pPr>
              <a:lnSpc>
                <a:spcPct val="120000"/>
              </a:lnSpc>
              <a:buFont typeface="Arial" panose="020B0604020202020204" pitchFamily="34" charset="0"/>
              <a:buChar char="•"/>
            </a:pPr>
            <a:endParaRPr lang="en-AU"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0"/>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7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assessments should be </a:t>
            </a:r>
            <a:r>
              <a:rPr lang="en-US" dirty="0" smtClean="0"/>
              <a:t>done? </a:t>
            </a:r>
            <a:endParaRPr lang="en-AU" dirty="0"/>
          </a:p>
        </p:txBody>
      </p:sp>
      <p:sp>
        <p:nvSpPr>
          <p:cNvPr id="3" name="Content Placeholder 2"/>
          <p:cNvSpPr>
            <a:spLocks noGrp="1"/>
          </p:cNvSpPr>
          <p:nvPr>
            <p:ph idx="1"/>
          </p:nvPr>
        </p:nvSpPr>
        <p:spPr>
          <a:xfrm>
            <a:off x="250825" y="1700213"/>
            <a:ext cx="8713663" cy="4392612"/>
          </a:xfrm>
        </p:spPr>
        <p:txBody>
          <a:bodyPr/>
          <a:lstStyle/>
          <a:p>
            <a:pPr marL="0" lvl="1" indent="0">
              <a:lnSpc>
                <a:spcPct val="150000"/>
              </a:lnSpc>
              <a:spcBef>
                <a:spcPts val="300"/>
              </a:spcBef>
              <a:buNone/>
            </a:pPr>
            <a:r>
              <a:rPr lang="en-US" dirty="0"/>
              <a:t>Assessments should… </a:t>
            </a:r>
          </a:p>
          <a:p>
            <a:pPr marL="342900" lvl="1" indent="-342900">
              <a:lnSpc>
                <a:spcPct val="150000"/>
              </a:lnSpc>
              <a:spcBef>
                <a:spcPts val="300"/>
              </a:spcBef>
              <a:buFont typeface="Arial" panose="020B0604020202020204" pitchFamily="34" charset="0"/>
              <a:buChar char="•"/>
            </a:pPr>
            <a:r>
              <a:rPr lang="en-US" dirty="0"/>
              <a:t>Encourage community participation and actively engage children and young people, parents, women’s groups, youth groups, religious and community leaders, </a:t>
            </a:r>
            <a:r>
              <a:rPr lang="en-US" dirty="0" smtClean="0"/>
              <a:t>etc. </a:t>
            </a:r>
            <a:endParaRPr lang="en-US" dirty="0"/>
          </a:p>
          <a:p>
            <a:pPr marL="342900" lvl="1" indent="-342900">
              <a:lnSpc>
                <a:spcPct val="150000"/>
              </a:lnSpc>
              <a:spcBef>
                <a:spcPts val="300"/>
              </a:spcBef>
              <a:buFont typeface="Arial" panose="020B0604020202020204" pitchFamily="34" charset="0"/>
              <a:buChar char="•"/>
            </a:pPr>
            <a:r>
              <a:rPr lang="en-US" dirty="0"/>
              <a:t>Disaggregate data according to gender, age, &amp; other relevant dimensions to ensure </a:t>
            </a:r>
            <a:r>
              <a:rPr lang="en-US" dirty="0" smtClean="0"/>
              <a:t>inclusivity.</a:t>
            </a:r>
            <a:endParaRPr lang="en-US" dirty="0"/>
          </a:p>
          <a:p>
            <a:pPr>
              <a:lnSpc>
                <a:spcPct val="150000"/>
              </a:lnSpc>
            </a:pPr>
            <a:endParaRPr lang="en-AU"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2284" y="0"/>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3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5"/>
            <a:ext cx="8280920" cy="4680520"/>
          </a:xfrm>
        </p:spPr>
        <p:txBody>
          <a:bodyPr/>
          <a:lstStyle/>
          <a:p>
            <a:pPr marL="0" indent="0" algn="ctr">
              <a:buNone/>
            </a:pPr>
            <a:r>
              <a:rPr lang="en-US" sz="4000" dirty="0"/>
              <a:t>RARELY need a SEPARATE Child Friendly Spaces needs assessment – </a:t>
            </a:r>
          </a:p>
          <a:p>
            <a:pPr marL="0" indent="0" algn="ctr">
              <a:buNone/>
            </a:pPr>
            <a:r>
              <a:rPr lang="en-US" sz="4000" dirty="0"/>
              <a:t>Wherever possible, questions relating to CF Spaces should be addressed through coordinated, inter</a:t>
            </a:r>
            <a:r>
              <a:rPr lang="en-US" sz="4000" b="1" dirty="0"/>
              <a:t>‐</a:t>
            </a:r>
            <a:r>
              <a:rPr lang="en-US" sz="4000" dirty="0"/>
              <a:t>agency assessments within or across clusters and sectors</a:t>
            </a:r>
          </a:p>
          <a:p>
            <a:endParaRPr lang="en-AU" sz="4000" dirty="0"/>
          </a:p>
        </p:txBody>
      </p:sp>
    </p:spTree>
    <p:extLst>
      <p:ext uri="{BB962C8B-B14F-4D97-AF65-F5344CB8AC3E}">
        <p14:creationId xmlns:p14="http://schemas.microsoft.com/office/powerpoint/2010/main" val="42070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How we use the information</a:t>
            </a:r>
            <a:endParaRPr lang="en-AU" dirty="0">
              <a:solidFill>
                <a:srgbClr val="3399FF"/>
              </a:solidFill>
            </a:endParaRPr>
          </a:p>
        </p:txBody>
      </p:sp>
    </p:spTree>
    <p:extLst>
      <p:ext uri="{BB962C8B-B14F-4D97-AF65-F5344CB8AC3E}">
        <p14:creationId xmlns:p14="http://schemas.microsoft.com/office/powerpoint/2010/main" val="3440728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36613"/>
            <a:ext cx="7777163" cy="1008211"/>
          </a:xfrm>
        </p:spPr>
        <p:txBody>
          <a:bodyPr/>
          <a:lstStyle/>
          <a:p>
            <a:r>
              <a:rPr lang="en-US" dirty="0"/>
              <a:t>The way we use need assessment data and report</a:t>
            </a:r>
            <a:endParaRPr lang="en-AU" dirty="0"/>
          </a:p>
        </p:txBody>
      </p:sp>
      <p:sp>
        <p:nvSpPr>
          <p:cNvPr id="3" name="Content Placeholder 2"/>
          <p:cNvSpPr>
            <a:spLocks noGrp="1"/>
          </p:cNvSpPr>
          <p:nvPr>
            <p:ph idx="1"/>
          </p:nvPr>
        </p:nvSpPr>
        <p:spPr>
          <a:xfrm>
            <a:off x="467544" y="2060848"/>
            <a:ext cx="8352928" cy="4103985"/>
          </a:xfrm>
        </p:spPr>
        <p:txBody>
          <a:bodyPr/>
          <a:lstStyle/>
          <a:p>
            <a:pPr marL="0" indent="0">
              <a:spcBef>
                <a:spcPts val="0"/>
              </a:spcBef>
              <a:spcAft>
                <a:spcPts val="600"/>
              </a:spcAft>
              <a:buNone/>
            </a:pPr>
            <a:r>
              <a:rPr lang="en-US" dirty="0"/>
              <a:t>We need this information to enable us to: </a:t>
            </a:r>
          </a:p>
          <a:p>
            <a:pPr marL="914400" lvl="1" indent="-514350">
              <a:spcBef>
                <a:spcPts val="0"/>
              </a:spcBef>
              <a:spcAft>
                <a:spcPts val="600"/>
              </a:spcAft>
              <a:buFont typeface="+mj-lt"/>
              <a:buAutoNum type="arabicPeriod"/>
            </a:pPr>
            <a:r>
              <a:rPr lang="en-US" dirty="0"/>
              <a:t>Clarify PSS needs of children &amp; families </a:t>
            </a:r>
          </a:p>
          <a:p>
            <a:pPr marL="914400" lvl="1" indent="-514350">
              <a:spcBef>
                <a:spcPts val="0"/>
              </a:spcBef>
              <a:spcAft>
                <a:spcPts val="600"/>
              </a:spcAft>
              <a:buFont typeface="+mj-lt"/>
              <a:buAutoNum type="arabicPeriod"/>
            </a:pPr>
            <a:r>
              <a:rPr lang="en-US" dirty="0"/>
              <a:t>Understand existing supports</a:t>
            </a:r>
          </a:p>
          <a:p>
            <a:pPr marL="1484313" lvl="2" indent="-542925">
              <a:spcBef>
                <a:spcPts val="0"/>
              </a:spcBef>
              <a:spcAft>
                <a:spcPts val="600"/>
              </a:spcAft>
              <a:buFont typeface="Courier New" panose="02070309020205020404" pitchFamily="49" charset="0"/>
              <a:buChar char="o"/>
            </a:pPr>
            <a:r>
              <a:rPr lang="en-US" dirty="0"/>
              <a:t>Thus we can plan our response appropriately</a:t>
            </a:r>
          </a:p>
          <a:p>
            <a:pPr marL="914400" lvl="1" indent="-514350">
              <a:spcBef>
                <a:spcPts val="0"/>
              </a:spcBef>
              <a:spcAft>
                <a:spcPts val="600"/>
              </a:spcAft>
              <a:buFont typeface="+mj-lt"/>
              <a:buAutoNum type="arabicPeriod"/>
            </a:pPr>
            <a:r>
              <a:rPr lang="en-US" dirty="0"/>
              <a:t>Have baseline for monitoring purposes</a:t>
            </a:r>
          </a:p>
          <a:p>
            <a:pPr marL="914400" lvl="1" indent="-514350">
              <a:spcBef>
                <a:spcPts val="0"/>
              </a:spcBef>
              <a:spcAft>
                <a:spcPts val="600"/>
              </a:spcAft>
              <a:buFont typeface="+mj-lt"/>
              <a:buAutoNum type="arabicPeriod"/>
            </a:pPr>
            <a:r>
              <a:rPr lang="en-US" dirty="0"/>
              <a:t>To be able to justify to donors our activities</a:t>
            </a:r>
          </a:p>
          <a:p>
            <a:pPr marL="914400" lvl="1" indent="-514350">
              <a:spcBef>
                <a:spcPts val="0"/>
              </a:spcBef>
              <a:spcAft>
                <a:spcPts val="600"/>
              </a:spcAft>
              <a:buFont typeface="+mj-lt"/>
              <a:buAutoNum type="arabicPeriod"/>
            </a:pPr>
            <a:r>
              <a:rPr lang="en-US" dirty="0"/>
              <a:t>For advocacy and awareness raising</a:t>
            </a:r>
          </a:p>
          <a:p>
            <a:endParaRPr lang="en-AU" dirty="0"/>
          </a:p>
        </p:txBody>
      </p:sp>
    </p:spTree>
    <p:extLst>
      <p:ext uri="{BB962C8B-B14F-4D97-AF65-F5344CB8AC3E}">
        <p14:creationId xmlns:p14="http://schemas.microsoft.com/office/powerpoint/2010/main" val="10246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What indicates need to set-up CF Space</a:t>
            </a:r>
            <a:endParaRPr lang="en-AU" dirty="0">
              <a:solidFill>
                <a:srgbClr val="3399FF"/>
              </a:solidFill>
            </a:endParaRPr>
          </a:p>
        </p:txBody>
      </p:sp>
    </p:spTree>
    <p:extLst>
      <p:ext uri="{BB962C8B-B14F-4D97-AF65-F5344CB8AC3E}">
        <p14:creationId xmlns:p14="http://schemas.microsoft.com/office/powerpoint/2010/main" val="300220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Learning Outcomes</a:t>
            </a:r>
            <a:endParaRPr lang="en-US" altLang="en-US" dirty="0" smtClean="0"/>
          </a:p>
        </p:txBody>
      </p:sp>
      <p:sp>
        <p:nvSpPr>
          <p:cNvPr id="3075" name="Content Placeholder 2"/>
          <p:cNvSpPr>
            <a:spLocks noGrp="1"/>
          </p:cNvSpPr>
          <p:nvPr>
            <p:ph idx="1"/>
          </p:nvPr>
        </p:nvSpPr>
        <p:spPr>
          <a:xfrm>
            <a:off x="250825" y="1700213"/>
            <a:ext cx="8713663" cy="4392612"/>
          </a:xfrm>
        </p:spPr>
        <p:txBody>
          <a:bodyPr/>
          <a:lstStyle/>
          <a:p>
            <a:pPr marL="0" indent="0">
              <a:lnSpc>
                <a:spcPct val="150000"/>
              </a:lnSpc>
              <a:spcBef>
                <a:spcPts val="1000"/>
              </a:spcBef>
              <a:buNone/>
            </a:pPr>
            <a:r>
              <a:rPr lang="en-US" dirty="0"/>
              <a:t>By the end of the session participants will … </a:t>
            </a:r>
          </a:p>
          <a:p>
            <a:pPr marL="514350" indent="-514350">
              <a:lnSpc>
                <a:spcPct val="150000"/>
              </a:lnSpc>
              <a:spcBef>
                <a:spcPts val="1000"/>
              </a:spcBef>
              <a:buFont typeface="+mj-lt"/>
              <a:buAutoNum type="arabicPeriod"/>
            </a:pPr>
            <a:r>
              <a:rPr lang="en-US" dirty="0"/>
              <a:t>Know five reasons why we need to understand child protection concerns &amp; the psychosocial situation of children in order to plan our post-emergency CFS response</a:t>
            </a:r>
          </a:p>
          <a:p>
            <a:pPr marL="514350" indent="-514350">
              <a:lnSpc>
                <a:spcPct val="150000"/>
              </a:lnSpc>
              <a:spcBef>
                <a:spcPts val="1000"/>
              </a:spcBef>
              <a:buFont typeface="+mj-lt"/>
              <a:buAutoNum type="arabicPeriod"/>
            </a:pPr>
            <a:r>
              <a:rPr lang="en-US" dirty="0"/>
              <a:t>Be able to identify the key sources of information that help us to plan our CFS </a:t>
            </a:r>
            <a:r>
              <a:rPr lang="en-US" dirty="0" err="1"/>
              <a:t>programme</a:t>
            </a:r>
            <a:r>
              <a:rPr lang="en-US" dirty="0"/>
              <a:t> response after an emergency</a:t>
            </a:r>
          </a:p>
          <a:p>
            <a:pPr>
              <a:lnSpc>
                <a:spcPct val="150000"/>
              </a:lnSpc>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indicates need for set-up of CFS? </a:t>
            </a:r>
            <a:endParaRPr lang="en-AU" dirty="0"/>
          </a:p>
        </p:txBody>
      </p:sp>
      <p:pic>
        <p:nvPicPr>
          <p:cNvPr id="4" name="Content Placeholder 3" descr="Child at Vocational Training Center in Pakistan. Nov 2005 .jpg"/>
          <p:cNvPicPr>
            <a:picLocks noGrp="1" noChangeAspect="1"/>
          </p:cNvPicPr>
          <p:nvPr>
            <p:ph idx="1"/>
          </p:nvPr>
        </p:nvPicPr>
        <p:blipFill>
          <a:blip r:embed="rId3">
            <a:extLst>
              <a:ext uri="{28A0092B-C50C-407E-A947-70E740481C1C}">
                <a14:useLocalDpi xmlns:a14="http://schemas.microsoft.com/office/drawing/2010/main" val="0"/>
              </a:ext>
            </a:extLst>
          </a:blip>
          <a:srcRect t="11364" b="11364"/>
          <a:stretch>
            <a:fillRect/>
          </a:stretch>
        </p:blipFill>
        <p:spPr>
          <a:xfrm>
            <a:off x="713723" y="1916832"/>
            <a:ext cx="7314265" cy="3767920"/>
          </a:xfr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88640"/>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512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00037"/>
            <a:ext cx="7777163" cy="720725"/>
          </a:xfrm>
        </p:spPr>
        <p:txBody>
          <a:bodyPr/>
          <a:lstStyle/>
          <a:p>
            <a:r>
              <a:rPr lang="en-US" dirty="0"/>
              <a:t>Indication of need for CF Spaces</a:t>
            </a:r>
            <a:endParaRPr lang="en-AU" dirty="0"/>
          </a:p>
        </p:txBody>
      </p:sp>
      <p:sp>
        <p:nvSpPr>
          <p:cNvPr id="3" name="Content Placeholder 2"/>
          <p:cNvSpPr>
            <a:spLocks noGrp="1"/>
          </p:cNvSpPr>
          <p:nvPr>
            <p:ph idx="1"/>
          </p:nvPr>
        </p:nvSpPr>
        <p:spPr>
          <a:xfrm>
            <a:off x="395536" y="1628800"/>
            <a:ext cx="8641655" cy="4392612"/>
          </a:xfrm>
        </p:spPr>
        <p:txBody>
          <a:bodyPr/>
          <a:lstStyle/>
          <a:p>
            <a:pPr marL="457200" lvl="1" indent="-457200">
              <a:spcBef>
                <a:spcPts val="300"/>
              </a:spcBef>
              <a:buFont typeface="Arial" panose="020B0604020202020204" pitchFamily="34" charset="0"/>
              <a:buChar char="•"/>
            </a:pPr>
            <a:r>
              <a:rPr lang="en-US" dirty="0"/>
              <a:t>Would a CFS help to prevent or diminish threats &amp; protection </a:t>
            </a:r>
            <a:r>
              <a:rPr lang="en-US" dirty="0" smtClean="0"/>
              <a:t>concerns?</a:t>
            </a:r>
            <a:endParaRPr lang="en-US" dirty="0"/>
          </a:p>
          <a:p>
            <a:pPr marL="457200" lvl="1" indent="-457200">
              <a:spcBef>
                <a:spcPts val="300"/>
              </a:spcBef>
              <a:buFont typeface="Arial" panose="020B0604020202020204" pitchFamily="34" charset="0"/>
              <a:buChar char="•"/>
            </a:pPr>
            <a:r>
              <a:rPr lang="en-US" dirty="0" smtClean="0"/>
              <a:t>Would </a:t>
            </a:r>
            <a:r>
              <a:rPr lang="en-US" dirty="0"/>
              <a:t>a CFS strengthen the existing supports for children and fill a gap in their </a:t>
            </a:r>
            <a:r>
              <a:rPr lang="en-US" dirty="0" smtClean="0"/>
              <a:t>needs?</a:t>
            </a:r>
          </a:p>
          <a:p>
            <a:pPr marL="457200" lvl="1" indent="-457200">
              <a:spcBef>
                <a:spcPts val="300"/>
              </a:spcBef>
              <a:buFont typeface="Arial" panose="020B0604020202020204" pitchFamily="34" charset="0"/>
              <a:buChar char="•"/>
            </a:pPr>
            <a:r>
              <a:rPr lang="en-US" dirty="0" smtClean="0"/>
              <a:t>Would </a:t>
            </a:r>
            <a:r>
              <a:rPr lang="en-US" dirty="0"/>
              <a:t>CF Spaces present a safe way of reaching </a:t>
            </a:r>
            <a:r>
              <a:rPr lang="en-US" dirty="0" smtClean="0"/>
              <a:t>children?</a:t>
            </a:r>
          </a:p>
          <a:p>
            <a:pPr marL="457200" lvl="1" indent="-457200">
              <a:spcBef>
                <a:spcPts val="300"/>
              </a:spcBef>
              <a:buFont typeface="Arial" panose="020B0604020202020204" pitchFamily="34" charset="0"/>
              <a:buChar char="•"/>
            </a:pPr>
            <a:r>
              <a:rPr lang="en-US" dirty="0" smtClean="0"/>
              <a:t>Do </a:t>
            </a:r>
            <a:r>
              <a:rPr lang="en-US" dirty="0"/>
              <a:t>communities and children find a CF Space intervention suitable and appropriate to context? </a:t>
            </a:r>
            <a:endParaRPr lang="en-US" dirty="0" smtClean="0"/>
          </a:p>
          <a:p>
            <a:pPr marL="457200" lvl="1" indent="-457200">
              <a:spcBef>
                <a:spcPts val="300"/>
              </a:spcBef>
              <a:buFont typeface="Arial" panose="020B0604020202020204" pitchFamily="34" charset="0"/>
              <a:buChar char="•"/>
            </a:pPr>
            <a:r>
              <a:rPr lang="en-US" dirty="0" smtClean="0"/>
              <a:t>Is </a:t>
            </a:r>
            <a:r>
              <a:rPr lang="en-US" dirty="0"/>
              <a:t>it possible for activities girls and boys normally enjoy to be </a:t>
            </a:r>
            <a:r>
              <a:rPr lang="en-US" dirty="0" err="1"/>
              <a:t>organised</a:t>
            </a:r>
            <a:r>
              <a:rPr lang="en-US" dirty="0"/>
              <a:t> in some form of CF Space?</a:t>
            </a:r>
          </a:p>
          <a:p>
            <a:pPr>
              <a:buFont typeface="Arial" panose="020B0604020202020204" pitchFamily="34" charset="0"/>
              <a:buChar char="•"/>
            </a:pPr>
            <a:endParaRPr lang="en-AU" dirty="0"/>
          </a:p>
        </p:txBody>
      </p:sp>
    </p:spTree>
    <p:extLst>
      <p:ext uri="{BB962C8B-B14F-4D97-AF65-F5344CB8AC3E}">
        <p14:creationId xmlns:p14="http://schemas.microsoft.com/office/powerpoint/2010/main" val="28859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36613"/>
            <a:ext cx="7777163" cy="936202"/>
          </a:xfrm>
        </p:spPr>
        <p:txBody>
          <a:bodyPr/>
          <a:lstStyle/>
          <a:p>
            <a:r>
              <a:rPr lang="en-US" dirty="0"/>
              <a:t>CF Spaces as part of wider </a:t>
            </a:r>
            <a:r>
              <a:rPr lang="en-US" dirty="0" err="1"/>
              <a:t>programme</a:t>
            </a:r>
            <a:r>
              <a:rPr lang="en-US" dirty="0"/>
              <a:t> of support </a:t>
            </a:r>
            <a:endParaRPr lang="en-AU" dirty="0"/>
          </a:p>
        </p:txBody>
      </p:sp>
      <p:sp>
        <p:nvSpPr>
          <p:cNvPr id="3" name="Content Placeholder 2"/>
          <p:cNvSpPr>
            <a:spLocks noGrp="1"/>
          </p:cNvSpPr>
          <p:nvPr>
            <p:ph idx="1"/>
          </p:nvPr>
        </p:nvSpPr>
        <p:spPr>
          <a:xfrm>
            <a:off x="251520" y="2060848"/>
            <a:ext cx="8712968" cy="4175992"/>
          </a:xfrm>
        </p:spPr>
        <p:txBody>
          <a:bodyPr/>
          <a:lstStyle/>
          <a:p>
            <a:pPr marL="457200" lvl="1" indent="-457200">
              <a:lnSpc>
                <a:spcPct val="120000"/>
              </a:lnSpc>
              <a:spcBef>
                <a:spcPts val="300"/>
              </a:spcBef>
              <a:buFont typeface="Arial" panose="020B0604020202020204" pitchFamily="34" charset="0"/>
              <a:buChar char="•"/>
            </a:pPr>
            <a:r>
              <a:rPr lang="en-GB" dirty="0"/>
              <a:t>Child Friendly Spaces are not the only activity that we might do in an emergency response to protect children. </a:t>
            </a:r>
            <a:endParaRPr lang="en-GB" dirty="0" smtClean="0"/>
          </a:p>
          <a:p>
            <a:pPr marL="457200" lvl="1" indent="-457200">
              <a:lnSpc>
                <a:spcPct val="120000"/>
              </a:lnSpc>
              <a:spcBef>
                <a:spcPts val="300"/>
              </a:spcBef>
              <a:buFont typeface="Arial" panose="020B0604020202020204" pitchFamily="34" charset="0"/>
              <a:buChar char="•"/>
            </a:pPr>
            <a:r>
              <a:rPr lang="en-GB" dirty="0" smtClean="0"/>
              <a:t>They </a:t>
            </a:r>
            <a:r>
              <a:rPr lang="en-GB" dirty="0"/>
              <a:t>are 1 mechanism that enables us to provide immediate and rapid start up of a community-based approach to addressing psychosocial support needs, while allowing us time to find out the more in-depth needs of children and </a:t>
            </a:r>
            <a:r>
              <a:rPr lang="en-GB" dirty="0" smtClean="0"/>
              <a:t>families.</a:t>
            </a:r>
          </a:p>
          <a:p>
            <a:pPr marL="457200" lvl="1" indent="-457200">
              <a:lnSpc>
                <a:spcPct val="120000"/>
              </a:lnSpc>
              <a:spcBef>
                <a:spcPts val="300"/>
              </a:spcBef>
              <a:buFont typeface="Arial" panose="020B0604020202020204" pitchFamily="34" charset="0"/>
              <a:buChar char="•"/>
            </a:pPr>
            <a:r>
              <a:rPr lang="en-GB" dirty="0" smtClean="0"/>
              <a:t>They </a:t>
            </a:r>
            <a:r>
              <a:rPr lang="en-GB" dirty="0"/>
              <a:t>are typically part of a package of supports for children and their families.</a:t>
            </a:r>
          </a:p>
          <a:p>
            <a:pPr>
              <a:lnSpc>
                <a:spcPct val="120000"/>
              </a:lnSpc>
              <a:buFont typeface="Arial" panose="020B0604020202020204" pitchFamily="34" charset="0"/>
              <a:buChar char="•"/>
            </a:pPr>
            <a:endParaRPr lang="en-US" dirty="0"/>
          </a:p>
          <a:p>
            <a:pPr>
              <a:lnSpc>
                <a:spcPct val="120000"/>
              </a:lnSpc>
              <a:buFont typeface="Arial" panose="020B0604020202020204" pitchFamily="34" charset="0"/>
              <a:buChar char="•"/>
            </a:pPr>
            <a:endParaRPr lang="en-AU" dirty="0"/>
          </a:p>
        </p:txBody>
      </p:sp>
    </p:spTree>
    <p:extLst>
      <p:ext uri="{BB962C8B-B14F-4D97-AF65-F5344CB8AC3E}">
        <p14:creationId xmlns:p14="http://schemas.microsoft.com/office/powerpoint/2010/main" val="40071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CF Spaces are </a:t>
            </a:r>
            <a:r>
              <a:rPr lang="en-US" dirty="0">
                <a:solidFill>
                  <a:srgbClr val="FF0000"/>
                </a:solidFill>
              </a:rPr>
              <a:t>NOT</a:t>
            </a:r>
            <a:r>
              <a:rPr lang="en-US" dirty="0"/>
              <a:t> appropriate</a:t>
            </a:r>
            <a:endParaRPr lang="en-AU" dirty="0"/>
          </a:p>
        </p:txBody>
      </p:sp>
      <p:sp>
        <p:nvSpPr>
          <p:cNvPr id="3" name="Content Placeholder 2"/>
          <p:cNvSpPr>
            <a:spLocks noGrp="1"/>
          </p:cNvSpPr>
          <p:nvPr>
            <p:ph idx="1"/>
          </p:nvPr>
        </p:nvSpPr>
        <p:spPr>
          <a:xfrm>
            <a:off x="250825" y="1700213"/>
            <a:ext cx="8641655" cy="4392612"/>
          </a:xfrm>
        </p:spPr>
        <p:txBody>
          <a:bodyPr/>
          <a:lstStyle/>
          <a:p>
            <a:pPr marL="342900" lvl="1" indent="-342900">
              <a:lnSpc>
                <a:spcPct val="120000"/>
              </a:lnSpc>
              <a:spcBef>
                <a:spcPts val="300"/>
              </a:spcBef>
              <a:buFont typeface="Arial" panose="020B0604020202020204" pitchFamily="34" charset="0"/>
              <a:buChar char="•"/>
            </a:pPr>
            <a:r>
              <a:rPr lang="en-US" dirty="0"/>
              <a:t>If children have access to other means of meeting their needs for education, protection, and psychosocial </a:t>
            </a:r>
            <a:r>
              <a:rPr lang="en-US" dirty="0" smtClean="0"/>
              <a:t>support.</a:t>
            </a:r>
            <a:endParaRPr lang="en-US" dirty="0"/>
          </a:p>
          <a:p>
            <a:pPr marL="342900" lvl="1" indent="-342900">
              <a:lnSpc>
                <a:spcPct val="120000"/>
              </a:lnSpc>
              <a:spcBef>
                <a:spcPts val="300"/>
              </a:spcBef>
              <a:buFont typeface="Arial" panose="020B0604020202020204" pitchFamily="34" charset="0"/>
              <a:buChar char="•"/>
            </a:pPr>
            <a:r>
              <a:rPr lang="en-US" dirty="0" smtClean="0"/>
              <a:t>If </a:t>
            </a:r>
            <a:r>
              <a:rPr lang="en-US" dirty="0"/>
              <a:t>CFSs are likely to become places where children are attacked or recruited by armed </a:t>
            </a:r>
            <a:r>
              <a:rPr lang="en-US" dirty="0" smtClean="0"/>
              <a:t>groups.</a:t>
            </a:r>
            <a:endParaRPr lang="en-US" dirty="0"/>
          </a:p>
          <a:p>
            <a:pPr marL="342900" lvl="1" indent="-342900">
              <a:lnSpc>
                <a:spcPct val="120000"/>
              </a:lnSpc>
              <a:spcBef>
                <a:spcPts val="300"/>
              </a:spcBef>
              <a:buFont typeface="Arial" panose="020B0604020202020204" pitchFamily="34" charset="0"/>
              <a:buChar char="•"/>
            </a:pPr>
            <a:r>
              <a:rPr lang="en-US" dirty="0" smtClean="0"/>
              <a:t>If </a:t>
            </a:r>
            <a:r>
              <a:rPr lang="en-US" dirty="0"/>
              <a:t>CFSs are likely to expose girls to sexual harassment or attack, when on way or attending </a:t>
            </a:r>
            <a:r>
              <a:rPr lang="en-US" dirty="0" smtClean="0"/>
              <a:t>CFS.</a:t>
            </a:r>
            <a:endParaRPr lang="en-US" dirty="0"/>
          </a:p>
          <a:p>
            <a:pPr marL="342900" lvl="1" indent="-342900">
              <a:lnSpc>
                <a:spcPct val="120000"/>
              </a:lnSpc>
              <a:spcBef>
                <a:spcPts val="300"/>
              </a:spcBef>
              <a:buFont typeface="Arial" panose="020B0604020202020204" pitchFamily="34" charset="0"/>
              <a:buChar char="•"/>
            </a:pPr>
            <a:r>
              <a:rPr lang="en-US" dirty="0" smtClean="0"/>
              <a:t>For </a:t>
            </a:r>
            <a:r>
              <a:rPr lang="en-US" dirty="0"/>
              <a:t>specific children whose needs require specific training or one-on-one support or for children whose </a:t>
            </a:r>
            <a:r>
              <a:rPr lang="en-US" dirty="0" err="1"/>
              <a:t>behaviour</a:t>
            </a:r>
            <a:r>
              <a:rPr lang="en-US" dirty="0"/>
              <a:t> puts others at </a:t>
            </a:r>
            <a:r>
              <a:rPr lang="en-US" dirty="0" smtClean="0"/>
              <a:t>risk. </a:t>
            </a:r>
            <a:endParaRPr lang="en-US" dirty="0"/>
          </a:p>
          <a:p>
            <a:pPr>
              <a:lnSpc>
                <a:spcPct val="120000"/>
              </a:lnSpc>
              <a:buFont typeface="Arial" panose="020B0604020202020204" pitchFamily="34" charset="0"/>
              <a:buChar char="•"/>
            </a:pPr>
            <a:endParaRPr lang="en-AU"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94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Key resources</a:t>
            </a:r>
            <a:endParaRPr lang="en-AU" dirty="0">
              <a:solidFill>
                <a:srgbClr val="3399FF"/>
              </a:solidFill>
            </a:endParaRPr>
          </a:p>
        </p:txBody>
      </p:sp>
    </p:spTree>
    <p:extLst>
      <p:ext uri="{BB962C8B-B14F-4D97-AF65-F5344CB8AC3E}">
        <p14:creationId xmlns:p14="http://schemas.microsoft.com/office/powerpoint/2010/main" val="2509357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resources</a:t>
            </a:r>
            <a:endParaRPr lang="en-AU" dirty="0"/>
          </a:p>
        </p:txBody>
      </p:sp>
      <p:sp>
        <p:nvSpPr>
          <p:cNvPr id="3" name="Content Placeholder 2"/>
          <p:cNvSpPr>
            <a:spLocks noGrp="1"/>
          </p:cNvSpPr>
          <p:nvPr>
            <p:ph idx="1"/>
          </p:nvPr>
        </p:nvSpPr>
        <p:spPr>
          <a:xfrm>
            <a:off x="250825" y="1700213"/>
            <a:ext cx="8713663" cy="4392612"/>
          </a:xfrm>
        </p:spPr>
        <p:txBody>
          <a:bodyPr/>
          <a:lstStyle/>
          <a:p>
            <a:pPr marL="342900" lvl="1" indent="-342900">
              <a:spcBef>
                <a:spcPts val="1200"/>
              </a:spcBef>
              <a:buFont typeface="Arial" panose="020B0604020202020204" pitchFamily="34" charset="0"/>
              <a:buChar char="•"/>
            </a:pPr>
            <a:r>
              <a:rPr lang="en-GB" dirty="0"/>
              <a:t>CPWG, Global Education Cluster, INEE, &amp; IASC (2011) Guidelines for child friendly spaces in emergencies – pages 8 – </a:t>
            </a:r>
            <a:r>
              <a:rPr lang="en-GB" dirty="0" smtClean="0"/>
              <a:t>10. </a:t>
            </a:r>
            <a:endParaRPr lang="en-GB" dirty="0"/>
          </a:p>
          <a:p>
            <a:pPr marL="342900" lvl="1" indent="-342900">
              <a:spcBef>
                <a:spcPts val="1200"/>
              </a:spcBef>
              <a:buFont typeface="Arial" panose="020B0604020202020204" pitchFamily="34" charset="0"/>
              <a:buChar char="•"/>
            </a:pPr>
            <a:r>
              <a:rPr lang="en-US" dirty="0"/>
              <a:t>INEE Minimum Standards for Education, IASC Guidelines on MHPSS and CPWG Minimum Standards for Child </a:t>
            </a:r>
            <a:r>
              <a:rPr lang="en-US" dirty="0" smtClean="0"/>
              <a:t>Protection. </a:t>
            </a:r>
            <a:endParaRPr lang="en-US" dirty="0"/>
          </a:p>
          <a:p>
            <a:pPr marL="342900" lvl="1" indent="-342900">
              <a:spcBef>
                <a:spcPts val="1200"/>
              </a:spcBef>
              <a:buFont typeface="Arial" panose="020B0604020202020204" pitchFamily="34" charset="0"/>
              <a:buChar char="•"/>
            </a:pPr>
            <a:r>
              <a:rPr lang="en-US" dirty="0"/>
              <a:t>Child Protection Working Group (2011) Child Protection Rapid Assessment: Short </a:t>
            </a:r>
            <a:r>
              <a:rPr lang="en-US" dirty="0" smtClean="0"/>
              <a:t>Guide.</a:t>
            </a:r>
            <a:endParaRPr lang="en-US" dirty="0"/>
          </a:p>
        </p:txBody>
      </p:sp>
    </p:spTree>
    <p:extLst>
      <p:ext uri="{BB962C8B-B14F-4D97-AF65-F5344CB8AC3E}">
        <p14:creationId xmlns:p14="http://schemas.microsoft.com/office/powerpoint/2010/main" val="1205355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Key points</a:t>
            </a:r>
            <a:endParaRPr lang="en-AU" dirty="0">
              <a:solidFill>
                <a:srgbClr val="3399FF"/>
              </a:solidFill>
            </a:endParaRPr>
          </a:p>
        </p:txBody>
      </p:sp>
    </p:spTree>
    <p:extLst>
      <p:ext uri="{BB962C8B-B14F-4D97-AF65-F5344CB8AC3E}">
        <p14:creationId xmlns:p14="http://schemas.microsoft.com/office/powerpoint/2010/main" val="4132573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endParaRPr lang="en-AU" dirty="0"/>
          </a:p>
        </p:txBody>
      </p:sp>
      <p:sp>
        <p:nvSpPr>
          <p:cNvPr id="3" name="Content Placeholder 2"/>
          <p:cNvSpPr>
            <a:spLocks noGrp="1"/>
          </p:cNvSpPr>
          <p:nvPr>
            <p:ph idx="1"/>
          </p:nvPr>
        </p:nvSpPr>
        <p:spPr>
          <a:xfrm>
            <a:off x="250825" y="1700213"/>
            <a:ext cx="8785671" cy="4392612"/>
          </a:xfrm>
        </p:spPr>
        <p:txBody>
          <a:bodyPr/>
          <a:lstStyle/>
          <a:p>
            <a:pPr marL="457200" lvl="1" indent="-457200">
              <a:lnSpc>
                <a:spcPct val="150000"/>
              </a:lnSpc>
              <a:spcBef>
                <a:spcPts val="1200"/>
              </a:spcBef>
              <a:buFont typeface="Arial" panose="020B0604020202020204" pitchFamily="34" charset="0"/>
              <a:buChar char="•"/>
            </a:pPr>
            <a:r>
              <a:rPr lang="en-GB" dirty="0"/>
              <a:t>PSS and child protection needs may or may not indicate a need for CF Space programming. Depends also on specific context, psychosocial support &amp; CP needs of children, existing community responses, gaps in services &amp; </a:t>
            </a:r>
            <a:r>
              <a:rPr lang="en-GB" dirty="0" smtClean="0"/>
              <a:t>risks.</a:t>
            </a:r>
            <a:endParaRPr lang="en-GB" dirty="0"/>
          </a:p>
          <a:p>
            <a:pPr marL="457200" lvl="1" indent="-457200">
              <a:lnSpc>
                <a:spcPct val="150000"/>
              </a:lnSpc>
              <a:spcBef>
                <a:spcPts val="1200"/>
              </a:spcBef>
              <a:buFont typeface="Arial" panose="020B0604020202020204" pitchFamily="34" charset="0"/>
              <a:buChar char="•"/>
            </a:pPr>
            <a:r>
              <a:rPr lang="en-GB" dirty="0"/>
              <a:t>Typically you will not need to not carry out a separate needs assessment for CF </a:t>
            </a:r>
            <a:r>
              <a:rPr lang="en-GB" dirty="0" smtClean="0"/>
              <a:t>spaces.</a:t>
            </a:r>
            <a:endParaRPr lang="en-US" dirty="0"/>
          </a:p>
        </p:txBody>
      </p:sp>
    </p:spTree>
    <p:extLst>
      <p:ext uri="{BB962C8B-B14F-4D97-AF65-F5344CB8AC3E}">
        <p14:creationId xmlns:p14="http://schemas.microsoft.com/office/powerpoint/2010/main" val="2179893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Defining key terms</a:t>
            </a:r>
            <a:endParaRPr lang="en-AU" dirty="0">
              <a:solidFill>
                <a:srgbClr val="3399FF"/>
              </a:solidFill>
            </a:endParaRPr>
          </a:p>
        </p:txBody>
      </p:sp>
    </p:spTree>
    <p:extLst>
      <p:ext uri="{BB962C8B-B14F-4D97-AF65-F5344CB8AC3E}">
        <p14:creationId xmlns:p14="http://schemas.microsoft.com/office/powerpoint/2010/main" val="384813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child protection needs assessment?</a:t>
            </a:r>
            <a:endParaRPr lang="en-AU" dirty="0"/>
          </a:p>
        </p:txBody>
      </p:sp>
      <p:sp>
        <p:nvSpPr>
          <p:cNvPr id="3" name="Content Placeholder 2"/>
          <p:cNvSpPr>
            <a:spLocks noGrp="1"/>
          </p:cNvSpPr>
          <p:nvPr>
            <p:ph idx="1"/>
          </p:nvPr>
        </p:nvSpPr>
        <p:spPr>
          <a:xfrm>
            <a:off x="250825" y="1700213"/>
            <a:ext cx="8713663" cy="4392612"/>
          </a:xfrm>
        </p:spPr>
        <p:txBody>
          <a:bodyPr/>
          <a:lstStyle/>
          <a:p>
            <a:pPr marL="0" lvl="1" indent="0">
              <a:lnSpc>
                <a:spcPct val="150000"/>
              </a:lnSpc>
              <a:buNone/>
            </a:pPr>
            <a:r>
              <a:rPr lang="en-US" dirty="0"/>
              <a:t>A process for establishing: </a:t>
            </a:r>
          </a:p>
          <a:p>
            <a:pPr marL="342900" lvl="1" indent="-342900">
              <a:lnSpc>
                <a:spcPct val="150000"/>
              </a:lnSpc>
              <a:buFont typeface="Arial" panose="020B0604020202020204" pitchFamily="34" charset="0"/>
              <a:buChar char="•"/>
            </a:pPr>
            <a:r>
              <a:rPr lang="en-US" dirty="0"/>
              <a:t>Impact of a disaster or conflict on children &amp; their </a:t>
            </a:r>
            <a:r>
              <a:rPr lang="en-US" dirty="0" smtClean="0"/>
              <a:t>families.</a:t>
            </a:r>
            <a:endParaRPr lang="en-US" dirty="0"/>
          </a:p>
          <a:p>
            <a:pPr marL="342900" lvl="1" indent="-342900">
              <a:lnSpc>
                <a:spcPct val="150000"/>
              </a:lnSpc>
              <a:buFont typeface="Arial" panose="020B0604020202020204" pitchFamily="34" charset="0"/>
              <a:buChar char="•"/>
            </a:pPr>
            <a:r>
              <a:rPr lang="en-US" dirty="0"/>
              <a:t>Main child protection concerns &amp; risks faced by those affected by </a:t>
            </a:r>
            <a:r>
              <a:rPr lang="en-US" dirty="0" smtClean="0"/>
              <a:t>disaster.</a:t>
            </a:r>
            <a:endParaRPr lang="en-US" dirty="0"/>
          </a:p>
          <a:p>
            <a:pPr marL="342900" lvl="1" indent="-342900">
              <a:lnSpc>
                <a:spcPct val="150000"/>
              </a:lnSpc>
              <a:buFont typeface="Arial" panose="020B0604020202020204" pitchFamily="34" charset="0"/>
              <a:buChar char="•"/>
            </a:pPr>
            <a:r>
              <a:rPr lang="en-US" dirty="0"/>
              <a:t>Available capacity to respond, including coping mechanisms of affected </a:t>
            </a:r>
            <a:r>
              <a:rPr lang="en-US" dirty="0" smtClean="0"/>
              <a:t>population.</a:t>
            </a:r>
            <a:endParaRPr lang="en-US" dirty="0"/>
          </a:p>
          <a:p>
            <a:pPr>
              <a:lnSpc>
                <a:spcPct val="150000"/>
              </a:lnSpc>
            </a:pPr>
            <a:endParaRPr lang="en-AU" dirty="0"/>
          </a:p>
        </p:txBody>
      </p:sp>
    </p:spTree>
    <p:extLst>
      <p:ext uri="{BB962C8B-B14F-4D97-AF65-F5344CB8AC3E}">
        <p14:creationId xmlns:p14="http://schemas.microsoft.com/office/powerpoint/2010/main" val="31225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involved in the process? </a:t>
            </a:r>
            <a:endParaRPr lang="en-AU" dirty="0"/>
          </a:p>
        </p:txBody>
      </p:sp>
      <p:sp>
        <p:nvSpPr>
          <p:cNvPr id="3" name="Content Placeholder 2"/>
          <p:cNvSpPr>
            <a:spLocks noGrp="1"/>
          </p:cNvSpPr>
          <p:nvPr>
            <p:ph idx="1"/>
          </p:nvPr>
        </p:nvSpPr>
        <p:spPr>
          <a:xfrm>
            <a:off x="250825" y="1700213"/>
            <a:ext cx="8713663" cy="4392612"/>
          </a:xfrm>
        </p:spPr>
        <p:txBody>
          <a:bodyPr/>
          <a:lstStyle/>
          <a:p>
            <a:pPr marL="0" lvl="1" indent="0">
              <a:lnSpc>
                <a:spcPct val="120000"/>
              </a:lnSpc>
              <a:spcBef>
                <a:spcPts val="300"/>
              </a:spcBef>
              <a:buNone/>
            </a:pPr>
            <a:r>
              <a:rPr lang="en-US" dirty="0"/>
              <a:t>Set of activities necessary to understand situation, including: </a:t>
            </a:r>
            <a:endParaRPr lang="en-US" dirty="0" smtClean="0"/>
          </a:p>
          <a:p>
            <a:pPr marL="342900" lvl="1" indent="-342900">
              <a:lnSpc>
                <a:spcPct val="120000"/>
              </a:lnSpc>
              <a:spcBef>
                <a:spcPts val="300"/>
              </a:spcBef>
              <a:buFont typeface="Arial" panose="020B0604020202020204" pitchFamily="34" charset="0"/>
              <a:buChar char="•"/>
            </a:pPr>
            <a:endParaRPr lang="en-US" sz="1000" dirty="0"/>
          </a:p>
          <a:p>
            <a:pPr lvl="1">
              <a:lnSpc>
                <a:spcPct val="120000"/>
              </a:lnSpc>
              <a:buFont typeface="Arial" panose="020B0604020202020204" pitchFamily="34" charset="0"/>
              <a:buChar char="•"/>
            </a:pPr>
            <a:r>
              <a:rPr lang="en-US" dirty="0">
                <a:solidFill>
                  <a:srgbClr val="0070C0"/>
                </a:solidFill>
              </a:rPr>
              <a:t>Review of secondary data</a:t>
            </a:r>
          </a:p>
          <a:p>
            <a:pPr lvl="2">
              <a:lnSpc>
                <a:spcPct val="120000"/>
              </a:lnSpc>
              <a:buFont typeface="Courier New" panose="02070309020205020404" pitchFamily="49" charset="0"/>
              <a:buChar char="o"/>
            </a:pPr>
            <a:r>
              <a:rPr lang="en-US" dirty="0"/>
              <a:t>Collection, up-dating &amp; analysis of data pertaining to affected children (needs, capacities, resources</a:t>
            </a:r>
            <a:r>
              <a:rPr lang="en-US" dirty="0" smtClean="0"/>
              <a:t>). </a:t>
            </a:r>
            <a:endParaRPr lang="en-US" dirty="0"/>
          </a:p>
          <a:p>
            <a:pPr lvl="2">
              <a:lnSpc>
                <a:spcPct val="120000"/>
              </a:lnSpc>
              <a:buFont typeface="Courier New" panose="02070309020205020404" pitchFamily="49" charset="0"/>
              <a:buChar char="o"/>
            </a:pPr>
            <a:r>
              <a:rPr lang="en-US" dirty="0"/>
              <a:t>Infrastructure &amp; general socio-economic </a:t>
            </a:r>
            <a:r>
              <a:rPr lang="en-US" dirty="0" smtClean="0"/>
              <a:t>conditions. </a:t>
            </a:r>
            <a:endParaRPr lang="en-US" dirty="0" smtClean="0"/>
          </a:p>
          <a:p>
            <a:pPr marL="914400" lvl="2" indent="0">
              <a:lnSpc>
                <a:spcPct val="120000"/>
              </a:lnSpc>
              <a:buNone/>
            </a:pPr>
            <a:endParaRPr lang="en-US" sz="1000" dirty="0"/>
          </a:p>
          <a:p>
            <a:pPr lvl="1">
              <a:lnSpc>
                <a:spcPct val="120000"/>
              </a:lnSpc>
              <a:buFont typeface="Arial" panose="020B0604020202020204" pitchFamily="34" charset="0"/>
              <a:buChar char="•"/>
            </a:pPr>
            <a:r>
              <a:rPr lang="en-US" dirty="0">
                <a:solidFill>
                  <a:srgbClr val="0070C0"/>
                </a:solidFill>
              </a:rPr>
              <a:t>Primary data collection </a:t>
            </a:r>
            <a:r>
              <a:rPr lang="en-US" dirty="0"/>
              <a:t>– key informant interviews, &amp; </a:t>
            </a:r>
            <a:r>
              <a:rPr lang="en-US" dirty="0" smtClean="0"/>
              <a:t>observation.</a:t>
            </a:r>
            <a:endParaRPr lang="en-US" dirty="0"/>
          </a:p>
          <a:p>
            <a:pPr>
              <a:lnSpc>
                <a:spcPct val="120000"/>
              </a:lnSpc>
            </a:pPr>
            <a:endParaRPr lang="en-AU" dirty="0"/>
          </a:p>
        </p:txBody>
      </p:sp>
    </p:spTree>
    <p:extLst>
      <p:ext uri="{BB962C8B-B14F-4D97-AF65-F5344CB8AC3E}">
        <p14:creationId xmlns:p14="http://schemas.microsoft.com/office/powerpoint/2010/main" val="10320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1"/>
          </p:nvPr>
        </p:nvSpPr>
        <p:spPr>
          <a:xfrm>
            <a:off x="179512" y="1409344"/>
            <a:ext cx="3258199" cy="4032448"/>
          </a:xfrm>
        </p:spPr>
        <p:txBody>
          <a:bodyPr/>
          <a:lstStyle/>
          <a:p>
            <a:pPr marL="0" indent="0">
              <a:lnSpc>
                <a:spcPct val="120000"/>
              </a:lnSpc>
            </a:pPr>
            <a:r>
              <a:rPr lang="en-US" sz="2400" dirty="0"/>
              <a:t>Emergency response needs are the difference between the total sum of all children’s requirements &amp; risks</a:t>
            </a:r>
            <a:br>
              <a:rPr lang="en-US" sz="2400" dirty="0"/>
            </a:br>
            <a:r>
              <a:rPr lang="en-US" sz="2400" dirty="0"/>
              <a:t> minus communities’, families’ &amp; children’s own capacity to </a:t>
            </a:r>
            <a:r>
              <a:rPr lang="en-US" sz="2400" dirty="0" smtClean="0"/>
              <a:t>respond. </a:t>
            </a:r>
            <a:endParaRPr lang="en-AU" sz="2400" dirty="0"/>
          </a:p>
        </p:txBody>
      </p:sp>
      <p:grpSp>
        <p:nvGrpSpPr>
          <p:cNvPr id="4" name="Group 3"/>
          <p:cNvGrpSpPr/>
          <p:nvPr/>
        </p:nvGrpSpPr>
        <p:grpSpPr>
          <a:xfrm>
            <a:off x="3635896" y="920144"/>
            <a:ext cx="5184576" cy="4697193"/>
            <a:chOff x="880536" y="2218267"/>
            <a:chExt cx="7363884" cy="4284126"/>
          </a:xfrm>
        </p:grpSpPr>
        <p:grpSp>
          <p:nvGrpSpPr>
            <p:cNvPr id="5" name="Group 4"/>
            <p:cNvGrpSpPr/>
            <p:nvPr/>
          </p:nvGrpSpPr>
          <p:grpSpPr>
            <a:xfrm>
              <a:off x="880536" y="2218267"/>
              <a:ext cx="7363884" cy="4284126"/>
              <a:chOff x="880536" y="2065870"/>
              <a:chExt cx="7363884" cy="4284126"/>
            </a:xfrm>
            <a:effectLst/>
          </p:grpSpPr>
          <p:sp>
            <p:nvSpPr>
              <p:cNvPr id="11" name="Oval 10"/>
              <p:cNvSpPr/>
              <p:nvPr/>
            </p:nvSpPr>
            <p:spPr>
              <a:xfrm>
                <a:off x="880536" y="2065870"/>
                <a:ext cx="7363884" cy="4284126"/>
              </a:xfrm>
              <a:prstGeom prst="ellipse">
                <a:avLst/>
              </a:prstGeom>
              <a:solidFill>
                <a:schemeClr val="accent1">
                  <a:alpha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184183" y="3213882"/>
                <a:ext cx="3149601" cy="968165"/>
              </a:xfrm>
              <a:prstGeom prst="rect">
                <a:avLst/>
              </a:prstGeom>
              <a:noFill/>
            </p:spPr>
            <p:txBody>
              <a:bodyPr wrap="square" rtlCol="0">
                <a:spAutoFit/>
              </a:bodyPr>
              <a:lstStyle/>
              <a:p>
                <a:pPr lvl="0" algn="ctr"/>
                <a:r>
                  <a:rPr lang="en-US" sz="2400" dirty="0">
                    <a:latin typeface="+mn-lt"/>
                  </a:rPr>
                  <a:t>Requirements and risks </a:t>
                </a:r>
                <a:endParaRPr lang="en-US" sz="2400" dirty="0" smtClean="0">
                  <a:latin typeface="+mn-lt"/>
                </a:endParaRPr>
              </a:p>
              <a:p>
                <a:pPr lvl="0" algn="ctr"/>
                <a:r>
                  <a:rPr lang="en-US" sz="2400" dirty="0" smtClean="0">
                    <a:latin typeface="+mn-lt"/>
                  </a:rPr>
                  <a:t>faced </a:t>
                </a:r>
                <a:r>
                  <a:rPr lang="en-US" sz="2400" dirty="0">
                    <a:latin typeface="+mn-lt"/>
                  </a:rPr>
                  <a:t>by children </a:t>
                </a:r>
              </a:p>
            </p:txBody>
          </p:sp>
          <p:sp>
            <p:nvSpPr>
              <p:cNvPr id="13" name="Oval 12"/>
              <p:cNvSpPr/>
              <p:nvPr/>
            </p:nvSpPr>
            <p:spPr>
              <a:xfrm>
                <a:off x="3894669" y="2980269"/>
                <a:ext cx="4131733" cy="2624651"/>
              </a:xfrm>
              <a:prstGeom prst="ellipse">
                <a:avLst/>
              </a:prstGeom>
              <a:solidFill>
                <a:schemeClr val="accent1">
                  <a:alpha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165600" y="3775718"/>
                <a:ext cx="3657602" cy="968165"/>
              </a:xfrm>
              <a:prstGeom prst="rect">
                <a:avLst/>
              </a:prstGeom>
              <a:noFill/>
            </p:spPr>
            <p:txBody>
              <a:bodyPr wrap="square" rtlCol="0">
                <a:spAutoFit/>
              </a:bodyPr>
              <a:lstStyle>
                <a:defPPr>
                  <a:defRPr lang="en-US"/>
                </a:defPPr>
                <a:lvl1pPr lvl="0" algn="ctr">
                  <a:defRPr sz="3600"/>
                </a:lvl1pPr>
              </a:lstStyle>
              <a:p>
                <a:r>
                  <a:rPr lang="en-US" sz="2400" dirty="0">
                    <a:latin typeface="+mn-lt"/>
                  </a:rPr>
                  <a:t>Community &amp; children’s capacity to respond</a:t>
                </a:r>
              </a:p>
            </p:txBody>
          </p:sp>
        </p:grpSp>
        <p:grpSp>
          <p:nvGrpSpPr>
            <p:cNvPr id="6" name="Group 5"/>
            <p:cNvGrpSpPr/>
            <p:nvPr/>
          </p:nvGrpSpPr>
          <p:grpSpPr>
            <a:xfrm>
              <a:off x="2879662" y="2549186"/>
              <a:ext cx="2063884" cy="781745"/>
              <a:chOff x="4004893" y="2759404"/>
              <a:chExt cx="2810933" cy="935788"/>
            </a:xfrm>
          </p:grpSpPr>
          <p:cxnSp>
            <p:nvCxnSpPr>
              <p:cNvPr id="9" name="Straight Arrow Connector 8"/>
              <p:cNvCxnSpPr/>
              <p:nvPr/>
            </p:nvCxnSpPr>
            <p:spPr>
              <a:xfrm>
                <a:off x="5756292" y="3335022"/>
                <a:ext cx="763777" cy="36017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04893" y="2759404"/>
                <a:ext cx="2810933" cy="615552"/>
              </a:xfrm>
              <a:prstGeom prst="rect">
                <a:avLst/>
              </a:prstGeom>
              <a:noFill/>
            </p:spPr>
            <p:txBody>
              <a:bodyPr wrap="square" rtlCol="0">
                <a:spAutoFit/>
              </a:bodyPr>
              <a:lstStyle/>
              <a:p>
                <a:pPr algn="ctr"/>
                <a:r>
                  <a:rPr lang="en-US" sz="3400" b="1" dirty="0" smtClean="0">
                    <a:solidFill>
                      <a:srgbClr val="FF0000"/>
                    </a:solidFill>
                    <a:latin typeface="+mn-lt"/>
                  </a:rPr>
                  <a:t>Needs</a:t>
                </a:r>
                <a:endParaRPr lang="en-US" sz="3400" b="1" dirty="0">
                  <a:solidFill>
                    <a:srgbClr val="FF0000"/>
                  </a:solidFill>
                  <a:latin typeface="+mn-lt"/>
                </a:endParaRPr>
              </a:p>
            </p:txBody>
          </p:sp>
        </p:grpSp>
        <p:sp>
          <p:nvSpPr>
            <p:cNvPr id="7" name="Oval 6"/>
            <p:cNvSpPr/>
            <p:nvPr/>
          </p:nvSpPr>
          <p:spPr>
            <a:xfrm>
              <a:off x="3911603" y="3132665"/>
              <a:ext cx="4131733" cy="2681171"/>
            </a:xfrm>
            <a:prstGeom prst="ellipse">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66145" y="2313636"/>
              <a:ext cx="375847" cy="350811"/>
            </a:xfrm>
            <a:prstGeom prst="straightConnector1">
              <a:avLst/>
            </a:prstGeom>
            <a:ln w="5715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539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 Spaces needs assessment purpose</a:t>
            </a:r>
            <a:endParaRPr lang="en-AU" dirty="0"/>
          </a:p>
        </p:txBody>
      </p:sp>
      <p:sp>
        <p:nvSpPr>
          <p:cNvPr id="3" name="Content Placeholder 2"/>
          <p:cNvSpPr>
            <a:spLocks noGrp="1"/>
          </p:cNvSpPr>
          <p:nvPr>
            <p:ph idx="1"/>
          </p:nvPr>
        </p:nvSpPr>
        <p:spPr>
          <a:xfrm>
            <a:off x="250825" y="1700213"/>
            <a:ext cx="8641655" cy="4392612"/>
          </a:xfrm>
        </p:spPr>
        <p:txBody>
          <a:bodyPr/>
          <a:lstStyle/>
          <a:p>
            <a:pPr marL="342900" lvl="1" indent="-342900">
              <a:lnSpc>
                <a:spcPct val="150000"/>
              </a:lnSpc>
              <a:spcBef>
                <a:spcPts val="300"/>
              </a:spcBef>
              <a:buFont typeface="Arial" panose="020B0604020202020204" pitchFamily="34" charset="0"/>
              <a:buChar char="•"/>
            </a:pPr>
            <a:r>
              <a:rPr lang="en-US" dirty="0"/>
              <a:t>Establishes whether CF Spaces are </a:t>
            </a:r>
            <a:r>
              <a:rPr lang="en-US" dirty="0" smtClean="0"/>
              <a:t>needed, </a:t>
            </a:r>
            <a:r>
              <a:rPr lang="en-US" b="1" i="1" dirty="0" smtClean="0">
                <a:solidFill>
                  <a:srgbClr val="0070C0"/>
                </a:solidFill>
              </a:rPr>
              <a:t>safe &amp; contextually appropriate</a:t>
            </a:r>
            <a:r>
              <a:rPr lang="en-US" dirty="0" smtClean="0">
                <a:solidFill>
                  <a:srgbClr val="0070C0"/>
                </a:solidFill>
              </a:rPr>
              <a:t>.</a:t>
            </a:r>
            <a:endParaRPr lang="en-US" dirty="0">
              <a:solidFill>
                <a:srgbClr val="0070C0"/>
              </a:solidFill>
            </a:endParaRPr>
          </a:p>
          <a:p>
            <a:pPr marL="342900" lvl="1" indent="-342900">
              <a:lnSpc>
                <a:spcPct val="150000"/>
              </a:lnSpc>
              <a:spcBef>
                <a:spcPts val="300"/>
              </a:spcBef>
              <a:buFont typeface="Arial" panose="020B0604020202020204" pitchFamily="34" charset="0"/>
              <a:buChar char="•"/>
            </a:pPr>
            <a:r>
              <a:rPr lang="en-US" dirty="0"/>
              <a:t>If CFSs are needed, then the assessment should also help to identify HOW CFSs can be established in an effective manner </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3811428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What we need to know</a:t>
            </a:r>
            <a:endParaRPr lang="en-AU" dirty="0">
              <a:solidFill>
                <a:srgbClr val="3399FF"/>
              </a:solidFill>
            </a:endParaRPr>
          </a:p>
        </p:txBody>
      </p:sp>
    </p:spTree>
    <p:extLst>
      <p:ext uri="{BB962C8B-B14F-4D97-AF65-F5344CB8AC3E}">
        <p14:creationId xmlns:p14="http://schemas.microsoft.com/office/powerpoint/2010/main" val="77316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36613"/>
            <a:ext cx="7777163" cy="1008211"/>
          </a:xfrm>
        </p:spPr>
        <p:txBody>
          <a:bodyPr/>
          <a:lstStyle/>
          <a:p>
            <a:r>
              <a:rPr lang="en-US" dirty="0"/>
              <a:t>What would your most important needs assessment question be?</a:t>
            </a:r>
            <a:endParaRPr lang="en-AU" dirty="0"/>
          </a:p>
        </p:txBody>
      </p:sp>
      <p:pic>
        <p:nvPicPr>
          <p:cNvPr id="1026" name="Picture 2" descr="http://fieldnotes.unicefusa.org/wp-content/uploads/2014/01/UNI15481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988840"/>
            <a:ext cx="6248598" cy="416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6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72</TotalTime>
  <Words>2642</Words>
  <Application>Microsoft Office PowerPoint</Application>
  <PresentationFormat>On-screen Show (4:3)</PresentationFormat>
  <Paragraphs>174</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Session 2.2 – Needs assessment </vt:lpstr>
      <vt:lpstr>Learning Outcomes</vt:lpstr>
      <vt:lpstr>Defining key terms</vt:lpstr>
      <vt:lpstr>What is a child protection needs assessment?</vt:lpstr>
      <vt:lpstr>What is involved in the process? </vt:lpstr>
      <vt:lpstr>PowerPoint Presentation</vt:lpstr>
      <vt:lpstr>CF Spaces needs assessment purpose</vt:lpstr>
      <vt:lpstr>What we need to know</vt:lpstr>
      <vt:lpstr>What would your most important needs assessment question be?</vt:lpstr>
      <vt:lpstr>What are the top questions you need answered? </vt:lpstr>
      <vt:lpstr>What information do we need?</vt:lpstr>
      <vt:lpstr>How we get the information we need</vt:lpstr>
      <vt:lpstr>How will you get the information?</vt:lpstr>
      <vt:lpstr>How will you get the information?</vt:lpstr>
      <vt:lpstr>How the assessments should be done? </vt:lpstr>
      <vt:lpstr>PowerPoint Presentation</vt:lpstr>
      <vt:lpstr>How we use the information</vt:lpstr>
      <vt:lpstr>The way we use need assessment data and report</vt:lpstr>
      <vt:lpstr>What indicates need to set-up CF Space</vt:lpstr>
      <vt:lpstr>What indicates need for set-up of CFS? </vt:lpstr>
      <vt:lpstr>Indication of need for CF Spaces</vt:lpstr>
      <vt:lpstr>CF Spaces as part of wider programme of support </vt:lpstr>
      <vt:lpstr>When CF Spaces are NOT appropriate</vt:lpstr>
      <vt:lpstr>Key resources</vt:lpstr>
      <vt:lpstr>Key resources</vt:lpstr>
      <vt:lpstr>Key points</vt:lpstr>
      <vt:lpstr>Key points</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SESSION)</dc:title>
  <dc:creator>Jo-anne McMahon</dc:creator>
  <cp:lastModifiedBy>Nats</cp:lastModifiedBy>
  <cp:revision>18</cp:revision>
  <dcterms:created xsi:type="dcterms:W3CDTF">2013-11-25T23:38:54Z</dcterms:created>
  <dcterms:modified xsi:type="dcterms:W3CDTF">2014-05-23T04:42:18Z</dcterms:modified>
</cp:coreProperties>
</file>