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0" r:id="rId2"/>
    <p:sldId id="259"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1" r:id="rId20"/>
    <p:sldId id="280" r:id="rId21"/>
    <p:sldId id="282" r:id="rId22"/>
    <p:sldId id="283" r:id="rId23"/>
    <p:sldId id="261" r:id="rId24"/>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6248" autoAdjust="0"/>
  </p:normalViewPr>
  <p:slideViewPr>
    <p:cSldViewPr>
      <p:cViewPr varScale="1">
        <p:scale>
          <a:sx n="45" d="100"/>
          <a:sy n="45" d="100"/>
        </p:scale>
        <p:origin x="-188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089840-9430-5D4E-9B0E-390A084C7071}" type="doc">
      <dgm:prSet loTypeId="urn:microsoft.com/office/officeart/2005/8/layout/cycle3" loCatId="" qsTypeId="urn:microsoft.com/office/officeart/2005/8/quickstyle/simple4" qsCatId="simple" csTypeId="urn:microsoft.com/office/officeart/2005/8/colors/accent1_2" csCatId="accent1" phldr="1"/>
      <dgm:spPr/>
      <dgm:t>
        <a:bodyPr/>
        <a:lstStyle/>
        <a:p>
          <a:endParaRPr lang="en-US"/>
        </a:p>
      </dgm:t>
    </dgm:pt>
    <dgm:pt modelId="{005DCFE2-0F33-1A40-BFBF-4A259385719A}">
      <dgm:prSet phldrT="[Text]"/>
      <dgm:spPr/>
      <dgm:t>
        <a:bodyPr/>
        <a:lstStyle/>
        <a:p>
          <a:r>
            <a:rPr lang="en-US" smtClean="0">
              <a:latin typeface="Lucida Sans"/>
              <a:cs typeface="Lucida Sans"/>
            </a:rPr>
            <a:t>Preparedness</a:t>
          </a:r>
          <a:endParaRPr lang="en-US" dirty="0">
            <a:latin typeface="Lucida Sans"/>
            <a:cs typeface="Lucida Sans"/>
          </a:endParaRPr>
        </a:p>
      </dgm:t>
    </dgm:pt>
    <dgm:pt modelId="{7CFE1399-CFB5-7446-9222-C5326F347B63}" type="parTrans" cxnId="{14E3B438-19B7-A540-81C6-4637D35841AF}">
      <dgm:prSet/>
      <dgm:spPr/>
      <dgm:t>
        <a:bodyPr/>
        <a:lstStyle/>
        <a:p>
          <a:endParaRPr lang="en-US"/>
        </a:p>
      </dgm:t>
    </dgm:pt>
    <dgm:pt modelId="{A152A6BC-0B6D-F24F-959E-CEE0F259603A}" type="sibTrans" cxnId="{14E3B438-19B7-A540-81C6-4637D35841AF}">
      <dgm:prSet/>
      <dgm:spPr/>
      <dgm:t>
        <a:bodyPr/>
        <a:lstStyle/>
        <a:p>
          <a:endParaRPr lang="en-US"/>
        </a:p>
      </dgm:t>
    </dgm:pt>
    <dgm:pt modelId="{BC7950C9-2B38-D64B-A453-6E8D97A8BB1B}">
      <dgm:prSet phldrT="[Text]"/>
      <dgm:spPr/>
      <dgm:t>
        <a:bodyPr/>
        <a:lstStyle/>
        <a:p>
          <a:r>
            <a:rPr lang="en-US" dirty="0" smtClean="0">
              <a:latin typeface="Lucida Sans"/>
              <a:cs typeface="Lucida Sans"/>
            </a:rPr>
            <a:t>Response</a:t>
          </a:r>
          <a:endParaRPr lang="en-US" dirty="0">
            <a:latin typeface="Lucida Sans"/>
            <a:cs typeface="Lucida Sans"/>
          </a:endParaRPr>
        </a:p>
      </dgm:t>
    </dgm:pt>
    <dgm:pt modelId="{6DAAE544-8877-1C44-BF60-39229A318C04}" type="parTrans" cxnId="{D008EFB1-8CE3-1F41-B422-74689016FC15}">
      <dgm:prSet/>
      <dgm:spPr/>
      <dgm:t>
        <a:bodyPr/>
        <a:lstStyle/>
        <a:p>
          <a:endParaRPr lang="en-US"/>
        </a:p>
      </dgm:t>
    </dgm:pt>
    <dgm:pt modelId="{B34F3E94-17BA-5843-B762-C106EDCC2B51}" type="sibTrans" cxnId="{D008EFB1-8CE3-1F41-B422-74689016FC15}">
      <dgm:prSet/>
      <dgm:spPr/>
      <dgm:t>
        <a:bodyPr/>
        <a:lstStyle/>
        <a:p>
          <a:endParaRPr lang="en-US"/>
        </a:p>
      </dgm:t>
    </dgm:pt>
    <dgm:pt modelId="{0D8DCBBA-4C36-8942-B625-C45E1D605518}">
      <dgm:prSet phldrT="[Text]"/>
      <dgm:spPr/>
      <dgm:t>
        <a:bodyPr/>
        <a:lstStyle/>
        <a:p>
          <a:r>
            <a:rPr lang="en-US" dirty="0" smtClean="0">
              <a:latin typeface="Lucida Sans"/>
              <a:cs typeface="Lucida Sans"/>
            </a:rPr>
            <a:t>Recovery</a:t>
          </a:r>
          <a:endParaRPr lang="en-US" dirty="0">
            <a:latin typeface="Lucida Sans"/>
            <a:cs typeface="Lucida Sans"/>
          </a:endParaRPr>
        </a:p>
      </dgm:t>
    </dgm:pt>
    <dgm:pt modelId="{943C8ED1-A08B-F241-A294-7704BB378379}" type="parTrans" cxnId="{FCAF9D03-FD79-0B46-BC20-C3635642AF0F}">
      <dgm:prSet/>
      <dgm:spPr/>
      <dgm:t>
        <a:bodyPr/>
        <a:lstStyle/>
        <a:p>
          <a:endParaRPr lang="en-US"/>
        </a:p>
      </dgm:t>
    </dgm:pt>
    <dgm:pt modelId="{4C336BBE-0F10-374F-B52C-F2881B70DF0C}" type="sibTrans" cxnId="{FCAF9D03-FD79-0B46-BC20-C3635642AF0F}">
      <dgm:prSet/>
      <dgm:spPr/>
      <dgm:t>
        <a:bodyPr/>
        <a:lstStyle/>
        <a:p>
          <a:endParaRPr lang="en-US"/>
        </a:p>
      </dgm:t>
    </dgm:pt>
    <dgm:pt modelId="{C6CF162E-184D-4643-80FA-F8553A52CB0E}">
      <dgm:prSet phldrT="[Text]"/>
      <dgm:spPr/>
      <dgm:t>
        <a:bodyPr/>
        <a:lstStyle/>
        <a:p>
          <a:r>
            <a:rPr lang="en-US" dirty="0" smtClean="0">
              <a:latin typeface="Lucida Sans"/>
              <a:cs typeface="Lucida Sans"/>
            </a:rPr>
            <a:t>Prevention</a:t>
          </a:r>
          <a:endParaRPr lang="en-US" dirty="0">
            <a:latin typeface="Lucida Sans"/>
            <a:cs typeface="Lucida Sans"/>
          </a:endParaRPr>
        </a:p>
      </dgm:t>
    </dgm:pt>
    <dgm:pt modelId="{BE684B0A-2CAC-8C4B-8F46-98D40F0E4A8E}" type="parTrans" cxnId="{86F6921F-451C-B449-A9EA-97C0EF75A556}">
      <dgm:prSet/>
      <dgm:spPr/>
      <dgm:t>
        <a:bodyPr/>
        <a:lstStyle/>
        <a:p>
          <a:endParaRPr lang="en-US"/>
        </a:p>
      </dgm:t>
    </dgm:pt>
    <dgm:pt modelId="{5BC956C9-DD58-654A-8568-31B673490F48}" type="sibTrans" cxnId="{86F6921F-451C-B449-A9EA-97C0EF75A556}">
      <dgm:prSet/>
      <dgm:spPr/>
      <dgm:t>
        <a:bodyPr/>
        <a:lstStyle/>
        <a:p>
          <a:endParaRPr lang="en-US"/>
        </a:p>
      </dgm:t>
    </dgm:pt>
    <dgm:pt modelId="{DA57F670-3EFD-144F-A4D4-06A81D3DC353}">
      <dgm:prSet phldrT="[Text]"/>
      <dgm:spPr/>
      <dgm:t>
        <a:bodyPr/>
        <a:lstStyle/>
        <a:p>
          <a:r>
            <a:rPr lang="en-US" dirty="0" smtClean="0">
              <a:latin typeface="Lucida Sans"/>
              <a:cs typeface="Lucida Sans"/>
            </a:rPr>
            <a:t>Mitigation</a:t>
          </a:r>
          <a:endParaRPr lang="en-US" dirty="0">
            <a:latin typeface="Lucida Sans"/>
            <a:cs typeface="Lucida Sans"/>
          </a:endParaRPr>
        </a:p>
      </dgm:t>
    </dgm:pt>
    <dgm:pt modelId="{DD452E91-0894-664E-857D-FC2A76C01217}" type="parTrans" cxnId="{073119E8-EC9C-4A44-B315-E1976843F36C}">
      <dgm:prSet/>
      <dgm:spPr/>
      <dgm:t>
        <a:bodyPr/>
        <a:lstStyle/>
        <a:p>
          <a:endParaRPr lang="en-US"/>
        </a:p>
      </dgm:t>
    </dgm:pt>
    <dgm:pt modelId="{8B761417-BA0E-DA43-A58E-6035073C4B5F}" type="sibTrans" cxnId="{073119E8-EC9C-4A44-B315-E1976843F36C}">
      <dgm:prSet/>
      <dgm:spPr/>
      <dgm:t>
        <a:bodyPr/>
        <a:lstStyle/>
        <a:p>
          <a:endParaRPr lang="en-US"/>
        </a:p>
      </dgm:t>
    </dgm:pt>
    <dgm:pt modelId="{312C4169-C2CF-F644-9EB5-F88A217B9AE6}" type="pres">
      <dgm:prSet presAssocID="{46089840-9430-5D4E-9B0E-390A084C7071}" presName="Name0" presStyleCnt="0">
        <dgm:presLayoutVars>
          <dgm:dir/>
          <dgm:resizeHandles val="exact"/>
        </dgm:presLayoutVars>
      </dgm:prSet>
      <dgm:spPr/>
      <dgm:t>
        <a:bodyPr/>
        <a:lstStyle/>
        <a:p>
          <a:endParaRPr lang="en-US"/>
        </a:p>
      </dgm:t>
    </dgm:pt>
    <dgm:pt modelId="{BFAEF81F-6132-3541-BCF8-5A4FB195E307}" type="pres">
      <dgm:prSet presAssocID="{46089840-9430-5D4E-9B0E-390A084C7071}" presName="cycle" presStyleCnt="0"/>
      <dgm:spPr/>
      <dgm:t>
        <a:bodyPr/>
        <a:lstStyle/>
        <a:p>
          <a:endParaRPr lang="en-US"/>
        </a:p>
      </dgm:t>
    </dgm:pt>
    <dgm:pt modelId="{14D71DBA-EB20-1648-82D3-85686E4B8E87}" type="pres">
      <dgm:prSet presAssocID="{005DCFE2-0F33-1A40-BFBF-4A259385719A}" presName="nodeFirstNode" presStyleLbl="node1" presStyleIdx="0" presStyleCnt="5">
        <dgm:presLayoutVars>
          <dgm:bulletEnabled val="1"/>
        </dgm:presLayoutVars>
      </dgm:prSet>
      <dgm:spPr/>
      <dgm:t>
        <a:bodyPr/>
        <a:lstStyle/>
        <a:p>
          <a:endParaRPr lang="en-US"/>
        </a:p>
      </dgm:t>
    </dgm:pt>
    <dgm:pt modelId="{B9C1F4A5-73F5-8445-9DC3-151D35164B36}" type="pres">
      <dgm:prSet presAssocID="{A152A6BC-0B6D-F24F-959E-CEE0F259603A}" presName="sibTransFirstNode" presStyleLbl="bgShp" presStyleIdx="0" presStyleCnt="1"/>
      <dgm:spPr/>
      <dgm:t>
        <a:bodyPr/>
        <a:lstStyle/>
        <a:p>
          <a:endParaRPr lang="en-US"/>
        </a:p>
      </dgm:t>
    </dgm:pt>
    <dgm:pt modelId="{7359CC04-CDFB-4549-8E23-D7C0EE7EB623}" type="pres">
      <dgm:prSet presAssocID="{BC7950C9-2B38-D64B-A453-6E8D97A8BB1B}" presName="nodeFollowingNodes" presStyleLbl="node1" presStyleIdx="1" presStyleCnt="5">
        <dgm:presLayoutVars>
          <dgm:bulletEnabled val="1"/>
        </dgm:presLayoutVars>
      </dgm:prSet>
      <dgm:spPr/>
      <dgm:t>
        <a:bodyPr/>
        <a:lstStyle/>
        <a:p>
          <a:endParaRPr lang="en-US"/>
        </a:p>
      </dgm:t>
    </dgm:pt>
    <dgm:pt modelId="{B31E2442-6812-1D45-9ADC-082935FFA611}" type="pres">
      <dgm:prSet presAssocID="{0D8DCBBA-4C36-8942-B625-C45E1D605518}" presName="nodeFollowingNodes" presStyleLbl="node1" presStyleIdx="2" presStyleCnt="5" custRadScaleRad="92192" custRadScaleInc="-20857">
        <dgm:presLayoutVars>
          <dgm:bulletEnabled val="1"/>
        </dgm:presLayoutVars>
      </dgm:prSet>
      <dgm:spPr/>
      <dgm:t>
        <a:bodyPr/>
        <a:lstStyle/>
        <a:p>
          <a:endParaRPr lang="en-US"/>
        </a:p>
      </dgm:t>
    </dgm:pt>
    <dgm:pt modelId="{1CA22F0D-B1D0-2149-B8D9-48C442E8A682}" type="pres">
      <dgm:prSet presAssocID="{C6CF162E-184D-4643-80FA-F8553A52CB0E}" presName="nodeFollowingNodes" presStyleLbl="node1" presStyleIdx="3" presStyleCnt="5" custRadScaleRad="92955" custRadScaleInc="20543">
        <dgm:presLayoutVars>
          <dgm:bulletEnabled val="1"/>
        </dgm:presLayoutVars>
      </dgm:prSet>
      <dgm:spPr/>
      <dgm:t>
        <a:bodyPr/>
        <a:lstStyle/>
        <a:p>
          <a:endParaRPr lang="en-US"/>
        </a:p>
      </dgm:t>
    </dgm:pt>
    <dgm:pt modelId="{B9D88373-1952-1A43-9D23-154DA7008FC6}" type="pres">
      <dgm:prSet presAssocID="{DA57F670-3EFD-144F-A4D4-06A81D3DC353}" presName="nodeFollowingNodes" presStyleLbl="node1" presStyleIdx="4" presStyleCnt="5">
        <dgm:presLayoutVars>
          <dgm:bulletEnabled val="1"/>
        </dgm:presLayoutVars>
      </dgm:prSet>
      <dgm:spPr/>
      <dgm:t>
        <a:bodyPr/>
        <a:lstStyle/>
        <a:p>
          <a:endParaRPr lang="en-US"/>
        </a:p>
      </dgm:t>
    </dgm:pt>
  </dgm:ptLst>
  <dgm:cxnLst>
    <dgm:cxn modelId="{D008EFB1-8CE3-1F41-B422-74689016FC15}" srcId="{46089840-9430-5D4E-9B0E-390A084C7071}" destId="{BC7950C9-2B38-D64B-A453-6E8D97A8BB1B}" srcOrd="1" destOrd="0" parTransId="{6DAAE544-8877-1C44-BF60-39229A318C04}" sibTransId="{B34F3E94-17BA-5843-B762-C106EDCC2B51}"/>
    <dgm:cxn modelId="{FCAF9D03-FD79-0B46-BC20-C3635642AF0F}" srcId="{46089840-9430-5D4E-9B0E-390A084C7071}" destId="{0D8DCBBA-4C36-8942-B625-C45E1D605518}" srcOrd="2" destOrd="0" parTransId="{943C8ED1-A08B-F241-A294-7704BB378379}" sibTransId="{4C336BBE-0F10-374F-B52C-F2881B70DF0C}"/>
    <dgm:cxn modelId="{F26A3FE5-9BBE-47EB-B36F-C08953D65765}" type="presOf" srcId="{0D8DCBBA-4C36-8942-B625-C45E1D605518}" destId="{B31E2442-6812-1D45-9ADC-082935FFA611}" srcOrd="0" destOrd="0" presId="urn:microsoft.com/office/officeart/2005/8/layout/cycle3"/>
    <dgm:cxn modelId="{7269A005-C43B-40CB-8786-00F29EDD76F9}" type="presOf" srcId="{A152A6BC-0B6D-F24F-959E-CEE0F259603A}" destId="{B9C1F4A5-73F5-8445-9DC3-151D35164B36}" srcOrd="0" destOrd="0" presId="urn:microsoft.com/office/officeart/2005/8/layout/cycle3"/>
    <dgm:cxn modelId="{14E3B438-19B7-A540-81C6-4637D35841AF}" srcId="{46089840-9430-5D4E-9B0E-390A084C7071}" destId="{005DCFE2-0F33-1A40-BFBF-4A259385719A}" srcOrd="0" destOrd="0" parTransId="{7CFE1399-CFB5-7446-9222-C5326F347B63}" sibTransId="{A152A6BC-0B6D-F24F-959E-CEE0F259603A}"/>
    <dgm:cxn modelId="{E674FA80-4751-4865-A303-FE0334F016B9}" type="presOf" srcId="{005DCFE2-0F33-1A40-BFBF-4A259385719A}" destId="{14D71DBA-EB20-1648-82D3-85686E4B8E87}" srcOrd="0" destOrd="0" presId="urn:microsoft.com/office/officeart/2005/8/layout/cycle3"/>
    <dgm:cxn modelId="{97D4D015-E23B-4E08-AE04-D71B893DFA08}" type="presOf" srcId="{DA57F670-3EFD-144F-A4D4-06A81D3DC353}" destId="{B9D88373-1952-1A43-9D23-154DA7008FC6}" srcOrd="0" destOrd="0" presId="urn:microsoft.com/office/officeart/2005/8/layout/cycle3"/>
    <dgm:cxn modelId="{073119E8-EC9C-4A44-B315-E1976843F36C}" srcId="{46089840-9430-5D4E-9B0E-390A084C7071}" destId="{DA57F670-3EFD-144F-A4D4-06A81D3DC353}" srcOrd="4" destOrd="0" parTransId="{DD452E91-0894-664E-857D-FC2A76C01217}" sibTransId="{8B761417-BA0E-DA43-A58E-6035073C4B5F}"/>
    <dgm:cxn modelId="{748CE550-635B-4D9E-A88D-C6E97D2DCBF3}" type="presOf" srcId="{BC7950C9-2B38-D64B-A453-6E8D97A8BB1B}" destId="{7359CC04-CDFB-4549-8E23-D7C0EE7EB623}" srcOrd="0" destOrd="0" presId="urn:microsoft.com/office/officeart/2005/8/layout/cycle3"/>
    <dgm:cxn modelId="{4725416F-0602-4320-88C9-B4B91B424717}" type="presOf" srcId="{C6CF162E-184D-4643-80FA-F8553A52CB0E}" destId="{1CA22F0D-B1D0-2149-B8D9-48C442E8A682}" srcOrd="0" destOrd="0" presId="urn:microsoft.com/office/officeart/2005/8/layout/cycle3"/>
    <dgm:cxn modelId="{F39564A4-B404-45CA-BCE0-AC72829EF4C3}" type="presOf" srcId="{46089840-9430-5D4E-9B0E-390A084C7071}" destId="{312C4169-C2CF-F644-9EB5-F88A217B9AE6}" srcOrd="0" destOrd="0" presId="urn:microsoft.com/office/officeart/2005/8/layout/cycle3"/>
    <dgm:cxn modelId="{86F6921F-451C-B449-A9EA-97C0EF75A556}" srcId="{46089840-9430-5D4E-9B0E-390A084C7071}" destId="{C6CF162E-184D-4643-80FA-F8553A52CB0E}" srcOrd="3" destOrd="0" parTransId="{BE684B0A-2CAC-8C4B-8F46-98D40F0E4A8E}" sibTransId="{5BC956C9-DD58-654A-8568-31B673490F48}"/>
    <dgm:cxn modelId="{41474702-6E7F-4DF4-9027-07BCB1687BA5}" type="presParOf" srcId="{312C4169-C2CF-F644-9EB5-F88A217B9AE6}" destId="{BFAEF81F-6132-3541-BCF8-5A4FB195E307}" srcOrd="0" destOrd="0" presId="urn:microsoft.com/office/officeart/2005/8/layout/cycle3"/>
    <dgm:cxn modelId="{E59CC64C-5A18-4D92-8B5E-FDECD12C1BA7}" type="presParOf" srcId="{BFAEF81F-6132-3541-BCF8-5A4FB195E307}" destId="{14D71DBA-EB20-1648-82D3-85686E4B8E87}" srcOrd="0" destOrd="0" presId="urn:microsoft.com/office/officeart/2005/8/layout/cycle3"/>
    <dgm:cxn modelId="{AB13B2FE-418B-4D32-872F-082B6BBD1CF4}" type="presParOf" srcId="{BFAEF81F-6132-3541-BCF8-5A4FB195E307}" destId="{B9C1F4A5-73F5-8445-9DC3-151D35164B36}" srcOrd="1" destOrd="0" presId="urn:microsoft.com/office/officeart/2005/8/layout/cycle3"/>
    <dgm:cxn modelId="{89AAF9C4-AF2F-4E0F-9AF1-1FDD89B410D4}" type="presParOf" srcId="{BFAEF81F-6132-3541-BCF8-5A4FB195E307}" destId="{7359CC04-CDFB-4549-8E23-D7C0EE7EB623}" srcOrd="2" destOrd="0" presId="urn:microsoft.com/office/officeart/2005/8/layout/cycle3"/>
    <dgm:cxn modelId="{9C37C001-2546-4290-8EB0-5FD1D02F81F3}" type="presParOf" srcId="{BFAEF81F-6132-3541-BCF8-5A4FB195E307}" destId="{B31E2442-6812-1D45-9ADC-082935FFA611}" srcOrd="3" destOrd="0" presId="urn:microsoft.com/office/officeart/2005/8/layout/cycle3"/>
    <dgm:cxn modelId="{2CDD67D2-5C5F-4D05-8103-38976DD3717D}" type="presParOf" srcId="{BFAEF81F-6132-3541-BCF8-5A4FB195E307}" destId="{1CA22F0D-B1D0-2149-B8D9-48C442E8A682}" srcOrd="4" destOrd="0" presId="urn:microsoft.com/office/officeart/2005/8/layout/cycle3"/>
    <dgm:cxn modelId="{C0E4DF1C-2296-40AC-B72D-AD73D3720DC6}" type="presParOf" srcId="{BFAEF81F-6132-3541-BCF8-5A4FB195E307}" destId="{B9D88373-1952-1A43-9D23-154DA7008FC6}"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C1F4A5-73F5-8445-9DC3-151D35164B36}">
      <dsp:nvSpPr>
        <dsp:cNvPr id="0" name=""/>
        <dsp:cNvSpPr/>
      </dsp:nvSpPr>
      <dsp:spPr>
        <a:xfrm>
          <a:off x="1020730" y="-22083"/>
          <a:ext cx="4054539" cy="4054539"/>
        </a:xfrm>
        <a:prstGeom prst="circularArrow">
          <a:avLst>
            <a:gd name="adj1" fmla="val 5544"/>
            <a:gd name="adj2" fmla="val 330680"/>
            <a:gd name="adj3" fmla="val 13815233"/>
            <a:gd name="adj4" fmla="val 17362087"/>
            <a:gd name="adj5" fmla="val 5757"/>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14D71DBA-EB20-1648-82D3-85686E4B8E87}">
      <dsp:nvSpPr>
        <dsp:cNvPr id="0" name=""/>
        <dsp:cNvSpPr/>
      </dsp:nvSpPr>
      <dsp:spPr>
        <a:xfrm>
          <a:off x="2114847" y="1515"/>
          <a:ext cx="1866304" cy="93315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smtClean="0">
              <a:latin typeface="Lucida Sans"/>
              <a:cs typeface="Lucida Sans"/>
            </a:rPr>
            <a:t>Preparedness</a:t>
          </a:r>
          <a:endParaRPr lang="en-US" sz="1900" kern="1200" dirty="0">
            <a:latin typeface="Lucida Sans"/>
            <a:cs typeface="Lucida Sans"/>
          </a:endParaRPr>
        </a:p>
      </dsp:txBody>
      <dsp:txXfrm>
        <a:off x="2160400" y="47068"/>
        <a:ext cx="1775198" cy="842046"/>
      </dsp:txXfrm>
    </dsp:sp>
    <dsp:sp modelId="{7359CC04-CDFB-4549-8E23-D7C0EE7EB623}">
      <dsp:nvSpPr>
        <dsp:cNvPr id="0" name=""/>
        <dsp:cNvSpPr/>
      </dsp:nvSpPr>
      <dsp:spPr>
        <a:xfrm>
          <a:off x="3759238" y="1196235"/>
          <a:ext cx="1866304" cy="93315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Lucida Sans"/>
              <a:cs typeface="Lucida Sans"/>
            </a:rPr>
            <a:t>Response</a:t>
          </a:r>
          <a:endParaRPr lang="en-US" sz="1900" kern="1200" dirty="0">
            <a:latin typeface="Lucida Sans"/>
            <a:cs typeface="Lucida Sans"/>
          </a:endParaRPr>
        </a:p>
      </dsp:txBody>
      <dsp:txXfrm>
        <a:off x="3804791" y="1241788"/>
        <a:ext cx="1775198" cy="842046"/>
      </dsp:txXfrm>
    </dsp:sp>
    <dsp:sp modelId="{B31E2442-6812-1D45-9ADC-082935FFA611}">
      <dsp:nvSpPr>
        <dsp:cNvPr id="0" name=""/>
        <dsp:cNvSpPr/>
      </dsp:nvSpPr>
      <dsp:spPr>
        <a:xfrm>
          <a:off x="3308954" y="2786459"/>
          <a:ext cx="1866304" cy="93315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Lucida Sans"/>
              <a:cs typeface="Lucida Sans"/>
            </a:rPr>
            <a:t>Recovery</a:t>
          </a:r>
          <a:endParaRPr lang="en-US" sz="1900" kern="1200" dirty="0">
            <a:latin typeface="Lucida Sans"/>
            <a:cs typeface="Lucida Sans"/>
          </a:endParaRPr>
        </a:p>
      </dsp:txBody>
      <dsp:txXfrm>
        <a:off x="3354507" y="2832012"/>
        <a:ext cx="1775198" cy="842046"/>
      </dsp:txXfrm>
    </dsp:sp>
    <dsp:sp modelId="{1CA22F0D-B1D0-2149-B8D9-48C442E8A682}">
      <dsp:nvSpPr>
        <dsp:cNvPr id="0" name=""/>
        <dsp:cNvSpPr/>
      </dsp:nvSpPr>
      <dsp:spPr>
        <a:xfrm>
          <a:off x="914365" y="2799151"/>
          <a:ext cx="1866304" cy="93315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Lucida Sans"/>
              <a:cs typeface="Lucida Sans"/>
            </a:rPr>
            <a:t>Prevention</a:t>
          </a:r>
          <a:endParaRPr lang="en-US" sz="1900" kern="1200" dirty="0">
            <a:latin typeface="Lucida Sans"/>
            <a:cs typeface="Lucida Sans"/>
          </a:endParaRPr>
        </a:p>
      </dsp:txBody>
      <dsp:txXfrm>
        <a:off x="959918" y="2844704"/>
        <a:ext cx="1775198" cy="842046"/>
      </dsp:txXfrm>
    </dsp:sp>
    <dsp:sp modelId="{B9D88373-1952-1A43-9D23-154DA7008FC6}">
      <dsp:nvSpPr>
        <dsp:cNvPr id="0" name=""/>
        <dsp:cNvSpPr/>
      </dsp:nvSpPr>
      <dsp:spPr>
        <a:xfrm>
          <a:off x="470456" y="1196235"/>
          <a:ext cx="1866304" cy="933152"/>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latin typeface="Lucida Sans"/>
              <a:cs typeface="Lucida Sans"/>
            </a:rPr>
            <a:t>Mitigation</a:t>
          </a:r>
          <a:endParaRPr lang="en-US" sz="1900" kern="1200" dirty="0">
            <a:latin typeface="Lucida Sans"/>
            <a:cs typeface="Lucida Sans"/>
          </a:endParaRPr>
        </a:p>
      </dsp:txBody>
      <dsp:txXfrm>
        <a:off x="516009" y="1241788"/>
        <a:ext cx="1775198" cy="842046"/>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3A940EAE-AA34-497D-ACD7-AE7C38536344}" type="datetimeFigureOut">
              <a:rPr lang="en-AU"/>
              <a:pPr>
                <a:defRPr/>
              </a:pPr>
              <a:t>23/05/2014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605169-7212-4706-83F6-EDDB7C328943}" type="slidenum">
              <a:rPr lang="en-AU"/>
              <a:pPr/>
              <a:t>‹#›</a:t>
            </a:fld>
            <a:endParaRPr lang="en-AU"/>
          </a:p>
        </p:txBody>
      </p:sp>
    </p:spTree>
    <p:extLst>
      <p:ext uri="{BB962C8B-B14F-4D97-AF65-F5344CB8AC3E}">
        <p14:creationId xmlns:p14="http://schemas.microsoft.com/office/powerpoint/2010/main" val="63992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dirty="0"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A450786-E152-48E6-8C10-1DB700308D42}" type="slidenum">
              <a:rPr lang="en-AU" altLang="en-US">
                <a:latin typeface="Arial" panose="020B0604020202020204" pitchFamily="34" charset="0"/>
              </a:rPr>
              <a:pPr eaLnBrk="1" hangingPunct="1">
                <a:spcBef>
                  <a:spcPct val="0"/>
                </a:spcBef>
              </a:pPr>
              <a:t>1</a:t>
            </a:fld>
            <a:endParaRPr lang="en-AU" altLang="en-US">
              <a:latin typeface="Arial" panose="020B0604020202020204" pitchFamily="34" charset="0"/>
            </a:endParaRPr>
          </a:p>
        </p:txBody>
      </p:sp>
    </p:spTree>
    <p:extLst>
      <p:ext uri="{BB962C8B-B14F-4D97-AF65-F5344CB8AC3E}">
        <p14:creationId xmlns:p14="http://schemas.microsoft.com/office/powerpoint/2010/main" val="2478494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sz="1200" b="0" i="0" u="none" strike="noStrike" kern="1200" baseline="0" dirty="0" smtClean="0">
                <a:solidFill>
                  <a:schemeClr val="tx1"/>
                </a:solidFill>
                <a:latin typeface="+mn-lt"/>
                <a:ea typeface="+mn-ea"/>
                <a:cs typeface="+mn-cs"/>
              </a:rPr>
              <a:t>Relevant preparedness actions from CP Minimum Standards 16 - Community-based mechanisms </a:t>
            </a:r>
          </a:p>
          <a:p>
            <a:pPr marL="171450" indent="-171450">
              <a:buFont typeface="Arial"/>
              <a:buChar char="•"/>
            </a:pPr>
            <a:r>
              <a:rPr lang="en-US" sz="1200" b="0" i="0" u="none" strike="noStrike" kern="1200" baseline="0" dirty="0" smtClean="0">
                <a:solidFill>
                  <a:schemeClr val="tx1"/>
                </a:solidFill>
                <a:latin typeface="+mn-lt"/>
                <a:ea typeface="+mn-ea"/>
                <a:cs typeface="+mn-cs"/>
              </a:rPr>
              <a:t>Carry out assessments with female and male community members to identify existing internal and external methods of supporting children at risk;</a:t>
            </a:r>
          </a:p>
          <a:p>
            <a:pPr marL="171450" indent="-171450">
              <a:buFont typeface="Arial"/>
              <a:buChar char="•"/>
            </a:pPr>
            <a:r>
              <a:rPr lang="en-US" sz="1200" b="0" i="0" u="none" strike="noStrike" kern="1200" baseline="0" dirty="0" err="1" smtClean="0">
                <a:solidFill>
                  <a:schemeClr val="tx1"/>
                </a:solidFill>
                <a:latin typeface="+mn-lt"/>
                <a:ea typeface="+mn-ea"/>
                <a:cs typeface="+mn-cs"/>
              </a:rPr>
              <a:t>Analyse</a:t>
            </a:r>
            <a:r>
              <a:rPr lang="en-US" sz="1200" b="0" i="0" u="none" strike="noStrike" kern="1200" baseline="0" dirty="0" smtClean="0">
                <a:solidFill>
                  <a:schemeClr val="tx1"/>
                </a:solidFill>
                <a:latin typeface="+mn-lt"/>
                <a:ea typeface="+mn-ea"/>
                <a:cs typeface="+mn-cs"/>
              </a:rPr>
              <a:t> whether there are any state mandated community mechanisms for child protection;</a:t>
            </a:r>
          </a:p>
          <a:p>
            <a:pPr marL="171450" indent="-171450">
              <a:buFont typeface="Arial"/>
              <a:buChar char="•"/>
            </a:pPr>
            <a:r>
              <a:rPr lang="en-US" sz="1200" b="0" i="0" u="none" strike="noStrike" kern="1200" baseline="0" dirty="0" smtClean="0">
                <a:solidFill>
                  <a:schemeClr val="tx1"/>
                </a:solidFill>
                <a:latin typeface="+mn-lt"/>
                <a:ea typeface="+mn-ea"/>
                <a:cs typeface="+mn-cs"/>
              </a:rPr>
              <a:t>Assess what would be the possible effect of an external agency becoming involved with the community;</a:t>
            </a:r>
          </a:p>
          <a:p>
            <a:pPr marL="171450" indent="-171450">
              <a:buFont typeface="Arial"/>
              <a:buChar char="•"/>
            </a:pPr>
            <a:r>
              <a:rPr lang="en-US" sz="1200" b="0" i="0" u="none" strike="noStrike" kern="1200" baseline="0" dirty="0" smtClean="0">
                <a:solidFill>
                  <a:schemeClr val="tx1"/>
                </a:solidFill>
                <a:latin typeface="+mn-lt"/>
                <a:ea typeface="+mn-ea"/>
                <a:cs typeface="+mn-cs"/>
              </a:rPr>
              <a:t>Map local (formal and informal) service providers and support mechanisms (for example, women’s groups, health workers, police, teachers, religious leaders, etc.), and their strengths and weaknesses, to start building on existing capacities and mechanisms; </a:t>
            </a:r>
          </a:p>
          <a:p>
            <a:pPr marL="171450" indent="-171450">
              <a:buFont typeface="Arial"/>
              <a:buChar char="•"/>
            </a:pPr>
            <a:r>
              <a:rPr lang="en-US" sz="1200" b="0" i="0" u="none" strike="noStrike" kern="1200" baseline="0" dirty="0" smtClean="0">
                <a:solidFill>
                  <a:schemeClr val="tx1"/>
                </a:solidFill>
                <a:latin typeface="+mn-lt"/>
                <a:ea typeface="+mn-ea"/>
                <a:cs typeface="+mn-cs"/>
              </a:rPr>
              <a:t>Choose, recruit and train volunteers from the community to protect children from, and support child survivors of, abuse, violence, exploitation and neglect. Make sure that all role descriptions include clearly defined tasks, responsibilities and skills;</a:t>
            </a:r>
          </a:p>
          <a:p>
            <a:pPr marL="171450" indent="-171450">
              <a:buFont typeface="Arial"/>
              <a:buChar char="•"/>
            </a:pPr>
            <a:r>
              <a:rPr lang="en-US" sz="1200" b="0" i="0" u="none" strike="noStrike" kern="1200" baseline="0" dirty="0" smtClean="0">
                <a:solidFill>
                  <a:schemeClr val="tx1"/>
                </a:solidFill>
                <a:latin typeface="+mn-lt"/>
                <a:ea typeface="+mn-ea"/>
                <a:cs typeface="+mn-cs"/>
              </a:rPr>
              <a:t>Work with adults as well as children in the community to identify the risk scenarios for boys and girls in emergency situations. Develop a community response plan (including early warning), and strengthen capacity to put these plans into practice; and</a:t>
            </a:r>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15</a:t>
            </a:fld>
            <a:endParaRPr lang="en-AU"/>
          </a:p>
        </p:txBody>
      </p:sp>
    </p:spTree>
    <p:extLst>
      <p:ext uri="{BB962C8B-B14F-4D97-AF65-F5344CB8AC3E}">
        <p14:creationId xmlns:p14="http://schemas.microsoft.com/office/powerpoint/2010/main" val="1331367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0" i="0" u="none" strike="noStrike" kern="1200" baseline="0" dirty="0" smtClean="0">
                <a:solidFill>
                  <a:schemeClr val="tx1"/>
                </a:solidFill>
                <a:latin typeface="+mn-lt"/>
                <a:ea typeface="+mn-ea"/>
                <a:cs typeface="+mn-cs"/>
              </a:rPr>
              <a:t>Identify locations, resources (for materials and activities) and people who could take part in running a CFS;</a:t>
            </a:r>
          </a:p>
          <a:p>
            <a:pPr marL="171450" indent="-171450">
              <a:buFont typeface="Arial"/>
              <a:buChar char="•"/>
            </a:pPr>
            <a:r>
              <a:rPr lang="en-US" sz="1200" b="0" i="0" u="none" strike="noStrike" kern="1200" baseline="0" dirty="0" smtClean="0">
                <a:solidFill>
                  <a:schemeClr val="tx1"/>
                </a:solidFill>
                <a:latin typeface="+mn-lt"/>
                <a:ea typeface="+mn-ea"/>
                <a:cs typeface="+mn-cs"/>
              </a:rPr>
              <a:t>Train child protection and other relevant sector staff as well as relevant government counterparts and community volunteers on the guidelines on child-friendly spaces; and</a:t>
            </a:r>
          </a:p>
          <a:p>
            <a:pPr marL="171450" indent="-171450">
              <a:buFont typeface="Arial"/>
              <a:buChar char="•"/>
            </a:pPr>
            <a:r>
              <a:rPr lang="en-US" sz="1200" b="0" i="0" u="none" strike="noStrike" kern="1200" baseline="0" dirty="0" smtClean="0">
                <a:solidFill>
                  <a:schemeClr val="tx1"/>
                </a:solidFill>
                <a:latin typeface="+mn-lt"/>
                <a:ea typeface="+mn-ea"/>
                <a:cs typeface="+mn-cs"/>
              </a:rPr>
              <a:t>Consider various ways of creating safe spaces for children in communities, and how to link them with the larger protection systems.</a:t>
            </a: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16</a:t>
            </a:fld>
            <a:endParaRPr lang="en-AU"/>
          </a:p>
        </p:txBody>
      </p:sp>
    </p:spTree>
    <p:extLst>
      <p:ext uri="{BB962C8B-B14F-4D97-AF65-F5344CB8AC3E}">
        <p14:creationId xmlns:p14="http://schemas.microsoft.com/office/powerpoint/2010/main" val="1178226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smtClean="0">
                <a:latin typeface="+mn-lt"/>
                <a:cs typeface="Calibri"/>
              </a:rPr>
              <a:t>Preparedness plans for CFS must link to and coordinate with:</a:t>
            </a:r>
          </a:p>
          <a:p>
            <a:endParaRPr lang="en-US" dirty="0" smtClean="0">
              <a:latin typeface="+mn-lt"/>
              <a:cs typeface="Calibri"/>
            </a:endParaRPr>
          </a:p>
          <a:p>
            <a:pPr marL="171450" indent="-171450">
              <a:buFont typeface="Arial"/>
              <a:buChar char="•"/>
            </a:pPr>
            <a:r>
              <a:rPr lang="en-US" dirty="0" smtClean="0">
                <a:latin typeface="+mn-lt"/>
                <a:cs typeface="Calibri"/>
              </a:rPr>
              <a:t>Overall </a:t>
            </a:r>
            <a:r>
              <a:rPr lang="en-US" dirty="0" err="1" smtClean="0">
                <a:latin typeface="+mn-lt"/>
                <a:cs typeface="Calibri"/>
              </a:rPr>
              <a:t>organisation</a:t>
            </a:r>
            <a:r>
              <a:rPr lang="en-US" dirty="0" smtClean="0">
                <a:latin typeface="+mn-lt"/>
                <a:cs typeface="Calibri"/>
              </a:rPr>
              <a:t> preparedness plans- be clear what operational support, other sectorial inputs, finance and admin inputs will be needed and also planned for </a:t>
            </a:r>
          </a:p>
          <a:p>
            <a:pPr marL="171450" indent="-171450">
              <a:buFont typeface="Arial"/>
              <a:buChar char="•"/>
            </a:pPr>
            <a:r>
              <a:rPr lang="en-US" dirty="0" smtClean="0">
                <a:latin typeface="+mn-lt"/>
                <a:cs typeface="Calibri"/>
              </a:rPr>
              <a:t>Sector plans (at interagency level too), </a:t>
            </a:r>
            <a:r>
              <a:rPr lang="en-US" dirty="0" err="1" smtClean="0">
                <a:latin typeface="+mn-lt"/>
                <a:cs typeface="Calibri"/>
              </a:rPr>
              <a:t>eg</a:t>
            </a:r>
            <a:r>
              <a:rPr lang="en-US" dirty="0" smtClean="0">
                <a:latin typeface="+mn-lt"/>
                <a:cs typeface="Calibri"/>
              </a:rPr>
              <a:t>: </a:t>
            </a:r>
          </a:p>
          <a:p>
            <a:pPr marL="439738" indent="-254000">
              <a:buFont typeface="Lucida Grande"/>
              <a:buChar char="-"/>
            </a:pPr>
            <a:r>
              <a:rPr lang="en-US" dirty="0" smtClean="0">
                <a:latin typeface="+mn-lt"/>
                <a:cs typeface="Calibri"/>
              </a:rPr>
              <a:t>Education response plans</a:t>
            </a:r>
          </a:p>
          <a:p>
            <a:pPr marL="439738" indent="-254000">
              <a:buFont typeface="Lucida Grande"/>
              <a:buChar char="-"/>
            </a:pPr>
            <a:r>
              <a:rPr lang="en-US" dirty="0" smtClean="0">
                <a:latin typeface="+mn-lt"/>
                <a:cs typeface="Calibri"/>
              </a:rPr>
              <a:t>Child Protection response plans</a:t>
            </a:r>
          </a:p>
          <a:p>
            <a:pPr marL="439738" indent="-254000">
              <a:buFont typeface="Lucida Grande"/>
              <a:buChar char="-"/>
            </a:pPr>
            <a:r>
              <a:rPr lang="en-US" dirty="0" smtClean="0">
                <a:latin typeface="+mn-lt"/>
                <a:cs typeface="Calibri"/>
              </a:rPr>
              <a:t>Mental health and psychosocial support </a:t>
            </a:r>
          </a:p>
          <a:p>
            <a:pPr marL="171450" lvl="1" indent="-171450">
              <a:buFont typeface="Arial"/>
              <a:buChar char="•"/>
            </a:pPr>
            <a:r>
              <a:rPr lang="en-US" dirty="0" smtClean="0">
                <a:latin typeface="+mn-lt"/>
                <a:cs typeface="Calibri"/>
              </a:rPr>
              <a:t>Government response plans </a:t>
            </a:r>
          </a:p>
          <a:p>
            <a:pPr marL="171450" lvl="0" indent="-171450">
              <a:buFont typeface="Arial"/>
              <a:buChar char="•"/>
            </a:pPr>
            <a:r>
              <a:rPr lang="en-US" dirty="0" smtClean="0">
                <a:latin typeface="+mn-lt"/>
                <a:cs typeface="Calibri"/>
              </a:rPr>
              <a:t>Community based networks</a:t>
            </a:r>
          </a:p>
          <a:p>
            <a:pPr marL="439738" lvl="0" indent="-254000">
              <a:buFont typeface="Lucida Grande"/>
              <a:buChar char="-"/>
            </a:pPr>
            <a:r>
              <a:rPr lang="en-US" dirty="0" smtClean="0">
                <a:latin typeface="+mn-lt"/>
                <a:cs typeface="Calibri"/>
              </a:rPr>
              <a:t>What community based systems and mechanisms already exist, how will you link in with these? What children’s groups or groups working with children are already functioning?</a:t>
            </a:r>
            <a:r>
              <a:rPr lang="en-US" baseline="0" dirty="0" smtClean="0">
                <a:latin typeface="+mn-lt"/>
                <a:cs typeface="Calibri"/>
              </a:rPr>
              <a:t> </a:t>
            </a:r>
            <a:endParaRPr lang="en-US" dirty="0" smtClean="0">
              <a:latin typeface="+mn-lt"/>
              <a:cs typeface="Calibri"/>
            </a:endParaRPr>
          </a:p>
          <a:p>
            <a:pPr marL="171450" lvl="1" indent="-171450">
              <a:buFont typeface="Arial"/>
              <a:buChar char="•"/>
            </a:pPr>
            <a:endParaRPr lang="en-US" dirty="0" smtClean="0">
              <a:latin typeface="+mn-lt"/>
              <a:cs typeface="Calibri"/>
            </a:endParaRP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18</a:t>
            </a:fld>
            <a:endParaRPr lang="en-AU"/>
          </a:p>
        </p:txBody>
      </p:sp>
    </p:spTree>
    <p:extLst>
      <p:ext uri="{BB962C8B-B14F-4D97-AF65-F5344CB8AC3E}">
        <p14:creationId xmlns:p14="http://schemas.microsoft.com/office/powerpoint/2010/main" val="4095473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2" indent="-457200">
              <a:spcBef>
                <a:spcPts val="400"/>
              </a:spcBef>
              <a:buFont typeface="Wingdings" charset="2"/>
              <a:buChar char="§"/>
            </a:pPr>
            <a:r>
              <a:rPr lang="en-GB" sz="2800" dirty="0" smtClean="0"/>
              <a:t>Preparedness is a key element of effective response. Without it we cannot address psychosocial support needs of children and communities as well and as fast as we need to </a:t>
            </a:r>
          </a:p>
          <a:p>
            <a:pPr marL="457200" lvl="2" indent="-457200">
              <a:spcBef>
                <a:spcPts val="400"/>
              </a:spcBef>
              <a:buFont typeface="Wingdings" charset="2"/>
              <a:buChar char="§"/>
            </a:pPr>
            <a:r>
              <a:rPr lang="en-GB" sz="2800" dirty="0" smtClean="0"/>
              <a:t>Community engagement is the foundation</a:t>
            </a:r>
            <a:r>
              <a:rPr lang="en-GB" sz="2800" baseline="0" dirty="0" smtClean="0"/>
              <a:t> of good preparedness planning. If there is an emergency, existing community based mechanisms enable us to more rapidly understand the context, needs, resources available and thus set-up the programme response needed given the situation  </a:t>
            </a:r>
            <a:endParaRPr lang="en-GB" sz="2800" dirty="0" smtClean="0"/>
          </a:p>
          <a:p>
            <a:pPr marL="457200" lvl="2" indent="-457200">
              <a:spcBef>
                <a:spcPts val="400"/>
              </a:spcBef>
              <a:buFont typeface="Wingdings" charset="2"/>
              <a:buChar char="§"/>
            </a:pPr>
            <a:r>
              <a:rPr lang="en-GB" sz="2800" dirty="0" smtClean="0"/>
              <a:t>Preparedness plans for CF Space set-up and activity implementation need to be part of wider plans for responding to children’s needs with regards to education, mental health and psychosocial support, and child protection, and linking with all sectors. They should not be stand-alone </a:t>
            </a:r>
            <a:endParaRPr lang="en-US" sz="2800" dirty="0" smtClean="0"/>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20</a:t>
            </a:fld>
            <a:endParaRPr lang="en-AU"/>
          </a:p>
        </p:txBody>
      </p:sp>
    </p:spTree>
    <p:extLst>
      <p:ext uri="{BB962C8B-B14F-4D97-AF65-F5344CB8AC3E}">
        <p14:creationId xmlns:p14="http://schemas.microsoft.com/office/powerpoint/2010/main" val="16087821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b="0" i="0" u="none" strike="noStrike" kern="1200" baseline="0" dirty="0" smtClean="0">
                <a:solidFill>
                  <a:schemeClr val="tx1"/>
                </a:solidFill>
                <a:latin typeface="+mn-lt"/>
                <a:ea typeface="+mn-ea"/>
                <a:cs typeface="+mn-cs"/>
              </a:rPr>
              <a:t>INEE (2011) The Minimum standards for education: preparedness, response, recovery</a:t>
            </a:r>
          </a:p>
          <a:p>
            <a:pPr marL="171450" indent="-171450">
              <a:buFont typeface="Arial"/>
              <a:buChar char="•"/>
            </a:pPr>
            <a:r>
              <a:rPr lang="en-US" sz="1200" dirty="0" smtClean="0"/>
              <a:t>IASC (2007) Guidelines on MHPSS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CPWG (2012) CP Minimum Standards in Humanitarian Action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Plan International (2010) Child-</a:t>
            </a:r>
            <a:r>
              <a:rPr lang="en-US" sz="1200" dirty="0" err="1" smtClean="0"/>
              <a:t>Centred</a:t>
            </a:r>
            <a:r>
              <a:rPr lang="en-US" sz="1200" dirty="0" smtClean="0"/>
              <a:t> DRR Toolkit</a:t>
            </a:r>
          </a:p>
          <a:p>
            <a:endParaRPr lang="en-US" sz="1200" b="0" i="0" u="none" strike="noStrike" kern="1200" baseline="0" dirty="0" smtClean="0">
              <a:solidFill>
                <a:schemeClr val="tx1"/>
              </a:solidFill>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22</a:t>
            </a:fld>
            <a:endParaRPr lang="en-AU"/>
          </a:p>
        </p:txBody>
      </p:sp>
    </p:spTree>
    <p:extLst>
      <p:ext uri="{BB962C8B-B14F-4D97-AF65-F5344CB8AC3E}">
        <p14:creationId xmlns:p14="http://schemas.microsoft.com/office/powerpoint/2010/main" val="23628460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AU" altLang="en-US" smtClean="0"/>
              <a:t>This slide is for the end of each session… prompts for questions, check in and even a 5 minute break, ice breaker as needed. </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5443E41-D340-4EC1-82BD-271149C2B30C}" type="slidenum">
              <a:rPr lang="en-AU" altLang="en-US">
                <a:latin typeface="Arial" panose="020B0604020202020204" pitchFamily="34" charset="0"/>
              </a:rPr>
              <a:pPr eaLnBrk="1" hangingPunct="1">
                <a:spcBef>
                  <a:spcPct val="0"/>
                </a:spcBef>
              </a:pPr>
              <a:t>23</a:t>
            </a:fld>
            <a:endParaRPr lang="en-AU" altLang="en-US">
              <a:latin typeface="Arial" panose="020B0604020202020204" pitchFamily="34" charset="0"/>
            </a:endParaRPr>
          </a:p>
        </p:txBody>
      </p:sp>
    </p:spTree>
    <p:extLst>
      <p:ext uri="{BB962C8B-B14F-4D97-AF65-F5344CB8AC3E}">
        <p14:creationId xmlns:p14="http://schemas.microsoft.com/office/powerpoint/2010/main" val="2781061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a:t>
            </a:fld>
            <a:endParaRPr lang="en-AU"/>
          </a:p>
        </p:txBody>
      </p:sp>
    </p:spTree>
    <p:extLst>
      <p:ext uri="{BB962C8B-B14F-4D97-AF65-F5344CB8AC3E}">
        <p14:creationId xmlns:p14="http://schemas.microsoft.com/office/powerpoint/2010/main" val="3648411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noProof="0" dirty="0" smtClean="0"/>
              <a:t>Knowledge and capacities developed by governments, professional</a:t>
            </a:r>
            <a:r>
              <a:rPr lang="en-GB" baseline="0" noProof="0" dirty="0" smtClean="0"/>
              <a:t> response and recovery organisations, communities, individuals and children</a:t>
            </a:r>
            <a:r>
              <a:rPr lang="en-GB" noProof="0" dirty="0" smtClean="0"/>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noProof="0" dirty="0" smtClean="0"/>
              <a:t>To recognise hazardous events that are potentially coming</a:t>
            </a:r>
            <a:r>
              <a:rPr lang="en-GB" baseline="0" noProof="0" dirty="0" smtClean="0"/>
              <a:t> – to effectively anticipate</a:t>
            </a:r>
            <a:endParaRPr lang="en-GB" noProof="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noProof="0" dirty="0" smtClean="0"/>
              <a:t>To cope and deal with the effects of the event(s), to respond and recover from the impacts of the event</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noProof="0" dirty="0" smtClean="0"/>
              <a:t>and to get ready for the next phase in the emergency project management cycle.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noProof="0" dirty="0" smtClean="0"/>
          </a:p>
          <a:p>
            <a:pPr marL="0" marR="0" lvl="1" indent="0" algn="l" defTabSz="457200" rtl="0" eaLnBrk="1" fontAlgn="auto" latinLnBrk="0" hangingPunct="1">
              <a:lnSpc>
                <a:spcPct val="100000"/>
              </a:lnSpc>
              <a:spcBef>
                <a:spcPts val="0"/>
              </a:spcBef>
              <a:spcAft>
                <a:spcPts val="0"/>
              </a:spcAft>
              <a:buClrTx/>
              <a:buSzTx/>
              <a:buFont typeface="Arial"/>
              <a:buNone/>
              <a:tabLst/>
              <a:defRPr/>
            </a:pPr>
            <a:r>
              <a:rPr lang="en-US" dirty="0" smtClean="0"/>
              <a:t>It is a </a:t>
            </a:r>
            <a:r>
              <a:rPr lang="en-CA" dirty="0" smtClean="0"/>
              <a:t>continuous cycle of planning, organizing, training, ensuring availability of supplies, evaluating response and improving activities</a:t>
            </a:r>
          </a:p>
          <a:p>
            <a:pPr marL="0" marR="0" indent="0" algn="l" defTabSz="457200" rtl="0" eaLnBrk="1" fontAlgn="auto" latinLnBrk="0" hangingPunct="1">
              <a:lnSpc>
                <a:spcPct val="100000"/>
              </a:lnSpc>
              <a:spcBef>
                <a:spcPts val="0"/>
              </a:spcBef>
              <a:spcAft>
                <a:spcPts val="0"/>
              </a:spcAft>
              <a:buClrTx/>
              <a:buSzTx/>
              <a:buFontTx/>
              <a:buNone/>
              <a:tabLst/>
              <a:defRPr/>
            </a:pPr>
            <a:endParaRPr lang="en-GB" noProof="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noProof="0" dirty="0" smtClean="0"/>
              <a:t>Preparedness covers all the measures that can feasibly be taken </a:t>
            </a:r>
          </a:p>
          <a:p>
            <a:endParaRPr lang="en-GB" noProof="0" dirty="0" smtClean="0"/>
          </a:p>
          <a:p>
            <a:endParaRPr lang="en-GB" noProof="0" dirty="0" smtClean="0"/>
          </a:p>
          <a:p>
            <a:r>
              <a:rPr lang="en-US" sz="1200" b="0" i="0" u="none" strike="noStrike" kern="1200" baseline="0" dirty="0" smtClean="0">
                <a:solidFill>
                  <a:schemeClr val="tx1"/>
                </a:solidFill>
                <a:latin typeface="+mn-lt"/>
                <a:ea typeface="+mn-ea"/>
                <a:cs typeface="+mn-cs"/>
              </a:rPr>
              <a:t>Disaster-preparedness refers to activities and measures taken in advance of a disaster to ensure an effective response to the impact of hazards, including issuing timely and effective early warnings and the temporary evacuation of people and property from threatened locations. It is often called simply “preparedness” and can also apply to the state of readiness to respond as demonstrated by organizations, NGOs or government departments.</a:t>
            </a:r>
          </a:p>
          <a:p>
            <a:endParaRPr lang="en-US" sz="1200" b="0" i="0" u="none" strike="noStrike" kern="1200" baseline="0" noProof="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noProof="0" dirty="0" smtClean="0">
                <a:solidFill>
                  <a:schemeClr val="tx1"/>
                </a:solidFill>
                <a:latin typeface="+mn-lt"/>
                <a:ea typeface="+mn-ea"/>
                <a:cs typeface="+mn-cs"/>
              </a:rPr>
              <a:t>- Reference: CPWG (2012) CP Minimum Standards in Humanitarian Action and INEE (2011) </a:t>
            </a:r>
            <a:r>
              <a:rPr lang="en-US" sz="1200" b="0" i="0" u="none" strike="noStrike" kern="1200" baseline="0" dirty="0" smtClean="0">
                <a:solidFill>
                  <a:schemeClr val="tx1"/>
                </a:solidFill>
                <a:latin typeface="+mn-lt"/>
                <a:ea typeface="+mn-ea"/>
                <a:cs typeface="+mn-cs"/>
              </a:rPr>
              <a:t>The Minimum standards for education: preparedness, response, recovery</a:t>
            </a:r>
          </a:p>
          <a:p>
            <a:endParaRPr lang="en-GB" noProof="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4</a:t>
            </a:fld>
            <a:endParaRPr lang="en-AU"/>
          </a:p>
        </p:txBody>
      </p:sp>
    </p:spTree>
    <p:extLst>
      <p:ext uri="{BB962C8B-B14F-4D97-AF65-F5344CB8AC3E}">
        <p14:creationId xmlns:p14="http://schemas.microsoft.com/office/powerpoint/2010/main" val="3219153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23900" indent="-635000">
              <a:spcBef>
                <a:spcPts val="0"/>
              </a:spcBef>
              <a:spcAft>
                <a:spcPts val="200"/>
              </a:spcAft>
              <a:buFontTx/>
              <a:buAutoNum type="arabicPeriod"/>
            </a:pPr>
            <a:r>
              <a:rPr lang="en-GB" dirty="0" smtClean="0">
                <a:ea typeface="ヒラギノ角ゴ Pro W3" charset="0"/>
              </a:rPr>
              <a:t>Prepare</a:t>
            </a:r>
          </a:p>
          <a:p>
            <a:pPr marL="723900" indent="-635000">
              <a:spcBef>
                <a:spcPts val="0"/>
              </a:spcBef>
              <a:spcAft>
                <a:spcPts val="200"/>
              </a:spcAft>
              <a:buFontTx/>
              <a:buAutoNum type="arabicPeriod"/>
            </a:pPr>
            <a:r>
              <a:rPr lang="en-GB" dirty="0" smtClean="0">
                <a:ea typeface="ヒラギノ角ゴ Pro W3" charset="0"/>
              </a:rPr>
              <a:t>Coordinate</a:t>
            </a:r>
          </a:p>
          <a:p>
            <a:pPr marL="723900" indent="-635000">
              <a:spcBef>
                <a:spcPts val="0"/>
              </a:spcBef>
              <a:spcAft>
                <a:spcPts val="200"/>
              </a:spcAft>
              <a:buFontTx/>
              <a:buAutoNum type="arabicPeriod"/>
            </a:pPr>
            <a:r>
              <a:rPr lang="en-GB" dirty="0" smtClean="0">
                <a:ea typeface="ヒラギノ角ゴ Pro W3" charset="0"/>
              </a:rPr>
              <a:t>Undertake assessment</a:t>
            </a:r>
          </a:p>
          <a:p>
            <a:pPr marL="723900" indent="-635000">
              <a:spcBef>
                <a:spcPts val="0"/>
              </a:spcBef>
              <a:spcAft>
                <a:spcPts val="200"/>
              </a:spcAft>
              <a:buFontTx/>
              <a:buAutoNum type="arabicPeriod"/>
            </a:pPr>
            <a:r>
              <a:rPr lang="en-GB" dirty="0" smtClean="0">
                <a:ea typeface="ヒラギノ角ゴ Pro W3" charset="0"/>
              </a:rPr>
              <a:t>Set objectives based on assessment </a:t>
            </a:r>
          </a:p>
          <a:p>
            <a:pPr marL="723900" indent="-635000">
              <a:spcBef>
                <a:spcPts val="0"/>
              </a:spcBef>
              <a:spcAft>
                <a:spcPts val="200"/>
              </a:spcAft>
              <a:buFontTx/>
              <a:buAutoNum type="arabicPeriod"/>
            </a:pPr>
            <a:r>
              <a:rPr lang="en-GB" dirty="0" smtClean="0">
                <a:ea typeface="ヒラギノ角ゴ Pro W3" charset="0"/>
              </a:rPr>
              <a:t>Plan based on objectives</a:t>
            </a:r>
          </a:p>
          <a:p>
            <a:pPr marL="723900" indent="-635000">
              <a:spcBef>
                <a:spcPts val="0"/>
              </a:spcBef>
              <a:spcAft>
                <a:spcPts val="200"/>
              </a:spcAft>
              <a:buFontTx/>
              <a:buAutoNum type="arabicPeriod"/>
            </a:pPr>
            <a:r>
              <a:rPr lang="en-GB" dirty="0" smtClean="0">
                <a:ea typeface="ヒラギノ角ゴ Pro W3" charset="0"/>
              </a:rPr>
              <a:t>Implement activities according to plan: </a:t>
            </a:r>
          </a:p>
          <a:p>
            <a:pPr marL="1181100" lvl="1" indent="-457200">
              <a:spcBef>
                <a:spcPts val="0"/>
              </a:spcBef>
              <a:spcAft>
                <a:spcPts val="200"/>
              </a:spcAft>
              <a:buFontTx/>
              <a:buAutoNum type="alphaLcPeriod"/>
            </a:pPr>
            <a:r>
              <a:rPr lang="en-GB" sz="2200" dirty="0" smtClean="0">
                <a:ea typeface="ヒラギノ角ゴ Pro W3" charset="0"/>
              </a:rPr>
              <a:t>Address basic services and security issues</a:t>
            </a:r>
          </a:p>
          <a:p>
            <a:pPr marL="1181100" lvl="1" indent="-457200">
              <a:spcBef>
                <a:spcPts val="0"/>
              </a:spcBef>
              <a:spcAft>
                <a:spcPts val="200"/>
              </a:spcAft>
              <a:buFontTx/>
              <a:buAutoNum type="alphaLcPeriod"/>
            </a:pPr>
            <a:r>
              <a:rPr lang="en-GB" sz="2200" dirty="0" smtClean="0">
                <a:ea typeface="ヒラギノ角ゴ Pro W3" charset="0"/>
              </a:rPr>
              <a:t>Mobilise family and community support</a:t>
            </a:r>
          </a:p>
          <a:p>
            <a:pPr marL="1181100" lvl="1" indent="-457200">
              <a:spcBef>
                <a:spcPts val="0"/>
              </a:spcBef>
              <a:spcAft>
                <a:spcPts val="200"/>
              </a:spcAft>
              <a:buFontTx/>
              <a:buAutoNum type="alphaLcPeriod"/>
            </a:pPr>
            <a:r>
              <a:rPr lang="en-GB" sz="2200" dirty="0" smtClean="0">
                <a:ea typeface="ヒラギノ角ゴ Pro W3" charset="0"/>
              </a:rPr>
              <a:t>Develop structured psychosocial programs (if needed / possible)</a:t>
            </a:r>
          </a:p>
          <a:p>
            <a:pPr marL="1181100" lvl="1" indent="-457200">
              <a:spcBef>
                <a:spcPts val="0"/>
              </a:spcBef>
              <a:spcAft>
                <a:spcPts val="200"/>
              </a:spcAft>
              <a:buFontTx/>
              <a:buAutoNum type="alphaLcPeriod"/>
            </a:pPr>
            <a:r>
              <a:rPr lang="en-GB" sz="2200" dirty="0" smtClean="0">
                <a:ea typeface="ヒラギノ角ゴ Pro W3" charset="0"/>
              </a:rPr>
              <a:t>Train staff </a:t>
            </a:r>
          </a:p>
          <a:p>
            <a:pPr marL="1181100" lvl="1" indent="-457200">
              <a:spcBef>
                <a:spcPts val="0"/>
              </a:spcBef>
              <a:spcAft>
                <a:spcPts val="200"/>
              </a:spcAft>
              <a:buFontTx/>
              <a:buAutoNum type="alphaLcPeriod"/>
            </a:pPr>
            <a:r>
              <a:rPr lang="en-GB" sz="2200" dirty="0" smtClean="0">
                <a:ea typeface="ヒラギノ角ゴ Pro W3" charset="0"/>
              </a:rPr>
              <a:t>Establish referral to appropriate mental health services</a:t>
            </a:r>
          </a:p>
          <a:p>
            <a:pPr marL="723900" indent="-635000">
              <a:spcBef>
                <a:spcPts val="0"/>
              </a:spcBef>
              <a:spcAft>
                <a:spcPts val="200"/>
              </a:spcAft>
              <a:buFontTx/>
              <a:buAutoNum type="arabicPeriod"/>
            </a:pPr>
            <a:r>
              <a:rPr lang="en-GB" dirty="0" smtClean="0">
                <a:ea typeface="ヒラギノ角ゴ Pro W3" charset="0"/>
              </a:rPr>
              <a:t>Monitor and evaluate</a:t>
            </a:r>
          </a:p>
          <a:p>
            <a:pPr marL="723900" indent="-635000">
              <a:spcBef>
                <a:spcPts val="0"/>
              </a:spcBef>
              <a:spcAft>
                <a:spcPts val="200"/>
              </a:spcAft>
              <a:buFontTx/>
              <a:buAutoNum type="arabicPeriod"/>
            </a:pPr>
            <a:r>
              <a:rPr lang="en-GB" dirty="0" smtClean="0">
                <a:ea typeface="ヒラギノ角ゴ Pro W3" charset="0"/>
              </a:rPr>
              <a:t>Close project</a:t>
            </a:r>
          </a:p>
          <a:p>
            <a:endParaRPr lang="en-GB" noProof="0" dirty="0" smtClean="0"/>
          </a:p>
          <a:p>
            <a:r>
              <a:rPr lang="en-GB" noProof="0" dirty="0" smtClean="0"/>
              <a:t>We are focusing here on Steps 4 &amp; 5, how you set your objectives and then design the programme plan to meet those objectives – </a:t>
            </a:r>
          </a:p>
          <a:p>
            <a:endParaRPr lang="en-GB" noProof="0" dirty="0" smtClean="0"/>
          </a:p>
          <a:p>
            <a:r>
              <a:rPr lang="en-GB" sz="1200" dirty="0" smtClean="0"/>
              <a:t>Identify the problem through assessment</a:t>
            </a:r>
            <a:r>
              <a:rPr lang="en-GB" sz="1200" baseline="0" dirty="0" smtClean="0"/>
              <a:t>  (we discussed this in the previous session)</a:t>
            </a:r>
            <a:endParaRPr lang="en-GB" sz="1200" dirty="0" smtClean="0"/>
          </a:p>
          <a:p>
            <a:pPr marL="171450" indent="-171450">
              <a:buFont typeface="Arial"/>
              <a:buChar char="•"/>
            </a:pPr>
            <a:r>
              <a:rPr lang="en-GB" sz="1200" dirty="0" smtClean="0"/>
              <a:t>Information assessment</a:t>
            </a:r>
            <a:r>
              <a:rPr lang="en-GB" sz="1200" baseline="0" dirty="0" smtClean="0"/>
              <a:t> will help to enable identification of support needs and gaps in service delivery. This will indicate whether or not you need to develop a programme to respond to children’s PSS needs. </a:t>
            </a:r>
            <a:endParaRPr lang="en-GB" sz="1200" dirty="0" smtClean="0"/>
          </a:p>
          <a:p>
            <a:r>
              <a:rPr lang="en-GB" sz="1200" dirty="0" smtClean="0"/>
              <a:t>Set objectives based on assessment </a:t>
            </a:r>
          </a:p>
          <a:p>
            <a:pPr marL="171450" indent="-171450">
              <a:buFont typeface="Arial"/>
              <a:buChar char="•"/>
            </a:pPr>
            <a:r>
              <a:rPr lang="en-GB" sz="1200" dirty="0" smtClean="0"/>
              <a:t>If you feel there is a need, then you will need to establish what your programme hope</a:t>
            </a:r>
            <a:r>
              <a:rPr lang="en-GB" sz="1200" baseline="0" dirty="0" smtClean="0"/>
              <a:t>s to achieve. This is done through setting objectives. </a:t>
            </a:r>
          </a:p>
          <a:p>
            <a:pPr marL="0" indent="0">
              <a:buFont typeface="Arial"/>
              <a:buNone/>
            </a:pPr>
            <a:r>
              <a:rPr lang="en-GB" sz="1200" dirty="0" smtClean="0"/>
              <a:t>Do you want or need CFS as part of way to address problem?</a:t>
            </a:r>
          </a:p>
          <a:p>
            <a:pPr marL="171450" indent="-171450">
              <a:buFont typeface="Arial"/>
              <a:buChar char="•"/>
            </a:pPr>
            <a:r>
              <a:rPr lang="en-GB" sz="1200" dirty="0" smtClean="0"/>
              <a:t>CFS are not always the answer, may be other more</a:t>
            </a:r>
            <a:r>
              <a:rPr lang="en-GB" sz="1200" baseline="0" dirty="0" smtClean="0"/>
              <a:t> effective ways to address children’s needs in this context</a:t>
            </a:r>
          </a:p>
          <a:p>
            <a:pPr marL="171450" indent="-171450">
              <a:buFont typeface="Arial"/>
              <a:buChar char="•"/>
            </a:pPr>
            <a:r>
              <a:rPr lang="en-GB" sz="1200" dirty="0" smtClean="0"/>
              <a:t>CFS in most cases should be part of wider programme plans addressing education, protection and mental health and psychosocial support needs </a:t>
            </a:r>
            <a:endParaRPr lang="en-GB" sz="1200" baseline="0" dirty="0" smtClean="0"/>
          </a:p>
          <a:p>
            <a:r>
              <a:rPr lang="en-GB" noProof="0" dirty="0" smtClean="0"/>
              <a:t>If you decide they are to be part of your programme – then you need to plan the resources, actions, staffing and support you will need to deliver the “a</a:t>
            </a:r>
            <a:r>
              <a:rPr lang="en-GB" baseline="0" noProof="0" dirty="0" smtClean="0"/>
              <a:t> – e” of the CFS approach </a:t>
            </a:r>
            <a:endParaRPr lang="en-GB" noProof="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5</a:t>
            </a:fld>
            <a:endParaRPr lang="en-AU"/>
          </a:p>
        </p:txBody>
      </p:sp>
    </p:spTree>
    <p:extLst>
      <p:ext uri="{BB962C8B-B14F-4D97-AF65-F5344CB8AC3E}">
        <p14:creationId xmlns:p14="http://schemas.microsoft.com/office/powerpoint/2010/main" val="2436809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GB" sz="1200" noProof="0" dirty="0" smtClean="0"/>
              <a:t>Preparedness: </a:t>
            </a:r>
            <a:r>
              <a:rPr lang="en-GB" sz="1200" noProof="0" dirty="0" smtClean="0">
                <a:effectLst/>
              </a:rPr>
              <a:t>A state of readiness, </a:t>
            </a:r>
            <a:r>
              <a:rPr lang="en-US" sz="1200" dirty="0" smtClean="0"/>
              <a:t>reducing risks, increasing ability to respond faster </a:t>
            </a:r>
            <a:endParaRPr lang="en-GB" sz="1200" noProof="0" dirty="0" smtClean="0"/>
          </a:p>
          <a:p>
            <a:pPr marL="171450" indent="-171450">
              <a:buFont typeface="Arial"/>
              <a:buChar char="•"/>
            </a:pPr>
            <a:r>
              <a:rPr lang="en-GB" sz="1200" noProof="0" dirty="0" smtClean="0"/>
              <a:t>Response: </a:t>
            </a:r>
            <a:r>
              <a:rPr lang="en-GB" sz="1200" kern="1200" noProof="0" dirty="0" smtClean="0">
                <a:solidFill>
                  <a:schemeClr val="tx1"/>
                </a:solidFill>
                <a:effectLst/>
              </a:rPr>
              <a:t>The</a:t>
            </a:r>
            <a:r>
              <a:rPr lang="en-GB" sz="1200" noProof="0" dirty="0" smtClean="0"/>
              <a:t> </a:t>
            </a:r>
            <a:r>
              <a:rPr lang="en-GB" sz="1200" kern="1200" noProof="0" dirty="0" smtClean="0">
                <a:solidFill>
                  <a:schemeClr val="tx1"/>
                </a:solidFill>
                <a:effectLst/>
              </a:rPr>
              <a:t>act</a:t>
            </a:r>
            <a:r>
              <a:rPr lang="en-GB" sz="1200" noProof="0" dirty="0" smtClean="0"/>
              <a:t> of </a:t>
            </a:r>
            <a:r>
              <a:rPr lang="en-GB" sz="1200" kern="1200" noProof="0" dirty="0" smtClean="0">
                <a:solidFill>
                  <a:schemeClr val="tx1"/>
                </a:solidFill>
                <a:effectLst/>
              </a:rPr>
              <a:t>responding;</a:t>
            </a:r>
            <a:r>
              <a:rPr lang="en-GB" sz="1200" noProof="0" dirty="0" smtClean="0"/>
              <a:t> reply or reaction </a:t>
            </a:r>
          </a:p>
          <a:p>
            <a:pPr marL="171450" indent="-171450">
              <a:buFont typeface="Arial"/>
              <a:buChar char="•"/>
            </a:pPr>
            <a:r>
              <a:rPr lang="en-GB" sz="1200" noProof="0" dirty="0" smtClean="0"/>
              <a:t>Recovery: </a:t>
            </a:r>
            <a:r>
              <a:rPr lang="en-GB" sz="1200" kern="1200" noProof="0" dirty="0" smtClean="0">
                <a:solidFill>
                  <a:schemeClr val="tx1"/>
                </a:solidFill>
                <a:effectLst/>
              </a:rPr>
              <a:t>Restoration</a:t>
            </a:r>
            <a:r>
              <a:rPr lang="en-GB" sz="1200" noProof="0" dirty="0" smtClean="0"/>
              <a:t> or </a:t>
            </a:r>
            <a:r>
              <a:rPr lang="en-GB" sz="1200" kern="1200" noProof="0" dirty="0" smtClean="0">
                <a:solidFill>
                  <a:schemeClr val="tx1"/>
                </a:solidFill>
                <a:effectLst/>
              </a:rPr>
              <a:t>return</a:t>
            </a:r>
            <a:r>
              <a:rPr lang="en-GB" sz="1200" noProof="0" dirty="0" smtClean="0"/>
              <a:t> of</a:t>
            </a:r>
            <a:r>
              <a:rPr lang="en-GB" sz="1200" baseline="0" noProof="0" dirty="0" smtClean="0"/>
              <a:t> children, families, </a:t>
            </a:r>
            <a:r>
              <a:rPr lang="en-GB" sz="1200" kern="1200" baseline="0" noProof="0" dirty="0" smtClean="0">
                <a:solidFill>
                  <a:schemeClr val="tx1"/>
                </a:solidFill>
                <a:effectLst/>
              </a:rPr>
              <a:t>communities and institutions </a:t>
            </a:r>
            <a:r>
              <a:rPr lang="en-GB" sz="1200" kern="1200" noProof="0" dirty="0" smtClean="0">
                <a:solidFill>
                  <a:schemeClr val="tx1"/>
                </a:solidFill>
                <a:effectLst/>
              </a:rPr>
              <a:t>to</a:t>
            </a:r>
            <a:r>
              <a:rPr lang="en-GB" sz="1200" noProof="0" dirty="0" smtClean="0"/>
              <a:t> </a:t>
            </a:r>
            <a:r>
              <a:rPr lang="en-GB" sz="1200" kern="1200" noProof="0" dirty="0" smtClean="0">
                <a:solidFill>
                  <a:schemeClr val="tx1"/>
                </a:solidFill>
                <a:effectLst/>
              </a:rPr>
              <a:t>former</a:t>
            </a:r>
            <a:r>
              <a:rPr lang="en-GB" sz="1200" noProof="0" dirty="0" smtClean="0"/>
              <a:t> and/or better state or </a:t>
            </a:r>
            <a:r>
              <a:rPr lang="en-GB" sz="1200" kern="1200" noProof="0" dirty="0" smtClean="0">
                <a:solidFill>
                  <a:schemeClr val="tx1"/>
                </a:solidFill>
                <a:effectLst/>
              </a:rPr>
              <a:t>condition</a:t>
            </a:r>
            <a:r>
              <a:rPr lang="en-GB" sz="1200" kern="1200" baseline="0" noProof="0" dirty="0" smtClean="0">
                <a:solidFill>
                  <a:schemeClr val="tx1"/>
                </a:solidFill>
                <a:effectLst/>
              </a:rPr>
              <a:t> (notion of building back better). Timing depends on context. </a:t>
            </a:r>
          </a:p>
          <a:p>
            <a:pPr marL="171450" marR="0" indent="-171450" algn="l" defTabSz="457200" rtl="0" eaLnBrk="1" fontAlgn="auto" latinLnBrk="0" hangingPunct="1">
              <a:buClrTx/>
              <a:buSzTx/>
              <a:buFont typeface="Arial"/>
              <a:buChar char="•"/>
              <a:tabLst/>
              <a:defRPr/>
            </a:pPr>
            <a:r>
              <a:rPr lang="en-GB" sz="1200" noProof="0" dirty="0" smtClean="0"/>
              <a:t>Mitigation: The action of reducing the severity, seriousness, or painfulness of something</a:t>
            </a:r>
          </a:p>
          <a:p>
            <a:pPr marL="171450" indent="-171450">
              <a:buFont typeface="Arial"/>
              <a:buChar char="•"/>
            </a:pPr>
            <a:r>
              <a:rPr lang="en-GB" sz="1200" noProof="0" dirty="0" smtClean="0"/>
              <a:t>Prevention: The action of stopping something from happening or arising</a:t>
            </a:r>
          </a:p>
          <a:p>
            <a:endParaRPr lang="en-GB" sz="800" noProof="0" dirty="0" smtClean="0"/>
          </a:p>
          <a:p>
            <a:r>
              <a:rPr lang="en-US" sz="1200" b="1" dirty="0" smtClean="0"/>
              <a:t>Emergency management</a:t>
            </a:r>
            <a:r>
              <a:rPr lang="en-US" sz="1200" dirty="0" smtClean="0"/>
              <a:t> is the generic name of an interdisciplinary field dealing with the strategic organizational management processes used to protect against hazards or risks that can cause events like disasters or catastrophes and to ensure resiliency. Emergency management (or disaster management) is the discipline of dealing with and avoiding risks.</a:t>
            </a:r>
          </a:p>
          <a:p>
            <a:endParaRPr lang="en-GB" sz="800" dirty="0" smtClean="0"/>
          </a:p>
          <a:p>
            <a:pPr marL="0" indent="0">
              <a:buFont typeface="Arial"/>
              <a:buNone/>
            </a:pPr>
            <a:r>
              <a:rPr lang="en-GB" sz="1200" noProof="0" dirty="0" smtClean="0"/>
              <a:t>Key</a:t>
            </a:r>
            <a:r>
              <a:rPr lang="en-GB" sz="1200" baseline="0" noProof="0" dirty="0" smtClean="0"/>
              <a:t> points: </a:t>
            </a:r>
            <a:endParaRPr lang="en-GB" sz="1200" noProof="0" dirty="0" smtClean="0"/>
          </a:p>
          <a:p>
            <a:pPr marL="171450" indent="-171450">
              <a:buFont typeface="Arial"/>
              <a:buChar char="•"/>
            </a:pPr>
            <a:r>
              <a:rPr lang="en-GB" sz="1200" dirty="0" smtClean="0"/>
              <a:t>This model serves to demonstrate &amp; show the link between risk management, development programming, preparedness &amp; emergency response, which is an on-going process.</a:t>
            </a:r>
          </a:p>
          <a:p>
            <a:pPr marL="171450" indent="-171450">
              <a:buFont typeface="Arial"/>
              <a:buChar char="•"/>
            </a:pPr>
            <a:r>
              <a:rPr lang="en-GB" sz="1200" noProof="0" dirty="0" smtClean="0"/>
              <a:t>This model is very simplified - activities undertaken may belong to several different stages in the cycle at the same time, depending on the context. The stages may not happen in this order, or they can happen at the same time. Recovery activities often begin during the response phase, etc.</a:t>
            </a:r>
          </a:p>
          <a:p>
            <a:pPr marL="171450" indent="-171450">
              <a:buFont typeface="Arial"/>
              <a:buChar char="•"/>
            </a:pPr>
            <a:r>
              <a:rPr lang="en-GB" sz="1200" noProof="0" dirty="0" smtClean="0"/>
              <a:t>Work on child protection,</a:t>
            </a:r>
            <a:r>
              <a:rPr lang="en-GB" sz="1200" baseline="0" noProof="0" dirty="0" smtClean="0"/>
              <a:t> and </a:t>
            </a:r>
            <a:r>
              <a:rPr lang="en-GB" sz="1200" noProof="0" dirty="0" smtClean="0"/>
              <a:t>in Child Friendly Spaces in particular, should fit within and consider the different stages of this cycle. Preparedness (what we are discussing now),</a:t>
            </a:r>
            <a:r>
              <a:rPr lang="en-GB" sz="1200" baseline="0" noProof="0" dirty="0" smtClean="0"/>
              <a:t> response (the set-up and management of CFS), recovery (the phase out of the CFS), prevention (work that can happen through the CFS to raise community and children’s awareness of the risks to children in future emergencies) and mitigation </a:t>
            </a:r>
            <a:endParaRPr lang="en-GB" sz="1200" noProof="0" dirty="0" smtClean="0"/>
          </a:p>
          <a:p>
            <a:pPr marL="171450" indent="-171450">
              <a:buFont typeface="Arial"/>
              <a:buChar char="•"/>
            </a:pPr>
            <a:r>
              <a:rPr lang="en-GB" sz="1200" baseline="0" noProof="0" dirty="0" smtClean="0"/>
              <a:t>In this session we are focussing on preparedness. Work on mitigation of risks and prevention of protection concerns should be carried out as part of wider protection, education, GBV programming, but are not specific to Child Friendly Spaces  </a:t>
            </a:r>
          </a:p>
          <a:p>
            <a:pPr marL="0" indent="0">
              <a:buFont typeface="Arial"/>
              <a:buNone/>
            </a:pPr>
            <a:endParaRPr lang="en-GB" sz="1200" baseline="0" noProof="0" dirty="0" smtClean="0"/>
          </a:p>
          <a:p>
            <a:pPr marL="0" indent="0">
              <a:buFont typeface="Arial"/>
              <a:buNone/>
            </a:pPr>
            <a:r>
              <a:rPr lang="en-GB" sz="1200" baseline="0" noProof="0" dirty="0" smtClean="0"/>
              <a:t>Reference: Plan International DRR in Education and Child Protection in Emergencies training materials</a:t>
            </a:r>
            <a:endParaRPr lang="en-GB" sz="1200" noProof="0"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6</a:t>
            </a:fld>
            <a:endParaRPr lang="en-AU"/>
          </a:p>
        </p:txBody>
      </p:sp>
    </p:spTree>
    <p:extLst>
      <p:ext uri="{BB962C8B-B14F-4D97-AF65-F5344CB8AC3E}">
        <p14:creationId xmlns:p14="http://schemas.microsoft.com/office/powerpoint/2010/main" val="1214851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These are the five building blocks and the foundation which enable you to plan for the CF Space activities you want to deliver if</a:t>
            </a:r>
            <a:r>
              <a:rPr lang="en-US" baseline="0" dirty="0" smtClean="0"/>
              <a:t> there is an emergency.</a:t>
            </a: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9</a:t>
            </a:fld>
            <a:endParaRPr lang="en-AU"/>
          </a:p>
        </p:txBody>
      </p:sp>
    </p:spTree>
    <p:extLst>
      <p:ext uri="{BB962C8B-B14F-4D97-AF65-F5344CB8AC3E}">
        <p14:creationId xmlns:p14="http://schemas.microsoft.com/office/powerpoint/2010/main" val="4065467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smtClean="0">
                <a:latin typeface="+mn-lt"/>
                <a:cs typeface="Calibri"/>
              </a:rPr>
              <a:t>For this activity you are not thinking about the type of CF Spaces </a:t>
            </a:r>
            <a:r>
              <a:rPr lang="en-US" sz="1200" b="0" dirty="0" err="1" smtClean="0">
                <a:latin typeface="+mn-lt"/>
                <a:cs typeface="Calibri"/>
              </a:rPr>
              <a:t>programme</a:t>
            </a:r>
            <a:r>
              <a:rPr lang="en-US" sz="1200" b="0" dirty="0" smtClean="0">
                <a:latin typeface="+mn-lt"/>
                <a:cs typeface="Calibri"/>
              </a:rPr>
              <a:t> you want, or the design of your CFSs,</a:t>
            </a:r>
            <a:r>
              <a:rPr lang="en-US" sz="1200" b="0" baseline="0" dirty="0" smtClean="0">
                <a:latin typeface="+mn-lt"/>
                <a:cs typeface="Calibri"/>
              </a:rPr>
              <a:t> but rather the things you would need to discuss and prepare for any type of CF Spaces work </a:t>
            </a:r>
            <a:endParaRPr lang="en-US" sz="1200" b="0" dirty="0" smtClean="0">
              <a:latin typeface="+mn-lt"/>
              <a:cs typeface="Calibri"/>
            </a:endParaRPr>
          </a:p>
          <a:p>
            <a:pPr marL="171450" indent="-171450">
              <a:buFont typeface="Arial"/>
              <a:buChar char="•"/>
            </a:pPr>
            <a:r>
              <a:rPr lang="en-GB" sz="1200" b="0" kern="1200" dirty="0" smtClean="0">
                <a:solidFill>
                  <a:schemeClr val="tx1"/>
                </a:solidFill>
                <a:effectLst/>
                <a:latin typeface="+mn-lt"/>
                <a:ea typeface="+mn-ea"/>
                <a:cs typeface="Calibri"/>
              </a:rPr>
              <a:t>Remember to consider different types of emergencies (natural disaster, conflict, man-made, </a:t>
            </a:r>
            <a:r>
              <a:rPr lang="en-GB" sz="1200" b="0" kern="1200" dirty="0" err="1" smtClean="0">
                <a:solidFill>
                  <a:schemeClr val="tx1"/>
                </a:solidFill>
                <a:effectLst/>
                <a:latin typeface="+mn-lt"/>
                <a:ea typeface="+mn-ea"/>
                <a:cs typeface="Calibri"/>
              </a:rPr>
              <a:t>etc</a:t>
            </a:r>
            <a:r>
              <a:rPr lang="en-GB" sz="1200" b="0" kern="1200" dirty="0" smtClean="0">
                <a:solidFill>
                  <a:schemeClr val="tx1"/>
                </a:solidFill>
                <a:effectLst/>
                <a:latin typeface="+mn-lt"/>
                <a:ea typeface="+mn-ea"/>
                <a:cs typeface="Calibri"/>
              </a:rPr>
              <a:t>) that could occur </a:t>
            </a: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10</a:t>
            </a:fld>
            <a:endParaRPr lang="en-AU"/>
          </a:p>
        </p:txBody>
      </p:sp>
    </p:spTree>
    <p:extLst>
      <p:ext uri="{BB962C8B-B14F-4D97-AF65-F5344CB8AC3E}">
        <p14:creationId xmlns:p14="http://schemas.microsoft.com/office/powerpoint/2010/main" val="3203562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indent="0">
              <a:buFont typeface="Arial"/>
              <a:buNone/>
            </a:pPr>
            <a:r>
              <a:rPr lang="en-US" dirty="0" smtClean="0"/>
              <a:t>Working with communities is the foundation of all these forms of preparedness: </a:t>
            </a:r>
          </a:p>
          <a:p>
            <a:pPr marL="171450" lvl="2" indent="-171450">
              <a:buFont typeface="Arial"/>
              <a:buChar char="•"/>
            </a:pPr>
            <a:r>
              <a:rPr lang="en-US" dirty="0" smtClean="0"/>
              <a:t>Carry out community awareness activities including:</a:t>
            </a:r>
          </a:p>
          <a:p>
            <a:pPr marL="439738" lvl="1" indent="-254000">
              <a:buFont typeface="Lucida Grande"/>
              <a:buChar char="-"/>
            </a:pPr>
            <a:r>
              <a:rPr lang="en-US" dirty="0" smtClean="0">
                <a:latin typeface="+mn-lt"/>
                <a:cs typeface="Calibri"/>
              </a:rPr>
              <a:t>Risk reduction strategies – ensure communities are aware before any emergency of the main things they can do to prevent risks to children </a:t>
            </a:r>
          </a:p>
          <a:p>
            <a:pPr marL="439738" lvl="1" indent="-254000">
              <a:buFont typeface="Lucida Grande"/>
              <a:buChar char="-"/>
            </a:pPr>
            <a:r>
              <a:rPr lang="en-US" dirty="0" smtClean="0">
                <a:latin typeface="+mn-lt"/>
                <a:cs typeface="Calibri"/>
              </a:rPr>
              <a:t>CFS response plans – ensure that communities have participated in discussions on how will respond, know expectations regarding their role, understand existing community structures, who are most vulnerable in the</a:t>
            </a:r>
            <a:r>
              <a:rPr lang="en-US" baseline="0" dirty="0" smtClean="0">
                <a:latin typeface="+mn-lt"/>
                <a:cs typeface="Calibri"/>
              </a:rPr>
              <a:t> community, who can support children in an emergency</a:t>
            </a:r>
            <a:endParaRPr lang="en-US" dirty="0" smtClean="0">
              <a:latin typeface="+mn-lt"/>
              <a:cs typeface="Calibri"/>
            </a:endParaRPr>
          </a:p>
          <a:p>
            <a:pPr marL="171450" lvl="2" indent="-171450">
              <a:buFont typeface="Arial"/>
              <a:buChar char="•"/>
            </a:pPr>
            <a:r>
              <a:rPr lang="en-US" dirty="0" smtClean="0"/>
              <a:t>Map existing community mechanisms – clubs, groups, committees and structures that exist</a:t>
            </a:r>
            <a:r>
              <a:rPr lang="en-US" baseline="0" dirty="0" smtClean="0"/>
              <a:t> prior to emergencies </a:t>
            </a:r>
            <a:endParaRPr lang="en-US" dirty="0" smtClean="0"/>
          </a:p>
          <a:p>
            <a:pPr marL="171450" lvl="2" indent="-171450">
              <a:buFont typeface="Arial"/>
              <a:buChar char="•"/>
            </a:pPr>
            <a:r>
              <a:rPr lang="en-US" dirty="0" smtClean="0"/>
              <a:t>Have idea of capacities at community level – individuals with skills who could work on CFS project</a:t>
            </a:r>
            <a:r>
              <a:rPr lang="en-US" baseline="0" dirty="0" smtClean="0"/>
              <a:t> (such as</a:t>
            </a:r>
            <a:r>
              <a:rPr lang="en-US" dirty="0" smtClean="0"/>
              <a:t> teachers, nurses, child facilitators,</a:t>
            </a:r>
            <a:r>
              <a:rPr lang="en-US" baseline="0" dirty="0" smtClean="0"/>
              <a:t> child protection focal points, </a:t>
            </a:r>
            <a:r>
              <a:rPr lang="en-US" baseline="0" dirty="0" err="1" smtClean="0"/>
              <a:t>etc</a:t>
            </a:r>
            <a:r>
              <a:rPr lang="en-US" baseline="0" dirty="0" smtClean="0"/>
              <a:t>), as well as community </a:t>
            </a:r>
            <a:r>
              <a:rPr lang="en-US" baseline="0" dirty="0" err="1" smtClean="0"/>
              <a:t>behaviours</a:t>
            </a:r>
            <a:r>
              <a:rPr lang="en-US" baseline="0" dirty="0" smtClean="0"/>
              <a:t> and responses to ensure child wellbeing</a:t>
            </a:r>
            <a:endParaRPr lang="en-US" dirty="0" smtClean="0"/>
          </a:p>
          <a:p>
            <a:pPr marL="171450" lvl="2" indent="-171450">
              <a:buFont typeface="Arial"/>
              <a:buChar char="•"/>
            </a:pPr>
            <a:r>
              <a:rPr lang="en-US" dirty="0" smtClean="0"/>
              <a:t>Know resources available – toys, games, spaces, buildings that can be used </a:t>
            </a:r>
          </a:p>
          <a:p>
            <a:pPr marL="171450" lvl="2" indent="-171450">
              <a:buFont typeface="Arial"/>
              <a:buChar char="•"/>
            </a:pPr>
            <a:r>
              <a:rPr lang="en-US" dirty="0" smtClean="0"/>
              <a:t>Baseline knowledge of child population – know what vulnerable groups exist, where they are, what their regular daily activities are (child work, education, health issues, nutrition, </a:t>
            </a:r>
            <a:r>
              <a:rPr lang="en-US" dirty="0" err="1" smtClean="0"/>
              <a:t>etc</a:t>
            </a:r>
            <a:r>
              <a:rPr lang="en-US" dirty="0" smtClean="0"/>
              <a:t>),</a:t>
            </a:r>
            <a:r>
              <a:rPr lang="en-US" baseline="0" dirty="0" smtClean="0"/>
              <a:t> how community responds to and deals with children </a:t>
            </a:r>
            <a:endParaRPr lang="en-US" dirty="0" smtClean="0"/>
          </a:p>
          <a:p>
            <a:pPr marL="171450" lvl="2" indent="-171450">
              <a:buFont typeface="Arial"/>
              <a:buChar char="•"/>
            </a:pPr>
            <a:r>
              <a:rPr lang="en-US" dirty="0" smtClean="0"/>
              <a:t>Understand cultural context – any ethnic or religious divides or points of consideration when designing CFS – be aware of potential negative and positive repercussions</a:t>
            </a:r>
            <a:r>
              <a:rPr lang="en-US" baseline="0" dirty="0" smtClean="0"/>
              <a:t> of an external agency coming in and supporting, setting up or running CFS</a:t>
            </a:r>
          </a:p>
          <a:p>
            <a:pPr marL="171450" marR="0" lvl="2"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Support or set-up children’s groups pre-emergency – these could have clear guidance on what their role would be if an emergency hit. This could also be a way to engage children in system-wide</a:t>
            </a:r>
            <a:r>
              <a:rPr lang="en-US" sz="1200" baseline="0" dirty="0" smtClean="0"/>
              <a:t> planning for emergency preparedness</a:t>
            </a:r>
            <a:endParaRPr lang="en-US" sz="1200" dirty="0" smtClean="0"/>
          </a:p>
          <a:p>
            <a:pPr marL="171450" lvl="2" indent="-171450">
              <a:buFont typeface="Arial"/>
              <a:buChar char="•"/>
            </a:pPr>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12</a:t>
            </a:fld>
            <a:endParaRPr lang="en-AU"/>
          </a:p>
        </p:txBody>
      </p:sp>
    </p:spTree>
    <p:extLst>
      <p:ext uri="{BB962C8B-B14F-4D97-AF65-F5344CB8AC3E}">
        <p14:creationId xmlns:p14="http://schemas.microsoft.com/office/powerpoint/2010/main" val="871869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sz="1200" dirty="0" smtClean="0"/>
              <a:t>Carry out a joint review of already existing information as soon as possible, to be followed by a joint situation/context analysis, to inform further action</a:t>
            </a:r>
          </a:p>
          <a:p>
            <a:pPr marL="171450" indent="-171450">
              <a:buFont typeface="Arial"/>
              <a:buChar char="•"/>
            </a:pPr>
            <a:r>
              <a:rPr lang="en-US" sz="1200" dirty="0" smtClean="0"/>
              <a:t>Make sure there is coordination and a referral system between all sectors including education, protection, health and psychosocial support providers</a:t>
            </a:r>
          </a:p>
          <a:p>
            <a:pPr marL="171450" indent="-171450">
              <a:buFont typeface="Arial"/>
              <a:buChar char="•"/>
            </a:pPr>
            <a:r>
              <a:rPr lang="en-US" sz="1200" dirty="0" smtClean="0"/>
              <a:t>Map out existing services in terms of community-based support, focused support and specialized services, &amp;</a:t>
            </a:r>
          </a:p>
          <a:p>
            <a:pPr marL="171450" indent="-171450">
              <a:buFont typeface="Arial"/>
              <a:buChar char="•"/>
            </a:pPr>
            <a:r>
              <a:rPr lang="en-US" sz="1200" dirty="0" smtClean="0"/>
              <a:t>Provide training on psychological first aid (PFA) to those involved in child protection, and work with other sectors (for example, water, sanitation and hygiene – or WASH – camp management, and education) to make sure that their staff are trained on PFA</a:t>
            </a:r>
          </a:p>
          <a:p>
            <a:endParaRPr lang="en-US" dirty="0" smtClean="0"/>
          </a:p>
          <a:p>
            <a:endParaRPr lang="en-AU" dirty="0"/>
          </a:p>
        </p:txBody>
      </p:sp>
      <p:sp>
        <p:nvSpPr>
          <p:cNvPr id="4" name="Slide Number Placeholder 3"/>
          <p:cNvSpPr>
            <a:spLocks noGrp="1"/>
          </p:cNvSpPr>
          <p:nvPr>
            <p:ph type="sldNum" sz="quarter" idx="10"/>
          </p:nvPr>
        </p:nvSpPr>
        <p:spPr/>
        <p:txBody>
          <a:bodyPr/>
          <a:lstStyle/>
          <a:p>
            <a:fld id="{73605169-7212-4706-83F6-EDDB7C328943}" type="slidenum">
              <a:rPr lang="en-AU" smtClean="0"/>
              <a:pPr/>
              <a:t>14</a:t>
            </a:fld>
            <a:endParaRPr lang="en-AU"/>
          </a:p>
        </p:txBody>
      </p:sp>
    </p:spTree>
    <p:extLst>
      <p:ext uri="{BB962C8B-B14F-4D97-AF65-F5344CB8AC3E}">
        <p14:creationId xmlns:p14="http://schemas.microsoft.com/office/powerpoint/2010/main" val="2331542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193400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27940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715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399FF"/>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9532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388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1260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7491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46336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2526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5537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769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AU" altLang="en-US" smtClean="0"/>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AU" altLang="en-US" smtClean="0"/>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Calibri" pitchFamily="34" charset="0"/>
        </a:defRPr>
      </a:lvl2pPr>
      <a:lvl3pPr algn="l" rtl="0" eaLnBrk="1" fontAlgn="base" hangingPunct="1">
        <a:spcBef>
          <a:spcPct val="0"/>
        </a:spcBef>
        <a:spcAft>
          <a:spcPct val="0"/>
        </a:spcAft>
        <a:defRPr sz="3200">
          <a:solidFill>
            <a:schemeClr val="tx2"/>
          </a:solidFill>
          <a:latin typeface="Calibri" pitchFamily="34" charset="0"/>
        </a:defRPr>
      </a:lvl3pPr>
      <a:lvl4pPr algn="l" rtl="0" eaLnBrk="1" fontAlgn="base" hangingPunct="1">
        <a:spcBef>
          <a:spcPct val="0"/>
        </a:spcBef>
        <a:spcAft>
          <a:spcPct val="0"/>
        </a:spcAft>
        <a:defRPr sz="3200">
          <a:solidFill>
            <a:schemeClr val="tx2"/>
          </a:solidFill>
          <a:latin typeface="Calibri" pitchFamily="34" charset="0"/>
        </a:defRPr>
      </a:lvl4pPr>
      <a:lvl5pPr algn="l" rtl="0" eaLnBrk="1" fontAlgn="base" hangingPunct="1">
        <a:spcBef>
          <a:spcPct val="0"/>
        </a:spcBef>
        <a:spcAft>
          <a:spcPct val="0"/>
        </a:spcAft>
        <a:defRPr sz="3200">
          <a:solidFill>
            <a:schemeClr val="tx2"/>
          </a:solidFill>
          <a:latin typeface="Calibri" pitchFamily="34" charset="0"/>
        </a:defRPr>
      </a:lvl5pPr>
      <a:lvl6pPr marL="457200" algn="l" rtl="0" eaLnBrk="1" fontAlgn="base" hangingPunct="1">
        <a:spcBef>
          <a:spcPct val="0"/>
        </a:spcBef>
        <a:spcAft>
          <a:spcPct val="0"/>
        </a:spcAft>
        <a:defRPr sz="3200">
          <a:solidFill>
            <a:schemeClr val="tx2"/>
          </a:solidFill>
          <a:latin typeface="Calibri" pitchFamily="34" charset="0"/>
        </a:defRPr>
      </a:lvl6pPr>
      <a:lvl7pPr marL="914400" algn="l" rtl="0" eaLnBrk="1" fontAlgn="base" hangingPunct="1">
        <a:spcBef>
          <a:spcPct val="0"/>
        </a:spcBef>
        <a:spcAft>
          <a:spcPct val="0"/>
        </a:spcAft>
        <a:defRPr sz="3200">
          <a:solidFill>
            <a:schemeClr val="tx2"/>
          </a:solidFill>
          <a:latin typeface="Calibri" pitchFamily="34" charset="0"/>
        </a:defRPr>
      </a:lvl7pPr>
      <a:lvl8pPr marL="1371600" algn="l" rtl="0" eaLnBrk="1" fontAlgn="base" hangingPunct="1">
        <a:spcBef>
          <a:spcPct val="0"/>
        </a:spcBef>
        <a:spcAft>
          <a:spcPct val="0"/>
        </a:spcAft>
        <a:defRPr sz="3200">
          <a:solidFill>
            <a:schemeClr val="tx2"/>
          </a:solidFill>
          <a:latin typeface="Calibri" pitchFamily="34" charset="0"/>
        </a:defRPr>
      </a:lvl8pPr>
      <a:lvl9pPr marL="1828800" algn="l" rtl="0" eaLnBrk="1" fontAlgn="base" hangingPunct="1">
        <a:spcBef>
          <a:spcPct val="0"/>
        </a:spcBef>
        <a:spcAft>
          <a:spcPct val="0"/>
        </a:spcAft>
        <a:defRPr sz="3200">
          <a:solidFill>
            <a:schemeClr val="tx2"/>
          </a:solidFill>
          <a:latin typeface="Calibri"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400">
          <a:solidFill>
            <a:schemeClr val="tx1"/>
          </a:solidFill>
          <a:latin typeface="+mn-lt"/>
        </a:defRPr>
      </a:lvl4pPr>
      <a:lvl5pPr marL="2057400" indent="-228600" algn="l" rtl="0" eaLnBrk="1" fontAlgn="base" hangingPunct="1">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400">
          <a:solidFill>
            <a:schemeClr val="tx1"/>
          </a:solidFill>
          <a:latin typeface="+mn-lt"/>
        </a:defRPr>
      </a:lvl6pPr>
      <a:lvl7pPr marL="2971800" indent="-228600" algn="l" rtl="0" eaLnBrk="1" fontAlgn="base" hangingPunct="1">
        <a:spcBef>
          <a:spcPct val="20000"/>
        </a:spcBef>
        <a:spcAft>
          <a:spcPct val="0"/>
        </a:spcAft>
        <a:buChar char="»"/>
        <a:defRPr sz="2400">
          <a:solidFill>
            <a:schemeClr val="tx1"/>
          </a:solidFill>
          <a:latin typeface="+mn-lt"/>
        </a:defRPr>
      </a:lvl7pPr>
      <a:lvl8pPr marL="3429000" indent="-228600" algn="l" rtl="0" eaLnBrk="1" fontAlgn="base" hangingPunct="1">
        <a:spcBef>
          <a:spcPct val="20000"/>
        </a:spcBef>
        <a:spcAft>
          <a:spcPct val="0"/>
        </a:spcAft>
        <a:buChar char="»"/>
        <a:defRPr sz="2400">
          <a:solidFill>
            <a:schemeClr val="tx1"/>
          </a:solidFill>
          <a:latin typeface="+mn-lt"/>
        </a:defRPr>
      </a:lvl8pPr>
      <a:lvl9pPr marL="3886200" indent="-228600" algn="l" rtl="0" eaLnBrk="1" fontAlgn="base" hangingPunct="1">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HrgSKkI6DPZDXM&amp;tbnid=QRdayCi6CcQ7oM:&amp;ved=0CAUQjRw&amp;url=http://globalsolutions.org/blog/2010/01/unicef-warns-child-trafficking-could-emerge-serious-issue-haiti&amp;ei=quHZUf7vBMjgkAW7-YHYDA&amp;psig=AFQjCNFNo118WcWYuTzz_s5lkVmFQXFddQ&amp;ust=137331982731901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hyperlink" Target="https://www.google.com.au/url?sa=i&amp;rct=j&amp;q=&amp;esrc=s&amp;frm=1&amp;source=images&amp;cd=&amp;cad=rja&amp;docid=jU1cy-2cMwQOHM&amp;tbnid=xX_yjDp2oLisPM:&amp;ved=0CAUQjRw&amp;url=https://www.facebook.com/unicefsouthsudan?hc_location=timeline&amp;filter=1&amp;ei=0-HZUcGPGMSukgXqnYGwDw&amp;psig=AFQjCNFNo118WcWYuTzz_s5lkVmFQXFddQ&amp;ust=1373319827319010"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21.pn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au/url?sa=i&amp;rct=j&amp;q=&amp;esrc=s&amp;source=images&amp;cd=&amp;cad=rja&amp;uact=8&amp;docid=-4B90WPhveFZUM&amp;tbnid=BzRbzRkk7_mrJM:&amp;ved=0CAUQjRw&amp;url=http%3A%2F%2Fwww.abc.net.au%2Fnews%2F2013-09-23%2Fprogram-aids-syrian-refugee-children-haunted-by-horrors-of-war%2F4966286&amp;ei=er5-U_LlCZKzuATOvYGIBg&amp;psig=AFQjCNH-P8CglWlAZczm8m_rRg0eh31OCg&amp;ust=140089873008426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au/url?sa=i&amp;rct=j&amp;q=&amp;esrc=s&amp;source=images&amp;cd=&amp;cad=rja&amp;uact=8&amp;docid=6PRfSU5lv7BHaM&amp;tbnid=umqY3gHn-wfZVM:&amp;ved=0CAUQjRw&amp;url=http%3A%2F%2Fwww.graceccantony.org.uk%2Fmeetings%2Fcommunity-groups%2Fbuilding-blocks-for-a-strong-church&amp;ei=Br9-U5qSF8OiugTg24IQ&amp;psig=AFQjCNGTfTsXTu9XQXTIFAUmaykQ122DTQ&amp;ust=140090174544861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03200" y="5084763"/>
            <a:ext cx="8642350" cy="1368425"/>
          </a:xfrm>
        </p:spPr>
        <p:txBody>
          <a:bodyPr/>
          <a:lstStyle/>
          <a:p>
            <a:pPr algn="ctr"/>
            <a:r>
              <a:rPr lang="en-US" dirty="0" smtClean="0"/>
              <a:t>Session 1 – Preparedness </a:t>
            </a:r>
            <a:r>
              <a:rPr lang="en-US" dirty="0"/>
              <a:t>for CF Spaces</a:t>
            </a:r>
            <a:endParaRPr lang="en-AU" altLang="en-US" dirty="0" smtClean="0"/>
          </a:p>
        </p:txBody>
      </p:sp>
      <p:sp>
        <p:nvSpPr>
          <p:cNvPr id="2051" name="Rectangle 6"/>
          <p:cNvSpPr>
            <a:spLocks noChangeArrowheads="1"/>
          </p:cNvSpPr>
          <p:nvPr/>
        </p:nvSpPr>
        <p:spPr bwMode="auto">
          <a:xfrm>
            <a:off x="238125" y="701986"/>
            <a:ext cx="864235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defRPr sz="2400">
                <a:solidFill>
                  <a:schemeClr val="tx1"/>
                </a:solidFill>
                <a:latin typeface="Calibri" panose="020F0502020204030204" pitchFamily="34" charset="0"/>
              </a:defRPr>
            </a:lvl1pPr>
            <a:lvl2pPr marL="742950" indent="-285750" eaLnBrk="0" hangingPunct="0">
              <a:spcBef>
                <a:spcPct val="20000"/>
              </a:spcBef>
              <a:buChar char="–"/>
              <a:defRPr sz="2400">
                <a:solidFill>
                  <a:schemeClr val="tx1"/>
                </a:solidFill>
                <a:latin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defRPr>
            </a:lvl3pPr>
            <a:lvl4pPr marL="1600200" indent="-228600" eaLnBrk="0" hangingPunct="0">
              <a:spcBef>
                <a:spcPct val="20000"/>
              </a:spcBef>
              <a:buChar char="–"/>
              <a:defRPr sz="2400">
                <a:solidFill>
                  <a:schemeClr val="tx1"/>
                </a:solidFill>
                <a:latin typeface="Calibri" panose="020F0502020204030204" pitchFamily="34" charset="0"/>
              </a:defRPr>
            </a:lvl4pPr>
            <a:lvl5pPr marL="2057400" indent="-228600" eaLnBrk="0" hangingPunct="0">
              <a:spcBef>
                <a:spcPct val="20000"/>
              </a:spcBef>
              <a:buChar char="»"/>
              <a:defRPr sz="24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4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4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4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400">
                <a:solidFill>
                  <a:schemeClr val="tx1"/>
                </a:solidFill>
                <a:latin typeface="Calibri" panose="020F0502020204030204" pitchFamily="34" charset="0"/>
              </a:defRPr>
            </a:lvl9pPr>
          </a:lstStyle>
          <a:p>
            <a:pPr eaLnBrk="1" hangingPunct="1">
              <a:spcBef>
                <a:spcPct val="0"/>
              </a:spcBef>
            </a:pPr>
            <a:r>
              <a:rPr lang="en-AU" altLang="en-US" sz="2800" dirty="0">
                <a:solidFill>
                  <a:srgbClr val="3399FF"/>
                </a:solidFill>
              </a:rPr>
              <a:t>Child Friendly Spaces (CFS) Module </a:t>
            </a:r>
            <a:r>
              <a:rPr lang="en-AU" altLang="en-US" sz="2800" dirty="0" smtClean="0">
                <a:solidFill>
                  <a:srgbClr val="3399FF"/>
                </a:solidFill>
              </a:rPr>
              <a:t>2</a:t>
            </a:r>
            <a:endParaRPr lang="en-AU" altLang="en-US" sz="2800" dirty="0">
              <a:solidFill>
                <a:srgbClr val="3399FF"/>
              </a:solidFill>
            </a:endParaRPr>
          </a:p>
        </p:txBody>
      </p:sp>
      <p:pic>
        <p:nvPicPr>
          <p:cNvPr id="2052" name="Picture 4">
            <a:hlinkClick r:id="rId3"/>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2325" y="1581384"/>
            <a:ext cx="4654489" cy="3503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a:hlinkClick r:id="rId5"/>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1656"/>
          <a:stretch/>
        </p:blipFill>
        <p:spPr bwMode="auto">
          <a:xfrm>
            <a:off x="5380835" y="1581383"/>
            <a:ext cx="3202139" cy="3503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Preparedness activity </a:t>
            </a:r>
            <a:endParaRPr lang="en-AU" dirty="0"/>
          </a:p>
        </p:txBody>
      </p:sp>
      <p:sp>
        <p:nvSpPr>
          <p:cNvPr id="3" name="Content Placeholder 2"/>
          <p:cNvSpPr>
            <a:spLocks noGrp="1"/>
          </p:cNvSpPr>
          <p:nvPr>
            <p:ph idx="1"/>
          </p:nvPr>
        </p:nvSpPr>
        <p:spPr>
          <a:xfrm>
            <a:off x="323528" y="1556792"/>
            <a:ext cx="8353623" cy="4392612"/>
          </a:xfrm>
        </p:spPr>
        <p:txBody>
          <a:bodyPr/>
          <a:lstStyle/>
          <a:p>
            <a:pPr>
              <a:lnSpc>
                <a:spcPct val="150000"/>
              </a:lnSpc>
              <a:buFont typeface="Wingdings" charset="2"/>
              <a:buChar char="§"/>
            </a:pPr>
            <a:r>
              <a:rPr lang="en-US" dirty="0"/>
              <a:t>Split into 6 groups </a:t>
            </a:r>
          </a:p>
          <a:p>
            <a:pPr>
              <a:lnSpc>
                <a:spcPct val="150000"/>
              </a:lnSpc>
              <a:buFont typeface="Wingdings" charset="2"/>
              <a:buChar char="§"/>
            </a:pPr>
            <a:r>
              <a:rPr lang="en-US" dirty="0"/>
              <a:t>Each group takes one of the 5 Building Blocks or the Foundation of CF Spaces preparedness</a:t>
            </a:r>
          </a:p>
          <a:p>
            <a:pPr>
              <a:lnSpc>
                <a:spcPct val="150000"/>
              </a:lnSpc>
              <a:buFont typeface="Wingdings" charset="2"/>
              <a:buChar char="§"/>
            </a:pPr>
            <a:r>
              <a:rPr lang="en-US" dirty="0"/>
              <a:t>Try to come up with longest list possible of things to consider under the heading your group has been assigned</a:t>
            </a:r>
          </a:p>
          <a:p>
            <a:pPr>
              <a:lnSpc>
                <a:spcPct val="150000"/>
              </a:lnSpc>
              <a:buFont typeface="Wingdings" charset="2"/>
              <a:buChar char="§"/>
            </a:pPr>
            <a:r>
              <a:rPr lang="en-US" dirty="0"/>
              <a:t>You have 4 </a:t>
            </a:r>
            <a:r>
              <a:rPr lang="en-US" dirty="0" err="1"/>
              <a:t>mins</a:t>
            </a:r>
            <a:r>
              <a:rPr lang="en-US" dirty="0"/>
              <a:t> </a:t>
            </a:r>
          </a:p>
          <a:p>
            <a:pPr>
              <a:lnSpc>
                <a:spcPct val="150000"/>
              </a:lnSpc>
            </a:pPr>
            <a:endParaRPr lang="en-AU" dirty="0"/>
          </a:p>
        </p:txBody>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8344" y="116632"/>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558901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grayscl/>
          </a:blip>
          <a:stretch>
            <a:fillRect/>
          </a:stretch>
        </p:blipFill>
        <p:spPr>
          <a:xfrm>
            <a:off x="728030" y="836712"/>
            <a:ext cx="7687942" cy="5338246"/>
          </a:xfrm>
          <a:prstGeom prst="rect">
            <a:avLst/>
          </a:prstGeom>
        </p:spPr>
      </p:pic>
    </p:spTree>
    <p:extLst>
      <p:ext uri="{BB962C8B-B14F-4D97-AF65-F5344CB8AC3E}">
        <p14:creationId xmlns:p14="http://schemas.microsoft.com/office/powerpoint/2010/main" val="20970023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836613"/>
            <a:ext cx="7777163" cy="1080218"/>
          </a:xfrm>
        </p:spPr>
        <p:txBody>
          <a:bodyPr/>
          <a:lstStyle/>
          <a:p>
            <a:r>
              <a:rPr lang="en-US" dirty="0"/>
              <a:t>Pre-emergency work with communities regarding CF Spaces</a:t>
            </a:r>
            <a:endParaRPr lang="en-AU" dirty="0"/>
          </a:p>
        </p:txBody>
      </p:sp>
      <p:sp>
        <p:nvSpPr>
          <p:cNvPr id="3" name="Content Placeholder 2"/>
          <p:cNvSpPr>
            <a:spLocks noGrp="1"/>
          </p:cNvSpPr>
          <p:nvPr>
            <p:ph idx="1"/>
          </p:nvPr>
        </p:nvSpPr>
        <p:spPr>
          <a:xfrm>
            <a:off x="323528" y="2060848"/>
            <a:ext cx="8424936" cy="4031976"/>
          </a:xfrm>
        </p:spPr>
        <p:txBody>
          <a:bodyPr/>
          <a:lstStyle/>
          <a:p>
            <a:pPr marL="457200" lvl="2" indent="-457200">
              <a:lnSpc>
                <a:spcPct val="120000"/>
              </a:lnSpc>
              <a:spcBef>
                <a:spcPts val="500"/>
              </a:spcBef>
              <a:buFont typeface="Arial" panose="020B0604020202020204" pitchFamily="34" charset="0"/>
              <a:buChar char="•"/>
            </a:pPr>
            <a:r>
              <a:rPr lang="en-US" dirty="0"/>
              <a:t>Baselines of child population &amp; community</a:t>
            </a:r>
          </a:p>
          <a:p>
            <a:pPr marL="457200" lvl="2" indent="-457200">
              <a:lnSpc>
                <a:spcPct val="120000"/>
              </a:lnSpc>
              <a:spcBef>
                <a:spcPts val="500"/>
              </a:spcBef>
              <a:buFont typeface="Arial" panose="020B0604020202020204" pitchFamily="34" charset="0"/>
              <a:buChar char="•"/>
            </a:pPr>
            <a:r>
              <a:rPr lang="en-US" dirty="0"/>
              <a:t>Understand cultural context. Adapt tools to context</a:t>
            </a:r>
          </a:p>
          <a:p>
            <a:pPr marL="457200" lvl="2" indent="-457200">
              <a:lnSpc>
                <a:spcPct val="120000"/>
              </a:lnSpc>
              <a:spcBef>
                <a:spcPts val="500"/>
              </a:spcBef>
              <a:buFont typeface="Arial" panose="020B0604020202020204" pitchFamily="34" charset="0"/>
              <a:buChar char="•"/>
            </a:pPr>
            <a:r>
              <a:rPr lang="en-US" dirty="0"/>
              <a:t>Have idea of capacities at community level </a:t>
            </a:r>
          </a:p>
          <a:p>
            <a:pPr lvl="1">
              <a:lnSpc>
                <a:spcPct val="120000"/>
              </a:lnSpc>
              <a:spcBef>
                <a:spcPts val="500"/>
              </a:spcBef>
              <a:buFont typeface="Arial" panose="020B0604020202020204" pitchFamily="34" charset="0"/>
              <a:buChar char="•"/>
            </a:pPr>
            <a:r>
              <a:rPr lang="en-US" dirty="0"/>
              <a:t>Map existing community mechanisms</a:t>
            </a:r>
          </a:p>
          <a:p>
            <a:pPr lvl="1">
              <a:lnSpc>
                <a:spcPct val="120000"/>
              </a:lnSpc>
              <a:spcBef>
                <a:spcPts val="500"/>
              </a:spcBef>
              <a:buFont typeface="Arial" panose="020B0604020202020204" pitchFamily="34" charset="0"/>
              <a:buChar char="•"/>
            </a:pPr>
            <a:r>
              <a:rPr lang="en-US" dirty="0"/>
              <a:t>Know resources available</a:t>
            </a:r>
          </a:p>
          <a:p>
            <a:pPr marL="457200" lvl="2" indent="-457200">
              <a:lnSpc>
                <a:spcPct val="120000"/>
              </a:lnSpc>
              <a:spcBef>
                <a:spcPts val="500"/>
              </a:spcBef>
              <a:buFont typeface="Arial" panose="020B0604020202020204" pitchFamily="34" charset="0"/>
              <a:buChar char="•"/>
            </a:pPr>
            <a:r>
              <a:rPr lang="en-US" dirty="0"/>
              <a:t>Community awareness including:</a:t>
            </a:r>
          </a:p>
          <a:p>
            <a:pPr lvl="1">
              <a:lnSpc>
                <a:spcPct val="120000"/>
              </a:lnSpc>
              <a:spcBef>
                <a:spcPts val="500"/>
              </a:spcBef>
              <a:buFont typeface="Arial" panose="020B0604020202020204" pitchFamily="34" charset="0"/>
              <a:buChar char="•"/>
            </a:pPr>
            <a:r>
              <a:rPr lang="en-US" dirty="0"/>
              <a:t>Risk reduction strategies, CFS response plans</a:t>
            </a:r>
          </a:p>
          <a:p>
            <a:pPr marL="457200" lvl="2" indent="-457200">
              <a:lnSpc>
                <a:spcPct val="120000"/>
              </a:lnSpc>
              <a:spcBef>
                <a:spcPts val="500"/>
              </a:spcBef>
              <a:buFont typeface="Arial" panose="020B0604020202020204" pitchFamily="34" charset="0"/>
              <a:buChar char="•"/>
            </a:pPr>
            <a:r>
              <a:rPr lang="en-US" dirty="0"/>
              <a:t>Support/set-up children’s groups</a:t>
            </a:r>
          </a:p>
          <a:p>
            <a:pPr>
              <a:lnSpc>
                <a:spcPct val="120000"/>
              </a:lnSpc>
              <a:buFont typeface="Arial" panose="020B0604020202020204" pitchFamily="34" charset="0"/>
              <a:buChar char="•"/>
            </a:pPr>
            <a:endParaRPr lang="en-AU" dirty="0"/>
          </a:p>
        </p:txBody>
      </p:sp>
    </p:spTree>
    <p:extLst>
      <p:ext uri="{BB962C8B-B14F-4D97-AF65-F5344CB8AC3E}">
        <p14:creationId xmlns:p14="http://schemas.microsoft.com/office/powerpoint/2010/main" val="7474231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3-09-25 at 09.18.44.png"/>
          <p:cNvPicPr>
            <a:picLocks noChangeAspect="1"/>
          </p:cNvPicPr>
          <p:nvPr/>
        </p:nvPicPr>
        <p:blipFill rotWithShape="1">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t="26860" b="58185"/>
          <a:stretch/>
        </p:blipFill>
        <p:spPr>
          <a:xfrm>
            <a:off x="743569" y="771048"/>
            <a:ext cx="7713133" cy="866584"/>
          </a:xfrm>
          <a:prstGeom prst="rect">
            <a:avLst/>
          </a:prstGeom>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4496034"/>
            <a:ext cx="1933575"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32040" y="4562708"/>
            <a:ext cx="1714500" cy="371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9285" y="2132856"/>
            <a:ext cx="5981700" cy="1476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486181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802475"/>
            <a:ext cx="6800850" cy="1123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1680" y="1999081"/>
            <a:ext cx="7105650" cy="3838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714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wheel(1)">
                                      <p:cBhvr>
                                        <p:cTn id="7" dur="20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960" y="175343"/>
            <a:ext cx="4781550" cy="1114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713" y="1289768"/>
            <a:ext cx="7077075" cy="287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76474" y="4050956"/>
            <a:ext cx="6867525" cy="266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776" y="756368"/>
            <a:ext cx="203835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6"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72788" y="2348948"/>
            <a:ext cx="1638300" cy="333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29059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wheel(1)">
                                      <p:cBhvr>
                                        <p:cTn id="7" dur="2000"/>
                                        <p:tgtEl>
                                          <p:spTgt spid="5123"/>
                                        </p:tgtEl>
                                      </p:cBhvr>
                                    </p:animEffect>
                                  </p:childTnLst>
                                </p:cTn>
                              </p:par>
                              <p:par>
                                <p:cTn id="8" presetID="21" presetClass="entr" presetSubtype="1" fill="hold" nodeType="withEffect">
                                  <p:stCondLst>
                                    <p:cond delay="0"/>
                                  </p:stCondLst>
                                  <p:childTnLst>
                                    <p:set>
                                      <p:cBhvr>
                                        <p:cTn id="9" dur="1" fill="hold">
                                          <p:stCondLst>
                                            <p:cond delay="0"/>
                                          </p:stCondLst>
                                        </p:cTn>
                                        <p:tgtEl>
                                          <p:spTgt spid="5124"/>
                                        </p:tgtEl>
                                        <p:attrNameLst>
                                          <p:attrName>style.visibility</p:attrName>
                                        </p:attrNameLst>
                                      </p:cBhvr>
                                      <p:to>
                                        <p:strVal val="visible"/>
                                      </p:to>
                                    </p:set>
                                    <p:animEffect transition="in" filter="wheel(1)">
                                      <p:cBhvr>
                                        <p:cTn id="10" dur="20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692696"/>
            <a:ext cx="3552825"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040" y="3245993"/>
            <a:ext cx="6724650" cy="132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4581128"/>
            <a:ext cx="6657975" cy="866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796" y="2102396"/>
            <a:ext cx="2038350"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9672" y="2848003"/>
            <a:ext cx="1638300" cy="333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8600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3399FF"/>
                </a:solidFill>
              </a:rPr>
              <a:t>Creating linkages</a:t>
            </a:r>
            <a:endParaRPr lang="en-AU" dirty="0">
              <a:solidFill>
                <a:srgbClr val="3399FF"/>
              </a:solidFill>
            </a:endParaRPr>
          </a:p>
        </p:txBody>
      </p:sp>
    </p:spTree>
    <p:extLst>
      <p:ext uri="{BB962C8B-B14F-4D97-AF65-F5344CB8AC3E}">
        <p14:creationId xmlns:p14="http://schemas.microsoft.com/office/powerpoint/2010/main" val="31530140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linkages</a:t>
            </a:r>
            <a:endParaRPr lang="en-AU" dirty="0"/>
          </a:p>
        </p:txBody>
      </p:sp>
      <p:sp>
        <p:nvSpPr>
          <p:cNvPr id="3" name="Content Placeholder 2"/>
          <p:cNvSpPr>
            <a:spLocks noGrp="1"/>
          </p:cNvSpPr>
          <p:nvPr>
            <p:ph idx="1"/>
          </p:nvPr>
        </p:nvSpPr>
        <p:spPr>
          <a:xfrm>
            <a:off x="395536" y="1556792"/>
            <a:ext cx="8569647" cy="4392612"/>
          </a:xfrm>
        </p:spPr>
        <p:txBody>
          <a:bodyPr/>
          <a:lstStyle/>
          <a:p>
            <a:pPr marL="0" lvl="2" indent="0">
              <a:lnSpc>
                <a:spcPct val="120000"/>
              </a:lnSpc>
              <a:spcBef>
                <a:spcPts val="400"/>
              </a:spcBef>
              <a:buNone/>
            </a:pPr>
            <a:r>
              <a:rPr lang="en-US" dirty="0"/>
              <a:t>Preparedness plans for CFS must link to:</a:t>
            </a:r>
          </a:p>
          <a:p>
            <a:pPr marL="457200" lvl="2" indent="-457200">
              <a:lnSpc>
                <a:spcPct val="120000"/>
              </a:lnSpc>
              <a:spcBef>
                <a:spcPts val="400"/>
              </a:spcBef>
              <a:buFont typeface="Arial" panose="020B0604020202020204" pitchFamily="34" charset="0"/>
              <a:buChar char="•"/>
            </a:pPr>
            <a:r>
              <a:rPr lang="en-US" dirty="0"/>
              <a:t>Overall </a:t>
            </a:r>
            <a:r>
              <a:rPr lang="en-US" dirty="0" err="1"/>
              <a:t>organisation</a:t>
            </a:r>
            <a:r>
              <a:rPr lang="en-US" dirty="0"/>
              <a:t> preparedness plans</a:t>
            </a:r>
          </a:p>
          <a:p>
            <a:pPr marL="457200" lvl="2" indent="-457200">
              <a:lnSpc>
                <a:spcPct val="120000"/>
              </a:lnSpc>
              <a:spcBef>
                <a:spcPts val="400"/>
              </a:spcBef>
              <a:buFont typeface="Arial" panose="020B0604020202020204" pitchFamily="34" charset="0"/>
              <a:buChar char="•"/>
            </a:pPr>
            <a:r>
              <a:rPr lang="en-US" dirty="0"/>
              <a:t>Sector plans (at interagency level too)</a:t>
            </a:r>
          </a:p>
          <a:p>
            <a:pPr lvl="1">
              <a:lnSpc>
                <a:spcPct val="120000"/>
              </a:lnSpc>
              <a:spcBef>
                <a:spcPts val="400"/>
              </a:spcBef>
              <a:buFont typeface="Courier New" panose="02070309020205020404" pitchFamily="49" charset="0"/>
              <a:buChar char="o"/>
            </a:pPr>
            <a:r>
              <a:rPr lang="en-US" dirty="0"/>
              <a:t>Education response plans</a:t>
            </a:r>
          </a:p>
          <a:p>
            <a:pPr lvl="1">
              <a:lnSpc>
                <a:spcPct val="120000"/>
              </a:lnSpc>
              <a:spcBef>
                <a:spcPts val="400"/>
              </a:spcBef>
              <a:buFont typeface="Courier New" panose="02070309020205020404" pitchFamily="49" charset="0"/>
              <a:buChar char="o"/>
            </a:pPr>
            <a:r>
              <a:rPr lang="en-US" dirty="0"/>
              <a:t>Child Protection response plans (CFS plans are embedded in &amp; part of child protection plans)</a:t>
            </a:r>
          </a:p>
          <a:p>
            <a:pPr lvl="1">
              <a:lnSpc>
                <a:spcPct val="120000"/>
              </a:lnSpc>
              <a:spcBef>
                <a:spcPts val="400"/>
              </a:spcBef>
              <a:buFont typeface="Courier New" panose="02070309020205020404" pitchFamily="49" charset="0"/>
              <a:buChar char="o"/>
            </a:pPr>
            <a:r>
              <a:rPr lang="en-US" dirty="0"/>
              <a:t>Mental health and psychosocial support plans</a:t>
            </a:r>
          </a:p>
          <a:p>
            <a:pPr marL="457200" lvl="2" indent="-457200">
              <a:lnSpc>
                <a:spcPct val="120000"/>
              </a:lnSpc>
              <a:spcBef>
                <a:spcPts val="400"/>
              </a:spcBef>
              <a:buFont typeface="Arial" panose="020B0604020202020204" pitchFamily="34" charset="0"/>
              <a:buChar char="•"/>
            </a:pPr>
            <a:r>
              <a:rPr lang="en-US" dirty="0"/>
              <a:t>Government response plans</a:t>
            </a:r>
          </a:p>
          <a:p>
            <a:pPr marL="457200" lvl="2" indent="-457200">
              <a:lnSpc>
                <a:spcPct val="120000"/>
              </a:lnSpc>
              <a:spcBef>
                <a:spcPts val="400"/>
              </a:spcBef>
              <a:buFont typeface="Arial" panose="020B0604020202020204" pitchFamily="34" charset="0"/>
              <a:buChar char="•"/>
            </a:pPr>
            <a:r>
              <a:rPr lang="en-US" dirty="0"/>
              <a:t>Community practices</a:t>
            </a:r>
          </a:p>
          <a:p>
            <a:pPr>
              <a:lnSpc>
                <a:spcPct val="120000"/>
              </a:lnSpc>
            </a:pPr>
            <a:endParaRPr lang="en-AU" dirty="0"/>
          </a:p>
        </p:txBody>
      </p:sp>
    </p:spTree>
    <p:extLst>
      <p:ext uri="{BB962C8B-B14F-4D97-AF65-F5344CB8AC3E}">
        <p14:creationId xmlns:p14="http://schemas.microsoft.com/office/powerpoint/2010/main" val="37558695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3399FF"/>
                </a:solidFill>
              </a:rPr>
              <a:t>Key points</a:t>
            </a:r>
            <a:endParaRPr lang="en-AU" dirty="0">
              <a:solidFill>
                <a:srgbClr val="3399FF"/>
              </a:solidFill>
            </a:endParaRPr>
          </a:p>
        </p:txBody>
      </p:sp>
    </p:spTree>
    <p:extLst>
      <p:ext uri="{BB962C8B-B14F-4D97-AF65-F5344CB8AC3E}">
        <p14:creationId xmlns:p14="http://schemas.microsoft.com/office/powerpoint/2010/main" val="2628036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836712"/>
            <a:ext cx="7777163" cy="720725"/>
          </a:xfrm>
        </p:spPr>
        <p:txBody>
          <a:bodyPr/>
          <a:lstStyle/>
          <a:p>
            <a:r>
              <a:rPr lang="en-US" altLang="en-US" dirty="0" smtClean="0"/>
              <a:t>Learning Outcomes</a:t>
            </a:r>
            <a:endParaRPr lang="en-US" altLang="en-US" dirty="0" smtClean="0"/>
          </a:p>
        </p:txBody>
      </p:sp>
      <p:sp>
        <p:nvSpPr>
          <p:cNvPr id="3075" name="Content Placeholder 2"/>
          <p:cNvSpPr>
            <a:spLocks noGrp="1"/>
          </p:cNvSpPr>
          <p:nvPr>
            <p:ph idx="1"/>
          </p:nvPr>
        </p:nvSpPr>
        <p:spPr>
          <a:xfrm>
            <a:off x="250825" y="1700213"/>
            <a:ext cx="8641655" cy="4392612"/>
          </a:xfrm>
        </p:spPr>
        <p:txBody>
          <a:bodyPr/>
          <a:lstStyle/>
          <a:p>
            <a:pPr marL="0" indent="0">
              <a:lnSpc>
                <a:spcPct val="150000"/>
              </a:lnSpc>
              <a:buNone/>
            </a:pPr>
            <a:r>
              <a:rPr lang="en-US" dirty="0"/>
              <a:t>By the end of the session participants will … </a:t>
            </a:r>
          </a:p>
          <a:p>
            <a:pPr>
              <a:lnSpc>
                <a:spcPct val="150000"/>
              </a:lnSpc>
              <a:buFont typeface="Arial" panose="020B0604020202020204" pitchFamily="34" charset="0"/>
              <a:buChar char="•"/>
            </a:pPr>
            <a:r>
              <a:rPr lang="en-US" dirty="0"/>
              <a:t>Be able to define preparedness </a:t>
            </a:r>
          </a:p>
          <a:p>
            <a:pPr>
              <a:lnSpc>
                <a:spcPct val="150000"/>
              </a:lnSpc>
              <a:buFont typeface="Arial" panose="020B0604020202020204" pitchFamily="34" charset="0"/>
              <a:buChar char="•"/>
            </a:pPr>
            <a:r>
              <a:rPr lang="en-US" dirty="0"/>
              <a:t>Know the six key areas of action that can be taken to prepare for set-up of CF Spaces in the case of an emergency</a:t>
            </a:r>
          </a:p>
          <a:p>
            <a:pPr>
              <a:lnSpc>
                <a:spcPct val="150000"/>
              </a:lnSpc>
            </a:pPr>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797703"/>
            <a:ext cx="7777163" cy="720725"/>
          </a:xfrm>
        </p:spPr>
        <p:txBody>
          <a:bodyPr/>
          <a:lstStyle/>
          <a:p>
            <a:r>
              <a:rPr lang="en-US" dirty="0"/>
              <a:t>Key points</a:t>
            </a:r>
            <a:endParaRPr lang="en-AU" dirty="0"/>
          </a:p>
        </p:txBody>
      </p:sp>
      <p:sp>
        <p:nvSpPr>
          <p:cNvPr id="3" name="Content Placeholder 2"/>
          <p:cNvSpPr>
            <a:spLocks noGrp="1"/>
          </p:cNvSpPr>
          <p:nvPr>
            <p:ph idx="1"/>
          </p:nvPr>
        </p:nvSpPr>
        <p:spPr>
          <a:xfrm>
            <a:off x="323528" y="1556792"/>
            <a:ext cx="8713663" cy="4535487"/>
          </a:xfrm>
        </p:spPr>
        <p:txBody>
          <a:bodyPr/>
          <a:lstStyle/>
          <a:p>
            <a:pPr marL="457200" lvl="2" indent="-457200">
              <a:lnSpc>
                <a:spcPct val="150000"/>
              </a:lnSpc>
              <a:spcBef>
                <a:spcPts val="400"/>
              </a:spcBef>
              <a:buFont typeface="Arial" panose="020B0604020202020204" pitchFamily="34" charset="0"/>
              <a:buChar char="•"/>
            </a:pPr>
            <a:r>
              <a:rPr lang="en-GB" dirty="0"/>
              <a:t>Preparedness is a key element of effective response. Without it we cannot address PSS needs of children &amp; communities as well and as fast as we need </a:t>
            </a:r>
            <a:r>
              <a:rPr lang="en-GB" dirty="0" smtClean="0"/>
              <a:t>to. </a:t>
            </a:r>
            <a:endParaRPr lang="en-GB" dirty="0"/>
          </a:p>
          <a:p>
            <a:pPr marL="457200" lvl="2" indent="-457200">
              <a:lnSpc>
                <a:spcPct val="150000"/>
              </a:lnSpc>
              <a:spcBef>
                <a:spcPts val="400"/>
              </a:spcBef>
              <a:buFont typeface="Arial" panose="020B0604020202020204" pitchFamily="34" charset="0"/>
              <a:buChar char="•"/>
            </a:pPr>
            <a:r>
              <a:rPr lang="en-GB" dirty="0"/>
              <a:t>Community engagement is foundation of good </a:t>
            </a:r>
            <a:r>
              <a:rPr lang="en-GB" dirty="0" smtClean="0"/>
              <a:t>preparedness. </a:t>
            </a:r>
            <a:endParaRPr lang="en-GB" dirty="0"/>
          </a:p>
          <a:p>
            <a:pPr marL="457200" lvl="2" indent="-457200">
              <a:lnSpc>
                <a:spcPct val="150000"/>
              </a:lnSpc>
              <a:spcBef>
                <a:spcPts val="400"/>
              </a:spcBef>
              <a:buFont typeface="Arial" panose="020B0604020202020204" pitchFamily="34" charset="0"/>
              <a:buChar char="•"/>
            </a:pPr>
            <a:r>
              <a:rPr lang="en-GB" dirty="0" smtClean="0"/>
              <a:t>Preparedness plans </a:t>
            </a:r>
            <a:r>
              <a:rPr lang="en-GB" dirty="0"/>
              <a:t>for CF Spaces need to be part of wider plans for responding to children’s </a:t>
            </a:r>
            <a:r>
              <a:rPr lang="en-GB" dirty="0" smtClean="0"/>
              <a:t>needs.</a:t>
            </a:r>
            <a:endParaRPr lang="en-US" dirty="0"/>
          </a:p>
          <a:p>
            <a:pPr>
              <a:lnSpc>
                <a:spcPct val="150000"/>
              </a:lnSpc>
              <a:buFont typeface="Arial" panose="020B0604020202020204" pitchFamily="34" charset="0"/>
              <a:buChar char="•"/>
            </a:pPr>
            <a:endParaRPr lang="en-AU" dirty="0"/>
          </a:p>
        </p:txBody>
      </p:sp>
    </p:spTree>
    <p:extLst>
      <p:ext uri="{BB962C8B-B14F-4D97-AF65-F5344CB8AC3E}">
        <p14:creationId xmlns:p14="http://schemas.microsoft.com/office/powerpoint/2010/main" val="53753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3399FF"/>
                </a:solidFill>
              </a:rPr>
              <a:t>Key resources</a:t>
            </a:r>
            <a:endParaRPr lang="en-AU" dirty="0">
              <a:solidFill>
                <a:srgbClr val="3399FF"/>
              </a:solidFill>
            </a:endParaRPr>
          </a:p>
        </p:txBody>
      </p:sp>
    </p:spTree>
    <p:extLst>
      <p:ext uri="{BB962C8B-B14F-4D97-AF65-F5344CB8AC3E}">
        <p14:creationId xmlns:p14="http://schemas.microsoft.com/office/powerpoint/2010/main" val="1582465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resources</a:t>
            </a:r>
            <a:endParaRPr lang="en-AU" dirty="0"/>
          </a:p>
        </p:txBody>
      </p:sp>
      <p:sp>
        <p:nvSpPr>
          <p:cNvPr id="3" name="Content Placeholder 2"/>
          <p:cNvSpPr>
            <a:spLocks noGrp="1"/>
          </p:cNvSpPr>
          <p:nvPr>
            <p:ph idx="1"/>
          </p:nvPr>
        </p:nvSpPr>
        <p:spPr>
          <a:xfrm>
            <a:off x="250825" y="1700213"/>
            <a:ext cx="8713663" cy="4392612"/>
          </a:xfrm>
        </p:spPr>
        <p:txBody>
          <a:bodyPr/>
          <a:lstStyle/>
          <a:p>
            <a:pPr>
              <a:lnSpc>
                <a:spcPct val="150000"/>
              </a:lnSpc>
              <a:spcBef>
                <a:spcPts val="600"/>
              </a:spcBef>
              <a:buFont typeface="Arial" panose="020B0604020202020204" pitchFamily="34" charset="0"/>
              <a:buChar char="•"/>
            </a:pPr>
            <a:r>
              <a:rPr lang="en-US" dirty="0"/>
              <a:t>INEE Minimum Standards for Education, IASC Guidelines on MHPSS and CP Minimum Standards in Humanitarian </a:t>
            </a:r>
            <a:r>
              <a:rPr lang="en-US" dirty="0" smtClean="0"/>
              <a:t>Action. </a:t>
            </a:r>
            <a:endParaRPr lang="en-US" dirty="0"/>
          </a:p>
          <a:p>
            <a:pPr>
              <a:lnSpc>
                <a:spcPct val="150000"/>
              </a:lnSpc>
              <a:spcBef>
                <a:spcPts val="600"/>
              </a:spcBef>
              <a:buFont typeface="Arial" panose="020B0604020202020204" pitchFamily="34" charset="0"/>
              <a:buChar char="•"/>
            </a:pPr>
            <a:r>
              <a:rPr lang="en-US" dirty="0"/>
              <a:t>Plan International (2010) Child-</a:t>
            </a:r>
            <a:r>
              <a:rPr lang="en-US" dirty="0" err="1"/>
              <a:t>Centred</a:t>
            </a:r>
            <a:r>
              <a:rPr lang="en-US" dirty="0"/>
              <a:t> DRR </a:t>
            </a:r>
            <a:r>
              <a:rPr lang="en-US" dirty="0" smtClean="0"/>
              <a:t>Toolkit.</a:t>
            </a:r>
            <a:endParaRPr lang="en-US" dirty="0"/>
          </a:p>
          <a:p>
            <a:pPr>
              <a:lnSpc>
                <a:spcPct val="150000"/>
              </a:lnSpc>
              <a:spcBef>
                <a:spcPts val="600"/>
              </a:spcBef>
              <a:buFont typeface="Arial" panose="020B0604020202020204" pitchFamily="34" charset="0"/>
              <a:buChar char="•"/>
            </a:pPr>
            <a:r>
              <a:rPr lang="en-US" dirty="0"/>
              <a:t>Agency specific guidelines on emergency preparedness planning, procurement, logistics and </a:t>
            </a:r>
            <a:r>
              <a:rPr lang="en-US" dirty="0" err="1"/>
              <a:t>programme</a:t>
            </a:r>
            <a:r>
              <a:rPr lang="en-US" dirty="0"/>
              <a:t> </a:t>
            </a:r>
            <a:r>
              <a:rPr lang="en-US" dirty="0" smtClean="0"/>
              <a:t>budgeting.</a:t>
            </a:r>
            <a:endParaRPr lang="en-US" dirty="0"/>
          </a:p>
        </p:txBody>
      </p:sp>
    </p:spTree>
    <p:extLst>
      <p:ext uri="{BB962C8B-B14F-4D97-AF65-F5344CB8AC3E}">
        <p14:creationId xmlns:p14="http://schemas.microsoft.com/office/powerpoint/2010/main" val="12056743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3399FF"/>
                </a:solidFill>
              </a:rPr>
              <a:t>Defining key terms</a:t>
            </a:r>
            <a:endParaRPr lang="en-AU" dirty="0">
              <a:solidFill>
                <a:srgbClr val="3399FF"/>
              </a:solidFill>
            </a:endParaRPr>
          </a:p>
        </p:txBody>
      </p:sp>
    </p:spTree>
    <p:extLst>
      <p:ext uri="{BB962C8B-B14F-4D97-AF65-F5344CB8AC3E}">
        <p14:creationId xmlns:p14="http://schemas.microsoft.com/office/powerpoint/2010/main" val="3062228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719883"/>
            <a:ext cx="7777163" cy="720725"/>
          </a:xfrm>
        </p:spPr>
        <p:txBody>
          <a:bodyPr/>
          <a:lstStyle/>
          <a:p>
            <a:r>
              <a:rPr lang="en-US" dirty="0"/>
              <a:t>Preparedness</a:t>
            </a:r>
            <a:endParaRPr lang="en-AU" dirty="0"/>
          </a:p>
        </p:txBody>
      </p:sp>
      <p:sp>
        <p:nvSpPr>
          <p:cNvPr id="3" name="Content Placeholder 2"/>
          <p:cNvSpPr>
            <a:spLocks noGrp="1"/>
          </p:cNvSpPr>
          <p:nvPr>
            <p:ph idx="1"/>
          </p:nvPr>
        </p:nvSpPr>
        <p:spPr>
          <a:xfrm>
            <a:off x="250825" y="1602938"/>
            <a:ext cx="8641655" cy="4392612"/>
          </a:xfrm>
        </p:spPr>
        <p:txBody>
          <a:bodyPr/>
          <a:lstStyle/>
          <a:p>
            <a:pPr>
              <a:lnSpc>
                <a:spcPct val="120000"/>
              </a:lnSpc>
              <a:spcBef>
                <a:spcPts val="72"/>
              </a:spcBef>
              <a:spcAft>
                <a:spcPts val="300"/>
              </a:spcAft>
              <a:buFont typeface="Arial" panose="020B0604020202020204" pitchFamily="34" charset="0"/>
              <a:buChar char="•"/>
            </a:pPr>
            <a:r>
              <a:rPr lang="en-US" dirty="0"/>
              <a:t>Knowledge and capacities developed to…</a:t>
            </a:r>
          </a:p>
          <a:p>
            <a:pPr lvl="1">
              <a:lnSpc>
                <a:spcPct val="120000"/>
              </a:lnSpc>
              <a:spcBef>
                <a:spcPts val="0"/>
              </a:spcBef>
              <a:spcAft>
                <a:spcPts val="600"/>
              </a:spcAft>
              <a:buFont typeface="Courier New" panose="02070309020205020404" pitchFamily="49" charset="0"/>
              <a:buChar char="o"/>
            </a:pPr>
            <a:r>
              <a:rPr lang="en-US" dirty="0"/>
              <a:t>… </a:t>
            </a:r>
            <a:r>
              <a:rPr lang="en-US" dirty="0" err="1"/>
              <a:t>recognise</a:t>
            </a:r>
            <a:r>
              <a:rPr lang="en-US" dirty="0"/>
              <a:t> hazardous events that are potentially coming</a:t>
            </a:r>
          </a:p>
          <a:p>
            <a:pPr lvl="1">
              <a:lnSpc>
                <a:spcPct val="120000"/>
              </a:lnSpc>
              <a:spcBef>
                <a:spcPts val="0"/>
              </a:spcBef>
              <a:spcAft>
                <a:spcPts val="600"/>
              </a:spcAft>
              <a:buFont typeface="Courier New" panose="02070309020205020404" pitchFamily="49" charset="0"/>
              <a:buChar char="o"/>
            </a:pPr>
            <a:r>
              <a:rPr lang="en-US" dirty="0"/>
              <a:t>… cope and deal with the effects of the event(s), and </a:t>
            </a:r>
          </a:p>
          <a:p>
            <a:pPr lvl="1">
              <a:lnSpc>
                <a:spcPct val="120000"/>
              </a:lnSpc>
              <a:spcBef>
                <a:spcPts val="0"/>
              </a:spcBef>
              <a:spcAft>
                <a:spcPts val="600"/>
              </a:spcAft>
              <a:buFont typeface="Courier New" panose="02070309020205020404" pitchFamily="49" charset="0"/>
              <a:buChar char="o"/>
            </a:pPr>
            <a:r>
              <a:rPr lang="en-US" dirty="0"/>
              <a:t>… get ready for the next phase in the emergency project management </a:t>
            </a:r>
            <a:r>
              <a:rPr lang="en-US" dirty="0" smtClean="0"/>
              <a:t>cycle.</a:t>
            </a:r>
            <a:endParaRPr lang="en-US" dirty="0"/>
          </a:p>
          <a:p>
            <a:pPr marL="342900" lvl="1" indent="-342900">
              <a:lnSpc>
                <a:spcPct val="120000"/>
              </a:lnSpc>
              <a:spcBef>
                <a:spcPts val="72"/>
              </a:spcBef>
              <a:spcAft>
                <a:spcPts val="300"/>
              </a:spcAft>
              <a:buFont typeface="Arial" panose="020B0604020202020204" pitchFamily="34" charset="0"/>
              <a:buChar char="•"/>
            </a:pPr>
            <a:r>
              <a:rPr lang="en-US" dirty="0"/>
              <a:t>It is a </a:t>
            </a:r>
            <a:r>
              <a:rPr lang="en-CA" dirty="0"/>
              <a:t>continuous cycle of planning, organizing, training, ensuring availability of supplies, evaluating response and improving </a:t>
            </a:r>
            <a:r>
              <a:rPr lang="en-CA" dirty="0" smtClean="0"/>
              <a:t>activities</a:t>
            </a:r>
            <a:r>
              <a:rPr lang="en-AU" dirty="0" smtClean="0"/>
              <a:t>.</a:t>
            </a:r>
            <a:endParaRPr lang="en-CA" dirty="0"/>
          </a:p>
        </p:txBody>
      </p:sp>
    </p:spTree>
    <p:extLst>
      <p:ext uri="{BB962C8B-B14F-4D97-AF65-F5344CB8AC3E}">
        <p14:creationId xmlns:p14="http://schemas.microsoft.com/office/powerpoint/2010/main" val="1400899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836712"/>
            <a:ext cx="7777163" cy="720725"/>
          </a:xfrm>
        </p:spPr>
        <p:txBody>
          <a:bodyPr/>
          <a:lstStyle/>
          <a:p>
            <a:r>
              <a:rPr lang="en-US" dirty="0"/>
              <a:t>Recap on stages of project cycle</a:t>
            </a:r>
            <a:endParaRPr lang="en-AU" dirty="0"/>
          </a:p>
        </p:txBody>
      </p:sp>
      <p:sp>
        <p:nvSpPr>
          <p:cNvPr id="3" name="Content Placeholder 2"/>
          <p:cNvSpPr>
            <a:spLocks noGrp="1"/>
          </p:cNvSpPr>
          <p:nvPr>
            <p:ph idx="1"/>
          </p:nvPr>
        </p:nvSpPr>
        <p:spPr>
          <a:xfrm>
            <a:off x="467544" y="1700808"/>
            <a:ext cx="8281615" cy="4392612"/>
          </a:xfrm>
        </p:spPr>
        <p:txBody>
          <a:bodyPr/>
          <a:lstStyle/>
          <a:p>
            <a:pPr marL="723900" indent="-635000">
              <a:lnSpc>
                <a:spcPct val="120000"/>
              </a:lnSpc>
              <a:spcBef>
                <a:spcPts val="0"/>
              </a:spcBef>
              <a:buFontTx/>
              <a:buAutoNum type="arabicPeriod"/>
            </a:pPr>
            <a:r>
              <a:rPr lang="en-GB" dirty="0">
                <a:ea typeface="ヒラギノ角ゴ Pro W3" charset="0"/>
              </a:rPr>
              <a:t>Preparedness</a:t>
            </a:r>
          </a:p>
          <a:p>
            <a:pPr marL="723900" indent="-635000">
              <a:lnSpc>
                <a:spcPct val="120000"/>
              </a:lnSpc>
              <a:spcBef>
                <a:spcPts val="0"/>
              </a:spcBef>
              <a:buFontTx/>
              <a:buAutoNum type="arabicPeriod"/>
            </a:pPr>
            <a:r>
              <a:rPr lang="en-GB" dirty="0">
                <a:ea typeface="ヒラギノ角ゴ Pro W3" charset="0"/>
              </a:rPr>
              <a:t>Coordination</a:t>
            </a:r>
          </a:p>
          <a:p>
            <a:pPr marL="723900" indent="-635000">
              <a:lnSpc>
                <a:spcPct val="120000"/>
              </a:lnSpc>
              <a:spcBef>
                <a:spcPts val="0"/>
              </a:spcBef>
              <a:buFontTx/>
              <a:buAutoNum type="arabicPeriod"/>
            </a:pPr>
            <a:r>
              <a:rPr lang="en-GB" dirty="0">
                <a:ea typeface="ヒラギノ角ゴ Pro W3" charset="0"/>
              </a:rPr>
              <a:t>Assessment</a:t>
            </a:r>
          </a:p>
          <a:p>
            <a:pPr marL="723900" indent="-635000">
              <a:lnSpc>
                <a:spcPct val="120000"/>
              </a:lnSpc>
              <a:spcBef>
                <a:spcPts val="0"/>
              </a:spcBef>
              <a:buFontTx/>
              <a:buAutoNum type="arabicPeriod"/>
            </a:pPr>
            <a:r>
              <a:rPr lang="en-GB" dirty="0">
                <a:ea typeface="ヒラギノ角ゴ Pro W3" charset="0"/>
              </a:rPr>
              <a:t>Setting objectives based on assessment </a:t>
            </a:r>
          </a:p>
          <a:p>
            <a:pPr marL="723900" indent="-635000">
              <a:lnSpc>
                <a:spcPct val="120000"/>
              </a:lnSpc>
              <a:spcBef>
                <a:spcPts val="0"/>
              </a:spcBef>
              <a:buFontTx/>
              <a:buAutoNum type="arabicPeriod"/>
            </a:pPr>
            <a:r>
              <a:rPr lang="en-GB" dirty="0">
                <a:ea typeface="ヒラギノ角ゴ Pro W3" charset="0"/>
              </a:rPr>
              <a:t>Planning based on objectives</a:t>
            </a:r>
          </a:p>
          <a:p>
            <a:pPr marL="723900" indent="-635000">
              <a:lnSpc>
                <a:spcPct val="120000"/>
              </a:lnSpc>
              <a:spcBef>
                <a:spcPts val="0"/>
              </a:spcBef>
              <a:buFontTx/>
              <a:buAutoNum type="arabicPeriod"/>
            </a:pPr>
            <a:r>
              <a:rPr lang="en-GB" dirty="0">
                <a:ea typeface="ヒラギノ角ゴ Pro W3" charset="0"/>
              </a:rPr>
              <a:t>Implement activities according to plan</a:t>
            </a:r>
          </a:p>
          <a:p>
            <a:pPr marL="723900" indent="-635000">
              <a:lnSpc>
                <a:spcPct val="120000"/>
              </a:lnSpc>
              <a:spcBef>
                <a:spcPts val="0"/>
              </a:spcBef>
              <a:buFontTx/>
              <a:buAutoNum type="arabicPeriod"/>
            </a:pPr>
            <a:r>
              <a:rPr lang="en-GB" dirty="0">
                <a:ea typeface="ヒラギノ角ゴ Pro W3" charset="0"/>
              </a:rPr>
              <a:t>Monitor and evaluate</a:t>
            </a:r>
          </a:p>
          <a:p>
            <a:pPr marL="723900" indent="-635000">
              <a:lnSpc>
                <a:spcPct val="120000"/>
              </a:lnSpc>
              <a:spcBef>
                <a:spcPts val="0"/>
              </a:spcBef>
              <a:buFontTx/>
              <a:buAutoNum type="arabicPeriod"/>
            </a:pPr>
            <a:r>
              <a:rPr lang="en-GB" dirty="0">
                <a:ea typeface="ヒラギノ角ゴ Pro W3" charset="0"/>
              </a:rPr>
              <a:t>Close </a:t>
            </a:r>
            <a:r>
              <a:rPr lang="en-GB" dirty="0" smtClean="0">
                <a:ea typeface="ヒラギノ角ゴ Pro W3" charset="0"/>
              </a:rPr>
              <a:t>project</a:t>
            </a:r>
          </a:p>
          <a:p>
            <a:pPr marL="88900" indent="0">
              <a:lnSpc>
                <a:spcPct val="120000"/>
              </a:lnSpc>
              <a:spcBef>
                <a:spcPts val="0"/>
              </a:spcBef>
            </a:pPr>
            <a:endParaRPr lang="en-GB" dirty="0">
              <a:ea typeface="ヒラギノ角ゴ Pro W3" charset="0"/>
            </a:endParaRPr>
          </a:p>
          <a:p>
            <a:pPr marL="723900" indent="-635000" algn="r">
              <a:lnSpc>
                <a:spcPct val="120000"/>
              </a:lnSpc>
              <a:spcBef>
                <a:spcPts val="0"/>
              </a:spcBef>
              <a:buFont typeface="Wingdings" charset="2"/>
              <a:buChar char="Ø"/>
            </a:pPr>
            <a:r>
              <a:rPr lang="en-GB" dirty="0">
                <a:ea typeface="ヒラギノ角ゴ Pro W3" charset="0"/>
              </a:rPr>
              <a:t>Lessons learnt feed into future preparedness</a:t>
            </a:r>
          </a:p>
          <a:p>
            <a:pPr>
              <a:lnSpc>
                <a:spcPct val="120000"/>
              </a:lnSpc>
            </a:pPr>
            <a:endParaRPr lang="en-AU" dirty="0"/>
          </a:p>
        </p:txBody>
      </p:sp>
    </p:spTree>
    <p:extLst>
      <p:ext uri="{BB962C8B-B14F-4D97-AF65-F5344CB8AC3E}">
        <p14:creationId xmlns:p14="http://schemas.microsoft.com/office/powerpoint/2010/main" val="132747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719883"/>
            <a:ext cx="7777163" cy="720725"/>
          </a:xfrm>
        </p:spPr>
        <p:txBody>
          <a:bodyPr/>
          <a:lstStyle/>
          <a:p>
            <a:r>
              <a:rPr lang="en-US" dirty="0"/>
              <a:t>Risk </a:t>
            </a:r>
            <a:r>
              <a:rPr lang="en-US" dirty="0" smtClean="0"/>
              <a:t>Management Cycle</a:t>
            </a:r>
            <a:endParaRPr lang="en-AU" dirty="0"/>
          </a:p>
        </p:txBody>
      </p:sp>
      <p:sp>
        <p:nvSpPr>
          <p:cNvPr id="14" name="Oval 13"/>
          <p:cNvSpPr/>
          <p:nvPr/>
        </p:nvSpPr>
        <p:spPr>
          <a:xfrm rot="3267640">
            <a:off x="4581221" y="2355751"/>
            <a:ext cx="3097485" cy="3897556"/>
          </a:xfrm>
          <a:prstGeom prst="ellipse">
            <a:avLst/>
          </a:prstGeom>
          <a:noFill/>
          <a:ln w="38100" cmpd="sng">
            <a:solidFill>
              <a:srgbClr val="00808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57150" cmpd="sng">
                <a:solidFill>
                  <a:schemeClr val="tx1"/>
                </a:solidFill>
              </a:ln>
              <a:solidFill>
                <a:srgbClr val="008080"/>
              </a:solidFill>
            </a:endParaRPr>
          </a:p>
        </p:txBody>
      </p:sp>
      <p:grpSp>
        <p:nvGrpSpPr>
          <p:cNvPr id="9" name="Group 8"/>
          <p:cNvGrpSpPr/>
          <p:nvPr/>
        </p:nvGrpSpPr>
        <p:grpSpPr>
          <a:xfrm>
            <a:off x="287862" y="1274148"/>
            <a:ext cx="8585203" cy="4802398"/>
            <a:chOff x="287862" y="1196328"/>
            <a:chExt cx="8585203" cy="4802398"/>
          </a:xfrm>
        </p:grpSpPr>
        <p:sp>
          <p:nvSpPr>
            <p:cNvPr id="13" name="Oval 12"/>
            <p:cNvSpPr/>
            <p:nvPr/>
          </p:nvSpPr>
          <p:spPr>
            <a:xfrm rot="2671627">
              <a:off x="1827372" y="1196328"/>
              <a:ext cx="4013683" cy="4802398"/>
            </a:xfrm>
            <a:prstGeom prst="ellipse">
              <a:avLst/>
            </a:prstGeom>
            <a:noFill/>
            <a:ln w="38100" cmpd="sng">
              <a:solidFill>
                <a:srgbClr val="FF66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57150" cmpd="sng">
                  <a:solidFill>
                    <a:schemeClr val="tx1"/>
                  </a:solidFill>
                </a:ln>
              </a:endParaRPr>
            </a:p>
          </p:txBody>
        </p:sp>
        <p:graphicFrame>
          <p:nvGraphicFramePr>
            <p:cNvPr id="10" name="Diagram 9"/>
            <p:cNvGraphicFramePr/>
            <p:nvPr>
              <p:extLst>
                <p:ext uri="{D42A27DB-BD31-4B8C-83A1-F6EECF244321}">
                  <p14:modId xmlns:p14="http://schemas.microsoft.com/office/powerpoint/2010/main" val="1059235402"/>
                </p:ext>
              </p:extLst>
            </p:nvPr>
          </p:nvGraphicFramePr>
          <p:xfrm>
            <a:off x="1524000" y="1752119"/>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p:cNvSpPr txBox="1"/>
            <p:nvPr/>
          </p:nvSpPr>
          <p:spPr>
            <a:xfrm>
              <a:off x="287862" y="3879502"/>
              <a:ext cx="1845715" cy="1384995"/>
            </a:xfrm>
            <a:prstGeom prst="rect">
              <a:avLst/>
            </a:prstGeom>
            <a:noFill/>
          </p:spPr>
          <p:txBody>
            <a:bodyPr wrap="square" rtlCol="0">
              <a:spAutoFit/>
            </a:bodyPr>
            <a:lstStyle/>
            <a:p>
              <a:r>
                <a:rPr lang="en-US" sz="2800" dirty="0" smtClean="0">
                  <a:solidFill>
                    <a:srgbClr val="FF6600"/>
                  </a:solidFill>
                  <a:latin typeface="Calibri"/>
                  <a:cs typeface="Calibri"/>
                </a:rPr>
                <a:t>Disaster risk reduction </a:t>
              </a:r>
              <a:endParaRPr lang="en-US" sz="2800" dirty="0">
                <a:solidFill>
                  <a:srgbClr val="FF6600"/>
                </a:solidFill>
                <a:latin typeface="Calibri"/>
                <a:cs typeface="Calibri"/>
              </a:endParaRPr>
            </a:p>
          </p:txBody>
        </p:sp>
        <p:sp>
          <p:nvSpPr>
            <p:cNvPr id="12" name="TextBox 11"/>
            <p:cNvSpPr txBox="1"/>
            <p:nvPr/>
          </p:nvSpPr>
          <p:spPr>
            <a:xfrm>
              <a:off x="6705598" y="1940313"/>
              <a:ext cx="2167467" cy="954107"/>
            </a:xfrm>
            <a:prstGeom prst="rect">
              <a:avLst/>
            </a:prstGeom>
            <a:noFill/>
          </p:spPr>
          <p:txBody>
            <a:bodyPr wrap="square" rtlCol="0">
              <a:spAutoFit/>
            </a:bodyPr>
            <a:lstStyle/>
            <a:p>
              <a:pPr algn="r"/>
              <a:r>
                <a:rPr lang="en-US" sz="2800" dirty="0">
                  <a:solidFill>
                    <a:srgbClr val="008080"/>
                  </a:solidFill>
                  <a:latin typeface="Calibri"/>
                  <a:cs typeface="Calibri"/>
                </a:rPr>
                <a:t>Emergency response</a:t>
              </a:r>
            </a:p>
          </p:txBody>
        </p:sp>
      </p:grpSp>
    </p:spTree>
    <p:extLst>
      <p:ext uri="{BB962C8B-B14F-4D97-AF65-F5344CB8AC3E}">
        <p14:creationId xmlns:p14="http://schemas.microsoft.com/office/powerpoint/2010/main" val="1201379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heel(1)">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Preparedness activity</a:t>
            </a:r>
            <a:endParaRPr lang="en-AU" dirty="0"/>
          </a:p>
        </p:txBody>
      </p:sp>
      <p:pic>
        <p:nvPicPr>
          <p:cNvPr id="1026" name="Picture 2" descr="http://www.abc.net.au/news/image/4973764-3x2-940x627.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1772816"/>
            <a:ext cx="6392612" cy="4261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8590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solidFill>
                  <a:srgbClr val="3399FF"/>
                </a:solidFill>
              </a:rPr>
              <a:t>Core Elements of CF Space Preparedness</a:t>
            </a:r>
            <a:endParaRPr lang="en-AU" dirty="0">
              <a:solidFill>
                <a:srgbClr val="3399FF"/>
              </a:solidFill>
            </a:endParaRPr>
          </a:p>
        </p:txBody>
      </p:sp>
    </p:spTree>
    <p:extLst>
      <p:ext uri="{BB962C8B-B14F-4D97-AF65-F5344CB8AC3E}">
        <p14:creationId xmlns:p14="http://schemas.microsoft.com/office/powerpoint/2010/main" val="11712110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core elements of CFS preparedness</a:t>
            </a:r>
            <a:endParaRPr lang="en-AU" dirty="0"/>
          </a:p>
        </p:txBody>
      </p:sp>
      <p:sp>
        <p:nvSpPr>
          <p:cNvPr id="3" name="Content Placeholder 2"/>
          <p:cNvSpPr>
            <a:spLocks noGrp="1"/>
          </p:cNvSpPr>
          <p:nvPr>
            <p:ph idx="1"/>
          </p:nvPr>
        </p:nvSpPr>
        <p:spPr>
          <a:xfrm>
            <a:off x="395536" y="1674551"/>
            <a:ext cx="7777163" cy="4392612"/>
          </a:xfrm>
        </p:spPr>
        <p:txBody>
          <a:bodyPr/>
          <a:lstStyle/>
          <a:p>
            <a:pPr marL="0" indent="0">
              <a:lnSpc>
                <a:spcPct val="120000"/>
              </a:lnSpc>
              <a:spcBef>
                <a:spcPts val="72"/>
              </a:spcBef>
              <a:buNone/>
            </a:pPr>
            <a:r>
              <a:rPr lang="en-US" dirty="0"/>
              <a:t>Five building blocks: </a:t>
            </a:r>
          </a:p>
          <a:p>
            <a:pPr marL="571500" indent="-571500">
              <a:lnSpc>
                <a:spcPct val="120000"/>
              </a:lnSpc>
              <a:spcBef>
                <a:spcPts val="72"/>
              </a:spcBef>
              <a:buFont typeface="+mj-lt"/>
              <a:buAutoNum type="arabicPeriod"/>
            </a:pPr>
            <a:r>
              <a:rPr lang="en-US" dirty="0"/>
              <a:t>Coordination</a:t>
            </a:r>
          </a:p>
          <a:p>
            <a:pPr marL="571500" indent="-571500">
              <a:lnSpc>
                <a:spcPct val="120000"/>
              </a:lnSpc>
              <a:spcBef>
                <a:spcPts val="72"/>
              </a:spcBef>
              <a:buFont typeface="+mj-lt"/>
              <a:buAutoNum type="arabicPeriod"/>
            </a:pPr>
            <a:r>
              <a:rPr lang="en-US" dirty="0"/>
              <a:t>Human resources</a:t>
            </a:r>
          </a:p>
          <a:p>
            <a:pPr marL="571500" indent="-571500">
              <a:lnSpc>
                <a:spcPct val="120000"/>
              </a:lnSpc>
              <a:spcBef>
                <a:spcPts val="72"/>
              </a:spcBef>
              <a:buFont typeface="+mj-lt"/>
              <a:buAutoNum type="arabicPeriod"/>
            </a:pPr>
            <a:r>
              <a:rPr lang="en-US" dirty="0"/>
              <a:t>System &amp; tool development</a:t>
            </a:r>
          </a:p>
          <a:p>
            <a:pPr marL="571500" indent="-571500">
              <a:lnSpc>
                <a:spcPct val="120000"/>
              </a:lnSpc>
              <a:spcBef>
                <a:spcPts val="72"/>
              </a:spcBef>
              <a:buFont typeface="+mj-lt"/>
              <a:buAutoNum type="arabicPeriod"/>
            </a:pPr>
            <a:r>
              <a:rPr lang="en-US" dirty="0"/>
              <a:t>Logistical considerations</a:t>
            </a:r>
          </a:p>
          <a:p>
            <a:pPr marL="571500" indent="-571500">
              <a:lnSpc>
                <a:spcPct val="120000"/>
              </a:lnSpc>
              <a:spcBef>
                <a:spcPts val="72"/>
              </a:spcBef>
              <a:buFont typeface="+mj-lt"/>
              <a:buAutoNum type="arabicPeriod"/>
            </a:pPr>
            <a:r>
              <a:rPr lang="en-US" dirty="0"/>
              <a:t>Financial resourcing </a:t>
            </a:r>
          </a:p>
          <a:p>
            <a:pPr marL="0" indent="0">
              <a:lnSpc>
                <a:spcPct val="120000"/>
              </a:lnSpc>
              <a:spcBef>
                <a:spcPts val="72"/>
              </a:spcBef>
              <a:buNone/>
            </a:pPr>
            <a:endParaRPr lang="en-US" dirty="0"/>
          </a:p>
          <a:p>
            <a:pPr marL="0" indent="0">
              <a:lnSpc>
                <a:spcPct val="120000"/>
              </a:lnSpc>
              <a:spcBef>
                <a:spcPts val="72"/>
              </a:spcBef>
              <a:buNone/>
            </a:pPr>
            <a:r>
              <a:rPr lang="en-US" dirty="0"/>
              <a:t>Foundation: </a:t>
            </a:r>
          </a:p>
          <a:p>
            <a:pPr>
              <a:lnSpc>
                <a:spcPct val="120000"/>
              </a:lnSpc>
              <a:spcBef>
                <a:spcPts val="72"/>
              </a:spcBef>
              <a:buFont typeface="Arial" panose="020B0604020202020204" pitchFamily="34" charset="0"/>
              <a:buChar char="•"/>
            </a:pPr>
            <a:r>
              <a:rPr lang="en-US" dirty="0"/>
              <a:t>Community engagement </a:t>
            </a:r>
          </a:p>
          <a:p>
            <a:pPr>
              <a:lnSpc>
                <a:spcPct val="120000"/>
              </a:lnSpc>
            </a:pPr>
            <a:endParaRPr lang="en-AU" dirty="0"/>
          </a:p>
        </p:txBody>
      </p:sp>
      <p:pic>
        <p:nvPicPr>
          <p:cNvPr id="2050" name="Picture 2" descr="http://www.graceccantony.org.uk/wp-content/uploads/2014/05/blocks.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88" y="2996952"/>
            <a:ext cx="3562350" cy="3057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5755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Template PP_New [Compatibility Mode]" id="{3DFC64AD-ED0C-4220-B078-BDB91D006E57}" vid="{16F07DD1-2666-45B3-8D13-22B67B7A8F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PP_New</Template>
  <TotalTime>79</TotalTime>
  <Words>2320</Words>
  <Application>Microsoft Office PowerPoint</Application>
  <PresentationFormat>On-screen Show (4:3)</PresentationFormat>
  <Paragraphs>191</Paragraphs>
  <Slides>23</Slides>
  <Notes>15</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Default Design</vt:lpstr>
      <vt:lpstr>Session 1 – Preparedness for CF Spaces</vt:lpstr>
      <vt:lpstr>Learning Outcomes</vt:lpstr>
      <vt:lpstr>Defining key terms</vt:lpstr>
      <vt:lpstr>Preparedness</vt:lpstr>
      <vt:lpstr>Recap on stages of project cycle</vt:lpstr>
      <vt:lpstr>Risk Management Cycle</vt:lpstr>
      <vt:lpstr>Preparedness activity</vt:lpstr>
      <vt:lpstr>Core Elements of CF Space Preparedness</vt:lpstr>
      <vt:lpstr>Minimum core elements of CFS preparedness</vt:lpstr>
      <vt:lpstr>Preparedness activity </vt:lpstr>
      <vt:lpstr>PowerPoint Presentation</vt:lpstr>
      <vt:lpstr>Pre-emergency work with communities regarding CF Spaces</vt:lpstr>
      <vt:lpstr>PowerPoint Presentation</vt:lpstr>
      <vt:lpstr>PowerPoint Presentation</vt:lpstr>
      <vt:lpstr>PowerPoint Presentation</vt:lpstr>
      <vt:lpstr>PowerPoint Presentation</vt:lpstr>
      <vt:lpstr>Creating linkages</vt:lpstr>
      <vt:lpstr>Essential linkages</vt:lpstr>
      <vt:lpstr>Key points</vt:lpstr>
      <vt:lpstr>Key points</vt:lpstr>
      <vt:lpstr>Key resources</vt:lpstr>
      <vt:lpstr>Key resources</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NAME OF SESSION)</dc:title>
  <dc:creator>Jo-anne McMahon</dc:creator>
  <cp:lastModifiedBy>Nats</cp:lastModifiedBy>
  <cp:revision>16</cp:revision>
  <dcterms:created xsi:type="dcterms:W3CDTF">2013-11-25T22:42:10Z</dcterms:created>
  <dcterms:modified xsi:type="dcterms:W3CDTF">2014-05-23T03:36:54Z</dcterms:modified>
</cp:coreProperties>
</file>