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94" r:id="rId23"/>
    <p:sldId id="284" r:id="rId24"/>
    <p:sldId id="285" r:id="rId25"/>
    <p:sldId id="286" r:id="rId26"/>
    <p:sldId id="287" r:id="rId27"/>
    <p:sldId id="288" r:id="rId28"/>
    <p:sldId id="289" r:id="rId29"/>
    <p:sldId id="290" r:id="rId30"/>
    <p:sldId id="291" r:id="rId31"/>
    <p:sldId id="292" r:id="rId32"/>
    <p:sldId id="293" r:id="rId33"/>
    <p:sldId id="261"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9713" autoAdjust="0"/>
  </p:normalViewPr>
  <p:slideViewPr>
    <p:cSldViewPr>
      <p:cViewPr varScale="1">
        <p:scale>
          <a:sx n="55" d="100"/>
          <a:sy n="55" d="100"/>
        </p:scale>
        <p:origin x="-15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23/05/2014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4" indent="0" algn="l" defTabSz="457200" rtl="0" eaLnBrk="1" fontAlgn="auto" latinLnBrk="0" hangingPunct="1">
              <a:lnSpc>
                <a:spcPct val="100000"/>
              </a:lnSpc>
              <a:spcBef>
                <a:spcPts val="0"/>
              </a:spcBef>
              <a:spcAft>
                <a:spcPts val="0"/>
              </a:spcAft>
              <a:buClrTx/>
              <a:buSzTx/>
              <a:buFont typeface="Wingdings" charset="2"/>
              <a:buNone/>
              <a:tabLst>
                <a:tab pos="452438" algn="l"/>
              </a:tabLst>
              <a:defRPr/>
            </a:pPr>
            <a:r>
              <a:rPr lang="en-GB" dirty="0" smtClean="0">
                <a:solidFill>
                  <a:schemeClr val="tx1"/>
                </a:solidFill>
                <a:latin typeface="+mn-lt"/>
                <a:cs typeface="Calibri"/>
              </a:rPr>
              <a:t>Basis / foundation for programming: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solidFill>
                  <a:schemeClr val="tx1"/>
                </a:solidFill>
                <a:latin typeface="+mn-lt"/>
                <a:cs typeface="Calibri"/>
              </a:rPr>
              <a:t>The notion of individual and community resilience</a:t>
            </a:r>
            <a:r>
              <a:rPr lang="en-GB" baseline="0" dirty="0" smtClean="0">
                <a:solidFill>
                  <a:schemeClr val="tx1"/>
                </a:solidFill>
                <a:latin typeface="+mn-lt"/>
                <a:cs typeface="Calibri"/>
              </a:rPr>
              <a:t> – CF Spaces support mobilisation of communities to protect their own children - </a:t>
            </a:r>
            <a:r>
              <a:rPr lang="en-US" dirty="0" smtClean="0"/>
              <a:t>Build resilience</a:t>
            </a:r>
            <a:r>
              <a:rPr lang="en-US" baseline="0" dirty="0" smtClean="0"/>
              <a:t> through learning of ways to protect themselves, understanding risks facing them, increasing awareness of themselves and their communities </a:t>
            </a:r>
            <a:endParaRPr lang="en-GB" dirty="0" smtClean="0">
              <a:solidFill>
                <a:schemeClr val="tx1"/>
              </a:solidFill>
              <a:latin typeface="+mn-lt"/>
              <a:cs typeface="Calibri"/>
            </a:endParaRPr>
          </a:p>
          <a:p>
            <a:pPr marL="171450" indent="-171450">
              <a:buFont typeface="Arial"/>
              <a:buChar char="•"/>
            </a:pPr>
            <a:r>
              <a:rPr lang="en-GB" dirty="0" smtClean="0">
                <a:solidFill>
                  <a:schemeClr val="tx1"/>
                </a:solidFill>
                <a:latin typeface="+mn-lt"/>
                <a:cs typeface="Calibri"/>
              </a:rPr>
              <a:t>Aim of strengthening protective and reducing risk factors provide – e.g. through life-skills activities for children,</a:t>
            </a:r>
            <a:r>
              <a:rPr lang="en-GB" baseline="0" dirty="0" smtClean="0">
                <a:solidFill>
                  <a:schemeClr val="tx1"/>
                </a:solidFill>
                <a:latin typeface="+mn-lt"/>
                <a:cs typeface="Calibri"/>
              </a:rPr>
              <a:t> </a:t>
            </a:r>
            <a:r>
              <a:rPr lang="en-GB" dirty="0" smtClean="0">
                <a:solidFill>
                  <a:schemeClr val="tx1"/>
                </a:solidFill>
                <a:latin typeface="+mn-lt"/>
                <a:cs typeface="Calibri"/>
              </a:rPr>
              <a:t>behavioural change communication and awareness raising</a:t>
            </a:r>
            <a:r>
              <a:rPr lang="en-GB" baseline="0" dirty="0" smtClean="0">
                <a:solidFill>
                  <a:schemeClr val="tx1"/>
                </a:solidFill>
                <a:latin typeface="+mn-lt"/>
                <a:cs typeface="Calibri"/>
              </a:rPr>
              <a:t> on certain concerns and issues </a:t>
            </a:r>
            <a:endParaRPr lang="en-GB" dirty="0" smtClean="0">
              <a:solidFill>
                <a:schemeClr val="tx1"/>
              </a:solidFill>
              <a:latin typeface="+mn-lt"/>
              <a:cs typeface="Calibri"/>
            </a:endParaRPr>
          </a:p>
          <a:p>
            <a:pPr marL="171450" indent="-171450">
              <a:buFont typeface="Arial"/>
              <a:buChar char="•"/>
            </a:pPr>
            <a:r>
              <a:rPr lang="en-GB" dirty="0" smtClean="0">
                <a:solidFill>
                  <a:schemeClr val="tx1"/>
                </a:solidFill>
                <a:latin typeface="+mn-lt"/>
                <a:cs typeface="Calibri"/>
              </a:rPr>
              <a:t>Restoring normality is a prime concern </a:t>
            </a:r>
            <a:r>
              <a:rPr lang="en-GB" baseline="0" dirty="0" smtClean="0">
                <a:solidFill>
                  <a:schemeClr val="tx1"/>
                </a:solidFill>
                <a:latin typeface="+mn-lt"/>
                <a:cs typeface="Calibri"/>
              </a:rPr>
              <a:t>- </a:t>
            </a:r>
            <a:r>
              <a:rPr lang="en-GB" dirty="0" smtClean="0">
                <a:solidFill>
                  <a:schemeClr val="tx1"/>
                </a:solidFill>
                <a:latin typeface="+mn-lt"/>
                <a:cs typeface="Calibri"/>
              </a:rPr>
              <a:t>Restoring opportunities for normality, such as establishing trusting relationships in safe places with predictable routines and also strengthening community networks is most beneficial for children and their families.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Maintain culture &amp; traditions – CF Spaces allow for transmission</a:t>
            </a:r>
            <a:r>
              <a:rPr lang="en-US" baseline="0" dirty="0" smtClean="0"/>
              <a:t> of traditions, stories, songs and cultural celebrations. Allowing children to feel a link with their community, culture and heritage in disrupted contexts </a:t>
            </a:r>
            <a:endParaRPr lang="en-US" dirty="0" smtClean="0"/>
          </a:p>
          <a:p>
            <a:pPr marL="171450" indent="-171450">
              <a:buFont typeface="Arial"/>
              <a:buChar char="•"/>
            </a:pPr>
            <a:endParaRPr lang="en-GB" dirty="0" smtClean="0">
              <a:solidFill>
                <a:schemeClr val="tx1"/>
              </a:solidFill>
              <a:latin typeface="+mn-lt"/>
              <a:cs typeface="Calibri"/>
            </a:endParaRPr>
          </a:p>
          <a:p>
            <a:endParaRPr lang="en-US" dirty="0" smtClean="0">
              <a:latin typeface="+mn-lt"/>
              <a:cs typeface="Calibri"/>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10</a:t>
            </a:fld>
            <a:endParaRPr lang="en-AU"/>
          </a:p>
        </p:txBody>
      </p:sp>
    </p:spTree>
    <p:extLst>
      <p:ext uri="{BB962C8B-B14F-4D97-AF65-F5344CB8AC3E}">
        <p14:creationId xmlns:p14="http://schemas.microsoft.com/office/powerpoint/2010/main" val="353300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11</a:t>
            </a:fld>
            <a:endParaRPr lang="en-AU"/>
          </a:p>
        </p:txBody>
      </p:sp>
    </p:spTree>
    <p:extLst>
      <p:ext uri="{BB962C8B-B14F-4D97-AF65-F5344CB8AC3E}">
        <p14:creationId xmlns:p14="http://schemas.microsoft.com/office/powerpoint/2010/main" val="79873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12</a:t>
            </a:fld>
            <a:endParaRPr lang="en-AU"/>
          </a:p>
        </p:txBody>
      </p:sp>
    </p:spTree>
    <p:extLst>
      <p:ext uri="{BB962C8B-B14F-4D97-AF65-F5344CB8AC3E}">
        <p14:creationId xmlns:p14="http://schemas.microsoft.com/office/powerpoint/2010/main" val="390571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mj-lt"/>
              <a:buAutoNum type="arabicPeriod"/>
            </a:pPr>
            <a:r>
              <a:rPr lang="en-US" b="0" i="0" u="none" strike="noStrike" kern="1200" baseline="0" dirty="0" smtClean="0">
                <a:solidFill>
                  <a:schemeClr val="tx1"/>
                </a:solidFill>
              </a:rPr>
              <a:t>Physical development: this refers to the body increasing in skill and performance and includes: </a:t>
            </a:r>
          </a:p>
          <a:p>
            <a:pPr marL="355600" lvl="1" indent="-173038">
              <a:buFont typeface="Lucida Grande"/>
              <a:buChar char="–"/>
            </a:pPr>
            <a:r>
              <a:rPr lang="en-US" dirty="0" smtClean="0"/>
              <a:t>G</a:t>
            </a:r>
            <a:r>
              <a:rPr lang="en-US" b="0" i="0" u="none" strike="noStrike" kern="1200" baseline="0" dirty="0" smtClean="0">
                <a:solidFill>
                  <a:schemeClr val="tx1"/>
                </a:solidFill>
              </a:rPr>
              <a:t>ross motor development – e.g. sports, running, skipping, jumping and dancing  </a:t>
            </a:r>
          </a:p>
          <a:p>
            <a:pPr marL="355600" lvl="1" indent="-173038">
              <a:buFont typeface="Lucida Grande"/>
              <a:buChar char="–"/>
            </a:pPr>
            <a:r>
              <a:rPr lang="en-US" dirty="0" smtClean="0"/>
              <a:t>F</a:t>
            </a:r>
            <a:r>
              <a:rPr lang="en-US" b="0" i="0" u="none" strike="noStrike" kern="1200" baseline="0" dirty="0" smtClean="0">
                <a:solidFill>
                  <a:schemeClr val="tx1"/>
                </a:solidFill>
              </a:rPr>
              <a:t>ine motor development – e.g. drawing, </a:t>
            </a:r>
            <a:r>
              <a:rPr lang="en-GB" b="0" i="0" u="none" strike="noStrike" kern="1200" baseline="0" dirty="0" smtClean="0">
                <a:solidFill>
                  <a:schemeClr val="tx1"/>
                </a:solidFill>
                <a:effectLst/>
              </a:rPr>
              <a:t>b</a:t>
            </a:r>
            <a:r>
              <a:rPr lang="en-GB" kern="1200" dirty="0" smtClean="0">
                <a:solidFill>
                  <a:schemeClr val="tx1"/>
                </a:solidFill>
                <a:effectLst/>
              </a:rPr>
              <a:t>uilding blocks, &amp; puzzles </a:t>
            </a:r>
            <a:endParaRPr lang="en-US" b="0" i="0" u="none" strike="noStrike" kern="1200" baseline="0" dirty="0" smtClean="0">
              <a:solidFill>
                <a:schemeClr val="tx1"/>
              </a:solidFill>
            </a:endParaRPr>
          </a:p>
          <a:p>
            <a:pPr marL="228600" indent="-228600">
              <a:buFont typeface="+mj-lt"/>
              <a:buAutoNum type="arabicPeriod"/>
            </a:pPr>
            <a:r>
              <a:rPr lang="en-US" dirty="0" smtClean="0"/>
              <a:t>Social and emotional development: </a:t>
            </a:r>
          </a:p>
          <a:p>
            <a:pPr marL="355600" lvl="1" indent="-173038">
              <a:buFont typeface="Lucida Grande"/>
              <a:buChar char="–"/>
            </a:pPr>
            <a:r>
              <a:rPr lang="en-GB" dirty="0" smtClean="0"/>
              <a:t>Story telling and joint play with adults can contribute to bonding with adults – reestablishment sense of attachment </a:t>
            </a:r>
          </a:p>
          <a:p>
            <a:pPr marL="355600" lvl="1" indent="-173038">
              <a:buFont typeface="Lucida Grande"/>
              <a:buChar char="–"/>
            </a:pPr>
            <a:r>
              <a:rPr lang="en-GB" dirty="0" smtClean="0"/>
              <a:t>All forms of play with peers (role play, play fighting, with dolls or puppets, sports, </a:t>
            </a:r>
            <a:r>
              <a:rPr lang="en-GB" dirty="0" err="1" smtClean="0"/>
              <a:t>etc</a:t>
            </a:r>
            <a:r>
              <a:rPr lang="en-GB" dirty="0" smtClean="0"/>
              <a:t>) can contribute to relationship building with peers and learning about conflict resolution. </a:t>
            </a:r>
            <a:endParaRPr lang="en-US" dirty="0" smtClean="0"/>
          </a:p>
          <a:p>
            <a:pPr marL="228600" indent="-228600">
              <a:buFont typeface="+mj-lt"/>
              <a:buAutoNum type="arabicPeriod"/>
            </a:pPr>
            <a:r>
              <a:rPr lang="en-US" dirty="0" smtClean="0"/>
              <a:t>Cognitive: </a:t>
            </a:r>
          </a:p>
          <a:p>
            <a:pPr marL="355600" lvl="1" indent="-173038">
              <a:buFont typeface="Lucida Grande"/>
              <a:buChar char="–"/>
            </a:pPr>
            <a:r>
              <a:rPr lang="en-US" dirty="0" smtClean="0"/>
              <a:t>Intellectual development: memory games, puzzles, strategy games (</a:t>
            </a:r>
            <a:r>
              <a:rPr lang="en-US" dirty="0" err="1" smtClean="0"/>
              <a:t>Ludo</a:t>
            </a:r>
            <a:r>
              <a:rPr lang="en-US" dirty="0" smtClean="0"/>
              <a:t>, chess, </a:t>
            </a:r>
            <a:r>
              <a:rPr lang="en-US" dirty="0" err="1" smtClean="0"/>
              <a:t>etc</a:t>
            </a:r>
            <a:r>
              <a:rPr lang="en-US" dirty="0" smtClean="0"/>
              <a:t>) </a:t>
            </a:r>
          </a:p>
          <a:p>
            <a:pPr marL="355600" lvl="1" indent="-173038">
              <a:buFont typeface="Lucida Grande"/>
              <a:buChar char="–"/>
            </a:pPr>
            <a:r>
              <a:rPr lang="en-US" dirty="0" smtClean="0"/>
              <a:t>Communication &amp; speech development: reading, talking, group discussions</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13</a:t>
            </a:fld>
            <a:endParaRPr lang="en-AU"/>
          </a:p>
        </p:txBody>
      </p:sp>
    </p:spTree>
    <p:extLst>
      <p:ext uri="{BB962C8B-B14F-4D97-AF65-F5344CB8AC3E}">
        <p14:creationId xmlns:p14="http://schemas.microsoft.com/office/powerpoint/2010/main" val="372856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need to overcome community, other sectors and even </a:t>
            </a:r>
            <a:r>
              <a:rPr lang="en-US" sz="1200" b="0" i="0" u="none" strike="noStrike" kern="1200" baseline="0" dirty="0" err="1" smtClean="0">
                <a:solidFill>
                  <a:schemeClr val="tx1"/>
                </a:solidFill>
                <a:latin typeface="+mn-lt"/>
                <a:ea typeface="+mn-ea"/>
                <a:cs typeface="+mn-cs"/>
              </a:rPr>
              <a:t>CPiE</a:t>
            </a:r>
            <a:r>
              <a:rPr lang="en-US" sz="1200" b="0" i="0" u="none" strike="noStrike" kern="1200" baseline="0" dirty="0" smtClean="0">
                <a:solidFill>
                  <a:schemeClr val="tx1"/>
                </a:solidFill>
                <a:latin typeface="+mn-lt"/>
                <a:ea typeface="+mn-ea"/>
                <a:cs typeface="+mn-cs"/>
              </a:rPr>
              <a:t>/ education / gender actors misconceptions of who is welcome in CFS and what CFS are for in order. This will enable us to ensure they have the greatest impact possible on the lives of the most vulnerable children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Depending on the context, CFSs have been used for a variety of purposes such as:</a:t>
            </a:r>
          </a:p>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Play activities – including creative play, imaginative play, drawing, sport &amp; exercise, collaborative games, strategy games,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 </a:t>
            </a:r>
          </a:p>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Laying a foundation for restarting formal education and supporting national education systems</a:t>
            </a:r>
          </a:p>
          <a:p>
            <a:pPr marL="228600" indent="-228600">
              <a:buFont typeface="Arial"/>
              <a:buChar char="•"/>
            </a:pPr>
            <a:r>
              <a:rPr lang="en-GB" dirty="0" smtClean="0"/>
              <a:t>Informal education and reintegration activities for vulnerable children</a:t>
            </a:r>
          </a:p>
          <a:p>
            <a:pPr marL="228600" indent="-228600">
              <a:buFont typeface="Arial"/>
              <a:buChar char="•"/>
            </a:pPr>
            <a:r>
              <a:rPr lang="en-GB" dirty="0" smtClean="0"/>
              <a:t>Livelihoods activities – though should be used with caution as</a:t>
            </a:r>
            <a:r>
              <a:rPr lang="en-GB" baseline="0" dirty="0" smtClean="0"/>
              <a:t> must not reduce ability of children to have full access to other rights (e.g. education and health rights should not be limited by engagement in dangerous forms of income generating activities)</a:t>
            </a:r>
            <a:endParaRPr lang="en-GB" dirty="0" smtClean="0"/>
          </a:p>
          <a:p>
            <a:pPr marL="228600" indent="-228600">
              <a:buFont typeface="Arial"/>
              <a:buChar char="•"/>
            </a:pPr>
            <a:r>
              <a:rPr lang="en-GB" dirty="0" smtClean="0"/>
              <a:t>Life-skills building and behavioural change – encouraging more positive behaviours among girls and boys</a:t>
            </a:r>
            <a:endParaRPr lang="en-US" dirty="0" smtClean="0"/>
          </a:p>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Enabling wider work on issues such as child protection, WASH, livelihoods and early child development</a:t>
            </a:r>
          </a:p>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Stimulating efforts on disaster preparedness and disaster risk reduction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6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b="0" i="0" u="none" strike="noStrike" kern="1200" baseline="0" dirty="0" smtClean="0">
                <a:solidFill>
                  <a:schemeClr val="tx1"/>
                </a:solidFill>
                <a:latin typeface="+mn-lt"/>
                <a:ea typeface="+mn-ea"/>
                <a:cs typeface="+mn-cs"/>
              </a:rPr>
              <a:t>Some of these activities extend beyond the emergency context into the early recovery period or even into longer</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term development. </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dirty="0" smtClean="0"/>
              <a:t>Don’t forget they can be used in non-emergency settings, including developed and developing countries </a:t>
            </a:r>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14</a:t>
            </a:fld>
            <a:endParaRPr lang="en-AU"/>
          </a:p>
        </p:txBody>
      </p:sp>
    </p:spTree>
    <p:extLst>
      <p:ext uri="{BB962C8B-B14F-4D97-AF65-F5344CB8AC3E}">
        <p14:creationId xmlns:p14="http://schemas.microsoft.com/office/powerpoint/2010/main" val="368872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457200" rtl="0" eaLnBrk="1" fontAlgn="auto" latinLnBrk="0" hangingPunct="1">
              <a:lnSpc>
                <a:spcPct val="100000"/>
              </a:lnSpc>
              <a:spcBef>
                <a:spcPts val="1000"/>
              </a:spcBef>
              <a:spcAft>
                <a:spcPts val="0"/>
              </a:spcAft>
              <a:buClrTx/>
              <a:buSzTx/>
              <a:buFont typeface="Arial"/>
              <a:buChar char="•"/>
              <a:tabLst/>
              <a:defRPr/>
            </a:pPr>
            <a:r>
              <a:rPr lang="en-GB" dirty="0" smtClean="0"/>
              <a:t>Skill development - life-skills, public health, behavioural change</a:t>
            </a:r>
            <a:r>
              <a:rPr lang="en-GB" baseline="0" dirty="0" smtClean="0"/>
              <a:t>. </a:t>
            </a:r>
            <a:r>
              <a:rPr lang="en-GB" sz="1200" baseline="0" dirty="0" smtClean="0"/>
              <a:t>Strategy games can contribute. Building blocks. Puzzles. </a:t>
            </a:r>
          </a:p>
          <a:p>
            <a:pPr marL="171450" indent="-171450">
              <a:spcBef>
                <a:spcPts val="1000"/>
              </a:spcBef>
              <a:buFont typeface="Arial"/>
              <a:buChar char="•"/>
            </a:pPr>
            <a:r>
              <a:rPr lang="en-US" dirty="0" smtClean="0"/>
              <a:t>Children can establish nurturing and positive relationships with caring adults and peers -</a:t>
            </a:r>
            <a:r>
              <a:rPr lang="en-US" baseline="0" dirty="0" smtClean="0"/>
              <a:t> </a:t>
            </a:r>
            <a:r>
              <a:rPr lang="en-US" dirty="0" smtClean="0"/>
              <a:t>They can build positive relations with peers, learning to negotiate, deal with conflict, develop skills for contributing to peace-building when they are grown up. </a:t>
            </a:r>
            <a:r>
              <a:rPr lang="en-US" sz="1200" dirty="0" smtClean="0"/>
              <a:t>S</a:t>
            </a:r>
            <a:r>
              <a:rPr lang="en-GB" sz="1200" dirty="0" smtClean="0"/>
              <a:t>elf-directed or imaginative play is very important in children’s social and emotional development</a:t>
            </a:r>
            <a:r>
              <a:rPr lang="en-GB" sz="1200" baseline="0" dirty="0" smtClean="0"/>
              <a:t> - </a:t>
            </a:r>
            <a:r>
              <a:rPr lang="en-GB" sz="1200" dirty="0" smtClean="0"/>
              <a:t>Children will ‘act out’ events they have experienced in their play,</a:t>
            </a:r>
            <a:r>
              <a:rPr lang="en-GB" sz="1200" baseline="0" dirty="0" smtClean="0"/>
              <a:t> it can help them heal and recover after traumatic events (more about this on the next slide). </a:t>
            </a:r>
            <a:endParaRPr lang="en-US" dirty="0" smtClean="0"/>
          </a:p>
          <a:p>
            <a:pPr marL="171450" indent="-171450">
              <a:spcBef>
                <a:spcPts val="1000"/>
              </a:spcBef>
              <a:buFont typeface="Arial"/>
              <a:buChar char="•"/>
            </a:pPr>
            <a:r>
              <a:rPr lang="en-US" dirty="0" smtClean="0"/>
              <a:t>Opportunity to play – be it dance, plays sports, sing, or draw, which release of stress, reduces cortisol levels,</a:t>
            </a:r>
            <a:r>
              <a:rPr lang="en-US" baseline="0" dirty="0" smtClean="0"/>
              <a:t> and ensures stress levels return to normal - </a:t>
            </a:r>
            <a:r>
              <a:rPr lang="en-US" dirty="0" smtClean="0"/>
              <a:t>Express fear, sadness, loss in safe environment – dealing with the emotions they have been feeling and overcoming the events they have lived through - </a:t>
            </a:r>
            <a:r>
              <a:rPr lang="en-GB" dirty="0" smtClean="0"/>
              <a:t>Sport important for motor control &amp; cognitive ability. Reduce anxiety &amp; cortisol levels. Individual activities such as running, skipping, jumping, dancing.</a:t>
            </a:r>
            <a:r>
              <a:rPr lang="en-GB" baseline="0" dirty="0" smtClean="0"/>
              <a:t> Or group sports such as football, handball, volley ball, basket ball, </a:t>
            </a:r>
            <a:r>
              <a:rPr lang="en-GB" baseline="0" dirty="0" err="1" smtClean="0"/>
              <a:t>etc</a:t>
            </a:r>
            <a:r>
              <a:rPr lang="en-GB" dirty="0" smtClean="0"/>
              <a:t> </a:t>
            </a:r>
            <a:endParaRPr lang="en-US" dirty="0" smtClean="0"/>
          </a:p>
          <a:p>
            <a:pPr marL="171450" indent="-171450">
              <a:spcBef>
                <a:spcPts val="1000"/>
              </a:spcBef>
              <a:buFont typeface="Arial"/>
              <a:buChar char="•"/>
            </a:pPr>
            <a:r>
              <a:rPr lang="en-US" dirty="0" err="1" smtClean="0"/>
              <a:t>Behavioural</a:t>
            </a:r>
            <a:r>
              <a:rPr lang="en-US" dirty="0" smtClean="0"/>
              <a:t> change – public</a:t>
            </a:r>
            <a:r>
              <a:rPr lang="en-US" baseline="0" dirty="0" smtClean="0"/>
              <a:t> health messaging, life-skills building on issues such as sexual health, games that integrate messaging (e.g. WASH use a version of Snakes and ladders that conveys public health messages) </a:t>
            </a:r>
            <a:r>
              <a:rPr lang="en-US" baseline="0" dirty="0" err="1" smtClean="0"/>
              <a:t>etc</a:t>
            </a:r>
            <a:r>
              <a:rPr lang="en-US" baseline="0" dirty="0" smtClean="0"/>
              <a:t> </a:t>
            </a:r>
            <a:endParaRPr lang="en-US" dirty="0" smtClean="0"/>
          </a:p>
          <a:p>
            <a:pPr marL="171450" marR="0" indent="-171450" algn="l" defTabSz="457200" rtl="0" eaLnBrk="1" fontAlgn="auto" latinLnBrk="0" hangingPunct="1">
              <a:lnSpc>
                <a:spcPct val="100000"/>
              </a:lnSpc>
              <a:spcBef>
                <a:spcPts val="1000"/>
              </a:spcBef>
              <a:spcAft>
                <a:spcPts val="0"/>
              </a:spcAft>
              <a:buClrTx/>
              <a:buSzTx/>
              <a:buFont typeface="Arial"/>
              <a:buChar char="•"/>
              <a:tabLst/>
              <a:defRPr/>
            </a:pPr>
            <a:endParaRPr lang="en-GB"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15</a:t>
            </a:fld>
            <a:endParaRPr lang="en-AU"/>
          </a:p>
        </p:txBody>
      </p:sp>
    </p:spTree>
    <p:extLst>
      <p:ext uri="{BB962C8B-B14F-4D97-AF65-F5344CB8AC3E}">
        <p14:creationId xmlns:p14="http://schemas.microsoft.com/office/powerpoint/2010/main" val="233198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16</a:t>
            </a:fld>
            <a:endParaRPr lang="en-AU"/>
          </a:p>
        </p:txBody>
      </p:sp>
    </p:spTree>
    <p:extLst>
      <p:ext uri="{BB962C8B-B14F-4D97-AF65-F5344CB8AC3E}">
        <p14:creationId xmlns:p14="http://schemas.microsoft.com/office/powerpoint/2010/main" val="15746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GB" noProof="0" dirty="0" smtClean="0"/>
              <a:t>CFS can be mechanism for community mobilization, as they use participatory methods that are adapted to local context &amp; culture</a:t>
            </a:r>
          </a:p>
          <a:p>
            <a:pPr marL="171450" indent="-171450">
              <a:buFont typeface="Arial"/>
              <a:buChar char="•"/>
            </a:pPr>
            <a:r>
              <a:rPr lang="en-GB" noProof="0" dirty="0" smtClean="0"/>
              <a:t>Bring children’s needs into prominence by mobilizing &amp; supporting communities on behalf of children &amp; by engaging parents / caregivers in effective interactions with children</a:t>
            </a:r>
          </a:p>
          <a:p>
            <a:pPr marL="171450" indent="-171450">
              <a:buFont typeface="Arial"/>
              <a:buChar char="•"/>
            </a:pPr>
            <a:r>
              <a:rPr lang="en-GB" noProof="0" dirty="0" smtClean="0"/>
              <a:t>Enable participation of children in planning, response, monitoring &amp; evaluation of other emergency response activities. For example the CF Space children can influence the design of shelter, water, health or food security</a:t>
            </a:r>
            <a:r>
              <a:rPr lang="en-GB" baseline="0" noProof="0" dirty="0" smtClean="0"/>
              <a:t> programmes, by creating children’s clubs who input their views and thus change design of other sector plans. Or children from the CF Space can be involved in awareness raising activities covering topics relating to sectors other than CP, Education or MHPSS. </a:t>
            </a:r>
            <a:endParaRPr lang="en-GB" noProof="0" dirty="0" smtClean="0"/>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17</a:t>
            </a:fld>
            <a:endParaRPr lang="en-AU"/>
          </a:p>
        </p:txBody>
      </p:sp>
    </p:spTree>
    <p:extLst>
      <p:ext uri="{BB962C8B-B14F-4D97-AF65-F5344CB8AC3E}">
        <p14:creationId xmlns:p14="http://schemas.microsoft.com/office/powerpoint/2010/main" val="342924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18</a:t>
            </a:fld>
            <a:endParaRPr lang="en-AU"/>
          </a:p>
        </p:txBody>
      </p:sp>
    </p:spTree>
    <p:extLst>
      <p:ext uri="{BB962C8B-B14F-4D97-AF65-F5344CB8AC3E}">
        <p14:creationId xmlns:p14="http://schemas.microsoft.com/office/powerpoint/2010/main" val="90844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smtClean="0"/>
              <a:t>ANSWERS: ZS – Japan, BN – Indonesia, CSER – Ivory Coast, KW – Peru - This exercise shows adaptation of the concept to context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19</a:t>
            </a:fld>
            <a:endParaRPr lang="en-AU"/>
          </a:p>
        </p:txBody>
      </p:sp>
    </p:spTree>
    <p:extLst>
      <p:ext uri="{BB962C8B-B14F-4D97-AF65-F5344CB8AC3E}">
        <p14:creationId xmlns:p14="http://schemas.microsoft.com/office/powerpoint/2010/main" val="253574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10000"/>
              </a:lnSpc>
              <a:spcBef>
                <a:spcPts val="600"/>
              </a:spcBef>
              <a:buFont typeface="Arial"/>
              <a:buChar char="•"/>
            </a:pPr>
            <a:r>
              <a:rPr lang="en-GB" sz="1200" dirty="0" smtClean="0"/>
              <a:t>Indonesia Floods (2006): Communities &amp; IDPs set up children’s groups run by Islamic leaders, teachers, </a:t>
            </a:r>
            <a:r>
              <a:rPr lang="en-GB" sz="1200" dirty="0" err="1" smtClean="0"/>
              <a:t>etc</a:t>
            </a:r>
            <a:r>
              <a:rPr lang="en-GB" sz="1200" dirty="0" smtClean="0"/>
              <a:t> – support from humanitarian agencies came in form of supplies</a:t>
            </a:r>
          </a:p>
          <a:p>
            <a:pPr marL="171450" indent="-171450">
              <a:lnSpc>
                <a:spcPct val="110000"/>
              </a:lnSpc>
              <a:spcBef>
                <a:spcPts val="600"/>
              </a:spcBef>
              <a:buFont typeface="Arial"/>
              <a:buChar char="•"/>
            </a:pPr>
            <a:r>
              <a:rPr lang="en-GB" sz="1200" dirty="0" smtClean="0"/>
              <a:t>Ivory Coast Conflict (2007): Adolescent girls (ex-associated with armed forces &amp; groups, child-mothers, disabled, </a:t>
            </a:r>
            <a:r>
              <a:rPr lang="en-GB" sz="1200" dirty="0" err="1" smtClean="0"/>
              <a:t>etc</a:t>
            </a:r>
            <a:r>
              <a:rPr lang="en-GB" sz="1200" dirty="0" smtClean="0"/>
              <a:t>) - a group otherwise excluded from humanitarian activities -  in pre-existing buildings &amp; temporary structures – 200 children per CFS, in shifts/ different classes – livelihoods, life-skills (including child care), theatre, accelerated learning, etc. In 2011: child friendly spaces in hospital reception areas </a:t>
            </a:r>
          </a:p>
          <a:p>
            <a:pPr marL="171450" indent="-171450">
              <a:lnSpc>
                <a:spcPct val="110000"/>
              </a:lnSpc>
              <a:spcBef>
                <a:spcPts val="600"/>
              </a:spcBef>
              <a:buFont typeface="Arial"/>
              <a:buChar char="•"/>
            </a:pPr>
            <a:r>
              <a:rPr lang="en-GB" sz="1200" dirty="0" smtClean="0"/>
              <a:t>Bangladesh Cyclone (2008): Range of models tailored to community needs and actions: </a:t>
            </a:r>
            <a:r>
              <a:rPr lang="en-GB" sz="1200" dirty="0" err="1" smtClean="0"/>
              <a:t>i</a:t>
            </a:r>
            <a:r>
              <a:rPr lang="en-GB" sz="1200" dirty="0" smtClean="0"/>
              <a:t>. Activities in designated time slot in school buildings run by older adolescents. ii. Adolescents running activities in tents for small children whilst parents do cash-for-work. iii. Pre-existing children’s clubs increase hours &amp; no. children with additional facilitators</a:t>
            </a:r>
          </a:p>
          <a:p>
            <a:pPr marL="171450" indent="-171450">
              <a:lnSpc>
                <a:spcPct val="110000"/>
              </a:lnSpc>
              <a:spcBef>
                <a:spcPts val="600"/>
              </a:spcBef>
              <a:buFont typeface="Arial"/>
              <a:buChar char="•"/>
            </a:pPr>
            <a:r>
              <a:rPr lang="en-GB" sz="1200" dirty="0" smtClean="0"/>
              <a:t>Japan Tsunami (2011): 5-12 year old children. </a:t>
            </a:r>
            <a:r>
              <a:rPr lang="en-US" sz="1200" dirty="0" smtClean="0"/>
              <a:t>~25 in a group.</a:t>
            </a:r>
            <a:r>
              <a:rPr lang="en-GB" sz="1200" dirty="0" smtClean="0"/>
              <a:t> High tech materials and games (computers, screens, videos) </a:t>
            </a:r>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20</a:t>
            </a:fld>
            <a:endParaRPr lang="en-AU"/>
          </a:p>
        </p:txBody>
      </p:sp>
    </p:spTree>
    <p:extLst>
      <p:ext uri="{BB962C8B-B14F-4D97-AF65-F5344CB8AC3E}">
        <p14:creationId xmlns:p14="http://schemas.microsoft.com/office/powerpoint/2010/main" val="1964186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t>Colombia: 2001 – 2003 “Return to Happiness” programme, for children affected by conflict. </a:t>
            </a:r>
            <a:r>
              <a:rPr lang="en-GB" sz="1200" dirty="0" smtClean="0"/>
              <a:t>A</a:t>
            </a:r>
            <a:r>
              <a:rPr lang="en-GB" sz="1200" kern="1200" dirty="0" smtClean="0">
                <a:solidFill>
                  <a:schemeClr val="tx1"/>
                </a:solidFill>
                <a:effectLst/>
              </a:rPr>
              <a:t>dolescents as play therapists, working through schools, families and health centres.</a:t>
            </a:r>
            <a:r>
              <a:rPr lang="en-GB" sz="1200" kern="1200" baseline="0" dirty="0" smtClean="0">
                <a:solidFill>
                  <a:schemeClr val="tx1"/>
                </a:solidFill>
                <a:effectLst/>
              </a:rPr>
              <a:t> N</a:t>
            </a:r>
            <a:r>
              <a:rPr lang="en-GB" sz="1200" kern="1200" dirty="0" smtClean="0">
                <a:solidFill>
                  <a:schemeClr val="tx1"/>
                </a:solidFill>
                <a:effectLst/>
              </a:rPr>
              <a:t>ot separate space.</a:t>
            </a:r>
            <a:r>
              <a:rPr lang="en-GB" sz="1200" kern="1200" baseline="0" dirty="0" smtClean="0">
                <a:solidFill>
                  <a:schemeClr val="tx1"/>
                </a:solidFill>
                <a:effectLst/>
              </a:rPr>
              <a:t> </a:t>
            </a:r>
            <a:r>
              <a:rPr lang="en-GB" sz="1200" dirty="0" smtClean="0"/>
              <a:t>I</a:t>
            </a:r>
            <a:r>
              <a:rPr lang="en-GB" sz="1200" kern="1200" dirty="0" smtClean="0">
                <a:solidFill>
                  <a:schemeClr val="tx1"/>
                </a:solidFill>
                <a:effectLst/>
              </a:rPr>
              <a:t>ncorporation of local government &amp; church,</a:t>
            </a:r>
            <a:r>
              <a:rPr lang="en-GB" sz="1200" kern="1200" baseline="0" dirty="0" smtClean="0">
                <a:solidFill>
                  <a:schemeClr val="tx1"/>
                </a:solidFill>
                <a:effectLst/>
              </a:rPr>
              <a:t> part of wider holistic activities for PSS </a:t>
            </a:r>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21</a:t>
            </a:fld>
            <a:endParaRPr lang="en-AU"/>
          </a:p>
        </p:txBody>
      </p:sp>
    </p:spTree>
    <p:extLst>
      <p:ext uri="{BB962C8B-B14F-4D97-AF65-F5344CB8AC3E}">
        <p14:creationId xmlns:p14="http://schemas.microsoft.com/office/powerpoint/2010/main" val="29263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600"/>
              </a:spcBef>
              <a:buFont typeface="Wingdings" charset="2"/>
              <a:buChar char="§"/>
            </a:pPr>
            <a:r>
              <a:rPr lang="en-US" sz="1200" dirty="0" smtClean="0"/>
              <a:t>SC, UNICEF, WV</a:t>
            </a:r>
          </a:p>
          <a:p>
            <a:pPr>
              <a:lnSpc>
                <a:spcPct val="110000"/>
              </a:lnSpc>
              <a:spcBef>
                <a:spcPts val="600"/>
              </a:spcBef>
              <a:buFont typeface="Wingdings" charset="2"/>
              <a:buChar char="§"/>
            </a:pPr>
            <a:r>
              <a:rPr lang="en-US" sz="1200" dirty="0" smtClean="0"/>
              <a:t>5 to 24 years of age</a:t>
            </a:r>
          </a:p>
          <a:p>
            <a:pPr>
              <a:lnSpc>
                <a:spcPct val="110000"/>
              </a:lnSpc>
              <a:spcBef>
                <a:spcPts val="600"/>
              </a:spcBef>
              <a:buFont typeface="Wingdings" charset="2"/>
              <a:buChar char="§"/>
            </a:pPr>
            <a:r>
              <a:rPr lang="en-US" sz="1200" dirty="0" smtClean="0"/>
              <a:t>Children receive safe drinking water &amp; 1 meal per day </a:t>
            </a:r>
          </a:p>
          <a:p>
            <a:pPr marL="0" marR="0" indent="0" algn="l" defTabSz="457200" rtl="0" eaLnBrk="1" fontAlgn="auto" latinLnBrk="0" hangingPunct="1">
              <a:lnSpc>
                <a:spcPct val="110000"/>
              </a:lnSpc>
              <a:spcBef>
                <a:spcPts val="600"/>
              </a:spcBef>
              <a:spcAft>
                <a:spcPts val="0"/>
              </a:spcAft>
              <a:buClrTx/>
              <a:buSzTx/>
              <a:buFont typeface="Wingdings" charset="2"/>
              <a:buChar char="§"/>
              <a:tabLst/>
              <a:defRPr/>
            </a:pPr>
            <a:r>
              <a:rPr lang="en-US" sz="1200" dirty="0" smtClean="0"/>
              <a:t>Work with parents -</a:t>
            </a:r>
            <a:r>
              <a:rPr lang="en-US" sz="1200" baseline="0" dirty="0" smtClean="0"/>
              <a:t> </a:t>
            </a:r>
            <a:r>
              <a:rPr lang="en-US" sz="1200" dirty="0" smtClean="0"/>
              <a:t>They attend sessions on how to determine when their children are at-risk, and they learn skills to prepare them for possible future disasters. </a:t>
            </a:r>
          </a:p>
          <a:p>
            <a:pPr>
              <a:lnSpc>
                <a:spcPct val="110000"/>
              </a:lnSpc>
              <a:spcBef>
                <a:spcPts val="600"/>
              </a:spcBef>
              <a:buFont typeface="Wingdings" charset="2"/>
              <a:buChar char="§"/>
            </a:pPr>
            <a:r>
              <a:rPr lang="en-US" sz="1200" dirty="0" smtClean="0"/>
              <a:t>Teams of professionals, including a social worker, a psychologist and two counsellors</a:t>
            </a:r>
          </a:p>
          <a:p>
            <a:endParaRPr lang="en-US" dirty="0" smtClean="0"/>
          </a:p>
          <a:p>
            <a:endParaRPr lang="en-US" dirty="0" smtClean="0"/>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22</a:t>
            </a:fld>
            <a:endParaRPr lang="en-AU"/>
          </a:p>
        </p:txBody>
      </p:sp>
    </p:spTree>
    <p:extLst>
      <p:ext uri="{BB962C8B-B14F-4D97-AF65-F5344CB8AC3E}">
        <p14:creationId xmlns:p14="http://schemas.microsoft.com/office/powerpoint/2010/main" val="378757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23</a:t>
            </a:fld>
            <a:endParaRPr lang="en-AU"/>
          </a:p>
        </p:txBody>
      </p:sp>
    </p:spTree>
    <p:extLst>
      <p:ext uri="{BB962C8B-B14F-4D97-AF65-F5344CB8AC3E}">
        <p14:creationId xmlns:p14="http://schemas.microsoft.com/office/powerpoint/2010/main" val="237796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24</a:t>
            </a:fld>
            <a:endParaRPr lang="en-AU"/>
          </a:p>
        </p:txBody>
      </p:sp>
    </p:spTree>
    <p:extLst>
      <p:ext uri="{BB962C8B-B14F-4D97-AF65-F5344CB8AC3E}">
        <p14:creationId xmlns:p14="http://schemas.microsoft.com/office/powerpoint/2010/main" val="101600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90000"/>
              </a:lnSpc>
              <a:spcBef>
                <a:spcPts val="600"/>
              </a:spcBef>
              <a:buFont typeface="Arial"/>
              <a:buChar char="•"/>
            </a:pPr>
            <a:r>
              <a:rPr lang="en-US" sz="1200" dirty="0" smtClean="0"/>
              <a:t>Situations where a Child Friendly Space may not be in the best interests of children include: </a:t>
            </a:r>
          </a:p>
          <a:p>
            <a:pPr marL="171450" indent="-171450">
              <a:lnSpc>
                <a:spcPct val="90000"/>
              </a:lnSpc>
              <a:spcBef>
                <a:spcPts val="600"/>
              </a:spcBef>
              <a:buFont typeface="Arial"/>
              <a:buChar char="•"/>
            </a:pPr>
            <a:r>
              <a:rPr lang="en-US" sz="1200" dirty="0" smtClean="0"/>
              <a:t>environments in which there are outbreaks or high incidences of measles or diarrhea and limited water and sanitation facilities; </a:t>
            </a:r>
          </a:p>
          <a:p>
            <a:pPr marL="171450" indent="-171450">
              <a:lnSpc>
                <a:spcPct val="90000"/>
              </a:lnSpc>
              <a:spcBef>
                <a:spcPts val="600"/>
              </a:spcBef>
              <a:buFont typeface="Arial"/>
              <a:buChar char="•"/>
            </a:pPr>
            <a:r>
              <a:rPr lang="en-US" sz="1200" dirty="0" smtClean="0"/>
              <a:t>risk of the forced recruitment of children into armed forces or other groups which might be heightened by children’s participation in Child Friendly Spaces (through abduction on the way to the space or recruitment of children perceived to be skilled because of their participation in the space); and </a:t>
            </a:r>
          </a:p>
          <a:p>
            <a:pPr marL="171450" indent="-171450">
              <a:lnSpc>
                <a:spcPct val="90000"/>
              </a:lnSpc>
              <a:spcBef>
                <a:spcPts val="600"/>
              </a:spcBef>
              <a:buFont typeface="Arial"/>
              <a:buChar char="•"/>
            </a:pPr>
            <a:r>
              <a:rPr lang="en-US" sz="1200" dirty="0" smtClean="0"/>
              <a:t>situations in which children would face greater risk of abduction, intimidation or attack due to the presence of Child Friendly Spaces</a:t>
            </a:r>
            <a:endParaRPr lang="en-GB" dirty="0" smtClean="0">
              <a:latin typeface="+mn-lt"/>
              <a:cs typeface="Calibri"/>
            </a:endParaRPr>
          </a:p>
          <a:p>
            <a:pPr marL="171450" marR="0" indent="-171450" algn="l" defTabSz="457200" rtl="0" eaLnBrk="1" fontAlgn="auto" latinLnBrk="0" hangingPunct="1">
              <a:lnSpc>
                <a:spcPct val="100000"/>
              </a:lnSpc>
              <a:spcBef>
                <a:spcPts val="100"/>
              </a:spcBef>
              <a:spcAft>
                <a:spcPts val="0"/>
              </a:spcAft>
              <a:buSzTx/>
              <a:buFont typeface="Arial"/>
              <a:buChar char="•"/>
              <a:tabLst/>
              <a:defRPr/>
            </a:pPr>
            <a:endParaRPr lang="en-GB" dirty="0" smtClean="0">
              <a:latin typeface="+mn-lt"/>
              <a:cs typeface="Calibri"/>
            </a:endParaRPr>
          </a:p>
          <a:p>
            <a:pPr marR="0" algn="l" defTabSz="457200" rtl="0" eaLnBrk="1" fontAlgn="auto" latinLnBrk="0" hangingPunct="1">
              <a:lnSpc>
                <a:spcPct val="100000"/>
              </a:lnSpc>
              <a:spcBef>
                <a:spcPts val="100"/>
              </a:spcBef>
              <a:spcAft>
                <a:spcPts val="0"/>
              </a:spcAft>
              <a:buSzTx/>
              <a:tabLst/>
              <a:defRPr/>
            </a:pPr>
            <a:r>
              <a:rPr lang="en-GB" dirty="0" smtClean="0">
                <a:latin typeface="+mn-lt"/>
                <a:cs typeface="Calibri"/>
              </a:rPr>
              <a:t>- Reference: Save the Children (2008) CFS</a:t>
            </a:r>
            <a:r>
              <a:rPr lang="en-GB" baseline="0" dirty="0" smtClean="0">
                <a:latin typeface="+mn-lt"/>
                <a:cs typeface="Calibri"/>
              </a:rPr>
              <a:t> Handbook </a:t>
            </a:r>
            <a:endParaRPr lang="en-US" dirty="0" smtClean="0">
              <a:latin typeface="+mn-lt"/>
              <a:cs typeface="Calibri"/>
            </a:endParaRPr>
          </a:p>
          <a:p>
            <a:endParaRPr lang="en-US" dirty="0" smtClean="0">
              <a:latin typeface="+mn-lt"/>
              <a:cs typeface="Calibri"/>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25</a:t>
            </a:fld>
            <a:endParaRPr lang="en-AU"/>
          </a:p>
        </p:txBody>
      </p:sp>
    </p:spTree>
    <p:extLst>
      <p:ext uri="{BB962C8B-B14F-4D97-AF65-F5344CB8AC3E}">
        <p14:creationId xmlns:p14="http://schemas.microsoft.com/office/powerpoint/2010/main" val="2869439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26</a:t>
            </a:fld>
            <a:endParaRPr lang="en-AU"/>
          </a:p>
        </p:txBody>
      </p:sp>
    </p:spTree>
    <p:extLst>
      <p:ext uri="{BB962C8B-B14F-4D97-AF65-F5344CB8AC3E}">
        <p14:creationId xmlns:p14="http://schemas.microsoft.com/office/powerpoint/2010/main" val="944643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Children</a:t>
            </a:r>
            <a:r>
              <a:rPr lang="en-US" baseline="0" dirty="0" smtClean="0"/>
              <a:t> in My Place are Safe </a:t>
            </a: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27</a:t>
            </a:fld>
            <a:endParaRPr lang="en-AU"/>
          </a:p>
        </p:txBody>
      </p:sp>
    </p:spTree>
    <p:extLst>
      <p:ext uri="{BB962C8B-B14F-4D97-AF65-F5344CB8AC3E}">
        <p14:creationId xmlns:p14="http://schemas.microsoft.com/office/powerpoint/2010/main" val="76796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five principles are essential and should be built into all the actions outlined here. We will over the course of the next three days go</a:t>
            </a:r>
            <a:r>
              <a:rPr lang="en-US" sz="1200" kern="1200" baseline="0" dirty="0" smtClean="0">
                <a:solidFill>
                  <a:schemeClr val="tx1"/>
                </a:solidFill>
                <a:effectLst/>
                <a:latin typeface="+mn-lt"/>
                <a:ea typeface="+mn-ea"/>
                <a:cs typeface="+mn-cs"/>
              </a:rPr>
              <a:t> into detail on how we can ensure we take this PRINCIPLED approach to each of these actions.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514350" indent="-514350">
              <a:buFont typeface="+mj-lt"/>
              <a:buAutoNum type="alphaLcPeriod"/>
            </a:pPr>
            <a:r>
              <a:rPr lang="en-GB" dirty="0" smtClean="0"/>
              <a:t>Conduct an assessment – coordinate and inter-agency – identify community strengths and children’s resilience as well as</a:t>
            </a:r>
            <a:r>
              <a:rPr lang="en-GB" baseline="0" dirty="0" smtClean="0"/>
              <a:t> the psychosocial needs</a:t>
            </a:r>
            <a:endParaRPr lang="en-GB" dirty="0" smtClean="0"/>
          </a:p>
          <a:p>
            <a:pPr marL="514350" indent="-514350">
              <a:buFont typeface="+mj-lt"/>
              <a:buAutoNum type="alphaLcPeriod"/>
            </a:pPr>
            <a:r>
              <a:rPr lang="en-GB" dirty="0" smtClean="0"/>
              <a:t>Organize integrated supports and services – work with other sectors and with other CP, education and GBV teams to ensure the support you provide through the</a:t>
            </a:r>
            <a:r>
              <a:rPr lang="en-GB" baseline="0" dirty="0" smtClean="0"/>
              <a:t> CFS is integrated </a:t>
            </a:r>
            <a:endParaRPr lang="en-GB" dirty="0" smtClean="0"/>
          </a:p>
          <a:p>
            <a:pPr marL="514350" indent="-514350">
              <a:buFont typeface="+mj-lt"/>
              <a:buAutoNum type="alphaLcPeriod"/>
            </a:pPr>
            <a:r>
              <a:rPr lang="en-GB" dirty="0" smtClean="0"/>
              <a:t>Provide on-going training and follow-up support for animators and staff – based on needs</a:t>
            </a:r>
          </a:p>
          <a:p>
            <a:pPr marL="514350" indent="-514350">
              <a:buFont typeface="+mj-lt"/>
              <a:buAutoNum type="alphaLcPeriod"/>
            </a:pPr>
            <a:r>
              <a:rPr lang="en-GB" dirty="0" smtClean="0"/>
              <a:t>Monitor and evaluate CFS programs – continuously monitor, evaluate and learn, putting lessons learnt into practice, identifying ways to overcome challenges you encounter</a:t>
            </a:r>
          </a:p>
          <a:p>
            <a:pPr marL="514350" indent="-514350">
              <a:buFont typeface="+mj-lt"/>
              <a:buAutoNum type="alphaLcPeriod"/>
            </a:pPr>
            <a:r>
              <a:rPr lang="en-GB" dirty="0" smtClean="0"/>
              <a:t>Phase out or transition in a contextually appropriate manner</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28</a:t>
            </a:fld>
            <a:endParaRPr lang="en-AU"/>
          </a:p>
        </p:txBody>
      </p:sp>
    </p:spTree>
    <p:extLst>
      <p:ext uri="{BB962C8B-B14F-4D97-AF65-F5344CB8AC3E}">
        <p14:creationId xmlns:p14="http://schemas.microsoft.com/office/powerpoint/2010/main" val="3517481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29</a:t>
            </a:fld>
            <a:endParaRPr lang="en-AU"/>
          </a:p>
        </p:txBody>
      </p:sp>
    </p:spTree>
    <p:extLst>
      <p:ext uri="{BB962C8B-B14F-4D97-AF65-F5344CB8AC3E}">
        <p14:creationId xmlns:p14="http://schemas.microsoft.com/office/powerpoint/2010/main" val="34593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purpose of these principles is to give practical guidance to the field teams that establish CFSs in different types of emergencies and contexts. They are also intended to guide advocacy efforts and donor practices in emergency settings where protection and well-being ought to be high priorities. </a:t>
            </a:r>
            <a:endParaRPr lang="en-GB" dirty="0" smtClean="0">
              <a:effectLst/>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a:t>
            </a:fld>
            <a:endParaRPr lang="en-AU"/>
          </a:p>
        </p:txBody>
      </p:sp>
    </p:spTree>
    <p:extLst>
      <p:ext uri="{BB962C8B-B14F-4D97-AF65-F5344CB8AC3E}">
        <p14:creationId xmlns:p14="http://schemas.microsoft.com/office/powerpoint/2010/main" val="2475659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a:buChar char="•"/>
            </a:pPr>
            <a:r>
              <a:rPr lang="en-GB" sz="1200" kern="1200" dirty="0" smtClean="0">
                <a:solidFill>
                  <a:schemeClr val="tx1"/>
                </a:solidFill>
                <a:effectLst/>
                <a:latin typeface="+mn-lt"/>
                <a:ea typeface="+mn-ea"/>
                <a:cs typeface="+mn-cs"/>
              </a:rPr>
              <a:t>Agencies may have their own ways of working, and implementing child friendly spaces, yet research has shown that all agencies seek to meet the 3 objectives and follow the 5 guiding principles outlined in the Interagency “Guidelines for Child Friendly Spaces in Emergencies”</a:t>
            </a:r>
          </a:p>
          <a:p>
            <a:pPr marL="171450" lvl="0" indent="-171450">
              <a:buFont typeface="Arial"/>
              <a:buChar char="•"/>
            </a:pPr>
            <a:r>
              <a:rPr lang="en-GB" sz="1200" kern="1200" dirty="0" smtClean="0">
                <a:solidFill>
                  <a:schemeClr val="tx1"/>
                </a:solidFill>
                <a:effectLst/>
                <a:latin typeface="+mn-lt"/>
                <a:ea typeface="+mn-ea"/>
                <a:cs typeface="+mn-cs"/>
              </a:rPr>
              <a:t>Activities that take place in CF Spaces (play, sport, creative activity, self expression, socialisation with peers and support from caring adults), all help children to overcome their stress and return to a path of positive childhood development</a:t>
            </a:r>
          </a:p>
          <a:p>
            <a:pPr marL="171450" indent="-171450">
              <a:buFont typeface="Arial"/>
              <a:buChar char="•"/>
            </a:pPr>
            <a:r>
              <a:rPr lang="en-GB" sz="1200" kern="1200" dirty="0" smtClean="0">
                <a:solidFill>
                  <a:schemeClr val="tx1"/>
                </a:solidFill>
                <a:effectLst/>
                <a:latin typeface="+mn-lt"/>
                <a:ea typeface="+mn-ea"/>
                <a:cs typeface="+mn-cs"/>
              </a:rPr>
              <a:t>CF Spaces can take many different forms though often they are narrowly perceived as physical spaces where children aged 6 – 12 come to play. We should challenge this misconception and seek to address needs of all children, especially the most vulnerable and those excluded from other programmes. </a:t>
            </a:r>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30</a:t>
            </a:fld>
            <a:endParaRPr lang="en-AU"/>
          </a:p>
        </p:txBody>
      </p:sp>
    </p:spTree>
    <p:extLst>
      <p:ext uri="{BB962C8B-B14F-4D97-AF65-F5344CB8AC3E}">
        <p14:creationId xmlns:p14="http://schemas.microsoft.com/office/powerpoint/2010/main" val="129780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31</a:t>
            </a:fld>
            <a:endParaRPr lang="en-AU"/>
          </a:p>
        </p:txBody>
      </p:sp>
    </p:spTree>
    <p:extLst>
      <p:ext uri="{BB962C8B-B14F-4D97-AF65-F5344CB8AC3E}">
        <p14:creationId xmlns:p14="http://schemas.microsoft.com/office/powerpoint/2010/main" val="77692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smtClean="0">
                <a:solidFill>
                  <a:schemeClr val="tx1"/>
                </a:solidFill>
                <a:effectLst/>
                <a:latin typeface="+mn-lt"/>
                <a:ea typeface="+mn-ea"/>
                <a:cs typeface="+mn-cs"/>
              </a:rPr>
              <a:t>CPWG, Global Education Cluster, INEE, &amp; IASC (2011) Guidelines for child friendly spaces in emergencies </a:t>
            </a:r>
          </a:p>
          <a:p>
            <a:pPr lvl="0"/>
            <a:r>
              <a:rPr lang="en-US" sz="1200" kern="1200" dirty="0" smtClean="0">
                <a:solidFill>
                  <a:schemeClr val="tx1"/>
                </a:solidFill>
                <a:effectLst/>
                <a:latin typeface="+mn-lt"/>
                <a:ea typeface="+mn-ea"/>
                <a:cs typeface="+mn-cs"/>
              </a:rPr>
              <a:t>UNICEF (date unknown) Early Child Development Kit: A Treasure Box of Activities: Activity Guide </a:t>
            </a:r>
            <a:r>
              <a:rPr lang="en-GB" sz="1200" kern="1200" dirty="0" smtClean="0">
                <a:solidFill>
                  <a:schemeClr val="tx1"/>
                </a:solidFill>
                <a:effectLst/>
                <a:latin typeface="+mn-lt"/>
                <a:ea typeface="+mn-ea"/>
                <a:cs typeface="+mn-cs"/>
              </a:rPr>
              <a:t>– Especially the sections entitled “The Power of Play” and “</a:t>
            </a:r>
            <a:r>
              <a:rPr lang="en-US" sz="1200" kern="1200" dirty="0" smtClean="0">
                <a:solidFill>
                  <a:schemeClr val="tx1"/>
                </a:solidFill>
                <a:effectLst/>
                <a:latin typeface="+mn-lt"/>
                <a:ea typeface="+mn-ea"/>
                <a:cs typeface="+mn-cs"/>
              </a:rPr>
              <a:t>Learning through Play” page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 ii</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Stuart Lester and Wendy Russell </a:t>
            </a:r>
            <a:r>
              <a:rPr lang="en-US" sz="1200" kern="1200" dirty="0" smtClean="0">
                <a:solidFill>
                  <a:schemeClr val="tx1"/>
                </a:solidFill>
                <a:effectLst/>
                <a:latin typeface="+mn-lt"/>
                <a:ea typeface="+mn-ea"/>
                <a:cs typeface="+mn-cs"/>
              </a:rPr>
              <a:t>(2010) Children’s right to play: An examination of the importance of play in the lives of children worldwide </a:t>
            </a:r>
            <a:endParaRPr lang="en-GB" sz="1200" kern="1200" dirty="0" smtClean="0">
              <a:solidFill>
                <a:schemeClr val="tx1"/>
              </a:solidFill>
              <a:effectLst/>
              <a:latin typeface="+mn-lt"/>
              <a:ea typeface="+mn-ea"/>
              <a:cs typeface="+mn-cs"/>
            </a:endParaRPr>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32</a:t>
            </a:fld>
            <a:endParaRPr lang="en-AU"/>
          </a:p>
        </p:txBody>
      </p:sp>
    </p:spTree>
    <p:extLst>
      <p:ext uri="{BB962C8B-B14F-4D97-AF65-F5344CB8AC3E}">
        <p14:creationId xmlns:p14="http://schemas.microsoft.com/office/powerpoint/2010/main" val="2820687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33</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4</a:t>
            </a:fld>
            <a:endParaRPr lang="en-AU"/>
          </a:p>
        </p:txBody>
      </p:sp>
    </p:spTree>
    <p:extLst>
      <p:ext uri="{BB962C8B-B14F-4D97-AF65-F5344CB8AC3E}">
        <p14:creationId xmlns:p14="http://schemas.microsoft.com/office/powerpoint/2010/main" val="82569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80000"/>
              </a:lnSpc>
              <a:spcBef>
                <a:spcPts val="300"/>
              </a:spcBef>
              <a:buFont typeface="Arial"/>
              <a:buChar char="•"/>
            </a:pPr>
            <a:r>
              <a:rPr lang="en-US" sz="1200" dirty="0" smtClean="0"/>
              <a:t>Reminder of the definition of what a Child Friendly Space is: </a:t>
            </a:r>
          </a:p>
          <a:p>
            <a:pPr marL="171450" indent="-171450">
              <a:lnSpc>
                <a:spcPct val="80000"/>
              </a:lnSpc>
              <a:spcBef>
                <a:spcPts val="300"/>
              </a:spcBef>
              <a:buFont typeface="Arial"/>
              <a:buChar char="•"/>
            </a:pPr>
            <a:r>
              <a:rPr lang="en-US" sz="1200" dirty="0" smtClean="0"/>
              <a:t>Are safe spaces where communities create nurturing environments in which children can access free &amp; structured play, recreation, leisure and learning activities</a:t>
            </a:r>
          </a:p>
          <a:p>
            <a:pPr marL="171450" indent="-171450">
              <a:lnSpc>
                <a:spcPct val="80000"/>
              </a:lnSpc>
              <a:spcBef>
                <a:spcPts val="300"/>
              </a:spcBef>
              <a:buFont typeface="Arial"/>
              <a:buChar char="•"/>
            </a:pPr>
            <a:r>
              <a:rPr lang="en-US" sz="1200" dirty="0" smtClean="0"/>
              <a:t>May provide educational and psychosocial support and other activities that restore a sense of normality and continuity</a:t>
            </a:r>
          </a:p>
          <a:p>
            <a:pPr marL="171450" indent="-171450">
              <a:lnSpc>
                <a:spcPct val="80000"/>
              </a:lnSpc>
              <a:spcBef>
                <a:spcPts val="300"/>
              </a:spcBef>
              <a:buFont typeface="Arial"/>
              <a:buChar char="•"/>
            </a:pPr>
            <a:r>
              <a:rPr lang="en-US" sz="1200" dirty="0" smtClean="0"/>
              <a:t>Designed &amp; operated in a participatory manner, often using existing spaces in the community and may serve a specific age group of children, or a variety of age ranges</a:t>
            </a:r>
          </a:p>
          <a:p>
            <a:pPr marL="171450" marR="0" indent="-171450" algn="l" defTabSz="457200" rtl="0" eaLnBrk="1" fontAlgn="auto" latinLnBrk="0" hangingPunct="1">
              <a:lnSpc>
                <a:spcPct val="80000"/>
              </a:lnSpc>
              <a:spcBef>
                <a:spcPts val="300"/>
              </a:spcBef>
              <a:spcAft>
                <a:spcPts val="0"/>
              </a:spcAft>
              <a:buClrTx/>
              <a:buSzTx/>
              <a:buFont typeface="Arial"/>
              <a:buChar char="•"/>
              <a:tabLst/>
              <a:defRPr/>
            </a:pPr>
            <a:r>
              <a:rPr lang="en-US" sz="1200" kern="1200" dirty="0" smtClean="0">
                <a:solidFill>
                  <a:schemeClr val="tx1"/>
                </a:solidFill>
                <a:effectLst/>
                <a:latin typeface="+mn-lt"/>
                <a:ea typeface="+mn-ea"/>
                <a:cs typeface="+mn-cs"/>
              </a:rPr>
              <a:t>Child Friendly Spaces (CFS) are implemented under many different names such as ‘Emergency Spaces for Children’, ‘Spaces </a:t>
            </a:r>
            <a:r>
              <a:rPr lang="en-US" sz="1200" kern="1200" dirty="0" err="1" smtClean="0">
                <a:solidFill>
                  <a:schemeClr val="tx1"/>
                </a:solidFill>
                <a:effectLst/>
                <a:latin typeface="+mn-lt"/>
                <a:ea typeface="+mn-ea"/>
                <a:cs typeface="+mn-cs"/>
              </a:rPr>
              <a:t>Spaces</a:t>
            </a:r>
            <a:r>
              <a:rPr lang="en-US" sz="1200" kern="1200" dirty="0" smtClean="0">
                <a:solidFill>
                  <a:schemeClr val="tx1"/>
                </a:solidFill>
                <a:effectLst/>
                <a:latin typeface="+mn-lt"/>
                <a:ea typeface="+mn-ea"/>
                <a:cs typeface="+mn-cs"/>
              </a:rPr>
              <a:t>’ and ‘Child Centered Spaces”. All these programs have the same focus and activities, and are part of the larger humanitarian protection response. CFSs are not a collection of activities focused on one specific area only but rather a community program to create a larger protective environment for children during emergencies. They are initiated through rapid support to communities to provide physical safety, psychosocial activities and educational assistance for children and they are a key programmatic intervention to protect children and youth during the acute response phase of an emergency or in areas of continuing crisis. </a:t>
            </a:r>
          </a:p>
          <a:p>
            <a:pPr marL="171450" indent="-171450">
              <a:buFont typeface="Arial"/>
              <a:buChar char="•"/>
            </a:pPr>
            <a:r>
              <a:rPr lang="en-US" sz="1200" b="0" i="0" u="none" strike="noStrike" kern="1200" baseline="0" dirty="0" smtClean="0">
                <a:solidFill>
                  <a:schemeClr val="tx1"/>
                </a:solidFill>
                <a:latin typeface="+mn-lt"/>
                <a:ea typeface="+mn-ea"/>
                <a:cs typeface="+mn-cs"/>
              </a:rPr>
              <a:t>Although different agencies call CFSs different things — for example safe spaces, child centered spaces, child protection centers or emergency spaces for children — the interventions are all part of a common family of supports for children and young people.</a:t>
            </a:r>
          </a:p>
          <a:p>
            <a:pPr marL="171450" indent="-171450">
              <a:buFont typeface="Arial"/>
              <a:buChar char="•"/>
            </a:pPr>
            <a:r>
              <a:rPr lang="en-US" sz="1200" b="0" i="0" u="none" strike="noStrike" kern="1200" baseline="0" dirty="0" smtClean="0">
                <a:solidFill>
                  <a:schemeClr val="tx1"/>
                </a:solidFill>
                <a:latin typeface="+mn-lt"/>
                <a:ea typeface="+mn-ea"/>
                <a:cs typeface="+mn-cs"/>
              </a:rPr>
              <a:t>For the purpose of this training we will mostly use the term “child friendly spaces” or CFS </a:t>
            </a:r>
            <a:endParaRPr lang="en-US" dirty="0" smtClean="0"/>
          </a:p>
          <a:p>
            <a:pPr marL="0" marR="0" indent="0" algn="l" defTabSz="457200" rtl="0" eaLnBrk="1" fontAlgn="auto" latinLnBrk="0" hangingPunct="1">
              <a:lnSpc>
                <a:spcPct val="80000"/>
              </a:lnSpc>
              <a:spcBef>
                <a:spcPts val="300"/>
              </a:spcBef>
              <a:spcAft>
                <a:spcPts val="0"/>
              </a:spcAft>
              <a:buClrTx/>
              <a:buSzTx/>
              <a:buFont typeface="Arial"/>
              <a:buNone/>
              <a:tabLst/>
              <a:defRPr/>
            </a:pPr>
            <a:endParaRPr lang="en-GB" sz="1200" kern="1200" dirty="0" smtClean="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5</a:t>
            </a:fld>
            <a:endParaRPr lang="en-AU"/>
          </a:p>
        </p:txBody>
      </p:sp>
    </p:spTree>
    <p:extLst>
      <p:ext uri="{BB962C8B-B14F-4D97-AF65-F5344CB8AC3E}">
        <p14:creationId xmlns:p14="http://schemas.microsoft.com/office/powerpoint/2010/main" val="244617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6</a:t>
            </a:fld>
            <a:endParaRPr lang="en-AU"/>
          </a:p>
        </p:txBody>
      </p:sp>
    </p:spTree>
    <p:extLst>
      <p:ext uri="{BB962C8B-B14F-4D97-AF65-F5344CB8AC3E}">
        <p14:creationId xmlns:p14="http://schemas.microsoft.com/office/powerpoint/2010/main" val="251997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he purpose of CFSs is to support the resilience and well</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being of children and young people through community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structured activities conducted in a safe, child friendly, and stimulating environment. (Note, that whilst agencies attempt to ensure safety by vetting staff, setting up structures that are suited to context and should not cause injury or harm, carrying out protective activities, no one can guarantee 100% safety, and CFS can be attacked, vulnerable to natural disasters,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 as anywhere else in an emergency context)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The primary participants in and beneficiaries of CFSs are children (people under 18 years of age), although in some contexts, CFSs may also engage and benefit young people who are beyond 18 years of age. And the space may be used to support parents and community members at certain times of the day.</a:t>
            </a:r>
          </a:p>
          <a:p>
            <a:endParaRPr lang="en-GB" sz="1200"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7</a:t>
            </a:fld>
            <a:endParaRPr lang="en-AU"/>
          </a:p>
        </p:txBody>
      </p:sp>
    </p:spTree>
    <p:extLst>
      <p:ext uri="{BB962C8B-B14F-4D97-AF65-F5344CB8AC3E}">
        <p14:creationId xmlns:p14="http://schemas.microsoft.com/office/powerpoint/2010/main" val="17351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smtClean="0">
                <a:solidFill>
                  <a:schemeClr val="tx1"/>
                </a:solidFill>
                <a:latin typeface="+mn-lt"/>
                <a:ea typeface="+mn-ea"/>
                <a:cs typeface="+mn-cs"/>
              </a:rPr>
              <a:t>Guidelines for Child Friendly Spaces – </a:t>
            </a:r>
            <a:r>
              <a:rPr lang="en-US" sz="1200" b="0" i="0" u="none" strike="noStrike" kern="1200" baseline="0" dirty="0" smtClean="0">
                <a:solidFill>
                  <a:schemeClr val="tx1"/>
                </a:solidFill>
                <a:latin typeface="+mn-lt"/>
                <a:ea typeface="+mn-ea"/>
                <a:cs typeface="+mn-cs"/>
              </a:rPr>
              <a:t>based on idea of building consensus across three different communities of practice: the IASC Reference Group on Mental Health and Psychosocial Support in Emergency Settings, the global Child Protection Working Group, and the global Education Cluster.</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Have found certain objectives are shared by all CFS, in different contexts after different types of emergencies, implemented by full range of agencies.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specific objectives are to:</a:t>
            </a:r>
          </a:p>
          <a:p>
            <a:pPr marL="228600" indent="-228600">
              <a:buFont typeface="+mj-lt"/>
              <a:buAutoNum type="arabicPeriod"/>
            </a:pPr>
            <a:r>
              <a:rPr lang="en-US" sz="1200" b="0" i="0" u="none" strike="noStrike" kern="1200" baseline="0" dirty="0" err="1" smtClean="0">
                <a:solidFill>
                  <a:schemeClr val="tx1"/>
                </a:solidFill>
                <a:latin typeface="+mn-lt"/>
                <a:ea typeface="+mn-ea"/>
                <a:cs typeface="+mn-cs"/>
              </a:rPr>
              <a:t>Mobilise</a:t>
            </a:r>
            <a:r>
              <a:rPr lang="en-US" sz="1200" b="0" i="0" u="none" strike="noStrike" kern="1200" baseline="0" dirty="0" smtClean="0">
                <a:solidFill>
                  <a:schemeClr val="tx1"/>
                </a:solidFill>
                <a:latin typeface="+mn-lt"/>
                <a:ea typeface="+mn-ea"/>
                <a:cs typeface="+mn-cs"/>
              </a:rPr>
              <a:t> communities around the protection and wellbeing of all children, including highly vulnerable children – strengthening already existing community level protection mechanisms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Provide opportunities for children to play, acquire contextually relevant skills, and receive social support, </a:t>
            </a:r>
            <a:r>
              <a:rPr lang="en-GB" sz="1200" dirty="0" smtClean="0">
                <a:solidFill>
                  <a:schemeClr val="tx1"/>
                </a:solidFill>
              </a:rPr>
              <a:t>thus strengthening their wellbeing - </a:t>
            </a:r>
            <a:r>
              <a:rPr lang="en-US" sz="1200" b="0" i="0" u="none" strike="noStrike" kern="1200" baseline="0" dirty="0" smtClean="0">
                <a:solidFill>
                  <a:schemeClr val="tx1"/>
                </a:solidFill>
                <a:latin typeface="+mn-lt"/>
                <a:ea typeface="+mn-ea"/>
                <a:cs typeface="+mn-cs"/>
              </a:rPr>
              <a:t>emotional well-being, social well-being, and/or skills and knowledge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Offer inter</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sectorial support for all children in the </a:t>
            </a:r>
            <a:r>
              <a:rPr lang="en-US" sz="1200" b="0" i="0" u="none" strike="noStrike" kern="1200" baseline="0" dirty="0" err="1" smtClean="0">
                <a:solidFill>
                  <a:schemeClr val="tx1"/>
                </a:solidFill>
                <a:latin typeface="+mn-lt"/>
                <a:ea typeface="+mn-ea"/>
                <a:cs typeface="+mn-cs"/>
              </a:rPr>
              <a:t>realisation</a:t>
            </a:r>
            <a:r>
              <a:rPr lang="en-US" sz="1200" b="0" i="0" u="none" strike="noStrike" kern="1200" baseline="0" dirty="0" smtClean="0">
                <a:solidFill>
                  <a:schemeClr val="tx1"/>
                </a:solidFill>
                <a:latin typeface="+mn-lt"/>
                <a:ea typeface="+mn-ea"/>
                <a:cs typeface="+mn-cs"/>
              </a:rPr>
              <a:t> of their rights. </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r>
              <a:rPr lang="en-US" dirty="0" smtClean="0"/>
              <a:t>We will talk later in training about how CFS tackle specific and different protection risks </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8</a:t>
            </a:fld>
            <a:endParaRPr lang="en-AU"/>
          </a:p>
        </p:txBody>
      </p:sp>
    </p:spTree>
    <p:extLst>
      <p:ext uri="{BB962C8B-B14F-4D97-AF65-F5344CB8AC3E}">
        <p14:creationId xmlns:p14="http://schemas.microsoft.com/office/powerpoint/2010/main" val="76154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sz="1200" b="0" i="0" u="none" strike="noStrike" kern="1200" baseline="0" dirty="0" smtClean="0">
                <a:solidFill>
                  <a:schemeClr val="tx1"/>
                </a:solidFill>
                <a:latin typeface="+mn-lt"/>
                <a:ea typeface="+mn-ea"/>
                <a:cs typeface="+mn-cs"/>
              </a:rPr>
              <a:t>Although different agencies call CFSs different things — for example safe spaces, child centered spaces, child protection centers or emergency spaces for children — the interventions are all part of a common family of supports for children and young people.</a:t>
            </a:r>
          </a:p>
          <a:p>
            <a:pPr marL="171450" indent="-171450">
              <a:buFont typeface="Arial"/>
              <a:buChar char="•"/>
            </a:pPr>
            <a:r>
              <a:rPr lang="en-US" sz="1200" b="0" i="0" u="none" strike="noStrike" kern="1200" baseline="0" dirty="0" smtClean="0">
                <a:solidFill>
                  <a:schemeClr val="tx1"/>
                </a:solidFill>
                <a:latin typeface="+mn-lt"/>
                <a:ea typeface="+mn-ea"/>
                <a:cs typeface="+mn-cs"/>
              </a:rPr>
              <a:t>For the purpose of this training we will mostly use the term “child friendly spaces” or CFS </a:t>
            </a:r>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9</a:t>
            </a:fld>
            <a:endParaRPr lang="en-AU"/>
          </a:p>
        </p:txBody>
      </p:sp>
    </p:spTree>
    <p:extLst>
      <p:ext uri="{BB962C8B-B14F-4D97-AF65-F5344CB8AC3E}">
        <p14:creationId xmlns:p14="http://schemas.microsoft.com/office/powerpoint/2010/main" val="428939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BNAN62AFkOT42M&amp;tbnid=q50c8TKCUUrVpM:&amp;ved=0CAUQjRw&amp;url=http%3A%2F%2Fwww.globalgiving.org%2Fprojects%2Fstoves-for-haitians-displaced-by-earthquake%2Fphotos%2F%3FpageNo%3D4&amp;ei=LLN-U_XzM4eTuATWuIH4BA&amp;psig=AFQjCNH-P8CglWlAZczm8m_rRg0eh31OCg&amp;ust=140089873008426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84763"/>
            <a:ext cx="8642350" cy="1368425"/>
          </a:xfrm>
        </p:spPr>
        <p:txBody>
          <a:bodyPr/>
          <a:lstStyle/>
          <a:p>
            <a:pPr algn="ctr"/>
            <a:r>
              <a:rPr lang="en-GB" dirty="0" smtClean="0"/>
              <a:t>Session 4 – CFS Purpose </a:t>
            </a:r>
            <a:r>
              <a:rPr lang="en-GB" dirty="0"/>
              <a:t>&amp; </a:t>
            </a:r>
            <a:r>
              <a:rPr lang="en-GB" dirty="0" smtClean="0"/>
              <a:t>Principles</a:t>
            </a:r>
            <a:r>
              <a:rPr lang="en-AU" altLang="en-US" dirty="0" smtClean="0"/>
              <a:t/>
            </a:r>
            <a:br>
              <a:rPr lang="en-AU" altLang="en-US" dirty="0" smtClean="0"/>
            </a:br>
            <a:endParaRPr lang="en-AU" altLang="en-US" dirty="0" smtClean="0"/>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1</a:t>
            </a:r>
            <a:r>
              <a:rPr lang="en-AU" altLang="en-US" sz="2800" dirty="0">
                <a:solidFill>
                  <a:srgbClr val="3399FF"/>
                </a:solidFill>
              </a:rPr>
              <a:t/>
            </a:r>
            <a:br>
              <a:rPr lang="en-AU" altLang="en-US" sz="2800" dirty="0">
                <a:solidFill>
                  <a:srgbClr val="3399FF"/>
                </a:solidFill>
              </a:rPr>
            </a:br>
            <a:endParaRPr lang="en-AU" altLang="en-US" sz="2800" dirty="0">
              <a:solidFill>
                <a:srgbClr val="3399FF"/>
              </a:solidFill>
            </a:endParaRPr>
          </a:p>
        </p:txBody>
      </p:sp>
      <p:pic>
        <p:nvPicPr>
          <p:cNvPr id="2052"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7008" y="1700213"/>
            <a:ext cx="4643844"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43757" y="1700213"/>
            <a:ext cx="34394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7777163" cy="936203"/>
          </a:xfrm>
        </p:spPr>
        <p:txBody>
          <a:bodyPr/>
          <a:lstStyle/>
          <a:p>
            <a:r>
              <a:rPr lang="en-GB" dirty="0"/>
              <a:t>CF Spaces’ benefits for child and community wellbeing</a:t>
            </a:r>
            <a:endParaRPr lang="en-US" altLang="en-US" dirty="0" smtClean="0"/>
          </a:p>
        </p:txBody>
      </p:sp>
      <p:sp>
        <p:nvSpPr>
          <p:cNvPr id="3075" name="Content Placeholder 2"/>
          <p:cNvSpPr>
            <a:spLocks noGrp="1"/>
          </p:cNvSpPr>
          <p:nvPr>
            <p:ph idx="1"/>
          </p:nvPr>
        </p:nvSpPr>
        <p:spPr>
          <a:xfrm>
            <a:off x="250825" y="1988840"/>
            <a:ext cx="7777163" cy="4103984"/>
          </a:xfrm>
        </p:spPr>
        <p:txBody>
          <a:bodyPr/>
          <a:lstStyle/>
          <a:p>
            <a:pPr marL="533400" lvl="4" indent="-533400">
              <a:lnSpc>
                <a:spcPct val="150000"/>
              </a:lnSpc>
              <a:spcBef>
                <a:spcPts val="800"/>
              </a:spcBef>
              <a:buFont typeface="Arial" panose="020B0604020202020204" pitchFamily="34" charset="0"/>
              <a:buChar char="•"/>
              <a:tabLst>
                <a:tab pos="452438" algn="l"/>
              </a:tabLst>
            </a:pPr>
            <a:r>
              <a:rPr lang="en-GB" dirty="0"/>
              <a:t>Build individual &amp; community resilience </a:t>
            </a:r>
          </a:p>
          <a:p>
            <a:pPr marL="533400" lvl="4" indent="-533400">
              <a:lnSpc>
                <a:spcPct val="150000"/>
              </a:lnSpc>
              <a:spcBef>
                <a:spcPts val="800"/>
              </a:spcBef>
              <a:buFont typeface="Arial" panose="020B0604020202020204" pitchFamily="34" charset="0"/>
              <a:buChar char="•"/>
              <a:tabLst>
                <a:tab pos="452438" algn="l"/>
              </a:tabLst>
            </a:pPr>
            <a:r>
              <a:rPr lang="en-GB" dirty="0"/>
              <a:t>Aim to strengthen protective &amp; reduce risk factors </a:t>
            </a:r>
          </a:p>
          <a:p>
            <a:pPr marL="533400" lvl="4" indent="-533400">
              <a:lnSpc>
                <a:spcPct val="150000"/>
              </a:lnSpc>
              <a:spcBef>
                <a:spcPts val="800"/>
              </a:spcBef>
              <a:buFont typeface="Arial" panose="020B0604020202020204" pitchFamily="34" charset="0"/>
              <a:buChar char="•"/>
              <a:tabLst>
                <a:tab pos="452438" algn="l"/>
              </a:tabLst>
            </a:pPr>
            <a:r>
              <a:rPr lang="en-GB" dirty="0"/>
              <a:t>Restore normality </a:t>
            </a:r>
          </a:p>
          <a:p>
            <a:pPr marL="533400" lvl="4" indent="-533400">
              <a:lnSpc>
                <a:spcPct val="150000"/>
              </a:lnSpc>
              <a:spcBef>
                <a:spcPts val="800"/>
              </a:spcBef>
              <a:buFont typeface="Arial" panose="020B0604020202020204" pitchFamily="34" charset="0"/>
              <a:buChar char="•"/>
              <a:tabLst>
                <a:tab pos="452438" algn="l"/>
              </a:tabLst>
            </a:pPr>
            <a:r>
              <a:rPr lang="en-GB" dirty="0"/>
              <a:t>Maintain culture &amp; traditions </a:t>
            </a:r>
          </a:p>
          <a:p>
            <a:pPr>
              <a:lnSpc>
                <a:spcPct val="15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37541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What activities do children like to do? </a:t>
            </a:r>
            <a:endParaRPr lang="en-US" altLang="en-US" dirty="0" smtClean="0"/>
          </a:p>
        </p:txBody>
      </p:sp>
      <p:pic>
        <p:nvPicPr>
          <p:cNvPr id="1026" name="Picture 2" descr="https://dpqe0zkrjo0ak.cloudfront.net/pfil/5760/AYITI_062_Grid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72816"/>
            <a:ext cx="7447756" cy="419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2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76350" y="836613"/>
            <a:ext cx="6751638" cy="720725"/>
          </a:xfrm>
        </p:spPr>
        <p:txBody>
          <a:bodyPr/>
          <a:lstStyle/>
          <a:p>
            <a:r>
              <a:rPr lang="en-US" dirty="0"/>
              <a:t>What activities do children like to do?</a:t>
            </a:r>
            <a:endParaRPr lang="en-US" altLang="en-US" dirty="0" smtClean="0"/>
          </a:p>
        </p:txBody>
      </p:sp>
      <p:sp>
        <p:nvSpPr>
          <p:cNvPr id="3075" name="Content Placeholder 2"/>
          <p:cNvSpPr>
            <a:spLocks noGrp="1"/>
          </p:cNvSpPr>
          <p:nvPr>
            <p:ph idx="1"/>
          </p:nvPr>
        </p:nvSpPr>
        <p:spPr>
          <a:xfrm>
            <a:off x="250825" y="1988839"/>
            <a:ext cx="8641655" cy="4103985"/>
          </a:xfrm>
        </p:spPr>
        <p:txBody>
          <a:bodyPr/>
          <a:lstStyle/>
          <a:p>
            <a:pPr>
              <a:buFont typeface="Arial" panose="020B0604020202020204" pitchFamily="34" charset="0"/>
              <a:buChar char="•"/>
            </a:pPr>
            <a:r>
              <a:rPr lang="en-US" dirty="0"/>
              <a:t>Individually reflect on activities you liked as a child?  Things that made you </a:t>
            </a:r>
            <a:r>
              <a:rPr lang="en-US" dirty="0" smtClean="0"/>
              <a:t>happy.</a:t>
            </a:r>
            <a:endParaRPr lang="en-US" dirty="0"/>
          </a:p>
          <a:p>
            <a:pPr marL="400050" lvl="1" indent="0">
              <a:buNone/>
            </a:pPr>
            <a:endParaRPr lang="en-US" dirty="0" smtClean="0">
              <a:solidFill>
                <a:srgbClr val="0070C0"/>
              </a:solidFill>
            </a:endParaRPr>
          </a:p>
          <a:p>
            <a:pPr marL="400050" lvl="1" indent="0">
              <a:buNone/>
            </a:pPr>
            <a:r>
              <a:rPr lang="en-US" dirty="0" smtClean="0">
                <a:solidFill>
                  <a:srgbClr val="0070C0"/>
                </a:solidFill>
              </a:rPr>
              <a:t>Or</a:t>
            </a:r>
            <a:r>
              <a:rPr lang="en-US" dirty="0" smtClean="0"/>
              <a:t> </a:t>
            </a:r>
            <a:r>
              <a:rPr lang="en-US" dirty="0"/>
              <a:t>activities your children or children you know like? Maybe even activities that children you are working with now have requested or said they like? </a:t>
            </a:r>
            <a:endParaRPr lang="en-US" dirty="0" smtClean="0"/>
          </a:p>
          <a:p>
            <a:pPr marL="400050" lvl="1" indent="0">
              <a:buNone/>
            </a:pPr>
            <a:endParaRPr lang="en-US" dirty="0"/>
          </a:p>
          <a:p>
            <a:pPr>
              <a:buFont typeface="Arial" panose="020B0604020202020204" pitchFamily="34" charset="0"/>
              <a:buChar char="•"/>
            </a:pPr>
            <a:r>
              <a:rPr lang="en-US" dirty="0"/>
              <a:t>As you think of some activities write each activity on a separate </a:t>
            </a:r>
            <a:r>
              <a:rPr lang="en-US" dirty="0" err="1"/>
              <a:t>coloured</a:t>
            </a:r>
            <a:r>
              <a:rPr lang="en-US" dirty="0"/>
              <a:t> </a:t>
            </a:r>
            <a:r>
              <a:rPr lang="en-US" dirty="0" smtClean="0"/>
              <a:t>card.</a:t>
            </a:r>
            <a:endParaRPr lang="en-US" dirty="0"/>
          </a:p>
          <a:p>
            <a:pPr marL="0" indent="0" algn="r"/>
            <a:r>
              <a:rPr lang="en-US" i="1" dirty="0" smtClean="0">
                <a:solidFill>
                  <a:srgbClr val="0070C0"/>
                </a:solidFill>
              </a:rPr>
              <a:t>You </a:t>
            </a:r>
            <a:r>
              <a:rPr lang="en-US" i="1" dirty="0">
                <a:solidFill>
                  <a:srgbClr val="0070C0"/>
                </a:solidFill>
              </a:rPr>
              <a:t>have 5 </a:t>
            </a:r>
            <a:r>
              <a:rPr lang="en-US" i="1" dirty="0" smtClean="0">
                <a:solidFill>
                  <a:srgbClr val="0070C0"/>
                </a:solidFill>
              </a:rPr>
              <a:t>minutes..</a:t>
            </a:r>
            <a:r>
              <a:rPr lang="en-US" i="1" dirty="0" smtClean="0"/>
              <a:t>.</a:t>
            </a:r>
            <a:endParaRPr lang="en-US" i="1" u="sng" dirty="0">
              <a:uFill>
                <a:solidFill>
                  <a:srgbClr val="FF0000"/>
                </a:solidFill>
              </a:uFill>
            </a:endParaRPr>
          </a:p>
          <a:p>
            <a:pPr>
              <a:buFont typeface="Arial" panose="020B0604020202020204" pitchFamily="34" charset="0"/>
              <a:buChar char="•"/>
            </a:pPr>
            <a:endParaRPr lang="en-US" altLang="en-US" dirty="0" smtClean="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6371"/>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599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Categories of child development</a:t>
            </a:r>
            <a:endParaRPr lang="en-US" altLang="en-US" dirty="0"/>
          </a:p>
        </p:txBody>
      </p:sp>
      <p:sp>
        <p:nvSpPr>
          <p:cNvPr id="3075" name="Content Placeholder 2"/>
          <p:cNvSpPr>
            <a:spLocks noGrp="1"/>
          </p:cNvSpPr>
          <p:nvPr>
            <p:ph idx="1"/>
          </p:nvPr>
        </p:nvSpPr>
        <p:spPr>
          <a:xfrm>
            <a:off x="250825" y="1700213"/>
            <a:ext cx="8569647" cy="4392612"/>
          </a:xfrm>
        </p:spPr>
        <p:txBody>
          <a:bodyPr/>
          <a:lstStyle/>
          <a:p>
            <a:pPr>
              <a:lnSpc>
                <a:spcPct val="150000"/>
              </a:lnSpc>
              <a:spcBef>
                <a:spcPts val="300"/>
              </a:spcBef>
              <a:buFont typeface="Arial" panose="020B0604020202020204" pitchFamily="34" charset="0"/>
              <a:buChar char="•"/>
            </a:pPr>
            <a:r>
              <a:rPr lang="en-GB" dirty="0"/>
              <a:t>Different domains / aspects of development: </a:t>
            </a:r>
          </a:p>
          <a:p>
            <a:pPr marL="896938" lvl="1" indent="-547688">
              <a:lnSpc>
                <a:spcPct val="150000"/>
              </a:lnSpc>
              <a:spcBef>
                <a:spcPts val="300"/>
              </a:spcBef>
              <a:buFont typeface="Arial" panose="020B0604020202020204" pitchFamily="34" charset="0"/>
              <a:buChar char="•"/>
            </a:pPr>
            <a:r>
              <a:rPr lang="en-GB" dirty="0"/>
              <a:t>Physical development </a:t>
            </a:r>
          </a:p>
          <a:p>
            <a:pPr marL="896938" lvl="1" indent="-547688">
              <a:lnSpc>
                <a:spcPct val="150000"/>
              </a:lnSpc>
              <a:spcBef>
                <a:spcPts val="300"/>
              </a:spcBef>
              <a:buFont typeface="Arial" panose="020B0604020202020204" pitchFamily="34" charset="0"/>
              <a:buChar char="•"/>
            </a:pPr>
            <a:r>
              <a:rPr lang="en-GB" dirty="0"/>
              <a:t>Social &amp; emotional development</a:t>
            </a:r>
          </a:p>
          <a:p>
            <a:pPr marL="896938" lvl="1" indent="-547688">
              <a:lnSpc>
                <a:spcPct val="150000"/>
              </a:lnSpc>
              <a:spcBef>
                <a:spcPts val="300"/>
              </a:spcBef>
              <a:buFont typeface="Arial" panose="020B0604020202020204" pitchFamily="34" charset="0"/>
              <a:buChar char="•"/>
            </a:pPr>
            <a:r>
              <a:rPr lang="en-GB" dirty="0"/>
              <a:t>Cognitive: </a:t>
            </a:r>
          </a:p>
          <a:p>
            <a:pPr marL="1246188" lvl="2" indent="-547688">
              <a:lnSpc>
                <a:spcPct val="150000"/>
              </a:lnSpc>
              <a:spcBef>
                <a:spcPts val="300"/>
              </a:spcBef>
              <a:buFont typeface="Courier New" panose="02070309020205020404" pitchFamily="49" charset="0"/>
              <a:buChar char="o"/>
            </a:pPr>
            <a:r>
              <a:rPr lang="en-GB" dirty="0"/>
              <a:t>Intellectual</a:t>
            </a:r>
          </a:p>
          <a:p>
            <a:pPr marL="1246188" lvl="2" indent="-547688">
              <a:lnSpc>
                <a:spcPct val="150000"/>
              </a:lnSpc>
              <a:spcBef>
                <a:spcPts val="300"/>
              </a:spcBef>
              <a:buFont typeface="Courier New" panose="02070309020205020404" pitchFamily="49" charset="0"/>
              <a:buChar char="o"/>
            </a:pPr>
            <a:r>
              <a:rPr lang="en-GB" dirty="0"/>
              <a:t>Communication &amp; speech</a:t>
            </a:r>
          </a:p>
        </p:txBody>
      </p:sp>
    </p:spTree>
    <p:extLst>
      <p:ext uri="{BB962C8B-B14F-4D97-AF65-F5344CB8AC3E}">
        <p14:creationId xmlns:p14="http://schemas.microsoft.com/office/powerpoint/2010/main" val="360168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8569647" cy="936203"/>
          </a:xfrm>
        </p:spPr>
        <p:txBody>
          <a:bodyPr/>
          <a:lstStyle/>
          <a:p>
            <a:r>
              <a:rPr lang="en-GB" dirty="0"/>
              <a:t>Activities carried out in CFS in different contexts … </a:t>
            </a:r>
            <a:endParaRPr lang="en-US" altLang="en-US" dirty="0" smtClean="0"/>
          </a:p>
        </p:txBody>
      </p:sp>
      <p:sp>
        <p:nvSpPr>
          <p:cNvPr id="3075" name="Content Placeholder 2"/>
          <p:cNvSpPr>
            <a:spLocks noGrp="1"/>
          </p:cNvSpPr>
          <p:nvPr>
            <p:ph idx="1"/>
          </p:nvPr>
        </p:nvSpPr>
        <p:spPr>
          <a:xfrm>
            <a:off x="395536" y="1844824"/>
            <a:ext cx="8497639" cy="4103985"/>
          </a:xfrm>
        </p:spPr>
        <p:txBody>
          <a:bodyPr/>
          <a:lstStyle/>
          <a:p>
            <a:pPr defTabSz="457200">
              <a:lnSpc>
                <a:spcPct val="120000"/>
              </a:lnSpc>
              <a:spcBef>
                <a:spcPts val="300"/>
              </a:spcBef>
              <a:buSzTx/>
              <a:buFont typeface="Arial" panose="020B0604020202020204" pitchFamily="34" charset="0"/>
              <a:buChar char="•"/>
              <a:defRPr/>
            </a:pPr>
            <a:r>
              <a:rPr lang="en-GB" dirty="0"/>
              <a:t>Play &amp; educational activities </a:t>
            </a:r>
          </a:p>
          <a:p>
            <a:pPr defTabSz="457200">
              <a:lnSpc>
                <a:spcPct val="120000"/>
              </a:lnSpc>
              <a:spcBef>
                <a:spcPts val="300"/>
              </a:spcBef>
              <a:buSzTx/>
              <a:buFont typeface="Arial" panose="020B0604020202020204" pitchFamily="34" charset="0"/>
              <a:buChar char="•"/>
              <a:defRPr/>
            </a:pPr>
            <a:r>
              <a:rPr lang="en-GB" dirty="0"/>
              <a:t>Foundation for restarting formal education </a:t>
            </a:r>
          </a:p>
          <a:p>
            <a:pPr defTabSz="457200">
              <a:lnSpc>
                <a:spcPct val="120000"/>
              </a:lnSpc>
              <a:spcBef>
                <a:spcPts val="300"/>
              </a:spcBef>
              <a:buSzTx/>
              <a:buFont typeface="Arial" panose="020B0604020202020204" pitchFamily="34" charset="0"/>
              <a:buChar char="•"/>
              <a:defRPr/>
            </a:pPr>
            <a:r>
              <a:rPr lang="en-GB" dirty="0"/>
              <a:t>Informal </a:t>
            </a:r>
            <a:r>
              <a:rPr lang="en-GB" dirty="0" smtClean="0"/>
              <a:t>education </a:t>
            </a:r>
            <a:r>
              <a:rPr lang="en-GB" dirty="0"/>
              <a:t>&amp; reintegration for </a:t>
            </a:r>
            <a:r>
              <a:rPr lang="en-GB" dirty="0" err="1"/>
              <a:t>vuln</a:t>
            </a:r>
            <a:r>
              <a:rPr lang="en-GB" dirty="0"/>
              <a:t>.</a:t>
            </a:r>
          </a:p>
          <a:p>
            <a:pPr defTabSz="457200">
              <a:lnSpc>
                <a:spcPct val="120000"/>
              </a:lnSpc>
              <a:spcBef>
                <a:spcPts val="300"/>
              </a:spcBef>
              <a:buSzTx/>
              <a:buFont typeface="Arial" panose="020B0604020202020204" pitchFamily="34" charset="0"/>
              <a:buChar char="•"/>
              <a:defRPr/>
            </a:pPr>
            <a:r>
              <a:rPr lang="en-GB" dirty="0"/>
              <a:t>Livelihoods activities</a:t>
            </a:r>
          </a:p>
          <a:p>
            <a:pPr defTabSz="457200">
              <a:lnSpc>
                <a:spcPct val="120000"/>
              </a:lnSpc>
              <a:spcBef>
                <a:spcPts val="300"/>
              </a:spcBef>
              <a:buSzTx/>
              <a:buFont typeface="Arial" panose="020B0604020202020204" pitchFamily="34" charset="0"/>
              <a:buChar char="•"/>
              <a:defRPr/>
            </a:pPr>
            <a:r>
              <a:rPr lang="en-GB" dirty="0"/>
              <a:t>Life-skills and behavioural change</a:t>
            </a:r>
          </a:p>
          <a:p>
            <a:pPr defTabSz="457200">
              <a:lnSpc>
                <a:spcPct val="120000"/>
              </a:lnSpc>
              <a:spcBef>
                <a:spcPts val="300"/>
              </a:spcBef>
              <a:buSzTx/>
              <a:buFont typeface="Arial" panose="020B0604020202020204" pitchFamily="34" charset="0"/>
              <a:buChar char="•"/>
              <a:defRPr/>
            </a:pPr>
            <a:r>
              <a:rPr lang="en-GB" dirty="0"/>
              <a:t>Wider work on issues incl. CP &amp; ECCD </a:t>
            </a:r>
          </a:p>
          <a:p>
            <a:pPr defTabSz="457200">
              <a:lnSpc>
                <a:spcPct val="120000"/>
              </a:lnSpc>
              <a:spcBef>
                <a:spcPts val="300"/>
              </a:spcBef>
              <a:buSzTx/>
              <a:buFont typeface="Arial" panose="020B0604020202020204" pitchFamily="34" charset="0"/>
              <a:buChar char="•"/>
              <a:defRPr/>
            </a:pPr>
            <a:r>
              <a:rPr lang="en-GB" dirty="0"/>
              <a:t>Efforts on disaster preparedness &amp; </a:t>
            </a:r>
            <a:r>
              <a:rPr lang="en-GB" dirty="0" smtClean="0"/>
              <a:t>DRR</a:t>
            </a:r>
          </a:p>
          <a:p>
            <a:pPr defTabSz="457200">
              <a:lnSpc>
                <a:spcPct val="120000"/>
              </a:lnSpc>
              <a:spcBef>
                <a:spcPts val="300"/>
              </a:spcBef>
              <a:buSzTx/>
              <a:buFont typeface="Arial" panose="020B0604020202020204" pitchFamily="34" charset="0"/>
              <a:buChar char="•"/>
              <a:defRPr/>
            </a:pPr>
            <a:endParaRPr lang="en-GB" sz="1600" dirty="0"/>
          </a:p>
          <a:p>
            <a:pPr defTabSz="457200">
              <a:lnSpc>
                <a:spcPct val="120000"/>
              </a:lnSpc>
              <a:spcBef>
                <a:spcPts val="300"/>
              </a:spcBef>
              <a:buSzTx/>
              <a:buFont typeface="Wingdings" panose="05000000000000000000" pitchFamily="2" charset="2"/>
              <a:buChar char="Ø"/>
              <a:defRPr/>
            </a:pPr>
            <a:r>
              <a:rPr lang="en-GB" dirty="0" smtClean="0"/>
              <a:t>Some </a:t>
            </a:r>
            <a:r>
              <a:rPr lang="en-GB" dirty="0"/>
              <a:t>activities extend into early recovery period</a:t>
            </a:r>
          </a:p>
          <a:p>
            <a:pPr>
              <a:lnSpc>
                <a:spcPct val="120000"/>
              </a:lnSpc>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9972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8" end="8"/>
                                            </p:txEl>
                                          </p:spTgt>
                                        </p:tgtEl>
                                        <p:attrNameLst>
                                          <p:attrName>style.visibility</p:attrName>
                                        </p:attrNameLst>
                                      </p:cBhvr>
                                      <p:to>
                                        <p:strVal val="visible"/>
                                      </p:to>
                                    </p:set>
                                    <p:anim calcmode="lin" valueType="num">
                                      <p:cBhvr additive="base">
                                        <p:cTn id="49"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8497639" cy="720725"/>
          </a:xfrm>
        </p:spPr>
        <p:txBody>
          <a:bodyPr/>
          <a:lstStyle/>
          <a:p>
            <a:r>
              <a:rPr lang="en-GB" dirty="0"/>
              <a:t>CF Space activities’ child development benefits / outcomes</a:t>
            </a:r>
            <a:endParaRPr lang="en-US" altLang="en-US" dirty="0" smtClean="0"/>
          </a:p>
        </p:txBody>
      </p:sp>
      <p:sp>
        <p:nvSpPr>
          <p:cNvPr id="3075" name="Content Placeholder 2"/>
          <p:cNvSpPr>
            <a:spLocks noGrp="1"/>
          </p:cNvSpPr>
          <p:nvPr>
            <p:ph idx="1"/>
          </p:nvPr>
        </p:nvSpPr>
        <p:spPr>
          <a:xfrm>
            <a:off x="539552" y="1988840"/>
            <a:ext cx="8352928" cy="4103985"/>
          </a:xfrm>
        </p:spPr>
        <p:txBody>
          <a:bodyPr/>
          <a:lstStyle/>
          <a:p>
            <a:pPr>
              <a:spcBef>
                <a:spcPts val="1000"/>
              </a:spcBef>
              <a:buFont typeface="Arial" panose="020B0604020202020204" pitchFamily="34" charset="0"/>
              <a:buChar char="•"/>
            </a:pPr>
            <a:r>
              <a:rPr lang="en-GB" dirty="0"/>
              <a:t>Skill development </a:t>
            </a:r>
          </a:p>
          <a:p>
            <a:pPr>
              <a:spcBef>
                <a:spcPts val="1000"/>
              </a:spcBef>
              <a:buFont typeface="Arial" panose="020B0604020202020204" pitchFamily="34" charset="0"/>
              <a:buChar char="•"/>
            </a:pPr>
            <a:r>
              <a:rPr lang="en-GB" dirty="0"/>
              <a:t>Learn to dealing with emotions </a:t>
            </a:r>
          </a:p>
          <a:p>
            <a:pPr>
              <a:spcBef>
                <a:spcPts val="1000"/>
              </a:spcBef>
              <a:buFont typeface="Arial" panose="020B0604020202020204" pitchFamily="34" charset="0"/>
              <a:buChar char="•"/>
            </a:pPr>
            <a:r>
              <a:rPr lang="en-GB" dirty="0"/>
              <a:t>Build nurturing relationships with caring adults  &amp; peers</a:t>
            </a:r>
          </a:p>
          <a:p>
            <a:pPr>
              <a:spcBef>
                <a:spcPts val="1000"/>
              </a:spcBef>
              <a:buFont typeface="Arial" panose="020B0604020202020204" pitchFamily="34" charset="0"/>
              <a:buChar char="•"/>
            </a:pPr>
            <a:r>
              <a:rPr lang="en-GB" dirty="0"/>
              <a:t>Play and sport as release of stress, fear, sadness or loss </a:t>
            </a:r>
          </a:p>
          <a:p>
            <a:pPr>
              <a:spcBef>
                <a:spcPts val="1000"/>
              </a:spcBef>
              <a:buFont typeface="Arial" panose="020B0604020202020204" pitchFamily="34" charset="0"/>
              <a:buChar char="•"/>
            </a:pPr>
            <a:r>
              <a:rPr lang="en-GB" dirty="0"/>
              <a:t>Behavioural </a:t>
            </a:r>
            <a:r>
              <a:rPr lang="en-GB" dirty="0" smtClean="0"/>
              <a:t>change</a:t>
            </a:r>
          </a:p>
          <a:p>
            <a:pPr>
              <a:spcBef>
                <a:spcPts val="1000"/>
              </a:spcBef>
              <a:buFont typeface="Arial" panose="020B0604020202020204" pitchFamily="34" charset="0"/>
              <a:buChar char="•"/>
            </a:pPr>
            <a:endParaRPr lang="en-GB" dirty="0"/>
          </a:p>
          <a:p>
            <a:pPr>
              <a:spcBef>
                <a:spcPts val="1000"/>
              </a:spcBef>
              <a:buFont typeface="Wingdings" charset="2"/>
              <a:buChar char="Ø"/>
            </a:pPr>
            <a:r>
              <a:rPr lang="en-GB" dirty="0"/>
              <a:t>One activity can contribute to many forms of </a:t>
            </a:r>
            <a:r>
              <a:rPr lang="en-GB" dirty="0" smtClean="0"/>
              <a:t>development</a:t>
            </a:r>
            <a:endParaRPr lang="en-GB" dirty="0"/>
          </a:p>
        </p:txBody>
      </p:sp>
    </p:spTree>
    <p:extLst>
      <p:ext uri="{BB962C8B-B14F-4D97-AF65-F5344CB8AC3E}">
        <p14:creationId xmlns:p14="http://schemas.microsoft.com/office/powerpoint/2010/main" val="25281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 calcmode="lin" valueType="num">
                                      <p:cBhvr additive="base">
                                        <p:cTn id="37"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3399FF"/>
                </a:solidFill>
              </a:rPr>
              <a:t>CF Spaces influencing the wide humanitarian response</a:t>
            </a:r>
            <a:endParaRPr lang="en-AU" dirty="0">
              <a:solidFill>
                <a:srgbClr val="3399FF"/>
              </a:solidFill>
            </a:endParaRPr>
          </a:p>
        </p:txBody>
      </p:sp>
    </p:spTree>
    <p:extLst>
      <p:ext uri="{BB962C8B-B14F-4D97-AF65-F5344CB8AC3E}">
        <p14:creationId xmlns:p14="http://schemas.microsoft.com/office/powerpoint/2010/main" val="1340533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8713663" cy="936203"/>
          </a:xfrm>
        </p:spPr>
        <p:txBody>
          <a:bodyPr/>
          <a:lstStyle/>
          <a:p>
            <a:r>
              <a:rPr lang="en-GB" dirty="0"/>
              <a:t>Advantages of CF Spaces for wider humanitarian response</a:t>
            </a:r>
            <a:endParaRPr lang="en-US" altLang="en-US" dirty="0" smtClean="0"/>
          </a:p>
        </p:txBody>
      </p:sp>
      <p:sp>
        <p:nvSpPr>
          <p:cNvPr id="3075" name="Content Placeholder 2"/>
          <p:cNvSpPr>
            <a:spLocks noGrp="1"/>
          </p:cNvSpPr>
          <p:nvPr>
            <p:ph idx="1"/>
          </p:nvPr>
        </p:nvSpPr>
        <p:spPr>
          <a:xfrm>
            <a:off x="323528" y="1844824"/>
            <a:ext cx="8820472" cy="4031977"/>
          </a:xfrm>
        </p:spPr>
        <p:txBody>
          <a:bodyPr/>
          <a:lstStyle/>
          <a:p>
            <a:pPr>
              <a:lnSpc>
                <a:spcPct val="150000"/>
              </a:lnSpc>
              <a:buFont typeface="Arial" panose="020B0604020202020204" pitchFamily="34" charset="0"/>
              <a:buChar char="•"/>
            </a:pPr>
            <a:r>
              <a:rPr lang="en-GB" dirty="0"/>
              <a:t>CFS can be </a:t>
            </a:r>
            <a:r>
              <a:rPr lang="en-GB" dirty="0" smtClean="0"/>
              <a:t>a mechanism </a:t>
            </a:r>
            <a:r>
              <a:rPr lang="en-GB" dirty="0"/>
              <a:t>for community mobilisation as they’re adapted to local context</a:t>
            </a:r>
          </a:p>
          <a:p>
            <a:pPr>
              <a:lnSpc>
                <a:spcPct val="150000"/>
              </a:lnSpc>
              <a:buFont typeface="Arial" panose="020B0604020202020204" pitchFamily="34" charset="0"/>
              <a:buChar char="•"/>
            </a:pPr>
            <a:r>
              <a:rPr lang="en-GB" dirty="0"/>
              <a:t>Bring children’s needs into prominence by mobilising &amp; supporting communities on behalf of children &amp; by engaging parents / caregivers in effective interactions with children</a:t>
            </a:r>
          </a:p>
          <a:p>
            <a:pPr>
              <a:lnSpc>
                <a:spcPct val="150000"/>
              </a:lnSpc>
              <a:buFont typeface="Arial" panose="020B0604020202020204" pitchFamily="34" charset="0"/>
              <a:buChar char="•"/>
            </a:pPr>
            <a:r>
              <a:rPr lang="en-GB" dirty="0"/>
              <a:t>Enable participation of children in planning, response, M&amp;E of other emergency activities</a:t>
            </a:r>
          </a:p>
          <a:p>
            <a:pPr>
              <a:lnSpc>
                <a:spcPct val="150000"/>
              </a:lnSpc>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5307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Examples of CF Spaces in different contexts</a:t>
            </a:r>
            <a:endParaRPr lang="en-AU" dirty="0">
              <a:solidFill>
                <a:srgbClr val="3399FF"/>
              </a:solidFill>
            </a:endParaRPr>
          </a:p>
        </p:txBody>
      </p:sp>
    </p:spTree>
    <p:extLst>
      <p:ext uri="{BB962C8B-B14F-4D97-AF65-F5344CB8AC3E}">
        <p14:creationId xmlns:p14="http://schemas.microsoft.com/office/powerpoint/2010/main" val="182687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705981"/>
            <a:ext cx="7777163" cy="720725"/>
          </a:xfrm>
        </p:spPr>
        <p:txBody>
          <a:bodyPr/>
          <a:lstStyle/>
          <a:p>
            <a:r>
              <a:rPr lang="en-GB" dirty="0"/>
              <a:t>Forms CFS take in different contexts</a:t>
            </a:r>
            <a:endParaRPr lang="en-US" altLang="en-US" dirty="0"/>
          </a:p>
        </p:txBody>
      </p:sp>
      <p:sp>
        <p:nvSpPr>
          <p:cNvPr id="3075" name="Content Placeholder 2"/>
          <p:cNvSpPr>
            <a:spLocks noGrp="1"/>
          </p:cNvSpPr>
          <p:nvPr>
            <p:ph idx="1"/>
          </p:nvPr>
        </p:nvSpPr>
        <p:spPr>
          <a:xfrm>
            <a:off x="467544" y="4657603"/>
            <a:ext cx="8280920" cy="1263574"/>
          </a:xfrm>
        </p:spPr>
        <p:txBody>
          <a:bodyPr/>
          <a:lstStyle/>
          <a:p>
            <a:pPr marL="0" indent="0"/>
            <a:r>
              <a:rPr lang="en-GB" dirty="0"/>
              <a:t>Can you guess where “</a:t>
            </a:r>
            <a:r>
              <a:rPr lang="en-GB" dirty="0" err="1"/>
              <a:t>Zenin</a:t>
            </a:r>
            <a:r>
              <a:rPr lang="en-GB" dirty="0"/>
              <a:t> </a:t>
            </a:r>
            <a:r>
              <a:rPr lang="en-GB" dirty="0" err="1"/>
              <a:t>syugo</a:t>
            </a:r>
            <a:r>
              <a:rPr lang="en-GB" dirty="0"/>
              <a:t>,” (“everyone gathering together”), are found? </a:t>
            </a:r>
            <a:r>
              <a:rPr lang="en-GB" dirty="0" err="1"/>
              <a:t>Balae</a:t>
            </a:r>
            <a:r>
              <a:rPr lang="en-GB" dirty="0"/>
              <a:t> </a:t>
            </a:r>
            <a:r>
              <a:rPr lang="en-GB" dirty="0" err="1"/>
              <a:t>Ndronoa</a:t>
            </a:r>
            <a:r>
              <a:rPr lang="en-GB" dirty="0"/>
              <a:t>? Where are ‘</a:t>
            </a:r>
            <a:r>
              <a:rPr lang="en-GB" dirty="0" err="1"/>
              <a:t>Kusi</a:t>
            </a:r>
            <a:r>
              <a:rPr lang="en-GB" dirty="0"/>
              <a:t> </a:t>
            </a:r>
            <a:r>
              <a:rPr lang="en-GB" dirty="0" err="1"/>
              <a:t>Wasi</a:t>
            </a:r>
            <a:r>
              <a:rPr lang="en-GB" dirty="0"/>
              <a:t>', which means house of joy?</a:t>
            </a:r>
          </a:p>
          <a:p>
            <a:endParaRPr lang="en-US" dirty="0"/>
          </a:p>
          <a:p>
            <a:endParaRPr lang="en-US" altLang="en-US" dirty="0" smtClean="0"/>
          </a:p>
        </p:txBody>
      </p:sp>
      <p:grpSp>
        <p:nvGrpSpPr>
          <p:cNvPr id="4" name="Group 3"/>
          <p:cNvGrpSpPr/>
          <p:nvPr/>
        </p:nvGrpSpPr>
        <p:grpSpPr>
          <a:xfrm>
            <a:off x="1673678" y="1534573"/>
            <a:ext cx="5796644" cy="2984259"/>
            <a:chOff x="355077" y="855139"/>
            <a:chExt cx="8433847" cy="4351865"/>
          </a:xfrm>
        </p:grpSpPr>
        <p:pic>
          <p:nvPicPr>
            <p:cNvPr id="5" name="Picture 4" descr="world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7" y="855139"/>
              <a:ext cx="8433847" cy="4351865"/>
            </a:xfrm>
            <a:prstGeom prst="rect">
              <a:avLst/>
            </a:prstGeom>
          </p:spPr>
        </p:pic>
        <p:sp>
          <p:nvSpPr>
            <p:cNvPr id="6" name="Rectangle 5"/>
            <p:cNvSpPr/>
            <p:nvPr/>
          </p:nvSpPr>
          <p:spPr>
            <a:xfrm>
              <a:off x="6282266" y="2844806"/>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047075" y="3268140"/>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705594" y="3555995"/>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399861" y="2438400"/>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23108" y="3488272"/>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215455" y="2353761"/>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52183" y="2861754"/>
              <a:ext cx="101600" cy="135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396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t>Learning Outcomes</a:t>
            </a:r>
            <a:endParaRPr lang="en-US" altLang="en-US" dirty="0" smtClean="0"/>
          </a:p>
        </p:txBody>
      </p:sp>
      <p:sp>
        <p:nvSpPr>
          <p:cNvPr id="3075" name="Content Placeholder 2"/>
          <p:cNvSpPr>
            <a:spLocks noGrp="1"/>
          </p:cNvSpPr>
          <p:nvPr>
            <p:ph idx="1"/>
          </p:nvPr>
        </p:nvSpPr>
        <p:spPr/>
        <p:txBody>
          <a:bodyPr/>
          <a:lstStyle/>
          <a:p>
            <a:pPr marL="0" indent="0">
              <a:spcBef>
                <a:spcPts val="1000"/>
              </a:spcBef>
            </a:pPr>
            <a:r>
              <a:rPr lang="en-GB" dirty="0"/>
              <a:t>By the end of the session participants will … </a:t>
            </a:r>
          </a:p>
          <a:p>
            <a:pPr>
              <a:spcBef>
                <a:spcPts val="1000"/>
              </a:spcBef>
              <a:buFont typeface="Arial" panose="020B0604020202020204" pitchFamily="34" charset="0"/>
              <a:buChar char="•"/>
            </a:pPr>
            <a:r>
              <a:rPr lang="en-GB" dirty="0"/>
              <a:t>Know the three main objectives of CFSs</a:t>
            </a:r>
          </a:p>
          <a:p>
            <a:pPr>
              <a:spcBef>
                <a:spcPts val="1000"/>
              </a:spcBef>
              <a:buFont typeface="Arial" panose="020B0604020202020204" pitchFamily="34" charset="0"/>
              <a:buChar char="•"/>
            </a:pPr>
            <a:r>
              <a:rPr lang="en-GB" dirty="0"/>
              <a:t>Be able to name the five guiding principles of CFS </a:t>
            </a:r>
          </a:p>
          <a:p>
            <a:pPr>
              <a:spcBef>
                <a:spcPts val="1000"/>
              </a:spcBef>
              <a:buFont typeface="Arial" panose="020B0604020202020204" pitchFamily="34" charset="0"/>
              <a:buChar char="•"/>
            </a:pPr>
            <a:r>
              <a:rPr lang="en-GB" dirty="0"/>
              <a:t>Identify 5 actions that enable realisation of principles</a:t>
            </a:r>
          </a:p>
          <a:p>
            <a:pPr>
              <a:buFont typeface="Arial" panose="020B0604020202020204" pitchFamily="34" charset="0"/>
              <a:buChar char="•"/>
            </a:pPr>
            <a:endParaRPr lang="en-GB" dirty="0"/>
          </a:p>
          <a:p>
            <a:pPr>
              <a:buFont typeface="Arial" panose="020B0604020202020204" pitchFamily="34" charset="0"/>
              <a:buChar cha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806213"/>
            <a:ext cx="6624340" cy="720725"/>
          </a:xfrm>
        </p:spPr>
        <p:txBody>
          <a:bodyPr/>
          <a:lstStyle/>
          <a:p>
            <a:r>
              <a:rPr lang="en-US" dirty="0"/>
              <a:t>CF Space Case studies </a:t>
            </a:r>
            <a:endParaRPr lang="en-US" altLang="en-US" dirty="0" smtClean="0"/>
          </a:p>
        </p:txBody>
      </p:sp>
      <p:sp>
        <p:nvSpPr>
          <p:cNvPr id="3075" name="Content Placeholder 2"/>
          <p:cNvSpPr>
            <a:spLocks noGrp="1"/>
          </p:cNvSpPr>
          <p:nvPr>
            <p:ph idx="1"/>
          </p:nvPr>
        </p:nvSpPr>
        <p:spPr>
          <a:xfrm>
            <a:off x="323528" y="1628800"/>
            <a:ext cx="8488002" cy="4526535"/>
          </a:xfrm>
        </p:spPr>
        <p:txBody>
          <a:bodyPr/>
          <a:lstStyle/>
          <a:p>
            <a:pPr marL="171450" indent="-171450">
              <a:lnSpc>
                <a:spcPct val="120000"/>
              </a:lnSpc>
              <a:spcBef>
                <a:spcPts val="600"/>
              </a:spcBef>
              <a:buFont typeface="Arial"/>
              <a:buChar char="•"/>
            </a:pPr>
            <a:r>
              <a:rPr lang="en-GB" sz="2200" dirty="0">
                <a:solidFill>
                  <a:srgbClr val="0070C0"/>
                </a:solidFill>
              </a:rPr>
              <a:t>Indonesia Floods (2006): </a:t>
            </a:r>
            <a:r>
              <a:rPr lang="en-GB" sz="2200" dirty="0"/>
              <a:t>Communities &amp; IDPs set up children’s groups run by Islamic leaders, teachers, </a:t>
            </a:r>
            <a:r>
              <a:rPr lang="en-GB" sz="2200" dirty="0" err="1"/>
              <a:t>etc</a:t>
            </a:r>
            <a:r>
              <a:rPr lang="en-GB" sz="2200" dirty="0"/>
              <a:t> – NGOs give </a:t>
            </a:r>
            <a:r>
              <a:rPr lang="en-GB" sz="2200" dirty="0" smtClean="0"/>
              <a:t>kits.</a:t>
            </a:r>
            <a:endParaRPr lang="en-GB" sz="2200" dirty="0"/>
          </a:p>
          <a:p>
            <a:pPr marL="171450" indent="-171450">
              <a:lnSpc>
                <a:spcPct val="120000"/>
              </a:lnSpc>
              <a:spcBef>
                <a:spcPts val="600"/>
              </a:spcBef>
              <a:buFont typeface="Arial"/>
              <a:buChar char="•"/>
            </a:pPr>
            <a:r>
              <a:rPr lang="en-GB" sz="2200" dirty="0">
                <a:solidFill>
                  <a:srgbClr val="0070C0"/>
                </a:solidFill>
              </a:rPr>
              <a:t>Ivory Coast Conflict (2007): </a:t>
            </a:r>
            <a:r>
              <a:rPr lang="en-GB" sz="2200" dirty="0"/>
              <a:t>Adolescent girls, in pre-existing buildings &amp; temporary structures – 200 children per CFS, in shifts/ different classes – livelihoods, life-skills (including child care), theatre, accelerated learning, etc. (2011): CFS in hospital reception </a:t>
            </a:r>
            <a:r>
              <a:rPr lang="en-GB" sz="2200" dirty="0" smtClean="0"/>
              <a:t>areas.</a:t>
            </a:r>
            <a:endParaRPr lang="en-GB" sz="2200" dirty="0"/>
          </a:p>
          <a:p>
            <a:pPr marL="171450" indent="-171450">
              <a:lnSpc>
                <a:spcPct val="120000"/>
              </a:lnSpc>
              <a:spcBef>
                <a:spcPts val="600"/>
              </a:spcBef>
              <a:buFont typeface="Arial"/>
              <a:buChar char="•"/>
            </a:pPr>
            <a:r>
              <a:rPr lang="en-GB" sz="2200" dirty="0">
                <a:solidFill>
                  <a:srgbClr val="0070C0"/>
                </a:solidFill>
              </a:rPr>
              <a:t>Bangladesh Cyclone (2008): </a:t>
            </a:r>
            <a:r>
              <a:rPr lang="en-GB" sz="2200" dirty="0"/>
              <a:t>Range of models: </a:t>
            </a:r>
            <a:r>
              <a:rPr lang="en-GB" sz="2200" dirty="0" err="1"/>
              <a:t>i</a:t>
            </a:r>
            <a:r>
              <a:rPr lang="en-GB" sz="2200" dirty="0"/>
              <a:t>. Older adolescents run activities in designated time slot in school buildings. ii. Adolescents run activities in tents whilst parents do cash-for-work. iii. Pre-existing LNGO children’s clubs increase hours &amp; no. </a:t>
            </a:r>
            <a:r>
              <a:rPr lang="en-GB" sz="2200" dirty="0" smtClean="0"/>
              <a:t>children.</a:t>
            </a:r>
            <a:endParaRPr lang="en-GB" sz="2200" dirty="0"/>
          </a:p>
        </p:txBody>
      </p:sp>
      <p:pic>
        <p:nvPicPr>
          <p:cNvPr id="4" name="Picture 2" descr="http://www.vistaar.com/wp-content/uploads/2012/10/Case_study_ic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64863"/>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8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additive="base">
                                        <p:cTn id="2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additive="base">
                                        <p:cTn id="2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6712"/>
            <a:ext cx="6567755" cy="655205"/>
          </a:xfrm>
        </p:spPr>
        <p:txBody>
          <a:bodyPr/>
          <a:lstStyle/>
          <a:p>
            <a:r>
              <a:rPr lang="en-US" dirty="0">
                <a:solidFill>
                  <a:srgbClr val="3399FF"/>
                </a:solidFill>
              </a:rPr>
              <a:t>Colombia, UNICEF, 2001 - 2003</a:t>
            </a:r>
            <a:endParaRPr lang="en-US" altLang="en-US" dirty="0" smtClean="0">
              <a:solidFill>
                <a:srgbClr val="3399FF"/>
              </a:solidFill>
            </a:endParaRPr>
          </a:p>
        </p:txBody>
      </p:sp>
      <p:sp>
        <p:nvSpPr>
          <p:cNvPr id="3075" name="Content Placeholder 2"/>
          <p:cNvSpPr>
            <a:spLocks noGrp="1"/>
          </p:cNvSpPr>
          <p:nvPr>
            <p:ph sz="half" idx="1"/>
          </p:nvPr>
        </p:nvSpPr>
        <p:spPr>
          <a:xfrm>
            <a:off x="250824" y="1556792"/>
            <a:ext cx="5113264" cy="4536033"/>
          </a:xfrm>
        </p:spPr>
        <p:txBody>
          <a:bodyPr/>
          <a:lstStyle/>
          <a:p>
            <a:pPr lvl="0">
              <a:spcBef>
                <a:spcPts val="600"/>
              </a:spcBef>
              <a:buFont typeface="Arial" panose="020B0604020202020204" pitchFamily="34" charset="0"/>
              <a:buChar char="•"/>
            </a:pPr>
            <a:r>
              <a:rPr lang="en-GB" sz="2400" dirty="0">
                <a:solidFill>
                  <a:srgbClr val="0070C0"/>
                </a:solidFill>
              </a:rPr>
              <a:t>“Return to Happiness” </a:t>
            </a:r>
            <a:r>
              <a:rPr lang="en-GB" sz="2400" dirty="0"/>
              <a:t>programme, for children affected by </a:t>
            </a:r>
            <a:r>
              <a:rPr lang="en-GB" sz="2400" dirty="0" smtClean="0"/>
              <a:t>conflict.</a:t>
            </a:r>
            <a:endParaRPr lang="en-GB" sz="2400" dirty="0"/>
          </a:p>
          <a:p>
            <a:pPr>
              <a:spcBef>
                <a:spcPts val="600"/>
              </a:spcBef>
              <a:buFont typeface="Arial" panose="020B0604020202020204" pitchFamily="34" charset="0"/>
              <a:buChar char="•"/>
            </a:pPr>
            <a:r>
              <a:rPr lang="en-GB" sz="2400" dirty="0"/>
              <a:t>Adolescents as play therapists, working through schools, families and health centres. Not separate </a:t>
            </a:r>
            <a:r>
              <a:rPr lang="en-GB" sz="2400" dirty="0" smtClean="0"/>
              <a:t>space.</a:t>
            </a:r>
            <a:endParaRPr lang="en-GB" sz="2400" dirty="0"/>
          </a:p>
          <a:p>
            <a:pPr>
              <a:spcBef>
                <a:spcPts val="600"/>
              </a:spcBef>
              <a:buFont typeface="Arial" panose="020B0604020202020204" pitchFamily="34" charset="0"/>
              <a:buChar char="•"/>
            </a:pPr>
            <a:r>
              <a:rPr lang="en-GB" sz="2400" dirty="0"/>
              <a:t>Incorporation of local government &amp; church, part of wider holistic activities for </a:t>
            </a:r>
            <a:r>
              <a:rPr lang="en-GB" sz="2400" dirty="0" smtClean="0"/>
              <a:t>PSS.</a:t>
            </a:r>
            <a:endParaRPr lang="en-GB" sz="2400" dirty="0"/>
          </a:p>
          <a:p>
            <a:pPr>
              <a:spcBef>
                <a:spcPts val="600"/>
              </a:spcBef>
              <a:buFont typeface="Arial" panose="020B0604020202020204" pitchFamily="34" charset="0"/>
              <a:buChar char="•"/>
            </a:pPr>
            <a:r>
              <a:rPr lang="en-GB" sz="2400" dirty="0"/>
              <a:t>Model now rolled out throughout </a:t>
            </a:r>
            <a:r>
              <a:rPr lang="en-GB" sz="2400" dirty="0" smtClean="0"/>
              <a:t>region.</a:t>
            </a:r>
            <a:endParaRPr lang="en-US" altLang="en-US" sz="2400" dirty="0"/>
          </a:p>
        </p:txBody>
      </p:sp>
      <p:pic>
        <p:nvPicPr>
          <p:cNvPr id="5" name="Content Placeholder 4" descr="UNICEF. Return to happiness. ibc_paraguay_alicia.jpg"/>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512414" y="2132857"/>
            <a:ext cx="3291794" cy="2304256"/>
          </a:xfrm>
          <a:prstGeom prst="rect">
            <a:avLst/>
          </a:prstGeom>
        </p:spPr>
      </p:pic>
      <p:pic>
        <p:nvPicPr>
          <p:cNvPr id="6" name="Picture 2" descr="http://www.vistaar.com/wp-content/uploads/2012/10/Case_study_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123825"/>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9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additive="base">
                                        <p:cTn id="2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additive="base">
                                        <p:cTn id="2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 calcmode="lin" valueType="num">
                                      <p:cBhvr additive="base">
                                        <p:cTn id="3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5869"/>
            <a:ext cx="6535089" cy="655205"/>
          </a:xfrm>
        </p:spPr>
        <p:txBody>
          <a:bodyPr/>
          <a:lstStyle/>
          <a:p>
            <a:r>
              <a:rPr lang="en-US" dirty="0">
                <a:solidFill>
                  <a:srgbClr val="3399FF"/>
                </a:solidFill>
              </a:rPr>
              <a:t>Haiti, earthquake, 2010</a:t>
            </a:r>
            <a:endParaRPr lang="en-US" altLang="en-US" dirty="0" smtClean="0">
              <a:solidFill>
                <a:srgbClr val="3399FF"/>
              </a:solidFill>
            </a:endParaRPr>
          </a:p>
        </p:txBody>
      </p:sp>
      <p:sp>
        <p:nvSpPr>
          <p:cNvPr id="3075" name="Content Placeholder 2"/>
          <p:cNvSpPr>
            <a:spLocks noGrp="1"/>
          </p:cNvSpPr>
          <p:nvPr>
            <p:ph sz="half" idx="1"/>
          </p:nvPr>
        </p:nvSpPr>
        <p:spPr>
          <a:xfrm>
            <a:off x="116584" y="1614347"/>
            <a:ext cx="8713664" cy="4464025"/>
          </a:xfrm>
        </p:spPr>
        <p:txBody>
          <a:bodyPr/>
          <a:lstStyle/>
          <a:p>
            <a:pPr>
              <a:lnSpc>
                <a:spcPct val="120000"/>
              </a:lnSpc>
              <a:spcBef>
                <a:spcPts val="600"/>
              </a:spcBef>
              <a:buFont typeface="Arial" panose="020B0604020202020204" pitchFamily="34" charset="0"/>
              <a:buChar char="•"/>
            </a:pPr>
            <a:r>
              <a:rPr lang="en-US" sz="2400" dirty="0"/>
              <a:t>SC, UNICEF, WV, IRC, </a:t>
            </a:r>
            <a:r>
              <a:rPr lang="en-US" sz="2400" dirty="0" smtClean="0"/>
              <a:t>etc.</a:t>
            </a:r>
            <a:endParaRPr lang="en-US" sz="2400" dirty="0"/>
          </a:p>
          <a:p>
            <a:pPr>
              <a:lnSpc>
                <a:spcPct val="120000"/>
              </a:lnSpc>
              <a:spcBef>
                <a:spcPts val="600"/>
              </a:spcBef>
              <a:buFont typeface="Arial" panose="020B0604020202020204" pitchFamily="34" charset="0"/>
              <a:buChar char="•"/>
            </a:pPr>
            <a:r>
              <a:rPr lang="en-US" sz="2400" dirty="0"/>
              <a:t>5 to 24 years of </a:t>
            </a:r>
            <a:r>
              <a:rPr lang="en-US" sz="2400" dirty="0" smtClean="0"/>
              <a:t>age.</a:t>
            </a:r>
            <a:endParaRPr lang="en-US" sz="2400" dirty="0"/>
          </a:p>
          <a:p>
            <a:pPr>
              <a:lnSpc>
                <a:spcPct val="120000"/>
              </a:lnSpc>
              <a:spcBef>
                <a:spcPts val="600"/>
              </a:spcBef>
              <a:buFont typeface="Arial" panose="020B0604020202020204" pitchFamily="34" charset="0"/>
              <a:buChar char="•"/>
            </a:pPr>
            <a:r>
              <a:rPr lang="en-US" sz="2400" dirty="0"/>
              <a:t>Children receive safe drinking water &amp; 1 meal per </a:t>
            </a:r>
            <a:r>
              <a:rPr lang="en-US" sz="2400" dirty="0" smtClean="0"/>
              <a:t>day.</a:t>
            </a:r>
            <a:endParaRPr lang="en-US" sz="2400" dirty="0"/>
          </a:p>
          <a:p>
            <a:pPr>
              <a:lnSpc>
                <a:spcPct val="120000"/>
              </a:lnSpc>
              <a:spcBef>
                <a:spcPts val="600"/>
              </a:spcBef>
              <a:buFont typeface="Arial" panose="020B0604020202020204" pitchFamily="34" charset="0"/>
              <a:buChar char="•"/>
            </a:pPr>
            <a:r>
              <a:rPr lang="en-US" sz="2400" dirty="0"/>
              <a:t>Work with </a:t>
            </a:r>
            <a:r>
              <a:rPr lang="en-US" sz="2400" dirty="0" smtClean="0"/>
              <a:t>parents.</a:t>
            </a:r>
            <a:endParaRPr lang="en-US" sz="2400" dirty="0"/>
          </a:p>
          <a:p>
            <a:pPr>
              <a:lnSpc>
                <a:spcPct val="120000"/>
              </a:lnSpc>
              <a:spcBef>
                <a:spcPts val="600"/>
              </a:spcBef>
              <a:buFont typeface="Arial" panose="020B0604020202020204" pitchFamily="34" charset="0"/>
              <a:buChar char="•"/>
            </a:pPr>
            <a:r>
              <a:rPr lang="en-US" sz="2400" dirty="0"/>
              <a:t>Teams of professionals, including a </a:t>
            </a:r>
            <a:endParaRPr lang="en-US" sz="2400" dirty="0" smtClean="0"/>
          </a:p>
          <a:p>
            <a:pPr marL="0" indent="0">
              <a:lnSpc>
                <a:spcPct val="120000"/>
              </a:lnSpc>
              <a:spcBef>
                <a:spcPts val="600"/>
              </a:spcBef>
            </a:pPr>
            <a:r>
              <a:rPr lang="en-US" sz="2400" dirty="0" smtClean="0"/>
              <a:t>     social </a:t>
            </a:r>
            <a:r>
              <a:rPr lang="en-US" sz="2400" dirty="0"/>
              <a:t>worker, a psychologist and two </a:t>
            </a:r>
            <a:endParaRPr lang="en-US" sz="2400" dirty="0" smtClean="0"/>
          </a:p>
          <a:p>
            <a:pPr marL="0" indent="0">
              <a:lnSpc>
                <a:spcPct val="120000"/>
              </a:lnSpc>
              <a:spcBef>
                <a:spcPts val="600"/>
              </a:spcBef>
            </a:pPr>
            <a:r>
              <a:rPr lang="en-US" sz="2400" dirty="0"/>
              <a:t> </a:t>
            </a:r>
            <a:r>
              <a:rPr lang="en-US" sz="2400" dirty="0" smtClean="0"/>
              <a:t>    </a:t>
            </a:r>
            <a:r>
              <a:rPr lang="en-US" sz="2400" dirty="0" smtClean="0"/>
              <a:t>counselors</a:t>
            </a:r>
            <a:r>
              <a:rPr lang="en-US" sz="2400" dirty="0" smtClean="0"/>
              <a:t>.</a:t>
            </a:r>
            <a:endParaRPr lang="en-US" sz="2400" dirty="0"/>
          </a:p>
        </p:txBody>
      </p:sp>
      <p:pic>
        <p:nvPicPr>
          <p:cNvPr id="6" name="Content Placeholder 6" descr="CFS Haiti,. World Vision. Meg Sattler 2011.jpg"/>
          <p:cNvPicPr>
            <a:picLocks noChangeAspect="1"/>
          </p:cNvPicPr>
          <p:nvPr/>
        </p:nvPicPr>
        <p:blipFill rotWithShape="1">
          <a:blip r:embed="rId3" cstate="print">
            <a:extLst>
              <a:ext uri="{28A0092B-C50C-407E-A947-70E740481C1C}">
                <a14:useLocalDpi xmlns:a14="http://schemas.microsoft.com/office/drawing/2010/main" val="0"/>
              </a:ext>
            </a:extLst>
          </a:blip>
          <a:srcRect r="25983"/>
          <a:stretch/>
        </p:blipFill>
        <p:spPr bwMode="auto">
          <a:xfrm>
            <a:off x="5512414" y="3650392"/>
            <a:ext cx="3291794" cy="242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vistaar.com/wp-content/uploads/2012/10/Case_study_ic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247" y="123825"/>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37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additive="base">
                                        <p:cTn id="2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additive="base">
                                        <p:cTn id="2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 calcmode="lin" valueType="num">
                                      <p:cBhvr additive="base">
                                        <p:cTn id="3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5">
                                            <p:txEl>
                                              <p:pRg st="4" end="4"/>
                                            </p:txEl>
                                          </p:spTgt>
                                        </p:tgtEl>
                                        <p:attrNameLst>
                                          <p:attrName>style.visibility</p:attrName>
                                        </p:attrNameLst>
                                      </p:cBhvr>
                                      <p:to>
                                        <p:strVal val="visible"/>
                                      </p:to>
                                    </p:set>
                                    <p:anim calcmode="lin" valueType="num">
                                      <p:cBhvr additive="base">
                                        <p:cTn id="3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5">
                                            <p:txEl>
                                              <p:pRg st="6" end="6"/>
                                            </p:txEl>
                                          </p:spTgt>
                                        </p:tgtEl>
                                        <p:attrNameLst>
                                          <p:attrName>style.visibility</p:attrName>
                                        </p:attrNameLst>
                                      </p:cBhvr>
                                      <p:to>
                                        <p:strVal val="visible"/>
                                      </p:to>
                                    </p:set>
                                    <p:anim calcmode="lin" valueType="num">
                                      <p:cBhvr additive="base">
                                        <p:cTn id="47"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6712"/>
            <a:ext cx="6552332" cy="720725"/>
          </a:xfrm>
        </p:spPr>
        <p:txBody>
          <a:bodyPr/>
          <a:lstStyle/>
          <a:p>
            <a:r>
              <a:rPr lang="en-GB" dirty="0">
                <a:solidFill>
                  <a:srgbClr val="3399FF"/>
                </a:solidFill>
              </a:rPr>
              <a:t>Japan, Tsunami, 2011</a:t>
            </a:r>
            <a:endParaRPr lang="en-US" altLang="en-US" dirty="0" smtClean="0">
              <a:solidFill>
                <a:srgbClr val="3399FF"/>
              </a:solidFill>
            </a:endParaRPr>
          </a:p>
        </p:txBody>
      </p:sp>
      <p:sp>
        <p:nvSpPr>
          <p:cNvPr id="2" name="Content Placeholder 1"/>
          <p:cNvSpPr>
            <a:spLocks noGrp="1"/>
          </p:cNvSpPr>
          <p:nvPr>
            <p:ph sz="half" idx="1"/>
          </p:nvPr>
        </p:nvSpPr>
        <p:spPr>
          <a:xfrm>
            <a:off x="250824" y="1569581"/>
            <a:ext cx="4177160" cy="4392612"/>
          </a:xfrm>
        </p:spPr>
        <p:txBody>
          <a:bodyPr/>
          <a:lstStyle/>
          <a:p>
            <a:pPr>
              <a:lnSpc>
                <a:spcPct val="110000"/>
              </a:lnSpc>
              <a:spcBef>
                <a:spcPts val="600"/>
              </a:spcBef>
              <a:buFont typeface="Arial" panose="020B0604020202020204" pitchFamily="34" charset="0"/>
              <a:buChar char="•"/>
            </a:pPr>
            <a:r>
              <a:rPr lang="en-GB" sz="2400" dirty="0"/>
              <a:t>Japan Tsunami (2011): 5-12 year old children. </a:t>
            </a:r>
            <a:r>
              <a:rPr lang="en-US" sz="2400" dirty="0"/>
              <a:t>~25 in a group</a:t>
            </a:r>
            <a:r>
              <a:rPr lang="en-GB" sz="2400" dirty="0"/>
              <a:t> </a:t>
            </a:r>
          </a:p>
          <a:p>
            <a:pPr>
              <a:lnSpc>
                <a:spcPct val="110000"/>
              </a:lnSpc>
              <a:spcBef>
                <a:spcPts val="600"/>
              </a:spcBef>
              <a:buFont typeface="Arial" panose="020B0604020202020204" pitchFamily="34" charset="0"/>
              <a:buChar char="•"/>
            </a:pPr>
            <a:r>
              <a:rPr lang="en-GB" sz="2400" dirty="0"/>
              <a:t>High tech materials, games (computers, screens, videos) </a:t>
            </a:r>
          </a:p>
          <a:p>
            <a:pPr>
              <a:lnSpc>
                <a:spcPct val="110000"/>
              </a:lnSpc>
              <a:spcBef>
                <a:spcPts val="600"/>
              </a:spcBef>
              <a:buFont typeface="Arial" panose="020B0604020202020204" pitchFamily="34" charset="0"/>
              <a:buChar char="•"/>
            </a:pPr>
            <a:r>
              <a:rPr lang="en-GB" sz="2400" dirty="0"/>
              <a:t>Play, resilience, life-skills, referral, participation in other parts of humanitarian response</a:t>
            </a:r>
          </a:p>
          <a:p>
            <a:pPr>
              <a:lnSpc>
                <a:spcPct val="110000"/>
              </a:lnSpc>
              <a:spcBef>
                <a:spcPts val="600"/>
              </a:spcBef>
              <a:buFont typeface="Arial" panose="020B0604020202020204" pitchFamily="34" charset="0"/>
              <a:buChar char="•"/>
            </a:pPr>
            <a:r>
              <a:rPr lang="en-GB" sz="2400" dirty="0"/>
              <a:t>Work with </a:t>
            </a:r>
            <a:r>
              <a:rPr lang="en-GB" sz="2400" dirty="0" smtClean="0"/>
              <a:t>parents</a:t>
            </a:r>
            <a:endParaRPr lang="en-GB" sz="2400" dirty="0"/>
          </a:p>
        </p:txBody>
      </p:sp>
      <p:pic>
        <p:nvPicPr>
          <p:cNvPr id="6" name="Content Placeholder 5" descr="SC CFS Japan-thumb-530x353-322.jpg"/>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52945" y="2098835"/>
            <a:ext cx="4267527" cy="2842334"/>
          </a:xfrm>
          <a:prstGeom prst="rect">
            <a:avLst/>
          </a:prstGeom>
        </p:spPr>
      </p:pic>
      <p:pic>
        <p:nvPicPr>
          <p:cNvPr id="5" name="Picture 2" descr="http://www.vistaar.com/wp-content/uploads/2012/10/Case_study_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123825"/>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908720"/>
            <a:ext cx="6552332" cy="720725"/>
          </a:xfrm>
        </p:spPr>
        <p:txBody>
          <a:bodyPr/>
          <a:lstStyle/>
          <a:p>
            <a:r>
              <a:rPr lang="en-GB" dirty="0">
                <a:solidFill>
                  <a:srgbClr val="3399FF"/>
                </a:solidFill>
              </a:rPr>
              <a:t>China Earthquake, World Vision, May 2008</a:t>
            </a:r>
            <a:endParaRPr lang="en-US" altLang="en-US" dirty="0" smtClean="0">
              <a:solidFill>
                <a:srgbClr val="3399FF"/>
              </a:solidFill>
            </a:endParaRPr>
          </a:p>
        </p:txBody>
      </p:sp>
      <p:sp>
        <p:nvSpPr>
          <p:cNvPr id="2" name="Content Placeholder 1"/>
          <p:cNvSpPr>
            <a:spLocks noGrp="1"/>
          </p:cNvSpPr>
          <p:nvPr>
            <p:ph sz="half" idx="1"/>
          </p:nvPr>
        </p:nvSpPr>
        <p:spPr>
          <a:xfrm>
            <a:off x="251520" y="1916832"/>
            <a:ext cx="3811588" cy="4320009"/>
          </a:xfrm>
        </p:spPr>
        <p:txBody>
          <a:bodyPr/>
          <a:lstStyle/>
          <a:p>
            <a:pPr>
              <a:lnSpc>
                <a:spcPct val="120000"/>
              </a:lnSpc>
              <a:spcBef>
                <a:spcPts val="600"/>
              </a:spcBef>
              <a:buFont typeface="Arial" panose="020B0604020202020204" pitchFamily="34" charset="0"/>
              <a:buChar char="•"/>
            </a:pPr>
            <a:r>
              <a:rPr lang="en-GB" sz="2400" dirty="0"/>
              <a:t>World Vision opened Child-Friendly Spaces, giving children an opportunity to participate in games and </a:t>
            </a:r>
            <a:r>
              <a:rPr lang="en-GB" sz="2400" dirty="0" smtClean="0"/>
              <a:t>education.</a:t>
            </a:r>
            <a:endParaRPr lang="en-GB" sz="2400" dirty="0"/>
          </a:p>
          <a:p>
            <a:pPr>
              <a:lnSpc>
                <a:spcPct val="120000"/>
              </a:lnSpc>
              <a:spcBef>
                <a:spcPts val="600"/>
              </a:spcBef>
              <a:buFont typeface="Arial" panose="020B0604020202020204" pitchFamily="34" charset="0"/>
              <a:buChar char="•"/>
            </a:pPr>
            <a:r>
              <a:rPr lang="en-GB" sz="2400" dirty="0"/>
              <a:t>Zhang </a:t>
            </a:r>
            <a:r>
              <a:rPr lang="en-GB" sz="2400" dirty="0" err="1"/>
              <a:t>Limin</a:t>
            </a:r>
            <a:r>
              <a:rPr lang="en-GB" sz="2400" dirty="0"/>
              <a:t>, a third grade student, says, “When we play, we just forget about the earthquake</a:t>
            </a:r>
            <a:r>
              <a:rPr lang="en-GB" sz="2400" dirty="0" smtClean="0"/>
              <a:t>”.</a:t>
            </a:r>
            <a:endParaRPr lang="en-US" sz="2400" dirty="0"/>
          </a:p>
        </p:txBody>
      </p:sp>
      <p:pic>
        <p:nvPicPr>
          <p:cNvPr id="6" name="Content Placeholder 5" descr="World Vision China 2008"/>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413963" y="2204864"/>
            <a:ext cx="4404293" cy="3312963"/>
          </a:xfrm>
          <a:prstGeom prst="rect">
            <a:avLst/>
          </a:prstGeom>
        </p:spPr>
      </p:pic>
      <p:pic>
        <p:nvPicPr>
          <p:cNvPr id="5" name="Picture 2" descr="http://www.vistaar.com/wp-content/uploads/2012/10/Case_study_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368" y="123825"/>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09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When not to have </a:t>
            </a:r>
            <a:r>
              <a:rPr lang="en-US" dirty="0" smtClean="0"/>
              <a:t>CFS? </a:t>
            </a:r>
            <a:endParaRPr lang="en-US" altLang="en-US" dirty="0" smtClean="0"/>
          </a:p>
        </p:txBody>
      </p:sp>
      <p:sp>
        <p:nvSpPr>
          <p:cNvPr id="3075" name="Content Placeholder 2"/>
          <p:cNvSpPr>
            <a:spLocks noGrp="1"/>
          </p:cNvSpPr>
          <p:nvPr>
            <p:ph idx="1"/>
          </p:nvPr>
        </p:nvSpPr>
        <p:spPr>
          <a:xfrm>
            <a:off x="250825" y="1700213"/>
            <a:ext cx="8710885" cy="4392612"/>
          </a:xfrm>
        </p:spPr>
        <p:txBody>
          <a:bodyPr/>
          <a:lstStyle/>
          <a:p>
            <a:pPr marL="0" indent="0">
              <a:lnSpc>
                <a:spcPct val="120000"/>
              </a:lnSpc>
              <a:spcBef>
                <a:spcPts val="600"/>
              </a:spcBef>
              <a:buNone/>
            </a:pPr>
            <a:r>
              <a:rPr lang="en-US" dirty="0"/>
              <a:t>Situations where CF Space may </a:t>
            </a:r>
            <a:r>
              <a:rPr lang="en-US" i="1" dirty="0">
                <a:solidFill>
                  <a:srgbClr val="FF0000"/>
                </a:solidFill>
              </a:rPr>
              <a:t>not </a:t>
            </a:r>
            <a:r>
              <a:rPr lang="en-US" dirty="0"/>
              <a:t>be in best interests of children: </a:t>
            </a:r>
          </a:p>
          <a:p>
            <a:pPr>
              <a:lnSpc>
                <a:spcPct val="120000"/>
              </a:lnSpc>
              <a:spcBef>
                <a:spcPts val="600"/>
              </a:spcBef>
              <a:buFont typeface="Arial" panose="020B0604020202020204" pitchFamily="34" charset="0"/>
              <a:buChar char="•"/>
            </a:pPr>
            <a:r>
              <a:rPr lang="en-US" dirty="0"/>
              <a:t>Where children would face greater risk of violence, abduction, intimidation or attack due to CF Spaces</a:t>
            </a:r>
            <a:endParaRPr lang="en-US" dirty="0">
              <a:cs typeface="Corbel"/>
            </a:endParaRPr>
          </a:p>
          <a:p>
            <a:pPr>
              <a:lnSpc>
                <a:spcPct val="120000"/>
              </a:lnSpc>
              <a:spcBef>
                <a:spcPts val="600"/>
              </a:spcBef>
              <a:buFont typeface="Arial" panose="020B0604020202020204" pitchFamily="34" charset="0"/>
              <a:buChar char="•"/>
            </a:pPr>
            <a:r>
              <a:rPr lang="en-US" dirty="0"/>
              <a:t>Risk of the forced recruitment of children into armed forces or other groups heightened by children’s participation in CF Spaces</a:t>
            </a:r>
          </a:p>
          <a:p>
            <a:pPr>
              <a:lnSpc>
                <a:spcPct val="120000"/>
              </a:lnSpc>
              <a:spcBef>
                <a:spcPts val="600"/>
              </a:spcBef>
              <a:buFont typeface="Arial" panose="020B0604020202020204" pitchFamily="34" charset="0"/>
              <a:buChar char="•"/>
            </a:pPr>
            <a:r>
              <a:rPr lang="en-US" dirty="0"/>
              <a:t>Environments with outbreaks or high incidence of measles or diarrhea and limited water &amp; sanitation facilities</a:t>
            </a:r>
          </a:p>
          <a:p>
            <a:pPr>
              <a:lnSpc>
                <a:spcPct val="120000"/>
              </a:lnSpc>
            </a:pPr>
            <a:endParaRPr lang="en-US" altLang="en-US" dirty="0" smtClean="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16632"/>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4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CF Spaces Guiding Principles</a:t>
            </a:r>
            <a:endParaRPr lang="en-AU" dirty="0">
              <a:solidFill>
                <a:srgbClr val="3399FF"/>
              </a:solidFill>
            </a:endParaRPr>
          </a:p>
        </p:txBody>
      </p:sp>
    </p:spTree>
    <p:extLst>
      <p:ext uri="{BB962C8B-B14F-4D97-AF65-F5344CB8AC3E}">
        <p14:creationId xmlns:p14="http://schemas.microsoft.com/office/powerpoint/2010/main" val="1536350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Inter-agency Guiding Principles</a:t>
            </a:r>
            <a:endParaRPr lang="en-US" altLang="en-US" dirty="0" smtClean="0"/>
          </a:p>
        </p:txBody>
      </p:sp>
      <p:sp>
        <p:nvSpPr>
          <p:cNvPr id="3075" name="Content Placeholder 2"/>
          <p:cNvSpPr>
            <a:spLocks noGrp="1"/>
          </p:cNvSpPr>
          <p:nvPr>
            <p:ph idx="1"/>
          </p:nvPr>
        </p:nvSpPr>
        <p:spPr>
          <a:xfrm>
            <a:off x="467544" y="1700808"/>
            <a:ext cx="8352928" cy="4392612"/>
          </a:xfrm>
        </p:spPr>
        <p:txBody>
          <a:bodyPr/>
          <a:lstStyle/>
          <a:p>
            <a:pPr marL="0" lvl="0" indent="0">
              <a:lnSpc>
                <a:spcPct val="120000"/>
              </a:lnSpc>
              <a:buNone/>
            </a:pPr>
            <a:r>
              <a:rPr lang="en-GB" b="1" dirty="0">
                <a:solidFill>
                  <a:srgbClr val="FF0000"/>
                </a:solidFill>
              </a:rPr>
              <a:t>C</a:t>
            </a:r>
            <a:r>
              <a:rPr lang="en-GB" dirty="0"/>
              <a:t>hildren </a:t>
            </a:r>
            <a:r>
              <a:rPr lang="en-GB" b="1" dirty="0">
                <a:solidFill>
                  <a:srgbClr val="FF0000"/>
                </a:solidFill>
              </a:rPr>
              <a:t>P</a:t>
            </a:r>
            <a:r>
              <a:rPr lang="en-GB" dirty="0"/>
              <a:t>articipate </a:t>
            </a:r>
            <a:r>
              <a:rPr lang="en-GB" b="1" dirty="0">
                <a:solidFill>
                  <a:srgbClr val="FF0000"/>
                </a:solidFill>
              </a:rPr>
              <a:t>I</a:t>
            </a:r>
            <a:r>
              <a:rPr lang="en-GB" dirty="0"/>
              <a:t>n </a:t>
            </a:r>
            <a:r>
              <a:rPr lang="en-GB" b="1" dirty="0">
                <a:solidFill>
                  <a:srgbClr val="FF0000"/>
                </a:solidFill>
              </a:rPr>
              <a:t>M</a:t>
            </a:r>
            <a:r>
              <a:rPr lang="en-GB" dirty="0"/>
              <a:t>y</a:t>
            </a:r>
            <a:r>
              <a:rPr lang="en-GB" b="1" dirty="0">
                <a:solidFill>
                  <a:srgbClr val="FF0000"/>
                </a:solidFill>
              </a:rPr>
              <a:t> S</a:t>
            </a:r>
            <a:r>
              <a:rPr lang="en-GB" dirty="0"/>
              <a:t>pace </a:t>
            </a:r>
          </a:p>
          <a:p>
            <a:pPr marL="514350" lvl="0" indent="-514350">
              <a:lnSpc>
                <a:spcPct val="120000"/>
              </a:lnSpc>
              <a:buFont typeface="+mj-lt"/>
              <a:buAutoNum type="arabicPeriod"/>
            </a:pPr>
            <a:r>
              <a:rPr lang="en-GB" b="1" dirty="0">
                <a:solidFill>
                  <a:srgbClr val="FF0000"/>
                </a:solidFill>
              </a:rPr>
              <a:t>C</a:t>
            </a:r>
            <a:r>
              <a:rPr lang="en-GB" dirty="0"/>
              <a:t> 	</a:t>
            </a:r>
            <a:r>
              <a:rPr lang="en-GB" dirty="0" smtClean="0"/>
              <a:t>Take </a:t>
            </a:r>
            <a:r>
              <a:rPr lang="en-GB" dirty="0"/>
              <a:t>coordinated, inter-agency &amp; multi-</a:t>
            </a:r>
            <a:r>
              <a:rPr lang="en-GB" dirty="0" err="1"/>
              <a:t>sectoral</a:t>
            </a:r>
            <a:r>
              <a:rPr lang="en-GB" dirty="0"/>
              <a:t> 	</a:t>
            </a:r>
            <a:r>
              <a:rPr lang="en-GB" dirty="0" smtClean="0"/>
              <a:t>approach</a:t>
            </a:r>
            <a:endParaRPr lang="en-GB" dirty="0"/>
          </a:p>
          <a:p>
            <a:pPr marL="514350" lvl="0" indent="-514350">
              <a:lnSpc>
                <a:spcPct val="120000"/>
              </a:lnSpc>
              <a:buFont typeface="+mj-lt"/>
              <a:buAutoNum type="arabicPeriod"/>
            </a:pPr>
            <a:r>
              <a:rPr lang="en-GB" b="1" dirty="0">
                <a:solidFill>
                  <a:srgbClr val="FF0000"/>
                </a:solidFill>
              </a:rPr>
              <a:t>P</a:t>
            </a:r>
            <a:r>
              <a:rPr lang="en-GB" dirty="0"/>
              <a:t> 	Make CFSs stimulating, participatory, and </a:t>
            </a:r>
            <a:r>
              <a:rPr lang="en-GB" dirty="0" smtClean="0"/>
              <a:t>supportive 	environments</a:t>
            </a:r>
            <a:endParaRPr lang="en-GB" dirty="0"/>
          </a:p>
          <a:p>
            <a:pPr marL="514350" indent="-514350">
              <a:lnSpc>
                <a:spcPct val="120000"/>
              </a:lnSpc>
              <a:buFont typeface="+mj-lt"/>
              <a:buAutoNum type="arabicPeriod"/>
            </a:pPr>
            <a:r>
              <a:rPr lang="en-GB" b="1" dirty="0">
                <a:solidFill>
                  <a:srgbClr val="FF0000"/>
                </a:solidFill>
              </a:rPr>
              <a:t>I </a:t>
            </a:r>
            <a:r>
              <a:rPr lang="en-GB" dirty="0"/>
              <a:t>	Make CFSs highly inclusive and non-discriminatory</a:t>
            </a:r>
          </a:p>
          <a:p>
            <a:pPr marL="514350" lvl="0" indent="-514350">
              <a:lnSpc>
                <a:spcPct val="120000"/>
              </a:lnSpc>
              <a:buFont typeface="+mj-lt"/>
              <a:buAutoNum type="arabicPeriod"/>
            </a:pPr>
            <a:r>
              <a:rPr lang="en-GB" b="1" dirty="0">
                <a:solidFill>
                  <a:srgbClr val="FF0000"/>
                </a:solidFill>
              </a:rPr>
              <a:t>M</a:t>
            </a:r>
            <a:r>
              <a:rPr lang="en-GB" dirty="0"/>
              <a:t>	Use CFSs as a means of mobilising the </a:t>
            </a:r>
            <a:r>
              <a:rPr lang="en-GB" dirty="0" smtClean="0"/>
              <a:t>community </a:t>
            </a:r>
            <a:endParaRPr lang="en-GB" dirty="0"/>
          </a:p>
          <a:p>
            <a:pPr marL="514350" indent="-514350">
              <a:lnSpc>
                <a:spcPct val="120000"/>
              </a:lnSpc>
              <a:buFont typeface="+mj-lt"/>
              <a:buAutoNum type="arabicPeriod"/>
            </a:pPr>
            <a:r>
              <a:rPr lang="en-GB" b="1" dirty="0">
                <a:solidFill>
                  <a:srgbClr val="FF0000"/>
                </a:solidFill>
              </a:rPr>
              <a:t>S</a:t>
            </a:r>
            <a:r>
              <a:rPr lang="en-GB" dirty="0"/>
              <a:t> 	Ensure that CFSs are safe and </a:t>
            </a:r>
            <a:r>
              <a:rPr lang="en-GB" dirty="0" smtClean="0"/>
              <a:t>secure</a:t>
            </a:r>
            <a:endParaRPr lang="en-GB" dirty="0"/>
          </a:p>
        </p:txBody>
      </p:sp>
    </p:spTree>
    <p:extLst>
      <p:ext uri="{BB962C8B-B14F-4D97-AF65-F5344CB8AC3E}">
        <p14:creationId xmlns:p14="http://schemas.microsoft.com/office/powerpoint/2010/main" val="22241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Actions to be based on principles</a:t>
            </a:r>
            <a:endParaRPr lang="en-US" altLang="en-US" dirty="0" smtClean="0"/>
          </a:p>
        </p:txBody>
      </p:sp>
      <p:sp>
        <p:nvSpPr>
          <p:cNvPr id="3075" name="Content Placeholder 2"/>
          <p:cNvSpPr>
            <a:spLocks noGrp="1"/>
          </p:cNvSpPr>
          <p:nvPr>
            <p:ph idx="1"/>
          </p:nvPr>
        </p:nvSpPr>
        <p:spPr>
          <a:xfrm>
            <a:off x="467544" y="1628800"/>
            <a:ext cx="7777163" cy="4392612"/>
          </a:xfrm>
        </p:spPr>
        <p:txBody>
          <a:bodyPr/>
          <a:lstStyle/>
          <a:p>
            <a:pPr marL="514350" indent="-514350">
              <a:lnSpc>
                <a:spcPct val="150000"/>
              </a:lnSpc>
              <a:buFont typeface="+mj-lt"/>
              <a:buAutoNum type="alphaLcPeriod"/>
            </a:pPr>
            <a:r>
              <a:rPr lang="en-GB" dirty="0"/>
              <a:t>Conduct an </a:t>
            </a:r>
            <a:r>
              <a:rPr lang="en-GB" dirty="0" smtClean="0"/>
              <a:t>assessment.</a:t>
            </a:r>
            <a:endParaRPr lang="en-GB" dirty="0"/>
          </a:p>
          <a:p>
            <a:pPr marL="514350" indent="-514350">
              <a:lnSpc>
                <a:spcPct val="150000"/>
              </a:lnSpc>
              <a:buFont typeface="+mj-lt"/>
              <a:buAutoNum type="alphaLcPeriod"/>
            </a:pPr>
            <a:r>
              <a:rPr lang="en-GB" dirty="0"/>
              <a:t>Organize integrated supports and </a:t>
            </a:r>
            <a:r>
              <a:rPr lang="en-GB" dirty="0" smtClean="0"/>
              <a:t>services.</a:t>
            </a:r>
            <a:endParaRPr lang="en-GB" dirty="0"/>
          </a:p>
          <a:p>
            <a:pPr marL="514350" indent="-514350">
              <a:lnSpc>
                <a:spcPct val="150000"/>
              </a:lnSpc>
              <a:buFont typeface="+mj-lt"/>
              <a:buAutoNum type="alphaLcPeriod"/>
            </a:pPr>
            <a:r>
              <a:rPr lang="en-GB" dirty="0"/>
              <a:t>Provide on-going training and follow-up support for animators and </a:t>
            </a:r>
            <a:r>
              <a:rPr lang="en-GB" dirty="0" smtClean="0"/>
              <a:t>staff.</a:t>
            </a:r>
            <a:endParaRPr lang="en-GB" dirty="0"/>
          </a:p>
          <a:p>
            <a:pPr marL="514350" indent="-514350">
              <a:lnSpc>
                <a:spcPct val="150000"/>
              </a:lnSpc>
              <a:buFont typeface="+mj-lt"/>
              <a:buAutoNum type="alphaLcPeriod"/>
            </a:pPr>
            <a:r>
              <a:rPr lang="en-GB" dirty="0"/>
              <a:t>Monitor and evaluate CFS </a:t>
            </a:r>
            <a:r>
              <a:rPr lang="en-GB" dirty="0" smtClean="0"/>
              <a:t>programs.</a:t>
            </a:r>
            <a:endParaRPr lang="en-GB" dirty="0"/>
          </a:p>
          <a:p>
            <a:pPr marL="514350" indent="-514350">
              <a:lnSpc>
                <a:spcPct val="150000"/>
              </a:lnSpc>
              <a:buFont typeface="+mj-lt"/>
              <a:buAutoNum type="alphaLcPeriod"/>
            </a:pPr>
            <a:r>
              <a:rPr lang="en-GB" dirty="0"/>
              <a:t>Phase out or transition in a contextually appropriate </a:t>
            </a:r>
            <a:r>
              <a:rPr lang="en-GB" dirty="0" smtClean="0"/>
              <a:t>manner.</a:t>
            </a:r>
            <a:endParaRPr lang="en-GB" dirty="0"/>
          </a:p>
        </p:txBody>
      </p:sp>
    </p:spTree>
    <p:extLst>
      <p:ext uri="{BB962C8B-B14F-4D97-AF65-F5344CB8AC3E}">
        <p14:creationId xmlns:p14="http://schemas.microsoft.com/office/powerpoint/2010/main" val="17156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Key points</a:t>
            </a:r>
            <a:endParaRPr lang="en-AU" dirty="0">
              <a:solidFill>
                <a:srgbClr val="3399FF"/>
              </a:solidFill>
            </a:endParaRPr>
          </a:p>
        </p:txBody>
      </p:sp>
    </p:spTree>
    <p:extLst>
      <p:ext uri="{BB962C8B-B14F-4D97-AF65-F5344CB8AC3E}">
        <p14:creationId xmlns:p14="http://schemas.microsoft.com/office/powerpoint/2010/main" val="3371698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764704"/>
            <a:ext cx="8893175" cy="863600"/>
          </a:xfrm>
        </p:spPr>
        <p:txBody>
          <a:bodyPr/>
          <a:lstStyle/>
          <a:p>
            <a:r>
              <a:rPr lang="en-GB" dirty="0"/>
              <a:t>Guidelines for Child Friendly Spaces in Emergencies</a:t>
            </a:r>
            <a:endParaRPr lang="en-US" altLang="en-US" dirty="0" smtClean="0"/>
          </a:p>
        </p:txBody>
      </p:sp>
      <p:pic>
        <p:nvPicPr>
          <p:cNvPr id="4" name="Content Placeholder 3" descr="Screen shot 2012-11-14 at 15.11.13.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4443" y="1700213"/>
            <a:ext cx="3375114" cy="4392612"/>
          </a:xfrm>
          <a:prstGeom prst="rect">
            <a:avLst/>
          </a:prstGeom>
          <a:ln w="38100" cmpd="sng">
            <a:solidFill>
              <a:srgbClr val="00B0F0"/>
            </a:solidFill>
          </a:ln>
        </p:spPr>
      </p:pic>
    </p:spTree>
    <p:extLst>
      <p:ext uri="{BB962C8B-B14F-4D97-AF65-F5344CB8AC3E}">
        <p14:creationId xmlns:p14="http://schemas.microsoft.com/office/powerpoint/2010/main" val="62249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Key points</a:t>
            </a:r>
            <a:endParaRPr lang="en-US" altLang="en-US" dirty="0" smtClean="0"/>
          </a:p>
        </p:txBody>
      </p:sp>
      <p:sp>
        <p:nvSpPr>
          <p:cNvPr id="3075" name="Content Placeholder 2"/>
          <p:cNvSpPr>
            <a:spLocks noGrp="1"/>
          </p:cNvSpPr>
          <p:nvPr>
            <p:ph idx="1"/>
          </p:nvPr>
        </p:nvSpPr>
        <p:spPr>
          <a:xfrm>
            <a:off x="250825" y="1700213"/>
            <a:ext cx="8785671" cy="4392612"/>
          </a:xfrm>
        </p:spPr>
        <p:txBody>
          <a:bodyPr/>
          <a:lstStyle/>
          <a:p>
            <a:pPr>
              <a:lnSpc>
                <a:spcPct val="150000"/>
              </a:lnSpc>
              <a:spcBef>
                <a:spcPts val="600"/>
              </a:spcBef>
              <a:buFont typeface="Arial" panose="020B0604020202020204" pitchFamily="34" charset="0"/>
              <a:buChar char="•"/>
            </a:pPr>
            <a:r>
              <a:rPr lang="en-GB" dirty="0"/>
              <a:t>3 objectives and 5 guiding principles should guide CF Space work of all </a:t>
            </a:r>
            <a:r>
              <a:rPr lang="en-GB" dirty="0" smtClean="0"/>
              <a:t>agencies.</a:t>
            </a:r>
            <a:endParaRPr lang="en-GB" dirty="0"/>
          </a:p>
          <a:p>
            <a:pPr>
              <a:lnSpc>
                <a:spcPct val="150000"/>
              </a:lnSpc>
              <a:spcBef>
                <a:spcPts val="600"/>
              </a:spcBef>
              <a:buFont typeface="Arial" panose="020B0604020202020204" pitchFamily="34" charset="0"/>
              <a:buChar char="•"/>
            </a:pPr>
            <a:r>
              <a:rPr lang="en-GB" dirty="0"/>
              <a:t>Activities that take place in CF Spaces contribute to relieving children’s stress and supporting positive child </a:t>
            </a:r>
            <a:r>
              <a:rPr lang="en-GB" dirty="0" smtClean="0"/>
              <a:t>development.</a:t>
            </a:r>
            <a:endParaRPr lang="en-GB" dirty="0"/>
          </a:p>
          <a:p>
            <a:pPr>
              <a:lnSpc>
                <a:spcPct val="150000"/>
              </a:lnSpc>
              <a:spcBef>
                <a:spcPts val="600"/>
              </a:spcBef>
              <a:buFont typeface="Arial" panose="020B0604020202020204" pitchFamily="34" charset="0"/>
              <a:buChar char="•"/>
            </a:pPr>
            <a:r>
              <a:rPr lang="en-GB" dirty="0"/>
              <a:t>CF Spaces can take many different forms, addressing needs of wide range of children and </a:t>
            </a:r>
            <a:r>
              <a:rPr lang="en-GB" dirty="0" smtClean="0"/>
              <a:t>communities.</a:t>
            </a:r>
            <a:endParaRPr lang="en-GB" dirty="0"/>
          </a:p>
          <a:p>
            <a:pPr>
              <a:lnSpc>
                <a:spcPct val="150000"/>
              </a:lnSpc>
              <a:buFont typeface="Arial" panose="020B0604020202020204" pitchFamily="34" charset="0"/>
              <a:buChar char="•"/>
            </a:pPr>
            <a:endParaRPr lang="en-GB" dirty="0"/>
          </a:p>
          <a:p>
            <a:pPr>
              <a:lnSpc>
                <a:spcPct val="150000"/>
              </a:lnSpc>
              <a:buFont typeface="Arial" panose="020B0604020202020204" pitchFamily="34" charset="0"/>
              <a:buChar char="•"/>
            </a:pPr>
            <a:endParaRPr lang="en-GB" dirty="0"/>
          </a:p>
          <a:p>
            <a:pPr>
              <a:lnSpc>
                <a:spcPct val="150000"/>
              </a:lnSpc>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619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Key resources</a:t>
            </a:r>
            <a:endParaRPr lang="en-AU" dirty="0">
              <a:solidFill>
                <a:srgbClr val="3399FF"/>
              </a:solidFill>
            </a:endParaRPr>
          </a:p>
        </p:txBody>
      </p:sp>
    </p:spTree>
    <p:extLst>
      <p:ext uri="{BB962C8B-B14F-4D97-AF65-F5344CB8AC3E}">
        <p14:creationId xmlns:p14="http://schemas.microsoft.com/office/powerpoint/2010/main" val="4029374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Key resources</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lvl="0">
              <a:lnSpc>
                <a:spcPct val="150000"/>
              </a:lnSpc>
              <a:spcBef>
                <a:spcPts val="600"/>
              </a:spcBef>
              <a:buFont typeface="Arial" panose="020B0604020202020204" pitchFamily="34" charset="0"/>
              <a:buChar char="•"/>
            </a:pPr>
            <a:r>
              <a:rPr lang="en-GB" dirty="0"/>
              <a:t>CPWG, Global Education Cluster, INEE, &amp; IASC (2011) Guidelines for child friendly spaces in </a:t>
            </a:r>
            <a:r>
              <a:rPr lang="en-GB" dirty="0" smtClean="0"/>
              <a:t>emergencies.</a:t>
            </a:r>
            <a:endParaRPr lang="en-GB" dirty="0"/>
          </a:p>
          <a:p>
            <a:pPr lvl="0">
              <a:lnSpc>
                <a:spcPct val="150000"/>
              </a:lnSpc>
              <a:spcBef>
                <a:spcPts val="600"/>
              </a:spcBef>
              <a:buFont typeface="Arial" panose="020B0604020202020204" pitchFamily="34" charset="0"/>
              <a:buChar char="•"/>
            </a:pPr>
            <a:r>
              <a:rPr lang="en-US" dirty="0"/>
              <a:t>UNICEF (date unknown) Early Child Development Kit: A Treasure Box of </a:t>
            </a:r>
            <a:r>
              <a:rPr lang="en-US" dirty="0" smtClean="0"/>
              <a:t>Activities.</a:t>
            </a:r>
            <a:endParaRPr lang="en-US" dirty="0"/>
          </a:p>
          <a:p>
            <a:pPr lvl="0">
              <a:lnSpc>
                <a:spcPct val="150000"/>
              </a:lnSpc>
              <a:spcBef>
                <a:spcPts val="600"/>
              </a:spcBef>
              <a:buFont typeface="Arial" panose="020B0604020202020204" pitchFamily="34" charset="0"/>
              <a:buChar char="•"/>
            </a:pPr>
            <a:r>
              <a:rPr lang="en-GB" dirty="0"/>
              <a:t>Stuart Lester and Wendy Russell </a:t>
            </a:r>
            <a:r>
              <a:rPr lang="en-US" dirty="0"/>
              <a:t>(2010) Children’s right to play: An examination of the importance of play in the lives of children </a:t>
            </a:r>
            <a:r>
              <a:rPr lang="en-US" dirty="0" smtClean="0"/>
              <a:t>worldwide.</a:t>
            </a:r>
            <a:endParaRPr lang="en-GB" dirty="0"/>
          </a:p>
          <a:p>
            <a:pPr>
              <a:lnSpc>
                <a:spcPct val="150000"/>
              </a:lnSpc>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98743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Defining key terms</a:t>
            </a:r>
            <a:endParaRPr lang="en-AU" dirty="0">
              <a:solidFill>
                <a:srgbClr val="3399FF"/>
              </a:solidFill>
            </a:endParaRPr>
          </a:p>
        </p:txBody>
      </p:sp>
    </p:spTree>
    <p:extLst>
      <p:ext uri="{BB962C8B-B14F-4D97-AF65-F5344CB8AC3E}">
        <p14:creationId xmlns:p14="http://schemas.microsoft.com/office/powerpoint/2010/main" val="199879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908720"/>
            <a:ext cx="7777163" cy="720725"/>
          </a:xfrm>
        </p:spPr>
        <p:txBody>
          <a:bodyPr/>
          <a:lstStyle/>
          <a:p>
            <a:r>
              <a:rPr lang="en-GB" dirty="0"/>
              <a:t>Child Friendly Spaces </a:t>
            </a:r>
            <a:endParaRPr lang="en-US" altLang="en-US" dirty="0"/>
          </a:p>
        </p:txBody>
      </p:sp>
      <p:sp>
        <p:nvSpPr>
          <p:cNvPr id="3075" name="Content Placeholder 2"/>
          <p:cNvSpPr>
            <a:spLocks noGrp="1"/>
          </p:cNvSpPr>
          <p:nvPr>
            <p:ph idx="1"/>
          </p:nvPr>
        </p:nvSpPr>
        <p:spPr>
          <a:xfrm>
            <a:off x="251520" y="1772816"/>
            <a:ext cx="8713663" cy="4392612"/>
          </a:xfrm>
        </p:spPr>
        <p:txBody>
          <a:bodyPr/>
          <a:lstStyle/>
          <a:p>
            <a:pPr>
              <a:lnSpc>
                <a:spcPct val="150000"/>
              </a:lnSpc>
              <a:spcBef>
                <a:spcPts val="300"/>
              </a:spcBef>
              <a:buFont typeface="Arial" panose="020B0604020202020204" pitchFamily="34" charset="0"/>
              <a:buChar char="•"/>
            </a:pPr>
            <a:r>
              <a:rPr lang="en-GB" dirty="0"/>
              <a:t>Are safe spaces where communities create nurturing environments in which children can access free &amp; structured play, recreation, leisure &amp; learning </a:t>
            </a:r>
            <a:r>
              <a:rPr lang="en-GB" dirty="0" smtClean="0"/>
              <a:t>activities</a:t>
            </a:r>
            <a:r>
              <a:rPr lang="en-GB" dirty="0" smtClean="0"/>
              <a:t>.</a:t>
            </a:r>
            <a:endParaRPr lang="en-GB" dirty="0"/>
          </a:p>
          <a:p>
            <a:pPr>
              <a:lnSpc>
                <a:spcPct val="150000"/>
              </a:lnSpc>
              <a:spcBef>
                <a:spcPts val="300"/>
              </a:spcBef>
              <a:buFont typeface="Arial" panose="020B0604020202020204" pitchFamily="34" charset="0"/>
              <a:buChar char="•"/>
            </a:pPr>
            <a:r>
              <a:rPr lang="en-GB" dirty="0"/>
              <a:t>Provides educational and psychosocial support &amp; other activities that restore a sense of normality and </a:t>
            </a:r>
            <a:r>
              <a:rPr lang="en-GB" dirty="0" smtClean="0"/>
              <a:t>continuity</a:t>
            </a:r>
            <a:r>
              <a:rPr lang="en-GB" dirty="0" smtClean="0"/>
              <a:t>.</a:t>
            </a:r>
            <a:endParaRPr lang="en-GB" dirty="0"/>
          </a:p>
          <a:p>
            <a:pPr>
              <a:lnSpc>
                <a:spcPct val="150000"/>
              </a:lnSpc>
              <a:spcBef>
                <a:spcPts val="300"/>
              </a:spcBef>
              <a:buFont typeface="Arial" panose="020B0604020202020204" pitchFamily="34" charset="0"/>
              <a:buChar char="•"/>
            </a:pPr>
            <a:r>
              <a:rPr lang="en-GB" dirty="0"/>
              <a:t>Designed &amp; operated in a participatory </a:t>
            </a:r>
            <a:r>
              <a:rPr lang="en-GB" dirty="0" smtClean="0"/>
              <a:t>manner.</a:t>
            </a:r>
            <a:endParaRPr lang="en-GB" dirty="0"/>
          </a:p>
          <a:p>
            <a:pPr>
              <a:lnSpc>
                <a:spcPct val="15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180323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Purpose: CF Spaces’ support to children &amp; their families</a:t>
            </a:r>
            <a:endParaRPr lang="en-AU" dirty="0">
              <a:solidFill>
                <a:srgbClr val="3399FF"/>
              </a:solidFill>
            </a:endParaRPr>
          </a:p>
        </p:txBody>
      </p:sp>
    </p:spTree>
    <p:extLst>
      <p:ext uri="{BB962C8B-B14F-4D97-AF65-F5344CB8AC3E}">
        <p14:creationId xmlns:p14="http://schemas.microsoft.com/office/powerpoint/2010/main" val="392271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Purpose of CFSs</a:t>
            </a:r>
            <a:endParaRPr lang="en-US" altLang="en-US" dirty="0"/>
          </a:p>
        </p:txBody>
      </p:sp>
      <p:sp>
        <p:nvSpPr>
          <p:cNvPr id="3075" name="Content Placeholder 2"/>
          <p:cNvSpPr>
            <a:spLocks noGrp="1"/>
          </p:cNvSpPr>
          <p:nvPr>
            <p:ph idx="1"/>
          </p:nvPr>
        </p:nvSpPr>
        <p:spPr>
          <a:xfrm>
            <a:off x="250825" y="1700213"/>
            <a:ext cx="8785671" cy="4392612"/>
          </a:xfrm>
        </p:spPr>
        <p:txBody>
          <a:bodyPr/>
          <a:lstStyle/>
          <a:p>
            <a:pPr marL="457200" indent="-457200">
              <a:lnSpc>
                <a:spcPct val="150000"/>
              </a:lnSpc>
              <a:spcBef>
                <a:spcPts val="600"/>
              </a:spcBef>
              <a:buFont typeface="Arial" panose="020B0604020202020204" pitchFamily="34" charset="0"/>
              <a:buChar char="•"/>
            </a:pPr>
            <a:r>
              <a:rPr lang="en-GB" dirty="0"/>
              <a:t>Support resilience &amp; well‐being of children &amp; young people who have experienced disasters through community organised, structured activities in safe, child-friendly, stimulating </a:t>
            </a:r>
            <a:r>
              <a:rPr lang="en-GB" dirty="0" smtClean="0"/>
              <a:t>environment.</a:t>
            </a:r>
          </a:p>
          <a:p>
            <a:pPr marL="457200" indent="-457200">
              <a:lnSpc>
                <a:spcPct val="150000"/>
              </a:lnSpc>
              <a:spcBef>
                <a:spcPts val="600"/>
              </a:spcBef>
              <a:buFont typeface="Arial" panose="020B0604020202020204" pitchFamily="34" charset="0"/>
              <a:buChar char="•"/>
            </a:pPr>
            <a:endParaRPr lang="en-GB" dirty="0" smtClean="0"/>
          </a:p>
          <a:p>
            <a:pPr marL="457200" indent="-457200">
              <a:lnSpc>
                <a:spcPct val="150000"/>
              </a:lnSpc>
              <a:spcBef>
                <a:spcPts val="600"/>
              </a:spcBef>
              <a:buFont typeface="Arial" panose="020B0604020202020204" pitchFamily="34" charset="0"/>
              <a:buChar char="•"/>
            </a:pPr>
            <a:r>
              <a:rPr lang="en-GB" dirty="0" smtClean="0"/>
              <a:t>Primary </a:t>
            </a:r>
            <a:r>
              <a:rPr lang="en-GB" dirty="0"/>
              <a:t>participants in CFSs are children</a:t>
            </a:r>
          </a:p>
          <a:p>
            <a:pPr>
              <a:lnSpc>
                <a:spcPct val="15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15491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Specific objectives</a:t>
            </a:r>
            <a:endParaRPr lang="en-US" altLang="en-US" dirty="0"/>
          </a:p>
        </p:txBody>
      </p:sp>
      <p:sp>
        <p:nvSpPr>
          <p:cNvPr id="3075" name="Content Placeholder 2"/>
          <p:cNvSpPr>
            <a:spLocks noGrp="1"/>
          </p:cNvSpPr>
          <p:nvPr>
            <p:ph idx="1"/>
          </p:nvPr>
        </p:nvSpPr>
        <p:spPr>
          <a:xfrm>
            <a:off x="323528" y="1628800"/>
            <a:ext cx="8641655" cy="4392612"/>
          </a:xfrm>
        </p:spPr>
        <p:txBody>
          <a:bodyPr/>
          <a:lstStyle/>
          <a:p>
            <a:pPr marL="533400" indent="-533400">
              <a:lnSpc>
                <a:spcPct val="150000"/>
              </a:lnSpc>
              <a:buFont typeface="+mj-lt"/>
              <a:buAutoNum type="arabicPeriod"/>
            </a:pPr>
            <a:r>
              <a:rPr lang="en-GB" dirty="0"/>
              <a:t>Mobilise communities around protection &amp; wellbeing of all </a:t>
            </a:r>
            <a:r>
              <a:rPr lang="en-GB" dirty="0" smtClean="0"/>
              <a:t>children.</a:t>
            </a:r>
            <a:endParaRPr lang="en-GB" dirty="0"/>
          </a:p>
          <a:p>
            <a:pPr marL="533400" indent="-533400">
              <a:lnSpc>
                <a:spcPct val="150000"/>
              </a:lnSpc>
              <a:buFont typeface="+mj-lt"/>
              <a:buAutoNum type="arabicPeriod"/>
            </a:pPr>
            <a:r>
              <a:rPr lang="en-GB" dirty="0"/>
              <a:t>Provide opportunities for children to play, acquire contextually relevant skills, &amp; receive social support, thus strengthening their </a:t>
            </a:r>
            <a:r>
              <a:rPr lang="en-GB" dirty="0" smtClean="0"/>
              <a:t>wellbeing.</a:t>
            </a:r>
            <a:endParaRPr lang="en-GB" dirty="0"/>
          </a:p>
          <a:p>
            <a:pPr marL="533400" indent="-533400">
              <a:lnSpc>
                <a:spcPct val="150000"/>
              </a:lnSpc>
              <a:buFont typeface="+mj-lt"/>
              <a:buAutoNum type="arabicPeriod"/>
            </a:pPr>
            <a:r>
              <a:rPr lang="en-GB" dirty="0"/>
              <a:t>Offer inter</a:t>
            </a:r>
            <a:r>
              <a:rPr lang="en-GB" b="1" dirty="0"/>
              <a:t>‐</a:t>
            </a:r>
            <a:r>
              <a:rPr lang="en-GB" dirty="0" err="1"/>
              <a:t>sectoral</a:t>
            </a:r>
            <a:r>
              <a:rPr lang="en-GB" dirty="0"/>
              <a:t> support for all children in the realisation of their </a:t>
            </a:r>
            <a:r>
              <a:rPr lang="en-GB" dirty="0" smtClean="0"/>
              <a:t>rights.</a:t>
            </a:r>
            <a:endParaRPr lang="en-GB" dirty="0"/>
          </a:p>
          <a:p>
            <a:endParaRPr lang="en-GB" dirty="0"/>
          </a:p>
          <a:p>
            <a:endParaRPr lang="en-US" altLang="en-US" dirty="0" smtClean="0"/>
          </a:p>
        </p:txBody>
      </p:sp>
    </p:spTree>
    <p:extLst>
      <p:ext uri="{BB962C8B-B14F-4D97-AF65-F5344CB8AC3E}">
        <p14:creationId xmlns:p14="http://schemas.microsoft.com/office/powerpoint/2010/main" val="20599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CF Spaces’ contribution to wellbeing and child development</a:t>
            </a:r>
            <a:endParaRPr lang="en-AU" dirty="0">
              <a:solidFill>
                <a:srgbClr val="3399FF"/>
              </a:solidFill>
            </a:endParaRPr>
          </a:p>
        </p:txBody>
      </p:sp>
    </p:spTree>
    <p:extLst>
      <p:ext uri="{BB962C8B-B14F-4D97-AF65-F5344CB8AC3E}">
        <p14:creationId xmlns:p14="http://schemas.microsoft.com/office/powerpoint/2010/main" val="7850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169</TotalTime>
  <Words>3633</Words>
  <Application>Microsoft Office PowerPoint</Application>
  <PresentationFormat>On-screen Show (4:3)</PresentationFormat>
  <Paragraphs>249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Session 4 – CFS Purpose &amp; Principles </vt:lpstr>
      <vt:lpstr>Learning Outcomes</vt:lpstr>
      <vt:lpstr>Guidelines for Child Friendly Spaces in Emergencies</vt:lpstr>
      <vt:lpstr>Defining key terms</vt:lpstr>
      <vt:lpstr>Child Friendly Spaces </vt:lpstr>
      <vt:lpstr>Purpose: CF Spaces’ support to children &amp; their families</vt:lpstr>
      <vt:lpstr>Purpose of CFSs</vt:lpstr>
      <vt:lpstr>Specific objectives</vt:lpstr>
      <vt:lpstr>CF Spaces’ contribution to wellbeing and child development</vt:lpstr>
      <vt:lpstr>CF Spaces’ benefits for child and community wellbeing</vt:lpstr>
      <vt:lpstr>What activities do children like to do? </vt:lpstr>
      <vt:lpstr>What activities do children like to do?</vt:lpstr>
      <vt:lpstr>Categories of child development</vt:lpstr>
      <vt:lpstr>Activities carried out in CFS in different contexts … </vt:lpstr>
      <vt:lpstr>CF Space activities’ child development benefits / outcomes</vt:lpstr>
      <vt:lpstr>CF Spaces influencing the wide humanitarian response</vt:lpstr>
      <vt:lpstr>Advantages of CF Spaces for wider humanitarian response</vt:lpstr>
      <vt:lpstr>Examples of CF Spaces in different contexts</vt:lpstr>
      <vt:lpstr>Forms CFS take in different contexts</vt:lpstr>
      <vt:lpstr>CF Space Case studies </vt:lpstr>
      <vt:lpstr>Colombia, UNICEF, 2001 - 2003</vt:lpstr>
      <vt:lpstr>Haiti, earthquake, 2010</vt:lpstr>
      <vt:lpstr>Japan, Tsunami, 2011</vt:lpstr>
      <vt:lpstr>China Earthquake, World Vision, May 2008</vt:lpstr>
      <vt:lpstr>When not to have CFS? </vt:lpstr>
      <vt:lpstr>CF Spaces Guiding Principles</vt:lpstr>
      <vt:lpstr>Inter-agency Guiding Principles</vt:lpstr>
      <vt:lpstr>Actions to be based on principles</vt:lpstr>
      <vt:lpstr>Key points</vt:lpstr>
      <vt:lpstr>Key points</vt:lpstr>
      <vt:lpstr>Key resources</vt:lpstr>
      <vt:lpstr>Key resources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20</cp:revision>
  <dcterms:created xsi:type="dcterms:W3CDTF">2013-11-25T06:01:54Z</dcterms:created>
  <dcterms:modified xsi:type="dcterms:W3CDTF">2014-05-23T02:56:09Z</dcterms:modified>
</cp:coreProperties>
</file>