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60"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 id="279" r:id="rId17"/>
    <p:sldId id="280" r:id="rId18"/>
    <p:sldId id="281" r:id="rId19"/>
    <p:sldId id="282" r:id="rId20"/>
    <p:sldId id="283" r:id="rId21"/>
    <p:sldId id="284" r:id="rId22"/>
    <p:sldId id="285" r:id="rId23"/>
    <p:sldId id="286" r:id="rId24"/>
    <p:sldId id="287" r:id="rId25"/>
    <p:sldId id="288" r:id="rId26"/>
    <p:sldId id="289" r:id="rId27"/>
    <p:sldId id="290" r:id="rId28"/>
    <p:sldId id="291" r:id="rId29"/>
    <p:sldId id="292" r:id="rId30"/>
    <p:sldId id="293" r:id="rId31"/>
    <p:sldId id="294" r:id="rId32"/>
    <p:sldId id="295" r:id="rId33"/>
    <p:sldId id="296" r:id="rId34"/>
    <p:sldId id="297" r:id="rId35"/>
    <p:sldId id="298" r:id="rId36"/>
    <p:sldId id="277" r:id="rId37"/>
    <p:sldId id="278" r:id="rId38"/>
    <p:sldId id="299" r:id="rId39"/>
    <p:sldId id="300" r:id="rId40"/>
    <p:sldId id="301" r:id="rId41"/>
    <p:sldId id="261" r:id="rId42"/>
  </p:sldIdLst>
  <p:sldSz cx="9144000" cy="6858000" type="screen4x3"/>
  <p:notesSz cx="6858000" cy="9144000"/>
  <p:defaultTextStyle>
    <a:defPPr>
      <a:defRPr lang="en-A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4399" autoAdjust="0"/>
  </p:normalViewPr>
  <p:slideViewPr>
    <p:cSldViewPr>
      <p:cViewPr varScale="1">
        <p:scale>
          <a:sx n="58" d="100"/>
          <a:sy n="58" d="100"/>
        </p:scale>
        <p:origin x="-1504"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A940EAE-AA34-497D-ACD7-AE7C38536344}" type="datetimeFigureOut">
              <a:rPr lang="en-AU"/>
              <a:pPr>
                <a:defRPr/>
              </a:pPr>
              <a:t>23/05/2014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AU"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AU"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73605169-7212-4706-83F6-EDDB7C328943}" type="slidenum">
              <a:rPr lang="en-AU"/>
              <a:pPr/>
              <a:t>‹#›</a:t>
            </a:fld>
            <a:endParaRPr lang="en-AU"/>
          </a:p>
        </p:txBody>
      </p:sp>
    </p:spTree>
    <p:extLst>
      <p:ext uri="{BB962C8B-B14F-4D97-AF65-F5344CB8AC3E}">
        <p14:creationId xmlns:p14="http://schemas.microsoft.com/office/powerpoint/2010/main" val="639926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AU" altLang="en-US" dirty="0" smtClean="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9A450786-E152-48E6-8C10-1DB700308D42}" type="slidenum">
              <a:rPr lang="en-AU" altLang="en-US">
                <a:latin typeface="Arial" panose="020B0604020202020204" pitchFamily="34" charset="0"/>
              </a:rPr>
              <a:pPr eaLnBrk="1" hangingPunct="1">
                <a:spcBef>
                  <a:spcPct val="0"/>
                </a:spcBef>
              </a:pPr>
              <a:t>1</a:t>
            </a:fld>
            <a:endParaRPr lang="en-AU" altLang="en-US">
              <a:latin typeface="Arial" panose="020B0604020202020204" pitchFamily="34" charset="0"/>
            </a:endParaRPr>
          </a:p>
        </p:txBody>
      </p:sp>
    </p:spTree>
    <p:extLst>
      <p:ext uri="{BB962C8B-B14F-4D97-AF65-F5344CB8AC3E}">
        <p14:creationId xmlns:p14="http://schemas.microsoft.com/office/powerpoint/2010/main" val="24784945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buFontTx/>
              <a:buNone/>
              <a:defRPr/>
            </a:pPr>
            <a:r>
              <a:rPr lang="en-GB" noProof="0" dirty="0" smtClean="0">
                <a:latin typeface="+mn-lt"/>
                <a:ea typeface="ヒラギノ角ゴ Pro W3" charset="0"/>
                <a:cs typeface="Calibri"/>
              </a:rPr>
              <a:t>Psychosocial indicates direct relationship between psychological &amp; social, each influencing the other continually.  Where…</a:t>
            </a:r>
            <a:endParaRPr lang="en-GB" u="sng" noProof="0" dirty="0" smtClean="0">
              <a:latin typeface="+mn-lt"/>
              <a:ea typeface="ヒラギノ角ゴ Pro W3" charset="0"/>
              <a:cs typeface="Calibri"/>
            </a:endParaRPr>
          </a:p>
          <a:p>
            <a:pPr marL="182563" lvl="1" indent="-182563">
              <a:buFont typeface="Arial"/>
              <a:buChar char="•"/>
              <a:defRPr/>
            </a:pPr>
            <a:r>
              <a:rPr lang="en-GB" u="sng" noProof="0" dirty="0" smtClean="0">
                <a:latin typeface="+mn-lt"/>
                <a:ea typeface="ヒラギノ角ゴ Pro W3" charset="0"/>
                <a:cs typeface="Calibri"/>
              </a:rPr>
              <a:t>Psychological</a:t>
            </a:r>
            <a:r>
              <a:rPr lang="en-GB" noProof="0" dirty="0" smtClean="0">
                <a:latin typeface="+mn-lt"/>
                <a:ea typeface="ヒラギノ角ゴ Pro W3" charset="0"/>
                <a:cs typeface="Calibri"/>
              </a:rPr>
              <a:t>: mind, thoughts, emotions, feelings and behaviour</a:t>
            </a:r>
          </a:p>
          <a:p>
            <a:pPr marL="182563" lvl="1" indent="-182563">
              <a:buFont typeface="Arial"/>
              <a:buChar char="•"/>
              <a:defRPr/>
            </a:pPr>
            <a:r>
              <a:rPr lang="en-GB" u="sng" noProof="0" dirty="0" smtClean="0">
                <a:latin typeface="+mn-lt"/>
                <a:ea typeface="ヒラギノ角ゴ Pro W3" charset="0"/>
                <a:cs typeface="Calibri"/>
              </a:rPr>
              <a:t>Social</a:t>
            </a:r>
            <a:r>
              <a:rPr lang="en-GB" noProof="0" dirty="0" smtClean="0">
                <a:latin typeface="+mn-lt"/>
                <a:ea typeface="ヒラギノ角ゴ Pro W3" charset="0"/>
                <a:cs typeface="Calibri"/>
              </a:rPr>
              <a:t>: context in which we live, culture, traditions, spirituality, relationships with immediate and extended family, community, school and professional activities</a:t>
            </a:r>
          </a:p>
          <a:p>
            <a:endParaRPr lang="en-GB" dirty="0" smtClean="0">
              <a:latin typeface="+mn-lt"/>
              <a:ea typeface="ヒラギノ角ゴ Pro W3" charset="0"/>
              <a:cs typeface="Calibri"/>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There are general psychosocial stressors caused by emergencies</a:t>
            </a:r>
            <a:endParaRPr lang="en-US" dirty="0" smtClean="0">
              <a:latin typeface="+mn-lt"/>
              <a:ea typeface="ヒラギノ角ゴ Pro W3" charset="0"/>
              <a:cs typeface="Calibri"/>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latin typeface="+mn-lt"/>
                <a:ea typeface="ヒラギノ角ゴ Pro W3" charset="0"/>
                <a:cs typeface="Calibri"/>
              </a:rPr>
              <a:t>E.g. Economic hardship,  Social disruption (separation from family, disappearance of family members, downward change in social role),  Physical/psychological violence, Ethnic persecution, Loss of home/ country/ family/ friends / material goods, Danger/abuse, Stress caused by flight / Uncertainty about the future</a:t>
            </a:r>
            <a:r>
              <a:rPr lang="en-GB" dirty="0" smtClean="0">
                <a:latin typeface="+mn-lt"/>
                <a:ea typeface="ヒラギノ角ゴ Pro W3" charset="0"/>
                <a:cs typeface="Calibri"/>
              </a:rPr>
              <a:t>/ </a:t>
            </a:r>
            <a:r>
              <a:rPr lang="en-US" dirty="0" err="1" smtClean="0">
                <a:latin typeface="+mn-lt"/>
                <a:ea typeface="ヒラギノ角ゴ Pro W3" charset="0"/>
                <a:cs typeface="Calibri"/>
              </a:rPr>
              <a:t>etc</a:t>
            </a:r>
            <a:endParaRPr lang="en-US" dirty="0" smtClean="0">
              <a:latin typeface="+mn-lt"/>
              <a:ea typeface="ヒラギノ角ゴ Pro W3" charset="0"/>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a typeface="ヒラギノ角ゴ Pro W3" charset="0"/>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cs typeface="Calibri"/>
              </a:rPr>
              <a:t>And general psychosocial protective factors also exist</a:t>
            </a:r>
          </a:p>
          <a:p>
            <a:pPr marL="171450" indent="-171450">
              <a:buFont typeface="Arial"/>
              <a:buChar char="•"/>
            </a:pPr>
            <a:r>
              <a:rPr lang="en-US" dirty="0" smtClean="0">
                <a:latin typeface="+mn-lt"/>
                <a:cs typeface="Calibri"/>
              </a:rPr>
              <a:t>Individual coping abilities, Family strength and unity, Social network, Ideological/political/religious consciousness</a:t>
            </a:r>
            <a:endParaRPr lang="en-US" dirty="0" smtClean="0">
              <a:latin typeface="+mn-lt"/>
              <a:ea typeface="ヒラギノ角ゴ Pro W3" charset="0"/>
              <a:cs typeface="Calibri"/>
            </a:endParaRPr>
          </a:p>
          <a:p>
            <a:pPr marL="0" marR="0" lvl="1"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mn-lt"/>
              <a:ea typeface="ヒラギノ角ゴ Pro W3" charset="0"/>
              <a:cs typeface="Calibri"/>
            </a:endParaRPr>
          </a:p>
          <a:p>
            <a:r>
              <a:rPr lang="en-US" b="0" i="0" u="none" strike="noStrike" kern="1200" baseline="0" dirty="0" smtClean="0">
                <a:solidFill>
                  <a:schemeClr val="tx1"/>
                </a:solidFill>
                <a:latin typeface="+mn-lt"/>
                <a:cs typeface="Calibri"/>
              </a:rPr>
              <a:t>Psychosocial support projects work as much as possible on the reduction of stress, as well as on strengthening and use of protective factors.</a:t>
            </a:r>
            <a:endParaRPr lang="en-US" dirty="0" smtClean="0">
              <a:latin typeface="+mn-lt"/>
              <a:ea typeface="ヒラギノ角ゴ Pro W3" charset="0"/>
              <a:cs typeface="Calibri"/>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10</a:t>
            </a:fld>
            <a:endParaRPr lang="en-AU"/>
          </a:p>
        </p:txBody>
      </p:sp>
    </p:spTree>
    <p:extLst>
      <p:ext uri="{BB962C8B-B14F-4D97-AF65-F5344CB8AC3E}">
        <p14:creationId xmlns:p14="http://schemas.microsoft.com/office/powerpoint/2010/main" val="13532927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latin typeface="+mn-lt"/>
                <a:ea typeface="ヒラギノ角ゴ Pro W3" charset="0"/>
                <a:cs typeface="Calibri"/>
              </a:rPr>
              <a:t>Psychological first aid (PFA) describes a suitable, supportive response to a fellow person who is suffering and who may need support. </a:t>
            </a:r>
            <a:r>
              <a:rPr lang="en-GB" baseline="0" noProof="0" dirty="0" smtClean="0">
                <a:latin typeface="+mn-lt"/>
                <a:ea typeface="ヒラギノ角ゴ Pro W3" charset="0"/>
                <a:cs typeface="Calibri"/>
              </a:rPr>
              <a:t>(</a:t>
            </a:r>
            <a:r>
              <a:rPr lang="en-GB" noProof="0" dirty="0" smtClean="0">
                <a:latin typeface="+mn-lt"/>
                <a:ea typeface="ヒラギノ角ゴ Pro W3" charset="0"/>
                <a:cs typeface="Calibri"/>
              </a:rPr>
              <a:t>IASC,</a:t>
            </a:r>
            <a:r>
              <a:rPr lang="en-GB" baseline="0" noProof="0" dirty="0" smtClean="0">
                <a:latin typeface="+mn-lt"/>
                <a:ea typeface="ヒラギノ角ゴ Pro W3" charset="0"/>
                <a:cs typeface="Calibri"/>
              </a:rPr>
              <a:t> </a:t>
            </a:r>
            <a:r>
              <a:rPr lang="en-GB" noProof="0" dirty="0" smtClean="0">
                <a:latin typeface="+mn-lt"/>
                <a:ea typeface="ヒラギノ角ゴ Pro W3" charset="0"/>
                <a:cs typeface="Calibri"/>
              </a:rPr>
              <a:t>2007) It is </a:t>
            </a:r>
            <a:r>
              <a:rPr lang="en-GB" noProof="0" dirty="0" smtClean="0">
                <a:latin typeface="+mn-lt"/>
                <a:cs typeface="Calibri"/>
              </a:rPr>
              <a:t>a communication tool, a way of communicating and supporting an individual to help them to get better  </a:t>
            </a:r>
          </a:p>
          <a:p>
            <a:pPr marL="0" marR="0" lvl="1" indent="0" algn="l" defTabSz="457200" rtl="0" eaLnBrk="1" fontAlgn="auto" latinLnBrk="0" hangingPunct="1">
              <a:lnSpc>
                <a:spcPct val="100000"/>
              </a:lnSpc>
              <a:spcBef>
                <a:spcPts val="0"/>
              </a:spcBef>
              <a:spcAft>
                <a:spcPts val="0"/>
              </a:spcAft>
              <a:buClrTx/>
              <a:buSzTx/>
              <a:buFontTx/>
              <a:buNone/>
              <a:tabLst/>
              <a:defRPr/>
            </a:pPr>
            <a:endParaRPr lang="en-GB" sz="500" noProof="0" dirty="0" smtClean="0">
              <a:latin typeface="+mn-lt"/>
              <a:ea typeface="ヒラギノ角ゴ Pro W3" charset="0"/>
              <a:cs typeface="Calibri"/>
            </a:endParaRPr>
          </a:p>
          <a:p>
            <a:r>
              <a:rPr lang="en-US" sz="1200" b="0" i="0" u="none" strike="noStrike" kern="1200" baseline="0" dirty="0" smtClean="0">
                <a:solidFill>
                  <a:schemeClr val="tx1"/>
                </a:solidFill>
                <a:latin typeface="+mn-lt"/>
                <a:ea typeface="+mn-ea"/>
                <a:cs typeface="+mn-cs"/>
              </a:rPr>
              <a:t>PFA involves the following:</a:t>
            </a:r>
          </a:p>
          <a:p>
            <a:pPr marL="171450" indent="-171450">
              <a:buFont typeface="Arial"/>
              <a:buChar char="•"/>
            </a:pPr>
            <a:r>
              <a:rPr lang="en-US" sz="1200" b="0" i="0" u="none" strike="noStrike" kern="1200" baseline="0" dirty="0" smtClean="0">
                <a:solidFill>
                  <a:schemeClr val="tx1"/>
                </a:solidFill>
                <a:latin typeface="+mn-lt"/>
                <a:ea typeface="+mn-ea"/>
                <a:cs typeface="+mn-cs"/>
              </a:rPr>
              <a:t>providing practical care and support, which does not intrude;</a:t>
            </a:r>
          </a:p>
          <a:p>
            <a:pPr marL="171450" indent="-171450">
              <a:buFont typeface="Arial"/>
              <a:buChar char="•"/>
            </a:pPr>
            <a:r>
              <a:rPr lang="en-US" sz="1200" b="0" i="0" u="none" strike="noStrike" kern="1200" baseline="0" dirty="0" smtClean="0">
                <a:solidFill>
                  <a:schemeClr val="tx1"/>
                </a:solidFill>
                <a:latin typeface="+mn-lt"/>
                <a:ea typeface="+mn-ea"/>
                <a:cs typeface="+mn-cs"/>
              </a:rPr>
              <a:t>assessing needs and concerns;</a:t>
            </a:r>
          </a:p>
          <a:p>
            <a:pPr marL="171450" indent="-171450">
              <a:buFont typeface="Arial"/>
              <a:buChar char="•"/>
            </a:pPr>
            <a:r>
              <a:rPr lang="en-US" sz="1200" b="0" i="0" u="none" strike="noStrike" kern="1200" baseline="0" dirty="0" smtClean="0">
                <a:solidFill>
                  <a:schemeClr val="tx1"/>
                </a:solidFill>
                <a:latin typeface="+mn-lt"/>
                <a:ea typeface="+mn-ea"/>
                <a:cs typeface="+mn-cs"/>
              </a:rPr>
              <a:t>helping people to address basic needs (for example, food and water, information);</a:t>
            </a:r>
          </a:p>
          <a:p>
            <a:pPr marL="171450" indent="-171450">
              <a:buFont typeface="Arial"/>
              <a:buChar char="•"/>
            </a:pPr>
            <a:r>
              <a:rPr lang="en-US" sz="1200" b="0" i="0" u="none" strike="noStrike" kern="1200" baseline="0" dirty="0" smtClean="0">
                <a:solidFill>
                  <a:schemeClr val="tx1"/>
                </a:solidFill>
                <a:latin typeface="+mn-lt"/>
                <a:ea typeface="+mn-ea"/>
                <a:cs typeface="+mn-cs"/>
              </a:rPr>
              <a:t>listening to people, but not pressuring them to talk;</a:t>
            </a:r>
          </a:p>
          <a:p>
            <a:pPr marL="171450" indent="-171450">
              <a:buFont typeface="Arial"/>
              <a:buChar char="•"/>
            </a:pPr>
            <a:r>
              <a:rPr lang="en-US" sz="1200" b="0" i="0" u="none" strike="noStrike" kern="1200" baseline="0" dirty="0" smtClean="0">
                <a:solidFill>
                  <a:schemeClr val="tx1"/>
                </a:solidFill>
                <a:latin typeface="+mn-lt"/>
                <a:ea typeface="+mn-ea"/>
                <a:cs typeface="+mn-cs"/>
              </a:rPr>
              <a:t>comforting people and helping them to feel calm;</a:t>
            </a:r>
          </a:p>
          <a:p>
            <a:pPr marL="171450" indent="-171450">
              <a:buFont typeface="Arial"/>
              <a:buChar char="•"/>
            </a:pPr>
            <a:r>
              <a:rPr lang="en-US" sz="1200" b="0" i="0" u="none" strike="noStrike" kern="1200" baseline="0" dirty="0" smtClean="0">
                <a:solidFill>
                  <a:schemeClr val="tx1"/>
                </a:solidFill>
                <a:latin typeface="+mn-lt"/>
                <a:ea typeface="+mn-ea"/>
                <a:cs typeface="+mn-cs"/>
              </a:rPr>
              <a:t>helping people connect to information, services and social supports;</a:t>
            </a:r>
          </a:p>
          <a:p>
            <a:pPr marL="171450" indent="-171450">
              <a:buFont typeface="Arial"/>
              <a:buChar char="•"/>
            </a:pPr>
            <a:r>
              <a:rPr lang="en-US" sz="1200" b="0" i="0" u="none" strike="noStrike" kern="1200" baseline="0" dirty="0" smtClean="0">
                <a:solidFill>
                  <a:schemeClr val="tx1"/>
                </a:solidFill>
                <a:latin typeface="+mn-lt"/>
                <a:ea typeface="+mn-ea"/>
                <a:cs typeface="+mn-cs"/>
              </a:rPr>
              <a:t>protecting people from further harm.</a:t>
            </a:r>
          </a:p>
          <a:p>
            <a:endParaRPr lang="en-US" sz="500" b="0" i="0" u="none" strike="noStrike" kern="1200" baseline="0" dirty="0" smtClean="0">
              <a:solidFill>
                <a:schemeClr val="tx1"/>
              </a:solidFill>
              <a:latin typeface="+mn-lt"/>
              <a:ea typeface="+mn-ea"/>
              <a:cs typeface="+mn-cs"/>
            </a:endParaRPr>
          </a:p>
          <a:p>
            <a:pPr marL="0" indent="0">
              <a:buFont typeface="Arial"/>
              <a:buNone/>
            </a:pPr>
            <a:r>
              <a:rPr lang="en-US" sz="1200" b="0" i="0" u="none" strike="noStrike" kern="1200" baseline="0" dirty="0" smtClean="0">
                <a:solidFill>
                  <a:schemeClr val="tx1"/>
                </a:solidFill>
                <a:latin typeface="+mn-lt"/>
                <a:ea typeface="+mn-ea"/>
                <a:cs typeface="+mn-cs"/>
              </a:rPr>
              <a:t>PFA is NOT: </a:t>
            </a:r>
          </a:p>
          <a:p>
            <a:pPr marL="171450" indent="-171450">
              <a:buFont typeface="Arial"/>
              <a:buChar char="•"/>
            </a:pPr>
            <a:r>
              <a:rPr lang="en-US" sz="1200" b="0" i="0" u="none" strike="noStrike" kern="1200" baseline="0" dirty="0" smtClean="0">
                <a:solidFill>
                  <a:schemeClr val="tx1"/>
                </a:solidFill>
                <a:latin typeface="+mn-lt"/>
                <a:ea typeface="+mn-ea"/>
                <a:cs typeface="+mn-cs"/>
              </a:rPr>
              <a:t>It is not something that only professionals can do.</a:t>
            </a:r>
          </a:p>
          <a:p>
            <a:pPr marL="171450" indent="-171450">
              <a:buFont typeface="Arial"/>
              <a:buChar char="•"/>
            </a:pPr>
            <a:r>
              <a:rPr lang="en-US" sz="1200" b="0" i="0" u="none" strike="noStrike" kern="1200" baseline="0" dirty="0" smtClean="0">
                <a:solidFill>
                  <a:schemeClr val="tx1"/>
                </a:solidFill>
                <a:latin typeface="+mn-lt"/>
                <a:ea typeface="+mn-ea"/>
                <a:cs typeface="+mn-cs"/>
              </a:rPr>
              <a:t>It is not professional counselling.</a:t>
            </a:r>
          </a:p>
          <a:p>
            <a:pPr marL="171450" indent="-171450">
              <a:buFont typeface="Arial"/>
              <a:buChar char="•"/>
            </a:pPr>
            <a:r>
              <a:rPr lang="en-US" sz="1200" b="0" i="0" u="none" strike="noStrike" kern="1200" baseline="0" dirty="0" smtClean="0">
                <a:solidFill>
                  <a:schemeClr val="tx1"/>
                </a:solidFill>
                <a:latin typeface="+mn-lt"/>
                <a:ea typeface="+mn-ea"/>
                <a:cs typeface="+mn-cs"/>
              </a:rPr>
              <a:t>It is not “psychological debriefing” in that PFA does not necessarily involve a detailed discussion of the event that caused the distress.</a:t>
            </a:r>
          </a:p>
          <a:p>
            <a:pPr marL="171450" indent="-171450">
              <a:buFont typeface="Arial"/>
              <a:buChar char="•"/>
            </a:pPr>
            <a:r>
              <a:rPr lang="en-US" sz="1200" b="0" i="0" u="none" strike="noStrike" kern="1200" baseline="0" dirty="0" smtClean="0">
                <a:solidFill>
                  <a:schemeClr val="tx1"/>
                </a:solidFill>
                <a:latin typeface="+mn-lt"/>
                <a:ea typeface="+mn-ea"/>
                <a:cs typeface="+mn-cs"/>
              </a:rPr>
              <a:t>It is not asking someone to </a:t>
            </a:r>
            <a:r>
              <a:rPr lang="en-US" sz="1200" b="0" i="0" u="none" strike="noStrike" kern="1200" baseline="0" dirty="0" err="1" smtClean="0">
                <a:solidFill>
                  <a:schemeClr val="tx1"/>
                </a:solidFill>
                <a:latin typeface="+mn-lt"/>
                <a:ea typeface="+mn-ea"/>
                <a:cs typeface="+mn-cs"/>
              </a:rPr>
              <a:t>analyse</a:t>
            </a:r>
            <a:r>
              <a:rPr lang="en-US" sz="1200" b="0" i="0" u="none" strike="noStrike" kern="1200" baseline="0" dirty="0" smtClean="0">
                <a:solidFill>
                  <a:schemeClr val="tx1"/>
                </a:solidFill>
                <a:latin typeface="+mn-lt"/>
                <a:ea typeface="+mn-ea"/>
                <a:cs typeface="+mn-cs"/>
              </a:rPr>
              <a:t> what happened to them or to put time and events in order.</a:t>
            </a:r>
          </a:p>
          <a:p>
            <a:pPr marL="171450" indent="-171450">
              <a:buFont typeface="Arial"/>
              <a:buChar char="•"/>
            </a:pPr>
            <a:r>
              <a:rPr lang="en-US" dirty="0" smtClean="0"/>
              <a:t>B</a:t>
            </a:r>
            <a:r>
              <a:rPr lang="en-US" sz="1200" b="0" i="0" u="none" strike="noStrike" kern="1200" baseline="0" dirty="0" smtClean="0">
                <a:solidFill>
                  <a:schemeClr val="tx1"/>
                </a:solidFill>
                <a:latin typeface="+mn-lt"/>
                <a:ea typeface="+mn-ea"/>
                <a:cs typeface="+mn-cs"/>
              </a:rPr>
              <a:t>eing available to listen to people’s stories, but not pressuring people to tell you their feelings and reactions to an event.</a:t>
            </a:r>
          </a:p>
          <a:p>
            <a:endParaRPr lang="en-US" sz="500" b="0" i="0" u="none" strike="noStrike" kern="1200" baseline="0" dirty="0" smtClean="0">
              <a:solidFill>
                <a:schemeClr val="tx1"/>
              </a:solidFill>
              <a:latin typeface="+mn-lt"/>
              <a:ea typeface="+mn-ea"/>
              <a:cs typeface="+mn-cs"/>
            </a:endParaRPr>
          </a:p>
          <a:p>
            <a:pPr marL="171450" indent="-171450">
              <a:buFontTx/>
              <a:buChar char="-"/>
            </a:pPr>
            <a:r>
              <a:rPr lang="en-US" sz="1200" b="0" i="0" u="none" strike="noStrike" kern="1200" baseline="0" dirty="0" smtClean="0">
                <a:solidFill>
                  <a:schemeClr val="tx1"/>
                </a:solidFill>
                <a:latin typeface="+mn-lt"/>
                <a:ea typeface="+mn-ea"/>
                <a:cs typeface="+mn-cs"/>
              </a:rPr>
              <a:t>Reference: WHO (2011) Psychological first aid: Guide for field workers</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11</a:t>
            </a:fld>
            <a:endParaRPr lang="en-AU"/>
          </a:p>
        </p:txBody>
      </p:sp>
    </p:spTree>
    <p:extLst>
      <p:ext uri="{BB962C8B-B14F-4D97-AF65-F5344CB8AC3E}">
        <p14:creationId xmlns:p14="http://schemas.microsoft.com/office/powerpoint/2010/main" val="189659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12</a:t>
            </a:fld>
            <a:endParaRPr lang="en-AU"/>
          </a:p>
        </p:txBody>
      </p:sp>
    </p:spTree>
    <p:extLst>
      <p:ext uri="{BB962C8B-B14F-4D97-AF65-F5344CB8AC3E}">
        <p14:creationId xmlns:p14="http://schemas.microsoft.com/office/powerpoint/2010/main" val="4141268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US" sz="1200" dirty="0" smtClean="0">
                <a:latin typeface="Calibri" charset="0"/>
                <a:ea typeface="ヒラギノ角ゴ Pro W3" charset="0"/>
                <a:cs typeface="ヒラギノ角ゴ Pro W3" charset="0"/>
              </a:rPr>
              <a:t>The possibility of carrying out this activity depends on the context and the experiences of the participants in the room. It must be adapted to context and consideration needs to be made to ensure</a:t>
            </a:r>
            <a:r>
              <a:rPr lang="en-US" sz="1200" baseline="0" dirty="0" smtClean="0">
                <a:latin typeface="Calibri" charset="0"/>
                <a:ea typeface="ヒラギノ角ゴ Pro W3" charset="0"/>
                <a:cs typeface="ヒラギノ角ゴ Pro W3" charset="0"/>
              </a:rPr>
              <a:t> it does not cause distress for participants. </a:t>
            </a:r>
            <a:endParaRPr lang="en-US" sz="1200" dirty="0" smtClean="0">
              <a:latin typeface="Calibri" charset="0"/>
              <a:ea typeface="ヒラギノ角ゴ Pro W3" charset="0"/>
              <a:cs typeface="ヒラギノ角ゴ Pro W3" charset="0"/>
            </a:endParaRPr>
          </a:p>
          <a:p>
            <a:pPr>
              <a:defRPr/>
            </a:pPr>
            <a:endParaRPr lang="en-US" sz="1200" dirty="0" smtClean="0">
              <a:latin typeface="Calibri" charset="0"/>
              <a:ea typeface="ヒラギノ角ゴ Pro W3" charset="0"/>
              <a:cs typeface="ヒラギノ角ゴ Pro W3" charset="0"/>
            </a:endParaRPr>
          </a:p>
          <a:p>
            <a:pPr>
              <a:defRPr/>
            </a:pPr>
            <a:r>
              <a:rPr lang="en-US" sz="1200" dirty="0" smtClean="0">
                <a:latin typeface="Calibri" charset="0"/>
                <a:ea typeface="ヒラギノ角ゴ Pro W3" charset="0"/>
                <a:cs typeface="ヒラギノ角ゴ Pro W3" charset="0"/>
              </a:rPr>
              <a:t>Just before turning to this slide find a way to create a disturbance, it could be someone outside the room calling out to someone else, the door being opened and closed,</a:t>
            </a:r>
            <a:r>
              <a:rPr lang="en-US" sz="1200" baseline="0" dirty="0" smtClean="0">
                <a:latin typeface="Calibri" charset="0"/>
                <a:ea typeface="ヒラギノ角ゴ Pro W3" charset="0"/>
                <a:cs typeface="ヒラギノ角ゴ Pro W3" charset="0"/>
              </a:rPr>
              <a:t> a chair being knocked over, s</a:t>
            </a:r>
            <a:r>
              <a:rPr lang="en-US" sz="1200" dirty="0" smtClean="0">
                <a:latin typeface="Calibri" charset="0"/>
                <a:ea typeface="ヒラギノ角ゴ Pro W3" charset="0"/>
                <a:cs typeface="ヒラギノ角ゴ Pro W3" charset="0"/>
              </a:rPr>
              <a:t>omeone walking in clapping hands, music suddenly coming on very loudly or the facilitator dropping a pile</a:t>
            </a:r>
            <a:r>
              <a:rPr lang="en-US" sz="1200" baseline="0" dirty="0" smtClean="0">
                <a:latin typeface="Calibri" charset="0"/>
                <a:ea typeface="ヒラギノ角ゴ Pro W3" charset="0"/>
                <a:cs typeface="ヒラギノ角ゴ Pro W3" charset="0"/>
              </a:rPr>
              <a:t> of </a:t>
            </a:r>
            <a:r>
              <a:rPr lang="en-US" sz="1200" dirty="0" smtClean="0">
                <a:latin typeface="Calibri" charset="0"/>
                <a:ea typeface="ヒラギノ角ゴ Pro W3" charset="0"/>
                <a:cs typeface="ヒラギノ角ゴ Pro W3" charset="0"/>
              </a:rPr>
              <a:t>books. Alternatively ask a co-facilitator</a:t>
            </a:r>
            <a:r>
              <a:rPr lang="en-US" sz="1200" baseline="0" dirty="0" smtClean="0">
                <a:latin typeface="Calibri" charset="0"/>
                <a:ea typeface="ヒラギノ角ゴ Pro W3" charset="0"/>
                <a:cs typeface="ヒラギノ角ゴ Pro W3" charset="0"/>
              </a:rPr>
              <a:t> to leave the room suddenly so that everyone sees or hears as they move and this causes a disruption</a:t>
            </a:r>
            <a:r>
              <a:rPr lang="en-US" sz="1200" dirty="0" smtClean="0">
                <a:latin typeface="Calibri" charset="0"/>
                <a:ea typeface="ヒラギノ角ゴ Pro W3" charset="0"/>
                <a:cs typeface="ヒラギノ角ゴ Pro W3" charset="0"/>
              </a:rPr>
              <a:t>. The disruption should create some surprise or confusion but not distress. Try to make sure it is not a noise which resembles either gunshots or bomb-blasts as participants may have lived through those noises recently.</a:t>
            </a:r>
            <a:r>
              <a:rPr lang="en-US" sz="1200" baseline="0" dirty="0" smtClean="0">
                <a:latin typeface="Calibri" charset="0"/>
                <a:ea typeface="ヒラギノ角ゴ Pro W3" charset="0"/>
                <a:cs typeface="ヒラギノ角ゴ Pro W3" charset="0"/>
              </a:rPr>
              <a:t> T</a:t>
            </a:r>
            <a:r>
              <a:rPr lang="en-US" sz="1200" dirty="0" smtClean="0">
                <a:latin typeface="Calibri" charset="0"/>
                <a:ea typeface="ヒラギノ角ゴ Pro W3" charset="0"/>
                <a:cs typeface="ヒラギノ角ゴ Pro W3" charset="0"/>
              </a:rPr>
              <a:t>he aim of this exercise is not to create real distress, but just to make us think about reactions to surprise events. </a:t>
            </a:r>
          </a:p>
          <a:p>
            <a:pPr>
              <a:defRPr/>
            </a:pPr>
            <a:endParaRPr lang="en-US" sz="1200" dirty="0" smtClean="0">
              <a:latin typeface="Calibri" charset="0"/>
              <a:ea typeface="ヒラギノ角ゴ Pro W3" charset="0"/>
              <a:cs typeface="ヒラギノ角ゴ Pro W3"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13</a:t>
            </a:fld>
            <a:endParaRPr lang="en-AU"/>
          </a:p>
        </p:txBody>
      </p:sp>
    </p:spTree>
    <p:extLst>
      <p:ext uri="{BB962C8B-B14F-4D97-AF65-F5344CB8AC3E}">
        <p14:creationId xmlns:p14="http://schemas.microsoft.com/office/powerpoint/2010/main" val="4600804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buFont typeface="Arial"/>
              <a:buNone/>
              <a:defRPr/>
            </a:pPr>
            <a:r>
              <a:rPr lang="en-US" sz="1200" dirty="0" smtClean="0">
                <a:latin typeface="+mn-lt"/>
                <a:cs typeface="Calibri"/>
              </a:rPr>
              <a:t>Discuss with the group: </a:t>
            </a:r>
          </a:p>
          <a:p>
            <a:pPr marL="171450" indent="-171450">
              <a:buFont typeface="Arial"/>
              <a:buChar char="•"/>
              <a:defRPr/>
            </a:pPr>
            <a:r>
              <a:rPr lang="en-US" sz="1200" dirty="0" smtClean="0">
                <a:latin typeface="+mn-lt"/>
                <a:cs typeface="Calibri"/>
              </a:rPr>
              <a:t>Traumatic events are powerful &amp; upsetting incidents,</a:t>
            </a:r>
            <a:r>
              <a:rPr lang="en-US" sz="1200" baseline="0" dirty="0" smtClean="0">
                <a:latin typeface="+mn-lt"/>
                <a:cs typeface="Calibri"/>
              </a:rPr>
              <a:t> </a:t>
            </a:r>
            <a:r>
              <a:rPr lang="en-US" sz="1200" dirty="0" smtClean="0">
                <a:latin typeface="+mn-lt"/>
                <a:cs typeface="Calibri"/>
              </a:rPr>
              <a:t>experiences that are life threatening or with significant threat to physical or psychological wellbeing,</a:t>
            </a:r>
            <a:r>
              <a:rPr lang="en-US" sz="1200" baseline="0" dirty="0" smtClean="0">
                <a:latin typeface="+mn-lt"/>
                <a:cs typeface="Calibri"/>
              </a:rPr>
              <a:t> </a:t>
            </a:r>
            <a:r>
              <a:rPr lang="en-US" sz="1200" dirty="0" smtClean="0">
                <a:latin typeface="+mn-lt"/>
                <a:cs typeface="Calibri"/>
              </a:rPr>
              <a:t>that intrude on daily life. </a:t>
            </a:r>
          </a:p>
          <a:p>
            <a:pPr marL="171450" indent="-171450">
              <a:buFont typeface="Arial"/>
              <a:buChar char="•"/>
              <a:defRPr/>
            </a:pPr>
            <a:r>
              <a:rPr lang="en-US" sz="1200" dirty="0" smtClean="0">
                <a:latin typeface="+mn-lt"/>
                <a:cs typeface="Calibri"/>
              </a:rPr>
              <a:t>A traumatic event involves a single experience, or an enduring or repeating event or events, that completely overwhelm the individual's ability to cope or integrate the ideas and emotions involved with that experience</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latin typeface="+mn-lt"/>
                <a:cs typeface="Calibri"/>
              </a:rPr>
              <a:t>Distress and / or trauma are normal reactions to a traumatic event. </a:t>
            </a:r>
            <a:r>
              <a:rPr lang="en-US" sz="1200" baseline="0" dirty="0" smtClean="0">
                <a:latin typeface="+mn-lt"/>
                <a:cs typeface="Calibri"/>
              </a:rPr>
              <a:t> </a:t>
            </a:r>
            <a:r>
              <a:rPr lang="en-US" sz="1200" dirty="0" smtClean="0">
                <a:latin typeface="+mn-lt"/>
                <a:cs typeface="Calibri"/>
              </a:rPr>
              <a:t>Traumatic</a:t>
            </a:r>
            <a:r>
              <a:rPr lang="en-US" sz="1200" baseline="0" dirty="0" smtClean="0">
                <a:latin typeface="+mn-lt"/>
                <a:cs typeface="Calibri"/>
              </a:rPr>
              <a:t> events do not lead all those who live through them to be </a:t>
            </a:r>
            <a:r>
              <a:rPr lang="en-US" sz="1200" baseline="0" dirty="0" err="1" smtClean="0">
                <a:latin typeface="+mn-lt"/>
                <a:cs typeface="Calibri"/>
              </a:rPr>
              <a:t>traumatised</a:t>
            </a:r>
            <a:r>
              <a:rPr lang="en-US" sz="1200" baseline="0" dirty="0" smtClean="0">
                <a:latin typeface="+mn-lt"/>
                <a:cs typeface="Calibri"/>
              </a:rPr>
              <a:t>. The majority will be distressed, only a small number will be </a:t>
            </a:r>
            <a:r>
              <a:rPr lang="en-US" sz="1200" baseline="0" dirty="0" err="1" smtClean="0">
                <a:latin typeface="+mn-lt"/>
                <a:cs typeface="Calibri"/>
              </a:rPr>
              <a:t>traumatised</a:t>
            </a:r>
            <a:r>
              <a:rPr lang="en-US" sz="1200" baseline="0" dirty="0" smtClean="0">
                <a:latin typeface="+mn-lt"/>
                <a:cs typeface="Calibri"/>
              </a:rPr>
              <a:t>.</a:t>
            </a:r>
            <a:endParaRPr lang="en-US" sz="1200" dirty="0" smtClean="0">
              <a:latin typeface="+mn-lt"/>
              <a:cs typeface="Calibri"/>
            </a:endParaRPr>
          </a:p>
          <a:p>
            <a:pPr marL="171450" indent="-171450">
              <a:buFont typeface="Arial"/>
              <a:buChar char="•"/>
              <a:defRPr/>
            </a:pPr>
            <a:r>
              <a:rPr lang="en-US" sz="1200" dirty="0" smtClean="0">
                <a:latin typeface="+mn-lt"/>
                <a:cs typeface="Calibri"/>
              </a:rPr>
              <a:t>Examples of traumatic events include: a flood, cyclone, drought, earthquake, tsunami, mass displacement, conflict, fighting, political violence, civil unrest.</a:t>
            </a:r>
            <a:r>
              <a:rPr lang="en-US" sz="1200" baseline="0" dirty="0" smtClean="0">
                <a:latin typeface="+mn-lt"/>
                <a:cs typeface="Calibri"/>
              </a:rPr>
              <a:t> </a:t>
            </a:r>
            <a:r>
              <a:rPr lang="en-US" sz="1200" dirty="0" smtClean="0">
                <a:latin typeface="+mn-lt"/>
                <a:cs typeface="Calibri"/>
              </a:rPr>
              <a:t>Acts of violence such as an armed robbery, war or terrorism, interpersonal violence such as rape, child abuse, or suicide of a family member or friend, involvement in a serious motor vehicle accident</a:t>
            </a:r>
          </a:p>
          <a:p>
            <a:pPr marL="171450" indent="-171450">
              <a:buFont typeface="Arial"/>
              <a:buChar char="•"/>
              <a:defRPr/>
            </a:pPr>
            <a:r>
              <a:rPr lang="en-US" sz="1200" dirty="0" smtClean="0">
                <a:latin typeface="+mn-lt"/>
                <a:cs typeface="Calibri"/>
              </a:rPr>
              <a:t>Other less severe but still stressful situations can trigger distress or trauma in some people. Intensity of the event doesn’t necessarily determine degree to which someone is affected, each individual reacts differently</a:t>
            </a:r>
            <a:r>
              <a:rPr lang="en-GB" sz="1200" dirty="0" smtClean="0">
                <a:latin typeface="+mn-lt"/>
                <a:cs typeface="Calibri"/>
              </a:rPr>
              <a:t>.</a:t>
            </a:r>
            <a:r>
              <a:rPr lang="en-GB" sz="1200" baseline="0" dirty="0" smtClean="0">
                <a:latin typeface="+mn-lt"/>
                <a:cs typeface="Calibri"/>
              </a:rPr>
              <a:t> </a:t>
            </a:r>
            <a:r>
              <a:rPr lang="en-US" sz="1200" dirty="0" smtClean="0">
                <a:latin typeface="+mn-lt"/>
                <a:cs typeface="Calibri"/>
              </a:rPr>
              <a:t>Pre-existing stressors/conditions; the current daily stressors; &amp; traumatic event the individual lived through as well as individual resilience all play a part in the degree to which someone shows distress</a:t>
            </a:r>
            <a:endParaRPr lang="en-GB" sz="1200" dirty="0" smtClean="0">
              <a:latin typeface="+mn-lt"/>
              <a:cs typeface="Calibri"/>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Each individual can react differently</a:t>
            </a:r>
            <a:r>
              <a:rPr lang="en-GB" sz="1200" dirty="0" smtClean="0"/>
              <a:t>.</a:t>
            </a:r>
            <a:r>
              <a:rPr lang="en-GB" sz="1200" baseline="0" dirty="0" smtClean="0"/>
              <a:t> </a:t>
            </a:r>
            <a:r>
              <a:rPr lang="en-US" sz="1200" dirty="0" smtClean="0"/>
              <a:t>The intensity of the event does not necessarily determine the degree to which someone is affected. Pre-existing stressors/conditions; the current daily stressors; and the traumatic event the individual lived through as well as individual resilience all play a part in the degree to which someone shows distress</a:t>
            </a:r>
          </a:p>
          <a:p>
            <a:pPr marL="171450" indent="-171450">
              <a:buFont typeface="Arial"/>
              <a:buChar char="•"/>
              <a:defRPr/>
            </a:pPr>
            <a:endParaRPr lang="en-US" sz="1200" dirty="0" smtClean="0"/>
          </a:p>
          <a:p>
            <a:r>
              <a:rPr lang="en-US" sz="1200" dirty="0" smtClean="0"/>
              <a:t>References:</a:t>
            </a:r>
            <a:r>
              <a:rPr lang="en-US" sz="1200" baseline="0" dirty="0" smtClean="0"/>
              <a:t> Action by Churches Together Intl (2005) </a:t>
            </a:r>
            <a:r>
              <a:rPr lang="en-US" sz="1200" b="0" i="0" u="none" strike="noStrike" kern="1200" baseline="0" dirty="0" smtClean="0">
                <a:solidFill>
                  <a:schemeClr val="tx1"/>
                </a:solidFill>
                <a:latin typeface="+mn-lt"/>
                <a:ea typeface="+mn-ea"/>
                <a:cs typeface="+mn-cs"/>
              </a:rPr>
              <a:t>COMMUNITY BASED PSYCHOSOCIAL SERVICES IN HUMANITARIAN ASSISTANCE: A FACILITATOR’S GUIDE</a:t>
            </a:r>
            <a:endParaRPr lang="en-GB" sz="1200" dirty="0" smtClean="0"/>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14</a:t>
            </a:fld>
            <a:endParaRPr lang="en-AU"/>
          </a:p>
        </p:txBody>
      </p:sp>
    </p:spTree>
    <p:extLst>
      <p:ext uri="{BB962C8B-B14F-4D97-AF65-F5344CB8AC3E}">
        <p14:creationId xmlns:p14="http://schemas.microsoft.com/office/powerpoint/2010/main" val="13057152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defRPr/>
            </a:pPr>
            <a:r>
              <a:rPr lang="en-US" dirty="0" smtClean="0">
                <a:latin typeface="Calibri" charset="0"/>
                <a:ea typeface="ヒラギノ角ゴ Pro W3" charset="0"/>
                <a:cs typeface="ヒラギノ角ゴ Pro W3" charset="0"/>
              </a:rPr>
              <a:t>Ask everyone to get up and walk around, no need to bring their things with them, then ask them to sit in a different place to where they started. Act as if you are going to restart the session. But then, pause, reconsider,</a:t>
            </a:r>
            <a:r>
              <a:rPr lang="en-US" baseline="0" dirty="0" smtClean="0">
                <a:latin typeface="Calibri" charset="0"/>
                <a:ea typeface="ヒラギノ角ゴ Pro W3" charset="0"/>
                <a:cs typeface="ヒラギノ角ゴ Pro W3" charset="0"/>
              </a:rPr>
              <a:t> and look at them and</a:t>
            </a:r>
            <a:r>
              <a:rPr lang="en-US" dirty="0" smtClean="0">
                <a:latin typeface="Calibri" charset="0"/>
                <a:ea typeface="ヒラギノ角ゴ Pro W3" charset="0"/>
                <a:cs typeface="ヒラギノ角ゴ Pro W3" charset="0"/>
              </a:rPr>
              <a:t> ask them to get up again and move around again, so they sit elsewhere (still not their original seats). Again, pretend you are going to start session, then seem to change your mind again. Finally ask them to stand up one final (third) time to come back to their original places. Seem undecided and unsure each time you ask them to change position. </a:t>
            </a:r>
          </a:p>
          <a:p>
            <a:pPr defTabSz="914400">
              <a:defRPr/>
            </a:pPr>
            <a:endParaRPr lang="en-US" dirty="0" smtClean="0">
              <a:latin typeface="Calibri" charset="0"/>
              <a:ea typeface="ヒラギノ角ゴ Pro W3" charset="0"/>
              <a:cs typeface="ヒラギノ角ゴ Pro W3" charset="0"/>
            </a:endParaRPr>
          </a:p>
          <a:p>
            <a:pPr marL="171450" indent="-171450" defTabSz="914400">
              <a:buFont typeface="Arial"/>
              <a:buChar char="•"/>
              <a:defRPr/>
            </a:pPr>
            <a:r>
              <a:rPr lang="en-US" dirty="0" smtClean="0"/>
              <a:t>When there is a traumatic event, a child’s environment is disrupted </a:t>
            </a:r>
          </a:p>
          <a:p>
            <a:pPr marL="171450" indent="-171450">
              <a:buFont typeface="Arial"/>
              <a:buChar char="•"/>
              <a:defRPr/>
            </a:pPr>
            <a:r>
              <a:rPr lang="en-US" dirty="0" smtClean="0"/>
              <a:t>The child’s psychosocial supports and interactions are disrupted and change. They do not have the things they are used to or need. </a:t>
            </a:r>
          </a:p>
          <a:p>
            <a:pPr marL="171450" indent="-171450">
              <a:buFont typeface="Arial"/>
              <a:buChar char="•"/>
              <a:defRPr/>
            </a:pPr>
            <a:r>
              <a:rPr lang="en-US" dirty="0" smtClean="0"/>
              <a:t>This leads to a loss of sense of place.  </a:t>
            </a:r>
          </a:p>
          <a:p>
            <a:pPr marL="171450" indent="-171450">
              <a:buFont typeface="Arial"/>
              <a:buChar char="•"/>
              <a:defRPr/>
            </a:pPr>
            <a:r>
              <a:rPr lang="en-US" dirty="0" smtClean="0"/>
              <a:t>Daily stressors can exist prior to emergency, but can also result</a:t>
            </a:r>
            <a:r>
              <a:rPr lang="en-US" baseline="0" dirty="0" smtClean="0"/>
              <a:t> from </a:t>
            </a:r>
            <a:r>
              <a:rPr lang="en-US" dirty="0" smtClean="0"/>
              <a:t>the event (poverty, loss of home and livelihoods, lack of services, etc.) and also contribute to distress or even potentially trauma </a:t>
            </a:r>
          </a:p>
          <a:p>
            <a:pPr marL="171450" indent="-171450">
              <a:buFont typeface="Arial"/>
              <a:buChar char="•"/>
              <a:defRPr/>
            </a:pPr>
            <a:r>
              <a:rPr lang="en-US" dirty="0" smtClean="0"/>
              <a:t>The humanitarian response itself may cause distress (the way distributions are targeted or given out, presence of strangers in the community, </a:t>
            </a:r>
            <a:r>
              <a:rPr lang="en-US" dirty="0" err="1" smtClean="0"/>
              <a:t>etc</a:t>
            </a:r>
            <a:r>
              <a:rPr lang="en-US" dirty="0" smtClean="0"/>
              <a:t>). Efforts should be made to keep this form of stress to a minimum</a:t>
            </a:r>
          </a:p>
          <a:p>
            <a:pPr marL="171450" indent="-171450">
              <a:buFont typeface="Arial"/>
              <a:buChar char="•"/>
              <a:defRPr/>
            </a:pPr>
            <a:r>
              <a:rPr lang="en-US" dirty="0" smtClean="0"/>
              <a:t>Each child reacts differently, to different sources of stress that come before, during or after the event</a:t>
            </a:r>
          </a:p>
          <a:p>
            <a:pPr defTabSz="914400">
              <a:defRPr/>
            </a:pPr>
            <a:endParaRPr lang="en-US" dirty="0" smtClean="0">
              <a:latin typeface="Calibri" charset="0"/>
              <a:ea typeface="ヒラギノ角ゴ Pro W3" charset="0"/>
              <a:cs typeface="ヒラギノ角ゴ Pro W3" charset="0"/>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15</a:t>
            </a:fld>
            <a:endParaRPr lang="en-AU"/>
          </a:p>
        </p:txBody>
      </p:sp>
    </p:spTree>
    <p:extLst>
      <p:ext uri="{BB962C8B-B14F-4D97-AF65-F5344CB8AC3E}">
        <p14:creationId xmlns:p14="http://schemas.microsoft.com/office/powerpoint/2010/main" val="28615858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16</a:t>
            </a:fld>
            <a:endParaRPr lang="en-AU"/>
          </a:p>
        </p:txBody>
      </p:sp>
    </p:spTree>
    <p:extLst>
      <p:ext uri="{BB962C8B-B14F-4D97-AF65-F5344CB8AC3E}">
        <p14:creationId xmlns:p14="http://schemas.microsoft.com/office/powerpoint/2010/main" val="1172689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IMPORTANT NOTE: Remind</a:t>
            </a:r>
            <a:r>
              <a:rPr lang="en-US" baseline="0" dirty="0" smtClean="0"/>
              <a:t> participants that </a:t>
            </a:r>
            <a:r>
              <a:rPr lang="en-US" dirty="0" smtClean="0"/>
              <a:t>it is very important that they are careful not to</a:t>
            </a:r>
            <a:r>
              <a:rPr lang="en-US" baseline="0" dirty="0" smtClean="0"/>
              <a:t> think of things that may distress them, it is better to think of a situation that will not upset you </a:t>
            </a:r>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17</a:t>
            </a:fld>
            <a:endParaRPr lang="en-AU"/>
          </a:p>
        </p:txBody>
      </p:sp>
    </p:spTree>
    <p:extLst>
      <p:ext uri="{BB962C8B-B14F-4D97-AF65-F5344CB8AC3E}">
        <p14:creationId xmlns:p14="http://schemas.microsoft.com/office/powerpoint/2010/main" val="15537327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dirty="0" smtClean="0"/>
              <a:t>The way distress manifests itself differs by age – refer participants</a:t>
            </a:r>
            <a:r>
              <a:rPr lang="en-US" baseline="0" dirty="0" smtClean="0"/>
              <a:t> to the relevant</a:t>
            </a:r>
            <a:r>
              <a:rPr lang="en-US" dirty="0" smtClean="0"/>
              <a:t> handout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Some signs of distress are universal, others vary from one context to another depending on culture  </a:t>
            </a:r>
            <a:endParaRPr lang="en-US" dirty="0" smtClean="0"/>
          </a:p>
          <a:p>
            <a:pPr marL="355600" indent="-173038">
              <a:buFont typeface="Lucida Grande"/>
              <a:buChar char="-"/>
            </a:pPr>
            <a:r>
              <a:rPr lang="en-US" dirty="0" smtClean="0"/>
              <a:t>Ask</a:t>
            </a:r>
            <a:r>
              <a:rPr lang="en-US" baseline="0" dirty="0" smtClean="0"/>
              <a:t> the group if they can identify certain “signs” listed here that they think would not happen in this culture?</a:t>
            </a:r>
          </a:p>
          <a:p>
            <a:pPr marL="355600" indent="-173038">
              <a:buFont typeface="Lucida Grande"/>
              <a:buChar char="-"/>
            </a:pPr>
            <a:r>
              <a:rPr lang="en-US" baseline="0" dirty="0" smtClean="0"/>
              <a:t>Are there additional signs which happen here that are not listed? </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18</a:t>
            </a:fld>
            <a:endParaRPr lang="en-AU"/>
          </a:p>
        </p:txBody>
      </p:sp>
    </p:spTree>
    <p:extLst>
      <p:ext uri="{BB962C8B-B14F-4D97-AF65-F5344CB8AC3E}">
        <p14:creationId xmlns:p14="http://schemas.microsoft.com/office/powerpoint/2010/main" val="8127635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19</a:t>
            </a:fld>
            <a:endParaRPr lang="en-AU"/>
          </a:p>
        </p:txBody>
      </p:sp>
    </p:spTree>
    <p:extLst>
      <p:ext uri="{BB962C8B-B14F-4D97-AF65-F5344CB8AC3E}">
        <p14:creationId xmlns:p14="http://schemas.microsoft.com/office/powerpoint/2010/main" val="1769390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indent="0">
              <a:buNone/>
            </a:pPr>
            <a:r>
              <a:rPr lang="en-GB" noProof="0" dirty="0" smtClean="0"/>
              <a:t>By the end of the session participants will … </a:t>
            </a:r>
          </a:p>
          <a:p>
            <a:pPr marL="457200" lvl="0" indent="-457200">
              <a:lnSpc>
                <a:spcPct val="90000"/>
              </a:lnSpc>
              <a:spcBef>
                <a:spcPts val="800"/>
              </a:spcBef>
              <a:buFont typeface="+mj-lt"/>
              <a:buAutoNum type="arabicPeriod"/>
            </a:pPr>
            <a:r>
              <a:rPr lang="en-US" sz="1200" dirty="0" smtClean="0"/>
              <a:t>Be able to define key terms relating to Mental Health and Psychosocial Support (MHPSS)</a:t>
            </a:r>
            <a:endParaRPr lang="en-GB" sz="1200" dirty="0" smtClean="0"/>
          </a:p>
          <a:p>
            <a:pPr marL="457200" lvl="0" indent="-457200">
              <a:lnSpc>
                <a:spcPct val="90000"/>
              </a:lnSpc>
              <a:spcBef>
                <a:spcPts val="800"/>
              </a:spcBef>
              <a:buFont typeface="+mj-lt"/>
              <a:buAutoNum type="arabicPeriod"/>
            </a:pPr>
            <a:r>
              <a:rPr lang="en-GB" sz="1200" dirty="0" smtClean="0"/>
              <a:t>Know the four main categories of symptoms of distress </a:t>
            </a:r>
          </a:p>
          <a:p>
            <a:pPr marL="457200" lvl="0" indent="-457200">
              <a:lnSpc>
                <a:spcPct val="90000"/>
              </a:lnSpc>
              <a:spcBef>
                <a:spcPts val="800"/>
              </a:spcBef>
              <a:buFont typeface="+mj-lt"/>
              <a:buAutoNum type="arabicPeriod"/>
            </a:pPr>
            <a:r>
              <a:rPr lang="en-GB" sz="1200" dirty="0" smtClean="0"/>
              <a:t>Be able to identify at least 3 types of intervention, other than CFS, that support children and their families who are showing signs of psychosocial distress</a:t>
            </a:r>
          </a:p>
          <a:p>
            <a:pPr>
              <a:spcBef>
                <a:spcPts val="200"/>
              </a:spcBef>
            </a:pPr>
            <a:endParaRPr lang="en-GB" noProof="0" dirty="0" smtClean="0"/>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a:t>
            </a:fld>
            <a:endParaRPr lang="en-AU"/>
          </a:p>
        </p:txBody>
      </p:sp>
    </p:spTree>
    <p:extLst>
      <p:ext uri="{BB962C8B-B14F-4D97-AF65-F5344CB8AC3E}">
        <p14:creationId xmlns:p14="http://schemas.microsoft.com/office/powerpoint/2010/main" val="24575682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Risk and protective factors we discussed in the last session… are there any additional ones to add now you have a specific example in mind? </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20</a:t>
            </a:fld>
            <a:endParaRPr lang="en-AU"/>
          </a:p>
        </p:txBody>
      </p:sp>
    </p:spTree>
    <p:extLst>
      <p:ext uri="{BB962C8B-B14F-4D97-AF65-F5344CB8AC3E}">
        <p14:creationId xmlns:p14="http://schemas.microsoft.com/office/powerpoint/2010/main" val="30497252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21</a:t>
            </a:fld>
            <a:endParaRPr lang="en-AU"/>
          </a:p>
        </p:txBody>
      </p:sp>
    </p:spTree>
    <p:extLst>
      <p:ext uri="{BB962C8B-B14F-4D97-AF65-F5344CB8AC3E}">
        <p14:creationId xmlns:p14="http://schemas.microsoft.com/office/powerpoint/2010/main" val="23740019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22</a:t>
            </a:fld>
            <a:endParaRPr lang="en-AU"/>
          </a:p>
        </p:txBody>
      </p:sp>
    </p:spTree>
    <p:extLst>
      <p:ext uri="{BB962C8B-B14F-4D97-AF65-F5344CB8AC3E}">
        <p14:creationId xmlns:p14="http://schemas.microsoft.com/office/powerpoint/2010/main" val="39641623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US" dirty="0" smtClean="0">
                <a:latin typeface="Calibri" charset="0"/>
                <a:ea typeface="ヒラギノ角ゴ Pro W3" charset="0"/>
                <a:cs typeface="ヒラギノ角ゴ Pro W3" charset="0"/>
              </a:rPr>
              <a:t>Establish a sense of place for the child within the new community by creating a new sense of order, structure and routine – building on what is familiar, what exists, and the child</a:t>
            </a:r>
            <a:r>
              <a:rPr lang="ja-JP" altLang="en-US" dirty="0" smtClean="0">
                <a:latin typeface="Calibri" charset="0"/>
                <a:ea typeface="ヒラギノ角ゴ Pro W3" charset="0"/>
                <a:cs typeface="ヒラギノ角ゴ Pro W3" charset="0"/>
              </a:rPr>
              <a:t>’</a:t>
            </a:r>
            <a:r>
              <a:rPr lang="en-US" altLang="ja-JP" dirty="0" smtClean="0">
                <a:latin typeface="Calibri" charset="0"/>
                <a:ea typeface="ヒラギノ角ゴ Pro W3" charset="0"/>
                <a:cs typeface="ヒラギノ角ゴ Pro W3" charset="0"/>
              </a:rPr>
              <a:t>s own resilience,</a:t>
            </a:r>
            <a:r>
              <a:rPr lang="en-US" altLang="ja-JP" baseline="0" dirty="0" smtClean="0">
                <a:latin typeface="Calibri" charset="0"/>
                <a:ea typeface="ヒラギノ角ゴ Pro W3" charset="0"/>
                <a:cs typeface="ヒラギノ角ゴ Pro W3" charset="0"/>
              </a:rPr>
              <a:t> as well as </a:t>
            </a:r>
            <a:r>
              <a:rPr lang="en-US" dirty="0" smtClean="0">
                <a:latin typeface="Calibri" charset="0"/>
                <a:ea typeface="ヒラギノ角ゴ Pro W3" charset="0"/>
                <a:cs typeface="ヒラギノ角ゴ Pro W3" charset="0"/>
              </a:rPr>
              <a:t>giving other new supports</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23</a:t>
            </a:fld>
            <a:endParaRPr lang="en-AU"/>
          </a:p>
        </p:txBody>
      </p:sp>
    </p:spTree>
    <p:extLst>
      <p:ext uri="{BB962C8B-B14F-4D97-AF65-F5344CB8AC3E}">
        <p14:creationId xmlns:p14="http://schemas.microsoft.com/office/powerpoint/2010/main" val="1457897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90000"/>
              </a:lnSpc>
              <a:buFont typeface="Arial"/>
              <a:buChar char="•"/>
              <a:defRPr/>
            </a:pPr>
            <a:r>
              <a:rPr lang="en-GB" dirty="0" smtClean="0">
                <a:latin typeface="+mn-lt"/>
                <a:ea typeface="ヒラギノ角ゴ Pro W3" charset="0"/>
                <a:cs typeface="Calibri"/>
              </a:rPr>
              <a:t>A sense of belonging</a:t>
            </a:r>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GB" dirty="0" smtClean="0">
                <a:latin typeface="+mn-lt"/>
                <a:ea typeface="ヒラギノ角ゴ Pro W3" charset="0"/>
                <a:cs typeface="Calibri"/>
              </a:rPr>
              <a:t>A safe place to be - </a:t>
            </a:r>
            <a:r>
              <a:rPr lang="en-US" sz="1200" dirty="0" smtClean="0">
                <a:latin typeface="+mn-lt"/>
                <a:ea typeface="ヒラギノ角ゴ Pro W3" charset="0"/>
                <a:cs typeface="Calibri"/>
              </a:rPr>
              <a:t>Ensure child is in a stable and nurturing family style environment</a:t>
            </a:r>
            <a:endParaRPr lang="en-GB" dirty="0" smtClean="0">
              <a:latin typeface="+mn-lt"/>
              <a:ea typeface="ヒラギノ角ゴ Pro W3" charset="0"/>
              <a:cs typeface="Calibri"/>
            </a:endParaRPr>
          </a:p>
          <a:p>
            <a:pPr marL="171450" indent="-171450">
              <a:lnSpc>
                <a:spcPct val="90000"/>
              </a:lnSpc>
              <a:buFont typeface="Arial"/>
              <a:buChar char="•"/>
              <a:defRPr/>
            </a:pPr>
            <a:r>
              <a:rPr lang="en-GB" dirty="0" smtClean="0">
                <a:latin typeface="+mn-lt"/>
                <a:ea typeface="ヒラギノ角ゴ Pro W3" charset="0"/>
                <a:cs typeface="Calibri"/>
              </a:rPr>
              <a:t>Relationship with peers</a:t>
            </a:r>
          </a:p>
          <a:p>
            <a:pPr marL="171450" indent="-171450">
              <a:lnSpc>
                <a:spcPct val="90000"/>
              </a:lnSpc>
              <a:buFont typeface="Arial"/>
              <a:buChar char="•"/>
              <a:defRPr/>
            </a:pPr>
            <a:r>
              <a:rPr lang="en-GB" dirty="0" smtClean="0">
                <a:latin typeface="+mn-lt"/>
                <a:ea typeface="ヒラギノ角ゴ Pro W3" charset="0"/>
                <a:cs typeface="Calibri"/>
              </a:rPr>
              <a:t>Personal attachments</a:t>
            </a:r>
          </a:p>
          <a:p>
            <a:pPr marL="171450" indent="-171450">
              <a:lnSpc>
                <a:spcPct val="90000"/>
              </a:lnSpc>
              <a:buFont typeface="Arial"/>
              <a:buChar char="•"/>
              <a:defRPr/>
            </a:pPr>
            <a:r>
              <a:rPr lang="en-GB" dirty="0" smtClean="0">
                <a:latin typeface="+mn-lt"/>
                <a:ea typeface="ヒラギノ角ゴ Pro W3" charset="0"/>
                <a:cs typeface="Calibri"/>
              </a:rPr>
              <a:t>Intellectual stimulation</a:t>
            </a:r>
          </a:p>
          <a:p>
            <a:pPr marL="171450" marR="0" indent="-171450" algn="l" defTabSz="457200" rtl="0" eaLnBrk="1" fontAlgn="auto" latinLnBrk="0" hangingPunct="1">
              <a:lnSpc>
                <a:spcPct val="90000"/>
              </a:lnSpc>
              <a:spcBef>
                <a:spcPts val="0"/>
              </a:spcBef>
              <a:spcAft>
                <a:spcPts val="0"/>
              </a:spcAft>
              <a:buClrTx/>
              <a:buSzTx/>
              <a:buFont typeface="Arial"/>
              <a:buChar char="•"/>
              <a:tabLst/>
              <a:defRPr/>
            </a:pPr>
            <a:r>
              <a:rPr lang="en-GB" dirty="0" smtClean="0">
                <a:latin typeface="+mn-lt"/>
                <a:ea typeface="ヒラギノ角ゴ Pro W3" charset="0"/>
                <a:cs typeface="Calibri"/>
              </a:rPr>
              <a:t>Normal routine / daily life - </a:t>
            </a:r>
            <a:r>
              <a:rPr lang="en-US" sz="1200" dirty="0" smtClean="0">
                <a:latin typeface="+mn-lt"/>
                <a:ea typeface="ヒラギノ角ゴ Pro W3" charset="0"/>
                <a:cs typeface="Calibri"/>
              </a:rPr>
              <a:t>Enhance routine and structure in children</a:t>
            </a:r>
            <a:r>
              <a:rPr lang="ja-JP" altLang="en-US" sz="1200" dirty="0" smtClean="0">
                <a:latin typeface="+mn-lt"/>
                <a:ea typeface="ヒラギノ角ゴ Pro W3" charset="0"/>
                <a:cs typeface="Calibri"/>
              </a:rPr>
              <a:t>’</a:t>
            </a:r>
            <a:r>
              <a:rPr lang="en-US" sz="1200" dirty="0" smtClean="0">
                <a:latin typeface="+mn-lt"/>
                <a:ea typeface="ヒラギノ角ゴ Pro W3" charset="0"/>
                <a:cs typeface="Calibri"/>
              </a:rPr>
              <a:t>s lives. Re-establishing age and gender appropriate daily routines, including schooling, recreational activities, community activities</a:t>
            </a:r>
            <a:endParaRPr lang="en-GB" dirty="0" smtClean="0">
              <a:latin typeface="+mn-lt"/>
              <a:ea typeface="ヒラギノ角ゴ Pro W3" charset="0"/>
              <a:cs typeface="Calibri"/>
            </a:endParaRPr>
          </a:p>
          <a:p>
            <a:pPr marL="171450" indent="-171450">
              <a:lnSpc>
                <a:spcPct val="90000"/>
              </a:lnSpc>
              <a:buFont typeface="Arial"/>
              <a:buChar char="•"/>
              <a:defRPr/>
            </a:pPr>
            <a:r>
              <a:rPr lang="en-GB" dirty="0" smtClean="0">
                <a:latin typeface="+mn-lt"/>
                <a:ea typeface="ヒラギノ角ゴ Pro W3" charset="0"/>
                <a:cs typeface="Calibri"/>
              </a:rPr>
              <a:t>Sense of control over one’s life</a:t>
            </a:r>
          </a:p>
          <a:p>
            <a:pPr marL="171450" indent="-171450">
              <a:lnSpc>
                <a:spcPct val="90000"/>
              </a:lnSpc>
              <a:buFont typeface="Arial"/>
              <a:buChar char="•"/>
              <a:defRPr/>
            </a:pPr>
            <a:r>
              <a:rPr lang="en-GB" dirty="0" smtClean="0">
                <a:latin typeface="+mn-lt"/>
                <a:ea typeface="ヒラギノ角ゴ Pro W3" charset="0"/>
                <a:cs typeface="Calibri"/>
              </a:rPr>
              <a:t>Opportunity to express grief and other emotions – not to be forced</a:t>
            </a:r>
          </a:p>
          <a:p>
            <a:pPr>
              <a:defRPr/>
            </a:pPr>
            <a:endParaRPr lang="en-US" dirty="0" smtClean="0">
              <a:latin typeface="Calibri" charset="0"/>
              <a:ea typeface="ヒラギノ角ゴ Pro W3" charset="0"/>
              <a:cs typeface="ヒラギノ角ゴ Pro W3" charset="0"/>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24</a:t>
            </a:fld>
            <a:endParaRPr lang="en-AU"/>
          </a:p>
        </p:txBody>
      </p:sp>
    </p:spTree>
    <p:extLst>
      <p:ext uri="{BB962C8B-B14F-4D97-AF65-F5344CB8AC3E}">
        <p14:creationId xmlns:p14="http://schemas.microsoft.com/office/powerpoint/2010/main" val="23501503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If you're happy and you know it </a:t>
            </a:r>
            <a:br>
              <a:rPr lang="en-US" b="1" dirty="0" smtClean="0"/>
            </a:br>
            <a:r>
              <a:rPr lang="en-US" b="1" dirty="0" smtClean="0"/>
              <a:t>Clap your hands. </a:t>
            </a:r>
            <a:r>
              <a:rPr lang="en-US" i="1" dirty="0" smtClean="0"/>
              <a:t>Clap, Clap.</a:t>
            </a:r>
            <a:r>
              <a:rPr lang="en-US" b="1" dirty="0" smtClean="0"/>
              <a:t> </a:t>
            </a:r>
            <a:br>
              <a:rPr lang="en-US" b="1" dirty="0" smtClean="0"/>
            </a:br>
            <a:r>
              <a:rPr lang="en-US" b="1" dirty="0" smtClean="0"/>
              <a:t>If you're happy and you know it </a:t>
            </a:r>
            <a:br>
              <a:rPr lang="en-US" b="1" dirty="0" smtClean="0"/>
            </a:br>
            <a:r>
              <a:rPr lang="en-US" b="1" dirty="0" smtClean="0"/>
              <a:t>Clap your hands. </a:t>
            </a:r>
            <a:r>
              <a:rPr lang="en-US" i="1" dirty="0" smtClean="0"/>
              <a:t>Clap, Clap.</a:t>
            </a:r>
            <a:r>
              <a:rPr lang="en-US" b="1" dirty="0" smtClean="0"/>
              <a:t/>
            </a:r>
            <a:br>
              <a:rPr lang="en-US" b="1" dirty="0" smtClean="0"/>
            </a:br>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br>
              <a:rPr lang="en-US" b="1" dirty="0" smtClean="0"/>
            </a:br>
            <a:r>
              <a:rPr lang="en-US" b="1" dirty="0" smtClean="0"/>
              <a:t>Clap your hands. </a:t>
            </a:r>
            <a:r>
              <a:rPr lang="en-US" i="1" dirty="0" smtClean="0"/>
              <a:t>Clap, Clap.</a:t>
            </a:r>
            <a:endParaRPr lang="en-US" dirty="0" smtClean="0"/>
          </a:p>
          <a:p>
            <a:endParaRPr lang="en-US" b="1" dirty="0" smtClean="0"/>
          </a:p>
          <a:p>
            <a:r>
              <a:rPr lang="en-US" b="1" dirty="0" smtClean="0"/>
              <a:t>If you're happy and you know it </a:t>
            </a:r>
            <a:br>
              <a:rPr lang="en-US" b="1" dirty="0" smtClean="0"/>
            </a:br>
            <a:r>
              <a:rPr lang="en-US" b="1" dirty="0" smtClean="0"/>
              <a:t>Stamp your feet. </a:t>
            </a:r>
            <a:r>
              <a:rPr lang="en-US" i="1" dirty="0" smtClean="0"/>
              <a:t>Stamp </a:t>
            </a:r>
            <a:r>
              <a:rPr lang="en-US" i="1" dirty="0" err="1" smtClean="0"/>
              <a:t>stamp</a:t>
            </a:r>
            <a:r>
              <a:rPr lang="en-US" i="1" dirty="0" smtClean="0"/>
              <a:t> </a:t>
            </a:r>
          </a:p>
          <a:p>
            <a:r>
              <a:rPr lang="en-US" b="1" dirty="0" smtClean="0"/>
              <a:t>If you're happy and you know it </a:t>
            </a:r>
            <a:br>
              <a:rPr lang="en-US" b="1" dirty="0" smtClean="0"/>
            </a:br>
            <a:r>
              <a:rPr lang="en-US" b="1" dirty="0" smtClean="0"/>
              <a:t>Stamp your feet. </a:t>
            </a:r>
            <a:r>
              <a:rPr lang="en-US" i="1" dirty="0" smtClean="0"/>
              <a:t>Stamp </a:t>
            </a:r>
            <a:r>
              <a:rPr lang="en-US" i="1" dirty="0" err="1" smtClean="0"/>
              <a:t>stamp</a:t>
            </a:r>
            <a:r>
              <a:rPr lang="en-US" i="1" dirty="0" smtClean="0"/>
              <a:t> </a:t>
            </a:r>
          </a:p>
          <a:p>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br>
              <a:rPr lang="en-US" b="1" dirty="0" smtClean="0"/>
            </a:br>
            <a:r>
              <a:rPr lang="en-US" b="1" dirty="0" smtClean="0"/>
              <a:t>Stamp your feet. </a:t>
            </a:r>
            <a:r>
              <a:rPr lang="en-US" i="1" dirty="0" smtClean="0"/>
              <a:t>Stamp </a:t>
            </a:r>
            <a:r>
              <a:rPr lang="en-US" i="1" dirty="0" err="1" smtClean="0"/>
              <a:t>stamp</a:t>
            </a:r>
            <a:r>
              <a:rPr lang="en-US" i="1" dirty="0" smtClean="0"/>
              <a:t> </a:t>
            </a:r>
          </a:p>
          <a:p>
            <a:endParaRPr lang="en-US" b="1" dirty="0" smtClean="0"/>
          </a:p>
          <a:p>
            <a:r>
              <a:rPr lang="en-US" b="1" dirty="0" smtClean="0"/>
              <a:t>If you're happy and you know it </a:t>
            </a:r>
            <a:br>
              <a:rPr lang="en-US" b="1" dirty="0" smtClean="0"/>
            </a:br>
            <a:r>
              <a:rPr lang="en-US" b="1" dirty="0" smtClean="0"/>
              <a:t>Shout hurray. </a:t>
            </a:r>
            <a:r>
              <a:rPr lang="en-US" i="1" dirty="0" smtClean="0"/>
              <a:t>Hurray</a:t>
            </a:r>
          </a:p>
          <a:p>
            <a:r>
              <a:rPr lang="en-US" b="1" dirty="0" smtClean="0"/>
              <a:t>If you're happy and you know it </a:t>
            </a:r>
            <a:br>
              <a:rPr lang="en-US" b="1" dirty="0" smtClean="0"/>
            </a:br>
            <a:r>
              <a:rPr lang="en-US" b="1" dirty="0" smtClean="0"/>
              <a:t>Shout hurray. </a:t>
            </a:r>
            <a:r>
              <a:rPr lang="en-US" i="1" dirty="0" smtClean="0"/>
              <a:t>Hurray</a:t>
            </a:r>
          </a:p>
          <a:p>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br>
              <a:rPr lang="en-US" b="1" dirty="0" smtClean="0"/>
            </a:br>
            <a:r>
              <a:rPr lang="en-US" b="1" dirty="0" smtClean="0"/>
              <a:t>Shout hurray. </a:t>
            </a:r>
            <a:r>
              <a:rPr lang="en-US" i="1" dirty="0" smtClean="0"/>
              <a:t>Hurray</a:t>
            </a:r>
          </a:p>
          <a:p>
            <a:endParaRPr lang="en-US" dirty="0" smtClean="0"/>
          </a:p>
          <a:p>
            <a:pPr>
              <a:defRPr/>
            </a:pPr>
            <a:r>
              <a:rPr lang="en-US" b="1" dirty="0" smtClean="0"/>
              <a:t>If you're happy and you know it </a:t>
            </a:r>
            <a:br>
              <a:rPr lang="en-US" b="1" dirty="0" smtClean="0"/>
            </a:br>
            <a:r>
              <a:rPr lang="en-US" b="1" dirty="0" smtClean="0"/>
              <a:t>Do all three. </a:t>
            </a:r>
            <a:r>
              <a:rPr lang="en-US" i="1" dirty="0" smtClean="0"/>
              <a:t>Clap, clap, stamp </a:t>
            </a:r>
            <a:r>
              <a:rPr lang="en-US" i="1" dirty="0" err="1" smtClean="0"/>
              <a:t>stamp</a:t>
            </a:r>
            <a:r>
              <a:rPr lang="en-US" i="1" dirty="0" smtClean="0"/>
              <a:t>, hurray</a:t>
            </a:r>
          </a:p>
          <a:p>
            <a:pPr>
              <a:defRPr/>
            </a:pPr>
            <a:r>
              <a:rPr lang="en-US" b="1" dirty="0" smtClean="0"/>
              <a:t>If you're happy and you know it </a:t>
            </a:r>
            <a:br>
              <a:rPr lang="en-US" b="1" dirty="0" smtClean="0"/>
            </a:br>
            <a:r>
              <a:rPr lang="en-US" b="1" dirty="0" smtClean="0"/>
              <a:t>Do all three. </a:t>
            </a:r>
            <a:r>
              <a:rPr lang="en-US" i="1" dirty="0" smtClean="0"/>
              <a:t>Clap, clap, stamp </a:t>
            </a:r>
            <a:r>
              <a:rPr lang="en-US" i="1" dirty="0" err="1" smtClean="0"/>
              <a:t>stamp</a:t>
            </a:r>
            <a:r>
              <a:rPr lang="en-US" i="1" dirty="0" smtClean="0"/>
              <a:t>, hurray</a:t>
            </a:r>
          </a:p>
          <a:p>
            <a:pPr>
              <a:defRPr/>
            </a:pPr>
            <a:r>
              <a:rPr lang="en-US" b="1" dirty="0" smtClean="0"/>
              <a:t>If you're happy and you know it </a:t>
            </a:r>
            <a:br>
              <a:rPr lang="en-US" b="1" dirty="0" smtClean="0"/>
            </a:br>
            <a:r>
              <a:rPr lang="en-US" b="1" dirty="0" smtClean="0"/>
              <a:t>and you really want to show it </a:t>
            </a:r>
            <a:br>
              <a:rPr lang="en-US" b="1" dirty="0" smtClean="0"/>
            </a:br>
            <a:r>
              <a:rPr lang="en-US" b="1" dirty="0" smtClean="0"/>
              <a:t>If you're happy and you know it </a:t>
            </a:r>
            <a:br>
              <a:rPr lang="en-US" b="1" dirty="0" smtClean="0"/>
            </a:br>
            <a:r>
              <a:rPr lang="en-US" b="1" dirty="0" smtClean="0"/>
              <a:t>Do all three. </a:t>
            </a:r>
            <a:r>
              <a:rPr lang="en-US" i="1" dirty="0" smtClean="0"/>
              <a:t>Clap, clap, stamp </a:t>
            </a:r>
            <a:r>
              <a:rPr lang="en-US" i="1" dirty="0" err="1" smtClean="0"/>
              <a:t>stamp</a:t>
            </a:r>
            <a:r>
              <a:rPr lang="en-US" i="1" dirty="0" smtClean="0"/>
              <a:t>, hurray</a:t>
            </a:r>
          </a:p>
          <a:p>
            <a:pPr>
              <a:defRPr/>
            </a:pPr>
            <a:endParaRPr lang="en-US" i="1" dirty="0" smtClean="0"/>
          </a:p>
          <a:p>
            <a:pPr>
              <a:defRPr/>
            </a:pPr>
            <a:r>
              <a:rPr lang="en-US" i="1" dirty="0" smtClean="0"/>
              <a:t>[End with round of applause]</a:t>
            </a:r>
          </a:p>
          <a:p>
            <a:endParaRPr lang="en-US" dirty="0" smtClean="0"/>
          </a:p>
          <a:p>
            <a:r>
              <a:rPr lang="en-US" dirty="0" smtClean="0"/>
              <a:t>[http://www.youtube.com/watch?v=FrsM9WggCdo]</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25</a:t>
            </a:fld>
            <a:endParaRPr lang="en-AU"/>
          </a:p>
        </p:txBody>
      </p:sp>
    </p:spTree>
    <p:extLst>
      <p:ext uri="{BB962C8B-B14F-4D97-AF65-F5344CB8AC3E}">
        <p14:creationId xmlns:p14="http://schemas.microsoft.com/office/powerpoint/2010/main" val="2320514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 typeface="Arial"/>
              <a:buNone/>
              <a:tabLst/>
              <a:defRPr/>
            </a:pPr>
            <a:r>
              <a:rPr lang="en-GB" noProof="0" dirty="0" smtClean="0">
                <a:latin typeface="Arial" charset="0"/>
                <a:ea typeface="ヒラギノ角ゴ Pro W3" charset="0"/>
                <a:cs typeface="Arial" charset="0"/>
              </a:rPr>
              <a:t>Psychosocial</a:t>
            </a:r>
            <a:r>
              <a:rPr lang="en-GB" baseline="0" noProof="0" dirty="0" smtClean="0">
                <a:latin typeface="Arial" charset="0"/>
                <a:ea typeface="ヒラギノ角ゴ Pro W3" charset="0"/>
                <a:cs typeface="Arial" charset="0"/>
              </a:rPr>
              <a:t> support work contributes to reduction of risk and promotion of protective factors by…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noProof="0" dirty="0" smtClean="0">
                <a:latin typeface="Arial" charset="0"/>
                <a:ea typeface="ヒラギノ角ゴ Pro W3" charset="0"/>
                <a:cs typeface="Arial" charset="0"/>
              </a:rPr>
              <a:t>Strengthen family and</a:t>
            </a:r>
            <a:r>
              <a:rPr lang="en-GB" baseline="0" noProof="0" dirty="0" smtClean="0">
                <a:latin typeface="Arial" charset="0"/>
                <a:ea typeface="ヒラギノ角ゴ Pro W3" charset="0"/>
                <a:cs typeface="Arial" charset="0"/>
              </a:rPr>
              <a:t> </a:t>
            </a:r>
            <a:r>
              <a:rPr lang="en-GB" noProof="0" dirty="0" smtClean="0">
                <a:latin typeface="Arial" charset="0"/>
                <a:ea typeface="ヒラギノ角ゴ Pro W3" charset="0"/>
                <a:cs typeface="Arial" charset="0"/>
              </a:rPr>
              <a:t>community care-giving </a:t>
            </a:r>
            <a:r>
              <a:rPr lang="en-US" sz="1200" b="0" i="0" u="none" strike="noStrike" kern="1200" baseline="0" dirty="0" smtClean="0">
                <a:solidFill>
                  <a:schemeClr val="tx1"/>
                </a:solidFill>
                <a:latin typeface="+mn-lt"/>
                <a:ea typeface="+mn-ea"/>
                <a:cs typeface="+mn-cs"/>
              </a:rPr>
              <a:t>structures for children - Strengthen local networks that enable child protection, care, and wellbeing, such as women’s groups or religious networks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Promote children’s holistic development and age-appropriate physical, cognitive, and emotional competencies - </a:t>
            </a:r>
            <a:r>
              <a:rPr lang="en-GB" noProof="0" dirty="0" smtClean="0">
                <a:latin typeface="Arial" charset="0"/>
                <a:ea typeface="ヒラギノ角ゴ Pro W3" charset="0"/>
                <a:cs typeface="Arial" charset="0"/>
              </a:rPr>
              <a:t>Reduce long-term negative psychological effects</a:t>
            </a:r>
            <a:endParaRPr lang="en-US" sz="1200" b="0" i="0" u="none" strike="noStrike" kern="1200" baseline="0" dirty="0" smtClean="0">
              <a:solidFill>
                <a:schemeClr val="tx1"/>
              </a:solidFill>
              <a:latin typeface="+mn-lt"/>
              <a:ea typeface="+mn-ea"/>
              <a:cs typeface="+mn-cs"/>
            </a:endParaRPr>
          </a:p>
          <a:p>
            <a:pPr marL="171450" indent="-171450">
              <a:buFont typeface="Arial"/>
              <a:buChar char="•"/>
            </a:pPr>
            <a:r>
              <a:rPr lang="en-US" sz="1200" b="0" i="0" u="none" strike="noStrike" kern="1200" baseline="0" dirty="0" smtClean="0">
                <a:solidFill>
                  <a:schemeClr val="tx1"/>
                </a:solidFill>
                <a:latin typeface="+mn-lt"/>
                <a:ea typeface="+mn-ea"/>
                <a:cs typeface="+mn-cs"/>
              </a:rPr>
              <a:t>Support children’s and youth’s voice and full participation in all phases of programming</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noProof="0" dirty="0" smtClean="0">
                <a:latin typeface="Arial" charset="0"/>
                <a:ea typeface="ヒラギノ角ゴ Pro W3" charset="0"/>
                <a:cs typeface="Arial" charset="0"/>
              </a:rPr>
              <a:t>Improve person’s ability to function under stress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dirty="0" smtClean="0">
                <a:solidFill>
                  <a:schemeClr val="tx1"/>
                </a:solidFill>
                <a:latin typeface="+mn-lt"/>
                <a:ea typeface="+mn-ea"/>
                <a:cs typeface="+mn-cs"/>
              </a:rPr>
              <a:t>Foster a secure and stable environment for children - Reducing risks to children’s safety and emotional well-being while promoting an environment conducive to positive development, effective coping, and resilience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0" i="0" u="none" strike="noStrike" kern="1200" baseline="0" noProof="0" dirty="0" smtClean="0">
                <a:solidFill>
                  <a:schemeClr val="tx1"/>
                </a:solidFill>
                <a:latin typeface="+mn-lt"/>
                <a:ea typeface="+mn-ea"/>
                <a:cs typeface="+mn-cs"/>
              </a:rPr>
              <a:t>Carry out awareness raising activities so adults (parents, teachers, other adults in contact with children) understand risks to children and how to prevent these  </a:t>
            </a:r>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sz="1200" dirty="0" smtClean="0">
                <a:solidFill>
                  <a:schemeClr val="accent1"/>
                </a:solidFill>
                <a:latin typeface="Wingdings"/>
                <a:ea typeface="Wingdings"/>
                <a:cs typeface="Wingdings"/>
                <a:sym typeface="Wingdings"/>
              </a:rPr>
              <a:t></a:t>
            </a:r>
            <a:r>
              <a:rPr lang="en-US" sz="1200" dirty="0" smtClean="0">
                <a:solidFill>
                  <a:schemeClr val="accent1"/>
                </a:solidFill>
                <a:latin typeface="Arial" charset="0"/>
                <a:ea typeface="ヒラギノ角ゴ Pro W3" charset="0"/>
                <a:cs typeface="Arial" charset="0"/>
                <a:sym typeface="Wingdings"/>
              </a:rPr>
              <a:t> </a:t>
            </a:r>
            <a:r>
              <a:rPr lang="en-US" sz="1200" b="0" i="0" u="none" strike="noStrike" kern="1200" baseline="0" noProof="0" dirty="0" smtClean="0">
                <a:solidFill>
                  <a:schemeClr val="tx1"/>
                </a:solidFill>
                <a:latin typeface="+mn-lt"/>
                <a:ea typeface="+mn-ea"/>
                <a:cs typeface="+mn-cs"/>
              </a:rPr>
              <a:t>All the above contribute to </a:t>
            </a:r>
            <a:r>
              <a:rPr lang="en-US" sz="1200" b="0" i="0" u="none" strike="noStrike" kern="1200" baseline="0" noProof="0" dirty="0" smtClean="0">
                <a:solidFill>
                  <a:schemeClr val="tx1"/>
                </a:solidFill>
                <a:latin typeface="Arial" charset="0"/>
                <a:ea typeface="ヒラギノ角ゴ Pro W3" charset="0"/>
                <a:cs typeface="Arial" charset="0"/>
              </a:rPr>
              <a:t>r</a:t>
            </a:r>
            <a:r>
              <a:rPr lang="en-US" sz="1200" dirty="0" err="1" smtClean="0">
                <a:latin typeface="Arial" charset="0"/>
                <a:ea typeface="ヒラギノ角ゴ Pro W3" charset="0"/>
                <a:cs typeface="Arial" charset="0"/>
              </a:rPr>
              <a:t>estoration</a:t>
            </a:r>
            <a:r>
              <a:rPr lang="en-US" sz="1200" dirty="0" smtClean="0">
                <a:latin typeface="Arial" charset="0"/>
                <a:ea typeface="ヒラギノ角ゴ Pro W3" charset="0"/>
                <a:cs typeface="Arial" charset="0"/>
              </a:rPr>
              <a:t> of practices &amp; resources disrupted by crisis, or even possibly a process of building back better</a:t>
            </a:r>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GB" noProof="0" dirty="0" smtClean="0">
              <a:latin typeface="Arial" charset="0"/>
              <a:ea typeface="ヒラギノ角ゴ Pro W3" charset="0"/>
              <a:cs typeface="Arial"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26</a:t>
            </a:fld>
            <a:endParaRPr lang="en-AU"/>
          </a:p>
        </p:txBody>
      </p:sp>
    </p:spTree>
    <p:extLst>
      <p:ext uri="{BB962C8B-B14F-4D97-AF65-F5344CB8AC3E}">
        <p14:creationId xmlns:p14="http://schemas.microsoft.com/office/powerpoint/2010/main" val="39793335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 typeface="Arial"/>
              <a:buChar char="•"/>
            </a:pPr>
            <a:r>
              <a:rPr lang="en-US" dirty="0" smtClean="0">
                <a:latin typeface="Calibri" charset="0"/>
                <a:ea typeface="ヒラギノ角ゴ Pro W3" charset="0"/>
                <a:cs typeface="ヒラギノ角ゴ Pro W3" charset="0"/>
              </a:rPr>
              <a:t>Ask participants to get up and dance on the spot </a:t>
            </a:r>
          </a:p>
          <a:p>
            <a:pPr marL="171450" indent="-171450">
              <a:buFont typeface="Arial"/>
              <a:buChar char="•"/>
            </a:pPr>
            <a:r>
              <a:rPr lang="en-US" dirty="0" smtClean="0">
                <a:latin typeface="Calibri" charset="0"/>
                <a:ea typeface="ヒラギノ角ゴ Pro W3" charset="0"/>
                <a:cs typeface="ヒラギノ角ゴ Pro W3" charset="0"/>
              </a:rPr>
              <a:t>For those who are less comfortable doing this, tell them they can sway on the spot, jump, skip, walk around the room, clap, whatever movement makes them feel comfortable</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27</a:t>
            </a:fld>
            <a:endParaRPr lang="en-AU"/>
          </a:p>
        </p:txBody>
      </p:sp>
    </p:spTree>
    <p:extLst>
      <p:ext uri="{BB962C8B-B14F-4D97-AF65-F5344CB8AC3E}">
        <p14:creationId xmlns:p14="http://schemas.microsoft.com/office/powerpoint/2010/main" val="32877240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28</a:t>
            </a:fld>
            <a:endParaRPr lang="en-AU"/>
          </a:p>
        </p:txBody>
      </p:sp>
    </p:spTree>
    <p:extLst>
      <p:ext uri="{BB962C8B-B14F-4D97-AF65-F5344CB8AC3E}">
        <p14:creationId xmlns:p14="http://schemas.microsoft.com/office/powerpoint/2010/main" val="4484372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defRPr/>
            </a:pPr>
            <a:r>
              <a:rPr lang="en-GB" noProof="0" dirty="0" smtClean="0">
                <a:latin typeface="Calibri" charset="0"/>
                <a:ea typeface="ヒラギノ角ゴ Pro W3" charset="0"/>
                <a:cs typeface="ヒラギノ角ゴ Pro W3" charset="0"/>
              </a:rPr>
              <a:t>Talk through the diagram above. Highlight the following: </a:t>
            </a:r>
          </a:p>
          <a:p>
            <a:pPr>
              <a:defRPr/>
            </a:pPr>
            <a:endParaRPr lang="en-GB" noProof="0" dirty="0" smtClean="0">
              <a:latin typeface="Calibri" charset="0"/>
              <a:ea typeface="ヒラギノ角ゴ Pro W3" charset="0"/>
              <a:cs typeface="ヒラギノ角ゴ Pro W3" charset="0"/>
            </a:endParaRP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kern="1200" noProof="0" dirty="0" smtClean="0"/>
              <a:t>War and natural disasters cause distress for individuals &amp; societies </a:t>
            </a:r>
          </a:p>
          <a:p>
            <a:pPr marL="171450" indent="-171450">
              <a:buFont typeface="Arial"/>
              <a:buChar char="•"/>
              <a:defRPr/>
            </a:pPr>
            <a:r>
              <a:rPr lang="en-GB" kern="1200" noProof="0" dirty="0" smtClean="0"/>
              <a:t>Most individuals &amp; societies are able to cope </a:t>
            </a:r>
          </a:p>
          <a:p>
            <a:pPr marL="171450" indent="-171450">
              <a:buFont typeface="Arial"/>
              <a:buChar char="•"/>
              <a:defRPr/>
            </a:pPr>
            <a:r>
              <a:rPr lang="en-GB" kern="1200" noProof="0" dirty="0" smtClean="0"/>
              <a:t>Sometimes levels of distress reach such great proportions people struggle to cope</a:t>
            </a:r>
          </a:p>
          <a:p>
            <a:pPr marL="171450" indent="-171450">
              <a:buFont typeface="Arial"/>
              <a:buChar char="•"/>
              <a:defRPr/>
            </a:pPr>
            <a:r>
              <a:rPr lang="en-GB" kern="1200" noProof="0" dirty="0" smtClean="0"/>
              <a:t>Trauma happens when an individual cannot cope</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The likelihood of speedy recovery increases when appropriate support is provided at an early stage, and the risk of long-term mental health problems is reduced dramatically</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All children (and communities) need level one support, this will help PSS wellbeing</a:t>
            </a:r>
          </a:p>
          <a:p>
            <a:pPr marL="171450" indent="-171450">
              <a:buFont typeface="Arial"/>
              <a:buChar char="•"/>
              <a:defRPr/>
            </a:pPr>
            <a:r>
              <a:rPr lang="en-GB" sz="1200" b="0" i="0" u="none" strike="noStrike" kern="1200" baseline="0" noProof="0" dirty="0" smtClean="0">
                <a:solidFill>
                  <a:schemeClr val="tx1"/>
                </a:solidFill>
                <a:latin typeface="+mn-lt"/>
                <a:ea typeface="+mn-ea"/>
                <a:cs typeface="+mn-cs"/>
              </a:rPr>
              <a:t>A</a:t>
            </a:r>
            <a:r>
              <a:rPr lang="en-US" sz="1200" kern="1200" dirty="0" err="1" smtClean="0">
                <a:solidFill>
                  <a:schemeClr val="tx1"/>
                </a:solidFill>
                <a:latin typeface="+mn-lt"/>
                <a:ea typeface="+mn-ea"/>
                <a:cs typeface="+mn-cs"/>
              </a:rPr>
              <a:t>ll</a:t>
            </a:r>
            <a:r>
              <a:rPr lang="en-US" sz="1200" kern="1200" dirty="0" smtClean="0">
                <a:solidFill>
                  <a:schemeClr val="tx1"/>
                </a:solidFill>
                <a:latin typeface="+mn-lt"/>
                <a:ea typeface="+mn-ea"/>
                <a:cs typeface="+mn-cs"/>
              </a:rPr>
              <a:t> the levels build on each other. Each level needs to be in place for a community to support all children who have varying needs, including helping them to access </a:t>
            </a:r>
            <a:r>
              <a:rPr lang="en-US" sz="1200" kern="1200" dirty="0" err="1" smtClean="0">
                <a:solidFill>
                  <a:schemeClr val="tx1"/>
                </a:solidFill>
                <a:latin typeface="+mn-lt"/>
                <a:ea typeface="+mn-ea"/>
                <a:cs typeface="+mn-cs"/>
              </a:rPr>
              <a:t>specialised</a:t>
            </a:r>
            <a:r>
              <a:rPr lang="en-US" sz="1200" kern="1200" dirty="0" smtClean="0">
                <a:solidFill>
                  <a:schemeClr val="tx1"/>
                </a:solidFill>
                <a:latin typeface="+mn-lt"/>
                <a:ea typeface="+mn-ea"/>
                <a:cs typeface="+mn-cs"/>
              </a:rPr>
              <a:t> help</a:t>
            </a:r>
            <a:endParaRPr lang="en-GB" sz="1200" b="0" i="0" u="none" strike="noStrike" kern="1200" baseline="0" noProof="0" dirty="0" smtClean="0">
              <a:solidFill>
                <a:schemeClr val="tx1"/>
              </a:solidFill>
              <a:latin typeface="+mn-lt"/>
              <a:ea typeface="+mn-ea"/>
              <a:cs typeface="+mn-cs"/>
            </a:endParaRPr>
          </a:p>
          <a:p>
            <a:pPr>
              <a:defRPr/>
            </a:pPr>
            <a:endParaRPr lang="en-GB" noProof="0" dirty="0" smtClean="0">
              <a:latin typeface="Calibri" charset="0"/>
              <a:ea typeface="ヒラギノ角ゴ Pro W3" charset="0"/>
              <a:cs typeface="ヒラギノ角ゴ Pro W3" charset="0"/>
            </a:endParaRPr>
          </a:p>
          <a:p>
            <a:pPr lvl="0"/>
            <a:r>
              <a:rPr lang="en-US" sz="1200" kern="1200" dirty="0" smtClean="0">
                <a:solidFill>
                  <a:schemeClr val="tx1"/>
                </a:solidFill>
                <a:effectLst/>
                <a:latin typeface="+mn-lt"/>
                <a:ea typeface="+mn-ea"/>
                <a:cs typeface="+mn-cs"/>
              </a:rPr>
              <a:t>Ask the group to vote for which level they think most children fall into? What level of supports most children need to recover? </a:t>
            </a:r>
            <a:endParaRPr lang="en-GB" sz="1200" kern="1200" dirty="0" smtClean="0">
              <a:solidFill>
                <a:schemeClr val="tx1"/>
              </a:solidFill>
              <a:effectLst/>
              <a:latin typeface="+mn-lt"/>
              <a:ea typeface="+mn-ea"/>
              <a:cs typeface="+mn-cs"/>
            </a:endParaRPr>
          </a:p>
          <a:p>
            <a:pPr>
              <a:defRPr/>
            </a:pPr>
            <a:endParaRPr lang="en-US" dirty="0" smtClean="0">
              <a:latin typeface="Calibri" charset="0"/>
              <a:ea typeface="ヒラギノ角ゴ Pro W3" charset="0"/>
              <a:cs typeface="ヒラギノ角ゴ Pro W3" charset="0"/>
            </a:endParaRPr>
          </a:p>
          <a:p>
            <a:pPr marL="171450" marR="0" indent="-171450" algn="l" defTabSz="457200" rtl="0" eaLnBrk="1" fontAlgn="auto" latinLnBrk="0" hangingPunct="1">
              <a:lnSpc>
                <a:spcPct val="100000"/>
              </a:lnSpc>
              <a:spcBef>
                <a:spcPts val="0"/>
              </a:spcBef>
              <a:spcAft>
                <a:spcPts val="0"/>
              </a:spcAft>
              <a:buClrTx/>
              <a:buSzTx/>
              <a:buFontTx/>
              <a:buChar char="-"/>
              <a:tabLst/>
              <a:defRPr/>
            </a:pPr>
            <a:r>
              <a:rPr lang="en-US" sz="1200" dirty="0" smtClean="0"/>
              <a:t>IASC Guidelines on Mental Health &amp; Psychosocial Support in Emergency Settings, 2007 </a:t>
            </a:r>
          </a:p>
          <a:p>
            <a:pPr marL="171450" indent="-171450">
              <a:buFontTx/>
              <a:buChar char="-"/>
              <a:defRPr/>
            </a:pPr>
            <a:endParaRPr lang="en-US" dirty="0" smtClean="0">
              <a:latin typeface="Calibri" charset="0"/>
              <a:ea typeface="ヒラギノ角ゴ Pro W3" charset="0"/>
              <a:cs typeface="ヒラギノ角ゴ Pro W3" charset="0"/>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29</a:t>
            </a:fld>
            <a:endParaRPr lang="en-AU"/>
          </a:p>
        </p:txBody>
      </p:sp>
    </p:spTree>
    <p:extLst>
      <p:ext uri="{BB962C8B-B14F-4D97-AF65-F5344CB8AC3E}">
        <p14:creationId xmlns:p14="http://schemas.microsoft.com/office/powerpoint/2010/main" val="20100982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Underline that the IASC Guidelines on MHPSS</a:t>
            </a:r>
            <a:r>
              <a:rPr lang="en-US" baseline="0" dirty="0" smtClean="0"/>
              <a:t> is the key document guiding the content of this session, and supporting all psychosocial support work in emergencies </a:t>
            </a:r>
            <a:r>
              <a:rPr lang="en-US" dirty="0" smtClean="0"/>
              <a:t> </a:t>
            </a: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a:t>
            </a:fld>
            <a:endParaRPr lang="en-AU"/>
          </a:p>
        </p:txBody>
      </p:sp>
    </p:spTree>
    <p:extLst>
      <p:ext uri="{BB962C8B-B14F-4D97-AF65-F5344CB8AC3E}">
        <p14:creationId xmlns:p14="http://schemas.microsoft.com/office/powerpoint/2010/main" val="35229772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30</a:t>
            </a:fld>
            <a:endParaRPr lang="en-AU"/>
          </a:p>
        </p:txBody>
      </p:sp>
    </p:spTree>
    <p:extLst>
      <p:ext uri="{BB962C8B-B14F-4D97-AF65-F5344CB8AC3E}">
        <p14:creationId xmlns:p14="http://schemas.microsoft.com/office/powerpoint/2010/main" val="18825775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31</a:t>
            </a:fld>
            <a:endParaRPr lang="en-AU"/>
          </a:p>
        </p:txBody>
      </p:sp>
    </p:spTree>
    <p:extLst>
      <p:ext uri="{BB962C8B-B14F-4D97-AF65-F5344CB8AC3E}">
        <p14:creationId xmlns:p14="http://schemas.microsoft.com/office/powerpoint/2010/main" val="255333193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ea typeface="ヒラギノ角ゴ Pro W3" charset="0"/>
                <a:cs typeface="ヒラギノ角ゴ Pro W3" charset="0"/>
              </a:rPr>
              <a:t>Level 1: The majority need support which addresses daily stressors. The kinds of response activities for this include: </a:t>
            </a:r>
            <a:r>
              <a:rPr lang="en-GB" sz="1200" dirty="0" smtClean="0">
                <a:latin typeface="Calibri" charset="0"/>
                <a:ea typeface="ヒラギノ角ゴ Pro W3" charset="0"/>
                <a:cs typeface="ヒラギノ角ゴ Pro W3" charset="0"/>
              </a:rPr>
              <a:t>Re-establishing security, safety and basic services (water, food, shelter and health services) for the whole community across all sectors of the response &amp; </a:t>
            </a:r>
            <a:r>
              <a:rPr lang="en-US" sz="1200" dirty="0" smtClean="0"/>
              <a:t>advocacy for basic services that are safe, socially appropriate &amp; protect dignity</a:t>
            </a:r>
            <a:endParaRPr lang="en-GB" sz="1200" dirty="0" smtClean="0">
              <a:latin typeface="Calibri" charset="0"/>
              <a:ea typeface="ヒラギノ角ゴ Pro W3" charset="0"/>
              <a:cs typeface="ヒラギノ角ゴ Pro W3" charset="0"/>
            </a:endParaRPr>
          </a:p>
          <a:p>
            <a:endParaRPr lang="en-GB" sz="1200" dirty="0" smtClean="0">
              <a:latin typeface="Calibri" charset="0"/>
              <a:ea typeface="ヒラギノ角ゴ Pro W3" charset="0"/>
              <a:cs typeface="ヒラギノ角ゴ Pro W3" charset="0"/>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latin typeface="Calibri" charset="0"/>
                <a:ea typeface="ヒラギノ角ゴ Pro W3" charset="0"/>
                <a:cs typeface="ヒラギノ角ゴ Pro W3" charset="0"/>
              </a:rPr>
              <a:t>Level 2: Support</a:t>
            </a:r>
            <a:r>
              <a:rPr lang="en-US" sz="1200" baseline="0" dirty="0" smtClean="0">
                <a:latin typeface="Calibri" charset="0"/>
                <a:ea typeface="ヒラギノ角ゴ Pro W3" charset="0"/>
                <a:cs typeface="ヒラギノ角ゴ Pro W3" charset="0"/>
              </a:rPr>
              <a:t> needed by smaller number of children. </a:t>
            </a:r>
            <a:r>
              <a:rPr lang="en-GB" sz="1200" dirty="0" smtClean="0">
                <a:latin typeface="Calibri" charset="0"/>
                <a:ea typeface="ヒラギノ角ゴ Pro W3" charset="0"/>
                <a:cs typeface="ヒラギノ角ゴ Pro W3" charset="0"/>
              </a:rPr>
              <a:t>Promote and / or provide everyday activities such as schooling, </a:t>
            </a:r>
            <a:r>
              <a:rPr lang="en-US" sz="1200" dirty="0" smtClean="0">
                <a:latin typeface="Corbel"/>
                <a:cs typeface="Corbel"/>
              </a:rPr>
              <a:t>activating social networks &amp; communal traditional supports, supportive age-friendly spaces. </a:t>
            </a:r>
            <a:r>
              <a:rPr lang="en-US" sz="1200" dirty="0" smtClean="0">
                <a:latin typeface="Calibri" charset="0"/>
                <a:ea typeface="ヒラギノ角ゴ Pro W3" charset="0"/>
                <a:cs typeface="ヒラギノ角ゴ Pro W3" charset="0"/>
              </a:rPr>
              <a:t>Process for</a:t>
            </a:r>
            <a:r>
              <a:rPr lang="en-US" sz="1200" baseline="0" dirty="0" smtClean="0">
                <a:latin typeface="Calibri" charset="0"/>
                <a:ea typeface="ヒラギノ角ゴ Pro W3" charset="0"/>
                <a:cs typeface="ヒラギノ角ゴ Pro W3" charset="0"/>
              </a:rPr>
              <a:t> helping children to access supports they would normally get from community and family. (Support which is disrupted by the emergency). </a:t>
            </a:r>
            <a:r>
              <a:rPr lang="en-GB" sz="1200" dirty="0" smtClean="0">
                <a:latin typeface="Calibri" charset="0"/>
                <a:ea typeface="ヒラギノ角ゴ Pro W3" charset="0"/>
                <a:cs typeface="ヒラギノ角ゴ Pro W3" charset="0"/>
              </a:rPr>
              <a:t>Social and recreational activities for children, including theatre, dance, play, art,</a:t>
            </a:r>
          </a:p>
          <a:p>
            <a:endParaRPr lang="en-GB" sz="1200" dirty="0" smtClean="0">
              <a:latin typeface="Calibri" charset="0"/>
              <a:ea typeface="ヒラギノ角ゴ Pro W3" charset="0"/>
              <a:cs typeface="ヒラギノ角ゴ Pro W3" charset="0"/>
            </a:endParaRPr>
          </a:p>
          <a:p>
            <a:r>
              <a:rPr lang="en-US" sz="1200" dirty="0" smtClean="0">
                <a:latin typeface="Calibri" charset="0"/>
                <a:ea typeface="ヒラギノ角ゴ Pro W3" charset="0"/>
                <a:cs typeface="ヒラギノ角ゴ Pro W3" charset="0"/>
              </a:rPr>
              <a:t>Level 3: </a:t>
            </a:r>
            <a:r>
              <a:rPr lang="en-US" sz="1200" b="0" i="0" u="none" strike="noStrike" kern="1200" baseline="0" dirty="0" smtClean="0"/>
              <a:t>Support needed for the still smaller number of children (for example, survivors of gender-based violence or recruitment) who also need more focused individual, family or group action from workers who have received some training in </a:t>
            </a:r>
            <a:r>
              <a:rPr lang="en-US" sz="1200" b="0" i="0" u="none" strike="noStrike" kern="1200" baseline="0" dirty="0" err="1" smtClean="0"/>
              <a:t>specialised</a:t>
            </a:r>
            <a:r>
              <a:rPr lang="en-US" sz="1200" b="0" i="0" u="none" strike="noStrike" kern="1200" baseline="0" dirty="0" smtClean="0"/>
              <a:t> care (e.g. para-social workers). This layer includes </a:t>
            </a:r>
            <a:r>
              <a:rPr lang="en-GB" sz="1200" dirty="0" smtClean="0">
                <a:latin typeface="Calibri" charset="0"/>
                <a:ea typeface="ヒラギノ角ゴ Pro W3" charset="0"/>
                <a:cs typeface="ヒラギノ角ゴ Pro W3" charset="0"/>
              </a:rPr>
              <a:t>psychological first aid – this enables children to find a safe space in which to discuss the experiences they lived through, should they want to. basic mental health care by para-social</a:t>
            </a:r>
            <a:r>
              <a:rPr lang="en-GB" sz="1200" baseline="0" dirty="0" smtClean="0">
                <a:latin typeface="Calibri" charset="0"/>
                <a:ea typeface="ヒラギノ角ゴ Pro W3" charset="0"/>
                <a:cs typeface="ヒラギノ角ゴ Pro W3" charset="0"/>
              </a:rPr>
              <a:t> workers and </a:t>
            </a:r>
            <a:r>
              <a:rPr lang="en-US" sz="1200" b="0" i="0" u="none" strike="noStrike" kern="1200" baseline="0" dirty="0" smtClean="0"/>
              <a:t>structured psychosocial groups with children or parents</a:t>
            </a:r>
            <a:endParaRPr lang="en-GB" sz="1200" dirty="0" smtClean="0">
              <a:latin typeface="Calibri" charset="0"/>
              <a:ea typeface="ヒラギノ角ゴ Pro W3" charset="0"/>
              <a:cs typeface="ヒラギノ角ゴ Pro W3" charset="0"/>
            </a:endParaRPr>
          </a:p>
          <a:p>
            <a:r>
              <a:rPr lang="en-GB" sz="1200" dirty="0" smtClean="0">
                <a:latin typeface="Calibri" charset="0"/>
                <a:ea typeface="ヒラギノ角ゴ Pro W3" charset="0"/>
                <a:cs typeface="ヒラギノ角ゴ Pro W3" charset="0"/>
              </a:rPr>
              <a:t> </a:t>
            </a:r>
          </a:p>
          <a:p>
            <a:r>
              <a:rPr lang="en-GB" sz="1200" dirty="0" smtClean="0">
                <a:latin typeface="Calibri" charset="0"/>
                <a:ea typeface="ヒラギノ角ゴ Pro W3" charset="0"/>
                <a:cs typeface="ヒラギノ角ゴ Pro W3" charset="0"/>
              </a:rPr>
              <a:t>Level 4: </a:t>
            </a:r>
            <a:r>
              <a:rPr lang="en-US" sz="1200" b="0" i="0" u="none" strike="noStrike" kern="1200" baseline="0" dirty="0" smtClean="0"/>
              <a:t>Small percentage of the population who, despite the support already mentioned, cannot bear their suffering and who may have significant difficulties in their basic daily functioning. These children may have pre-existing mental health disorders not related to the disaster but worsened by it. </a:t>
            </a:r>
            <a:r>
              <a:rPr lang="en-US" sz="1200" dirty="0" smtClean="0">
                <a:latin typeface="Calibri" charset="0"/>
                <a:ea typeface="ヒラギノ角ゴ Pro W3" charset="0"/>
                <a:cs typeface="ヒラギノ角ゴ Pro W3" charset="0"/>
              </a:rPr>
              <a:t>CP actors role</a:t>
            </a:r>
            <a:r>
              <a:rPr lang="en-US" sz="1200" baseline="0" dirty="0" smtClean="0">
                <a:latin typeface="Calibri" charset="0"/>
                <a:ea typeface="ヒラギノ角ゴ Pro W3" charset="0"/>
                <a:cs typeface="ヒラギノ角ゴ Pro W3" charset="0"/>
              </a:rPr>
              <a:t> is the r</a:t>
            </a:r>
            <a:r>
              <a:rPr lang="en-US" sz="1200" dirty="0" smtClean="0">
                <a:latin typeface="Calibri" charset="0"/>
                <a:ea typeface="ヒラギノ角ゴ Pro W3" charset="0"/>
                <a:cs typeface="ヒラギノ角ゴ Pro W3" charset="0"/>
              </a:rPr>
              <a:t>eferral to more specialist services for diagnosis and support. Treatment for this level of trauma and distress </a:t>
            </a:r>
            <a:r>
              <a:rPr lang="en-GB" sz="1200" dirty="0" smtClean="0">
                <a:latin typeface="Calibri" charset="0"/>
                <a:ea typeface="ヒラギノ角ゴ Pro W3" charset="0"/>
                <a:cs typeface="ヒラギノ角ゴ Pro W3" charset="0"/>
              </a:rPr>
              <a:t>require long-term extended, professional and trained support. Starting a counselling process without completing it poses a danger to mental health. </a:t>
            </a:r>
          </a:p>
          <a:p>
            <a:endParaRPr lang="en-GB" sz="1200" dirty="0" smtClean="0">
              <a:latin typeface="Calibri" charset="0"/>
              <a:ea typeface="ヒラギノ角ゴ Pro W3" charset="0"/>
              <a:cs typeface="ヒラギノ角ゴ Pro W3" charset="0"/>
            </a:endParaRPr>
          </a:p>
          <a:p>
            <a:r>
              <a:rPr lang="en-GB" sz="1200" dirty="0" smtClean="0">
                <a:latin typeface="Calibri" charset="0"/>
                <a:ea typeface="ヒラギノ角ゴ Pro W3" charset="0"/>
                <a:cs typeface="ヒラギノ角ゴ Pro W3" charset="0"/>
              </a:rPr>
              <a:t>- Reference: CPWG (2012) Minimum standards</a:t>
            </a:r>
            <a:r>
              <a:rPr lang="en-GB" sz="1200" baseline="0" dirty="0" smtClean="0">
                <a:latin typeface="Calibri" charset="0"/>
                <a:ea typeface="ヒラギノ角ゴ Pro W3" charset="0"/>
                <a:cs typeface="ヒラギノ角ゴ Pro W3" charset="0"/>
              </a:rPr>
              <a:t> for Child Protection in Humanitarian Action </a:t>
            </a:r>
            <a:endParaRPr lang="en-GB" sz="1200" dirty="0" smtClean="0">
              <a:latin typeface="Calibri" charset="0"/>
              <a:ea typeface="ヒラギノ角ゴ Pro W3" charset="0"/>
              <a:cs typeface="ヒラギノ角ゴ Pro W3" charset="0"/>
            </a:endParaRPr>
          </a:p>
          <a:p>
            <a:endParaRPr lang="en-US" sz="1200" dirty="0" smtClean="0">
              <a:latin typeface="Calibri" charset="0"/>
              <a:ea typeface="ヒラギノ角ゴ Pro W3" charset="0"/>
              <a:cs typeface="ヒラギノ角ゴ Pro W3" charset="0"/>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32</a:t>
            </a:fld>
            <a:endParaRPr lang="en-AU"/>
          </a:p>
        </p:txBody>
      </p:sp>
    </p:spTree>
    <p:extLst>
      <p:ext uri="{BB962C8B-B14F-4D97-AF65-F5344CB8AC3E}">
        <p14:creationId xmlns:p14="http://schemas.microsoft.com/office/powerpoint/2010/main" val="1320552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33</a:t>
            </a:fld>
            <a:endParaRPr lang="en-AU"/>
          </a:p>
        </p:txBody>
      </p:sp>
    </p:spTree>
    <p:extLst>
      <p:ext uri="{BB962C8B-B14F-4D97-AF65-F5344CB8AC3E}">
        <p14:creationId xmlns:p14="http://schemas.microsoft.com/office/powerpoint/2010/main" val="16218754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34</a:t>
            </a:fld>
            <a:endParaRPr lang="en-AU"/>
          </a:p>
        </p:txBody>
      </p:sp>
    </p:spTree>
    <p:extLst>
      <p:ext uri="{BB962C8B-B14F-4D97-AF65-F5344CB8AC3E}">
        <p14:creationId xmlns:p14="http://schemas.microsoft.com/office/powerpoint/2010/main" val="184849226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35</a:t>
            </a:fld>
            <a:endParaRPr lang="en-AU"/>
          </a:p>
        </p:txBody>
      </p:sp>
    </p:spTree>
    <p:extLst>
      <p:ext uri="{BB962C8B-B14F-4D97-AF65-F5344CB8AC3E}">
        <p14:creationId xmlns:p14="http://schemas.microsoft.com/office/powerpoint/2010/main" val="17543760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Nearly all children will show some changes in emotions, behaviour, thoughts and social relations in the short term</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These reactions are normal, and with access to basic services, support and security the majority of children will regain normal functioning</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Mild or moderate mental health problems may increase slightly after an emergency</a:t>
            </a:r>
          </a:p>
          <a:p>
            <a:pPr marL="171450" indent="-171450">
              <a:lnSpc>
                <a:spcPct val="110000"/>
              </a:lnSpc>
              <a:spcBef>
                <a:spcPts val="400"/>
              </a:spcBef>
              <a:buFont typeface="Arial"/>
              <a:buChar char="•"/>
            </a:pPr>
            <a:r>
              <a:rPr lang="en-GB" sz="1200" noProof="0" dirty="0" smtClean="0">
                <a:latin typeface="Arial" charset="0"/>
                <a:ea typeface="ヒラギノ角ゴ Pro W3" charset="0"/>
                <a:cs typeface="Arial" charset="0"/>
              </a:rPr>
              <a:t>A very small percentage of people will have severe mental illness or trauma - </a:t>
            </a:r>
            <a:r>
              <a:rPr lang="en-GB" sz="1200" kern="1200" dirty="0" smtClean="0">
                <a:solidFill>
                  <a:schemeClr val="tx1"/>
                </a:solidFill>
                <a:effectLst/>
                <a:latin typeface="+mn-lt"/>
                <a:ea typeface="+mn-ea"/>
                <a:cs typeface="+mn-cs"/>
              </a:rPr>
              <a:t>and need specialist care and support. </a:t>
            </a:r>
            <a:endParaRPr lang="en-GB" sz="1200" noProof="0" dirty="0" smtClean="0">
              <a:latin typeface="Arial" charset="0"/>
              <a:ea typeface="ヒラギノ角ゴ Pro W3" charset="0"/>
              <a:cs typeface="Arial" charset="0"/>
            </a:endParaRPr>
          </a:p>
          <a:p>
            <a:pPr marL="0" indent="0">
              <a:lnSpc>
                <a:spcPct val="110000"/>
              </a:lnSpc>
              <a:spcBef>
                <a:spcPts val="400"/>
              </a:spcBef>
              <a:buFont typeface="Arial"/>
              <a:buNone/>
            </a:pPr>
            <a:endParaRPr lang="en-GB" sz="1200" noProof="0" dirty="0" smtClean="0">
              <a:latin typeface="Arial" charset="0"/>
              <a:ea typeface="ヒラギノ角ゴ Pro W3" charset="0"/>
              <a:cs typeface="Arial"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36</a:t>
            </a:fld>
            <a:endParaRPr lang="en-AU"/>
          </a:p>
        </p:txBody>
      </p:sp>
    </p:spTree>
    <p:extLst>
      <p:ext uri="{BB962C8B-B14F-4D97-AF65-F5344CB8AC3E}">
        <p14:creationId xmlns:p14="http://schemas.microsoft.com/office/powerpoint/2010/main" val="31954377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0" indent="-171450" algn="l" defTabSz="457200" rtl="0" eaLnBrk="1" fontAlgn="auto" latinLnBrk="0" hangingPunct="1">
              <a:lnSpc>
                <a:spcPct val="100000"/>
              </a:lnSpc>
              <a:spcBef>
                <a:spcPts val="0"/>
              </a:spcBef>
              <a:spcAft>
                <a:spcPts val="0"/>
              </a:spcAft>
              <a:buClrTx/>
              <a:buSzTx/>
              <a:buFont typeface="Arial"/>
              <a:buChar char="•"/>
              <a:tabLst/>
              <a:defRPr/>
            </a:pPr>
            <a:r>
              <a:rPr lang="en-GB" sz="1200" noProof="0" dirty="0" smtClean="0">
                <a:latin typeface="+mn-lt"/>
                <a:ea typeface="ヒラギノ角ゴ Pro W3" charset="0"/>
                <a:cs typeface="Calibri"/>
              </a:rPr>
              <a:t>All humanitarian interventions impact positively or negatively on MH and PSS well-being</a:t>
            </a:r>
          </a:p>
          <a:p>
            <a:pPr marL="171450" lvl="0" indent="-171450">
              <a:buFont typeface="Arial"/>
              <a:buChar char="•"/>
            </a:pPr>
            <a:r>
              <a:rPr lang="en-GB" sz="1200" kern="1200" dirty="0" smtClean="0">
                <a:solidFill>
                  <a:schemeClr val="tx1"/>
                </a:solidFill>
                <a:effectLst/>
                <a:latin typeface="+mn-lt"/>
                <a:ea typeface="+mn-ea"/>
                <a:cs typeface="Calibri"/>
              </a:rPr>
              <a:t>Child Friendly Spaces are one of a range of interventions that can be used to address the psychosocial support needs of children and their families in emergencies. Many other PSS options are not directly facilitated by child protection agencies, but are implemented by other actors. For example meeting basic needs for food, water, and shelter can reduce pressure on parents to provide for their families and thus reduce stress. Security services in camps can make people feel safer and reduce distress. Specialist</a:t>
            </a:r>
            <a:r>
              <a:rPr lang="en-GB" sz="1200" kern="1200" baseline="0" dirty="0" smtClean="0">
                <a:solidFill>
                  <a:schemeClr val="tx1"/>
                </a:solidFill>
                <a:effectLst/>
                <a:latin typeface="+mn-lt"/>
                <a:ea typeface="+mn-ea"/>
                <a:cs typeface="Calibri"/>
              </a:rPr>
              <a:t> counselling and support through trained mental health care providers. </a:t>
            </a:r>
            <a:endParaRPr lang="en-GB" sz="1200" kern="1200" dirty="0" smtClean="0">
              <a:solidFill>
                <a:schemeClr val="tx1"/>
              </a:solidFill>
              <a:effectLst/>
              <a:latin typeface="+mn-lt"/>
              <a:ea typeface="+mn-ea"/>
              <a:cs typeface="Calibri"/>
            </a:endParaRPr>
          </a:p>
          <a:p>
            <a:pPr marL="171450" lvl="0" indent="-171450">
              <a:buFont typeface="Arial"/>
              <a:buChar char="•"/>
            </a:pPr>
            <a:r>
              <a:rPr lang="en-GB" sz="1200" kern="1200" dirty="0" smtClean="0">
                <a:solidFill>
                  <a:schemeClr val="tx1"/>
                </a:solidFill>
                <a:effectLst/>
                <a:latin typeface="+mn-lt"/>
                <a:ea typeface="+mn-ea"/>
                <a:cs typeface="Calibri"/>
              </a:rPr>
              <a:t>Addressing PSS needs requires collaboration across sectors, most notably Child Protection, Education, GBV and Health, but also all other sectors contributing to the humanitarian response </a:t>
            </a:r>
          </a:p>
          <a:p>
            <a:endParaRPr lang="en-US" dirty="0" smtClean="0"/>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37</a:t>
            </a:fld>
            <a:endParaRPr lang="en-AU"/>
          </a:p>
        </p:txBody>
      </p:sp>
    </p:spTree>
    <p:extLst>
      <p:ext uri="{BB962C8B-B14F-4D97-AF65-F5344CB8AC3E}">
        <p14:creationId xmlns:p14="http://schemas.microsoft.com/office/powerpoint/2010/main" val="369790224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400">
              <a:defRPr/>
            </a:pPr>
            <a:r>
              <a:rPr lang="en-US" dirty="0" smtClean="0"/>
              <a:t>Discussion in plenary: </a:t>
            </a:r>
          </a:p>
          <a:p>
            <a:pPr>
              <a:defRPr/>
            </a:pPr>
            <a:endParaRPr lang="en-US" sz="600" dirty="0" smtClean="0"/>
          </a:p>
          <a:p>
            <a:pPr marL="228600" indent="-228600">
              <a:buFont typeface="+mj-lt"/>
              <a:buAutoNum type="arabicPeriod"/>
              <a:defRPr/>
            </a:pPr>
            <a:r>
              <a:rPr lang="en-US" dirty="0" smtClean="0"/>
              <a:t>Ask participants to think back over the PSS session and consider the different feelings they had when there was…</a:t>
            </a:r>
          </a:p>
          <a:p>
            <a:pPr marL="228600" indent="-228600">
              <a:buFont typeface="Arial"/>
              <a:buChar char="•"/>
              <a:defRPr/>
            </a:pPr>
            <a:r>
              <a:rPr lang="en-US" dirty="0" smtClean="0"/>
              <a:t>The gentle calming music when they arrived?</a:t>
            </a:r>
          </a:p>
          <a:p>
            <a:pPr marL="228600" indent="-228600">
              <a:buFont typeface="Arial"/>
              <a:buChar char="•"/>
              <a:defRPr/>
            </a:pPr>
            <a:r>
              <a:rPr lang="en-US" dirty="0" smtClean="0"/>
              <a:t>The sudden</a:t>
            </a:r>
            <a:r>
              <a:rPr lang="en-US" baseline="0" dirty="0" smtClean="0"/>
              <a:t> disturbing </a:t>
            </a:r>
            <a:r>
              <a:rPr lang="en-US" dirty="0" smtClean="0"/>
              <a:t>“event”?</a:t>
            </a:r>
          </a:p>
          <a:p>
            <a:pPr marL="228600" indent="-228600">
              <a:buFont typeface="Arial"/>
              <a:buChar char="•"/>
              <a:defRPr/>
            </a:pPr>
            <a:r>
              <a:rPr lang="en-US" dirty="0" smtClean="0"/>
              <a:t>The exercise where we kept asking them to move from one seat to another?</a:t>
            </a:r>
          </a:p>
          <a:p>
            <a:pPr marL="228600" indent="-228600">
              <a:buFont typeface="Arial"/>
              <a:buChar char="•"/>
              <a:defRPr/>
            </a:pPr>
            <a:r>
              <a:rPr lang="en-US" dirty="0" smtClean="0"/>
              <a:t>The singing?</a:t>
            </a:r>
          </a:p>
          <a:p>
            <a:pPr marL="228600" indent="-228600">
              <a:buFont typeface="Arial"/>
              <a:buChar char="•"/>
              <a:defRPr/>
            </a:pPr>
            <a:r>
              <a:rPr lang="en-US" dirty="0" smtClean="0"/>
              <a:t>The dancing </a:t>
            </a:r>
            <a:r>
              <a:rPr lang="en-US" dirty="0" err="1" smtClean="0"/>
              <a:t>energiser</a:t>
            </a:r>
            <a:r>
              <a:rPr lang="en-US" dirty="0" smtClean="0"/>
              <a:t>? </a:t>
            </a:r>
          </a:p>
          <a:p>
            <a:pPr marL="228600" indent="-228600">
              <a:buFont typeface="Arial"/>
              <a:buChar char="•"/>
              <a:defRPr/>
            </a:pPr>
            <a:r>
              <a:rPr lang="en-US" dirty="0" smtClean="0"/>
              <a:t>The drawing activity? </a:t>
            </a:r>
          </a:p>
          <a:p>
            <a:pPr marL="228600" indent="-228600">
              <a:buFont typeface="+mj-lt"/>
              <a:buAutoNum type="arabicPeriod" startAt="2"/>
              <a:defRPr/>
            </a:pPr>
            <a:r>
              <a:rPr lang="en-US" dirty="0" smtClean="0"/>
              <a:t>Overall how did each of these activities make them feel? Take one or two comments for each question, not more </a:t>
            </a:r>
          </a:p>
          <a:p>
            <a:pPr marL="228600" indent="-228600">
              <a:buFont typeface="+mj-lt"/>
              <a:buAutoNum type="arabicPeriod" startAt="3"/>
              <a:defRPr/>
            </a:pPr>
            <a:r>
              <a:rPr lang="en-US" dirty="0" smtClean="0"/>
              <a:t>Do they feel PSS work could help children after emergencies (the shock) to feel better? </a:t>
            </a:r>
          </a:p>
          <a:p>
            <a:pPr marL="228600" indent="-228600">
              <a:buFont typeface="+mj-lt"/>
              <a:buAutoNum type="arabicPeriod" startAt="3"/>
              <a:defRPr/>
            </a:pPr>
            <a:r>
              <a:rPr lang="en-US" dirty="0" smtClean="0"/>
              <a:t>Use these discussions to raise the point that to help children after a shock event (the sudden</a:t>
            </a:r>
            <a:r>
              <a:rPr lang="en-US" baseline="0" dirty="0" smtClean="0"/>
              <a:t> disturbing event) </a:t>
            </a:r>
            <a:r>
              <a:rPr lang="en-US" dirty="0" smtClean="0"/>
              <a:t>and the following chaos, we need to use different methods to appeal to different children (talking, thinking and reflection, dancing, listening to music, sense of order and structure) in order to make them feel better </a:t>
            </a:r>
          </a:p>
          <a:p>
            <a:endParaRPr lang="en-AU" dirty="0"/>
          </a:p>
        </p:txBody>
      </p:sp>
      <p:sp>
        <p:nvSpPr>
          <p:cNvPr id="4" name="Slide Number Placeholder 3"/>
          <p:cNvSpPr>
            <a:spLocks noGrp="1"/>
          </p:cNvSpPr>
          <p:nvPr>
            <p:ph type="sldNum" sz="quarter" idx="10"/>
          </p:nvPr>
        </p:nvSpPr>
        <p:spPr/>
        <p:txBody>
          <a:bodyPr/>
          <a:lstStyle/>
          <a:p>
            <a:fld id="{73605169-7212-4706-83F6-EDDB7C328943}" type="slidenum">
              <a:rPr lang="en-AU" smtClean="0"/>
              <a:pPr/>
              <a:t>38</a:t>
            </a:fld>
            <a:endParaRPr lang="en-AU"/>
          </a:p>
        </p:txBody>
      </p:sp>
    </p:spTree>
    <p:extLst>
      <p:ext uri="{BB962C8B-B14F-4D97-AF65-F5344CB8AC3E}">
        <p14:creationId xmlns:p14="http://schemas.microsoft.com/office/powerpoint/2010/main" val="20633104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AU" altLang="en-US" smtClean="0"/>
              <a:t>This slide is for the end of each session… prompts for questions, check in and even a 5 minute break, ice breaker as needed. </a:t>
            </a:r>
          </a:p>
        </p:txBody>
      </p:sp>
      <p:sp>
        <p:nvSpPr>
          <p:cNvPr id="92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eaLnBrk="1" hangingPunct="1">
              <a:spcBef>
                <a:spcPct val="0"/>
              </a:spcBef>
            </a:pPr>
            <a:fld id="{75443E41-D340-4EC1-82BD-271149C2B30C}" type="slidenum">
              <a:rPr lang="en-AU" altLang="en-US">
                <a:latin typeface="Arial" panose="020B0604020202020204" pitchFamily="34" charset="0"/>
              </a:rPr>
              <a:pPr eaLnBrk="1" hangingPunct="1">
                <a:spcBef>
                  <a:spcPct val="0"/>
                </a:spcBef>
              </a:pPr>
              <a:t>41</a:t>
            </a:fld>
            <a:endParaRPr lang="en-AU" altLang="en-US">
              <a:latin typeface="Arial" panose="020B0604020202020204" pitchFamily="34" charset="0"/>
            </a:endParaRPr>
          </a:p>
        </p:txBody>
      </p:sp>
    </p:spTree>
    <p:extLst>
      <p:ext uri="{BB962C8B-B14F-4D97-AF65-F5344CB8AC3E}">
        <p14:creationId xmlns:p14="http://schemas.microsoft.com/office/powerpoint/2010/main" val="27810616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buFontTx/>
              <a:buChar char="•"/>
            </a:pPr>
            <a:r>
              <a:rPr lang="en-GB" dirty="0" smtClean="0">
                <a:latin typeface="Calibri" charset="0"/>
                <a:ea typeface="ヒラギノ角ゴ Pro W3" charset="0"/>
                <a:cs typeface="ヒラギノ角ゴ Pro W3" charset="0"/>
              </a:rPr>
              <a:t>This is a diagrammatic representation of the session we will be doing</a:t>
            </a:r>
          </a:p>
          <a:p>
            <a:pPr marL="171450" indent="-171450">
              <a:buFontTx/>
              <a:buChar char="•"/>
            </a:pPr>
            <a:r>
              <a:rPr lang="en-GB" dirty="0" smtClean="0">
                <a:latin typeface="Calibri" charset="0"/>
                <a:ea typeface="ヒラギノ角ゴ Pro W3" charset="0"/>
                <a:cs typeface="ヒラギノ角ゴ Pro W3" charset="0"/>
              </a:rPr>
              <a:t>Talk through the cycle quickly, pointing out that this session’s objectives are to understand what can cause psychosocial distress (event), impact of the event on people’s lives (what is disrupted by the event), how PSS works to re-establish order and finally leads to wellbeing, building on individual resilience and community capacity</a:t>
            </a:r>
          </a:p>
          <a:p>
            <a:pPr marL="171450" indent="-171450">
              <a:buFontTx/>
              <a:buChar char="•"/>
            </a:pPr>
            <a:r>
              <a:rPr lang="en-GB" dirty="0" smtClean="0">
                <a:latin typeface="Calibri" charset="0"/>
                <a:ea typeface="ヒラギノ角ゴ Pro W3" charset="0"/>
                <a:cs typeface="ヒラギノ角ゴ Pro W3" charset="0"/>
              </a:rPr>
              <a:t>In previous session we looked at the wider impact of the disruptive event on the child and community, we will now</a:t>
            </a:r>
            <a:r>
              <a:rPr lang="en-GB" baseline="0" dirty="0" smtClean="0">
                <a:latin typeface="Calibri" charset="0"/>
                <a:ea typeface="ヒラギノ角ゴ Pro W3" charset="0"/>
                <a:cs typeface="ヒラギノ角ゴ Pro W3" charset="0"/>
              </a:rPr>
              <a:t> look specifically at the psychosocial impact and how we respond to re-establish a sense of place and build on resilience </a:t>
            </a:r>
            <a:endParaRPr lang="en-GB" dirty="0" smtClean="0">
              <a:latin typeface="Calibri" charset="0"/>
              <a:ea typeface="ヒラギノ角ゴ Pro W3" charset="0"/>
              <a:cs typeface="ヒラギノ角ゴ Pro W3" charset="0"/>
            </a:endParaRPr>
          </a:p>
          <a:p>
            <a:endParaRPr lang="en-US" dirty="0" smtClean="0"/>
          </a:p>
          <a:p>
            <a:r>
              <a:rPr lang="en-US" b="0" dirty="0" smtClean="0"/>
              <a:t>Reference: Diagram taken</a:t>
            </a:r>
            <a:r>
              <a:rPr lang="en-US" b="0" baseline="0" dirty="0" smtClean="0"/>
              <a:t> from: </a:t>
            </a:r>
            <a:r>
              <a:rPr lang="en-US" sz="1200" b="0" kern="1200" dirty="0" smtClean="0">
                <a:solidFill>
                  <a:schemeClr val="tx1"/>
                </a:solidFill>
                <a:effectLst/>
                <a:latin typeface="+mn-lt"/>
                <a:ea typeface="+mn-ea"/>
                <a:cs typeface="+mn-cs"/>
              </a:rPr>
              <a:t>Nancy Baron for IASC Reference Group on Mental Health and Psychosocial Support in Emergency Settings</a:t>
            </a:r>
            <a:r>
              <a:rPr lang="en-GB" sz="1200" b="0" kern="1200" baseline="0" dirty="0" smtClean="0">
                <a:solidFill>
                  <a:schemeClr val="tx1"/>
                </a:solidFill>
                <a:effectLst/>
                <a:latin typeface="+mn-lt"/>
                <a:ea typeface="+mn-ea"/>
                <a:cs typeface="+mn-cs"/>
              </a:rPr>
              <a:t> (March 2009) Global Toolkit of Orientatio</a:t>
            </a:r>
            <a:r>
              <a:rPr lang="en-GB" dirty="0" smtClean="0"/>
              <a:t>n and Training Materials: Used to Disseminate and Implement the Inter-agency Standing Committee Guidelines on Mental Health and Psychosocial Support in Emergency Settings</a:t>
            </a:r>
            <a:endParaRPr lang="en-GB" sz="1200" b="0" kern="1200" dirty="0" smtClean="0">
              <a:solidFill>
                <a:schemeClr val="tx1"/>
              </a:solidFill>
              <a:effectLst/>
              <a:latin typeface="+mn-lt"/>
              <a:ea typeface="+mn-ea"/>
              <a:cs typeface="+mn-cs"/>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4</a:t>
            </a:fld>
            <a:endParaRPr lang="en-AU"/>
          </a:p>
        </p:txBody>
      </p:sp>
    </p:spTree>
    <p:extLst>
      <p:ext uri="{BB962C8B-B14F-4D97-AF65-F5344CB8AC3E}">
        <p14:creationId xmlns:p14="http://schemas.microsoft.com/office/powerpoint/2010/main" val="9265922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dirty="0" smtClean="0">
                <a:latin typeface="Calibri" charset="0"/>
                <a:ea typeface="ヒラギノ角ゴ Pro W3" charset="0"/>
                <a:cs typeface="ヒラギノ角ゴ Pro W3" charset="0"/>
              </a:rPr>
              <a:t>Depending on how talkative the group is either do only these 2 or continue to the next slide and do all 4 (2 on this slide, 2 on the next). </a:t>
            </a:r>
            <a:r>
              <a:rPr lang="en-GB" sz="1200" b="1" u="sng" dirty="0" smtClean="0">
                <a:latin typeface="Calibri" charset="0"/>
                <a:ea typeface="ヒラギノ角ゴ Pro W3" charset="0"/>
                <a:cs typeface="ヒラギノ角ゴ Pro W3" charset="0"/>
              </a:rPr>
              <a:t>SPEND ONLY A TOTAL OF 10 MINS ON THIS ACTIVITY (slide 6 and 7)</a:t>
            </a:r>
            <a:endParaRPr lang="en-US" sz="1200" dirty="0" smtClean="0">
              <a:latin typeface="Calibri" charset="0"/>
              <a:ea typeface="ヒラギノ角ゴ Pro W3" charset="0"/>
              <a:cs typeface="ヒラギノ角ゴ Pro W3" charset="0"/>
            </a:endParaRPr>
          </a:p>
          <a:p>
            <a:endParaRPr lang="en-US" sz="1200" dirty="0" smtClean="0">
              <a:latin typeface="Calibri" charset="0"/>
              <a:ea typeface="ヒラギノ角ゴ Pro W3" charset="0"/>
              <a:cs typeface="ヒラギノ角ゴ Pro W3" charset="0"/>
            </a:endParaRPr>
          </a:p>
          <a:p>
            <a:r>
              <a:rPr lang="en-GB" sz="1200" dirty="0" smtClean="0">
                <a:latin typeface="Univers 45 Light" charset="0"/>
                <a:ea typeface="ヒラギノ角ゴ Pro W3" charset="0"/>
              </a:rPr>
              <a:t>“It is good to ask children to write about or draw their experiences of the war / disaster”</a:t>
            </a:r>
          </a:p>
          <a:p>
            <a:pPr marL="171450" indent="-171450">
              <a:buFont typeface="Arial"/>
              <a:buChar char="•"/>
            </a:pPr>
            <a:r>
              <a:rPr lang="en-GB" sz="1200" b="1" dirty="0" smtClean="0">
                <a:latin typeface="Univers 45 Light" charset="0"/>
                <a:ea typeface="ヒラギノ角ゴ Pro W3" charset="0"/>
              </a:rPr>
              <a:t>NO: </a:t>
            </a:r>
            <a:r>
              <a:rPr lang="en-GB" sz="1200" dirty="0" smtClean="0">
                <a:latin typeface="Univers 45 Light" charset="0"/>
                <a:ea typeface="ヒラギノ角ゴ Pro W3" charset="0"/>
              </a:rPr>
              <a:t>Trained professionals may want to directly ask children to write or draw about their experiences so they can give specialised care and support. Others,</a:t>
            </a:r>
            <a:r>
              <a:rPr lang="en-GB" sz="1200" baseline="0" dirty="0" smtClean="0">
                <a:latin typeface="Univers 45 Light" charset="0"/>
                <a:ea typeface="ヒラギノ角ゴ Pro W3" charset="0"/>
              </a:rPr>
              <a:t> such as standard CP workers in the field, can give children the opportunity to draw or write, sing, dance or express themselves in ways they wish, but should probably not specify that these ways of expressing themselves must discuss their feelings and experiences of the distressing event. It may raise concerns we are not qualified to deal with. Note, if specific children when given the opportunity do draw or write about whatever they wish, express concerning emotions, fears or distress levels that are more disturbing than images generated by other children of their age, you may want to refer them to someone who can provide specialist support </a:t>
            </a:r>
          </a:p>
          <a:p>
            <a:endParaRPr lang="en-GB" sz="1200" dirty="0" smtClean="0">
              <a:latin typeface="Univers 45 Light" charset="0"/>
              <a:ea typeface="ヒラギノ角ゴ Pro W3" charset="0"/>
            </a:endParaRPr>
          </a:p>
          <a:p>
            <a:r>
              <a:rPr lang="en-GB" sz="1200" dirty="0" smtClean="0">
                <a:latin typeface="Univers 45 Light" charset="0"/>
                <a:ea typeface="ヒラギノ角ゴ Pro W3" charset="0"/>
              </a:rPr>
              <a:t>“If a child starts talking spontaneously about what happened during a group activity it is important to let them finish their story and say what is on their mind”</a:t>
            </a:r>
          </a:p>
          <a:p>
            <a:pPr marL="171450" indent="-171450">
              <a:buFont typeface="Arial"/>
              <a:buChar char="•"/>
            </a:pPr>
            <a:r>
              <a:rPr lang="en-GB" sz="1200" b="1" dirty="0" smtClean="0">
                <a:latin typeface="Univers 45 Light" charset="0"/>
                <a:ea typeface="ヒラギノ角ゴ Pro W3" charset="0"/>
              </a:rPr>
              <a:t>PARTLY YES PARTLY NO: </a:t>
            </a:r>
            <a:r>
              <a:rPr lang="en-GB" sz="1200" dirty="0" smtClean="0">
                <a:latin typeface="Univers 45 Light" charset="0"/>
                <a:ea typeface="ヒラギノ角ゴ Pro W3" charset="0"/>
              </a:rPr>
              <a:t>Whilst</a:t>
            </a:r>
            <a:r>
              <a:rPr lang="en-GB" sz="1200" baseline="0" dirty="0" smtClean="0">
                <a:latin typeface="Univers 45 Light" charset="0"/>
                <a:ea typeface="ヒラギノ角ゴ Pro W3" charset="0"/>
              </a:rPr>
              <a:t> it is important to give them the opportunity to talk about their feelings and thoughts, we need to consider two things: 1. the story may upset other children in the group, and 2. the child may not have thought through the repercussions, risks and challenges of sharing their story. They may start their story, and only after starting to tell it realise that it will upset them to share it. </a:t>
            </a:r>
          </a:p>
          <a:p>
            <a:pPr marL="171450" indent="-171450">
              <a:buFont typeface="Arial"/>
              <a:buChar char="•"/>
            </a:pPr>
            <a:r>
              <a:rPr lang="en-GB" sz="1200" baseline="0" dirty="0" smtClean="0">
                <a:latin typeface="Univers 45 Light" charset="0"/>
                <a:ea typeface="ヒラギノ角ゴ Pro W3" charset="0"/>
              </a:rPr>
              <a:t>It is best to state that whilst you want to give the child the opportunity to talk, maybe it is best if they want to do this one-to-one, so as not to upset others or get too upset themselves. Ensure you have someone you can refer the child to before offering this option. Make sure you address the child in a kind positive manner and tone, do not cut them off suddenly or be dismissive. </a:t>
            </a:r>
            <a:endParaRPr lang="en-US" sz="1200" dirty="0" smtClean="0">
              <a:latin typeface="Calibri" charset="0"/>
              <a:ea typeface="ヒラギノ角ゴ Pro W3" charset="0"/>
              <a:cs typeface="ヒラギノ角ゴ Pro W3" charset="0"/>
            </a:endParaRPr>
          </a:p>
          <a:p>
            <a:endParaRPr lang="en-GB" sz="1200" dirty="0" smtClean="0">
              <a:latin typeface="Calibri" charset="0"/>
              <a:ea typeface="ヒラギノ角ゴ Pro W3" charset="0"/>
              <a:cs typeface="ヒラギノ角ゴ Pro W3"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5</a:t>
            </a:fld>
            <a:endParaRPr lang="en-AU"/>
          </a:p>
        </p:txBody>
      </p:sp>
    </p:spTree>
    <p:extLst>
      <p:ext uri="{BB962C8B-B14F-4D97-AF65-F5344CB8AC3E}">
        <p14:creationId xmlns:p14="http://schemas.microsoft.com/office/powerpoint/2010/main" val="4064050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sz="1200" noProof="0" dirty="0" smtClean="0">
                <a:latin typeface="+mn-lt"/>
                <a:ea typeface="ヒラギノ角ゴ Pro W3" charset="0"/>
                <a:cs typeface="Calibri"/>
              </a:rPr>
              <a:t>“All children in emergencies are traumatised and need professional help”</a:t>
            </a:r>
          </a:p>
          <a:p>
            <a:pPr marL="171450" indent="-171450" eaLnBrk="1" hangingPunct="1">
              <a:buFont typeface="Arial"/>
              <a:buChar char="•"/>
            </a:pPr>
            <a:r>
              <a:rPr lang="en-GB" sz="1200" b="1" noProof="0" dirty="0" smtClean="0">
                <a:latin typeface="+mn-lt"/>
                <a:ea typeface="ヒラギノ角ゴ Pro W3" charset="0"/>
                <a:cs typeface="Calibri"/>
              </a:rPr>
              <a:t>NO: </a:t>
            </a:r>
            <a:r>
              <a:rPr lang="en-GB" sz="1200" noProof="0" dirty="0" smtClean="0">
                <a:latin typeface="+mn-lt"/>
                <a:ea typeface="ヒラギノ角ゴ Pro W3" charset="0"/>
                <a:cs typeface="Calibri"/>
              </a:rPr>
              <a:t>A very small minority of children are traumatised. Whilst children</a:t>
            </a:r>
            <a:r>
              <a:rPr lang="en-GB" sz="1200" baseline="0" noProof="0" dirty="0" smtClean="0">
                <a:latin typeface="+mn-lt"/>
                <a:ea typeface="ヒラギノ角ゴ Pro W3" charset="0"/>
                <a:cs typeface="Calibri"/>
              </a:rPr>
              <a:t> may</a:t>
            </a:r>
            <a:r>
              <a:rPr lang="en-GB" sz="1200" noProof="0" dirty="0" smtClean="0">
                <a:latin typeface="+mn-lt"/>
                <a:ea typeface="ヒラギノ角ゴ Pro W3" charset="0"/>
                <a:cs typeface="Calibri"/>
              </a:rPr>
              <a:t> have experienced</a:t>
            </a:r>
            <a:r>
              <a:rPr lang="en-GB" sz="1200" baseline="0" noProof="0" dirty="0" smtClean="0">
                <a:latin typeface="+mn-lt"/>
                <a:ea typeface="ヒラギノ角ゴ Pro W3" charset="0"/>
                <a:cs typeface="Calibri"/>
              </a:rPr>
              <a:t> a traumatic event, by far the majority of children will express distress, not trauma. They will be able to recover from the event with a return to routine, rebuilding of bonds (creating attachment) with peers, and family, and some community level support. A very small minority will be traumatised and will need professional help. We will come back to this later. </a:t>
            </a:r>
          </a:p>
          <a:p>
            <a:pPr marL="171450" indent="-171450" eaLnBrk="1" hangingPunct="1">
              <a:buFont typeface="Arial"/>
              <a:buChar char="•"/>
            </a:pPr>
            <a:endParaRPr lang="en-GB" sz="1200" noProof="0" dirty="0" smtClean="0">
              <a:latin typeface="+mn-lt"/>
              <a:ea typeface="ヒラギノ角ゴ Pro W3" charset="0"/>
              <a:cs typeface="Calibri"/>
            </a:endParaRPr>
          </a:p>
          <a:p>
            <a:r>
              <a:rPr lang="en-GB" sz="1200" dirty="0" smtClean="0">
                <a:latin typeface="+mn-lt"/>
                <a:ea typeface="ヒラギノ角ゴ Pro W3" charset="0"/>
                <a:cs typeface="Calibri"/>
              </a:rPr>
              <a:t>“Young children (under 5) are so upset by what they have experienced they need adults to take charge and make decisions for them”</a:t>
            </a:r>
          </a:p>
          <a:p>
            <a:pPr marL="171450" indent="-171450">
              <a:buFont typeface="Arial"/>
              <a:buChar char="•"/>
            </a:pPr>
            <a:r>
              <a:rPr lang="en-GB" sz="1200" b="1" noProof="0" dirty="0" smtClean="0">
                <a:latin typeface="+mn-lt"/>
                <a:ea typeface="ヒラギノ角ゴ Pro W3" charset="0"/>
                <a:cs typeface="Calibri"/>
              </a:rPr>
              <a:t>PARTLY YES, PARTLY NO: </a:t>
            </a:r>
            <a:r>
              <a:rPr lang="en-GB" sz="1200" noProof="0" dirty="0" smtClean="0">
                <a:latin typeface="+mn-lt"/>
                <a:ea typeface="ヒラギノ角ゴ Pro W3" charset="0"/>
                <a:cs typeface="Calibri"/>
              </a:rPr>
              <a:t>There</a:t>
            </a:r>
            <a:r>
              <a:rPr lang="en-GB" sz="1200" baseline="0" noProof="0" dirty="0" smtClean="0">
                <a:latin typeface="+mn-lt"/>
                <a:ea typeface="ヒラギノ角ゴ Pro W3" charset="0"/>
                <a:cs typeface="Calibri"/>
              </a:rPr>
              <a:t> is not a straightforward</a:t>
            </a:r>
            <a:r>
              <a:rPr lang="en-GB" sz="1200" noProof="0" dirty="0" smtClean="0">
                <a:latin typeface="+mn-lt"/>
                <a:ea typeface="ヒラギノ角ゴ Pro W3" charset="0"/>
                <a:cs typeface="Calibri"/>
              </a:rPr>
              <a:t> </a:t>
            </a:r>
            <a:r>
              <a:rPr lang="en-GB" sz="1200" baseline="0" noProof="0" dirty="0" smtClean="0">
                <a:latin typeface="+mn-lt"/>
                <a:ea typeface="ヒラギノ角ゴ Pro W3" charset="0"/>
                <a:cs typeface="Calibri"/>
              </a:rPr>
              <a:t>yes or no answer to this question.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noProof="0" dirty="0" smtClean="0">
                <a:latin typeface="+mn-lt"/>
                <a:ea typeface="ヒラギノ角ゴ Pro W3" charset="0"/>
                <a:cs typeface="Calibri"/>
              </a:rPr>
              <a:t>Whilst children of all ages should be allowed to make certain decisions and participate in choices that affect them, this depends on their age and stage of development. Younger children will find it hard to make certain big decisions, even if these </a:t>
            </a:r>
            <a:r>
              <a:rPr lang="en-GB" sz="1200" dirty="0" smtClean="0">
                <a:latin typeface="+mn-lt"/>
                <a:ea typeface="ヒラギノ角ゴ Pro W3" charset="0"/>
                <a:cs typeface="Calibri"/>
              </a:rPr>
              <a:t>do </a:t>
            </a:r>
            <a:r>
              <a:rPr lang="en-GB" sz="1200" baseline="0" noProof="0" dirty="0" smtClean="0">
                <a:latin typeface="+mn-lt"/>
                <a:ea typeface="ヒラギノ角ゴ Pro W3" charset="0"/>
                <a:cs typeface="Calibri"/>
              </a:rPr>
              <a:t>effect</a:t>
            </a:r>
            <a:r>
              <a:rPr lang="en-GB" sz="1200" noProof="0" dirty="0" smtClean="0">
                <a:latin typeface="+mn-lt"/>
                <a:ea typeface="ヒラギノ角ゴ Pro W3" charset="0"/>
                <a:cs typeface="Calibri"/>
              </a:rPr>
              <a:t> them. For example, which parent to live with if the parents have to move apart. The choice between staying with an aunt or a grandfather if the parents have to flee. Whether or not to carry out a medical intervention that could save their lives, but that could pose a risk.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baseline="0" noProof="0" dirty="0" smtClean="0">
                <a:latin typeface="+mn-lt"/>
                <a:ea typeface="ヒラギノ角ゴ Pro W3" charset="0"/>
                <a:cs typeface="Calibri"/>
              </a:rPr>
              <a:t>After an emergency children may find comfort in certain decisions being made for them.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GB" sz="1200" noProof="0" dirty="0" smtClean="0">
                <a:latin typeface="+mn-lt"/>
                <a:ea typeface="ヒラギノ角ゴ Pro W3" charset="0"/>
                <a:cs typeface="Calibri"/>
              </a:rPr>
              <a:t>Parents, or </a:t>
            </a:r>
            <a:r>
              <a:rPr lang="en-GB" sz="1200" dirty="0" smtClean="0">
                <a:latin typeface="+mn-lt"/>
                <a:ea typeface="ヒラギノ角ゴ Pro W3" charset="0"/>
                <a:cs typeface="Calibri"/>
              </a:rPr>
              <a:t>guardians should make these big choices for the</a:t>
            </a:r>
            <a:r>
              <a:rPr lang="en-GB" sz="1200" baseline="0" dirty="0" smtClean="0">
                <a:latin typeface="+mn-lt"/>
                <a:ea typeface="ヒラギノ角ゴ Pro W3" charset="0"/>
                <a:cs typeface="Calibri"/>
              </a:rPr>
              <a:t> children when possible</a:t>
            </a:r>
            <a:r>
              <a:rPr lang="en-GB" sz="1200" dirty="0" smtClean="0">
                <a:latin typeface="+mn-lt"/>
                <a:ea typeface="ヒラギノ角ゴ Pro W3" charset="0"/>
                <a:cs typeface="Calibri"/>
              </a:rPr>
              <a:t>. This will give comfort to the child, making them feel cared for.</a:t>
            </a:r>
            <a:r>
              <a:rPr lang="en-GB" sz="1200" baseline="0" dirty="0" smtClean="0">
                <a:latin typeface="+mn-lt"/>
                <a:ea typeface="ヒラギノ角ゴ Pro W3" charset="0"/>
                <a:cs typeface="Calibri"/>
              </a:rPr>
              <a:t> </a:t>
            </a:r>
            <a:r>
              <a:rPr lang="en-GB" sz="1200" baseline="0" noProof="0" dirty="0" smtClean="0">
                <a:latin typeface="+mn-lt"/>
                <a:ea typeface="ヒラギノ角ゴ Pro W3" charset="0"/>
                <a:cs typeface="Calibri"/>
              </a:rPr>
              <a:t>Though it is important to KEEP CHILDREN INFORMED and let them know what choices and decisions have been made on their behalf so as not to cause further distress when there is sudden change without warning </a:t>
            </a:r>
            <a:endParaRPr lang="en-GB" sz="1200" noProof="0" dirty="0" smtClean="0">
              <a:latin typeface="+mn-lt"/>
              <a:ea typeface="ヒラギノ角ゴ Pro W3" charset="0"/>
              <a:cs typeface="Calibri"/>
            </a:endParaRPr>
          </a:p>
          <a:p>
            <a:endParaRPr lang="en-US" sz="1200" dirty="0" smtClean="0">
              <a:latin typeface="+mn-lt"/>
              <a:ea typeface="ヒラギノ角ゴ Pro W3" charset="0"/>
              <a:cs typeface="Calibri"/>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6</a:t>
            </a:fld>
            <a:endParaRPr lang="en-AU"/>
          </a:p>
        </p:txBody>
      </p:sp>
    </p:spTree>
    <p:extLst>
      <p:ext uri="{BB962C8B-B14F-4D97-AF65-F5344CB8AC3E}">
        <p14:creationId xmlns:p14="http://schemas.microsoft.com/office/powerpoint/2010/main" val="35860137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7</a:t>
            </a:fld>
            <a:endParaRPr lang="en-AU"/>
          </a:p>
        </p:txBody>
      </p:sp>
    </p:spTree>
    <p:extLst>
      <p:ext uri="{BB962C8B-B14F-4D97-AF65-F5344CB8AC3E}">
        <p14:creationId xmlns:p14="http://schemas.microsoft.com/office/powerpoint/2010/main" val="19679592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GB" dirty="0" smtClean="0">
                <a:solidFill>
                  <a:srgbClr val="000000"/>
                </a:solidFill>
                <a:latin typeface="+mn-lt"/>
                <a:ea typeface="ヒラギノ角ゴ Pro W3" charset="0"/>
                <a:cs typeface="Calibri"/>
              </a:rPr>
              <a:t>Mental health is a term used by medical practitioners to refer to the psychological state of individuals. Being in good mental health is defined by WHO as: </a:t>
            </a:r>
            <a:r>
              <a:rPr lang="en-GB" dirty="0" smtClean="0"/>
              <a:t>"a state of well-being</a:t>
            </a:r>
            <a:r>
              <a:rPr lang="en-GB" baseline="0" dirty="0" smtClean="0"/>
              <a:t> </a:t>
            </a:r>
            <a:r>
              <a:rPr lang="en-GB" dirty="0" smtClean="0"/>
              <a:t>in which the individual realises his or her own abilities, can cope with the normal stresses of life, can work productively and fruitfully, and is able to make a contribution to his or her community.” </a:t>
            </a:r>
            <a:r>
              <a:rPr lang="en-GB" dirty="0" smtClean="0">
                <a:solidFill>
                  <a:srgbClr val="000000"/>
                </a:solidFill>
                <a:latin typeface="+mn-lt"/>
                <a:ea typeface="ヒラギノ角ゴ Pro W3" charset="0"/>
                <a:cs typeface="Calibri"/>
              </a:rPr>
              <a:t>Health workers will refer to work they are doing to help address psychological concerns or mental health problems in the same way child protection or education workers refer to psychosocial problems. More clinical and severe concerns (e.g. post traumatic</a:t>
            </a:r>
            <a:r>
              <a:rPr lang="en-GB" baseline="0" dirty="0" smtClean="0">
                <a:solidFill>
                  <a:srgbClr val="000000"/>
                </a:solidFill>
                <a:latin typeface="+mn-lt"/>
                <a:ea typeface="ヒラギノ角ゴ Pro W3" charset="0"/>
                <a:cs typeface="Calibri"/>
              </a:rPr>
              <a:t> stress disorder, </a:t>
            </a:r>
            <a:r>
              <a:rPr lang="en-GB" dirty="0" smtClean="0"/>
              <a:t>schizophrenia and bipolar disorder) would be categorised as</a:t>
            </a:r>
            <a:r>
              <a:rPr lang="en-GB" baseline="0" dirty="0" smtClean="0"/>
              <a:t> </a:t>
            </a:r>
            <a:r>
              <a:rPr lang="en-GB" dirty="0" smtClean="0"/>
              <a:t>mental health concerns rather than psychosocial distress</a:t>
            </a:r>
            <a:endParaRPr lang="en-GB" noProof="0" dirty="0" smtClean="0">
              <a:solidFill>
                <a:srgbClr val="000000"/>
              </a:solidFill>
              <a:latin typeface="+mn-lt"/>
              <a:ea typeface="ヒラギノ角ゴ Pro W3" charset="0"/>
              <a:cs typeface="Calibri"/>
            </a:endParaRPr>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Distress: </a:t>
            </a:r>
            <a:r>
              <a:rPr lang="en-GB" sz="2300" dirty="0" smtClean="0">
                <a:latin typeface="Univers 45 Light" charset="0"/>
                <a:ea typeface="ヒラギノ角ゴ Pro W3" charset="0"/>
                <a:cs typeface="Univers 45 Light" charset="0"/>
              </a:rPr>
              <a:t>is anxiety, sorrow, or pain,</a:t>
            </a:r>
            <a:r>
              <a:rPr lang="en-US" dirty="0" smtClean="0"/>
              <a:t> is a normal and common reaction to an abnormal event.</a:t>
            </a:r>
            <a:r>
              <a:rPr lang="en-US" baseline="0" dirty="0" smtClean="0"/>
              <a:t> </a:t>
            </a:r>
            <a:r>
              <a:rPr lang="en-US" sz="1200" b="0" i="0" u="none" strike="noStrike" kern="1200" baseline="0" dirty="0" smtClean="0">
                <a:solidFill>
                  <a:schemeClr val="tx1"/>
                </a:solidFill>
                <a:latin typeface="+mn-lt"/>
                <a:ea typeface="+mn-ea"/>
                <a:cs typeface="+mn-cs"/>
              </a:rPr>
              <a:t>A type of stress that is experienced as unpleasant, and causes various stress reactions in the person.</a:t>
            </a:r>
            <a:endParaRPr lang="en-US" dirty="0" smtClean="0"/>
          </a:p>
          <a:p>
            <a:pPr marL="1714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0" indent="0">
              <a:buFont typeface="Arial"/>
              <a:buNone/>
            </a:pPr>
            <a:r>
              <a:rPr lang="en-US" dirty="0" smtClean="0"/>
              <a:t>References: </a:t>
            </a:r>
          </a:p>
          <a:p>
            <a:pPr marL="171450" indent="-171450">
              <a:buFont typeface="Arial"/>
              <a:buChar char="•"/>
            </a:pPr>
            <a:r>
              <a:rPr lang="en-US" dirty="0" smtClean="0"/>
              <a:t>WHO - http://www.who.int/mediacentre/factsheets/fs220/en/ - Definition of Mental Health </a:t>
            </a:r>
          </a:p>
          <a:p>
            <a:pPr marL="0" indent="0">
              <a:buFont typeface="Arial"/>
              <a:buNone/>
            </a:pPr>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8</a:t>
            </a:fld>
            <a:endParaRPr lang="en-AU"/>
          </a:p>
        </p:txBody>
      </p:sp>
    </p:spTree>
    <p:extLst>
      <p:ext uri="{BB962C8B-B14F-4D97-AF65-F5344CB8AC3E}">
        <p14:creationId xmlns:p14="http://schemas.microsoft.com/office/powerpoint/2010/main" val="1630804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mn-lt"/>
                <a:cs typeface="Calibri"/>
              </a:rPr>
              <a:t>“Trauma” – can refer to an event (a physical injury or something that has happened) or can be way to describe the emotional reaction an individual shows. When describing individual’s reactions, it is important to note it is a clinical term requiring specific clinical responses. </a:t>
            </a:r>
            <a:r>
              <a:rPr lang="en-US" dirty="0" smtClean="0"/>
              <a:t>Non psychological professionals </a:t>
            </a:r>
            <a:r>
              <a:rPr lang="en-US" u="sng" dirty="0" smtClean="0">
                <a:solidFill>
                  <a:srgbClr val="FF0000"/>
                </a:solidFill>
              </a:rPr>
              <a:t>can’t</a:t>
            </a:r>
            <a:r>
              <a:rPr lang="en-US" dirty="0" smtClean="0"/>
              <a:t> diagnose trauma. </a:t>
            </a:r>
            <a:r>
              <a:rPr lang="en-US" dirty="0" smtClean="0">
                <a:cs typeface="Calibri"/>
              </a:rPr>
              <a:t>Describing large numbers of the population as </a:t>
            </a:r>
            <a:r>
              <a:rPr lang="en-US" dirty="0" err="1" smtClean="0">
                <a:cs typeface="Calibri"/>
              </a:rPr>
              <a:t>traumatised</a:t>
            </a:r>
            <a:r>
              <a:rPr lang="en-US" dirty="0" smtClean="0">
                <a:cs typeface="Calibri"/>
              </a:rPr>
              <a:t> is inaccurate. Its general use is counterproductive to healing as it infers individuals are too affected to recover. </a:t>
            </a:r>
            <a:endParaRPr lang="en-US" dirty="0" smtClean="0">
              <a:latin typeface="+mn-lt"/>
              <a:cs typeface="Calibri"/>
            </a:endParaRPr>
          </a:p>
          <a:p>
            <a:endParaRPr lang="en-US" dirty="0" smtClean="0">
              <a:latin typeface="+mn-lt"/>
              <a:cs typeface="Calibri"/>
            </a:endParaRPr>
          </a:p>
          <a:p>
            <a:pPr marL="0" lvl="1"/>
            <a:r>
              <a:rPr lang="en-US" dirty="0" smtClean="0"/>
              <a:t>Refer on cases where individuals: </a:t>
            </a:r>
          </a:p>
          <a:p>
            <a:pPr marL="171450" lvl="1" indent="-171450">
              <a:buFont typeface="Arial"/>
              <a:buChar char="•"/>
            </a:pPr>
            <a:r>
              <a:rPr lang="en-US" dirty="0" smtClean="0">
                <a:latin typeface="+mn-lt"/>
                <a:cs typeface="Calibri"/>
              </a:rPr>
              <a:t>Shows strong signs of distress,</a:t>
            </a:r>
          </a:p>
          <a:p>
            <a:pPr marL="171450" lvl="1" indent="-171450">
              <a:buFont typeface="Arial"/>
              <a:buChar char="•"/>
            </a:pPr>
            <a:r>
              <a:rPr lang="en-US" dirty="0" smtClean="0">
                <a:latin typeface="+mn-lt"/>
                <a:cs typeface="Calibri"/>
              </a:rPr>
              <a:t>6-8 weeks after response begins you see no change or improvement, when others are recovering, and/or </a:t>
            </a:r>
          </a:p>
          <a:p>
            <a:pPr marL="171450" lvl="1" indent="-171450">
              <a:buFont typeface="Arial"/>
              <a:buChar char="•"/>
            </a:pPr>
            <a:r>
              <a:rPr lang="en-US" dirty="0" smtClean="0">
                <a:latin typeface="+mn-lt"/>
                <a:cs typeface="Calibri"/>
              </a:rPr>
              <a:t>Threaten physical harm to themselves or others</a:t>
            </a:r>
          </a:p>
          <a:p>
            <a:pPr marL="0" lvl="1"/>
            <a:endParaRPr lang="en-US" dirty="0" smtClean="0">
              <a:latin typeface="+mn-lt"/>
              <a:cs typeface="Calibri"/>
            </a:endParaRPr>
          </a:p>
          <a:p>
            <a:pPr marL="0" lvl="1"/>
            <a:r>
              <a:rPr lang="en-US" dirty="0" smtClean="0">
                <a:latin typeface="+mn-lt"/>
                <a:cs typeface="Calibri"/>
              </a:rPr>
              <a:t>- Reference: </a:t>
            </a:r>
            <a:r>
              <a:rPr lang="en-GB" dirty="0" smtClean="0">
                <a:latin typeface="+mn-lt"/>
                <a:cs typeface="Calibri"/>
              </a:rPr>
              <a:t>IFRC (2003) Community-based Psychological support: A training manual – In particular paragraph titled “Care with terminology” on Page 28 </a:t>
            </a:r>
            <a:endParaRPr lang="en-US" dirty="0" smtClean="0">
              <a:latin typeface="+mn-lt"/>
              <a:cs typeface="Calibri"/>
            </a:endParaRPr>
          </a:p>
          <a:p>
            <a:pPr marL="171450" lvl="1" indent="-171450">
              <a:buFont typeface="Arial"/>
              <a:buChar char="•"/>
            </a:pPr>
            <a:endParaRPr lang="en-US" dirty="0" smtClean="0">
              <a:latin typeface="+mn-lt"/>
              <a:cs typeface="Calibri"/>
            </a:endParaRPr>
          </a:p>
          <a:p>
            <a:endParaRPr lang="en-US" dirty="0" smtClean="0"/>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91D918E2-46F4-4615-8B59-FA0AA913958E}" type="slidenum">
              <a:rPr lang="en-AU"/>
              <a:pPr eaLnBrk="1" hangingPunct="1"/>
              <a:t>9</a:t>
            </a:fld>
            <a:endParaRPr lang="en-AU"/>
          </a:p>
        </p:txBody>
      </p:sp>
    </p:spTree>
    <p:extLst>
      <p:ext uri="{BB962C8B-B14F-4D97-AF65-F5344CB8AC3E}">
        <p14:creationId xmlns:p14="http://schemas.microsoft.com/office/powerpoint/2010/main" val="1633489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AU"/>
          </a:p>
        </p:txBody>
      </p:sp>
    </p:spTree>
    <p:extLst>
      <p:ext uri="{BB962C8B-B14F-4D97-AF65-F5344CB8AC3E}">
        <p14:creationId xmlns:p14="http://schemas.microsoft.com/office/powerpoint/2010/main" val="193400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27940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84888" y="836613"/>
            <a:ext cx="1943100" cy="5256212"/>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250825" y="836613"/>
            <a:ext cx="5681663" cy="52562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12271578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399FF"/>
                </a:solidFill>
              </a:defRPr>
            </a:lvl1pPr>
          </a:lstStyle>
          <a:p>
            <a:r>
              <a:rPr lang="en-US" smtClean="0"/>
              <a:t>Click to edit Master title style</a:t>
            </a:r>
            <a:endParaRPr lang="en-AU"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2295323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938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250825" y="1700213"/>
            <a:ext cx="3811588"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214813" y="1700213"/>
            <a:ext cx="3813175" cy="43926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411260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749109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Tree>
    <p:extLst>
      <p:ext uri="{BB962C8B-B14F-4D97-AF65-F5344CB8AC3E}">
        <p14:creationId xmlns:p14="http://schemas.microsoft.com/office/powerpoint/2010/main" val="34633696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26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1655376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AU"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376999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836613"/>
            <a:ext cx="7777163"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AU" altLang="en-US" smtClean="0"/>
          </a:p>
        </p:txBody>
      </p:sp>
      <p:sp>
        <p:nvSpPr>
          <p:cNvPr id="1027" name="Rectangle 3"/>
          <p:cNvSpPr>
            <a:spLocks noGrp="1" noChangeArrowheads="1"/>
          </p:cNvSpPr>
          <p:nvPr>
            <p:ph type="body" idx="1"/>
          </p:nvPr>
        </p:nvSpPr>
        <p:spPr bwMode="auto">
          <a:xfrm>
            <a:off x="250825" y="1700213"/>
            <a:ext cx="7777163"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AU" altLang="en-US" smtClean="0"/>
          </a:p>
        </p:txBody>
      </p:sp>
      <p:sp>
        <p:nvSpPr>
          <p:cNvPr id="1028" name="Rectangle 7"/>
          <p:cNvSpPr>
            <a:spLocks noChangeArrowheads="1"/>
          </p:cNvSpPr>
          <p:nvPr/>
        </p:nvSpPr>
        <p:spPr bwMode="auto">
          <a:xfrm>
            <a:off x="0" y="333375"/>
            <a:ext cx="7667625" cy="358775"/>
          </a:xfrm>
          <a:prstGeom prst="rect">
            <a:avLst/>
          </a:prstGeom>
          <a:gradFill rotWithShape="1">
            <a:gsLst>
              <a:gs pos="0">
                <a:srgbClr val="3399FF"/>
              </a:gs>
              <a:gs pos="100000">
                <a:schemeClr val="bg1"/>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sp>
        <p:nvSpPr>
          <p:cNvPr id="1029" name="Rectangle 8"/>
          <p:cNvSpPr>
            <a:spLocks noChangeArrowheads="1"/>
          </p:cNvSpPr>
          <p:nvPr/>
        </p:nvSpPr>
        <p:spPr bwMode="auto">
          <a:xfrm>
            <a:off x="1042988" y="6237288"/>
            <a:ext cx="8101012" cy="358775"/>
          </a:xfrm>
          <a:prstGeom prst="rect">
            <a:avLst/>
          </a:prstGeom>
          <a:gradFill rotWithShape="1">
            <a:gsLst>
              <a:gs pos="0">
                <a:schemeClr val="bg1"/>
              </a:gs>
              <a:gs pos="100000">
                <a:srgbClr val="3399FF"/>
              </a:gs>
            </a:gsLst>
            <a:lin ang="0" scaled="1"/>
          </a:gradFill>
          <a:ln>
            <a:noFill/>
          </a:ln>
          <a:effectLst/>
          <a:extLst>
            <a:ext uri="{91240B29-F687-4F45-9708-019B960494DF}">
              <a14:hiddenLine xmlns:a14="http://schemas.microsoft.com/office/drawing/2010/main" w="9525">
                <a:solidFill>
                  <a:srgbClr val="3399FF"/>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n-US" smtClean="0"/>
          </a:p>
        </p:txBody>
      </p:sp>
      <p:pic>
        <p:nvPicPr>
          <p:cNvPr id="1030" name="Picture 12"/>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7950" y="6016625"/>
            <a:ext cx="1368425" cy="84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Calibri" pitchFamily="34" charset="0"/>
        </a:defRPr>
      </a:lvl2pPr>
      <a:lvl3pPr algn="l" rtl="0" eaLnBrk="1" fontAlgn="base" hangingPunct="1">
        <a:spcBef>
          <a:spcPct val="0"/>
        </a:spcBef>
        <a:spcAft>
          <a:spcPct val="0"/>
        </a:spcAft>
        <a:defRPr sz="3200">
          <a:solidFill>
            <a:schemeClr val="tx2"/>
          </a:solidFill>
          <a:latin typeface="Calibri" pitchFamily="34" charset="0"/>
        </a:defRPr>
      </a:lvl3pPr>
      <a:lvl4pPr algn="l" rtl="0" eaLnBrk="1" fontAlgn="base" hangingPunct="1">
        <a:spcBef>
          <a:spcPct val="0"/>
        </a:spcBef>
        <a:spcAft>
          <a:spcPct val="0"/>
        </a:spcAft>
        <a:defRPr sz="3200">
          <a:solidFill>
            <a:schemeClr val="tx2"/>
          </a:solidFill>
          <a:latin typeface="Calibri" pitchFamily="34" charset="0"/>
        </a:defRPr>
      </a:lvl4pPr>
      <a:lvl5pPr algn="l" rtl="0" eaLnBrk="1" fontAlgn="base" hangingPunct="1">
        <a:spcBef>
          <a:spcPct val="0"/>
        </a:spcBef>
        <a:spcAft>
          <a:spcPct val="0"/>
        </a:spcAft>
        <a:defRPr sz="3200">
          <a:solidFill>
            <a:schemeClr val="tx2"/>
          </a:solidFill>
          <a:latin typeface="Calibri" pitchFamily="34" charset="0"/>
        </a:defRPr>
      </a:lvl5pPr>
      <a:lvl6pPr marL="457200" algn="l" rtl="0" eaLnBrk="1" fontAlgn="base" hangingPunct="1">
        <a:spcBef>
          <a:spcPct val="0"/>
        </a:spcBef>
        <a:spcAft>
          <a:spcPct val="0"/>
        </a:spcAft>
        <a:defRPr sz="3200">
          <a:solidFill>
            <a:schemeClr val="tx2"/>
          </a:solidFill>
          <a:latin typeface="Calibri" pitchFamily="34" charset="0"/>
        </a:defRPr>
      </a:lvl6pPr>
      <a:lvl7pPr marL="914400" algn="l" rtl="0" eaLnBrk="1" fontAlgn="base" hangingPunct="1">
        <a:spcBef>
          <a:spcPct val="0"/>
        </a:spcBef>
        <a:spcAft>
          <a:spcPct val="0"/>
        </a:spcAft>
        <a:defRPr sz="3200">
          <a:solidFill>
            <a:schemeClr val="tx2"/>
          </a:solidFill>
          <a:latin typeface="Calibri" pitchFamily="34" charset="0"/>
        </a:defRPr>
      </a:lvl7pPr>
      <a:lvl8pPr marL="1371600" algn="l" rtl="0" eaLnBrk="1" fontAlgn="base" hangingPunct="1">
        <a:spcBef>
          <a:spcPct val="0"/>
        </a:spcBef>
        <a:spcAft>
          <a:spcPct val="0"/>
        </a:spcAft>
        <a:defRPr sz="3200">
          <a:solidFill>
            <a:schemeClr val="tx2"/>
          </a:solidFill>
          <a:latin typeface="Calibri" pitchFamily="34" charset="0"/>
        </a:defRPr>
      </a:lvl8pPr>
      <a:lvl9pPr marL="1828800" algn="l" rtl="0" eaLnBrk="1" fontAlgn="base" hangingPunct="1">
        <a:spcBef>
          <a:spcPct val="0"/>
        </a:spcBef>
        <a:spcAft>
          <a:spcPct val="0"/>
        </a:spcAft>
        <a:defRPr sz="3200">
          <a:solidFill>
            <a:schemeClr val="tx2"/>
          </a:solidFill>
          <a:latin typeface="Calibri" pitchFamily="34" charset="0"/>
        </a:defRPr>
      </a:lvl9pPr>
    </p:titleStyle>
    <p:bodyStyle>
      <a:lvl1pPr marL="342900" indent="-342900" algn="l" rtl="0" eaLnBrk="1" fontAlgn="base" hangingPunct="1">
        <a:spcBef>
          <a:spcPct val="20000"/>
        </a:spcBef>
        <a:spcAft>
          <a:spcPct val="0"/>
        </a:spcAft>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google.com.au/url?sa=i&amp;rct=j&amp;q=&amp;esrc=s&amp;frm=1&amp;source=images&amp;cd=&amp;cad=rja&amp;docid=HrgSKkI6DPZDXM&amp;tbnid=QRdayCi6CcQ7oM:&amp;ved=0CAUQjRw&amp;url=http://globalsolutions.org/blog/2010/01/unicef-warns-child-trafficking-could-emerge-serious-issue-haiti&amp;ei=quHZUf7vBMjgkAW7-YHYDA&amp;psig=AFQjCNFNo118WcWYuTzz_s5lkVmFQXFddQ&amp;ust=1373319827319010"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jpg"/><Relationship Id="rId5" Type="http://schemas.openxmlformats.org/officeDocument/2006/relationships/hyperlink" Target="https://www.google.com.au/url?sa=i&amp;rct=j&amp;q=&amp;esrc=s&amp;frm=1&amp;source=images&amp;cd=&amp;cad=rja&amp;docid=jU1cy-2cMwQOHM&amp;tbnid=xX_yjDp2oLisPM:&amp;ved=0CAUQjRw&amp;url=https://www.facebook.com/unicefsouthsudan?hc_location=timeline&amp;filter=1&amp;ei=0-HZUcGPGMSukgXqnYGwDw&amp;psig=AFQjCNFNo118WcWYuTzz_s5lkVmFQXFddQ&amp;ust=1373319827319010" TargetMode="Externa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png"/><Relationship Id="rId4" Type="http://schemas.microsoft.com/office/2007/relationships/hdphoto" Target="../media/hdphoto3.wdp"/></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microsoft.com/office/2007/relationships/hdphoto" Target="../media/hdphoto4.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microsoft.com/office/2007/relationships/hdphoto" Target="../media/hdphoto5.wdp"/></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google.com.au/url?sa=i&amp;rct=j&amp;q=&amp;esrc=s&amp;source=images&amp;cd=&amp;cad=rja&amp;uact=8&amp;docid=zTu1uWVbxAjY0M&amp;tbnid=cDF6wdriC47anM:&amp;ved=0CAUQjRw&amp;url=http%3A%2F%2Fwww.ccsuvt.org%2Fadl%2F&amp;ei=Sqx-U9WHLIOSuATl_IDABQ&amp;psig=AFQjCNGQL5ZNTRVvzZAyMXxm5wI2hOv1kg&amp;ust=1400896892604865"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jpe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microsoft.com/office/2007/relationships/hdphoto" Target="../media/hdphoto6.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microsoft.com/office/2007/relationships/hdphoto" Target="../media/hdphoto6.wdp"/></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hyperlink" Target="http://www.google.com.au/url?sa=i&amp;rct=j&amp;q=&amp;esrc=s&amp;source=images&amp;cd=&amp;cad=rja&amp;uact=8&amp;docid=sJ8Nrc8csHvDVM&amp;tbnid=Ks7bqeNNiVSafM:&amp;ved=0CAUQjRw&amp;url=http%3A%2F%2Fwww.educatorstechnology.com%2F2012%2F07%2F15-free-awesome-drawing-and-painting.html&amp;ei=Ga1-U5OFK4a8uATK14HgAQ&amp;psig=AFQjCNG58Fe4ko94Qsl6GTamBXgH5hpuJQ&amp;ust=1400897146673196"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microsoft.com/office/2007/relationships/hdphoto" Target="../media/hdphoto7.wdp"/></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2.wdp"/></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203200" y="5084763"/>
            <a:ext cx="8642350" cy="1368425"/>
          </a:xfrm>
        </p:spPr>
        <p:txBody>
          <a:bodyPr/>
          <a:lstStyle/>
          <a:p>
            <a:pPr algn="ctr"/>
            <a:r>
              <a:rPr lang="en-GB" dirty="0" smtClean="0"/>
              <a:t>Session 3 – Psychosocial </a:t>
            </a:r>
            <a:r>
              <a:rPr lang="en-GB" dirty="0"/>
              <a:t>support framework </a:t>
            </a:r>
            <a:endParaRPr lang="en-AU" altLang="en-US" dirty="0" smtClean="0"/>
          </a:p>
        </p:txBody>
      </p:sp>
      <p:sp>
        <p:nvSpPr>
          <p:cNvPr id="2051" name="Rectangle 6"/>
          <p:cNvSpPr>
            <a:spLocks noChangeArrowheads="1"/>
          </p:cNvSpPr>
          <p:nvPr/>
        </p:nvSpPr>
        <p:spPr bwMode="auto">
          <a:xfrm>
            <a:off x="238125" y="908050"/>
            <a:ext cx="8642350" cy="792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lvl1pPr eaLnBrk="0" hangingPunct="0">
              <a:spcBef>
                <a:spcPct val="20000"/>
              </a:spcBef>
              <a:defRPr sz="2400">
                <a:solidFill>
                  <a:schemeClr val="tx1"/>
                </a:solidFill>
                <a:latin typeface="Calibri" panose="020F0502020204030204" pitchFamily="34" charset="0"/>
              </a:defRPr>
            </a:lvl1pPr>
            <a:lvl2pPr marL="742950" indent="-285750" eaLnBrk="0" hangingPunct="0">
              <a:spcBef>
                <a:spcPct val="20000"/>
              </a:spcBef>
              <a:buChar char="–"/>
              <a:defRPr sz="2400">
                <a:solidFill>
                  <a:schemeClr val="tx1"/>
                </a:solidFill>
                <a:latin typeface="Calibri" panose="020F0502020204030204" pitchFamily="34" charset="0"/>
              </a:defRPr>
            </a:lvl2pPr>
            <a:lvl3pPr marL="1143000" indent="-228600" eaLnBrk="0" hangingPunct="0">
              <a:spcBef>
                <a:spcPct val="20000"/>
              </a:spcBef>
              <a:buChar char="•"/>
              <a:defRPr sz="2400">
                <a:solidFill>
                  <a:schemeClr val="tx1"/>
                </a:solidFill>
                <a:latin typeface="Calibri" panose="020F0502020204030204" pitchFamily="34" charset="0"/>
              </a:defRPr>
            </a:lvl3pPr>
            <a:lvl4pPr marL="1600200" indent="-228600" eaLnBrk="0" hangingPunct="0">
              <a:spcBef>
                <a:spcPct val="20000"/>
              </a:spcBef>
              <a:buChar char="–"/>
              <a:defRPr sz="2400">
                <a:solidFill>
                  <a:schemeClr val="tx1"/>
                </a:solidFill>
                <a:latin typeface="Calibri" panose="020F0502020204030204" pitchFamily="34" charset="0"/>
              </a:defRPr>
            </a:lvl4pPr>
            <a:lvl5pPr marL="2057400" indent="-228600" eaLnBrk="0" hangingPunct="0">
              <a:spcBef>
                <a:spcPct val="20000"/>
              </a:spcBef>
              <a:buChar char="»"/>
              <a:defRPr sz="2400">
                <a:solidFill>
                  <a:schemeClr val="tx1"/>
                </a:solidFill>
                <a:latin typeface="Calibri" panose="020F0502020204030204" pitchFamily="34" charset="0"/>
              </a:defRPr>
            </a:lvl5pPr>
            <a:lvl6pPr marL="2514600" indent="-228600" eaLnBrk="0" fontAlgn="base" hangingPunct="0">
              <a:spcBef>
                <a:spcPct val="20000"/>
              </a:spcBef>
              <a:spcAft>
                <a:spcPct val="0"/>
              </a:spcAft>
              <a:buChar char="»"/>
              <a:defRPr sz="2400">
                <a:solidFill>
                  <a:schemeClr val="tx1"/>
                </a:solidFill>
                <a:latin typeface="Calibri" panose="020F0502020204030204" pitchFamily="34" charset="0"/>
              </a:defRPr>
            </a:lvl6pPr>
            <a:lvl7pPr marL="2971800" indent="-228600" eaLnBrk="0" fontAlgn="base" hangingPunct="0">
              <a:spcBef>
                <a:spcPct val="20000"/>
              </a:spcBef>
              <a:spcAft>
                <a:spcPct val="0"/>
              </a:spcAft>
              <a:buChar char="»"/>
              <a:defRPr sz="2400">
                <a:solidFill>
                  <a:schemeClr val="tx1"/>
                </a:solidFill>
                <a:latin typeface="Calibri" panose="020F0502020204030204" pitchFamily="34" charset="0"/>
              </a:defRPr>
            </a:lvl7pPr>
            <a:lvl8pPr marL="3429000" indent="-228600" eaLnBrk="0" fontAlgn="base" hangingPunct="0">
              <a:spcBef>
                <a:spcPct val="20000"/>
              </a:spcBef>
              <a:spcAft>
                <a:spcPct val="0"/>
              </a:spcAft>
              <a:buChar char="»"/>
              <a:defRPr sz="2400">
                <a:solidFill>
                  <a:schemeClr val="tx1"/>
                </a:solidFill>
                <a:latin typeface="Calibri" panose="020F0502020204030204" pitchFamily="34" charset="0"/>
              </a:defRPr>
            </a:lvl8pPr>
            <a:lvl9pPr marL="3886200" indent="-228600" eaLnBrk="0" fontAlgn="base" hangingPunct="0">
              <a:spcBef>
                <a:spcPct val="20000"/>
              </a:spcBef>
              <a:spcAft>
                <a:spcPct val="0"/>
              </a:spcAft>
              <a:buChar char="»"/>
              <a:defRPr sz="2400">
                <a:solidFill>
                  <a:schemeClr val="tx1"/>
                </a:solidFill>
                <a:latin typeface="Calibri" panose="020F0502020204030204" pitchFamily="34" charset="0"/>
              </a:defRPr>
            </a:lvl9pPr>
          </a:lstStyle>
          <a:p>
            <a:pPr eaLnBrk="1" hangingPunct="1">
              <a:spcBef>
                <a:spcPct val="0"/>
              </a:spcBef>
            </a:pPr>
            <a:r>
              <a:rPr lang="en-AU" altLang="en-US" sz="2800" dirty="0">
                <a:solidFill>
                  <a:srgbClr val="3399FF"/>
                </a:solidFill>
              </a:rPr>
              <a:t>Child Friendly Spaces (CFS) Module </a:t>
            </a:r>
            <a:r>
              <a:rPr lang="en-AU" altLang="en-US" sz="2800" dirty="0" smtClean="0">
                <a:solidFill>
                  <a:srgbClr val="3399FF"/>
                </a:solidFill>
              </a:rPr>
              <a:t>1</a:t>
            </a:r>
            <a:r>
              <a:rPr lang="en-AU" altLang="en-US" sz="2800" dirty="0">
                <a:solidFill>
                  <a:srgbClr val="3399FF"/>
                </a:solidFill>
              </a:rPr>
              <a:t/>
            </a:r>
            <a:br>
              <a:rPr lang="en-AU" altLang="en-US" sz="2800" dirty="0">
                <a:solidFill>
                  <a:srgbClr val="3399FF"/>
                </a:solidFill>
              </a:rPr>
            </a:br>
            <a:endParaRPr lang="en-AU" altLang="en-US" sz="2800" dirty="0">
              <a:solidFill>
                <a:srgbClr val="3399FF"/>
              </a:solidFill>
            </a:endParaRPr>
          </a:p>
        </p:txBody>
      </p:sp>
      <p:pic>
        <p:nvPicPr>
          <p:cNvPr id="2052" name="Picture 4">
            <a:hlinkClick r:id="rId3"/>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03026" y="1674635"/>
            <a:ext cx="5167312"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6">
            <a:hlinkClick r:id="rId5"/>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6031364" y="1700213"/>
            <a:ext cx="2237848"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Defining key terms – 3: </a:t>
            </a:r>
            <a:r>
              <a:rPr lang="en-GB" dirty="0" smtClean="0"/>
              <a:t>Psychosocial Support</a:t>
            </a:r>
            <a:endParaRPr lang="en-US" altLang="en-US" dirty="0" smtClean="0"/>
          </a:p>
        </p:txBody>
      </p:sp>
      <p:sp>
        <p:nvSpPr>
          <p:cNvPr id="3075" name="Content Placeholder 2"/>
          <p:cNvSpPr>
            <a:spLocks noGrp="1"/>
          </p:cNvSpPr>
          <p:nvPr>
            <p:ph idx="1"/>
          </p:nvPr>
        </p:nvSpPr>
        <p:spPr>
          <a:xfrm>
            <a:off x="250825" y="1700213"/>
            <a:ext cx="8353623" cy="4392612"/>
          </a:xfrm>
        </p:spPr>
        <p:txBody>
          <a:bodyPr/>
          <a:lstStyle/>
          <a:p>
            <a:pPr marL="554038" lvl="1" indent="-457200">
              <a:lnSpc>
                <a:spcPct val="120000"/>
              </a:lnSpc>
              <a:buFont typeface="Arial" panose="020B0604020202020204" pitchFamily="34" charset="0"/>
              <a:buChar char="•"/>
              <a:defRPr/>
            </a:pPr>
            <a:r>
              <a:rPr lang="en-GB" i="1" dirty="0" smtClean="0"/>
              <a:t>Psychosocial:</a:t>
            </a:r>
            <a:r>
              <a:rPr lang="en-GB" dirty="0" smtClean="0"/>
              <a:t> </a:t>
            </a:r>
            <a:r>
              <a:rPr lang="en-GB" dirty="0">
                <a:ea typeface="ヒラギノ角ゴ Pro W3" charset="0"/>
                <a:cs typeface="Corbel"/>
              </a:rPr>
              <a:t>direct relationship between psychological &amp; social, influencing each other continually.  Where…</a:t>
            </a:r>
            <a:endParaRPr lang="en-GB" u="sng" dirty="0">
              <a:ea typeface="ヒラギノ角ゴ Pro W3" charset="0"/>
              <a:cs typeface="Corbel"/>
            </a:endParaRPr>
          </a:p>
          <a:p>
            <a:pPr marL="896938" lvl="1" indent="-547688">
              <a:lnSpc>
                <a:spcPct val="120000"/>
              </a:lnSpc>
              <a:spcBef>
                <a:spcPts val="300"/>
              </a:spcBef>
              <a:buFont typeface="Courier New" panose="02070309020205020404" pitchFamily="49" charset="0"/>
              <a:buChar char="o"/>
              <a:defRPr/>
            </a:pPr>
            <a:r>
              <a:rPr lang="en-GB" i="1" dirty="0"/>
              <a:t>Psychological</a:t>
            </a:r>
            <a:r>
              <a:rPr lang="en-GB" dirty="0"/>
              <a:t>: thoughts, emotions, feelings &amp; </a:t>
            </a:r>
            <a:r>
              <a:rPr lang="en-GB" dirty="0" smtClean="0"/>
              <a:t>behaviour.</a:t>
            </a:r>
            <a:endParaRPr lang="en-GB" dirty="0"/>
          </a:p>
          <a:p>
            <a:pPr marL="896938" lvl="1" indent="-547688">
              <a:lnSpc>
                <a:spcPct val="120000"/>
              </a:lnSpc>
              <a:spcBef>
                <a:spcPts val="300"/>
              </a:spcBef>
              <a:buFont typeface="Courier New" panose="02070309020205020404" pitchFamily="49" charset="0"/>
              <a:buChar char="o"/>
              <a:defRPr/>
            </a:pPr>
            <a:r>
              <a:rPr lang="en-GB" i="1" dirty="0"/>
              <a:t>Social</a:t>
            </a:r>
            <a:r>
              <a:rPr lang="en-GB" dirty="0"/>
              <a:t>: context in which we live, culture, traditions, spirituality, relationships &amp; </a:t>
            </a:r>
            <a:r>
              <a:rPr lang="en-GB" dirty="0" smtClean="0"/>
              <a:t>activities.</a:t>
            </a:r>
            <a:endParaRPr lang="en-GB" dirty="0"/>
          </a:p>
          <a:p>
            <a:pPr marL="457200" indent="-457200">
              <a:lnSpc>
                <a:spcPct val="120000"/>
              </a:lnSpc>
              <a:spcBef>
                <a:spcPts val="600"/>
              </a:spcBef>
              <a:buFont typeface="Arial" panose="020B0604020202020204" pitchFamily="34" charset="0"/>
              <a:buChar char="•"/>
            </a:pPr>
            <a:r>
              <a:rPr lang="en-US" dirty="0">
                <a:cs typeface="Corbel"/>
              </a:rPr>
              <a:t>There are general psychosocial stressors caused by emergencies &amp; g</a:t>
            </a:r>
            <a:r>
              <a:rPr lang="en-US" dirty="0"/>
              <a:t>eneral psychosocial protective </a:t>
            </a:r>
            <a:r>
              <a:rPr lang="en-US" dirty="0" smtClean="0"/>
              <a:t>factors.</a:t>
            </a:r>
            <a:endParaRPr lang="en-US" dirty="0"/>
          </a:p>
          <a:p>
            <a:pPr marL="457200" indent="-457200">
              <a:lnSpc>
                <a:spcPct val="120000"/>
              </a:lnSpc>
              <a:spcBef>
                <a:spcPts val="600"/>
              </a:spcBef>
              <a:buFont typeface="Arial" panose="020B0604020202020204" pitchFamily="34" charset="0"/>
              <a:buChar char="•"/>
            </a:pPr>
            <a:r>
              <a:rPr lang="en-US" dirty="0">
                <a:cs typeface="Calibri"/>
              </a:rPr>
              <a:t>Psychosocial support projects work to reduce stress, &amp; strengthen and use protective </a:t>
            </a:r>
            <a:r>
              <a:rPr lang="en-US" dirty="0" smtClean="0">
                <a:cs typeface="Calibri"/>
              </a:rPr>
              <a:t>factors.</a:t>
            </a:r>
            <a:endParaRPr lang="en-US" dirty="0">
              <a:solidFill>
                <a:srgbClr val="FF0000"/>
              </a:solidFill>
              <a:ea typeface="ヒラギノ角ゴ Pro W3" charset="0"/>
              <a:cs typeface="Univers 45 Light"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06656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3075">
                                            <p:txEl>
                                              <p:pRg st="3" end="3"/>
                                            </p:txEl>
                                          </p:spTgt>
                                        </p:tgtEl>
                                        <p:attrNameLst>
                                          <p:attrName>style.visibility</p:attrName>
                                        </p:attrNameLst>
                                      </p:cBhvr>
                                      <p:to>
                                        <p:strVal val="visible"/>
                                      </p:to>
                                    </p:set>
                                    <p:anim calcmode="lin" valueType="num">
                                      <p:cBhvr additive="base">
                                        <p:cTn id="21"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075">
                                            <p:txEl>
                                              <p:pRg st="4" end="4"/>
                                            </p:txEl>
                                          </p:spTgt>
                                        </p:tgtEl>
                                        <p:attrNameLst>
                                          <p:attrName>style.visibility</p:attrName>
                                        </p:attrNameLst>
                                      </p:cBhvr>
                                      <p:to>
                                        <p:strVal val="visible"/>
                                      </p:to>
                                    </p:set>
                                    <p:anim calcmode="lin" valueType="num">
                                      <p:cBhvr additive="base">
                                        <p:cTn id="27"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7921575" cy="720725"/>
          </a:xfrm>
        </p:spPr>
        <p:txBody>
          <a:bodyPr/>
          <a:lstStyle/>
          <a:p>
            <a:r>
              <a:rPr lang="en-GB" dirty="0"/>
              <a:t>Defining key terms – 4: </a:t>
            </a:r>
            <a:r>
              <a:rPr lang="en-US" dirty="0"/>
              <a:t>Psychological </a:t>
            </a:r>
            <a:r>
              <a:rPr lang="en-US" dirty="0" smtClean="0"/>
              <a:t>First Aid</a:t>
            </a:r>
            <a:endParaRPr lang="en-US" altLang="en-US" dirty="0" smtClean="0"/>
          </a:p>
        </p:txBody>
      </p:sp>
      <p:sp>
        <p:nvSpPr>
          <p:cNvPr id="3075" name="Content Placeholder 2"/>
          <p:cNvSpPr>
            <a:spLocks noGrp="1"/>
          </p:cNvSpPr>
          <p:nvPr>
            <p:ph idx="1"/>
          </p:nvPr>
        </p:nvSpPr>
        <p:spPr/>
        <p:txBody>
          <a:bodyPr/>
          <a:lstStyle/>
          <a:p>
            <a:pPr marL="342900" lvl="1" indent="-342900">
              <a:buFont typeface="Arial" panose="020B0604020202020204" pitchFamily="34" charset="0"/>
              <a:buChar char="•"/>
            </a:pPr>
            <a:r>
              <a:rPr lang="en-US" i="1" dirty="0"/>
              <a:t>Psychological </a:t>
            </a:r>
            <a:r>
              <a:rPr lang="en-US" i="1" dirty="0" smtClean="0"/>
              <a:t>First Aid </a:t>
            </a:r>
            <a:r>
              <a:rPr lang="en-US" dirty="0">
                <a:ea typeface="ヒラギノ角ゴ Pro W3" charset="0"/>
                <a:cs typeface="Corbel"/>
              </a:rPr>
              <a:t>(PFA) describes a humane, suitable, supportive response to a fellow person who is suffering and who may need </a:t>
            </a:r>
            <a:r>
              <a:rPr lang="en-US" dirty="0" smtClean="0">
                <a:ea typeface="ヒラギノ角ゴ Pro W3" charset="0"/>
                <a:cs typeface="Corbel"/>
              </a:rPr>
              <a:t>support.</a:t>
            </a:r>
            <a:endParaRPr lang="en-US" dirty="0">
              <a:ea typeface="ヒラギノ角ゴ Pro W3" charset="0"/>
              <a:cs typeface="Corbel"/>
            </a:endParaRPr>
          </a:p>
          <a:p>
            <a:pPr marL="342900" lvl="1" indent="-342900">
              <a:buFont typeface="Arial" panose="020B0604020202020204" pitchFamily="34" charset="0"/>
              <a:buChar char="•"/>
            </a:pPr>
            <a:r>
              <a:rPr lang="en-GB" dirty="0">
                <a:ea typeface="ヒラギノ角ゴ Pro W3" charset="0"/>
                <a:cs typeface="Corbel"/>
              </a:rPr>
              <a:t>Includes: </a:t>
            </a:r>
          </a:p>
          <a:p>
            <a:pPr marL="692150" lvl="1" indent="-342900">
              <a:buFont typeface="Courier New" panose="02070309020205020404" pitchFamily="49" charset="0"/>
              <a:buChar char="o"/>
            </a:pPr>
            <a:r>
              <a:rPr lang="en-US" dirty="0"/>
              <a:t>Listening to people, but not pressuring them to </a:t>
            </a:r>
            <a:r>
              <a:rPr lang="en-US" dirty="0" smtClean="0"/>
              <a:t>talk.</a:t>
            </a:r>
            <a:endParaRPr lang="en-US" dirty="0"/>
          </a:p>
          <a:p>
            <a:pPr marL="692150" lvl="1" indent="-342900">
              <a:buFont typeface="Courier New" panose="02070309020205020404" pitchFamily="49" charset="0"/>
              <a:buChar char="o"/>
            </a:pPr>
            <a:r>
              <a:rPr lang="en-US" dirty="0"/>
              <a:t>Comforting people &amp; helping them to feel </a:t>
            </a:r>
            <a:r>
              <a:rPr lang="en-US" dirty="0" smtClean="0"/>
              <a:t>calm.</a:t>
            </a:r>
            <a:endParaRPr lang="en-US" dirty="0"/>
          </a:p>
          <a:p>
            <a:pPr marL="692150" lvl="1" indent="-342900">
              <a:buFont typeface="Courier New" panose="02070309020205020404" pitchFamily="49" charset="0"/>
              <a:buChar char="o"/>
            </a:pPr>
            <a:r>
              <a:rPr lang="en-US" dirty="0"/>
              <a:t>Helping people connect to information, services &amp; social </a:t>
            </a:r>
            <a:r>
              <a:rPr lang="en-US" dirty="0" smtClean="0"/>
              <a:t>supports.</a:t>
            </a:r>
            <a:endParaRPr lang="en-US" dirty="0">
              <a:ea typeface="ヒラギノ角ゴ Pro W3" charset="0"/>
              <a:cs typeface="Arial" charset="0"/>
            </a:endParaRPr>
          </a:p>
        </p:txBody>
      </p:sp>
      <p:pic>
        <p:nvPicPr>
          <p:cNvPr id="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5937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075">
                                            <p:txEl>
                                              <p:pRg st="2" end="2"/>
                                            </p:txEl>
                                          </p:spTgt>
                                        </p:tgtEl>
                                        <p:attrNameLst>
                                          <p:attrName>style.visibility</p:attrName>
                                        </p:attrNameLst>
                                      </p:cBhvr>
                                      <p:to>
                                        <p:strVal val="visible"/>
                                      </p:to>
                                    </p:set>
                                    <p:anim calcmode="lin" valueType="num">
                                      <p:cBhvr additive="base">
                                        <p:cTn id="15"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075">
                                            <p:txEl>
                                              <p:pRg st="4" end="4"/>
                                            </p:txEl>
                                          </p:spTgt>
                                        </p:tgtEl>
                                        <p:attrNameLst>
                                          <p:attrName>style.visibility</p:attrName>
                                        </p:attrNameLst>
                                      </p:cBhvr>
                                      <p:to>
                                        <p:strVal val="visible"/>
                                      </p:to>
                                    </p:set>
                                    <p:anim calcmode="lin" valueType="num">
                                      <p:cBhvr additive="base">
                                        <p:cTn id="23"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Psychosocial impact of an emergency </a:t>
            </a:r>
            <a:endParaRPr lang="en-AU" dirty="0">
              <a:solidFill>
                <a:srgbClr val="3399FF"/>
              </a:solidFill>
            </a:endParaRPr>
          </a:p>
        </p:txBody>
      </p:sp>
    </p:spTree>
    <p:extLst>
      <p:ext uri="{BB962C8B-B14F-4D97-AF65-F5344CB8AC3E}">
        <p14:creationId xmlns:p14="http://schemas.microsoft.com/office/powerpoint/2010/main" val="25893549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Event</a:t>
            </a:r>
            <a:endParaRPr lang="en-US" altLang="en-US" dirty="0" smtClean="0"/>
          </a:p>
        </p:txBody>
      </p:sp>
      <p:pic>
        <p:nvPicPr>
          <p:cNvPr id="4" name="Content Placeholder 3" descr="Screen shot 2012-07-20 at 15.23.05.png"/>
          <p:cNvPicPr>
            <a:picLocks noGrp="1" noChangeAspect="1"/>
          </p:cNvPicPr>
          <p:nvPr>
            <p:ph idx="1"/>
          </p:nvPr>
        </p:nvPicPr>
        <p:blipFill rotWithShape="1">
          <a:blip r:embed="rId3">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rcRect b="14439"/>
          <a:stretch/>
        </p:blipFill>
        <p:spPr bwMode="auto">
          <a:xfrm>
            <a:off x="2267238" y="2169573"/>
            <a:ext cx="4609524" cy="35636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8995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Impact of event</a:t>
            </a:r>
            <a:endParaRPr lang="en-US" altLang="en-US" dirty="0" smtClean="0"/>
          </a:p>
        </p:txBody>
      </p:sp>
      <p:sp>
        <p:nvSpPr>
          <p:cNvPr id="3075" name="Content Placeholder 2"/>
          <p:cNvSpPr>
            <a:spLocks noGrp="1"/>
          </p:cNvSpPr>
          <p:nvPr>
            <p:ph idx="1"/>
          </p:nvPr>
        </p:nvSpPr>
        <p:spPr>
          <a:xfrm>
            <a:off x="250825" y="1700213"/>
            <a:ext cx="8569647" cy="4392612"/>
          </a:xfrm>
        </p:spPr>
        <p:txBody>
          <a:bodyPr/>
          <a:lstStyle/>
          <a:p>
            <a:pPr>
              <a:spcBef>
                <a:spcPts val="600"/>
              </a:spcBef>
              <a:buFont typeface="Arial" panose="020B0604020202020204" pitchFamily="34" charset="0"/>
              <a:buChar char="•"/>
            </a:pPr>
            <a:r>
              <a:rPr lang="en-US" dirty="0">
                <a:cs typeface="Corbel"/>
              </a:rPr>
              <a:t>Traumatic events are powerful &amp; upsetting incidents that intrude on daily </a:t>
            </a:r>
            <a:r>
              <a:rPr lang="en-US" dirty="0" smtClean="0">
                <a:cs typeface="Corbel"/>
              </a:rPr>
              <a:t>life.</a:t>
            </a:r>
            <a:endParaRPr lang="en-US" dirty="0">
              <a:cs typeface="Corbel"/>
            </a:endParaRPr>
          </a:p>
          <a:p>
            <a:pPr>
              <a:spcBef>
                <a:spcPts val="600"/>
              </a:spcBef>
              <a:buFont typeface="Arial" panose="020B0604020202020204" pitchFamily="34" charset="0"/>
              <a:buChar char="•"/>
            </a:pPr>
            <a:r>
              <a:rPr lang="en-GB" dirty="0">
                <a:ea typeface="ヒラギノ角ゴ Pro W3" charset="0"/>
                <a:cs typeface="Corbel"/>
              </a:rPr>
              <a:t>Nearly all people show some change after a traumatic / distressing </a:t>
            </a:r>
            <a:r>
              <a:rPr lang="en-GB" dirty="0" smtClean="0">
                <a:ea typeface="ヒラギノ角ゴ Pro W3" charset="0"/>
                <a:cs typeface="Corbel"/>
              </a:rPr>
              <a:t>event.</a:t>
            </a:r>
            <a:endParaRPr lang="en-GB" dirty="0">
              <a:ea typeface="ヒラギノ角ゴ Pro W3" charset="0"/>
              <a:cs typeface="Corbel"/>
            </a:endParaRPr>
          </a:p>
          <a:p>
            <a:pPr>
              <a:spcBef>
                <a:spcPts val="600"/>
              </a:spcBef>
              <a:buFont typeface="Arial" panose="020B0604020202020204" pitchFamily="34" charset="0"/>
              <a:buChar char="•"/>
            </a:pPr>
            <a:r>
              <a:rPr lang="en-GB" dirty="0">
                <a:ea typeface="ヒラギノ角ゴ Pro W3" charset="0"/>
                <a:cs typeface="Corbel"/>
              </a:rPr>
              <a:t>These reactions are </a:t>
            </a:r>
            <a:r>
              <a:rPr lang="en-GB" dirty="0" smtClean="0">
                <a:ea typeface="ヒラギノ角ゴ Pro W3" charset="0"/>
                <a:cs typeface="Corbel"/>
              </a:rPr>
              <a:t>normal.</a:t>
            </a:r>
            <a:endParaRPr lang="en-GB" dirty="0">
              <a:ea typeface="ヒラギノ角ゴ Pro W3" charset="0"/>
              <a:cs typeface="Corbel"/>
            </a:endParaRPr>
          </a:p>
          <a:p>
            <a:pPr>
              <a:spcBef>
                <a:spcPts val="600"/>
              </a:spcBef>
              <a:buFont typeface="Arial" panose="020B0604020202020204" pitchFamily="34" charset="0"/>
              <a:buChar char="•"/>
            </a:pPr>
            <a:r>
              <a:rPr lang="en-US" dirty="0">
                <a:cs typeface="Corbel"/>
              </a:rPr>
              <a:t>Traumatic events do not lead all those who live through them to be </a:t>
            </a:r>
            <a:r>
              <a:rPr lang="en-US" dirty="0" err="1">
                <a:cs typeface="Corbel"/>
              </a:rPr>
              <a:t>traumatised</a:t>
            </a:r>
            <a:r>
              <a:rPr lang="en-US" dirty="0">
                <a:cs typeface="Corbel"/>
              </a:rPr>
              <a:t>. The majority will be distressed, only a small number will be </a:t>
            </a:r>
            <a:r>
              <a:rPr lang="en-US" dirty="0" err="1">
                <a:cs typeface="Corbel"/>
              </a:rPr>
              <a:t>traumatised</a:t>
            </a:r>
            <a:r>
              <a:rPr lang="en-US" dirty="0">
                <a:cs typeface="Corbel"/>
              </a:rPr>
              <a:t>. Each individual reacts </a:t>
            </a:r>
            <a:r>
              <a:rPr lang="en-US" dirty="0" smtClean="0">
                <a:cs typeface="Corbel"/>
              </a:rPr>
              <a:t>differently.</a:t>
            </a:r>
            <a:endParaRPr lang="en-US" dirty="0">
              <a:cs typeface="Corbel"/>
            </a:endParaRPr>
          </a:p>
        </p:txBody>
      </p:sp>
    </p:spTree>
    <p:extLst>
      <p:ext uri="{BB962C8B-B14F-4D97-AF65-F5344CB8AC3E}">
        <p14:creationId xmlns:p14="http://schemas.microsoft.com/office/powerpoint/2010/main" val="3763169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Disrupted lives</a:t>
            </a:r>
            <a:endParaRPr lang="en-US" altLang="en-US" dirty="0" smtClean="0"/>
          </a:p>
        </p:txBody>
      </p:sp>
      <p:pic>
        <p:nvPicPr>
          <p:cNvPr id="4" name="Picture 2" descr="Screen shot 2012-07-20 at 15.33.40.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bwMode="auto">
          <a:xfrm>
            <a:off x="2771800" y="1772816"/>
            <a:ext cx="3989641" cy="35073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984671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6712"/>
            <a:ext cx="7777163" cy="720725"/>
          </a:xfrm>
        </p:spPr>
        <p:txBody>
          <a:bodyPr/>
          <a:lstStyle/>
          <a:p>
            <a:r>
              <a:rPr lang="en-GB" dirty="0"/>
              <a:t>Social outcomes of distress</a:t>
            </a:r>
            <a:endParaRPr lang="en-US" altLang="en-US" dirty="0" smtClean="0"/>
          </a:p>
        </p:txBody>
      </p:sp>
      <p:sp>
        <p:nvSpPr>
          <p:cNvPr id="3075" name="Content Placeholder 2"/>
          <p:cNvSpPr>
            <a:spLocks noGrp="1"/>
          </p:cNvSpPr>
          <p:nvPr>
            <p:ph idx="1"/>
          </p:nvPr>
        </p:nvSpPr>
        <p:spPr>
          <a:xfrm>
            <a:off x="251520" y="1628800"/>
            <a:ext cx="8065591" cy="4660182"/>
          </a:xfrm>
        </p:spPr>
        <p:txBody>
          <a:bodyPr/>
          <a:lstStyle/>
          <a:p>
            <a:pPr>
              <a:spcBef>
                <a:spcPts val="600"/>
              </a:spcBef>
              <a:buFont typeface="Arial" panose="020B0604020202020204" pitchFamily="34" charset="0"/>
              <a:buChar char="•"/>
              <a:defRPr/>
            </a:pPr>
            <a:r>
              <a:rPr lang="en-GB" dirty="0">
                <a:cs typeface="Corbel"/>
              </a:rPr>
              <a:t>Social impacts on child</a:t>
            </a:r>
          </a:p>
          <a:p>
            <a:pPr marL="711200" indent="-355600">
              <a:spcBef>
                <a:spcPts val="600"/>
              </a:spcBef>
              <a:buFont typeface="Arial" pitchFamily="34" charset="0"/>
              <a:buChar char="•"/>
              <a:defRPr/>
            </a:pPr>
            <a:r>
              <a:rPr lang="en-GB" dirty="0">
                <a:ea typeface="ヒラギノ角ゴ Pro W3" charset="0"/>
                <a:cs typeface="Corbel"/>
              </a:rPr>
              <a:t>Relations with others (family, friends, teachers)</a:t>
            </a:r>
          </a:p>
          <a:p>
            <a:pPr marL="711200" indent="-355600">
              <a:spcBef>
                <a:spcPts val="600"/>
              </a:spcBef>
              <a:buFont typeface="Arial" pitchFamily="34" charset="0"/>
              <a:buChar char="•"/>
              <a:defRPr/>
            </a:pPr>
            <a:r>
              <a:rPr lang="en-GB" dirty="0">
                <a:ea typeface="ヒラギノ角ゴ Pro W3" charset="0"/>
                <a:cs typeface="Corbel"/>
              </a:rPr>
              <a:t>New or changed roles, opportunities and responsibilities (e.g. caring for siblings, drop out of school, work)</a:t>
            </a:r>
          </a:p>
          <a:p>
            <a:pPr>
              <a:spcBef>
                <a:spcPts val="600"/>
              </a:spcBef>
              <a:buFont typeface="Arial" panose="020B0604020202020204" pitchFamily="34" charset="0"/>
              <a:buChar char="•"/>
              <a:defRPr/>
            </a:pPr>
            <a:r>
              <a:rPr lang="en-GB" dirty="0">
                <a:cs typeface="Corbel"/>
              </a:rPr>
              <a:t>Impact on family functioning </a:t>
            </a:r>
          </a:p>
          <a:p>
            <a:pPr marL="711200" indent="-355600">
              <a:spcBef>
                <a:spcPts val="600"/>
              </a:spcBef>
              <a:buFont typeface="Arial" pitchFamily="34" charset="0"/>
              <a:buChar char="•"/>
              <a:defRPr/>
            </a:pPr>
            <a:r>
              <a:rPr lang="en-GB" dirty="0">
                <a:ea typeface="ヒラギノ角ゴ Pro W3" charset="0"/>
                <a:cs typeface="Corbel"/>
              </a:rPr>
              <a:t>Family tensions</a:t>
            </a:r>
          </a:p>
          <a:p>
            <a:pPr marL="711200" indent="-355600">
              <a:spcBef>
                <a:spcPts val="600"/>
              </a:spcBef>
              <a:buFont typeface="Arial" pitchFamily="34" charset="0"/>
              <a:buChar char="•"/>
              <a:defRPr/>
            </a:pPr>
            <a:r>
              <a:rPr lang="en-GB" dirty="0">
                <a:ea typeface="ヒラギノ角ゴ Pro W3" charset="0"/>
                <a:cs typeface="Corbel"/>
              </a:rPr>
              <a:t>Change in roles &amp; responsibilities, change family dynamic</a:t>
            </a:r>
          </a:p>
          <a:p>
            <a:pPr>
              <a:spcBef>
                <a:spcPts val="600"/>
              </a:spcBef>
              <a:buFont typeface="Arial" panose="020B0604020202020204" pitchFamily="34" charset="0"/>
              <a:buChar char="•"/>
              <a:defRPr/>
            </a:pPr>
            <a:r>
              <a:rPr lang="en-GB" dirty="0">
                <a:cs typeface="Corbel"/>
              </a:rPr>
              <a:t>Impact on community functioning </a:t>
            </a:r>
          </a:p>
          <a:p>
            <a:pPr marL="711200" indent="-355600">
              <a:spcBef>
                <a:spcPts val="600"/>
              </a:spcBef>
              <a:buFont typeface="Arial" pitchFamily="34" charset="0"/>
              <a:buChar char="•"/>
              <a:defRPr/>
            </a:pPr>
            <a:r>
              <a:rPr lang="en-GB" dirty="0">
                <a:ea typeface="ヒラギノ角ゴ Pro W3" charset="0"/>
                <a:cs typeface="Corbel"/>
              </a:rPr>
              <a:t>Reduced resources - divisions and conflicts</a:t>
            </a:r>
          </a:p>
          <a:p>
            <a:pPr>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256423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4"/>
          <p:cNvSpPr>
            <a:spLocks noChangeArrowheads="1"/>
          </p:cNvSpPr>
          <p:nvPr/>
        </p:nvSpPr>
        <p:spPr bwMode="auto">
          <a:xfrm>
            <a:off x="1403648" y="908720"/>
            <a:ext cx="7128792" cy="5040560"/>
          </a:xfrm>
          <a:prstGeom prst="cloudCallout">
            <a:avLst>
              <a:gd name="adj1" fmla="val -50940"/>
              <a:gd name="adj2" fmla="val 50000"/>
            </a:avLst>
          </a:prstGeom>
          <a:solidFill>
            <a:schemeClr val="bg1"/>
          </a:solidFill>
          <a:ln w="9525">
            <a:solidFill>
              <a:schemeClr val="tx1"/>
            </a:solidFill>
            <a:round/>
            <a:headEnd/>
            <a:tailEnd/>
          </a:ln>
        </p:spPr>
        <p:txBody>
          <a:bodyPr/>
          <a:lstStyle/>
          <a:p>
            <a:endParaRPr lang="es-ES"/>
          </a:p>
        </p:txBody>
      </p:sp>
      <p:sp>
        <p:nvSpPr>
          <p:cNvPr id="5" name="Text Box 5"/>
          <p:cNvSpPr txBox="1">
            <a:spLocks noChangeArrowheads="1"/>
          </p:cNvSpPr>
          <p:nvPr/>
        </p:nvSpPr>
        <p:spPr bwMode="auto">
          <a:xfrm>
            <a:off x="2359263" y="1753598"/>
            <a:ext cx="545309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20700" algn="l"/>
              </a:tabLst>
              <a:defRPr sz="2400">
                <a:solidFill>
                  <a:schemeClr val="tx1"/>
                </a:solidFill>
                <a:latin typeface="Arial" charset="0"/>
                <a:ea typeface="ヒラギノ角ゴ Pro W3" charset="0"/>
                <a:cs typeface="ヒラギノ角ゴ Pro W3" charset="0"/>
              </a:defRPr>
            </a:lvl1pPr>
            <a:lvl2pPr marL="742950" indent="-285750" eaLnBrk="0" hangingPunct="0">
              <a:tabLst>
                <a:tab pos="520700" algn="l"/>
              </a:tabLst>
              <a:defRPr sz="2400">
                <a:solidFill>
                  <a:schemeClr val="tx1"/>
                </a:solidFill>
                <a:latin typeface="Arial" charset="0"/>
                <a:ea typeface="ヒラギノ角ゴ Pro W3" charset="0"/>
                <a:cs typeface="ヒラギノ角ゴ Pro W3" charset="0"/>
              </a:defRPr>
            </a:lvl2pPr>
            <a:lvl3pPr marL="444500" indent="-355600" eaLnBrk="0" hangingPunct="0">
              <a:tabLst>
                <a:tab pos="520700" algn="l"/>
              </a:tabLst>
              <a:defRPr sz="2400">
                <a:solidFill>
                  <a:schemeClr val="tx1"/>
                </a:solidFill>
                <a:latin typeface="Arial" charset="0"/>
                <a:ea typeface="ヒラギノ角ゴ Pro W3" charset="0"/>
                <a:cs typeface="ヒラギノ角ゴ Pro W3" charset="0"/>
              </a:defRPr>
            </a:lvl3pPr>
            <a:lvl4pPr marL="1600200" indent="-228600" eaLnBrk="0" hangingPunct="0">
              <a:tabLst>
                <a:tab pos="520700" algn="l"/>
              </a:tabLst>
              <a:defRPr sz="2400">
                <a:solidFill>
                  <a:schemeClr val="tx1"/>
                </a:solidFill>
                <a:latin typeface="Arial" charset="0"/>
                <a:ea typeface="ヒラギノ角ゴ Pro W3" charset="0"/>
                <a:cs typeface="ヒラギノ角ゴ Pro W3" charset="0"/>
              </a:defRPr>
            </a:lvl4pPr>
            <a:lvl5pPr marL="2057400" indent="-228600" eaLnBrk="0" hangingPunct="0">
              <a:tabLst>
                <a:tab pos="5207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9pPr>
          </a:lstStyle>
          <a:p>
            <a:pPr algn="ctr" eaLnBrk="1" hangingPunct="1"/>
            <a:r>
              <a:rPr lang="en-US" dirty="0">
                <a:latin typeface="+mn-lt"/>
                <a:ea typeface="ＭＳ Ｐゴシック" charset="0"/>
                <a:cs typeface="Corbel"/>
              </a:rPr>
              <a:t>Think about a difficult moment or </a:t>
            </a:r>
            <a:r>
              <a:rPr lang="en-US" dirty="0" smtClean="0">
                <a:latin typeface="+mn-lt"/>
                <a:ea typeface="ＭＳ Ｐゴシック" charset="0"/>
                <a:cs typeface="Corbel"/>
              </a:rPr>
              <a:t>event experienced by a </a:t>
            </a:r>
            <a:r>
              <a:rPr lang="en-US" dirty="0">
                <a:latin typeface="+mn-lt"/>
                <a:ea typeface="ＭＳ Ｐゴシック" charset="0"/>
                <a:cs typeface="Corbel"/>
              </a:rPr>
              <a:t>child you </a:t>
            </a:r>
            <a:r>
              <a:rPr lang="en-US" dirty="0" smtClean="0">
                <a:latin typeface="+mn-lt"/>
                <a:ea typeface="ＭＳ Ｐゴシック" charset="0"/>
                <a:cs typeface="Corbel"/>
              </a:rPr>
              <a:t>know:</a:t>
            </a:r>
            <a:endParaRPr lang="en-US" dirty="0">
              <a:latin typeface="+mn-lt"/>
              <a:ea typeface="ＭＳ Ｐゴシック" charset="0"/>
              <a:cs typeface="Corbel"/>
            </a:endParaRPr>
          </a:p>
          <a:p>
            <a:pPr lvl="2" algn="ctr" eaLnBrk="1" hangingPunct="1">
              <a:buFontTx/>
              <a:buChar char="•"/>
            </a:pPr>
            <a:r>
              <a:rPr lang="en-US" dirty="0">
                <a:latin typeface="+mn-lt"/>
                <a:ea typeface="ＭＳ Ｐゴシック" charset="0"/>
                <a:cs typeface="Corbel"/>
              </a:rPr>
              <a:t>What did the child </a:t>
            </a:r>
            <a:r>
              <a:rPr lang="en-US" i="1" dirty="0">
                <a:solidFill>
                  <a:schemeClr val="hlink"/>
                </a:solidFill>
                <a:latin typeface="+mn-lt"/>
                <a:ea typeface="ＭＳ Ｐゴシック" charset="0"/>
                <a:cs typeface="Corbel"/>
              </a:rPr>
              <a:t>think</a:t>
            </a:r>
            <a:r>
              <a:rPr lang="en-US" dirty="0">
                <a:latin typeface="+mn-lt"/>
                <a:ea typeface="ＭＳ Ｐゴシック" charset="0"/>
                <a:cs typeface="Corbel"/>
              </a:rPr>
              <a:t>?</a:t>
            </a:r>
          </a:p>
          <a:p>
            <a:pPr lvl="2" algn="ctr" eaLnBrk="1" hangingPunct="1">
              <a:buFontTx/>
              <a:buChar char="•"/>
            </a:pPr>
            <a:r>
              <a:rPr lang="en-US" dirty="0">
                <a:latin typeface="+mn-lt"/>
                <a:ea typeface="ＭＳ Ｐゴシック" charset="0"/>
                <a:cs typeface="Corbel"/>
              </a:rPr>
              <a:t>How did the child </a:t>
            </a:r>
            <a:r>
              <a:rPr lang="en-US" i="1" dirty="0">
                <a:solidFill>
                  <a:schemeClr val="hlink"/>
                </a:solidFill>
                <a:latin typeface="+mn-lt"/>
                <a:ea typeface="ＭＳ Ｐゴシック" charset="0"/>
                <a:cs typeface="Corbel"/>
              </a:rPr>
              <a:t>feel</a:t>
            </a:r>
            <a:r>
              <a:rPr lang="en-US" dirty="0">
                <a:latin typeface="+mn-lt"/>
                <a:ea typeface="ＭＳ Ｐゴシック" charset="0"/>
                <a:cs typeface="Corbel"/>
              </a:rPr>
              <a:t>?</a:t>
            </a:r>
          </a:p>
          <a:p>
            <a:pPr lvl="2" algn="ctr" eaLnBrk="1" hangingPunct="1">
              <a:buFontTx/>
              <a:buChar char="•"/>
            </a:pPr>
            <a:r>
              <a:rPr lang="en-US" dirty="0">
                <a:latin typeface="+mn-lt"/>
                <a:ea typeface="ＭＳ Ｐゴシック" charset="0"/>
                <a:cs typeface="Corbel"/>
              </a:rPr>
              <a:t>How did the child </a:t>
            </a:r>
            <a:r>
              <a:rPr lang="en-US" i="1" dirty="0">
                <a:solidFill>
                  <a:schemeClr val="hlink"/>
                </a:solidFill>
                <a:latin typeface="+mn-lt"/>
                <a:ea typeface="ＭＳ Ｐゴシック" charset="0"/>
                <a:cs typeface="Corbel"/>
              </a:rPr>
              <a:t>act</a:t>
            </a:r>
            <a:r>
              <a:rPr lang="en-US" i="1" dirty="0">
                <a:latin typeface="+mn-lt"/>
                <a:ea typeface="ＭＳ Ｐゴシック" charset="0"/>
                <a:cs typeface="Corbel"/>
              </a:rPr>
              <a:t>?</a:t>
            </a:r>
          </a:p>
          <a:p>
            <a:pPr lvl="2" algn="ctr" eaLnBrk="1" hangingPunct="1">
              <a:buFontTx/>
              <a:buChar char="•"/>
            </a:pPr>
            <a:r>
              <a:rPr lang="en-US" dirty="0">
                <a:latin typeface="+mn-lt"/>
                <a:ea typeface="ＭＳ Ｐゴシック" charset="0"/>
                <a:cs typeface="Corbel"/>
              </a:rPr>
              <a:t>How did this </a:t>
            </a:r>
            <a:r>
              <a:rPr lang="en-US" dirty="0">
                <a:solidFill>
                  <a:schemeClr val="hlink"/>
                </a:solidFill>
                <a:latin typeface="+mn-lt"/>
                <a:ea typeface="ＭＳ Ｐゴシック" charset="0"/>
                <a:cs typeface="Corbel"/>
              </a:rPr>
              <a:t>affect the child</a:t>
            </a:r>
            <a:r>
              <a:rPr lang="ja-JP" altLang="en-US" dirty="0">
                <a:solidFill>
                  <a:schemeClr val="hlink"/>
                </a:solidFill>
                <a:latin typeface="+mn-lt"/>
                <a:ea typeface="ＭＳ Ｐゴシック" charset="0"/>
                <a:cs typeface="Corbel"/>
              </a:rPr>
              <a:t>’</a:t>
            </a:r>
            <a:r>
              <a:rPr lang="en-US" altLang="ja-JP" dirty="0">
                <a:solidFill>
                  <a:schemeClr val="hlink"/>
                </a:solidFill>
                <a:latin typeface="+mn-lt"/>
                <a:ea typeface="ＭＳ Ｐゴシック" charset="0"/>
                <a:cs typeface="Corbel"/>
              </a:rPr>
              <a:t>s family</a:t>
            </a:r>
            <a:r>
              <a:rPr lang="en-US" altLang="ja-JP" dirty="0">
                <a:latin typeface="+mn-lt"/>
                <a:ea typeface="ＭＳ Ｐゴシック" charset="0"/>
                <a:cs typeface="Corbel"/>
              </a:rPr>
              <a:t>? </a:t>
            </a:r>
          </a:p>
          <a:p>
            <a:pPr lvl="2" algn="ctr" eaLnBrk="1" hangingPunct="1">
              <a:buClr>
                <a:schemeClr val="tx1"/>
              </a:buClr>
              <a:buFontTx/>
              <a:buChar char="•"/>
            </a:pPr>
            <a:r>
              <a:rPr lang="en-US" dirty="0">
                <a:solidFill>
                  <a:schemeClr val="hlink"/>
                </a:solidFill>
                <a:latin typeface="+mn-lt"/>
                <a:ea typeface="ＭＳ Ｐゴシック" charset="0"/>
                <a:cs typeface="Corbel"/>
              </a:rPr>
              <a:t>Or the child</a:t>
            </a:r>
            <a:r>
              <a:rPr lang="ja-JP" altLang="en-US" dirty="0">
                <a:solidFill>
                  <a:schemeClr val="hlink"/>
                </a:solidFill>
                <a:latin typeface="+mn-lt"/>
                <a:ea typeface="ＭＳ Ｐゴシック" charset="0"/>
                <a:cs typeface="Corbel"/>
              </a:rPr>
              <a:t>’</a:t>
            </a:r>
            <a:r>
              <a:rPr lang="en-US" altLang="ja-JP" dirty="0">
                <a:solidFill>
                  <a:schemeClr val="hlink"/>
                </a:solidFill>
                <a:latin typeface="+mn-lt"/>
                <a:ea typeface="ＭＳ Ｐゴシック" charset="0"/>
                <a:cs typeface="Corbel"/>
              </a:rPr>
              <a:t>s community</a:t>
            </a:r>
            <a:r>
              <a:rPr lang="en-US" altLang="ja-JP" dirty="0">
                <a:latin typeface="+mn-lt"/>
                <a:ea typeface="ＭＳ Ｐゴシック" charset="0"/>
                <a:cs typeface="Corbel"/>
              </a:rPr>
              <a:t>?</a:t>
            </a:r>
            <a:endParaRPr lang="en-US" i="1" dirty="0">
              <a:latin typeface="+mn-lt"/>
              <a:ea typeface="ＭＳ Ｐゴシック" charset="0"/>
              <a:cs typeface="Corbel"/>
            </a:endParaRP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58282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704993"/>
            <a:ext cx="8893175" cy="720725"/>
          </a:xfrm>
        </p:spPr>
        <p:txBody>
          <a:bodyPr/>
          <a:lstStyle/>
          <a:p>
            <a:r>
              <a:rPr lang="en-US" dirty="0"/>
              <a:t>Psychosocial effects of emergencies on </a:t>
            </a:r>
            <a:r>
              <a:rPr lang="en-US" dirty="0" smtClean="0"/>
              <a:t>children</a:t>
            </a:r>
            <a:endParaRPr lang="en-US" altLang="en-US" dirty="0" smtClean="0"/>
          </a:p>
        </p:txBody>
      </p:sp>
      <p:pic>
        <p:nvPicPr>
          <p:cNvPr id="2" name="Content Placeholder 1"/>
          <p:cNvPicPr>
            <a:picLocks noGrp="1" noChangeAspect="1"/>
          </p:cNvPicPr>
          <p:nvPr>
            <p:ph idx="1"/>
          </p:nvPr>
        </p:nvPicPr>
        <p:blipFill>
          <a:blip r:embed="rId3"/>
          <a:stretch>
            <a:fillRect/>
          </a:stretch>
        </p:blipFill>
        <p:spPr>
          <a:xfrm>
            <a:off x="899592" y="1362864"/>
            <a:ext cx="7344816" cy="4823470"/>
          </a:xfrm>
          <a:prstGeom prst="rect">
            <a:avLst/>
          </a:prstGeom>
        </p:spPr>
      </p:pic>
    </p:spTree>
    <p:extLst>
      <p:ext uri="{BB962C8B-B14F-4D97-AF65-F5344CB8AC3E}">
        <p14:creationId xmlns:p14="http://schemas.microsoft.com/office/powerpoint/2010/main" val="1838247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28134" y="1484784"/>
            <a:ext cx="7687733" cy="3046988"/>
          </a:xfrm>
          <a:prstGeom prst="rect">
            <a:avLst/>
          </a:prstGeom>
          <a:noFill/>
        </p:spPr>
        <p:txBody>
          <a:bodyPr wrap="square" rtlCol="0">
            <a:spAutoFit/>
          </a:bodyPr>
          <a:lstStyle/>
          <a:p>
            <a:pPr algn="ctr"/>
            <a:r>
              <a:rPr lang="en-US" sz="4800" i="1" dirty="0" smtClean="0">
                <a:latin typeface="+mj-lt"/>
              </a:rPr>
              <a:t>These are all normal reactions, and signs of distress caused by abnormal and traumatic events  </a:t>
            </a:r>
            <a:endParaRPr lang="en-US" sz="4800" i="1" dirty="0">
              <a:latin typeface="+mj-lt"/>
            </a:endParaRPr>
          </a:p>
        </p:txBody>
      </p:sp>
    </p:spTree>
    <p:extLst>
      <p:ext uri="{BB962C8B-B14F-4D97-AF65-F5344CB8AC3E}">
        <p14:creationId xmlns:p14="http://schemas.microsoft.com/office/powerpoint/2010/main" val="4091463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smtClean="0"/>
              <a:t>Learning Outcomes</a:t>
            </a:r>
            <a:endParaRPr lang="en-US" altLang="en-US" dirty="0" smtClean="0"/>
          </a:p>
        </p:txBody>
      </p:sp>
      <p:sp>
        <p:nvSpPr>
          <p:cNvPr id="3075" name="Content Placeholder 2"/>
          <p:cNvSpPr>
            <a:spLocks noGrp="1"/>
          </p:cNvSpPr>
          <p:nvPr>
            <p:ph idx="1"/>
          </p:nvPr>
        </p:nvSpPr>
        <p:spPr>
          <a:xfrm>
            <a:off x="395536" y="1628800"/>
            <a:ext cx="8280920" cy="4392612"/>
          </a:xfrm>
        </p:spPr>
        <p:txBody>
          <a:bodyPr/>
          <a:lstStyle/>
          <a:p>
            <a:pPr marL="0" indent="0">
              <a:lnSpc>
                <a:spcPct val="150000"/>
              </a:lnSpc>
              <a:spcBef>
                <a:spcPts val="200"/>
              </a:spcBef>
              <a:buNone/>
            </a:pPr>
            <a:r>
              <a:rPr lang="en-GB" dirty="0"/>
              <a:t>By the end of the session participants will be able… </a:t>
            </a:r>
          </a:p>
          <a:p>
            <a:pPr marL="514350" indent="-514350">
              <a:lnSpc>
                <a:spcPct val="150000"/>
              </a:lnSpc>
              <a:spcBef>
                <a:spcPts val="200"/>
              </a:spcBef>
              <a:buFont typeface="Wingdings" panose="05000000000000000000" pitchFamily="2" charset="2"/>
              <a:buChar char="ü"/>
            </a:pPr>
            <a:r>
              <a:rPr lang="en-GB" dirty="0"/>
              <a:t>To define key </a:t>
            </a:r>
            <a:r>
              <a:rPr lang="en-GB" dirty="0" smtClean="0"/>
              <a:t>terms.</a:t>
            </a:r>
            <a:endParaRPr lang="en-GB" dirty="0"/>
          </a:p>
          <a:p>
            <a:pPr marL="514350" indent="-514350">
              <a:lnSpc>
                <a:spcPct val="150000"/>
              </a:lnSpc>
              <a:spcBef>
                <a:spcPts val="200"/>
              </a:spcBef>
              <a:buFont typeface="Wingdings" panose="05000000000000000000" pitchFamily="2" charset="2"/>
              <a:buChar char="ü"/>
            </a:pPr>
            <a:r>
              <a:rPr lang="en-GB" dirty="0"/>
              <a:t>Know 4 main categories of symptoms of </a:t>
            </a:r>
            <a:r>
              <a:rPr lang="en-GB" dirty="0" smtClean="0"/>
              <a:t>distress.</a:t>
            </a:r>
            <a:endParaRPr lang="en-GB" dirty="0"/>
          </a:p>
          <a:p>
            <a:pPr marL="514350" indent="-514350">
              <a:lnSpc>
                <a:spcPct val="150000"/>
              </a:lnSpc>
              <a:spcBef>
                <a:spcPts val="200"/>
              </a:spcBef>
              <a:buFont typeface="Wingdings" panose="05000000000000000000" pitchFamily="2" charset="2"/>
              <a:buChar char="ü"/>
            </a:pPr>
            <a:r>
              <a:rPr lang="en-GB" dirty="0"/>
              <a:t>To identify at least 3 types of intervention that support children &amp; families who are showing signs of psychosocial </a:t>
            </a:r>
            <a:r>
              <a:rPr lang="en-GB" dirty="0" smtClean="0"/>
              <a:t>distress.</a:t>
            </a:r>
            <a:endParaRPr lang="en-GB" dirty="0"/>
          </a:p>
          <a:p>
            <a:pPr>
              <a:lnSpc>
                <a:spcPct val="150000"/>
              </a:lnSpc>
            </a:pPr>
            <a:endParaRPr lang="en-US" altLang="en-US" dirty="0" smtClean="0"/>
          </a:p>
        </p:txBody>
      </p:sp>
    </p:spTree>
    <p:extLst>
      <p:ext uri="{BB962C8B-B14F-4D97-AF65-F5344CB8AC3E}">
        <p14:creationId xmlns:p14="http://schemas.microsoft.com/office/powerpoint/2010/main" val="4080114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2"/>
          <p:cNvSpPr>
            <a:spLocks noChangeArrowheads="1"/>
          </p:cNvSpPr>
          <p:nvPr/>
        </p:nvSpPr>
        <p:spPr bwMode="auto">
          <a:xfrm>
            <a:off x="395536" y="836712"/>
            <a:ext cx="8496944" cy="4896544"/>
          </a:xfrm>
          <a:prstGeom prst="cloudCallout">
            <a:avLst>
              <a:gd name="adj1" fmla="val -48236"/>
              <a:gd name="adj2" fmla="val 51236"/>
            </a:avLst>
          </a:prstGeom>
          <a:solidFill>
            <a:schemeClr val="bg1"/>
          </a:solidFill>
          <a:ln w="9525">
            <a:solidFill>
              <a:schemeClr val="tx1"/>
            </a:solidFill>
            <a:round/>
            <a:headEnd/>
            <a:tailEnd/>
          </a:ln>
        </p:spPr>
        <p:txBody>
          <a:bodyPr/>
          <a:lstStyle/>
          <a:p>
            <a:endParaRPr lang="es-ES"/>
          </a:p>
        </p:txBody>
      </p:sp>
      <p:sp>
        <p:nvSpPr>
          <p:cNvPr id="5" name="Text Box 3"/>
          <p:cNvSpPr txBox="1">
            <a:spLocks noChangeArrowheads="1"/>
          </p:cNvSpPr>
          <p:nvPr/>
        </p:nvSpPr>
        <p:spPr bwMode="auto">
          <a:xfrm>
            <a:off x="1979712" y="1993690"/>
            <a:ext cx="5112568" cy="2062103"/>
          </a:xfrm>
          <a:prstGeom prst="rect">
            <a:avLst/>
          </a:prstGeom>
          <a:noFill/>
          <a:ln>
            <a:noFill/>
          </a:ln>
        </p:spPr>
        <p:txBody>
          <a:bodyPr wrap="square">
            <a:spAutoFit/>
          </a:bodyPr>
          <a:lstStyle>
            <a:lvl1pPr eaLnBrk="0" hangingPunct="0">
              <a:tabLst>
                <a:tab pos="520700" algn="l"/>
              </a:tabLst>
              <a:defRPr sz="2400">
                <a:solidFill>
                  <a:schemeClr val="tx1"/>
                </a:solidFill>
                <a:latin typeface="Arial" charset="0"/>
                <a:ea typeface="ヒラギノ角ゴ Pro W3" charset="0"/>
                <a:cs typeface="ヒラギノ角ゴ Pro W3" charset="0"/>
              </a:defRPr>
            </a:lvl1pPr>
            <a:lvl2pPr marL="742950" indent="-285750" eaLnBrk="0" hangingPunct="0">
              <a:tabLst>
                <a:tab pos="520700" algn="l"/>
              </a:tabLst>
              <a:defRPr sz="2400">
                <a:solidFill>
                  <a:schemeClr val="tx1"/>
                </a:solidFill>
                <a:latin typeface="Arial" charset="0"/>
                <a:ea typeface="ヒラギノ角ゴ Pro W3" charset="0"/>
                <a:cs typeface="ヒラギノ角ゴ Pro W3" charset="0"/>
              </a:defRPr>
            </a:lvl2pPr>
            <a:lvl3pPr marL="1143000" indent="-228600" eaLnBrk="0" hangingPunct="0">
              <a:tabLst>
                <a:tab pos="520700" algn="l"/>
              </a:tabLst>
              <a:defRPr sz="2400">
                <a:solidFill>
                  <a:schemeClr val="tx1"/>
                </a:solidFill>
                <a:latin typeface="Arial" charset="0"/>
                <a:ea typeface="ヒラギノ角ゴ Pro W3" charset="0"/>
                <a:cs typeface="ヒラギノ角ゴ Pro W3" charset="0"/>
              </a:defRPr>
            </a:lvl3pPr>
            <a:lvl4pPr marL="1600200" indent="-228600" eaLnBrk="0" hangingPunct="0">
              <a:tabLst>
                <a:tab pos="520700" algn="l"/>
              </a:tabLst>
              <a:defRPr sz="2400">
                <a:solidFill>
                  <a:schemeClr val="tx1"/>
                </a:solidFill>
                <a:latin typeface="Arial" charset="0"/>
                <a:ea typeface="ヒラギノ角ゴ Pro W3" charset="0"/>
                <a:cs typeface="ヒラギノ角ゴ Pro W3" charset="0"/>
              </a:defRPr>
            </a:lvl4pPr>
            <a:lvl5pPr marL="2057400" indent="-228600" eaLnBrk="0" hangingPunct="0">
              <a:tabLst>
                <a:tab pos="520700" algn="l"/>
              </a:tabLst>
              <a:defRPr sz="2400">
                <a:solidFill>
                  <a:schemeClr val="tx1"/>
                </a:solidFill>
                <a:latin typeface="Arial" charset="0"/>
                <a:ea typeface="ヒラギノ角ゴ Pro W3" charset="0"/>
                <a:cs typeface="ヒラギノ角ゴ Pro W3" charset="0"/>
              </a:defRPr>
            </a:lvl5pPr>
            <a:lvl6pPr marL="25146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6pPr>
            <a:lvl7pPr marL="29718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7pPr>
            <a:lvl8pPr marL="34290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8pPr>
            <a:lvl9pPr marL="3886200" indent="-228600" eaLnBrk="0" fontAlgn="base" hangingPunct="0">
              <a:spcBef>
                <a:spcPct val="0"/>
              </a:spcBef>
              <a:spcAft>
                <a:spcPct val="0"/>
              </a:spcAft>
              <a:tabLst>
                <a:tab pos="520700" algn="l"/>
              </a:tabLst>
              <a:defRPr sz="2400">
                <a:solidFill>
                  <a:schemeClr val="tx1"/>
                </a:solidFill>
                <a:latin typeface="Arial" charset="0"/>
                <a:ea typeface="ヒラギノ角ゴ Pro W3" charset="0"/>
                <a:cs typeface="ヒラギノ角ゴ Pro W3" charset="0"/>
              </a:defRPr>
            </a:lvl9pPr>
          </a:lstStyle>
          <a:p>
            <a:pPr algn="ctr" eaLnBrk="1" hangingPunct="1"/>
            <a:r>
              <a:rPr lang="en-US" sz="3200" i="1" dirty="0" smtClean="0">
                <a:latin typeface="+mn-lt"/>
                <a:cs typeface="Corbel"/>
              </a:rPr>
              <a:t>What</a:t>
            </a:r>
            <a:r>
              <a:rPr lang="en-US" sz="3200" dirty="0" smtClean="0">
                <a:latin typeface="+mn-lt"/>
                <a:cs typeface="Corbel"/>
              </a:rPr>
              <a:t> </a:t>
            </a:r>
            <a:r>
              <a:rPr lang="en-US" sz="3200" dirty="0">
                <a:latin typeface="+mn-lt"/>
                <a:cs typeface="Corbel"/>
              </a:rPr>
              <a:t>or </a:t>
            </a:r>
            <a:r>
              <a:rPr lang="en-US" sz="3200" i="1" dirty="0">
                <a:latin typeface="+mn-lt"/>
                <a:cs typeface="Corbel"/>
              </a:rPr>
              <a:t>Who</a:t>
            </a:r>
            <a:r>
              <a:rPr lang="en-US" sz="3200" dirty="0">
                <a:latin typeface="+mn-lt"/>
                <a:cs typeface="Corbel"/>
              </a:rPr>
              <a:t> helped the child to overcome the difficulty? </a:t>
            </a:r>
            <a:endParaRPr lang="en-US" sz="3200" dirty="0" smtClean="0">
              <a:latin typeface="+mn-lt"/>
              <a:cs typeface="Corbel"/>
            </a:endParaRPr>
          </a:p>
          <a:p>
            <a:pPr algn="ctr" eaLnBrk="1" hangingPunct="1"/>
            <a:r>
              <a:rPr lang="en-US" sz="3200" dirty="0" smtClean="0">
                <a:solidFill>
                  <a:schemeClr val="hlink"/>
                </a:solidFill>
                <a:latin typeface="+mn-lt"/>
                <a:cs typeface="Corbel"/>
              </a:rPr>
              <a:t>(</a:t>
            </a:r>
            <a:r>
              <a:rPr lang="en-US" sz="3200" dirty="0">
                <a:solidFill>
                  <a:schemeClr val="hlink"/>
                </a:solidFill>
                <a:latin typeface="+mn-lt"/>
                <a:cs typeface="Corbel"/>
              </a:rPr>
              <a:t>Protective factors)</a:t>
            </a:r>
          </a:p>
        </p:txBody>
      </p:sp>
      <p:pic>
        <p:nvPicPr>
          <p:cNvPr id="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025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a:solidFill>
                  <a:srgbClr val="3399FF"/>
                </a:solidFill>
              </a:rPr>
              <a:t>Aims of psychosocial support programmes</a:t>
            </a:r>
            <a:endParaRPr lang="en-AU" dirty="0">
              <a:solidFill>
                <a:srgbClr val="3399FF"/>
              </a:solidFill>
            </a:endParaRPr>
          </a:p>
        </p:txBody>
      </p:sp>
    </p:spTree>
    <p:extLst>
      <p:ext uri="{BB962C8B-B14F-4D97-AF65-F5344CB8AC3E}">
        <p14:creationId xmlns:p14="http://schemas.microsoft.com/office/powerpoint/2010/main" val="3637245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052736"/>
            <a:ext cx="6924675"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2420888"/>
            <a:ext cx="6858000" cy="1609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78163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Objective of psychosocial work to…</a:t>
            </a:r>
            <a:endParaRPr lang="en-US" altLang="en-US" dirty="0" smtClean="0"/>
          </a:p>
        </p:txBody>
      </p:sp>
      <p:sp>
        <p:nvSpPr>
          <p:cNvPr id="3075" name="Content Placeholder 2"/>
          <p:cNvSpPr>
            <a:spLocks noGrp="1"/>
          </p:cNvSpPr>
          <p:nvPr>
            <p:ph idx="1"/>
          </p:nvPr>
        </p:nvSpPr>
        <p:spPr/>
        <p:txBody>
          <a:bodyPr/>
          <a:lstStyle/>
          <a:p>
            <a:r>
              <a:rPr lang="en-GB" dirty="0">
                <a:solidFill>
                  <a:srgbClr val="0070C0"/>
                </a:solidFill>
                <a:ea typeface="ヒラギノ角ゴ Pro W3" charset="0"/>
                <a:cs typeface="Arial"/>
              </a:rPr>
              <a:t>Re-establish </a:t>
            </a:r>
            <a:r>
              <a:rPr lang="en-US" dirty="0">
                <a:solidFill>
                  <a:srgbClr val="0070C0"/>
                </a:solidFill>
                <a:ea typeface="ヒラギノ角ゴ Pro W3" charset="0"/>
                <a:cs typeface="Arial"/>
              </a:rPr>
              <a:t>practices &amp; resources </a:t>
            </a:r>
            <a:r>
              <a:rPr lang="en-US" dirty="0" smtClean="0">
                <a:solidFill>
                  <a:srgbClr val="0070C0"/>
                </a:solidFill>
                <a:ea typeface="ヒラギノ角ゴ Pro W3" charset="0"/>
                <a:cs typeface="Arial"/>
              </a:rPr>
              <a:t>disrupted</a:t>
            </a:r>
            <a:endParaRPr lang="en-US" dirty="0">
              <a:solidFill>
                <a:srgbClr val="0070C0"/>
              </a:solidFill>
              <a:ea typeface="ヒラギノ角ゴ Pro W3" charset="0"/>
              <a:cs typeface="Arial"/>
            </a:endParaRPr>
          </a:p>
        </p:txBody>
      </p:sp>
      <p:pic>
        <p:nvPicPr>
          <p:cNvPr id="4" name="Picture 3" descr="Screen shot 2012-07-20 at 16.04.42.png"/>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2313992" y="2852936"/>
            <a:ext cx="4516016" cy="275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01725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6712"/>
            <a:ext cx="7777163" cy="936203"/>
          </a:xfrm>
        </p:spPr>
        <p:txBody>
          <a:bodyPr/>
          <a:lstStyle/>
          <a:p>
            <a:r>
              <a:rPr lang="en-GB" dirty="0"/>
              <a:t>How can we strengthen coping mechanisms &amp; resilience:</a:t>
            </a:r>
            <a:endParaRPr lang="en-US" altLang="en-US" dirty="0"/>
          </a:p>
        </p:txBody>
      </p:sp>
      <p:sp>
        <p:nvSpPr>
          <p:cNvPr id="3075" name="Content Placeholder 2"/>
          <p:cNvSpPr>
            <a:spLocks noGrp="1"/>
          </p:cNvSpPr>
          <p:nvPr>
            <p:ph idx="1"/>
          </p:nvPr>
        </p:nvSpPr>
        <p:spPr>
          <a:xfrm>
            <a:off x="250825" y="1988839"/>
            <a:ext cx="7777163" cy="4103985"/>
          </a:xfrm>
        </p:spPr>
        <p:txBody>
          <a:bodyPr/>
          <a:lstStyle/>
          <a:p>
            <a:pPr>
              <a:spcBef>
                <a:spcPts val="500"/>
              </a:spcBef>
              <a:buFont typeface="Arial" panose="020B0604020202020204" pitchFamily="34" charset="0"/>
              <a:buChar char="•"/>
            </a:pPr>
            <a:r>
              <a:rPr lang="en-GB" dirty="0"/>
              <a:t>Sense of </a:t>
            </a:r>
            <a:r>
              <a:rPr lang="en-GB" dirty="0" smtClean="0"/>
              <a:t>belonging.</a:t>
            </a:r>
            <a:endParaRPr lang="en-GB" dirty="0"/>
          </a:p>
          <a:p>
            <a:pPr>
              <a:spcBef>
                <a:spcPts val="500"/>
              </a:spcBef>
              <a:buFont typeface="Arial" panose="020B0604020202020204" pitchFamily="34" charset="0"/>
              <a:buChar char="•"/>
            </a:pPr>
            <a:r>
              <a:rPr lang="en-GB" dirty="0"/>
              <a:t>Safe place to </a:t>
            </a:r>
            <a:r>
              <a:rPr lang="en-GB" dirty="0" smtClean="0"/>
              <a:t>be.</a:t>
            </a:r>
            <a:endParaRPr lang="en-GB" dirty="0"/>
          </a:p>
          <a:p>
            <a:pPr>
              <a:spcBef>
                <a:spcPts val="500"/>
              </a:spcBef>
              <a:buFont typeface="Arial" panose="020B0604020202020204" pitchFamily="34" charset="0"/>
              <a:buChar char="•"/>
            </a:pPr>
            <a:r>
              <a:rPr lang="en-GB" dirty="0"/>
              <a:t>Relationship with peers &amp; family – mobilise child’s support system – personal </a:t>
            </a:r>
            <a:r>
              <a:rPr lang="en-GB" dirty="0" smtClean="0"/>
              <a:t>attachments.</a:t>
            </a:r>
            <a:endParaRPr lang="en-GB" dirty="0"/>
          </a:p>
          <a:p>
            <a:pPr>
              <a:spcBef>
                <a:spcPts val="500"/>
              </a:spcBef>
              <a:buFont typeface="Arial" panose="020B0604020202020204" pitchFamily="34" charset="0"/>
              <a:buChar char="•"/>
            </a:pPr>
            <a:r>
              <a:rPr lang="en-GB" dirty="0"/>
              <a:t>Intellectual </a:t>
            </a:r>
            <a:r>
              <a:rPr lang="en-GB" dirty="0" smtClean="0"/>
              <a:t>stimulation.</a:t>
            </a:r>
            <a:endParaRPr lang="en-GB" dirty="0"/>
          </a:p>
          <a:p>
            <a:pPr>
              <a:spcBef>
                <a:spcPts val="500"/>
              </a:spcBef>
              <a:buFont typeface="Arial" panose="020B0604020202020204" pitchFamily="34" charset="0"/>
              <a:buChar char="•"/>
            </a:pPr>
            <a:r>
              <a:rPr lang="en-GB" dirty="0"/>
              <a:t>Normal routine / daily </a:t>
            </a:r>
            <a:r>
              <a:rPr lang="en-GB" dirty="0" smtClean="0"/>
              <a:t>life.</a:t>
            </a:r>
            <a:endParaRPr lang="en-GB" dirty="0"/>
          </a:p>
          <a:p>
            <a:pPr>
              <a:spcBef>
                <a:spcPts val="500"/>
              </a:spcBef>
              <a:buFont typeface="Arial" panose="020B0604020202020204" pitchFamily="34" charset="0"/>
              <a:buChar char="•"/>
            </a:pPr>
            <a:r>
              <a:rPr lang="en-GB" dirty="0"/>
              <a:t>Sense of control of own </a:t>
            </a:r>
            <a:r>
              <a:rPr lang="en-GB" dirty="0" smtClean="0"/>
              <a:t>life.</a:t>
            </a:r>
            <a:endParaRPr lang="en-GB" dirty="0"/>
          </a:p>
          <a:p>
            <a:pPr>
              <a:spcBef>
                <a:spcPts val="500"/>
              </a:spcBef>
              <a:buFont typeface="Arial" panose="020B0604020202020204" pitchFamily="34" charset="0"/>
              <a:buChar char="•"/>
            </a:pPr>
            <a:r>
              <a:rPr lang="en-GB" dirty="0"/>
              <a:t>Opportunity to express grief &amp; </a:t>
            </a:r>
            <a:r>
              <a:rPr lang="en-GB" dirty="0" smtClean="0"/>
              <a:t>emotions.</a:t>
            </a:r>
            <a:endParaRPr lang="en-GB" dirty="0"/>
          </a:p>
        </p:txBody>
      </p:sp>
    </p:spTree>
    <p:extLst>
      <p:ext uri="{BB962C8B-B14F-4D97-AF65-F5344CB8AC3E}">
        <p14:creationId xmlns:p14="http://schemas.microsoft.com/office/powerpoint/2010/main" val="1079228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741963"/>
            <a:ext cx="7777163" cy="720725"/>
          </a:xfrm>
        </p:spPr>
        <p:txBody>
          <a:bodyPr/>
          <a:lstStyle/>
          <a:p>
            <a:r>
              <a:rPr lang="en-US" dirty="0"/>
              <a:t>If you're happy and you know it...</a:t>
            </a:r>
            <a:endParaRPr lang="en-US" altLang="en-US" dirty="0" smtClean="0"/>
          </a:p>
        </p:txBody>
      </p:sp>
      <p:sp>
        <p:nvSpPr>
          <p:cNvPr id="3075" name="Content Placeholder 2"/>
          <p:cNvSpPr>
            <a:spLocks noGrp="1"/>
          </p:cNvSpPr>
          <p:nvPr>
            <p:ph idx="1"/>
          </p:nvPr>
        </p:nvSpPr>
        <p:spPr>
          <a:xfrm>
            <a:off x="250825" y="1578888"/>
            <a:ext cx="8209607" cy="4392017"/>
          </a:xfrm>
        </p:spPr>
        <p:txBody>
          <a:bodyPr/>
          <a:lstStyle/>
          <a:p>
            <a:pPr>
              <a:spcBef>
                <a:spcPts val="200"/>
              </a:spcBef>
              <a:buFont typeface="Arial" panose="020B0604020202020204" pitchFamily="34" charset="0"/>
              <a:buChar char="•"/>
            </a:pPr>
            <a:r>
              <a:rPr lang="en-US" b="1" dirty="0"/>
              <a:t>If you're happy and you know it , Clap your hands. </a:t>
            </a:r>
            <a:r>
              <a:rPr lang="en-US" i="1" dirty="0" smtClean="0"/>
              <a:t>Clap</a:t>
            </a:r>
            <a:r>
              <a:rPr lang="en-US" i="1" dirty="0"/>
              <a:t>, Clap.</a:t>
            </a:r>
            <a:r>
              <a:rPr lang="en-US" b="1" dirty="0"/>
              <a:t> </a:t>
            </a:r>
            <a:br>
              <a:rPr lang="en-US" b="1" dirty="0"/>
            </a:br>
            <a:r>
              <a:rPr lang="en-US" b="1" dirty="0"/>
              <a:t>If you're happy and you know it , Clap your hands. </a:t>
            </a:r>
            <a:r>
              <a:rPr lang="en-US" i="1" dirty="0"/>
              <a:t>Clap, Clap.</a:t>
            </a:r>
            <a:r>
              <a:rPr lang="en-US" b="1" dirty="0"/>
              <a:t/>
            </a:r>
            <a:br>
              <a:rPr lang="en-US" b="1" dirty="0"/>
            </a:br>
            <a:r>
              <a:rPr lang="en-US" b="1" dirty="0"/>
              <a:t>If you're happy and you know it  and you really want to show it </a:t>
            </a:r>
            <a:br>
              <a:rPr lang="en-US" b="1" dirty="0"/>
            </a:br>
            <a:r>
              <a:rPr lang="en-US" b="1" dirty="0"/>
              <a:t>If you're happy and you know it , Clap your hands. </a:t>
            </a:r>
            <a:r>
              <a:rPr lang="en-US" i="1" dirty="0"/>
              <a:t>Clap, Clap.</a:t>
            </a:r>
          </a:p>
          <a:p>
            <a:pPr>
              <a:spcBef>
                <a:spcPts val="200"/>
              </a:spcBef>
              <a:buFont typeface="Arial" panose="020B0604020202020204" pitchFamily="34" charset="0"/>
              <a:buChar char="•"/>
            </a:pPr>
            <a:r>
              <a:rPr lang="en-US" b="1" dirty="0"/>
              <a:t>... Stamp your feet. </a:t>
            </a:r>
            <a:r>
              <a:rPr lang="en-US" i="1" dirty="0"/>
              <a:t>Stamp </a:t>
            </a:r>
            <a:r>
              <a:rPr lang="en-US" i="1" dirty="0" err="1"/>
              <a:t>stamp</a:t>
            </a:r>
            <a:endParaRPr lang="en-US" i="1" dirty="0"/>
          </a:p>
          <a:p>
            <a:pPr>
              <a:spcBef>
                <a:spcPts val="200"/>
              </a:spcBef>
              <a:buFont typeface="Arial" panose="020B0604020202020204" pitchFamily="34" charset="0"/>
              <a:buChar char="•"/>
            </a:pPr>
            <a:r>
              <a:rPr lang="en-US" b="1" dirty="0"/>
              <a:t>... Shout hurray. </a:t>
            </a:r>
            <a:r>
              <a:rPr lang="en-US" i="1" dirty="0"/>
              <a:t>Hurray</a:t>
            </a:r>
          </a:p>
          <a:p>
            <a:pPr>
              <a:spcBef>
                <a:spcPts val="200"/>
              </a:spcBef>
              <a:buFont typeface="Arial" panose="020B0604020202020204" pitchFamily="34" charset="0"/>
              <a:buChar char="•"/>
            </a:pPr>
            <a:r>
              <a:rPr lang="en-US" b="1" dirty="0"/>
              <a:t>... Do all three. </a:t>
            </a:r>
            <a:r>
              <a:rPr lang="en-US" i="1" dirty="0"/>
              <a:t>Clap </a:t>
            </a:r>
            <a:r>
              <a:rPr lang="en-US" i="1" dirty="0" err="1"/>
              <a:t>clap</a:t>
            </a:r>
            <a:r>
              <a:rPr lang="en-US" i="1" dirty="0"/>
              <a:t>. Stamp </a:t>
            </a:r>
            <a:r>
              <a:rPr lang="en-US" i="1" dirty="0" err="1"/>
              <a:t>stamp</a:t>
            </a:r>
            <a:r>
              <a:rPr lang="en-US" i="1" dirty="0"/>
              <a:t>. </a:t>
            </a:r>
            <a:r>
              <a:rPr lang="en-US" i="1" dirty="0" smtClean="0"/>
              <a:t>Hurray</a:t>
            </a:r>
            <a:endParaRPr lang="en-US" i="1" dirty="0"/>
          </a:p>
        </p:txBody>
      </p:sp>
    </p:spTree>
    <p:extLst>
      <p:ext uri="{BB962C8B-B14F-4D97-AF65-F5344CB8AC3E}">
        <p14:creationId xmlns:p14="http://schemas.microsoft.com/office/powerpoint/2010/main" val="4169446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699453"/>
            <a:ext cx="7777163" cy="720725"/>
          </a:xfrm>
        </p:spPr>
        <p:txBody>
          <a:bodyPr/>
          <a:lstStyle/>
          <a:p>
            <a:r>
              <a:rPr lang="en-GB" dirty="0"/>
              <a:t>Risk and protective factors… </a:t>
            </a:r>
            <a:endParaRPr lang="en-US" altLang="en-US" dirty="0" smtClean="0"/>
          </a:p>
        </p:txBody>
      </p:sp>
      <p:sp>
        <p:nvSpPr>
          <p:cNvPr id="3075" name="Content Placeholder 2"/>
          <p:cNvSpPr>
            <a:spLocks noGrp="1"/>
          </p:cNvSpPr>
          <p:nvPr>
            <p:ph idx="1"/>
          </p:nvPr>
        </p:nvSpPr>
        <p:spPr>
          <a:xfrm>
            <a:off x="250825" y="1384960"/>
            <a:ext cx="7777163" cy="4636328"/>
          </a:xfrm>
        </p:spPr>
        <p:txBody>
          <a:bodyPr/>
          <a:lstStyle/>
          <a:p>
            <a:pPr>
              <a:spcBef>
                <a:spcPts val="600"/>
              </a:spcBef>
              <a:buFont typeface="Arial" panose="020B0604020202020204" pitchFamily="34" charset="0"/>
              <a:buChar char="•"/>
            </a:pPr>
            <a:r>
              <a:rPr lang="en-GB" dirty="0"/>
              <a:t>Activities to strengthen protective </a:t>
            </a:r>
            <a:r>
              <a:rPr lang="en-GB" dirty="0" smtClean="0"/>
              <a:t>factors.</a:t>
            </a:r>
            <a:endParaRPr lang="en-GB" dirty="0"/>
          </a:p>
          <a:p>
            <a:pPr>
              <a:spcBef>
                <a:spcPts val="600"/>
              </a:spcBef>
              <a:buFont typeface="Arial" panose="020B0604020202020204" pitchFamily="34" charset="0"/>
              <a:buChar char="•"/>
            </a:pPr>
            <a:r>
              <a:rPr lang="en-GB" dirty="0"/>
              <a:t>Strengthen community &amp; family care – parenting, address caregivers’ PSS </a:t>
            </a:r>
            <a:r>
              <a:rPr lang="en-GB" dirty="0" smtClean="0"/>
              <a:t>needs.</a:t>
            </a:r>
            <a:endParaRPr lang="en-GB" dirty="0"/>
          </a:p>
          <a:p>
            <a:pPr>
              <a:spcBef>
                <a:spcPts val="600"/>
              </a:spcBef>
              <a:buFont typeface="Arial" panose="020B0604020202020204" pitchFamily="34" charset="0"/>
              <a:buChar char="•"/>
            </a:pPr>
            <a:r>
              <a:rPr lang="en-GB" dirty="0"/>
              <a:t>Promote positive holistic development – CFS </a:t>
            </a:r>
            <a:r>
              <a:rPr lang="en-GB" dirty="0" smtClean="0"/>
              <a:t>activities.</a:t>
            </a:r>
            <a:endParaRPr lang="en-GB" dirty="0"/>
          </a:p>
          <a:p>
            <a:pPr>
              <a:spcBef>
                <a:spcPts val="600"/>
              </a:spcBef>
              <a:buFont typeface="Arial" panose="020B0604020202020204" pitchFamily="34" charset="0"/>
              <a:buChar char="•"/>
            </a:pPr>
            <a:r>
              <a:rPr lang="en-GB" dirty="0"/>
              <a:t>Support child &amp; youth participation to contribute to community – </a:t>
            </a:r>
            <a:r>
              <a:rPr lang="en-GB" dirty="0" smtClean="0"/>
              <a:t>Clubs.</a:t>
            </a:r>
            <a:endParaRPr lang="en-GB" dirty="0"/>
          </a:p>
          <a:p>
            <a:pPr>
              <a:spcBef>
                <a:spcPts val="600"/>
              </a:spcBef>
              <a:buFont typeface="Arial" panose="020B0604020202020204" pitchFamily="34" charset="0"/>
              <a:buChar char="•"/>
            </a:pPr>
            <a:r>
              <a:rPr lang="en-GB" dirty="0"/>
              <a:t>Increase resilience – </a:t>
            </a:r>
            <a:r>
              <a:rPr lang="en-GB" dirty="0" err="1" smtClean="0"/>
              <a:t>Lifeskills</a:t>
            </a:r>
            <a:r>
              <a:rPr lang="en-GB" dirty="0" smtClean="0"/>
              <a:t>.</a:t>
            </a:r>
            <a:endParaRPr lang="en-GB" dirty="0"/>
          </a:p>
          <a:p>
            <a:pPr>
              <a:spcBef>
                <a:spcPts val="600"/>
              </a:spcBef>
              <a:buFont typeface="Arial" panose="020B0604020202020204" pitchFamily="34" charset="0"/>
              <a:buChar char="•"/>
            </a:pPr>
            <a:r>
              <a:rPr lang="en-GB" dirty="0"/>
              <a:t>Activities to reduce risk </a:t>
            </a:r>
            <a:r>
              <a:rPr lang="en-GB" dirty="0" smtClean="0"/>
              <a:t>factors.</a:t>
            </a:r>
            <a:endParaRPr lang="en-GB" dirty="0"/>
          </a:p>
          <a:p>
            <a:pPr>
              <a:spcBef>
                <a:spcPts val="600"/>
              </a:spcBef>
              <a:buFont typeface="Arial" panose="020B0604020202020204" pitchFamily="34" charset="0"/>
              <a:buChar char="•"/>
            </a:pPr>
            <a:r>
              <a:rPr lang="en-GB" dirty="0"/>
              <a:t>Ensure safe, secure, stable environment – work with other </a:t>
            </a:r>
            <a:r>
              <a:rPr lang="en-GB" dirty="0" smtClean="0"/>
              <a:t>sectors.</a:t>
            </a:r>
            <a:endParaRPr lang="en-GB" dirty="0"/>
          </a:p>
          <a:p>
            <a:pPr>
              <a:spcBef>
                <a:spcPts val="600"/>
              </a:spcBef>
              <a:buFont typeface="Arial" panose="020B0604020202020204" pitchFamily="34" charset="0"/>
              <a:buChar char="•"/>
            </a:pPr>
            <a:r>
              <a:rPr lang="en-GB" dirty="0"/>
              <a:t>Carry out awareness raising </a:t>
            </a:r>
            <a:r>
              <a:rPr lang="en-GB" dirty="0" smtClean="0"/>
              <a:t>activities.</a:t>
            </a:r>
            <a:endParaRPr lang="en-GB" dirty="0"/>
          </a:p>
        </p:txBody>
      </p:sp>
    </p:spTree>
    <p:extLst>
      <p:ext uri="{BB962C8B-B14F-4D97-AF65-F5344CB8AC3E}">
        <p14:creationId xmlns:p14="http://schemas.microsoft.com/office/powerpoint/2010/main" val="297667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4" end="4"/>
                                            </p:txEl>
                                          </p:spTgt>
                                        </p:tgtEl>
                                        <p:attrNameLst>
                                          <p:attrName>style.visibility</p:attrName>
                                        </p:attrNameLst>
                                      </p:cBhvr>
                                      <p:to>
                                        <p:strVal val="visible"/>
                                      </p:to>
                                    </p:set>
                                    <p:anim calcmode="lin" valueType="num">
                                      <p:cBhvr additive="base">
                                        <p:cTn id="31"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075">
                                            <p:txEl>
                                              <p:pRg st="5" end="5"/>
                                            </p:txEl>
                                          </p:spTgt>
                                        </p:tgtEl>
                                        <p:attrNameLst>
                                          <p:attrName>style.visibility</p:attrName>
                                        </p:attrNameLst>
                                      </p:cBhvr>
                                      <p:to>
                                        <p:strVal val="visible"/>
                                      </p:to>
                                    </p:set>
                                    <p:anim calcmode="lin" valueType="num">
                                      <p:cBhvr additive="base">
                                        <p:cTn id="37"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75">
                                            <p:txEl>
                                              <p:pRg st="6" end="6"/>
                                            </p:txEl>
                                          </p:spTgt>
                                        </p:tgtEl>
                                        <p:attrNameLst>
                                          <p:attrName>style.visibility</p:attrName>
                                        </p:attrNameLst>
                                      </p:cBhvr>
                                      <p:to>
                                        <p:strVal val="visible"/>
                                      </p:to>
                                    </p:set>
                                    <p:anim calcmode="lin" valueType="num">
                                      <p:cBhvr additive="base">
                                        <p:cTn id="43"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075">
                                            <p:txEl>
                                              <p:pRg st="7" end="7"/>
                                            </p:txEl>
                                          </p:spTgt>
                                        </p:tgtEl>
                                        <p:attrNameLst>
                                          <p:attrName>style.visibility</p:attrName>
                                        </p:attrNameLst>
                                      </p:cBhvr>
                                      <p:to>
                                        <p:strVal val="visible"/>
                                      </p:to>
                                    </p:set>
                                    <p:anim calcmode="lin" valueType="num">
                                      <p:cBhvr additive="base">
                                        <p:cTn id="49" dur="500" fill="hold"/>
                                        <p:tgtEl>
                                          <p:spTgt spid="307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07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Get up and dance…</a:t>
            </a:r>
            <a:endParaRPr lang="en-AU" dirty="0"/>
          </a:p>
        </p:txBody>
      </p:sp>
      <p:pic>
        <p:nvPicPr>
          <p:cNvPr id="2050" name="Picture 2" descr="http://www.ccsuvt.org/adl/wp-content/uploads/2012/11/kids-dancing2.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91680" y="1524879"/>
            <a:ext cx="6219825" cy="46672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65483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2050"/>
                                        </p:tgtEl>
                                        <p:attrNameLst>
                                          <p:attrName>r</p:attrName>
                                        </p:attrNameLst>
                                      </p:cBhvr>
                                    </p:animRot>
                                    <p:animRot by="-240000">
                                      <p:cBhvr>
                                        <p:cTn id="7" dur="200" fill="hold">
                                          <p:stCondLst>
                                            <p:cond delay="200"/>
                                          </p:stCondLst>
                                        </p:cTn>
                                        <p:tgtEl>
                                          <p:spTgt spid="2050"/>
                                        </p:tgtEl>
                                        <p:attrNameLst>
                                          <p:attrName>r</p:attrName>
                                        </p:attrNameLst>
                                      </p:cBhvr>
                                    </p:animRot>
                                    <p:animRot by="240000">
                                      <p:cBhvr>
                                        <p:cTn id="8" dur="200" fill="hold">
                                          <p:stCondLst>
                                            <p:cond delay="400"/>
                                          </p:stCondLst>
                                        </p:cTn>
                                        <p:tgtEl>
                                          <p:spTgt spid="2050"/>
                                        </p:tgtEl>
                                        <p:attrNameLst>
                                          <p:attrName>r</p:attrName>
                                        </p:attrNameLst>
                                      </p:cBhvr>
                                    </p:animRot>
                                    <p:animRot by="-240000">
                                      <p:cBhvr>
                                        <p:cTn id="9" dur="200" fill="hold">
                                          <p:stCondLst>
                                            <p:cond delay="600"/>
                                          </p:stCondLst>
                                        </p:cTn>
                                        <p:tgtEl>
                                          <p:spTgt spid="2050"/>
                                        </p:tgtEl>
                                        <p:attrNameLst>
                                          <p:attrName>r</p:attrName>
                                        </p:attrNameLst>
                                      </p:cBhvr>
                                    </p:animRot>
                                    <p:animRot by="120000">
                                      <p:cBhvr>
                                        <p:cTn id="10" dur="200" fill="hold">
                                          <p:stCondLst>
                                            <p:cond delay="800"/>
                                          </p:stCondLst>
                                        </p:cTn>
                                        <p:tgtEl>
                                          <p:spTgt spid="2050"/>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3399FF"/>
                </a:solidFill>
              </a:rPr>
              <a:t>Multi-layered supports</a:t>
            </a:r>
            <a:endParaRPr lang="en-AU" dirty="0">
              <a:solidFill>
                <a:srgbClr val="3399FF"/>
              </a:solidFill>
            </a:endParaRPr>
          </a:p>
        </p:txBody>
      </p:sp>
    </p:spTree>
    <p:extLst>
      <p:ext uri="{BB962C8B-B14F-4D97-AF65-F5344CB8AC3E}">
        <p14:creationId xmlns:p14="http://schemas.microsoft.com/office/powerpoint/2010/main" val="105535740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Intervention pyramid for mental health &amp; psychosocial support in </a:t>
            </a:r>
            <a:r>
              <a:rPr lang="en-AU" dirty="0" smtClean="0"/>
              <a:t>emergencies</a:t>
            </a:r>
            <a:endParaRPr lang="en-AU" dirty="0"/>
          </a:p>
        </p:txBody>
      </p:sp>
      <p:pic>
        <p:nvPicPr>
          <p:cNvPr id="5" name="Content Placeholder 1" descr="PSS Triangle.pn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7091" t="18477" r="17041" b="15411"/>
          <a:stretch>
            <a:fillRect/>
          </a:stretch>
        </p:blipFill>
        <p:spPr bwMode="auto">
          <a:xfrm>
            <a:off x="32223" y="1828801"/>
            <a:ext cx="5560392" cy="418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3131840" y="1989189"/>
            <a:ext cx="5783561" cy="4026014"/>
            <a:chOff x="3131840" y="1989189"/>
            <a:chExt cx="5783561" cy="4026014"/>
          </a:xfrm>
        </p:grpSpPr>
        <p:cxnSp>
          <p:nvCxnSpPr>
            <p:cNvPr id="11" name="Straight Arrow Connector 10"/>
            <p:cNvCxnSpPr/>
            <p:nvPr/>
          </p:nvCxnSpPr>
          <p:spPr bwMode="auto">
            <a:xfrm flipH="1">
              <a:off x="3131840" y="2387712"/>
              <a:ext cx="609240"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2" name="Straight Arrow Connector 11"/>
            <p:cNvCxnSpPr/>
            <p:nvPr/>
          </p:nvCxnSpPr>
          <p:spPr bwMode="auto">
            <a:xfrm flipH="1">
              <a:off x="4319097" y="4479703"/>
              <a:ext cx="395142" cy="1109"/>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4" name="Straight Arrow Connector 13"/>
            <p:cNvCxnSpPr/>
            <p:nvPr/>
          </p:nvCxnSpPr>
          <p:spPr bwMode="auto">
            <a:xfrm flipH="1">
              <a:off x="3741080" y="3342640"/>
              <a:ext cx="554187"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3" name="Straight Arrow Connector 12"/>
            <p:cNvCxnSpPr/>
            <p:nvPr/>
          </p:nvCxnSpPr>
          <p:spPr bwMode="auto">
            <a:xfrm flipH="1">
              <a:off x="4627420" y="5555285"/>
              <a:ext cx="510540"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grpSp>
          <p:nvGrpSpPr>
            <p:cNvPr id="6" name="Group 5"/>
            <p:cNvGrpSpPr/>
            <p:nvPr/>
          </p:nvGrpSpPr>
          <p:grpSpPr>
            <a:xfrm>
              <a:off x="3741080" y="1989189"/>
              <a:ext cx="5174321" cy="4026014"/>
              <a:chOff x="3741080" y="1989189"/>
              <a:chExt cx="5174321" cy="4026014"/>
            </a:xfrm>
          </p:grpSpPr>
          <p:sp>
            <p:nvSpPr>
              <p:cNvPr id="7" name="Round Single Corner Rectangle 6"/>
              <p:cNvSpPr/>
              <p:nvPr/>
            </p:nvSpPr>
            <p:spPr bwMode="auto">
              <a:xfrm>
                <a:off x="3741080" y="1989189"/>
                <a:ext cx="5174320" cy="780685"/>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n-US" sz="1600" dirty="0"/>
                  <a:t>Children who may cause harm to themselves or others, those with persistent signs of distress, depression, or </a:t>
                </a:r>
                <a:r>
                  <a:rPr lang="en-US" sz="1600" dirty="0" smtClean="0"/>
                  <a:t>anxiety.</a:t>
                </a:r>
                <a:endParaRPr lang="en-US" sz="1600" dirty="0"/>
              </a:p>
            </p:txBody>
          </p:sp>
          <p:sp>
            <p:nvSpPr>
              <p:cNvPr id="8" name="Round Single Corner Rectangle 7"/>
              <p:cNvSpPr/>
              <p:nvPr/>
            </p:nvSpPr>
            <p:spPr bwMode="auto">
              <a:xfrm>
                <a:off x="4295267" y="2985380"/>
                <a:ext cx="4620134" cy="751770"/>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defTabSz="914400">
                  <a:spcBef>
                    <a:spcPct val="20000"/>
                  </a:spcBef>
                  <a:defRPr/>
                </a:pPr>
                <a:r>
                  <a:rPr lang="en-US" sz="1600" dirty="0"/>
                  <a:t>Children who show normal signs of distress, requiring some support to return to pre-emergency </a:t>
                </a:r>
                <a:r>
                  <a:rPr lang="en-US" sz="1600" dirty="0" smtClean="0"/>
                  <a:t>behavior.</a:t>
                </a:r>
                <a:endParaRPr lang="en-US" sz="1600" dirty="0"/>
              </a:p>
            </p:txBody>
          </p:sp>
          <p:sp>
            <p:nvSpPr>
              <p:cNvPr id="9" name="Round Single Corner Rectangle 8"/>
              <p:cNvSpPr/>
              <p:nvPr/>
            </p:nvSpPr>
            <p:spPr bwMode="auto">
              <a:xfrm>
                <a:off x="5154930" y="4971801"/>
                <a:ext cx="3760470" cy="1043402"/>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n-US" sz="1600" dirty="0"/>
                  <a:t>Children with high resilience, show normal signs of distress initially, find own way of coping, return to pre-emergency </a:t>
                </a:r>
                <a:r>
                  <a:rPr lang="en-US" sz="1600" dirty="0" err="1"/>
                  <a:t>behaviour</a:t>
                </a:r>
                <a:r>
                  <a:rPr lang="en-US" sz="1600" dirty="0"/>
                  <a:t> </a:t>
                </a:r>
                <a:r>
                  <a:rPr lang="en-US" sz="1600" dirty="0" smtClean="0"/>
                  <a:t>quickly.</a:t>
                </a:r>
                <a:endParaRPr lang="en-US" sz="1600" dirty="0"/>
              </a:p>
            </p:txBody>
          </p:sp>
          <p:sp>
            <p:nvSpPr>
              <p:cNvPr id="10" name="Round Single Corner Rectangle 9"/>
              <p:cNvSpPr/>
              <p:nvPr/>
            </p:nvSpPr>
            <p:spPr bwMode="auto">
              <a:xfrm>
                <a:off x="4714239" y="3982630"/>
                <a:ext cx="4201161" cy="624548"/>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pPr>
                  <a:defRPr/>
                </a:pPr>
                <a:r>
                  <a:rPr lang="en-US" sz="1600" dirty="0"/>
                  <a:t>Children who need support and routine to re-establish mental </a:t>
                </a:r>
                <a:r>
                  <a:rPr lang="en-US" sz="1600" dirty="0" smtClean="0"/>
                  <a:t>wellbeing.</a:t>
                </a:r>
                <a:endParaRPr lang="en-US" sz="1600" dirty="0"/>
              </a:p>
            </p:txBody>
          </p:sp>
        </p:grpSp>
      </p:grpSp>
    </p:spTree>
    <p:extLst>
      <p:ext uri="{BB962C8B-B14F-4D97-AF65-F5344CB8AC3E}">
        <p14:creationId xmlns:p14="http://schemas.microsoft.com/office/powerpoint/2010/main" val="25571027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95536" y="1916832"/>
            <a:ext cx="3456384" cy="2160240"/>
          </a:xfrm>
        </p:spPr>
        <p:txBody>
          <a:bodyPr anchor="ctr" anchorCtr="0"/>
          <a:lstStyle/>
          <a:p>
            <a:r>
              <a:rPr lang="en-US" sz="2400" b="0" dirty="0">
                <a:latin typeface="+mn-lt"/>
              </a:rPr>
              <a:t>IASC Guidelines on Mental Health &amp; Psychosocial Support in Emergency Settings, </a:t>
            </a:r>
            <a:r>
              <a:rPr lang="en-US" sz="2400" b="0" dirty="0" smtClean="0">
                <a:latin typeface="+mn-lt"/>
              </a:rPr>
              <a:t>2007</a:t>
            </a:r>
            <a:endParaRPr lang="en-AU" sz="2400" b="0" dirty="0">
              <a:latin typeface="+mn-lt"/>
            </a:endParaRPr>
          </a:p>
        </p:txBody>
      </p:sp>
      <p:pic>
        <p:nvPicPr>
          <p:cNvPr id="6" name="Picture Placeholder 5" descr="Screen shot 2013-02-09 at 18.40.46.png"/>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572000" y="879054"/>
            <a:ext cx="3378200" cy="5208795"/>
          </a:xfrm>
          <a:prstGeom prst="rect">
            <a:avLst/>
          </a:prstGeom>
          <a:solidFill>
            <a:srgbClr val="FFFFFF">
              <a:shade val="85000"/>
            </a:srgbClr>
          </a:solidFill>
          <a:ln w="3175" cap="sq" cmpd="sng">
            <a:solidFill>
              <a:schemeClr val="tx1">
                <a:lumMod val="50000"/>
                <a:lumOff val="50000"/>
              </a:schemeClr>
            </a:solidFill>
            <a:miter lim="800000"/>
          </a:ln>
          <a:effectLst>
            <a:outerShdw blurRad="76200" dist="76200" dir="2700000" algn="tl" rotWithShape="0">
              <a:prstClr val="black">
                <a:alpha val="35000"/>
              </a:prst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6787749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79512" y="836712"/>
            <a:ext cx="6500813" cy="720725"/>
          </a:xfrm>
        </p:spPr>
        <p:txBody>
          <a:bodyPr/>
          <a:lstStyle/>
          <a:p>
            <a:r>
              <a:rPr lang="en-US" dirty="0"/>
              <a:t>Multi-layered supports – </a:t>
            </a:r>
            <a:r>
              <a:rPr lang="en-GB" dirty="0"/>
              <a:t>activity</a:t>
            </a:r>
            <a:endParaRPr lang="en-US" altLang="en-US" dirty="0" smtClean="0"/>
          </a:p>
        </p:txBody>
      </p:sp>
      <p:sp>
        <p:nvSpPr>
          <p:cNvPr id="3075" name="Content Placeholder 2"/>
          <p:cNvSpPr>
            <a:spLocks noGrp="1"/>
          </p:cNvSpPr>
          <p:nvPr>
            <p:ph idx="1"/>
          </p:nvPr>
        </p:nvSpPr>
        <p:spPr>
          <a:xfrm>
            <a:off x="250825" y="1628801"/>
            <a:ext cx="8641655" cy="4464024"/>
          </a:xfrm>
        </p:spPr>
        <p:txBody>
          <a:bodyPr/>
          <a:lstStyle/>
          <a:p>
            <a:pPr marL="0" indent="0"/>
            <a:r>
              <a:rPr lang="en-GB" dirty="0">
                <a:ea typeface="ヒラギノ角ゴ Pro W3" charset="0"/>
              </a:rPr>
              <a:t>Divide into 4 groups - each group assigned one of the four </a:t>
            </a:r>
            <a:r>
              <a:rPr lang="en-GB" dirty="0" smtClean="0">
                <a:ea typeface="ヒラギノ角ゴ Pro W3" charset="0"/>
              </a:rPr>
              <a:t>levels</a:t>
            </a:r>
          </a:p>
          <a:p>
            <a:pPr marL="0" indent="0"/>
            <a:endParaRPr lang="en-GB" sz="800" dirty="0">
              <a:ea typeface="ヒラギノ角ゴ Pro W3" charset="0"/>
            </a:endParaRPr>
          </a:p>
          <a:p>
            <a:pPr marL="533400" indent="-533400">
              <a:buFontTx/>
              <a:buAutoNum type="arabicPeriod"/>
            </a:pPr>
            <a:r>
              <a:rPr lang="en-GB" dirty="0">
                <a:ea typeface="ヒラギノ角ゴ Pro W3" charset="0"/>
              </a:rPr>
              <a:t>Identify PSS interventions or </a:t>
            </a:r>
            <a:r>
              <a:rPr lang="en-GB" i="1" dirty="0">
                <a:ea typeface="ヒラギノ角ゴ Pro W3" charset="0"/>
              </a:rPr>
              <a:t>activities we have been doing </a:t>
            </a:r>
            <a:r>
              <a:rPr lang="en-GB" dirty="0">
                <a:ea typeface="ヒラギノ角ゴ Pro W3" charset="0"/>
              </a:rPr>
              <a:t>at the level of the pyramid you have been assigned. </a:t>
            </a:r>
            <a:endParaRPr lang="en-GB" dirty="0">
              <a:ea typeface="ヒラギノ角ゴ Pro W3" charset="0"/>
            </a:endParaRPr>
          </a:p>
          <a:p>
            <a:pPr marL="1333500" lvl="2" indent="-533400">
              <a:buFont typeface="Courier New" panose="02070309020205020404" pitchFamily="49" charset="0"/>
              <a:buChar char="o"/>
            </a:pPr>
            <a:r>
              <a:rPr lang="en-GB" dirty="0" smtClean="0">
                <a:ea typeface="ヒラギノ角ゴ Pro W3" charset="0"/>
              </a:rPr>
              <a:t>Note </a:t>
            </a:r>
            <a:r>
              <a:rPr lang="en-GB" b="1" dirty="0"/>
              <a:t>WHAT</a:t>
            </a:r>
            <a:r>
              <a:rPr lang="en-GB" dirty="0"/>
              <a:t> </a:t>
            </a:r>
            <a:r>
              <a:rPr lang="en-GB" dirty="0">
                <a:ea typeface="ヒラギノ角ゴ Pro W3" charset="0"/>
              </a:rPr>
              <a:t>actions and </a:t>
            </a:r>
            <a:r>
              <a:rPr lang="en-GB" b="1" dirty="0"/>
              <a:t>WHO</a:t>
            </a:r>
            <a:r>
              <a:rPr lang="en-GB" dirty="0"/>
              <a:t> </a:t>
            </a:r>
            <a:r>
              <a:rPr lang="en-GB" dirty="0">
                <a:ea typeface="ヒラギノ角ゴ Pro W3" charset="0"/>
              </a:rPr>
              <a:t>has been doing these </a:t>
            </a:r>
            <a:r>
              <a:rPr lang="en-GB" dirty="0" smtClean="0">
                <a:ea typeface="ヒラギノ角ゴ Pro W3" charset="0"/>
              </a:rPr>
              <a:t>actions</a:t>
            </a:r>
            <a:r>
              <a:rPr lang="en-GB" dirty="0" smtClean="0">
                <a:ea typeface="ヒラギノ角ゴ Pro W3" charset="0"/>
              </a:rPr>
              <a:t>.  Write </a:t>
            </a:r>
            <a:r>
              <a:rPr lang="en-GB" dirty="0">
                <a:ea typeface="ヒラギノ角ゴ Pro W3" charset="0"/>
              </a:rPr>
              <a:t>these on </a:t>
            </a:r>
            <a:r>
              <a:rPr lang="en-GB" dirty="0">
                <a:solidFill>
                  <a:srgbClr val="00B050"/>
                </a:solidFill>
                <a:ea typeface="ヒラギノ角ゴ Pro W3" charset="0"/>
              </a:rPr>
              <a:t>green </a:t>
            </a:r>
            <a:r>
              <a:rPr lang="en-GB" dirty="0">
                <a:ea typeface="ヒラギノ角ゴ Pro W3" charset="0"/>
              </a:rPr>
              <a:t>cards </a:t>
            </a:r>
            <a:r>
              <a:rPr lang="en-GB" b="1" dirty="0">
                <a:ea typeface="ヒラギノ角ゴ Pro W3" charset="0"/>
              </a:rPr>
              <a:t>(5 </a:t>
            </a:r>
            <a:r>
              <a:rPr lang="en-GB" b="1" dirty="0" err="1">
                <a:ea typeface="ヒラギノ角ゴ Pro W3" charset="0"/>
              </a:rPr>
              <a:t>mins</a:t>
            </a:r>
            <a:r>
              <a:rPr lang="en-GB" b="1" dirty="0" smtClean="0">
                <a:ea typeface="ヒラギノ角ゴ Pro W3" charset="0"/>
              </a:rPr>
              <a:t>)</a:t>
            </a:r>
          </a:p>
          <a:p>
            <a:pPr marL="0" indent="0"/>
            <a:endParaRPr lang="en-GB" b="1" dirty="0">
              <a:ea typeface="ヒラギノ角ゴ Pro W3" charset="0"/>
            </a:endParaRPr>
          </a:p>
          <a:p>
            <a:pPr marL="533400" indent="-533400">
              <a:buFont typeface="+mj-lt"/>
              <a:buAutoNum type="arabicPeriod" startAt="2"/>
            </a:pPr>
            <a:r>
              <a:rPr lang="en-GB" dirty="0">
                <a:ea typeface="ヒラギノ角ゴ Pro W3" charset="0"/>
              </a:rPr>
              <a:t>Identify PSS interventions or activities</a:t>
            </a:r>
            <a:r>
              <a:rPr lang="en-GB" b="1" i="1" dirty="0">
                <a:ea typeface="ヒラギノ角ゴ Pro W3" charset="0"/>
              </a:rPr>
              <a:t> we can do in the future </a:t>
            </a:r>
            <a:r>
              <a:rPr lang="en-GB" dirty="0">
                <a:ea typeface="ヒラギノ角ゴ Pro W3" charset="0"/>
              </a:rPr>
              <a:t>at the level of the pyramid you have been assigned. </a:t>
            </a:r>
            <a:endParaRPr lang="en-GB" dirty="0">
              <a:ea typeface="ヒラギノ角ゴ Pro W3" charset="0"/>
            </a:endParaRPr>
          </a:p>
          <a:p>
            <a:pPr marL="1333500" lvl="2" indent="-533400">
              <a:buFont typeface="Courier New" panose="02070309020205020404" pitchFamily="49" charset="0"/>
              <a:buChar char="o"/>
            </a:pPr>
            <a:r>
              <a:rPr lang="en-GB" dirty="0" smtClean="0">
                <a:ea typeface="ヒラギノ角ゴ Pro W3" charset="0"/>
              </a:rPr>
              <a:t>Note </a:t>
            </a:r>
            <a:r>
              <a:rPr lang="en-GB" b="1" dirty="0">
                <a:ea typeface="ヒラギノ角ゴ Pro W3" charset="0"/>
              </a:rPr>
              <a:t>WHAT</a:t>
            </a:r>
            <a:r>
              <a:rPr lang="en-GB" dirty="0">
                <a:solidFill>
                  <a:srgbClr val="FF0000"/>
                </a:solidFill>
                <a:ea typeface="ヒラギノ角ゴ Pro W3" charset="0"/>
              </a:rPr>
              <a:t> </a:t>
            </a:r>
            <a:r>
              <a:rPr lang="en-GB" dirty="0">
                <a:ea typeface="ヒラギノ角ゴ Pro W3" charset="0"/>
              </a:rPr>
              <a:t>actions and </a:t>
            </a:r>
            <a:r>
              <a:rPr lang="en-GB" b="1" dirty="0">
                <a:ea typeface="ヒラギノ角ゴ Pro W3" charset="0"/>
              </a:rPr>
              <a:t>WHO</a:t>
            </a:r>
            <a:r>
              <a:rPr lang="en-GB" dirty="0">
                <a:ea typeface="ヒラギノ角ゴ Pro W3" charset="0"/>
              </a:rPr>
              <a:t> has been doing these </a:t>
            </a:r>
            <a:r>
              <a:rPr lang="en-GB" dirty="0" smtClean="0">
                <a:ea typeface="ヒラギノ角ゴ Pro W3" charset="0"/>
              </a:rPr>
              <a:t>actions</a:t>
            </a:r>
            <a:r>
              <a:rPr lang="en-GB" dirty="0" smtClean="0">
                <a:ea typeface="ヒラギノ角ゴ Pro W3" charset="0"/>
              </a:rPr>
              <a:t>.  Write </a:t>
            </a:r>
            <a:r>
              <a:rPr lang="en-GB" dirty="0">
                <a:ea typeface="ヒラギノ角ゴ Pro W3" charset="0"/>
              </a:rPr>
              <a:t>these on </a:t>
            </a:r>
            <a:r>
              <a:rPr lang="en-GB" dirty="0">
                <a:solidFill>
                  <a:srgbClr val="00B050"/>
                </a:solidFill>
                <a:ea typeface="ヒラギノ角ゴ Pro W3" charset="0"/>
              </a:rPr>
              <a:t>green </a:t>
            </a:r>
            <a:r>
              <a:rPr lang="en-GB" dirty="0">
                <a:ea typeface="ヒラギノ角ゴ Pro W3" charset="0"/>
              </a:rPr>
              <a:t>cards </a:t>
            </a:r>
            <a:r>
              <a:rPr lang="en-GB" b="1" dirty="0">
                <a:ea typeface="ヒラギノ角ゴ Pro W3" charset="0"/>
              </a:rPr>
              <a:t>(5 </a:t>
            </a:r>
            <a:r>
              <a:rPr lang="en-GB" b="1" dirty="0" err="1">
                <a:ea typeface="ヒラギノ角ゴ Pro W3" charset="0"/>
              </a:rPr>
              <a:t>mins</a:t>
            </a:r>
            <a:r>
              <a:rPr lang="en-GB" b="1" dirty="0" smtClean="0">
                <a:ea typeface="ヒラギノ角ゴ Pro W3" charset="0"/>
              </a:rPr>
              <a:t>)</a:t>
            </a:r>
            <a:endParaRPr lang="en-GB" b="1" dirty="0">
              <a:ea typeface="ヒラギノ角ゴ Pro W3" charset="0"/>
            </a:endParaRPr>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16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075">
                                            <p:txEl>
                                              <p:pRg st="3" end="3"/>
                                            </p:txEl>
                                          </p:spTgt>
                                        </p:tgtEl>
                                        <p:attrNameLst>
                                          <p:attrName>style.visibility</p:attrName>
                                        </p:attrNameLst>
                                      </p:cBhvr>
                                      <p:to>
                                        <p:strVal val="visible"/>
                                      </p:to>
                                    </p:set>
                                    <p:anim calcmode="lin" valueType="num">
                                      <p:cBhvr additive="base">
                                        <p:cTn id="17"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075">
                                            <p:txEl>
                                              <p:pRg st="5" end="5"/>
                                            </p:txEl>
                                          </p:spTgt>
                                        </p:tgtEl>
                                        <p:attrNameLst>
                                          <p:attrName>style.visibility</p:attrName>
                                        </p:attrNameLst>
                                      </p:cBhvr>
                                      <p:to>
                                        <p:strVal val="visible"/>
                                      </p:to>
                                    </p:set>
                                    <p:anim calcmode="lin" valueType="num">
                                      <p:cBhvr additive="base">
                                        <p:cTn id="2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075">
                                            <p:txEl>
                                              <p:pRg st="6" end="6"/>
                                            </p:txEl>
                                          </p:spTgt>
                                        </p:tgtEl>
                                        <p:attrNameLst>
                                          <p:attrName>style.visibility</p:attrName>
                                        </p:attrNameLst>
                                      </p:cBhvr>
                                      <p:to>
                                        <p:strVal val="visible"/>
                                      </p:to>
                                    </p:set>
                                    <p:anim calcmode="lin" valueType="num">
                                      <p:cBhvr additive="base">
                                        <p:cTn id="27"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836712"/>
            <a:ext cx="6500813" cy="720725"/>
          </a:xfrm>
        </p:spPr>
        <p:txBody>
          <a:bodyPr/>
          <a:lstStyle/>
          <a:p>
            <a:r>
              <a:rPr lang="en-US" dirty="0"/>
              <a:t>Multi-layered supports – </a:t>
            </a:r>
            <a:r>
              <a:rPr lang="en-GB" dirty="0"/>
              <a:t>activity</a:t>
            </a:r>
            <a:endParaRPr lang="en-US" altLang="en-US" dirty="0" smtClean="0"/>
          </a:p>
        </p:txBody>
      </p:sp>
      <p:sp>
        <p:nvSpPr>
          <p:cNvPr id="3075" name="Content Placeholder 2"/>
          <p:cNvSpPr>
            <a:spLocks noGrp="1"/>
          </p:cNvSpPr>
          <p:nvPr>
            <p:ph idx="1"/>
          </p:nvPr>
        </p:nvSpPr>
        <p:spPr/>
        <p:txBody>
          <a:bodyPr/>
          <a:lstStyle/>
          <a:p>
            <a:pPr marL="0" indent="0">
              <a:spcBef>
                <a:spcPts val="600"/>
              </a:spcBef>
            </a:pPr>
            <a:r>
              <a:rPr lang="en-GB" dirty="0"/>
              <a:t>Divide into 4 groups - each group assigned 1 category of actor (teachers, CFS workers, community-based organisation or camp management</a:t>
            </a:r>
            <a:r>
              <a:rPr lang="en-GB" dirty="0" smtClean="0"/>
              <a:t>)</a:t>
            </a:r>
          </a:p>
          <a:p>
            <a:pPr marL="0" indent="0">
              <a:spcBef>
                <a:spcPts val="600"/>
              </a:spcBef>
            </a:pPr>
            <a:endParaRPr lang="en-GB" sz="800" dirty="0"/>
          </a:p>
          <a:p>
            <a:pPr marL="533400" indent="-533400">
              <a:spcBef>
                <a:spcPts val="600"/>
              </a:spcBef>
              <a:buFontTx/>
              <a:buAutoNum type="arabicPeriod"/>
            </a:pPr>
            <a:r>
              <a:rPr lang="en-GB" dirty="0"/>
              <a:t>Identify PSS interventions or activities done by this group. Write these on cards </a:t>
            </a:r>
            <a:r>
              <a:rPr lang="en-GB" b="1" dirty="0"/>
              <a:t>(5 </a:t>
            </a:r>
            <a:r>
              <a:rPr lang="en-GB" b="1" dirty="0" err="1"/>
              <a:t>mins</a:t>
            </a:r>
            <a:r>
              <a:rPr lang="en-GB" b="1" dirty="0" smtClean="0"/>
              <a:t>).</a:t>
            </a:r>
          </a:p>
          <a:p>
            <a:pPr marL="0" indent="0">
              <a:spcBef>
                <a:spcPts val="600"/>
              </a:spcBef>
            </a:pPr>
            <a:endParaRPr lang="en-GB" b="1" dirty="0"/>
          </a:p>
          <a:p>
            <a:pPr marL="533400" indent="-533400">
              <a:spcBef>
                <a:spcPts val="600"/>
              </a:spcBef>
              <a:buFont typeface="+mj-lt"/>
              <a:buAutoNum type="arabicPeriod" startAt="2"/>
            </a:pPr>
            <a:r>
              <a:rPr lang="en-GB" dirty="0"/>
              <a:t>Note on the cards at what level of the pyramid these activities would happen </a:t>
            </a:r>
            <a:r>
              <a:rPr lang="en-GB" b="1" dirty="0"/>
              <a:t>(5 </a:t>
            </a:r>
            <a:r>
              <a:rPr lang="en-GB" b="1" dirty="0" err="1"/>
              <a:t>mins</a:t>
            </a:r>
            <a:r>
              <a:rPr lang="en-GB" b="1" dirty="0" smtClean="0"/>
              <a:t>).</a:t>
            </a:r>
            <a:endParaRPr lang="en-GB" b="1"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84691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4" end="4"/>
                                            </p:txEl>
                                          </p:spTgt>
                                        </p:tgtEl>
                                        <p:attrNameLst>
                                          <p:attrName>style.visibility</p:attrName>
                                        </p:attrNameLst>
                                      </p:cBhvr>
                                      <p:to>
                                        <p:strVal val="visible"/>
                                      </p:to>
                                    </p:set>
                                    <p:anim calcmode="lin" valueType="num">
                                      <p:cBhvr additive="base">
                                        <p:cTn id="1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668627"/>
            <a:ext cx="8664575" cy="952404"/>
          </a:xfrm>
        </p:spPr>
        <p:txBody>
          <a:bodyPr/>
          <a:lstStyle/>
          <a:p>
            <a:r>
              <a:rPr lang="en-AU" altLang="en-US" dirty="0"/>
              <a:t>Intervention pyramid for mental health &amp; psychosocial support in </a:t>
            </a:r>
            <a:r>
              <a:rPr lang="en-AU" altLang="en-US" dirty="0" smtClean="0"/>
              <a:t>emergencies</a:t>
            </a:r>
            <a:endParaRPr lang="en-US" altLang="en-US" dirty="0" smtClean="0"/>
          </a:p>
        </p:txBody>
      </p:sp>
      <p:pic>
        <p:nvPicPr>
          <p:cNvPr id="14" name="Content Placeholder 1" descr="PSS Triangle.png"/>
          <p:cNvPicPr>
            <a:picLocks noChangeAspect="1"/>
          </p:cNvPicPr>
          <p:nvPr/>
        </p:nvPicPr>
        <p:blipFill>
          <a:blip r:embed="rId3" cstate="email">
            <a:extLst>
              <a:ext uri="{BEBA8EAE-BF5A-486C-A8C5-ECC9F3942E4B}">
                <a14:imgProps xmlns:a14="http://schemas.microsoft.com/office/drawing/2010/main">
                  <a14:imgLayer r:embed="rId4">
                    <a14:imgEffect>
                      <a14:sharpenSoften amount="25000"/>
                    </a14:imgEffect>
                    <a14:imgEffect>
                      <a14:brightnessContrast contrast="20000"/>
                    </a14:imgEffect>
                  </a14:imgLayer>
                </a14:imgProps>
              </a:ext>
              <a:ext uri="{28A0092B-C50C-407E-A947-70E740481C1C}">
                <a14:useLocalDpi xmlns:a14="http://schemas.microsoft.com/office/drawing/2010/main" val="0"/>
              </a:ext>
            </a:extLst>
          </a:blip>
          <a:srcRect l="17091" t="18477" r="17041" b="15411"/>
          <a:stretch>
            <a:fillRect/>
          </a:stretch>
        </p:blipFill>
        <p:spPr bwMode="auto">
          <a:xfrm>
            <a:off x="32223" y="1828801"/>
            <a:ext cx="5560392" cy="41869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5" name="Group 14"/>
          <p:cNvGrpSpPr/>
          <p:nvPr/>
        </p:nvGrpSpPr>
        <p:grpSpPr>
          <a:xfrm>
            <a:off x="3141948" y="1668413"/>
            <a:ext cx="5894548" cy="4507683"/>
            <a:chOff x="3141948" y="1668413"/>
            <a:chExt cx="5894548" cy="4507683"/>
          </a:xfrm>
        </p:grpSpPr>
        <p:cxnSp>
          <p:nvCxnSpPr>
            <p:cNvPr id="16" name="Straight Arrow Connector 15"/>
            <p:cNvCxnSpPr/>
            <p:nvPr/>
          </p:nvCxnSpPr>
          <p:spPr bwMode="auto">
            <a:xfrm flipH="1">
              <a:off x="3141948" y="2387712"/>
              <a:ext cx="284215"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7" name="Straight Arrow Connector 16"/>
            <p:cNvCxnSpPr/>
            <p:nvPr/>
          </p:nvCxnSpPr>
          <p:spPr bwMode="auto">
            <a:xfrm flipH="1">
              <a:off x="4319097" y="4479703"/>
              <a:ext cx="395142" cy="1109"/>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8" name="Straight Arrow Connector 17"/>
            <p:cNvCxnSpPr/>
            <p:nvPr/>
          </p:nvCxnSpPr>
          <p:spPr bwMode="auto">
            <a:xfrm flipH="1">
              <a:off x="3741080" y="3342640"/>
              <a:ext cx="554187"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cxnSp>
          <p:nvCxnSpPr>
            <p:cNvPr id="19" name="Straight Arrow Connector 18"/>
            <p:cNvCxnSpPr/>
            <p:nvPr/>
          </p:nvCxnSpPr>
          <p:spPr bwMode="auto">
            <a:xfrm flipH="1">
              <a:off x="4746322" y="5555285"/>
              <a:ext cx="383576" cy="0"/>
            </a:xfrm>
            <a:prstGeom prst="straightConnector1">
              <a:avLst/>
            </a:prstGeom>
            <a:solidFill>
              <a:schemeClr val="bg1"/>
            </a:solidFill>
            <a:ln w="9525" cap="flat" cmpd="sng" algn="ctr">
              <a:solidFill>
                <a:schemeClr val="tx1"/>
              </a:solidFill>
              <a:prstDash val="solid"/>
              <a:round/>
              <a:headEnd type="none" w="med" len="med"/>
              <a:tailEnd type="arrow"/>
            </a:ln>
            <a:effectLst>
              <a:glow rad="88900">
                <a:schemeClr val="bg1">
                  <a:alpha val="75000"/>
                </a:schemeClr>
              </a:glow>
            </a:effectLst>
          </p:spPr>
        </p:cxnSp>
        <p:grpSp>
          <p:nvGrpSpPr>
            <p:cNvPr id="20" name="Group 19"/>
            <p:cNvGrpSpPr/>
            <p:nvPr/>
          </p:nvGrpSpPr>
          <p:grpSpPr>
            <a:xfrm>
              <a:off x="3419872" y="1668413"/>
              <a:ext cx="5616624" cy="4507683"/>
              <a:chOff x="3419872" y="1668413"/>
              <a:chExt cx="5616624" cy="4507683"/>
            </a:xfrm>
          </p:grpSpPr>
          <p:sp>
            <p:nvSpPr>
              <p:cNvPr id="21" name="Round Single Corner Rectangle 20"/>
              <p:cNvSpPr/>
              <p:nvPr/>
            </p:nvSpPr>
            <p:spPr bwMode="auto">
              <a:xfrm>
                <a:off x="3419872" y="1668413"/>
                <a:ext cx="5581241" cy="1101461"/>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r>
                  <a:rPr lang="en-US" sz="1600" dirty="0">
                    <a:solidFill>
                      <a:schemeClr val="tx1"/>
                    </a:solidFill>
                    <a:cs typeface="Corbel"/>
                  </a:rPr>
                  <a:t>Mental healthcare by MH specialists (psychiatric, nurses, psychologists, psychiatrists, </a:t>
                </a:r>
                <a:r>
                  <a:rPr lang="en-US" sz="1600" dirty="0" err="1">
                    <a:solidFill>
                      <a:schemeClr val="tx1"/>
                    </a:solidFill>
                    <a:cs typeface="Corbel"/>
                  </a:rPr>
                  <a:t>et</a:t>
                </a:r>
                <a:r>
                  <a:rPr lang="en-US" sz="1600" dirty="0" err="1"/>
                  <a:t>c</a:t>
                </a:r>
                <a:r>
                  <a:rPr lang="en-US" sz="1600" dirty="0"/>
                  <a:t>). </a:t>
                </a:r>
                <a:r>
                  <a:rPr lang="en-US" sz="1600" dirty="0">
                    <a:solidFill>
                      <a:schemeClr val="tx1"/>
                    </a:solidFill>
                    <a:cs typeface="Corbel"/>
                  </a:rPr>
                  <a:t>CFS Referral to specialist services for diagnosis &amp; support for those 6-8 weeks after </a:t>
                </a:r>
                <a:r>
                  <a:rPr lang="en-US" sz="1600" dirty="0" smtClean="0">
                    <a:solidFill>
                      <a:schemeClr val="tx1"/>
                    </a:solidFill>
                    <a:cs typeface="Corbel"/>
                  </a:rPr>
                  <a:t>emergency </a:t>
                </a:r>
                <a:r>
                  <a:rPr lang="en-US" sz="1600" dirty="0">
                    <a:solidFill>
                      <a:schemeClr val="tx1"/>
                    </a:solidFill>
                    <a:cs typeface="Corbel"/>
                  </a:rPr>
                  <a:t>still not showing signs of </a:t>
                </a:r>
                <a:r>
                  <a:rPr lang="en-US" sz="1600" dirty="0" smtClean="0">
                    <a:solidFill>
                      <a:schemeClr val="tx1"/>
                    </a:solidFill>
                    <a:cs typeface="Corbel"/>
                  </a:rPr>
                  <a:t>improvement.</a:t>
                </a:r>
                <a:endParaRPr lang="en-US" sz="1600" dirty="0">
                  <a:solidFill>
                    <a:schemeClr val="tx1"/>
                  </a:solidFill>
                  <a:cs typeface="Corbel"/>
                </a:endParaRPr>
              </a:p>
            </p:txBody>
          </p:sp>
          <p:sp>
            <p:nvSpPr>
              <p:cNvPr id="22" name="Round Single Corner Rectangle 21"/>
              <p:cNvSpPr/>
              <p:nvPr/>
            </p:nvSpPr>
            <p:spPr bwMode="auto">
              <a:xfrm>
                <a:off x="4067944" y="2861496"/>
                <a:ext cx="4933169" cy="988454"/>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r>
                  <a:rPr lang="en-US" sz="1600" dirty="0">
                    <a:solidFill>
                      <a:schemeClr val="tx1"/>
                    </a:solidFill>
                    <a:cs typeface="Corbel"/>
                  </a:rPr>
                  <a:t>Psychological first aid, basic mental health care </a:t>
                </a:r>
                <a:r>
                  <a:rPr lang="en-US" sz="1600" dirty="0">
                    <a:solidFill>
                      <a:schemeClr val="tx1"/>
                    </a:solidFill>
                  </a:rPr>
                  <a:t>by primary healthcare doctors</a:t>
                </a:r>
                <a:r>
                  <a:rPr lang="en-US" sz="1600" dirty="0">
                    <a:solidFill>
                      <a:schemeClr val="tx1"/>
                    </a:solidFill>
                    <a:cs typeface="Corbel"/>
                  </a:rPr>
                  <a:t>, referral activities in CF Spaces, b</a:t>
                </a:r>
                <a:r>
                  <a:rPr lang="en-US" sz="1600" dirty="0">
                    <a:solidFill>
                      <a:schemeClr val="tx1"/>
                    </a:solidFill>
                  </a:rPr>
                  <a:t>asic emotional &amp; practical support by community </a:t>
                </a:r>
                <a:r>
                  <a:rPr lang="en-US" sz="1600" dirty="0" smtClean="0">
                    <a:solidFill>
                      <a:schemeClr val="tx1"/>
                    </a:solidFill>
                  </a:rPr>
                  <a:t>workers.</a:t>
                </a:r>
                <a:endParaRPr lang="en-US" sz="1600" dirty="0">
                  <a:solidFill>
                    <a:schemeClr val="tx1"/>
                  </a:solidFill>
                  <a:cs typeface="Corbel"/>
                </a:endParaRPr>
              </a:p>
            </p:txBody>
          </p:sp>
          <p:sp>
            <p:nvSpPr>
              <p:cNvPr id="23" name="Round Single Corner Rectangle 22"/>
              <p:cNvSpPr/>
              <p:nvPr/>
            </p:nvSpPr>
            <p:spPr bwMode="auto">
              <a:xfrm>
                <a:off x="5154930" y="5085183"/>
                <a:ext cx="3881566" cy="1090913"/>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r>
                  <a:rPr lang="en-US" sz="1600" dirty="0"/>
                  <a:t>Re-establish security, safety &amp; basic services (water, food, shelter &amp; health services) – advocacy for basic services that are safe, socially appropriate &amp; protect </a:t>
                </a:r>
                <a:r>
                  <a:rPr lang="en-US" sz="1600" dirty="0" smtClean="0"/>
                  <a:t>dignity.</a:t>
                </a:r>
                <a:endParaRPr lang="en-US" sz="1600" dirty="0"/>
              </a:p>
            </p:txBody>
          </p:sp>
          <p:sp>
            <p:nvSpPr>
              <p:cNvPr id="24" name="Round Single Corner Rectangle 23"/>
              <p:cNvSpPr/>
              <p:nvPr/>
            </p:nvSpPr>
            <p:spPr bwMode="auto">
              <a:xfrm>
                <a:off x="4627420" y="3960999"/>
                <a:ext cx="4373693" cy="1005361"/>
              </a:xfrm>
              <a:prstGeom prst="round1Rect">
                <a:avLst/>
              </a:prstGeom>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anchor="ctr"/>
              <a:lstStyle/>
              <a:p>
                <a:r>
                  <a:rPr lang="en-US" sz="1600" dirty="0">
                    <a:solidFill>
                      <a:schemeClr val="tx1"/>
                    </a:solidFill>
                    <a:cs typeface="Corbel"/>
                  </a:rPr>
                  <a:t>Promote and / or provide everyday activities such as schooling, activating social networks &amp; communal traditional supports, supportive age-friendly </a:t>
                </a:r>
                <a:r>
                  <a:rPr lang="en-US" sz="1600" dirty="0" smtClean="0">
                    <a:solidFill>
                      <a:schemeClr val="tx1"/>
                    </a:solidFill>
                    <a:cs typeface="Corbel"/>
                  </a:rPr>
                  <a:t>spaces.</a:t>
                </a:r>
                <a:endParaRPr lang="en-US" sz="1600" dirty="0">
                  <a:solidFill>
                    <a:schemeClr val="tx1"/>
                  </a:solidFill>
                  <a:cs typeface="Corbel"/>
                </a:endParaRPr>
              </a:p>
            </p:txBody>
          </p:sp>
        </p:grpSp>
      </p:grpSp>
    </p:spTree>
    <p:extLst>
      <p:ext uri="{BB962C8B-B14F-4D97-AF65-F5344CB8AC3E}">
        <p14:creationId xmlns:p14="http://schemas.microsoft.com/office/powerpoint/2010/main" val="396245769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t>Organising MHPS support…</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a:lnSpc>
                <a:spcPct val="150000"/>
              </a:lnSpc>
              <a:buFont typeface="Arial" panose="020B0604020202020204" pitchFamily="34" charset="0"/>
              <a:buChar char="•"/>
            </a:pPr>
            <a:r>
              <a:rPr lang="en-US" dirty="0"/>
              <a:t>A key to </a:t>
            </a:r>
            <a:r>
              <a:rPr lang="en-US" dirty="0" err="1"/>
              <a:t>organising</a:t>
            </a:r>
            <a:r>
              <a:rPr lang="en-US" dirty="0"/>
              <a:t> mental health and psychosocial support is to develop a layered system of complementary support that meets the needs of different groups, including children with </a:t>
            </a:r>
            <a:r>
              <a:rPr lang="en-US" dirty="0" smtClean="0"/>
              <a:t>disabilities.</a:t>
            </a:r>
            <a:endParaRPr lang="en-US" dirty="0"/>
          </a:p>
          <a:p>
            <a:pPr>
              <a:buFont typeface="Arial" panose="020B0604020202020204" pitchFamily="34" charset="0"/>
              <a:buChar char="•"/>
            </a:pPr>
            <a:r>
              <a:rPr lang="en-US" dirty="0"/>
              <a:t>All layers of the pyramid are important and should ideally be implemented at the same </a:t>
            </a:r>
            <a:r>
              <a:rPr lang="en-US" dirty="0" smtClean="0"/>
              <a:t>time.</a:t>
            </a:r>
            <a:endParaRPr lang="en-US" dirty="0"/>
          </a:p>
          <a:p>
            <a:pPr>
              <a:buFont typeface="Arial" panose="020B0604020202020204" pitchFamily="34" charset="0"/>
              <a:buChar char="•"/>
            </a:pPr>
            <a:endParaRPr lang="en-US" altLang="en-US" dirty="0" smtClean="0"/>
          </a:p>
        </p:txBody>
      </p:sp>
    </p:spTree>
    <p:extLst>
      <p:ext uri="{BB962C8B-B14F-4D97-AF65-F5344CB8AC3E}">
        <p14:creationId xmlns:p14="http://schemas.microsoft.com/office/powerpoint/2010/main" val="11485748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0825" y="836613"/>
            <a:ext cx="7777163" cy="720725"/>
          </a:xfrm>
        </p:spPr>
        <p:txBody>
          <a:bodyPr/>
          <a:lstStyle/>
          <a:p>
            <a:r>
              <a:rPr lang="en-US" dirty="0"/>
              <a:t>Draw something that makes you happy</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a:buFont typeface="Arial" panose="020B0604020202020204" pitchFamily="34" charset="0"/>
              <a:buChar char="•"/>
            </a:pPr>
            <a:r>
              <a:rPr lang="en-US" dirty="0"/>
              <a:t>Take a piece of A4 paper and draw something that makes you </a:t>
            </a:r>
            <a:r>
              <a:rPr lang="en-US" dirty="0" smtClean="0"/>
              <a:t>happy.</a:t>
            </a:r>
            <a:endParaRPr lang="en-US" dirty="0"/>
          </a:p>
          <a:p>
            <a:endParaRPr lang="en-US" altLang="en-US" dirty="0" smtClean="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4" name="Picture 2" descr="http://1.bp.blogspot.com/-QcDyGjFyoYg/UAiyWCbZGQI/AAAAAAAAJtw/Iw0EMrUYm9A/s1600/drawing.p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93990" y="2667082"/>
            <a:ext cx="4050010" cy="3399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050713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rgbClr val="3399FF"/>
                </a:solidFill>
              </a:rPr>
              <a:t>Key points</a:t>
            </a:r>
            <a:endParaRPr lang="en-AU" dirty="0">
              <a:solidFill>
                <a:srgbClr val="3399FF"/>
              </a:solidFill>
            </a:endParaRPr>
          </a:p>
        </p:txBody>
      </p:sp>
    </p:spTree>
    <p:extLst>
      <p:ext uri="{BB962C8B-B14F-4D97-AF65-F5344CB8AC3E}">
        <p14:creationId xmlns:p14="http://schemas.microsoft.com/office/powerpoint/2010/main" val="42332108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Regarding PSS wellbeing</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a:spcBef>
                <a:spcPts val="600"/>
              </a:spcBef>
              <a:buFont typeface="Arial" panose="020B0604020202020204" pitchFamily="34" charset="0"/>
              <a:buChar char="•"/>
            </a:pPr>
            <a:r>
              <a:rPr lang="en-GB" dirty="0">
                <a:ea typeface="ヒラギノ角ゴ Pro W3" charset="0"/>
                <a:cs typeface="Arial" charset="0"/>
              </a:rPr>
              <a:t>Nearly all children show some change. These are normal reactions to abnormal </a:t>
            </a:r>
            <a:r>
              <a:rPr lang="en-GB" dirty="0" smtClean="0">
                <a:ea typeface="ヒラギノ角ゴ Pro W3" charset="0"/>
                <a:cs typeface="Arial" charset="0"/>
              </a:rPr>
              <a:t>events.</a:t>
            </a:r>
            <a:endParaRPr lang="en-GB" dirty="0">
              <a:ea typeface="ヒラギノ角ゴ Pro W3" charset="0"/>
              <a:cs typeface="Arial" charset="0"/>
            </a:endParaRPr>
          </a:p>
          <a:p>
            <a:pPr>
              <a:lnSpc>
                <a:spcPct val="150000"/>
              </a:lnSpc>
              <a:spcBef>
                <a:spcPts val="600"/>
              </a:spcBef>
              <a:buFont typeface="Arial" panose="020B0604020202020204" pitchFamily="34" charset="0"/>
              <a:buChar char="•"/>
            </a:pPr>
            <a:r>
              <a:rPr lang="en-GB" dirty="0">
                <a:ea typeface="ヒラギノ角ゴ Pro W3" charset="0"/>
                <a:cs typeface="Arial" charset="0"/>
              </a:rPr>
              <a:t>With access to basic services, support &amp; security majority of children return to </a:t>
            </a:r>
            <a:r>
              <a:rPr lang="en-GB" dirty="0" smtClean="0">
                <a:ea typeface="ヒラギノ角ゴ Pro W3" charset="0"/>
                <a:cs typeface="Arial" charset="0"/>
              </a:rPr>
              <a:t>normal.</a:t>
            </a:r>
            <a:endParaRPr lang="en-GB" dirty="0">
              <a:ea typeface="ヒラギノ角ゴ Pro W3" charset="0"/>
              <a:cs typeface="Arial" charset="0"/>
            </a:endParaRPr>
          </a:p>
          <a:p>
            <a:pPr>
              <a:spcBef>
                <a:spcPts val="600"/>
              </a:spcBef>
              <a:buFont typeface="Arial" panose="020B0604020202020204" pitchFamily="34" charset="0"/>
              <a:buChar char="•"/>
            </a:pPr>
            <a:r>
              <a:rPr lang="en-GB" dirty="0">
                <a:ea typeface="ヒラギノ角ゴ Pro W3" charset="0"/>
                <a:cs typeface="Arial" charset="0"/>
              </a:rPr>
              <a:t>Mild / moderate problems </a:t>
            </a:r>
            <a:r>
              <a:rPr lang="en-GB" dirty="0">
                <a:ea typeface="Wingdings"/>
                <a:cs typeface="Wingdings"/>
                <a:sym typeface="Wingdings"/>
              </a:rPr>
              <a:t></a:t>
            </a:r>
            <a:r>
              <a:rPr lang="en-GB" dirty="0">
                <a:ea typeface="ヒラギノ角ゴ Pro W3" charset="0"/>
                <a:cs typeface="Arial" charset="0"/>
              </a:rPr>
              <a:t> after </a:t>
            </a:r>
            <a:r>
              <a:rPr lang="en-GB" dirty="0" smtClean="0">
                <a:ea typeface="ヒラギノ角ゴ Pro W3" charset="0"/>
                <a:cs typeface="Arial" charset="0"/>
              </a:rPr>
              <a:t>emergency.</a:t>
            </a:r>
            <a:endParaRPr lang="en-GB" dirty="0">
              <a:ea typeface="ヒラギノ角ゴ Pro W3" charset="0"/>
              <a:cs typeface="Arial" charset="0"/>
            </a:endParaRPr>
          </a:p>
          <a:p>
            <a:pPr>
              <a:spcBef>
                <a:spcPts val="600"/>
              </a:spcBef>
              <a:buFont typeface="Arial" panose="020B0604020202020204" pitchFamily="34" charset="0"/>
              <a:buChar char="•"/>
            </a:pPr>
            <a:r>
              <a:rPr lang="en-GB" dirty="0">
                <a:ea typeface="ヒラギノ角ゴ Pro W3" charset="0"/>
                <a:cs typeface="Arial" charset="0"/>
              </a:rPr>
              <a:t>Only small % have severe mental </a:t>
            </a:r>
            <a:r>
              <a:rPr lang="en-GB" dirty="0" smtClean="0">
                <a:ea typeface="ヒラギノ角ゴ Pro W3" charset="0"/>
                <a:cs typeface="Arial" charset="0"/>
              </a:rPr>
              <a:t>illness.</a:t>
            </a:r>
            <a:endParaRPr lang="en-GB" dirty="0">
              <a:ea typeface="ヒラギノ角ゴ Pro W3" charset="0"/>
              <a:cs typeface="Arial" charset="0"/>
            </a:endParaRPr>
          </a:p>
        </p:txBody>
      </p:sp>
    </p:spTree>
    <p:extLst>
      <p:ext uri="{BB962C8B-B14F-4D97-AF65-F5344CB8AC3E}">
        <p14:creationId xmlns:p14="http://schemas.microsoft.com/office/powerpoint/2010/main" val="2906035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251520" y="908720"/>
            <a:ext cx="7777163" cy="720725"/>
          </a:xfrm>
        </p:spPr>
        <p:txBody>
          <a:bodyPr/>
          <a:lstStyle/>
          <a:p>
            <a:r>
              <a:rPr lang="en-US" dirty="0"/>
              <a:t>Regarding our actions</a:t>
            </a:r>
            <a:endParaRPr lang="en-US" altLang="en-US" dirty="0" smtClean="0"/>
          </a:p>
        </p:txBody>
      </p:sp>
      <p:sp>
        <p:nvSpPr>
          <p:cNvPr id="3075" name="Content Placeholder 2"/>
          <p:cNvSpPr>
            <a:spLocks noGrp="1"/>
          </p:cNvSpPr>
          <p:nvPr>
            <p:ph idx="1"/>
          </p:nvPr>
        </p:nvSpPr>
        <p:spPr>
          <a:xfrm>
            <a:off x="250825" y="1700213"/>
            <a:ext cx="8641655" cy="4392612"/>
          </a:xfrm>
        </p:spPr>
        <p:txBody>
          <a:bodyPr/>
          <a:lstStyle/>
          <a:p>
            <a:pPr>
              <a:lnSpc>
                <a:spcPct val="150000"/>
              </a:lnSpc>
              <a:spcBef>
                <a:spcPts val="600"/>
              </a:spcBef>
              <a:buFont typeface="Arial" panose="020B0604020202020204" pitchFamily="34" charset="0"/>
              <a:buChar char="•"/>
            </a:pPr>
            <a:r>
              <a:rPr lang="en-GB" dirty="0"/>
              <a:t>All humanitarian action impacts </a:t>
            </a:r>
            <a:r>
              <a:rPr lang="en-GB" dirty="0" smtClean="0"/>
              <a:t>positively.</a:t>
            </a:r>
            <a:endParaRPr lang="en-GB" dirty="0"/>
          </a:p>
          <a:p>
            <a:pPr>
              <a:lnSpc>
                <a:spcPct val="150000"/>
              </a:lnSpc>
              <a:spcBef>
                <a:spcPts val="600"/>
              </a:spcBef>
              <a:buFont typeface="Arial" panose="020B0604020202020204" pitchFamily="34" charset="0"/>
              <a:buChar char="•"/>
            </a:pPr>
            <a:r>
              <a:rPr lang="en-GB" dirty="0"/>
              <a:t>CF Spaces one of range of interventions to address PSS needs of children &amp; </a:t>
            </a:r>
            <a:r>
              <a:rPr lang="en-GB" dirty="0" smtClean="0"/>
              <a:t>families.</a:t>
            </a:r>
            <a:endParaRPr lang="en-GB" dirty="0"/>
          </a:p>
          <a:p>
            <a:pPr>
              <a:lnSpc>
                <a:spcPct val="150000"/>
              </a:lnSpc>
              <a:spcBef>
                <a:spcPts val="600"/>
              </a:spcBef>
              <a:buFont typeface="Arial" panose="020B0604020202020204" pitchFamily="34" charset="0"/>
              <a:buChar char="•"/>
            </a:pPr>
            <a:r>
              <a:rPr lang="en-GB" dirty="0"/>
              <a:t>Addressing psychosocial support needs of affected population requires collaboration across </a:t>
            </a:r>
            <a:r>
              <a:rPr lang="en-GB" dirty="0" smtClean="0"/>
              <a:t>sectors</a:t>
            </a:r>
            <a:r>
              <a:rPr lang="en-US" dirty="0" smtClean="0"/>
              <a:t>.</a:t>
            </a:r>
            <a:endParaRPr lang="en-GB" dirty="0"/>
          </a:p>
        </p:txBody>
      </p:sp>
    </p:spTree>
    <p:extLst>
      <p:ext uri="{BB962C8B-B14F-4D97-AF65-F5344CB8AC3E}">
        <p14:creationId xmlns:p14="http://schemas.microsoft.com/office/powerpoint/2010/main" val="2255512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Reflection on the session</a:t>
            </a:r>
            <a:endParaRPr lang="en-AU" dirty="0"/>
          </a:p>
        </p:txBody>
      </p:sp>
      <p:pic>
        <p:nvPicPr>
          <p:cNvPr id="4" name="Content Placeholder 3" descr="Screen shot 2012-07-24 at 13.10.47.png"/>
          <p:cNvPicPr>
            <a:picLocks noGrp="1" noChangeAspect="1"/>
          </p:cNvPicPr>
          <p:nvPr>
            <p:ph idx="1"/>
          </p:nvPr>
        </p:nvPicPr>
        <p:blipFill>
          <a:blip r:embed="rId3" cstate="email">
            <a:extLst>
              <a:ext uri="{BEBA8EAE-BF5A-486C-A8C5-ECC9F3942E4B}">
                <a14:imgProps xmlns:a14="http://schemas.microsoft.com/office/drawing/2010/main">
                  <a14:imgLayer r:embed="rId4">
                    <a14:imgEffect>
                      <a14:sharpenSoften amount="500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1853616" y="1667098"/>
            <a:ext cx="5670711" cy="4282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3273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solidFill>
                  <a:srgbClr val="3399FF"/>
                </a:solidFill>
              </a:rPr>
              <a:t>Key resources</a:t>
            </a:r>
            <a:endParaRPr lang="en-AU" dirty="0">
              <a:solidFill>
                <a:srgbClr val="3399FF"/>
              </a:solidFill>
            </a:endParaRPr>
          </a:p>
        </p:txBody>
      </p:sp>
    </p:spTree>
    <p:extLst>
      <p:ext uri="{BB962C8B-B14F-4D97-AF65-F5344CB8AC3E}">
        <p14:creationId xmlns:p14="http://schemas.microsoft.com/office/powerpoint/2010/main" val="29040530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107504" y="620688"/>
            <a:ext cx="8857679" cy="905165"/>
          </a:xfrm>
        </p:spPr>
        <p:txBody>
          <a:bodyPr/>
          <a:lstStyle/>
          <a:p>
            <a:r>
              <a:rPr lang="en-GB" dirty="0"/>
              <a:t>Cycle of psychosocial wellbeing in </a:t>
            </a:r>
            <a:r>
              <a:rPr lang="en-GB" dirty="0" smtClean="0"/>
              <a:t>emergencies</a:t>
            </a:r>
            <a:endParaRPr lang="en-US" altLang="en-US" dirty="0" smtClean="0"/>
          </a:p>
        </p:txBody>
      </p:sp>
      <p:pic>
        <p:nvPicPr>
          <p:cNvPr id="4" name="Picture 4" descr="Screen shot 2012-07-24 at 13.10.47.png"/>
          <p:cNvPicPr>
            <a:picLocks noGrp="1" noChangeAspect="1"/>
          </p:cNvPicPr>
          <p:nvPr>
            <p:ph idx="1"/>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1259632" y="1412776"/>
            <a:ext cx="6552728" cy="4824536"/>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64384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Key resources</a:t>
            </a:r>
            <a:endParaRPr lang="en-AU" b="1" dirty="0"/>
          </a:p>
        </p:txBody>
      </p:sp>
      <p:sp>
        <p:nvSpPr>
          <p:cNvPr id="3" name="Content Placeholder 2"/>
          <p:cNvSpPr>
            <a:spLocks noGrp="1"/>
          </p:cNvSpPr>
          <p:nvPr>
            <p:ph idx="1"/>
          </p:nvPr>
        </p:nvSpPr>
        <p:spPr>
          <a:xfrm>
            <a:off x="250825" y="1700213"/>
            <a:ext cx="8785671" cy="4392612"/>
          </a:xfrm>
        </p:spPr>
        <p:txBody>
          <a:bodyPr/>
          <a:lstStyle/>
          <a:p>
            <a:pPr>
              <a:lnSpc>
                <a:spcPct val="150000"/>
              </a:lnSpc>
              <a:buFont typeface="Arial" panose="020B0604020202020204" pitchFamily="34" charset="0"/>
              <a:buChar char="•"/>
            </a:pPr>
            <a:r>
              <a:rPr lang="en-US" dirty="0"/>
              <a:t>IASC Guidelines on Mental Health &amp; Psychosocial Support in Emergency Settings, </a:t>
            </a:r>
            <a:r>
              <a:rPr lang="en-US" dirty="0" smtClean="0"/>
              <a:t>2007.</a:t>
            </a:r>
            <a:endParaRPr lang="en-US" dirty="0"/>
          </a:p>
          <a:p>
            <a:pPr>
              <a:lnSpc>
                <a:spcPct val="150000"/>
              </a:lnSpc>
              <a:buFont typeface="Arial" panose="020B0604020202020204" pitchFamily="34" charset="0"/>
              <a:buChar char="•"/>
            </a:pPr>
            <a:r>
              <a:rPr lang="en-US" dirty="0"/>
              <a:t>CPWG (2012) Standard 10 “Psychosocial distress and mental disorders</a:t>
            </a:r>
            <a:r>
              <a:rPr lang="en-US" dirty="0" smtClean="0"/>
              <a:t>”.</a:t>
            </a:r>
            <a:endParaRPr lang="en-US" dirty="0"/>
          </a:p>
          <a:p>
            <a:pPr lvl="0">
              <a:lnSpc>
                <a:spcPct val="150000"/>
              </a:lnSpc>
              <a:buFont typeface="Arial" panose="020B0604020202020204" pitchFamily="34" charset="0"/>
              <a:buChar char="•"/>
            </a:pPr>
            <a:r>
              <a:rPr lang="en-GB" dirty="0"/>
              <a:t>IFRC (2003) Community-based Psychological support: A training </a:t>
            </a:r>
            <a:r>
              <a:rPr lang="en-GB" dirty="0" smtClean="0"/>
              <a:t>manual.</a:t>
            </a:r>
            <a:endParaRPr lang="en-US" dirty="0"/>
          </a:p>
          <a:p>
            <a:pPr>
              <a:lnSpc>
                <a:spcPct val="150000"/>
              </a:lnSpc>
              <a:buFont typeface="Arial" panose="020B0604020202020204" pitchFamily="34" charset="0"/>
              <a:buChar char="•"/>
            </a:pPr>
            <a:endParaRPr lang="en-AU" dirty="0"/>
          </a:p>
        </p:txBody>
      </p:sp>
    </p:spTree>
    <p:extLst>
      <p:ext uri="{BB962C8B-B14F-4D97-AF65-F5344CB8AC3E}">
        <p14:creationId xmlns:p14="http://schemas.microsoft.com/office/powerpoint/2010/main" val="2681916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3715" name="Picture 3" descr="Light-Bul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8538" y="1125538"/>
            <a:ext cx="4105275" cy="456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mph" presetSubtype="0" fill="hold" nodeType="clickEffect">
                                  <p:stCondLst>
                                    <p:cond delay="0"/>
                                  </p:stCondLst>
                                  <p:childTnLst>
                                    <p:animEffect transition="out" filter="fade">
                                      <p:cBhvr>
                                        <p:cTn id="6" dur="500" tmFilter="0, 0; .2, .5; .8, .5; 1, 0"/>
                                        <p:tgtEl>
                                          <p:spTgt spid="243715"/>
                                        </p:tgtEl>
                                      </p:cBhvr>
                                    </p:animEffect>
                                    <p:animScale>
                                      <p:cBhvr>
                                        <p:cTn id="7" dur="250" autoRev="1" fill="hold"/>
                                        <p:tgtEl>
                                          <p:spTgt spid="24371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Do you agree?</a:t>
            </a:r>
            <a:endParaRPr lang="en-US" altLang="en-US" dirty="0" smtClean="0"/>
          </a:p>
        </p:txBody>
      </p:sp>
      <p:sp>
        <p:nvSpPr>
          <p:cNvPr id="3075" name="Content Placeholder 2"/>
          <p:cNvSpPr>
            <a:spLocks noGrp="1"/>
          </p:cNvSpPr>
          <p:nvPr>
            <p:ph idx="1"/>
          </p:nvPr>
        </p:nvSpPr>
        <p:spPr>
          <a:xfrm>
            <a:off x="631825" y="1700213"/>
            <a:ext cx="7777163" cy="4392612"/>
          </a:xfrm>
        </p:spPr>
        <p:txBody>
          <a:bodyPr/>
          <a:lstStyle/>
          <a:p>
            <a:pPr marL="0" indent="0" algn="ctr"/>
            <a:endParaRPr lang="en-GB" dirty="0" smtClean="0">
              <a:ea typeface="ヒラギノ角ゴ Pro W3" charset="0"/>
            </a:endParaRPr>
          </a:p>
          <a:p>
            <a:pPr marL="0" indent="0" algn="ctr"/>
            <a:r>
              <a:rPr lang="en-GB" dirty="0" smtClean="0">
                <a:ea typeface="ヒラギノ角ゴ Pro W3" charset="0"/>
              </a:rPr>
              <a:t>“</a:t>
            </a:r>
            <a:r>
              <a:rPr lang="en-GB" dirty="0">
                <a:ea typeface="ヒラギノ角ゴ Pro W3" charset="0"/>
              </a:rPr>
              <a:t>It is good to ask children to write about or draw their experiences of the war / </a:t>
            </a:r>
            <a:r>
              <a:rPr lang="en-GB" dirty="0" smtClean="0">
                <a:ea typeface="ヒラギノ角ゴ Pro W3" charset="0"/>
              </a:rPr>
              <a:t>disaster.”</a:t>
            </a:r>
          </a:p>
          <a:p>
            <a:pPr marL="0" indent="0" algn="ctr"/>
            <a:endParaRPr lang="en-GB" dirty="0" smtClean="0">
              <a:ea typeface="ヒラギノ角ゴ Pro W3" charset="0"/>
            </a:endParaRPr>
          </a:p>
          <a:p>
            <a:pPr marL="0" indent="0" algn="ctr"/>
            <a:endParaRPr lang="en-GB" dirty="0">
              <a:ea typeface="ヒラギノ角ゴ Pro W3" charset="0"/>
            </a:endParaRPr>
          </a:p>
          <a:p>
            <a:pPr marL="0" indent="0" algn="ctr"/>
            <a:r>
              <a:rPr lang="en-GB" dirty="0">
                <a:ea typeface="ヒラギノ角ゴ Pro W3" charset="0"/>
              </a:rPr>
              <a:t>“If a child starts talking spontaneously about what happened during a group activity it is important to let them finish their story and say what is on their </a:t>
            </a:r>
            <a:r>
              <a:rPr lang="en-GB" dirty="0" smtClean="0">
                <a:ea typeface="ヒラギノ角ゴ Pro W3" charset="0"/>
              </a:rPr>
              <a:t>mind.”</a:t>
            </a:r>
            <a:endParaRPr lang="en-GB" dirty="0">
              <a:ea typeface="ヒラギノ角ゴ Pro W3"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606" y="44624"/>
            <a:ext cx="866874" cy="8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92388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anim calcmode="lin" valueType="num">
                                      <p:cBhvr additive="base">
                                        <p:cTn id="13"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Do you agree?</a:t>
            </a:r>
            <a:endParaRPr lang="en-US" altLang="en-US" dirty="0" smtClean="0"/>
          </a:p>
        </p:txBody>
      </p:sp>
      <p:sp>
        <p:nvSpPr>
          <p:cNvPr id="3075" name="Content Placeholder 2"/>
          <p:cNvSpPr>
            <a:spLocks noGrp="1"/>
          </p:cNvSpPr>
          <p:nvPr>
            <p:ph idx="1"/>
          </p:nvPr>
        </p:nvSpPr>
        <p:spPr>
          <a:xfrm>
            <a:off x="555625" y="1700213"/>
            <a:ext cx="7777163" cy="4392612"/>
          </a:xfrm>
        </p:spPr>
        <p:txBody>
          <a:bodyPr/>
          <a:lstStyle/>
          <a:p>
            <a:pPr marL="0" indent="0" algn="ctr"/>
            <a:endParaRPr lang="en-GB" dirty="0" smtClean="0">
              <a:ea typeface="ヒラギノ角ゴ Pro W3" charset="0"/>
            </a:endParaRPr>
          </a:p>
          <a:p>
            <a:pPr marL="0" indent="0" algn="ctr"/>
            <a:r>
              <a:rPr lang="en-GB" dirty="0" smtClean="0">
                <a:ea typeface="ヒラギノ角ゴ Pro W3" charset="0"/>
              </a:rPr>
              <a:t>“</a:t>
            </a:r>
            <a:r>
              <a:rPr lang="en-GB" dirty="0">
                <a:ea typeface="ヒラギノ角ゴ Pro W3" charset="0"/>
              </a:rPr>
              <a:t>All children in emergencies are traumatised and need professional </a:t>
            </a:r>
            <a:r>
              <a:rPr lang="en-GB" dirty="0" smtClean="0">
                <a:ea typeface="ヒラギノ角ゴ Pro W3" charset="0"/>
              </a:rPr>
              <a:t>help.”</a:t>
            </a:r>
          </a:p>
          <a:p>
            <a:pPr marL="0" indent="0" algn="ctr"/>
            <a:endParaRPr lang="en-GB" dirty="0">
              <a:ea typeface="ヒラギノ角ゴ Pro W3" charset="0"/>
            </a:endParaRPr>
          </a:p>
          <a:p>
            <a:pPr marL="0" indent="0" algn="ctr"/>
            <a:endParaRPr lang="en-GB" dirty="0">
              <a:ea typeface="ヒラギノ角ゴ Pro W3" charset="0"/>
            </a:endParaRPr>
          </a:p>
          <a:p>
            <a:pPr marL="0" indent="0" algn="ctr"/>
            <a:r>
              <a:rPr lang="en-GB" dirty="0">
                <a:ea typeface="ヒラギノ角ゴ Pro W3" charset="0"/>
              </a:rPr>
              <a:t>“Young children (under 5) are so upset by what they have experienced they need adults to take charge and make decisions for </a:t>
            </a:r>
            <a:r>
              <a:rPr lang="en-GB" dirty="0" smtClean="0">
                <a:ea typeface="ヒラギノ角ゴ Pro W3" charset="0"/>
              </a:rPr>
              <a:t>them.”</a:t>
            </a:r>
            <a:endParaRPr lang="en-GB" dirty="0">
              <a:ea typeface="ヒラギノ角ゴ Pro W3" charset="0"/>
            </a:endParaRPr>
          </a:p>
        </p:txBody>
      </p:sp>
      <p:pic>
        <p:nvPicPr>
          <p:cNvPr id="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25606" y="44624"/>
            <a:ext cx="866874" cy="866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5650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4" end="4"/>
                                            </p:txEl>
                                          </p:spTgt>
                                        </p:tgtEl>
                                        <p:attrNameLst>
                                          <p:attrName>style.visibility</p:attrName>
                                        </p:attrNameLst>
                                      </p:cBhvr>
                                      <p:to>
                                        <p:strVal val="visible"/>
                                      </p:to>
                                    </p:set>
                                    <p:anim calcmode="lin" valueType="num">
                                      <p:cBhvr additive="base">
                                        <p:cTn id="13"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solidFill>
                  <a:srgbClr val="3399FF"/>
                </a:solidFill>
              </a:rPr>
              <a:t>Defining key terms</a:t>
            </a:r>
            <a:endParaRPr lang="en-AU" dirty="0">
              <a:solidFill>
                <a:srgbClr val="3399FF"/>
              </a:solidFill>
            </a:endParaRPr>
          </a:p>
        </p:txBody>
      </p:sp>
      <p:pic>
        <p:nvPicPr>
          <p:cNvPr id="3"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899377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Defining key terms</a:t>
            </a:r>
            <a:r>
              <a:rPr lang="en-US" dirty="0"/>
              <a:t> – 1 </a:t>
            </a:r>
            <a:endParaRPr lang="en-US" altLang="en-US" dirty="0" smtClean="0"/>
          </a:p>
        </p:txBody>
      </p:sp>
      <p:sp>
        <p:nvSpPr>
          <p:cNvPr id="3075" name="Content Placeholder 2"/>
          <p:cNvSpPr>
            <a:spLocks noGrp="1"/>
          </p:cNvSpPr>
          <p:nvPr>
            <p:ph idx="1"/>
          </p:nvPr>
        </p:nvSpPr>
        <p:spPr/>
        <p:txBody>
          <a:bodyPr/>
          <a:lstStyle/>
          <a:p>
            <a:pPr marL="554038" lvl="1" indent="-457200">
              <a:spcAft>
                <a:spcPts val="600"/>
              </a:spcAft>
              <a:buFont typeface="Arial" panose="020B0604020202020204" pitchFamily="34" charset="0"/>
              <a:buChar char="•"/>
              <a:defRPr/>
            </a:pPr>
            <a:r>
              <a:rPr lang="en-GB" dirty="0"/>
              <a:t>Mental health is psychological state of individuals - a term used by medical </a:t>
            </a:r>
            <a:r>
              <a:rPr lang="en-GB" dirty="0" smtClean="0"/>
              <a:t>practitioners.</a:t>
            </a:r>
            <a:endParaRPr lang="en-GB" dirty="0"/>
          </a:p>
          <a:p>
            <a:pPr marL="554038" lvl="1" indent="-457200">
              <a:spcAft>
                <a:spcPts val="600"/>
              </a:spcAft>
              <a:buFont typeface="Arial" panose="020B0604020202020204" pitchFamily="34" charset="0"/>
              <a:buChar char="•"/>
              <a:defRPr/>
            </a:pPr>
            <a:r>
              <a:rPr lang="en-GB" dirty="0"/>
              <a:t>Distress is anxiety, sorrow, or pain - it</a:t>
            </a:r>
            <a:r>
              <a:rPr lang="en-US" dirty="0"/>
              <a:t> is a normal and common reaction to an abnormal </a:t>
            </a:r>
            <a:r>
              <a:rPr lang="en-US" dirty="0" smtClean="0"/>
              <a:t>event.</a:t>
            </a:r>
            <a:endParaRPr lang="en-US"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07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075">
                                            <p:txEl>
                                              <p:pRg st="1" end="1"/>
                                            </p:txEl>
                                          </p:spTgt>
                                        </p:tgtEl>
                                        <p:attrNameLst>
                                          <p:attrName>style.visibility</p:attrName>
                                        </p:attrNameLst>
                                      </p:cBhvr>
                                      <p:to>
                                        <p:strVal val="visible"/>
                                      </p:to>
                                    </p:set>
                                    <p:anim calcmode="lin" valueType="num">
                                      <p:cBhvr additive="base">
                                        <p:cTn id="11"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GB" dirty="0"/>
              <a:t>Defining key terms – 2: Trauma</a:t>
            </a:r>
            <a:endParaRPr lang="en-US" altLang="en-US" dirty="0" smtClean="0"/>
          </a:p>
        </p:txBody>
      </p:sp>
      <p:sp>
        <p:nvSpPr>
          <p:cNvPr id="3075" name="Content Placeholder 2"/>
          <p:cNvSpPr>
            <a:spLocks noGrp="1"/>
          </p:cNvSpPr>
          <p:nvPr>
            <p:ph idx="1"/>
          </p:nvPr>
        </p:nvSpPr>
        <p:spPr>
          <a:xfrm>
            <a:off x="250825" y="1700213"/>
            <a:ext cx="8569647" cy="4392612"/>
          </a:xfrm>
        </p:spPr>
        <p:txBody>
          <a:bodyPr/>
          <a:lstStyle/>
          <a:p>
            <a:pPr marL="457200" indent="-457200">
              <a:spcBef>
                <a:spcPts val="500"/>
              </a:spcBef>
              <a:buFont typeface="Arial" panose="020B0604020202020204" pitchFamily="34" charset="0"/>
              <a:buChar char="•"/>
            </a:pPr>
            <a:r>
              <a:rPr lang="en-US" dirty="0"/>
              <a:t>“Trauma” clinical term requires specific clinical response</a:t>
            </a:r>
          </a:p>
          <a:p>
            <a:pPr marL="457200" indent="-457200">
              <a:spcBef>
                <a:spcPts val="500"/>
              </a:spcBef>
              <a:buFont typeface="Arial" panose="020B0604020202020204" pitchFamily="34" charset="0"/>
              <a:buChar char="•"/>
            </a:pPr>
            <a:r>
              <a:rPr lang="en-US" dirty="0"/>
              <a:t>Non psychological professions </a:t>
            </a:r>
            <a:r>
              <a:rPr lang="en-US" i="1" dirty="0"/>
              <a:t>can’t</a:t>
            </a:r>
            <a:r>
              <a:rPr lang="en-US" dirty="0"/>
              <a:t> diagnose trauma</a:t>
            </a:r>
          </a:p>
          <a:p>
            <a:pPr marL="457200" lvl="1" indent="-457200">
              <a:spcBef>
                <a:spcPts val="500"/>
              </a:spcBef>
              <a:buFont typeface="Arial" panose="020B0604020202020204" pitchFamily="34" charset="0"/>
              <a:buChar char="•"/>
            </a:pPr>
            <a:r>
              <a:rPr lang="en-US" dirty="0"/>
              <a:t>Describing </a:t>
            </a:r>
            <a:r>
              <a:rPr lang="en-US" dirty="0" smtClean="0"/>
              <a:t>large </a:t>
            </a:r>
            <a:r>
              <a:rPr lang="en-US" dirty="0"/>
              <a:t>number as </a:t>
            </a:r>
            <a:r>
              <a:rPr lang="en-US" dirty="0" err="1"/>
              <a:t>traumatised</a:t>
            </a:r>
            <a:r>
              <a:rPr lang="en-US" dirty="0"/>
              <a:t> is inaccurate</a:t>
            </a:r>
          </a:p>
          <a:p>
            <a:pPr marL="457200" lvl="1" indent="-457200">
              <a:spcBef>
                <a:spcPts val="500"/>
              </a:spcBef>
              <a:buFont typeface="Arial" panose="020B0604020202020204" pitchFamily="34" charset="0"/>
              <a:buChar char="•"/>
            </a:pPr>
            <a:r>
              <a:rPr lang="en-US" dirty="0"/>
              <a:t>Refer on cases where individuals: </a:t>
            </a:r>
          </a:p>
          <a:p>
            <a:pPr marL="692150" lvl="1" indent="-342900">
              <a:spcBef>
                <a:spcPts val="300"/>
              </a:spcBef>
              <a:buFont typeface="Courier New" panose="02070309020205020404" pitchFamily="49" charset="0"/>
              <a:buChar char="o"/>
            </a:pPr>
            <a:r>
              <a:rPr lang="en-US" dirty="0"/>
              <a:t>Shows strong signs of distress,</a:t>
            </a:r>
          </a:p>
          <a:p>
            <a:pPr marL="692150" lvl="1" indent="-342900">
              <a:spcBef>
                <a:spcPts val="300"/>
              </a:spcBef>
              <a:buFont typeface="Courier New" panose="02070309020205020404" pitchFamily="49" charset="0"/>
              <a:buChar char="o"/>
            </a:pPr>
            <a:r>
              <a:rPr lang="en-US" dirty="0"/>
              <a:t>6-8 weeks after response begins see no change or improvement, when others are recovering, and/or </a:t>
            </a:r>
          </a:p>
          <a:p>
            <a:pPr marL="692150" lvl="1" indent="-342900">
              <a:spcBef>
                <a:spcPts val="300"/>
              </a:spcBef>
              <a:buFont typeface="Courier New" panose="02070309020205020404" pitchFamily="49" charset="0"/>
              <a:buChar char="o"/>
            </a:pPr>
            <a:r>
              <a:rPr lang="en-US" dirty="0"/>
              <a:t>Threaten physical harm to themselves or </a:t>
            </a:r>
            <a:r>
              <a:rPr lang="en-US" dirty="0" smtClean="0"/>
              <a:t>others</a:t>
            </a:r>
            <a:endParaRPr lang="en-US" dirty="0"/>
          </a:p>
        </p:txBody>
      </p:sp>
      <p:pic>
        <p:nvPicPr>
          <p:cNvPr id="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1419" y="188640"/>
            <a:ext cx="1027906" cy="660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964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0" end="0"/>
                                            </p:txEl>
                                          </p:spTgt>
                                        </p:tgtEl>
                                        <p:attrNameLst>
                                          <p:attrName>style.visibility</p:attrName>
                                        </p:attrNameLst>
                                      </p:cBhvr>
                                      <p:to>
                                        <p:strVal val="visible"/>
                                      </p:to>
                                    </p:set>
                                    <p:anim calcmode="lin" valueType="num">
                                      <p:cBhvr additive="base">
                                        <p:cTn id="7" dur="500" fill="hold"/>
                                        <p:tgtEl>
                                          <p:spTgt spid="307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1" end="1"/>
                                            </p:txEl>
                                          </p:spTgt>
                                        </p:tgtEl>
                                        <p:attrNameLst>
                                          <p:attrName>style.visibility</p:attrName>
                                        </p:attrNameLst>
                                      </p:cBhvr>
                                      <p:to>
                                        <p:strVal val="visible"/>
                                      </p:to>
                                    </p:set>
                                    <p:anim calcmode="lin" valueType="num">
                                      <p:cBhvr additive="base">
                                        <p:cTn id="13"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75">
                                            <p:txEl>
                                              <p:pRg st="2" end="2"/>
                                            </p:txEl>
                                          </p:spTgt>
                                        </p:tgtEl>
                                        <p:attrNameLst>
                                          <p:attrName>style.visibility</p:attrName>
                                        </p:attrNameLst>
                                      </p:cBhvr>
                                      <p:to>
                                        <p:strVal val="visible"/>
                                      </p:to>
                                    </p:set>
                                    <p:anim calcmode="lin" valueType="num">
                                      <p:cBhvr additive="base">
                                        <p:cTn id="19"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75">
                                            <p:txEl>
                                              <p:pRg st="3" end="3"/>
                                            </p:txEl>
                                          </p:spTgt>
                                        </p:tgtEl>
                                        <p:attrNameLst>
                                          <p:attrName>style.visibility</p:attrName>
                                        </p:attrNameLst>
                                      </p:cBhvr>
                                      <p:to>
                                        <p:strVal val="visible"/>
                                      </p:to>
                                    </p:set>
                                    <p:anim calcmode="lin" valueType="num">
                                      <p:cBhvr additive="base">
                                        <p:cTn id="25"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075">
                                            <p:txEl>
                                              <p:pRg st="4" end="4"/>
                                            </p:txEl>
                                          </p:spTgt>
                                        </p:tgtEl>
                                        <p:attrNameLst>
                                          <p:attrName>style.visibility</p:attrName>
                                        </p:attrNameLst>
                                      </p:cBhvr>
                                      <p:to>
                                        <p:strVal val="visible"/>
                                      </p:to>
                                    </p:set>
                                    <p:anim calcmode="lin" valueType="num">
                                      <p:cBhvr additive="base">
                                        <p:cTn id="29"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5">
                                            <p:txEl>
                                              <p:pRg st="4" end="4"/>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075">
                                            <p:txEl>
                                              <p:pRg st="5" end="5"/>
                                            </p:txEl>
                                          </p:spTgt>
                                        </p:tgtEl>
                                        <p:attrNameLst>
                                          <p:attrName>style.visibility</p:attrName>
                                        </p:attrNameLst>
                                      </p:cBhvr>
                                      <p:to>
                                        <p:strVal val="visible"/>
                                      </p:to>
                                    </p:set>
                                    <p:anim calcmode="lin" valueType="num">
                                      <p:cBhvr additive="base">
                                        <p:cTn id="33"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5">
                                            <p:txEl>
                                              <p:pRg st="5" end="5"/>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075">
                                            <p:txEl>
                                              <p:pRg st="6" end="6"/>
                                            </p:txEl>
                                          </p:spTgt>
                                        </p:tgtEl>
                                        <p:attrNameLst>
                                          <p:attrName>style.visibility</p:attrName>
                                        </p:attrNameLst>
                                      </p:cBhvr>
                                      <p:to>
                                        <p:strVal val="visible"/>
                                      </p:to>
                                    </p:set>
                                    <p:anim calcmode="lin" valueType="num">
                                      <p:cBhvr additive="base">
                                        <p:cTn id="37" dur="500" fill="hold"/>
                                        <p:tgtEl>
                                          <p:spTgt spid="3075">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075">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uiExpand="1"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 xmlns:thm15="http://schemas.microsoft.com/office/thememl/2012/main" name="Template PP_New [Compatibility Mode]" id="{3DFC64AD-ED0C-4220-B078-BDB91D006E57}" vid="{16F07DD1-2666-45B3-8D13-22B67B7A8F7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PP_New</Template>
  <TotalTime>190</TotalTime>
  <Words>5363</Words>
  <Application>Microsoft Office PowerPoint</Application>
  <PresentationFormat>On-screen Show (4:3)</PresentationFormat>
  <Paragraphs>357</Paragraphs>
  <Slides>41</Slides>
  <Notes>39</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Default Design</vt:lpstr>
      <vt:lpstr>Session 3 – Psychosocial support framework </vt:lpstr>
      <vt:lpstr>Learning Outcomes</vt:lpstr>
      <vt:lpstr>IASC Guidelines on Mental Health &amp; Psychosocial Support in Emergency Settings, 2007</vt:lpstr>
      <vt:lpstr>Cycle of psychosocial wellbeing in emergencies</vt:lpstr>
      <vt:lpstr>Do you agree?</vt:lpstr>
      <vt:lpstr>Do you agree?</vt:lpstr>
      <vt:lpstr>Defining key terms</vt:lpstr>
      <vt:lpstr>Defining key terms – 1 </vt:lpstr>
      <vt:lpstr>Defining key terms – 2: Trauma</vt:lpstr>
      <vt:lpstr>Defining key terms – 3: Psychosocial Support</vt:lpstr>
      <vt:lpstr>Defining key terms – 4: Psychological First Aid</vt:lpstr>
      <vt:lpstr>Psychosocial impact of an emergency </vt:lpstr>
      <vt:lpstr>Event</vt:lpstr>
      <vt:lpstr>Impact of event</vt:lpstr>
      <vt:lpstr>Disrupted lives</vt:lpstr>
      <vt:lpstr>Social outcomes of distress</vt:lpstr>
      <vt:lpstr>PowerPoint Presentation</vt:lpstr>
      <vt:lpstr>Psychosocial effects of emergencies on children</vt:lpstr>
      <vt:lpstr>PowerPoint Presentation</vt:lpstr>
      <vt:lpstr>PowerPoint Presentation</vt:lpstr>
      <vt:lpstr>Aims of psychosocial support programmes</vt:lpstr>
      <vt:lpstr>PowerPoint Presentation</vt:lpstr>
      <vt:lpstr>Objective of psychosocial work to…</vt:lpstr>
      <vt:lpstr>How can we strengthen coping mechanisms &amp; resilience:</vt:lpstr>
      <vt:lpstr>If you're happy and you know it...</vt:lpstr>
      <vt:lpstr>Risk and protective factors… </vt:lpstr>
      <vt:lpstr>Get up and dance…</vt:lpstr>
      <vt:lpstr>Multi-layered supports</vt:lpstr>
      <vt:lpstr>Intervention pyramid for mental health &amp; psychosocial support in emergencies</vt:lpstr>
      <vt:lpstr>Multi-layered supports – activity</vt:lpstr>
      <vt:lpstr>Multi-layered supports – activity</vt:lpstr>
      <vt:lpstr>Intervention pyramid for mental health &amp; psychosocial support in emergencies</vt:lpstr>
      <vt:lpstr>Organising MHPS support…</vt:lpstr>
      <vt:lpstr>Draw something that makes you happy</vt:lpstr>
      <vt:lpstr>Key points</vt:lpstr>
      <vt:lpstr>Regarding PSS wellbeing</vt:lpstr>
      <vt:lpstr>Regarding our actions</vt:lpstr>
      <vt:lpstr>Reflection on the session</vt:lpstr>
      <vt:lpstr>Key resources</vt:lpstr>
      <vt:lpstr>Key resources</vt:lpstr>
      <vt:lpstr>PowerPoint Presentation</vt:lpstr>
    </vt:vector>
  </TitlesOfParts>
  <Company>Department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(INSERT NAME OF SESSION)</dc:title>
  <dc:creator>Jo-anne McMahon</dc:creator>
  <cp:lastModifiedBy>Nats</cp:lastModifiedBy>
  <cp:revision>35</cp:revision>
  <dcterms:created xsi:type="dcterms:W3CDTF">2013-11-25T03:54:57Z</dcterms:created>
  <dcterms:modified xsi:type="dcterms:W3CDTF">2014-05-23T02:27:23Z</dcterms:modified>
</cp:coreProperties>
</file>